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1"/>
  </p:notesMasterIdLst>
  <p:sldIdLst>
    <p:sldId id="256" r:id="rId2"/>
    <p:sldId id="257" r:id="rId3"/>
    <p:sldId id="275" r:id="rId4"/>
    <p:sldId id="277" r:id="rId5"/>
    <p:sldId id="280" r:id="rId6"/>
    <p:sldId id="278" r:id="rId7"/>
    <p:sldId id="281" r:id="rId8"/>
    <p:sldId id="279"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FE2A5-C6F7-4910-8999-506C5BF6EAD8}" type="datetimeFigureOut">
              <a:rPr lang="en-US" smtClean="0"/>
              <a:t>3/10/2016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19DE2-D174-45FB-B44A-A92F5BF133DA}" type="slidenum">
              <a:rPr lang="en-US" smtClean="0"/>
              <a:t>‹#›</a:t>
            </a:fld>
            <a:endParaRPr lang="en-US"/>
          </a:p>
        </p:txBody>
      </p:sp>
    </p:spTree>
    <p:extLst>
      <p:ext uri="{BB962C8B-B14F-4D97-AF65-F5344CB8AC3E}">
        <p14:creationId xmlns:p14="http://schemas.microsoft.com/office/powerpoint/2010/main" val="390766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D19DE2-D174-45FB-B44A-A92F5BF133DA}" type="slidenum">
              <a:rPr lang="en-US" smtClean="0"/>
              <a:t>1</a:t>
            </a:fld>
            <a:endParaRPr lang="en-US"/>
          </a:p>
        </p:txBody>
      </p:sp>
    </p:spTree>
    <p:extLst>
      <p:ext uri="{BB962C8B-B14F-4D97-AF65-F5344CB8AC3E}">
        <p14:creationId xmlns:p14="http://schemas.microsoft.com/office/powerpoint/2010/main" val="303101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9492F3-641B-4937-B1DF-321DE25B71C5}" type="datetime1">
              <a:rPr lang="en-US" smtClean="0"/>
              <a:t>3/10/2016</a:t>
            </a:fld>
            <a:endParaRPr lang="en-US"/>
          </a:p>
        </p:txBody>
      </p:sp>
      <p:sp>
        <p:nvSpPr>
          <p:cNvPr id="5" name="Footer Placeholder 4"/>
          <p:cNvSpPr>
            <a:spLocks noGrp="1"/>
          </p:cNvSpPr>
          <p:nvPr>
            <p:ph type="ftr" sz="quarter" idx="11"/>
          </p:nvPr>
        </p:nvSpPr>
        <p:spPr/>
        <p:txBody>
          <a:bodyPr/>
          <a:lstStyle/>
          <a:p>
            <a:r>
              <a:rPr lang="en-US" smtClean="0"/>
              <a:t>Deepika Dash</a:t>
            </a:r>
            <a:endParaRPr lang="en-US"/>
          </a:p>
        </p:txBody>
      </p:sp>
      <p:sp>
        <p:nvSpPr>
          <p:cNvPr id="6" name="Slide Number Placeholder 5"/>
          <p:cNvSpPr>
            <a:spLocks noGrp="1"/>
          </p:cNvSpPr>
          <p:nvPr>
            <p:ph type="sldNum" sz="quarter" idx="12"/>
          </p:nvPr>
        </p:nvSpPr>
        <p:spPr/>
        <p:txBody>
          <a:bodyPr/>
          <a:lstStyle/>
          <a:p>
            <a:fld id="{CF0DEA37-4C24-4D81-91AE-3BC3FDBC650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36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85AD5-C988-41AD-A1BA-801FD70F9AD9}" type="datetime1">
              <a:rPr lang="en-US" smtClean="0"/>
              <a:t>3/10/2016</a:t>
            </a:fld>
            <a:endParaRPr lang="en-US"/>
          </a:p>
        </p:txBody>
      </p:sp>
      <p:sp>
        <p:nvSpPr>
          <p:cNvPr id="5" name="Footer Placeholder 4"/>
          <p:cNvSpPr>
            <a:spLocks noGrp="1"/>
          </p:cNvSpPr>
          <p:nvPr>
            <p:ph type="ftr" sz="quarter" idx="11"/>
          </p:nvPr>
        </p:nvSpPr>
        <p:spPr/>
        <p:txBody>
          <a:bodyPr/>
          <a:lstStyle/>
          <a:p>
            <a:r>
              <a:rPr lang="en-US" smtClean="0"/>
              <a:t>Deepika Dash</a:t>
            </a:r>
            <a:endParaRPr lang="en-US"/>
          </a:p>
        </p:txBody>
      </p:sp>
      <p:sp>
        <p:nvSpPr>
          <p:cNvPr id="6" name="Slide Number Placeholder 5"/>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136986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1AAED8-79AC-4BAD-828F-E047A71E2002}" type="datetime1">
              <a:rPr lang="en-US" smtClean="0"/>
              <a:t>3/10/2016</a:t>
            </a:fld>
            <a:endParaRPr lang="en-US"/>
          </a:p>
        </p:txBody>
      </p:sp>
      <p:sp>
        <p:nvSpPr>
          <p:cNvPr id="5" name="Footer Placeholder 4"/>
          <p:cNvSpPr>
            <a:spLocks noGrp="1"/>
          </p:cNvSpPr>
          <p:nvPr>
            <p:ph type="ftr" sz="quarter" idx="11"/>
          </p:nvPr>
        </p:nvSpPr>
        <p:spPr/>
        <p:txBody>
          <a:bodyPr/>
          <a:lstStyle/>
          <a:p>
            <a:r>
              <a:rPr lang="en-US" smtClean="0"/>
              <a:t>Deepika Dash</a:t>
            </a:r>
            <a:endParaRPr lang="en-US"/>
          </a:p>
        </p:txBody>
      </p:sp>
      <p:sp>
        <p:nvSpPr>
          <p:cNvPr id="6" name="Slide Number Placeholder 5"/>
          <p:cNvSpPr>
            <a:spLocks noGrp="1"/>
          </p:cNvSpPr>
          <p:nvPr>
            <p:ph type="sldNum" sz="quarter" idx="12"/>
          </p:nvPr>
        </p:nvSpPr>
        <p:spPr/>
        <p:txBody>
          <a:bodyPr/>
          <a:lstStyle/>
          <a:p>
            <a:fld id="{CF0DEA37-4C24-4D81-91AE-3BC3FDBC650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85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97CB6-7CEA-427A-93D8-F0E98B1CEB9D}" type="datetime1">
              <a:rPr lang="en-US" smtClean="0"/>
              <a:t>3/10/2016</a:t>
            </a:fld>
            <a:endParaRPr lang="en-US"/>
          </a:p>
        </p:txBody>
      </p:sp>
      <p:sp>
        <p:nvSpPr>
          <p:cNvPr id="5" name="Footer Placeholder 4"/>
          <p:cNvSpPr>
            <a:spLocks noGrp="1"/>
          </p:cNvSpPr>
          <p:nvPr>
            <p:ph type="ftr" sz="quarter" idx="11"/>
          </p:nvPr>
        </p:nvSpPr>
        <p:spPr/>
        <p:txBody>
          <a:bodyPr/>
          <a:lstStyle/>
          <a:p>
            <a:r>
              <a:rPr lang="en-US" smtClean="0"/>
              <a:t>Deepika Dash</a:t>
            </a:r>
            <a:endParaRPr lang="en-US"/>
          </a:p>
        </p:txBody>
      </p:sp>
      <p:sp>
        <p:nvSpPr>
          <p:cNvPr id="6" name="Slide Number Placeholder 5"/>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3120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B258-B9A0-4539-A615-ACB70E1BA3B6}" type="datetime1">
              <a:rPr lang="en-US" smtClean="0"/>
              <a:t>3/10/2016</a:t>
            </a:fld>
            <a:endParaRPr lang="en-US"/>
          </a:p>
        </p:txBody>
      </p:sp>
      <p:sp>
        <p:nvSpPr>
          <p:cNvPr id="5" name="Footer Placeholder 4"/>
          <p:cNvSpPr>
            <a:spLocks noGrp="1"/>
          </p:cNvSpPr>
          <p:nvPr>
            <p:ph type="ftr" sz="quarter" idx="11"/>
          </p:nvPr>
        </p:nvSpPr>
        <p:spPr/>
        <p:txBody>
          <a:bodyPr/>
          <a:lstStyle/>
          <a:p>
            <a:r>
              <a:rPr lang="en-US" smtClean="0"/>
              <a:t>Deepika Dash</a:t>
            </a:r>
            <a:endParaRPr lang="en-US"/>
          </a:p>
        </p:txBody>
      </p:sp>
      <p:sp>
        <p:nvSpPr>
          <p:cNvPr id="6" name="Slide Number Placeholder 5"/>
          <p:cNvSpPr>
            <a:spLocks noGrp="1"/>
          </p:cNvSpPr>
          <p:nvPr>
            <p:ph type="sldNum" sz="quarter" idx="12"/>
          </p:nvPr>
        </p:nvSpPr>
        <p:spPr/>
        <p:txBody>
          <a:bodyPr/>
          <a:lstStyle/>
          <a:p>
            <a:fld id="{CF0DEA37-4C24-4D81-91AE-3BC3FDBC650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59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732B6-F828-43A5-A81A-E2EBAE04B93A}" type="datetime1">
              <a:rPr lang="en-US" smtClean="0"/>
              <a:t>3/10/2016</a:t>
            </a:fld>
            <a:endParaRPr lang="en-US"/>
          </a:p>
        </p:txBody>
      </p:sp>
      <p:sp>
        <p:nvSpPr>
          <p:cNvPr id="6" name="Footer Placeholder 5"/>
          <p:cNvSpPr>
            <a:spLocks noGrp="1"/>
          </p:cNvSpPr>
          <p:nvPr>
            <p:ph type="ftr" sz="quarter" idx="11"/>
          </p:nvPr>
        </p:nvSpPr>
        <p:spPr/>
        <p:txBody>
          <a:bodyPr/>
          <a:lstStyle/>
          <a:p>
            <a:r>
              <a:rPr lang="en-US" smtClean="0"/>
              <a:t>Deepika Dash</a:t>
            </a:r>
            <a:endParaRPr lang="en-US"/>
          </a:p>
        </p:txBody>
      </p:sp>
      <p:sp>
        <p:nvSpPr>
          <p:cNvPr id="7" name="Slide Number Placeholder 6"/>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52072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4464F5-3136-417D-A03A-69D07D23A394}" type="datetime1">
              <a:rPr lang="en-US" smtClean="0"/>
              <a:t>3/10/2016</a:t>
            </a:fld>
            <a:endParaRPr lang="en-US"/>
          </a:p>
        </p:txBody>
      </p:sp>
      <p:sp>
        <p:nvSpPr>
          <p:cNvPr id="8" name="Footer Placeholder 7"/>
          <p:cNvSpPr>
            <a:spLocks noGrp="1"/>
          </p:cNvSpPr>
          <p:nvPr>
            <p:ph type="ftr" sz="quarter" idx="11"/>
          </p:nvPr>
        </p:nvSpPr>
        <p:spPr/>
        <p:txBody>
          <a:bodyPr/>
          <a:lstStyle/>
          <a:p>
            <a:r>
              <a:rPr lang="en-US" smtClean="0"/>
              <a:t>Deepika Dash</a:t>
            </a:r>
            <a:endParaRPr lang="en-US"/>
          </a:p>
        </p:txBody>
      </p:sp>
      <p:sp>
        <p:nvSpPr>
          <p:cNvPr id="9" name="Slide Number Placeholder 8"/>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147274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94E2DA-A287-4B0A-993F-D4285BC225DC}" type="datetime1">
              <a:rPr lang="en-US" smtClean="0"/>
              <a:t>3/10/2016</a:t>
            </a:fld>
            <a:endParaRPr lang="en-US"/>
          </a:p>
        </p:txBody>
      </p:sp>
      <p:sp>
        <p:nvSpPr>
          <p:cNvPr id="4" name="Footer Placeholder 3"/>
          <p:cNvSpPr>
            <a:spLocks noGrp="1"/>
          </p:cNvSpPr>
          <p:nvPr>
            <p:ph type="ftr" sz="quarter" idx="11"/>
          </p:nvPr>
        </p:nvSpPr>
        <p:spPr/>
        <p:txBody>
          <a:bodyPr/>
          <a:lstStyle/>
          <a:p>
            <a:r>
              <a:rPr lang="en-US" smtClean="0"/>
              <a:t>Deepika Dash</a:t>
            </a:r>
            <a:endParaRPr lang="en-US"/>
          </a:p>
        </p:txBody>
      </p:sp>
      <p:sp>
        <p:nvSpPr>
          <p:cNvPr id="5" name="Slide Number Placeholder 4"/>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146442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63F9B-1FDC-41F0-970D-8E1DCB6AD378}" type="datetime1">
              <a:rPr lang="en-US" smtClean="0"/>
              <a:t>3/10/2016</a:t>
            </a:fld>
            <a:endParaRPr lang="en-US"/>
          </a:p>
        </p:txBody>
      </p:sp>
      <p:sp>
        <p:nvSpPr>
          <p:cNvPr id="3" name="Footer Placeholder 2"/>
          <p:cNvSpPr>
            <a:spLocks noGrp="1"/>
          </p:cNvSpPr>
          <p:nvPr>
            <p:ph type="ftr" sz="quarter" idx="11"/>
          </p:nvPr>
        </p:nvSpPr>
        <p:spPr/>
        <p:txBody>
          <a:bodyPr/>
          <a:lstStyle/>
          <a:p>
            <a:r>
              <a:rPr lang="en-US" smtClean="0"/>
              <a:t>Deepika Dash</a:t>
            </a:r>
            <a:endParaRPr lang="en-US"/>
          </a:p>
        </p:txBody>
      </p:sp>
      <p:sp>
        <p:nvSpPr>
          <p:cNvPr id="4" name="Slide Number Placeholder 3"/>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285611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2FADE-4FCE-40B4-9995-2CEF77EE4118}" type="datetime1">
              <a:rPr lang="en-US" smtClean="0"/>
              <a:t>3/10/2016</a:t>
            </a:fld>
            <a:endParaRPr lang="en-US"/>
          </a:p>
        </p:txBody>
      </p:sp>
      <p:sp>
        <p:nvSpPr>
          <p:cNvPr id="6" name="Footer Placeholder 5"/>
          <p:cNvSpPr>
            <a:spLocks noGrp="1"/>
          </p:cNvSpPr>
          <p:nvPr>
            <p:ph type="ftr" sz="quarter" idx="11"/>
          </p:nvPr>
        </p:nvSpPr>
        <p:spPr/>
        <p:txBody>
          <a:bodyPr/>
          <a:lstStyle/>
          <a:p>
            <a:r>
              <a:rPr lang="en-US" smtClean="0"/>
              <a:t>Deepika Dash</a:t>
            </a:r>
            <a:endParaRPr lang="en-US"/>
          </a:p>
        </p:txBody>
      </p:sp>
      <p:sp>
        <p:nvSpPr>
          <p:cNvPr id="7" name="Slide Number Placeholder 6"/>
          <p:cNvSpPr>
            <a:spLocks noGrp="1"/>
          </p:cNvSpPr>
          <p:nvPr>
            <p:ph type="sldNum" sz="quarter" idx="12"/>
          </p:nvPr>
        </p:nvSpPr>
        <p:spPr/>
        <p:txBody>
          <a:bodyPr/>
          <a:lstStyle/>
          <a:p>
            <a:fld id="{CF0DEA37-4C24-4D81-91AE-3BC3FDBC650E}" type="slidenum">
              <a:rPr lang="en-US" smtClean="0"/>
              <a:t>‹#›</a:t>
            </a:fld>
            <a:endParaRPr lang="en-US"/>
          </a:p>
        </p:txBody>
      </p:sp>
    </p:spTree>
    <p:extLst>
      <p:ext uri="{BB962C8B-B14F-4D97-AF65-F5344CB8AC3E}">
        <p14:creationId xmlns:p14="http://schemas.microsoft.com/office/powerpoint/2010/main" val="200788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32759-F4A0-4573-85F2-95597A1DF168}" type="datetime1">
              <a:rPr lang="en-US" smtClean="0"/>
              <a:t>3/10/2016</a:t>
            </a:fld>
            <a:endParaRPr lang="en-US"/>
          </a:p>
        </p:txBody>
      </p:sp>
      <p:sp>
        <p:nvSpPr>
          <p:cNvPr id="6" name="Footer Placeholder 5"/>
          <p:cNvSpPr>
            <a:spLocks noGrp="1"/>
          </p:cNvSpPr>
          <p:nvPr>
            <p:ph type="ftr" sz="quarter" idx="11"/>
          </p:nvPr>
        </p:nvSpPr>
        <p:spPr/>
        <p:txBody>
          <a:bodyPr/>
          <a:lstStyle/>
          <a:p>
            <a:r>
              <a:rPr lang="en-US" smtClean="0"/>
              <a:t>Deepika Dash</a:t>
            </a:r>
            <a:endParaRPr lang="en-US"/>
          </a:p>
        </p:txBody>
      </p:sp>
      <p:sp>
        <p:nvSpPr>
          <p:cNvPr id="7" name="Slide Number Placeholder 6"/>
          <p:cNvSpPr>
            <a:spLocks noGrp="1"/>
          </p:cNvSpPr>
          <p:nvPr>
            <p:ph type="sldNum" sz="quarter" idx="12"/>
          </p:nvPr>
        </p:nvSpPr>
        <p:spPr/>
        <p:txBody>
          <a:bodyPr/>
          <a:lstStyle/>
          <a:p>
            <a:fld id="{CF0DEA37-4C24-4D81-91AE-3BC3FDBC650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75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054DA9-4C87-4584-BF2F-25100E7C8159}" type="datetime1">
              <a:rPr lang="en-US" smtClean="0"/>
              <a:t>3/10/2016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Deepika Dash</a:t>
            </a:r>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0DEA37-4C24-4D81-91AE-3BC3FDBC650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93362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smtClean="0"/>
              <a:t>Exploration Insights</a:t>
            </a:r>
            <a:endParaRPr lang="en-US" dirty="0"/>
          </a:p>
        </p:txBody>
      </p:sp>
      <p:sp>
        <p:nvSpPr>
          <p:cNvPr id="3" name="Subtitle 2"/>
          <p:cNvSpPr>
            <a:spLocks noGrp="1"/>
          </p:cNvSpPr>
          <p:nvPr>
            <p:ph type="subTitle" idx="1"/>
          </p:nvPr>
        </p:nvSpPr>
        <p:spPr/>
        <p:txBody>
          <a:bodyPr/>
          <a:lstStyle/>
          <a:p>
            <a:r>
              <a:rPr lang="en-US" dirty="0" err="1" smtClean="0"/>
              <a:t>Deepika</a:t>
            </a:r>
            <a:r>
              <a:rPr lang="en-US" dirty="0" smtClean="0"/>
              <a:t> Dash</a:t>
            </a:r>
          </a:p>
          <a:p>
            <a:r>
              <a:rPr lang="en-US" dirty="0" smtClean="0"/>
              <a:t>10 March 2016</a:t>
            </a:r>
            <a:endParaRPr lang="en-US" dirty="0"/>
          </a:p>
        </p:txBody>
      </p:sp>
    </p:spTree>
    <p:extLst>
      <p:ext uri="{BB962C8B-B14F-4D97-AF65-F5344CB8AC3E}">
        <p14:creationId xmlns:p14="http://schemas.microsoft.com/office/powerpoint/2010/main" val="363072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335024"/>
          </a:xfrm>
        </p:spPr>
        <p:txBody>
          <a:bodyPr/>
          <a:lstStyle/>
          <a:p>
            <a:r>
              <a:rPr lang="en-IN" dirty="0" smtClean="0"/>
              <a:t>Problem Statement</a:t>
            </a:r>
            <a:endParaRPr lang="en-US" dirty="0"/>
          </a:p>
        </p:txBody>
      </p:sp>
      <p:pic>
        <p:nvPicPr>
          <p:cNvPr id="5" name="Content Placeholder 4"/>
          <p:cNvPicPr>
            <a:picLocks noGrp="1" noChangeAspect="1"/>
          </p:cNvPicPr>
          <p:nvPr>
            <p:ph idx="1"/>
          </p:nvPr>
        </p:nvPicPr>
        <p:blipFill>
          <a:blip r:embed="rId2"/>
          <a:stretch>
            <a:fillRect/>
          </a:stretch>
        </p:blipFill>
        <p:spPr>
          <a:xfrm>
            <a:off x="1174833" y="1773826"/>
            <a:ext cx="8966410" cy="4216400"/>
          </a:xfrm>
          <a:prstGeom prst="rect">
            <a:avLst/>
          </a:prstGeom>
        </p:spPr>
      </p:pic>
      <p:sp>
        <p:nvSpPr>
          <p:cNvPr id="4" name="Footer Placeholder 3"/>
          <p:cNvSpPr>
            <a:spLocks noGrp="1"/>
          </p:cNvSpPr>
          <p:nvPr>
            <p:ph type="ftr" sz="quarter" idx="11"/>
          </p:nvPr>
        </p:nvSpPr>
        <p:spPr/>
        <p:txBody>
          <a:bodyPr/>
          <a:lstStyle/>
          <a:p>
            <a:r>
              <a:rPr lang="en-US" smtClean="0"/>
              <a:t>Deepika Dash</a:t>
            </a:r>
            <a:endParaRPr lang="en-US"/>
          </a:p>
        </p:txBody>
      </p:sp>
    </p:spTree>
    <p:extLst>
      <p:ext uri="{BB962C8B-B14F-4D97-AF65-F5344CB8AC3E}">
        <p14:creationId xmlns:p14="http://schemas.microsoft.com/office/powerpoint/2010/main" val="423776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1</a:t>
            </a:r>
            <a:endParaRPr lang="en-US" dirty="0"/>
          </a:p>
        </p:txBody>
      </p:sp>
      <p:sp>
        <p:nvSpPr>
          <p:cNvPr id="3" name="Content Placeholder 2"/>
          <p:cNvSpPr>
            <a:spLocks noGrp="1"/>
          </p:cNvSpPr>
          <p:nvPr>
            <p:ph idx="1"/>
          </p:nvPr>
        </p:nvSpPr>
        <p:spPr>
          <a:xfrm>
            <a:off x="1024128" y="1746607"/>
            <a:ext cx="10297993" cy="4562753"/>
          </a:xfrm>
        </p:spPr>
        <p:txBody>
          <a:bodyPr>
            <a:normAutofit/>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Country with </a:t>
            </a:r>
            <a:r>
              <a:rPr lang="en-US" sz="2400" dirty="0" smtClean="0">
                <a:solidFill>
                  <a:srgbClr val="000000"/>
                </a:solidFill>
                <a:latin typeface="+mj-lt"/>
              </a:rPr>
              <a:t>maximum purchase</a:t>
            </a:r>
            <a:r>
              <a:rPr lang="en-US" sz="2400" dirty="0">
                <a:solidFill>
                  <a:srgbClr val="000000"/>
                </a:solidFill>
                <a:latin typeface="+mj-lt"/>
              </a:rPr>
              <a:t>: </a:t>
            </a:r>
            <a:endParaRPr lang="en-US" sz="2400" dirty="0" smtClean="0">
              <a:solidFill>
                <a:srgbClr val="000000"/>
              </a:solidFill>
              <a:latin typeface="+mj-lt"/>
            </a:endParaRP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	</a:t>
            </a:r>
            <a:r>
              <a:rPr lang="en-US" sz="2400" dirty="0" smtClean="0">
                <a:solidFill>
                  <a:srgbClr val="000000"/>
                </a:solidFill>
                <a:latin typeface="+mj-lt"/>
              </a:rPr>
              <a:t>USA </a:t>
            </a:r>
            <a:r>
              <a:rPr lang="en-US" sz="2400" dirty="0">
                <a:solidFill>
                  <a:srgbClr val="000000"/>
                </a:solidFill>
                <a:latin typeface="+mj-lt"/>
              </a:rPr>
              <a:t>contributes to </a:t>
            </a:r>
            <a:r>
              <a:rPr lang="en-US" sz="2400" dirty="0" smtClean="0">
                <a:solidFill>
                  <a:srgbClr val="000000"/>
                </a:solidFill>
                <a:latin typeface="+mj-lt"/>
              </a:rPr>
              <a:t>almost(99%) all sale</a:t>
            </a:r>
            <a:r>
              <a:rPr lang="en-US" sz="2400" dirty="0">
                <a:solidFill>
                  <a:srgbClr val="000000"/>
                </a:solidFill>
                <a:latin typeface="+mj-lt"/>
              </a:rPr>
              <a:t>.</a:t>
            </a:r>
          </a:p>
        </p:txBody>
      </p:sp>
      <p:sp>
        <p:nvSpPr>
          <p:cNvPr id="4" name="Footer Placeholder 3"/>
          <p:cNvSpPr>
            <a:spLocks noGrp="1"/>
          </p:cNvSpPr>
          <p:nvPr>
            <p:ph type="ftr" sz="quarter" idx="11"/>
          </p:nvPr>
        </p:nvSpPr>
        <p:spPr/>
        <p:txBody>
          <a:bodyPr/>
          <a:lstStyle/>
          <a:p>
            <a:r>
              <a:rPr lang="en-US" smtClean="0"/>
              <a:t>Deepika Dash</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67525212"/>
              </p:ext>
            </p:extLst>
          </p:nvPr>
        </p:nvGraphicFramePr>
        <p:xfrm>
          <a:off x="1181528" y="2766241"/>
          <a:ext cx="3092521" cy="3623791"/>
        </p:xfrm>
        <a:graphic>
          <a:graphicData uri="http://schemas.openxmlformats.org/drawingml/2006/table">
            <a:tbl>
              <a:tblPr>
                <a:tableStyleId>{5C22544A-7EE6-4342-B048-85BDC9FD1C3A}</a:tableStyleId>
              </a:tblPr>
              <a:tblGrid>
                <a:gridCol w="1808252"/>
                <a:gridCol w="1284269"/>
              </a:tblGrid>
              <a:tr h="269113">
                <a:tc>
                  <a:txBody>
                    <a:bodyPr/>
                    <a:lstStyle/>
                    <a:p>
                      <a:pPr algn="l" fontAlgn="b"/>
                      <a:r>
                        <a:rPr lang="en-US" sz="1000" u="none" strike="noStrike">
                          <a:effectLst/>
                        </a:rPr>
                        <a:t>Country</a:t>
                      </a:r>
                      <a:endParaRPr lang="en-US" sz="1000" b="1"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Number of purchase</a:t>
                      </a:r>
                      <a:endParaRPr lang="en-US" sz="1000" b="1"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Australia</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Canada</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Colombia</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00" marR="8700" marT="8700" marB="0" anchor="b"/>
                </a:tc>
              </a:tr>
              <a:tr h="269113">
                <a:tc>
                  <a:txBody>
                    <a:bodyPr/>
                    <a:lstStyle/>
                    <a:p>
                      <a:pPr algn="l" fontAlgn="b"/>
                      <a:r>
                        <a:rPr lang="en-US" sz="1000" u="none" strike="noStrike">
                          <a:effectLst/>
                        </a:rPr>
                        <a:t>Czech Republic</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France</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Germany</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28</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Italy</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Jamaica</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Japan</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00" marR="8700" marT="8700" marB="0" anchor="b"/>
                </a:tc>
              </a:tr>
              <a:tr h="399952">
                <a:tc>
                  <a:txBody>
                    <a:bodyPr/>
                    <a:lstStyle/>
                    <a:p>
                      <a:pPr algn="l" fontAlgn="b"/>
                      <a:r>
                        <a:rPr lang="en-US" sz="1000" u="none" strike="noStrike">
                          <a:effectLst/>
                        </a:rPr>
                        <a:t>Northern Mariana Islands</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Philippines</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Portugal</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Puerto Rico</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164</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South Africa</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Spain</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Switzerland</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700" marR="8700" marT="8700" marB="0" anchor="b"/>
                </a:tc>
              </a:tr>
              <a:tr h="148681">
                <a:tc>
                  <a:txBody>
                    <a:bodyPr/>
                    <a:lstStyle/>
                    <a:p>
                      <a:pPr algn="l" fontAlgn="b"/>
                      <a:r>
                        <a:rPr lang="en-US" sz="1000" u="none" strike="noStrike">
                          <a:effectLst/>
                        </a:rPr>
                        <a:t>Thailand</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700" marR="8700" marT="8700" marB="0" anchor="b"/>
                </a:tc>
              </a:tr>
              <a:tr h="269113">
                <a:tc>
                  <a:txBody>
                    <a:bodyPr/>
                    <a:lstStyle/>
                    <a:p>
                      <a:pPr algn="l" fontAlgn="b"/>
                      <a:r>
                        <a:rPr lang="en-US" sz="1000" u="none" strike="noStrike">
                          <a:effectLst/>
                        </a:rPr>
                        <a:t>United States of America</a:t>
                      </a:r>
                      <a:endParaRPr lang="en-US" sz="10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US" sz="1000" u="none" strike="noStrike" dirty="0">
                          <a:effectLst/>
                        </a:rPr>
                        <a:t>48016</a:t>
                      </a:r>
                      <a:endParaRPr lang="en-US" sz="1000" b="0" i="0" u="none" strike="noStrike" dirty="0">
                        <a:solidFill>
                          <a:srgbClr val="000000"/>
                        </a:solidFill>
                        <a:effectLst/>
                        <a:latin typeface="Calibri" panose="020F0502020204030204" pitchFamily="34" charset="0"/>
                      </a:endParaRPr>
                    </a:p>
                  </a:txBody>
                  <a:tcPr marL="8700" marR="8700" marT="8700" marB="0" anchor="b"/>
                </a:tc>
              </a:tr>
            </a:tbl>
          </a:graphicData>
        </a:graphic>
      </p:graphicFrame>
      <p:pic>
        <p:nvPicPr>
          <p:cNvPr id="7" name="Picture 6"/>
          <p:cNvPicPr>
            <a:picLocks noChangeAspect="1"/>
          </p:cNvPicPr>
          <p:nvPr/>
        </p:nvPicPr>
        <p:blipFill>
          <a:blip r:embed="rId2"/>
          <a:stretch>
            <a:fillRect/>
          </a:stretch>
        </p:blipFill>
        <p:spPr>
          <a:xfrm>
            <a:off x="5200451" y="2869470"/>
            <a:ext cx="5962405" cy="2816596"/>
          </a:xfrm>
          <a:prstGeom prst="rect">
            <a:avLst/>
          </a:prstGeom>
        </p:spPr>
      </p:pic>
    </p:spTree>
    <p:extLst>
      <p:ext uri="{BB962C8B-B14F-4D97-AF65-F5344CB8AC3E}">
        <p14:creationId xmlns:p14="http://schemas.microsoft.com/office/powerpoint/2010/main" val="277253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2</a:t>
            </a:r>
            <a:endParaRPr lang="en-US" dirty="0"/>
          </a:p>
        </p:txBody>
      </p:sp>
      <p:sp>
        <p:nvSpPr>
          <p:cNvPr id="3" name="Content Placeholder 2"/>
          <p:cNvSpPr>
            <a:spLocks noGrp="1"/>
          </p:cNvSpPr>
          <p:nvPr>
            <p:ph idx="1"/>
          </p:nvPr>
        </p:nvSpPr>
        <p:spPr>
          <a:xfrm>
            <a:off x="1024128" y="1746607"/>
            <a:ext cx="9720073" cy="4562753"/>
          </a:xfrm>
        </p:spPr>
        <p:txBody>
          <a:bodyPr>
            <a:normAutofit/>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latin typeface="+mj-lt"/>
              </a:rPr>
              <a:t>US </a:t>
            </a:r>
            <a:r>
              <a:rPr lang="en-US" sz="2400" dirty="0">
                <a:solidFill>
                  <a:srgbClr val="000000"/>
                </a:solidFill>
                <a:latin typeface="+mj-lt"/>
              </a:rPr>
              <a:t>region wise purchase</a:t>
            </a:r>
            <a:r>
              <a:rPr lang="en-US" sz="2400" dirty="0" smtClean="0">
                <a:solidFill>
                  <a:srgbClr val="000000"/>
                </a:solidFill>
                <a:latin typeface="+mj-lt"/>
              </a:rPr>
              <a:t>:</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	</a:t>
            </a:r>
            <a:r>
              <a:rPr lang="en-US" sz="2400" dirty="0">
                <a:solidFill>
                  <a:srgbClr val="000000"/>
                </a:solidFill>
              </a:rPr>
              <a:t> </a:t>
            </a:r>
            <a:r>
              <a:rPr lang="en-US" sz="2400" dirty="0">
                <a:solidFill>
                  <a:srgbClr val="000000"/>
                </a:solidFill>
                <a:latin typeface="+mj-lt"/>
              </a:rPr>
              <a:t>36.23% of purchase are made by top 5 regions out of 53 </a:t>
            </a:r>
            <a:r>
              <a:rPr lang="en-US" sz="2400" dirty="0" smtClean="0">
                <a:solidFill>
                  <a:srgbClr val="000000"/>
                </a:solidFill>
                <a:latin typeface="+mj-lt"/>
              </a:rPr>
              <a:t>regions.</a:t>
            </a:r>
            <a:endParaRPr lang="en-US" sz="2400" dirty="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Deepika Dash</a:t>
            </a:r>
            <a:endParaRPr lang="en-US"/>
          </a:p>
        </p:txBody>
      </p:sp>
      <p:pic>
        <p:nvPicPr>
          <p:cNvPr id="9" name="Picture 8"/>
          <p:cNvPicPr>
            <a:picLocks noChangeAspect="1"/>
          </p:cNvPicPr>
          <p:nvPr/>
        </p:nvPicPr>
        <p:blipFill>
          <a:blip r:embed="rId2"/>
          <a:stretch>
            <a:fillRect/>
          </a:stretch>
        </p:blipFill>
        <p:spPr>
          <a:xfrm>
            <a:off x="1430374" y="3099148"/>
            <a:ext cx="4584589" cy="275563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99584815"/>
              </p:ext>
            </p:extLst>
          </p:nvPr>
        </p:nvGraphicFramePr>
        <p:xfrm>
          <a:off x="8476180" y="2595943"/>
          <a:ext cx="2006600" cy="3202305"/>
        </p:xfrm>
        <a:graphic>
          <a:graphicData uri="http://schemas.openxmlformats.org/drawingml/2006/table">
            <a:tbl>
              <a:tblPr>
                <a:tableStyleId>{5C22544A-7EE6-4342-B048-85BDC9FD1C3A}</a:tableStyleId>
              </a:tblPr>
              <a:tblGrid>
                <a:gridCol w="827366"/>
                <a:gridCol w="1179234"/>
              </a:tblGrid>
              <a:tr h="190500">
                <a:tc>
                  <a:txBody>
                    <a:bodyPr/>
                    <a:lstStyle/>
                    <a:p>
                      <a:pPr algn="l" fontAlgn="b"/>
                      <a:r>
                        <a:rPr lang="en-US" sz="1100" u="none" strike="noStrike">
                          <a:effectLst/>
                        </a:rPr>
                        <a:t>Region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Number of purchase</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5951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Florida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3210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3095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Texas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3019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Pennsylvania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2120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Ohio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1631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1551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Utah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1430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Virginia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1412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Washington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1339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Michigan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1327</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1306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North Carolina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1304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Minnesota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1139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1029</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9856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51117"/>
          </a:xfrm>
        </p:spPr>
        <p:txBody>
          <a:bodyPr/>
          <a:lstStyle/>
          <a:p>
            <a:r>
              <a:rPr lang="en-US" dirty="0" smtClean="0"/>
              <a:t>Observation 3</a:t>
            </a:r>
            <a:endParaRPr lang="en-US" dirty="0"/>
          </a:p>
        </p:txBody>
      </p:sp>
      <p:sp>
        <p:nvSpPr>
          <p:cNvPr id="3" name="Content Placeholder 2"/>
          <p:cNvSpPr>
            <a:spLocks noGrp="1"/>
          </p:cNvSpPr>
          <p:nvPr>
            <p:ph idx="1"/>
          </p:nvPr>
        </p:nvSpPr>
        <p:spPr>
          <a:xfrm>
            <a:off x="1024128" y="1736333"/>
            <a:ext cx="9720073" cy="4573027"/>
          </a:xfrm>
        </p:spPr>
        <p:txBody>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Day with </a:t>
            </a:r>
            <a:r>
              <a:rPr lang="en-US" sz="2400" dirty="0" smtClean="0">
                <a:solidFill>
                  <a:srgbClr val="000000"/>
                </a:solidFill>
                <a:latin typeface="+mj-lt"/>
              </a:rPr>
              <a:t>maximum purchase</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rPr>
              <a:t>	</a:t>
            </a:r>
            <a:r>
              <a:rPr lang="en-US" sz="2000" dirty="0" smtClean="0">
                <a:solidFill>
                  <a:srgbClr val="000000"/>
                </a:solidFill>
                <a:latin typeface="+mj-lt"/>
              </a:rPr>
              <a:t>Beginning </a:t>
            </a:r>
            <a:r>
              <a:rPr lang="en-US" sz="2000" dirty="0">
                <a:solidFill>
                  <a:srgbClr val="000000"/>
                </a:solidFill>
                <a:latin typeface="+mj-lt"/>
              </a:rPr>
              <a:t>of the month contribute to </a:t>
            </a:r>
            <a:r>
              <a:rPr lang="en-US" sz="2000" dirty="0" smtClean="0">
                <a:solidFill>
                  <a:srgbClr val="000000"/>
                </a:solidFill>
                <a:latin typeface="+mj-lt"/>
              </a:rPr>
              <a:t>maximum sale. Though we don’t have much data to proof the hypothesis but 	with available data it looks so. More granular we can look for which day of the week contribute to more sale </a:t>
            </a:r>
            <a:endParaRPr lang="en-US" sz="2000" dirty="0">
              <a:solidFill>
                <a:srgbClr val="000000"/>
              </a:solidFill>
              <a:latin typeface="+mj-lt"/>
            </a:endParaRPr>
          </a:p>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Deepika Dash</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43112627"/>
              </p:ext>
            </p:extLst>
          </p:nvPr>
        </p:nvGraphicFramePr>
        <p:xfrm>
          <a:off x="1541123" y="3380151"/>
          <a:ext cx="2006600" cy="2095500"/>
        </p:xfrm>
        <a:graphic>
          <a:graphicData uri="http://schemas.openxmlformats.org/drawingml/2006/table">
            <a:tbl>
              <a:tblPr>
                <a:tableStyleId>{5C22544A-7EE6-4342-B048-85BDC9FD1C3A}</a:tableStyleId>
              </a:tblPr>
              <a:tblGrid>
                <a:gridCol w="827366"/>
                <a:gridCol w="1179234"/>
              </a:tblGrid>
              <a:tr h="190500">
                <a:tc>
                  <a:txBody>
                    <a:bodyPr/>
                    <a:lstStyle/>
                    <a:p>
                      <a:pPr algn="l" fontAlgn="b"/>
                      <a:r>
                        <a:rPr lang="en-US" sz="1100" u="none" strike="noStrike" dirty="0">
                          <a:effectLst/>
                        </a:rPr>
                        <a:t>Date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Number of Purchase</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13076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6690</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4848</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3605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5086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9027</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1664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1380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2372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7" name="Picture 6"/>
          <p:cNvPicPr>
            <a:picLocks noChangeAspect="1"/>
          </p:cNvPicPr>
          <p:nvPr/>
        </p:nvPicPr>
        <p:blipFill>
          <a:blip r:embed="rId2"/>
          <a:stretch>
            <a:fillRect/>
          </a:stretch>
        </p:blipFill>
        <p:spPr>
          <a:xfrm>
            <a:off x="5511124" y="3585727"/>
            <a:ext cx="4005419" cy="1889924"/>
          </a:xfrm>
          <a:prstGeom prst="rect">
            <a:avLst/>
          </a:prstGeom>
        </p:spPr>
      </p:pic>
    </p:spTree>
    <p:extLst>
      <p:ext uri="{BB962C8B-B14F-4D97-AF65-F5344CB8AC3E}">
        <p14:creationId xmlns:p14="http://schemas.microsoft.com/office/powerpoint/2010/main" val="417232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51117"/>
          </a:xfrm>
        </p:spPr>
        <p:txBody>
          <a:bodyPr/>
          <a:lstStyle/>
          <a:p>
            <a:r>
              <a:rPr lang="en-US" dirty="0" smtClean="0"/>
              <a:t>Observation 4</a:t>
            </a:r>
            <a:endParaRPr lang="en-US" dirty="0"/>
          </a:p>
        </p:txBody>
      </p:sp>
      <p:sp>
        <p:nvSpPr>
          <p:cNvPr id="3" name="Content Placeholder 2"/>
          <p:cNvSpPr>
            <a:spLocks noGrp="1"/>
          </p:cNvSpPr>
          <p:nvPr>
            <p:ph idx="1"/>
          </p:nvPr>
        </p:nvSpPr>
        <p:spPr>
          <a:xfrm>
            <a:off x="1024128" y="1736333"/>
            <a:ext cx="10760330" cy="4573027"/>
          </a:xfrm>
        </p:spPr>
        <p:txBody>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latin typeface="+mj-lt"/>
              </a:rPr>
              <a:t>Purchase day time </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latin typeface="+mj-lt"/>
              </a:rPr>
              <a:t>	</a:t>
            </a:r>
            <a:r>
              <a:rPr lang="en-US" sz="2400" dirty="0">
                <a:solidFill>
                  <a:srgbClr val="000000"/>
                </a:solidFill>
                <a:latin typeface="+mj-lt"/>
              </a:rPr>
              <a:t>There </a:t>
            </a:r>
            <a:r>
              <a:rPr lang="en-US" sz="2400" dirty="0">
                <a:solidFill>
                  <a:srgbClr val="000000"/>
                </a:solidFill>
                <a:latin typeface="+mj-lt"/>
              </a:rPr>
              <a:t>is </a:t>
            </a:r>
            <a:r>
              <a:rPr lang="en-US" sz="2400" dirty="0">
                <a:solidFill>
                  <a:srgbClr val="000000"/>
                </a:solidFill>
                <a:latin typeface="+mj-lt"/>
              </a:rPr>
              <a:t>continuous increment </a:t>
            </a:r>
            <a:r>
              <a:rPr lang="en-US" sz="2400" dirty="0" smtClean="0">
                <a:solidFill>
                  <a:srgbClr val="000000"/>
                </a:solidFill>
                <a:latin typeface="+mj-lt"/>
              </a:rPr>
              <a:t>in purchase is </a:t>
            </a:r>
            <a:r>
              <a:rPr lang="en-US" sz="2400" dirty="0">
                <a:solidFill>
                  <a:srgbClr val="000000"/>
                </a:solidFill>
                <a:latin typeface="+mj-lt"/>
              </a:rPr>
              <a:t>observed from morning 10.00 </a:t>
            </a:r>
            <a:r>
              <a:rPr lang="en-US" sz="2400" dirty="0" smtClean="0">
                <a:solidFill>
                  <a:srgbClr val="000000"/>
                </a:solidFill>
                <a:latin typeface="+mj-lt"/>
              </a:rPr>
              <a:t>a.m. </a:t>
            </a:r>
            <a:r>
              <a:rPr lang="en-US" sz="2400" dirty="0">
                <a:solidFill>
                  <a:srgbClr val="000000"/>
                </a:solidFill>
                <a:latin typeface="+mj-lt"/>
              </a:rPr>
              <a:t>to </a:t>
            </a:r>
            <a:endParaRPr lang="en-US" sz="2400" dirty="0" smtClean="0">
              <a:solidFill>
                <a:srgbClr val="000000"/>
              </a:solidFill>
              <a:latin typeface="+mj-lt"/>
            </a:endParaRP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	</a:t>
            </a:r>
            <a:r>
              <a:rPr lang="en-US" sz="2400" dirty="0" smtClean="0">
                <a:solidFill>
                  <a:srgbClr val="000000"/>
                </a:solidFill>
                <a:latin typeface="+mj-lt"/>
              </a:rPr>
              <a:t>night </a:t>
            </a:r>
            <a:r>
              <a:rPr lang="en-US" sz="2400" dirty="0">
                <a:solidFill>
                  <a:srgbClr val="000000"/>
                </a:solidFill>
                <a:latin typeface="+mj-lt"/>
              </a:rPr>
              <a:t>8 </a:t>
            </a:r>
            <a:r>
              <a:rPr lang="en-US" sz="2400" dirty="0" smtClean="0">
                <a:solidFill>
                  <a:srgbClr val="000000"/>
                </a:solidFill>
                <a:latin typeface="+mj-lt"/>
              </a:rPr>
              <a:t>p.m. with night 8 p.m. contributing the maximum purchase</a:t>
            </a:r>
            <a:endParaRPr lang="en-US" dirty="0"/>
          </a:p>
        </p:txBody>
      </p:sp>
      <p:sp>
        <p:nvSpPr>
          <p:cNvPr id="4" name="Footer Placeholder 3"/>
          <p:cNvSpPr>
            <a:spLocks noGrp="1"/>
          </p:cNvSpPr>
          <p:nvPr>
            <p:ph type="ftr" sz="quarter" idx="11"/>
          </p:nvPr>
        </p:nvSpPr>
        <p:spPr/>
        <p:txBody>
          <a:bodyPr/>
          <a:lstStyle/>
          <a:p>
            <a:r>
              <a:rPr lang="en-US" smtClean="0"/>
              <a:t>Deepika Dash</a:t>
            </a:r>
            <a:endParaRPr lang="en-US"/>
          </a:p>
        </p:txBody>
      </p:sp>
      <p:pic>
        <p:nvPicPr>
          <p:cNvPr id="6" name="Picture 5"/>
          <p:cNvPicPr>
            <a:picLocks noChangeAspect="1"/>
          </p:cNvPicPr>
          <p:nvPr/>
        </p:nvPicPr>
        <p:blipFill>
          <a:blip r:embed="rId2"/>
          <a:stretch>
            <a:fillRect/>
          </a:stretch>
        </p:blipFill>
        <p:spPr>
          <a:xfrm>
            <a:off x="3591869" y="3553729"/>
            <a:ext cx="4584589" cy="275563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06043205"/>
              </p:ext>
            </p:extLst>
          </p:nvPr>
        </p:nvGraphicFramePr>
        <p:xfrm>
          <a:off x="9569420" y="1265119"/>
          <a:ext cx="1958183" cy="4550050"/>
        </p:xfrm>
        <a:graphic>
          <a:graphicData uri="http://schemas.openxmlformats.org/drawingml/2006/table">
            <a:tbl>
              <a:tblPr>
                <a:tableStyleId>{5C22544A-7EE6-4342-B048-85BDC9FD1C3A}</a:tableStyleId>
              </a:tblPr>
              <a:tblGrid>
                <a:gridCol w="807402"/>
                <a:gridCol w="1150781"/>
              </a:tblGrid>
              <a:tr h="182002">
                <a:tc>
                  <a:txBody>
                    <a:bodyPr/>
                    <a:lstStyle/>
                    <a:p>
                      <a:pPr algn="l" fontAlgn="b"/>
                      <a:r>
                        <a:rPr lang="en-US" sz="900" u="none" strike="noStrike">
                          <a:effectLst/>
                        </a:rPr>
                        <a:t>Hour</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00</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1166</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01</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460</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336</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388</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457</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1039</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06</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1461</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07</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1521</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08</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1301</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1277</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1947</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1960</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2590</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2636</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2807</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2652</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3295</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3625</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3179</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4199</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4654</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2739</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a:effectLst/>
                        </a:rPr>
                        <a:t>1700</a:t>
                      </a:r>
                      <a:endParaRPr lang="en-US" sz="900" b="0" i="0" u="none" strike="noStrike">
                        <a:solidFill>
                          <a:srgbClr val="000000"/>
                        </a:solidFill>
                        <a:effectLst/>
                        <a:latin typeface="Calibri" panose="020F0502020204030204" pitchFamily="34" charset="0"/>
                      </a:endParaRPr>
                    </a:p>
                  </a:txBody>
                  <a:tcPr marL="8045" marR="8045" marT="8045" marB="0" anchor="b"/>
                </a:tc>
              </a:tr>
              <a:tr h="182002">
                <a:tc>
                  <a:txBody>
                    <a:bodyPr/>
                    <a:lstStyle/>
                    <a:p>
                      <a:pPr algn="l"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8045" marR="8045" marT="8045" marB="0" anchor="b"/>
                </a:tc>
                <a:tc>
                  <a:txBody>
                    <a:bodyPr/>
                    <a:lstStyle/>
                    <a:p>
                      <a:pPr algn="ctr" fontAlgn="b"/>
                      <a:r>
                        <a:rPr lang="en-US" sz="900" u="none" strike="noStrike" dirty="0">
                          <a:effectLst/>
                        </a:rPr>
                        <a:t>934</a:t>
                      </a:r>
                      <a:endParaRPr lang="en-US" sz="900" b="0" i="0" u="none" strike="noStrike" dirty="0">
                        <a:solidFill>
                          <a:srgbClr val="000000"/>
                        </a:solidFill>
                        <a:effectLst/>
                        <a:latin typeface="Calibri" panose="020F0502020204030204" pitchFamily="34" charset="0"/>
                      </a:endParaRPr>
                    </a:p>
                  </a:txBody>
                  <a:tcPr marL="8045" marR="8045" marT="8045" marB="0" anchor="b"/>
                </a:tc>
              </a:tr>
            </a:tbl>
          </a:graphicData>
        </a:graphic>
      </p:graphicFrame>
    </p:spTree>
    <p:extLst>
      <p:ext uri="{BB962C8B-B14F-4D97-AF65-F5344CB8AC3E}">
        <p14:creationId xmlns:p14="http://schemas.microsoft.com/office/powerpoint/2010/main" val="207501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51117"/>
          </a:xfrm>
        </p:spPr>
        <p:txBody>
          <a:bodyPr/>
          <a:lstStyle/>
          <a:p>
            <a:r>
              <a:rPr lang="en-US" dirty="0" smtClean="0"/>
              <a:t>Observation 5</a:t>
            </a:r>
            <a:endParaRPr lang="en-US" dirty="0"/>
          </a:p>
        </p:txBody>
      </p:sp>
      <p:sp>
        <p:nvSpPr>
          <p:cNvPr id="3" name="Content Placeholder 2"/>
          <p:cNvSpPr>
            <a:spLocks noGrp="1"/>
          </p:cNvSpPr>
          <p:nvPr>
            <p:ph idx="1"/>
          </p:nvPr>
        </p:nvSpPr>
        <p:spPr>
          <a:xfrm>
            <a:off x="1024128" y="1736333"/>
            <a:ext cx="9720073" cy="4573027"/>
          </a:xfrm>
        </p:spPr>
        <p:txBody>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Most and least things that is </a:t>
            </a:r>
            <a:r>
              <a:rPr lang="en-US" sz="2400" dirty="0" smtClean="0">
                <a:solidFill>
                  <a:srgbClr val="000000"/>
                </a:solidFill>
                <a:latin typeface="+mj-lt"/>
              </a:rPr>
              <a:t>purchased</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rPr>
              <a:t>	</a:t>
            </a:r>
            <a:r>
              <a:rPr lang="en-US" sz="2000" dirty="0">
                <a:solidFill>
                  <a:srgbClr val="000000"/>
                </a:solidFill>
                <a:latin typeface="+mj-lt"/>
              </a:rPr>
              <a:t>Clothing is most thing that is been sold &amp; accessories and books to be minimum</a:t>
            </a:r>
            <a:endParaRPr lang="en-US" sz="2000" dirty="0">
              <a:solidFill>
                <a:srgbClr val="000000"/>
              </a:solidFill>
              <a:latin typeface="+mj-lt"/>
            </a:endParaRPr>
          </a:p>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Deepika Dash</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18079003"/>
              </p:ext>
            </p:extLst>
          </p:nvPr>
        </p:nvGraphicFramePr>
        <p:xfrm>
          <a:off x="1414551" y="2976081"/>
          <a:ext cx="2006600" cy="2667000"/>
        </p:xfrm>
        <a:graphic>
          <a:graphicData uri="http://schemas.openxmlformats.org/drawingml/2006/table">
            <a:tbl>
              <a:tblPr>
                <a:tableStyleId>{5C22544A-7EE6-4342-B048-85BDC9FD1C3A}</a:tableStyleId>
              </a:tblPr>
              <a:tblGrid>
                <a:gridCol w="827366"/>
                <a:gridCol w="1179234"/>
              </a:tblGrid>
              <a:tr h="190500">
                <a:tc>
                  <a:txBody>
                    <a:bodyPr/>
                    <a:lstStyle/>
                    <a:p>
                      <a:pPr algn="l" fontAlgn="b"/>
                      <a:r>
                        <a:rPr lang="en-US" sz="1100" u="none" strike="noStrike" dirty="0">
                          <a:effectLst/>
                        </a:rPr>
                        <a:t>Category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Number of Purchase</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accessories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automotive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books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clothing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21336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computers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1869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electronics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1453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games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handbags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6673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home&amp;garden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2982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movies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1527</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outdoors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247</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shoes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11147</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tools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447</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9" name="Picture 8"/>
          <p:cNvPicPr>
            <a:picLocks noChangeAspect="1"/>
          </p:cNvPicPr>
          <p:nvPr/>
        </p:nvPicPr>
        <p:blipFill>
          <a:blip r:embed="rId2"/>
          <a:stretch>
            <a:fillRect/>
          </a:stretch>
        </p:blipFill>
        <p:spPr>
          <a:xfrm>
            <a:off x="6064019" y="2887450"/>
            <a:ext cx="4584589" cy="2755631"/>
          </a:xfrm>
          <a:prstGeom prst="rect">
            <a:avLst/>
          </a:prstGeom>
        </p:spPr>
      </p:pic>
    </p:spTree>
    <p:extLst>
      <p:ext uri="{BB962C8B-B14F-4D97-AF65-F5344CB8AC3E}">
        <p14:creationId xmlns:p14="http://schemas.microsoft.com/office/powerpoint/2010/main" val="55327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51117"/>
          </a:xfrm>
        </p:spPr>
        <p:txBody>
          <a:bodyPr/>
          <a:lstStyle/>
          <a:p>
            <a:r>
              <a:rPr lang="en-US" dirty="0" smtClean="0"/>
              <a:t>Observation 6</a:t>
            </a:r>
            <a:endParaRPr lang="en-US" dirty="0"/>
          </a:p>
        </p:txBody>
      </p:sp>
      <p:sp>
        <p:nvSpPr>
          <p:cNvPr id="3" name="Content Placeholder 2"/>
          <p:cNvSpPr>
            <a:spLocks noGrp="1"/>
          </p:cNvSpPr>
          <p:nvPr>
            <p:ph idx="1"/>
          </p:nvPr>
        </p:nvSpPr>
        <p:spPr>
          <a:xfrm>
            <a:off x="1024128" y="1736333"/>
            <a:ext cx="9720073" cy="4573027"/>
          </a:xfrm>
        </p:spPr>
        <p:txBody>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Number of friends distribution: </a:t>
            </a:r>
            <a:endParaRPr lang="en-US" sz="2400" dirty="0" smtClean="0">
              <a:solidFill>
                <a:srgbClr val="000000"/>
              </a:solidFill>
              <a:latin typeface="+mj-lt"/>
            </a:endParaRP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	</a:t>
            </a:r>
            <a:r>
              <a:rPr lang="en-US" sz="2000" dirty="0" smtClean="0">
                <a:solidFill>
                  <a:srgbClr val="000000"/>
                </a:solidFill>
                <a:latin typeface="+mj-lt"/>
              </a:rPr>
              <a:t>1. Basically </a:t>
            </a:r>
            <a:r>
              <a:rPr lang="en-US" sz="2000" dirty="0">
                <a:solidFill>
                  <a:srgbClr val="000000"/>
                </a:solidFill>
                <a:latin typeface="+mj-lt"/>
              </a:rPr>
              <a:t>whole distribution can be divided in to </a:t>
            </a:r>
            <a:r>
              <a:rPr lang="en-US" sz="2000" dirty="0" smtClean="0">
                <a:solidFill>
                  <a:srgbClr val="000000"/>
                </a:solidFill>
                <a:latin typeface="+mj-lt"/>
              </a:rPr>
              <a:t>3 groups. </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mj-lt"/>
              </a:rPr>
              <a:t>	</a:t>
            </a:r>
            <a:r>
              <a:rPr lang="en-US" sz="2000" dirty="0" smtClean="0">
                <a:solidFill>
                  <a:srgbClr val="000000"/>
                </a:solidFill>
                <a:latin typeface="+mj-lt"/>
              </a:rPr>
              <a:t>Group </a:t>
            </a:r>
            <a:r>
              <a:rPr lang="en-US" sz="2000" dirty="0">
                <a:solidFill>
                  <a:srgbClr val="000000"/>
                </a:solidFill>
                <a:latin typeface="+mj-lt"/>
              </a:rPr>
              <a:t>with number of friends &lt; </a:t>
            </a:r>
            <a:r>
              <a:rPr lang="en-US" sz="2000" dirty="0" smtClean="0">
                <a:solidFill>
                  <a:srgbClr val="000000"/>
                </a:solidFill>
                <a:latin typeface="+mj-lt"/>
              </a:rPr>
              <a:t>80 </a:t>
            </a:r>
            <a:r>
              <a:rPr lang="en-US" sz="2000" dirty="0">
                <a:solidFill>
                  <a:srgbClr val="000000"/>
                </a:solidFill>
                <a:latin typeface="+mj-lt"/>
              </a:rPr>
              <a:t>(</a:t>
            </a:r>
            <a:r>
              <a:rPr lang="en-US" sz="2000" dirty="0" smtClean="0">
                <a:solidFill>
                  <a:srgbClr val="000000"/>
                </a:solidFill>
                <a:latin typeface="+mj-lt"/>
              </a:rPr>
              <a:t>less), </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mj-lt"/>
              </a:rPr>
              <a:t>	</a:t>
            </a:r>
            <a:r>
              <a:rPr lang="en-US" sz="2000" dirty="0" smtClean="0">
                <a:solidFill>
                  <a:srgbClr val="000000"/>
                </a:solidFill>
                <a:latin typeface="+mj-lt"/>
              </a:rPr>
              <a:t>&lt;</a:t>
            </a:r>
            <a:r>
              <a:rPr lang="en-US" sz="2000" dirty="0">
                <a:solidFill>
                  <a:srgbClr val="000000"/>
                </a:solidFill>
                <a:latin typeface="+mj-lt"/>
              </a:rPr>
              <a:t>130 &amp; </a:t>
            </a:r>
            <a:r>
              <a:rPr lang="en-US" sz="2000" dirty="0" smtClean="0">
                <a:solidFill>
                  <a:srgbClr val="000000"/>
                </a:solidFill>
                <a:latin typeface="+mj-lt"/>
              </a:rPr>
              <a:t>&gt;80 (Normal), </a:t>
            </a:r>
            <a:r>
              <a:rPr lang="en-US" sz="2000" dirty="0">
                <a:solidFill>
                  <a:srgbClr val="000000"/>
                </a:solidFill>
                <a:latin typeface="+mj-lt"/>
              </a:rPr>
              <a:t>&gt;</a:t>
            </a:r>
            <a:r>
              <a:rPr lang="en-US" sz="2000" dirty="0" smtClean="0">
                <a:solidFill>
                  <a:srgbClr val="000000"/>
                </a:solidFill>
                <a:latin typeface="+mj-lt"/>
              </a:rPr>
              <a:t>130(More)</a:t>
            </a:r>
            <a:endParaRPr lang="en-US" sz="2000" dirty="0">
              <a:solidFill>
                <a:srgbClr val="000000"/>
              </a:solidFill>
              <a:latin typeface="+mj-lt"/>
            </a:endParaRPr>
          </a:p>
        </p:txBody>
      </p:sp>
      <p:pic>
        <p:nvPicPr>
          <p:cNvPr id="5" name="Picture 4"/>
          <p:cNvPicPr>
            <a:picLocks noChangeAspect="1"/>
          </p:cNvPicPr>
          <p:nvPr/>
        </p:nvPicPr>
        <p:blipFill>
          <a:blip r:embed="rId2"/>
          <a:stretch>
            <a:fillRect/>
          </a:stretch>
        </p:blipFill>
        <p:spPr>
          <a:xfrm>
            <a:off x="6598275" y="1509634"/>
            <a:ext cx="4584589" cy="2755631"/>
          </a:xfrm>
          <a:prstGeom prst="rect">
            <a:avLst/>
          </a:prstGeom>
        </p:spPr>
      </p:pic>
      <p:sp>
        <p:nvSpPr>
          <p:cNvPr id="9" name="Rectangle 8"/>
          <p:cNvSpPr/>
          <p:nvPr/>
        </p:nvSpPr>
        <p:spPr>
          <a:xfrm>
            <a:off x="5691884" y="4817998"/>
            <a:ext cx="5989834" cy="1061829"/>
          </a:xfrm>
          <a:prstGeom prst="rect">
            <a:avLst/>
          </a:prstGeom>
        </p:spPr>
        <p:txBody>
          <a:bodyPr wrap="square">
            <a:spAutoFit/>
          </a:bodyPr>
          <a:lstStyle/>
          <a:p>
            <a:pPr marL="285750" indent="-285750">
              <a:spcBef>
                <a:spcPts val="600"/>
              </a:spcBef>
              <a:buSzPct val="7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rgbClr val="000000"/>
                </a:solidFill>
              </a:rPr>
              <a:t>User conversion with </a:t>
            </a:r>
            <a:r>
              <a:rPr lang="en-US" dirty="0">
                <a:solidFill>
                  <a:srgbClr val="000000"/>
                </a:solidFill>
              </a:rPr>
              <a:t>friends distribution: </a:t>
            </a:r>
          </a:p>
          <a:p>
            <a:pPr>
              <a:spcBef>
                <a:spcPts val="600"/>
              </a:spcBef>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rPr>
              <a:t>	2</a:t>
            </a:r>
            <a:r>
              <a:rPr lang="en-US" sz="2000" dirty="0">
                <a:solidFill>
                  <a:srgbClr val="000000"/>
                </a:solidFill>
                <a:latin typeface="+mj-lt"/>
              </a:rPr>
              <a:t>. </a:t>
            </a:r>
            <a:r>
              <a:rPr lang="en-US" sz="2000" dirty="0">
                <a:solidFill>
                  <a:srgbClr val="000000"/>
                </a:solidFill>
                <a:latin typeface="+mj-lt"/>
              </a:rPr>
              <a:t>People with less &amp; more number of friend are not  </a:t>
            </a:r>
            <a:r>
              <a:rPr lang="en-US" sz="2000" dirty="0">
                <a:solidFill>
                  <a:srgbClr val="000000"/>
                </a:solidFill>
                <a:latin typeface="+mj-lt"/>
              </a:rPr>
              <a:t>	very </a:t>
            </a:r>
            <a:r>
              <a:rPr lang="en-US" sz="2000" dirty="0" smtClean="0">
                <a:solidFill>
                  <a:srgbClr val="000000"/>
                </a:solidFill>
                <a:latin typeface="+mj-lt"/>
              </a:rPr>
              <a:t>converging</a:t>
            </a:r>
            <a:endParaRPr lang="en-US" sz="2000" dirty="0">
              <a:solidFill>
                <a:srgbClr val="000000"/>
              </a:solidFill>
              <a:latin typeface="+mj-lt"/>
            </a:endParaRPr>
          </a:p>
        </p:txBody>
      </p:sp>
      <p:pic>
        <p:nvPicPr>
          <p:cNvPr id="11" name="Picture 10"/>
          <p:cNvPicPr>
            <a:picLocks noChangeAspect="1"/>
          </p:cNvPicPr>
          <p:nvPr/>
        </p:nvPicPr>
        <p:blipFill>
          <a:blip r:embed="rId3"/>
          <a:stretch>
            <a:fillRect/>
          </a:stretch>
        </p:blipFill>
        <p:spPr>
          <a:xfrm>
            <a:off x="585465" y="3553729"/>
            <a:ext cx="4584589" cy="2755631"/>
          </a:xfrm>
          <a:prstGeom prst="rect">
            <a:avLst/>
          </a:prstGeom>
        </p:spPr>
      </p:pic>
    </p:spTree>
    <p:extLst>
      <p:ext uri="{BB962C8B-B14F-4D97-AF65-F5344CB8AC3E}">
        <p14:creationId xmlns:p14="http://schemas.microsoft.com/office/powerpoint/2010/main" val="207444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51117"/>
          </a:xfrm>
        </p:spPr>
        <p:txBody>
          <a:bodyPr/>
          <a:lstStyle/>
          <a:p>
            <a:r>
              <a:rPr lang="en-US" smtClean="0"/>
              <a:t>Observation 7</a:t>
            </a:r>
            <a:endParaRPr lang="en-US" dirty="0"/>
          </a:p>
        </p:txBody>
      </p:sp>
      <p:sp>
        <p:nvSpPr>
          <p:cNvPr id="3" name="Content Placeholder 2"/>
          <p:cNvSpPr>
            <a:spLocks noGrp="1"/>
          </p:cNvSpPr>
          <p:nvPr>
            <p:ph idx="1"/>
          </p:nvPr>
        </p:nvSpPr>
        <p:spPr>
          <a:xfrm>
            <a:off x="1024128" y="1736333"/>
            <a:ext cx="9720073" cy="4573027"/>
          </a:xfrm>
        </p:spPr>
        <p:txBody>
          <a:bodyPr/>
          <a:lstStyle/>
          <a:p>
            <a:pPr marL="271463" indent="-271463">
              <a:lnSpc>
                <a:spcPct val="100000"/>
              </a:lnSpc>
              <a:spcBef>
                <a:spcPts val="600"/>
              </a:spcBef>
              <a:buClrTx/>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latin typeface="+mj-lt"/>
              </a:rPr>
              <a:t>Comparison between </a:t>
            </a:r>
            <a:r>
              <a:rPr lang="en-US" sz="2400" dirty="0" smtClean="0">
                <a:solidFill>
                  <a:srgbClr val="000000"/>
                </a:solidFill>
                <a:latin typeface="+mj-lt"/>
              </a:rPr>
              <a:t>college </a:t>
            </a:r>
            <a:r>
              <a:rPr lang="en-US" sz="2400" dirty="0">
                <a:solidFill>
                  <a:srgbClr val="000000"/>
                </a:solidFill>
                <a:latin typeface="+mj-lt"/>
              </a:rPr>
              <a:t>going user purchase and non college going user</a:t>
            </a:r>
            <a:r>
              <a:rPr lang="en-US" sz="2400" dirty="0" smtClean="0">
                <a:solidFill>
                  <a:srgbClr val="000000"/>
                </a:solidFill>
                <a:latin typeface="+mj-lt"/>
              </a:rPr>
              <a:t>:</a:t>
            </a:r>
          </a:p>
          <a:p>
            <a:pPr marL="0" indent="0">
              <a:lnSpc>
                <a:spcPct val="100000"/>
              </a:lnSpc>
              <a:spcBef>
                <a:spcPts val="600"/>
              </a:spcBef>
              <a:buClrTx/>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rPr>
              <a:t>	</a:t>
            </a:r>
            <a:r>
              <a:rPr lang="en-US" sz="2000" dirty="0">
                <a:solidFill>
                  <a:srgbClr val="000000"/>
                </a:solidFill>
                <a:latin typeface="+mj-lt"/>
              </a:rPr>
              <a:t>There is no difference between purchase of both </a:t>
            </a:r>
            <a:r>
              <a:rPr lang="en-US" sz="2000" dirty="0" smtClean="0">
                <a:solidFill>
                  <a:srgbClr val="000000"/>
                </a:solidFill>
                <a:latin typeface="+mj-lt"/>
              </a:rPr>
              <a:t>category </a:t>
            </a:r>
            <a:r>
              <a:rPr lang="en-US" sz="2000" dirty="0">
                <a:solidFill>
                  <a:srgbClr val="000000"/>
                </a:solidFill>
                <a:latin typeface="+mj-lt"/>
              </a:rPr>
              <a:t>(College going and not going)</a:t>
            </a:r>
            <a:endParaRPr lang="en-US" sz="2000" dirty="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Deepika Dash</a:t>
            </a:r>
            <a:endParaRPr lang="en-US"/>
          </a:p>
        </p:txBody>
      </p:sp>
      <p:pic>
        <p:nvPicPr>
          <p:cNvPr id="7" name="Picture 6"/>
          <p:cNvPicPr>
            <a:picLocks noChangeAspect="1"/>
          </p:cNvPicPr>
          <p:nvPr/>
        </p:nvPicPr>
        <p:blipFill>
          <a:blip r:embed="rId2"/>
          <a:stretch>
            <a:fillRect/>
          </a:stretch>
        </p:blipFill>
        <p:spPr>
          <a:xfrm>
            <a:off x="5057152" y="3942694"/>
            <a:ext cx="4584589" cy="242032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14863975"/>
              </p:ext>
            </p:extLst>
          </p:nvPr>
        </p:nvGraphicFramePr>
        <p:xfrm>
          <a:off x="1441950" y="2761584"/>
          <a:ext cx="8712201" cy="725805"/>
        </p:xfrm>
        <a:graphic>
          <a:graphicData uri="http://schemas.openxmlformats.org/drawingml/2006/table">
            <a:tbl>
              <a:tblPr>
                <a:tableStyleId>{5C22544A-7EE6-4342-B048-85BDC9FD1C3A}</a:tableStyleId>
              </a:tblPr>
              <a:tblGrid>
                <a:gridCol w="828373"/>
                <a:gridCol w="1180670"/>
                <a:gridCol w="609378"/>
                <a:gridCol w="609378"/>
                <a:gridCol w="609378"/>
                <a:gridCol w="609378"/>
                <a:gridCol w="609378"/>
                <a:gridCol w="609378"/>
                <a:gridCol w="609378"/>
                <a:gridCol w="609378"/>
                <a:gridCol w="609378"/>
                <a:gridCol w="609378"/>
                <a:gridCol w="609378"/>
              </a:tblGrid>
              <a:tr h="190500">
                <a:tc>
                  <a:txBody>
                    <a:bodyPr/>
                    <a:lstStyle/>
                    <a:p>
                      <a:pPr algn="l" fontAlgn="b"/>
                      <a:r>
                        <a:rPr lang="en-US" sz="1100" u="none" strike="noStrike">
                          <a:effectLst/>
                        </a:rPr>
                        <a:t>College Going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books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games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computers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electronics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games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handbags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home&amp;garden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movies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outdoors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shoes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tools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Grand Total</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14729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14937</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604175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133</TotalTime>
  <Words>314</Words>
  <Application>Microsoft Office PowerPoint</Application>
  <PresentationFormat>Widescreen</PresentationFormat>
  <Paragraphs>246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Tw Cen MT</vt:lpstr>
      <vt:lpstr>Tw Cen MT Condensed</vt:lpstr>
      <vt:lpstr>Wingdings</vt:lpstr>
      <vt:lpstr>Wingdings 3</vt:lpstr>
      <vt:lpstr>Integral</vt:lpstr>
      <vt:lpstr>Data Exploration Insights</vt:lpstr>
      <vt:lpstr>Problem Statement</vt:lpstr>
      <vt:lpstr>Observation 1</vt:lpstr>
      <vt:lpstr>Observation 2</vt:lpstr>
      <vt:lpstr>Observation 3</vt:lpstr>
      <vt:lpstr>Observation 4</vt:lpstr>
      <vt:lpstr>Observation 5</vt:lpstr>
      <vt:lpstr>Observation 6</vt:lpstr>
      <vt:lpstr>Observation 7</vt:lpstr>
    </vt:vector>
  </TitlesOfParts>
  <Company>Student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LOGIC</dc:title>
  <dc:creator>Deepika Dash</dc:creator>
  <cp:lastModifiedBy>Srikant Panda</cp:lastModifiedBy>
  <cp:revision>17</cp:revision>
  <dcterms:created xsi:type="dcterms:W3CDTF">2016-03-09T18:01:26Z</dcterms:created>
  <dcterms:modified xsi:type="dcterms:W3CDTF">2016-03-10T07:48:56Z</dcterms:modified>
</cp:coreProperties>
</file>