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8"/>
  </p:notesMasterIdLst>
  <p:sldIdLst>
    <p:sldId id="256" r:id="rId2"/>
    <p:sldId id="257" r:id="rId3"/>
    <p:sldId id="258" r:id="rId4"/>
    <p:sldId id="259" r:id="rId5"/>
    <p:sldId id="260" r:id="rId6"/>
    <p:sldId id="261" r:id="rId7"/>
    <p:sldId id="271" r:id="rId8"/>
    <p:sldId id="263" r:id="rId9"/>
    <p:sldId id="264" r:id="rId10"/>
    <p:sldId id="272" r:id="rId11"/>
    <p:sldId id="265" r:id="rId12"/>
    <p:sldId id="266" r:id="rId13"/>
    <p:sldId id="267" r:id="rId14"/>
    <p:sldId id="268" r:id="rId15"/>
    <p:sldId id="273" r:id="rId16"/>
    <p:sldId id="269" r:id="rId1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38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9562f1b76_1_5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2c9562f1b76_1_5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c9562f1b76_1_7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2c9562f1b76_1_7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9562f1b76_1_9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c9562f1b76_1_9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9562f1b76_1_9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c9562f1b76_1_9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347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562f1b76_1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c9562f1b76_1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562f1b76_1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c9562f1b76_1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98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github.com/DeepikaDhanaraj/ImageColorizationUsingGAN.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134375" y="1552325"/>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429000" y="17031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58" name="Google Shape;58;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9" name="Google Shape;59;p7"/>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0" name="Google Shape;60;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61" name="Google Shape;61;p7"/>
          <p:cNvSpPr txBox="1"/>
          <p:nvPr/>
        </p:nvSpPr>
        <p:spPr>
          <a:xfrm>
            <a:off x="1877450" y="307025"/>
            <a:ext cx="72480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500" b="1" dirty="0">
                <a:latin typeface="Calibri"/>
                <a:ea typeface="Calibri"/>
                <a:cs typeface="Calibri"/>
                <a:sym typeface="Calibri"/>
              </a:rPr>
              <a:t>IMAGE COLORIZATION USING GAN</a:t>
            </a:r>
          </a:p>
          <a:p>
            <a:pPr marL="0" lvl="0" indent="0" algn="l" rtl="0">
              <a:spcBef>
                <a:spcPts val="0"/>
              </a:spcBef>
              <a:spcAft>
                <a:spcPts val="0"/>
              </a:spcAft>
              <a:buNone/>
            </a:pPr>
            <a:endParaRPr sz="3500" b="1" dirty="0">
              <a:latin typeface="Calibri"/>
              <a:ea typeface="Calibri"/>
              <a:cs typeface="Calibri"/>
              <a:sym typeface="Calibri"/>
            </a:endParaRPr>
          </a:p>
        </p:txBody>
      </p:sp>
      <p:sp>
        <p:nvSpPr>
          <p:cNvPr id="62" name="Google Shape;62;p7"/>
          <p:cNvSpPr txBox="1"/>
          <p:nvPr/>
        </p:nvSpPr>
        <p:spPr>
          <a:xfrm>
            <a:off x="1814525" y="3390000"/>
            <a:ext cx="7248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PRESENTED BY:</a:t>
            </a:r>
            <a:r>
              <a:rPr lang="en-US" sz="2400" dirty="0">
                <a:latin typeface="Calibri"/>
                <a:ea typeface="Calibri"/>
                <a:cs typeface="Calibri"/>
                <a:sym typeface="Calibri"/>
              </a:rPr>
              <a:t>DEEPIKA D</a:t>
            </a:r>
            <a:endParaRPr sz="2400" dirty="0">
              <a:latin typeface="Calibri"/>
              <a:ea typeface="Calibri"/>
              <a:cs typeface="Calibri"/>
              <a:sym typeface="Calibri"/>
            </a:endParaRPr>
          </a:p>
          <a:p>
            <a:pPr marL="0" lvl="0" indent="0" algn="l" rtl="0">
              <a:spcBef>
                <a:spcPts val="0"/>
              </a:spcBef>
              <a:spcAft>
                <a:spcPts val="0"/>
              </a:spcAft>
              <a:buNone/>
            </a:pPr>
            <a:r>
              <a:rPr lang="en-US" sz="2400" b="1" dirty="0">
                <a:latin typeface="Calibri"/>
                <a:ea typeface="Calibri"/>
                <a:cs typeface="Calibri"/>
                <a:sym typeface="Calibri"/>
              </a:rPr>
              <a:t>REGISTER NO:</a:t>
            </a:r>
            <a:r>
              <a:rPr lang="en-US" sz="2400" dirty="0">
                <a:latin typeface="Calibri"/>
                <a:ea typeface="Calibri"/>
                <a:cs typeface="Calibri"/>
                <a:sym typeface="Calibri"/>
              </a:rPr>
              <a:t>813821104024</a:t>
            </a:r>
            <a:endParaRPr sz="2400" dirty="0">
              <a:latin typeface="Calibri"/>
              <a:ea typeface="Calibri"/>
              <a:cs typeface="Calibri"/>
              <a:sym typeface="Calibri"/>
            </a:endParaRPr>
          </a:p>
          <a:p>
            <a:pPr marL="0" lvl="0" indent="0" algn="l" rtl="0">
              <a:spcBef>
                <a:spcPts val="0"/>
              </a:spcBef>
              <a:spcAft>
                <a:spcPts val="0"/>
              </a:spcAft>
              <a:buNone/>
            </a:pPr>
            <a:r>
              <a:rPr lang="en-US" sz="2400" b="1" dirty="0">
                <a:latin typeface="Calibri"/>
                <a:ea typeface="Calibri"/>
                <a:cs typeface="Calibri"/>
                <a:sym typeface="Calibri"/>
              </a:rPr>
              <a:t>DEPARTMENT:</a:t>
            </a:r>
            <a:r>
              <a:rPr lang="en-US" sz="2400" dirty="0">
                <a:latin typeface="Calibri"/>
                <a:ea typeface="Calibri"/>
                <a:cs typeface="Calibri"/>
                <a:sym typeface="Calibri"/>
              </a:rPr>
              <a:t>COMPUTER SCIENCE AND ENGINEERING</a:t>
            </a:r>
            <a:endParaRPr sz="24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3" name="Google Shape;213;p16"/>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17" name="Google Shape;217;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18" name="Google Shape;218;p16"/>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3939510"/>
          </a:xfrm>
          <a:prstGeom prst="rect">
            <a:avLst/>
          </a:prstGeom>
          <a:noFill/>
          <a:ln>
            <a:noFill/>
          </a:ln>
        </p:spPr>
        <p:txBody>
          <a:bodyPr spcFirstLastPara="1" wrap="square" lIns="91425" tIns="91425" rIns="91425" bIns="91425" anchor="t" anchorCtr="0">
            <a:spAutoFit/>
          </a:bodyPr>
          <a:lstStyle/>
          <a:p>
            <a:pPr marL="95250" lvl="0" algn="just" rtl="0">
              <a:spcBef>
                <a:spcPts val="0"/>
              </a:spcBef>
              <a:spcAft>
                <a:spcPts val="0"/>
              </a:spcAft>
              <a:buSzPts val="2100"/>
            </a:pPr>
            <a:r>
              <a:rPr lang="en-US" sz="2400" b="1" dirty="0">
                <a:latin typeface="Calibri"/>
                <a:ea typeface="Calibri"/>
                <a:cs typeface="Calibri"/>
                <a:sym typeface="Calibri"/>
              </a:rPr>
              <a:t>Network Architecture:</a:t>
            </a:r>
          </a:p>
          <a:p>
            <a:pPr marL="95250" lvl="1" algn="just">
              <a:buSzPts val="2100"/>
            </a:pPr>
            <a:r>
              <a:rPr lang="en-US" sz="2000" dirty="0">
                <a:latin typeface="Calibri"/>
                <a:ea typeface="Calibri"/>
                <a:cs typeface="Calibri"/>
                <a:sym typeface="Calibri"/>
              </a:rPr>
              <a:t>	A typical GAN architecture for image colorization involves two main components.</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Generator (G): </a:t>
            </a:r>
            <a:r>
              <a:rPr lang="en-US" sz="2000" dirty="0">
                <a:latin typeface="Calibri"/>
                <a:ea typeface="Calibri"/>
                <a:cs typeface="Calibri"/>
                <a:sym typeface="Calibri"/>
              </a:rPr>
              <a:t>This network acts like the colorization artist. It takes a grayscale image (typically one channel) as input and aims to produce a colorized image (usually three channels for RGB). The architecture of G can be based on convolutional neural networks (CNNs), often employing U-Net like structures with skip connections to preserve spatial information.</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Discriminator (D): </a:t>
            </a:r>
            <a:r>
              <a:rPr lang="en-US" sz="2000" dirty="0">
                <a:latin typeface="Calibri"/>
                <a:ea typeface="Calibri"/>
                <a:cs typeface="Calibri"/>
                <a:sym typeface="Calibri"/>
              </a:rPr>
              <a:t>This network acts as the art critic. It receives both real color images and the colorized images generated by G. Its task is to distinguish between the real and fake images. The discriminator also utilizes CNNs, often with a simpler architecture compared to the generator.</a:t>
            </a:r>
          </a:p>
        </p:txBody>
      </p:sp>
    </p:spTree>
    <p:extLst>
      <p:ext uri="{BB962C8B-B14F-4D97-AF65-F5344CB8AC3E}">
        <p14:creationId xmlns:p14="http://schemas.microsoft.com/office/powerpoint/2010/main" val="12565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3" name="Google Shape;213;p16"/>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17" name="Google Shape;217;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18" name="Google Shape;218;p16"/>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4862839"/>
          </a:xfrm>
          <a:prstGeom prst="rect">
            <a:avLst/>
          </a:prstGeom>
          <a:noFill/>
          <a:ln>
            <a:noFill/>
          </a:ln>
        </p:spPr>
        <p:txBody>
          <a:bodyPr spcFirstLastPara="1" wrap="square" lIns="91425" tIns="91425" rIns="91425" bIns="91425" anchor="t" anchorCtr="0">
            <a:spAutoFit/>
          </a:bodyPr>
          <a:lstStyle/>
          <a:p>
            <a:pPr marL="95250" lvl="0" algn="just" rtl="0">
              <a:spcBef>
                <a:spcPts val="0"/>
              </a:spcBef>
              <a:spcAft>
                <a:spcPts val="0"/>
              </a:spcAft>
              <a:buSzPts val="2100"/>
            </a:pPr>
            <a:r>
              <a:rPr lang="en-US" sz="2400" b="1" dirty="0">
                <a:latin typeface="Calibri"/>
                <a:ea typeface="Calibri"/>
                <a:cs typeface="Calibri"/>
                <a:sym typeface="Calibri"/>
              </a:rPr>
              <a:t>Data Preparation:</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A large dataset of paired grayscale and color images is required. Preprocessing steps like image resizing and normalization might be necessary.</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Generator Update: During each training iteration, a grayscale image is fed into the generator. The generated color image is then sent to the discriminator alongside a real color image. Based on the discriminator's feedback (through the adversarial loss), the generator updates its weights to improve its colorization capabilities</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Discriminator Update: Independently, the discriminator receives both real and fake color images. It uses this information to refine its ability to distinguish between them, updating its own weights in the process.</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Iterative Refinement: This process of updating the generator and discriminator continues for numerous iterations, allowing both models to learn and improve their performance. The content loss (if used) is also factored into the generator's update process.</a:t>
            </a:r>
            <a:endParaRPr sz="20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p17"/>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7" name="Google Shape;227;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28" name="Google Shape;228;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9" name="Google Shape;229;p17"/>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30" name="Google Shape;230;p17"/>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a:p>
        </p:txBody>
      </p:sp>
      <p:sp>
        <p:nvSpPr>
          <p:cNvPr id="231" name="Google Shape;231;p17"/>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32" name="Google Shape;232;p17"/>
          <p:cNvSpPr txBox="1"/>
          <p:nvPr/>
        </p:nvSpPr>
        <p:spPr>
          <a:xfrm>
            <a:off x="468075" y="1049325"/>
            <a:ext cx="8885400" cy="5539948"/>
          </a:xfrm>
          <a:prstGeom prst="rect">
            <a:avLst/>
          </a:prstGeom>
          <a:noFill/>
          <a:ln>
            <a:noFill/>
          </a:ln>
        </p:spPr>
        <p:txBody>
          <a:bodyPr spcFirstLastPara="1" wrap="square" lIns="91425" tIns="91425" rIns="91425" bIns="91425" anchor="t" anchorCtr="0">
            <a:spAutoFit/>
          </a:bodyPr>
          <a:lstStyle/>
          <a:p>
            <a:pPr marL="95250" lvl="2" algn="just">
              <a:buSzPts val="2100"/>
            </a:pPr>
            <a:r>
              <a:rPr lang="en-US" sz="2400" b="1" dirty="0">
                <a:latin typeface="Calibri"/>
                <a:ea typeface="Calibri"/>
                <a:cs typeface="Calibri"/>
                <a:sym typeface="Calibri"/>
              </a:rPr>
              <a:t>Loss Functions</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Loss Functions: </a:t>
            </a:r>
            <a:r>
              <a:rPr lang="en-US" sz="2000" dirty="0">
                <a:latin typeface="Calibri"/>
                <a:ea typeface="Calibri"/>
                <a:cs typeface="Calibri"/>
                <a:sym typeface="Calibri"/>
              </a:rPr>
              <a:t>Adversarial Loss: This loss function guides the training process. It encourages the generator (G) to create colorized images that can fool the discriminator (D) into believing they are real. Conversely, it pushes the discriminator (D) to improve its ability to detect fake images generated by G.</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Content Loss (Optional): </a:t>
            </a:r>
            <a:r>
              <a:rPr lang="en-US" sz="2000" dirty="0">
                <a:latin typeface="Calibri"/>
                <a:ea typeface="Calibri"/>
                <a:cs typeface="Calibri"/>
                <a:sym typeface="Calibri"/>
              </a:rPr>
              <a:t>This loss function helps the generator (G) produce colorized images that are not only realistic but also retain the content and structure of the original grayscale image. Common metrics used here include L1 or L2 loss between the generated color image and the real color image (if available for training).</a:t>
            </a:r>
          </a:p>
          <a:p>
            <a:pPr marL="95250" lvl="2" algn="just">
              <a:buSzPts val="2100"/>
            </a:pPr>
            <a:r>
              <a:rPr lang="en-US" sz="2400" b="1" dirty="0">
                <a:latin typeface="Calibri"/>
                <a:ea typeface="Calibri"/>
                <a:cs typeface="Calibri"/>
                <a:sym typeface="Calibri"/>
              </a:rPr>
              <a:t>Additional Considerations</a:t>
            </a:r>
          </a:p>
          <a:p>
            <a:pPr marL="438150" lvl="2" indent="-342900" algn="just">
              <a:buSzPts val="2100"/>
              <a:buFont typeface="Arial" panose="020B0604020202020204" pitchFamily="34" charset="0"/>
              <a:buChar char="•"/>
            </a:pPr>
            <a:r>
              <a:rPr lang="en-US" sz="2000" dirty="0">
                <a:latin typeface="Calibri"/>
                <a:ea typeface="Calibri"/>
                <a:cs typeface="Calibri"/>
                <a:sym typeface="Calibri"/>
              </a:rPr>
              <a:t>Hyperparameter Tuning: Finding the optimal settings for various hyperparameters (learning rates, network size) is crucial for achieving good colorization results.</a:t>
            </a:r>
          </a:p>
          <a:p>
            <a:pPr marL="438150" lvl="2" indent="-342900" algn="just">
              <a:buSzPts val="2100"/>
              <a:buFont typeface="Arial" panose="020B0604020202020204" pitchFamily="34" charset="0"/>
              <a:buChar char="•"/>
            </a:pPr>
            <a:r>
              <a:rPr lang="en-US" sz="2000" dirty="0">
                <a:latin typeface="Calibri"/>
                <a:ea typeface="Calibri"/>
                <a:cs typeface="Calibri"/>
                <a:sym typeface="Calibri"/>
              </a:rPr>
              <a:t>Training Hardware: Training GANs can be computationally expensive. Utilizing GPUs or specialized deep learning accelerators is often recommended.</a:t>
            </a:r>
          </a:p>
          <a:p>
            <a:pPr marL="95250" lvl="0" algn="just" rtl="0">
              <a:spcBef>
                <a:spcPts val="0"/>
              </a:spcBef>
              <a:spcAft>
                <a:spcPts val="0"/>
              </a:spcAft>
              <a:buSzPts val="2100"/>
            </a:pPr>
            <a:endParaRPr sz="2000"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8" name="Google Shape;238;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9" name="Google Shape;239;p18"/>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0" name="Google Shape;240;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41" name="Google Shape;241;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42" name="Google Shape;242;p18"/>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43" name="Google Shape;243;p18"/>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13</a:t>
            </a:fld>
            <a:endParaRPr/>
          </a:p>
        </p:txBody>
      </p:sp>
      <p:sp>
        <p:nvSpPr>
          <p:cNvPr id="244" name="Google Shape;244;p18"/>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45" name="Google Shape;245;p18"/>
          <p:cNvSpPr txBox="1"/>
          <p:nvPr/>
        </p:nvSpPr>
        <p:spPr>
          <a:xfrm>
            <a:off x="468075" y="1049325"/>
            <a:ext cx="8885400" cy="4540800"/>
          </a:xfrm>
          <a:prstGeom prst="rect">
            <a:avLst/>
          </a:prstGeom>
          <a:noFill/>
          <a:ln>
            <a:noFill/>
          </a:ln>
        </p:spPr>
        <p:txBody>
          <a:bodyPr spcFirstLastPara="1" wrap="square" lIns="91425" tIns="91425" rIns="91425" bIns="91425" anchor="t" anchorCtr="0">
            <a:spAutoFit/>
          </a:bodyPr>
          <a:lstStyle/>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Data Preparation for Unseen Dataset:</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Another dataset is loaded for prediction using the trained model.</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Similar preprocessing steps are applied to the unseen dataset as with the training dataset.</a:t>
            </a:r>
            <a:endParaRPr sz="2000">
              <a:latin typeface="Calibri"/>
              <a:ea typeface="Calibri"/>
              <a:cs typeface="Calibri"/>
              <a:sym typeface="Calibri"/>
            </a:endParaRPr>
          </a:p>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Prediction using the Trained Model:</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The trained Random Forest Regressor model is used to predict flight prices on the unseen dataset.</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R-squared value and normalized RMSE are calculated to evaluate the model's performance on the unseen data.</a:t>
            </a:r>
            <a:endParaRPr sz="2000">
              <a:latin typeface="Calibri"/>
              <a:ea typeface="Calibri"/>
              <a:cs typeface="Calibri"/>
              <a:sym typeface="Calibri"/>
            </a:endParaRPr>
          </a:p>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Hyperparameter Tuning with RandomizedSearchCV:</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Hyperparameter tuning is performed on the Random Forest Regressor using RandomizedSearchCV to find the optimal hyperparameters.</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The best parameters are identified, and the model's performance is evaluated again.</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1" name="Google Shape;251;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1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3" name="Google Shape;253;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54" name="Google Shape;254;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5" name="Google Shape;255;p19"/>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56" name="Google Shape;256;p19"/>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14</a:t>
            </a:fld>
            <a:endParaRPr/>
          </a:p>
        </p:txBody>
      </p:sp>
      <p:sp>
        <p:nvSpPr>
          <p:cNvPr id="257" name="Google Shape;257;p19"/>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73B9EA43-79AC-E55D-C2AB-163D0071242B}"/>
              </a:ext>
            </a:extLst>
          </p:cNvPr>
          <p:cNvPicPr>
            <a:picLocks noChangeAspect="1"/>
          </p:cNvPicPr>
          <p:nvPr/>
        </p:nvPicPr>
        <p:blipFill>
          <a:blip r:embed="rId4"/>
          <a:stretch>
            <a:fillRect/>
          </a:stretch>
        </p:blipFill>
        <p:spPr>
          <a:xfrm>
            <a:off x="673582" y="1076640"/>
            <a:ext cx="9891712" cy="54093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1" name="Google Shape;251;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1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3" name="Google Shape;253;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54" name="Google Shape;254;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5" name="Google Shape;255;p19"/>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56" name="Google Shape;256;p19"/>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15</a:t>
            </a:fld>
            <a:endParaRPr/>
          </a:p>
        </p:txBody>
      </p:sp>
      <p:sp>
        <p:nvSpPr>
          <p:cNvPr id="257" name="Google Shape;257;p19"/>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3A9DFC01-1590-17F9-F459-DF2875BEF54B}"/>
              </a:ext>
            </a:extLst>
          </p:cNvPr>
          <p:cNvPicPr>
            <a:picLocks noChangeAspect="1"/>
          </p:cNvPicPr>
          <p:nvPr/>
        </p:nvPicPr>
        <p:blipFill>
          <a:blip r:embed="rId4"/>
          <a:stretch>
            <a:fillRect/>
          </a:stretch>
        </p:blipFill>
        <p:spPr>
          <a:xfrm>
            <a:off x="673582" y="1076746"/>
            <a:ext cx="10147139" cy="5549080"/>
          </a:xfrm>
          <a:prstGeom prst="rect">
            <a:avLst/>
          </a:prstGeom>
        </p:spPr>
      </p:pic>
    </p:spTree>
    <p:extLst>
      <p:ext uri="{BB962C8B-B14F-4D97-AF65-F5344CB8AC3E}">
        <p14:creationId xmlns:p14="http://schemas.microsoft.com/office/powerpoint/2010/main" val="343991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p:nvPr/>
        </p:nvSpPr>
        <p:spPr>
          <a:xfrm>
            <a:off x="752475" y="6486037"/>
            <a:ext cx="1773600" cy="196336"/>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endParaRPr sz="1100" dirty="0">
              <a:latin typeface="Trebuchet MS"/>
              <a:ea typeface="Trebuchet MS"/>
              <a:cs typeface="Trebuchet MS"/>
              <a:sym typeface="Trebuchet MS"/>
            </a:endParaRPr>
          </a:p>
        </p:txBody>
      </p:sp>
      <p:sp>
        <p:nvSpPr>
          <p:cNvPr id="266" name="Google Shape;266;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p2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8" name="Google Shape;268;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69" name="Google Shape;269;p2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70" name="Google Shape;270;p20"/>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71" name="Google Shape;271;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16</a:t>
            </a:fld>
            <a:endParaRPr/>
          </a:p>
        </p:txBody>
      </p:sp>
      <p:sp>
        <p:nvSpPr>
          <p:cNvPr id="272" name="Google Shape;272;p20"/>
          <p:cNvSpPr txBox="1"/>
          <p:nvPr/>
        </p:nvSpPr>
        <p:spPr>
          <a:xfrm>
            <a:off x="4256956" y="6007122"/>
            <a:ext cx="1496100" cy="324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dirty="0">
                <a:solidFill>
                  <a:schemeClr val="hlink"/>
                </a:solidFill>
                <a:latin typeface="Trebuchet MS"/>
                <a:ea typeface="Trebuchet MS"/>
                <a:cs typeface="Trebuchet MS"/>
                <a:sym typeface="Trebuchet MS"/>
                <a:hlinkClick r:id="rId4"/>
              </a:rPr>
              <a:t>GitHub Link</a:t>
            </a:r>
            <a:endParaRPr sz="2000" dirty="0">
              <a:latin typeface="Trebuchet MS"/>
              <a:ea typeface="Trebuchet MS"/>
              <a:cs typeface="Trebuchet MS"/>
              <a:sym typeface="Trebuchet MS"/>
            </a:endParaRPr>
          </a:p>
        </p:txBody>
      </p:sp>
      <p:sp>
        <p:nvSpPr>
          <p:cNvPr id="273" name="Google Shape;273;p20"/>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6E3DF347-9BED-A38D-F4CF-13059EF37598}"/>
              </a:ext>
            </a:extLst>
          </p:cNvPr>
          <p:cNvPicPr>
            <a:picLocks noChangeAspect="1"/>
          </p:cNvPicPr>
          <p:nvPr/>
        </p:nvPicPr>
        <p:blipFill>
          <a:blip r:embed="rId5"/>
          <a:stretch>
            <a:fillRect/>
          </a:stretch>
        </p:blipFill>
        <p:spPr>
          <a:xfrm>
            <a:off x="1230658" y="1003136"/>
            <a:ext cx="6898273" cy="48166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22371"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858503" y="1695444"/>
            <a:ext cx="9764400" cy="11196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dirty="0"/>
              <a:t>IMAGE COLARIZATION USING GAN</a:t>
            </a:r>
          </a:p>
        </p:txBody>
      </p:sp>
      <p:sp>
        <p:nvSpPr>
          <p:cNvPr id="83" name="Google Shape;83;p8"/>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4" name="Google Shape;84;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p:nvPr/>
        </p:nvSpPr>
        <p:spPr>
          <a:xfrm>
            <a:off x="447675" y="533525"/>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89" name="Google Shape;89;p8"/>
          <p:cNvSpPr txBox="1"/>
          <p:nvPr/>
        </p:nvSpPr>
        <p:spPr>
          <a:xfrm>
            <a:off x="1059525" y="546125"/>
            <a:ext cx="7248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b="1">
                <a:latin typeface="Trebuchet MS"/>
                <a:ea typeface="Trebuchet MS"/>
                <a:cs typeface="Trebuchet MS"/>
                <a:sym typeface="Trebuchet MS"/>
              </a:rPr>
              <a:t>PROJECT TITLE</a:t>
            </a:r>
            <a:endParaRPr sz="5300" b="1">
              <a:latin typeface="Trebuchet MS"/>
              <a:ea typeface="Trebuchet MS"/>
              <a:cs typeface="Trebuchet MS"/>
              <a:sym typeface="Trebuchet MS"/>
            </a:endParaRPr>
          </a:p>
        </p:txBody>
      </p:sp>
      <p:sp>
        <p:nvSpPr>
          <p:cNvPr id="2" name="AutoShape 2">
            <a:extLst>
              <a:ext uri="{FF2B5EF4-FFF2-40B4-BE49-F238E27FC236}">
                <a16:creationId xmlns:a16="http://schemas.microsoft.com/office/drawing/2014/main" id="{8826BA08-721E-66A4-A74E-A18C91B0F5A0}"/>
              </a:ext>
            </a:extLst>
          </p:cNvPr>
          <p:cNvSpPr>
            <a:spLocks noChangeAspect="1" noChangeArrowheads="1"/>
          </p:cNvSpPr>
          <p:nvPr/>
        </p:nvSpPr>
        <p:spPr bwMode="auto">
          <a:xfrm>
            <a:off x="5943600" y="33521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ECFAA42F-7BB5-2526-5CEE-98654CE3E035}"/>
              </a:ext>
            </a:extLst>
          </p:cNvPr>
          <p:cNvSpPr>
            <a:spLocks noChangeAspect="1" noChangeArrowheads="1"/>
          </p:cNvSpPr>
          <p:nvPr/>
        </p:nvSpPr>
        <p:spPr bwMode="auto">
          <a:xfrm>
            <a:off x="5965971" y="32010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B3DE750-401E-58B9-26A4-36147B90AE18}"/>
              </a:ext>
            </a:extLst>
          </p:cNvPr>
          <p:cNvPicPr>
            <a:picLocks noChangeAspect="1"/>
          </p:cNvPicPr>
          <p:nvPr/>
        </p:nvPicPr>
        <p:blipFill>
          <a:blip r:embed="rId5"/>
          <a:stretch>
            <a:fillRect/>
          </a:stretch>
        </p:blipFill>
        <p:spPr>
          <a:xfrm>
            <a:off x="2319337" y="3123270"/>
            <a:ext cx="6686550" cy="35261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6" name="Google Shape;106;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9" name="Google Shape;109;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0" name="Google Shape;110;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5" name="Google Shape;115;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9"/>
          <p:cNvSpPr txBox="1"/>
          <p:nvPr/>
        </p:nvSpPr>
        <p:spPr>
          <a:xfrm>
            <a:off x="2201925" y="1507800"/>
            <a:ext cx="7687200" cy="2677626"/>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Problem Statement</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Project Overview</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The Solution and Its Value Proposition</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The WOW in the Solution</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Modelling</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Results</a:t>
            </a:r>
            <a:endParaRPr sz="27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0"/>
          <p:cNvGrpSpPr/>
          <p:nvPr/>
        </p:nvGrpSpPr>
        <p:grpSpPr>
          <a:xfrm>
            <a:off x="9067500" y="3134550"/>
            <a:ext cx="2762250" cy="3257550"/>
            <a:chOff x="7991475" y="2933700"/>
            <a:chExt cx="2762250" cy="3257550"/>
          </a:xfrm>
        </p:grpSpPr>
        <p:sp>
          <p:nvSpPr>
            <p:cNvPr id="122" name="Google Shape;12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4" name="Google Shape;124;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10"/>
          <p:cNvSpPr/>
          <p:nvPr/>
        </p:nvSpPr>
        <p:spPr>
          <a:xfrm>
            <a:off x="8607025" y="9293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6" name="Google Shape;126;p10"/>
          <p:cNvSpPr txBox="1">
            <a:spLocks noGrp="1"/>
          </p:cNvSpPr>
          <p:nvPr>
            <p:ph type="title"/>
          </p:nvPr>
        </p:nvSpPr>
        <p:spPr>
          <a:xfrm>
            <a:off x="834075" y="482200"/>
            <a:ext cx="6434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803400" y="1406150"/>
            <a:ext cx="8264100" cy="49859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400" dirty="0">
                <a:latin typeface="Calibri"/>
                <a:ea typeface="Calibri"/>
                <a:cs typeface="Calibri"/>
                <a:sym typeface="Calibri"/>
              </a:rPr>
              <a:t>	I</a:t>
            </a:r>
            <a:r>
              <a:rPr lang="en-US" sz="2400" dirty="0">
                <a:latin typeface="Calibri"/>
                <a:ea typeface="Calibri"/>
                <a:cs typeface="Calibri"/>
                <a:sym typeface="Calibri"/>
              </a:rPr>
              <a:t>mage colorization is the process of adding color to grayscale images, which can be a time-consuming and labor-intensive task when done manually. Traditional methods often rely on hand-crafted features or complex algorithms, making them susceptible to inaccuracies and inconsistencies. To address this challenge, there is a growing interest in utilizing deep learning techniques, particularly Generative Adversarial Networks (GANs), to automate the colorization </a:t>
            </a:r>
            <a:r>
              <a:rPr lang="en-US" sz="2400" dirty="0" err="1">
                <a:latin typeface="Calibri"/>
                <a:ea typeface="Calibri"/>
                <a:cs typeface="Calibri"/>
                <a:sym typeface="Calibri"/>
              </a:rPr>
              <a:t>process.The</a:t>
            </a:r>
            <a:r>
              <a:rPr lang="en-US" sz="2400" dirty="0">
                <a:latin typeface="Calibri"/>
                <a:ea typeface="Calibri"/>
                <a:cs typeface="Calibri"/>
                <a:sym typeface="Calibri"/>
              </a:rPr>
              <a:t> primary objective of this project is to develop an efficient and accurate image colorization system using GANs. </a:t>
            </a:r>
          </a:p>
          <a:p>
            <a:pPr marL="0" lvl="0" indent="0" algn="just" rtl="0">
              <a:spcBef>
                <a:spcPts val="0"/>
              </a:spcBef>
              <a:spcAft>
                <a:spcPts val="0"/>
              </a:spcAft>
              <a:buNone/>
            </a:pPr>
            <a:r>
              <a:rPr lang="en-US" sz="2400" dirty="0">
                <a:latin typeface="Calibri"/>
                <a:ea typeface="Calibri"/>
                <a:cs typeface="Calibri"/>
                <a:sym typeface="Calibri"/>
              </a:rPr>
              <a:t>	Specifically, the project aims to:</a:t>
            </a:r>
          </a:p>
          <a:p>
            <a:pPr marL="342900" lvl="3" indent="-342900" algn="just">
              <a:buFont typeface="Arial" panose="020B0604020202020204" pitchFamily="34" charset="0"/>
              <a:buChar char="•"/>
            </a:pPr>
            <a:r>
              <a:rPr lang="en-US" sz="2400" dirty="0">
                <a:latin typeface="Calibri"/>
                <a:ea typeface="Calibri"/>
                <a:cs typeface="Calibri"/>
                <a:sym typeface="Calibri"/>
              </a:rPr>
              <a:t>Train a GAN architecture suitable for image colorization</a:t>
            </a:r>
          </a:p>
          <a:p>
            <a:pPr marL="342900" lvl="3" indent="-342900" algn="just">
              <a:buFont typeface="Arial" panose="020B0604020202020204" pitchFamily="34" charset="0"/>
              <a:buChar char="•"/>
            </a:pPr>
            <a:r>
              <a:rPr lang="en-US" sz="2400" dirty="0">
                <a:latin typeface="Calibri"/>
                <a:ea typeface="Calibri"/>
                <a:cs typeface="Calibri"/>
                <a:sym typeface="Calibri"/>
              </a:rPr>
              <a:t>Evaluate and refine the colorization model</a:t>
            </a:r>
            <a:endParaRPr sz="24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9339157" y="3518614"/>
            <a:ext cx="2676128" cy="3134487"/>
            <a:chOff x="8425589" y="3259467"/>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8" name="Google Shape;138;p11"/>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39" name="Google Shape;139;p11"/>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0" name="Google Shape;140;p11"/>
          <p:cNvSpPr txBox="1">
            <a:spLocks noGrp="1"/>
          </p:cNvSpPr>
          <p:nvPr>
            <p:ph type="title"/>
          </p:nvPr>
        </p:nvSpPr>
        <p:spPr>
          <a:xfrm>
            <a:off x="676275" y="232175"/>
            <a:ext cx="6431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45" name="Google Shape;145;p11"/>
          <p:cNvSpPr txBox="1"/>
          <p:nvPr/>
        </p:nvSpPr>
        <p:spPr>
          <a:xfrm>
            <a:off x="410775" y="1125150"/>
            <a:ext cx="3606000" cy="40318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latin typeface="Calibri"/>
                <a:ea typeface="Calibri"/>
                <a:cs typeface="Calibri"/>
                <a:sym typeface="Calibri"/>
              </a:rPr>
              <a:t>Overview:</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Imagine adding </a:t>
            </a:r>
            <a:r>
              <a:rPr lang="en-US" sz="1900" dirty="0" err="1">
                <a:solidFill>
                  <a:schemeClr val="dk1"/>
                </a:solidFill>
                <a:latin typeface="Calibri"/>
                <a:ea typeface="Calibri"/>
                <a:cs typeface="Calibri"/>
                <a:sym typeface="Calibri"/>
              </a:rPr>
              <a:t>colour</a:t>
            </a:r>
            <a:r>
              <a:rPr lang="en-US" sz="1900" dirty="0">
                <a:solidFill>
                  <a:schemeClr val="dk1"/>
                </a:solidFill>
                <a:latin typeface="Calibri"/>
                <a:ea typeface="Calibri"/>
                <a:cs typeface="Calibri"/>
                <a:sym typeface="Calibri"/>
              </a:rPr>
              <a:t> to an old black and white snapshot to create a vivid scene that is brimming with life.</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 This is the magic that GAN-based image colorization is capable of.</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 Colorization is one area where GANs, a kind of deep learning model, have completely changed picture manipulation tasks.</a:t>
            </a:r>
          </a:p>
        </p:txBody>
      </p:sp>
      <p:sp>
        <p:nvSpPr>
          <p:cNvPr id="146" name="Google Shape;146;p11"/>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47" name="Google Shape;147;p11"/>
          <p:cNvSpPr txBox="1"/>
          <p:nvPr/>
        </p:nvSpPr>
        <p:spPr>
          <a:xfrm>
            <a:off x="4721350" y="1157400"/>
            <a:ext cx="5186048"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Objectives:</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Learning Color Distribution: The model should learn the statistical distribution of colors in natural scenes. This allows it to generate colors that are probable and realistic within the context of the image (e.g., a human face wouldn't be colored bright green).</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Leveraging Context Clues: Train the model to utilize contextual information within the image, such as shadows and highlights, to infer the appropriate colors for different regions.</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Adherence to Color Palettes: If the training data includes images from specific styles or time periods (e.g., historical photos), the model should learn to generate colors that are consistent with those palettes.</a:t>
            </a: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5" name="Google Shape;155;p12"/>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7" name="Google Shape;157;p12"/>
          <p:cNvSpPr txBox="1">
            <a:spLocks noGrp="1"/>
          </p:cNvSpPr>
          <p:nvPr>
            <p:ph type="title"/>
          </p:nvPr>
        </p:nvSpPr>
        <p:spPr>
          <a:xfrm>
            <a:off x="676274" y="232175"/>
            <a:ext cx="7634375"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t>PROJECT OVERVIEW(CONTD..)</a:t>
            </a:r>
            <a:endParaRPr sz="4000" dirty="0"/>
          </a:p>
        </p:txBody>
      </p:sp>
      <p:pic>
        <p:nvPicPr>
          <p:cNvPr id="158" name="Google Shape;158;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12"/>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61" name="Google Shape;161;p12"/>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2" name="Google Shape;162;p12"/>
          <p:cNvSpPr txBox="1"/>
          <p:nvPr/>
        </p:nvSpPr>
        <p:spPr>
          <a:xfrm>
            <a:off x="676275" y="1323464"/>
            <a:ext cx="8815500" cy="40318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latin typeface="Calibri"/>
                <a:ea typeface="Calibri"/>
                <a:cs typeface="Calibri"/>
                <a:sym typeface="Calibri"/>
              </a:rPr>
              <a:t>Goals:</a:t>
            </a:r>
            <a:endParaRPr sz="2200" b="1" dirty="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Realistic Colorization: The primary goal is to generate colorized images that are visually realistic and indistinguishable from natural color photographs. GANs are well-suited for this task as they can capture complex patterns and textures in images, allowing for more accurate colorization.</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Preservation of Semantics: Ensure that the colorized images maintain the semantic meaning and context of the original grayscale images. Colors should be applied appropriately to objects, scenes, and textures, preserving the underlying structure and content.</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Generalization Across Diverse Images: Develop a colorization model that can generalize well across different types of grayscale images, including various scenes, objects, and textures. The goal is to create a versatile system that can handle a wide range of inputs without sacrificing colorization quality.</a:t>
            </a:r>
            <a:endParaRPr sz="1900" dirty="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5" name="Google Shape;155;p12"/>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7" name="Google Shape;157;p12"/>
          <p:cNvSpPr txBox="1">
            <a:spLocks noGrp="1"/>
          </p:cNvSpPr>
          <p:nvPr>
            <p:ph type="title"/>
          </p:nvPr>
        </p:nvSpPr>
        <p:spPr>
          <a:xfrm>
            <a:off x="676275" y="232175"/>
            <a:ext cx="8073442"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OVERVIEW(CONTD..)</a:t>
            </a:r>
            <a:endParaRPr sz="4250" dirty="0"/>
          </a:p>
        </p:txBody>
      </p:sp>
      <p:pic>
        <p:nvPicPr>
          <p:cNvPr id="158" name="Google Shape;158;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12"/>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2"/>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2" name="Google Shape;162;p12"/>
          <p:cNvSpPr txBox="1"/>
          <p:nvPr/>
        </p:nvSpPr>
        <p:spPr>
          <a:xfrm>
            <a:off x="676275" y="1323464"/>
            <a:ext cx="8815500" cy="523217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b="1" dirty="0">
                <a:solidFill>
                  <a:schemeClr val="dk1"/>
                </a:solidFill>
                <a:latin typeface="Calibri"/>
                <a:ea typeface="Calibri"/>
                <a:cs typeface="Calibri"/>
                <a:sym typeface="Calibri"/>
              </a:rPr>
              <a:t>How It Works?</a:t>
            </a:r>
            <a:r>
              <a:rPr lang="en-IN" sz="1900" dirty="0">
                <a:solidFill>
                  <a:schemeClr val="dk1"/>
                </a:solidFill>
                <a:latin typeface="Calibri"/>
                <a:ea typeface="Calibri"/>
                <a:cs typeface="Calibri"/>
                <a:sym typeface="Calibri"/>
              </a:rPr>
              <a:t> </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Dataset Preparation: Collect grayscale images paired with their corresponding color images for training.</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GAN Architecture Selection: Choose a suitable GAN architecture like </a:t>
            </a:r>
            <a:r>
              <a:rPr lang="en-US" sz="1700" dirty="0" err="1">
                <a:solidFill>
                  <a:schemeClr val="dk1"/>
                </a:solidFill>
                <a:latin typeface="Calibri"/>
                <a:ea typeface="Calibri"/>
                <a:cs typeface="Calibri"/>
                <a:sym typeface="Calibri"/>
              </a:rPr>
              <a:t>cGANs</a:t>
            </a:r>
            <a:r>
              <a:rPr lang="en-US" sz="1700" dirty="0">
                <a:solidFill>
                  <a:schemeClr val="dk1"/>
                </a:solidFill>
                <a:latin typeface="Calibri"/>
                <a:ea typeface="Calibri"/>
                <a:cs typeface="Calibri"/>
                <a:sym typeface="Calibri"/>
              </a:rPr>
              <a:t> or Pix2Pix for image-to-image translation.</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Generator Network: Develop a generator network to produce colorized versions of grayscale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Discriminator Network: Create a discriminator to distinguish between real and fake color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Adversarial Training: Train the generator and discriminator simultaneously to optimize their performance.</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Loss Functions: Utilize adversarial loss to ensure realism and perceptual loss to capture visual details.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Training Optimization: Use gradient descent methods to update the networks iteratively.</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Evaluation and Fine-Tuning: Assess the model's performance and make adjustments as necessary.</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Inference: Employ the trained generator for colorizing new grayscale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Post-processing: Optionally refine colorized images through adjustments like color balance or contrast</a:t>
            </a:r>
            <a:endParaRPr sz="1700" dirty="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extLst>
      <p:ext uri="{BB962C8B-B14F-4D97-AF65-F5344CB8AC3E}">
        <p14:creationId xmlns:p14="http://schemas.microsoft.com/office/powerpoint/2010/main" val="207781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2" name="Google Shape;182;p14"/>
          <p:cNvSpPr/>
          <p:nvPr/>
        </p:nvSpPr>
        <p:spPr>
          <a:xfrm>
            <a:off x="10820025" y="47244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14"/>
          <p:cNvSpPr/>
          <p:nvPr/>
        </p:nvSpPr>
        <p:spPr>
          <a:xfrm>
            <a:off x="10796850" y="1152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4" name="Google Shape;184;p14"/>
          <p:cNvSpPr/>
          <p:nvPr/>
        </p:nvSpPr>
        <p:spPr>
          <a:xfrm>
            <a:off x="10615884" y="5663841"/>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14"/>
          <p:cNvSpPr txBox="1">
            <a:spLocks noGrp="1"/>
          </p:cNvSpPr>
          <p:nvPr>
            <p:ph type="title"/>
          </p:nvPr>
        </p:nvSpPr>
        <p:spPr>
          <a:xfrm>
            <a:off x="558175" y="107150"/>
            <a:ext cx="9764400" cy="1044900"/>
          </a:xfrm>
          <a:prstGeom prst="rect">
            <a:avLst/>
          </a:prstGeom>
          <a:noFill/>
          <a:ln>
            <a:noFill/>
          </a:ln>
        </p:spPr>
        <p:txBody>
          <a:bodyPr spcFirstLastPara="1" wrap="square" lIns="0" tIns="485775" rIns="0" bIns="0" anchor="t" anchorCtr="0">
            <a:spAutoFit/>
          </a:bodyPr>
          <a:lstStyle/>
          <a:p>
            <a:pPr marL="0" lvl="0" indent="0" algn="l" rtl="0">
              <a:lnSpc>
                <a:spcPct val="100000"/>
              </a:lnSpc>
              <a:spcBef>
                <a:spcPts val="0"/>
              </a:spcBef>
              <a:spcAft>
                <a:spcPts val="0"/>
              </a:spcAft>
              <a:buNone/>
            </a:pPr>
            <a:r>
              <a:rPr lang="en-US" sz="3600"/>
              <a:t>THE SOLUTION AND ITS VALUE PROPOSITION</a:t>
            </a:r>
            <a:endParaRPr sz="3600"/>
          </a:p>
        </p:txBody>
      </p:sp>
      <p:pic>
        <p:nvPicPr>
          <p:cNvPr id="186" name="Google Shape;186;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89" name="Google Shape;189;p14"/>
          <p:cNvSpPr txBox="1"/>
          <p:nvPr/>
        </p:nvSpPr>
        <p:spPr>
          <a:xfrm>
            <a:off x="3186150" y="2019300"/>
            <a:ext cx="676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0" name="Google Shape;190;p14"/>
          <p:cNvSpPr txBox="1"/>
          <p:nvPr/>
        </p:nvSpPr>
        <p:spPr>
          <a:xfrm>
            <a:off x="2884150" y="20939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1" name="Google Shape;191;p14"/>
          <p:cNvSpPr txBox="1"/>
          <p:nvPr/>
        </p:nvSpPr>
        <p:spPr>
          <a:xfrm>
            <a:off x="2838150" y="2019300"/>
            <a:ext cx="651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2" name="Google Shape;192;p14"/>
          <p:cNvSpPr txBox="1"/>
          <p:nvPr/>
        </p:nvSpPr>
        <p:spPr>
          <a:xfrm>
            <a:off x="2838150" y="1285875"/>
            <a:ext cx="8273100" cy="4647396"/>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SOLUTION:</a:t>
            </a:r>
          </a:p>
          <a:p>
            <a:pPr marL="88900" lvl="0" algn="just" rtl="0">
              <a:spcBef>
                <a:spcPts val="0"/>
              </a:spcBef>
              <a:spcAft>
                <a:spcPts val="0"/>
              </a:spcAft>
              <a:buSzPts val="2200"/>
            </a:pPr>
            <a:r>
              <a:rPr lang="en-US" sz="2000" dirty="0">
                <a:latin typeface="Calibri"/>
                <a:ea typeface="Calibri"/>
                <a:cs typeface="Calibri"/>
                <a:sym typeface="Calibri"/>
              </a:rPr>
              <a:t>	Generative Adversarial Networks (GANs) offer a powerful solution for image colorization. These deep learning models are trained on a vast collection of grayscale images paired with their corresponding color versions. Through an ingenious training process, GANs learn to map grayscale information to realistic color</a:t>
            </a:r>
            <a:r>
              <a:rPr lang="en-US" sz="2000" b="1" dirty="0">
                <a:latin typeface="Calibri"/>
                <a:ea typeface="Calibri"/>
                <a:cs typeface="Calibri"/>
                <a:sym typeface="Calibri"/>
              </a:rPr>
              <a:t> </a:t>
            </a:r>
            <a:r>
              <a:rPr lang="en-US" sz="2000" dirty="0">
                <a:latin typeface="Calibri"/>
                <a:ea typeface="Calibri"/>
                <a:cs typeface="Calibri"/>
                <a:sym typeface="Calibri"/>
              </a:rPr>
              <a:t>channels, effectively colorizing black and white photos.</a:t>
            </a:r>
          </a:p>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VALUE PROPOSITION:</a:t>
            </a:r>
            <a:endParaRPr sz="2200" b="1" dirty="0">
              <a:latin typeface="Calibri"/>
              <a:ea typeface="Calibri"/>
              <a:cs typeface="Calibri"/>
              <a:sym typeface="Calibri"/>
            </a:endParaRP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Breathe life into history: Restore faded black and white photos.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Empower artistic expression: Explore color variations in grayscale images.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Boost visual appeal: Automatically colorize images for greater engagement.</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Save time and resources: Automate large-scale grayscale image colorization.</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Unmatched realism: Generate incredibly realistic and natural-looking colors.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Preserve image details: Maintain image integrity during colorization.</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Adaptable to styles: Colorize images following specific aesthetics</a:t>
            </a:r>
            <a:r>
              <a:rPr lang="en-US" sz="1600" dirty="0">
                <a:latin typeface="Calibri"/>
                <a:ea typeface="Calibri"/>
                <a:cs typeface="Calibri"/>
                <a:sym typeface="Calibri"/>
              </a:rPr>
              <a:t>.</a:t>
            </a:r>
            <a:endParaRPr sz="16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5"/>
          <p:cNvSpPr/>
          <p:nvPr/>
        </p:nvSpPr>
        <p:spPr>
          <a:xfrm>
            <a:off x="10636900" y="4572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9" name="Google Shape;199;p15"/>
          <p:cNvSpPr/>
          <p:nvPr/>
        </p:nvSpPr>
        <p:spPr>
          <a:xfrm>
            <a:off x="10322575" y="1248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0" name="Google Shape;200;p15"/>
          <p:cNvSpPr/>
          <p:nvPr/>
        </p:nvSpPr>
        <p:spPr>
          <a:xfrm>
            <a:off x="10455925" y="51816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1" name="Google Shape;201;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02" name="Google Shape;202;p15"/>
          <p:cNvSpPr txBox="1">
            <a:spLocks noGrp="1"/>
          </p:cNvSpPr>
          <p:nvPr>
            <p:ph type="title"/>
          </p:nvPr>
        </p:nvSpPr>
        <p:spPr>
          <a:xfrm>
            <a:off x="558175" y="107150"/>
            <a:ext cx="9764400" cy="9429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THE SOLUTION</a:t>
            </a:r>
            <a:endParaRPr sz="4250"/>
          </a:p>
        </p:txBody>
      </p:sp>
      <p:sp>
        <p:nvSpPr>
          <p:cNvPr id="203" name="Google Shape;203;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204" name="Google Shape;204;p15"/>
          <p:cNvSpPr txBox="1"/>
          <p:nvPr/>
        </p:nvSpPr>
        <p:spPr>
          <a:xfrm>
            <a:off x="2380800" y="20193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5"/>
          <p:cNvSpPr txBox="1"/>
          <p:nvPr/>
        </p:nvSpPr>
        <p:spPr>
          <a:xfrm>
            <a:off x="2380800" y="20193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6" name="Google Shape;206;p15"/>
          <p:cNvSpPr txBox="1"/>
          <p:nvPr/>
        </p:nvSpPr>
        <p:spPr>
          <a:xfrm>
            <a:off x="2472000" y="1248950"/>
            <a:ext cx="7850700" cy="458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200">
                <a:latin typeface="Calibri"/>
                <a:ea typeface="Calibri"/>
                <a:cs typeface="Calibri"/>
                <a:sym typeface="Calibri"/>
              </a:rPr>
              <a:t>Our solution is truly remarkable. By harnessing the power of advanced regression algorithms and a rich dataset including crucial features like airline, date of journey, and destination, we've developed a model that accurately predicts flight prices. Travelers can now plan their trips with confidence, knowing they have reliable cost estimates at their fingertips. Airlines and travel agencies also benefit, as our solution provides them with the insights needed to optimize pricing strategies and enhance customer satisfaction. </a:t>
            </a: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The WOW factors are:</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Precision and Accuracy</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Transparent Insights</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Continuous Improvement</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1501</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PowerPoint Presentation</vt:lpstr>
      <vt:lpstr>IMAGE COLARIZATION USING GAN</vt:lpstr>
      <vt:lpstr>AGENDA</vt:lpstr>
      <vt:lpstr>PROBLEM STATEMENT</vt:lpstr>
      <vt:lpstr>PROJECT OVERVIEW</vt:lpstr>
      <vt:lpstr>PROJECT OVERVIEW(CONTD..)</vt:lpstr>
      <vt:lpstr>PROJECT OVERVIEW(CONTD..)</vt:lpstr>
      <vt:lpstr>THE SOLUTION AND ITS VALUE PROPOSITION</vt:lpstr>
      <vt:lpstr>THE WOW IN THE SOLUTION</vt:lpstr>
      <vt:lpstr>MODELLING</vt:lpstr>
      <vt:lpstr>MODELLING</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D</dc:creator>
  <cp:lastModifiedBy>GOKUL D</cp:lastModifiedBy>
  <cp:revision>2</cp:revision>
  <dcterms:modified xsi:type="dcterms:W3CDTF">2024-04-05T10:42:51Z</dcterms:modified>
</cp:coreProperties>
</file>