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2" d="100"/>
          <a:sy n="92" d="100"/>
        </p:scale>
        <p:origin x="5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57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52610" y="2491740"/>
            <a:ext cx="4869180" cy="3246120"/>
          </a:xfrm>
          <a:prstGeom prst="rect">
            <a:avLst/>
          </a:prstGeom>
        </p:spPr>
      </p:pic>
      <p:sp>
        <p:nvSpPr>
          <p:cNvPr id="6" name="Text 1"/>
          <p:cNvSpPr/>
          <p:nvPr/>
        </p:nvSpPr>
        <p:spPr>
          <a:xfrm>
            <a:off x="864037" y="1207770"/>
            <a:ext cx="7415927" cy="4258628"/>
          </a:xfrm>
          <a:prstGeom prst="rect">
            <a:avLst/>
          </a:prstGeom>
          <a:noFill/>
          <a:ln/>
        </p:spPr>
        <p:txBody>
          <a:bodyPr wrap="square" rtlCol="0" anchor="t"/>
          <a:lstStyle/>
          <a:p>
            <a:pPr marL="0" indent="0">
              <a:lnSpc>
                <a:spcPts val="8384"/>
              </a:lnSpc>
              <a:buNone/>
            </a:pPr>
            <a:r>
              <a:rPr lang="en-US" sz="6707" b="1" dirty="0">
                <a:solidFill>
                  <a:srgbClr val="000000"/>
                </a:solidFill>
                <a:latin typeface="p22-mackinac-pro" pitchFamily="34" charset="0"/>
                <a:ea typeface="p22-mackinac-pro" pitchFamily="34" charset="-122"/>
                <a:cs typeface="p22-mackinac-pro" pitchFamily="34" charset="-120"/>
              </a:rPr>
              <a:t>Predicting Credit Card Approval using Machine Learning</a:t>
            </a:r>
            <a:endParaRPr lang="en-US" sz="6707" dirty="0"/>
          </a:p>
        </p:txBody>
      </p:sp>
      <p:sp>
        <p:nvSpPr>
          <p:cNvPr id="7" name="Text 2"/>
          <p:cNvSpPr/>
          <p:nvPr/>
        </p:nvSpPr>
        <p:spPr>
          <a:xfrm>
            <a:off x="864037" y="5836682"/>
            <a:ext cx="7415927" cy="1185148"/>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This presentation outlines a data-driven approach to predict credit card application approval using machine learning techniques.</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45103"/>
          </a:xfrm>
          <a:prstGeom prst="rect">
            <a:avLst/>
          </a:prstGeom>
          <a:solidFill>
            <a:srgbClr val="FFFFFF">
              <a:alpha val="75000"/>
            </a:srgbClr>
          </a:solidFill>
          <a:ln/>
        </p:spPr>
      </p:sp>
      <p:sp>
        <p:nvSpPr>
          <p:cNvPr id="4" name="Text 1"/>
          <p:cNvSpPr/>
          <p:nvPr/>
        </p:nvSpPr>
        <p:spPr>
          <a:xfrm>
            <a:off x="1004530" y="635318"/>
            <a:ext cx="10566440" cy="433149"/>
          </a:xfrm>
          <a:prstGeom prst="rect">
            <a:avLst/>
          </a:prstGeom>
          <a:noFill/>
          <a:ln/>
        </p:spPr>
        <p:txBody>
          <a:bodyPr wrap="none" rtlCol="0" anchor="t"/>
          <a:lstStyle/>
          <a:p>
            <a:pPr marL="0" indent="0">
              <a:lnSpc>
                <a:spcPts val="3411"/>
              </a:lnSpc>
              <a:buNone/>
            </a:pPr>
            <a:r>
              <a:rPr lang="en-US" sz="2729" b="1" dirty="0">
                <a:solidFill>
                  <a:srgbClr val="000000"/>
                </a:solidFill>
                <a:latin typeface="p22-mackinac-pro" pitchFamily="34" charset="0"/>
                <a:ea typeface="p22-mackinac-pro" pitchFamily="34" charset="-122"/>
                <a:cs typeface="p22-mackinac-pro" pitchFamily="34" charset="-120"/>
              </a:rPr>
              <a:t>Univariate and Bivariate Analysis of Credit Card Approval Data</a:t>
            </a:r>
            <a:endParaRPr lang="en-US" sz="2729" dirty="0"/>
          </a:p>
        </p:txBody>
      </p:sp>
      <p:pic>
        <p:nvPicPr>
          <p:cNvPr id="5" name="Image 1" descr="preencoded.png"/>
          <p:cNvPicPr>
            <a:picLocks noChangeAspect="1"/>
          </p:cNvPicPr>
          <p:nvPr/>
        </p:nvPicPr>
        <p:blipFill>
          <a:blip r:embed="rId4"/>
          <a:stretch>
            <a:fillRect/>
          </a:stretch>
        </p:blipFill>
        <p:spPr>
          <a:xfrm>
            <a:off x="1004530" y="1588294"/>
            <a:ext cx="6028849" cy="4719876"/>
          </a:xfrm>
          <a:prstGeom prst="rect">
            <a:avLst/>
          </a:prstGeom>
        </p:spPr>
      </p:pic>
      <p:sp>
        <p:nvSpPr>
          <p:cNvPr id="6" name="Text 2"/>
          <p:cNvSpPr/>
          <p:nvPr/>
        </p:nvSpPr>
        <p:spPr>
          <a:xfrm>
            <a:off x="1004530" y="6568083"/>
            <a:ext cx="3465790" cy="433149"/>
          </a:xfrm>
          <a:prstGeom prst="rect">
            <a:avLst/>
          </a:prstGeom>
          <a:noFill/>
          <a:ln/>
        </p:spPr>
        <p:txBody>
          <a:bodyPr wrap="none" rtlCol="0" anchor="t"/>
          <a:lstStyle/>
          <a:p>
            <a:pPr marL="0" indent="0">
              <a:lnSpc>
                <a:spcPts val="3411"/>
              </a:lnSpc>
              <a:buNone/>
            </a:pPr>
            <a:endParaRPr lang="en-US" sz="2729" dirty="0"/>
          </a:p>
        </p:txBody>
      </p:sp>
      <p:sp>
        <p:nvSpPr>
          <p:cNvPr id="7" name="Text 3"/>
          <p:cNvSpPr/>
          <p:nvPr/>
        </p:nvSpPr>
        <p:spPr>
          <a:xfrm>
            <a:off x="1004530" y="7232213"/>
            <a:ext cx="6028849" cy="369689"/>
          </a:xfrm>
          <a:prstGeom prst="rect">
            <a:avLst/>
          </a:prstGeom>
          <a:noFill/>
          <a:ln/>
        </p:spPr>
        <p:txBody>
          <a:bodyPr wrap="none" rtlCol="0" anchor="t"/>
          <a:lstStyle/>
          <a:p>
            <a:pPr marL="0" indent="0">
              <a:lnSpc>
                <a:spcPts val="2911"/>
              </a:lnSpc>
              <a:buNone/>
            </a:pPr>
            <a:endParaRPr lang="en-US" sz="1819" dirty="0"/>
          </a:p>
        </p:txBody>
      </p:sp>
      <p:pic>
        <p:nvPicPr>
          <p:cNvPr id="8" name="Image 2" descr="preencoded.png"/>
          <p:cNvPicPr>
            <a:picLocks noChangeAspect="1"/>
          </p:cNvPicPr>
          <p:nvPr/>
        </p:nvPicPr>
        <p:blipFill>
          <a:blip r:embed="rId5"/>
          <a:stretch>
            <a:fillRect/>
          </a:stretch>
        </p:blipFill>
        <p:spPr>
          <a:xfrm>
            <a:off x="7604641" y="1588294"/>
            <a:ext cx="6028849" cy="4387572"/>
          </a:xfrm>
          <a:prstGeom prst="rect">
            <a:avLst/>
          </a:prstGeom>
        </p:spPr>
      </p:pic>
      <p:sp>
        <p:nvSpPr>
          <p:cNvPr id="9" name="Text 4"/>
          <p:cNvSpPr/>
          <p:nvPr/>
        </p:nvSpPr>
        <p:spPr>
          <a:xfrm>
            <a:off x="7604641" y="6235779"/>
            <a:ext cx="3465790" cy="433149"/>
          </a:xfrm>
          <a:prstGeom prst="rect">
            <a:avLst/>
          </a:prstGeom>
          <a:noFill/>
          <a:ln/>
        </p:spPr>
        <p:txBody>
          <a:bodyPr wrap="none" rtlCol="0" anchor="t"/>
          <a:lstStyle/>
          <a:p>
            <a:pPr marL="0" indent="0">
              <a:lnSpc>
                <a:spcPts val="3411"/>
              </a:lnSpc>
              <a:buNone/>
            </a:pPr>
            <a:endParaRPr lang="en-US" sz="2729" dirty="0"/>
          </a:p>
        </p:txBody>
      </p:sp>
      <p:sp>
        <p:nvSpPr>
          <p:cNvPr id="10" name="Text 5"/>
          <p:cNvSpPr/>
          <p:nvPr/>
        </p:nvSpPr>
        <p:spPr>
          <a:xfrm>
            <a:off x="7604641" y="6899910"/>
            <a:ext cx="6028849" cy="369689"/>
          </a:xfrm>
          <a:prstGeom prst="rect">
            <a:avLst/>
          </a:prstGeom>
          <a:noFill/>
          <a:ln/>
        </p:spPr>
        <p:txBody>
          <a:bodyPr wrap="none" rtlCol="0" anchor="t"/>
          <a:lstStyle/>
          <a:p>
            <a:pPr marL="0" indent="0">
              <a:lnSpc>
                <a:spcPts val="2911"/>
              </a:lnSpc>
              <a:buNone/>
            </a:pPr>
            <a:endParaRPr lang="en-US" sz="1819" dirty="0"/>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97484" y="2019181"/>
            <a:ext cx="4979432" cy="4191119"/>
          </a:xfrm>
          <a:prstGeom prst="rect">
            <a:avLst/>
          </a:prstGeom>
        </p:spPr>
      </p:pic>
      <p:sp>
        <p:nvSpPr>
          <p:cNvPr id="6" name="Text 1"/>
          <p:cNvSpPr/>
          <p:nvPr/>
        </p:nvSpPr>
        <p:spPr>
          <a:xfrm>
            <a:off x="709613" y="719138"/>
            <a:ext cx="7724775" cy="1267301"/>
          </a:xfrm>
          <a:prstGeom prst="rect">
            <a:avLst/>
          </a:prstGeom>
          <a:noFill/>
          <a:ln/>
        </p:spPr>
        <p:txBody>
          <a:bodyPr wrap="square" rtlCol="0" anchor="t"/>
          <a:lstStyle/>
          <a:p>
            <a:pPr marL="0" indent="0">
              <a:lnSpc>
                <a:spcPts val="4989"/>
              </a:lnSpc>
              <a:buNone/>
            </a:pPr>
            <a:r>
              <a:rPr lang="en-US" sz="3991" b="1" dirty="0">
                <a:solidFill>
                  <a:srgbClr val="000000"/>
                </a:solidFill>
                <a:latin typeface="p22-mackinac-pro" pitchFamily="34" charset="0"/>
                <a:ea typeface="p22-mackinac-pro" pitchFamily="34" charset="-122"/>
                <a:cs typeface="p22-mackinac-pro" pitchFamily="34" charset="-120"/>
              </a:rPr>
              <a:t>Machine Learning Model Development</a:t>
            </a:r>
            <a:endParaRPr lang="en-US" sz="3991" dirty="0"/>
          </a:p>
        </p:txBody>
      </p:sp>
      <p:sp>
        <p:nvSpPr>
          <p:cNvPr id="7" name="Shape 2"/>
          <p:cNvSpPr/>
          <p:nvPr/>
        </p:nvSpPr>
        <p:spPr>
          <a:xfrm>
            <a:off x="709613" y="2518529"/>
            <a:ext cx="456128" cy="456128"/>
          </a:xfrm>
          <a:prstGeom prst="roundRect">
            <a:avLst>
              <a:gd name="adj" fmla="val 20004"/>
            </a:avLst>
          </a:prstGeom>
          <a:solidFill>
            <a:srgbClr val="D8AFF8"/>
          </a:solidFill>
          <a:ln w="7620">
            <a:solidFill>
              <a:srgbClr val="BE95DE"/>
            </a:solidFill>
            <a:prstDash val="solid"/>
          </a:ln>
        </p:spPr>
      </p:sp>
      <p:sp>
        <p:nvSpPr>
          <p:cNvPr id="8" name="Text 3"/>
          <p:cNvSpPr/>
          <p:nvPr/>
        </p:nvSpPr>
        <p:spPr>
          <a:xfrm>
            <a:off x="875943" y="2594491"/>
            <a:ext cx="123468" cy="304205"/>
          </a:xfrm>
          <a:prstGeom prst="rect">
            <a:avLst/>
          </a:prstGeom>
          <a:noFill/>
          <a:ln/>
        </p:spPr>
        <p:txBody>
          <a:bodyPr wrap="none" rtlCol="0" anchor="t"/>
          <a:lstStyle/>
          <a:p>
            <a:pPr marL="0" indent="0" algn="ctr">
              <a:lnSpc>
                <a:spcPts val="2395"/>
              </a:lnSpc>
              <a:buNone/>
            </a:pPr>
            <a:r>
              <a:rPr lang="en-US" sz="2395" b="1" dirty="0">
                <a:solidFill>
                  <a:srgbClr val="000000"/>
                </a:solidFill>
                <a:latin typeface="p22-mackinac-pro" pitchFamily="34" charset="0"/>
                <a:ea typeface="p22-mackinac-pro" pitchFamily="34" charset="-122"/>
                <a:cs typeface="p22-mackinac-pro" pitchFamily="34" charset="-120"/>
              </a:rPr>
              <a:t>1</a:t>
            </a:r>
            <a:endParaRPr lang="en-US" sz="2395" dirty="0"/>
          </a:p>
        </p:txBody>
      </p:sp>
      <p:sp>
        <p:nvSpPr>
          <p:cNvPr id="9" name="Text 4"/>
          <p:cNvSpPr/>
          <p:nvPr/>
        </p:nvSpPr>
        <p:spPr>
          <a:xfrm>
            <a:off x="1368504" y="2518529"/>
            <a:ext cx="2534483" cy="316825"/>
          </a:xfrm>
          <a:prstGeom prst="rect">
            <a:avLst/>
          </a:prstGeom>
          <a:noFill/>
          <a:ln/>
        </p:spPr>
        <p:txBody>
          <a:bodyPr wrap="none" rtlCol="0" anchor="t"/>
          <a:lstStyle/>
          <a:p>
            <a:pPr marL="0" indent="0">
              <a:lnSpc>
                <a:spcPts val="2495"/>
              </a:lnSpc>
              <a:buNone/>
            </a:pPr>
            <a:r>
              <a:rPr lang="en-US" sz="1996" b="1" dirty="0">
                <a:solidFill>
                  <a:srgbClr val="272525"/>
                </a:solidFill>
                <a:latin typeface="p22-mackinac-pro" pitchFamily="34" charset="0"/>
                <a:ea typeface="p22-mackinac-pro" pitchFamily="34" charset="-122"/>
                <a:cs typeface="p22-mackinac-pro" pitchFamily="34" charset="-120"/>
              </a:rPr>
              <a:t>Logistic Regression</a:t>
            </a:r>
            <a:endParaRPr lang="en-US" sz="1996" dirty="0"/>
          </a:p>
        </p:txBody>
      </p:sp>
      <p:sp>
        <p:nvSpPr>
          <p:cNvPr id="10" name="Text 5"/>
          <p:cNvSpPr/>
          <p:nvPr/>
        </p:nvSpPr>
        <p:spPr>
          <a:xfrm>
            <a:off x="1368504" y="2956917"/>
            <a:ext cx="7065883" cy="324326"/>
          </a:xfrm>
          <a:prstGeom prst="rect">
            <a:avLst/>
          </a:prstGeom>
          <a:noFill/>
          <a:ln/>
        </p:spPr>
        <p:txBody>
          <a:bodyPr wrap="none" rtlCol="0" anchor="t"/>
          <a:lstStyle/>
          <a:p>
            <a:pPr marL="0" indent="0">
              <a:lnSpc>
                <a:spcPts val="2555"/>
              </a:lnSpc>
              <a:buNone/>
            </a:pPr>
            <a:r>
              <a:rPr lang="en-US" sz="1597" dirty="0">
                <a:solidFill>
                  <a:srgbClr val="272525"/>
                </a:solidFill>
                <a:latin typeface="Eudoxus Sans" pitchFamily="34" charset="0"/>
                <a:ea typeface="Eudoxus Sans" pitchFamily="34" charset="-122"/>
                <a:cs typeface="Eudoxus Sans" pitchFamily="34" charset="-120"/>
              </a:rPr>
              <a:t>A linear model suitable for binary classification tasks.</a:t>
            </a:r>
            <a:endParaRPr lang="en-US" sz="1597" dirty="0"/>
          </a:p>
        </p:txBody>
      </p:sp>
      <p:sp>
        <p:nvSpPr>
          <p:cNvPr id="11" name="Shape 6"/>
          <p:cNvSpPr/>
          <p:nvPr/>
        </p:nvSpPr>
        <p:spPr>
          <a:xfrm>
            <a:off x="709613" y="3712012"/>
            <a:ext cx="456128" cy="456128"/>
          </a:xfrm>
          <a:prstGeom prst="roundRect">
            <a:avLst>
              <a:gd name="adj" fmla="val 20004"/>
            </a:avLst>
          </a:prstGeom>
          <a:solidFill>
            <a:srgbClr val="D8AFF8"/>
          </a:solidFill>
          <a:ln w="7620">
            <a:solidFill>
              <a:srgbClr val="BE95DE"/>
            </a:solidFill>
            <a:prstDash val="solid"/>
          </a:ln>
        </p:spPr>
      </p:sp>
      <p:sp>
        <p:nvSpPr>
          <p:cNvPr id="12" name="Text 7"/>
          <p:cNvSpPr/>
          <p:nvPr/>
        </p:nvSpPr>
        <p:spPr>
          <a:xfrm>
            <a:off x="849154" y="3787973"/>
            <a:ext cx="177046" cy="304205"/>
          </a:xfrm>
          <a:prstGeom prst="rect">
            <a:avLst/>
          </a:prstGeom>
          <a:noFill/>
          <a:ln/>
        </p:spPr>
        <p:txBody>
          <a:bodyPr wrap="none" rtlCol="0" anchor="t"/>
          <a:lstStyle/>
          <a:p>
            <a:pPr marL="0" indent="0" algn="ctr">
              <a:lnSpc>
                <a:spcPts val="2395"/>
              </a:lnSpc>
              <a:buNone/>
            </a:pPr>
            <a:r>
              <a:rPr lang="en-US" sz="2395" b="1" dirty="0">
                <a:solidFill>
                  <a:srgbClr val="000000"/>
                </a:solidFill>
                <a:latin typeface="p22-mackinac-pro" pitchFamily="34" charset="0"/>
                <a:ea typeface="p22-mackinac-pro" pitchFamily="34" charset="-122"/>
                <a:cs typeface="p22-mackinac-pro" pitchFamily="34" charset="-120"/>
              </a:rPr>
              <a:t>2</a:t>
            </a:r>
            <a:endParaRPr lang="en-US" sz="2395" dirty="0"/>
          </a:p>
        </p:txBody>
      </p:sp>
      <p:sp>
        <p:nvSpPr>
          <p:cNvPr id="13" name="Text 8"/>
          <p:cNvSpPr/>
          <p:nvPr/>
        </p:nvSpPr>
        <p:spPr>
          <a:xfrm>
            <a:off x="1368504" y="3712012"/>
            <a:ext cx="2534483" cy="316825"/>
          </a:xfrm>
          <a:prstGeom prst="rect">
            <a:avLst/>
          </a:prstGeom>
          <a:noFill/>
          <a:ln/>
        </p:spPr>
        <p:txBody>
          <a:bodyPr wrap="none" rtlCol="0" anchor="t"/>
          <a:lstStyle/>
          <a:p>
            <a:pPr marL="0" indent="0">
              <a:lnSpc>
                <a:spcPts val="2495"/>
              </a:lnSpc>
              <a:buNone/>
            </a:pPr>
            <a:r>
              <a:rPr lang="en-US" sz="1996" b="1" dirty="0">
                <a:solidFill>
                  <a:srgbClr val="272525"/>
                </a:solidFill>
                <a:latin typeface="p22-mackinac-pro" pitchFamily="34" charset="0"/>
                <a:ea typeface="p22-mackinac-pro" pitchFamily="34" charset="-122"/>
                <a:cs typeface="p22-mackinac-pro" pitchFamily="34" charset="-120"/>
              </a:rPr>
              <a:t>Decision Trees</a:t>
            </a:r>
            <a:endParaRPr lang="en-US" sz="1996" dirty="0"/>
          </a:p>
        </p:txBody>
      </p:sp>
      <p:sp>
        <p:nvSpPr>
          <p:cNvPr id="14" name="Text 9"/>
          <p:cNvSpPr/>
          <p:nvPr/>
        </p:nvSpPr>
        <p:spPr>
          <a:xfrm>
            <a:off x="1368504" y="4150400"/>
            <a:ext cx="7065883" cy="324326"/>
          </a:xfrm>
          <a:prstGeom prst="rect">
            <a:avLst/>
          </a:prstGeom>
          <a:noFill/>
          <a:ln/>
        </p:spPr>
        <p:txBody>
          <a:bodyPr wrap="none" rtlCol="0" anchor="t"/>
          <a:lstStyle/>
          <a:p>
            <a:pPr marL="0" indent="0">
              <a:lnSpc>
                <a:spcPts val="2555"/>
              </a:lnSpc>
              <a:buNone/>
            </a:pPr>
            <a:r>
              <a:rPr lang="en-US" sz="1597" dirty="0">
                <a:solidFill>
                  <a:srgbClr val="272525"/>
                </a:solidFill>
                <a:latin typeface="Eudoxus Sans" pitchFamily="34" charset="0"/>
                <a:ea typeface="Eudoxus Sans" pitchFamily="34" charset="-122"/>
                <a:cs typeface="Eudoxus Sans" pitchFamily="34" charset="-120"/>
              </a:rPr>
              <a:t>Tree-based models that create decision rules to classify instances.</a:t>
            </a:r>
            <a:endParaRPr lang="en-US" sz="1597" dirty="0"/>
          </a:p>
        </p:txBody>
      </p:sp>
      <p:sp>
        <p:nvSpPr>
          <p:cNvPr id="15" name="Shape 10"/>
          <p:cNvSpPr/>
          <p:nvPr/>
        </p:nvSpPr>
        <p:spPr>
          <a:xfrm>
            <a:off x="709613" y="4905494"/>
            <a:ext cx="456128" cy="456128"/>
          </a:xfrm>
          <a:prstGeom prst="roundRect">
            <a:avLst>
              <a:gd name="adj" fmla="val 20004"/>
            </a:avLst>
          </a:prstGeom>
          <a:solidFill>
            <a:srgbClr val="D8AFF8"/>
          </a:solidFill>
          <a:ln w="7620">
            <a:solidFill>
              <a:srgbClr val="BE95DE"/>
            </a:solidFill>
            <a:prstDash val="solid"/>
          </a:ln>
        </p:spPr>
      </p:sp>
      <p:sp>
        <p:nvSpPr>
          <p:cNvPr id="16" name="Text 11"/>
          <p:cNvSpPr/>
          <p:nvPr/>
        </p:nvSpPr>
        <p:spPr>
          <a:xfrm>
            <a:off x="846534" y="4981456"/>
            <a:ext cx="182166" cy="304205"/>
          </a:xfrm>
          <a:prstGeom prst="rect">
            <a:avLst/>
          </a:prstGeom>
          <a:noFill/>
          <a:ln/>
        </p:spPr>
        <p:txBody>
          <a:bodyPr wrap="none" rtlCol="0" anchor="t"/>
          <a:lstStyle/>
          <a:p>
            <a:pPr marL="0" indent="0" algn="ctr">
              <a:lnSpc>
                <a:spcPts val="2395"/>
              </a:lnSpc>
              <a:buNone/>
            </a:pPr>
            <a:r>
              <a:rPr lang="en-US" sz="2395" b="1" dirty="0">
                <a:solidFill>
                  <a:srgbClr val="000000"/>
                </a:solidFill>
                <a:latin typeface="p22-mackinac-pro" pitchFamily="34" charset="0"/>
                <a:ea typeface="p22-mackinac-pro" pitchFamily="34" charset="-122"/>
                <a:cs typeface="p22-mackinac-pro" pitchFamily="34" charset="-120"/>
              </a:rPr>
              <a:t>3</a:t>
            </a:r>
            <a:endParaRPr lang="en-US" sz="2395" dirty="0"/>
          </a:p>
        </p:txBody>
      </p:sp>
      <p:sp>
        <p:nvSpPr>
          <p:cNvPr id="17" name="Text 12"/>
          <p:cNvSpPr/>
          <p:nvPr/>
        </p:nvSpPr>
        <p:spPr>
          <a:xfrm>
            <a:off x="1368504" y="4905494"/>
            <a:ext cx="2534483" cy="316825"/>
          </a:xfrm>
          <a:prstGeom prst="rect">
            <a:avLst/>
          </a:prstGeom>
          <a:noFill/>
          <a:ln/>
        </p:spPr>
        <p:txBody>
          <a:bodyPr wrap="none" rtlCol="0" anchor="t"/>
          <a:lstStyle/>
          <a:p>
            <a:pPr marL="0" indent="0">
              <a:lnSpc>
                <a:spcPts val="2495"/>
              </a:lnSpc>
              <a:buNone/>
            </a:pPr>
            <a:r>
              <a:rPr lang="en-US" sz="1996" b="1" dirty="0">
                <a:solidFill>
                  <a:srgbClr val="272525"/>
                </a:solidFill>
                <a:latin typeface="p22-mackinac-pro" pitchFamily="34" charset="0"/>
                <a:ea typeface="p22-mackinac-pro" pitchFamily="34" charset="-122"/>
                <a:cs typeface="p22-mackinac-pro" pitchFamily="34" charset="-120"/>
              </a:rPr>
              <a:t>Random Forests</a:t>
            </a:r>
            <a:endParaRPr lang="en-US" sz="1996" dirty="0"/>
          </a:p>
        </p:txBody>
      </p:sp>
      <p:sp>
        <p:nvSpPr>
          <p:cNvPr id="18" name="Text 13"/>
          <p:cNvSpPr/>
          <p:nvPr/>
        </p:nvSpPr>
        <p:spPr>
          <a:xfrm>
            <a:off x="1368504" y="5343882"/>
            <a:ext cx="7065883" cy="648653"/>
          </a:xfrm>
          <a:prstGeom prst="rect">
            <a:avLst/>
          </a:prstGeom>
          <a:noFill/>
          <a:ln/>
        </p:spPr>
        <p:txBody>
          <a:bodyPr wrap="square" rtlCol="0" anchor="t"/>
          <a:lstStyle/>
          <a:p>
            <a:pPr marL="0" indent="0">
              <a:lnSpc>
                <a:spcPts val="2555"/>
              </a:lnSpc>
              <a:buNone/>
            </a:pPr>
            <a:r>
              <a:rPr lang="en-US" sz="1597" dirty="0">
                <a:solidFill>
                  <a:srgbClr val="272525"/>
                </a:solidFill>
                <a:latin typeface="Eudoxus Sans" pitchFamily="34" charset="0"/>
                <a:ea typeface="Eudoxus Sans" pitchFamily="34" charset="-122"/>
                <a:cs typeface="Eudoxus Sans" pitchFamily="34" charset="-120"/>
              </a:rPr>
              <a:t>Ensemble methods that combine multiple decision trees to improve accuracy and reduce overfitting.</a:t>
            </a:r>
            <a:endParaRPr lang="en-US" sz="1597" dirty="0"/>
          </a:p>
        </p:txBody>
      </p:sp>
      <p:sp>
        <p:nvSpPr>
          <p:cNvPr id="19" name="Shape 14"/>
          <p:cNvSpPr/>
          <p:nvPr/>
        </p:nvSpPr>
        <p:spPr>
          <a:xfrm>
            <a:off x="709613" y="6423303"/>
            <a:ext cx="456128" cy="456128"/>
          </a:xfrm>
          <a:prstGeom prst="roundRect">
            <a:avLst>
              <a:gd name="adj" fmla="val 20004"/>
            </a:avLst>
          </a:prstGeom>
          <a:solidFill>
            <a:srgbClr val="D8AFF8"/>
          </a:solidFill>
          <a:ln w="7620">
            <a:solidFill>
              <a:srgbClr val="BE95DE"/>
            </a:solidFill>
            <a:prstDash val="solid"/>
          </a:ln>
        </p:spPr>
      </p:sp>
      <p:sp>
        <p:nvSpPr>
          <p:cNvPr id="20" name="Text 15"/>
          <p:cNvSpPr/>
          <p:nvPr/>
        </p:nvSpPr>
        <p:spPr>
          <a:xfrm>
            <a:off x="841772" y="6499265"/>
            <a:ext cx="191691" cy="304205"/>
          </a:xfrm>
          <a:prstGeom prst="rect">
            <a:avLst/>
          </a:prstGeom>
          <a:noFill/>
          <a:ln/>
        </p:spPr>
        <p:txBody>
          <a:bodyPr wrap="none" rtlCol="0" anchor="t"/>
          <a:lstStyle/>
          <a:p>
            <a:pPr marL="0" indent="0" algn="ctr">
              <a:lnSpc>
                <a:spcPts val="2395"/>
              </a:lnSpc>
              <a:buNone/>
            </a:pPr>
            <a:r>
              <a:rPr lang="en-US" sz="2395" b="1" dirty="0">
                <a:solidFill>
                  <a:srgbClr val="000000"/>
                </a:solidFill>
                <a:latin typeface="p22-mackinac-pro" pitchFamily="34" charset="0"/>
                <a:ea typeface="p22-mackinac-pro" pitchFamily="34" charset="-122"/>
                <a:cs typeface="p22-mackinac-pro" pitchFamily="34" charset="-120"/>
              </a:rPr>
              <a:t>4</a:t>
            </a:r>
            <a:endParaRPr lang="en-US" sz="2395" dirty="0"/>
          </a:p>
        </p:txBody>
      </p:sp>
      <p:sp>
        <p:nvSpPr>
          <p:cNvPr id="21" name="Text 16"/>
          <p:cNvSpPr/>
          <p:nvPr/>
        </p:nvSpPr>
        <p:spPr>
          <a:xfrm>
            <a:off x="1368504" y="6423303"/>
            <a:ext cx="2558534" cy="316825"/>
          </a:xfrm>
          <a:prstGeom prst="rect">
            <a:avLst/>
          </a:prstGeom>
          <a:noFill/>
          <a:ln/>
        </p:spPr>
        <p:txBody>
          <a:bodyPr wrap="none" rtlCol="0" anchor="t"/>
          <a:lstStyle/>
          <a:p>
            <a:pPr marL="0" indent="0">
              <a:lnSpc>
                <a:spcPts val="2495"/>
              </a:lnSpc>
              <a:buNone/>
            </a:pPr>
            <a:r>
              <a:rPr lang="en-US" sz="1996" b="1" dirty="0">
                <a:solidFill>
                  <a:srgbClr val="272525"/>
                </a:solidFill>
                <a:latin typeface="p22-mackinac-pro" pitchFamily="34" charset="0"/>
                <a:ea typeface="p22-mackinac-pro" pitchFamily="34" charset="-122"/>
                <a:cs typeface="p22-mackinac-pro" pitchFamily="34" charset="-120"/>
              </a:rPr>
              <a:t>Boosting Algorithms</a:t>
            </a:r>
            <a:endParaRPr lang="en-US" sz="1996" dirty="0"/>
          </a:p>
        </p:txBody>
      </p:sp>
      <p:sp>
        <p:nvSpPr>
          <p:cNvPr id="22" name="Text 17"/>
          <p:cNvSpPr/>
          <p:nvPr/>
        </p:nvSpPr>
        <p:spPr>
          <a:xfrm>
            <a:off x="1368504" y="6861691"/>
            <a:ext cx="7065883" cy="648653"/>
          </a:xfrm>
          <a:prstGeom prst="rect">
            <a:avLst/>
          </a:prstGeom>
          <a:noFill/>
          <a:ln/>
        </p:spPr>
        <p:txBody>
          <a:bodyPr wrap="square" rtlCol="0" anchor="t"/>
          <a:lstStyle/>
          <a:p>
            <a:pPr marL="0" indent="0">
              <a:lnSpc>
                <a:spcPts val="2555"/>
              </a:lnSpc>
              <a:buNone/>
            </a:pPr>
            <a:r>
              <a:rPr lang="en-US" sz="1597" dirty="0">
                <a:solidFill>
                  <a:srgbClr val="272525"/>
                </a:solidFill>
                <a:latin typeface="Eudoxus Sans" pitchFamily="34" charset="0"/>
                <a:ea typeface="Eudoxus Sans" pitchFamily="34" charset="-122"/>
                <a:cs typeface="Eudoxus Sans" pitchFamily="34" charset="-120"/>
              </a:rPr>
              <a:t>Sequential models that iteratively learn from previous predictions to improve accuracy.</a:t>
            </a:r>
            <a:endParaRPr lang="en-US" sz="1597" dirty="0"/>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48126" y="2904649"/>
            <a:ext cx="4990028" cy="2420183"/>
          </a:xfrm>
          <a:prstGeom prst="rect">
            <a:avLst/>
          </a:prstGeom>
        </p:spPr>
      </p:pic>
      <p:sp>
        <p:nvSpPr>
          <p:cNvPr id="6" name="Text 1"/>
          <p:cNvSpPr/>
          <p:nvPr/>
        </p:nvSpPr>
        <p:spPr>
          <a:xfrm>
            <a:off x="6181249" y="1039773"/>
            <a:ext cx="4963478" cy="620435"/>
          </a:xfrm>
          <a:prstGeom prst="rect">
            <a:avLst/>
          </a:prstGeom>
          <a:noFill/>
          <a:ln/>
        </p:spPr>
        <p:txBody>
          <a:bodyPr wrap="none" rtlCol="0" anchor="t"/>
          <a:lstStyle/>
          <a:p>
            <a:pPr marL="0" indent="0">
              <a:lnSpc>
                <a:spcPts val="4885"/>
              </a:lnSpc>
              <a:buNone/>
            </a:pPr>
            <a:r>
              <a:rPr lang="en-US" sz="3908" b="1" dirty="0">
                <a:solidFill>
                  <a:srgbClr val="000000"/>
                </a:solidFill>
                <a:latin typeface="p22-mackinac-pro" pitchFamily="34" charset="0"/>
                <a:ea typeface="p22-mackinac-pro" pitchFamily="34" charset="-122"/>
                <a:cs typeface="p22-mackinac-pro" pitchFamily="34" charset="-120"/>
              </a:rPr>
              <a:t>Model Evaluation</a:t>
            </a:r>
            <a:endParaRPr lang="en-US" sz="3908" dirty="0"/>
          </a:p>
        </p:txBody>
      </p:sp>
      <p:sp>
        <p:nvSpPr>
          <p:cNvPr id="7" name="Shape 2"/>
          <p:cNvSpPr/>
          <p:nvPr/>
        </p:nvSpPr>
        <p:spPr>
          <a:xfrm>
            <a:off x="6181249" y="1957983"/>
            <a:ext cx="7754303" cy="1159073"/>
          </a:xfrm>
          <a:prstGeom prst="roundRect">
            <a:avLst>
              <a:gd name="adj" fmla="val 7708"/>
            </a:avLst>
          </a:prstGeom>
          <a:solidFill>
            <a:srgbClr val="CCEEFF"/>
          </a:solidFill>
          <a:ln w="7620">
            <a:solidFill>
              <a:srgbClr val="B2D4E5"/>
            </a:solidFill>
            <a:prstDash val="solid"/>
          </a:ln>
        </p:spPr>
      </p:sp>
      <p:sp>
        <p:nvSpPr>
          <p:cNvPr id="8" name="Text 3"/>
          <p:cNvSpPr/>
          <p:nvPr/>
        </p:nvSpPr>
        <p:spPr>
          <a:xfrm>
            <a:off x="6387346" y="2164080"/>
            <a:ext cx="2481739" cy="310158"/>
          </a:xfrm>
          <a:prstGeom prst="rect">
            <a:avLst/>
          </a:prstGeom>
          <a:noFill/>
          <a:ln/>
        </p:spPr>
        <p:txBody>
          <a:bodyPr wrap="none" rtlCol="0" anchor="t"/>
          <a:lstStyle/>
          <a:p>
            <a:pPr marL="0" indent="0">
              <a:lnSpc>
                <a:spcPts val="2443"/>
              </a:lnSpc>
              <a:buNone/>
            </a:pPr>
            <a:r>
              <a:rPr lang="en-US" sz="1954" b="1" dirty="0">
                <a:solidFill>
                  <a:srgbClr val="272525"/>
                </a:solidFill>
                <a:latin typeface="p22-mackinac-pro" pitchFamily="34" charset="0"/>
                <a:ea typeface="p22-mackinac-pro" pitchFamily="34" charset="-122"/>
                <a:cs typeface="p22-mackinac-pro" pitchFamily="34" charset="-120"/>
              </a:rPr>
              <a:t>Accuracy</a:t>
            </a:r>
            <a:endParaRPr lang="en-US" sz="1954" dirty="0"/>
          </a:p>
        </p:txBody>
      </p:sp>
      <p:sp>
        <p:nvSpPr>
          <p:cNvPr id="9" name="Text 4"/>
          <p:cNvSpPr/>
          <p:nvPr/>
        </p:nvSpPr>
        <p:spPr>
          <a:xfrm>
            <a:off x="6387346" y="2593300"/>
            <a:ext cx="7342108" cy="317659"/>
          </a:xfrm>
          <a:prstGeom prst="rect">
            <a:avLst/>
          </a:prstGeom>
          <a:noFill/>
          <a:ln/>
        </p:spPr>
        <p:txBody>
          <a:bodyPr wrap="none" rtlCol="0" anchor="t"/>
          <a:lstStyle/>
          <a:p>
            <a:pPr marL="0" indent="0">
              <a:lnSpc>
                <a:spcPts val="2501"/>
              </a:lnSpc>
              <a:buNone/>
            </a:pPr>
            <a:r>
              <a:rPr lang="en-US" sz="1563" dirty="0">
                <a:solidFill>
                  <a:srgbClr val="272525"/>
                </a:solidFill>
                <a:latin typeface="Eudoxus Sans" pitchFamily="34" charset="0"/>
                <a:ea typeface="Eudoxus Sans" pitchFamily="34" charset="-122"/>
                <a:cs typeface="Eudoxus Sans" pitchFamily="34" charset="-120"/>
              </a:rPr>
              <a:t>Percentage of correctly classified instances.</a:t>
            </a:r>
            <a:endParaRPr lang="en-US" sz="1563" dirty="0"/>
          </a:p>
        </p:txBody>
      </p:sp>
      <p:sp>
        <p:nvSpPr>
          <p:cNvPr id="10" name="Shape 5"/>
          <p:cNvSpPr/>
          <p:nvPr/>
        </p:nvSpPr>
        <p:spPr>
          <a:xfrm>
            <a:off x="6181249" y="3315533"/>
            <a:ext cx="7754303" cy="1159073"/>
          </a:xfrm>
          <a:prstGeom prst="roundRect">
            <a:avLst>
              <a:gd name="adj" fmla="val 7708"/>
            </a:avLst>
          </a:prstGeom>
          <a:solidFill>
            <a:srgbClr val="CCEEFF"/>
          </a:solidFill>
          <a:ln w="7620">
            <a:solidFill>
              <a:srgbClr val="B2D4E5"/>
            </a:solidFill>
            <a:prstDash val="solid"/>
          </a:ln>
        </p:spPr>
      </p:sp>
      <p:sp>
        <p:nvSpPr>
          <p:cNvPr id="11" name="Text 6"/>
          <p:cNvSpPr/>
          <p:nvPr/>
        </p:nvSpPr>
        <p:spPr>
          <a:xfrm>
            <a:off x="6387346" y="3521631"/>
            <a:ext cx="2481739" cy="310158"/>
          </a:xfrm>
          <a:prstGeom prst="rect">
            <a:avLst/>
          </a:prstGeom>
          <a:noFill/>
          <a:ln/>
        </p:spPr>
        <p:txBody>
          <a:bodyPr wrap="none" rtlCol="0" anchor="t"/>
          <a:lstStyle/>
          <a:p>
            <a:pPr marL="0" indent="0">
              <a:lnSpc>
                <a:spcPts val="2443"/>
              </a:lnSpc>
              <a:buNone/>
            </a:pPr>
            <a:r>
              <a:rPr lang="en-US" sz="1954" b="1" dirty="0">
                <a:solidFill>
                  <a:srgbClr val="272525"/>
                </a:solidFill>
                <a:latin typeface="p22-mackinac-pro" pitchFamily="34" charset="0"/>
                <a:ea typeface="p22-mackinac-pro" pitchFamily="34" charset="-122"/>
                <a:cs typeface="p22-mackinac-pro" pitchFamily="34" charset="-120"/>
              </a:rPr>
              <a:t>Precision</a:t>
            </a:r>
            <a:endParaRPr lang="en-US" sz="1954" dirty="0"/>
          </a:p>
        </p:txBody>
      </p:sp>
      <p:sp>
        <p:nvSpPr>
          <p:cNvPr id="12" name="Text 7"/>
          <p:cNvSpPr/>
          <p:nvPr/>
        </p:nvSpPr>
        <p:spPr>
          <a:xfrm>
            <a:off x="6387346" y="3950851"/>
            <a:ext cx="7342108" cy="317659"/>
          </a:xfrm>
          <a:prstGeom prst="rect">
            <a:avLst/>
          </a:prstGeom>
          <a:noFill/>
          <a:ln/>
        </p:spPr>
        <p:txBody>
          <a:bodyPr wrap="none" rtlCol="0" anchor="t"/>
          <a:lstStyle/>
          <a:p>
            <a:pPr marL="0" indent="0">
              <a:lnSpc>
                <a:spcPts val="2501"/>
              </a:lnSpc>
              <a:buNone/>
            </a:pPr>
            <a:r>
              <a:rPr lang="en-US" sz="1563" dirty="0">
                <a:solidFill>
                  <a:srgbClr val="272525"/>
                </a:solidFill>
                <a:latin typeface="Eudoxus Sans" pitchFamily="34" charset="0"/>
                <a:ea typeface="Eudoxus Sans" pitchFamily="34" charset="-122"/>
                <a:cs typeface="Eudoxus Sans" pitchFamily="34" charset="-120"/>
              </a:rPr>
              <a:t>The proportion of true positive predictions among all positive predictions.</a:t>
            </a:r>
            <a:endParaRPr lang="en-US" sz="1563" dirty="0"/>
          </a:p>
        </p:txBody>
      </p:sp>
      <p:sp>
        <p:nvSpPr>
          <p:cNvPr id="13" name="Shape 8"/>
          <p:cNvSpPr/>
          <p:nvPr/>
        </p:nvSpPr>
        <p:spPr>
          <a:xfrm>
            <a:off x="6181249" y="4673084"/>
            <a:ext cx="7754303" cy="1159073"/>
          </a:xfrm>
          <a:prstGeom prst="roundRect">
            <a:avLst>
              <a:gd name="adj" fmla="val 7708"/>
            </a:avLst>
          </a:prstGeom>
          <a:solidFill>
            <a:srgbClr val="CCEEFF"/>
          </a:solidFill>
          <a:ln w="7620">
            <a:solidFill>
              <a:srgbClr val="B2D4E5"/>
            </a:solidFill>
            <a:prstDash val="solid"/>
          </a:ln>
        </p:spPr>
      </p:sp>
      <p:sp>
        <p:nvSpPr>
          <p:cNvPr id="14" name="Text 9"/>
          <p:cNvSpPr/>
          <p:nvPr/>
        </p:nvSpPr>
        <p:spPr>
          <a:xfrm>
            <a:off x="6387346" y="4879181"/>
            <a:ext cx="2481739" cy="310158"/>
          </a:xfrm>
          <a:prstGeom prst="rect">
            <a:avLst/>
          </a:prstGeom>
          <a:noFill/>
          <a:ln/>
        </p:spPr>
        <p:txBody>
          <a:bodyPr wrap="none" rtlCol="0" anchor="t"/>
          <a:lstStyle/>
          <a:p>
            <a:pPr marL="0" indent="0">
              <a:lnSpc>
                <a:spcPts val="2443"/>
              </a:lnSpc>
              <a:buNone/>
            </a:pPr>
            <a:r>
              <a:rPr lang="en-US" sz="1954" b="1" dirty="0">
                <a:solidFill>
                  <a:srgbClr val="272525"/>
                </a:solidFill>
                <a:latin typeface="p22-mackinac-pro" pitchFamily="34" charset="0"/>
                <a:ea typeface="p22-mackinac-pro" pitchFamily="34" charset="-122"/>
                <a:cs typeface="p22-mackinac-pro" pitchFamily="34" charset="-120"/>
              </a:rPr>
              <a:t>Recall</a:t>
            </a:r>
            <a:endParaRPr lang="en-US" sz="1954" dirty="0"/>
          </a:p>
        </p:txBody>
      </p:sp>
      <p:sp>
        <p:nvSpPr>
          <p:cNvPr id="15" name="Text 10"/>
          <p:cNvSpPr/>
          <p:nvPr/>
        </p:nvSpPr>
        <p:spPr>
          <a:xfrm>
            <a:off x="6387346" y="5308402"/>
            <a:ext cx="7342108" cy="317659"/>
          </a:xfrm>
          <a:prstGeom prst="rect">
            <a:avLst/>
          </a:prstGeom>
          <a:noFill/>
          <a:ln/>
        </p:spPr>
        <p:txBody>
          <a:bodyPr wrap="none" rtlCol="0" anchor="t"/>
          <a:lstStyle/>
          <a:p>
            <a:pPr marL="0" indent="0">
              <a:lnSpc>
                <a:spcPts val="2501"/>
              </a:lnSpc>
              <a:buNone/>
            </a:pPr>
            <a:r>
              <a:rPr lang="en-US" sz="1563" dirty="0">
                <a:solidFill>
                  <a:srgbClr val="272525"/>
                </a:solidFill>
                <a:latin typeface="Eudoxus Sans" pitchFamily="34" charset="0"/>
                <a:ea typeface="Eudoxus Sans" pitchFamily="34" charset="-122"/>
                <a:cs typeface="Eudoxus Sans" pitchFamily="34" charset="-120"/>
              </a:rPr>
              <a:t>The proportion of true positive predictions among all actual positive instances.</a:t>
            </a:r>
            <a:endParaRPr lang="en-US" sz="1563" dirty="0"/>
          </a:p>
        </p:txBody>
      </p:sp>
      <p:sp>
        <p:nvSpPr>
          <p:cNvPr id="16" name="Shape 11"/>
          <p:cNvSpPr/>
          <p:nvPr/>
        </p:nvSpPr>
        <p:spPr>
          <a:xfrm>
            <a:off x="6181249" y="6030635"/>
            <a:ext cx="7754303" cy="1159073"/>
          </a:xfrm>
          <a:prstGeom prst="roundRect">
            <a:avLst>
              <a:gd name="adj" fmla="val 7708"/>
            </a:avLst>
          </a:prstGeom>
          <a:solidFill>
            <a:srgbClr val="CCEEFF"/>
          </a:solidFill>
          <a:ln w="7620">
            <a:solidFill>
              <a:srgbClr val="B2D4E5"/>
            </a:solidFill>
            <a:prstDash val="solid"/>
          </a:ln>
        </p:spPr>
      </p:sp>
      <p:sp>
        <p:nvSpPr>
          <p:cNvPr id="17" name="Text 12"/>
          <p:cNvSpPr/>
          <p:nvPr/>
        </p:nvSpPr>
        <p:spPr>
          <a:xfrm>
            <a:off x="6387346" y="6236732"/>
            <a:ext cx="2481739" cy="310158"/>
          </a:xfrm>
          <a:prstGeom prst="rect">
            <a:avLst/>
          </a:prstGeom>
          <a:noFill/>
          <a:ln/>
        </p:spPr>
        <p:txBody>
          <a:bodyPr wrap="none" rtlCol="0" anchor="t"/>
          <a:lstStyle/>
          <a:p>
            <a:pPr marL="0" indent="0">
              <a:lnSpc>
                <a:spcPts val="2443"/>
              </a:lnSpc>
              <a:buNone/>
            </a:pPr>
            <a:r>
              <a:rPr lang="en-US" sz="1954" b="1" dirty="0">
                <a:solidFill>
                  <a:srgbClr val="272525"/>
                </a:solidFill>
                <a:latin typeface="p22-mackinac-pro" pitchFamily="34" charset="0"/>
                <a:ea typeface="p22-mackinac-pro" pitchFamily="34" charset="-122"/>
                <a:cs typeface="p22-mackinac-pro" pitchFamily="34" charset="-120"/>
              </a:rPr>
              <a:t>F1-Score</a:t>
            </a:r>
            <a:endParaRPr lang="en-US" sz="1954" dirty="0"/>
          </a:p>
        </p:txBody>
      </p:sp>
      <p:sp>
        <p:nvSpPr>
          <p:cNvPr id="18" name="Text 13"/>
          <p:cNvSpPr/>
          <p:nvPr/>
        </p:nvSpPr>
        <p:spPr>
          <a:xfrm>
            <a:off x="6387346" y="6665952"/>
            <a:ext cx="7342108" cy="317659"/>
          </a:xfrm>
          <a:prstGeom prst="rect">
            <a:avLst/>
          </a:prstGeom>
          <a:noFill/>
          <a:ln/>
        </p:spPr>
        <p:txBody>
          <a:bodyPr wrap="none" rtlCol="0" anchor="t"/>
          <a:lstStyle/>
          <a:p>
            <a:pPr marL="0" indent="0">
              <a:lnSpc>
                <a:spcPts val="2501"/>
              </a:lnSpc>
              <a:buNone/>
            </a:pPr>
            <a:r>
              <a:rPr lang="en-US" sz="1563" dirty="0">
                <a:solidFill>
                  <a:srgbClr val="272525"/>
                </a:solidFill>
                <a:latin typeface="Eudoxus Sans" pitchFamily="34" charset="0"/>
                <a:ea typeface="Eudoxus Sans" pitchFamily="34" charset="-122"/>
                <a:cs typeface="Eudoxus Sans" pitchFamily="34" charset="-120"/>
              </a:rPr>
              <a:t>A harmonic mean of precision and recall, balancing both metrics.</a:t>
            </a:r>
            <a:endParaRPr lang="en-US" sz="1563" dirty="0"/>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038"/>
            <a:ext cx="14630400" cy="9371767"/>
          </a:xfrm>
          <a:prstGeom prst="rect">
            <a:avLst/>
          </a:prstGeom>
          <a:solidFill>
            <a:srgbClr val="FFFFFF">
              <a:alpha val="75000"/>
            </a:srgbClr>
          </a:solidFill>
          <a:ln/>
        </p:spPr>
      </p:sp>
      <p:sp>
        <p:nvSpPr>
          <p:cNvPr id="4" name="Text 1"/>
          <p:cNvSpPr/>
          <p:nvPr/>
        </p:nvSpPr>
        <p:spPr>
          <a:xfrm>
            <a:off x="2594967" y="475178"/>
            <a:ext cx="9440347" cy="863918"/>
          </a:xfrm>
          <a:prstGeom prst="rect">
            <a:avLst/>
          </a:prstGeom>
          <a:noFill/>
          <a:ln/>
        </p:spPr>
        <p:txBody>
          <a:bodyPr wrap="square" rtlCol="0" anchor="t"/>
          <a:lstStyle/>
          <a:p>
            <a:pPr marL="0" indent="0">
              <a:lnSpc>
                <a:spcPts val="3402"/>
              </a:lnSpc>
              <a:buNone/>
            </a:pPr>
            <a:r>
              <a:rPr lang="en-US" sz="2722" b="1" dirty="0">
                <a:solidFill>
                  <a:srgbClr val="000000"/>
                </a:solidFill>
                <a:latin typeface="p22-mackinac-pro" pitchFamily="34" charset="0"/>
                <a:ea typeface="p22-mackinac-pro" pitchFamily="34" charset="-122"/>
                <a:cs typeface="p22-mackinac-pro" pitchFamily="34" charset="-120"/>
              </a:rPr>
              <a:t>Model Evaluation and Feature Importance Visualization for RandomForestClassifier</a:t>
            </a:r>
            <a:endParaRPr lang="en-US" sz="2722" dirty="0"/>
          </a:p>
        </p:txBody>
      </p:sp>
      <p:sp>
        <p:nvSpPr>
          <p:cNvPr id="6" name="Text 2"/>
          <p:cNvSpPr/>
          <p:nvPr/>
        </p:nvSpPr>
        <p:spPr>
          <a:xfrm>
            <a:off x="2594967" y="8036838"/>
            <a:ext cx="2592229" cy="323969"/>
          </a:xfrm>
          <a:prstGeom prst="rect">
            <a:avLst/>
          </a:prstGeom>
          <a:noFill/>
          <a:ln/>
        </p:spPr>
        <p:txBody>
          <a:bodyPr wrap="none" rtlCol="0" anchor="t"/>
          <a:lstStyle/>
          <a:p>
            <a:pPr marL="0" indent="0">
              <a:lnSpc>
                <a:spcPts val="2552"/>
              </a:lnSpc>
              <a:buNone/>
            </a:pPr>
            <a:endParaRPr lang="en-US" sz="2041" dirty="0"/>
          </a:p>
        </p:txBody>
      </p:sp>
      <p:sp>
        <p:nvSpPr>
          <p:cNvPr id="7" name="Text 3"/>
          <p:cNvSpPr/>
          <p:nvPr/>
        </p:nvSpPr>
        <p:spPr>
          <a:xfrm>
            <a:off x="2594967" y="8620006"/>
            <a:ext cx="9440347" cy="276582"/>
          </a:xfrm>
          <a:prstGeom prst="rect">
            <a:avLst/>
          </a:prstGeom>
          <a:noFill/>
          <a:ln/>
        </p:spPr>
        <p:txBody>
          <a:bodyPr wrap="none" rtlCol="0" anchor="t"/>
          <a:lstStyle/>
          <a:p>
            <a:pPr marL="0" indent="0">
              <a:lnSpc>
                <a:spcPts val="2177"/>
              </a:lnSpc>
              <a:buNone/>
            </a:pPr>
            <a:endParaRPr lang="en-US" sz="1361" dirty="0"/>
          </a:p>
        </p:txBody>
      </p:sp>
      <p:pic>
        <p:nvPicPr>
          <p:cNvPr id="10" name="Picture 9">
            <a:extLst>
              <a:ext uri="{FF2B5EF4-FFF2-40B4-BE49-F238E27FC236}">
                <a16:creationId xmlns:a16="http://schemas.microsoft.com/office/drawing/2014/main" id="{00CEEA02-E8BB-F23E-D70A-551C79F3F0BC}"/>
              </a:ext>
            </a:extLst>
          </p:cNvPr>
          <p:cNvPicPr>
            <a:picLocks noChangeAspect="1"/>
          </p:cNvPicPr>
          <p:nvPr/>
        </p:nvPicPr>
        <p:blipFill>
          <a:blip r:embed="rId4"/>
          <a:stretch>
            <a:fillRect/>
          </a:stretch>
        </p:blipFill>
        <p:spPr>
          <a:xfrm>
            <a:off x="1995687" y="1580568"/>
            <a:ext cx="10639657" cy="65542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1960364" y="540544"/>
            <a:ext cx="10709672" cy="980123"/>
          </a:xfrm>
          <a:prstGeom prst="rect">
            <a:avLst/>
          </a:prstGeom>
          <a:noFill/>
          <a:ln/>
        </p:spPr>
        <p:txBody>
          <a:bodyPr wrap="square" rtlCol="0" anchor="t"/>
          <a:lstStyle/>
          <a:p>
            <a:pPr marL="0" indent="0">
              <a:lnSpc>
                <a:spcPts val="3859"/>
              </a:lnSpc>
              <a:buNone/>
            </a:pPr>
            <a:r>
              <a:rPr lang="en-US" sz="3088" b="1" dirty="0">
                <a:solidFill>
                  <a:srgbClr val="000000"/>
                </a:solidFill>
                <a:latin typeface="p22-mackinac-pro" pitchFamily="34" charset="0"/>
                <a:ea typeface="p22-mackinac-pro" pitchFamily="34" charset="-122"/>
                <a:cs typeface="p22-mackinac-pro" pitchFamily="34" charset="-120"/>
              </a:rPr>
              <a:t>Model Evaluation and Feature Importance Visualization for RandomForestClassifier</a:t>
            </a:r>
            <a:endParaRPr lang="en-US" sz="3088" dirty="0"/>
          </a:p>
        </p:txBody>
      </p:sp>
      <p:sp>
        <p:nvSpPr>
          <p:cNvPr id="6" name="Text 2"/>
          <p:cNvSpPr/>
          <p:nvPr/>
        </p:nvSpPr>
        <p:spPr>
          <a:xfrm>
            <a:off x="1960364" y="6713696"/>
            <a:ext cx="2940844" cy="367546"/>
          </a:xfrm>
          <a:prstGeom prst="rect">
            <a:avLst/>
          </a:prstGeom>
          <a:noFill/>
          <a:ln/>
        </p:spPr>
        <p:txBody>
          <a:bodyPr wrap="none" rtlCol="0" anchor="t"/>
          <a:lstStyle/>
          <a:p>
            <a:pPr marL="0" indent="0">
              <a:lnSpc>
                <a:spcPts val="2895"/>
              </a:lnSpc>
              <a:buNone/>
            </a:pPr>
            <a:endParaRPr lang="en-US" sz="2316" dirty="0"/>
          </a:p>
        </p:txBody>
      </p:sp>
      <p:sp>
        <p:nvSpPr>
          <p:cNvPr id="7" name="Text 3"/>
          <p:cNvSpPr/>
          <p:nvPr/>
        </p:nvSpPr>
        <p:spPr>
          <a:xfrm>
            <a:off x="1960364" y="7375327"/>
            <a:ext cx="10709672" cy="313730"/>
          </a:xfrm>
          <a:prstGeom prst="rect">
            <a:avLst/>
          </a:prstGeom>
          <a:noFill/>
          <a:ln/>
        </p:spPr>
        <p:txBody>
          <a:bodyPr wrap="none" rtlCol="0" anchor="t"/>
          <a:lstStyle/>
          <a:p>
            <a:pPr marL="0" indent="0">
              <a:lnSpc>
                <a:spcPts val="2470"/>
              </a:lnSpc>
              <a:buNone/>
            </a:pPr>
            <a:endParaRPr lang="en-US" sz="1544" dirty="0"/>
          </a:p>
        </p:txBody>
      </p:sp>
      <p:pic>
        <p:nvPicPr>
          <p:cNvPr id="10" name="Picture 9">
            <a:extLst>
              <a:ext uri="{FF2B5EF4-FFF2-40B4-BE49-F238E27FC236}">
                <a16:creationId xmlns:a16="http://schemas.microsoft.com/office/drawing/2014/main" id="{09C29A89-9E99-2E73-9DD6-C8E4D236F054}"/>
              </a:ext>
            </a:extLst>
          </p:cNvPr>
          <p:cNvPicPr>
            <a:picLocks noChangeAspect="1"/>
          </p:cNvPicPr>
          <p:nvPr/>
        </p:nvPicPr>
        <p:blipFill>
          <a:blip r:embed="rId4"/>
          <a:stretch>
            <a:fillRect/>
          </a:stretch>
        </p:blipFill>
        <p:spPr>
          <a:xfrm>
            <a:off x="2675582" y="1626394"/>
            <a:ext cx="9279235" cy="64598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nodeType="clickEffect">
                                  <p:stCondLst>
                                    <p:cond delay="0"/>
                                  </p:stCondLst>
                                  <p:childTnLst>
                                    <p:animClr clrSpc="hsl" dir="cw">
                                      <p:cBhvr override="childStyle">
                                        <p:cTn id="6" dur="500" fill="hold"/>
                                        <p:tgtEl>
                                          <p:spTgt spid="10"/>
                                        </p:tgtEl>
                                        <p:attrNameLst>
                                          <p:attrName>style.color</p:attrName>
                                        </p:attrNameLst>
                                      </p:cBhvr>
                                      <p:by>
                                        <p:hsl h="0" s="12549" l="25098"/>
                                      </p:by>
                                    </p:animClr>
                                    <p:animClr clrSpc="hsl" dir="cw">
                                      <p:cBhvr>
                                        <p:cTn id="7" dur="500" fill="hold"/>
                                        <p:tgtEl>
                                          <p:spTgt spid="10"/>
                                        </p:tgtEl>
                                        <p:attrNameLst>
                                          <p:attrName>fillcolor</p:attrName>
                                        </p:attrNameLst>
                                      </p:cBhvr>
                                      <p:by>
                                        <p:hsl h="0" s="12549" l="25098"/>
                                      </p:by>
                                    </p:animClr>
                                    <p:animClr clrSpc="hsl" dir="cw">
                                      <p:cBhvr>
                                        <p:cTn id="8" dur="500" fill="hold"/>
                                        <p:tgtEl>
                                          <p:spTgt spid="10"/>
                                        </p:tgtEl>
                                        <p:attrNameLst>
                                          <p:attrName>stroke.color</p:attrName>
                                        </p:attrNameLst>
                                      </p:cBhvr>
                                      <p:by>
                                        <p:hsl h="0" s="12549" l="25098"/>
                                      </p:by>
                                    </p:animClr>
                                    <p:set>
                                      <p:cBhvr>
                                        <p:cTn id="9"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2296954"/>
            <a:ext cx="6172200"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Conclusion:</a:t>
            </a:r>
            <a:endParaRPr lang="en-US" sz="4860" dirty="0"/>
          </a:p>
        </p:txBody>
      </p:sp>
      <p:sp>
        <p:nvSpPr>
          <p:cNvPr id="5" name="Text 2"/>
          <p:cNvSpPr/>
          <p:nvPr/>
        </p:nvSpPr>
        <p:spPr>
          <a:xfrm>
            <a:off x="864037" y="3562231"/>
            <a:ext cx="12902327" cy="2370296"/>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In conclusion, through the utilization of historical data and diverse machine learning models, this project has effectively showcased the capability of machine learning in predicting credit card approval. By identifying pivotal factors such as income, credit score, and debt-to-income ratio, we developed a robust model that accurately evaluates an applicant's creditworthiness. This achievement not only highlights the potential for enhanced efficiency and accuracy in credit card approval processes but also underscores the role of data-driven approaches in advancing risk management strategies.</a:t>
            </a:r>
            <a:endParaRPr lang="en-US" sz="1944"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p:txBody>
      </p:sp>
      <p:sp>
        <p:nvSpPr>
          <p:cNvPr id="4" name="Text 1"/>
          <p:cNvSpPr/>
          <p:nvPr/>
        </p:nvSpPr>
        <p:spPr>
          <a:xfrm>
            <a:off x="864037" y="1960602"/>
            <a:ext cx="6172200"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Problem Statement</a:t>
            </a:r>
            <a:endParaRPr lang="en-US" sz="4860" dirty="0"/>
          </a:p>
        </p:txBody>
      </p:sp>
      <p:sp>
        <p:nvSpPr>
          <p:cNvPr id="5" name="Text 2"/>
          <p:cNvSpPr/>
          <p:nvPr/>
        </p:nvSpPr>
        <p:spPr>
          <a:xfrm>
            <a:off x="864037" y="3225878"/>
            <a:ext cx="12976654" cy="3164531"/>
          </a:xfrm>
          <a:prstGeom prst="rect">
            <a:avLst/>
          </a:prstGeom>
          <a:noFill/>
          <a:ln/>
        </p:spPr>
        <p:txBody>
          <a:bodyPr wrap="square" rtlCol="0" anchor="t"/>
          <a:lstStyle/>
          <a:p>
            <a:r>
              <a:rPr lang="en-US" sz="2400" dirty="0"/>
              <a:t>In the fiercely competitive financial services sector, the capability to predict credit card application approvals with precision is vital for effectively managing risk and enhancing customer acquisition strategies. Credit card issuers must make quick yet well-informed decisions to strike a balance between maximizing profits and minimizing the risk of defaults. The main goal of this project is to create a machine learning model that can accurately predict whether credit card applications will be approved or rejected. This requires a thorough understanding of the key factors that influence these decisions. By utilizing historical application data, we aim to develop a predictive model that automates and improves the decision-making process</a:t>
            </a:r>
          </a:p>
          <a:p>
            <a:endParaRPr lang="en-US" sz="2000" dirty="0"/>
          </a:p>
          <a:p>
            <a:pPr marL="0" indent="0">
              <a:lnSpc>
                <a:spcPts val="3110"/>
              </a:lnSpc>
              <a:buNone/>
            </a:pPr>
            <a:endParaRPr lang="en-US" sz="1944" dirty="0"/>
          </a:p>
        </p:txBody>
      </p:sp>
      <p:sp>
        <p:nvSpPr>
          <p:cNvPr id="6" name="Text 3"/>
          <p:cNvSpPr/>
          <p:nvPr/>
        </p:nvSpPr>
        <p:spPr>
          <a:xfrm>
            <a:off x="864037" y="4688681"/>
            <a:ext cx="12902327" cy="1580198"/>
          </a:xfrm>
          <a:prstGeom prst="rect">
            <a:avLst/>
          </a:prstGeom>
          <a:noFill/>
          <a:ln/>
        </p:spPr>
        <p:txBody>
          <a:bodyPr wrap="square" rtlCol="0" anchor="t"/>
          <a:lstStyle/>
          <a:p>
            <a:pPr marL="0" indent="0">
              <a:lnSpc>
                <a:spcPts val="3110"/>
              </a:lnSpc>
              <a:buNone/>
            </a:pPr>
            <a:endParaRPr lang="en-US" sz="1944"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510308"/>
            <a:ext cx="12902327" cy="493752"/>
          </a:xfrm>
          <a:prstGeom prst="rect">
            <a:avLst/>
          </a:prstGeom>
          <a:noFill/>
          <a:ln/>
        </p:spPr>
        <p:txBody>
          <a:bodyPr wrap="none" rtlCol="0" anchor="t"/>
          <a:lstStyle/>
          <a:p>
            <a:pPr marL="0" indent="0">
              <a:lnSpc>
                <a:spcPts val="3888"/>
              </a:lnSpc>
              <a:buNone/>
            </a:pPr>
            <a:r>
              <a:rPr lang="en-US" sz="2430" b="1" dirty="0">
                <a:solidFill>
                  <a:srgbClr val="272525"/>
                </a:solidFill>
                <a:latin typeface="Eudoxus Sans" pitchFamily="34" charset="0"/>
                <a:ea typeface="Eudoxus Sans" pitchFamily="34" charset="-122"/>
                <a:cs typeface="Eudoxus Sans" pitchFamily="34" charset="-120"/>
              </a:rPr>
              <a:t>Dataset Overview</a:t>
            </a:r>
            <a:r>
              <a:rPr lang="en-US" sz="2430" dirty="0">
                <a:solidFill>
                  <a:srgbClr val="272525"/>
                </a:solidFill>
                <a:latin typeface="Eudoxus Sans" pitchFamily="34" charset="0"/>
                <a:ea typeface="Eudoxus Sans" pitchFamily="34" charset="-122"/>
                <a:cs typeface="Eudoxus Sans" pitchFamily="34" charset="-120"/>
              </a:rPr>
              <a:t>:</a:t>
            </a:r>
            <a:endParaRPr lang="en-US" sz="2430" dirty="0"/>
          </a:p>
        </p:txBody>
      </p:sp>
      <p:sp>
        <p:nvSpPr>
          <p:cNvPr id="5" name="Text 2"/>
          <p:cNvSpPr/>
          <p:nvPr/>
        </p:nvSpPr>
        <p:spPr>
          <a:xfrm>
            <a:off x="864037" y="2281714"/>
            <a:ext cx="12902327" cy="395049"/>
          </a:xfrm>
          <a:prstGeom prst="rect">
            <a:avLst/>
          </a:prstGeom>
          <a:noFill/>
          <a:ln/>
        </p:spPr>
        <p:txBody>
          <a:bodyPr wrap="none" rtlCol="0" anchor="t"/>
          <a:lstStyle/>
          <a:p>
            <a:pPr marL="0" indent="0">
              <a:lnSpc>
                <a:spcPts val="3110"/>
              </a:lnSpc>
              <a:buNone/>
            </a:pPr>
            <a:r>
              <a:rPr lang="en-US" sz="1944" i="1" dirty="0">
                <a:solidFill>
                  <a:srgbClr val="272525"/>
                </a:solidFill>
                <a:latin typeface="Eudoxus Sans" pitchFamily="34" charset="0"/>
                <a:ea typeface="Eudoxus Sans" pitchFamily="34" charset="-122"/>
                <a:cs typeface="Eudoxus Sans" pitchFamily="34" charset="-120"/>
              </a:rPr>
              <a:t> </a:t>
            </a:r>
            <a:r>
              <a:rPr lang="en-US" sz="1944" b="1" dirty="0">
                <a:solidFill>
                  <a:srgbClr val="272525"/>
                </a:solidFill>
                <a:latin typeface="Eudoxus Sans" pitchFamily="34" charset="0"/>
                <a:ea typeface="Eudoxus Sans" pitchFamily="34" charset="-122"/>
                <a:cs typeface="Eudoxus Sans" pitchFamily="34" charset="-120"/>
              </a:rPr>
              <a:t>The dataset contains the following columns</a:t>
            </a:r>
            <a:r>
              <a:rPr lang="en-US" sz="1944" dirty="0">
                <a:solidFill>
                  <a:srgbClr val="272525"/>
                </a:solidFill>
                <a:latin typeface="Eudoxus Sans" pitchFamily="34" charset="0"/>
                <a:ea typeface="Eudoxus Sans" pitchFamily="34" charset="-122"/>
                <a:cs typeface="Eudoxus Sans" pitchFamily="34" charset="-120"/>
              </a:rPr>
              <a:t>:</a:t>
            </a:r>
            <a:endParaRPr lang="en-US" sz="1944" dirty="0"/>
          </a:p>
        </p:txBody>
      </p:sp>
      <p:sp>
        <p:nvSpPr>
          <p:cNvPr id="6" name="Text 3"/>
          <p:cNvSpPr/>
          <p:nvPr/>
        </p:nvSpPr>
        <p:spPr>
          <a:xfrm>
            <a:off x="1258967" y="2954417"/>
            <a:ext cx="12507397" cy="395049"/>
          </a:xfrm>
          <a:prstGeom prst="rect">
            <a:avLst/>
          </a:prstGeom>
          <a:noFill/>
          <a:ln/>
        </p:spPr>
        <p:txBody>
          <a:bodyPr wrap="none" rtlCol="0" anchor="t"/>
          <a:lstStyle/>
          <a:p>
            <a:pPr marL="342900" indent="-342900" algn="l">
              <a:lnSpc>
                <a:spcPts val="3110"/>
              </a:lnSpc>
              <a:buSzPct val="100000"/>
              <a:buChar char="•"/>
            </a:pPr>
            <a:r>
              <a:rPr lang="en-US" sz="1944" b="1" dirty="0">
                <a:solidFill>
                  <a:srgbClr val="272525"/>
                </a:solidFill>
                <a:latin typeface="Eudoxus Sans" pitchFamily="34" charset="0"/>
                <a:ea typeface="Eudoxus Sans" pitchFamily="34" charset="-122"/>
                <a:cs typeface="Eudoxus Sans" pitchFamily="34" charset="-120"/>
              </a:rPr>
              <a:t>Income</a:t>
            </a:r>
            <a:r>
              <a:rPr lang="en-US" sz="1944" dirty="0">
                <a:solidFill>
                  <a:srgbClr val="272525"/>
                </a:solidFill>
                <a:latin typeface="Eudoxus Sans" pitchFamily="34" charset="0"/>
                <a:ea typeface="Eudoxus Sans" pitchFamily="34" charset="-122"/>
                <a:cs typeface="Eudoxus Sans" pitchFamily="34" charset="-120"/>
              </a:rPr>
              <a:t>: The applicant's income level is a crucial factor in assessing their ability to repay credit.</a:t>
            </a:r>
            <a:endParaRPr lang="en-US" sz="1944" dirty="0"/>
          </a:p>
        </p:txBody>
      </p:sp>
      <p:sp>
        <p:nvSpPr>
          <p:cNvPr id="7" name="Text 4"/>
          <p:cNvSpPr/>
          <p:nvPr/>
        </p:nvSpPr>
        <p:spPr>
          <a:xfrm>
            <a:off x="1258967" y="3435787"/>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272525"/>
                </a:solidFill>
                <a:latin typeface="Eudoxus Sans" pitchFamily="34" charset="0"/>
                <a:ea typeface="Eudoxus Sans" pitchFamily="34" charset="-122"/>
                <a:cs typeface="Eudoxus Sans" pitchFamily="34" charset="-120"/>
              </a:rPr>
              <a:t>Employment Length</a:t>
            </a:r>
            <a:r>
              <a:rPr lang="en-US" sz="1944" dirty="0">
                <a:solidFill>
                  <a:srgbClr val="272525"/>
                </a:solidFill>
                <a:latin typeface="Eudoxus Sans" pitchFamily="34" charset="0"/>
                <a:ea typeface="Eudoxus Sans" pitchFamily="34" charset="-122"/>
                <a:cs typeface="Eudoxus Sans" pitchFamily="34" charset="-120"/>
              </a:rPr>
              <a:t>: The duration of the applicant's current employment provides insights into job stability and reliability, which are important for credit decisions.</a:t>
            </a:r>
            <a:endParaRPr lang="en-US" sz="1944" dirty="0"/>
          </a:p>
        </p:txBody>
      </p:sp>
      <p:sp>
        <p:nvSpPr>
          <p:cNvPr id="8" name="Text 5"/>
          <p:cNvSpPr/>
          <p:nvPr/>
        </p:nvSpPr>
        <p:spPr>
          <a:xfrm>
            <a:off x="1258967" y="4312206"/>
            <a:ext cx="12507397" cy="395049"/>
          </a:xfrm>
          <a:prstGeom prst="rect">
            <a:avLst/>
          </a:prstGeom>
          <a:noFill/>
          <a:ln/>
        </p:spPr>
        <p:txBody>
          <a:bodyPr wrap="none" rtlCol="0" anchor="t"/>
          <a:lstStyle/>
          <a:p>
            <a:pPr marL="342900" indent="-342900" algn="l">
              <a:lnSpc>
                <a:spcPts val="3110"/>
              </a:lnSpc>
              <a:buSzPct val="100000"/>
              <a:buChar char="•"/>
            </a:pPr>
            <a:r>
              <a:rPr lang="en-US" sz="1944" b="1" dirty="0">
                <a:solidFill>
                  <a:srgbClr val="272525"/>
                </a:solidFill>
                <a:latin typeface="Eudoxus Sans" pitchFamily="34" charset="0"/>
                <a:ea typeface="Eudoxus Sans" pitchFamily="34" charset="-122"/>
                <a:cs typeface="Eudoxus Sans" pitchFamily="34" charset="-120"/>
              </a:rPr>
              <a:t>Age</a:t>
            </a:r>
            <a:r>
              <a:rPr lang="en-US" sz="1944" dirty="0">
                <a:solidFill>
                  <a:srgbClr val="272525"/>
                </a:solidFill>
                <a:latin typeface="Eudoxus Sans" pitchFamily="34" charset="0"/>
                <a:ea typeface="Eudoxus Sans" pitchFamily="34" charset="-122"/>
                <a:cs typeface="Eudoxus Sans" pitchFamily="34" charset="-120"/>
              </a:rPr>
              <a:t>: The age of the applicant can be indicative of financial maturity and stability.</a:t>
            </a:r>
            <a:endParaRPr lang="en-US" sz="1944" dirty="0"/>
          </a:p>
        </p:txBody>
      </p:sp>
      <p:sp>
        <p:nvSpPr>
          <p:cNvPr id="9" name="Text 6"/>
          <p:cNvSpPr/>
          <p:nvPr/>
        </p:nvSpPr>
        <p:spPr>
          <a:xfrm>
            <a:off x="1258967" y="4793575"/>
            <a:ext cx="12507397" cy="395049"/>
          </a:xfrm>
          <a:prstGeom prst="rect">
            <a:avLst/>
          </a:prstGeom>
          <a:noFill/>
          <a:ln/>
        </p:spPr>
        <p:txBody>
          <a:bodyPr wrap="none" rtlCol="0" anchor="t"/>
          <a:lstStyle/>
          <a:p>
            <a:pPr marL="342900" indent="-342900" algn="l">
              <a:lnSpc>
                <a:spcPts val="3110"/>
              </a:lnSpc>
              <a:buSzPct val="100000"/>
              <a:buChar char="•"/>
            </a:pPr>
            <a:r>
              <a:rPr lang="en-US" sz="1944" b="1" dirty="0">
                <a:solidFill>
                  <a:srgbClr val="272525"/>
                </a:solidFill>
                <a:latin typeface="Eudoxus Sans" pitchFamily="34" charset="0"/>
                <a:ea typeface="Eudoxus Sans" pitchFamily="34" charset="-122"/>
                <a:cs typeface="Eudoxus Sans" pitchFamily="34" charset="-120"/>
              </a:rPr>
              <a:t>Has a property</a:t>
            </a:r>
            <a:r>
              <a:rPr lang="en-US" sz="1944" dirty="0">
                <a:solidFill>
                  <a:srgbClr val="272525"/>
                </a:solidFill>
                <a:latin typeface="Eudoxus Sans" pitchFamily="34" charset="0"/>
                <a:ea typeface="Eudoxus Sans" pitchFamily="34" charset="-122"/>
                <a:cs typeface="Eudoxus Sans" pitchFamily="34" charset="-120"/>
              </a:rPr>
              <a:t>: Owning property can be a sign of financial stability and lower credit risk.</a:t>
            </a:r>
            <a:endParaRPr lang="en-US" sz="1944" dirty="0"/>
          </a:p>
        </p:txBody>
      </p:sp>
      <p:sp>
        <p:nvSpPr>
          <p:cNvPr id="10" name="Text 7"/>
          <p:cNvSpPr/>
          <p:nvPr/>
        </p:nvSpPr>
        <p:spPr>
          <a:xfrm>
            <a:off x="1258967" y="5274945"/>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272525"/>
                </a:solidFill>
                <a:latin typeface="Eudoxus Sans" pitchFamily="34" charset="0"/>
                <a:ea typeface="Eudoxus Sans" pitchFamily="34" charset="-122"/>
                <a:cs typeface="Eudoxus Sans" pitchFamily="34" charset="-120"/>
              </a:rPr>
              <a:t>Employment Status</a:t>
            </a:r>
            <a:r>
              <a:rPr lang="en-US" sz="1944" dirty="0">
                <a:solidFill>
                  <a:srgbClr val="272525"/>
                </a:solidFill>
                <a:latin typeface="Eudoxus Sans" pitchFamily="34" charset="0"/>
                <a:ea typeface="Eudoxus Sans" pitchFamily="34" charset="-122"/>
                <a:cs typeface="Eudoxus Sans" pitchFamily="34" charset="-120"/>
              </a:rPr>
              <a:t>: The current employment status (e.g., full-time, part-time, unemployed) directly affects the applicant's income stability and creditworthiness.</a:t>
            </a:r>
            <a:endParaRPr lang="en-US" sz="1944" dirty="0"/>
          </a:p>
        </p:txBody>
      </p:sp>
      <p:sp>
        <p:nvSpPr>
          <p:cNvPr id="11" name="Text 8"/>
          <p:cNvSpPr/>
          <p:nvPr/>
        </p:nvSpPr>
        <p:spPr>
          <a:xfrm>
            <a:off x="1258967" y="6151364"/>
            <a:ext cx="12507397" cy="790099"/>
          </a:xfrm>
          <a:prstGeom prst="rect">
            <a:avLst/>
          </a:prstGeom>
          <a:noFill/>
          <a:ln/>
        </p:spPr>
        <p:txBody>
          <a:bodyPr wrap="square" rtlCol="0" anchor="t"/>
          <a:lstStyle/>
          <a:p>
            <a:pPr marL="342900" indent="-342900" algn="l">
              <a:lnSpc>
                <a:spcPts val="3110"/>
              </a:lnSpc>
              <a:buSzPct val="100000"/>
              <a:buChar char="•"/>
            </a:pPr>
            <a:r>
              <a:rPr lang="en-US" sz="1944" b="1" dirty="0">
                <a:solidFill>
                  <a:srgbClr val="272525"/>
                </a:solidFill>
                <a:latin typeface="Eudoxus Sans" pitchFamily="34" charset="0"/>
                <a:ea typeface="Eudoxus Sans" pitchFamily="34" charset="-122"/>
                <a:cs typeface="Eudoxus Sans" pitchFamily="34" charset="-120"/>
              </a:rPr>
              <a:t>Marital Status</a:t>
            </a:r>
            <a:r>
              <a:rPr lang="en-US" sz="1944" dirty="0">
                <a:solidFill>
                  <a:srgbClr val="272525"/>
                </a:solidFill>
                <a:latin typeface="Eudoxus Sans" pitchFamily="34" charset="0"/>
                <a:ea typeface="Eudoxus Sans" pitchFamily="34" charset="-122"/>
                <a:cs typeface="Eudoxus Sans" pitchFamily="34" charset="-120"/>
              </a:rPr>
              <a:t>: Marital status can impact financial stability, as married applicants may have dual incomes or more financial obligations.</a:t>
            </a:r>
            <a:endParaRPr lang="en-US" sz="1944"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594967" y="521256"/>
            <a:ext cx="4320540" cy="540068"/>
          </a:xfrm>
          <a:prstGeom prst="rect">
            <a:avLst/>
          </a:prstGeom>
          <a:noFill/>
          <a:ln/>
        </p:spPr>
        <p:txBody>
          <a:bodyPr wrap="none" rtlCol="0" anchor="t"/>
          <a:lstStyle/>
          <a:p>
            <a:pPr marL="0" indent="0">
              <a:lnSpc>
                <a:spcPts val="4253"/>
              </a:lnSpc>
              <a:buNone/>
            </a:pPr>
            <a:r>
              <a:rPr lang="en-US" sz="3402" b="1" dirty="0">
                <a:solidFill>
                  <a:srgbClr val="000000"/>
                </a:solidFill>
                <a:latin typeface="p22-mackinac-pro" pitchFamily="34" charset="0"/>
                <a:ea typeface="p22-mackinac-pro" pitchFamily="34" charset="-122"/>
                <a:cs typeface="p22-mackinac-pro" pitchFamily="34" charset="-120"/>
              </a:rPr>
              <a:t>Project Workflow</a:t>
            </a:r>
            <a:endParaRPr lang="en-US" sz="3402" dirty="0"/>
          </a:p>
        </p:txBody>
      </p:sp>
      <p:sp>
        <p:nvSpPr>
          <p:cNvPr id="5" name="Shape 2"/>
          <p:cNvSpPr/>
          <p:nvPr/>
        </p:nvSpPr>
        <p:spPr>
          <a:xfrm>
            <a:off x="7297817" y="1406962"/>
            <a:ext cx="34528" cy="6301264"/>
          </a:xfrm>
          <a:prstGeom prst="roundRect">
            <a:avLst>
              <a:gd name="adj" fmla="val 225237"/>
            </a:avLst>
          </a:prstGeom>
          <a:solidFill>
            <a:srgbClr val="B2D4E5"/>
          </a:solidFill>
          <a:ln/>
        </p:spPr>
      </p:sp>
      <p:sp>
        <p:nvSpPr>
          <p:cNvPr id="6" name="Shape 3"/>
          <p:cNvSpPr/>
          <p:nvPr/>
        </p:nvSpPr>
        <p:spPr>
          <a:xfrm>
            <a:off x="6515874" y="1778318"/>
            <a:ext cx="604837" cy="34528"/>
          </a:xfrm>
          <a:prstGeom prst="roundRect">
            <a:avLst>
              <a:gd name="adj" fmla="val 225237"/>
            </a:avLst>
          </a:prstGeom>
          <a:solidFill>
            <a:srgbClr val="BE95DE"/>
          </a:solidFill>
          <a:ln/>
        </p:spPr>
      </p:sp>
      <p:sp>
        <p:nvSpPr>
          <p:cNvPr id="7" name="Shape 4"/>
          <p:cNvSpPr/>
          <p:nvPr/>
        </p:nvSpPr>
        <p:spPr>
          <a:xfrm>
            <a:off x="7120711" y="1601272"/>
            <a:ext cx="388739" cy="388739"/>
          </a:xfrm>
          <a:prstGeom prst="roundRect">
            <a:avLst>
              <a:gd name="adj" fmla="val 20006"/>
            </a:avLst>
          </a:prstGeom>
          <a:solidFill>
            <a:srgbClr val="D8AFF8"/>
          </a:solidFill>
          <a:ln w="7620">
            <a:solidFill>
              <a:srgbClr val="BE95DE"/>
            </a:solidFill>
            <a:prstDash val="solid"/>
          </a:ln>
        </p:spPr>
      </p:sp>
      <p:sp>
        <p:nvSpPr>
          <p:cNvPr id="8" name="Text 5"/>
          <p:cNvSpPr/>
          <p:nvPr/>
        </p:nvSpPr>
        <p:spPr>
          <a:xfrm>
            <a:off x="7262396" y="1666042"/>
            <a:ext cx="105251" cy="259199"/>
          </a:xfrm>
          <a:prstGeom prst="rect">
            <a:avLst/>
          </a:prstGeom>
          <a:noFill/>
          <a:ln/>
        </p:spPr>
        <p:txBody>
          <a:bodyPr wrap="none" rtlCol="0" anchor="t"/>
          <a:lstStyle/>
          <a:p>
            <a:pPr marL="0" indent="0" algn="ctr">
              <a:lnSpc>
                <a:spcPts val="2041"/>
              </a:lnSpc>
              <a:buNone/>
            </a:pPr>
            <a:r>
              <a:rPr lang="en-US" sz="2041" b="1" dirty="0">
                <a:solidFill>
                  <a:srgbClr val="000000"/>
                </a:solidFill>
                <a:latin typeface="p22-mackinac-pro" pitchFamily="34" charset="0"/>
                <a:ea typeface="p22-mackinac-pro" pitchFamily="34" charset="-122"/>
                <a:cs typeface="p22-mackinac-pro" pitchFamily="34" charset="-120"/>
              </a:rPr>
              <a:t>1</a:t>
            </a:r>
            <a:endParaRPr lang="en-US" sz="2041" dirty="0"/>
          </a:p>
        </p:txBody>
      </p:sp>
      <p:sp>
        <p:nvSpPr>
          <p:cNvPr id="9" name="Text 6"/>
          <p:cNvSpPr/>
          <p:nvPr/>
        </p:nvSpPr>
        <p:spPr>
          <a:xfrm>
            <a:off x="2946678" y="1579721"/>
            <a:ext cx="3417927" cy="269915"/>
          </a:xfrm>
          <a:prstGeom prst="rect">
            <a:avLst/>
          </a:prstGeom>
          <a:noFill/>
          <a:ln/>
        </p:spPr>
        <p:txBody>
          <a:bodyPr wrap="none" rtlCol="0" anchor="t"/>
          <a:lstStyle/>
          <a:p>
            <a:pPr marL="0" indent="0" algn="r">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Exploratory Data Analysis (EDA)</a:t>
            </a:r>
            <a:endParaRPr lang="en-US" sz="1701" dirty="0"/>
          </a:p>
        </p:txBody>
      </p:sp>
      <p:sp>
        <p:nvSpPr>
          <p:cNvPr id="10" name="Text 7"/>
          <p:cNvSpPr/>
          <p:nvPr/>
        </p:nvSpPr>
        <p:spPr>
          <a:xfrm>
            <a:off x="2594967" y="1953220"/>
            <a:ext cx="3769638" cy="553164"/>
          </a:xfrm>
          <a:prstGeom prst="rect">
            <a:avLst/>
          </a:prstGeom>
          <a:noFill/>
          <a:ln/>
        </p:spPr>
        <p:txBody>
          <a:bodyPr wrap="square" rtlCol="0" anchor="t"/>
          <a:lstStyle/>
          <a:p>
            <a:pPr marL="0" indent="0" algn="r">
              <a:lnSpc>
                <a:spcPts val="2177"/>
              </a:lnSpc>
              <a:buNone/>
            </a:pPr>
            <a:r>
              <a:rPr lang="en-US" sz="1361" dirty="0">
                <a:solidFill>
                  <a:srgbClr val="272525"/>
                </a:solidFill>
                <a:latin typeface="Eudoxus Sans" pitchFamily="34" charset="0"/>
                <a:ea typeface="Eudoxus Sans" pitchFamily="34" charset="-122"/>
                <a:cs typeface="Eudoxus Sans" pitchFamily="34" charset="-120"/>
              </a:rPr>
              <a:t>Understand data patterns, identify potential relationships, and select relevant features.</a:t>
            </a:r>
            <a:endParaRPr lang="en-US" sz="1361" dirty="0"/>
          </a:p>
        </p:txBody>
      </p:sp>
      <p:sp>
        <p:nvSpPr>
          <p:cNvPr id="11" name="Shape 8"/>
          <p:cNvSpPr/>
          <p:nvPr/>
        </p:nvSpPr>
        <p:spPr>
          <a:xfrm>
            <a:off x="7509450" y="2642354"/>
            <a:ext cx="604837" cy="34528"/>
          </a:xfrm>
          <a:prstGeom prst="roundRect">
            <a:avLst>
              <a:gd name="adj" fmla="val 225237"/>
            </a:avLst>
          </a:prstGeom>
          <a:solidFill>
            <a:srgbClr val="BE95DE"/>
          </a:solidFill>
          <a:ln/>
        </p:spPr>
      </p:sp>
      <p:sp>
        <p:nvSpPr>
          <p:cNvPr id="12" name="Shape 9"/>
          <p:cNvSpPr/>
          <p:nvPr/>
        </p:nvSpPr>
        <p:spPr>
          <a:xfrm>
            <a:off x="7120711" y="2465308"/>
            <a:ext cx="388739" cy="388739"/>
          </a:xfrm>
          <a:prstGeom prst="roundRect">
            <a:avLst>
              <a:gd name="adj" fmla="val 20006"/>
            </a:avLst>
          </a:prstGeom>
          <a:solidFill>
            <a:srgbClr val="D8AFF8"/>
          </a:solidFill>
          <a:ln w="7620">
            <a:solidFill>
              <a:srgbClr val="BE95DE"/>
            </a:solidFill>
            <a:prstDash val="solid"/>
          </a:ln>
        </p:spPr>
      </p:sp>
      <p:sp>
        <p:nvSpPr>
          <p:cNvPr id="13" name="Text 10"/>
          <p:cNvSpPr/>
          <p:nvPr/>
        </p:nvSpPr>
        <p:spPr>
          <a:xfrm>
            <a:off x="7239536" y="2530078"/>
            <a:ext cx="150971" cy="259199"/>
          </a:xfrm>
          <a:prstGeom prst="rect">
            <a:avLst/>
          </a:prstGeom>
          <a:noFill/>
          <a:ln/>
        </p:spPr>
        <p:txBody>
          <a:bodyPr wrap="none" rtlCol="0" anchor="t"/>
          <a:lstStyle/>
          <a:p>
            <a:pPr marL="0" indent="0" algn="ctr">
              <a:lnSpc>
                <a:spcPts val="2041"/>
              </a:lnSpc>
              <a:buNone/>
            </a:pPr>
            <a:r>
              <a:rPr lang="en-US" sz="2041" b="1" dirty="0">
                <a:solidFill>
                  <a:srgbClr val="000000"/>
                </a:solidFill>
                <a:latin typeface="p22-mackinac-pro" pitchFamily="34" charset="0"/>
                <a:ea typeface="p22-mackinac-pro" pitchFamily="34" charset="-122"/>
                <a:cs typeface="p22-mackinac-pro" pitchFamily="34" charset="-120"/>
              </a:rPr>
              <a:t>2</a:t>
            </a:r>
            <a:endParaRPr lang="en-US" sz="2041" dirty="0"/>
          </a:p>
        </p:txBody>
      </p:sp>
      <p:sp>
        <p:nvSpPr>
          <p:cNvPr id="14" name="Text 11"/>
          <p:cNvSpPr/>
          <p:nvPr/>
        </p:nvSpPr>
        <p:spPr>
          <a:xfrm>
            <a:off x="8265557" y="2443758"/>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Feature Engineering</a:t>
            </a:r>
            <a:endParaRPr lang="en-US" sz="1701" dirty="0"/>
          </a:p>
        </p:txBody>
      </p:sp>
      <p:sp>
        <p:nvSpPr>
          <p:cNvPr id="15" name="Text 12"/>
          <p:cNvSpPr/>
          <p:nvPr/>
        </p:nvSpPr>
        <p:spPr>
          <a:xfrm>
            <a:off x="8265557" y="2817257"/>
            <a:ext cx="3769757"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Create or modify features to enhance model performance.</a:t>
            </a:r>
            <a:endParaRPr lang="en-US" sz="1361" dirty="0"/>
          </a:p>
        </p:txBody>
      </p:sp>
      <p:sp>
        <p:nvSpPr>
          <p:cNvPr id="16" name="Shape 13"/>
          <p:cNvSpPr/>
          <p:nvPr/>
        </p:nvSpPr>
        <p:spPr>
          <a:xfrm>
            <a:off x="6515874" y="3419951"/>
            <a:ext cx="604837" cy="34528"/>
          </a:xfrm>
          <a:prstGeom prst="roundRect">
            <a:avLst>
              <a:gd name="adj" fmla="val 225237"/>
            </a:avLst>
          </a:prstGeom>
          <a:solidFill>
            <a:srgbClr val="BE95DE"/>
          </a:solidFill>
          <a:ln/>
        </p:spPr>
      </p:sp>
      <p:sp>
        <p:nvSpPr>
          <p:cNvPr id="17" name="Shape 14"/>
          <p:cNvSpPr/>
          <p:nvPr/>
        </p:nvSpPr>
        <p:spPr>
          <a:xfrm>
            <a:off x="7120711" y="3242905"/>
            <a:ext cx="388739" cy="388739"/>
          </a:xfrm>
          <a:prstGeom prst="roundRect">
            <a:avLst>
              <a:gd name="adj" fmla="val 20006"/>
            </a:avLst>
          </a:prstGeom>
          <a:solidFill>
            <a:srgbClr val="D8AFF8"/>
          </a:solidFill>
          <a:ln w="7620">
            <a:solidFill>
              <a:srgbClr val="BE95DE"/>
            </a:solidFill>
            <a:prstDash val="solid"/>
          </a:ln>
        </p:spPr>
      </p:sp>
      <p:sp>
        <p:nvSpPr>
          <p:cNvPr id="18" name="Text 15"/>
          <p:cNvSpPr/>
          <p:nvPr/>
        </p:nvSpPr>
        <p:spPr>
          <a:xfrm>
            <a:off x="7237393" y="3307675"/>
            <a:ext cx="155377" cy="259199"/>
          </a:xfrm>
          <a:prstGeom prst="rect">
            <a:avLst/>
          </a:prstGeom>
          <a:noFill/>
          <a:ln/>
        </p:spPr>
        <p:txBody>
          <a:bodyPr wrap="none" rtlCol="0" anchor="t"/>
          <a:lstStyle/>
          <a:p>
            <a:pPr marL="0" indent="0" algn="ctr">
              <a:lnSpc>
                <a:spcPts val="2041"/>
              </a:lnSpc>
              <a:buNone/>
            </a:pPr>
            <a:r>
              <a:rPr lang="en-US" sz="2041" b="1" dirty="0">
                <a:solidFill>
                  <a:srgbClr val="000000"/>
                </a:solidFill>
                <a:latin typeface="p22-mackinac-pro" pitchFamily="34" charset="0"/>
                <a:ea typeface="p22-mackinac-pro" pitchFamily="34" charset="-122"/>
                <a:cs typeface="p22-mackinac-pro" pitchFamily="34" charset="-120"/>
              </a:rPr>
              <a:t>3</a:t>
            </a:r>
            <a:endParaRPr lang="en-US" sz="2041" dirty="0"/>
          </a:p>
        </p:txBody>
      </p:sp>
      <p:sp>
        <p:nvSpPr>
          <p:cNvPr id="19" name="Text 16"/>
          <p:cNvSpPr/>
          <p:nvPr/>
        </p:nvSpPr>
        <p:spPr>
          <a:xfrm>
            <a:off x="4204335" y="3221355"/>
            <a:ext cx="2160270" cy="269915"/>
          </a:xfrm>
          <a:prstGeom prst="rect">
            <a:avLst/>
          </a:prstGeom>
          <a:noFill/>
          <a:ln/>
        </p:spPr>
        <p:txBody>
          <a:bodyPr wrap="none" rtlCol="0" anchor="t"/>
          <a:lstStyle/>
          <a:p>
            <a:pPr marL="0" indent="0" algn="r">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Data Preprocessing</a:t>
            </a:r>
            <a:endParaRPr lang="en-US" sz="1701" dirty="0"/>
          </a:p>
        </p:txBody>
      </p:sp>
      <p:sp>
        <p:nvSpPr>
          <p:cNvPr id="20" name="Text 17"/>
          <p:cNvSpPr/>
          <p:nvPr/>
        </p:nvSpPr>
        <p:spPr>
          <a:xfrm>
            <a:off x="2594967" y="3594854"/>
            <a:ext cx="3769638" cy="829747"/>
          </a:xfrm>
          <a:prstGeom prst="rect">
            <a:avLst/>
          </a:prstGeom>
          <a:noFill/>
          <a:ln/>
        </p:spPr>
        <p:txBody>
          <a:bodyPr wrap="square" rtlCol="0" anchor="t"/>
          <a:lstStyle/>
          <a:p>
            <a:pPr marL="0" indent="0" algn="r">
              <a:lnSpc>
                <a:spcPts val="2177"/>
              </a:lnSpc>
              <a:buNone/>
            </a:pPr>
            <a:r>
              <a:rPr lang="en-US" sz="1361" dirty="0">
                <a:solidFill>
                  <a:srgbClr val="272525"/>
                </a:solidFill>
                <a:latin typeface="Eudoxus Sans" pitchFamily="34" charset="0"/>
                <a:ea typeface="Eudoxus Sans" pitchFamily="34" charset="-122"/>
                <a:cs typeface="Eudoxus Sans" pitchFamily="34" charset="-120"/>
              </a:rPr>
              <a:t>Prepare data for model training by addressing missing values, encoding categorical variables, and scaling features.</a:t>
            </a:r>
            <a:endParaRPr lang="en-US" sz="1361" dirty="0"/>
          </a:p>
        </p:txBody>
      </p:sp>
      <p:sp>
        <p:nvSpPr>
          <p:cNvPr id="21" name="Shape 18"/>
          <p:cNvSpPr/>
          <p:nvPr/>
        </p:nvSpPr>
        <p:spPr>
          <a:xfrm>
            <a:off x="7509450" y="4280654"/>
            <a:ext cx="604837" cy="34528"/>
          </a:xfrm>
          <a:prstGeom prst="roundRect">
            <a:avLst>
              <a:gd name="adj" fmla="val 225237"/>
            </a:avLst>
          </a:prstGeom>
          <a:solidFill>
            <a:srgbClr val="BE95DE"/>
          </a:solidFill>
          <a:ln/>
        </p:spPr>
      </p:sp>
      <p:sp>
        <p:nvSpPr>
          <p:cNvPr id="22" name="Shape 19"/>
          <p:cNvSpPr/>
          <p:nvPr/>
        </p:nvSpPr>
        <p:spPr>
          <a:xfrm>
            <a:off x="7120711" y="4103608"/>
            <a:ext cx="388739" cy="388739"/>
          </a:xfrm>
          <a:prstGeom prst="roundRect">
            <a:avLst>
              <a:gd name="adj" fmla="val 20006"/>
            </a:avLst>
          </a:prstGeom>
          <a:solidFill>
            <a:srgbClr val="D8AFF8"/>
          </a:solidFill>
          <a:ln w="7620">
            <a:solidFill>
              <a:srgbClr val="BE95DE"/>
            </a:solidFill>
            <a:prstDash val="solid"/>
          </a:ln>
        </p:spPr>
      </p:sp>
      <p:sp>
        <p:nvSpPr>
          <p:cNvPr id="23" name="Text 20"/>
          <p:cNvSpPr/>
          <p:nvPr/>
        </p:nvSpPr>
        <p:spPr>
          <a:xfrm>
            <a:off x="7233345" y="4168378"/>
            <a:ext cx="163354" cy="259199"/>
          </a:xfrm>
          <a:prstGeom prst="rect">
            <a:avLst/>
          </a:prstGeom>
          <a:noFill/>
          <a:ln/>
        </p:spPr>
        <p:txBody>
          <a:bodyPr wrap="none" rtlCol="0" anchor="t"/>
          <a:lstStyle/>
          <a:p>
            <a:pPr marL="0" indent="0" algn="ctr">
              <a:lnSpc>
                <a:spcPts val="2041"/>
              </a:lnSpc>
              <a:buNone/>
            </a:pPr>
            <a:r>
              <a:rPr lang="en-US" sz="2041" b="1" dirty="0">
                <a:solidFill>
                  <a:srgbClr val="000000"/>
                </a:solidFill>
                <a:latin typeface="p22-mackinac-pro" pitchFamily="34" charset="0"/>
                <a:ea typeface="p22-mackinac-pro" pitchFamily="34" charset="-122"/>
                <a:cs typeface="p22-mackinac-pro" pitchFamily="34" charset="-120"/>
              </a:rPr>
              <a:t>4</a:t>
            </a:r>
            <a:endParaRPr lang="en-US" sz="2041" dirty="0"/>
          </a:p>
        </p:txBody>
      </p:sp>
      <p:sp>
        <p:nvSpPr>
          <p:cNvPr id="24" name="Text 21"/>
          <p:cNvSpPr/>
          <p:nvPr/>
        </p:nvSpPr>
        <p:spPr>
          <a:xfrm>
            <a:off x="8265557" y="4082058"/>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Model Development</a:t>
            </a:r>
            <a:endParaRPr lang="en-US" sz="1701" dirty="0"/>
          </a:p>
        </p:txBody>
      </p:sp>
      <p:sp>
        <p:nvSpPr>
          <p:cNvPr id="25" name="Text 22"/>
          <p:cNvSpPr/>
          <p:nvPr/>
        </p:nvSpPr>
        <p:spPr>
          <a:xfrm>
            <a:off x="8265557" y="4455557"/>
            <a:ext cx="3769757"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Train various machine learning models for classification.</a:t>
            </a:r>
            <a:endParaRPr lang="en-US" sz="1361" dirty="0"/>
          </a:p>
        </p:txBody>
      </p:sp>
      <p:sp>
        <p:nvSpPr>
          <p:cNvPr id="26" name="Shape 23"/>
          <p:cNvSpPr/>
          <p:nvPr/>
        </p:nvSpPr>
        <p:spPr>
          <a:xfrm>
            <a:off x="6515874" y="5141476"/>
            <a:ext cx="604837" cy="34528"/>
          </a:xfrm>
          <a:prstGeom prst="roundRect">
            <a:avLst>
              <a:gd name="adj" fmla="val 225237"/>
            </a:avLst>
          </a:prstGeom>
          <a:solidFill>
            <a:srgbClr val="BE95DE"/>
          </a:solidFill>
          <a:ln/>
        </p:spPr>
      </p:sp>
      <p:sp>
        <p:nvSpPr>
          <p:cNvPr id="27" name="Shape 24"/>
          <p:cNvSpPr/>
          <p:nvPr/>
        </p:nvSpPr>
        <p:spPr>
          <a:xfrm>
            <a:off x="7120711" y="4964430"/>
            <a:ext cx="388739" cy="388739"/>
          </a:xfrm>
          <a:prstGeom prst="roundRect">
            <a:avLst>
              <a:gd name="adj" fmla="val 20006"/>
            </a:avLst>
          </a:prstGeom>
          <a:solidFill>
            <a:srgbClr val="D8AFF8"/>
          </a:solidFill>
          <a:ln w="7620">
            <a:solidFill>
              <a:srgbClr val="BE95DE"/>
            </a:solidFill>
            <a:prstDash val="solid"/>
          </a:ln>
        </p:spPr>
      </p:sp>
      <p:sp>
        <p:nvSpPr>
          <p:cNvPr id="28" name="Text 25"/>
          <p:cNvSpPr/>
          <p:nvPr/>
        </p:nvSpPr>
        <p:spPr>
          <a:xfrm>
            <a:off x="7240965" y="5029200"/>
            <a:ext cx="148114" cy="259199"/>
          </a:xfrm>
          <a:prstGeom prst="rect">
            <a:avLst/>
          </a:prstGeom>
          <a:noFill/>
          <a:ln/>
        </p:spPr>
        <p:txBody>
          <a:bodyPr wrap="none" rtlCol="0" anchor="t"/>
          <a:lstStyle/>
          <a:p>
            <a:pPr marL="0" indent="0" algn="ctr">
              <a:lnSpc>
                <a:spcPts val="2041"/>
              </a:lnSpc>
              <a:buNone/>
            </a:pPr>
            <a:r>
              <a:rPr lang="en-US" sz="2041" b="1" dirty="0">
                <a:solidFill>
                  <a:srgbClr val="000000"/>
                </a:solidFill>
                <a:latin typeface="p22-mackinac-pro" pitchFamily="34" charset="0"/>
                <a:ea typeface="p22-mackinac-pro" pitchFamily="34" charset="-122"/>
                <a:cs typeface="p22-mackinac-pro" pitchFamily="34" charset="-120"/>
              </a:rPr>
              <a:t>5</a:t>
            </a:r>
            <a:endParaRPr lang="en-US" sz="2041" dirty="0"/>
          </a:p>
        </p:txBody>
      </p:sp>
      <p:sp>
        <p:nvSpPr>
          <p:cNvPr id="29" name="Text 26"/>
          <p:cNvSpPr/>
          <p:nvPr/>
        </p:nvSpPr>
        <p:spPr>
          <a:xfrm>
            <a:off x="4204335" y="4942880"/>
            <a:ext cx="2160270" cy="269915"/>
          </a:xfrm>
          <a:prstGeom prst="rect">
            <a:avLst/>
          </a:prstGeom>
          <a:noFill/>
          <a:ln/>
        </p:spPr>
        <p:txBody>
          <a:bodyPr wrap="none" rtlCol="0" anchor="t"/>
          <a:lstStyle/>
          <a:p>
            <a:pPr marL="0" indent="0" algn="r">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Model Evaluation</a:t>
            </a:r>
            <a:endParaRPr lang="en-US" sz="1701" dirty="0"/>
          </a:p>
        </p:txBody>
      </p:sp>
      <p:sp>
        <p:nvSpPr>
          <p:cNvPr id="30" name="Text 27"/>
          <p:cNvSpPr/>
          <p:nvPr/>
        </p:nvSpPr>
        <p:spPr>
          <a:xfrm>
            <a:off x="2594967" y="5316379"/>
            <a:ext cx="3769638" cy="553164"/>
          </a:xfrm>
          <a:prstGeom prst="rect">
            <a:avLst/>
          </a:prstGeom>
          <a:noFill/>
          <a:ln/>
        </p:spPr>
        <p:txBody>
          <a:bodyPr wrap="square" rtlCol="0" anchor="t"/>
          <a:lstStyle/>
          <a:p>
            <a:pPr marL="0" indent="0" algn="r">
              <a:lnSpc>
                <a:spcPts val="2177"/>
              </a:lnSpc>
              <a:buNone/>
            </a:pPr>
            <a:r>
              <a:rPr lang="en-US" sz="1361" dirty="0">
                <a:solidFill>
                  <a:srgbClr val="272525"/>
                </a:solidFill>
                <a:latin typeface="Eudoxus Sans" pitchFamily="34" charset="0"/>
                <a:ea typeface="Eudoxus Sans" pitchFamily="34" charset="-122"/>
                <a:cs typeface="Eudoxus Sans" pitchFamily="34" charset="-120"/>
              </a:rPr>
              <a:t>Assess model performance using appropriate metrics and select the best model.</a:t>
            </a:r>
            <a:endParaRPr lang="en-US" sz="1361" dirty="0"/>
          </a:p>
        </p:txBody>
      </p:sp>
      <p:sp>
        <p:nvSpPr>
          <p:cNvPr id="31" name="Shape 28"/>
          <p:cNvSpPr/>
          <p:nvPr/>
        </p:nvSpPr>
        <p:spPr>
          <a:xfrm>
            <a:off x="7509450" y="5919192"/>
            <a:ext cx="604837" cy="34528"/>
          </a:xfrm>
          <a:prstGeom prst="roundRect">
            <a:avLst>
              <a:gd name="adj" fmla="val 225237"/>
            </a:avLst>
          </a:prstGeom>
          <a:solidFill>
            <a:srgbClr val="BE95DE"/>
          </a:solidFill>
          <a:ln/>
        </p:spPr>
      </p:sp>
      <p:sp>
        <p:nvSpPr>
          <p:cNvPr id="32" name="Shape 29"/>
          <p:cNvSpPr/>
          <p:nvPr/>
        </p:nvSpPr>
        <p:spPr>
          <a:xfrm>
            <a:off x="7120711" y="5742146"/>
            <a:ext cx="388739" cy="388739"/>
          </a:xfrm>
          <a:prstGeom prst="roundRect">
            <a:avLst>
              <a:gd name="adj" fmla="val 20006"/>
            </a:avLst>
          </a:prstGeom>
          <a:solidFill>
            <a:srgbClr val="D8AFF8"/>
          </a:solidFill>
          <a:ln w="7620">
            <a:solidFill>
              <a:srgbClr val="BE95DE"/>
            </a:solidFill>
            <a:prstDash val="solid"/>
          </a:ln>
        </p:spPr>
      </p:sp>
      <p:sp>
        <p:nvSpPr>
          <p:cNvPr id="33" name="Text 30"/>
          <p:cNvSpPr/>
          <p:nvPr/>
        </p:nvSpPr>
        <p:spPr>
          <a:xfrm>
            <a:off x="7234297" y="5806916"/>
            <a:ext cx="161568" cy="259199"/>
          </a:xfrm>
          <a:prstGeom prst="rect">
            <a:avLst/>
          </a:prstGeom>
          <a:noFill/>
          <a:ln/>
        </p:spPr>
        <p:txBody>
          <a:bodyPr wrap="none" rtlCol="0" anchor="t"/>
          <a:lstStyle/>
          <a:p>
            <a:pPr marL="0" indent="0" algn="ctr">
              <a:lnSpc>
                <a:spcPts val="2041"/>
              </a:lnSpc>
              <a:buNone/>
            </a:pPr>
            <a:r>
              <a:rPr lang="en-US" sz="2041" b="1" dirty="0">
                <a:solidFill>
                  <a:srgbClr val="000000"/>
                </a:solidFill>
                <a:latin typeface="p22-mackinac-pro" pitchFamily="34" charset="0"/>
                <a:ea typeface="p22-mackinac-pro" pitchFamily="34" charset="-122"/>
                <a:cs typeface="p22-mackinac-pro" pitchFamily="34" charset="-120"/>
              </a:rPr>
              <a:t>6</a:t>
            </a:r>
            <a:endParaRPr lang="en-US" sz="2041" dirty="0"/>
          </a:p>
        </p:txBody>
      </p:sp>
      <p:sp>
        <p:nvSpPr>
          <p:cNvPr id="34" name="Text 31"/>
          <p:cNvSpPr/>
          <p:nvPr/>
        </p:nvSpPr>
        <p:spPr>
          <a:xfrm>
            <a:off x="8265557" y="5720596"/>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Prediction</a:t>
            </a:r>
            <a:endParaRPr lang="en-US" sz="1701" dirty="0"/>
          </a:p>
        </p:txBody>
      </p:sp>
      <p:sp>
        <p:nvSpPr>
          <p:cNvPr id="35" name="Text 32"/>
          <p:cNvSpPr/>
          <p:nvPr/>
        </p:nvSpPr>
        <p:spPr>
          <a:xfrm>
            <a:off x="8265557" y="6094095"/>
            <a:ext cx="3769757"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Apply the trained model to predict credit card approval for new applications.</a:t>
            </a:r>
            <a:endParaRPr lang="en-US" sz="1361" dirty="0"/>
          </a:p>
        </p:txBody>
      </p:sp>
      <p:sp>
        <p:nvSpPr>
          <p:cNvPr id="36" name="Shape 33"/>
          <p:cNvSpPr/>
          <p:nvPr/>
        </p:nvSpPr>
        <p:spPr>
          <a:xfrm>
            <a:off x="6515874" y="6696908"/>
            <a:ext cx="604837" cy="34528"/>
          </a:xfrm>
          <a:prstGeom prst="roundRect">
            <a:avLst>
              <a:gd name="adj" fmla="val 225237"/>
            </a:avLst>
          </a:prstGeom>
          <a:solidFill>
            <a:srgbClr val="BE95DE"/>
          </a:solidFill>
          <a:ln/>
        </p:spPr>
      </p:sp>
      <p:sp>
        <p:nvSpPr>
          <p:cNvPr id="37" name="Shape 34"/>
          <p:cNvSpPr/>
          <p:nvPr/>
        </p:nvSpPr>
        <p:spPr>
          <a:xfrm>
            <a:off x="7120711" y="6519863"/>
            <a:ext cx="388739" cy="388739"/>
          </a:xfrm>
          <a:prstGeom prst="roundRect">
            <a:avLst>
              <a:gd name="adj" fmla="val 20006"/>
            </a:avLst>
          </a:prstGeom>
          <a:solidFill>
            <a:srgbClr val="D8AFF8"/>
          </a:solidFill>
          <a:ln w="7620">
            <a:solidFill>
              <a:srgbClr val="BE95DE"/>
            </a:solidFill>
            <a:prstDash val="solid"/>
          </a:ln>
        </p:spPr>
      </p:sp>
      <p:sp>
        <p:nvSpPr>
          <p:cNvPr id="38" name="Text 35"/>
          <p:cNvSpPr/>
          <p:nvPr/>
        </p:nvSpPr>
        <p:spPr>
          <a:xfrm>
            <a:off x="7242989" y="6584633"/>
            <a:ext cx="144185" cy="259199"/>
          </a:xfrm>
          <a:prstGeom prst="rect">
            <a:avLst/>
          </a:prstGeom>
          <a:noFill/>
          <a:ln/>
        </p:spPr>
        <p:txBody>
          <a:bodyPr wrap="none" rtlCol="0" anchor="t"/>
          <a:lstStyle/>
          <a:p>
            <a:pPr marL="0" indent="0" algn="ctr">
              <a:lnSpc>
                <a:spcPts val="2041"/>
              </a:lnSpc>
              <a:buNone/>
            </a:pPr>
            <a:r>
              <a:rPr lang="en-US" sz="2041" b="1" dirty="0">
                <a:solidFill>
                  <a:srgbClr val="000000"/>
                </a:solidFill>
                <a:latin typeface="p22-mackinac-pro" pitchFamily="34" charset="0"/>
                <a:ea typeface="p22-mackinac-pro" pitchFamily="34" charset="-122"/>
                <a:cs typeface="p22-mackinac-pro" pitchFamily="34" charset="-120"/>
              </a:rPr>
              <a:t>7</a:t>
            </a:r>
            <a:endParaRPr lang="en-US" sz="2041" dirty="0"/>
          </a:p>
        </p:txBody>
      </p:sp>
      <p:sp>
        <p:nvSpPr>
          <p:cNvPr id="39" name="Text 36"/>
          <p:cNvSpPr/>
          <p:nvPr/>
        </p:nvSpPr>
        <p:spPr>
          <a:xfrm>
            <a:off x="4204335" y="6498312"/>
            <a:ext cx="2160270" cy="269915"/>
          </a:xfrm>
          <a:prstGeom prst="rect">
            <a:avLst/>
          </a:prstGeom>
          <a:noFill/>
          <a:ln/>
        </p:spPr>
        <p:txBody>
          <a:bodyPr wrap="none" rtlCol="0" anchor="t"/>
          <a:lstStyle/>
          <a:p>
            <a:pPr marL="0" indent="0" algn="r">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Recommendations</a:t>
            </a:r>
            <a:endParaRPr lang="en-US" sz="1701" dirty="0"/>
          </a:p>
        </p:txBody>
      </p:sp>
      <p:sp>
        <p:nvSpPr>
          <p:cNvPr id="40" name="Text 37"/>
          <p:cNvSpPr/>
          <p:nvPr/>
        </p:nvSpPr>
        <p:spPr>
          <a:xfrm>
            <a:off x="2594967" y="6871811"/>
            <a:ext cx="3769638" cy="553164"/>
          </a:xfrm>
          <a:prstGeom prst="rect">
            <a:avLst/>
          </a:prstGeom>
          <a:noFill/>
          <a:ln/>
        </p:spPr>
        <p:txBody>
          <a:bodyPr wrap="square" rtlCol="0" anchor="t"/>
          <a:lstStyle/>
          <a:p>
            <a:pPr marL="0" indent="0" algn="r">
              <a:lnSpc>
                <a:spcPts val="2177"/>
              </a:lnSpc>
              <a:buNone/>
            </a:pPr>
            <a:r>
              <a:rPr lang="en-US" sz="1361" dirty="0">
                <a:solidFill>
                  <a:srgbClr val="272525"/>
                </a:solidFill>
                <a:latin typeface="Eudoxus Sans" pitchFamily="34" charset="0"/>
                <a:ea typeface="Eudoxus Sans" pitchFamily="34" charset="-122"/>
                <a:cs typeface="Eudoxus Sans" pitchFamily="34" charset="-120"/>
              </a:rPr>
              <a:t>Provide insights and actionable recommendations based on model results.</a:t>
            </a:r>
            <a:endParaRPr lang="en-US" sz="1361"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713428"/>
            <a:ext cx="4869061" cy="4802743"/>
          </a:xfrm>
          <a:prstGeom prst="rect">
            <a:avLst/>
          </a:prstGeom>
        </p:spPr>
      </p:pic>
      <p:sp>
        <p:nvSpPr>
          <p:cNvPr id="6" name="Text 1"/>
          <p:cNvSpPr/>
          <p:nvPr/>
        </p:nvSpPr>
        <p:spPr>
          <a:xfrm>
            <a:off x="6350437" y="1186577"/>
            <a:ext cx="7415927" cy="1543050"/>
          </a:xfrm>
          <a:prstGeom prst="rect">
            <a:avLst/>
          </a:prstGeom>
          <a:noFill/>
          <a:ln/>
        </p:spPr>
        <p:txBody>
          <a:bodyPr wrap="squar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Exploratory Data Analysis (EDA)</a:t>
            </a:r>
            <a:endParaRPr lang="en-US" sz="4860" dirty="0"/>
          </a:p>
        </p:txBody>
      </p:sp>
      <p:sp>
        <p:nvSpPr>
          <p:cNvPr id="7" name="Shape 2"/>
          <p:cNvSpPr/>
          <p:nvPr/>
        </p:nvSpPr>
        <p:spPr>
          <a:xfrm>
            <a:off x="6350437" y="3099911"/>
            <a:ext cx="7415927" cy="1848088"/>
          </a:xfrm>
          <a:prstGeom prst="roundRect">
            <a:avLst>
              <a:gd name="adj" fmla="val 6012"/>
            </a:avLst>
          </a:prstGeom>
          <a:solidFill>
            <a:srgbClr val="CCEEFF"/>
          </a:solidFill>
          <a:ln w="15240">
            <a:solidFill>
              <a:srgbClr val="B2D4E5"/>
            </a:solidFill>
            <a:prstDash val="solid"/>
          </a:ln>
        </p:spPr>
      </p:sp>
      <p:sp>
        <p:nvSpPr>
          <p:cNvPr id="8" name="Text 3"/>
          <p:cNvSpPr/>
          <p:nvPr/>
        </p:nvSpPr>
        <p:spPr>
          <a:xfrm>
            <a:off x="6612493" y="3361968"/>
            <a:ext cx="3086100" cy="385763"/>
          </a:xfrm>
          <a:prstGeom prst="rect">
            <a:avLst/>
          </a:prstGeom>
          <a:noFill/>
          <a:ln/>
        </p:spPr>
        <p:txBody>
          <a:bodyPr wrap="none" rtlCol="0" anchor="t"/>
          <a:lstStyle/>
          <a:p>
            <a:pPr marL="0" indent="0">
              <a:lnSpc>
                <a:spcPts val="3038"/>
              </a:lnSpc>
              <a:buNone/>
            </a:pPr>
            <a:r>
              <a:rPr lang="en-US" sz="2430" b="1" dirty="0">
                <a:solidFill>
                  <a:srgbClr val="272525"/>
                </a:solidFill>
                <a:latin typeface="p22-mackinac-pro" pitchFamily="34" charset="0"/>
                <a:ea typeface="p22-mackinac-pro" pitchFamily="34" charset="-122"/>
                <a:cs typeface="p22-mackinac-pro" pitchFamily="34" charset="-120"/>
              </a:rPr>
              <a:t>Univariate Analysis</a:t>
            </a:r>
            <a:endParaRPr lang="en-US" sz="2430" dirty="0"/>
          </a:p>
        </p:txBody>
      </p:sp>
      <p:sp>
        <p:nvSpPr>
          <p:cNvPr id="9" name="Text 4"/>
          <p:cNvSpPr/>
          <p:nvPr/>
        </p:nvSpPr>
        <p:spPr>
          <a:xfrm>
            <a:off x="6612493" y="3895844"/>
            <a:ext cx="6891814"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Analyze individual variables to understand their distributions and characteristics.</a:t>
            </a:r>
            <a:endParaRPr lang="en-US" sz="1944" dirty="0"/>
          </a:p>
        </p:txBody>
      </p:sp>
      <p:sp>
        <p:nvSpPr>
          <p:cNvPr id="10" name="Shape 5"/>
          <p:cNvSpPr/>
          <p:nvPr/>
        </p:nvSpPr>
        <p:spPr>
          <a:xfrm>
            <a:off x="6350437" y="5194816"/>
            <a:ext cx="7415927" cy="1848088"/>
          </a:xfrm>
          <a:prstGeom prst="roundRect">
            <a:avLst>
              <a:gd name="adj" fmla="val 6012"/>
            </a:avLst>
          </a:prstGeom>
          <a:solidFill>
            <a:srgbClr val="CCEEFF"/>
          </a:solidFill>
          <a:ln w="15240">
            <a:solidFill>
              <a:srgbClr val="B2D4E5"/>
            </a:solidFill>
            <a:prstDash val="solid"/>
          </a:ln>
        </p:spPr>
      </p:sp>
      <p:sp>
        <p:nvSpPr>
          <p:cNvPr id="11" name="Text 6"/>
          <p:cNvSpPr/>
          <p:nvPr/>
        </p:nvSpPr>
        <p:spPr>
          <a:xfrm>
            <a:off x="6612493" y="5456873"/>
            <a:ext cx="3086100" cy="385763"/>
          </a:xfrm>
          <a:prstGeom prst="rect">
            <a:avLst/>
          </a:prstGeom>
          <a:noFill/>
          <a:ln/>
        </p:spPr>
        <p:txBody>
          <a:bodyPr wrap="none" rtlCol="0" anchor="t"/>
          <a:lstStyle/>
          <a:p>
            <a:pPr marL="0" indent="0">
              <a:lnSpc>
                <a:spcPts val="3038"/>
              </a:lnSpc>
              <a:buNone/>
            </a:pPr>
            <a:r>
              <a:rPr lang="en-US" sz="2430" b="1" dirty="0">
                <a:solidFill>
                  <a:srgbClr val="272525"/>
                </a:solidFill>
                <a:latin typeface="p22-mackinac-pro" pitchFamily="34" charset="0"/>
                <a:ea typeface="p22-mackinac-pro" pitchFamily="34" charset="-122"/>
                <a:cs typeface="p22-mackinac-pro" pitchFamily="34" charset="-120"/>
              </a:rPr>
              <a:t>Bivariate Analysis</a:t>
            </a:r>
            <a:endParaRPr lang="en-US" sz="2430" dirty="0"/>
          </a:p>
        </p:txBody>
      </p:sp>
      <p:sp>
        <p:nvSpPr>
          <p:cNvPr id="12" name="Text 7"/>
          <p:cNvSpPr/>
          <p:nvPr/>
        </p:nvSpPr>
        <p:spPr>
          <a:xfrm>
            <a:off x="6612493" y="5990749"/>
            <a:ext cx="6891814"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Explore relationships between pairs of variables, identifying potential correlations and dependencies.</a:t>
            </a:r>
            <a:endParaRPr lang="en-US" sz="1944"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111020"/>
          </a:xfrm>
          <a:prstGeom prst="rect">
            <a:avLst/>
          </a:prstGeom>
          <a:solidFill>
            <a:srgbClr val="FFFFFF">
              <a:alpha val="75000"/>
            </a:srgbClr>
          </a:solidFill>
          <a:ln/>
        </p:spPr>
      </p:sp>
      <p:sp>
        <p:nvSpPr>
          <p:cNvPr id="4" name="Text 1"/>
          <p:cNvSpPr/>
          <p:nvPr/>
        </p:nvSpPr>
        <p:spPr>
          <a:xfrm>
            <a:off x="2594967" y="475178"/>
            <a:ext cx="4320540" cy="540068"/>
          </a:xfrm>
          <a:prstGeom prst="rect">
            <a:avLst/>
          </a:prstGeom>
          <a:noFill/>
          <a:ln/>
        </p:spPr>
        <p:txBody>
          <a:bodyPr wrap="none" rtlCol="0" anchor="t"/>
          <a:lstStyle/>
          <a:p>
            <a:pPr marL="0" indent="0">
              <a:lnSpc>
                <a:spcPts val="4253"/>
              </a:lnSpc>
              <a:buNone/>
            </a:pPr>
            <a:r>
              <a:rPr lang="en-US" sz="3402" b="1" dirty="0">
                <a:solidFill>
                  <a:srgbClr val="000000"/>
                </a:solidFill>
                <a:latin typeface="p22-mackinac-pro" pitchFamily="34" charset="0"/>
                <a:ea typeface="p22-mackinac-pro" pitchFamily="34" charset="-122"/>
                <a:cs typeface="p22-mackinac-pro" pitchFamily="34" charset="-120"/>
              </a:rPr>
              <a:t>Correlation Matrix</a:t>
            </a:r>
            <a:endParaRPr lang="en-US" sz="3402" dirty="0"/>
          </a:p>
        </p:txBody>
      </p:sp>
      <p:sp>
        <p:nvSpPr>
          <p:cNvPr id="6" name="Text 2"/>
          <p:cNvSpPr/>
          <p:nvPr/>
        </p:nvSpPr>
        <p:spPr>
          <a:xfrm>
            <a:off x="2594967" y="7776091"/>
            <a:ext cx="2592229" cy="323969"/>
          </a:xfrm>
          <a:prstGeom prst="rect">
            <a:avLst/>
          </a:prstGeom>
          <a:noFill/>
          <a:ln/>
        </p:spPr>
        <p:txBody>
          <a:bodyPr wrap="none" rtlCol="0" anchor="t"/>
          <a:lstStyle/>
          <a:p>
            <a:pPr marL="0" indent="0">
              <a:lnSpc>
                <a:spcPts val="2552"/>
              </a:lnSpc>
              <a:buNone/>
            </a:pPr>
            <a:endParaRPr lang="en-US" sz="2041" dirty="0"/>
          </a:p>
        </p:txBody>
      </p:sp>
      <p:sp>
        <p:nvSpPr>
          <p:cNvPr id="7" name="Text 3"/>
          <p:cNvSpPr/>
          <p:nvPr/>
        </p:nvSpPr>
        <p:spPr>
          <a:xfrm>
            <a:off x="2594967" y="8359259"/>
            <a:ext cx="9440347" cy="276582"/>
          </a:xfrm>
          <a:prstGeom prst="rect">
            <a:avLst/>
          </a:prstGeom>
          <a:noFill/>
          <a:ln/>
        </p:spPr>
        <p:txBody>
          <a:bodyPr wrap="none" rtlCol="0" anchor="t"/>
          <a:lstStyle/>
          <a:p>
            <a:pPr marL="0" indent="0">
              <a:lnSpc>
                <a:spcPts val="2177"/>
              </a:lnSpc>
              <a:buNone/>
            </a:pPr>
            <a:endParaRPr lang="en-US" sz="1361" dirty="0"/>
          </a:p>
        </p:txBody>
      </p:sp>
      <p:pic>
        <p:nvPicPr>
          <p:cNvPr id="10" name="Picture 9">
            <a:extLst>
              <a:ext uri="{FF2B5EF4-FFF2-40B4-BE49-F238E27FC236}">
                <a16:creationId xmlns:a16="http://schemas.microsoft.com/office/drawing/2014/main" id="{4DF504B7-1932-C60A-68EF-3A87B31BFF10}"/>
              </a:ext>
            </a:extLst>
          </p:cNvPr>
          <p:cNvPicPr>
            <a:picLocks noChangeAspect="1"/>
          </p:cNvPicPr>
          <p:nvPr/>
        </p:nvPicPr>
        <p:blipFill>
          <a:blip r:embed="rId4"/>
          <a:stretch>
            <a:fillRect/>
          </a:stretch>
        </p:blipFill>
        <p:spPr>
          <a:xfrm>
            <a:off x="3034146" y="1200683"/>
            <a:ext cx="7598694" cy="66833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523047"/>
            <a:ext cx="6172200"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EDA - Findings</a:t>
            </a:r>
            <a:endParaRPr lang="en-US" sz="4860" dirty="0"/>
          </a:p>
        </p:txBody>
      </p:sp>
      <p:sp>
        <p:nvSpPr>
          <p:cNvPr id="5" name="Shape 2"/>
          <p:cNvSpPr/>
          <p:nvPr/>
        </p:nvSpPr>
        <p:spPr>
          <a:xfrm>
            <a:off x="864037" y="2664857"/>
            <a:ext cx="12902327" cy="4041696"/>
          </a:xfrm>
          <a:prstGeom prst="roundRect">
            <a:avLst>
              <a:gd name="adj" fmla="val 2749"/>
            </a:avLst>
          </a:prstGeom>
          <a:noFill/>
          <a:ln w="15240">
            <a:solidFill>
              <a:srgbClr val="000000">
                <a:alpha val="8000"/>
              </a:srgbClr>
            </a:solidFill>
            <a:prstDash val="solid"/>
          </a:ln>
        </p:spPr>
      </p:sp>
      <p:sp>
        <p:nvSpPr>
          <p:cNvPr id="6" name="Shape 3"/>
          <p:cNvSpPr/>
          <p:nvPr/>
        </p:nvSpPr>
        <p:spPr>
          <a:xfrm>
            <a:off x="879277" y="2680097"/>
            <a:ext cx="12871847" cy="706517"/>
          </a:xfrm>
          <a:prstGeom prst="rect">
            <a:avLst/>
          </a:prstGeom>
          <a:solidFill>
            <a:srgbClr val="FFFFFF">
              <a:alpha val="4000"/>
            </a:srgbClr>
          </a:solidFill>
          <a:ln/>
        </p:spPr>
      </p:sp>
      <p:sp>
        <p:nvSpPr>
          <p:cNvPr id="7" name="Text 4"/>
          <p:cNvSpPr/>
          <p:nvPr/>
        </p:nvSpPr>
        <p:spPr>
          <a:xfrm>
            <a:off x="1126093" y="2835831"/>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Variable</a:t>
            </a:r>
            <a:endParaRPr lang="en-US" sz="1944" dirty="0"/>
          </a:p>
        </p:txBody>
      </p:sp>
      <p:sp>
        <p:nvSpPr>
          <p:cNvPr id="8" name="Text 5"/>
          <p:cNvSpPr/>
          <p:nvPr/>
        </p:nvSpPr>
        <p:spPr>
          <a:xfrm>
            <a:off x="7565827" y="2835831"/>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Insight</a:t>
            </a:r>
            <a:endParaRPr lang="en-US" sz="1944" dirty="0"/>
          </a:p>
        </p:txBody>
      </p:sp>
      <p:sp>
        <p:nvSpPr>
          <p:cNvPr id="9" name="Shape 6"/>
          <p:cNvSpPr/>
          <p:nvPr/>
        </p:nvSpPr>
        <p:spPr>
          <a:xfrm>
            <a:off x="879277" y="3386614"/>
            <a:ext cx="12871847" cy="1101566"/>
          </a:xfrm>
          <a:prstGeom prst="rect">
            <a:avLst/>
          </a:prstGeom>
          <a:solidFill>
            <a:srgbClr val="000000">
              <a:alpha val="4000"/>
            </a:srgbClr>
          </a:solidFill>
          <a:ln/>
        </p:spPr>
      </p:sp>
      <p:sp>
        <p:nvSpPr>
          <p:cNvPr id="10" name="Text 7"/>
          <p:cNvSpPr/>
          <p:nvPr/>
        </p:nvSpPr>
        <p:spPr>
          <a:xfrm>
            <a:off x="1126093" y="3542348"/>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Income</a:t>
            </a:r>
            <a:endParaRPr lang="en-US" sz="1944" dirty="0"/>
          </a:p>
        </p:txBody>
      </p:sp>
      <p:sp>
        <p:nvSpPr>
          <p:cNvPr id="11" name="Text 8"/>
          <p:cNvSpPr/>
          <p:nvPr/>
        </p:nvSpPr>
        <p:spPr>
          <a:xfrm>
            <a:off x="7565827" y="3542348"/>
            <a:ext cx="5938480"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Higher income is associated with a higher approval rate.</a:t>
            </a:r>
            <a:endParaRPr lang="en-US" sz="1944" dirty="0"/>
          </a:p>
        </p:txBody>
      </p:sp>
      <p:sp>
        <p:nvSpPr>
          <p:cNvPr id="12" name="Shape 9"/>
          <p:cNvSpPr/>
          <p:nvPr/>
        </p:nvSpPr>
        <p:spPr>
          <a:xfrm>
            <a:off x="879277" y="4488180"/>
            <a:ext cx="12871847" cy="1101566"/>
          </a:xfrm>
          <a:prstGeom prst="rect">
            <a:avLst/>
          </a:prstGeom>
          <a:solidFill>
            <a:srgbClr val="FFFFFF">
              <a:alpha val="4000"/>
            </a:srgbClr>
          </a:solidFill>
          <a:ln/>
        </p:spPr>
      </p:sp>
      <p:sp>
        <p:nvSpPr>
          <p:cNvPr id="13" name="Text 10"/>
          <p:cNvSpPr/>
          <p:nvPr/>
        </p:nvSpPr>
        <p:spPr>
          <a:xfrm>
            <a:off x="1126093" y="4643914"/>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Age</a:t>
            </a:r>
            <a:endParaRPr lang="en-US" sz="1944" dirty="0"/>
          </a:p>
        </p:txBody>
      </p:sp>
      <p:sp>
        <p:nvSpPr>
          <p:cNvPr id="14" name="Text 11"/>
          <p:cNvSpPr/>
          <p:nvPr/>
        </p:nvSpPr>
        <p:spPr>
          <a:xfrm>
            <a:off x="7565827" y="4643914"/>
            <a:ext cx="5938480"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Applicants in their 30s and 40s have higher approval rates.</a:t>
            </a:r>
            <a:endParaRPr lang="en-US" sz="1944" dirty="0"/>
          </a:p>
        </p:txBody>
      </p:sp>
      <p:sp>
        <p:nvSpPr>
          <p:cNvPr id="15" name="Shape 12"/>
          <p:cNvSpPr/>
          <p:nvPr/>
        </p:nvSpPr>
        <p:spPr>
          <a:xfrm>
            <a:off x="879277" y="5589746"/>
            <a:ext cx="12871847" cy="1101566"/>
          </a:xfrm>
          <a:prstGeom prst="rect">
            <a:avLst/>
          </a:prstGeom>
          <a:solidFill>
            <a:srgbClr val="000000">
              <a:alpha val="4000"/>
            </a:srgbClr>
          </a:solidFill>
          <a:ln/>
        </p:spPr>
      </p:sp>
      <p:sp>
        <p:nvSpPr>
          <p:cNvPr id="16" name="Text 13"/>
          <p:cNvSpPr/>
          <p:nvPr/>
        </p:nvSpPr>
        <p:spPr>
          <a:xfrm>
            <a:off x="1126093" y="5745480"/>
            <a:ext cx="5938480" cy="395049"/>
          </a:xfrm>
          <a:prstGeom prst="rect">
            <a:avLst/>
          </a:prstGeom>
          <a:noFill/>
          <a:ln/>
        </p:spPr>
        <p:txBody>
          <a:bodyPr wrap="non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Credit History</a:t>
            </a:r>
            <a:endParaRPr lang="en-US" sz="1944" dirty="0"/>
          </a:p>
        </p:txBody>
      </p:sp>
      <p:sp>
        <p:nvSpPr>
          <p:cNvPr id="17" name="Text 14"/>
          <p:cNvSpPr/>
          <p:nvPr/>
        </p:nvSpPr>
        <p:spPr>
          <a:xfrm>
            <a:off x="7565827" y="5745480"/>
            <a:ext cx="5938480" cy="790099"/>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Applicants with good credit history have a significantly higher approval rate.</a:t>
            </a:r>
            <a:endParaRPr lang="en-US" sz="1944" dirty="0"/>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5466" y="3199090"/>
            <a:ext cx="4883468" cy="1831300"/>
          </a:xfrm>
          <a:prstGeom prst="rect">
            <a:avLst/>
          </a:prstGeom>
        </p:spPr>
      </p:pic>
      <p:sp>
        <p:nvSpPr>
          <p:cNvPr id="6" name="Text 1"/>
          <p:cNvSpPr/>
          <p:nvPr/>
        </p:nvSpPr>
        <p:spPr>
          <a:xfrm>
            <a:off x="843677" y="664488"/>
            <a:ext cx="6027063" cy="753308"/>
          </a:xfrm>
          <a:prstGeom prst="rect">
            <a:avLst/>
          </a:prstGeom>
          <a:noFill/>
          <a:ln/>
        </p:spPr>
        <p:txBody>
          <a:bodyPr wrap="none" rtlCol="0" anchor="t"/>
          <a:lstStyle/>
          <a:p>
            <a:pPr marL="0" indent="0">
              <a:lnSpc>
                <a:spcPts val="5932"/>
              </a:lnSpc>
              <a:buNone/>
            </a:pPr>
            <a:r>
              <a:rPr lang="en-US" sz="4746" b="1" dirty="0">
                <a:solidFill>
                  <a:srgbClr val="000000"/>
                </a:solidFill>
                <a:latin typeface="p22-mackinac-pro" pitchFamily="34" charset="0"/>
                <a:ea typeface="p22-mackinac-pro" pitchFamily="34" charset="-122"/>
                <a:cs typeface="p22-mackinac-pro" pitchFamily="34" charset="-120"/>
              </a:rPr>
              <a:t>Feature Engineering</a:t>
            </a:r>
            <a:endParaRPr lang="en-US" sz="4746" dirty="0"/>
          </a:p>
        </p:txBody>
      </p:sp>
      <p:pic>
        <p:nvPicPr>
          <p:cNvPr id="7" name="Image 3" descr="preencoded.png"/>
          <p:cNvPicPr>
            <a:picLocks noChangeAspect="1"/>
          </p:cNvPicPr>
          <p:nvPr/>
        </p:nvPicPr>
        <p:blipFill>
          <a:blip r:embed="rId6"/>
          <a:stretch>
            <a:fillRect/>
          </a:stretch>
        </p:blipFill>
        <p:spPr>
          <a:xfrm>
            <a:off x="843677" y="1779389"/>
            <a:ext cx="1205389" cy="1928574"/>
          </a:xfrm>
          <a:prstGeom prst="rect">
            <a:avLst/>
          </a:prstGeom>
        </p:spPr>
      </p:pic>
      <p:sp>
        <p:nvSpPr>
          <p:cNvPr id="8" name="Text 2"/>
          <p:cNvSpPr/>
          <p:nvPr/>
        </p:nvSpPr>
        <p:spPr>
          <a:xfrm>
            <a:off x="2410658" y="2020372"/>
            <a:ext cx="3190399" cy="376595"/>
          </a:xfrm>
          <a:prstGeom prst="rect">
            <a:avLst/>
          </a:prstGeom>
          <a:noFill/>
          <a:ln/>
        </p:spPr>
        <p:txBody>
          <a:bodyPr wrap="none" rtlCol="0" anchor="t"/>
          <a:lstStyle/>
          <a:p>
            <a:pPr marL="0" indent="0" algn="l">
              <a:lnSpc>
                <a:spcPts val="2966"/>
              </a:lnSpc>
              <a:buNone/>
            </a:pPr>
            <a:r>
              <a:rPr lang="en-US" sz="2373" b="1" dirty="0">
                <a:solidFill>
                  <a:srgbClr val="272525"/>
                </a:solidFill>
                <a:latin typeface="p22-mackinac-pro" pitchFamily="34" charset="0"/>
                <a:ea typeface="p22-mackinac-pro" pitchFamily="34" charset="-122"/>
                <a:cs typeface="p22-mackinac-pro" pitchFamily="34" charset="-120"/>
              </a:rPr>
              <a:t>Income-to-Loan Ratio</a:t>
            </a:r>
            <a:endParaRPr lang="en-US" sz="2373" dirty="0"/>
          </a:p>
        </p:txBody>
      </p:sp>
      <p:sp>
        <p:nvSpPr>
          <p:cNvPr id="9" name="Text 3"/>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272525"/>
                </a:solidFill>
                <a:latin typeface="Eudoxus Sans" pitchFamily="34" charset="0"/>
                <a:ea typeface="Eudoxus Sans" pitchFamily="34" charset="-122"/>
                <a:cs typeface="Eudoxus Sans" pitchFamily="34" charset="-120"/>
              </a:rPr>
              <a:t>A new feature to represent the applicant's ability to repay the loan.</a:t>
            </a:r>
            <a:endParaRPr lang="en-US" sz="1898" dirty="0"/>
          </a:p>
        </p:txBody>
      </p:sp>
      <p:pic>
        <p:nvPicPr>
          <p:cNvPr id="10" name="Image 4" descr="preencoded.png"/>
          <p:cNvPicPr>
            <a:picLocks noChangeAspect="1"/>
          </p:cNvPicPr>
          <p:nvPr/>
        </p:nvPicPr>
        <p:blipFill>
          <a:blip r:embed="rId7"/>
          <a:stretch>
            <a:fillRect/>
          </a:stretch>
        </p:blipFill>
        <p:spPr>
          <a:xfrm>
            <a:off x="843677" y="3707963"/>
            <a:ext cx="1205389" cy="1928574"/>
          </a:xfrm>
          <a:prstGeom prst="rect">
            <a:avLst/>
          </a:prstGeom>
        </p:spPr>
      </p:pic>
      <p:sp>
        <p:nvSpPr>
          <p:cNvPr id="11" name="Text 4"/>
          <p:cNvSpPr/>
          <p:nvPr/>
        </p:nvSpPr>
        <p:spPr>
          <a:xfrm>
            <a:off x="2410658" y="3948946"/>
            <a:ext cx="3173849" cy="376595"/>
          </a:xfrm>
          <a:prstGeom prst="rect">
            <a:avLst/>
          </a:prstGeom>
          <a:noFill/>
          <a:ln/>
        </p:spPr>
        <p:txBody>
          <a:bodyPr wrap="none" rtlCol="0" anchor="t"/>
          <a:lstStyle/>
          <a:p>
            <a:pPr marL="0" indent="0" algn="l">
              <a:lnSpc>
                <a:spcPts val="2966"/>
              </a:lnSpc>
              <a:buNone/>
            </a:pPr>
            <a:r>
              <a:rPr lang="en-US" sz="2373" b="1" dirty="0">
                <a:solidFill>
                  <a:srgbClr val="272525"/>
                </a:solidFill>
                <a:latin typeface="p22-mackinac-pro" pitchFamily="34" charset="0"/>
                <a:ea typeface="p22-mackinac-pro" pitchFamily="34" charset="-122"/>
                <a:cs typeface="p22-mackinac-pro" pitchFamily="34" charset="-120"/>
              </a:rPr>
              <a:t>Debt-to-Income Ratio</a:t>
            </a:r>
            <a:endParaRPr lang="en-US" sz="2373" dirty="0"/>
          </a:p>
        </p:txBody>
      </p:sp>
      <p:sp>
        <p:nvSpPr>
          <p:cNvPr id="12" name="Text 5"/>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272525"/>
                </a:solidFill>
                <a:latin typeface="Eudoxus Sans" pitchFamily="34" charset="0"/>
                <a:ea typeface="Eudoxus Sans" pitchFamily="34" charset="-122"/>
                <a:cs typeface="Eudoxus Sans" pitchFamily="34" charset="-120"/>
              </a:rPr>
              <a:t>Represents the percentage of income dedicated to debt repayment.</a:t>
            </a:r>
            <a:endParaRPr lang="en-US" sz="1898" dirty="0"/>
          </a:p>
        </p:txBody>
      </p:sp>
      <p:pic>
        <p:nvPicPr>
          <p:cNvPr id="13" name="Image 5" descr="preencoded.png"/>
          <p:cNvPicPr>
            <a:picLocks noChangeAspect="1"/>
          </p:cNvPicPr>
          <p:nvPr/>
        </p:nvPicPr>
        <p:blipFill>
          <a:blip r:embed="rId8"/>
          <a:stretch>
            <a:fillRect/>
          </a:stretch>
        </p:blipFill>
        <p:spPr>
          <a:xfrm>
            <a:off x="843677" y="5636538"/>
            <a:ext cx="1205389" cy="1928574"/>
          </a:xfrm>
          <a:prstGeom prst="rect">
            <a:avLst/>
          </a:prstGeom>
        </p:spPr>
      </p:pic>
      <p:sp>
        <p:nvSpPr>
          <p:cNvPr id="14" name="Text 6"/>
          <p:cNvSpPr/>
          <p:nvPr/>
        </p:nvSpPr>
        <p:spPr>
          <a:xfrm>
            <a:off x="2410658" y="5877520"/>
            <a:ext cx="3424714" cy="376595"/>
          </a:xfrm>
          <a:prstGeom prst="rect">
            <a:avLst/>
          </a:prstGeom>
          <a:noFill/>
          <a:ln/>
        </p:spPr>
        <p:txBody>
          <a:bodyPr wrap="none" rtlCol="0" anchor="t"/>
          <a:lstStyle/>
          <a:p>
            <a:pPr marL="0" indent="0" algn="l">
              <a:lnSpc>
                <a:spcPts val="2966"/>
              </a:lnSpc>
              <a:buNone/>
            </a:pPr>
            <a:r>
              <a:rPr lang="en-US" sz="2373" b="1" dirty="0">
                <a:solidFill>
                  <a:srgbClr val="272525"/>
                </a:solidFill>
                <a:latin typeface="p22-mackinac-pro" pitchFamily="34" charset="0"/>
                <a:ea typeface="p22-mackinac-pro" pitchFamily="34" charset="-122"/>
                <a:cs typeface="p22-mackinac-pro" pitchFamily="34" charset="-120"/>
              </a:rPr>
              <a:t>Credit Utilization Ratio</a:t>
            </a:r>
            <a:endParaRPr lang="en-US" sz="2373" dirty="0"/>
          </a:p>
        </p:txBody>
      </p:sp>
      <p:sp>
        <p:nvSpPr>
          <p:cNvPr id="15" name="Text 7"/>
          <p:cNvSpPr/>
          <p:nvPr/>
        </p:nvSpPr>
        <p:spPr>
          <a:xfrm>
            <a:off x="2410658" y="6398657"/>
            <a:ext cx="5889665" cy="771525"/>
          </a:xfrm>
          <a:prstGeom prst="rect">
            <a:avLst/>
          </a:prstGeom>
          <a:noFill/>
          <a:ln/>
        </p:spPr>
        <p:txBody>
          <a:bodyPr wrap="square" rtlCol="0" anchor="t"/>
          <a:lstStyle/>
          <a:p>
            <a:pPr marL="0" indent="0" algn="l">
              <a:lnSpc>
                <a:spcPts val="3037"/>
              </a:lnSpc>
              <a:buNone/>
            </a:pPr>
            <a:r>
              <a:rPr lang="en-US" sz="1898" dirty="0">
                <a:solidFill>
                  <a:srgbClr val="272525"/>
                </a:solidFill>
                <a:latin typeface="Eudoxus Sans" pitchFamily="34" charset="0"/>
                <a:ea typeface="Eudoxus Sans" pitchFamily="34" charset="-122"/>
                <a:cs typeface="Eudoxus Sans" pitchFamily="34" charset="-120"/>
              </a:rPr>
              <a:t>Measures the amount of available credit used by the applicant.</a:t>
            </a:r>
            <a:endParaRPr lang="en-US" sz="1898" dirty="0"/>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719"/>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719"/>
          </a:xfrm>
          <a:prstGeom prst="rect">
            <a:avLst/>
          </a:prstGeom>
        </p:spPr>
      </p:pic>
      <p:pic>
        <p:nvPicPr>
          <p:cNvPr id="5" name="Image 2" descr="preencoded.png"/>
          <p:cNvPicPr>
            <a:picLocks noChangeAspect="1"/>
          </p:cNvPicPr>
          <p:nvPr/>
        </p:nvPicPr>
        <p:blipFill>
          <a:blip r:embed="rId5"/>
          <a:stretch>
            <a:fillRect/>
          </a:stretch>
        </p:blipFill>
        <p:spPr>
          <a:xfrm>
            <a:off x="9440942" y="2280166"/>
            <a:ext cx="4892516" cy="3669387"/>
          </a:xfrm>
          <a:prstGeom prst="rect">
            <a:avLst/>
          </a:prstGeom>
        </p:spPr>
      </p:pic>
      <p:sp>
        <p:nvSpPr>
          <p:cNvPr id="6" name="Text 1"/>
          <p:cNvSpPr/>
          <p:nvPr/>
        </p:nvSpPr>
        <p:spPr>
          <a:xfrm>
            <a:off x="831652" y="653415"/>
            <a:ext cx="5941100" cy="742593"/>
          </a:xfrm>
          <a:prstGeom prst="rect">
            <a:avLst/>
          </a:prstGeom>
          <a:noFill/>
          <a:ln/>
        </p:spPr>
        <p:txBody>
          <a:bodyPr wrap="none" rtlCol="0" anchor="t"/>
          <a:lstStyle/>
          <a:p>
            <a:pPr marL="0" indent="0">
              <a:lnSpc>
                <a:spcPts val="5848"/>
              </a:lnSpc>
              <a:buNone/>
            </a:pPr>
            <a:r>
              <a:rPr lang="en-US" sz="4678" b="1" dirty="0">
                <a:solidFill>
                  <a:srgbClr val="000000"/>
                </a:solidFill>
                <a:latin typeface="p22-mackinac-pro" pitchFamily="34" charset="0"/>
                <a:ea typeface="p22-mackinac-pro" pitchFamily="34" charset="-122"/>
                <a:cs typeface="p22-mackinac-pro" pitchFamily="34" charset="-120"/>
              </a:rPr>
              <a:t>Data Preprocessing</a:t>
            </a:r>
            <a:endParaRPr lang="en-US" sz="4678" dirty="0"/>
          </a:p>
        </p:txBody>
      </p:sp>
      <p:sp>
        <p:nvSpPr>
          <p:cNvPr id="7" name="Text 2"/>
          <p:cNvSpPr/>
          <p:nvPr/>
        </p:nvSpPr>
        <p:spPr>
          <a:xfrm>
            <a:off x="831652" y="1752362"/>
            <a:ext cx="2970490" cy="371237"/>
          </a:xfrm>
          <a:prstGeom prst="rect">
            <a:avLst/>
          </a:prstGeom>
          <a:noFill/>
          <a:ln/>
        </p:spPr>
        <p:txBody>
          <a:bodyPr wrap="none" rtlCol="0" anchor="t"/>
          <a:lstStyle/>
          <a:p>
            <a:pPr marL="0" indent="0">
              <a:lnSpc>
                <a:spcPts val="2924"/>
              </a:lnSpc>
              <a:buNone/>
            </a:pPr>
            <a:r>
              <a:rPr lang="en-US" sz="2339" b="1" dirty="0">
                <a:solidFill>
                  <a:srgbClr val="000000"/>
                </a:solidFill>
                <a:latin typeface="p22-mackinac-pro" pitchFamily="34" charset="0"/>
                <a:ea typeface="p22-mackinac-pro" pitchFamily="34" charset="-122"/>
                <a:cs typeface="p22-mackinac-pro" pitchFamily="34" charset="-120"/>
              </a:rPr>
              <a:t>Missing Values</a:t>
            </a:r>
            <a:endParaRPr lang="en-US" sz="2339" dirty="0"/>
          </a:p>
        </p:txBody>
      </p:sp>
      <p:sp>
        <p:nvSpPr>
          <p:cNvPr id="8" name="Text 3"/>
          <p:cNvSpPr/>
          <p:nvPr/>
        </p:nvSpPr>
        <p:spPr>
          <a:xfrm>
            <a:off x="831652" y="2479953"/>
            <a:ext cx="7480697" cy="760333"/>
          </a:xfrm>
          <a:prstGeom prst="rect">
            <a:avLst/>
          </a:prstGeom>
          <a:noFill/>
          <a:ln/>
        </p:spPr>
        <p:txBody>
          <a:bodyPr wrap="square" rtlCol="0" anchor="t"/>
          <a:lstStyle/>
          <a:p>
            <a:pPr marL="0" indent="0">
              <a:lnSpc>
                <a:spcPts val="2994"/>
              </a:lnSpc>
              <a:buNone/>
            </a:pPr>
            <a:r>
              <a:rPr lang="en-US" sz="1871" dirty="0">
                <a:solidFill>
                  <a:srgbClr val="272525"/>
                </a:solidFill>
                <a:latin typeface="Eudoxus Sans" pitchFamily="34" charset="0"/>
                <a:ea typeface="Eudoxus Sans" pitchFamily="34" charset="-122"/>
                <a:cs typeface="Eudoxus Sans" pitchFamily="34" charset="-120"/>
              </a:rPr>
              <a:t>Impute missing values using appropriate techniques based on data characteristics.</a:t>
            </a:r>
            <a:endParaRPr lang="en-US" sz="1871" dirty="0"/>
          </a:p>
        </p:txBody>
      </p:sp>
      <p:sp>
        <p:nvSpPr>
          <p:cNvPr id="9" name="Text 4"/>
          <p:cNvSpPr/>
          <p:nvPr/>
        </p:nvSpPr>
        <p:spPr>
          <a:xfrm>
            <a:off x="831652" y="3596640"/>
            <a:ext cx="3046333" cy="371237"/>
          </a:xfrm>
          <a:prstGeom prst="rect">
            <a:avLst/>
          </a:prstGeom>
          <a:noFill/>
          <a:ln/>
        </p:spPr>
        <p:txBody>
          <a:bodyPr wrap="none" rtlCol="0" anchor="t"/>
          <a:lstStyle/>
          <a:p>
            <a:pPr marL="0" indent="0">
              <a:lnSpc>
                <a:spcPts val="2924"/>
              </a:lnSpc>
              <a:buNone/>
            </a:pPr>
            <a:r>
              <a:rPr lang="en-US" sz="2339" b="1" dirty="0">
                <a:solidFill>
                  <a:srgbClr val="000000"/>
                </a:solidFill>
                <a:latin typeface="p22-mackinac-pro" pitchFamily="34" charset="0"/>
                <a:ea typeface="p22-mackinac-pro" pitchFamily="34" charset="-122"/>
                <a:cs typeface="p22-mackinac-pro" pitchFamily="34" charset="-120"/>
              </a:rPr>
              <a:t>Categorical Variables</a:t>
            </a:r>
            <a:endParaRPr lang="en-US" sz="2339" dirty="0"/>
          </a:p>
        </p:txBody>
      </p:sp>
      <p:sp>
        <p:nvSpPr>
          <p:cNvPr id="10" name="Text 5"/>
          <p:cNvSpPr/>
          <p:nvPr/>
        </p:nvSpPr>
        <p:spPr>
          <a:xfrm>
            <a:off x="831652" y="4324231"/>
            <a:ext cx="7480697" cy="760333"/>
          </a:xfrm>
          <a:prstGeom prst="rect">
            <a:avLst/>
          </a:prstGeom>
          <a:noFill/>
          <a:ln/>
        </p:spPr>
        <p:txBody>
          <a:bodyPr wrap="square" rtlCol="0" anchor="t"/>
          <a:lstStyle/>
          <a:p>
            <a:pPr marL="0" indent="0">
              <a:lnSpc>
                <a:spcPts val="2994"/>
              </a:lnSpc>
              <a:buNone/>
            </a:pPr>
            <a:r>
              <a:rPr lang="en-US" sz="1871" dirty="0">
                <a:solidFill>
                  <a:srgbClr val="272525"/>
                </a:solidFill>
                <a:latin typeface="Eudoxus Sans" pitchFamily="34" charset="0"/>
                <a:ea typeface="Eudoxus Sans" pitchFamily="34" charset="-122"/>
                <a:cs typeface="Eudoxus Sans" pitchFamily="34" charset="-120"/>
              </a:rPr>
              <a:t>Encode categorical variables using one-hot encoding or other suitable methods.</a:t>
            </a:r>
            <a:endParaRPr lang="en-US" sz="1871" dirty="0"/>
          </a:p>
        </p:txBody>
      </p:sp>
      <p:sp>
        <p:nvSpPr>
          <p:cNvPr id="11" name="Text 6"/>
          <p:cNvSpPr/>
          <p:nvPr/>
        </p:nvSpPr>
        <p:spPr>
          <a:xfrm>
            <a:off x="831652" y="5440918"/>
            <a:ext cx="2970490" cy="371237"/>
          </a:xfrm>
          <a:prstGeom prst="rect">
            <a:avLst/>
          </a:prstGeom>
          <a:noFill/>
          <a:ln/>
        </p:spPr>
        <p:txBody>
          <a:bodyPr wrap="none" rtlCol="0" anchor="t"/>
          <a:lstStyle/>
          <a:p>
            <a:pPr marL="0" indent="0">
              <a:lnSpc>
                <a:spcPts val="2924"/>
              </a:lnSpc>
              <a:buNone/>
            </a:pPr>
            <a:r>
              <a:rPr lang="en-US" sz="2339" b="1" dirty="0">
                <a:solidFill>
                  <a:srgbClr val="000000"/>
                </a:solidFill>
                <a:latin typeface="p22-mackinac-pro" pitchFamily="34" charset="0"/>
                <a:ea typeface="p22-mackinac-pro" pitchFamily="34" charset="-122"/>
                <a:cs typeface="p22-mackinac-pro" pitchFamily="34" charset="-120"/>
              </a:rPr>
              <a:t>Feature Scaling</a:t>
            </a:r>
            <a:endParaRPr lang="en-US" sz="2339" dirty="0"/>
          </a:p>
        </p:txBody>
      </p:sp>
      <p:sp>
        <p:nvSpPr>
          <p:cNvPr id="12" name="Text 7"/>
          <p:cNvSpPr/>
          <p:nvPr/>
        </p:nvSpPr>
        <p:spPr>
          <a:xfrm>
            <a:off x="831652" y="6168509"/>
            <a:ext cx="7480697" cy="760333"/>
          </a:xfrm>
          <a:prstGeom prst="rect">
            <a:avLst/>
          </a:prstGeom>
          <a:noFill/>
          <a:ln/>
        </p:spPr>
        <p:txBody>
          <a:bodyPr wrap="square" rtlCol="0" anchor="t"/>
          <a:lstStyle/>
          <a:p>
            <a:pPr marL="0" indent="0">
              <a:lnSpc>
                <a:spcPts val="2994"/>
              </a:lnSpc>
              <a:buNone/>
            </a:pPr>
            <a:r>
              <a:rPr lang="en-US" sz="1871" dirty="0">
                <a:solidFill>
                  <a:srgbClr val="272525"/>
                </a:solidFill>
                <a:latin typeface="Eudoxus Sans" pitchFamily="34" charset="0"/>
                <a:ea typeface="Eudoxus Sans" pitchFamily="34" charset="-122"/>
                <a:cs typeface="Eudoxus Sans" pitchFamily="34" charset="-120"/>
              </a:rPr>
              <a:t>Standardize or normalize features to ensure consistent scales across variables</a:t>
            </a:r>
            <a:endParaRPr lang="en-US" sz="1871" dirty="0"/>
          </a:p>
        </p:txBody>
      </p:sp>
      <p:sp>
        <p:nvSpPr>
          <p:cNvPr id="13" name="Text 8"/>
          <p:cNvSpPr/>
          <p:nvPr/>
        </p:nvSpPr>
        <p:spPr>
          <a:xfrm>
            <a:off x="831652" y="7196138"/>
            <a:ext cx="7480697" cy="380167"/>
          </a:xfrm>
          <a:prstGeom prst="rect">
            <a:avLst/>
          </a:prstGeom>
          <a:noFill/>
          <a:ln/>
        </p:spPr>
        <p:txBody>
          <a:bodyPr wrap="none" rtlCol="0" anchor="t"/>
          <a:lstStyle/>
          <a:p>
            <a:pPr marL="0" indent="0">
              <a:lnSpc>
                <a:spcPts val="2994"/>
              </a:lnSpc>
              <a:buNone/>
            </a:pPr>
            <a:endParaRPr lang="en-US" sz="1871"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784</Words>
  <Application>Microsoft Office PowerPoint</Application>
  <PresentationFormat>Custom</PresentationFormat>
  <Paragraphs>105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Deepika Dhanaraj</cp:lastModifiedBy>
  <cp:revision>3</cp:revision>
  <dcterms:created xsi:type="dcterms:W3CDTF">2024-07-08T14:33:25Z</dcterms:created>
  <dcterms:modified xsi:type="dcterms:W3CDTF">2024-07-08T15:32:26Z</dcterms:modified>
</cp:coreProperties>
</file>