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0" d="100"/>
          <a:sy n="80" d="100"/>
        </p:scale>
        <p:origin x="13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669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864037" y="2272427"/>
            <a:ext cx="12902327" cy="2129314"/>
          </a:xfrm>
          <a:prstGeom prst="rect">
            <a:avLst/>
          </a:prstGeom>
          <a:noFill/>
          <a:ln/>
        </p:spPr>
        <p:txBody>
          <a:bodyPr wrap="square" rtlCol="0" anchor="t"/>
          <a:lstStyle/>
          <a:p>
            <a:pPr marL="0" indent="0">
              <a:lnSpc>
                <a:spcPts val="8384"/>
              </a:lnSpc>
              <a:buNone/>
            </a:pPr>
            <a:r>
              <a:rPr lang="en-US" sz="6707" dirty="0">
                <a:solidFill>
                  <a:srgbClr val="312F2B"/>
                </a:solidFill>
                <a:latin typeface="Gelasio" pitchFamily="34" charset="0"/>
                <a:ea typeface="Gelasio" pitchFamily="34" charset="-122"/>
                <a:cs typeface="Gelasio" pitchFamily="34" charset="-120"/>
              </a:rPr>
              <a:t>Resilience to Overfitting: AdaBoost's Approach</a:t>
            </a:r>
            <a:endParaRPr lang="en-US" sz="6707" dirty="0"/>
          </a:p>
        </p:txBody>
      </p:sp>
      <p:sp>
        <p:nvSpPr>
          <p:cNvPr id="5" name="Text 2"/>
          <p:cNvSpPr/>
          <p:nvPr/>
        </p:nvSpPr>
        <p:spPr>
          <a:xfrm>
            <a:off x="864037" y="4772025"/>
            <a:ext cx="12902327" cy="1185148"/>
          </a:xfrm>
          <a:prstGeom prst="rect">
            <a:avLst/>
          </a:prstGeom>
          <a:noFill/>
          <a:ln/>
        </p:spPr>
        <p:txBody>
          <a:bodyPr wrap="square" rtlCol="0" anchor="t"/>
          <a:lstStyle/>
          <a:p>
            <a:pPr marL="0" indent="0">
              <a:lnSpc>
                <a:spcPts val="3110"/>
              </a:lnSpc>
              <a:buNone/>
            </a:pPr>
            <a:r>
              <a:rPr lang="en-US" sz="1944" dirty="0">
                <a:solidFill>
                  <a:srgbClr val="272525"/>
                </a:solidFill>
                <a:latin typeface="Lato" pitchFamily="34" charset="0"/>
                <a:ea typeface="Lato" pitchFamily="34" charset="-122"/>
                <a:cs typeface="Lato" pitchFamily="34" charset="-120"/>
              </a:rPr>
              <a:t>Overfitting is a major challenge in machine learning, where models become too complex and perform poorly on unseen data. AdaBoost, an ensemble learning algorithm, offers a powerful solution to this problem by combining multiple weak learners, each with limited complexity, to achieve resilience to overfitting.</a:t>
            </a: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403788"/>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1908691" y="767001"/>
            <a:ext cx="5165050" cy="3873698"/>
          </a:xfrm>
          <a:prstGeom prst="rect">
            <a:avLst/>
          </a:prstGeom>
        </p:spPr>
      </p:pic>
      <p:sp>
        <p:nvSpPr>
          <p:cNvPr id="5" name="Text 1"/>
          <p:cNvSpPr/>
          <p:nvPr/>
        </p:nvSpPr>
        <p:spPr>
          <a:xfrm>
            <a:off x="7564279" y="742236"/>
            <a:ext cx="5165050" cy="1237059"/>
          </a:xfrm>
          <a:prstGeom prst="rect">
            <a:avLst/>
          </a:prstGeom>
          <a:noFill/>
          <a:ln/>
        </p:spPr>
        <p:txBody>
          <a:bodyPr wrap="square" rtlCol="0" anchor="t"/>
          <a:lstStyle/>
          <a:p>
            <a:pPr marL="0" indent="0">
              <a:lnSpc>
                <a:spcPts val="4871"/>
              </a:lnSpc>
              <a:buNone/>
            </a:pPr>
            <a:r>
              <a:rPr lang="en-US" sz="3897" dirty="0">
                <a:solidFill>
                  <a:srgbClr val="312F2B"/>
                </a:solidFill>
                <a:latin typeface="Gelasio" pitchFamily="34" charset="0"/>
                <a:ea typeface="Gelasio" pitchFamily="34" charset="-122"/>
                <a:cs typeface="Gelasio" pitchFamily="34" charset="-120"/>
              </a:rPr>
              <a:t>Overfitting: A Common Challenge</a:t>
            </a:r>
            <a:endParaRPr lang="en-US" sz="3897" dirty="0"/>
          </a:p>
        </p:txBody>
      </p:sp>
      <p:sp>
        <p:nvSpPr>
          <p:cNvPr id="6" name="Text 2"/>
          <p:cNvSpPr/>
          <p:nvPr/>
        </p:nvSpPr>
        <p:spPr>
          <a:xfrm>
            <a:off x="7564279" y="2177177"/>
            <a:ext cx="5165050" cy="950119"/>
          </a:xfrm>
          <a:prstGeom prst="rect">
            <a:avLst/>
          </a:prstGeom>
          <a:noFill/>
          <a:ln/>
        </p:spPr>
        <p:txBody>
          <a:bodyPr wrap="square" rtlCol="0" anchor="t"/>
          <a:lstStyle/>
          <a:p>
            <a:pPr marL="0" indent="0">
              <a:lnSpc>
                <a:spcPts val="2494"/>
              </a:lnSpc>
              <a:buNone/>
            </a:pPr>
            <a:r>
              <a:rPr lang="en-US" sz="1559" dirty="0">
                <a:solidFill>
                  <a:srgbClr val="272525"/>
                </a:solidFill>
                <a:latin typeface="Lato" pitchFamily="34" charset="0"/>
                <a:ea typeface="Lato" pitchFamily="34" charset="-122"/>
                <a:cs typeface="Lato" pitchFamily="34" charset="-120"/>
              </a:rPr>
              <a:t>Overfitting occurs when a model learns the training data too well, capturing noise and outliers instead of the underlying patterns. This results in poor generalization to new data.</a:t>
            </a:r>
            <a:endParaRPr lang="en-US" sz="1559" dirty="0"/>
          </a:p>
        </p:txBody>
      </p:sp>
      <p:sp>
        <p:nvSpPr>
          <p:cNvPr id="7" name="Text 3"/>
          <p:cNvSpPr/>
          <p:nvPr/>
        </p:nvSpPr>
        <p:spPr>
          <a:xfrm>
            <a:off x="1908691" y="5085993"/>
            <a:ext cx="10813018" cy="316706"/>
          </a:xfrm>
          <a:prstGeom prst="rect">
            <a:avLst/>
          </a:prstGeom>
          <a:noFill/>
          <a:ln/>
        </p:spPr>
        <p:txBody>
          <a:bodyPr wrap="none" rtlCol="0" anchor="t"/>
          <a:lstStyle/>
          <a:p>
            <a:pPr marL="0" indent="0">
              <a:lnSpc>
                <a:spcPts val="2494"/>
              </a:lnSpc>
              <a:buNone/>
            </a:pPr>
            <a:endParaRPr lang="en-US" sz="1559" dirty="0"/>
          </a:p>
        </p:txBody>
      </p:sp>
      <p:sp>
        <p:nvSpPr>
          <p:cNvPr id="8" name="Shape 4"/>
          <p:cNvSpPr/>
          <p:nvPr/>
        </p:nvSpPr>
        <p:spPr>
          <a:xfrm>
            <a:off x="1908691" y="5847993"/>
            <a:ext cx="445294" cy="445294"/>
          </a:xfrm>
          <a:prstGeom prst="roundRect">
            <a:avLst>
              <a:gd name="adj" fmla="val 18671"/>
            </a:avLst>
          </a:prstGeom>
          <a:solidFill>
            <a:srgbClr val="AEE4BD"/>
          </a:solidFill>
          <a:ln w="7620">
            <a:solidFill>
              <a:srgbClr val="94CAA3"/>
            </a:solidFill>
            <a:prstDash val="solid"/>
          </a:ln>
        </p:spPr>
      </p:sp>
      <p:sp>
        <p:nvSpPr>
          <p:cNvPr id="9" name="Text 5"/>
          <p:cNvSpPr/>
          <p:nvPr/>
        </p:nvSpPr>
        <p:spPr>
          <a:xfrm>
            <a:off x="2067520" y="5922169"/>
            <a:ext cx="127635" cy="296942"/>
          </a:xfrm>
          <a:prstGeom prst="rect">
            <a:avLst/>
          </a:prstGeom>
          <a:noFill/>
          <a:ln/>
        </p:spPr>
        <p:txBody>
          <a:bodyPr wrap="none" rtlCol="0" anchor="t"/>
          <a:lstStyle/>
          <a:p>
            <a:pPr marL="0" indent="0" algn="ctr">
              <a:lnSpc>
                <a:spcPts val="2338"/>
              </a:lnSpc>
              <a:buNone/>
            </a:pPr>
            <a:r>
              <a:rPr lang="en-US" sz="2338" dirty="0">
                <a:solidFill>
                  <a:srgbClr val="000000"/>
                </a:solidFill>
                <a:latin typeface="Gelasio" pitchFamily="34" charset="0"/>
                <a:ea typeface="Gelasio" pitchFamily="34" charset="-122"/>
                <a:cs typeface="Gelasio" pitchFamily="34" charset="-120"/>
              </a:rPr>
              <a:t>1</a:t>
            </a:r>
            <a:endParaRPr lang="en-US" sz="2338" dirty="0"/>
          </a:p>
        </p:txBody>
      </p:sp>
      <p:sp>
        <p:nvSpPr>
          <p:cNvPr id="10" name="Text 6"/>
          <p:cNvSpPr/>
          <p:nvPr/>
        </p:nvSpPr>
        <p:spPr>
          <a:xfrm>
            <a:off x="2551867" y="5847993"/>
            <a:ext cx="2474357" cy="309205"/>
          </a:xfrm>
          <a:prstGeom prst="rect">
            <a:avLst/>
          </a:prstGeom>
          <a:noFill/>
          <a:ln/>
        </p:spPr>
        <p:txBody>
          <a:bodyPr wrap="none" rtlCol="0" anchor="t"/>
          <a:lstStyle/>
          <a:p>
            <a:pPr marL="0" indent="0">
              <a:lnSpc>
                <a:spcPts val="2435"/>
              </a:lnSpc>
              <a:buNone/>
            </a:pPr>
            <a:r>
              <a:rPr lang="en-US" sz="1948" dirty="0">
                <a:solidFill>
                  <a:srgbClr val="272525"/>
                </a:solidFill>
                <a:latin typeface="Gelasio" pitchFamily="34" charset="0"/>
                <a:ea typeface="Gelasio" pitchFamily="34" charset="-122"/>
                <a:cs typeface="Gelasio" pitchFamily="34" charset="-120"/>
              </a:rPr>
              <a:t>High Variance</a:t>
            </a:r>
            <a:endParaRPr lang="en-US" sz="1948" dirty="0"/>
          </a:p>
        </p:txBody>
      </p:sp>
      <p:sp>
        <p:nvSpPr>
          <p:cNvPr id="11" name="Text 7"/>
          <p:cNvSpPr/>
          <p:nvPr/>
        </p:nvSpPr>
        <p:spPr>
          <a:xfrm>
            <a:off x="2551867" y="6275903"/>
            <a:ext cx="2829282" cy="1583531"/>
          </a:xfrm>
          <a:prstGeom prst="rect">
            <a:avLst/>
          </a:prstGeom>
          <a:noFill/>
          <a:ln/>
        </p:spPr>
        <p:txBody>
          <a:bodyPr wrap="square" rtlCol="0" anchor="t"/>
          <a:lstStyle/>
          <a:p>
            <a:pPr marL="0" indent="0">
              <a:lnSpc>
                <a:spcPts val="2494"/>
              </a:lnSpc>
              <a:buNone/>
            </a:pPr>
            <a:r>
              <a:rPr lang="en-US" sz="1559" dirty="0">
                <a:solidFill>
                  <a:srgbClr val="272525"/>
                </a:solidFill>
                <a:latin typeface="Lato" pitchFamily="34" charset="0"/>
                <a:ea typeface="Lato" pitchFamily="34" charset="-122"/>
                <a:cs typeface="Lato" pitchFamily="34" charset="-120"/>
              </a:rPr>
              <a:t>Overfitting is often characterized by high variance, meaning the model is highly sensitive to small changes in the training data.</a:t>
            </a:r>
            <a:endParaRPr lang="en-US" sz="1559" dirty="0"/>
          </a:p>
        </p:txBody>
      </p:sp>
      <p:sp>
        <p:nvSpPr>
          <p:cNvPr id="12" name="Shape 8"/>
          <p:cNvSpPr/>
          <p:nvPr/>
        </p:nvSpPr>
        <p:spPr>
          <a:xfrm>
            <a:off x="5579031" y="5847993"/>
            <a:ext cx="445294" cy="445294"/>
          </a:xfrm>
          <a:prstGeom prst="roundRect">
            <a:avLst>
              <a:gd name="adj" fmla="val 18671"/>
            </a:avLst>
          </a:prstGeom>
          <a:solidFill>
            <a:srgbClr val="AEE4BD"/>
          </a:solidFill>
          <a:ln w="7620">
            <a:solidFill>
              <a:srgbClr val="94CAA3"/>
            </a:solidFill>
            <a:prstDash val="solid"/>
          </a:ln>
        </p:spPr>
      </p:sp>
      <p:sp>
        <p:nvSpPr>
          <p:cNvPr id="13" name="Text 9"/>
          <p:cNvSpPr/>
          <p:nvPr/>
        </p:nvSpPr>
        <p:spPr>
          <a:xfrm>
            <a:off x="5718691" y="5922169"/>
            <a:ext cx="165854" cy="296942"/>
          </a:xfrm>
          <a:prstGeom prst="rect">
            <a:avLst/>
          </a:prstGeom>
          <a:noFill/>
          <a:ln/>
        </p:spPr>
        <p:txBody>
          <a:bodyPr wrap="none" rtlCol="0" anchor="t"/>
          <a:lstStyle/>
          <a:p>
            <a:pPr marL="0" indent="0" algn="ctr">
              <a:lnSpc>
                <a:spcPts val="2338"/>
              </a:lnSpc>
              <a:buNone/>
            </a:pPr>
            <a:r>
              <a:rPr lang="en-US" sz="2338" dirty="0">
                <a:solidFill>
                  <a:srgbClr val="000000"/>
                </a:solidFill>
                <a:latin typeface="Gelasio" pitchFamily="34" charset="0"/>
                <a:ea typeface="Gelasio" pitchFamily="34" charset="-122"/>
                <a:cs typeface="Gelasio" pitchFamily="34" charset="-120"/>
              </a:rPr>
              <a:t>2</a:t>
            </a:r>
            <a:endParaRPr lang="en-US" sz="2338" dirty="0"/>
          </a:p>
        </p:txBody>
      </p:sp>
      <p:sp>
        <p:nvSpPr>
          <p:cNvPr id="14" name="Text 10"/>
          <p:cNvSpPr/>
          <p:nvPr/>
        </p:nvSpPr>
        <p:spPr>
          <a:xfrm>
            <a:off x="6222206" y="5847993"/>
            <a:ext cx="2474357" cy="309205"/>
          </a:xfrm>
          <a:prstGeom prst="rect">
            <a:avLst/>
          </a:prstGeom>
          <a:noFill/>
          <a:ln/>
        </p:spPr>
        <p:txBody>
          <a:bodyPr wrap="none" rtlCol="0" anchor="t"/>
          <a:lstStyle/>
          <a:p>
            <a:pPr marL="0" indent="0">
              <a:lnSpc>
                <a:spcPts val="2435"/>
              </a:lnSpc>
              <a:buNone/>
            </a:pPr>
            <a:r>
              <a:rPr lang="en-US" sz="1948" dirty="0">
                <a:solidFill>
                  <a:srgbClr val="272525"/>
                </a:solidFill>
                <a:latin typeface="Gelasio" pitchFamily="34" charset="0"/>
                <a:ea typeface="Gelasio" pitchFamily="34" charset="-122"/>
                <a:cs typeface="Gelasio" pitchFamily="34" charset="-120"/>
              </a:rPr>
              <a:t>Poor Generalization</a:t>
            </a:r>
            <a:endParaRPr lang="en-US" sz="1948" dirty="0"/>
          </a:p>
        </p:txBody>
      </p:sp>
      <p:sp>
        <p:nvSpPr>
          <p:cNvPr id="15" name="Text 11"/>
          <p:cNvSpPr/>
          <p:nvPr/>
        </p:nvSpPr>
        <p:spPr>
          <a:xfrm>
            <a:off x="6222206" y="6275903"/>
            <a:ext cx="2829282" cy="1266825"/>
          </a:xfrm>
          <a:prstGeom prst="rect">
            <a:avLst/>
          </a:prstGeom>
          <a:noFill/>
          <a:ln/>
        </p:spPr>
        <p:txBody>
          <a:bodyPr wrap="square" rtlCol="0" anchor="t"/>
          <a:lstStyle/>
          <a:p>
            <a:pPr marL="0" indent="0">
              <a:lnSpc>
                <a:spcPts val="2494"/>
              </a:lnSpc>
              <a:buNone/>
            </a:pPr>
            <a:r>
              <a:rPr lang="en-US" sz="1559" dirty="0">
                <a:solidFill>
                  <a:srgbClr val="272525"/>
                </a:solidFill>
                <a:latin typeface="Lato" pitchFamily="34" charset="0"/>
                <a:ea typeface="Lato" pitchFamily="34" charset="-122"/>
                <a:cs typeface="Lato" pitchFamily="34" charset="-120"/>
              </a:rPr>
              <a:t>Models that overfit perform well on the training data but struggle to predict accurately on unseen data.</a:t>
            </a:r>
            <a:endParaRPr lang="en-US" sz="1559" dirty="0"/>
          </a:p>
        </p:txBody>
      </p:sp>
      <p:sp>
        <p:nvSpPr>
          <p:cNvPr id="16" name="Shape 12"/>
          <p:cNvSpPr/>
          <p:nvPr/>
        </p:nvSpPr>
        <p:spPr>
          <a:xfrm>
            <a:off x="9249370" y="5847993"/>
            <a:ext cx="445294" cy="445294"/>
          </a:xfrm>
          <a:prstGeom prst="roundRect">
            <a:avLst>
              <a:gd name="adj" fmla="val 18671"/>
            </a:avLst>
          </a:prstGeom>
          <a:solidFill>
            <a:srgbClr val="AEE4BD"/>
          </a:solidFill>
          <a:ln w="7620">
            <a:solidFill>
              <a:srgbClr val="94CAA3"/>
            </a:solidFill>
            <a:prstDash val="solid"/>
          </a:ln>
        </p:spPr>
      </p:sp>
      <p:sp>
        <p:nvSpPr>
          <p:cNvPr id="17" name="Text 13"/>
          <p:cNvSpPr/>
          <p:nvPr/>
        </p:nvSpPr>
        <p:spPr>
          <a:xfrm>
            <a:off x="9390102" y="5922169"/>
            <a:ext cx="163830" cy="296942"/>
          </a:xfrm>
          <a:prstGeom prst="rect">
            <a:avLst/>
          </a:prstGeom>
          <a:noFill/>
          <a:ln/>
        </p:spPr>
        <p:txBody>
          <a:bodyPr wrap="none" rtlCol="0" anchor="t"/>
          <a:lstStyle/>
          <a:p>
            <a:pPr marL="0" indent="0" algn="ctr">
              <a:lnSpc>
                <a:spcPts val="2338"/>
              </a:lnSpc>
              <a:buNone/>
            </a:pPr>
            <a:r>
              <a:rPr lang="en-US" sz="2338" dirty="0">
                <a:solidFill>
                  <a:srgbClr val="000000"/>
                </a:solidFill>
                <a:latin typeface="Gelasio" pitchFamily="34" charset="0"/>
                <a:ea typeface="Gelasio" pitchFamily="34" charset="-122"/>
                <a:cs typeface="Gelasio" pitchFamily="34" charset="-120"/>
              </a:rPr>
              <a:t>3</a:t>
            </a:r>
            <a:endParaRPr lang="en-US" sz="2338" dirty="0"/>
          </a:p>
        </p:txBody>
      </p:sp>
      <p:sp>
        <p:nvSpPr>
          <p:cNvPr id="18" name="Text 14"/>
          <p:cNvSpPr/>
          <p:nvPr/>
        </p:nvSpPr>
        <p:spPr>
          <a:xfrm>
            <a:off x="9892546" y="5847993"/>
            <a:ext cx="2474357" cy="309205"/>
          </a:xfrm>
          <a:prstGeom prst="rect">
            <a:avLst/>
          </a:prstGeom>
          <a:noFill/>
          <a:ln/>
        </p:spPr>
        <p:txBody>
          <a:bodyPr wrap="none" rtlCol="0" anchor="t"/>
          <a:lstStyle/>
          <a:p>
            <a:pPr marL="0" indent="0">
              <a:lnSpc>
                <a:spcPts val="2435"/>
              </a:lnSpc>
              <a:buNone/>
            </a:pPr>
            <a:r>
              <a:rPr lang="en-US" sz="1948" dirty="0">
                <a:solidFill>
                  <a:srgbClr val="272525"/>
                </a:solidFill>
                <a:latin typeface="Gelasio" pitchFamily="34" charset="0"/>
                <a:ea typeface="Gelasio" pitchFamily="34" charset="-122"/>
                <a:cs typeface="Gelasio" pitchFamily="34" charset="-120"/>
              </a:rPr>
              <a:t>Unreliable Predictions</a:t>
            </a:r>
            <a:endParaRPr lang="en-US" sz="1948" dirty="0"/>
          </a:p>
        </p:txBody>
      </p:sp>
      <p:sp>
        <p:nvSpPr>
          <p:cNvPr id="19" name="Text 15"/>
          <p:cNvSpPr/>
          <p:nvPr/>
        </p:nvSpPr>
        <p:spPr>
          <a:xfrm>
            <a:off x="9892546" y="6275903"/>
            <a:ext cx="2829282" cy="1266825"/>
          </a:xfrm>
          <a:prstGeom prst="rect">
            <a:avLst/>
          </a:prstGeom>
          <a:noFill/>
          <a:ln/>
        </p:spPr>
        <p:txBody>
          <a:bodyPr wrap="square" rtlCol="0" anchor="t"/>
          <a:lstStyle/>
          <a:p>
            <a:pPr marL="0" indent="0">
              <a:lnSpc>
                <a:spcPts val="2494"/>
              </a:lnSpc>
              <a:buNone/>
            </a:pPr>
            <a:r>
              <a:rPr lang="en-US" sz="1559" dirty="0">
                <a:solidFill>
                  <a:srgbClr val="272525"/>
                </a:solidFill>
                <a:latin typeface="Lato" pitchFamily="34" charset="0"/>
                <a:ea typeface="Lato" pitchFamily="34" charset="-122"/>
                <a:cs typeface="Lato" pitchFamily="34" charset="-120"/>
              </a:rPr>
              <a:t>Overfitting leads to unreliable predictions for new instances, rendering the model ineffective for real-world applications.</a:t>
            </a:r>
            <a:endParaRPr lang="en-US" sz="1559"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583180" y="614601"/>
            <a:ext cx="7768828" cy="541377"/>
          </a:xfrm>
          <a:prstGeom prst="rect">
            <a:avLst/>
          </a:prstGeom>
          <a:noFill/>
          <a:ln/>
        </p:spPr>
        <p:txBody>
          <a:bodyPr wrap="none" rtlCol="0" anchor="t"/>
          <a:lstStyle/>
          <a:p>
            <a:pPr marL="0" indent="0">
              <a:lnSpc>
                <a:spcPts val="4263"/>
              </a:lnSpc>
              <a:buNone/>
            </a:pPr>
            <a:r>
              <a:rPr lang="en-US" sz="3411" dirty="0">
                <a:solidFill>
                  <a:srgbClr val="312F2B"/>
                </a:solidFill>
                <a:latin typeface="Gelasio" pitchFamily="34" charset="0"/>
                <a:ea typeface="Gelasio" pitchFamily="34" charset="-122"/>
                <a:cs typeface="Gelasio" pitchFamily="34" charset="-120"/>
              </a:rPr>
              <a:t>Resilience to Overfitting: A Key Property</a:t>
            </a:r>
            <a:endParaRPr lang="en-US" sz="3411" dirty="0"/>
          </a:p>
        </p:txBody>
      </p:sp>
      <p:sp>
        <p:nvSpPr>
          <p:cNvPr id="5" name="Text 2"/>
          <p:cNvSpPr/>
          <p:nvPr/>
        </p:nvSpPr>
        <p:spPr>
          <a:xfrm>
            <a:off x="2583180" y="1502450"/>
            <a:ext cx="9464040" cy="554355"/>
          </a:xfrm>
          <a:prstGeom prst="rect">
            <a:avLst/>
          </a:prstGeom>
          <a:noFill/>
          <a:ln/>
        </p:spPr>
        <p:txBody>
          <a:bodyPr wrap="square" rtlCol="0" anchor="t"/>
          <a:lstStyle/>
          <a:p>
            <a:pPr marL="0" indent="0">
              <a:lnSpc>
                <a:spcPts val="2183"/>
              </a:lnSpc>
              <a:buNone/>
            </a:pPr>
            <a:r>
              <a:rPr lang="en-US" sz="1364" dirty="0">
                <a:solidFill>
                  <a:srgbClr val="272525"/>
                </a:solidFill>
                <a:latin typeface="Lato" pitchFamily="34" charset="0"/>
                <a:ea typeface="Lato" pitchFamily="34" charset="-122"/>
                <a:cs typeface="Lato" pitchFamily="34" charset="-120"/>
              </a:rPr>
              <a:t>Effective models possess resilience to overfitting, ensuring they generalize well to unseen data. This property is crucial for reliable predictions and real-world application.</a:t>
            </a:r>
            <a:endParaRPr lang="en-US" sz="1364" dirty="0"/>
          </a:p>
        </p:txBody>
      </p:sp>
      <p:pic>
        <p:nvPicPr>
          <p:cNvPr id="6" name="Image 1" descr="preencoded.png"/>
          <p:cNvPicPr>
            <a:picLocks noChangeAspect="1"/>
          </p:cNvPicPr>
          <p:nvPr/>
        </p:nvPicPr>
        <p:blipFill>
          <a:blip r:embed="rId4"/>
          <a:stretch>
            <a:fillRect/>
          </a:stretch>
        </p:blipFill>
        <p:spPr>
          <a:xfrm>
            <a:off x="2583180" y="2251710"/>
            <a:ext cx="3744158" cy="3388400"/>
          </a:xfrm>
          <a:prstGeom prst="rect">
            <a:avLst/>
          </a:prstGeom>
        </p:spPr>
      </p:pic>
      <p:sp>
        <p:nvSpPr>
          <p:cNvPr id="7" name="Shape 3"/>
          <p:cNvSpPr/>
          <p:nvPr/>
        </p:nvSpPr>
        <p:spPr>
          <a:xfrm>
            <a:off x="2583180" y="6029920"/>
            <a:ext cx="389811" cy="389811"/>
          </a:xfrm>
          <a:prstGeom prst="roundRect">
            <a:avLst>
              <a:gd name="adj" fmla="val 18667"/>
            </a:avLst>
          </a:prstGeom>
          <a:solidFill>
            <a:srgbClr val="AEE4BD"/>
          </a:solidFill>
          <a:ln w="7620">
            <a:solidFill>
              <a:srgbClr val="94CAA3"/>
            </a:solidFill>
            <a:prstDash val="solid"/>
          </a:ln>
        </p:spPr>
      </p:sp>
      <p:sp>
        <p:nvSpPr>
          <p:cNvPr id="8" name="Text 4"/>
          <p:cNvSpPr/>
          <p:nvPr/>
        </p:nvSpPr>
        <p:spPr>
          <a:xfrm>
            <a:off x="2722245" y="6094809"/>
            <a:ext cx="111681" cy="259913"/>
          </a:xfrm>
          <a:prstGeom prst="rect">
            <a:avLst/>
          </a:prstGeom>
          <a:noFill/>
          <a:ln/>
        </p:spPr>
        <p:txBody>
          <a:bodyPr wrap="none" rtlCol="0" anchor="t"/>
          <a:lstStyle/>
          <a:p>
            <a:pPr marL="0" indent="0" algn="ctr">
              <a:lnSpc>
                <a:spcPts val="2046"/>
              </a:lnSpc>
              <a:buNone/>
            </a:pPr>
            <a:r>
              <a:rPr lang="en-US" sz="2046" dirty="0">
                <a:solidFill>
                  <a:srgbClr val="000000"/>
                </a:solidFill>
                <a:latin typeface="Gelasio" pitchFamily="34" charset="0"/>
                <a:ea typeface="Gelasio" pitchFamily="34" charset="-122"/>
                <a:cs typeface="Gelasio" pitchFamily="34" charset="-120"/>
              </a:rPr>
              <a:t>1</a:t>
            </a:r>
            <a:endParaRPr lang="en-US" sz="2046" dirty="0"/>
          </a:p>
        </p:txBody>
      </p:sp>
      <p:sp>
        <p:nvSpPr>
          <p:cNvPr id="9" name="Text 5"/>
          <p:cNvSpPr/>
          <p:nvPr/>
        </p:nvSpPr>
        <p:spPr>
          <a:xfrm>
            <a:off x="3146227" y="6029920"/>
            <a:ext cx="2476143" cy="649605"/>
          </a:xfrm>
          <a:prstGeom prst="rect">
            <a:avLst/>
          </a:prstGeom>
          <a:noFill/>
          <a:ln/>
        </p:spPr>
        <p:txBody>
          <a:bodyPr wrap="square" rtlCol="0" anchor="t"/>
          <a:lstStyle/>
          <a:p>
            <a:pPr marL="0" indent="0">
              <a:lnSpc>
                <a:spcPts val="2558"/>
              </a:lnSpc>
              <a:buNone/>
            </a:pPr>
            <a:r>
              <a:rPr lang="en-US" sz="2046" b="1" dirty="0">
                <a:solidFill>
                  <a:srgbClr val="272525"/>
                </a:solidFill>
                <a:latin typeface="Gelasio" pitchFamily="34" charset="0"/>
                <a:ea typeface="Gelasio" pitchFamily="34" charset="-122"/>
                <a:cs typeface="Gelasio" pitchFamily="34" charset="-120"/>
              </a:rPr>
              <a:t>Robust Performance</a:t>
            </a:r>
            <a:endParaRPr lang="en-US" sz="2046" dirty="0"/>
          </a:p>
        </p:txBody>
      </p:sp>
      <p:sp>
        <p:nvSpPr>
          <p:cNvPr id="10" name="Text 6"/>
          <p:cNvSpPr/>
          <p:nvPr/>
        </p:nvSpPr>
        <p:spPr>
          <a:xfrm>
            <a:off x="3146227" y="6783467"/>
            <a:ext cx="2476143" cy="831532"/>
          </a:xfrm>
          <a:prstGeom prst="rect">
            <a:avLst/>
          </a:prstGeom>
          <a:noFill/>
          <a:ln/>
        </p:spPr>
        <p:txBody>
          <a:bodyPr wrap="square" rtlCol="0" anchor="t"/>
          <a:lstStyle/>
          <a:p>
            <a:pPr marL="0" indent="0">
              <a:lnSpc>
                <a:spcPts val="2183"/>
              </a:lnSpc>
              <a:buNone/>
            </a:pPr>
            <a:r>
              <a:rPr lang="en-US" sz="1364" dirty="0">
                <a:solidFill>
                  <a:srgbClr val="272525"/>
                </a:solidFill>
                <a:latin typeface="Lato" pitchFamily="34" charset="0"/>
                <a:ea typeface="Lato" pitchFamily="34" charset="-122"/>
                <a:cs typeface="Lato" pitchFamily="34" charset="-120"/>
              </a:rPr>
              <a:t>Resilient models maintain high performance even with variations in the training data.</a:t>
            </a:r>
            <a:endParaRPr lang="en-US" sz="1364" dirty="0"/>
          </a:p>
        </p:txBody>
      </p:sp>
      <p:sp>
        <p:nvSpPr>
          <p:cNvPr id="11" name="Shape 7"/>
          <p:cNvSpPr/>
          <p:nvPr/>
        </p:nvSpPr>
        <p:spPr>
          <a:xfrm>
            <a:off x="5795605" y="6029920"/>
            <a:ext cx="389811" cy="389811"/>
          </a:xfrm>
          <a:prstGeom prst="roundRect">
            <a:avLst>
              <a:gd name="adj" fmla="val 18667"/>
            </a:avLst>
          </a:prstGeom>
          <a:solidFill>
            <a:srgbClr val="AEE4BD"/>
          </a:solidFill>
          <a:ln w="7620">
            <a:solidFill>
              <a:srgbClr val="94CAA3"/>
            </a:solidFill>
            <a:prstDash val="solid"/>
          </a:ln>
        </p:spPr>
      </p:sp>
      <p:sp>
        <p:nvSpPr>
          <p:cNvPr id="12" name="Text 8"/>
          <p:cNvSpPr/>
          <p:nvPr/>
        </p:nvSpPr>
        <p:spPr>
          <a:xfrm>
            <a:off x="5917883" y="6094809"/>
            <a:ext cx="145137" cy="259913"/>
          </a:xfrm>
          <a:prstGeom prst="rect">
            <a:avLst/>
          </a:prstGeom>
          <a:noFill/>
          <a:ln/>
        </p:spPr>
        <p:txBody>
          <a:bodyPr wrap="none" rtlCol="0" anchor="t"/>
          <a:lstStyle/>
          <a:p>
            <a:pPr marL="0" indent="0" algn="ctr">
              <a:lnSpc>
                <a:spcPts val="2046"/>
              </a:lnSpc>
              <a:buNone/>
            </a:pPr>
            <a:r>
              <a:rPr lang="en-US" sz="2046" dirty="0">
                <a:solidFill>
                  <a:srgbClr val="000000"/>
                </a:solidFill>
                <a:latin typeface="Gelasio" pitchFamily="34" charset="0"/>
                <a:ea typeface="Gelasio" pitchFamily="34" charset="-122"/>
                <a:cs typeface="Gelasio" pitchFamily="34" charset="-120"/>
              </a:rPr>
              <a:t>2</a:t>
            </a:r>
            <a:endParaRPr lang="en-US" sz="2046" dirty="0"/>
          </a:p>
        </p:txBody>
      </p:sp>
      <p:sp>
        <p:nvSpPr>
          <p:cNvPr id="13" name="Text 9"/>
          <p:cNvSpPr/>
          <p:nvPr/>
        </p:nvSpPr>
        <p:spPr>
          <a:xfrm>
            <a:off x="6358652" y="6029920"/>
            <a:ext cx="2476143" cy="649605"/>
          </a:xfrm>
          <a:prstGeom prst="rect">
            <a:avLst/>
          </a:prstGeom>
          <a:noFill/>
          <a:ln/>
        </p:spPr>
        <p:txBody>
          <a:bodyPr wrap="square" rtlCol="0" anchor="t"/>
          <a:lstStyle/>
          <a:p>
            <a:pPr marL="0" indent="0">
              <a:lnSpc>
                <a:spcPts val="2558"/>
              </a:lnSpc>
              <a:buNone/>
            </a:pPr>
            <a:r>
              <a:rPr lang="en-US" sz="2046" b="1" dirty="0">
                <a:solidFill>
                  <a:srgbClr val="272525"/>
                </a:solidFill>
                <a:latin typeface="Gelasio" pitchFamily="34" charset="0"/>
                <a:ea typeface="Gelasio" pitchFamily="34" charset="-122"/>
                <a:cs typeface="Gelasio" pitchFamily="34" charset="-120"/>
              </a:rPr>
              <a:t>Reliable Predictions</a:t>
            </a:r>
            <a:endParaRPr lang="en-US" sz="2046" dirty="0"/>
          </a:p>
        </p:txBody>
      </p:sp>
      <p:sp>
        <p:nvSpPr>
          <p:cNvPr id="14" name="Text 10"/>
          <p:cNvSpPr/>
          <p:nvPr/>
        </p:nvSpPr>
        <p:spPr>
          <a:xfrm>
            <a:off x="6358652" y="6783467"/>
            <a:ext cx="2476143" cy="831532"/>
          </a:xfrm>
          <a:prstGeom prst="rect">
            <a:avLst/>
          </a:prstGeom>
          <a:noFill/>
          <a:ln/>
        </p:spPr>
        <p:txBody>
          <a:bodyPr wrap="square" rtlCol="0" anchor="t"/>
          <a:lstStyle/>
          <a:p>
            <a:pPr marL="0" indent="0">
              <a:lnSpc>
                <a:spcPts val="2183"/>
              </a:lnSpc>
              <a:buNone/>
            </a:pPr>
            <a:r>
              <a:rPr lang="en-US" sz="1364" dirty="0">
                <a:solidFill>
                  <a:srgbClr val="272525"/>
                </a:solidFill>
                <a:latin typeface="Lato" pitchFamily="34" charset="0"/>
                <a:ea typeface="Lato" pitchFamily="34" charset="-122"/>
                <a:cs typeface="Lato" pitchFamily="34" charset="-120"/>
              </a:rPr>
              <a:t>Models that generalize well provide accurate predictions for new data points.</a:t>
            </a:r>
            <a:endParaRPr lang="en-US" sz="1364" dirty="0"/>
          </a:p>
        </p:txBody>
      </p:sp>
      <p:sp>
        <p:nvSpPr>
          <p:cNvPr id="15" name="Shape 11"/>
          <p:cNvSpPr/>
          <p:nvPr/>
        </p:nvSpPr>
        <p:spPr>
          <a:xfrm>
            <a:off x="9008031" y="6029920"/>
            <a:ext cx="389811" cy="389811"/>
          </a:xfrm>
          <a:prstGeom prst="roundRect">
            <a:avLst>
              <a:gd name="adj" fmla="val 18667"/>
            </a:avLst>
          </a:prstGeom>
          <a:solidFill>
            <a:srgbClr val="AEE4BD"/>
          </a:solidFill>
          <a:ln w="7620">
            <a:solidFill>
              <a:srgbClr val="94CAA3"/>
            </a:solidFill>
            <a:prstDash val="solid"/>
          </a:ln>
        </p:spPr>
      </p:sp>
      <p:sp>
        <p:nvSpPr>
          <p:cNvPr id="16" name="Text 12"/>
          <p:cNvSpPr/>
          <p:nvPr/>
        </p:nvSpPr>
        <p:spPr>
          <a:xfrm>
            <a:off x="9131260" y="6094809"/>
            <a:ext cx="143351" cy="259913"/>
          </a:xfrm>
          <a:prstGeom prst="rect">
            <a:avLst/>
          </a:prstGeom>
          <a:noFill/>
          <a:ln/>
        </p:spPr>
        <p:txBody>
          <a:bodyPr wrap="none" rtlCol="0" anchor="t"/>
          <a:lstStyle/>
          <a:p>
            <a:pPr marL="0" indent="0" algn="ctr">
              <a:lnSpc>
                <a:spcPts val="2046"/>
              </a:lnSpc>
              <a:buNone/>
            </a:pPr>
            <a:r>
              <a:rPr lang="en-US" sz="2046" dirty="0">
                <a:solidFill>
                  <a:srgbClr val="000000"/>
                </a:solidFill>
                <a:latin typeface="Gelasio" pitchFamily="34" charset="0"/>
                <a:ea typeface="Gelasio" pitchFamily="34" charset="-122"/>
                <a:cs typeface="Gelasio" pitchFamily="34" charset="-120"/>
              </a:rPr>
              <a:t>3</a:t>
            </a:r>
            <a:endParaRPr lang="en-US" sz="2046" dirty="0"/>
          </a:p>
        </p:txBody>
      </p:sp>
      <p:sp>
        <p:nvSpPr>
          <p:cNvPr id="17" name="Text 13"/>
          <p:cNvSpPr/>
          <p:nvPr/>
        </p:nvSpPr>
        <p:spPr>
          <a:xfrm>
            <a:off x="9571077" y="6029920"/>
            <a:ext cx="2476143" cy="324802"/>
          </a:xfrm>
          <a:prstGeom prst="rect">
            <a:avLst/>
          </a:prstGeom>
          <a:noFill/>
          <a:ln/>
        </p:spPr>
        <p:txBody>
          <a:bodyPr wrap="none" rtlCol="0" anchor="t"/>
          <a:lstStyle/>
          <a:p>
            <a:pPr marL="0" indent="0">
              <a:lnSpc>
                <a:spcPts val="2558"/>
              </a:lnSpc>
              <a:buNone/>
            </a:pPr>
            <a:r>
              <a:rPr lang="en-US" sz="2046" b="1" dirty="0">
                <a:solidFill>
                  <a:srgbClr val="272525"/>
                </a:solidFill>
                <a:latin typeface="Gelasio" pitchFamily="34" charset="0"/>
                <a:ea typeface="Gelasio" pitchFamily="34" charset="-122"/>
                <a:cs typeface="Gelasio" pitchFamily="34" charset="-120"/>
              </a:rPr>
              <a:t>Reduced Variance</a:t>
            </a:r>
            <a:endParaRPr lang="en-US" sz="2046" dirty="0"/>
          </a:p>
        </p:txBody>
      </p:sp>
      <p:sp>
        <p:nvSpPr>
          <p:cNvPr id="18" name="Text 14"/>
          <p:cNvSpPr/>
          <p:nvPr/>
        </p:nvSpPr>
        <p:spPr>
          <a:xfrm>
            <a:off x="9571077" y="6458664"/>
            <a:ext cx="2476143" cy="831532"/>
          </a:xfrm>
          <a:prstGeom prst="rect">
            <a:avLst/>
          </a:prstGeom>
          <a:noFill/>
          <a:ln/>
        </p:spPr>
        <p:txBody>
          <a:bodyPr wrap="square" rtlCol="0" anchor="t"/>
          <a:lstStyle/>
          <a:p>
            <a:pPr marL="0" indent="0">
              <a:lnSpc>
                <a:spcPts val="2183"/>
              </a:lnSpc>
              <a:buNone/>
            </a:pPr>
            <a:r>
              <a:rPr lang="en-US" sz="1364" dirty="0">
                <a:solidFill>
                  <a:srgbClr val="272525"/>
                </a:solidFill>
                <a:latin typeface="Lato" pitchFamily="34" charset="0"/>
                <a:ea typeface="Lato" pitchFamily="34" charset="-122"/>
                <a:cs typeface="Lato" pitchFamily="34" charset="-120"/>
              </a:rPr>
              <a:t>Resilient models exhibit lower variance, demonstrating stability across different datasets.</a:t>
            </a:r>
            <a:endParaRPr lang="en-US" sz="136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1704618" y="730687"/>
            <a:ext cx="10097572" cy="641866"/>
          </a:xfrm>
          <a:prstGeom prst="rect">
            <a:avLst/>
          </a:prstGeom>
          <a:noFill/>
          <a:ln/>
        </p:spPr>
        <p:txBody>
          <a:bodyPr wrap="none" rtlCol="0" anchor="t"/>
          <a:lstStyle/>
          <a:p>
            <a:pPr marL="0" indent="0">
              <a:lnSpc>
                <a:spcPts val="5055"/>
              </a:lnSpc>
              <a:buNone/>
            </a:pPr>
            <a:r>
              <a:rPr lang="en-US" sz="4044" dirty="0">
                <a:solidFill>
                  <a:srgbClr val="312F2B"/>
                </a:solidFill>
                <a:latin typeface="Gelasio" pitchFamily="34" charset="0"/>
                <a:ea typeface="Gelasio" pitchFamily="34" charset="-122"/>
                <a:cs typeface="Gelasio" pitchFamily="34" charset="-120"/>
              </a:rPr>
              <a:t>AdaBoost: An Ensemble Learning Algorithm</a:t>
            </a:r>
            <a:endParaRPr lang="en-US" sz="4044" dirty="0"/>
          </a:p>
        </p:txBody>
      </p:sp>
      <p:sp>
        <p:nvSpPr>
          <p:cNvPr id="5" name="Text 2"/>
          <p:cNvSpPr/>
          <p:nvPr/>
        </p:nvSpPr>
        <p:spPr>
          <a:xfrm>
            <a:off x="1704618" y="1680686"/>
            <a:ext cx="11221164" cy="657225"/>
          </a:xfrm>
          <a:prstGeom prst="rect">
            <a:avLst/>
          </a:prstGeom>
          <a:noFill/>
          <a:ln/>
        </p:spPr>
        <p:txBody>
          <a:bodyPr wrap="square" rtlCol="0" anchor="t"/>
          <a:lstStyle/>
          <a:p>
            <a:pPr marL="0" indent="0">
              <a:lnSpc>
                <a:spcPts val="2588"/>
              </a:lnSpc>
              <a:buNone/>
            </a:pPr>
            <a:r>
              <a:rPr lang="en-US" sz="1618" dirty="0">
                <a:solidFill>
                  <a:srgbClr val="272525"/>
                </a:solidFill>
                <a:latin typeface="Lato" pitchFamily="34" charset="0"/>
                <a:ea typeface="Lato" pitchFamily="34" charset="-122"/>
                <a:cs typeface="Lato" pitchFamily="34" charset="-120"/>
              </a:rPr>
              <a:t>AdaBoost, short for Adaptive Boosting, is a powerful ensemble learning algorithm that combines multiple weak learners to create a strong, robust model. Its adaptive nature allows it to focus on difficult examples, improving performance over time.</a:t>
            </a:r>
            <a:endParaRPr lang="en-US" sz="1618" dirty="0"/>
          </a:p>
        </p:txBody>
      </p:sp>
      <p:pic>
        <p:nvPicPr>
          <p:cNvPr id="6" name="Image 1" descr="preencoded.png"/>
          <p:cNvPicPr>
            <a:picLocks noChangeAspect="1"/>
          </p:cNvPicPr>
          <p:nvPr/>
        </p:nvPicPr>
        <p:blipFill>
          <a:blip r:embed="rId4"/>
          <a:stretch>
            <a:fillRect/>
          </a:stretch>
        </p:blipFill>
        <p:spPr>
          <a:xfrm>
            <a:off x="1704618" y="2569012"/>
            <a:ext cx="1027033" cy="1643301"/>
          </a:xfrm>
          <a:prstGeom prst="rect">
            <a:avLst/>
          </a:prstGeom>
        </p:spPr>
      </p:pic>
      <p:sp>
        <p:nvSpPr>
          <p:cNvPr id="7" name="Text 3"/>
          <p:cNvSpPr/>
          <p:nvPr/>
        </p:nvSpPr>
        <p:spPr>
          <a:xfrm>
            <a:off x="3039785" y="2774394"/>
            <a:ext cx="2567702" cy="320992"/>
          </a:xfrm>
          <a:prstGeom prst="rect">
            <a:avLst/>
          </a:prstGeom>
          <a:noFill/>
          <a:ln/>
        </p:spPr>
        <p:txBody>
          <a:bodyPr wrap="none" rtlCol="0" anchor="t"/>
          <a:lstStyle/>
          <a:p>
            <a:pPr marL="0" indent="0" algn="l">
              <a:lnSpc>
                <a:spcPts val="2527"/>
              </a:lnSpc>
              <a:buNone/>
            </a:pPr>
            <a:r>
              <a:rPr lang="en-US" sz="2022" dirty="0">
                <a:solidFill>
                  <a:srgbClr val="272525"/>
                </a:solidFill>
                <a:latin typeface="Gelasio" pitchFamily="34" charset="0"/>
                <a:ea typeface="Gelasio" pitchFamily="34" charset="-122"/>
                <a:cs typeface="Gelasio" pitchFamily="34" charset="-120"/>
              </a:rPr>
              <a:t>Weak Learners</a:t>
            </a:r>
            <a:endParaRPr lang="en-US" sz="2022" dirty="0"/>
          </a:p>
        </p:txBody>
      </p:sp>
      <p:sp>
        <p:nvSpPr>
          <p:cNvPr id="8" name="Text 4"/>
          <p:cNvSpPr/>
          <p:nvPr/>
        </p:nvSpPr>
        <p:spPr>
          <a:xfrm>
            <a:off x="3039785" y="3218617"/>
            <a:ext cx="9885998" cy="328613"/>
          </a:xfrm>
          <a:prstGeom prst="rect">
            <a:avLst/>
          </a:prstGeom>
          <a:noFill/>
          <a:ln/>
        </p:spPr>
        <p:txBody>
          <a:bodyPr wrap="none" rtlCol="0" anchor="t"/>
          <a:lstStyle/>
          <a:p>
            <a:pPr marL="0" indent="0" algn="l">
              <a:lnSpc>
                <a:spcPts val="2588"/>
              </a:lnSpc>
              <a:buNone/>
            </a:pPr>
            <a:r>
              <a:rPr lang="en-US" sz="1618" dirty="0">
                <a:solidFill>
                  <a:srgbClr val="272525"/>
                </a:solidFill>
                <a:latin typeface="Lato" pitchFamily="34" charset="0"/>
                <a:ea typeface="Lato" pitchFamily="34" charset="-122"/>
                <a:cs typeface="Lato" pitchFamily="34" charset="-120"/>
              </a:rPr>
              <a:t>Individual models with limited complexity, each capable of making slightly better-than-chance predictions.</a:t>
            </a:r>
            <a:endParaRPr lang="en-US" sz="1618" dirty="0"/>
          </a:p>
        </p:txBody>
      </p:sp>
      <p:pic>
        <p:nvPicPr>
          <p:cNvPr id="9" name="Image 2" descr="preencoded.png"/>
          <p:cNvPicPr>
            <a:picLocks noChangeAspect="1"/>
          </p:cNvPicPr>
          <p:nvPr/>
        </p:nvPicPr>
        <p:blipFill>
          <a:blip r:embed="rId5"/>
          <a:stretch>
            <a:fillRect/>
          </a:stretch>
        </p:blipFill>
        <p:spPr>
          <a:xfrm>
            <a:off x="1704618" y="4212312"/>
            <a:ext cx="1027033" cy="1643301"/>
          </a:xfrm>
          <a:prstGeom prst="rect">
            <a:avLst/>
          </a:prstGeom>
        </p:spPr>
      </p:pic>
      <p:sp>
        <p:nvSpPr>
          <p:cNvPr id="10" name="Text 5"/>
          <p:cNvSpPr/>
          <p:nvPr/>
        </p:nvSpPr>
        <p:spPr>
          <a:xfrm>
            <a:off x="3039785" y="4417695"/>
            <a:ext cx="2567702" cy="320992"/>
          </a:xfrm>
          <a:prstGeom prst="rect">
            <a:avLst/>
          </a:prstGeom>
          <a:noFill/>
          <a:ln/>
        </p:spPr>
        <p:txBody>
          <a:bodyPr wrap="none" rtlCol="0" anchor="t"/>
          <a:lstStyle/>
          <a:p>
            <a:pPr marL="0" indent="0" algn="l">
              <a:lnSpc>
                <a:spcPts val="2527"/>
              </a:lnSpc>
              <a:buNone/>
            </a:pPr>
            <a:r>
              <a:rPr lang="en-US" sz="2022" dirty="0">
                <a:solidFill>
                  <a:srgbClr val="272525"/>
                </a:solidFill>
                <a:latin typeface="Gelasio" pitchFamily="34" charset="0"/>
                <a:ea typeface="Gelasio" pitchFamily="34" charset="-122"/>
                <a:cs typeface="Gelasio" pitchFamily="34" charset="-120"/>
              </a:rPr>
              <a:t>Adaptive Weighting</a:t>
            </a:r>
            <a:endParaRPr lang="en-US" sz="2022" dirty="0"/>
          </a:p>
        </p:txBody>
      </p:sp>
      <p:sp>
        <p:nvSpPr>
          <p:cNvPr id="11" name="Text 6"/>
          <p:cNvSpPr/>
          <p:nvPr/>
        </p:nvSpPr>
        <p:spPr>
          <a:xfrm>
            <a:off x="3039785" y="4861917"/>
            <a:ext cx="9885998" cy="657225"/>
          </a:xfrm>
          <a:prstGeom prst="rect">
            <a:avLst/>
          </a:prstGeom>
          <a:noFill/>
          <a:ln/>
        </p:spPr>
        <p:txBody>
          <a:bodyPr wrap="square" rtlCol="0" anchor="t"/>
          <a:lstStyle/>
          <a:p>
            <a:pPr marL="0" indent="0" algn="l">
              <a:lnSpc>
                <a:spcPts val="2588"/>
              </a:lnSpc>
              <a:buNone/>
            </a:pPr>
            <a:r>
              <a:rPr lang="en-US" sz="1618" dirty="0">
                <a:solidFill>
                  <a:srgbClr val="272525"/>
                </a:solidFill>
                <a:latin typeface="Lato" pitchFamily="34" charset="0"/>
                <a:ea typeface="Lato" pitchFamily="34" charset="-122"/>
                <a:cs typeface="Lato" pitchFamily="34" charset="-120"/>
              </a:rPr>
              <a:t>Sample weights are adjusted based on the performance of previous learners, giving more weight to misclassified examples.</a:t>
            </a:r>
            <a:endParaRPr lang="en-US" sz="1618" dirty="0"/>
          </a:p>
        </p:txBody>
      </p:sp>
      <p:pic>
        <p:nvPicPr>
          <p:cNvPr id="12" name="Image 3" descr="preencoded.png"/>
          <p:cNvPicPr>
            <a:picLocks noChangeAspect="1"/>
          </p:cNvPicPr>
          <p:nvPr/>
        </p:nvPicPr>
        <p:blipFill>
          <a:blip r:embed="rId6"/>
          <a:stretch>
            <a:fillRect/>
          </a:stretch>
        </p:blipFill>
        <p:spPr>
          <a:xfrm>
            <a:off x="1704618" y="5855613"/>
            <a:ext cx="1027033" cy="1643301"/>
          </a:xfrm>
          <a:prstGeom prst="rect">
            <a:avLst/>
          </a:prstGeom>
        </p:spPr>
      </p:pic>
      <p:sp>
        <p:nvSpPr>
          <p:cNvPr id="13" name="Text 7"/>
          <p:cNvSpPr/>
          <p:nvPr/>
        </p:nvSpPr>
        <p:spPr>
          <a:xfrm>
            <a:off x="3039785" y="6060996"/>
            <a:ext cx="2567702" cy="320992"/>
          </a:xfrm>
          <a:prstGeom prst="rect">
            <a:avLst/>
          </a:prstGeom>
          <a:noFill/>
          <a:ln/>
        </p:spPr>
        <p:txBody>
          <a:bodyPr wrap="none" rtlCol="0" anchor="t"/>
          <a:lstStyle/>
          <a:p>
            <a:pPr marL="0" indent="0" algn="l">
              <a:lnSpc>
                <a:spcPts val="2527"/>
              </a:lnSpc>
              <a:buNone/>
            </a:pPr>
            <a:r>
              <a:rPr lang="en-US" sz="2022" dirty="0">
                <a:solidFill>
                  <a:srgbClr val="272525"/>
                </a:solidFill>
                <a:latin typeface="Gelasio" pitchFamily="34" charset="0"/>
                <a:ea typeface="Gelasio" pitchFamily="34" charset="-122"/>
                <a:cs typeface="Gelasio" pitchFamily="34" charset="-120"/>
              </a:rPr>
              <a:t>Ensemble</a:t>
            </a:r>
            <a:endParaRPr lang="en-US" sz="2022" dirty="0"/>
          </a:p>
        </p:txBody>
      </p:sp>
      <p:sp>
        <p:nvSpPr>
          <p:cNvPr id="14" name="Text 8"/>
          <p:cNvSpPr/>
          <p:nvPr/>
        </p:nvSpPr>
        <p:spPr>
          <a:xfrm>
            <a:off x="3039785" y="6505218"/>
            <a:ext cx="9885998" cy="657225"/>
          </a:xfrm>
          <a:prstGeom prst="rect">
            <a:avLst/>
          </a:prstGeom>
          <a:noFill/>
          <a:ln/>
        </p:spPr>
        <p:txBody>
          <a:bodyPr wrap="square" rtlCol="0" anchor="t"/>
          <a:lstStyle/>
          <a:p>
            <a:pPr marL="0" indent="0" algn="l">
              <a:lnSpc>
                <a:spcPts val="2588"/>
              </a:lnSpc>
              <a:buNone/>
            </a:pPr>
            <a:r>
              <a:rPr lang="en-US" sz="1618" dirty="0">
                <a:solidFill>
                  <a:srgbClr val="272525"/>
                </a:solidFill>
                <a:latin typeface="Lato" pitchFamily="34" charset="0"/>
                <a:ea typeface="Lato" pitchFamily="34" charset="-122"/>
                <a:cs typeface="Lato" pitchFamily="34" charset="-120"/>
              </a:rPr>
              <a:t>The final prediction is a weighted combination of the predictions of all weak learners, leading to improved accuracy.</a:t>
            </a:r>
            <a:endParaRPr lang="en-US" sz="1618"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22634" y="834628"/>
            <a:ext cx="10489883" cy="605552"/>
          </a:xfrm>
          <a:prstGeom prst="rect">
            <a:avLst/>
          </a:prstGeom>
          <a:noFill/>
          <a:ln/>
        </p:spPr>
        <p:txBody>
          <a:bodyPr wrap="none" rtlCol="0" anchor="t"/>
          <a:lstStyle/>
          <a:p>
            <a:pPr marL="0" indent="0">
              <a:lnSpc>
                <a:spcPts val="4768"/>
              </a:lnSpc>
              <a:buNone/>
            </a:pPr>
            <a:r>
              <a:rPr lang="en-US" sz="3815" dirty="0">
                <a:solidFill>
                  <a:srgbClr val="312F2B"/>
                </a:solidFill>
                <a:latin typeface="Gelasio" pitchFamily="34" charset="0"/>
                <a:ea typeface="Gelasio" pitchFamily="34" charset="-122"/>
                <a:cs typeface="Gelasio" pitchFamily="34" charset="-120"/>
              </a:rPr>
              <a:t>Weak Learners: The Building Blocks of AdaBoost</a:t>
            </a:r>
            <a:endParaRPr lang="en-US" sz="3815" dirty="0"/>
          </a:p>
        </p:txBody>
      </p:sp>
      <p:sp>
        <p:nvSpPr>
          <p:cNvPr id="5" name="Text 2"/>
          <p:cNvSpPr/>
          <p:nvPr/>
        </p:nvSpPr>
        <p:spPr>
          <a:xfrm>
            <a:off x="2022634" y="1730812"/>
            <a:ext cx="10585133" cy="620078"/>
          </a:xfrm>
          <a:prstGeom prst="rect">
            <a:avLst/>
          </a:prstGeom>
          <a:noFill/>
          <a:ln/>
        </p:spPr>
        <p:txBody>
          <a:bodyPr wrap="square" rtlCol="0" anchor="t"/>
          <a:lstStyle/>
          <a:p>
            <a:pPr marL="0" indent="0">
              <a:lnSpc>
                <a:spcPts val="2441"/>
              </a:lnSpc>
              <a:buNone/>
            </a:pPr>
            <a:r>
              <a:rPr lang="en-US" sz="1526" dirty="0">
                <a:solidFill>
                  <a:srgbClr val="272525"/>
                </a:solidFill>
                <a:latin typeface="Lato" pitchFamily="34" charset="0"/>
                <a:ea typeface="Lato" pitchFamily="34" charset="-122"/>
                <a:cs typeface="Lato" pitchFamily="34" charset="-120"/>
              </a:rPr>
              <a:t>Weak learners are simple models that are only slightly better than random guessing. They often have limited complexity, such as decision stumps or shallow decision trees, and are prone to errors.</a:t>
            </a:r>
            <a:endParaRPr lang="en-US" sz="1526" dirty="0"/>
          </a:p>
        </p:txBody>
      </p:sp>
      <p:pic>
        <p:nvPicPr>
          <p:cNvPr id="6" name="Image 1" descr="preencoded.png"/>
          <p:cNvPicPr>
            <a:picLocks noChangeAspect="1"/>
          </p:cNvPicPr>
          <p:nvPr/>
        </p:nvPicPr>
        <p:blipFill>
          <a:blip r:embed="rId4"/>
          <a:stretch>
            <a:fillRect/>
          </a:stretch>
        </p:blipFill>
        <p:spPr>
          <a:xfrm>
            <a:off x="2022634" y="2786658"/>
            <a:ext cx="4370665" cy="3013115"/>
          </a:xfrm>
          <a:prstGeom prst="rect">
            <a:avLst/>
          </a:prstGeom>
        </p:spPr>
      </p:pic>
      <p:sp>
        <p:nvSpPr>
          <p:cNvPr id="7" name="Shape 3"/>
          <p:cNvSpPr/>
          <p:nvPr/>
        </p:nvSpPr>
        <p:spPr>
          <a:xfrm>
            <a:off x="7559159" y="3004542"/>
            <a:ext cx="435888" cy="435888"/>
          </a:xfrm>
          <a:prstGeom prst="roundRect">
            <a:avLst>
              <a:gd name="adj" fmla="val 18672"/>
            </a:avLst>
          </a:prstGeom>
          <a:solidFill>
            <a:srgbClr val="AEE4BD"/>
          </a:solidFill>
          <a:ln w="7620">
            <a:solidFill>
              <a:srgbClr val="94CAA3"/>
            </a:solidFill>
            <a:prstDash val="solid"/>
          </a:ln>
        </p:spPr>
      </p:sp>
      <p:sp>
        <p:nvSpPr>
          <p:cNvPr id="8" name="Text 4"/>
          <p:cNvSpPr/>
          <p:nvPr/>
        </p:nvSpPr>
        <p:spPr>
          <a:xfrm>
            <a:off x="7714655" y="3077170"/>
            <a:ext cx="124897" cy="290632"/>
          </a:xfrm>
          <a:prstGeom prst="rect">
            <a:avLst/>
          </a:prstGeom>
          <a:noFill/>
          <a:ln/>
        </p:spPr>
        <p:txBody>
          <a:bodyPr wrap="none" rtlCol="0" anchor="t"/>
          <a:lstStyle/>
          <a:p>
            <a:pPr marL="0" indent="0" algn="ctr">
              <a:lnSpc>
                <a:spcPts val="2289"/>
              </a:lnSpc>
              <a:buNone/>
            </a:pPr>
            <a:r>
              <a:rPr lang="en-US" sz="2289" dirty="0">
                <a:solidFill>
                  <a:srgbClr val="000000"/>
                </a:solidFill>
                <a:latin typeface="Gelasio" pitchFamily="34" charset="0"/>
                <a:ea typeface="Gelasio" pitchFamily="34" charset="-122"/>
                <a:cs typeface="Gelasio" pitchFamily="34" charset="-120"/>
              </a:rPr>
              <a:t>1</a:t>
            </a:r>
            <a:endParaRPr lang="en-US" sz="2289" dirty="0"/>
          </a:p>
        </p:txBody>
      </p:sp>
      <p:sp>
        <p:nvSpPr>
          <p:cNvPr id="9" name="Text 5"/>
          <p:cNvSpPr/>
          <p:nvPr/>
        </p:nvSpPr>
        <p:spPr>
          <a:xfrm>
            <a:off x="8188762" y="3004542"/>
            <a:ext cx="2422208" cy="302657"/>
          </a:xfrm>
          <a:prstGeom prst="rect">
            <a:avLst/>
          </a:prstGeom>
          <a:noFill/>
          <a:ln/>
        </p:spPr>
        <p:txBody>
          <a:bodyPr wrap="none" rtlCol="0" anchor="t"/>
          <a:lstStyle/>
          <a:p>
            <a:pPr marL="0" indent="0">
              <a:lnSpc>
                <a:spcPts val="2384"/>
              </a:lnSpc>
              <a:buNone/>
            </a:pPr>
            <a:r>
              <a:rPr lang="en-US" sz="1907" b="1" dirty="0">
                <a:solidFill>
                  <a:srgbClr val="272525"/>
                </a:solidFill>
                <a:latin typeface="Gelasio" pitchFamily="34" charset="0"/>
                <a:ea typeface="Gelasio" pitchFamily="34" charset="-122"/>
                <a:cs typeface="Gelasio" pitchFamily="34" charset="-120"/>
              </a:rPr>
              <a:t>Decision Stumps</a:t>
            </a:r>
            <a:endParaRPr lang="en-US" sz="1907" dirty="0"/>
          </a:p>
        </p:txBody>
      </p:sp>
      <p:sp>
        <p:nvSpPr>
          <p:cNvPr id="10" name="Text 6"/>
          <p:cNvSpPr/>
          <p:nvPr/>
        </p:nvSpPr>
        <p:spPr>
          <a:xfrm>
            <a:off x="8188762" y="3500914"/>
            <a:ext cx="4426625" cy="620078"/>
          </a:xfrm>
          <a:prstGeom prst="rect">
            <a:avLst/>
          </a:prstGeom>
          <a:noFill/>
          <a:ln/>
        </p:spPr>
        <p:txBody>
          <a:bodyPr wrap="square" rtlCol="0" anchor="t"/>
          <a:lstStyle/>
          <a:p>
            <a:pPr marL="0" indent="0">
              <a:lnSpc>
                <a:spcPts val="2441"/>
              </a:lnSpc>
              <a:buNone/>
            </a:pPr>
            <a:r>
              <a:rPr lang="en-US" sz="1526" dirty="0">
                <a:solidFill>
                  <a:srgbClr val="272525"/>
                </a:solidFill>
                <a:latin typeface="Lato" pitchFamily="34" charset="0"/>
                <a:ea typeface="Lato" pitchFamily="34" charset="-122"/>
                <a:cs typeface="Lato" pitchFamily="34" charset="-120"/>
              </a:rPr>
              <a:t>Simple decision trees with only one split, used to classify data based on a single feature.</a:t>
            </a:r>
            <a:endParaRPr lang="en-US" sz="1526" dirty="0"/>
          </a:p>
        </p:txBody>
      </p:sp>
      <p:sp>
        <p:nvSpPr>
          <p:cNvPr id="11" name="Shape 7"/>
          <p:cNvSpPr/>
          <p:nvPr/>
        </p:nvSpPr>
        <p:spPr>
          <a:xfrm>
            <a:off x="7559159" y="4532590"/>
            <a:ext cx="435888" cy="435888"/>
          </a:xfrm>
          <a:prstGeom prst="roundRect">
            <a:avLst>
              <a:gd name="adj" fmla="val 18672"/>
            </a:avLst>
          </a:prstGeom>
          <a:solidFill>
            <a:srgbClr val="AEE4BD"/>
          </a:solidFill>
          <a:ln w="7620">
            <a:solidFill>
              <a:srgbClr val="94CAA3"/>
            </a:solidFill>
            <a:prstDash val="solid"/>
          </a:ln>
        </p:spPr>
      </p:sp>
      <p:sp>
        <p:nvSpPr>
          <p:cNvPr id="12" name="Text 8"/>
          <p:cNvSpPr/>
          <p:nvPr/>
        </p:nvSpPr>
        <p:spPr>
          <a:xfrm>
            <a:off x="7695962" y="4605218"/>
            <a:ext cx="162282" cy="290632"/>
          </a:xfrm>
          <a:prstGeom prst="rect">
            <a:avLst/>
          </a:prstGeom>
          <a:noFill/>
          <a:ln/>
        </p:spPr>
        <p:txBody>
          <a:bodyPr wrap="none" rtlCol="0" anchor="t"/>
          <a:lstStyle/>
          <a:p>
            <a:pPr marL="0" indent="0" algn="ctr">
              <a:lnSpc>
                <a:spcPts val="2289"/>
              </a:lnSpc>
              <a:buNone/>
            </a:pPr>
            <a:r>
              <a:rPr lang="en-US" sz="2289" dirty="0">
                <a:solidFill>
                  <a:srgbClr val="000000"/>
                </a:solidFill>
                <a:latin typeface="Gelasio" pitchFamily="34" charset="0"/>
                <a:ea typeface="Gelasio" pitchFamily="34" charset="-122"/>
                <a:cs typeface="Gelasio" pitchFamily="34" charset="-120"/>
              </a:rPr>
              <a:t>2</a:t>
            </a:r>
            <a:endParaRPr lang="en-US" sz="2289" dirty="0"/>
          </a:p>
        </p:txBody>
      </p:sp>
      <p:sp>
        <p:nvSpPr>
          <p:cNvPr id="13" name="Text 9"/>
          <p:cNvSpPr/>
          <p:nvPr/>
        </p:nvSpPr>
        <p:spPr>
          <a:xfrm>
            <a:off x="8188762" y="4532590"/>
            <a:ext cx="2895600" cy="302657"/>
          </a:xfrm>
          <a:prstGeom prst="rect">
            <a:avLst/>
          </a:prstGeom>
          <a:noFill/>
          <a:ln/>
        </p:spPr>
        <p:txBody>
          <a:bodyPr wrap="none" rtlCol="0" anchor="t"/>
          <a:lstStyle/>
          <a:p>
            <a:pPr marL="0" indent="0">
              <a:lnSpc>
                <a:spcPts val="2384"/>
              </a:lnSpc>
              <a:buNone/>
            </a:pPr>
            <a:r>
              <a:rPr lang="en-US" sz="1907" b="1" dirty="0">
                <a:solidFill>
                  <a:srgbClr val="272525"/>
                </a:solidFill>
                <a:latin typeface="Gelasio" pitchFamily="34" charset="0"/>
                <a:ea typeface="Gelasio" pitchFamily="34" charset="-122"/>
                <a:cs typeface="Gelasio" pitchFamily="34" charset="-120"/>
              </a:rPr>
              <a:t>Shallow Decision Trees</a:t>
            </a:r>
            <a:endParaRPr lang="en-US" sz="1907" dirty="0"/>
          </a:p>
        </p:txBody>
      </p:sp>
      <p:sp>
        <p:nvSpPr>
          <p:cNvPr id="14" name="Text 10"/>
          <p:cNvSpPr/>
          <p:nvPr/>
        </p:nvSpPr>
        <p:spPr>
          <a:xfrm>
            <a:off x="8188762" y="5028962"/>
            <a:ext cx="4426625" cy="620078"/>
          </a:xfrm>
          <a:prstGeom prst="rect">
            <a:avLst/>
          </a:prstGeom>
          <a:noFill/>
          <a:ln/>
        </p:spPr>
        <p:txBody>
          <a:bodyPr wrap="square" rtlCol="0" anchor="t"/>
          <a:lstStyle/>
          <a:p>
            <a:pPr marL="0" indent="0">
              <a:lnSpc>
                <a:spcPts val="2441"/>
              </a:lnSpc>
              <a:buNone/>
            </a:pPr>
            <a:r>
              <a:rPr lang="en-US" sz="1526" dirty="0">
                <a:solidFill>
                  <a:srgbClr val="272525"/>
                </a:solidFill>
                <a:latin typeface="Lato" pitchFamily="34" charset="0"/>
                <a:ea typeface="Lato" pitchFamily="34" charset="-122"/>
                <a:cs typeface="Lato" pitchFamily="34" charset="-120"/>
              </a:rPr>
              <a:t>Decision trees with limited depth, capable of capturing basic patterns in the data.</a:t>
            </a:r>
            <a:endParaRPr lang="en-US" sz="1526" dirty="0"/>
          </a:p>
        </p:txBody>
      </p:sp>
      <p:sp>
        <p:nvSpPr>
          <p:cNvPr id="15" name="Shape 11"/>
          <p:cNvSpPr/>
          <p:nvPr/>
        </p:nvSpPr>
        <p:spPr>
          <a:xfrm>
            <a:off x="7559159" y="6060638"/>
            <a:ext cx="435888" cy="435888"/>
          </a:xfrm>
          <a:prstGeom prst="roundRect">
            <a:avLst>
              <a:gd name="adj" fmla="val 18672"/>
            </a:avLst>
          </a:prstGeom>
          <a:solidFill>
            <a:srgbClr val="AEE4BD"/>
          </a:solidFill>
          <a:ln w="7620">
            <a:solidFill>
              <a:srgbClr val="94CAA3"/>
            </a:solidFill>
            <a:prstDash val="solid"/>
          </a:ln>
        </p:spPr>
      </p:sp>
      <p:sp>
        <p:nvSpPr>
          <p:cNvPr id="16" name="Text 12"/>
          <p:cNvSpPr/>
          <p:nvPr/>
        </p:nvSpPr>
        <p:spPr>
          <a:xfrm>
            <a:off x="7696914" y="6133267"/>
            <a:ext cx="160377" cy="290632"/>
          </a:xfrm>
          <a:prstGeom prst="rect">
            <a:avLst/>
          </a:prstGeom>
          <a:noFill/>
          <a:ln/>
        </p:spPr>
        <p:txBody>
          <a:bodyPr wrap="none" rtlCol="0" anchor="t"/>
          <a:lstStyle/>
          <a:p>
            <a:pPr marL="0" indent="0" algn="ctr">
              <a:lnSpc>
                <a:spcPts val="2289"/>
              </a:lnSpc>
              <a:buNone/>
            </a:pPr>
            <a:r>
              <a:rPr lang="en-US" sz="2289" dirty="0">
                <a:solidFill>
                  <a:srgbClr val="000000"/>
                </a:solidFill>
                <a:latin typeface="Gelasio" pitchFamily="34" charset="0"/>
                <a:ea typeface="Gelasio" pitchFamily="34" charset="-122"/>
                <a:cs typeface="Gelasio" pitchFamily="34" charset="-120"/>
              </a:rPr>
              <a:t>3</a:t>
            </a:r>
            <a:endParaRPr lang="en-US" sz="2289" dirty="0"/>
          </a:p>
        </p:txBody>
      </p:sp>
      <p:sp>
        <p:nvSpPr>
          <p:cNvPr id="17" name="Text 13"/>
          <p:cNvSpPr/>
          <p:nvPr/>
        </p:nvSpPr>
        <p:spPr>
          <a:xfrm>
            <a:off x="8188762" y="6060638"/>
            <a:ext cx="2422208" cy="302657"/>
          </a:xfrm>
          <a:prstGeom prst="rect">
            <a:avLst/>
          </a:prstGeom>
          <a:noFill/>
          <a:ln/>
        </p:spPr>
        <p:txBody>
          <a:bodyPr wrap="none" rtlCol="0" anchor="t"/>
          <a:lstStyle/>
          <a:p>
            <a:pPr marL="0" indent="0">
              <a:lnSpc>
                <a:spcPts val="2384"/>
              </a:lnSpc>
              <a:buNone/>
            </a:pPr>
            <a:r>
              <a:rPr lang="en-US" sz="1907" b="1" dirty="0">
                <a:solidFill>
                  <a:srgbClr val="272525"/>
                </a:solidFill>
                <a:latin typeface="Gelasio" pitchFamily="34" charset="0"/>
                <a:ea typeface="Gelasio" pitchFamily="34" charset="-122"/>
                <a:cs typeface="Gelasio" pitchFamily="34" charset="-120"/>
              </a:rPr>
              <a:t>Linear Models</a:t>
            </a:r>
            <a:endParaRPr lang="en-US" sz="1907" dirty="0"/>
          </a:p>
        </p:txBody>
      </p:sp>
      <p:sp>
        <p:nvSpPr>
          <p:cNvPr id="18" name="Text 14"/>
          <p:cNvSpPr/>
          <p:nvPr/>
        </p:nvSpPr>
        <p:spPr>
          <a:xfrm>
            <a:off x="8188762" y="6557010"/>
            <a:ext cx="4426625" cy="620078"/>
          </a:xfrm>
          <a:prstGeom prst="rect">
            <a:avLst/>
          </a:prstGeom>
          <a:noFill/>
          <a:ln/>
        </p:spPr>
        <p:txBody>
          <a:bodyPr wrap="square" rtlCol="0" anchor="t"/>
          <a:lstStyle/>
          <a:p>
            <a:pPr marL="0" indent="0">
              <a:lnSpc>
                <a:spcPts val="2441"/>
              </a:lnSpc>
              <a:buNone/>
            </a:pPr>
            <a:r>
              <a:rPr lang="en-US" sz="1526" dirty="0">
                <a:solidFill>
                  <a:srgbClr val="272525"/>
                </a:solidFill>
                <a:latin typeface="Lato" pitchFamily="34" charset="0"/>
                <a:ea typeface="Lato" pitchFamily="34" charset="-122"/>
                <a:cs typeface="Lato" pitchFamily="34" charset="-120"/>
              </a:rPr>
              <a:t>Simple models that use a linear combination of features to make predictions</a:t>
            </a:r>
            <a:endParaRPr lang="en-US" sz="152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553"/>
          </a:xfrm>
          <a:prstGeom prst="rect">
            <a:avLst/>
          </a:prstGeom>
          <a:solidFill>
            <a:srgbClr val="FFFFFF">
              <a:alpha val="75000"/>
            </a:srgbClr>
          </a:solidFill>
          <a:ln/>
        </p:spPr>
      </p:sp>
      <p:sp>
        <p:nvSpPr>
          <p:cNvPr id="4" name="Text 1"/>
          <p:cNvSpPr/>
          <p:nvPr/>
        </p:nvSpPr>
        <p:spPr>
          <a:xfrm>
            <a:off x="1117283" y="624007"/>
            <a:ext cx="10133171" cy="709136"/>
          </a:xfrm>
          <a:prstGeom prst="rect">
            <a:avLst/>
          </a:prstGeom>
          <a:noFill/>
          <a:ln/>
        </p:spPr>
        <p:txBody>
          <a:bodyPr wrap="none" rtlCol="0" anchor="t"/>
          <a:lstStyle/>
          <a:p>
            <a:pPr marL="0" indent="0">
              <a:lnSpc>
                <a:spcPts val="5584"/>
              </a:lnSpc>
              <a:buNone/>
            </a:pPr>
            <a:r>
              <a:rPr lang="en-US" sz="4467" dirty="0">
                <a:solidFill>
                  <a:srgbClr val="312F2B"/>
                </a:solidFill>
                <a:latin typeface="Gelasio" pitchFamily="34" charset="0"/>
                <a:ea typeface="Gelasio" pitchFamily="34" charset="-122"/>
                <a:cs typeface="Gelasio" pitchFamily="34" charset="-120"/>
              </a:rPr>
              <a:t>Adaptive Adjustment of Sample Weights</a:t>
            </a:r>
            <a:endParaRPr lang="en-US" sz="4467" dirty="0"/>
          </a:p>
        </p:txBody>
      </p:sp>
      <p:sp>
        <p:nvSpPr>
          <p:cNvPr id="5" name="Text 2"/>
          <p:cNvSpPr/>
          <p:nvPr/>
        </p:nvSpPr>
        <p:spPr>
          <a:xfrm>
            <a:off x="1117283" y="1786890"/>
            <a:ext cx="12395835" cy="726043"/>
          </a:xfrm>
          <a:prstGeom prst="rect">
            <a:avLst/>
          </a:prstGeom>
          <a:noFill/>
          <a:ln/>
        </p:spPr>
        <p:txBody>
          <a:bodyPr wrap="square" rtlCol="0" anchor="t"/>
          <a:lstStyle/>
          <a:p>
            <a:pPr marL="0" indent="0">
              <a:lnSpc>
                <a:spcPts val="2859"/>
              </a:lnSpc>
              <a:buNone/>
            </a:pPr>
            <a:r>
              <a:rPr lang="en-US" sz="1787" dirty="0">
                <a:solidFill>
                  <a:srgbClr val="272525"/>
                </a:solidFill>
                <a:latin typeface="Lato" pitchFamily="34" charset="0"/>
                <a:ea typeface="Lato" pitchFamily="34" charset="-122"/>
                <a:cs typeface="Lato" pitchFamily="34" charset="-120"/>
              </a:rPr>
              <a:t>AdaBoost adaptively adjusts the weights of training samples based on the performance of previous learners. Misclassified examples receive higher weights, forcing subsequent learners to focus on them.</a:t>
            </a:r>
            <a:endParaRPr lang="en-US" sz="1787" dirty="0"/>
          </a:p>
        </p:txBody>
      </p:sp>
      <p:sp>
        <p:nvSpPr>
          <p:cNvPr id="6" name="Shape 3"/>
          <p:cNvSpPr/>
          <p:nvPr/>
        </p:nvSpPr>
        <p:spPr>
          <a:xfrm>
            <a:off x="1117283" y="5368885"/>
            <a:ext cx="12395835" cy="28337"/>
          </a:xfrm>
          <a:prstGeom prst="roundRect">
            <a:avLst>
              <a:gd name="adj" fmla="val 336341"/>
            </a:avLst>
          </a:prstGeom>
          <a:solidFill>
            <a:srgbClr val="CECEC9"/>
          </a:solidFill>
          <a:ln/>
        </p:spPr>
      </p:sp>
      <p:sp>
        <p:nvSpPr>
          <p:cNvPr id="7" name="Shape 4"/>
          <p:cNvSpPr/>
          <p:nvPr/>
        </p:nvSpPr>
        <p:spPr>
          <a:xfrm>
            <a:off x="4145280" y="4574738"/>
            <a:ext cx="28337" cy="794147"/>
          </a:xfrm>
          <a:prstGeom prst="roundRect">
            <a:avLst>
              <a:gd name="adj" fmla="val 336341"/>
            </a:avLst>
          </a:prstGeom>
          <a:solidFill>
            <a:srgbClr val="94CAA3"/>
          </a:solidFill>
          <a:ln/>
        </p:spPr>
      </p:sp>
      <p:sp>
        <p:nvSpPr>
          <p:cNvPr id="8" name="Shape 5"/>
          <p:cNvSpPr/>
          <p:nvPr/>
        </p:nvSpPr>
        <p:spPr>
          <a:xfrm>
            <a:off x="3904178" y="5113615"/>
            <a:ext cx="510540" cy="510540"/>
          </a:xfrm>
          <a:prstGeom prst="roundRect">
            <a:avLst>
              <a:gd name="adj" fmla="val 18668"/>
            </a:avLst>
          </a:prstGeom>
          <a:solidFill>
            <a:srgbClr val="AEE4BD"/>
          </a:solidFill>
          <a:ln w="7620">
            <a:solidFill>
              <a:srgbClr val="94CAA3"/>
            </a:solidFill>
            <a:prstDash val="solid"/>
          </a:ln>
        </p:spPr>
      </p:sp>
      <p:sp>
        <p:nvSpPr>
          <p:cNvPr id="9" name="Text 6"/>
          <p:cNvSpPr/>
          <p:nvPr/>
        </p:nvSpPr>
        <p:spPr>
          <a:xfrm>
            <a:off x="4086225" y="5198626"/>
            <a:ext cx="146328" cy="340400"/>
          </a:xfrm>
          <a:prstGeom prst="rect">
            <a:avLst/>
          </a:prstGeom>
          <a:noFill/>
          <a:ln/>
        </p:spPr>
        <p:txBody>
          <a:bodyPr wrap="none" rtlCol="0" anchor="t"/>
          <a:lstStyle/>
          <a:p>
            <a:pPr marL="0" indent="0" algn="ctr">
              <a:lnSpc>
                <a:spcPts val="2680"/>
              </a:lnSpc>
              <a:buNone/>
            </a:pPr>
            <a:r>
              <a:rPr lang="en-US" sz="2680" dirty="0">
                <a:solidFill>
                  <a:srgbClr val="000000"/>
                </a:solidFill>
                <a:latin typeface="Gelasio" pitchFamily="34" charset="0"/>
                <a:ea typeface="Gelasio" pitchFamily="34" charset="-122"/>
                <a:cs typeface="Gelasio" pitchFamily="34" charset="-120"/>
              </a:rPr>
              <a:t>1</a:t>
            </a:r>
            <a:endParaRPr lang="en-US" sz="2680" dirty="0"/>
          </a:p>
        </p:txBody>
      </p:sp>
      <p:sp>
        <p:nvSpPr>
          <p:cNvPr id="10" name="Text 7"/>
          <p:cNvSpPr/>
          <p:nvPr/>
        </p:nvSpPr>
        <p:spPr>
          <a:xfrm>
            <a:off x="2741176" y="3131225"/>
            <a:ext cx="2836545" cy="354449"/>
          </a:xfrm>
          <a:prstGeom prst="rect">
            <a:avLst/>
          </a:prstGeom>
          <a:noFill/>
          <a:ln/>
        </p:spPr>
        <p:txBody>
          <a:bodyPr wrap="none" rtlCol="0" anchor="t"/>
          <a:lstStyle/>
          <a:p>
            <a:pPr marL="0" indent="0" algn="ctr">
              <a:lnSpc>
                <a:spcPts val="2792"/>
              </a:lnSpc>
              <a:buNone/>
            </a:pPr>
            <a:r>
              <a:rPr lang="en-US" sz="2234" dirty="0">
                <a:solidFill>
                  <a:srgbClr val="272525"/>
                </a:solidFill>
                <a:latin typeface="Gelasio" pitchFamily="34" charset="0"/>
                <a:ea typeface="Gelasio" pitchFamily="34" charset="-122"/>
                <a:cs typeface="Gelasio" pitchFamily="34" charset="-120"/>
              </a:rPr>
              <a:t>Initial Weights</a:t>
            </a:r>
            <a:endParaRPr lang="en-US" sz="2234" dirty="0"/>
          </a:p>
        </p:txBody>
      </p:sp>
      <p:sp>
        <p:nvSpPr>
          <p:cNvPr id="11" name="Text 8"/>
          <p:cNvSpPr/>
          <p:nvPr/>
        </p:nvSpPr>
        <p:spPr>
          <a:xfrm>
            <a:off x="1344097" y="3621762"/>
            <a:ext cx="5630823" cy="726043"/>
          </a:xfrm>
          <a:prstGeom prst="rect">
            <a:avLst/>
          </a:prstGeom>
          <a:noFill/>
          <a:ln/>
        </p:spPr>
        <p:txBody>
          <a:bodyPr wrap="square" rtlCol="0" anchor="t"/>
          <a:lstStyle/>
          <a:p>
            <a:pPr marL="0" indent="0" algn="ctr">
              <a:lnSpc>
                <a:spcPts val="2859"/>
              </a:lnSpc>
              <a:buNone/>
            </a:pPr>
            <a:r>
              <a:rPr lang="en-US" sz="1787" dirty="0">
                <a:solidFill>
                  <a:srgbClr val="272525"/>
                </a:solidFill>
                <a:latin typeface="Lato" pitchFamily="34" charset="0"/>
                <a:ea typeface="Lato" pitchFamily="34" charset="-122"/>
                <a:cs typeface="Lato" pitchFamily="34" charset="-120"/>
              </a:rPr>
              <a:t>Training samples are assigned equal weights at the beginning of the boosting process.</a:t>
            </a:r>
            <a:endParaRPr lang="en-US" sz="1787" dirty="0"/>
          </a:p>
        </p:txBody>
      </p:sp>
      <p:sp>
        <p:nvSpPr>
          <p:cNvPr id="12" name="Shape 9"/>
          <p:cNvSpPr/>
          <p:nvPr/>
        </p:nvSpPr>
        <p:spPr>
          <a:xfrm>
            <a:off x="7300913" y="5368885"/>
            <a:ext cx="28337" cy="794147"/>
          </a:xfrm>
          <a:prstGeom prst="roundRect">
            <a:avLst>
              <a:gd name="adj" fmla="val 336341"/>
            </a:avLst>
          </a:prstGeom>
          <a:solidFill>
            <a:srgbClr val="94CAA3"/>
          </a:solidFill>
          <a:ln/>
        </p:spPr>
      </p:sp>
      <p:sp>
        <p:nvSpPr>
          <p:cNvPr id="13" name="Shape 10"/>
          <p:cNvSpPr/>
          <p:nvPr/>
        </p:nvSpPr>
        <p:spPr>
          <a:xfrm>
            <a:off x="7059811" y="5113615"/>
            <a:ext cx="510540" cy="510540"/>
          </a:xfrm>
          <a:prstGeom prst="roundRect">
            <a:avLst>
              <a:gd name="adj" fmla="val 18668"/>
            </a:avLst>
          </a:prstGeom>
          <a:solidFill>
            <a:srgbClr val="AEE4BD"/>
          </a:solidFill>
          <a:ln w="7620">
            <a:solidFill>
              <a:srgbClr val="94CAA3"/>
            </a:solidFill>
            <a:prstDash val="solid"/>
          </a:ln>
        </p:spPr>
      </p:sp>
      <p:sp>
        <p:nvSpPr>
          <p:cNvPr id="14" name="Text 11"/>
          <p:cNvSpPr/>
          <p:nvPr/>
        </p:nvSpPr>
        <p:spPr>
          <a:xfrm>
            <a:off x="7219950" y="5198626"/>
            <a:ext cx="190143" cy="340400"/>
          </a:xfrm>
          <a:prstGeom prst="rect">
            <a:avLst/>
          </a:prstGeom>
          <a:noFill/>
          <a:ln/>
        </p:spPr>
        <p:txBody>
          <a:bodyPr wrap="none" rtlCol="0" anchor="t"/>
          <a:lstStyle/>
          <a:p>
            <a:pPr marL="0" indent="0" algn="ctr">
              <a:lnSpc>
                <a:spcPts val="2680"/>
              </a:lnSpc>
              <a:buNone/>
            </a:pPr>
            <a:r>
              <a:rPr lang="en-US" sz="2680" dirty="0">
                <a:solidFill>
                  <a:srgbClr val="000000"/>
                </a:solidFill>
                <a:latin typeface="Gelasio" pitchFamily="34" charset="0"/>
                <a:ea typeface="Gelasio" pitchFamily="34" charset="-122"/>
                <a:cs typeface="Gelasio" pitchFamily="34" charset="-120"/>
              </a:rPr>
              <a:t>2</a:t>
            </a:r>
            <a:endParaRPr lang="en-US" sz="2680" dirty="0"/>
          </a:p>
        </p:txBody>
      </p:sp>
      <p:sp>
        <p:nvSpPr>
          <p:cNvPr id="15" name="Text 12"/>
          <p:cNvSpPr/>
          <p:nvPr/>
        </p:nvSpPr>
        <p:spPr>
          <a:xfrm>
            <a:off x="5896808" y="6389965"/>
            <a:ext cx="2836545" cy="354449"/>
          </a:xfrm>
          <a:prstGeom prst="rect">
            <a:avLst/>
          </a:prstGeom>
          <a:noFill/>
          <a:ln/>
        </p:spPr>
        <p:txBody>
          <a:bodyPr wrap="none" rtlCol="0" anchor="t"/>
          <a:lstStyle/>
          <a:p>
            <a:pPr marL="0" indent="0" algn="ctr">
              <a:lnSpc>
                <a:spcPts val="2792"/>
              </a:lnSpc>
              <a:buNone/>
            </a:pPr>
            <a:r>
              <a:rPr lang="en-US" sz="2234" dirty="0">
                <a:solidFill>
                  <a:srgbClr val="272525"/>
                </a:solidFill>
                <a:latin typeface="Gelasio" pitchFamily="34" charset="0"/>
                <a:ea typeface="Gelasio" pitchFamily="34" charset="-122"/>
                <a:cs typeface="Gelasio" pitchFamily="34" charset="-120"/>
              </a:rPr>
              <a:t>Weight Adjustment</a:t>
            </a:r>
            <a:endParaRPr lang="en-US" sz="2234" dirty="0"/>
          </a:p>
        </p:txBody>
      </p:sp>
      <p:sp>
        <p:nvSpPr>
          <p:cNvPr id="16" name="Text 13"/>
          <p:cNvSpPr/>
          <p:nvPr/>
        </p:nvSpPr>
        <p:spPr>
          <a:xfrm>
            <a:off x="4499729" y="6880503"/>
            <a:ext cx="5630823" cy="726043"/>
          </a:xfrm>
          <a:prstGeom prst="rect">
            <a:avLst/>
          </a:prstGeom>
          <a:noFill/>
          <a:ln/>
        </p:spPr>
        <p:txBody>
          <a:bodyPr wrap="square" rtlCol="0" anchor="t"/>
          <a:lstStyle/>
          <a:p>
            <a:pPr marL="0" indent="0" algn="ctr">
              <a:lnSpc>
                <a:spcPts val="2859"/>
              </a:lnSpc>
              <a:buNone/>
            </a:pPr>
            <a:r>
              <a:rPr lang="en-US" sz="1787" dirty="0">
                <a:solidFill>
                  <a:srgbClr val="272525"/>
                </a:solidFill>
                <a:latin typeface="Lato" pitchFamily="34" charset="0"/>
                <a:ea typeface="Lato" pitchFamily="34" charset="-122"/>
                <a:cs typeface="Lato" pitchFamily="34" charset="-120"/>
              </a:rPr>
              <a:t>Samples misclassified by a learner are assigned higher weights, forcing subsequent learners to focus on them.</a:t>
            </a:r>
            <a:endParaRPr lang="en-US" sz="1787" dirty="0"/>
          </a:p>
        </p:txBody>
      </p:sp>
      <p:sp>
        <p:nvSpPr>
          <p:cNvPr id="17" name="Shape 14"/>
          <p:cNvSpPr/>
          <p:nvPr/>
        </p:nvSpPr>
        <p:spPr>
          <a:xfrm>
            <a:off x="10456664" y="4574738"/>
            <a:ext cx="28337" cy="794147"/>
          </a:xfrm>
          <a:prstGeom prst="roundRect">
            <a:avLst>
              <a:gd name="adj" fmla="val 336341"/>
            </a:avLst>
          </a:prstGeom>
          <a:solidFill>
            <a:srgbClr val="94CAA3"/>
          </a:solidFill>
          <a:ln/>
        </p:spPr>
      </p:sp>
      <p:sp>
        <p:nvSpPr>
          <p:cNvPr id="18" name="Shape 15"/>
          <p:cNvSpPr/>
          <p:nvPr/>
        </p:nvSpPr>
        <p:spPr>
          <a:xfrm>
            <a:off x="10215563" y="5113615"/>
            <a:ext cx="510540" cy="510540"/>
          </a:xfrm>
          <a:prstGeom prst="roundRect">
            <a:avLst>
              <a:gd name="adj" fmla="val 18668"/>
            </a:avLst>
          </a:prstGeom>
          <a:solidFill>
            <a:srgbClr val="AEE4BD"/>
          </a:solidFill>
          <a:ln w="7620">
            <a:solidFill>
              <a:srgbClr val="94CAA3"/>
            </a:solidFill>
            <a:prstDash val="solid"/>
          </a:ln>
        </p:spPr>
      </p:sp>
      <p:sp>
        <p:nvSpPr>
          <p:cNvPr id="19" name="Text 16"/>
          <p:cNvSpPr/>
          <p:nvPr/>
        </p:nvSpPr>
        <p:spPr>
          <a:xfrm>
            <a:off x="10376892" y="5198626"/>
            <a:ext cx="187762" cy="340400"/>
          </a:xfrm>
          <a:prstGeom prst="rect">
            <a:avLst/>
          </a:prstGeom>
          <a:noFill/>
          <a:ln/>
        </p:spPr>
        <p:txBody>
          <a:bodyPr wrap="none" rtlCol="0" anchor="t"/>
          <a:lstStyle/>
          <a:p>
            <a:pPr marL="0" indent="0" algn="ctr">
              <a:lnSpc>
                <a:spcPts val="2680"/>
              </a:lnSpc>
              <a:buNone/>
            </a:pPr>
            <a:r>
              <a:rPr lang="en-US" sz="2680" dirty="0">
                <a:solidFill>
                  <a:srgbClr val="000000"/>
                </a:solidFill>
                <a:latin typeface="Gelasio" pitchFamily="34" charset="0"/>
                <a:ea typeface="Gelasio" pitchFamily="34" charset="-122"/>
                <a:cs typeface="Gelasio" pitchFamily="34" charset="-120"/>
              </a:rPr>
              <a:t>3</a:t>
            </a:r>
            <a:endParaRPr lang="en-US" sz="2680" dirty="0"/>
          </a:p>
        </p:txBody>
      </p:sp>
      <p:sp>
        <p:nvSpPr>
          <p:cNvPr id="20" name="Text 17"/>
          <p:cNvSpPr/>
          <p:nvPr/>
        </p:nvSpPr>
        <p:spPr>
          <a:xfrm>
            <a:off x="9015174" y="2768203"/>
            <a:ext cx="2911316" cy="354449"/>
          </a:xfrm>
          <a:prstGeom prst="rect">
            <a:avLst/>
          </a:prstGeom>
          <a:noFill/>
          <a:ln/>
        </p:spPr>
        <p:txBody>
          <a:bodyPr wrap="none" rtlCol="0" anchor="t"/>
          <a:lstStyle/>
          <a:p>
            <a:pPr marL="0" indent="0" algn="ctr">
              <a:lnSpc>
                <a:spcPts val="2792"/>
              </a:lnSpc>
              <a:buNone/>
            </a:pPr>
            <a:r>
              <a:rPr lang="en-US" sz="2234" dirty="0">
                <a:solidFill>
                  <a:srgbClr val="272525"/>
                </a:solidFill>
                <a:latin typeface="Gelasio" pitchFamily="34" charset="0"/>
                <a:ea typeface="Gelasio" pitchFamily="34" charset="-122"/>
                <a:cs typeface="Gelasio" pitchFamily="34" charset="-120"/>
              </a:rPr>
              <a:t>Weighted Combination</a:t>
            </a:r>
            <a:endParaRPr lang="en-US" sz="2234" dirty="0"/>
          </a:p>
        </p:txBody>
      </p:sp>
      <p:sp>
        <p:nvSpPr>
          <p:cNvPr id="21" name="Text 18"/>
          <p:cNvSpPr/>
          <p:nvPr/>
        </p:nvSpPr>
        <p:spPr>
          <a:xfrm>
            <a:off x="7655362" y="3258741"/>
            <a:ext cx="5630942" cy="1089065"/>
          </a:xfrm>
          <a:prstGeom prst="rect">
            <a:avLst/>
          </a:prstGeom>
          <a:noFill/>
          <a:ln/>
        </p:spPr>
        <p:txBody>
          <a:bodyPr wrap="square" rtlCol="0" anchor="t"/>
          <a:lstStyle/>
          <a:p>
            <a:pPr marL="0" indent="0" algn="ctr">
              <a:lnSpc>
                <a:spcPts val="2859"/>
              </a:lnSpc>
              <a:buNone/>
            </a:pPr>
            <a:r>
              <a:rPr lang="en-US" sz="1787" dirty="0">
                <a:solidFill>
                  <a:srgbClr val="272525"/>
                </a:solidFill>
                <a:latin typeface="Lato" pitchFamily="34" charset="0"/>
                <a:ea typeface="Lato" pitchFamily="34" charset="-122"/>
                <a:cs typeface="Lato" pitchFamily="34" charset="-120"/>
              </a:rPr>
              <a:t>The final prediction is a weighted combination of predictions from all learners, with more weight given to learners that performed well.</a:t>
            </a:r>
            <a:endParaRPr lang="en-US" sz="178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864037" y="2226469"/>
            <a:ext cx="10341769" cy="771525"/>
          </a:xfrm>
          <a:prstGeom prst="rect">
            <a:avLst/>
          </a:prstGeom>
          <a:noFill/>
          <a:ln/>
        </p:spPr>
        <p:txBody>
          <a:bodyPr wrap="none" rtlCol="0" anchor="t"/>
          <a:lstStyle/>
          <a:p>
            <a:pPr marL="0" indent="0">
              <a:lnSpc>
                <a:spcPts val="6075"/>
              </a:lnSpc>
              <a:buNone/>
            </a:pPr>
            <a:r>
              <a:rPr lang="en-US" sz="4860" dirty="0">
                <a:solidFill>
                  <a:srgbClr val="312F2B"/>
                </a:solidFill>
                <a:latin typeface="Gelasio" pitchFamily="34" charset="0"/>
                <a:ea typeface="Gelasio" pitchFamily="34" charset="-122"/>
                <a:cs typeface="Gelasio" pitchFamily="34" charset="-120"/>
              </a:rPr>
              <a:t>Limited Complexity of Weak Learners</a:t>
            </a:r>
            <a:endParaRPr lang="en-US" sz="4860" dirty="0"/>
          </a:p>
        </p:txBody>
      </p:sp>
      <p:sp>
        <p:nvSpPr>
          <p:cNvPr id="5" name="Text 2"/>
          <p:cNvSpPr/>
          <p:nvPr/>
        </p:nvSpPr>
        <p:spPr>
          <a:xfrm>
            <a:off x="864037" y="3491746"/>
            <a:ext cx="12902327" cy="790099"/>
          </a:xfrm>
          <a:prstGeom prst="rect">
            <a:avLst/>
          </a:prstGeom>
          <a:noFill/>
          <a:ln/>
        </p:spPr>
        <p:txBody>
          <a:bodyPr wrap="square" rtlCol="0" anchor="t"/>
          <a:lstStyle/>
          <a:p>
            <a:pPr marL="0" indent="0">
              <a:lnSpc>
                <a:spcPts val="3110"/>
              </a:lnSpc>
              <a:buNone/>
            </a:pPr>
            <a:r>
              <a:rPr lang="en-US" sz="1944" dirty="0">
                <a:solidFill>
                  <a:srgbClr val="272525"/>
                </a:solidFill>
                <a:latin typeface="Lato" pitchFamily="34" charset="0"/>
                <a:ea typeface="Lato" pitchFamily="34" charset="-122"/>
                <a:cs typeface="Lato" pitchFamily="34" charset="-120"/>
              </a:rPr>
              <a:t>Weak learners in AdaBoost have limited complexity, preventing them from overfitting the training data. This simplicity allows them to focus on capturing general patterns rather than memorizing noise.</a:t>
            </a:r>
            <a:endParaRPr lang="en-US" sz="1944" dirty="0"/>
          </a:p>
        </p:txBody>
      </p:sp>
      <p:sp>
        <p:nvSpPr>
          <p:cNvPr id="6" name="Shape 3"/>
          <p:cNvSpPr/>
          <p:nvPr/>
        </p:nvSpPr>
        <p:spPr>
          <a:xfrm>
            <a:off x="864037" y="4559498"/>
            <a:ext cx="12902327" cy="1443514"/>
          </a:xfrm>
          <a:prstGeom prst="roundRect">
            <a:avLst>
              <a:gd name="adj" fmla="val 7183"/>
            </a:avLst>
          </a:prstGeom>
          <a:noFill/>
          <a:ln w="15240">
            <a:solidFill>
              <a:srgbClr val="000000">
                <a:alpha val="8000"/>
              </a:srgbClr>
            </a:solidFill>
            <a:prstDash val="solid"/>
          </a:ln>
        </p:spPr>
      </p:sp>
      <p:sp>
        <p:nvSpPr>
          <p:cNvPr id="7" name="Shape 4"/>
          <p:cNvSpPr/>
          <p:nvPr/>
        </p:nvSpPr>
        <p:spPr>
          <a:xfrm>
            <a:off x="879277" y="4574738"/>
            <a:ext cx="12870537" cy="706517"/>
          </a:xfrm>
          <a:prstGeom prst="rect">
            <a:avLst/>
          </a:prstGeom>
          <a:solidFill>
            <a:srgbClr val="FFFFFF">
              <a:alpha val="4000"/>
            </a:srgbClr>
          </a:solidFill>
          <a:ln/>
        </p:spPr>
      </p:sp>
      <p:sp>
        <p:nvSpPr>
          <p:cNvPr id="8" name="Text 5"/>
          <p:cNvSpPr/>
          <p:nvPr/>
        </p:nvSpPr>
        <p:spPr>
          <a:xfrm>
            <a:off x="1127522" y="4730472"/>
            <a:ext cx="3792260" cy="395049"/>
          </a:xfrm>
          <a:prstGeom prst="rect">
            <a:avLst/>
          </a:prstGeom>
          <a:noFill/>
          <a:ln/>
        </p:spPr>
        <p:txBody>
          <a:bodyPr wrap="none" rtlCol="0" anchor="t"/>
          <a:lstStyle/>
          <a:p>
            <a:pPr marL="0" indent="0">
              <a:lnSpc>
                <a:spcPts val="3110"/>
              </a:lnSpc>
              <a:buNone/>
            </a:pPr>
            <a:r>
              <a:rPr lang="en-US" sz="1944" dirty="0">
                <a:solidFill>
                  <a:srgbClr val="272525"/>
                </a:solidFill>
                <a:latin typeface="Lato" pitchFamily="34" charset="0"/>
                <a:ea typeface="Lato" pitchFamily="34" charset="-122"/>
                <a:cs typeface="Lato" pitchFamily="34" charset="-120"/>
              </a:rPr>
              <a:t>High Complexity</a:t>
            </a:r>
            <a:endParaRPr lang="en-US" sz="1944" dirty="0"/>
          </a:p>
        </p:txBody>
      </p:sp>
      <p:sp>
        <p:nvSpPr>
          <p:cNvPr id="9" name="Text 6"/>
          <p:cNvSpPr/>
          <p:nvPr/>
        </p:nvSpPr>
        <p:spPr>
          <a:xfrm>
            <a:off x="5421035" y="4730472"/>
            <a:ext cx="3788450" cy="395049"/>
          </a:xfrm>
          <a:prstGeom prst="rect">
            <a:avLst/>
          </a:prstGeom>
          <a:noFill/>
          <a:ln/>
        </p:spPr>
        <p:txBody>
          <a:bodyPr wrap="none" rtlCol="0" anchor="t"/>
          <a:lstStyle/>
          <a:p>
            <a:pPr marL="0" indent="0">
              <a:lnSpc>
                <a:spcPts val="3110"/>
              </a:lnSpc>
              <a:buNone/>
            </a:pPr>
            <a:r>
              <a:rPr lang="en-US" sz="1944" dirty="0">
                <a:solidFill>
                  <a:srgbClr val="272525"/>
                </a:solidFill>
                <a:latin typeface="Lato" pitchFamily="34" charset="0"/>
                <a:ea typeface="Lato" pitchFamily="34" charset="-122"/>
                <a:cs typeface="Lato" pitchFamily="34" charset="-120"/>
              </a:rPr>
              <a:t>Overfitting</a:t>
            </a:r>
            <a:endParaRPr lang="en-US" sz="1944" dirty="0"/>
          </a:p>
        </p:txBody>
      </p:sp>
      <p:sp>
        <p:nvSpPr>
          <p:cNvPr id="10" name="Text 7"/>
          <p:cNvSpPr/>
          <p:nvPr/>
        </p:nvSpPr>
        <p:spPr>
          <a:xfrm>
            <a:off x="9710738" y="4730472"/>
            <a:ext cx="3792260" cy="395049"/>
          </a:xfrm>
          <a:prstGeom prst="rect">
            <a:avLst/>
          </a:prstGeom>
          <a:noFill/>
          <a:ln/>
        </p:spPr>
        <p:txBody>
          <a:bodyPr wrap="none" rtlCol="0" anchor="t"/>
          <a:lstStyle/>
          <a:p>
            <a:pPr marL="0" indent="0">
              <a:lnSpc>
                <a:spcPts val="3110"/>
              </a:lnSpc>
              <a:buNone/>
            </a:pPr>
            <a:r>
              <a:rPr lang="en-US" sz="1944" dirty="0">
                <a:solidFill>
                  <a:srgbClr val="272525"/>
                </a:solidFill>
                <a:latin typeface="Lato" pitchFamily="34" charset="0"/>
                <a:ea typeface="Lato" pitchFamily="34" charset="-122"/>
                <a:cs typeface="Lato" pitchFamily="34" charset="-120"/>
              </a:rPr>
              <a:t>Poor Generalization</a:t>
            </a:r>
            <a:endParaRPr lang="en-US" sz="1944" dirty="0"/>
          </a:p>
        </p:txBody>
      </p:sp>
      <p:sp>
        <p:nvSpPr>
          <p:cNvPr id="11" name="Shape 8"/>
          <p:cNvSpPr/>
          <p:nvPr/>
        </p:nvSpPr>
        <p:spPr>
          <a:xfrm>
            <a:off x="879277" y="5281255"/>
            <a:ext cx="12870537" cy="706517"/>
          </a:xfrm>
          <a:prstGeom prst="rect">
            <a:avLst/>
          </a:prstGeom>
          <a:solidFill>
            <a:srgbClr val="000000">
              <a:alpha val="4000"/>
            </a:srgbClr>
          </a:solidFill>
          <a:ln/>
        </p:spPr>
      </p:sp>
      <p:sp>
        <p:nvSpPr>
          <p:cNvPr id="12" name="Text 9"/>
          <p:cNvSpPr/>
          <p:nvPr/>
        </p:nvSpPr>
        <p:spPr>
          <a:xfrm>
            <a:off x="1127522" y="5436989"/>
            <a:ext cx="3792260" cy="395049"/>
          </a:xfrm>
          <a:prstGeom prst="rect">
            <a:avLst/>
          </a:prstGeom>
          <a:noFill/>
          <a:ln/>
        </p:spPr>
        <p:txBody>
          <a:bodyPr wrap="none" rtlCol="0" anchor="t"/>
          <a:lstStyle/>
          <a:p>
            <a:pPr marL="0" indent="0">
              <a:lnSpc>
                <a:spcPts val="3110"/>
              </a:lnSpc>
              <a:buNone/>
            </a:pPr>
            <a:r>
              <a:rPr lang="en-US" sz="1944" dirty="0">
                <a:solidFill>
                  <a:srgbClr val="272525"/>
                </a:solidFill>
                <a:latin typeface="Lato" pitchFamily="34" charset="0"/>
                <a:ea typeface="Lato" pitchFamily="34" charset="-122"/>
                <a:cs typeface="Lato" pitchFamily="34" charset="-120"/>
              </a:rPr>
              <a:t>Limited Complexity</a:t>
            </a:r>
            <a:endParaRPr lang="en-US" sz="1944" dirty="0"/>
          </a:p>
        </p:txBody>
      </p:sp>
      <p:sp>
        <p:nvSpPr>
          <p:cNvPr id="13" name="Text 10"/>
          <p:cNvSpPr/>
          <p:nvPr/>
        </p:nvSpPr>
        <p:spPr>
          <a:xfrm>
            <a:off x="5421035" y="5436989"/>
            <a:ext cx="3788450" cy="395049"/>
          </a:xfrm>
          <a:prstGeom prst="rect">
            <a:avLst/>
          </a:prstGeom>
          <a:noFill/>
          <a:ln/>
        </p:spPr>
        <p:txBody>
          <a:bodyPr wrap="none" rtlCol="0" anchor="t"/>
          <a:lstStyle/>
          <a:p>
            <a:pPr marL="0" indent="0">
              <a:lnSpc>
                <a:spcPts val="3110"/>
              </a:lnSpc>
              <a:buNone/>
            </a:pPr>
            <a:r>
              <a:rPr lang="en-US" sz="1944" dirty="0">
                <a:solidFill>
                  <a:srgbClr val="272525"/>
                </a:solidFill>
                <a:latin typeface="Lato" pitchFamily="34" charset="0"/>
                <a:ea typeface="Lato" pitchFamily="34" charset="-122"/>
                <a:cs typeface="Lato" pitchFamily="34" charset="-120"/>
              </a:rPr>
              <a:t>Resilience to Overfitting</a:t>
            </a:r>
            <a:endParaRPr lang="en-US" sz="1944" dirty="0"/>
          </a:p>
        </p:txBody>
      </p:sp>
      <p:sp>
        <p:nvSpPr>
          <p:cNvPr id="14" name="Text 11"/>
          <p:cNvSpPr/>
          <p:nvPr/>
        </p:nvSpPr>
        <p:spPr>
          <a:xfrm>
            <a:off x="9710738" y="5436989"/>
            <a:ext cx="3792260" cy="395049"/>
          </a:xfrm>
          <a:prstGeom prst="rect">
            <a:avLst/>
          </a:prstGeom>
          <a:noFill/>
          <a:ln/>
        </p:spPr>
        <p:txBody>
          <a:bodyPr wrap="none" rtlCol="0" anchor="t"/>
          <a:lstStyle/>
          <a:p>
            <a:pPr marL="0" indent="0">
              <a:lnSpc>
                <a:spcPts val="3110"/>
              </a:lnSpc>
              <a:buNone/>
            </a:pPr>
            <a:r>
              <a:rPr lang="en-US" sz="1944" dirty="0">
                <a:solidFill>
                  <a:srgbClr val="272525"/>
                </a:solidFill>
                <a:latin typeface="Lato" pitchFamily="34" charset="0"/>
                <a:ea typeface="Lato" pitchFamily="34" charset="-122"/>
                <a:cs typeface="Lato" pitchFamily="34" charset="-120"/>
              </a:rPr>
              <a:t>Good Generalization</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864037" y="1459230"/>
            <a:ext cx="10980182" cy="771525"/>
          </a:xfrm>
          <a:prstGeom prst="rect">
            <a:avLst/>
          </a:prstGeom>
          <a:noFill/>
          <a:ln/>
        </p:spPr>
        <p:txBody>
          <a:bodyPr wrap="none" rtlCol="0" anchor="t"/>
          <a:lstStyle/>
          <a:p>
            <a:pPr marL="0" indent="0">
              <a:lnSpc>
                <a:spcPts val="6075"/>
              </a:lnSpc>
              <a:buNone/>
            </a:pPr>
            <a:r>
              <a:rPr lang="en-US" sz="4860" dirty="0">
                <a:solidFill>
                  <a:srgbClr val="312F2B"/>
                </a:solidFill>
                <a:latin typeface="Gelasio" pitchFamily="34" charset="0"/>
                <a:ea typeface="Gelasio" pitchFamily="34" charset="-122"/>
                <a:cs typeface="Gelasio" pitchFamily="34" charset="-120"/>
              </a:rPr>
              <a:t>Combination of Multiple Weak Learners</a:t>
            </a:r>
            <a:endParaRPr lang="en-US" sz="4860" dirty="0"/>
          </a:p>
        </p:txBody>
      </p:sp>
      <p:sp>
        <p:nvSpPr>
          <p:cNvPr id="5" name="Text 2"/>
          <p:cNvSpPr/>
          <p:nvPr/>
        </p:nvSpPr>
        <p:spPr>
          <a:xfrm>
            <a:off x="864037" y="2724507"/>
            <a:ext cx="12902327" cy="790099"/>
          </a:xfrm>
          <a:prstGeom prst="rect">
            <a:avLst/>
          </a:prstGeom>
          <a:noFill/>
          <a:ln/>
        </p:spPr>
        <p:txBody>
          <a:bodyPr wrap="square" rtlCol="0" anchor="t"/>
          <a:lstStyle/>
          <a:p>
            <a:pPr marL="0" indent="0">
              <a:lnSpc>
                <a:spcPts val="3110"/>
              </a:lnSpc>
              <a:buNone/>
            </a:pPr>
            <a:r>
              <a:rPr lang="en-US" sz="1944" dirty="0">
                <a:solidFill>
                  <a:srgbClr val="272525"/>
                </a:solidFill>
                <a:latin typeface="Lato" pitchFamily="34" charset="0"/>
                <a:ea typeface="Lato" pitchFamily="34" charset="-122"/>
                <a:cs typeface="Lato" pitchFamily="34" charset="-120"/>
              </a:rPr>
              <a:t>AdaBoost combines the predictions of multiple weak learners to create a strong, robust model. By averaging the predictions, the ensemble model is less likely to be influenced by the limitations of any single weak learner.</a:t>
            </a:r>
            <a:endParaRPr lang="en-US" sz="1944" dirty="0"/>
          </a:p>
        </p:txBody>
      </p:sp>
      <p:pic>
        <p:nvPicPr>
          <p:cNvPr id="6" name="Image 1" descr="preencoded.png"/>
          <p:cNvPicPr>
            <a:picLocks noChangeAspect="1"/>
          </p:cNvPicPr>
          <p:nvPr/>
        </p:nvPicPr>
        <p:blipFill>
          <a:blip r:embed="rId4"/>
          <a:stretch>
            <a:fillRect/>
          </a:stretch>
        </p:blipFill>
        <p:spPr>
          <a:xfrm>
            <a:off x="864037" y="3792260"/>
            <a:ext cx="617220" cy="617220"/>
          </a:xfrm>
          <a:prstGeom prst="rect">
            <a:avLst/>
          </a:prstGeom>
        </p:spPr>
      </p:pic>
      <p:sp>
        <p:nvSpPr>
          <p:cNvPr id="7" name="Text 3"/>
          <p:cNvSpPr/>
          <p:nvPr/>
        </p:nvSpPr>
        <p:spPr>
          <a:xfrm>
            <a:off x="864037" y="4656296"/>
            <a:ext cx="3086100" cy="385763"/>
          </a:xfrm>
          <a:prstGeom prst="rect">
            <a:avLst/>
          </a:prstGeom>
          <a:noFill/>
          <a:ln/>
        </p:spPr>
        <p:txBody>
          <a:bodyPr wrap="none" rtlCol="0" anchor="t"/>
          <a:lstStyle/>
          <a:p>
            <a:pPr marL="0" indent="0" algn="l">
              <a:lnSpc>
                <a:spcPts val="3038"/>
              </a:lnSpc>
              <a:buNone/>
            </a:pPr>
            <a:r>
              <a:rPr lang="en-US" sz="2430" dirty="0">
                <a:solidFill>
                  <a:srgbClr val="272525"/>
                </a:solidFill>
                <a:latin typeface="Gelasio" pitchFamily="34" charset="0"/>
                <a:ea typeface="Gelasio" pitchFamily="34" charset="-122"/>
                <a:cs typeface="Gelasio" pitchFamily="34" charset="-120"/>
              </a:rPr>
              <a:t>Diversity</a:t>
            </a:r>
            <a:endParaRPr lang="en-US" sz="2430" dirty="0"/>
          </a:p>
        </p:txBody>
      </p:sp>
      <p:sp>
        <p:nvSpPr>
          <p:cNvPr id="8" name="Text 4"/>
          <p:cNvSpPr/>
          <p:nvPr/>
        </p:nvSpPr>
        <p:spPr>
          <a:xfrm>
            <a:off x="864037" y="5190173"/>
            <a:ext cx="4053840" cy="1580198"/>
          </a:xfrm>
          <a:prstGeom prst="rect">
            <a:avLst/>
          </a:prstGeom>
          <a:noFill/>
          <a:ln/>
        </p:spPr>
        <p:txBody>
          <a:bodyPr wrap="square" rtlCol="0" anchor="t"/>
          <a:lstStyle/>
          <a:p>
            <a:pPr marL="0" indent="0" algn="l">
              <a:lnSpc>
                <a:spcPts val="3110"/>
              </a:lnSpc>
              <a:buNone/>
            </a:pPr>
            <a:r>
              <a:rPr lang="en-US" sz="1944" dirty="0">
                <a:solidFill>
                  <a:srgbClr val="272525"/>
                </a:solidFill>
                <a:latin typeface="Lato" pitchFamily="34" charset="0"/>
                <a:ea typeface="Lato" pitchFamily="34" charset="-122"/>
                <a:cs typeface="Lato" pitchFamily="34" charset="-120"/>
              </a:rPr>
              <a:t>Weak learners often make different types of errors, resulting in a diverse ensemble that is less prone to overfitting.</a:t>
            </a:r>
            <a:endParaRPr lang="en-US" sz="1944" dirty="0"/>
          </a:p>
        </p:txBody>
      </p:sp>
      <p:pic>
        <p:nvPicPr>
          <p:cNvPr id="9" name="Image 2" descr="preencoded.png"/>
          <p:cNvPicPr>
            <a:picLocks noChangeAspect="1"/>
          </p:cNvPicPr>
          <p:nvPr/>
        </p:nvPicPr>
        <p:blipFill>
          <a:blip r:embed="rId5"/>
          <a:stretch>
            <a:fillRect/>
          </a:stretch>
        </p:blipFill>
        <p:spPr>
          <a:xfrm>
            <a:off x="5288161" y="3792260"/>
            <a:ext cx="617220" cy="617220"/>
          </a:xfrm>
          <a:prstGeom prst="rect">
            <a:avLst/>
          </a:prstGeom>
        </p:spPr>
      </p:pic>
      <p:sp>
        <p:nvSpPr>
          <p:cNvPr id="10" name="Text 5"/>
          <p:cNvSpPr/>
          <p:nvPr/>
        </p:nvSpPr>
        <p:spPr>
          <a:xfrm>
            <a:off x="5288161" y="4656296"/>
            <a:ext cx="3086100" cy="385763"/>
          </a:xfrm>
          <a:prstGeom prst="rect">
            <a:avLst/>
          </a:prstGeom>
          <a:noFill/>
          <a:ln/>
        </p:spPr>
        <p:txBody>
          <a:bodyPr wrap="none" rtlCol="0" anchor="t"/>
          <a:lstStyle/>
          <a:p>
            <a:pPr marL="0" indent="0" algn="l">
              <a:lnSpc>
                <a:spcPts val="3038"/>
              </a:lnSpc>
              <a:buNone/>
            </a:pPr>
            <a:r>
              <a:rPr lang="en-US" sz="2430" dirty="0">
                <a:solidFill>
                  <a:srgbClr val="272525"/>
                </a:solidFill>
                <a:latin typeface="Gelasio" pitchFamily="34" charset="0"/>
                <a:ea typeface="Gelasio" pitchFamily="34" charset="-122"/>
                <a:cs typeface="Gelasio" pitchFamily="34" charset="-120"/>
              </a:rPr>
              <a:t>Averaging</a:t>
            </a:r>
            <a:endParaRPr lang="en-US" sz="2430" dirty="0"/>
          </a:p>
        </p:txBody>
      </p:sp>
      <p:sp>
        <p:nvSpPr>
          <p:cNvPr id="11" name="Text 6"/>
          <p:cNvSpPr/>
          <p:nvPr/>
        </p:nvSpPr>
        <p:spPr>
          <a:xfrm>
            <a:off x="5288161" y="5190173"/>
            <a:ext cx="4053959" cy="1580198"/>
          </a:xfrm>
          <a:prstGeom prst="rect">
            <a:avLst/>
          </a:prstGeom>
          <a:noFill/>
          <a:ln/>
        </p:spPr>
        <p:txBody>
          <a:bodyPr wrap="square" rtlCol="0" anchor="t"/>
          <a:lstStyle/>
          <a:p>
            <a:pPr marL="0" indent="0" algn="l">
              <a:lnSpc>
                <a:spcPts val="3110"/>
              </a:lnSpc>
              <a:buNone/>
            </a:pPr>
            <a:r>
              <a:rPr lang="en-US" sz="1944" dirty="0">
                <a:solidFill>
                  <a:srgbClr val="272525"/>
                </a:solidFill>
                <a:latin typeface="Lato" pitchFamily="34" charset="0"/>
                <a:ea typeface="Lato" pitchFamily="34" charset="-122"/>
                <a:cs typeface="Lato" pitchFamily="34" charset="-120"/>
              </a:rPr>
              <a:t>The final prediction is an average of the predictions from all weak learners, reducing the impact of individual errors.</a:t>
            </a:r>
            <a:endParaRPr lang="en-US" sz="1944" dirty="0"/>
          </a:p>
        </p:txBody>
      </p:sp>
      <p:pic>
        <p:nvPicPr>
          <p:cNvPr id="12" name="Image 3" descr="preencoded.png"/>
          <p:cNvPicPr>
            <a:picLocks noChangeAspect="1"/>
          </p:cNvPicPr>
          <p:nvPr/>
        </p:nvPicPr>
        <p:blipFill>
          <a:blip r:embed="rId6"/>
          <a:stretch>
            <a:fillRect/>
          </a:stretch>
        </p:blipFill>
        <p:spPr>
          <a:xfrm>
            <a:off x="9712404" y="3792260"/>
            <a:ext cx="617220" cy="617220"/>
          </a:xfrm>
          <a:prstGeom prst="rect">
            <a:avLst/>
          </a:prstGeom>
        </p:spPr>
      </p:pic>
      <p:sp>
        <p:nvSpPr>
          <p:cNvPr id="13" name="Text 7"/>
          <p:cNvSpPr/>
          <p:nvPr/>
        </p:nvSpPr>
        <p:spPr>
          <a:xfrm>
            <a:off x="9712404" y="4656296"/>
            <a:ext cx="3086100" cy="385763"/>
          </a:xfrm>
          <a:prstGeom prst="rect">
            <a:avLst/>
          </a:prstGeom>
          <a:noFill/>
          <a:ln/>
        </p:spPr>
        <p:txBody>
          <a:bodyPr wrap="none" rtlCol="0" anchor="t"/>
          <a:lstStyle/>
          <a:p>
            <a:pPr marL="0" indent="0" algn="l">
              <a:lnSpc>
                <a:spcPts val="3038"/>
              </a:lnSpc>
              <a:buNone/>
            </a:pPr>
            <a:r>
              <a:rPr lang="en-US" sz="2430" dirty="0">
                <a:solidFill>
                  <a:srgbClr val="272525"/>
                </a:solidFill>
                <a:latin typeface="Gelasio" pitchFamily="34" charset="0"/>
                <a:ea typeface="Gelasio" pitchFamily="34" charset="-122"/>
                <a:cs typeface="Gelasio" pitchFamily="34" charset="-120"/>
              </a:rPr>
              <a:t>Error Reduction</a:t>
            </a:r>
            <a:endParaRPr lang="en-US" sz="2430" dirty="0"/>
          </a:p>
        </p:txBody>
      </p:sp>
      <p:sp>
        <p:nvSpPr>
          <p:cNvPr id="14" name="Text 8"/>
          <p:cNvSpPr/>
          <p:nvPr/>
        </p:nvSpPr>
        <p:spPr>
          <a:xfrm>
            <a:off x="9712404" y="5190173"/>
            <a:ext cx="4053959" cy="1580198"/>
          </a:xfrm>
          <a:prstGeom prst="rect">
            <a:avLst/>
          </a:prstGeom>
          <a:noFill/>
          <a:ln/>
        </p:spPr>
        <p:txBody>
          <a:bodyPr wrap="square" rtlCol="0" anchor="t"/>
          <a:lstStyle/>
          <a:p>
            <a:pPr marL="0" indent="0" algn="l">
              <a:lnSpc>
                <a:spcPts val="3110"/>
              </a:lnSpc>
              <a:buNone/>
            </a:pPr>
            <a:r>
              <a:rPr lang="en-US" sz="1944" dirty="0">
                <a:solidFill>
                  <a:srgbClr val="272525"/>
                </a:solidFill>
                <a:latin typeface="Lato" pitchFamily="34" charset="0"/>
                <a:ea typeface="Lato" pitchFamily="34" charset="-122"/>
                <a:cs typeface="Lato" pitchFamily="34" charset="-120"/>
              </a:rPr>
              <a:t>The combination of multiple weak learners leads to a significant reduction in overall error, improving model accuracy.</a:t>
            </a: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707</Words>
  <Application>Microsoft Office PowerPoint</Application>
  <PresentationFormat>Custom</PresentationFormat>
  <Paragraphs>78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Gelasio</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GOKUL D</cp:lastModifiedBy>
  <cp:revision>2</cp:revision>
  <dcterms:created xsi:type="dcterms:W3CDTF">2024-07-16T16:26:34Z</dcterms:created>
  <dcterms:modified xsi:type="dcterms:W3CDTF">2024-07-16T16:27:58Z</dcterms:modified>
</cp:coreProperties>
</file>