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97" r:id="rId4"/>
    <p:sldId id="298" r:id="rId5"/>
    <p:sldId id="299" r:id="rId6"/>
    <p:sldId id="260" r:id="rId7"/>
    <p:sldId id="304" r:id="rId8"/>
    <p:sldId id="258" r:id="rId9"/>
    <p:sldId id="263" r:id="rId10"/>
    <p:sldId id="295" r:id="rId11"/>
    <p:sldId id="264" r:id="rId12"/>
    <p:sldId id="296" r:id="rId13"/>
    <p:sldId id="294" r:id="rId14"/>
    <p:sldId id="265" r:id="rId15"/>
    <p:sldId id="300" r:id="rId16"/>
    <p:sldId id="301" r:id="rId17"/>
    <p:sldId id="302" r:id="rId18"/>
    <p:sldId id="303" r:id="rId19"/>
    <p:sldId id="286" r:id="rId20"/>
    <p:sldId id="269" r:id="rId21"/>
    <p:sldId id="268" r:id="rId22"/>
    <p:sldId id="292" r:id="rId23"/>
    <p:sldId id="293" r:id="rId24"/>
    <p:sldId id="281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AD67-AB6E-4F7D-B326-44122EB00BD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86055-82E1-41F7-B6C1-24B65558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1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86055-82E1-41F7-B6C1-24B655585F4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4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9ED5-71E1-71DE-EC22-97516BFCA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AA24B-74D5-6F42-1F7D-732020AC9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79CC8C-8798-ADD8-69C5-38699E724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F70D-B08A-7ED7-F9E2-1B7C48647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86055-82E1-41F7-B6C1-24B655585F4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9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659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77" y="43643"/>
            <a:ext cx="17694308" cy="3298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7133" y="3736656"/>
            <a:ext cx="1606773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latin typeface="Time new roman"/>
              </a:rPr>
              <a:t>BullyBlock AI – </a:t>
            </a:r>
            <a:r>
              <a:rPr lang="en-US" sz="4000" b="0" dirty="0">
                <a:latin typeface="Time new roman"/>
              </a:rPr>
              <a:t>AI-Based Cyberbullying Detector and Reporter</a:t>
            </a:r>
            <a:endParaRPr sz="4000" b="0" dirty="0">
              <a:latin typeface="Time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954" y="4661804"/>
            <a:ext cx="6539845" cy="16129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31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5080" algn="ctr">
              <a:lnSpc>
                <a:spcPct val="154800"/>
              </a:lnSpc>
              <a:spcBef>
                <a:spcPts val="1385"/>
              </a:spcBef>
              <a:tabLst>
                <a:tab pos="1222375" algn="l"/>
                <a:tab pos="3778885" algn="l"/>
              </a:tabLst>
            </a:pP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ABINAYA  S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005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DEEPIKA J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6944826"/>
            <a:ext cx="383066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300" y="7544436"/>
            <a:ext cx="72256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  <a:tabLst>
                <a:tab pos="871219" algn="l"/>
                <a:tab pos="1179195" algn="l"/>
              </a:tabLst>
            </a:pPr>
            <a:r>
              <a:rPr lang="en-I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29/10/2025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1836" y="6944826"/>
            <a:ext cx="572666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IN" sz="2700" b="1" dirty="0">
                <a:solidFill>
                  <a:schemeClr val="tx1"/>
                </a:solidFill>
              </a:rPr>
              <a:t> </a:t>
            </a:r>
            <a:r>
              <a:rPr lang="en-IN" sz="2700" dirty="0">
                <a:solidFill>
                  <a:schemeClr val="tx1"/>
                </a:solidFill>
                <a:latin typeface="Time new roman"/>
              </a:rPr>
              <a:t>CYBERSECURITY</a:t>
            </a:r>
            <a:r>
              <a:rPr lang="en-IN" sz="2700" dirty="0">
                <a:latin typeface="Time new roman"/>
                <a:cs typeface="Times New Roman" panose="02020603050405020304" pitchFamily="18" charset="0"/>
              </a:rPr>
              <a:t> AND MACHINE 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11180" y="7849367"/>
            <a:ext cx="60738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r>
              <a:rPr lang="en-IN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1180" y="8254228"/>
            <a:ext cx="60738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DR.KAVITHA</a:t>
            </a:r>
            <a:r>
              <a:rPr lang="en-IN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SUBRAMANIAM</a:t>
            </a: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B0AD-80A8-A539-EA07-4D197FF0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A66ADE-9A4E-6C7E-E1FC-A1ED7FCD7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190500"/>
            <a:ext cx="10972800" cy="959903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Usecase</a:t>
            </a:r>
            <a:r>
              <a:rPr lang="en-US" dirty="0"/>
              <a:t> Diagram</a:t>
            </a:r>
            <a:endParaRPr spc="1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EC9C7-D163-0B29-65E3-722CD916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8300"/>
            <a:ext cx="15773400" cy="86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 Diagram</a:t>
            </a:r>
            <a:endParaRPr spc="11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7475D-69EA-3F12-F154-7AA5B200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85900"/>
            <a:ext cx="15849600" cy="8801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57BE-F178-E7C9-BC58-74BB6D1C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2A3073-D8C6-6437-80EF-2D8F9D91637C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tivity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C4A02B-B93F-E487-BF2B-943F6A31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38300"/>
            <a:ext cx="17678400" cy="86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E701-DAFF-0AF0-2054-E04548E0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32DAB8-3B50-8217-0E60-0338CCD6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15163800" cy="83283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E947B-0C86-C1BE-006E-5EED434EBCDD}"/>
              </a:ext>
            </a:extLst>
          </p:cNvPr>
          <p:cNvCxnSpPr/>
          <p:nvPr/>
        </p:nvCxnSpPr>
        <p:spPr>
          <a:xfrm>
            <a:off x="12573000" y="5295900"/>
            <a:ext cx="30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214BE-2CAD-1F71-1CDB-229CB875DDEB}"/>
              </a:ext>
            </a:extLst>
          </p:cNvPr>
          <p:cNvCxnSpPr/>
          <p:nvPr/>
        </p:nvCxnSpPr>
        <p:spPr>
          <a:xfrm>
            <a:off x="15621000" y="46863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918D44-5256-7041-5489-D98F973BF1A7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0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MODULES</a:t>
            </a:r>
            <a:endParaRPr spc="1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9CBC-4BED-DA4C-CA0C-5C3FB518C316}"/>
              </a:ext>
            </a:extLst>
          </p:cNvPr>
          <p:cNvSpPr txBox="1"/>
          <p:nvPr/>
        </p:nvSpPr>
        <p:spPr>
          <a:xfrm>
            <a:off x="838200" y="2019300"/>
            <a:ext cx="162306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User Input</a:t>
            </a:r>
            <a:r>
              <a:rPr lang="en-US" sz="2800" dirty="0"/>
              <a:t>: The user sends a message through a platform.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Detection</a:t>
            </a:r>
            <a:r>
              <a:rPr lang="en-US" sz="2800" dirty="0"/>
              <a:t>: The message is checked using AI and NLP tools (like BERT, </a:t>
            </a:r>
            <a:r>
              <a:rPr lang="en-US" sz="2800" dirty="0" err="1"/>
              <a:t>spaCy</a:t>
            </a:r>
            <a:r>
              <a:rPr lang="en-US" sz="2800" dirty="0"/>
              <a:t>) to find bullying or abusive words.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Severity Check</a:t>
            </a:r>
            <a:r>
              <a:rPr lang="en-US" sz="2800" dirty="0"/>
              <a:t>: The system checks how serious the message is – Low, Medium, or High.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Reporting</a:t>
            </a:r>
            <a:r>
              <a:rPr lang="en-US" sz="2800" dirty="0"/>
              <a:t>: If the message is very serious or happens again and again, it sends a report to authorities using email or webhook.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Notification</a:t>
            </a:r>
            <a:r>
              <a:rPr lang="en-US" sz="2800" dirty="0"/>
              <a:t>: If it's not serious, the system warns the user or logs the message.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Data Handling</a:t>
            </a:r>
            <a:r>
              <a:rPr lang="en-US" sz="2800" dirty="0"/>
              <a:t>: All messages and results are saved for future checking and to improve the system.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Live Dashboard</a:t>
            </a:r>
            <a:r>
              <a:rPr lang="en-US" sz="2800" dirty="0"/>
              <a:t>: A dashboard shows health of the platform – number of bullying cases, who reported, and alert status.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/>
              <a:t>SOS Alert</a:t>
            </a:r>
            <a:r>
              <a:rPr lang="en-US" sz="2800" dirty="0"/>
              <a:t>: For serious cases, an alert is sent immediately to help teams for quick action.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0416B-0FDC-8904-EFE6-EEB155E6F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90E4B5-8DA0-DB8D-CE3E-1BDB78148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 METHODOLOGY</a:t>
            </a:r>
            <a:endParaRPr spc="11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53B44A-8CFE-9B03-34CD-08669A172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6955" y="1714500"/>
            <a:ext cx="16586729" cy="809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messages in real-time from online platforms (social media, chat apps, forums).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APIs or direct platform feeds to obtain messages.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Abusive Content Detection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pre-trained NLP models (BERT,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to automatically detect harmful or abusive language.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 messages as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Cyberbullying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Non-Cyberbullying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Severity Assessment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 detected cyberbullying messages into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Low, Medium, or High severity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repeated low-severity messages as potentially serious.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Alert System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automatic email notifications for: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High-severity messages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Recurring low-severity messages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sent to parents, school administrators, or platform moderators via SMTP.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Monitoring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interactive dashboards to show: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Severity trends over time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of cyberbullying incidents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distribution of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2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D861-7C9E-FE11-72DB-05191349C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8D56B9-6A38-E503-6459-16D0410F2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TESTING</a:t>
            </a:r>
            <a:endParaRPr spc="11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4DE201-D60F-09C2-F823-08B79277C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48243"/>
            <a:ext cx="16459200" cy="849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if messages are correctly detected as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cyberbullying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non-cyberbullying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severity classification: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Low, Medium, High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System Testing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automatic email notifications for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high-severity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recurring low-severity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alerts reach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parents, admins, or moderators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&amp; Visualization Testing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real-time display of severity trends, message counts, and sentiment distribution.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&amp; Language Testing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system on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platforms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(chat apps, social media) and different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(if supported).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Testing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time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detection and alert generation.</a:t>
            </a:r>
          </a:p>
        </p:txBody>
      </p:sp>
    </p:spTree>
    <p:extLst>
      <p:ext uri="{BB962C8B-B14F-4D97-AF65-F5344CB8AC3E}">
        <p14:creationId xmlns:p14="http://schemas.microsoft.com/office/powerpoint/2010/main" val="271959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0C179-0E40-7C70-3BD0-94C8669A3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0B8B03-DC50-CD9E-5311-5DC61A8B3A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TEST CASES</a:t>
            </a:r>
            <a:endParaRPr spc="11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4EE44C-9AFA-DB22-B9D5-65924D5D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16548"/>
              </p:ext>
            </p:extLst>
          </p:nvPr>
        </p:nvGraphicFramePr>
        <p:xfrm>
          <a:off x="482600" y="1866901"/>
          <a:ext cx="17221200" cy="8001001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45653039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88771465"/>
                    </a:ext>
                  </a:extLst>
                </a:gridCol>
                <a:gridCol w="5321300">
                  <a:extLst>
                    <a:ext uri="{9D8B030D-6E8A-4147-A177-3AD203B41FA5}">
                      <a16:colId xmlns:a16="http://schemas.microsoft.com/office/drawing/2014/main" val="2357077666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478521459"/>
                    </a:ext>
                  </a:extLst>
                </a:gridCol>
              </a:tblGrid>
              <a:tr h="1081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Test Case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Input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Expected Output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Result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57604"/>
                  </a:ext>
                </a:extLst>
              </a:tr>
              <a:tr h="1892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TC1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Message: “You are useless”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Detected as Cyberbullying, Severity: 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144982"/>
                  </a:ext>
                </a:extLst>
              </a:tr>
              <a:tr h="1256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TC2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Message: “I hate you, leave me alone”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Detected as Cyberbullying, Severity: 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07145"/>
                  </a:ext>
                </a:extLst>
              </a:tr>
              <a:tr h="1256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TC3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Message: “Good job on your project!”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Detected as Non-Cyberbullying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10491"/>
                  </a:ext>
                </a:extLst>
              </a:tr>
              <a:tr h="1256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TC4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Multiple low-severity messages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Trigger recurring alert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801572"/>
                  </a:ext>
                </a:extLst>
              </a:tr>
              <a:tr h="1256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TC5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High-severity message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/>
                        <a:t>Automatic email sent to parent/admin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1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61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B2E18-C5A3-3D40-A40F-40AAB62D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8AA96B-420A-EB0B-E6C9-7A0B9566E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14249400" cy="959903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PERFORMANCE ANALYSIS</a:t>
            </a:r>
            <a:endParaRPr spc="1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40C9D-1A0B-B7CF-AD39-CA14A0C3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47774"/>
            <a:ext cx="6763694" cy="4810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00516-7CC3-3B4F-AA28-CBFDA992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647774"/>
            <a:ext cx="7068536" cy="4439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66C12-22C5-B5FF-BFD1-2D837B0C0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63" y="6219538"/>
            <a:ext cx="697327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233A-2EFF-18E8-8CEE-11F0EE10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en-IN" dirty="0"/>
              <a:t>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ECC4B-A093-0D3A-4336-8143253F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0759"/>
            <a:ext cx="4305901" cy="3162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057B29-2EF0-E012-3130-64F46A95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790700"/>
            <a:ext cx="3705742" cy="3848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79F3F3-83D9-BA22-918B-39596A5D5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639337"/>
            <a:ext cx="8992855" cy="4029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D0F860-DFC3-6A8C-2FB0-C68A72B45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342" y="1590179"/>
            <a:ext cx="7725853" cy="3553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DF1A2-9210-6C72-67E1-D08289EB6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6235035"/>
            <a:ext cx="502990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11315" y="244124"/>
            <a:ext cx="120180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484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A2A2A"/>
                </a:solidFill>
              </a:rPr>
              <a:t>A</a:t>
            </a:r>
            <a:r>
              <a:rPr lang="en-US" spc="-10" dirty="0">
                <a:solidFill>
                  <a:srgbClr val="2A2A2A"/>
                </a:solidFill>
              </a:rPr>
              <a:t>GENDA</a:t>
            </a:r>
            <a:endParaRPr spc="-10" dirty="0">
              <a:solidFill>
                <a:srgbClr val="2A2A2A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FBDE5-5124-4377-6B78-6754A069070C}"/>
              </a:ext>
            </a:extLst>
          </p:cNvPr>
          <p:cNvSpPr txBox="1"/>
          <p:nvPr/>
        </p:nvSpPr>
        <p:spPr>
          <a:xfrm>
            <a:off x="381000" y="1638300"/>
            <a:ext cx="169164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Introduction to Cyberbullying</a:t>
            </a:r>
            <a:endParaRPr lang="en-US" sz="2600" dirty="0"/>
          </a:p>
          <a:p>
            <a:pPr lvl="1"/>
            <a:r>
              <a:rPr lang="en-US" sz="2600" dirty="0"/>
              <a:t>Overview of the growing issue and its psychological and academic impacts on students and young people.</a:t>
            </a:r>
          </a:p>
          <a:p>
            <a:pPr lvl="1"/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Limitations of Existing Systems</a:t>
            </a:r>
            <a:endParaRPr lang="en-US" sz="2600" dirty="0"/>
          </a:p>
          <a:p>
            <a:pPr lvl="1"/>
            <a:r>
              <a:rPr lang="en-US" sz="2600" dirty="0"/>
              <a:t>Discussion of current AI tools that only detect harmful content without automated response or severity evaluation.</a:t>
            </a:r>
          </a:p>
          <a:p>
            <a:pPr lvl="1"/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Proposed System – </a:t>
            </a:r>
            <a:r>
              <a:rPr lang="en-US" sz="2600" b="1" dirty="0" err="1"/>
              <a:t>BullyBlock</a:t>
            </a:r>
            <a:r>
              <a:rPr lang="en-US" sz="2600" b="1" dirty="0"/>
              <a:t> AI</a:t>
            </a:r>
            <a:endParaRPr lang="en-US" sz="2600" dirty="0"/>
          </a:p>
          <a:p>
            <a:pPr lvl="1"/>
            <a:r>
              <a:rPr lang="en-US" sz="2600" dirty="0"/>
              <a:t>Introduction of an end-to-end AI-powered solution for detection, severity analysis, and automated reporting.</a:t>
            </a:r>
          </a:p>
          <a:p>
            <a:pPr lvl="1"/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Methodology and Technologies Used</a:t>
            </a:r>
            <a:endParaRPr lang="en-US" sz="2600" dirty="0"/>
          </a:p>
          <a:p>
            <a:pPr lvl="1"/>
            <a:r>
              <a:rPr lang="en-US" sz="2600" dirty="0"/>
              <a:t>Implementation using NLP techniques, BERT transformer model, </a:t>
            </a:r>
            <a:r>
              <a:rPr lang="en-US" sz="2600" dirty="0" err="1"/>
              <a:t>spaCy</a:t>
            </a:r>
            <a:r>
              <a:rPr lang="en-US" sz="2600" dirty="0"/>
              <a:t> framework, and custom classifiers.</a:t>
            </a:r>
          </a:p>
          <a:p>
            <a:pPr lvl="1"/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Severity Classification and Alert Mechanism</a:t>
            </a:r>
            <a:endParaRPr lang="en-US" sz="2600" dirty="0"/>
          </a:p>
          <a:p>
            <a:pPr lvl="1"/>
            <a:r>
              <a:rPr lang="en-US" sz="2600" dirty="0"/>
              <a:t>Categorization of abuse levels (Low, Medium, High) and real-time alerting via SMTP for severe or repeated cases.</a:t>
            </a:r>
          </a:p>
          <a:p>
            <a:pPr lvl="1"/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Sentiment Analysis and Data Visualization</a:t>
            </a:r>
            <a:endParaRPr lang="en-US" sz="2600" dirty="0"/>
          </a:p>
          <a:p>
            <a:pPr lvl="1"/>
            <a:r>
              <a:rPr lang="en-US" sz="2600" dirty="0"/>
              <a:t>Monitoring communication trends through sentiment tracking and interactive dashboards for actionable insights.</a:t>
            </a:r>
          </a:p>
          <a:p>
            <a:pPr lvl="1"/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Evaluation and Performance</a:t>
            </a:r>
            <a:endParaRPr lang="en-US" sz="2600" dirty="0"/>
          </a:p>
          <a:p>
            <a:pPr lvl="1"/>
            <a:r>
              <a:rPr lang="en-US" sz="2600" dirty="0"/>
              <a:t>Use of diverse datasets, cross-validation for fairness, continuous fine-tuning, and achieving 88% overall accuracy.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19050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567305">
              <a:lnSpc>
                <a:spcPct val="100000"/>
              </a:lnSpc>
              <a:spcBef>
                <a:spcPts val="100"/>
              </a:spcBef>
            </a:pPr>
            <a:r>
              <a:rPr lang="en-US" spc="120" dirty="0"/>
              <a:t>C</a:t>
            </a:r>
            <a:r>
              <a:rPr lang="en-IN" spc="120" dirty="0"/>
              <a:t>ONCLUSION</a:t>
            </a:r>
            <a:endParaRPr spc="18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A7A83-C047-B872-16CB-3FF8EE294C76}"/>
              </a:ext>
            </a:extLst>
          </p:cNvPr>
          <p:cNvSpPr txBox="1"/>
          <p:nvPr/>
        </p:nvSpPr>
        <p:spPr>
          <a:xfrm>
            <a:off x="876300" y="1355646"/>
            <a:ext cx="16535400" cy="8740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 new roman"/>
              </a:rPr>
              <a:t>Effective Detection: </a:t>
            </a:r>
            <a:r>
              <a:rPr lang="en-US" sz="3200" dirty="0">
                <a:latin typeface="Time new roman"/>
              </a:rPr>
              <a:t>The system accurately identifies cyberbullying and hate speech in real time using advanced NLP models such as BERT and </a:t>
            </a:r>
            <a:r>
              <a:rPr lang="en-US" sz="3200" dirty="0" err="1">
                <a:latin typeface="Time new roman"/>
              </a:rPr>
              <a:t>spaCy</a:t>
            </a:r>
            <a:r>
              <a:rPr lang="en-US" sz="3200" dirty="0">
                <a:latin typeface="Time new roman"/>
              </a:rPr>
              <a:t>.</a:t>
            </a:r>
          </a:p>
          <a:p>
            <a:endParaRPr lang="en-US" sz="3200" dirty="0">
              <a:latin typeface="Time new 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 new roman"/>
              </a:rPr>
              <a:t>Severity Classification: </a:t>
            </a:r>
            <a:r>
              <a:rPr lang="en-US" sz="3200" dirty="0">
                <a:latin typeface="Time new roman"/>
              </a:rPr>
              <a:t>Messages are categorized as Low, Medium, or High, enabling appropriate and timely responses.</a:t>
            </a:r>
          </a:p>
          <a:p>
            <a:endParaRPr lang="en-US" sz="3200" dirty="0">
              <a:latin typeface="Time new 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 new roman"/>
              </a:rPr>
              <a:t>Automated Reporting: </a:t>
            </a:r>
            <a:r>
              <a:rPr lang="en-US" sz="3200" dirty="0">
                <a:latin typeface="Time new roman"/>
              </a:rPr>
              <a:t>High-severity incidents trigger instant email alerts to designated authorities, ensuring rapid intervention and victim support.</a:t>
            </a:r>
          </a:p>
          <a:p>
            <a:endParaRPr lang="en-US" sz="3200" dirty="0">
              <a:latin typeface="Time new 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 new roman"/>
              </a:rPr>
              <a:t>User-Friendly Dashboard: </a:t>
            </a:r>
            <a:r>
              <a:rPr lang="en-US" sz="3200" dirty="0">
                <a:latin typeface="Time new roman"/>
              </a:rPr>
              <a:t>Interactive graphs and sentiment analysis provide clear insight into trends and the overall communication climate.</a:t>
            </a:r>
          </a:p>
          <a:p>
            <a:endParaRPr lang="en-US" sz="3200" dirty="0">
              <a:latin typeface="Time new 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 new roman"/>
              </a:rPr>
              <a:t>Social Impact: </a:t>
            </a:r>
            <a:r>
              <a:rPr lang="en-US" sz="3200" dirty="0">
                <a:latin typeface="Time new roman"/>
              </a:rPr>
              <a:t>The solution promotes safer digital spaces and aligns with UN SDG 16 (Peace, Justice and Strong Institutions) and SDG 3 (Good Health and Well-Being).</a:t>
            </a:r>
          </a:p>
          <a:p>
            <a:endParaRPr lang="en-US" sz="3200" dirty="0">
              <a:latin typeface="Time new 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 new roman"/>
              </a:rPr>
              <a:t>Scalability and Growth: </a:t>
            </a:r>
            <a:r>
              <a:rPr lang="en-US" sz="3200" dirty="0">
                <a:latin typeface="Time new roman"/>
              </a:rPr>
              <a:t>Built with open-source tools and cloud deployment, the platform can easily expand to multilingual content and larger social-media datasets.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26670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299335">
              <a:lnSpc>
                <a:spcPct val="100000"/>
              </a:lnSpc>
              <a:spcBef>
                <a:spcPts val="100"/>
              </a:spcBef>
            </a:pPr>
            <a:r>
              <a:rPr lang="en-US" spc="-40" dirty="0"/>
              <a:t>F</a:t>
            </a:r>
            <a:r>
              <a:rPr lang="en-IN" spc="-40" dirty="0"/>
              <a:t>UTURE WORK</a:t>
            </a:r>
            <a:endParaRPr spc="15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50A9B-6BD3-029E-A5B9-926BC67B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95" y="2247900"/>
            <a:ext cx="17556409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Expand the system to detect cyberbullying in multiple languages, allowing it to work across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regions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cultures effectively.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Detection: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 the model to analyze not only text but also videos, voice messages, and memes for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detection  of harmful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user-friendly mobile app so that users can report, detect, and receive real-time alerts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about cyberbullying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anytime, anywhere.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Learning: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feedback system where users can mark false detections, enabling the AI to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and improve continuously over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Partner with schools, social platforms, and mental health organizations to test the system in real-world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and gather valuable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480-3E06-EC81-5592-B3570A29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44124"/>
            <a:ext cx="8657125" cy="1280081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DCEB0-87B7-6D2B-4C91-622F16CB2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225" y="1744064"/>
            <a:ext cx="17297400" cy="829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sz="2400" b="1" dirty="0">
                <a:latin typeface="Time new roman"/>
              </a:rPr>
              <a:t>Kaur, M., &amp; Saini, M. (2023).</a:t>
            </a:r>
            <a:r>
              <a:rPr lang="en-US" sz="2400" dirty="0">
                <a:latin typeface="Time new roman"/>
              </a:rPr>
              <a:t> Role of Artificial Intelligence in Cyberbullying and Cyberhate Detection. </a:t>
            </a:r>
            <a:r>
              <a:rPr lang="en-US" sz="2400" i="1" dirty="0">
                <a:latin typeface="Time new roman"/>
              </a:rPr>
              <a:t>IEEE Access</a:t>
            </a:r>
            <a:r>
              <a:rPr lang="en-US" sz="2400" dirty="0">
                <a:latin typeface="Time new roman"/>
              </a:rPr>
              <a:t>.</a:t>
            </a:r>
          </a:p>
          <a:p>
            <a:endParaRPr lang="en-IN" sz="2400" dirty="0">
              <a:latin typeface="Time new roman"/>
              <a:ea typeface="Arial" panose="020B0604020202020204" pitchFamily="34" charset="0"/>
            </a:endParaRPr>
          </a:p>
          <a:p>
            <a:r>
              <a:rPr lang="en-IN" sz="2400" b="1" dirty="0">
                <a:latin typeface="Time new roman"/>
                <a:ea typeface="Times New Roman" panose="02020603050405020304" pitchFamily="18" charset="0"/>
              </a:rPr>
              <a:t>2 </a:t>
            </a:r>
            <a:r>
              <a:rPr lang="en-IN" sz="2400" dirty="0">
                <a:latin typeface="Time new roman"/>
                <a:ea typeface="Times New Roman" panose="02020603050405020304" pitchFamily="18" charset="0"/>
              </a:rPr>
              <a:t>. </a:t>
            </a:r>
            <a:r>
              <a:rPr lang="en-US" sz="2400" b="1" dirty="0">
                <a:latin typeface="Time new roman"/>
              </a:rPr>
              <a:t>Ambareen, K. (2023).</a:t>
            </a:r>
            <a:r>
              <a:rPr lang="en-US" sz="2400" dirty="0">
                <a:latin typeface="Time new roman"/>
              </a:rPr>
              <a:t> A Survey of Cyberbullying Detection and Performance: Its Impact in Social Media Using Artificial Intelligence.</a:t>
            </a:r>
          </a:p>
          <a:p>
            <a:r>
              <a:rPr lang="en-IN" sz="2400" dirty="0">
                <a:latin typeface="Time new roman"/>
                <a:ea typeface="Times New Roman" panose="02020603050405020304" pitchFamily="18" charset="0"/>
              </a:rPr>
              <a:t> </a:t>
            </a:r>
          </a:p>
          <a:p>
            <a:r>
              <a:rPr lang="en-IN" sz="2400" b="1" dirty="0">
                <a:latin typeface="Time new roman"/>
                <a:ea typeface="Times New Roman" panose="02020603050405020304" pitchFamily="18" charset="0"/>
              </a:rPr>
              <a:t>3</a:t>
            </a:r>
            <a:r>
              <a:rPr lang="en-IN" sz="2400" dirty="0">
                <a:latin typeface="Time new roman"/>
                <a:ea typeface="Times New Roman" panose="02020603050405020304" pitchFamily="18" charset="0"/>
              </a:rPr>
              <a:t>. </a:t>
            </a:r>
            <a:r>
              <a:rPr lang="en-US" sz="2400" b="1" dirty="0">
                <a:latin typeface="Time new roman"/>
              </a:rPr>
              <a:t>Usmaan Ali, M. (2024).</a:t>
            </a:r>
            <a:r>
              <a:rPr lang="en-US" sz="2400" dirty="0">
                <a:latin typeface="Time new roman"/>
              </a:rPr>
              <a:t> Detection of Cyberbullying on Social Media Platforms Using Machine Learning.</a:t>
            </a:r>
          </a:p>
          <a:p>
            <a:r>
              <a:rPr lang="en-IN" sz="2400" dirty="0">
                <a:latin typeface="Time new roman"/>
                <a:ea typeface="Times New Roman" panose="02020603050405020304" pitchFamily="18" charset="0"/>
              </a:rPr>
              <a:t> </a:t>
            </a:r>
            <a:endParaRPr lang="en-IN" sz="2400" dirty="0">
              <a:latin typeface="Time new roman"/>
              <a:ea typeface="Arial" panose="020B0604020202020204" pitchFamily="34" charset="0"/>
            </a:endParaRPr>
          </a:p>
          <a:p>
            <a:r>
              <a:rPr lang="en-IN" sz="2400" b="1" dirty="0">
                <a:latin typeface="Time new roman"/>
                <a:ea typeface="Times New Roman" panose="02020603050405020304" pitchFamily="18" charset="0"/>
              </a:rPr>
              <a:t>4.</a:t>
            </a:r>
            <a:r>
              <a:rPr lang="en-IN" sz="2400" dirty="0">
                <a:latin typeface="Time new roman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 new roman"/>
              </a:rPr>
              <a:t>Dave, P., Yuan, X., </a:t>
            </a:r>
            <a:r>
              <a:rPr lang="en-US" sz="2400" b="1" dirty="0" err="1">
                <a:latin typeface="Time new roman"/>
              </a:rPr>
              <a:t>Siddidu</a:t>
            </a:r>
            <a:r>
              <a:rPr lang="en-US" sz="2400" b="1" dirty="0">
                <a:latin typeface="Time new roman"/>
              </a:rPr>
              <a:t>, M., &amp; Roy, K. (2024).</a:t>
            </a:r>
            <a:r>
              <a:rPr lang="en-US" sz="2400" dirty="0">
                <a:latin typeface="Time new roman"/>
              </a:rPr>
              <a:t> Detection of Cyberbullying in GIF Using AI.</a:t>
            </a:r>
            <a:r>
              <a:rPr lang="en-IN" sz="2400" dirty="0">
                <a:latin typeface="Time new roman"/>
                <a:ea typeface="Times New Roman" panose="02020603050405020304" pitchFamily="18" charset="0"/>
              </a:rPr>
              <a:t> </a:t>
            </a:r>
          </a:p>
          <a:p>
            <a:endParaRPr lang="en-IN" sz="2400" dirty="0">
              <a:latin typeface="Time new roman"/>
              <a:ea typeface="Arial" panose="020B0604020202020204" pitchFamily="34" charset="0"/>
            </a:endParaRPr>
          </a:p>
          <a:p>
            <a:r>
              <a:rPr lang="en-IN" sz="2400" b="1" dirty="0">
                <a:latin typeface="Time new roman"/>
                <a:ea typeface="Times New Roman" panose="02020603050405020304" pitchFamily="18" charset="0"/>
              </a:rPr>
              <a:t>5</a:t>
            </a:r>
            <a:r>
              <a:rPr lang="en-IN" sz="2400" dirty="0">
                <a:latin typeface="Time new roman"/>
                <a:ea typeface="Times New Roman" panose="02020603050405020304" pitchFamily="18" charset="0"/>
              </a:rPr>
              <a:t>.</a:t>
            </a:r>
            <a:r>
              <a:rPr lang="en-US" sz="2400" b="1" dirty="0">
                <a:latin typeface="Time new roman"/>
              </a:rPr>
              <a:t> Balakrishnan, V., &amp; </a:t>
            </a:r>
            <a:r>
              <a:rPr lang="en-US" sz="2400" b="1" dirty="0" err="1">
                <a:latin typeface="Time new roman"/>
              </a:rPr>
              <a:t>Kiaty</a:t>
            </a:r>
            <a:r>
              <a:rPr lang="en-US" sz="2400" b="1" dirty="0">
                <a:latin typeface="Time new roman"/>
              </a:rPr>
              <a:t>, M. (2023).</a:t>
            </a:r>
            <a:r>
              <a:rPr lang="en-US" sz="2400" dirty="0">
                <a:latin typeface="Time new roman"/>
              </a:rPr>
              <a:t> Cyberbullying Detection and Machine Learning: A Systematic Literature Review.</a:t>
            </a:r>
          </a:p>
          <a:p>
            <a:endParaRPr lang="en-US" sz="2400" dirty="0">
              <a:latin typeface="Time new roman"/>
              <a:ea typeface="Arial" panose="020B0604020202020204" pitchFamily="34" charset="0"/>
            </a:endParaRPr>
          </a:p>
          <a:p>
            <a:r>
              <a:rPr lang="en-US" sz="2400" b="1" dirty="0">
                <a:latin typeface="Time new roman"/>
                <a:ea typeface="Arial" panose="020B0604020202020204" pitchFamily="34" charset="0"/>
              </a:rPr>
              <a:t>6.</a:t>
            </a:r>
            <a:r>
              <a:rPr lang="en-US" sz="2400" b="1" dirty="0">
                <a:latin typeface="Time new roman"/>
              </a:rPr>
              <a:t> Fortuna, P., &amp; Nunes, S. (2018). </a:t>
            </a:r>
            <a:r>
              <a:rPr lang="en-US" sz="2400" dirty="0">
                <a:latin typeface="Time new roman"/>
              </a:rPr>
              <a:t>A survey on automatic detection of hate speech in text. ACM Computing Surveys (CSUR), 51(4), Article 85.</a:t>
            </a:r>
          </a:p>
          <a:p>
            <a:endParaRPr lang="en-US" sz="2400" dirty="0">
              <a:latin typeface="Time new roman"/>
              <a:ea typeface="Arial" panose="020B0604020202020204" pitchFamily="34" charset="0"/>
            </a:endParaRPr>
          </a:p>
          <a:p>
            <a:r>
              <a:rPr lang="en-US" sz="2400" b="1" dirty="0">
                <a:latin typeface="Time new roman"/>
                <a:ea typeface="Arial" panose="020B0604020202020204" pitchFamily="34" charset="0"/>
              </a:rPr>
              <a:t>7.</a:t>
            </a:r>
            <a:r>
              <a:rPr lang="en-US" sz="2400" b="1" dirty="0">
                <a:latin typeface="Time new roman"/>
              </a:rPr>
              <a:t> Al-</a:t>
            </a:r>
            <a:r>
              <a:rPr lang="en-US" sz="2400" b="1" dirty="0" err="1">
                <a:latin typeface="Time new roman"/>
              </a:rPr>
              <a:t>Garadi</a:t>
            </a:r>
            <a:r>
              <a:rPr lang="en-US" sz="2400" b="1" dirty="0">
                <a:latin typeface="Time new roman"/>
              </a:rPr>
              <a:t>, M. A., Varathan, K. D., &amp; Ravana, S. D. (2016). </a:t>
            </a:r>
            <a:r>
              <a:rPr lang="en-US" sz="2400" dirty="0">
                <a:latin typeface="Time new roman"/>
              </a:rPr>
              <a:t>Cybercrime detection in online communications: The experimental case of cyberbullying detection in Twitter. Computers in Human Behavior, 63, 433–443.</a:t>
            </a:r>
            <a:endParaRPr lang="en-IN" sz="2400" dirty="0">
              <a:latin typeface="Time new roman"/>
              <a:ea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IN" sz="2400" b="1" dirty="0"/>
              <a:t> </a:t>
            </a:r>
            <a:r>
              <a:rPr lang="en-IN" sz="2400" b="1" dirty="0">
                <a:latin typeface="Time new roman"/>
              </a:rPr>
              <a:t>Rosa, H., Pereira, N., Ribeiro, R., Ferreira, P. C., Carvalho, J. P., Oliveira, S., &amp; </a:t>
            </a:r>
            <a:r>
              <a:rPr lang="en-IN" sz="2400" b="1" dirty="0" err="1">
                <a:latin typeface="Time new roman"/>
              </a:rPr>
              <a:t>Coheur</a:t>
            </a:r>
            <a:r>
              <a:rPr lang="en-IN" sz="2400" b="1" dirty="0">
                <a:latin typeface="Time new roman"/>
              </a:rPr>
              <a:t>, L. (2019). </a:t>
            </a:r>
            <a:r>
              <a:rPr lang="en-IN" sz="2400" dirty="0">
                <a:latin typeface="Time new roman"/>
              </a:rPr>
              <a:t>Automatic cyberbullying detection: A systematic review. Computers in Human </a:t>
            </a:r>
            <a:r>
              <a:rPr lang="en-IN" sz="2400" dirty="0" err="1">
                <a:latin typeface="Time new roman"/>
              </a:rPr>
              <a:t>Behavior</a:t>
            </a:r>
            <a:r>
              <a:rPr lang="en-IN" sz="2400" dirty="0">
                <a:latin typeface="Time new roman"/>
              </a:rPr>
              <a:t> Reports, 1, 100008.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 new roman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altLang="en-US" sz="2400" b="1" dirty="0">
                <a:latin typeface="Time new roman"/>
                <a:cs typeface="Times New Roman" panose="02020603050405020304" pitchFamily="18" charset="0"/>
              </a:rPr>
              <a:t>9.</a:t>
            </a:r>
            <a:r>
              <a:rPr lang="en-IN" sz="2400" dirty="0"/>
              <a:t> </a:t>
            </a:r>
            <a:r>
              <a:rPr lang="en-IN" sz="2400" b="1" dirty="0" err="1">
                <a:latin typeface="Time new roman"/>
              </a:rPr>
              <a:t>Chatzakou</a:t>
            </a:r>
            <a:r>
              <a:rPr lang="en-IN" sz="2400" b="1" dirty="0">
                <a:latin typeface="Time new roman"/>
              </a:rPr>
              <a:t>, D., </a:t>
            </a:r>
            <a:r>
              <a:rPr lang="en-IN" sz="2400" b="1" dirty="0" err="1">
                <a:latin typeface="Time new roman"/>
              </a:rPr>
              <a:t>Kourtellis</a:t>
            </a:r>
            <a:r>
              <a:rPr lang="en-IN" sz="2400" b="1" dirty="0">
                <a:latin typeface="Time new roman"/>
              </a:rPr>
              <a:t>, N., Blackburn, J., De Cristofaro, E., </a:t>
            </a:r>
            <a:r>
              <a:rPr lang="en-IN" sz="2400" b="1" dirty="0" err="1">
                <a:latin typeface="Time new roman"/>
              </a:rPr>
              <a:t>Stringhini</a:t>
            </a:r>
            <a:r>
              <a:rPr lang="en-IN" sz="2400" b="1" dirty="0">
                <a:latin typeface="Time new roman"/>
              </a:rPr>
              <a:t>, G., &amp; Vakali, A. (2019). </a:t>
            </a:r>
            <a:r>
              <a:rPr lang="en-IN" sz="2400" dirty="0">
                <a:latin typeface="Time new roman"/>
              </a:rPr>
              <a:t>Detecting cyberbullying and cyberaggression in social media. ACM Transactions on the Web (TWEB), 13(3), 1–51.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 new roman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6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77A8-1E2C-9A57-ED29-32684442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342900"/>
            <a:ext cx="12018010" cy="830997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00462-A300-8D39-FCD7-165480546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9700"/>
            <a:ext cx="17983200" cy="940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Dinakar, K., Reichart, R., &amp; Lieberman, H. (2011).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detection of textual cyberbullying. In Proceedings of the 5th International AAAI Conference on Weblogs and Social Media (ICWSM).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Z., Robinson, D., &amp; Tepper, J. (2018).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hate speech on Twitter using a convolution-GRU based deep neural network. In European Semantic Web Conference.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MacAvaney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Yao, H., Yang, E., Russell, K.,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Goharian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&amp; Frieder, O. (2019).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Hate speech detection: Challenges and solutions. PLOS ONE.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Rajadesingan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Ruths, D. (2019).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what we don’t know: Cyberbullying detection with weak supervision. In Proceedings of the AAAI Conference on Artificial Intelligence.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Kwok, I., &amp; Wang, Y. (2013).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hate: Detecting tweets against Blacks. In Proceedings of the 27th AAAI Conference on Artificial Intelligence.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Davidson, T., Warmsley, D., Macy, M., &amp; Weber, I. (2017).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hate speech detection and the problem of offensive language. In Proceedings of the 11th International AAAI Conference on Web and Social Media.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Wulczyn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Thain, N., &amp; Dixon, L. (2017).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Machina: Personal attacks seen at scale. In Proceedings of the 26th International World Wide Web Conference (WWW).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X., &amp;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Zafarani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(2020).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of fake news detection using natural language processing. ACM Computing Surveys (CSUR), 53(5), Article 109.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885" y="1714500"/>
            <a:ext cx="9968230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1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CA8C-CF01-CEB8-7CFC-C2A61032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1D888C7A-A317-2CA6-0FDE-4D6F8105B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484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A2A2A"/>
                </a:solidFill>
              </a:rPr>
              <a:t>ABSTRACT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052920F-CA7A-5DC3-4829-A23CC739471A}"/>
              </a:ext>
            </a:extLst>
          </p:cNvPr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5C11E-D4DA-0DFF-A79A-B827FEA373A2}"/>
              </a:ext>
            </a:extLst>
          </p:cNvPr>
          <p:cNvSpPr txBox="1"/>
          <p:nvPr/>
        </p:nvSpPr>
        <p:spPr>
          <a:xfrm>
            <a:off x="1143000" y="2041741"/>
            <a:ext cx="10210800" cy="734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is rising, and current AI tools only detect harmful messages without taking further action. Victims still need to report abuse manually, which delays justice.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BullyBlock AI, goes beyond detection. It uses NLP to analyze the tone and history of messages, assigns a severity level (Low, Medium, High), and if serious or repeated abuse is found, it automatically reports the case to authorities using SMTP and Webhook APIs.</a:t>
            </a:r>
          </a:p>
          <a:p>
            <a:pPr marL="0" indent="0"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faster response, reduces manual effort, and supports a safer digital space.</a:t>
            </a:r>
          </a:p>
          <a:p>
            <a:pPr marL="0" indent="0"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Utilized: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 </a:t>
            </a:r>
            <a:r>
              <a:rPr lang="en-IN" sz="2600" b="1" dirty="0"/>
              <a:t>Libraries:</a:t>
            </a:r>
            <a:r>
              <a:rPr lang="en-IN" sz="2600" dirty="0"/>
              <a:t> Scikit-learn, TensorFlow, </a:t>
            </a:r>
            <a:r>
              <a:rPr lang="en-IN" sz="2600" dirty="0" err="1"/>
              <a:t>Keras</a:t>
            </a:r>
            <a:r>
              <a:rPr lang="en-IN" sz="2600" dirty="0"/>
              <a:t> , NLTK, BERT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b="1" dirty="0"/>
              <a:t> NLP Tools:</a:t>
            </a:r>
            <a:r>
              <a:rPr lang="en-IN" sz="2600" dirty="0"/>
              <a:t> </a:t>
            </a:r>
            <a:r>
              <a:rPr lang="en-IN" sz="2600" dirty="0" err="1"/>
              <a:t>spaCy</a:t>
            </a:r>
            <a:r>
              <a:rPr lang="en-IN" sz="2600" dirty="0"/>
              <a:t> , </a:t>
            </a:r>
            <a:r>
              <a:rPr lang="en-IN" sz="2600" dirty="0" err="1"/>
              <a:t>HuggingFace</a:t>
            </a:r>
            <a:r>
              <a:rPr lang="en-IN" sz="2600" dirty="0"/>
              <a:t> Transformers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600" dirty="0"/>
              <a:t> </a:t>
            </a:r>
            <a:r>
              <a:rPr lang="en-IN" sz="2600" b="1" dirty="0"/>
              <a:t>Dataset:</a:t>
            </a:r>
            <a:r>
              <a:rPr lang="en-IN" sz="2600" dirty="0"/>
              <a:t> Kaggle Cyberbullying Dataset, Twitter Hate Speech Dataset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523A2-7C66-1BA8-0CFF-01D86E02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2079841"/>
            <a:ext cx="5410200" cy="68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8E8EC-0BBA-AEB0-766F-C18D83DF0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394C181E-C701-7226-8550-B7199ADFA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1315" y="244124"/>
            <a:ext cx="120180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484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2A2A2A"/>
                </a:solidFill>
              </a:rPr>
              <a:t>INTRODUCTION</a:t>
            </a:r>
            <a:endParaRPr spc="-10" dirty="0">
              <a:solidFill>
                <a:srgbClr val="2A2A2A"/>
              </a:solidFill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C3396EB-B77F-CDF4-0531-20E0CB618C56}"/>
              </a:ext>
            </a:extLst>
          </p:cNvPr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274B043-1014-8CF1-FCEA-0016E6C5D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3120" y="1572488"/>
            <a:ext cx="16154400" cy="849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Cyberbullying is a major concern in the digital era, especially among youth.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causes emotional distress, anxiety, depression, and poor academic performance.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use of social media has led to higher cases of online harassment.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reporting of abuse often delays intervention and support.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BullyBlock AI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a complete AI-based solution for early detection and prevention.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message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understanding text and linguistic patterns.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Classifies abuse into severity levels — </a:t>
            </a:r>
            <a: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Low, Medium, High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alerts authorities through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SMTP email system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severe cases.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user behavior.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create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digital communities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proactive monitoring.</a:t>
            </a:r>
          </a:p>
        </p:txBody>
      </p:sp>
    </p:spTree>
    <p:extLst>
      <p:ext uri="{BB962C8B-B14F-4D97-AF65-F5344CB8AC3E}">
        <p14:creationId xmlns:p14="http://schemas.microsoft.com/office/powerpoint/2010/main" val="109827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60040-0875-9DF6-E7A2-4B7FD56A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33E19998-6FC1-3499-DA21-58C339662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484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2A2A2A"/>
                </a:solidFill>
              </a:rPr>
              <a:t>OBJECTIVE</a:t>
            </a:r>
            <a:endParaRPr spc="-10" dirty="0">
              <a:solidFill>
                <a:srgbClr val="2A2A2A"/>
              </a:solidFill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D298E6B-5EB7-BCFF-FC57-0DF0E896191C}"/>
              </a:ext>
            </a:extLst>
          </p:cNvPr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A580A33-9439-F5A7-C24F-8C744B92F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635" y="2078854"/>
            <a:ext cx="17348729" cy="76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and develop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system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detection of cyberbullying and cyberhate.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and analyze abusive or harmful text using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utilize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transformer models (BERT)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contextual text understanding.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automate the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and alerting process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SMTP-based notifications.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reduce manual intervention by providing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detection and response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perform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evaluating user communication tone and emotion.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offer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visualizing bullying trends and patterns.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reliability, and fairness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balanced dataset preprocessing.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modular, scalable system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deployable on both web and mobile platforms.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promote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digital communication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early detection and quick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6358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C5AB61-40F9-A5F5-BB1A-C029442C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21459"/>
              </p:ext>
            </p:extLst>
          </p:nvPr>
        </p:nvGraphicFramePr>
        <p:xfrm>
          <a:off x="990600" y="1707819"/>
          <a:ext cx="15925800" cy="809029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21481731"/>
                    </a:ext>
                  </a:extLst>
                </a:gridCol>
                <a:gridCol w="12954000">
                  <a:extLst>
                    <a:ext uri="{9D8B030D-6E8A-4147-A177-3AD203B41FA5}">
                      <a16:colId xmlns:a16="http://schemas.microsoft.com/office/drawing/2014/main" val="4100622209"/>
                    </a:ext>
                  </a:extLst>
                </a:gridCol>
              </a:tblGrid>
              <a:tr h="12183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Contribution / Summary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988442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Kaur &amp; Saini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Developed AI model detecting cyberbullying across social media using deep learning.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154804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Ambareen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Surveyed AI techniques for cyberbullying detection, highlighting challenges and limitations.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4209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Usmaan Ali (2024)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Applied SVM and Random Forest with feature extraction to detect cyberbullying patterns.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42817"/>
                  </a:ext>
                </a:extLst>
              </a:tr>
              <a:tr h="603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Balakrishnan &amp; Kiaty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Reviewed ML approaches, highlighting hybrid models for improved detection accuracy.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357586"/>
                  </a:ext>
                </a:extLst>
              </a:tr>
              <a:tr h="1108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Jamalpur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Classified subtle harassment using ML with preprocessing and feature selection.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159539"/>
                  </a:ext>
                </a:extLst>
              </a:tr>
              <a:tr h="1042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Milosevic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Evaluated AI moderation tools from users’ perspective, stressing fairness and trust.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060134"/>
                  </a:ext>
                </a:extLst>
              </a:tr>
              <a:tr h="1042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Verma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Studied transparency and reliability of AI moderation systems on online platforms.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47268"/>
                  </a:ext>
                </a:extLst>
              </a:tr>
              <a:tr h="1042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Lahby et al. (2024)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Explored AI for content moderation, emphasizing human oversight for online safety.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522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76BB1-C672-123F-DF3E-F660D40E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E442C54-6E0B-0688-AE12-001020C4DBDA}"/>
              </a:ext>
            </a:extLst>
          </p:cNvPr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40C8202-C35F-F858-CE4E-B235CB8C2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D45A1B-34A2-90E6-BB7C-909D6A5BF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2500"/>
              </p:ext>
            </p:extLst>
          </p:nvPr>
        </p:nvGraphicFramePr>
        <p:xfrm>
          <a:off x="914400" y="2095500"/>
          <a:ext cx="15925800" cy="731519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21481731"/>
                    </a:ext>
                  </a:extLst>
                </a:gridCol>
                <a:gridCol w="12954000">
                  <a:extLst>
                    <a:ext uri="{9D8B030D-6E8A-4147-A177-3AD203B41FA5}">
                      <a16:colId xmlns:a16="http://schemas.microsoft.com/office/drawing/2014/main" val="4100622209"/>
                    </a:ext>
                  </a:extLst>
                </a:gridCol>
              </a:tblGrid>
              <a:tr h="1337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Contribution / Summary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988442"/>
                  </a:ext>
                </a:extLst>
              </a:tr>
              <a:tr h="90369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err="1"/>
                        <a:t>Nlerum</a:t>
                      </a:r>
                      <a:r>
                        <a:rPr lang="en-IN" sz="2400" dirty="0"/>
                        <a:t> &amp; </a:t>
                      </a:r>
                      <a:r>
                        <a:rPr lang="en-IN" sz="2400" dirty="0" err="1"/>
                        <a:t>Brisibe</a:t>
                      </a:r>
                      <a:r>
                        <a:rPr lang="en-IN" sz="2400" dirty="0"/>
                        <a:t> (2024)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Proposed hybrid deep learning + NLP model for nuanced cyberbullying detection.</a:t>
                      </a:r>
                    </a:p>
                    <a:p>
                      <a:pPr>
                        <a:buNone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154804"/>
                  </a:ext>
                </a:extLst>
              </a:tr>
              <a:tr h="90369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Prama et al. (2025)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Developed explainable AI for detecting severity of cyberbullying with interpretable results.</a:t>
                      </a:r>
                    </a:p>
                    <a:p>
                      <a:pPr>
                        <a:buNone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54209"/>
                  </a:ext>
                </a:extLst>
              </a:tr>
              <a:tr h="90369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Hamim et al. (2024)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Used deep learning for multilingual, large-scale cyberbullying detection.</a:t>
                      </a:r>
                    </a:p>
                    <a:p>
                      <a:pPr>
                        <a:buNone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42817"/>
                  </a:ext>
                </a:extLst>
              </a:tr>
              <a:tr h="903697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Perera &amp; Fernando (2024)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Integrated detection + prevention model for safer online interactions.</a:t>
                      </a:r>
                    </a:p>
                    <a:p>
                      <a:pPr>
                        <a:buNone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357586"/>
                  </a:ext>
                </a:extLst>
              </a:tr>
              <a:tr h="121717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Al-</a:t>
                      </a:r>
                      <a:r>
                        <a:rPr lang="en-IN" sz="2400" dirty="0" err="1"/>
                        <a:t>Harigy</a:t>
                      </a:r>
                      <a:r>
                        <a:rPr lang="en-IN" sz="2400" dirty="0"/>
                        <a:t> et al. (2022)</a:t>
                      </a:r>
                    </a:p>
                    <a:p>
                      <a:pPr>
                        <a:buNone/>
                      </a:pP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Compared ML algorithms for automated cyberbullying detection 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159539"/>
                  </a:ext>
                </a:extLst>
              </a:tr>
              <a:tr h="114532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Saharan (2022)</a:t>
                      </a:r>
                    </a:p>
                    <a:p>
                      <a:pPr>
                        <a:buNone/>
                      </a:pP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Created adaptable ML framework for real-time cyberbullying detection.</a:t>
                      </a:r>
                    </a:p>
                    <a:p>
                      <a:pPr>
                        <a:buNone/>
                      </a:pP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06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8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95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A2A2A"/>
                </a:solidFill>
              </a:rPr>
              <a:t>PROBLEM</a:t>
            </a:r>
            <a:r>
              <a:rPr spc="-114" dirty="0">
                <a:solidFill>
                  <a:srgbClr val="2A2A2A"/>
                </a:solidFill>
              </a:rPr>
              <a:t> </a:t>
            </a:r>
            <a:r>
              <a:rPr spc="-65" dirty="0">
                <a:solidFill>
                  <a:srgbClr val="2A2A2A"/>
                </a:solidFill>
              </a:rPr>
              <a:t>STATEMENT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7CAB3-2EC8-9EE6-CD5E-3F69A64F60C5}"/>
              </a:ext>
            </a:extLst>
          </p:cNvPr>
          <p:cNvSpPr txBox="1"/>
          <p:nvPr/>
        </p:nvSpPr>
        <p:spPr>
          <a:xfrm>
            <a:off x="1066800" y="2202873"/>
            <a:ext cx="9448800" cy="769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Cyberbullying and cyberhate are widespread issues, especially affecting students, causing anxiety, depression, and social withdrawal.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37% of Indian students and 1 in 3 youth globally have faced cyberbullying, which harms their mental health and academics.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AI tools mostly detect harmful content but lack real-time, automated reporting and action.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reporting of abusive content is slow, unreliable, and often ignored, allowing abuse to continue and worsen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urgent need for an automated system that detects, assesses severity, and reports cyberbullying quickly and reliably to create a safer digital environment.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401BD-B74B-3727-BD72-329E727D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0" y="1943100"/>
            <a:ext cx="4532291" cy="723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 </a:t>
            </a:r>
            <a:r>
              <a:rPr dirty="0"/>
              <a:t>ARCHITECTURE</a:t>
            </a:r>
            <a:r>
              <a:rPr spc="-215" dirty="0"/>
              <a:t> </a:t>
            </a:r>
            <a:r>
              <a:rPr spc="155" dirty="0"/>
              <a:t>DIAGRAM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09FA9854-DEA8-B507-9921-C44CE732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14500"/>
            <a:ext cx="15316200" cy="8328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2381</Words>
  <Application>Microsoft Office PowerPoint</Application>
  <PresentationFormat>Custom</PresentationFormat>
  <Paragraphs>276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Tahoma</vt:lpstr>
      <vt:lpstr>Time new roman</vt:lpstr>
      <vt:lpstr>Times New Roman</vt:lpstr>
      <vt:lpstr>Wingdings</vt:lpstr>
      <vt:lpstr>Office Theme</vt:lpstr>
      <vt:lpstr>BullyBlock AI – AI-Based Cyberbullying Detector and Reporter</vt:lpstr>
      <vt:lpstr>AGENDA</vt:lpstr>
      <vt:lpstr>ABSTRACT</vt:lpstr>
      <vt:lpstr>INTRODUCTION</vt:lpstr>
      <vt:lpstr>OBJECTIVE</vt:lpstr>
      <vt:lpstr>LITERATURE REVIEW</vt:lpstr>
      <vt:lpstr>LITERATURE REVIEW</vt:lpstr>
      <vt:lpstr>PROBLEM STATEMENT</vt:lpstr>
      <vt:lpstr> ARCHITECTURE DIAGRAM</vt:lpstr>
      <vt:lpstr>Usecase Diagram</vt:lpstr>
      <vt:lpstr>Class Diagram</vt:lpstr>
      <vt:lpstr>PowerPoint Presentation</vt:lpstr>
      <vt:lpstr>PowerPoint Presentation</vt:lpstr>
      <vt:lpstr>MODULES</vt:lpstr>
      <vt:lpstr> METHODOLOGY</vt:lpstr>
      <vt:lpstr>TESTING</vt:lpstr>
      <vt:lpstr>TEST CASES</vt:lpstr>
      <vt:lpstr>PERFORMANCE ANALYSIS</vt:lpstr>
      <vt:lpstr>SCREENSHOTS</vt:lpstr>
      <vt:lpstr>CONCLUSION</vt:lpstr>
      <vt:lpstr>FUTURE WORK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Zerobite: A Real-Time Food Donation and Waste Management System</dc:title>
  <dc:creator>alin Jebi</dc:creator>
  <cp:keywords>DAG2fh9DTDc,BAFvR4EEPHo,0</cp:keywords>
  <cp:lastModifiedBy>sathya narayanan</cp:lastModifiedBy>
  <cp:revision>18</cp:revision>
  <dcterms:created xsi:type="dcterms:W3CDTF">2025-10-25T05:48:32Z</dcterms:created>
  <dcterms:modified xsi:type="dcterms:W3CDTF">2025-10-26T16:51:44Z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2025-10-23T00:00:00Z</vt:filetime>
  </property>
  <property fmtid="{D5CDD505-2E9C-101B-9397-08002B2CF9AE}" pid="3" name="Creator">
    <vt:lpwstr>Canva</vt:lpwstr>
  </property>
  <property fmtid="{D5CDD505-2E9C-101B-9397-08002B2CF9AE}" pid="4" name="LastSaved">
    <vt:filetime>2025-10-25T00:00:00Z</vt:filetime>
  </property>
  <property fmtid="{D5CDD505-2E9C-101B-9397-08002B2CF9AE}" pid="5" name="Producer">
    <vt:lpwstr>Canva</vt:lpwstr>
  </property>
</Properties>
</file>