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6" r:id="rId6"/>
    <p:sldId id="259" r:id="rId7"/>
    <p:sldId id="295" r:id="rId8"/>
    <p:sldId id="328" r:id="rId9"/>
    <p:sldId id="300" r:id="rId10"/>
    <p:sldId id="329" r:id="rId11"/>
    <p:sldId id="327" r:id="rId12"/>
    <p:sldId id="299" r:id="rId13"/>
    <p:sldId id="312" r:id="rId14"/>
    <p:sldId id="261" r:id="rId15"/>
    <p:sldId id="321" r:id="rId16"/>
    <p:sldId id="265" r:id="rId17"/>
    <p:sldId id="298" r:id="rId18"/>
    <p:sldId id="27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85883115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85883115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1D537F">
                <a:alpha val="100000"/>
              </a:srgbClr>
            </a:gs>
            <a:gs pos="35000">
              <a:srgbClr val="187B9D">
                <a:alpha val="100000"/>
              </a:srgbClr>
            </a:gs>
            <a:gs pos="25000">
              <a:srgbClr val="2295B5">
                <a:alpha val="100000"/>
              </a:srgbClr>
            </a:gs>
            <a:gs pos="79000">
              <a:srgbClr val="1C5A84">
                <a:alpha val="100000"/>
              </a:srgbClr>
            </a:gs>
            <a:gs pos="94000">
              <a:srgbClr val="197498">
                <a:alpha val="100000"/>
              </a:srgbClr>
            </a:gs>
            <a:gs pos="67000">
              <a:srgbClr val="1A678E">
                <a:alpha val="100000"/>
              </a:srgbClr>
            </a:gs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34515" y="1991995"/>
            <a:ext cx="6634480" cy="18351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  AIR CANVAS</a:t>
            </a:r>
            <a:br>
              <a:rPr lang="en-GB" dirty="0" smtClean="0"/>
            </a:br>
            <a:r>
              <a:rPr lang="en-IN" altLang="en-GB" dirty="0" smtClean="0"/>
              <a:t>      Project</a:t>
            </a:r>
            <a:endParaRPr lang="en-IN" altLang="en-GB" dirty="0" smtClean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821815" y="128587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/>
          </p:nvPr>
        </p:nvSpPr>
        <p:spPr>
          <a:xfrm>
            <a:off x="1207800" y="324022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ROADMAP</a:t>
            </a:r>
            <a:endParaRPr dirty="0"/>
          </a:p>
        </p:txBody>
      </p:sp>
      <p:sp>
        <p:nvSpPr>
          <p:cNvPr id="541" name="Google Shape;541;p3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42" name="Google Shape;54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44" name="Google Shape;544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45" name="Google Shape;545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1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3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51" name="Google Shape;551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5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54" name="Google Shape;554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6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57" name="Google Shape;557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4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60" name="Google Shape;560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2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sp>
        <p:nvSpPr>
          <p:cNvPr id="562" name="Google Shape;562;p39"/>
          <p:cNvSpPr txBox="1"/>
          <p:nvPr/>
        </p:nvSpPr>
        <p:spPr>
          <a:xfrm>
            <a:off x="1379850" y="1156100"/>
            <a:ext cx="161446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Start reading the frames and convert the captured frames </a:t>
            </a:r>
            <a:r>
              <a:rPr lang="en-US" sz="1100" dirty="0" smtClean="0">
                <a:solidFill>
                  <a:schemeClr val="tx1"/>
                </a:solidFill>
              </a:rPr>
              <a:t>vertically to </a:t>
            </a:r>
            <a:r>
              <a:rPr lang="en-US" sz="1100" dirty="0" smtClean="0">
                <a:solidFill>
                  <a:schemeClr val="tx1"/>
                </a:solidFill>
              </a:rPr>
              <a:t>RGB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color space which is easy for color detection.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3298064" y="1156100"/>
            <a:ext cx="15546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Adjust the values of the </a:t>
            </a:r>
            <a:r>
              <a:rPr lang="en-US" sz="1100" dirty="0" err="1">
                <a:solidFill>
                  <a:schemeClr val="tx1"/>
                </a:solidFill>
              </a:rPr>
              <a:t>mediapipe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inti</a:t>
            </a:r>
            <a:r>
              <a:rPr lang="en-IN" altLang="en-US" sz="1100" dirty="0" err="1">
                <a:solidFill>
                  <a:schemeClr val="tx1"/>
                </a:solidFill>
              </a:rPr>
              <a:t>a</a:t>
            </a:r>
            <a:r>
              <a:rPr lang="en-US" sz="1100" dirty="0" err="1">
                <a:solidFill>
                  <a:schemeClr val="tx1"/>
                </a:solidFill>
              </a:rPr>
              <a:t>lization</a:t>
            </a:r>
            <a:r>
              <a:rPr lang="en-US" sz="1100" dirty="0">
                <a:solidFill>
                  <a:schemeClr val="tx1"/>
                </a:solidFill>
              </a:rPr>
              <a:t> to detect one hand only.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5436010" y="1156100"/>
            <a:ext cx="16144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Detect the landmarks, find the forefinger coordinates and keep storing them in the array for successive frames.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2354318" y="4063600"/>
            <a:ext cx="146009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chemeClr val="tx1"/>
                </a:solidFill>
              </a:rPr>
              <a:t>Prepare the canvas frame and put the respective ink buttons on it</a:t>
            </a:r>
            <a:endParaRPr sz="1100" dirty="0">
              <a:solidFill>
                <a:schemeClr val="tx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4446255" y="4063600"/>
            <a:ext cx="139623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Detect the landmarks by passing the RGB frame to the </a:t>
            </a:r>
            <a:r>
              <a:rPr lang="en-US" sz="1100" dirty="0" err="1">
                <a:solidFill>
                  <a:schemeClr val="tx1"/>
                </a:solidFill>
              </a:rPr>
              <a:t>mediapipe</a:t>
            </a:r>
            <a:r>
              <a:rPr lang="en-US" sz="1100" dirty="0">
                <a:solidFill>
                  <a:schemeClr val="tx1"/>
                </a:solidFill>
              </a:rPr>
              <a:t> hand detector.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7" name="Google Shape;567;p39"/>
          <p:cNvSpPr txBox="1"/>
          <p:nvPr/>
        </p:nvSpPr>
        <p:spPr>
          <a:xfrm>
            <a:off x="6474334" y="4063600"/>
            <a:ext cx="14618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Finally draw the points stored in array on the frames and canvas.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 descr="Screenshot 2024-07-24 2001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40" y="340360"/>
            <a:ext cx="7911465" cy="4588510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4"/>
            </a:gs>
            <a:gs pos="67000">
              <a:schemeClr val="accent3"/>
            </a:gs>
            <a:gs pos="0">
              <a:schemeClr val="accent1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How does it make a change?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735724" y="1206628"/>
            <a:ext cx="7987862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It </a:t>
            </a:r>
            <a:r>
              <a:rPr lang="en-US" sz="2000" dirty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will be a powerful means of communication for the </a:t>
            </a:r>
            <a:r>
              <a:rPr lang="en-US" sz="2000" dirty="0" smtClean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people with hearing or speaking impairment.</a:t>
            </a:r>
            <a:endParaRPr lang="en-US" sz="2000" dirty="0" smtClean="0">
              <a:ln w="15875"/>
              <a:gradFill>
                <a:gsLst>
                  <a:gs pos="0">
                    <a:schemeClr val="accent1">
                      <a:lumOff val="-19995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5"/>
                    </a:schemeClr>
                  </a:gs>
                </a:gsLst>
                <a:lin ang="0" scaled="0"/>
              </a:gradFill>
              <a:effectLst/>
            </a:endParaRPr>
          </a:p>
          <a:p>
            <a:pPr lvl="0"/>
            <a:r>
              <a:rPr lang="en-US" sz="2000" dirty="0" smtClean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It </a:t>
            </a:r>
            <a:r>
              <a:rPr lang="en-US" sz="2000" dirty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is an effective communication method that reduces mobile and laptop usage by eliminating the need to write</a:t>
            </a:r>
            <a:r>
              <a:rPr lang="en-US" sz="2000" dirty="0" smtClean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.</a:t>
            </a:r>
            <a:endParaRPr lang="en-US" sz="2000" dirty="0" smtClean="0">
              <a:ln w="15875"/>
              <a:gradFill>
                <a:gsLst>
                  <a:gs pos="0">
                    <a:schemeClr val="accent1">
                      <a:lumOff val="-19995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5"/>
                    </a:schemeClr>
                  </a:gs>
                </a:gsLst>
                <a:lin ang="0" scaled="0"/>
              </a:gradFill>
              <a:effectLst/>
            </a:endParaRPr>
          </a:p>
          <a:p>
            <a:pPr lvl="0"/>
            <a:r>
              <a:rPr lang="en-US" sz="2000" dirty="0" smtClean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It has  </a:t>
            </a:r>
            <a:r>
              <a:rPr lang="en-US" sz="2000" dirty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the  potential  to  challenge  traditional writing methods</a:t>
            </a:r>
            <a:r>
              <a:rPr lang="en-US" sz="2000" dirty="0" smtClean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.</a:t>
            </a:r>
            <a:endParaRPr lang="en-US" sz="2000" dirty="0" smtClean="0">
              <a:ln w="15875"/>
              <a:gradFill>
                <a:gsLst>
                  <a:gs pos="0">
                    <a:schemeClr val="accent1">
                      <a:lumOff val="-19995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5"/>
                    </a:schemeClr>
                  </a:gs>
                </a:gsLst>
                <a:lin ang="0" scaled="0"/>
              </a:gradFill>
              <a:effectLst/>
            </a:endParaRPr>
          </a:p>
          <a:p>
            <a:pPr lvl="0"/>
            <a:r>
              <a:rPr sz="2000" dirty="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Educational Tools: Air canvas can be used in education to teach subjects like geometry, physics, and art in a more engaging and interactive way. Students can visualize and manipulate complex concepts in three dimensions</a:t>
            </a:r>
            <a:endParaRPr sz="2000" dirty="0">
              <a:ln w="15875"/>
              <a:gradFill>
                <a:gsLst>
                  <a:gs pos="0">
                    <a:schemeClr val="accent1">
                      <a:lumOff val="-19995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5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66000">
              <a:schemeClr val="accent3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1130300"/>
            <a:ext cx="6728460" cy="76200"/>
          </a:xfrm>
        </p:spPr>
        <p:txBody>
          <a:bodyPr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/>
              <a:t>Healthcare and Therapy:</a:t>
            </a:r>
            <a:br>
              <a:rPr lang="en-US" b="1"/>
            </a:br>
            <a:br>
              <a:rPr lang="en-US"/>
            </a:br>
            <a:r>
              <a:rPr lang="en-US" sz="2800">
                <a:ln w="15875"/>
                <a:gradFill>
                  <a:gsLst>
                    <a:gs pos="0">
                      <a:schemeClr val="accent1">
                        <a:lumOff val="-19995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5"/>
                      </a:schemeClr>
                    </a:gs>
                  </a:gsLst>
                  <a:lin ang="0" scaled="0"/>
                </a:gradFill>
                <a:effectLst/>
              </a:rPr>
              <a:t>Development of therapeutic applications for physical and mental health, such as virtual rehabilitation exercises and stress-relief painting.</a:t>
            </a:r>
            <a:endParaRPr lang="en-US" sz="2800">
              <a:ln w="15875"/>
              <a:gradFill>
                <a:gsLst>
                  <a:gs pos="0">
                    <a:schemeClr val="accent1">
                      <a:lumOff val="-19995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5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7650" y="3990340"/>
            <a:ext cx="3878580" cy="473710"/>
          </a:xfrm>
        </p:spPr>
        <p:txBody>
          <a:bodyPr/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/>
              <a:t>FUTURE SCOPE</a:t>
            </a:r>
            <a:endParaRPr lang="en-US" sz="3600" b="1" dirty="0" smtClean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50" y="1989075"/>
            <a:ext cx="3395681" cy="20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3200" dirty="0" smtClean="0"/>
              <a:t>Air touch panels</a:t>
            </a:r>
            <a:endParaRPr lang="en-GB" sz="3200" dirty="0" smtClean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 need to keep a contact with your gadget. You can do all the work by waiving in the air.</a:t>
            </a:r>
            <a:endParaRPr lang="en-US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054" name="Picture 6" descr="Japan's Latest Tech Innovations: The Air Touch Panel — to Touch Without  Touching | AsiaQuest Indones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72" y="1364382"/>
            <a:ext cx="4296628" cy="26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/>
              <a:t>FUTURE SCOPE</a:t>
            </a:r>
            <a:endParaRPr lang="en-US" sz="3600" b="1" dirty="0" smtClean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50" y="1989075"/>
            <a:ext cx="4446716" cy="20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3200" dirty="0" smtClean="0"/>
              <a:t>Pictionary</a:t>
            </a:r>
            <a:endParaRPr lang="en-GB" sz="3200" dirty="0" smtClean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You can now play this game with your friends without pen / paper!</a:t>
            </a:r>
            <a:endParaRPr lang="en-US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122" name="Picture 2" descr="Pictionary - Fabulous &amp; Highly Interactive Large Group Variation | playme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5544879" y="333844"/>
            <a:ext cx="3816000" cy="444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1C5A84">
                <a:alpha val="100000"/>
              </a:srgbClr>
            </a:gs>
            <a:gs pos="79000">
              <a:srgbClr val="1A678E">
                <a:alpha val="100000"/>
              </a:srgbClr>
            </a:gs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733425" y="1089660"/>
            <a:ext cx="3430270" cy="23234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6800" dirty="0" smtClean="0"/>
              <a:t>   </a:t>
            </a:r>
            <a:br>
              <a:rPr lang="en-IN" altLang="en-GB" sz="6800" dirty="0" smtClean="0"/>
            </a:br>
            <a:r>
              <a:rPr lang="en-GB" sz="6800" dirty="0" smtClean="0"/>
              <a:t>T</a:t>
            </a:r>
            <a:r>
              <a:rPr lang="en-IN" altLang="en-GB" sz="6800" dirty="0" smtClean="0"/>
              <a:t>hank</a:t>
            </a:r>
            <a:br>
              <a:rPr lang="en-IN" altLang="en-GB" sz="6800" dirty="0" smtClean="0"/>
            </a:br>
            <a:r>
              <a:rPr lang="en-IN" altLang="en-GB" sz="6800" dirty="0" smtClean="0"/>
              <a:t>  You!</a:t>
            </a:r>
            <a:endParaRPr lang="en-IN" altLang="en-GB" sz="6800" dirty="0" smtClean="0"/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2295B5">
                <a:alpha val="100000"/>
              </a:srgbClr>
            </a:gs>
            <a:gs pos="37000">
              <a:srgbClr val="1A678E">
                <a:alpha val="100000"/>
              </a:srgbClr>
            </a:gs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788" y="1276421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Ever wanted to draw your imagination by waiving your finger in the air?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1207775" y="2339412"/>
            <a:ext cx="6728413" cy="2804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1" dirty="0" smtClean="0"/>
              <a:t>Guess what! It is now possible using the Air Canvas.</a:t>
            </a:r>
            <a:endParaRPr lang="en-US" sz="1800" b="1" dirty="0" smtClean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1" dirty="0" smtClean="0"/>
              <a:t>It will draw anything on it by detecting the motion of your finger and noticing the landmarks of your knuckles.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1" dirty="0" smtClean="0"/>
              <a:t>Here, hand landmarks and tracking is used in order to achieve the objective.</a:t>
            </a:r>
            <a:endParaRPr sz="18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55000">
              <a:schemeClr val="accent1"/>
            </a:gs>
          </a:gsLst>
          <a:lin ang="8100019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Why Air Canvas?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756745" y="1303283"/>
            <a:ext cx="7651531" cy="33926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The </a:t>
            </a:r>
            <a:r>
              <a:rPr lang="en-US" sz="1800" dirty="0"/>
              <a:t>project </a:t>
            </a:r>
            <a:r>
              <a:rPr lang="en-US" sz="1800" dirty="0" smtClean="0"/>
              <a:t>focuses </a:t>
            </a:r>
            <a:r>
              <a:rPr lang="en-US" sz="1800" dirty="0"/>
              <a:t>on developing a motion-to-text converter that can potentially serve as software for intelligent wearable devices for writing from the air.</a:t>
            </a:r>
            <a:endParaRPr lang="en-US" sz="1800" dirty="0"/>
          </a:p>
          <a:p>
            <a:pPr lvl="0"/>
            <a:endParaRPr lang="en-US" sz="1800" dirty="0"/>
          </a:p>
          <a:p>
            <a:pPr lvl="0"/>
            <a:r>
              <a:rPr lang="en-US" sz="1800" dirty="0" smtClean="0"/>
              <a:t>Writing in air, one of the most challenging research areas, </a:t>
            </a:r>
            <a:r>
              <a:rPr lang="en-US" sz="1800" dirty="0"/>
              <a:t>contributes immensely to the advancement of an automation process and can improve the interface between man and machine in numerous </a:t>
            </a:r>
            <a:r>
              <a:rPr lang="en-US" sz="1800" dirty="0" smtClean="0"/>
              <a:t>applications.</a:t>
            </a:r>
            <a:endParaRPr lang="en-US" sz="1800" dirty="0" smtClean="0"/>
          </a:p>
          <a:p>
            <a:pPr lvl="0"/>
            <a:endParaRPr lang="en-US" sz="1800" dirty="0"/>
          </a:p>
          <a:p>
            <a:pPr lvl="0"/>
            <a:r>
              <a:rPr lang="en-US" sz="1800" dirty="0" smtClean="0"/>
              <a:t>The </a:t>
            </a:r>
            <a:r>
              <a:rPr lang="en-US" sz="1800" dirty="0"/>
              <a:t>invention of faster computers, availability of inexpensive and good quality video cameras and demands of automated video analysis has given popularity to object tracking techniques.</a:t>
            </a:r>
            <a:endParaRPr lang="en-US" sz="18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rgbClr val="133B5F">
                <a:alpha val="100000"/>
              </a:srgbClr>
            </a:gs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AIM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/>
              <a:t>To build an air canvas that draws whatever you draw using your </a:t>
            </a:r>
            <a:r>
              <a:rPr lang="en-GB" dirty="0" smtClean="0"/>
              <a:t>finger in the air, </a:t>
            </a:r>
            <a:r>
              <a:rPr lang="en-GB" dirty="0" smtClean="0"/>
              <a:t>on the canvas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18446D">
                <a:alpha val="100000"/>
              </a:srgbClr>
            </a:gs>
            <a:gs pos="51000">
              <a:srgbClr val="133B5F">
                <a:alpha val="100000"/>
              </a:srgbClr>
            </a:gs>
            <a:gs pos="5000">
              <a:srgbClr val="2295B5">
                <a:alpha val="100000"/>
              </a:srgbClr>
            </a:gs>
            <a:gs pos="17000">
              <a:srgbClr val="197498">
                <a:alpha val="100000"/>
              </a:srgbClr>
            </a:gs>
            <a:gs pos="22000">
              <a:srgbClr val="1A678E">
                <a:alpha val="100000"/>
              </a:srgbClr>
            </a:gs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TOOLS &amp; LIBRARIES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P</a:t>
            </a:r>
            <a:r>
              <a:rPr lang="en-GB" dirty="0" smtClean="0"/>
              <a:t>ython</a:t>
            </a:r>
            <a:endParaRPr lang="en-GB" dirty="0" smtClean="0"/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N</a:t>
            </a:r>
            <a:r>
              <a:rPr lang="en-GB" dirty="0" smtClean="0"/>
              <a:t>umpy</a:t>
            </a:r>
            <a:endParaRPr lang="en-GB" dirty="0" smtClean="0"/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O</a:t>
            </a:r>
            <a:r>
              <a:rPr lang="en-GB" dirty="0" smtClean="0"/>
              <a:t>penCV</a:t>
            </a:r>
            <a:endParaRPr lang="en-GB" dirty="0" smtClean="0"/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MediaPipe</a:t>
            </a:r>
            <a:endParaRPr lang="en-US" dirty="0" smtClean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6000">
              <a:schemeClr val="accent2"/>
            </a:gs>
            <a:gs pos="52000">
              <a:schemeClr val="lt1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720" y="419179"/>
            <a:ext cx="6634200" cy="60840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3705" y="-635"/>
            <a:ext cx="6754495" cy="5079365"/>
          </a:xfrm>
        </p:spPr>
        <p:txBody>
          <a:bodyPr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Features: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  <a:p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Hand Gesture Recognition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US"/>
              <a:t> </a:t>
            </a:r>
            <a:r>
              <a:rPr lang="en-US" sz="2000"/>
              <a:t>Utilizes the MediaPipe library to detect and track hand landmarks in real-time</a:t>
            </a:r>
            <a:r>
              <a:rPr lang="en-US"/>
              <a:t>.</a:t>
            </a:r>
            <a:endParaRPr lang="en-US"/>
          </a:p>
          <a:p>
            <a:r>
              <a:rPr lang="en-US" b="1"/>
              <a:t>Drawing Interface : </a:t>
            </a:r>
            <a:r>
              <a:rPr lang="en-US" sz="2000"/>
              <a:t>Offers a dynamic </a:t>
            </a:r>
            <a:r>
              <a:rPr lang="en-IN" altLang="en-US" sz="2000"/>
              <a:t>             </a:t>
            </a:r>
            <a:r>
              <a:rPr lang="en-US" sz="2000"/>
              <a:t>drawing interface where hand gestures translate into drawing actions.</a:t>
            </a:r>
            <a:endParaRPr lang="en-US"/>
          </a:p>
          <a:p>
            <a:r>
              <a:rPr lang="en-US" b="1"/>
              <a:t>Multi-color Drawing :</a:t>
            </a:r>
            <a:r>
              <a:rPr lang="en-US"/>
              <a:t> </a:t>
            </a:r>
            <a:r>
              <a:rPr lang="en-US" sz="2000"/>
              <a:t>Supports multiple colors for drawing, with the ability to switch colors on-the-fly using hand gestures.</a:t>
            </a:r>
            <a:endParaRPr lang="en-US" sz="2000"/>
          </a:p>
          <a:p>
            <a:r>
              <a:rPr lang="en-US" sz="2000" b="1">
                <a:sym typeface="+mn-ea"/>
              </a:rPr>
              <a:t>Canvas Controls :</a:t>
            </a:r>
            <a:r>
              <a:rPr lang="en-US" sz="2000">
                <a:sym typeface="+mn-ea"/>
              </a:rPr>
              <a:t> Includes controls for clearing the canvas and selecting different drawing colors through specific hand gestures</a:t>
            </a:r>
            <a:endParaRPr lang="en-US" sz="2000"/>
          </a:p>
          <a:p>
            <a:endParaRPr 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3747135" y="2066290"/>
            <a:ext cx="1075055" cy="247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51" name="Google Shape;451;p33"/>
          <p:cNvGrpSpPr/>
          <p:nvPr/>
        </p:nvGrpSpPr>
        <p:grpSpPr>
          <a:xfrm>
            <a:off x="1012868" y="246744"/>
            <a:ext cx="7166554" cy="3585029"/>
            <a:chOff x="1177450" y="241631"/>
            <a:chExt cx="6173152" cy="3616776"/>
          </a:xfrm>
        </p:grpSpPr>
        <p:sp>
          <p:nvSpPr>
            <p:cNvPr id="452" name="Google Shape;452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58892" y="4154996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Working application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shot 2024-07-25 213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7530" y="419100"/>
            <a:ext cx="5565140" cy="3077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6650" y="745490"/>
            <a:ext cx="2241550" cy="192913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860" y="252095"/>
            <a:ext cx="7252970" cy="4714875"/>
          </a:xfrm>
        </p:spPr>
        <p:txBody>
          <a:bodyPr/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works: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/>
          </a:p>
          <a:p>
            <a:r>
              <a:rPr lang="en-US" b="1"/>
              <a:t>Hand Tracking </a:t>
            </a:r>
            <a:r>
              <a:rPr lang="en-US"/>
              <a:t>: </a:t>
            </a:r>
            <a:r>
              <a:rPr lang="en-US" sz="2000"/>
              <a:t>Utilizes the MediaPipe Hands module to detect hand landmarks from the webcam feed.</a:t>
            </a:r>
            <a:endParaRPr lang="en-US" sz="2000"/>
          </a:p>
          <a:p>
            <a:endParaRPr lang="en-US" sz="2000"/>
          </a:p>
          <a:p>
            <a:r>
              <a:rPr lang="en-US" b="1"/>
              <a:t>Gesture-based Drawing</a:t>
            </a:r>
            <a:r>
              <a:rPr lang="en-US"/>
              <a:t> : </a:t>
            </a:r>
            <a:r>
              <a:rPr lang="en-US" sz="2000"/>
              <a:t>Interprets specific hand movements to initiate drawing actions, switch colors, and control the canvas.</a:t>
            </a:r>
            <a:endParaRPr lang="en-US" sz="2000"/>
          </a:p>
          <a:p>
            <a:endParaRPr lang="en-US" sz="2000"/>
          </a:p>
          <a:p>
            <a:r>
              <a:rPr lang="en-US" b="1"/>
              <a:t>Real-time Visualization</a:t>
            </a:r>
            <a:r>
              <a:rPr lang="en-US"/>
              <a:t> : </a:t>
            </a:r>
            <a:r>
              <a:rPr lang="en-US" sz="2000"/>
              <a:t>Displays both the live webcam feed and the canvas in separate windows, showing the drawing process in real-time.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1273175" y="253301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906395" y="3848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Canvas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Screenshot 2025-04-20 120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139190"/>
            <a:ext cx="5524500" cy="3675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3380</Words>
  <Application>WPS Slides</Application>
  <PresentationFormat>On-screen Show (16:9)</PresentationFormat>
  <Paragraphs>120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Arial</vt:lpstr>
      <vt:lpstr>Saira Semi Condensed</vt:lpstr>
      <vt:lpstr>Segoe Print</vt:lpstr>
      <vt:lpstr>Inria Sans</vt:lpstr>
      <vt:lpstr>Titillium Web</vt:lpstr>
      <vt:lpstr>Calibri</vt:lpstr>
      <vt:lpstr>Microsoft YaHei</vt:lpstr>
      <vt:lpstr>Arial Unicode MS</vt:lpstr>
      <vt:lpstr>Gurney template</vt:lpstr>
      <vt:lpstr>  AIR CANVAS       Project</vt:lpstr>
      <vt:lpstr>Ever wanted to draw your imagination by waiving your finger in the air?</vt:lpstr>
      <vt:lpstr>Why Air Canvas?</vt:lpstr>
      <vt:lpstr>AIM</vt:lpstr>
      <vt:lpstr>TOOLS &amp; LIBRARIES</vt:lpstr>
      <vt:lpstr>PowerPoint 演示文稿</vt:lpstr>
      <vt:lpstr>PowerPoint 演示文稿</vt:lpstr>
      <vt:lpstr>PowerPoint 演示文稿</vt:lpstr>
      <vt:lpstr>PowerPoint 演示文稿</vt:lpstr>
      <vt:lpstr>ROADMAP</vt:lpstr>
      <vt:lpstr>PowerPoint 演示文稿</vt:lpstr>
      <vt:lpstr>How does it make a change?</vt:lpstr>
      <vt:lpstr>        Healthcare and Therapy:  Development of therapeutic applications for physical and mental health, such as virtual rehabilitation exercises and stress-relief painting.</vt:lpstr>
      <vt:lpstr>FUTURE SCOPE</vt:lpstr>
      <vt:lpstr>FUTURE SCOPE</vt:lpstr>
      <vt:lpstr>    Thank  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AIR CANVAS    CGC MINI-PROJECT</dc:title>
  <dc:creator/>
  <cp:lastModifiedBy>Deepika K</cp:lastModifiedBy>
  <cp:revision>50</cp:revision>
  <dcterms:created xsi:type="dcterms:W3CDTF">2024-07-24T15:11:00Z</dcterms:created>
  <dcterms:modified xsi:type="dcterms:W3CDTF">2025-04-20T06:36:04Z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098D08C57E0946BA9E2D482C0C636A0F_12</vt:lpwstr>
  </property>
  <property fmtid="{D5CDD505-2E9C-101B-9397-08002B2CF9AE}" pid="3" name="KSOProductBuildVer">
    <vt:lpwstr>1033-12.2.0.20795</vt:lpwstr>
  </property>
</Properties>
</file>