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8" r:id="rId1"/>
  </p:sldMasterIdLst>
  <p:notesMasterIdLst>
    <p:notesMasterId r:id="rId30"/>
  </p:notesMasterIdLst>
  <p:handoutMasterIdLst>
    <p:handoutMasterId r:id="rId31"/>
  </p:handoutMasterIdLst>
  <p:sldIdLst>
    <p:sldId id="256" r:id="rId2"/>
    <p:sldId id="274" r:id="rId3"/>
    <p:sldId id="257" r:id="rId4"/>
    <p:sldId id="258" r:id="rId5"/>
    <p:sldId id="260" r:id="rId6"/>
    <p:sldId id="261" r:id="rId7"/>
    <p:sldId id="262" r:id="rId8"/>
    <p:sldId id="287" r:id="rId9"/>
    <p:sldId id="263" r:id="rId10"/>
    <p:sldId id="264" r:id="rId11"/>
    <p:sldId id="265" r:id="rId12"/>
    <p:sldId id="266" r:id="rId13"/>
    <p:sldId id="267" r:id="rId14"/>
    <p:sldId id="275" r:id="rId15"/>
    <p:sldId id="268" r:id="rId16"/>
    <p:sldId id="285" r:id="rId17"/>
    <p:sldId id="269" r:id="rId18"/>
    <p:sldId id="270" r:id="rId19"/>
    <p:sldId id="286" r:id="rId20"/>
    <p:sldId id="282" r:id="rId21"/>
    <p:sldId id="279" r:id="rId22"/>
    <p:sldId id="280" r:id="rId23"/>
    <p:sldId id="283" r:id="rId24"/>
    <p:sldId id="284" r:id="rId25"/>
    <p:sldId id="276" r:id="rId26"/>
    <p:sldId id="271" r:id="rId27"/>
    <p:sldId id="272" r:id="rId28"/>
    <p:sldId id="27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427" autoAdjust="0"/>
    <p:restoredTop sz="94660"/>
  </p:normalViewPr>
  <p:slideViewPr>
    <p:cSldViewPr>
      <p:cViewPr varScale="1">
        <p:scale>
          <a:sx n="81" d="100"/>
          <a:sy n="81" d="100"/>
        </p:scale>
        <p:origin x="-113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29A0B86-2085-4152-8266-B58A9E90D8E9}" type="datetimeFigureOut">
              <a:rPr lang="en-US" smtClean="0"/>
              <a:pPr/>
              <a:t>12-Nov-16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A5AC39F-5F60-48DD-9D15-BAE73C7FB07E}"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EC7CD4-FAAE-4A2C-97D7-C7B466F7E6BC}" type="datetimeFigureOut">
              <a:rPr lang="en-US" smtClean="0"/>
              <a:pPr/>
              <a:t>12-Nov-16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0C2A21-6B81-4924-AACD-1738FC7A00B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E0C2A21-6B81-4924-AACD-1738FC7A00BE}"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E07FB8D4-D751-4E63-85BF-33060E87CD14}" type="datetime1">
              <a:rPr lang="en-US" smtClean="0"/>
              <a:pPr/>
              <a:t>12-Nov-16</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r>
              <a:rPr lang="en-US" smtClean="0"/>
              <a:t>Dept. of ISE PESIT</a:t>
            </a:r>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68E96383-FD57-461E-A6FD-A49B06522F0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5080A7C-05E7-46FA-98F3-B52312949C38}" type="datetime1">
              <a:rPr lang="en-US" smtClean="0"/>
              <a:pPr/>
              <a:t>12-Nov-16</a:t>
            </a:fld>
            <a:endParaRPr lang="en-US"/>
          </a:p>
        </p:txBody>
      </p:sp>
      <p:sp>
        <p:nvSpPr>
          <p:cNvPr id="5" name="Footer Placeholder 4"/>
          <p:cNvSpPr>
            <a:spLocks noGrp="1"/>
          </p:cNvSpPr>
          <p:nvPr>
            <p:ph type="ftr" sz="quarter" idx="11"/>
          </p:nvPr>
        </p:nvSpPr>
        <p:spPr/>
        <p:txBody>
          <a:bodyPr/>
          <a:lstStyle>
            <a:extLst/>
          </a:lstStyle>
          <a:p>
            <a:r>
              <a:rPr lang="en-US" smtClean="0"/>
              <a:t>Dept. of ISE PESIT</a:t>
            </a:r>
            <a:endParaRPr lang="en-US"/>
          </a:p>
        </p:txBody>
      </p:sp>
      <p:sp>
        <p:nvSpPr>
          <p:cNvPr id="6" name="Slide Number Placeholder 5"/>
          <p:cNvSpPr>
            <a:spLocks noGrp="1"/>
          </p:cNvSpPr>
          <p:nvPr>
            <p:ph type="sldNum" sz="quarter" idx="12"/>
          </p:nvPr>
        </p:nvSpPr>
        <p:spPr/>
        <p:txBody>
          <a:bodyPr/>
          <a:lstStyle>
            <a:extLst/>
          </a:lstStyle>
          <a:p>
            <a:fld id="{68E96383-FD57-461E-A6FD-A49B06522F0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DDB4F04-8314-4B66-A3D4-F03791DE52A4}" type="datetime1">
              <a:rPr lang="en-US" smtClean="0"/>
              <a:pPr/>
              <a:t>12-Nov-16</a:t>
            </a:fld>
            <a:endParaRPr lang="en-US"/>
          </a:p>
        </p:txBody>
      </p:sp>
      <p:sp>
        <p:nvSpPr>
          <p:cNvPr id="5" name="Footer Placeholder 4"/>
          <p:cNvSpPr>
            <a:spLocks noGrp="1"/>
          </p:cNvSpPr>
          <p:nvPr>
            <p:ph type="ftr" sz="quarter" idx="11"/>
          </p:nvPr>
        </p:nvSpPr>
        <p:spPr/>
        <p:txBody>
          <a:bodyPr/>
          <a:lstStyle>
            <a:extLst/>
          </a:lstStyle>
          <a:p>
            <a:r>
              <a:rPr lang="en-US" smtClean="0"/>
              <a:t>Dept. of ISE PESIT</a:t>
            </a:r>
            <a:endParaRPr lang="en-US"/>
          </a:p>
        </p:txBody>
      </p:sp>
      <p:sp>
        <p:nvSpPr>
          <p:cNvPr id="6" name="Slide Number Placeholder 5"/>
          <p:cNvSpPr>
            <a:spLocks noGrp="1"/>
          </p:cNvSpPr>
          <p:nvPr>
            <p:ph type="sldNum" sz="quarter" idx="12"/>
          </p:nvPr>
        </p:nvSpPr>
        <p:spPr/>
        <p:txBody>
          <a:bodyPr/>
          <a:lstStyle>
            <a:extLst/>
          </a:lstStyle>
          <a:p>
            <a:fld id="{68E96383-FD57-461E-A6FD-A49B06522F0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CF4A93E-E9C9-4E4D-9AC8-B193BB11B2DB}" type="datetime1">
              <a:rPr lang="en-US" smtClean="0"/>
              <a:pPr/>
              <a:t>12-Nov-16</a:t>
            </a:fld>
            <a:endParaRPr lang="en-US"/>
          </a:p>
        </p:txBody>
      </p:sp>
      <p:sp>
        <p:nvSpPr>
          <p:cNvPr id="5" name="Footer Placeholder 4"/>
          <p:cNvSpPr>
            <a:spLocks noGrp="1"/>
          </p:cNvSpPr>
          <p:nvPr>
            <p:ph type="ftr" sz="quarter" idx="11"/>
          </p:nvPr>
        </p:nvSpPr>
        <p:spPr/>
        <p:txBody>
          <a:bodyPr/>
          <a:lstStyle>
            <a:extLst/>
          </a:lstStyle>
          <a:p>
            <a:r>
              <a:rPr lang="en-US" smtClean="0"/>
              <a:t>Dept. of ISE PESIT</a:t>
            </a:r>
            <a:endParaRPr lang="en-US"/>
          </a:p>
        </p:txBody>
      </p:sp>
      <p:sp>
        <p:nvSpPr>
          <p:cNvPr id="6" name="Slide Number Placeholder 5"/>
          <p:cNvSpPr>
            <a:spLocks noGrp="1"/>
          </p:cNvSpPr>
          <p:nvPr>
            <p:ph type="sldNum" sz="quarter" idx="12"/>
          </p:nvPr>
        </p:nvSpPr>
        <p:spPr/>
        <p:txBody>
          <a:bodyPr/>
          <a:lstStyle>
            <a:extLst/>
          </a:lstStyle>
          <a:p>
            <a:fld id="{68E96383-FD57-461E-A6FD-A49B06522F07}"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40ADA35-00AB-455D-B012-DA199DD0F2C9}" type="datetime1">
              <a:rPr lang="en-US" smtClean="0"/>
              <a:pPr/>
              <a:t>12-Nov-16</a:t>
            </a:fld>
            <a:endParaRPr lang="en-US"/>
          </a:p>
        </p:txBody>
      </p:sp>
      <p:sp>
        <p:nvSpPr>
          <p:cNvPr id="5" name="Footer Placeholder 4"/>
          <p:cNvSpPr>
            <a:spLocks noGrp="1"/>
          </p:cNvSpPr>
          <p:nvPr>
            <p:ph type="ftr" sz="quarter" idx="11"/>
          </p:nvPr>
        </p:nvSpPr>
        <p:spPr/>
        <p:txBody>
          <a:bodyPr/>
          <a:lstStyle>
            <a:extLst/>
          </a:lstStyle>
          <a:p>
            <a:r>
              <a:rPr lang="en-US" smtClean="0"/>
              <a:t>Dept. of ISE PESIT</a:t>
            </a:r>
            <a:endParaRPr lang="en-US"/>
          </a:p>
        </p:txBody>
      </p:sp>
      <p:sp>
        <p:nvSpPr>
          <p:cNvPr id="6" name="Slide Number Placeholder 5"/>
          <p:cNvSpPr>
            <a:spLocks noGrp="1"/>
          </p:cNvSpPr>
          <p:nvPr>
            <p:ph type="sldNum" sz="quarter" idx="12"/>
          </p:nvPr>
        </p:nvSpPr>
        <p:spPr/>
        <p:txBody>
          <a:bodyPr/>
          <a:lstStyle>
            <a:extLst/>
          </a:lstStyle>
          <a:p>
            <a:fld id="{68E96383-FD57-461E-A6FD-A49B06522F07}"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BC8699D-37E2-47F2-B103-82A97CA9F483}" type="datetime1">
              <a:rPr lang="en-US" smtClean="0"/>
              <a:pPr/>
              <a:t>12-Nov-16</a:t>
            </a:fld>
            <a:endParaRPr lang="en-US"/>
          </a:p>
        </p:txBody>
      </p:sp>
      <p:sp>
        <p:nvSpPr>
          <p:cNvPr id="6" name="Footer Placeholder 5"/>
          <p:cNvSpPr>
            <a:spLocks noGrp="1"/>
          </p:cNvSpPr>
          <p:nvPr>
            <p:ph type="ftr" sz="quarter" idx="11"/>
          </p:nvPr>
        </p:nvSpPr>
        <p:spPr/>
        <p:txBody>
          <a:bodyPr/>
          <a:lstStyle>
            <a:extLst/>
          </a:lstStyle>
          <a:p>
            <a:r>
              <a:rPr lang="en-US" smtClean="0"/>
              <a:t>Dept. of ISE PESIT</a:t>
            </a:r>
            <a:endParaRPr lang="en-US"/>
          </a:p>
        </p:txBody>
      </p:sp>
      <p:sp>
        <p:nvSpPr>
          <p:cNvPr id="7" name="Slide Number Placeholder 6"/>
          <p:cNvSpPr>
            <a:spLocks noGrp="1"/>
          </p:cNvSpPr>
          <p:nvPr>
            <p:ph type="sldNum" sz="quarter" idx="12"/>
          </p:nvPr>
        </p:nvSpPr>
        <p:spPr/>
        <p:txBody>
          <a:bodyPr/>
          <a:lstStyle>
            <a:extLst/>
          </a:lstStyle>
          <a:p>
            <a:fld id="{68E96383-FD57-461E-A6FD-A49B06522F07}"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015C5E5-B0B5-4F9D-B0E8-6F9408BD2257}" type="datetime1">
              <a:rPr lang="en-US" smtClean="0"/>
              <a:pPr/>
              <a:t>12-Nov-16</a:t>
            </a:fld>
            <a:endParaRPr lang="en-US"/>
          </a:p>
        </p:txBody>
      </p:sp>
      <p:sp>
        <p:nvSpPr>
          <p:cNvPr id="8" name="Footer Placeholder 7"/>
          <p:cNvSpPr>
            <a:spLocks noGrp="1"/>
          </p:cNvSpPr>
          <p:nvPr>
            <p:ph type="ftr" sz="quarter" idx="11"/>
          </p:nvPr>
        </p:nvSpPr>
        <p:spPr/>
        <p:txBody>
          <a:bodyPr/>
          <a:lstStyle>
            <a:extLst/>
          </a:lstStyle>
          <a:p>
            <a:r>
              <a:rPr lang="en-US" smtClean="0"/>
              <a:t>Dept. of ISE PESIT</a:t>
            </a:r>
            <a:endParaRPr lang="en-US"/>
          </a:p>
        </p:txBody>
      </p:sp>
      <p:sp>
        <p:nvSpPr>
          <p:cNvPr id="9" name="Slide Number Placeholder 8"/>
          <p:cNvSpPr>
            <a:spLocks noGrp="1"/>
          </p:cNvSpPr>
          <p:nvPr>
            <p:ph type="sldNum" sz="quarter" idx="12"/>
          </p:nvPr>
        </p:nvSpPr>
        <p:spPr/>
        <p:txBody>
          <a:bodyPr/>
          <a:lstStyle>
            <a:extLst/>
          </a:lstStyle>
          <a:p>
            <a:fld id="{68E96383-FD57-461E-A6FD-A49B06522F0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F0CF487E-967C-41E0-B100-A044C6132134}" type="datetime1">
              <a:rPr lang="en-US" smtClean="0"/>
              <a:pPr/>
              <a:t>12-Nov-16</a:t>
            </a:fld>
            <a:endParaRPr lang="en-US"/>
          </a:p>
        </p:txBody>
      </p:sp>
      <p:sp>
        <p:nvSpPr>
          <p:cNvPr id="4" name="Footer Placeholder 3"/>
          <p:cNvSpPr>
            <a:spLocks noGrp="1"/>
          </p:cNvSpPr>
          <p:nvPr>
            <p:ph type="ftr" sz="quarter" idx="11"/>
          </p:nvPr>
        </p:nvSpPr>
        <p:spPr/>
        <p:txBody>
          <a:bodyPr/>
          <a:lstStyle>
            <a:extLst/>
          </a:lstStyle>
          <a:p>
            <a:r>
              <a:rPr lang="en-US" smtClean="0"/>
              <a:t>Dept. of ISE PESIT</a:t>
            </a:r>
            <a:endParaRPr lang="en-US"/>
          </a:p>
        </p:txBody>
      </p:sp>
      <p:sp>
        <p:nvSpPr>
          <p:cNvPr id="5" name="Slide Number Placeholder 4"/>
          <p:cNvSpPr>
            <a:spLocks noGrp="1"/>
          </p:cNvSpPr>
          <p:nvPr>
            <p:ph type="sldNum" sz="quarter" idx="12"/>
          </p:nvPr>
        </p:nvSpPr>
        <p:spPr/>
        <p:txBody>
          <a:bodyPr/>
          <a:lstStyle>
            <a:extLst/>
          </a:lstStyle>
          <a:p>
            <a:fld id="{68E96383-FD57-461E-A6FD-A49B06522F07}"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157E65D-72AC-442A-9CC3-286275F9FC29}" type="datetime1">
              <a:rPr lang="en-US" smtClean="0"/>
              <a:pPr/>
              <a:t>12-Nov-16</a:t>
            </a:fld>
            <a:endParaRPr lang="en-US"/>
          </a:p>
        </p:txBody>
      </p:sp>
      <p:sp>
        <p:nvSpPr>
          <p:cNvPr id="3" name="Footer Placeholder 2"/>
          <p:cNvSpPr>
            <a:spLocks noGrp="1"/>
          </p:cNvSpPr>
          <p:nvPr>
            <p:ph type="ftr" sz="quarter" idx="11"/>
          </p:nvPr>
        </p:nvSpPr>
        <p:spPr/>
        <p:txBody>
          <a:bodyPr/>
          <a:lstStyle>
            <a:extLst/>
          </a:lstStyle>
          <a:p>
            <a:r>
              <a:rPr lang="en-US" smtClean="0"/>
              <a:t>Dept. of ISE PESIT</a:t>
            </a:r>
            <a:endParaRPr lang="en-US"/>
          </a:p>
        </p:txBody>
      </p:sp>
      <p:sp>
        <p:nvSpPr>
          <p:cNvPr id="4" name="Slide Number Placeholder 3"/>
          <p:cNvSpPr>
            <a:spLocks noGrp="1"/>
          </p:cNvSpPr>
          <p:nvPr>
            <p:ph type="sldNum" sz="quarter" idx="12"/>
          </p:nvPr>
        </p:nvSpPr>
        <p:spPr/>
        <p:txBody>
          <a:bodyPr/>
          <a:lstStyle>
            <a:extLst/>
          </a:lstStyle>
          <a:p>
            <a:fld id="{68E96383-FD57-461E-A6FD-A49B06522F0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E22A6A12-071F-48E3-9477-C0D78343E5EE}" type="datetime1">
              <a:rPr lang="en-US" smtClean="0"/>
              <a:pPr/>
              <a:t>12-Nov-16</a:t>
            </a:fld>
            <a:endParaRPr lang="en-US"/>
          </a:p>
        </p:txBody>
      </p:sp>
      <p:sp>
        <p:nvSpPr>
          <p:cNvPr id="6" name="Footer Placeholder 5"/>
          <p:cNvSpPr>
            <a:spLocks noGrp="1"/>
          </p:cNvSpPr>
          <p:nvPr>
            <p:ph type="ftr" sz="quarter" idx="11"/>
          </p:nvPr>
        </p:nvSpPr>
        <p:spPr/>
        <p:txBody>
          <a:bodyPr/>
          <a:lstStyle>
            <a:extLst/>
          </a:lstStyle>
          <a:p>
            <a:r>
              <a:rPr lang="en-US" smtClean="0"/>
              <a:t>Dept. of ISE PESIT</a:t>
            </a:r>
            <a:endParaRPr lang="en-US"/>
          </a:p>
        </p:txBody>
      </p:sp>
      <p:sp>
        <p:nvSpPr>
          <p:cNvPr id="7" name="Slide Number Placeholder 6"/>
          <p:cNvSpPr>
            <a:spLocks noGrp="1"/>
          </p:cNvSpPr>
          <p:nvPr>
            <p:ph type="sldNum" sz="quarter" idx="12"/>
          </p:nvPr>
        </p:nvSpPr>
        <p:spPr/>
        <p:txBody>
          <a:bodyPr/>
          <a:lstStyle>
            <a:extLst/>
          </a:lstStyle>
          <a:p>
            <a:fld id="{68E96383-FD57-461E-A6FD-A49B06522F0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729B4D6-F1C2-4CDB-9EE1-CB3E8198D728}" type="datetime1">
              <a:rPr lang="en-US" smtClean="0"/>
              <a:pPr/>
              <a:t>12-Nov-16</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r>
              <a:rPr lang="en-US" smtClean="0"/>
              <a:t>Dept. of ISE PESIT</a:t>
            </a: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68E96383-FD57-461E-A6FD-A49B06522F07}"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B1CA897D-7290-4D9C-83A9-9E3FC230DAA8}" type="datetime1">
              <a:rPr lang="en-US" smtClean="0"/>
              <a:pPr/>
              <a:t>12-Nov-16</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r>
              <a:rPr lang="en-US" smtClean="0"/>
              <a:t>Dept. of ISE PESIT</a:t>
            </a:r>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8E96383-FD57-461E-A6FD-A49B06522F0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hf sldNum="0" hd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81200"/>
            <a:ext cx="7467600" cy="4144963"/>
          </a:xfrm>
        </p:spPr>
        <p:txBody>
          <a:bodyPr>
            <a:normAutofit fontScale="25000" lnSpcReduction="20000"/>
          </a:bodyPr>
          <a:lstStyle/>
          <a:p>
            <a:pPr>
              <a:buNone/>
            </a:pPr>
            <a:endParaRPr lang="en-US" dirty="0" smtClean="0"/>
          </a:p>
          <a:p>
            <a:pPr>
              <a:buNone/>
            </a:pPr>
            <a:endParaRPr lang="en-US" dirty="0" smtClean="0"/>
          </a:p>
          <a:p>
            <a:pPr>
              <a:buNone/>
            </a:pPr>
            <a:endParaRPr lang="en-US" dirty="0" smtClean="0"/>
          </a:p>
          <a:p>
            <a:pPr>
              <a:buNone/>
            </a:pPr>
            <a:r>
              <a:rPr lang="en-US" dirty="0" smtClean="0"/>
              <a:t>		</a:t>
            </a:r>
            <a:r>
              <a:rPr lang="en-US" sz="5600" dirty="0" smtClean="0"/>
              <a:t>Ali AZOUGAGHE, </a:t>
            </a:r>
            <a:r>
              <a:rPr lang="en-US" sz="5600" dirty="0" err="1" smtClean="0"/>
              <a:t>Zaid</a:t>
            </a:r>
            <a:r>
              <a:rPr lang="en-US" sz="5600" dirty="0" smtClean="0"/>
              <a:t> KARTIT, Mustapha HEDABOU, </a:t>
            </a:r>
            <a:r>
              <a:rPr lang="en-US" sz="5600" dirty="0" err="1" smtClean="0"/>
              <a:t>Mostafa</a:t>
            </a:r>
            <a:r>
              <a:rPr lang="en-US" sz="5600" dirty="0" smtClean="0"/>
              <a:t> BELKASMI,</a:t>
            </a:r>
          </a:p>
          <a:p>
            <a:pPr>
              <a:buNone/>
            </a:pPr>
            <a:r>
              <a:rPr lang="en-US" sz="5600" dirty="0" smtClean="0"/>
              <a:t>				 Mohamed EL MARRAKI</a:t>
            </a:r>
          </a:p>
          <a:p>
            <a:pPr>
              <a:buNone/>
            </a:pPr>
            <a:endParaRPr lang="en-US" sz="3800" dirty="0" smtClean="0"/>
          </a:p>
          <a:p>
            <a:pPr>
              <a:buNone/>
            </a:pPr>
            <a:endParaRPr lang="en-US" sz="3800" dirty="0" smtClean="0"/>
          </a:p>
          <a:p>
            <a:pPr>
              <a:buNone/>
            </a:pPr>
            <a:endParaRPr lang="en-US" sz="3800" dirty="0" smtClean="0"/>
          </a:p>
          <a:p>
            <a:pPr>
              <a:buNone/>
            </a:pPr>
            <a:endParaRPr lang="en-US" sz="3800" dirty="0" smtClean="0"/>
          </a:p>
          <a:p>
            <a:pPr>
              <a:buNone/>
            </a:pPr>
            <a:endParaRPr lang="en-US" sz="3800" dirty="0" smtClean="0"/>
          </a:p>
          <a:p>
            <a:pPr>
              <a:buNone/>
            </a:pPr>
            <a:endParaRPr lang="en-US" sz="3800" dirty="0" smtClean="0"/>
          </a:p>
          <a:p>
            <a:pPr>
              <a:buNone/>
            </a:pPr>
            <a:endParaRPr lang="en-US" sz="3800" dirty="0" smtClean="0"/>
          </a:p>
          <a:p>
            <a:pPr>
              <a:buNone/>
            </a:pPr>
            <a:endParaRPr lang="en-US" sz="3800" dirty="0" smtClean="0"/>
          </a:p>
          <a:p>
            <a:pPr>
              <a:buNone/>
            </a:pPr>
            <a:endParaRPr lang="en-US" sz="3800" dirty="0" smtClean="0"/>
          </a:p>
          <a:p>
            <a:pPr>
              <a:buNone/>
            </a:pPr>
            <a:endParaRPr lang="en-US" sz="3800" dirty="0" smtClean="0"/>
          </a:p>
          <a:p>
            <a:pPr>
              <a:buNone/>
            </a:pPr>
            <a:endParaRPr lang="en-US" sz="3800" dirty="0" smtClean="0"/>
          </a:p>
          <a:p>
            <a:pPr>
              <a:buNone/>
            </a:pPr>
            <a:r>
              <a:rPr lang="en-US" sz="7400" dirty="0" smtClean="0"/>
              <a:t>Under the </a:t>
            </a:r>
            <a:r>
              <a:rPr lang="en-US" sz="7400" dirty="0" err="1" smtClean="0"/>
              <a:t>guidence</a:t>
            </a:r>
            <a:r>
              <a:rPr lang="en-US" sz="7400" dirty="0" smtClean="0"/>
              <a:t> of:	           </a:t>
            </a:r>
            <a:r>
              <a:rPr lang="en-US" sz="7400" dirty="0" err="1" smtClean="0"/>
              <a:t>Deepika</a:t>
            </a:r>
            <a:r>
              <a:rPr lang="en-US" sz="7400" dirty="0" smtClean="0"/>
              <a:t> M </a:t>
            </a:r>
            <a:r>
              <a:rPr lang="en-US" sz="7400" dirty="0" err="1" smtClean="0"/>
              <a:t>M</a:t>
            </a:r>
            <a:r>
              <a:rPr lang="en-US" sz="7400" dirty="0" smtClean="0"/>
              <a:t>	</a:t>
            </a:r>
          </a:p>
          <a:p>
            <a:pPr>
              <a:buNone/>
            </a:pPr>
            <a:r>
              <a:rPr lang="en-US" sz="7400" dirty="0" err="1" smtClean="0"/>
              <a:t>Dr.Mamatha</a:t>
            </a:r>
            <a:r>
              <a:rPr lang="en-US" sz="7400" dirty="0" smtClean="0"/>
              <a:t> H R                                1PI14IS014</a:t>
            </a:r>
          </a:p>
          <a:p>
            <a:pPr>
              <a:buNone/>
            </a:pPr>
            <a:r>
              <a:rPr lang="en-US" sz="7400" dirty="0" smtClean="0"/>
              <a:t>Dept. of </a:t>
            </a:r>
            <a:r>
              <a:rPr lang="en-US" sz="7400" dirty="0" err="1" smtClean="0"/>
              <a:t>Info.Science</a:t>
            </a:r>
            <a:r>
              <a:rPr lang="en-US" sz="7400" dirty="0" smtClean="0"/>
              <a:t>.				 </a:t>
            </a:r>
          </a:p>
          <a:p>
            <a:pPr>
              <a:buNone/>
            </a:pPr>
            <a:endParaRPr lang="en-US" sz="7400" dirty="0" smtClean="0"/>
          </a:p>
          <a:p>
            <a:pPr>
              <a:buNone/>
            </a:pPr>
            <a:r>
              <a:rPr lang="en-US" sz="7400" dirty="0" smtClean="0"/>
              <a:t>                                                                                        						</a:t>
            </a:r>
            <a:endParaRPr lang="en-US" sz="1400" dirty="0" smtClean="0"/>
          </a:p>
          <a:p>
            <a:pPr>
              <a:buNone/>
            </a:pPr>
            <a:r>
              <a:rPr lang="en-US" dirty="0" smtClean="0"/>
              <a:t>						  					</a:t>
            </a:r>
          </a:p>
          <a:p>
            <a:endParaRPr lang="en-US" dirty="0" smtClean="0"/>
          </a:p>
        </p:txBody>
      </p:sp>
      <p:sp>
        <p:nvSpPr>
          <p:cNvPr id="8" name="Footer Placeholder 7"/>
          <p:cNvSpPr>
            <a:spLocks noGrp="1"/>
          </p:cNvSpPr>
          <p:nvPr>
            <p:ph type="ftr" sz="quarter" idx="11"/>
          </p:nvPr>
        </p:nvSpPr>
        <p:spPr/>
        <p:txBody>
          <a:bodyPr/>
          <a:lstStyle/>
          <a:p>
            <a:r>
              <a:rPr lang="en-US" smtClean="0"/>
              <a:t>Dept. of ISE PESIT</a:t>
            </a:r>
            <a:endParaRPr lang="en-US"/>
          </a:p>
        </p:txBody>
      </p:sp>
      <p:sp>
        <p:nvSpPr>
          <p:cNvPr id="2" name="Title 1"/>
          <p:cNvSpPr>
            <a:spLocks noGrp="1"/>
          </p:cNvSpPr>
          <p:nvPr>
            <p:ph type="title"/>
          </p:nvPr>
        </p:nvSpPr>
        <p:spPr>
          <a:xfrm>
            <a:off x="0" y="152400"/>
            <a:ext cx="7391400" cy="1066800"/>
          </a:xfrm>
        </p:spPr>
        <p:txBody>
          <a:bodyPr>
            <a:noAutofit/>
          </a:bodyPr>
          <a:lstStyle/>
          <a:p>
            <a:pPr algn="ctr"/>
            <a:r>
              <a:rPr lang="en-US" sz="3200" dirty="0" smtClean="0">
                <a:latin typeface="Consolas" pitchFamily="49" charset="0"/>
                <a:cs typeface="Consolas" pitchFamily="49" charset="0"/>
              </a:rPr>
              <a:t>An efficient algorithm for data security in cloud storage </a:t>
            </a:r>
            <a:endParaRPr lang="en-US" sz="3200" dirty="0">
              <a:latin typeface="Consolas" pitchFamily="49" charset="0"/>
              <a:cs typeface="Consolas" pitchFamily="49" charset="0"/>
            </a:endParaRPr>
          </a:p>
        </p:txBody>
      </p:sp>
      <p:pic>
        <p:nvPicPr>
          <p:cNvPr id="2051" name="Picture 3" descr="C:\Users\mangala\Desktop\PESIT25Logo.jpg"/>
          <p:cNvPicPr>
            <a:picLocks noChangeAspect="1" noChangeArrowheads="1"/>
          </p:cNvPicPr>
          <p:nvPr/>
        </p:nvPicPr>
        <p:blipFill>
          <a:blip r:embed="rId3"/>
          <a:srcRect/>
          <a:stretch>
            <a:fillRect/>
          </a:stretch>
        </p:blipFill>
        <p:spPr bwMode="auto">
          <a:xfrm>
            <a:off x="7315200" y="0"/>
            <a:ext cx="1828800" cy="1704975"/>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791200"/>
          </a:xfrm>
        </p:spPr>
        <p:txBody>
          <a:bodyPr>
            <a:normAutofit fontScale="85000" lnSpcReduction="20000"/>
          </a:bodyPr>
          <a:lstStyle/>
          <a:p>
            <a:pPr>
              <a:buNone/>
            </a:pPr>
            <a:r>
              <a:rPr lang="en-US" sz="1900" dirty="0" smtClean="0"/>
              <a:t>   </a:t>
            </a:r>
            <a:r>
              <a:rPr lang="en-US" sz="1900" dirty="0" smtClean="0">
                <a:latin typeface="Baskerville Old Face" pitchFamily="18" charset="0"/>
              </a:rPr>
              <a:t>Algorithm : </a:t>
            </a:r>
            <a:r>
              <a:rPr lang="en-US" sz="1900" dirty="0" err="1" smtClean="0">
                <a:latin typeface="Baskerville Old Face" pitchFamily="18" charset="0"/>
              </a:rPr>
              <a:t>EIGamal</a:t>
            </a:r>
            <a:r>
              <a:rPr lang="en-US" sz="1900" dirty="0" smtClean="0">
                <a:latin typeface="Baskerville Old Face" pitchFamily="18" charset="0"/>
              </a:rPr>
              <a:t> Encryption  </a:t>
            </a:r>
          </a:p>
          <a:p>
            <a:pPr>
              <a:buNone/>
            </a:pPr>
            <a:r>
              <a:rPr lang="en-US" sz="1900" dirty="0" smtClean="0">
                <a:latin typeface="Baskerville Old Face" pitchFamily="18" charset="0"/>
              </a:rPr>
              <a:t>   Output: public key </a:t>
            </a:r>
            <a:r>
              <a:rPr lang="en-US" sz="1900" dirty="0" err="1" smtClean="0">
                <a:latin typeface="Baskerville Old Face" pitchFamily="18" charset="0"/>
              </a:rPr>
              <a:t>kpub</a:t>
            </a:r>
            <a:r>
              <a:rPr lang="en-US" sz="1900" dirty="0" smtClean="0">
                <a:latin typeface="Baskerville Old Face" pitchFamily="18" charset="0"/>
              </a:rPr>
              <a:t> and  private key </a:t>
            </a:r>
            <a:r>
              <a:rPr lang="en-US" sz="1900" dirty="0" err="1" smtClean="0">
                <a:latin typeface="Baskerville Old Face" pitchFamily="18" charset="0"/>
              </a:rPr>
              <a:t>kpr</a:t>
            </a:r>
            <a:r>
              <a:rPr lang="en-US" sz="1900" dirty="0" smtClean="0">
                <a:latin typeface="Baskerville Old Face" pitchFamily="18" charset="0"/>
              </a:rPr>
              <a:t> </a:t>
            </a:r>
          </a:p>
          <a:p>
            <a:pPr>
              <a:buNone/>
            </a:pPr>
            <a:r>
              <a:rPr lang="en-US" sz="1900" dirty="0" smtClean="0">
                <a:latin typeface="Baskerville Old Face" pitchFamily="18" charset="0"/>
              </a:rPr>
              <a:t>	1. function </a:t>
            </a:r>
            <a:r>
              <a:rPr lang="en-US" sz="1900" dirty="0" err="1" smtClean="0">
                <a:latin typeface="Baskerville Old Face" pitchFamily="18" charset="0"/>
              </a:rPr>
              <a:t>KeyGen</a:t>
            </a:r>
            <a:r>
              <a:rPr lang="en-US" sz="1900" dirty="0" smtClean="0">
                <a:latin typeface="Baskerville Old Face" pitchFamily="18" charset="0"/>
              </a:rPr>
              <a:t> </a:t>
            </a:r>
          </a:p>
          <a:p>
            <a:pPr>
              <a:buNone/>
            </a:pPr>
            <a:r>
              <a:rPr lang="en-US" sz="1900" dirty="0" smtClean="0">
                <a:latin typeface="Baskerville Old Face" pitchFamily="18" charset="0"/>
              </a:rPr>
              <a:t>	2. Choose a large prime p </a:t>
            </a:r>
          </a:p>
          <a:p>
            <a:pPr>
              <a:buNone/>
            </a:pPr>
            <a:r>
              <a:rPr lang="en-US" sz="1900" dirty="0" smtClean="0">
                <a:latin typeface="Baskerville Old Face" pitchFamily="18" charset="0"/>
              </a:rPr>
              <a:t>	3. Choose a primitive element  alpha belongs to z^* base p </a:t>
            </a:r>
          </a:p>
          <a:p>
            <a:pPr>
              <a:buNone/>
            </a:pPr>
            <a:r>
              <a:rPr lang="en-US" sz="1900" dirty="0" smtClean="0">
                <a:latin typeface="Baskerville Old Face" pitchFamily="18" charset="0"/>
              </a:rPr>
              <a:t>	4. Choose an integer a belongs {0,. . .p-2} </a:t>
            </a:r>
          </a:p>
          <a:p>
            <a:pPr>
              <a:buNone/>
            </a:pPr>
            <a:r>
              <a:rPr lang="en-US" sz="1900" dirty="0" smtClean="0">
                <a:latin typeface="Baskerville Old Face" pitchFamily="18" charset="0"/>
              </a:rPr>
              <a:t>	5. beta =</a:t>
            </a:r>
            <a:r>
              <a:rPr lang="en-US" sz="1900" dirty="0" err="1" smtClean="0">
                <a:latin typeface="Baskerville Old Face" pitchFamily="18" charset="0"/>
              </a:rPr>
              <a:t>alpha^a</a:t>
            </a:r>
            <a:endParaRPr lang="en-US" sz="1900" dirty="0" smtClean="0">
              <a:latin typeface="Baskerville Old Face" pitchFamily="18" charset="0"/>
            </a:endParaRPr>
          </a:p>
          <a:p>
            <a:pPr>
              <a:buNone/>
            </a:pPr>
            <a:r>
              <a:rPr lang="en-US" sz="1900" dirty="0" smtClean="0">
                <a:latin typeface="Baskerville Old Face" pitchFamily="18" charset="0"/>
              </a:rPr>
              <a:t>    6. Return </a:t>
            </a:r>
            <a:r>
              <a:rPr lang="en-US" sz="1900" dirty="0" err="1" smtClean="0">
                <a:latin typeface="Baskerville Old Face" pitchFamily="18" charset="0"/>
              </a:rPr>
              <a:t>kpub</a:t>
            </a:r>
            <a:r>
              <a:rPr lang="en-US" sz="1900" dirty="0" smtClean="0">
                <a:latin typeface="Baskerville Old Face" pitchFamily="18" charset="0"/>
              </a:rPr>
              <a:t>= (p , </a:t>
            </a:r>
            <a:r>
              <a:rPr lang="en-US" sz="1900" dirty="0" err="1" smtClean="0">
                <a:latin typeface="Baskerville Old Face" pitchFamily="18" charset="0"/>
              </a:rPr>
              <a:t>alpha,beta</a:t>
            </a:r>
            <a:r>
              <a:rPr lang="en-US" sz="1900" dirty="0" smtClean="0">
                <a:latin typeface="Baskerville Old Face" pitchFamily="18" charset="0"/>
              </a:rPr>
              <a:t>), k pr = a </a:t>
            </a:r>
          </a:p>
          <a:p>
            <a:pPr>
              <a:buNone/>
            </a:pPr>
            <a:r>
              <a:rPr lang="en-US" sz="1900" dirty="0" smtClean="0">
                <a:latin typeface="Baskerville Old Face" pitchFamily="18" charset="0"/>
              </a:rPr>
              <a:t>	7. End function </a:t>
            </a:r>
          </a:p>
          <a:p>
            <a:pPr>
              <a:buNone/>
            </a:pPr>
            <a:r>
              <a:rPr lang="en-US" sz="1900" dirty="0" smtClean="0">
                <a:latin typeface="Baskerville Old Face" pitchFamily="18" charset="0"/>
              </a:rPr>
              <a:t>Input: public key </a:t>
            </a:r>
            <a:r>
              <a:rPr lang="en-US" sz="1900" dirty="0" err="1" smtClean="0">
                <a:latin typeface="Baskerville Old Face" pitchFamily="18" charset="0"/>
              </a:rPr>
              <a:t>kpub</a:t>
            </a:r>
            <a:r>
              <a:rPr lang="en-US" sz="1900" dirty="0" smtClean="0">
                <a:latin typeface="Baskerville Old Face" pitchFamily="18" charset="0"/>
              </a:rPr>
              <a:t> =(p, </a:t>
            </a:r>
            <a:r>
              <a:rPr lang="en-US" sz="1900" dirty="0" err="1" smtClean="0">
                <a:latin typeface="Baskerville Old Face" pitchFamily="18" charset="0"/>
              </a:rPr>
              <a:t>alpha,beta</a:t>
            </a:r>
            <a:r>
              <a:rPr lang="en-US" sz="1900" dirty="0" smtClean="0">
                <a:latin typeface="Baskerville Old Face" pitchFamily="18" charset="0"/>
              </a:rPr>
              <a:t>) and message m </a:t>
            </a:r>
          </a:p>
          <a:p>
            <a:pPr>
              <a:buNone/>
            </a:pPr>
            <a:r>
              <a:rPr lang="en-US" sz="1900" dirty="0" smtClean="0">
                <a:latin typeface="Baskerville Old Face" pitchFamily="18" charset="0"/>
              </a:rPr>
              <a:t>	Output: </a:t>
            </a:r>
            <a:r>
              <a:rPr lang="en-US" sz="1900" dirty="0" err="1" smtClean="0">
                <a:latin typeface="Baskerville Old Face" pitchFamily="18" charset="0"/>
              </a:rPr>
              <a:t>ciphertext</a:t>
            </a:r>
            <a:r>
              <a:rPr lang="en-US" sz="1900" dirty="0" smtClean="0">
                <a:latin typeface="Baskerville Old Face" pitchFamily="18" charset="0"/>
              </a:rPr>
              <a:t> c</a:t>
            </a:r>
          </a:p>
          <a:p>
            <a:pPr>
              <a:buNone/>
            </a:pPr>
            <a:r>
              <a:rPr lang="en-US" sz="1900" dirty="0" smtClean="0">
                <a:latin typeface="Baskerville Old Face" pitchFamily="18" charset="0"/>
              </a:rPr>
              <a:t>	 l. Function ENCRYPT(m)</a:t>
            </a:r>
          </a:p>
          <a:p>
            <a:pPr>
              <a:buNone/>
            </a:pPr>
            <a:r>
              <a:rPr lang="en-US" sz="1900" dirty="0" smtClean="0">
                <a:latin typeface="Baskerville Old Face" pitchFamily="18" charset="0"/>
              </a:rPr>
              <a:t>     2. Choose k  belongs {2,. . .p-2}</a:t>
            </a:r>
          </a:p>
          <a:p>
            <a:pPr>
              <a:buNone/>
            </a:pPr>
            <a:r>
              <a:rPr lang="en-US" sz="1900" dirty="0" smtClean="0">
                <a:latin typeface="Baskerville Old Face" pitchFamily="18" charset="0"/>
              </a:rPr>
              <a:t>	 3. x =</a:t>
            </a:r>
            <a:r>
              <a:rPr lang="en-US" sz="1900" dirty="0" err="1" smtClean="0">
                <a:latin typeface="Baskerville Old Face" pitchFamily="18" charset="0"/>
              </a:rPr>
              <a:t>alpha^k</a:t>
            </a:r>
            <a:r>
              <a:rPr lang="en-US" sz="1900" dirty="0" smtClean="0">
                <a:latin typeface="Baskerville Old Face" pitchFamily="18" charset="0"/>
              </a:rPr>
              <a:t> mod p </a:t>
            </a:r>
          </a:p>
          <a:p>
            <a:pPr>
              <a:buNone/>
            </a:pPr>
            <a:r>
              <a:rPr lang="en-US" sz="1900" dirty="0" smtClean="0">
                <a:latin typeface="Baskerville Old Face" pitchFamily="18" charset="0"/>
              </a:rPr>
              <a:t>	4. Y = </a:t>
            </a:r>
            <a:r>
              <a:rPr lang="en-US" sz="1900" dirty="0" err="1" smtClean="0">
                <a:latin typeface="Baskerville Old Face" pitchFamily="18" charset="0"/>
              </a:rPr>
              <a:t>beta^k</a:t>
            </a:r>
            <a:r>
              <a:rPr lang="en-US" sz="1900" dirty="0" smtClean="0">
                <a:latin typeface="Baskerville Old Face" pitchFamily="18" charset="0"/>
              </a:rPr>
              <a:t> * m mod p </a:t>
            </a:r>
          </a:p>
          <a:p>
            <a:pPr>
              <a:buNone/>
            </a:pPr>
            <a:r>
              <a:rPr lang="en-US" sz="1900" dirty="0" smtClean="0">
                <a:latin typeface="Baskerville Old Face" pitchFamily="18" charset="0"/>
              </a:rPr>
              <a:t>	5. Return c = (x, y)</a:t>
            </a:r>
          </a:p>
          <a:p>
            <a:pPr>
              <a:buNone/>
            </a:pPr>
            <a:r>
              <a:rPr lang="en-US" sz="1900" dirty="0" smtClean="0">
                <a:latin typeface="Baskerville Old Face" pitchFamily="18" charset="0"/>
              </a:rPr>
              <a:t>	 6. End function </a:t>
            </a:r>
          </a:p>
          <a:p>
            <a:pPr>
              <a:buNone/>
            </a:pPr>
            <a:r>
              <a:rPr lang="en-US" sz="1900" dirty="0" smtClean="0">
                <a:latin typeface="Baskerville Old Face" pitchFamily="18" charset="0"/>
              </a:rPr>
              <a:t>Input: private key </a:t>
            </a:r>
            <a:r>
              <a:rPr lang="en-US" sz="1900" dirty="0" err="1" smtClean="0">
                <a:latin typeface="Baskerville Old Face" pitchFamily="18" charset="0"/>
              </a:rPr>
              <a:t>kpr</a:t>
            </a:r>
            <a:r>
              <a:rPr lang="en-US" sz="1900" dirty="0" smtClean="0">
                <a:latin typeface="Baskerville Old Face" pitchFamily="18" charset="0"/>
              </a:rPr>
              <a:t> = a and </a:t>
            </a:r>
            <a:r>
              <a:rPr lang="en-US" sz="1900" dirty="0" err="1" smtClean="0">
                <a:latin typeface="Baskerville Old Face" pitchFamily="18" charset="0"/>
              </a:rPr>
              <a:t>ciphertext</a:t>
            </a:r>
            <a:r>
              <a:rPr lang="en-US" sz="1900" dirty="0" smtClean="0">
                <a:latin typeface="Baskerville Old Face" pitchFamily="18" charset="0"/>
              </a:rPr>
              <a:t> c = (x, y) </a:t>
            </a:r>
          </a:p>
          <a:p>
            <a:pPr lvl="1">
              <a:buNone/>
            </a:pPr>
            <a:r>
              <a:rPr lang="en-US" sz="1900" dirty="0" smtClean="0">
                <a:latin typeface="Baskerville Old Face" pitchFamily="18" charset="0"/>
              </a:rPr>
              <a:t>Output: message m</a:t>
            </a:r>
          </a:p>
          <a:p>
            <a:pPr lvl="1">
              <a:buNone/>
            </a:pPr>
            <a:r>
              <a:rPr lang="en-US" sz="1900" dirty="0" smtClean="0">
                <a:latin typeface="Baskerville Old Face" pitchFamily="18" charset="0"/>
              </a:rPr>
              <a:t> l. function DECRYPT(c) </a:t>
            </a:r>
          </a:p>
          <a:p>
            <a:pPr lvl="1">
              <a:buNone/>
            </a:pPr>
            <a:r>
              <a:rPr lang="en-US" sz="1900" dirty="0" smtClean="0">
                <a:latin typeface="Baskerville Old Face" pitchFamily="18" charset="0"/>
              </a:rPr>
              <a:t>2. Calculate m = x^-a y mod p</a:t>
            </a:r>
          </a:p>
          <a:p>
            <a:pPr lvl="1">
              <a:buNone/>
            </a:pPr>
            <a:r>
              <a:rPr lang="en-US" sz="1900" dirty="0" smtClean="0">
                <a:latin typeface="Baskerville Old Face" pitchFamily="18" charset="0"/>
              </a:rPr>
              <a:t> 4. return m </a:t>
            </a:r>
          </a:p>
          <a:p>
            <a:pPr lvl="1">
              <a:buNone/>
            </a:pPr>
            <a:r>
              <a:rPr lang="en-US" sz="1900" dirty="0" smtClean="0">
                <a:latin typeface="Baskerville Old Face" pitchFamily="18" charset="0"/>
              </a:rPr>
              <a:t>5. end function</a:t>
            </a:r>
          </a:p>
          <a:p>
            <a:pPr>
              <a:buNone/>
            </a:pPr>
            <a:endParaRPr lang="en-US" dirty="0"/>
          </a:p>
        </p:txBody>
      </p:sp>
      <p:sp>
        <p:nvSpPr>
          <p:cNvPr id="6" name="Footer Placeholder 5"/>
          <p:cNvSpPr>
            <a:spLocks noGrp="1"/>
          </p:cNvSpPr>
          <p:nvPr>
            <p:ph type="ftr" sz="quarter" idx="11"/>
          </p:nvPr>
        </p:nvSpPr>
        <p:spPr/>
        <p:txBody>
          <a:bodyPr/>
          <a:lstStyle/>
          <a:p>
            <a:r>
              <a:rPr lang="en-US" smtClean="0"/>
              <a:t>Dept. of ISE PESIT</a:t>
            </a:r>
            <a:endParaRPr lang="en-US"/>
          </a:p>
        </p:txBody>
      </p:sp>
      <p:pic>
        <p:nvPicPr>
          <p:cNvPr id="5122" name="Picture 2" descr="C:\Users\mangala\Desktop\PESIT25Logo.jpg"/>
          <p:cNvPicPr>
            <a:picLocks noChangeAspect="1" noChangeArrowheads="1"/>
          </p:cNvPicPr>
          <p:nvPr/>
        </p:nvPicPr>
        <p:blipFill>
          <a:blip r:embed="rId2"/>
          <a:srcRect/>
          <a:stretch>
            <a:fillRect/>
          </a:stretch>
        </p:blipFill>
        <p:spPr bwMode="auto">
          <a:xfrm>
            <a:off x="7315200" y="0"/>
            <a:ext cx="1828800" cy="1704975"/>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86000"/>
            <a:ext cx="8229600" cy="3721291"/>
          </a:xfrm>
        </p:spPr>
        <p:txBody>
          <a:bodyPr/>
          <a:lstStyle/>
          <a:p>
            <a:r>
              <a:rPr lang="en-US" dirty="0" smtClean="0">
                <a:latin typeface="Baskerville Old Face" pitchFamily="18" charset="0"/>
              </a:rPr>
              <a:t> </a:t>
            </a:r>
            <a:r>
              <a:rPr lang="en-US" sz="2000" dirty="0" smtClean="0">
                <a:latin typeface="Consolas" pitchFamily="49" charset="0"/>
                <a:cs typeface="Consolas" pitchFamily="49" charset="0"/>
              </a:rPr>
              <a:t>Symmetric Encryption</a:t>
            </a:r>
          </a:p>
          <a:p>
            <a:pPr>
              <a:buNone/>
            </a:pPr>
            <a:r>
              <a:rPr lang="en-US" sz="2000" dirty="0" smtClean="0">
                <a:latin typeface="Consolas" pitchFamily="49" charset="0"/>
                <a:cs typeface="Consolas" pitchFamily="49" charset="0"/>
              </a:rPr>
              <a:t>    1) AES Algorithm </a:t>
            </a:r>
          </a:p>
          <a:p>
            <a:pPr>
              <a:buNone/>
            </a:pPr>
            <a:r>
              <a:rPr lang="en-US" sz="2000" dirty="0" smtClean="0">
                <a:latin typeface="Consolas" pitchFamily="49" charset="0"/>
                <a:cs typeface="Consolas" pitchFamily="49" charset="0"/>
              </a:rPr>
              <a:t>		AES which has a fixed block size of 128 bits, and a key size of 128, 192, or 256 bits. The key size used for an AES cipher specifies the number of repetitions of transformations rounds.</a:t>
            </a:r>
          </a:p>
          <a:p>
            <a:pPr>
              <a:buNone/>
            </a:pPr>
            <a:endParaRPr lang="en-US" dirty="0" smtClean="0">
              <a:latin typeface="Baskerville Old Face" pitchFamily="18" charset="0"/>
            </a:endParaRPr>
          </a:p>
          <a:p>
            <a:pPr>
              <a:buNone/>
            </a:pPr>
            <a:endParaRPr lang="en-US" dirty="0">
              <a:latin typeface="Baskerville Old Face" pitchFamily="18" charset="0"/>
            </a:endParaRPr>
          </a:p>
        </p:txBody>
      </p:sp>
      <p:sp>
        <p:nvSpPr>
          <p:cNvPr id="7" name="Footer Placeholder 6"/>
          <p:cNvSpPr>
            <a:spLocks noGrp="1"/>
          </p:cNvSpPr>
          <p:nvPr>
            <p:ph type="ftr" sz="quarter" idx="11"/>
          </p:nvPr>
        </p:nvSpPr>
        <p:spPr/>
        <p:txBody>
          <a:bodyPr/>
          <a:lstStyle/>
          <a:p>
            <a:r>
              <a:rPr lang="en-US" smtClean="0"/>
              <a:t>Dept. of ISE PESIT</a:t>
            </a:r>
            <a:endParaRPr lang="en-US"/>
          </a:p>
        </p:txBody>
      </p:sp>
      <p:sp>
        <p:nvSpPr>
          <p:cNvPr id="3" name="Title 2"/>
          <p:cNvSpPr>
            <a:spLocks noGrp="1"/>
          </p:cNvSpPr>
          <p:nvPr>
            <p:ph type="title"/>
          </p:nvPr>
        </p:nvSpPr>
        <p:spPr>
          <a:xfrm>
            <a:off x="533400" y="228600"/>
            <a:ext cx="6781800" cy="1143000"/>
          </a:xfrm>
        </p:spPr>
        <p:txBody>
          <a:bodyPr>
            <a:normAutofit fontScale="90000"/>
          </a:bodyPr>
          <a:lstStyle/>
          <a:p>
            <a:r>
              <a:rPr lang="en-US" sz="3600" dirty="0" smtClean="0">
                <a:latin typeface="Consolas" pitchFamily="49" charset="0"/>
                <a:cs typeface="Consolas" pitchFamily="49" charset="0"/>
              </a:rPr>
              <a:t>Security in cloud computing</a:t>
            </a:r>
            <a:endParaRPr lang="en-US" sz="3600" dirty="0">
              <a:latin typeface="Consolas" pitchFamily="49" charset="0"/>
              <a:cs typeface="Consolas" pitchFamily="49" charset="0"/>
            </a:endParaRPr>
          </a:p>
        </p:txBody>
      </p:sp>
      <p:pic>
        <p:nvPicPr>
          <p:cNvPr id="1027" name="Picture 3" descr="C:\Users\mangala\Desktop\PESIT25Logo.jpg"/>
          <p:cNvPicPr>
            <a:picLocks noChangeAspect="1" noChangeArrowheads="1"/>
          </p:cNvPicPr>
          <p:nvPr/>
        </p:nvPicPr>
        <p:blipFill>
          <a:blip r:embed="rId2"/>
          <a:srcRect/>
          <a:stretch>
            <a:fillRect/>
          </a:stretch>
        </p:blipFill>
        <p:spPr bwMode="auto">
          <a:xfrm>
            <a:off x="7315200" y="0"/>
            <a:ext cx="1828800" cy="1704975"/>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angala\Pictures\Screenshots\Screenshot (17).png"/>
          <p:cNvPicPr>
            <a:picLocks noGrp="1" noChangeAspect="1" noChangeArrowheads="1"/>
          </p:cNvPicPr>
          <p:nvPr>
            <p:ph idx="1"/>
          </p:nvPr>
        </p:nvPicPr>
        <p:blipFill>
          <a:blip r:embed="rId2"/>
          <a:srcRect/>
          <a:stretch>
            <a:fillRect/>
          </a:stretch>
        </p:blipFill>
        <p:spPr bwMode="auto">
          <a:xfrm>
            <a:off x="152400" y="457200"/>
            <a:ext cx="6705600" cy="5029200"/>
          </a:xfrm>
          <a:prstGeom prst="rect">
            <a:avLst/>
          </a:prstGeom>
          <a:noFill/>
        </p:spPr>
      </p:pic>
      <p:sp>
        <p:nvSpPr>
          <p:cNvPr id="7" name="Footer Placeholder 6"/>
          <p:cNvSpPr>
            <a:spLocks noGrp="1"/>
          </p:cNvSpPr>
          <p:nvPr>
            <p:ph type="ftr" sz="quarter" idx="11"/>
          </p:nvPr>
        </p:nvSpPr>
        <p:spPr/>
        <p:txBody>
          <a:bodyPr/>
          <a:lstStyle/>
          <a:p>
            <a:r>
              <a:rPr lang="en-US" smtClean="0"/>
              <a:t>Dept. of ISE PESIT</a:t>
            </a:r>
            <a:endParaRPr lang="en-US"/>
          </a:p>
        </p:txBody>
      </p:sp>
      <p:pic>
        <p:nvPicPr>
          <p:cNvPr id="3079" name="Picture 7" descr="C:\Users\mangala\Desktop\PESIT25Logo.jpg"/>
          <p:cNvPicPr>
            <a:picLocks noChangeAspect="1" noChangeArrowheads="1"/>
          </p:cNvPicPr>
          <p:nvPr/>
        </p:nvPicPr>
        <p:blipFill>
          <a:blip r:embed="rId3"/>
          <a:srcRect/>
          <a:stretch>
            <a:fillRect/>
          </a:stretch>
        </p:blipFill>
        <p:spPr bwMode="auto">
          <a:xfrm>
            <a:off x="7315200" y="0"/>
            <a:ext cx="1828800" cy="1704975"/>
          </a:xfrm>
          <a:prstGeom prst="rect">
            <a:avLst/>
          </a:prstGeom>
          <a:noFill/>
        </p:spPr>
      </p:pic>
      <p:sp>
        <p:nvSpPr>
          <p:cNvPr id="10" name="Rectangle 9"/>
          <p:cNvSpPr/>
          <p:nvPr/>
        </p:nvSpPr>
        <p:spPr>
          <a:xfrm>
            <a:off x="1905000" y="5867400"/>
            <a:ext cx="4629508" cy="430887"/>
          </a:xfrm>
          <a:prstGeom prst="rect">
            <a:avLst/>
          </a:prstGeom>
        </p:spPr>
        <p:txBody>
          <a:bodyPr wrap="square">
            <a:spAutoFit/>
          </a:bodyPr>
          <a:lstStyle/>
          <a:p>
            <a:r>
              <a:rPr lang="en-US" dirty="0" smtClean="0"/>
              <a:t> </a:t>
            </a:r>
            <a:r>
              <a:rPr lang="en-US" sz="2200" dirty="0" smtClean="0">
                <a:latin typeface="Baskerville Old Face" pitchFamily="18" charset="0"/>
              </a:rPr>
              <a:t>Illustration of the AES Algorithm </a:t>
            </a:r>
            <a:endParaRPr lang="en-US" sz="2200" dirty="0">
              <a:latin typeface="Baskerville Old Face"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mangala\Pictures\Screenshots\Screenshot (19).png"/>
          <p:cNvPicPr>
            <a:picLocks noGrp="1" noChangeAspect="1" noChangeArrowheads="1"/>
          </p:cNvPicPr>
          <p:nvPr>
            <p:ph idx="1"/>
          </p:nvPr>
        </p:nvPicPr>
        <p:blipFill>
          <a:blip r:embed="rId2"/>
          <a:srcRect/>
          <a:stretch>
            <a:fillRect/>
          </a:stretch>
        </p:blipFill>
        <p:spPr bwMode="auto">
          <a:xfrm>
            <a:off x="152400" y="228600"/>
            <a:ext cx="6858000" cy="5486400"/>
          </a:xfrm>
          <a:prstGeom prst="rect">
            <a:avLst/>
          </a:prstGeom>
          <a:noFill/>
        </p:spPr>
      </p:pic>
      <p:sp>
        <p:nvSpPr>
          <p:cNvPr id="8" name="Footer Placeholder 7"/>
          <p:cNvSpPr>
            <a:spLocks noGrp="1"/>
          </p:cNvSpPr>
          <p:nvPr>
            <p:ph type="ftr" sz="quarter" idx="11"/>
          </p:nvPr>
        </p:nvSpPr>
        <p:spPr/>
        <p:txBody>
          <a:bodyPr/>
          <a:lstStyle/>
          <a:p>
            <a:r>
              <a:rPr lang="en-US" smtClean="0"/>
              <a:t>Dept. of ISE PESIT</a:t>
            </a:r>
            <a:endParaRPr lang="en-US"/>
          </a:p>
        </p:txBody>
      </p:sp>
      <p:pic>
        <p:nvPicPr>
          <p:cNvPr id="4099" name="Picture 3" descr="C:\Users\mangala\Desktop\PESIT25Logo.jpg"/>
          <p:cNvPicPr>
            <a:picLocks noChangeAspect="1" noChangeArrowheads="1"/>
          </p:cNvPicPr>
          <p:nvPr/>
        </p:nvPicPr>
        <p:blipFill>
          <a:blip r:embed="rId3"/>
          <a:srcRect/>
          <a:stretch>
            <a:fillRect/>
          </a:stretch>
        </p:blipFill>
        <p:spPr bwMode="auto">
          <a:xfrm>
            <a:off x="7315200" y="0"/>
            <a:ext cx="1828800" cy="1704975"/>
          </a:xfrm>
          <a:prstGeom prst="rect">
            <a:avLst/>
          </a:prstGeom>
          <a:noFill/>
        </p:spPr>
      </p:pic>
      <p:sp>
        <p:nvSpPr>
          <p:cNvPr id="6" name="Rectangle 5"/>
          <p:cNvSpPr/>
          <p:nvPr/>
        </p:nvSpPr>
        <p:spPr>
          <a:xfrm>
            <a:off x="1676400" y="5691157"/>
            <a:ext cx="5410200" cy="430887"/>
          </a:xfrm>
          <a:prstGeom prst="rect">
            <a:avLst/>
          </a:prstGeom>
        </p:spPr>
        <p:txBody>
          <a:bodyPr wrap="square">
            <a:spAutoFit/>
          </a:bodyPr>
          <a:lstStyle/>
          <a:p>
            <a:r>
              <a:rPr lang="en-US" sz="2200" dirty="0" smtClean="0">
                <a:latin typeface="Baskerville Old Face" pitchFamily="18" charset="0"/>
              </a:rPr>
              <a:t>AES speed at 128, 192 and 256-bit key sizes  </a:t>
            </a:r>
            <a:endParaRPr lang="en-US" sz="2200" dirty="0">
              <a:latin typeface="Baskerville Old Face"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828800"/>
            <a:ext cx="8229600" cy="4178491"/>
          </a:xfrm>
        </p:spPr>
        <p:txBody>
          <a:bodyPr>
            <a:normAutofit/>
          </a:bodyPr>
          <a:lstStyle/>
          <a:p>
            <a:pPr>
              <a:buNone/>
            </a:pPr>
            <a:r>
              <a:rPr lang="en-US" sz="2000" dirty="0" smtClean="0"/>
              <a:t>	</a:t>
            </a:r>
            <a:r>
              <a:rPr lang="en-US" sz="2000" dirty="0" smtClean="0">
                <a:latin typeface="Consolas" pitchFamily="49" charset="0"/>
                <a:cs typeface="Consolas" pitchFamily="49" charset="0"/>
              </a:rPr>
              <a:t>Advantages of AES Algorithm</a:t>
            </a:r>
          </a:p>
          <a:p>
            <a:pPr>
              <a:buNone/>
            </a:pPr>
            <a:r>
              <a:rPr lang="en-US" sz="2000" dirty="0" smtClean="0">
                <a:latin typeface="Consolas" pitchFamily="49" charset="0"/>
                <a:cs typeface="Consolas" pitchFamily="49" charset="0"/>
              </a:rPr>
              <a:t> </a:t>
            </a:r>
          </a:p>
          <a:p>
            <a:pPr lvl="1">
              <a:buFont typeface="Wingdings" pitchFamily="2" charset="2"/>
              <a:buChar char="Ø"/>
            </a:pPr>
            <a:r>
              <a:rPr lang="en-US" sz="2000" dirty="0" smtClean="0">
                <a:latin typeface="Consolas" pitchFamily="49" charset="0"/>
                <a:cs typeface="Consolas" pitchFamily="49" charset="0"/>
              </a:rPr>
              <a:t> AES is not susceptible to any attack but Brute Force attack</a:t>
            </a:r>
          </a:p>
          <a:p>
            <a:pPr lvl="1">
              <a:buFont typeface="Wingdings" pitchFamily="2" charset="2"/>
              <a:buChar char="Ø"/>
            </a:pPr>
            <a:r>
              <a:rPr lang="en-US" sz="2000" dirty="0" smtClean="0">
                <a:latin typeface="Consolas" pitchFamily="49" charset="0"/>
                <a:cs typeface="Consolas" pitchFamily="49" charset="0"/>
              </a:rPr>
              <a:t>AES performs well on a wide variety of hardware</a:t>
            </a:r>
          </a:p>
          <a:p>
            <a:pPr lvl="1">
              <a:buFont typeface="Wingdings" pitchFamily="2" charset="2"/>
              <a:buChar char="Ø"/>
            </a:pPr>
            <a:r>
              <a:rPr lang="en-US" sz="2000" dirty="0" smtClean="0">
                <a:latin typeface="Consolas" pitchFamily="49" charset="0"/>
                <a:cs typeface="Consolas" pitchFamily="49" charset="0"/>
              </a:rPr>
              <a:t>AES is also much faster than the traditional algorithms</a:t>
            </a:r>
          </a:p>
        </p:txBody>
      </p:sp>
      <p:sp>
        <p:nvSpPr>
          <p:cNvPr id="3" name="Footer Placeholder 2"/>
          <p:cNvSpPr>
            <a:spLocks noGrp="1"/>
          </p:cNvSpPr>
          <p:nvPr>
            <p:ph type="ftr" sz="quarter" idx="11"/>
          </p:nvPr>
        </p:nvSpPr>
        <p:spPr/>
        <p:txBody>
          <a:bodyPr/>
          <a:lstStyle/>
          <a:p>
            <a:r>
              <a:rPr lang="en-US" smtClean="0"/>
              <a:t>Dept. of ISE PESIT</a:t>
            </a:r>
            <a:endParaRPr lang="en-US"/>
          </a:p>
        </p:txBody>
      </p:sp>
      <p:sp>
        <p:nvSpPr>
          <p:cNvPr id="4" name="Title 3"/>
          <p:cNvSpPr>
            <a:spLocks noGrp="1"/>
          </p:cNvSpPr>
          <p:nvPr>
            <p:ph type="title"/>
          </p:nvPr>
        </p:nvSpPr>
        <p:spPr>
          <a:xfrm>
            <a:off x="457200" y="304800"/>
            <a:ext cx="8229600" cy="1143000"/>
          </a:xfrm>
        </p:spPr>
        <p:txBody>
          <a:bodyPr>
            <a:normAutofit/>
          </a:bodyPr>
          <a:lstStyle/>
          <a:p>
            <a:r>
              <a:rPr lang="en-US" sz="3200" dirty="0" smtClean="0">
                <a:latin typeface="Consolas" pitchFamily="49" charset="0"/>
                <a:cs typeface="Consolas" pitchFamily="49" charset="0"/>
              </a:rPr>
              <a:t> Security in cloud computing</a:t>
            </a:r>
            <a:endParaRPr lang="en-US" sz="3200" dirty="0"/>
          </a:p>
        </p:txBody>
      </p:sp>
      <p:pic>
        <p:nvPicPr>
          <p:cNvPr id="5" name="Picture 7" descr="C:\Users\mangala\Desktop\PESIT25Logo.jpg"/>
          <p:cNvPicPr>
            <a:picLocks noChangeAspect="1" noChangeArrowheads="1"/>
          </p:cNvPicPr>
          <p:nvPr/>
        </p:nvPicPr>
        <p:blipFill>
          <a:blip r:embed="rId2"/>
          <a:srcRect/>
          <a:stretch>
            <a:fillRect/>
          </a:stretch>
        </p:blipFill>
        <p:spPr bwMode="auto">
          <a:xfrm>
            <a:off x="7315200" y="0"/>
            <a:ext cx="1828800" cy="1704975"/>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981200"/>
            <a:ext cx="8229600" cy="4026091"/>
          </a:xfrm>
        </p:spPr>
        <p:txBody>
          <a:bodyPr>
            <a:normAutofit/>
          </a:bodyPr>
          <a:lstStyle/>
          <a:p>
            <a:pPr>
              <a:buNone/>
            </a:pPr>
            <a:r>
              <a:rPr lang="en-US" dirty="0" smtClean="0"/>
              <a:t> </a:t>
            </a:r>
            <a:r>
              <a:rPr lang="en-US" dirty="0" smtClean="0">
                <a:latin typeface="Consolas" pitchFamily="49" charset="0"/>
                <a:cs typeface="Consolas" pitchFamily="49" charset="0"/>
              </a:rPr>
              <a:t>A. File Upload </a:t>
            </a:r>
          </a:p>
          <a:p>
            <a:pPr>
              <a:buNone/>
            </a:pPr>
            <a:r>
              <a:rPr lang="en-US" dirty="0" smtClean="0">
                <a:latin typeface="Consolas" pitchFamily="49" charset="0"/>
                <a:cs typeface="Consolas" pitchFamily="49" charset="0"/>
              </a:rPr>
              <a:t>    </a:t>
            </a:r>
            <a:r>
              <a:rPr lang="en-US" sz="2000" dirty="0" smtClean="0">
                <a:latin typeface="Consolas" pitchFamily="49" charset="0"/>
                <a:cs typeface="Consolas" pitchFamily="49" charset="0"/>
              </a:rPr>
              <a:t>This algorithm got two phases; In the first phase, the algorithm encrypts Clair text with AES Algorithm. In the second phase, we encrypt AES key using </a:t>
            </a:r>
            <a:r>
              <a:rPr lang="en-US" sz="2000" dirty="0" err="1" smtClean="0">
                <a:latin typeface="Consolas" pitchFamily="49" charset="0"/>
                <a:cs typeface="Consolas" pitchFamily="49" charset="0"/>
              </a:rPr>
              <a:t>EIGamal</a:t>
            </a:r>
            <a:r>
              <a:rPr lang="en-US" sz="2000" dirty="0" smtClean="0">
                <a:latin typeface="Consolas" pitchFamily="49" charset="0"/>
                <a:cs typeface="Consolas" pitchFamily="49" charset="0"/>
              </a:rPr>
              <a:t> algorithm</a:t>
            </a:r>
            <a:r>
              <a:rPr lang="en-US" sz="2000" dirty="0" smtClean="0"/>
              <a:t>. </a:t>
            </a:r>
          </a:p>
          <a:p>
            <a:pPr>
              <a:buNone/>
            </a:pPr>
            <a:r>
              <a:rPr lang="en-US" sz="2000" dirty="0" smtClean="0"/>
              <a:t>   </a:t>
            </a:r>
            <a:endParaRPr lang="en-US" sz="2000" dirty="0"/>
          </a:p>
        </p:txBody>
      </p:sp>
      <p:sp>
        <p:nvSpPr>
          <p:cNvPr id="7" name="Footer Placeholder 6"/>
          <p:cNvSpPr>
            <a:spLocks noGrp="1"/>
          </p:cNvSpPr>
          <p:nvPr>
            <p:ph type="ftr" sz="quarter" idx="11"/>
          </p:nvPr>
        </p:nvSpPr>
        <p:spPr/>
        <p:txBody>
          <a:bodyPr/>
          <a:lstStyle/>
          <a:p>
            <a:r>
              <a:rPr lang="en-US" smtClean="0"/>
              <a:t>Dept. of ISE PESIT</a:t>
            </a:r>
            <a:endParaRPr lang="en-US"/>
          </a:p>
        </p:txBody>
      </p:sp>
      <p:sp>
        <p:nvSpPr>
          <p:cNvPr id="3" name="Title 2"/>
          <p:cNvSpPr>
            <a:spLocks noGrp="1"/>
          </p:cNvSpPr>
          <p:nvPr>
            <p:ph type="title"/>
          </p:nvPr>
        </p:nvSpPr>
        <p:spPr/>
        <p:txBody>
          <a:bodyPr>
            <a:normAutofit/>
          </a:bodyPr>
          <a:lstStyle/>
          <a:p>
            <a:r>
              <a:rPr lang="en-US" sz="3600" dirty="0" smtClean="0">
                <a:latin typeface="Consolas" pitchFamily="49" charset="0"/>
                <a:cs typeface="Consolas" pitchFamily="49" charset="0"/>
              </a:rPr>
              <a:t>  PROPOSED ALGORITHM      </a:t>
            </a:r>
            <a:endParaRPr lang="en-US" sz="3600" dirty="0">
              <a:latin typeface="Consolas" pitchFamily="49" charset="0"/>
              <a:cs typeface="Consolas" pitchFamily="49" charset="0"/>
            </a:endParaRPr>
          </a:p>
        </p:txBody>
      </p:sp>
      <p:pic>
        <p:nvPicPr>
          <p:cNvPr id="7170" name="Picture 2" descr="C:\Users\mangala\Desktop\PESIT25Logo.jpg"/>
          <p:cNvPicPr>
            <a:picLocks noChangeAspect="1" noChangeArrowheads="1"/>
          </p:cNvPicPr>
          <p:nvPr/>
        </p:nvPicPr>
        <p:blipFill>
          <a:blip r:embed="rId2"/>
          <a:srcRect/>
          <a:stretch>
            <a:fillRect/>
          </a:stretch>
        </p:blipFill>
        <p:spPr bwMode="auto">
          <a:xfrm>
            <a:off x="7315200" y="0"/>
            <a:ext cx="1828800" cy="1704975"/>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dirty="0" smtClean="0"/>
              <a:t> </a:t>
            </a:r>
            <a:r>
              <a:rPr lang="en-US" sz="1800" dirty="0" err="1" smtClean="0"/>
              <a:t>Encrypt_File</a:t>
            </a:r>
            <a:r>
              <a:rPr lang="en-US" sz="1800" dirty="0" smtClean="0"/>
              <a:t> (F) </a:t>
            </a:r>
          </a:p>
          <a:p>
            <a:pPr>
              <a:buNone/>
            </a:pPr>
            <a:r>
              <a:rPr lang="en-US" sz="1800" dirty="0" smtClean="0"/>
              <a:t>{ </a:t>
            </a:r>
          </a:p>
          <a:p>
            <a:pPr lvl="2">
              <a:buNone/>
            </a:pPr>
            <a:r>
              <a:rPr lang="en-US" sz="1800" dirty="0" smtClean="0"/>
              <a:t> </a:t>
            </a:r>
            <a:r>
              <a:rPr lang="en-US" sz="1600" dirty="0" smtClean="0"/>
              <a:t>for B&lt;- 1 to </a:t>
            </a:r>
            <a:r>
              <a:rPr lang="en-US" sz="1600" dirty="0" err="1" smtClean="0"/>
              <a:t>numberOfBlock</a:t>
            </a:r>
            <a:r>
              <a:rPr lang="en-US" sz="1600" dirty="0" smtClean="0"/>
              <a:t>(F) do </a:t>
            </a:r>
          </a:p>
          <a:p>
            <a:pPr lvl="2">
              <a:buNone/>
            </a:pPr>
            <a:r>
              <a:rPr lang="en-US" sz="1600" dirty="0" smtClean="0"/>
              <a:t> { </a:t>
            </a:r>
          </a:p>
          <a:p>
            <a:pPr lvl="2">
              <a:buNone/>
            </a:pPr>
            <a:r>
              <a:rPr lang="en-US" sz="1600" dirty="0" smtClean="0"/>
              <a:t> B'=ENC_AES(B,K) </a:t>
            </a:r>
          </a:p>
          <a:p>
            <a:pPr lvl="2">
              <a:buNone/>
            </a:pPr>
            <a:r>
              <a:rPr lang="en-US" sz="1600" dirty="0" smtClean="0"/>
              <a:t> } </a:t>
            </a:r>
          </a:p>
          <a:p>
            <a:pPr>
              <a:buNone/>
            </a:pPr>
            <a:r>
              <a:rPr lang="en-US" sz="1600" dirty="0" smtClean="0"/>
              <a:t> 	     </a:t>
            </a:r>
            <a:r>
              <a:rPr lang="en-US" sz="1600" dirty="0" err="1" smtClean="0"/>
              <a:t>send_to_cloud</a:t>
            </a:r>
            <a:r>
              <a:rPr lang="en-US" sz="1600" dirty="0" smtClean="0"/>
              <a:t>(F')</a:t>
            </a:r>
          </a:p>
          <a:p>
            <a:pPr>
              <a:buNone/>
            </a:pPr>
            <a:endParaRPr lang="en-US" sz="1800" dirty="0" smtClean="0"/>
          </a:p>
          <a:p>
            <a:pPr lvl="2">
              <a:buNone/>
            </a:pPr>
            <a:r>
              <a:rPr lang="en-US" sz="1400" dirty="0" smtClean="0"/>
              <a:t>for k&lt;- 1 to </a:t>
            </a:r>
            <a:r>
              <a:rPr lang="en-US" sz="1400" dirty="0" err="1" smtClean="0"/>
              <a:t>SizeOf</a:t>
            </a:r>
            <a:r>
              <a:rPr lang="en-US" sz="1400" dirty="0" smtClean="0"/>
              <a:t>(K) do </a:t>
            </a:r>
          </a:p>
          <a:p>
            <a:pPr lvl="2">
              <a:buNone/>
            </a:pPr>
            <a:r>
              <a:rPr lang="en-US" sz="1400" dirty="0" smtClean="0"/>
              <a:t> {  </a:t>
            </a:r>
          </a:p>
          <a:p>
            <a:pPr lvl="2">
              <a:buNone/>
            </a:pPr>
            <a:r>
              <a:rPr lang="en-US" sz="1400" dirty="0" smtClean="0"/>
              <a:t>k'=</a:t>
            </a:r>
            <a:r>
              <a:rPr lang="en-US" sz="1400" dirty="0" err="1" smtClean="0"/>
              <a:t>ENC_Elgamal</a:t>
            </a:r>
            <a:r>
              <a:rPr lang="en-US" sz="1400" dirty="0" smtClean="0"/>
              <a:t>(k) </a:t>
            </a:r>
          </a:p>
          <a:p>
            <a:pPr lvl="2">
              <a:buNone/>
            </a:pPr>
            <a:r>
              <a:rPr lang="en-US" sz="1400" dirty="0" smtClean="0"/>
              <a:t> } </a:t>
            </a:r>
          </a:p>
          <a:p>
            <a:pPr lvl="2">
              <a:buNone/>
            </a:pPr>
            <a:r>
              <a:rPr lang="en-US" sz="1400" dirty="0" smtClean="0"/>
              <a:t> </a:t>
            </a:r>
            <a:r>
              <a:rPr lang="en-US" sz="1400" dirty="0" err="1" smtClean="0"/>
              <a:t>Save_in_server</a:t>
            </a:r>
            <a:r>
              <a:rPr lang="en-US" sz="1400" dirty="0" smtClean="0"/>
              <a:t>(K') </a:t>
            </a:r>
          </a:p>
          <a:p>
            <a:pPr>
              <a:buNone/>
            </a:pPr>
            <a:r>
              <a:rPr lang="en-US" sz="1600" dirty="0" smtClean="0"/>
              <a:t> } </a:t>
            </a:r>
          </a:p>
        </p:txBody>
      </p:sp>
      <p:sp>
        <p:nvSpPr>
          <p:cNvPr id="3" name="Footer Placeholder 2"/>
          <p:cNvSpPr>
            <a:spLocks noGrp="1"/>
          </p:cNvSpPr>
          <p:nvPr>
            <p:ph type="ftr" sz="quarter" idx="11"/>
          </p:nvPr>
        </p:nvSpPr>
        <p:spPr/>
        <p:txBody>
          <a:bodyPr/>
          <a:lstStyle/>
          <a:p>
            <a:r>
              <a:rPr lang="en-US" smtClean="0"/>
              <a:t>Dept. of ISE PESIT</a:t>
            </a:r>
            <a:endParaRPr lang="en-US"/>
          </a:p>
        </p:txBody>
      </p:sp>
      <p:sp>
        <p:nvSpPr>
          <p:cNvPr id="4" name="Title 3"/>
          <p:cNvSpPr>
            <a:spLocks noGrp="1"/>
          </p:cNvSpPr>
          <p:nvPr>
            <p:ph type="title"/>
          </p:nvPr>
        </p:nvSpPr>
        <p:spPr/>
        <p:txBody>
          <a:bodyPr>
            <a:normAutofit/>
          </a:bodyPr>
          <a:lstStyle/>
          <a:p>
            <a:r>
              <a:rPr lang="en-US" sz="3600" dirty="0" smtClean="0"/>
              <a:t>Algorithm 2</a:t>
            </a:r>
            <a:endParaRPr lang="en-US" sz="3600" dirty="0"/>
          </a:p>
        </p:txBody>
      </p:sp>
      <p:pic>
        <p:nvPicPr>
          <p:cNvPr id="5" name="Picture 3" descr="C:\Users\mangala\Desktop\PESIT25Logo.jpg"/>
          <p:cNvPicPr>
            <a:picLocks noChangeAspect="1" noChangeArrowheads="1"/>
          </p:cNvPicPr>
          <p:nvPr/>
        </p:nvPicPr>
        <p:blipFill>
          <a:blip r:embed="rId2"/>
          <a:srcRect/>
          <a:stretch>
            <a:fillRect/>
          </a:stretch>
        </p:blipFill>
        <p:spPr bwMode="auto">
          <a:xfrm>
            <a:off x="7315200" y="0"/>
            <a:ext cx="1828800" cy="1704975"/>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mangala\Pictures\Screenshots\Screenshot (20).png"/>
          <p:cNvPicPr>
            <a:picLocks noGrp="1" noChangeAspect="1" noChangeArrowheads="1"/>
          </p:cNvPicPr>
          <p:nvPr>
            <p:ph idx="1"/>
          </p:nvPr>
        </p:nvPicPr>
        <p:blipFill>
          <a:blip r:embed="rId2"/>
          <a:srcRect/>
          <a:stretch>
            <a:fillRect/>
          </a:stretch>
        </p:blipFill>
        <p:spPr bwMode="auto">
          <a:xfrm>
            <a:off x="762000" y="457200"/>
            <a:ext cx="7400570" cy="5105400"/>
          </a:xfrm>
          <a:prstGeom prst="rect">
            <a:avLst/>
          </a:prstGeom>
          <a:noFill/>
        </p:spPr>
      </p:pic>
      <p:sp>
        <p:nvSpPr>
          <p:cNvPr id="8" name="Footer Placeholder 7"/>
          <p:cNvSpPr>
            <a:spLocks noGrp="1"/>
          </p:cNvSpPr>
          <p:nvPr>
            <p:ph type="ftr" sz="quarter" idx="11"/>
          </p:nvPr>
        </p:nvSpPr>
        <p:spPr/>
        <p:txBody>
          <a:bodyPr/>
          <a:lstStyle/>
          <a:p>
            <a:r>
              <a:rPr lang="en-US" smtClean="0"/>
              <a:t>Dept. of ISE PESIT</a:t>
            </a:r>
            <a:endParaRPr lang="en-US"/>
          </a:p>
        </p:txBody>
      </p:sp>
      <p:sp>
        <p:nvSpPr>
          <p:cNvPr id="5" name="Rectangle 4"/>
          <p:cNvSpPr/>
          <p:nvPr/>
        </p:nvSpPr>
        <p:spPr>
          <a:xfrm>
            <a:off x="2286000" y="5691157"/>
            <a:ext cx="4572000" cy="830997"/>
          </a:xfrm>
          <a:prstGeom prst="rect">
            <a:avLst/>
          </a:prstGeom>
        </p:spPr>
        <p:txBody>
          <a:bodyPr wrap="square">
            <a:spAutoFit/>
          </a:bodyPr>
          <a:lstStyle/>
          <a:p>
            <a:pPr algn="ctr"/>
            <a:r>
              <a:rPr lang="en-US" sz="2400" dirty="0" smtClean="0">
                <a:latin typeface="Baskerville Old Face" pitchFamily="18" charset="0"/>
              </a:rPr>
              <a:t>model proposed of data storage in      cloud computing </a:t>
            </a:r>
            <a:endParaRPr lang="en-US" sz="2400" dirty="0">
              <a:latin typeface="Baskerville Old Face" pitchFamily="18" charset="0"/>
            </a:endParaRPr>
          </a:p>
        </p:txBody>
      </p:sp>
      <p:pic>
        <p:nvPicPr>
          <p:cNvPr id="8195" name="Picture 3" descr="C:\Users\mangala\Desktop\PESIT25Logo.jpg"/>
          <p:cNvPicPr>
            <a:picLocks noChangeAspect="1" noChangeArrowheads="1"/>
          </p:cNvPicPr>
          <p:nvPr/>
        </p:nvPicPr>
        <p:blipFill>
          <a:blip r:embed="rId3"/>
          <a:srcRect/>
          <a:stretch>
            <a:fillRect/>
          </a:stretch>
        </p:blipFill>
        <p:spPr bwMode="auto">
          <a:xfrm>
            <a:off x="7315200" y="0"/>
            <a:ext cx="1828800" cy="1704975"/>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981200"/>
            <a:ext cx="8229600" cy="4026091"/>
          </a:xfrm>
        </p:spPr>
        <p:txBody>
          <a:bodyPr/>
          <a:lstStyle/>
          <a:p>
            <a:pPr>
              <a:buNone/>
            </a:pPr>
            <a:r>
              <a:rPr lang="en-US" dirty="0" smtClean="0">
                <a:latin typeface="Consolas" pitchFamily="49" charset="0"/>
                <a:cs typeface="Consolas" pitchFamily="49" charset="0"/>
              </a:rPr>
              <a:t>B. File Download </a:t>
            </a:r>
          </a:p>
          <a:p>
            <a:pPr>
              <a:buNone/>
            </a:pPr>
            <a:r>
              <a:rPr lang="en-US" dirty="0" smtClean="0">
                <a:latin typeface="Consolas" pitchFamily="49" charset="0"/>
                <a:cs typeface="Consolas" pitchFamily="49" charset="0"/>
              </a:rPr>
              <a:t>  </a:t>
            </a:r>
            <a:r>
              <a:rPr lang="en-US" sz="2000" dirty="0" smtClean="0">
                <a:latin typeface="Consolas" pitchFamily="49" charset="0"/>
                <a:cs typeface="Consolas" pitchFamily="49" charset="0"/>
              </a:rPr>
              <a:t>This algorithm got also two phases; in the first phase, the algorithm decrypts AES key using </a:t>
            </a:r>
            <a:r>
              <a:rPr lang="en-US" sz="2000" dirty="0" err="1" smtClean="0">
                <a:latin typeface="Consolas" pitchFamily="49" charset="0"/>
                <a:cs typeface="Consolas" pitchFamily="49" charset="0"/>
              </a:rPr>
              <a:t>EIGamal</a:t>
            </a:r>
            <a:r>
              <a:rPr lang="en-US" sz="2000" dirty="0" smtClean="0">
                <a:latin typeface="Consolas" pitchFamily="49" charset="0"/>
                <a:cs typeface="Consolas" pitchFamily="49" charset="0"/>
              </a:rPr>
              <a:t> Algorithm. In the second phase, decrypts cipher text using AES key retrieved from the server.</a:t>
            </a:r>
            <a:r>
              <a:rPr lang="en-US" dirty="0" smtClean="0">
                <a:latin typeface="Consolas" pitchFamily="49" charset="0"/>
                <a:cs typeface="Consolas" pitchFamily="49" charset="0"/>
              </a:rPr>
              <a:t> </a:t>
            </a:r>
            <a:endParaRPr lang="en-US" dirty="0">
              <a:latin typeface="Consolas" pitchFamily="49" charset="0"/>
              <a:cs typeface="Consolas" pitchFamily="49" charset="0"/>
            </a:endParaRPr>
          </a:p>
        </p:txBody>
      </p:sp>
      <p:sp>
        <p:nvSpPr>
          <p:cNvPr id="7" name="Footer Placeholder 6"/>
          <p:cNvSpPr>
            <a:spLocks noGrp="1"/>
          </p:cNvSpPr>
          <p:nvPr>
            <p:ph type="ftr" sz="quarter" idx="11"/>
          </p:nvPr>
        </p:nvSpPr>
        <p:spPr/>
        <p:txBody>
          <a:bodyPr/>
          <a:lstStyle/>
          <a:p>
            <a:r>
              <a:rPr lang="en-US" smtClean="0"/>
              <a:t>Dept. of ISE PESIT</a:t>
            </a:r>
            <a:endParaRPr lang="en-US"/>
          </a:p>
        </p:txBody>
      </p:sp>
      <p:sp>
        <p:nvSpPr>
          <p:cNvPr id="3" name="Title 2"/>
          <p:cNvSpPr>
            <a:spLocks noGrp="1"/>
          </p:cNvSpPr>
          <p:nvPr>
            <p:ph type="title"/>
          </p:nvPr>
        </p:nvSpPr>
        <p:spPr/>
        <p:txBody>
          <a:bodyPr>
            <a:normAutofit/>
          </a:bodyPr>
          <a:lstStyle/>
          <a:p>
            <a:r>
              <a:rPr lang="en-US" sz="3600" dirty="0" smtClean="0">
                <a:latin typeface="Consolas" pitchFamily="49" charset="0"/>
                <a:cs typeface="Consolas" pitchFamily="49" charset="0"/>
              </a:rPr>
              <a:t>  PROPOSED ALGORITHM </a:t>
            </a:r>
            <a:endParaRPr lang="en-US" sz="3600" dirty="0">
              <a:latin typeface="Consolas" pitchFamily="49" charset="0"/>
              <a:cs typeface="Consolas" pitchFamily="49" charset="0"/>
            </a:endParaRPr>
          </a:p>
        </p:txBody>
      </p:sp>
      <p:pic>
        <p:nvPicPr>
          <p:cNvPr id="9218" name="Picture 2" descr="C:\Users\mangala\Desktop\PESIT25Logo.jpg"/>
          <p:cNvPicPr>
            <a:picLocks noChangeAspect="1" noChangeArrowheads="1"/>
          </p:cNvPicPr>
          <p:nvPr/>
        </p:nvPicPr>
        <p:blipFill>
          <a:blip r:embed="rId2"/>
          <a:srcRect/>
          <a:stretch>
            <a:fillRect/>
          </a:stretch>
        </p:blipFill>
        <p:spPr bwMode="auto">
          <a:xfrm>
            <a:off x="7315200" y="0"/>
            <a:ext cx="1828800" cy="1704975"/>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a:buNone/>
            </a:pPr>
            <a:r>
              <a:rPr lang="en-US" dirty="0" smtClean="0"/>
              <a:t>1. </a:t>
            </a:r>
            <a:r>
              <a:rPr lang="en-US" dirty="0" err="1" smtClean="0"/>
              <a:t>Decrypt_File</a:t>
            </a:r>
            <a:r>
              <a:rPr lang="en-US" dirty="0" smtClean="0"/>
              <a:t> (F') </a:t>
            </a:r>
          </a:p>
          <a:p>
            <a:pPr>
              <a:buNone/>
            </a:pPr>
            <a:r>
              <a:rPr lang="en-US" dirty="0" smtClean="0"/>
              <a:t>{ </a:t>
            </a:r>
          </a:p>
          <a:p>
            <a:pPr>
              <a:buNone/>
            </a:pPr>
            <a:endParaRPr lang="en-US" dirty="0" smtClean="0"/>
          </a:p>
          <a:p>
            <a:pPr>
              <a:buNone/>
            </a:pPr>
            <a:r>
              <a:rPr lang="en-US" dirty="0" smtClean="0"/>
              <a:t> for k‘&lt;-  1 to </a:t>
            </a:r>
            <a:r>
              <a:rPr lang="en-US" dirty="0" err="1" smtClean="0"/>
              <a:t>SizeOf</a:t>
            </a:r>
            <a:r>
              <a:rPr lang="en-US" dirty="0" smtClean="0"/>
              <a:t>(K') do </a:t>
            </a:r>
          </a:p>
          <a:p>
            <a:pPr>
              <a:buNone/>
            </a:pPr>
            <a:r>
              <a:rPr lang="en-US" dirty="0" smtClean="0"/>
              <a:t>{</a:t>
            </a:r>
          </a:p>
          <a:p>
            <a:pPr>
              <a:buNone/>
            </a:pPr>
            <a:r>
              <a:rPr lang="en-US" dirty="0" smtClean="0"/>
              <a:t> k=</a:t>
            </a:r>
            <a:r>
              <a:rPr lang="en-US" dirty="0" err="1" smtClean="0"/>
              <a:t>DEC_Elgamal</a:t>
            </a:r>
            <a:r>
              <a:rPr lang="en-US" dirty="0" smtClean="0"/>
              <a:t>(k') </a:t>
            </a:r>
          </a:p>
          <a:p>
            <a:pPr>
              <a:buNone/>
            </a:pPr>
            <a:r>
              <a:rPr lang="en-US" dirty="0" smtClean="0"/>
              <a:t>} </a:t>
            </a:r>
          </a:p>
          <a:p>
            <a:pPr>
              <a:buNone/>
            </a:pPr>
            <a:r>
              <a:rPr lang="en-US" dirty="0" smtClean="0"/>
              <a:t> </a:t>
            </a:r>
            <a:r>
              <a:rPr lang="en-US" dirty="0" err="1" smtClean="0"/>
              <a:t>retum</a:t>
            </a:r>
            <a:r>
              <a:rPr lang="en-US" dirty="0" smtClean="0"/>
              <a:t>(K)</a:t>
            </a:r>
          </a:p>
          <a:p>
            <a:pPr>
              <a:buNone/>
            </a:pPr>
            <a:endParaRPr lang="en-US" dirty="0" smtClean="0"/>
          </a:p>
          <a:p>
            <a:pPr>
              <a:buNone/>
            </a:pPr>
            <a:r>
              <a:rPr lang="en-US" dirty="0" smtClean="0"/>
              <a:t>for B‘&lt;-to </a:t>
            </a:r>
            <a:r>
              <a:rPr lang="en-US" dirty="0" err="1" smtClean="0"/>
              <a:t>numberOfBlock</a:t>
            </a:r>
            <a:r>
              <a:rPr lang="en-US" dirty="0" smtClean="0"/>
              <a:t>(F‘) do </a:t>
            </a:r>
          </a:p>
          <a:p>
            <a:pPr>
              <a:buNone/>
            </a:pPr>
            <a:r>
              <a:rPr lang="en-US" dirty="0" smtClean="0"/>
              <a:t> { </a:t>
            </a:r>
          </a:p>
          <a:p>
            <a:pPr>
              <a:buNone/>
            </a:pPr>
            <a:r>
              <a:rPr lang="en-US" dirty="0" smtClean="0"/>
              <a:t> B=DEC_AES(B',K) </a:t>
            </a:r>
          </a:p>
          <a:p>
            <a:pPr>
              <a:buNone/>
            </a:pPr>
            <a:r>
              <a:rPr lang="en-US" dirty="0" smtClean="0"/>
              <a:t> } </a:t>
            </a:r>
          </a:p>
          <a:p>
            <a:pPr>
              <a:buNone/>
            </a:pPr>
            <a:r>
              <a:rPr lang="en-US" dirty="0" smtClean="0"/>
              <a:t> </a:t>
            </a:r>
            <a:r>
              <a:rPr lang="en-US" dirty="0" err="1" smtClean="0"/>
              <a:t>retum</a:t>
            </a:r>
            <a:r>
              <a:rPr lang="en-US" dirty="0" smtClean="0"/>
              <a:t>(F) </a:t>
            </a:r>
          </a:p>
          <a:p>
            <a:pPr>
              <a:buNone/>
            </a:pPr>
            <a:r>
              <a:rPr lang="en-US" dirty="0" smtClean="0"/>
              <a:t> } </a:t>
            </a:r>
          </a:p>
          <a:p>
            <a:pPr>
              <a:buNone/>
            </a:pPr>
            <a:r>
              <a:rPr lang="en-US" dirty="0" smtClean="0"/>
              <a:t> </a:t>
            </a:r>
          </a:p>
          <a:p>
            <a:pPr>
              <a:buNone/>
            </a:pPr>
            <a:endParaRPr lang="en-US" dirty="0"/>
          </a:p>
        </p:txBody>
      </p:sp>
      <p:sp>
        <p:nvSpPr>
          <p:cNvPr id="3" name="Footer Placeholder 2"/>
          <p:cNvSpPr>
            <a:spLocks noGrp="1"/>
          </p:cNvSpPr>
          <p:nvPr>
            <p:ph type="ftr" sz="quarter" idx="11"/>
          </p:nvPr>
        </p:nvSpPr>
        <p:spPr/>
        <p:txBody>
          <a:bodyPr/>
          <a:lstStyle/>
          <a:p>
            <a:r>
              <a:rPr lang="en-US" smtClean="0"/>
              <a:t>Dept. of ISE PESIT</a:t>
            </a:r>
            <a:endParaRPr lang="en-US"/>
          </a:p>
        </p:txBody>
      </p:sp>
      <p:sp>
        <p:nvSpPr>
          <p:cNvPr id="4" name="Title 3"/>
          <p:cNvSpPr>
            <a:spLocks noGrp="1"/>
          </p:cNvSpPr>
          <p:nvPr>
            <p:ph type="title"/>
          </p:nvPr>
        </p:nvSpPr>
        <p:spPr/>
        <p:txBody>
          <a:bodyPr/>
          <a:lstStyle/>
          <a:p>
            <a:r>
              <a:rPr lang="en-US" dirty="0" err="1" smtClean="0"/>
              <a:t>Agorithm</a:t>
            </a:r>
            <a:r>
              <a:rPr lang="en-US" dirty="0" smtClean="0"/>
              <a:t> 3</a:t>
            </a:r>
            <a:endParaRPr lang="en-US" dirty="0"/>
          </a:p>
        </p:txBody>
      </p:sp>
      <p:pic>
        <p:nvPicPr>
          <p:cNvPr id="5" name="Picture 3" descr="C:\Users\mangala\Desktop\PESIT25Logo.jpg"/>
          <p:cNvPicPr>
            <a:picLocks noChangeAspect="1" noChangeArrowheads="1"/>
          </p:cNvPicPr>
          <p:nvPr/>
        </p:nvPicPr>
        <p:blipFill>
          <a:blip r:embed="rId2"/>
          <a:srcRect/>
          <a:stretch>
            <a:fillRect/>
          </a:stretch>
        </p:blipFill>
        <p:spPr bwMode="auto">
          <a:xfrm>
            <a:off x="7315200" y="0"/>
            <a:ext cx="1828800" cy="1704975"/>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09801"/>
            <a:ext cx="8229600" cy="2743199"/>
          </a:xfrm>
        </p:spPr>
        <p:txBody>
          <a:bodyPr/>
          <a:lstStyle/>
          <a:p>
            <a:pPr>
              <a:buNone/>
            </a:pPr>
            <a:r>
              <a:rPr lang="en-US" sz="2800" dirty="0" smtClean="0">
                <a:latin typeface="Baskerville Old Face" pitchFamily="18" charset="0"/>
              </a:rPr>
              <a:t>      </a:t>
            </a:r>
            <a:r>
              <a:rPr lang="en-US" sz="2000" dirty="0" smtClean="0">
                <a:latin typeface="Consolas" pitchFamily="49" charset="0"/>
                <a:cs typeface="Consolas" pitchFamily="49" charset="0"/>
              </a:rPr>
              <a:t>Cloud computing has now become a major trend, it is a new data hosting technology that is Very popular in recent years.</a:t>
            </a:r>
            <a:endParaRPr lang="en-US" dirty="0"/>
          </a:p>
        </p:txBody>
      </p:sp>
      <p:sp>
        <p:nvSpPr>
          <p:cNvPr id="7" name="Footer Placeholder 6"/>
          <p:cNvSpPr>
            <a:spLocks noGrp="1"/>
          </p:cNvSpPr>
          <p:nvPr>
            <p:ph type="ftr" sz="quarter" idx="11"/>
          </p:nvPr>
        </p:nvSpPr>
        <p:spPr/>
        <p:txBody>
          <a:bodyPr/>
          <a:lstStyle/>
          <a:p>
            <a:r>
              <a:rPr lang="en-US" smtClean="0"/>
              <a:t>Dept. of ISE PESIT</a:t>
            </a:r>
            <a:endParaRPr lang="en-US"/>
          </a:p>
        </p:txBody>
      </p:sp>
      <p:sp>
        <p:nvSpPr>
          <p:cNvPr id="3" name="Title 2"/>
          <p:cNvSpPr>
            <a:spLocks noGrp="1"/>
          </p:cNvSpPr>
          <p:nvPr>
            <p:ph type="title"/>
          </p:nvPr>
        </p:nvSpPr>
        <p:spPr/>
        <p:txBody>
          <a:bodyPr/>
          <a:lstStyle/>
          <a:p>
            <a:r>
              <a:rPr lang="en-US" dirty="0" smtClean="0">
                <a:latin typeface="Consolas" pitchFamily="49" charset="0"/>
                <a:cs typeface="Consolas" pitchFamily="49" charset="0"/>
              </a:rPr>
              <a:t>          </a:t>
            </a:r>
            <a:r>
              <a:rPr lang="en-US" sz="3200" dirty="0" smtClean="0">
                <a:latin typeface="Consolas" pitchFamily="49" charset="0"/>
                <a:cs typeface="Consolas" pitchFamily="49" charset="0"/>
              </a:rPr>
              <a:t>Abstract</a:t>
            </a:r>
            <a:endParaRPr lang="en-US" sz="3200" dirty="0">
              <a:latin typeface="Consolas" pitchFamily="49" charset="0"/>
              <a:cs typeface="Consolas" pitchFamily="49" charset="0"/>
            </a:endParaRPr>
          </a:p>
        </p:txBody>
      </p:sp>
      <p:pic>
        <p:nvPicPr>
          <p:cNvPr id="1026" name="Picture 2" descr="E:\Fifth Sem\Seminar\PESIT25Logo.jpg"/>
          <p:cNvPicPr>
            <a:picLocks noChangeAspect="1" noChangeArrowheads="1"/>
          </p:cNvPicPr>
          <p:nvPr/>
        </p:nvPicPr>
        <p:blipFill>
          <a:blip r:embed="rId2"/>
          <a:srcRect/>
          <a:stretch>
            <a:fillRect/>
          </a:stretch>
        </p:blipFill>
        <p:spPr bwMode="auto">
          <a:xfrm>
            <a:off x="7315200" y="0"/>
            <a:ext cx="1828800" cy="1704975"/>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95600"/>
            <a:ext cx="8229600" cy="3111691"/>
          </a:xfrm>
        </p:spPr>
        <p:txBody>
          <a:bodyPr>
            <a:normAutofit/>
          </a:bodyPr>
          <a:lstStyle/>
          <a:p>
            <a:r>
              <a:rPr lang="en-US" sz="1600" dirty="0" smtClean="0">
                <a:latin typeface="Consolas" pitchFamily="49" charset="0"/>
                <a:cs typeface="Consolas" pitchFamily="49" charset="0"/>
              </a:rPr>
              <a:t> </a:t>
            </a:r>
            <a:r>
              <a:rPr lang="en-US" sz="2000" dirty="0" smtClean="0">
                <a:latin typeface="Consolas" pitchFamily="49" charset="0"/>
                <a:cs typeface="Consolas" pitchFamily="49" charset="0"/>
              </a:rPr>
              <a:t>PC hp Compaq dc 5800 with the following specifications: Intel (R) Core (TM) 2 Duo CPU E6550 @ 2.33GHz (2 CPUs), with 3072MB of RAM.</a:t>
            </a:r>
          </a:p>
          <a:p>
            <a:pPr>
              <a:buNone/>
            </a:pPr>
            <a:r>
              <a:rPr lang="en-US" sz="1600" dirty="0" smtClean="0">
                <a:latin typeface="Consolas" pitchFamily="49" charset="0"/>
                <a:cs typeface="Consolas" pitchFamily="49" charset="0"/>
              </a:rPr>
              <a:t>  </a:t>
            </a:r>
            <a:endParaRPr lang="en-US" sz="1600" dirty="0">
              <a:latin typeface="Consolas" pitchFamily="49" charset="0"/>
              <a:cs typeface="Consolas" pitchFamily="49" charset="0"/>
            </a:endParaRPr>
          </a:p>
        </p:txBody>
      </p:sp>
      <p:sp>
        <p:nvSpPr>
          <p:cNvPr id="3" name="Footer Placeholder 2"/>
          <p:cNvSpPr>
            <a:spLocks noGrp="1"/>
          </p:cNvSpPr>
          <p:nvPr>
            <p:ph type="ftr" sz="quarter" idx="11"/>
          </p:nvPr>
        </p:nvSpPr>
        <p:spPr/>
        <p:txBody>
          <a:bodyPr/>
          <a:lstStyle/>
          <a:p>
            <a:r>
              <a:rPr lang="en-US" smtClean="0"/>
              <a:t>Dept. of ISE PESIT</a:t>
            </a:r>
            <a:endParaRPr lang="en-US"/>
          </a:p>
        </p:txBody>
      </p:sp>
      <p:sp>
        <p:nvSpPr>
          <p:cNvPr id="4" name="Title 3"/>
          <p:cNvSpPr>
            <a:spLocks noGrp="1"/>
          </p:cNvSpPr>
          <p:nvPr>
            <p:ph type="title"/>
          </p:nvPr>
        </p:nvSpPr>
        <p:spPr>
          <a:xfrm>
            <a:off x="457200" y="274638"/>
            <a:ext cx="6553200" cy="1143000"/>
          </a:xfrm>
        </p:spPr>
        <p:txBody>
          <a:bodyPr>
            <a:normAutofit/>
          </a:bodyPr>
          <a:lstStyle/>
          <a:p>
            <a:r>
              <a:rPr lang="en-US" sz="2800" dirty="0" smtClean="0"/>
              <a:t>Comparative Results of RSA and 		</a:t>
            </a:r>
            <a:r>
              <a:rPr lang="en-US" sz="2800" dirty="0" err="1" smtClean="0"/>
              <a:t>Elamal</a:t>
            </a:r>
            <a:r>
              <a:rPr lang="en-US" sz="2800" dirty="0" smtClean="0"/>
              <a:t>  algorithms</a:t>
            </a:r>
            <a:endParaRPr lang="en-US" sz="2800" dirty="0"/>
          </a:p>
        </p:txBody>
      </p:sp>
      <p:pic>
        <p:nvPicPr>
          <p:cNvPr id="5" name="Picture 2" descr="C:\Users\mangala\Desktop\PESIT25Logo.jpg"/>
          <p:cNvPicPr>
            <a:picLocks noChangeAspect="1" noChangeArrowheads="1"/>
          </p:cNvPicPr>
          <p:nvPr/>
        </p:nvPicPr>
        <p:blipFill>
          <a:blip r:embed="rId2"/>
          <a:srcRect/>
          <a:stretch>
            <a:fillRect/>
          </a:stretch>
        </p:blipFill>
        <p:spPr bwMode="auto">
          <a:xfrm>
            <a:off x="7315200" y="0"/>
            <a:ext cx="1828800" cy="1704975"/>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Dept. of ISE PESIT</a:t>
            </a:r>
            <a:endParaRPr lang="en-US"/>
          </a:p>
        </p:txBody>
      </p:sp>
      <p:pic>
        <p:nvPicPr>
          <p:cNvPr id="3074" name="Picture 2" descr="C:\Users\mangala\Pictures\Screenshots\Screenshot (30).png"/>
          <p:cNvPicPr>
            <a:picLocks noChangeAspect="1" noChangeArrowheads="1"/>
          </p:cNvPicPr>
          <p:nvPr/>
        </p:nvPicPr>
        <p:blipFill>
          <a:blip r:embed="rId2"/>
          <a:srcRect/>
          <a:stretch>
            <a:fillRect/>
          </a:stretch>
        </p:blipFill>
        <p:spPr bwMode="auto">
          <a:xfrm>
            <a:off x="1" y="76200"/>
            <a:ext cx="9144000" cy="6858000"/>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Dept. of ISE PESIT</a:t>
            </a:r>
            <a:endParaRPr lang="en-US"/>
          </a:p>
        </p:txBody>
      </p:sp>
      <p:pic>
        <p:nvPicPr>
          <p:cNvPr id="4098" name="Picture 2" descr="C:\Users\mangala\Pictures\Screenshots\Screenshot (31).png"/>
          <p:cNvPicPr>
            <a:picLocks noChangeAspect="1" noChangeArrowheads="1"/>
          </p:cNvPicPr>
          <p:nvPr/>
        </p:nvPicPr>
        <p:blipFill>
          <a:blip r:embed="rId2"/>
          <a:srcRect/>
          <a:stretch>
            <a:fillRect/>
          </a:stretch>
        </p:blipFill>
        <p:spPr bwMode="auto">
          <a:xfrm>
            <a:off x="0" y="76200"/>
            <a:ext cx="9144000" cy="6858000"/>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133600"/>
            <a:ext cx="8229600" cy="3873691"/>
          </a:xfrm>
        </p:spPr>
        <p:txBody>
          <a:bodyPr/>
          <a:lstStyle/>
          <a:p>
            <a:r>
              <a:rPr lang="en-US" sz="2000" dirty="0" smtClean="0">
                <a:latin typeface="Consolas" pitchFamily="49" charset="0"/>
                <a:cs typeface="Consolas" pitchFamily="49" charset="0"/>
              </a:rPr>
              <a:t>The implementation of results highlights the time of execution in upload and in download of files with different sizes</a:t>
            </a:r>
            <a:r>
              <a:rPr lang="en-US" dirty="0" smtClean="0">
                <a:latin typeface="Consolas" pitchFamily="49" charset="0"/>
                <a:cs typeface="Consolas" pitchFamily="49" charset="0"/>
              </a:rPr>
              <a:t>.</a:t>
            </a:r>
          </a:p>
          <a:p>
            <a:r>
              <a:rPr lang="en-US" sz="2000" dirty="0" smtClean="0">
                <a:latin typeface="Consolas" pitchFamily="49" charset="0"/>
                <a:cs typeface="Consolas" pitchFamily="49" charset="0"/>
              </a:rPr>
              <a:t>The download time is greater than the upload time. </a:t>
            </a:r>
            <a:endParaRPr lang="en-US" sz="2000" dirty="0">
              <a:latin typeface="Consolas" pitchFamily="49" charset="0"/>
              <a:cs typeface="Consolas" pitchFamily="49" charset="0"/>
            </a:endParaRPr>
          </a:p>
        </p:txBody>
      </p:sp>
      <p:sp>
        <p:nvSpPr>
          <p:cNvPr id="3" name="Footer Placeholder 2"/>
          <p:cNvSpPr>
            <a:spLocks noGrp="1"/>
          </p:cNvSpPr>
          <p:nvPr>
            <p:ph type="ftr" sz="quarter" idx="11"/>
          </p:nvPr>
        </p:nvSpPr>
        <p:spPr/>
        <p:txBody>
          <a:bodyPr/>
          <a:lstStyle/>
          <a:p>
            <a:r>
              <a:rPr lang="en-US" smtClean="0"/>
              <a:t>Dept. of ISE PESIT</a:t>
            </a:r>
            <a:endParaRPr lang="en-US"/>
          </a:p>
        </p:txBody>
      </p:sp>
      <p:sp>
        <p:nvSpPr>
          <p:cNvPr id="4" name="Title 3"/>
          <p:cNvSpPr>
            <a:spLocks noGrp="1"/>
          </p:cNvSpPr>
          <p:nvPr>
            <p:ph type="title"/>
          </p:nvPr>
        </p:nvSpPr>
        <p:spPr/>
        <p:txBody>
          <a:bodyPr>
            <a:normAutofit/>
          </a:bodyPr>
          <a:lstStyle/>
          <a:p>
            <a:r>
              <a:rPr lang="en-US" sz="3200" dirty="0" smtClean="0">
                <a:latin typeface="Consolas" pitchFamily="49" charset="0"/>
                <a:cs typeface="Consolas" pitchFamily="49" charset="0"/>
              </a:rPr>
              <a:t>Implement results and analysis </a:t>
            </a:r>
            <a:endParaRPr lang="en-US" sz="3200" dirty="0">
              <a:latin typeface="Consolas" pitchFamily="49" charset="0"/>
              <a:cs typeface="Consolas" pitchFamily="49" charset="0"/>
            </a:endParaRPr>
          </a:p>
        </p:txBody>
      </p:sp>
      <p:pic>
        <p:nvPicPr>
          <p:cNvPr id="5" name="Picture 2" descr="C:\Users\mangala\Desktop\PESIT25Logo.jpg"/>
          <p:cNvPicPr>
            <a:picLocks noChangeAspect="1" noChangeArrowheads="1"/>
          </p:cNvPicPr>
          <p:nvPr/>
        </p:nvPicPr>
        <p:blipFill>
          <a:blip r:embed="rId2"/>
          <a:srcRect/>
          <a:stretch>
            <a:fillRect/>
          </a:stretch>
        </p:blipFill>
        <p:spPr bwMode="auto">
          <a:xfrm>
            <a:off x="7315200" y="0"/>
            <a:ext cx="1828800" cy="1704975"/>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Dept. of ISE PESIT</a:t>
            </a:r>
            <a:endParaRPr lang="en-US"/>
          </a:p>
        </p:txBody>
      </p:sp>
      <p:pic>
        <p:nvPicPr>
          <p:cNvPr id="2050" name="Picture 2" descr="C:\Users\mangala\Pictures\Screenshots\Screenshot (29).png"/>
          <p:cNvPicPr>
            <a:picLocks noChangeAspect="1" noChangeArrowheads="1"/>
          </p:cNvPicPr>
          <p:nvPr/>
        </p:nvPicPr>
        <p:blipFill>
          <a:blip r:embed="rId2"/>
          <a:srcRect/>
          <a:stretch>
            <a:fillRect/>
          </a:stretch>
        </p:blipFill>
        <p:spPr bwMode="auto">
          <a:xfrm>
            <a:off x="0" y="76200"/>
            <a:ext cx="9144000" cy="6858000"/>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057400"/>
            <a:ext cx="8229600" cy="3949891"/>
          </a:xfrm>
        </p:spPr>
        <p:txBody>
          <a:bodyPr>
            <a:normAutofit/>
          </a:bodyPr>
          <a:lstStyle/>
          <a:p>
            <a:r>
              <a:rPr lang="en-US" sz="2000" dirty="0" smtClean="0">
                <a:latin typeface="Consolas" pitchFamily="49" charset="0"/>
                <a:cs typeface="Consolas" pitchFamily="49" charset="0"/>
              </a:rPr>
              <a:t>Ability to change the symmetric key frequently to enhance security</a:t>
            </a:r>
          </a:p>
          <a:p>
            <a:r>
              <a:rPr lang="en-US" sz="2000" dirty="0" smtClean="0">
                <a:latin typeface="Consolas" pitchFamily="49" charset="0"/>
                <a:cs typeface="Consolas" pitchFamily="49" charset="0"/>
              </a:rPr>
              <a:t>The AES key used for encryption of the data is encrypted by </a:t>
            </a:r>
            <a:r>
              <a:rPr lang="en-US" sz="2000" dirty="0" err="1" smtClean="0">
                <a:latin typeface="Consolas" pitchFamily="49" charset="0"/>
                <a:cs typeface="Consolas" pitchFamily="49" charset="0"/>
              </a:rPr>
              <a:t>Elgamal</a:t>
            </a:r>
            <a:r>
              <a:rPr lang="en-US" sz="2000" dirty="0" smtClean="0">
                <a:latin typeface="Consolas" pitchFamily="49" charset="0"/>
                <a:cs typeface="Consolas" pitchFamily="49" charset="0"/>
              </a:rPr>
              <a:t> algorithm .</a:t>
            </a:r>
          </a:p>
          <a:p>
            <a:r>
              <a:rPr lang="en-US" sz="2000" dirty="0" smtClean="0">
                <a:latin typeface="Consolas" pitchFamily="49" charset="0"/>
                <a:cs typeface="Consolas" pitchFamily="49" charset="0"/>
              </a:rPr>
              <a:t>The decryption of data requires double authentication, the user must have access rights to the company's server and cloud storage.</a:t>
            </a:r>
            <a:endParaRPr lang="en-US" sz="2000" dirty="0">
              <a:latin typeface="Consolas" pitchFamily="49" charset="0"/>
              <a:cs typeface="Consolas" pitchFamily="49" charset="0"/>
            </a:endParaRPr>
          </a:p>
        </p:txBody>
      </p:sp>
      <p:sp>
        <p:nvSpPr>
          <p:cNvPr id="3" name="Footer Placeholder 2"/>
          <p:cNvSpPr>
            <a:spLocks noGrp="1"/>
          </p:cNvSpPr>
          <p:nvPr>
            <p:ph type="ftr" sz="quarter" idx="11"/>
          </p:nvPr>
        </p:nvSpPr>
        <p:spPr/>
        <p:txBody>
          <a:bodyPr/>
          <a:lstStyle/>
          <a:p>
            <a:r>
              <a:rPr lang="en-US" smtClean="0"/>
              <a:t>Dept. of ISE PESIT</a:t>
            </a:r>
            <a:endParaRPr lang="en-US"/>
          </a:p>
        </p:txBody>
      </p:sp>
      <p:sp>
        <p:nvSpPr>
          <p:cNvPr id="4" name="Title 3"/>
          <p:cNvSpPr>
            <a:spLocks noGrp="1"/>
          </p:cNvSpPr>
          <p:nvPr>
            <p:ph type="title"/>
          </p:nvPr>
        </p:nvSpPr>
        <p:spPr/>
        <p:txBody>
          <a:bodyPr>
            <a:normAutofit/>
          </a:bodyPr>
          <a:lstStyle/>
          <a:p>
            <a:r>
              <a:rPr lang="en-US" sz="3200" dirty="0" smtClean="0">
                <a:latin typeface="Consolas" pitchFamily="49" charset="0"/>
                <a:cs typeface="Consolas" pitchFamily="49" charset="0"/>
              </a:rPr>
              <a:t>	Advantages</a:t>
            </a:r>
            <a:endParaRPr lang="en-US" sz="3200" dirty="0">
              <a:latin typeface="Consolas" pitchFamily="49" charset="0"/>
              <a:cs typeface="Consolas" pitchFamily="49" charset="0"/>
            </a:endParaRPr>
          </a:p>
        </p:txBody>
      </p:sp>
      <p:pic>
        <p:nvPicPr>
          <p:cNvPr id="5" name="Picture 2" descr="C:\Users\mangala\Desktop\PESIT25Logo.jpg"/>
          <p:cNvPicPr>
            <a:picLocks noChangeAspect="1" noChangeArrowheads="1"/>
          </p:cNvPicPr>
          <p:nvPr/>
        </p:nvPicPr>
        <p:blipFill>
          <a:blip r:embed="rId2"/>
          <a:srcRect/>
          <a:stretch>
            <a:fillRect/>
          </a:stretch>
        </p:blipFill>
        <p:spPr bwMode="auto">
          <a:xfrm>
            <a:off x="7315200" y="0"/>
            <a:ext cx="1828800" cy="1704975"/>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362200"/>
            <a:ext cx="8229600" cy="3645091"/>
          </a:xfrm>
        </p:spPr>
        <p:txBody>
          <a:bodyPr/>
          <a:lstStyle/>
          <a:p>
            <a:pPr>
              <a:buNone/>
            </a:pPr>
            <a:r>
              <a:rPr lang="en-US" dirty="0" smtClean="0"/>
              <a:t>      </a:t>
            </a:r>
            <a:r>
              <a:rPr lang="en-US" sz="2000" dirty="0" smtClean="0">
                <a:latin typeface="Consolas" pitchFamily="49" charset="0"/>
                <a:cs typeface="Consolas" pitchFamily="49" charset="0"/>
              </a:rPr>
              <a:t>Although Cloud storage has many advantages; there are still many actual problems concerning security that need to be solved. If we can eliminate or master this weakness of security, the future is going to be Cloud storage solutions for large as well as small companies.</a:t>
            </a:r>
            <a:endParaRPr lang="en-US" sz="2000" dirty="0">
              <a:latin typeface="Consolas" pitchFamily="49" charset="0"/>
              <a:cs typeface="Consolas" pitchFamily="49" charset="0"/>
            </a:endParaRPr>
          </a:p>
        </p:txBody>
      </p:sp>
      <p:sp>
        <p:nvSpPr>
          <p:cNvPr id="7" name="Footer Placeholder 6"/>
          <p:cNvSpPr>
            <a:spLocks noGrp="1"/>
          </p:cNvSpPr>
          <p:nvPr>
            <p:ph type="ftr" sz="quarter" idx="11"/>
          </p:nvPr>
        </p:nvSpPr>
        <p:spPr/>
        <p:txBody>
          <a:bodyPr/>
          <a:lstStyle/>
          <a:p>
            <a:r>
              <a:rPr lang="en-US" smtClean="0"/>
              <a:t>Dept. of ISE PESIT</a:t>
            </a:r>
            <a:endParaRPr lang="en-US"/>
          </a:p>
        </p:txBody>
      </p:sp>
      <p:sp>
        <p:nvSpPr>
          <p:cNvPr id="3" name="Title 2"/>
          <p:cNvSpPr>
            <a:spLocks noGrp="1"/>
          </p:cNvSpPr>
          <p:nvPr>
            <p:ph type="title"/>
          </p:nvPr>
        </p:nvSpPr>
        <p:spPr>
          <a:xfrm>
            <a:off x="0" y="228600"/>
            <a:ext cx="8686800" cy="1143000"/>
          </a:xfrm>
        </p:spPr>
        <p:txBody>
          <a:bodyPr>
            <a:normAutofit/>
          </a:bodyPr>
          <a:lstStyle/>
          <a:p>
            <a:r>
              <a:rPr lang="en-US" sz="3200" dirty="0" smtClean="0">
                <a:latin typeface="Baskerville Old Face" pitchFamily="18" charset="0"/>
              </a:rPr>
              <a:t>      </a:t>
            </a:r>
            <a:r>
              <a:rPr lang="en-US" sz="3200" dirty="0" smtClean="0">
                <a:latin typeface="Consolas" pitchFamily="49" charset="0"/>
                <a:cs typeface="Consolas" pitchFamily="49" charset="0"/>
              </a:rPr>
              <a:t>CONCLUSION AND FUTURE WORK </a:t>
            </a:r>
            <a:endParaRPr lang="en-US" sz="3200" dirty="0">
              <a:latin typeface="Consolas" pitchFamily="49" charset="0"/>
              <a:cs typeface="Consolas" pitchFamily="49" charset="0"/>
            </a:endParaRPr>
          </a:p>
        </p:txBody>
      </p:sp>
      <p:pic>
        <p:nvPicPr>
          <p:cNvPr id="10242" name="Picture 2" descr="C:\Users\mangala\Desktop\PESIT25Logo.jpg"/>
          <p:cNvPicPr>
            <a:picLocks noChangeAspect="1" noChangeArrowheads="1"/>
          </p:cNvPicPr>
          <p:nvPr/>
        </p:nvPicPr>
        <p:blipFill>
          <a:blip r:embed="rId2"/>
          <a:srcRect/>
          <a:stretch>
            <a:fillRect/>
          </a:stretch>
        </p:blipFill>
        <p:spPr bwMode="auto">
          <a:xfrm>
            <a:off x="7315200" y="0"/>
            <a:ext cx="1828800" cy="1704975"/>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752600"/>
            <a:ext cx="8229600" cy="4724400"/>
          </a:xfrm>
        </p:spPr>
        <p:txBody>
          <a:bodyPr>
            <a:normAutofit/>
          </a:bodyPr>
          <a:lstStyle/>
          <a:p>
            <a:r>
              <a:rPr lang="en-US" sz="1600" dirty="0" smtClean="0"/>
              <a:t> KOLODNER, Elliot K., TAL, Sivan, KYRIAZIS, </a:t>
            </a:r>
            <a:r>
              <a:rPr lang="en-US" sz="1600" dirty="0" err="1" smtClean="0"/>
              <a:t>Dimosthenis</a:t>
            </a:r>
            <a:r>
              <a:rPr lang="en-US" sz="1600" dirty="0" smtClean="0"/>
              <a:t>, et al. A cloud environment for data-intensive storage services. In : Cloud Computing Technology and Science (</a:t>
            </a:r>
            <a:r>
              <a:rPr lang="en-US" sz="1600" dirty="0" err="1" smtClean="0"/>
              <a:t>CloudCom</a:t>
            </a:r>
            <a:r>
              <a:rPr lang="en-US" sz="1600" dirty="0" smtClean="0"/>
              <a:t>), 2011 IEEE Third International Conference on. IEEE, 2011. p. 357-366. </a:t>
            </a:r>
          </a:p>
          <a:p>
            <a:r>
              <a:rPr lang="en-US" sz="1600" dirty="0" smtClean="0"/>
              <a:t>P. </a:t>
            </a:r>
            <a:r>
              <a:rPr lang="en-US" sz="1600" dirty="0" err="1" smtClean="0"/>
              <a:t>Arora</a:t>
            </a:r>
            <a:r>
              <a:rPr lang="en-US" sz="1600" dirty="0" smtClean="0"/>
              <a:t>, R. C. </a:t>
            </a:r>
            <a:r>
              <a:rPr lang="en-US" sz="1600" dirty="0" err="1" smtClean="0"/>
              <a:t>Wadhawan</a:t>
            </a:r>
            <a:r>
              <a:rPr lang="en-US" sz="1600" dirty="0" smtClean="0"/>
              <a:t>, and E. S. P. </a:t>
            </a:r>
            <a:r>
              <a:rPr lang="en-US" sz="1600" dirty="0" err="1" smtClean="0"/>
              <a:t>Ahuja</a:t>
            </a:r>
            <a:r>
              <a:rPr lang="en-US" sz="1600" dirty="0" smtClean="0"/>
              <a:t>, « Cloud Computing Security Issues in Infrastructure as a Service », into J. Adv. Res. </a:t>
            </a:r>
            <a:r>
              <a:rPr lang="en-US" sz="1600" dirty="0" err="1" smtClean="0"/>
              <a:t>Comput</a:t>
            </a:r>
            <a:r>
              <a:rPr lang="en-US" sz="1600" dirty="0" smtClean="0"/>
              <a:t>. Sci. </a:t>
            </a:r>
            <a:r>
              <a:rPr lang="en-US" sz="1600" dirty="0" err="1" smtClean="0"/>
              <a:t>Softw</a:t>
            </a:r>
            <a:r>
              <a:rPr lang="en-US" sz="1600" dirty="0" smtClean="0"/>
              <a:t>. Eng., vol. 2, n° 1, 2012. </a:t>
            </a:r>
          </a:p>
          <a:p>
            <a:r>
              <a:rPr lang="en-US" sz="1600" dirty="0" smtClean="0"/>
              <a:t> A Platform Computing Whitepaper. -Enterprise Cloud Computing: Transforming IT. Platform Computing, pp6, 2010 </a:t>
            </a:r>
          </a:p>
          <a:p>
            <a:r>
              <a:rPr lang="en-US" sz="1600" dirty="0" smtClean="0"/>
              <a:t>Cloud Security Alliance 'Top Threats to Cloud Computing" Version 1.0 (20 10). </a:t>
            </a:r>
          </a:p>
          <a:p>
            <a:r>
              <a:rPr lang="en-US" sz="1600" dirty="0" err="1" smtClean="0"/>
              <a:t>Taher</a:t>
            </a:r>
            <a:r>
              <a:rPr lang="en-US" sz="1600" dirty="0" smtClean="0"/>
              <a:t> </a:t>
            </a:r>
            <a:r>
              <a:rPr lang="en-US" sz="1600" dirty="0" err="1" smtClean="0"/>
              <a:t>EIGamal</a:t>
            </a:r>
            <a:r>
              <a:rPr lang="en-US" sz="1600" dirty="0" smtClean="0"/>
              <a:t>. A public key cryptosystem and a signature scheme based on discrete logarithms. IEEE Transactions on Information Theory, 469-472, 1985</a:t>
            </a:r>
            <a:endParaRPr lang="en-US" sz="1600" dirty="0"/>
          </a:p>
        </p:txBody>
      </p:sp>
      <p:sp>
        <p:nvSpPr>
          <p:cNvPr id="7" name="Footer Placeholder 6"/>
          <p:cNvSpPr>
            <a:spLocks noGrp="1"/>
          </p:cNvSpPr>
          <p:nvPr>
            <p:ph type="ftr" sz="quarter" idx="11"/>
          </p:nvPr>
        </p:nvSpPr>
        <p:spPr/>
        <p:txBody>
          <a:bodyPr/>
          <a:lstStyle/>
          <a:p>
            <a:r>
              <a:rPr lang="en-US" smtClean="0"/>
              <a:t>Dept. of ISE PESIT</a:t>
            </a:r>
            <a:endParaRPr lang="en-US"/>
          </a:p>
        </p:txBody>
      </p:sp>
      <p:sp>
        <p:nvSpPr>
          <p:cNvPr id="3" name="Title 2"/>
          <p:cNvSpPr>
            <a:spLocks noGrp="1"/>
          </p:cNvSpPr>
          <p:nvPr>
            <p:ph type="title"/>
          </p:nvPr>
        </p:nvSpPr>
        <p:spPr/>
        <p:txBody>
          <a:bodyPr>
            <a:normAutofit/>
          </a:bodyPr>
          <a:lstStyle/>
          <a:p>
            <a:r>
              <a:rPr lang="en-US" sz="3600" dirty="0" smtClean="0">
                <a:latin typeface="Baskerville Old Face" pitchFamily="18" charset="0"/>
              </a:rPr>
              <a:t>               </a:t>
            </a:r>
            <a:r>
              <a:rPr lang="en-US" sz="3200" dirty="0" smtClean="0">
                <a:latin typeface="Consolas" pitchFamily="49" charset="0"/>
                <a:cs typeface="Consolas" pitchFamily="49" charset="0"/>
              </a:rPr>
              <a:t>REFERENCES </a:t>
            </a:r>
            <a:endParaRPr lang="en-US" sz="3200" dirty="0">
              <a:latin typeface="Consolas" pitchFamily="49" charset="0"/>
              <a:cs typeface="Consolas" pitchFamily="49" charset="0"/>
            </a:endParaRPr>
          </a:p>
        </p:txBody>
      </p:sp>
      <p:pic>
        <p:nvPicPr>
          <p:cNvPr id="11266" name="Picture 2" descr="C:\Users\mangala\Desktop\PESIT25Logo.jpg"/>
          <p:cNvPicPr>
            <a:picLocks noChangeAspect="1" noChangeArrowheads="1"/>
          </p:cNvPicPr>
          <p:nvPr/>
        </p:nvPicPr>
        <p:blipFill>
          <a:blip r:embed="rId2"/>
          <a:srcRect/>
          <a:stretch>
            <a:fillRect/>
          </a:stretch>
        </p:blipFill>
        <p:spPr bwMode="auto">
          <a:xfrm>
            <a:off x="7315200" y="0"/>
            <a:ext cx="1828800" cy="1704975"/>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sz="5400" dirty="0" smtClean="0">
                <a:latin typeface="Baskerville Old Face" pitchFamily="18" charset="0"/>
              </a:rPr>
              <a:t>       </a:t>
            </a:r>
          </a:p>
          <a:p>
            <a:pPr>
              <a:buNone/>
            </a:pPr>
            <a:r>
              <a:rPr lang="en-US" sz="5400" dirty="0" smtClean="0">
                <a:latin typeface="Baskerville Old Face" pitchFamily="18" charset="0"/>
              </a:rPr>
              <a:t>        </a:t>
            </a:r>
          </a:p>
          <a:p>
            <a:pPr>
              <a:buNone/>
            </a:pPr>
            <a:r>
              <a:rPr lang="en-US" sz="5400" dirty="0" smtClean="0">
                <a:latin typeface="Baskerville Old Face" pitchFamily="18" charset="0"/>
              </a:rPr>
              <a:t>        THANK  YOU</a:t>
            </a:r>
            <a:endParaRPr lang="en-US" sz="5400" dirty="0">
              <a:latin typeface="Baskerville Old Face" pitchFamily="18" charset="0"/>
            </a:endParaRPr>
          </a:p>
        </p:txBody>
      </p:sp>
      <p:sp>
        <p:nvSpPr>
          <p:cNvPr id="6" name="Footer Placeholder 5"/>
          <p:cNvSpPr>
            <a:spLocks noGrp="1"/>
          </p:cNvSpPr>
          <p:nvPr>
            <p:ph type="ftr" sz="quarter" idx="11"/>
          </p:nvPr>
        </p:nvSpPr>
        <p:spPr/>
        <p:txBody>
          <a:bodyPr/>
          <a:lstStyle/>
          <a:p>
            <a:r>
              <a:rPr lang="en-US" smtClean="0"/>
              <a:t>Dept. of ISE PESIT</a:t>
            </a:r>
            <a:endParaRPr lang="en-US"/>
          </a:p>
        </p:txBody>
      </p:sp>
      <p:pic>
        <p:nvPicPr>
          <p:cNvPr id="12290" name="Picture 2" descr="C:\Users\mangala\Desktop\PESIT25Logo.jpg"/>
          <p:cNvPicPr>
            <a:picLocks noChangeAspect="1" noChangeArrowheads="1"/>
          </p:cNvPicPr>
          <p:nvPr/>
        </p:nvPicPr>
        <p:blipFill>
          <a:blip r:embed="rId2"/>
          <a:srcRect/>
          <a:stretch>
            <a:fillRect/>
          </a:stretch>
        </p:blipFill>
        <p:spPr bwMode="auto">
          <a:xfrm>
            <a:off x="7315200" y="0"/>
            <a:ext cx="1828800" cy="1704975"/>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514600"/>
            <a:ext cx="7467600" cy="3611563"/>
          </a:xfrm>
        </p:spPr>
        <p:txBody>
          <a:bodyPr>
            <a:normAutofit/>
          </a:bodyPr>
          <a:lstStyle/>
          <a:p>
            <a:pPr>
              <a:buNone/>
            </a:pPr>
            <a:r>
              <a:rPr lang="en-US" sz="2400" dirty="0" smtClean="0">
                <a:latin typeface="Baskerville Old Face" pitchFamily="18" charset="0"/>
              </a:rPr>
              <a:t>	</a:t>
            </a:r>
            <a:endParaRPr lang="en-US" sz="2000" dirty="0" smtClean="0">
              <a:latin typeface="Consolas" pitchFamily="49" charset="0"/>
              <a:cs typeface="Consolas" pitchFamily="49" charset="0"/>
            </a:endParaRPr>
          </a:p>
          <a:p>
            <a:pPr>
              <a:buNone/>
            </a:pPr>
            <a:r>
              <a:rPr lang="en-US" sz="2000" dirty="0" smtClean="0">
                <a:latin typeface="Consolas" pitchFamily="49" charset="0"/>
                <a:cs typeface="Consolas" pitchFamily="49" charset="0"/>
              </a:rPr>
              <a:t>	 </a:t>
            </a:r>
            <a:r>
              <a:rPr lang="en-US" sz="2000" dirty="0" smtClean="0">
                <a:latin typeface="Consolas" pitchFamily="49" charset="0"/>
                <a:cs typeface="Consolas" pitchFamily="49" charset="0"/>
              </a:rPr>
              <a:t>	As </a:t>
            </a:r>
            <a:r>
              <a:rPr lang="en-US" sz="2000" dirty="0" smtClean="0">
                <a:latin typeface="Consolas" pitchFamily="49" charset="0"/>
                <a:cs typeface="Consolas" pitchFamily="49" charset="0"/>
              </a:rPr>
              <a:t>a virtual space that connects users from all over the globe, the Internet is like a cloud, sharing information by way of satellite networks Cloud computing, in turn, refers to sharing resources, software, and information via a network, in this case the Internet</a:t>
            </a:r>
            <a:r>
              <a:rPr lang="en-US" sz="2200" dirty="0" smtClean="0">
                <a:latin typeface="Baskerville Old Face" pitchFamily="18" charset="0"/>
              </a:rPr>
              <a:t>.</a:t>
            </a:r>
          </a:p>
        </p:txBody>
      </p:sp>
      <p:sp>
        <p:nvSpPr>
          <p:cNvPr id="7" name="Footer Placeholder 6"/>
          <p:cNvSpPr>
            <a:spLocks noGrp="1"/>
          </p:cNvSpPr>
          <p:nvPr>
            <p:ph type="ftr" sz="quarter" idx="11"/>
          </p:nvPr>
        </p:nvSpPr>
        <p:spPr/>
        <p:txBody>
          <a:bodyPr/>
          <a:lstStyle/>
          <a:p>
            <a:r>
              <a:rPr lang="en-US" smtClean="0"/>
              <a:t>Dept. of ISE PESIT</a:t>
            </a:r>
            <a:endParaRPr lang="en-US"/>
          </a:p>
        </p:txBody>
      </p:sp>
      <p:sp>
        <p:nvSpPr>
          <p:cNvPr id="2" name="Title 1"/>
          <p:cNvSpPr>
            <a:spLocks noGrp="1"/>
          </p:cNvSpPr>
          <p:nvPr>
            <p:ph type="title"/>
          </p:nvPr>
        </p:nvSpPr>
        <p:spPr>
          <a:xfrm>
            <a:off x="0" y="609600"/>
            <a:ext cx="7239000" cy="1219200"/>
          </a:xfrm>
        </p:spPr>
        <p:txBody>
          <a:bodyPr>
            <a:noAutofit/>
          </a:bodyPr>
          <a:lstStyle/>
          <a:p>
            <a:pPr algn="ctr"/>
            <a:r>
              <a:rPr lang="en-US" sz="3600" dirty="0" smtClean="0"/>
              <a:t>Introduction to cloud computing       </a:t>
            </a:r>
            <a:endParaRPr lang="en-US" sz="3600" dirty="0"/>
          </a:p>
        </p:txBody>
      </p:sp>
      <p:pic>
        <p:nvPicPr>
          <p:cNvPr id="1026" name="Picture 2" descr="C:\Users\mangala\Desktop\PESIT25Logo.jpg"/>
          <p:cNvPicPr>
            <a:picLocks noChangeAspect="1" noChangeArrowheads="1"/>
          </p:cNvPicPr>
          <p:nvPr/>
        </p:nvPicPr>
        <p:blipFill>
          <a:blip r:embed="rId2"/>
          <a:srcRect/>
          <a:stretch>
            <a:fillRect/>
          </a:stretch>
        </p:blipFill>
        <p:spPr bwMode="auto">
          <a:xfrm>
            <a:off x="7315200" y="0"/>
            <a:ext cx="1828800" cy="1704975"/>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0"/>
            <a:ext cx="7543800" cy="2667000"/>
          </a:xfrm>
        </p:spPr>
        <p:txBody>
          <a:bodyPr>
            <a:noAutofit/>
          </a:bodyPr>
          <a:lstStyle/>
          <a:p>
            <a:r>
              <a:rPr lang="en-US" sz="2000" dirty="0" smtClean="0">
                <a:latin typeface="Consolas" pitchFamily="49" charset="0"/>
                <a:cs typeface="Consolas" pitchFamily="49" charset="0"/>
              </a:rPr>
              <a:t>It is basically meant to give maximum with the minimum resources.</a:t>
            </a:r>
          </a:p>
          <a:p>
            <a:r>
              <a:rPr lang="en-US" sz="2000" dirty="0" smtClean="0">
                <a:latin typeface="Consolas" pitchFamily="49" charset="0"/>
                <a:cs typeface="Consolas" pitchFamily="49" charset="0"/>
              </a:rPr>
              <a:t> The user end is having the minimum hardware requirement but is using the maximum capability of computing.</a:t>
            </a:r>
          </a:p>
          <a:p>
            <a:r>
              <a:rPr lang="en-US" sz="2000" dirty="0" smtClean="0">
                <a:latin typeface="Consolas" pitchFamily="49" charset="0"/>
                <a:cs typeface="Consolas" pitchFamily="49" charset="0"/>
              </a:rPr>
              <a:t> Cloud Computing provides IT services as on-demand services, accessible from anywhere, anytime and by authorized user. </a:t>
            </a:r>
            <a:endParaRPr lang="en-US" sz="2000" dirty="0">
              <a:latin typeface="Consolas" pitchFamily="49" charset="0"/>
              <a:cs typeface="Consolas" pitchFamily="49" charset="0"/>
            </a:endParaRPr>
          </a:p>
        </p:txBody>
      </p:sp>
      <p:sp>
        <p:nvSpPr>
          <p:cNvPr id="7" name="Footer Placeholder 6"/>
          <p:cNvSpPr>
            <a:spLocks noGrp="1"/>
          </p:cNvSpPr>
          <p:nvPr>
            <p:ph type="ftr" sz="quarter" idx="11"/>
          </p:nvPr>
        </p:nvSpPr>
        <p:spPr/>
        <p:txBody>
          <a:bodyPr/>
          <a:lstStyle/>
          <a:p>
            <a:r>
              <a:rPr lang="en-US" smtClean="0"/>
              <a:t>Dept. of ISE PESIT</a:t>
            </a:r>
            <a:endParaRPr lang="en-US"/>
          </a:p>
        </p:txBody>
      </p:sp>
      <p:sp>
        <p:nvSpPr>
          <p:cNvPr id="2" name="Title 1"/>
          <p:cNvSpPr>
            <a:spLocks noGrp="1"/>
          </p:cNvSpPr>
          <p:nvPr>
            <p:ph type="title"/>
          </p:nvPr>
        </p:nvSpPr>
        <p:spPr>
          <a:xfrm>
            <a:off x="457200" y="274638"/>
            <a:ext cx="7620000" cy="1143000"/>
          </a:xfrm>
        </p:spPr>
        <p:txBody>
          <a:bodyPr>
            <a:normAutofit/>
          </a:bodyPr>
          <a:lstStyle/>
          <a:p>
            <a:pPr algn="ctr"/>
            <a:r>
              <a:rPr lang="en-US" sz="3600" dirty="0" smtClean="0"/>
              <a:t>Advantages</a:t>
            </a:r>
            <a:endParaRPr lang="en-US" sz="3600" dirty="0"/>
          </a:p>
        </p:txBody>
      </p:sp>
      <p:pic>
        <p:nvPicPr>
          <p:cNvPr id="3075" name="Picture 3" descr="C:\Users\mangala\Desktop\PESIT25Logo.jpg"/>
          <p:cNvPicPr>
            <a:picLocks noChangeAspect="1" noChangeArrowheads="1"/>
          </p:cNvPicPr>
          <p:nvPr/>
        </p:nvPicPr>
        <p:blipFill>
          <a:blip r:embed="rId2"/>
          <a:srcRect/>
          <a:stretch>
            <a:fillRect/>
          </a:stretch>
        </p:blipFill>
        <p:spPr bwMode="auto">
          <a:xfrm>
            <a:off x="7315200" y="0"/>
            <a:ext cx="1828800" cy="1704975"/>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16).png"/>
          <p:cNvPicPr>
            <a:picLocks noChangeAspect="1"/>
          </p:cNvPicPr>
          <p:nvPr/>
        </p:nvPicPr>
        <p:blipFill>
          <a:blip r:embed="rId2"/>
          <a:stretch>
            <a:fillRect/>
          </a:stretch>
        </p:blipFill>
        <p:spPr>
          <a:xfrm>
            <a:off x="0" y="0"/>
            <a:ext cx="9153169" cy="6858000"/>
          </a:xfrm>
          <a:prstGeom prst="rect">
            <a:avLst/>
          </a:prstGeom>
        </p:spPr>
      </p:pic>
      <p:sp>
        <p:nvSpPr>
          <p:cNvPr id="5" name="Footer Placeholder 4"/>
          <p:cNvSpPr>
            <a:spLocks noGrp="1"/>
          </p:cNvSpPr>
          <p:nvPr>
            <p:ph type="ftr" sz="quarter" idx="11"/>
          </p:nvPr>
        </p:nvSpPr>
        <p:spPr/>
        <p:txBody>
          <a:bodyPr/>
          <a:lstStyle/>
          <a:p>
            <a:r>
              <a:rPr lang="en-US" smtClean="0"/>
              <a:t>Dept. of ISE PESIT</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450909"/>
            <a:ext cx="8229600" cy="3645091"/>
          </a:xfrm>
        </p:spPr>
        <p:txBody>
          <a:bodyPr/>
          <a:lstStyle/>
          <a:p>
            <a:r>
              <a:rPr lang="en-US" sz="2000" dirty="0" smtClean="0">
                <a:latin typeface="Consolas" pitchFamily="49" charset="0"/>
                <a:cs typeface="Consolas" pitchFamily="49" charset="0"/>
              </a:rPr>
              <a:t>Abuse and Nefarious Use of cloud computing </a:t>
            </a:r>
          </a:p>
          <a:p>
            <a:r>
              <a:rPr lang="en-US" sz="2000" dirty="0" smtClean="0">
                <a:latin typeface="Consolas" pitchFamily="49" charset="0"/>
                <a:cs typeface="Consolas" pitchFamily="49" charset="0"/>
              </a:rPr>
              <a:t>Malicious Insiders </a:t>
            </a:r>
          </a:p>
          <a:p>
            <a:r>
              <a:rPr lang="en-US" sz="2000" dirty="0" smtClean="0">
                <a:latin typeface="Consolas" pitchFamily="49" charset="0"/>
                <a:cs typeface="Consolas" pitchFamily="49" charset="0"/>
              </a:rPr>
              <a:t>Data Loss or Leakage </a:t>
            </a:r>
          </a:p>
          <a:p>
            <a:r>
              <a:rPr lang="en-US" sz="2000" dirty="0" smtClean="0">
                <a:latin typeface="Consolas" pitchFamily="49" charset="0"/>
                <a:cs typeface="Consolas" pitchFamily="49" charset="0"/>
              </a:rPr>
              <a:t>Account or Service Hijacking</a:t>
            </a:r>
          </a:p>
          <a:p>
            <a:r>
              <a:rPr lang="en-US" sz="2000" dirty="0" smtClean="0">
                <a:latin typeface="Consolas" pitchFamily="49" charset="0"/>
                <a:cs typeface="Consolas" pitchFamily="49" charset="0"/>
              </a:rPr>
              <a:t>Insecure Interfaces and API’s</a:t>
            </a:r>
          </a:p>
          <a:p>
            <a:r>
              <a:rPr lang="en-US" sz="2000" dirty="0" smtClean="0">
                <a:latin typeface="Consolas" pitchFamily="49" charset="0"/>
                <a:cs typeface="Consolas" pitchFamily="49" charset="0"/>
              </a:rPr>
              <a:t> Shared Technology Issues </a:t>
            </a:r>
          </a:p>
          <a:p>
            <a:endParaRPr lang="en-US" dirty="0"/>
          </a:p>
        </p:txBody>
      </p:sp>
      <p:sp>
        <p:nvSpPr>
          <p:cNvPr id="7" name="Footer Placeholder 6"/>
          <p:cNvSpPr>
            <a:spLocks noGrp="1"/>
          </p:cNvSpPr>
          <p:nvPr>
            <p:ph type="ftr" sz="quarter" idx="11"/>
          </p:nvPr>
        </p:nvSpPr>
        <p:spPr/>
        <p:txBody>
          <a:bodyPr/>
          <a:lstStyle/>
          <a:p>
            <a:r>
              <a:rPr lang="en-US" smtClean="0"/>
              <a:t>Dept. of ISE PESIT</a:t>
            </a:r>
            <a:endParaRPr lang="en-US"/>
          </a:p>
        </p:txBody>
      </p:sp>
      <p:sp>
        <p:nvSpPr>
          <p:cNvPr id="2" name="Title 1"/>
          <p:cNvSpPr>
            <a:spLocks noGrp="1"/>
          </p:cNvSpPr>
          <p:nvPr>
            <p:ph type="title"/>
          </p:nvPr>
        </p:nvSpPr>
        <p:spPr>
          <a:xfrm>
            <a:off x="457200" y="274638"/>
            <a:ext cx="7467600" cy="1249362"/>
          </a:xfrm>
        </p:spPr>
        <p:txBody>
          <a:bodyPr>
            <a:normAutofit/>
          </a:bodyPr>
          <a:lstStyle/>
          <a:p>
            <a:pPr algn="ctr"/>
            <a:r>
              <a:rPr lang="en-US" sz="3600" dirty="0" smtClean="0">
                <a:latin typeface="Consolas" pitchFamily="49" charset="0"/>
                <a:cs typeface="Consolas" pitchFamily="49" charset="0"/>
              </a:rPr>
              <a:t>Security Issues</a:t>
            </a:r>
            <a:endParaRPr lang="en-US" sz="3600" dirty="0">
              <a:latin typeface="Consolas" pitchFamily="49" charset="0"/>
              <a:cs typeface="Consolas" pitchFamily="49" charset="0"/>
            </a:endParaRPr>
          </a:p>
        </p:txBody>
      </p:sp>
      <p:pic>
        <p:nvPicPr>
          <p:cNvPr id="4100" name="Picture 4" descr="C:\Users\mangala\Desktop\PESIT25Logo.jpg"/>
          <p:cNvPicPr>
            <a:picLocks noChangeAspect="1" noChangeArrowheads="1"/>
          </p:cNvPicPr>
          <p:nvPr/>
        </p:nvPicPr>
        <p:blipFill>
          <a:blip r:embed="rId2"/>
          <a:srcRect/>
          <a:stretch>
            <a:fillRect/>
          </a:stretch>
        </p:blipFill>
        <p:spPr bwMode="auto">
          <a:xfrm>
            <a:off x="7315200" y="0"/>
            <a:ext cx="1828800" cy="1704975"/>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57400"/>
            <a:ext cx="7467600" cy="3733800"/>
          </a:xfrm>
        </p:spPr>
        <p:txBody>
          <a:bodyPr>
            <a:normAutofit/>
          </a:bodyPr>
          <a:lstStyle/>
          <a:p>
            <a:pPr>
              <a:buNone/>
            </a:pPr>
            <a:endParaRPr lang="en-US" dirty="0" smtClean="0"/>
          </a:p>
          <a:p>
            <a:r>
              <a:rPr lang="en-US" sz="2000" dirty="0" smtClean="0">
                <a:latin typeface="Consolas" pitchFamily="49" charset="0"/>
                <a:cs typeface="Consolas" pitchFamily="49" charset="0"/>
              </a:rPr>
              <a:t>Security in cloud computing involves concepts such as network security, equipment and control strategies deployed to protect data, applications and infrastructure associated with cloud computing.</a:t>
            </a:r>
          </a:p>
          <a:p>
            <a:pPr>
              <a:buNone/>
            </a:pPr>
            <a:r>
              <a:rPr lang="en-US" sz="2000" dirty="0" smtClean="0">
                <a:latin typeface="Consolas" pitchFamily="49" charset="0"/>
                <a:cs typeface="Consolas" pitchFamily="49" charset="0"/>
              </a:rPr>
              <a:t> </a:t>
            </a:r>
            <a:endParaRPr lang="en-US" sz="2000" dirty="0">
              <a:latin typeface="Consolas" pitchFamily="49" charset="0"/>
              <a:cs typeface="Consolas" pitchFamily="49" charset="0"/>
            </a:endParaRPr>
          </a:p>
        </p:txBody>
      </p:sp>
      <p:sp>
        <p:nvSpPr>
          <p:cNvPr id="7" name="Footer Placeholder 6"/>
          <p:cNvSpPr>
            <a:spLocks noGrp="1"/>
          </p:cNvSpPr>
          <p:nvPr>
            <p:ph type="ftr" sz="quarter" idx="11"/>
          </p:nvPr>
        </p:nvSpPr>
        <p:spPr/>
        <p:txBody>
          <a:bodyPr/>
          <a:lstStyle/>
          <a:p>
            <a:r>
              <a:rPr lang="en-US" smtClean="0"/>
              <a:t>Dept. of ISE PESIT</a:t>
            </a:r>
            <a:endParaRPr lang="en-US"/>
          </a:p>
        </p:txBody>
      </p:sp>
      <p:sp>
        <p:nvSpPr>
          <p:cNvPr id="2" name="Title 1"/>
          <p:cNvSpPr>
            <a:spLocks noGrp="1"/>
          </p:cNvSpPr>
          <p:nvPr>
            <p:ph type="title"/>
          </p:nvPr>
        </p:nvSpPr>
        <p:spPr>
          <a:xfrm>
            <a:off x="457200" y="533400"/>
            <a:ext cx="6858000" cy="1219200"/>
          </a:xfrm>
        </p:spPr>
        <p:txBody>
          <a:bodyPr>
            <a:normAutofit fontScale="90000"/>
          </a:bodyPr>
          <a:lstStyle/>
          <a:p>
            <a:pPr algn="ctr"/>
            <a:r>
              <a:rPr lang="en-US" dirty="0" smtClean="0">
                <a:latin typeface="Consolas" pitchFamily="49" charset="0"/>
                <a:cs typeface="Consolas" pitchFamily="49" charset="0"/>
              </a:rPr>
              <a:t>Security in cloud computing</a:t>
            </a:r>
            <a:endParaRPr lang="en-US" dirty="0">
              <a:latin typeface="Consolas" pitchFamily="49" charset="0"/>
              <a:cs typeface="Consolas" pitchFamily="49" charset="0"/>
            </a:endParaRPr>
          </a:p>
        </p:txBody>
      </p:sp>
      <p:pic>
        <p:nvPicPr>
          <p:cNvPr id="7170" name="Picture 2" descr="C:\Users\mangala\Desktop\PESIT25Logo.jpg"/>
          <p:cNvPicPr>
            <a:picLocks noChangeAspect="1" noChangeArrowheads="1"/>
          </p:cNvPicPr>
          <p:nvPr/>
        </p:nvPicPr>
        <p:blipFill>
          <a:blip r:embed="rId2"/>
          <a:srcRect/>
          <a:stretch>
            <a:fillRect/>
          </a:stretch>
        </p:blipFill>
        <p:spPr bwMode="auto">
          <a:xfrm>
            <a:off x="7315200" y="0"/>
            <a:ext cx="1828800" cy="1704975"/>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590800"/>
            <a:ext cx="8229600" cy="3645091"/>
          </a:xfrm>
        </p:spPr>
        <p:txBody>
          <a:bodyPr/>
          <a:lstStyle/>
          <a:p>
            <a:r>
              <a:rPr lang="en-US" sz="2000" dirty="0" smtClean="0">
                <a:latin typeface="Consolas" pitchFamily="49" charset="0"/>
                <a:cs typeface="Consolas" pitchFamily="49" charset="0"/>
              </a:rPr>
              <a:t>Security allows the confidentiality, integrity, authenticity and availability of information</a:t>
            </a:r>
          </a:p>
          <a:p>
            <a:pPr>
              <a:buNone/>
            </a:pPr>
            <a:endParaRPr lang="en-US" dirty="0"/>
          </a:p>
        </p:txBody>
      </p:sp>
      <p:sp>
        <p:nvSpPr>
          <p:cNvPr id="3" name="Footer Placeholder 2"/>
          <p:cNvSpPr>
            <a:spLocks noGrp="1"/>
          </p:cNvSpPr>
          <p:nvPr>
            <p:ph type="ftr" sz="quarter" idx="11"/>
          </p:nvPr>
        </p:nvSpPr>
        <p:spPr/>
        <p:txBody>
          <a:bodyPr/>
          <a:lstStyle/>
          <a:p>
            <a:r>
              <a:rPr lang="en-US" smtClean="0"/>
              <a:t>Dept. of ISE PESIT</a:t>
            </a:r>
            <a:endParaRPr lang="en-US"/>
          </a:p>
        </p:txBody>
      </p:sp>
      <p:sp>
        <p:nvSpPr>
          <p:cNvPr id="4" name="Title 3"/>
          <p:cNvSpPr>
            <a:spLocks noGrp="1"/>
          </p:cNvSpPr>
          <p:nvPr>
            <p:ph type="title"/>
          </p:nvPr>
        </p:nvSpPr>
        <p:spPr>
          <a:xfrm>
            <a:off x="457200" y="274638"/>
            <a:ext cx="6477000" cy="1143000"/>
          </a:xfrm>
        </p:spPr>
        <p:txBody>
          <a:bodyPr>
            <a:normAutofit fontScale="90000"/>
          </a:bodyPr>
          <a:lstStyle/>
          <a:p>
            <a:r>
              <a:rPr lang="en-US" dirty="0" smtClean="0">
                <a:latin typeface="Consolas" pitchFamily="49" charset="0"/>
                <a:cs typeface="Consolas" pitchFamily="49" charset="0"/>
              </a:rPr>
              <a:t>  Security in cloud 			computing  </a:t>
            </a:r>
            <a:endParaRPr lang="en-US" dirty="0"/>
          </a:p>
        </p:txBody>
      </p:sp>
      <p:pic>
        <p:nvPicPr>
          <p:cNvPr id="5" name="Picture 2" descr="C:\Users\mangala\Desktop\PESIT25Logo.jpg"/>
          <p:cNvPicPr>
            <a:picLocks noChangeAspect="1" noChangeArrowheads="1"/>
          </p:cNvPicPr>
          <p:nvPr/>
        </p:nvPicPr>
        <p:blipFill>
          <a:blip r:embed="rId2"/>
          <a:srcRect/>
          <a:stretch>
            <a:fillRect/>
          </a:stretch>
        </p:blipFill>
        <p:spPr bwMode="auto">
          <a:xfrm>
            <a:off x="7315200" y="0"/>
            <a:ext cx="1828800" cy="1704975"/>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05000"/>
            <a:ext cx="8229600" cy="4102291"/>
          </a:xfrm>
        </p:spPr>
        <p:txBody>
          <a:bodyPr>
            <a:normAutofit/>
          </a:bodyPr>
          <a:lstStyle/>
          <a:p>
            <a:r>
              <a:rPr lang="en-US" sz="2000" dirty="0" smtClean="0">
                <a:latin typeface="Consolas" pitchFamily="49" charset="0"/>
                <a:cs typeface="Consolas" pitchFamily="49" charset="0"/>
              </a:rPr>
              <a:t>Asymmetric Encryption</a:t>
            </a:r>
          </a:p>
          <a:p>
            <a:pPr>
              <a:buNone/>
            </a:pPr>
            <a:r>
              <a:rPr lang="en-US" sz="2000" dirty="0" smtClean="0">
                <a:latin typeface="Consolas" pitchFamily="49" charset="0"/>
                <a:cs typeface="Consolas" pitchFamily="49" charset="0"/>
              </a:rPr>
              <a:t>    Asymmetric cryptography is a class of cryptographic algorithm.</a:t>
            </a: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 </a:t>
            </a:r>
            <a:r>
              <a:rPr lang="en-US" sz="2000" dirty="0" err="1" smtClean="0">
                <a:latin typeface="Consolas" pitchFamily="49" charset="0"/>
                <a:cs typeface="Consolas" pitchFamily="49" charset="0"/>
              </a:rPr>
              <a:t>Elgamal</a:t>
            </a:r>
            <a:r>
              <a:rPr lang="en-US" sz="2000" dirty="0" smtClean="0">
                <a:latin typeface="Consolas" pitchFamily="49" charset="0"/>
                <a:cs typeface="Consolas" pitchFamily="49" charset="0"/>
              </a:rPr>
              <a:t> encryption </a:t>
            </a:r>
          </a:p>
          <a:p>
            <a:pPr>
              <a:buNone/>
            </a:pPr>
            <a:r>
              <a:rPr lang="en-US" sz="2000" dirty="0" smtClean="0">
                <a:latin typeface="Consolas" pitchFamily="49" charset="0"/>
                <a:cs typeface="Consolas" pitchFamily="49" charset="0"/>
              </a:rPr>
              <a:t>	Conceptually, EI </a:t>
            </a:r>
            <a:r>
              <a:rPr lang="en-US" sz="2000" dirty="0" err="1" smtClean="0">
                <a:latin typeface="Consolas" pitchFamily="49" charset="0"/>
                <a:cs typeface="Consolas" pitchFamily="49" charset="0"/>
              </a:rPr>
              <a:t>Gamal</a:t>
            </a:r>
            <a:r>
              <a:rPr lang="en-US" sz="2000" dirty="0" smtClean="0">
                <a:latin typeface="Consolas" pitchFamily="49" charset="0"/>
                <a:cs typeface="Consolas" pitchFamily="49" charset="0"/>
              </a:rPr>
              <a:t> supports </a:t>
            </a:r>
            <a:r>
              <a:rPr lang="en-US" sz="2000" dirty="0" err="1" smtClean="0">
                <a:latin typeface="Consolas" pitchFamily="49" charset="0"/>
                <a:cs typeface="Consolas" pitchFamily="49" charset="0"/>
              </a:rPr>
              <a:t>homomorphic</a:t>
            </a:r>
            <a:r>
              <a:rPr lang="en-US" sz="2000" dirty="0" smtClean="0">
                <a:latin typeface="Consolas" pitchFamily="49" charset="0"/>
                <a:cs typeface="Consolas" pitchFamily="49" charset="0"/>
              </a:rPr>
              <a:t> multiplication operations on encrypted data.</a:t>
            </a:r>
          </a:p>
        </p:txBody>
      </p:sp>
      <p:sp>
        <p:nvSpPr>
          <p:cNvPr id="7" name="Footer Placeholder 6"/>
          <p:cNvSpPr>
            <a:spLocks noGrp="1"/>
          </p:cNvSpPr>
          <p:nvPr>
            <p:ph type="ftr" sz="quarter" idx="11"/>
          </p:nvPr>
        </p:nvSpPr>
        <p:spPr/>
        <p:txBody>
          <a:bodyPr/>
          <a:lstStyle/>
          <a:p>
            <a:r>
              <a:rPr lang="en-US" smtClean="0"/>
              <a:t>Dept. of ISE PESIT</a:t>
            </a:r>
            <a:endParaRPr lang="en-US"/>
          </a:p>
        </p:txBody>
      </p:sp>
      <p:sp>
        <p:nvSpPr>
          <p:cNvPr id="2" name="Title 1"/>
          <p:cNvSpPr>
            <a:spLocks noGrp="1"/>
          </p:cNvSpPr>
          <p:nvPr>
            <p:ph type="title"/>
          </p:nvPr>
        </p:nvSpPr>
        <p:spPr>
          <a:xfrm>
            <a:off x="457200" y="304800"/>
            <a:ext cx="6781800" cy="1112838"/>
          </a:xfrm>
        </p:spPr>
        <p:txBody>
          <a:bodyPr>
            <a:normAutofit fontScale="90000"/>
          </a:bodyPr>
          <a:lstStyle/>
          <a:p>
            <a:pPr algn="ctr"/>
            <a:r>
              <a:rPr lang="en-US" dirty="0" smtClean="0">
                <a:latin typeface="Consolas" pitchFamily="49" charset="0"/>
                <a:cs typeface="Consolas" pitchFamily="49" charset="0"/>
              </a:rPr>
              <a:t>Security in cloud computing</a:t>
            </a:r>
            <a:endParaRPr lang="en-US" dirty="0">
              <a:latin typeface="Consolas" pitchFamily="49" charset="0"/>
              <a:cs typeface="Consolas" pitchFamily="49" charset="0"/>
            </a:endParaRPr>
          </a:p>
        </p:txBody>
      </p:sp>
      <p:pic>
        <p:nvPicPr>
          <p:cNvPr id="6146" name="Picture 2" descr="C:\Users\mangala\Desktop\PESIT25Logo.jpg"/>
          <p:cNvPicPr>
            <a:picLocks noChangeAspect="1" noChangeArrowheads="1"/>
          </p:cNvPicPr>
          <p:nvPr/>
        </p:nvPicPr>
        <p:blipFill>
          <a:blip r:embed="rId2"/>
          <a:srcRect/>
          <a:stretch>
            <a:fillRect/>
          </a:stretch>
        </p:blipFill>
        <p:spPr bwMode="auto">
          <a:xfrm>
            <a:off x="7315200" y="0"/>
            <a:ext cx="1828800" cy="1704975"/>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1555</TotalTime>
  <Words>898</Words>
  <Application>Microsoft Office PowerPoint</Application>
  <PresentationFormat>On-screen Show (4:3)</PresentationFormat>
  <Paragraphs>176</Paragraphs>
  <Slides>28</Slides>
  <Notes>1</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Concourse</vt:lpstr>
      <vt:lpstr>An efficient algorithm for data security in cloud storage </vt:lpstr>
      <vt:lpstr>          Abstract</vt:lpstr>
      <vt:lpstr>Introduction to cloud computing       </vt:lpstr>
      <vt:lpstr>Advantages</vt:lpstr>
      <vt:lpstr>Slide 5</vt:lpstr>
      <vt:lpstr>Security Issues</vt:lpstr>
      <vt:lpstr>Security in cloud computing</vt:lpstr>
      <vt:lpstr>  Security in cloud    computing  </vt:lpstr>
      <vt:lpstr>Security in cloud computing</vt:lpstr>
      <vt:lpstr>Slide 10</vt:lpstr>
      <vt:lpstr>Security in cloud computing</vt:lpstr>
      <vt:lpstr>Slide 12</vt:lpstr>
      <vt:lpstr>Slide 13</vt:lpstr>
      <vt:lpstr> Security in cloud computing</vt:lpstr>
      <vt:lpstr>  PROPOSED ALGORITHM      </vt:lpstr>
      <vt:lpstr>Algorithm 2</vt:lpstr>
      <vt:lpstr>Slide 17</vt:lpstr>
      <vt:lpstr>  PROPOSED ALGORITHM </vt:lpstr>
      <vt:lpstr>Agorithm 3</vt:lpstr>
      <vt:lpstr>Comparative Results of RSA and   Elamal  algorithms</vt:lpstr>
      <vt:lpstr>Slide 21</vt:lpstr>
      <vt:lpstr>Slide 22</vt:lpstr>
      <vt:lpstr>Implement results and analysis </vt:lpstr>
      <vt:lpstr>Slide 24</vt:lpstr>
      <vt:lpstr> Advantages</vt:lpstr>
      <vt:lpstr>      CONCLUSION AND FUTURE WORK </vt:lpstr>
      <vt:lpstr>               REFERENCES </vt:lpstr>
      <vt:lpstr>Slide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efficient algorithm for data security in cloud storage</dc:title>
  <dc:creator>mangala</dc:creator>
  <cp:lastModifiedBy>mangala</cp:lastModifiedBy>
  <cp:revision>63</cp:revision>
  <dcterms:created xsi:type="dcterms:W3CDTF">2016-10-04T07:27:01Z</dcterms:created>
  <dcterms:modified xsi:type="dcterms:W3CDTF">2016-11-12T20:34:17Z</dcterms:modified>
</cp:coreProperties>
</file>