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+0O9zuXSyDg2bXfhk1/IqGVJ3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10" Type="http://schemas.openxmlformats.org/officeDocument/2006/relationships/hyperlink" Target="https://creativecommons.org/licenses/by-sa/3.0/" TargetMode="External"/><Relationship Id="rId9" Type="http://schemas.openxmlformats.org/officeDocument/2006/relationships/hyperlink" Target="https://commons.wikimedia.org/wiki/File:Quora_logo_2015.svg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/>
          <p:nvPr/>
        </p:nvSpPr>
        <p:spPr>
          <a:xfrm>
            <a:off x="0" y="1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1"/>
          <p:cNvGrpSpPr/>
          <p:nvPr/>
        </p:nvGrpSpPr>
        <p:grpSpPr>
          <a:xfrm flipH="1">
            <a:off x="-52475" y="1"/>
            <a:ext cx="4262009" cy="2602764"/>
            <a:chOff x="6867015" y="-1"/>
            <a:chExt cx="5324985" cy="3251912"/>
          </a:xfrm>
        </p:grpSpPr>
        <p:sp>
          <p:nvSpPr>
            <p:cNvPr id="103" name="Google Shape;103;p1"/>
            <p:cNvSpPr/>
            <p:nvPr/>
          </p:nvSpPr>
          <p:spPr>
            <a:xfrm>
              <a:off x="6867015" y="-1"/>
              <a:ext cx="5324985" cy="3251912"/>
            </a:xfrm>
            <a:custGeom>
              <a:rect b="b" l="l" r="r" t="t"/>
              <a:pathLst>
                <a:path extrusionOk="0" h="3251912" w="5324985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6916467" y="-1"/>
              <a:ext cx="5275533" cy="2980757"/>
            </a:xfrm>
            <a:custGeom>
              <a:rect b="b" l="l" r="r" t="t"/>
              <a:pathLst>
                <a:path extrusionOk="0" h="2980757" w="5275533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6921214" y="-1"/>
              <a:ext cx="5270786" cy="2927775"/>
            </a:xfrm>
            <a:custGeom>
              <a:rect b="b" l="l" r="r" t="t"/>
              <a:pathLst>
                <a:path extrusionOk="0" h="2927775" w="5270786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6921214" y="-1"/>
              <a:ext cx="5270786" cy="2927775"/>
            </a:xfrm>
            <a:custGeom>
              <a:rect b="b" l="l" r="r" t="t"/>
              <a:pathLst>
                <a:path extrusionOk="0" h="2927775" w="5270786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1"/>
          <p:cNvGrpSpPr/>
          <p:nvPr/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08" name="Google Shape;108;p1"/>
            <p:cNvSpPr/>
            <p:nvPr/>
          </p:nvSpPr>
          <p:spPr>
            <a:xfrm>
              <a:off x="6182080" y="81632"/>
              <a:ext cx="6007612" cy="6776368"/>
            </a:xfrm>
            <a:custGeom>
              <a:rect b="b" l="l" r="r" t="t"/>
              <a:pathLst>
                <a:path extrusionOk="0" h="6797829" w="6007612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6160995" y="62352"/>
              <a:ext cx="6028697" cy="6795648"/>
            </a:xfrm>
            <a:custGeom>
              <a:rect b="b" l="l" r="r" t="t"/>
              <a:pathLst>
                <a:path extrusionOk="0" h="6817170" w="6028697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6163721" y="81632"/>
              <a:ext cx="6025971" cy="6776368"/>
            </a:xfrm>
            <a:custGeom>
              <a:rect b="b" l="l" r="r" t="t"/>
              <a:pathLst>
                <a:path extrusionOk="0" h="6797829" w="6025971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1"/>
          <p:cNvSpPr txBox="1"/>
          <p:nvPr>
            <p:ph type="title"/>
          </p:nvPr>
        </p:nvSpPr>
        <p:spPr>
          <a:xfrm>
            <a:off x="804672" y="1055098"/>
            <a:ext cx="5760719" cy="4747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IN" sz="4000">
                <a:solidFill>
                  <a:schemeClr val="dk2"/>
                </a:solidFill>
              </a:rPr>
              <a:t>FOLKSONOMY </a:t>
            </a:r>
            <a:br>
              <a:rPr lang="en-IN" sz="4000">
                <a:solidFill>
                  <a:schemeClr val="dk2"/>
                </a:solidFill>
              </a:rPr>
            </a:br>
            <a:r>
              <a:rPr lang="en-IN" sz="4000">
                <a:solidFill>
                  <a:schemeClr val="dk2"/>
                </a:solidFill>
              </a:rPr>
              <a:t>- Analysing tags in CQA sites</a:t>
            </a:r>
            <a:endParaRPr sz="4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>
            <p:ph idx="1" type="body"/>
          </p:nvPr>
        </p:nvSpPr>
        <p:spPr>
          <a:xfrm>
            <a:off x="8342357" y="1638300"/>
            <a:ext cx="3330531" cy="35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en-IN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Done by: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en-IN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Students: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en-IN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Deepika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en-IN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Annanya</a:t>
            </a:r>
            <a:endParaRPr sz="2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en-IN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Anshuman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en-IN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Teaching Assistants: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en-IN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Ms Suryamukhi,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en-IN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Ms Ambey Kumari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"/>
          <p:cNvSpPr/>
          <p:nvPr/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0"/>
          <p:cNvSpPr txBox="1"/>
          <p:nvPr>
            <p:ph type="title"/>
          </p:nvPr>
        </p:nvSpPr>
        <p:spPr>
          <a:xfrm>
            <a:off x="774700" y="762000"/>
            <a:ext cx="3759200" cy="33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IN">
                <a:solidFill>
                  <a:srgbClr val="FFFFFF"/>
                </a:solidFill>
              </a:rPr>
              <a:t>Subsumption relationship… </a:t>
            </a: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5048949" y="450221"/>
            <a:ext cx="2115455" cy="1898903"/>
          </a:xfrm>
          <a:prstGeom prst="rect">
            <a:avLst/>
          </a:prstGeom>
          <a:solidFill>
            <a:srgbClr val="A5E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0"/>
          <p:cNvSpPr/>
          <p:nvPr/>
        </p:nvSpPr>
        <p:spPr>
          <a:xfrm>
            <a:off x="5048949" y="2502049"/>
            <a:ext cx="2115455" cy="1866295"/>
          </a:xfrm>
          <a:prstGeom prst="rect">
            <a:avLst/>
          </a:prstGeom>
          <a:solidFill>
            <a:srgbClr val="A5E9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6267" y="3157985"/>
            <a:ext cx="1837384" cy="54202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0"/>
          <p:cNvSpPr/>
          <p:nvPr/>
        </p:nvSpPr>
        <p:spPr>
          <a:xfrm>
            <a:off x="458921" y="4521269"/>
            <a:ext cx="6697525" cy="1877811"/>
          </a:xfrm>
          <a:prstGeom prst="rect">
            <a:avLst/>
          </a:prstGeom>
          <a:solidFill>
            <a:srgbClr val="3E40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0"/>
          <p:cNvSpPr/>
          <p:nvPr/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0"/>
          <p:cNvSpPr txBox="1"/>
          <p:nvPr>
            <p:ph idx="1" type="body"/>
          </p:nvPr>
        </p:nvSpPr>
        <p:spPr>
          <a:xfrm>
            <a:off x="7658103" y="795548"/>
            <a:ext cx="3759198" cy="5275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Calculate subsumption relationship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Filter the tag pairs for which probability is very less. In project 0.7 is set as probability threshold.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"/>
          <p:cNvSpPr/>
          <p:nvPr/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1"/>
          <p:cNvSpPr txBox="1"/>
          <p:nvPr>
            <p:ph type="title"/>
          </p:nvPr>
        </p:nvSpPr>
        <p:spPr>
          <a:xfrm>
            <a:off x="774700" y="762000"/>
            <a:ext cx="3759200" cy="33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IN">
                <a:solidFill>
                  <a:srgbClr val="FFFFFF"/>
                </a:solidFill>
              </a:rPr>
              <a:t>Retrieving the groups using Infomap</a:t>
            </a:r>
            <a:endParaRPr/>
          </a:p>
        </p:txBody>
      </p:sp>
      <p:sp>
        <p:nvSpPr>
          <p:cNvPr id="269" name="Google Shape;269;p11"/>
          <p:cNvSpPr/>
          <p:nvPr/>
        </p:nvSpPr>
        <p:spPr>
          <a:xfrm>
            <a:off x="5048949" y="450221"/>
            <a:ext cx="2115455" cy="1898903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lowchart" id="270" name="Google Shape;2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3078" y="2576514"/>
            <a:ext cx="1705848" cy="170584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1"/>
          <p:cNvSpPr/>
          <p:nvPr/>
        </p:nvSpPr>
        <p:spPr>
          <a:xfrm>
            <a:off x="458921" y="4521269"/>
            <a:ext cx="6697525" cy="187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1"/>
          <p:cNvSpPr/>
          <p:nvPr/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1"/>
          <p:cNvSpPr txBox="1"/>
          <p:nvPr>
            <p:ph idx="1" type="body"/>
          </p:nvPr>
        </p:nvSpPr>
        <p:spPr>
          <a:xfrm>
            <a:off x="7658103" y="795548"/>
            <a:ext cx="3759198" cy="5275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Infomap site is used to input the tag pairs with weights and retrieve the groups formed.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  https://www.mapequation.org/infomap/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"/>
          <p:cNvSpPr/>
          <p:nvPr/>
        </p:nvSpPr>
        <p:spPr>
          <a:xfrm>
            <a:off x="0" y="3825551"/>
            <a:ext cx="12192000" cy="3032449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12"/>
          <p:cNvPicPr preferRelativeResize="0"/>
          <p:nvPr/>
        </p:nvPicPr>
        <p:blipFill rotWithShape="1">
          <a:blip r:embed="rId3">
            <a:alphaModFix/>
          </a:blip>
          <a:srcRect b="33968" l="0" r="0" t="45715"/>
          <a:stretch/>
        </p:blipFill>
        <p:spPr>
          <a:xfrm flipH="1" rot="10800000">
            <a:off x="0" y="3504048"/>
            <a:ext cx="12192000" cy="1393277"/>
          </a:xfrm>
          <a:custGeom>
            <a:rect b="b" l="l" r="r" t="t"/>
            <a:pathLst>
              <a:path extrusionOk="0" h="3049325" w="12192000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80" name="Google Shape;280;p12"/>
          <p:cNvSpPr/>
          <p:nvPr/>
        </p:nvSpPr>
        <p:spPr>
          <a:xfrm>
            <a:off x="0" y="0"/>
            <a:ext cx="12188952" cy="3648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568" y="462230"/>
            <a:ext cx="5055221" cy="310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0894" y="462230"/>
            <a:ext cx="5075853" cy="310896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2"/>
          <p:cNvSpPr txBox="1"/>
          <p:nvPr/>
        </p:nvSpPr>
        <p:spPr>
          <a:xfrm>
            <a:off x="6355641" y="4331839"/>
            <a:ext cx="5029200" cy="17739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Groups retrieved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"/>
          <p:cNvSpPr/>
          <p:nvPr/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3"/>
          <p:cNvSpPr/>
          <p:nvPr/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13"/>
          <p:cNvPicPr preferRelativeResize="0"/>
          <p:nvPr/>
        </p:nvPicPr>
        <p:blipFill rotWithShape="1">
          <a:blip r:embed="rId3">
            <a:alphaModFix/>
          </a:blip>
          <a:srcRect b="0" l="0" r="5538" t="0"/>
          <a:stretch/>
        </p:blipFill>
        <p:spPr>
          <a:xfrm>
            <a:off x="2551176" y="448056"/>
            <a:ext cx="9180576" cy="595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/>
          <p:nvPr>
            <p:ph type="title"/>
          </p:nvPr>
        </p:nvSpPr>
        <p:spPr>
          <a:xfrm>
            <a:off x="1286934" y="1286934"/>
            <a:ext cx="9618132" cy="79014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IN" sz="3200">
                <a:solidFill>
                  <a:schemeClr val="lt1"/>
                </a:solidFill>
              </a:rPr>
              <a:t>DAG Construction</a:t>
            </a:r>
            <a:endParaRPr/>
          </a:p>
        </p:txBody>
      </p:sp>
      <p:sp>
        <p:nvSpPr>
          <p:cNvPr id="296" name="Google Shape;296;p14"/>
          <p:cNvSpPr txBox="1"/>
          <p:nvPr>
            <p:ph idx="1" type="body"/>
          </p:nvPr>
        </p:nvSpPr>
        <p:spPr>
          <a:xfrm>
            <a:off x="1286934" y="2365002"/>
            <a:ext cx="9618132" cy="1536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Entropy of each tag is calculated.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From each group the tags are taken in descending order of their entropies and the subsumption pairs are attached for each of the tags.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297" name="Google Shape;2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1026" y="4324930"/>
            <a:ext cx="6096002" cy="1110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311" y="643467"/>
            <a:ext cx="4981976" cy="3280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6866" y="782063"/>
            <a:ext cx="5291665" cy="300301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5"/>
          <p:cNvSpPr/>
          <p:nvPr/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5"/>
          <p:cNvSpPr txBox="1"/>
          <p:nvPr>
            <p:ph type="title"/>
          </p:nvPr>
        </p:nvSpPr>
        <p:spPr>
          <a:xfrm>
            <a:off x="969264" y="4535424"/>
            <a:ext cx="3685032" cy="1586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libri"/>
              <a:buNone/>
            </a:pPr>
            <a:r>
              <a:rPr lang="en-IN" sz="3400">
                <a:solidFill>
                  <a:schemeClr val="lt1"/>
                </a:solidFill>
              </a:rPr>
              <a:t>DAG Algorithm</a:t>
            </a:r>
            <a:endParaRPr/>
          </a:p>
        </p:txBody>
      </p:sp>
      <p:sp>
        <p:nvSpPr>
          <p:cNvPr id="307" name="Google Shape;307;p15"/>
          <p:cNvSpPr txBox="1"/>
          <p:nvPr>
            <p:ph idx="1" type="body"/>
          </p:nvPr>
        </p:nvSpPr>
        <p:spPr>
          <a:xfrm>
            <a:off x="5074920" y="4535423"/>
            <a:ext cx="4930626" cy="1586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grpSp>
        <p:nvGrpSpPr>
          <p:cNvPr id="308" name="Google Shape;308;p15"/>
          <p:cNvGrpSpPr/>
          <p:nvPr/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309" name="Google Shape;309;p15"/>
            <p:cNvSpPr/>
            <p:nvPr/>
          </p:nvSpPr>
          <p:spPr>
            <a:xfrm>
              <a:off x="8183879" y="1348782"/>
              <a:ext cx="935037" cy="824315"/>
            </a:xfrm>
            <a:custGeom>
              <a:rect b="b" l="l" r="r" t="t"/>
              <a:pathLst>
                <a:path extrusionOk="0" h="692" w="785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8983979" y="1000124"/>
              <a:ext cx="762167" cy="671915"/>
            </a:xfrm>
            <a:custGeom>
              <a:rect b="b" l="l" r="r" t="t"/>
              <a:pathLst>
                <a:path extrusionOk="0" h="692" w="785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7F7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6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1840585"/>
            <a:ext cx="5294716" cy="31768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16"/>
          <p:cNvCxnSpPr/>
          <p:nvPr/>
        </p:nvCxnSpPr>
        <p:spPr>
          <a:xfrm>
            <a:off x="6079958" y="1143000"/>
            <a:ext cx="0" cy="4572000"/>
          </a:xfrm>
          <a:prstGeom prst="straightConnector1">
            <a:avLst/>
          </a:prstGeom>
          <a:noFill/>
          <a:ln cap="flat" cmpd="sng" w="9525">
            <a:solidFill>
              <a:srgbClr val="4E4E4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9" name="Google Shape;31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3817" y="1741310"/>
            <a:ext cx="5294715" cy="3375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ood in a test tube" id="324" name="Google Shape;324;p17"/>
          <p:cNvPicPr preferRelativeResize="0"/>
          <p:nvPr/>
        </p:nvPicPr>
        <p:blipFill rotWithShape="1">
          <a:blip r:embed="rId3">
            <a:alphaModFix/>
          </a:blip>
          <a:srcRect b="13180" l="0" r="0" t="2549"/>
          <a:stretch/>
        </p:blipFill>
        <p:spPr>
          <a:xfrm>
            <a:off x="20" y="136644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7"/>
          <p:cNvSpPr/>
          <p:nvPr/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cap="flat" cmpd="thinThick" w="1746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326" name="Google Shape;326;p17"/>
          <p:cNvSpPr txBox="1"/>
          <p:nvPr/>
        </p:nvSpPr>
        <p:spPr>
          <a:xfrm>
            <a:off x="3048002" y="3804759"/>
            <a:ext cx="569741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In this project, we have introduced a systematic solution for automatically constructing a visual ontology from folksonomy based images.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The constructed visual ontology consists of rich concept set, pairwise concept relationships and hierarchical structure of concepts.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The learned models corresponding to the concept nodes can recognize new posts to update the ontology.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/>
          <p:nvPr/>
        </p:nvSpPr>
        <p:spPr>
          <a:xfrm>
            <a:off x="120549" y="-32612"/>
            <a:ext cx="4654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 txBox="1"/>
          <p:nvPr>
            <p:ph type="title"/>
          </p:nvPr>
        </p:nvSpPr>
        <p:spPr>
          <a:xfrm>
            <a:off x="762000" y="559678"/>
            <a:ext cx="3567915" cy="4952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>
                <a:solidFill>
                  <a:schemeClr val="lt1"/>
                </a:solidFill>
              </a:rPr>
              <a:t>CONTENTS</a:t>
            </a:r>
            <a:endParaRPr/>
          </a:p>
        </p:txBody>
      </p:sp>
      <p:cxnSp>
        <p:nvCxnSpPr>
          <p:cNvPr id="119" name="Google Shape;119;p2"/>
          <p:cNvCxnSpPr/>
          <p:nvPr/>
        </p:nvCxnSpPr>
        <p:spPr>
          <a:xfrm>
            <a:off x="0" y="6199730"/>
            <a:ext cx="429768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20" name="Google Shape;120;p2"/>
          <p:cNvGrpSpPr/>
          <p:nvPr/>
        </p:nvGrpSpPr>
        <p:grpSpPr>
          <a:xfrm>
            <a:off x="5525599" y="619231"/>
            <a:ext cx="5560401" cy="5554326"/>
            <a:chOff x="343999" y="50906"/>
            <a:chExt cx="5560401" cy="5554326"/>
          </a:xfrm>
        </p:grpSpPr>
        <p:sp>
          <p:nvSpPr>
            <p:cNvPr id="121" name="Google Shape;121;p2"/>
            <p:cNvSpPr/>
            <p:nvPr/>
          </p:nvSpPr>
          <p:spPr>
            <a:xfrm>
              <a:off x="797779" y="345032"/>
              <a:ext cx="4751260" cy="4751260"/>
            </a:xfrm>
            <a:prstGeom prst="pie">
              <a:avLst>
                <a:gd fmla="val 16200000" name="adj1"/>
                <a:gd fmla="val 19285716" name="adj2"/>
              </a:avLst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3293887" y="786220"/>
              <a:ext cx="1131252" cy="9050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b="0" i="0" lang="en-IN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58866" y="421391"/>
              <a:ext cx="4751260" cy="4751260"/>
            </a:xfrm>
            <a:prstGeom prst="pie">
              <a:avLst>
                <a:gd fmla="val 19285716" name="adj1"/>
                <a:gd fmla="val 771428" name="adj2"/>
              </a:avLst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4085764" y="2143723"/>
              <a:ext cx="1300940" cy="791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b="0" i="0" lang="en-IN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Goal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36807" y="517548"/>
              <a:ext cx="4751260" cy="4751260"/>
            </a:xfrm>
            <a:prstGeom prst="pie">
              <a:avLst>
                <a:gd fmla="val 771428" name="adj1"/>
                <a:gd fmla="val 3857143" name="adj2"/>
              </a:avLst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3887795" y="3331538"/>
              <a:ext cx="1131252" cy="876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b="0" i="0" lang="en-IN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Method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748569" y="559970"/>
              <a:ext cx="4751260" cy="4751260"/>
            </a:xfrm>
            <a:prstGeom prst="pie">
              <a:avLst>
                <a:gd fmla="val 3857226" name="adj1"/>
                <a:gd fmla="val 6942858" name="adj2"/>
              </a:avLst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2572714" y="4293103"/>
              <a:ext cx="1102971" cy="791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b="0" i="0" lang="en-IN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Cooccurrence and similarity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60331" y="517548"/>
              <a:ext cx="4751260" cy="4751260"/>
            </a:xfrm>
            <a:prstGeom prst="pie">
              <a:avLst>
                <a:gd fmla="val 6942858" name="adj1"/>
                <a:gd fmla="val 10028574" name="adj2"/>
              </a:avLst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 txBox="1"/>
            <p:nvPr/>
          </p:nvSpPr>
          <p:spPr>
            <a:xfrm>
              <a:off x="1229351" y="3331538"/>
              <a:ext cx="1131252" cy="876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b="0" i="0" lang="en-IN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Subsumption relationship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38272" y="421391"/>
              <a:ext cx="4751260" cy="4751260"/>
            </a:xfrm>
            <a:prstGeom prst="pie">
              <a:avLst>
                <a:gd fmla="val 10028574" name="adj1"/>
                <a:gd fmla="val 13114284" name="adj2"/>
              </a:avLst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861694" y="2143723"/>
              <a:ext cx="1300940" cy="791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b="0" i="0" lang="en-IN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Retrieving the groups using Infomap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99360" y="345032"/>
              <a:ext cx="4751260" cy="4751260"/>
            </a:xfrm>
            <a:prstGeom prst="pie">
              <a:avLst>
                <a:gd fmla="val 13114284" name="adj1"/>
                <a:gd fmla="val 16200000" name="adj2"/>
              </a:avLst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 txBox="1"/>
            <p:nvPr/>
          </p:nvSpPr>
          <p:spPr>
            <a:xfrm>
              <a:off x="1823259" y="786220"/>
              <a:ext cx="1131252" cy="9050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b="0" i="0" lang="en-IN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DAG Construction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03416" y="50906"/>
              <a:ext cx="5339512" cy="5339512"/>
            </a:xfrm>
            <a:custGeom>
              <a:rect b="b" l="l" r="r" t="t"/>
              <a:pathLst>
                <a:path extrusionOk="0" h="120000" w="120000">
                  <a:moveTo>
                    <a:pt x="60006" y="4067"/>
                  </a:moveTo>
                  <a:lnTo>
                    <a:pt x="60006" y="4067"/>
                  </a:lnTo>
                  <a:cubicBezTo>
                    <a:pt x="75265" y="4069"/>
                    <a:pt x="89862" y="10305"/>
                    <a:pt x="100412" y="21331"/>
                  </a:cubicBezTo>
                  <a:lnTo>
                    <a:pt x="103582" y="18802"/>
                  </a:lnTo>
                  <a:lnTo>
                    <a:pt x="101341" y="27025"/>
                  </a:lnTo>
                  <a:lnTo>
                    <a:pt x="92452" y="27680"/>
                  </a:lnTo>
                  <a:lnTo>
                    <a:pt x="95620" y="25153"/>
                  </a:lnTo>
                  <a:lnTo>
                    <a:pt x="95620" y="25153"/>
                  </a:lnTo>
                  <a:cubicBezTo>
                    <a:pt x="86247" y="15572"/>
                    <a:pt x="73409" y="10171"/>
                    <a:pt x="60005" y="10169"/>
                  </a:cubicBezTo>
                  <a:close/>
                </a:path>
              </a:pathLst>
            </a:custGeom>
            <a:solidFill>
              <a:srgbClr val="AEB2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64888" y="127604"/>
              <a:ext cx="5339512" cy="5339512"/>
            </a:xfrm>
            <a:custGeom>
              <a:rect b="b" l="l" r="r" t="t"/>
              <a:pathLst>
                <a:path extrusionOk="0" h="120000" w="120000">
                  <a:moveTo>
                    <a:pt x="103730" y="25127"/>
                  </a:moveTo>
                  <a:lnTo>
                    <a:pt x="103730" y="25127"/>
                  </a:lnTo>
                  <a:cubicBezTo>
                    <a:pt x="113246" y="37060"/>
                    <a:pt x="117472" y="52364"/>
                    <a:pt x="115429" y="67489"/>
                  </a:cubicBezTo>
                  <a:lnTo>
                    <a:pt x="119382" y="68391"/>
                  </a:lnTo>
                  <a:lnTo>
                    <a:pt x="111556" y="71765"/>
                  </a:lnTo>
                  <a:lnTo>
                    <a:pt x="105502" y="65223"/>
                  </a:lnTo>
                  <a:lnTo>
                    <a:pt x="109453" y="66125"/>
                  </a:lnTo>
                  <a:cubicBezTo>
                    <a:pt x="111101" y="52821"/>
                    <a:pt x="107318" y="39413"/>
                    <a:pt x="98960" y="28932"/>
                  </a:cubicBezTo>
                  <a:close/>
                </a:path>
              </a:pathLst>
            </a:custGeom>
            <a:solidFill>
              <a:srgbClr val="AEB2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42750" y="223537"/>
              <a:ext cx="5339512" cy="5339512"/>
            </a:xfrm>
            <a:custGeom>
              <a:rect b="b" l="l" r="r" t="t"/>
              <a:pathLst>
                <a:path extrusionOk="0" h="120000" w="120000">
                  <a:moveTo>
                    <a:pt x="114533" y="72436"/>
                  </a:moveTo>
                  <a:cubicBezTo>
                    <a:pt x="111139" y="87318"/>
                    <a:pt x="101810" y="100167"/>
                    <a:pt x="88710" y="108002"/>
                  </a:cubicBezTo>
                  <a:lnTo>
                    <a:pt x="90469" y="111655"/>
                  </a:lnTo>
                  <a:lnTo>
                    <a:pt x="82952" y="107641"/>
                  </a:lnTo>
                  <a:lnTo>
                    <a:pt x="84290" y="98829"/>
                  </a:lnTo>
                  <a:lnTo>
                    <a:pt x="86049" y="102480"/>
                  </a:lnTo>
                  <a:lnTo>
                    <a:pt x="86049" y="102480"/>
                  </a:lnTo>
                  <a:cubicBezTo>
                    <a:pt x="97479" y="95471"/>
                    <a:pt x="105602" y="84151"/>
                    <a:pt x="108583" y="71079"/>
                  </a:cubicBezTo>
                  <a:close/>
                </a:path>
              </a:pathLst>
            </a:custGeom>
            <a:solidFill>
              <a:srgbClr val="AEB2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54443" y="265720"/>
              <a:ext cx="5339512" cy="5339512"/>
            </a:xfrm>
            <a:custGeom>
              <a:rect b="b" l="l" r="r" t="t"/>
              <a:pathLst>
                <a:path extrusionOk="0" h="120000" w="120000">
                  <a:moveTo>
                    <a:pt x="84264" y="110396"/>
                  </a:moveTo>
                  <a:lnTo>
                    <a:pt x="84264" y="110396"/>
                  </a:lnTo>
                  <a:cubicBezTo>
                    <a:pt x="70514" y="117016"/>
                    <a:pt x="54656" y="117730"/>
                    <a:pt x="40367" y="112374"/>
                  </a:cubicBezTo>
                  <a:lnTo>
                    <a:pt x="38608" y="116027"/>
                  </a:lnTo>
                  <a:lnTo>
                    <a:pt x="37059" y="107647"/>
                  </a:lnTo>
                  <a:lnTo>
                    <a:pt x="44784" y="103199"/>
                  </a:lnTo>
                  <a:lnTo>
                    <a:pt x="43026" y="106851"/>
                  </a:lnTo>
                  <a:cubicBezTo>
                    <a:pt x="55629" y="111417"/>
                    <a:pt x="69540" y="110713"/>
                    <a:pt x="81617" y="104898"/>
                  </a:cubicBezTo>
                  <a:close/>
                </a:path>
              </a:pathLst>
            </a:custGeom>
            <a:solidFill>
              <a:srgbClr val="AEB2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66137" y="223537"/>
              <a:ext cx="5339512" cy="5339512"/>
            </a:xfrm>
            <a:custGeom>
              <a:rect b="b" l="l" r="r" t="t"/>
              <a:pathLst>
                <a:path extrusionOk="0" h="120000" w="120000">
                  <a:moveTo>
                    <a:pt x="35724" y="110390"/>
                  </a:moveTo>
                  <a:lnTo>
                    <a:pt x="35724" y="110390"/>
                  </a:lnTo>
                  <a:cubicBezTo>
                    <a:pt x="21972" y="103765"/>
                    <a:pt x="11525" y="91807"/>
                    <a:pt x="6807" y="77290"/>
                  </a:cubicBezTo>
                  <a:lnTo>
                    <a:pt x="2854" y="78191"/>
                  </a:lnTo>
                  <a:lnTo>
                    <a:pt x="8442" y="71757"/>
                  </a:lnTo>
                  <a:lnTo>
                    <a:pt x="16735" y="75026"/>
                  </a:lnTo>
                  <a:lnTo>
                    <a:pt x="12783" y="75927"/>
                  </a:lnTo>
                  <a:cubicBezTo>
                    <a:pt x="17069" y="88632"/>
                    <a:pt x="26293" y="99073"/>
                    <a:pt x="38373" y="104893"/>
                  </a:cubicBezTo>
                  <a:close/>
                </a:path>
              </a:pathLst>
            </a:custGeom>
            <a:solidFill>
              <a:srgbClr val="AEB2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43999" y="127604"/>
              <a:ext cx="5339512" cy="5339512"/>
            </a:xfrm>
            <a:custGeom>
              <a:rect b="b" l="l" r="r" t="t"/>
              <a:pathLst>
                <a:path extrusionOk="0" h="120000" w="120000">
                  <a:moveTo>
                    <a:pt x="5469" y="72444"/>
                  </a:moveTo>
                  <a:cubicBezTo>
                    <a:pt x="2074" y="57564"/>
                    <a:pt x="4906" y="41942"/>
                    <a:pt x="13310" y="29202"/>
                  </a:cubicBezTo>
                  <a:lnTo>
                    <a:pt x="10140" y="26674"/>
                  </a:lnTo>
                  <a:lnTo>
                    <a:pt x="18655" y="27030"/>
                  </a:lnTo>
                  <a:lnTo>
                    <a:pt x="21271" y="35550"/>
                  </a:lnTo>
                  <a:lnTo>
                    <a:pt x="18103" y="33024"/>
                  </a:lnTo>
                  <a:lnTo>
                    <a:pt x="18103" y="33024"/>
                  </a:lnTo>
                  <a:cubicBezTo>
                    <a:pt x="10845" y="44295"/>
                    <a:pt x="8436" y="58016"/>
                    <a:pt x="11418" y="71086"/>
                  </a:cubicBezTo>
                  <a:close/>
                </a:path>
              </a:pathLst>
            </a:custGeom>
            <a:solidFill>
              <a:srgbClr val="AEB2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05471" y="50906"/>
              <a:ext cx="5339512" cy="5339512"/>
            </a:xfrm>
            <a:custGeom>
              <a:rect b="b" l="l" r="r" t="t"/>
              <a:pathLst>
                <a:path extrusionOk="0" h="120000" w="120000">
                  <a:moveTo>
                    <a:pt x="16274" y="25122"/>
                  </a:moveTo>
                  <a:lnTo>
                    <a:pt x="16274" y="25122"/>
                  </a:lnTo>
                  <a:cubicBezTo>
                    <a:pt x="25789" y="13192"/>
                    <a:pt x="39766" y="5669"/>
                    <a:pt x="54964" y="4295"/>
                  </a:cubicBezTo>
                  <a:lnTo>
                    <a:pt x="54963" y="240"/>
                  </a:lnTo>
                  <a:lnTo>
                    <a:pt x="59995" y="7118"/>
                  </a:lnTo>
                  <a:lnTo>
                    <a:pt x="54965" y="14477"/>
                  </a:lnTo>
                  <a:lnTo>
                    <a:pt x="54964" y="10424"/>
                  </a:lnTo>
                  <a:lnTo>
                    <a:pt x="54964" y="10424"/>
                  </a:lnTo>
                  <a:cubicBezTo>
                    <a:pt x="41629" y="11779"/>
                    <a:pt x="29402" y="18449"/>
                    <a:pt x="21044" y="28927"/>
                  </a:cubicBezTo>
                  <a:close/>
                </a:path>
              </a:pathLst>
            </a:custGeom>
            <a:solidFill>
              <a:srgbClr val="AEB2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/>
          <p:nvPr/>
        </p:nvSpPr>
        <p:spPr>
          <a:xfrm flipH="1" rot="10800000">
            <a:off x="1" y="0"/>
            <a:ext cx="7539895" cy="6858000"/>
          </a:xfrm>
          <a:custGeom>
            <a:rect b="b" l="l" r="r" t="t"/>
            <a:pathLst>
              <a:path extrusionOk="0" h="6858000" w="7539895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"/>
          <p:cNvSpPr/>
          <p:nvPr/>
        </p:nvSpPr>
        <p:spPr>
          <a:xfrm flipH="1" rot="10800000">
            <a:off x="0" y="0"/>
            <a:ext cx="7092985" cy="6858000"/>
          </a:xfrm>
          <a:custGeom>
            <a:rect b="b" l="l" r="r" t="t"/>
            <a:pathLst>
              <a:path extrusionOk="0" h="6858000" w="7092985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"/>
          <p:cNvSpPr txBox="1"/>
          <p:nvPr>
            <p:ph type="title"/>
          </p:nvPr>
        </p:nvSpPr>
        <p:spPr>
          <a:xfrm>
            <a:off x="838199" y="365125"/>
            <a:ext cx="552994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IN"/>
              <a:t>Introduction</a:t>
            </a:r>
            <a:endParaRPr/>
          </a:p>
        </p:txBody>
      </p:sp>
      <p:pic>
        <p:nvPicPr>
          <p:cNvPr descr="Logo&#10;&#10;Description automatically generated" id="150" name="Google Shape;15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3141" y="1024864"/>
            <a:ext cx="3936488" cy="1092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medium confidence" id="151" name="Google Shape;15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9307" y="3817985"/>
            <a:ext cx="5110322" cy="1522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3"/>
          <p:cNvGrpSpPr/>
          <p:nvPr/>
        </p:nvGrpSpPr>
        <p:grpSpPr>
          <a:xfrm>
            <a:off x="1450677" y="1957261"/>
            <a:ext cx="2917133" cy="3136244"/>
            <a:chOff x="612478" y="131636"/>
            <a:chExt cx="2917133" cy="3136244"/>
          </a:xfrm>
        </p:grpSpPr>
        <p:sp>
          <p:nvSpPr>
            <p:cNvPr id="153" name="Google Shape;153;p3"/>
            <p:cNvSpPr/>
            <p:nvPr/>
          </p:nvSpPr>
          <p:spPr>
            <a:xfrm>
              <a:off x="981311" y="131636"/>
              <a:ext cx="603544" cy="60354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612478" y="945327"/>
              <a:ext cx="1341210" cy="5867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 txBox="1"/>
            <p:nvPr/>
          </p:nvSpPr>
          <p:spPr>
            <a:xfrm>
              <a:off x="612478" y="945327"/>
              <a:ext cx="1341210" cy="5867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IN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CQA sites are question answering platforms where users can post a question or answer any posted question.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557234" y="131636"/>
              <a:ext cx="603544" cy="60354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188401" y="945327"/>
              <a:ext cx="1341210" cy="5867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 txBox="1"/>
            <p:nvPr/>
          </p:nvSpPr>
          <p:spPr>
            <a:xfrm>
              <a:off x="2188401" y="945327"/>
              <a:ext cx="1341210" cy="5867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IN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Tags play a crucial role in CQA sites by facilitating organization, indexing and categorization of the entire post in a few words. 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981311" y="1867410"/>
              <a:ext cx="603544" cy="60354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12478" y="2681101"/>
              <a:ext cx="1341210" cy="5867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 txBox="1"/>
            <p:nvPr/>
          </p:nvSpPr>
          <p:spPr>
            <a:xfrm>
              <a:off x="612478" y="2681101"/>
              <a:ext cx="1341210" cy="5867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IN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This could either lead to receiving an accurate response for the question or result in receiving no answers. 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629979" y="1992362"/>
              <a:ext cx="603544" cy="60354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188401" y="2681101"/>
              <a:ext cx="1341210" cy="5867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 txBox="1"/>
            <p:nvPr/>
          </p:nvSpPr>
          <p:spPr>
            <a:xfrm>
              <a:off x="2188401" y="2681101"/>
              <a:ext cx="1341210" cy="5867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IN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choice of tags, thus, directly determines the quality of the response to a post as well as to a large extent the success of the CQA site itself.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" name="Google Shape;165;p3"/>
          <p:cNvSpPr txBox="1"/>
          <p:nvPr/>
        </p:nvSpPr>
        <p:spPr>
          <a:xfrm>
            <a:off x="9212587" y="1917183"/>
            <a:ext cx="2307042" cy="20005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7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 Photo</a:t>
            </a:r>
            <a:r>
              <a:rPr b="0" i="0" lang="en-IN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by Unknown Author is licensed under </a:t>
            </a:r>
            <a:r>
              <a:rPr b="0" i="0" lang="en-IN" sz="7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endParaRPr b="0" i="0" sz="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0" y="0"/>
            <a:ext cx="7743949" cy="6858000"/>
          </a:xfrm>
          <a:custGeom>
            <a:rect b="b" l="l" r="r" t="t"/>
            <a:pathLst>
              <a:path extrusionOk="0" h="6858000" w="7743949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 txBox="1"/>
          <p:nvPr>
            <p:ph type="title"/>
          </p:nvPr>
        </p:nvSpPr>
        <p:spPr>
          <a:xfrm>
            <a:off x="756744" y="349858"/>
            <a:ext cx="4761461" cy="1351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>
                <a:solidFill>
                  <a:schemeClr val="lt1"/>
                </a:solidFill>
              </a:rPr>
              <a:t>Introduction</a:t>
            </a:r>
            <a:endParaRPr/>
          </a:p>
        </p:txBody>
      </p:sp>
      <p:sp>
        <p:nvSpPr>
          <p:cNvPr id="173" name="Google Shape;173;p4"/>
          <p:cNvSpPr txBox="1"/>
          <p:nvPr>
            <p:ph idx="1" type="body"/>
          </p:nvPr>
        </p:nvSpPr>
        <p:spPr>
          <a:xfrm>
            <a:off x="756746" y="2863018"/>
            <a:ext cx="4666592" cy="3304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oto Sans Symbols"/>
              <a:buChar char="❑"/>
            </a:pPr>
            <a:r>
              <a:rPr b="0" i="0" lang="en-IN" sz="1900">
                <a:solidFill>
                  <a:schemeClr val="lt1"/>
                </a:solidFill>
              </a:rPr>
              <a:t>Questions are usually posted along with some tags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b="0" i="0" sz="19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oto Sans Symbols"/>
              <a:buChar char="❑"/>
            </a:pPr>
            <a:r>
              <a:rPr b="0" i="0" lang="en-IN" sz="1900">
                <a:solidFill>
                  <a:schemeClr val="lt1"/>
                </a:solidFill>
              </a:rPr>
              <a:t>A tag to a question is something that specifies the topic of the question.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b="0" i="0" sz="19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oto Sans Symbols"/>
              <a:buChar char="❑"/>
            </a:pPr>
            <a:r>
              <a:rPr b="0" i="0" lang="en-IN" sz="1900">
                <a:solidFill>
                  <a:schemeClr val="lt1"/>
                </a:solidFill>
              </a:rPr>
              <a:t>Tags help organize the questions and find the other related questions.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b="0" i="0" sz="19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oto Sans Symbols"/>
              <a:buChar char="❑"/>
            </a:pPr>
            <a:r>
              <a:rPr b="0" i="0" lang="en-IN" sz="1900">
                <a:solidFill>
                  <a:schemeClr val="lt1"/>
                </a:solidFill>
              </a:rPr>
              <a:t>Tags are used to reach the target audience.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5"/>
          <p:cNvSpPr txBox="1"/>
          <p:nvPr>
            <p:ph type="title"/>
          </p:nvPr>
        </p:nvSpPr>
        <p:spPr>
          <a:xfrm>
            <a:off x="8006085" y="1470990"/>
            <a:ext cx="3689091" cy="3777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180" name="Google Shape;180;p5"/>
          <p:cNvSpPr/>
          <p:nvPr/>
        </p:nvSpPr>
        <p:spPr>
          <a:xfrm>
            <a:off x="0" y="0"/>
            <a:ext cx="7743949" cy="6858000"/>
          </a:xfrm>
          <a:custGeom>
            <a:rect b="b" l="l" r="r" t="t"/>
            <a:pathLst>
              <a:path extrusionOk="0" h="6858000" w="7743949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5"/>
          <p:cNvSpPr txBox="1"/>
          <p:nvPr>
            <p:ph idx="1" type="body"/>
          </p:nvPr>
        </p:nvSpPr>
        <p:spPr>
          <a:xfrm>
            <a:off x="756746" y="2863018"/>
            <a:ext cx="4666592" cy="3304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-IN" sz="1500">
                <a:solidFill>
                  <a:schemeClr val="lt1"/>
                </a:solidFill>
              </a:rPr>
              <a:t>In CQA sites, users are allowed to post questions with tags that helps people recommend the concepts they are searching for.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-IN" sz="1500">
                <a:solidFill>
                  <a:schemeClr val="lt1"/>
                </a:solidFill>
              </a:rPr>
              <a:t>Companies can use data about what users are adding to produce better ways to structure content, and so help them find what they’re looking for.</a:t>
            </a:r>
            <a:endParaRPr sz="15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-IN" sz="1500">
                <a:solidFill>
                  <a:schemeClr val="lt1"/>
                </a:solidFill>
              </a:rPr>
              <a:t>We have taken data from the Super User website.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-IN" sz="1500">
                <a:solidFill>
                  <a:schemeClr val="lt1"/>
                </a:solidFill>
              </a:rPr>
              <a:t>Data consists of 5437 tags and 1246774  records consisting of sentences with the tags.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-IN" sz="1500">
                <a:solidFill>
                  <a:schemeClr val="lt1"/>
                </a:solidFill>
              </a:rPr>
              <a:t>We generate structure of tags to help people recommend.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/>
          <p:nvPr/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6"/>
          <p:cNvSpPr txBox="1"/>
          <p:nvPr>
            <p:ph type="title"/>
          </p:nvPr>
        </p:nvSpPr>
        <p:spPr>
          <a:xfrm>
            <a:off x="762000" y="559678"/>
            <a:ext cx="3567915" cy="4952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IN">
                <a:solidFill>
                  <a:schemeClr val="lt1"/>
                </a:solidFill>
              </a:rPr>
              <a:t>Goal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88" name="Google Shape;188;p6"/>
          <p:cNvCxnSpPr/>
          <p:nvPr/>
        </p:nvCxnSpPr>
        <p:spPr>
          <a:xfrm>
            <a:off x="0" y="6199730"/>
            <a:ext cx="429768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89" name="Google Shape;189;p6"/>
          <p:cNvGrpSpPr/>
          <p:nvPr/>
        </p:nvGrpSpPr>
        <p:grpSpPr>
          <a:xfrm>
            <a:off x="5181600" y="1487467"/>
            <a:ext cx="6248400" cy="3817977"/>
            <a:chOff x="0" y="919142"/>
            <a:chExt cx="6248400" cy="3817977"/>
          </a:xfrm>
        </p:grpSpPr>
        <p:sp>
          <p:nvSpPr>
            <p:cNvPr id="190" name="Google Shape;190;p6"/>
            <p:cNvSpPr/>
            <p:nvPr/>
          </p:nvSpPr>
          <p:spPr>
            <a:xfrm>
              <a:off x="0" y="919142"/>
              <a:ext cx="6248400" cy="1696878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513305" y="1300940"/>
              <a:ext cx="933283" cy="93328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1959895" y="919142"/>
              <a:ext cx="4288504" cy="16968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 txBox="1"/>
            <p:nvPr/>
          </p:nvSpPr>
          <p:spPr>
            <a:xfrm>
              <a:off x="1959895" y="919142"/>
              <a:ext cx="4288504" cy="16968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9575" lIns="179575" spcFirstLastPara="1" rIns="179575" wrap="square" tIns="179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IN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goal is to organize the tags in order to understand and perceive relationships between them by constructing a Tag Ontology.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0" y="3040241"/>
              <a:ext cx="6248400" cy="1696878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13305" y="3422039"/>
              <a:ext cx="933283" cy="93328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959895" y="3040241"/>
              <a:ext cx="4288504" cy="16968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 txBox="1"/>
            <p:nvPr/>
          </p:nvSpPr>
          <p:spPr>
            <a:xfrm>
              <a:off x="1959895" y="3040241"/>
              <a:ext cx="4288504" cy="16968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9575" lIns="179575" spcFirstLastPara="1" rIns="179575" wrap="square" tIns="179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IN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Tag Ontology is the hierarchical representation of tags and their relationships.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7"/>
          <p:cNvSpPr txBox="1"/>
          <p:nvPr>
            <p:ph type="title"/>
          </p:nvPr>
        </p:nvSpPr>
        <p:spPr>
          <a:xfrm>
            <a:off x="838200" y="556995"/>
            <a:ext cx="10515600" cy="1133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</a:pPr>
            <a:r>
              <a:rPr lang="en-IN" sz="5200"/>
              <a:t>Procedure</a:t>
            </a:r>
            <a:endParaRPr/>
          </a:p>
        </p:txBody>
      </p:sp>
      <p:grpSp>
        <p:nvGrpSpPr>
          <p:cNvPr id="204" name="Google Shape;204;p7"/>
          <p:cNvGrpSpPr/>
          <p:nvPr/>
        </p:nvGrpSpPr>
        <p:grpSpPr>
          <a:xfrm>
            <a:off x="838200" y="1826156"/>
            <a:ext cx="10515600" cy="4350274"/>
            <a:chOff x="0" y="531"/>
            <a:chExt cx="10515600" cy="4350274"/>
          </a:xfrm>
        </p:grpSpPr>
        <p:sp>
          <p:nvSpPr>
            <p:cNvPr id="205" name="Google Shape;205;p7"/>
            <p:cNvSpPr/>
            <p:nvPr/>
          </p:nvSpPr>
          <p:spPr>
            <a:xfrm>
              <a:off x="0" y="531"/>
              <a:ext cx="10515600" cy="1242935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375988" y="280191"/>
              <a:ext cx="683614" cy="68361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1435590" y="531"/>
              <a:ext cx="4732020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 txBox="1"/>
            <p:nvPr/>
          </p:nvSpPr>
          <p:spPr>
            <a:xfrm>
              <a:off x="1435590" y="531"/>
              <a:ext cx="4732020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525" lIns="131525" spcFirstLastPara="1" rIns="131525" wrap="square" tIns="131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IN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To retrieve the relationship between the tags :</a:t>
              </a:r>
              <a:endPara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6167610" y="531"/>
              <a:ext cx="434798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 txBox="1"/>
            <p:nvPr/>
          </p:nvSpPr>
          <p:spPr>
            <a:xfrm>
              <a:off x="6167610" y="531"/>
              <a:ext cx="434798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525" lIns="131525" spcFirstLastPara="1" rIns="131525" wrap="square" tIns="131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Understand the Co-occurrence and retrieve the similarity 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Understand the  Subsumption relationship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0" y="1554201"/>
              <a:ext cx="10515600" cy="1242935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375988" y="1833861"/>
              <a:ext cx="683614" cy="68361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1435590" y="155420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7"/>
            <p:cNvSpPr txBox="1"/>
            <p:nvPr/>
          </p:nvSpPr>
          <p:spPr>
            <a:xfrm>
              <a:off x="1435590" y="155420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525" lIns="131525" spcFirstLastPara="1" rIns="131525" wrap="square" tIns="131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IN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Forming the groups using infomap detection algorithm</a:t>
              </a:r>
              <a:endPara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0" y="3107870"/>
              <a:ext cx="10515600" cy="1242935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375988" y="3387531"/>
              <a:ext cx="683614" cy="68361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1435590" y="3107870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7"/>
            <p:cNvSpPr txBox="1"/>
            <p:nvPr/>
          </p:nvSpPr>
          <p:spPr>
            <a:xfrm>
              <a:off x="1435590" y="3107870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525" lIns="131525" spcFirstLastPara="1" rIns="131525" wrap="square" tIns="131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IN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Construct an hierarchical ontology using DAG algorithm on each group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8"/>
          <p:cNvSpPr/>
          <p:nvPr/>
        </p:nvSpPr>
        <p:spPr>
          <a:xfrm flipH="1">
            <a:off x="521144" y="911116"/>
            <a:ext cx="687754" cy="5710965"/>
          </a:xfrm>
          <a:custGeom>
            <a:rect b="b" l="l" r="r" t="t"/>
            <a:pathLst>
              <a:path extrusionOk="0" h="2447" w="414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8"/>
          <p:cNvSpPr/>
          <p:nvPr/>
        </p:nvSpPr>
        <p:spPr>
          <a:xfrm flipH="1">
            <a:off x="800164" y="643467"/>
            <a:ext cx="409371" cy="5521414"/>
          </a:xfrm>
          <a:custGeom>
            <a:rect b="b" l="l" r="r" t="t"/>
            <a:pathLst>
              <a:path extrusionOk="0" h="2358" w="209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 txBox="1"/>
          <p:nvPr>
            <p:ph type="title"/>
          </p:nvPr>
        </p:nvSpPr>
        <p:spPr>
          <a:xfrm>
            <a:off x="1322754" y="1522820"/>
            <a:ext cx="2748041" cy="3601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None/>
            </a:pPr>
            <a:r>
              <a:rPr lang="en-IN" sz="3300">
                <a:solidFill>
                  <a:srgbClr val="FFFFFF"/>
                </a:solidFill>
              </a:rPr>
              <a:t>Understanding the Co-occurrence and retrieve the similarity </a:t>
            </a:r>
            <a:endParaRPr sz="3300">
              <a:solidFill>
                <a:srgbClr val="FFFFFF"/>
              </a:solidFill>
            </a:endParaRPr>
          </a:p>
        </p:txBody>
      </p:sp>
      <p:grpSp>
        <p:nvGrpSpPr>
          <p:cNvPr id="228" name="Google Shape;228;p8"/>
          <p:cNvGrpSpPr/>
          <p:nvPr/>
        </p:nvGrpSpPr>
        <p:grpSpPr>
          <a:xfrm>
            <a:off x="5042848" y="755147"/>
            <a:ext cx="6489509" cy="5029200"/>
            <a:chOff x="0" y="111680"/>
            <a:chExt cx="6489509" cy="5029200"/>
          </a:xfrm>
        </p:grpSpPr>
        <p:sp>
          <p:nvSpPr>
            <p:cNvPr id="229" name="Google Shape;229;p8"/>
            <p:cNvSpPr/>
            <p:nvPr/>
          </p:nvSpPr>
          <p:spPr>
            <a:xfrm>
              <a:off x="0" y="111680"/>
              <a:ext cx="6489509" cy="1209780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 txBox="1"/>
            <p:nvPr/>
          </p:nvSpPr>
          <p:spPr>
            <a:xfrm>
              <a:off x="59057" y="170737"/>
              <a:ext cx="6371395" cy="1091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IN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Extract only the popular tags by setting a threshold of the count of individual tags. In project we have set threshold as 30</a:t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0" y="1384820"/>
              <a:ext cx="6489509" cy="1209780"/>
            </a:xfrm>
            <a:prstGeom prst="roundRect">
              <a:avLst>
                <a:gd fmla="val 16667" name="adj"/>
              </a:avLst>
            </a:prstGeom>
            <a:solidFill>
              <a:srgbClr val="50C9B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 txBox="1"/>
            <p:nvPr/>
          </p:nvSpPr>
          <p:spPr>
            <a:xfrm>
              <a:off x="59057" y="1443877"/>
              <a:ext cx="6371395" cy="1091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IN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Get the Co-occurrent tag pairs out of the tags co occurring in each of the post</a:t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0" y="2657960"/>
              <a:ext cx="6489509" cy="1209780"/>
            </a:xfrm>
            <a:prstGeom prst="roundRect">
              <a:avLst>
                <a:gd fmla="val 16667" name="adj"/>
              </a:avLst>
            </a:prstGeom>
            <a:solidFill>
              <a:srgbClr val="48BD6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 txBox="1"/>
            <p:nvPr/>
          </p:nvSpPr>
          <p:spPr>
            <a:xfrm>
              <a:off x="59057" y="2717017"/>
              <a:ext cx="6371395" cy="1091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IN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Extract the tag pairs cooccurring at least a specific n times by setting a threshold. </a:t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0" y="3931100"/>
              <a:ext cx="6489509" cy="1209780"/>
            </a:xfrm>
            <a:prstGeom prst="roundRect">
              <a:avLst>
                <a:gd fmla="val 16667" name="adj"/>
              </a:avLst>
            </a:prstGeom>
            <a:solidFill>
              <a:srgbClr val="6FAB4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 txBox="1"/>
            <p:nvPr/>
          </p:nvSpPr>
          <p:spPr>
            <a:xfrm>
              <a:off x="59057" y="3990157"/>
              <a:ext cx="6371395" cy="1091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IN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 this project we set the threshold to 30.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Cooccurrence and similarity</a:t>
            </a:r>
            <a:endParaRPr/>
          </a:p>
        </p:txBody>
      </p:sp>
      <p:grpSp>
        <p:nvGrpSpPr>
          <p:cNvPr id="242" name="Google Shape;242;p9"/>
          <p:cNvGrpSpPr/>
          <p:nvPr/>
        </p:nvGrpSpPr>
        <p:grpSpPr>
          <a:xfrm>
            <a:off x="1398000" y="2434219"/>
            <a:ext cx="9396000" cy="3134149"/>
            <a:chOff x="559800" y="608594"/>
            <a:chExt cx="9396000" cy="3134149"/>
          </a:xfrm>
        </p:grpSpPr>
        <p:sp>
          <p:nvSpPr>
            <p:cNvPr id="243" name="Google Shape;243;p9"/>
            <p:cNvSpPr/>
            <p:nvPr/>
          </p:nvSpPr>
          <p:spPr>
            <a:xfrm>
              <a:off x="1747800" y="608594"/>
              <a:ext cx="1944000" cy="1944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559800" y="3022743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9"/>
            <p:cNvSpPr txBox="1"/>
            <p:nvPr/>
          </p:nvSpPr>
          <p:spPr>
            <a:xfrm>
              <a:off x="559800" y="3022743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lang="en-IN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Calculate the google distance on the above extracted tags</a:t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6823800" y="608594"/>
              <a:ext cx="1944000" cy="1944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5635800" y="3022743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9"/>
            <p:cNvSpPr txBox="1"/>
            <p:nvPr/>
          </p:nvSpPr>
          <p:spPr>
            <a:xfrm>
              <a:off x="5635800" y="3022743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lang="en-IN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Calculate similarity of each co-occurring pair</a:t>
              </a:r>
              <a:endParaRPr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9" name="Google Shape;24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50058" y="5670378"/>
            <a:ext cx="4423677" cy="822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70237" y="5788710"/>
            <a:ext cx="4249679" cy="40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2021-02-03T13:06:29Z</dcterms:created>
  <dc:creator>SrinivasRao</dc:creator>
</cp:coreProperties>
</file>