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5" r:id="rId3"/>
    <p:sldId id="368" r:id="rId5"/>
    <p:sldId id="257" r:id="rId6"/>
    <p:sldId id="355" r:id="rId7"/>
    <p:sldId id="356" r:id="rId8"/>
    <p:sldId id="357" r:id="rId9"/>
    <p:sldId id="358" r:id="rId10"/>
    <p:sldId id="360" r:id="rId11"/>
    <p:sldId id="361" r:id="rId12"/>
    <p:sldId id="362" r:id="rId13"/>
    <p:sldId id="363" r:id="rId14"/>
    <p:sldId id="364" r:id="rId15"/>
    <p:sldId id="366" r:id="rId16"/>
    <p:sldId id="352" r:id="rId17"/>
    <p:sldId id="259" r:id="rId18"/>
    <p:sldId id="260" r:id="rId19"/>
    <p:sldId id="261" r:id="rId20"/>
    <p:sldId id="262" r:id="rId21"/>
    <p:sldId id="263" r:id="rId22"/>
    <p:sldId id="264" r:id="rId23"/>
    <p:sldId id="265" r:id="rId24"/>
    <p:sldId id="266" r:id="rId25"/>
    <p:sldId id="267" r:id="rId26"/>
    <p:sldId id="269" r:id="rId27"/>
    <p:sldId id="270" r:id="rId28"/>
    <p:sldId id="271" r:id="rId29"/>
    <p:sldId id="272" r:id="rId30"/>
    <p:sldId id="273" r:id="rId31"/>
    <p:sldId id="274" r:id="rId32"/>
    <p:sldId id="275" r:id="rId33"/>
    <p:sldId id="276"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43" r:id="rId76"/>
    <p:sldId id="344" r:id="rId77"/>
    <p:sldId id="345" r:id="rId78"/>
    <p:sldId id="350" r:id="rId79"/>
  </p:sldIdLst>
  <p:sldSz cx="12192000" cy="7562850"/>
  <p:notesSz cx="12192000" cy="756285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94"/>
        <p:guide pos="218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392356" cy="31384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2277295" y="0"/>
            <a:ext cx="9392356" cy="31384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8960801" y="781888"/>
            <a:ext cx="3753064" cy="2111099"/>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167467" y="3010270"/>
            <a:ext cx="17339733" cy="246294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5941266"/>
            <a:ext cx="9392356" cy="31384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2277295" y="5941266"/>
            <a:ext cx="9392356" cy="31384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IN" altLang="en-US"/>
              <a:t>s</a:t>
            </a:r>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37717"/>
            <a:ext cx="9144000" cy="2632992"/>
          </a:xfrm>
        </p:spPr>
        <p:txBody>
          <a:bodyPr anchor="b"/>
          <a:lstStyle>
            <a:lvl1pPr algn="ctr">
              <a:defRPr sz="4960"/>
            </a:lvl1pPr>
          </a:lstStyle>
          <a:p>
            <a:r>
              <a:rPr lang="en-US" smtClean="0"/>
              <a:t>Click to edit Master title style</a:t>
            </a:r>
            <a:endParaRPr lang="en-US"/>
          </a:p>
        </p:txBody>
      </p:sp>
      <p:sp>
        <p:nvSpPr>
          <p:cNvPr id="3" name="Subtitle 2"/>
          <p:cNvSpPr>
            <a:spLocks noGrp="1"/>
          </p:cNvSpPr>
          <p:nvPr>
            <p:ph type="subTitle" idx="1"/>
          </p:nvPr>
        </p:nvSpPr>
        <p:spPr>
          <a:xfrm>
            <a:off x="1524000" y="3972247"/>
            <a:ext cx="9144000" cy="1825938"/>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2570" indent="0" algn="ctr">
              <a:buNone/>
              <a:defRPr sz="1325"/>
            </a:lvl5pPr>
            <a:lvl6pPr marL="1890395" indent="0" algn="ctr">
              <a:buNone/>
              <a:defRPr sz="1325"/>
            </a:lvl6pPr>
            <a:lvl7pPr marL="2268855" indent="0" algn="ctr">
              <a:buNone/>
              <a:defRPr sz="1325"/>
            </a:lvl7pPr>
            <a:lvl8pPr marL="2646680" indent="0" algn="ctr">
              <a:buNone/>
              <a:defRPr sz="1325"/>
            </a:lvl8pPr>
            <a:lvl9pPr marL="3025140" indent="0" algn="ctr">
              <a:buNone/>
              <a:defRPr sz="1325"/>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02865"/>
            <a:ext cx="2743200" cy="6452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2865"/>
            <a:ext cx="8070573" cy="645293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885461"/>
            <a:ext cx="10515600" cy="3145935"/>
          </a:xfrm>
        </p:spPr>
        <p:txBody>
          <a:bodyPr anchor="b"/>
          <a:lstStyle>
            <a:lvl1pPr>
              <a:defRPr sz="4960"/>
            </a:lvl1pPr>
          </a:lstStyle>
          <a:p>
            <a:r>
              <a:rPr lang="en-US" smtClean="0"/>
              <a:t>Click to edit Master title style</a:t>
            </a:r>
            <a:endParaRPr lang="en-US"/>
          </a:p>
        </p:txBody>
      </p:sp>
      <p:sp>
        <p:nvSpPr>
          <p:cNvPr id="3" name="Text Placeholder 2"/>
          <p:cNvSpPr>
            <a:spLocks noGrp="1"/>
          </p:cNvSpPr>
          <p:nvPr>
            <p:ph type="body" idx="1"/>
          </p:nvPr>
        </p:nvSpPr>
        <p:spPr>
          <a:xfrm>
            <a:off x="831851" y="5061158"/>
            <a:ext cx="10515600" cy="1654373"/>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2570" indent="0">
              <a:buNone/>
              <a:defRPr sz="1325">
                <a:solidFill>
                  <a:schemeClr val="tx1">
                    <a:tint val="75000"/>
                  </a:schemeClr>
                </a:solidFill>
              </a:defRPr>
            </a:lvl5pPr>
            <a:lvl6pPr marL="1890395" indent="0">
              <a:buNone/>
              <a:defRPr sz="1325">
                <a:solidFill>
                  <a:schemeClr val="tx1">
                    <a:tint val="75000"/>
                  </a:schemeClr>
                </a:solidFill>
              </a:defRPr>
            </a:lvl6pPr>
            <a:lvl7pPr marL="2268855" indent="0">
              <a:buNone/>
              <a:defRPr sz="1325">
                <a:solidFill>
                  <a:schemeClr val="tx1">
                    <a:tint val="75000"/>
                  </a:schemeClr>
                </a:solidFill>
              </a:defRPr>
            </a:lvl7pPr>
            <a:lvl8pPr marL="2646680" indent="0">
              <a:buNone/>
              <a:defRPr sz="1325">
                <a:solidFill>
                  <a:schemeClr val="tx1">
                    <a:tint val="75000"/>
                  </a:schemeClr>
                </a:solidFill>
              </a:defRPr>
            </a:lvl8pPr>
            <a:lvl9pPr marL="3025140" indent="0">
              <a:buNone/>
              <a:defRPr sz="1325">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764665"/>
            <a:ext cx="5376672" cy="499113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764665"/>
            <a:ext cx="5376672" cy="499113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02652"/>
            <a:ext cx="10515600" cy="1461801"/>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853949"/>
            <a:ext cx="5157787" cy="908592"/>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2570" indent="0">
              <a:buNone/>
              <a:defRPr sz="1325" b="1"/>
            </a:lvl5pPr>
            <a:lvl6pPr marL="1890395" indent="0">
              <a:buNone/>
              <a:defRPr sz="1325" b="1"/>
            </a:lvl6pPr>
            <a:lvl7pPr marL="2268855" indent="0">
              <a:buNone/>
              <a:defRPr sz="1325" b="1"/>
            </a:lvl7pPr>
            <a:lvl8pPr marL="2646680" indent="0">
              <a:buNone/>
              <a:defRPr sz="1325" b="1"/>
            </a:lvl8pPr>
            <a:lvl9pPr marL="3025140" indent="0">
              <a:buNone/>
              <a:defRPr sz="132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762541"/>
            <a:ext cx="5157787" cy="40632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853949"/>
            <a:ext cx="5183188" cy="908592"/>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2570" indent="0">
              <a:buNone/>
              <a:defRPr sz="1325" b="1"/>
            </a:lvl5pPr>
            <a:lvl6pPr marL="1890395" indent="0">
              <a:buNone/>
              <a:defRPr sz="1325" b="1"/>
            </a:lvl6pPr>
            <a:lvl7pPr marL="2268855" indent="0">
              <a:buNone/>
              <a:defRPr sz="1325" b="1"/>
            </a:lvl7pPr>
            <a:lvl8pPr marL="2646680" indent="0">
              <a:buNone/>
              <a:defRPr sz="1325" b="1"/>
            </a:lvl8pPr>
            <a:lvl9pPr marL="3025140" indent="0">
              <a:buNone/>
              <a:defRPr sz="132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762541"/>
            <a:ext cx="5183188" cy="40632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04190"/>
            <a:ext cx="3932237" cy="1764665"/>
          </a:xfrm>
        </p:spPr>
        <p:txBody>
          <a:bodyPr anchor="b"/>
          <a:lstStyle>
            <a:lvl1pPr>
              <a:defRPr sz="2645"/>
            </a:lvl1pPr>
          </a:lstStyle>
          <a:p>
            <a:r>
              <a:rPr lang="en-US" smtClean="0"/>
              <a:t>Click to edit Master title style</a:t>
            </a:r>
            <a:endParaRPr lang="en-US"/>
          </a:p>
        </p:txBody>
      </p:sp>
      <p:sp>
        <p:nvSpPr>
          <p:cNvPr id="3" name="Content Placeholder 2"/>
          <p:cNvSpPr>
            <a:spLocks noGrp="1"/>
          </p:cNvSpPr>
          <p:nvPr>
            <p:ph idx="1"/>
          </p:nvPr>
        </p:nvSpPr>
        <p:spPr>
          <a:xfrm>
            <a:off x="5183188" y="1088910"/>
            <a:ext cx="6172200" cy="5374525"/>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268855"/>
            <a:ext cx="3932237" cy="4203335"/>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2570" indent="0">
              <a:buNone/>
              <a:defRPr sz="825"/>
            </a:lvl5pPr>
            <a:lvl6pPr marL="1890395" indent="0">
              <a:buNone/>
              <a:defRPr sz="825"/>
            </a:lvl6pPr>
            <a:lvl7pPr marL="2268855" indent="0">
              <a:buNone/>
              <a:defRPr sz="825"/>
            </a:lvl7pPr>
            <a:lvl8pPr marL="2646680" indent="0">
              <a:buNone/>
              <a:defRPr sz="825"/>
            </a:lvl8pPr>
            <a:lvl9pPr marL="3025140"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04190"/>
            <a:ext cx="3932237" cy="1764665"/>
          </a:xfrm>
        </p:spPr>
        <p:txBody>
          <a:bodyPr anchor="b"/>
          <a:lstStyle>
            <a:lvl1pPr>
              <a:defRPr sz="2645"/>
            </a:lvl1pPr>
          </a:lstStyle>
          <a:p>
            <a:r>
              <a:rPr lang="en-US" smtClean="0"/>
              <a:t>Click to edit Master title style</a:t>
            </a:r>
            <a:endParaRPr lang="en-US"/>
          </a:p>
        </p:txBody>
      </p:sp>
      <p:sp>
        <p:nvSpPr>
          <p:cNvPr id="3" name="Picture Placeholder 2"/>
          <p:cNvSpPr>
            <a:spLocks noGrp="1"/>
          </p:cNvSpPr>
          <p:nvPr>
            <p:ph type="pic" idx="1"/>
          </p:nvPr>
        </p:nvSpPr>
        <p:spPr>
          <a:xfrm>
            <a:off x="5183188" y="1088910"/>
            <a:ext cx="6172200" cy="5374525"/>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2570" indent="0">
              <a:buNone/>
              <a:defRPr sz="1655"/>
            </a:lvl5pPr>
            <a:lvl6pPr marL="1890395" indent="0">
              <a:buNone/>
              <a:defRPr sz="1655"/>
            </a:lvl6pPr>
            <a:lvl7pPr marL="2268855" indent="0">
              <a:buNone/>
              <a:defRPr sz="1655"/>
            </a:lvl7pPr>
            <a:lvl8pPr marL="2646680" indent="0">
              <a:buNone/>
              <a:defRPr sz="1655"/>
            </a:lvl8pPr>
            <a:lvl9pPr marL="3025140" indent="0">
              <a:buNone/>
              <a:defRPr sz="1655"/>
            </a:lvl9pPr>
          </a:lstStyle>
          <a:p>
            <a:endParaRPr lang="en-US"/>
          </a:p>
        </p:txBody>
      </p:sp>
      <p:sp>
        <p:nvSpPr>
          <p:cNvPr id="4" name="Text Placeholder 3"/>
          <p:cNvSpPr>
            <a:spLocks noGrp="1"/>
          </p:cNvSpPr>
          <p:nvPr>
            <p:ph type="body" sz="half" idx="2"/>
          </p:nvPr>
        </p:nvSpPr>
        <p:spPr>
          <a:xfrm>
            <a:off x="839788" y="2268855"/>
            <a:ext cx="3932237" cy="4203335"/>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2570" indent="0">
              <a:buNone/>
              <a:defRPr sz="825"/>
            </a:lvl5pPr>
            <a:lvl6pPr marL="1890395" indent="0">
              <a:buNone/>
              <a:defRPr sz="825"/>
            </a:lvl6pPr>
            <a:lvl7pPr marL="2268855" indent="0">
              <a:buNone/>
              <a:defRPr sz="825"/>
            </a:lvl7pPr>
            <a:lvl8pPr marL="2646680" indent="0">
              <a:buNone/>
              <a:defRPr sz="825"/>
            </a:lvl8pPr>
            <a:lvl9pPr marL="3025140"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7BD3"/>
            </a:gs>
            <a:gs pos="100000">
              <a:schemeClr val="bg1"/>
            </a:gs>
          </a:gsLst>
          <a:lin ang="16200000" scaled="0"/>
        </a:gradFill>
        <a:effectLst/>
      </p:bgPr>
    </p:bg>
    <p:spTree>
      <p:nvGrpSpPr>
        <p:cNvPr id="1" name=""/>
        <p:cNvGrpSpPr/>
        <p:nvPr/>
      </p:nvGrpSpPr>
      <p:grpSpPr/>
      <p:sp>
        <p:nvSpPr>
          <p:cNvPr id="1026" name="Title 1025"/>
          <p:cNvSpPr/>
          <p:nvPr>
            <p:ph type="title"/>
          </p:nvPr>
        </p:nvSpPr>
        <p:spPr>
          <a:xfrm>
            <a:off x="609600" y="302865"/>
            <a:ext cx="10972800" cy="1260475"/>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764665"/>
            <a:ext cx="10972800" cy="4991131"/>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887095"/>
            <a:ext cx="2844800" cy="525198"/>
          </a:xfrm>
          <a:prstGeom prst="rect">
            <a:avLst/>
          </a:prstGeom>
          <a:noFill/>
          <a:ln w="9525">
            <a:noFill/>
          </a:ln>
        </p:spPr>
        <p:txBody>
          <a:bodyPr/>
          <a:lstStyle>
            <a:lvl1pPr>
              <a:defRPr sz="1545"/>
            </a:lvl1pPr>
          </a:lstStyle>
          <a:p>
            <a:fld id="{1D8BD707-D9CF-40AE-B4C6-C98DA3205C09}" type="datetimeFigureOut">
              <a:rPr lang="en-US"/>
            </a:fld>
            <a:endParaRPr lang="en-US"/>
          </a:p>
        </p:txBody>
      </p:sp>
      <p:sp>
        <p:nvSpPr>
          <p:cNvPr id="1029" name="Footer Placeholder 1028"/>
          <p:cNvSpPr/>
          <p:nvPr>
            <p:ph type="ftr" sz="quarter" idx="3"/>
          </p:nvPr>
        </p:nvSpPr>
        <p:spPr>
          <a:xfrm>
            <a:off x="4165600" y="6887095"/>
            <a:ext cx="3860800" cy="525198"/>
          </a:xfrm>
          <a:prstGeom prst="rect">
            <a:avLst/>
          </a:prstGeom>
          <a:noFill/>
          <a:ln w="9525">
            <a:noFill/>
          </a:ln>
        </p:spPr>
        <p:txBody>
          <a:bodyPr/>
          <a:lstStyle>
            <a:lvl1pPr algn="ctr">
              <a:defRPr sz="1545"/>
            </a:lvl1pPr>
          </a:lstStyle>
          <a:p/>
        </p:txBody>
      </p:sp>
      <p:sp>
        <p:nvSpPr>
          <p:cNvPr id="1030" name="Slide Number Placeholder 1029"/>
          <p:cNvSpPr/>
          <p:nvPr>
            <p:ph type="sldNum" sz="quarter" idx="4"/>
          </p:nvPr>
        </p:nvSpPr>
        <p:spPr>
          <a:xfrm>
            <a:off x="8737600" y="6887095"/>
            <a:ext cx="2844800" cy="525198"/>
          </a:xfrm>
          <a:prstGeom prst="rect">
            <a:avLst/>
          </a:prstGeom>
          <a:noFill/>
          <a:ln w="9525">
            <a:noFill/>
          </a:ln>
        </p:spPr>
        <p:txBody>
          <a:bodyPr/>
          <a:lstStyle>
            <a:lvl1pPr algn="r">
              <a:defRPr sz="1545"/>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p:titleStyle>
    <p:bodyStyle>
      <a:lvl1pPr marL="377825" lvl="0" indent="-377825" algn="l" defTabSz="1008380" eaLnBrk="1" fontAlgn="base" latinLnBrk="0" hangingPunct="1">
        <a:lnSpc>
          <a:spcPct val="100000"/>
        </a:lnSpc>
        <a:spcBef>
          <a:spcPct val="22000"/>
        </a:spcBef>
        <a:spcAft>
          <a:spcPct val="0"/>
        </a:spcAft>
        <a:buChar char="•"/>
        <a:defRPr sz="3530" b="0" i="0" u="none" kern="1200" baseline="0">
          <a:solidFill>
            <a:schemeClr val="tx1"/>
          </a:solidFill>
          <a:latin typeface="+mn-lt"/>
          <a:ea typeface="+mn-ea"/>
          <a:cs typeface="+mn-cs"/>
        </a:defRPr>
      </a:lvl1pPr>
      <a:lvl2pPr marL="819150" lvl="1" indent="-314960" algn="l" defTabSz="1008380" eaLnBrk="1" fontAlgn="base" latinLnBrk="0" hangingPunct="1">
        <a:lnSpc>
          <a:spcPct val="100000"/>
        </a:lnSpc>
        <a:spcBef>
          <a:spcPct val="22000"/>
        </a:spcBef>
        <a:spcAft>
          <a:spcPct val="0"/>
        </a:spcAft>
        <a:buChar char="–"/>
        <a:defRPr sz="3090" b="0" i="0" u="none" kern="1200" baseline="0">
          <a:solidFill>
            <a:schemeClr val="tx1"/>
          </a:solidFill>
          <a:latin typeface="+mn-lt"/>
          <a:ea typeface="+mn-ea"/>
          <a:cs typeface="+mn-cs"/>
        </a:defRPr>
      </a:lvl2pPr>
      <a:lvl3pPr marL="1260475" lvl="2" indent="-252095" algn="l" defTabSz="1008380" eaLnBrk="1" fontAlgn="base" latinLnBrk="0" hangingPunct="1">
        <a:lnSpc>
          <a:spcPct val="100000"/>
        </a:lnSpc>
        <a:spcBef>
          <a:spcPct val="22000"/>
        </a:spcBef>
        <a:spcAft>
          <a:spcPct val="0"/>
        </a:spcAft>
        <a:buChar char="•"/>
        <a:defRPr sz="2645" b="0" i="0" u="none" kern="1200" baseline="0">
          <a:solidFill>
            <a:schemeClr val="tx1"/>
          </a:solidFill>
          <a:latin typeface="+mn-lt"/>
          <a:ea typeface="+mn-ea"/>
          <a:cs typeface="+mn-cs"/>
        </a:defRPr>
      </a:lvl3pPr>
      <a:lvl4pPr marL="1764665" lvl="3" indent="-252095" algn="l" defTabSz="1008380" eaLnBrk="1" fontAlgn="base" latinLnBrk="0" hangingPunct="1">
        <a:lnSpc>
          <a:spcPct val="100000"/>
        </a:lnSpc>
        <a:spcBef>
          <a:spcPct val="22000"/>
        </a:spcBef>
        <a:spcAft>
          <a:spcPct val="0"/>
        </a:spcAft>
        <a:buChar char="–"/>
        <a:defRPr sz="2205" b="0" i="0" u="none" kern="1200" baseline="0">
          <a:solidFill>
            <a:schemeClr val="tx1"/>
          </a:solidFill>
          <a:latin typeface="+mn-lt"/>
          <a:ea typeface="+mn-ea"/>
          <a:cs typeface="+mn-cs"/>
        </a:defRPr>
      </a:lvl4pPr>
      <a:lvl5pPr marL="2268855" lvl="4" indent="-252095" algn="l" defTabSz="1008380" eaLnBrk="1" fontAlgn="base" latinLnBrk="0" hangingPunct="1">
        <a:lnSpc>
          <a:spcPct val="100000"/>
        </a:lnSpc>
        <a:spcBef>
          <a:spcPct val="22000"/>
        </a:spcBef>
        <a:spcAft>
          <a:spcPct val="0"/>
        </a:spcAft>
        <a:buChar char="»"/>
        <a:defRPr sz="2205" b="0" i="0" u="none" kern="1200" baseline="0">
          <a:solidFill>
            <a:schemeClr val="tx1"/>
          </a:solidFill>
          <a:latin typeface="+mn-lt"/>
          <a:ea typeface="+mn-ea"/>
          <a:cs typeface="+mn-cs"/>
        </a:defRPr>
      </a:lvl5pPr>
      <a:lvl6pPr marL="2773045" lvl="5" indent="-252095" algn="l" defTabSz="1008380" eaLnBrk="1" fontAlgn="base" latinLnBrk="0" hangingPunct="1">
        <a:lnSpc>
          <a:spcPct val="100000"/>
        </a:lnSpc>
        <a:spcBef>
          <a:spcPct val="22000"/>
        </a:spcBef>
        <a:spcAft>
          <a:spcPct val="0"/>
        </a:spcAft>
        <a:buChar char="»"/>
        <a:defRPr sz="2205" b="0" i="0" u="none" kern="1200" baseline="0">
          <a:solidFill>
            <a:schemeClr val="tx1"/>
          </a:solidFill>
          <a:latin typeface="+mn-lt"/>
          <a:ea typeface="+mn-ea"/>
          <a:cs typeface="+mn-cs"/>
        </a:defRPr>
      </a:lvl6pPr>
      <a:lvl7pPr marL="3277235" lvl="6" indent="-252095" algn="l" defTabSz="1008380" eaLnBrk="1" fontAlgn="base" latinLnBrk="0" hangingPunct="1">
        <a:lnSpc>
          <a:spcPct val="100000"/>
        </a:lnSpc>
        <a:spcBef>
          <a:spcPct val="22000"/>
        </a:spcBef>
        <a:spcAft>
          <a:spcPct val="0"/>
        </a:spcAft>
        <a:buChar char="»"/>
        <a:defRPr sz="2205" b="0" i="0" u="none" kern="1200" baseline="0">
          <a:solidFill>
            <a:schemeClr val="tx1"/>
          </a:solidFill>
          <a:latin typeface="+mn-lt"/>
          <a:ea typeface="+mn-ea"/>
          <a:cs typeface="+mn-cs"/>
        </a:defRPr>
      </a:lvl7pPr>
      <a:lvl8pPr marL="3781425" lvl="7" indent="-252095" algn="l" defTabSz="1008380" eaLnBrk="1" fontAlgn="base" latinLnBrk="0" hangingPunct="1">
        <a:lnSpc>
          <a:spcPct val="100000"/>
        </a:lnSpc>
        <a:spcBef>
          <a:spcPct val="22000"/>
        </a:spcBef>
        <a:spcAft>
          <a:spcPct val="0"/>
        </a:spcAft>
        <a:buChar char="»"/>
        <a:defRPr sz="2205" b="0" i="0" u="none" kern="1200" baseline="0">
          <a:solidFill>
            <a:schemeClr val="tx1"/>
          </a:solidFill>
          <a:latin typeface="+mn-lt"/>
          <a:ea typeface="+mn-ea"/>
          <a:cs typeface="+mn-cs"/>
        </a:defRPr>
      </a:lvl8pPr>
      <a:lvl9pPr marL="4285615" lvl="8" indent="-252095" algn="l" defTabSz="1008380" eaLnBrk="1" fontAlgn="base" latinLnBrk="0" hangingPunct="1">
        <a:lnSpc>
          <a:spcPct val="100000"/>
        </a:lnSpc>
        <a:spcBef>
          <a:spcPct val="22000"/>
        </a:spcBef>
        <a:spcAft>
          <a:spcPct val="0"/>
        </a:spcAft>
        <a:buChar char="»"/>
        <a:defRPr sz="2205" b="0" i="0" u="none" kern="1200" baseline="0">
          <a:solidFill>
            <a:schemeClr val="tx1"/>
          </a:solidFill>
          <a:latin typeface="+mn-lt"/>
          <a:ea typeface="+mn-ea"/>
          <a:cs typeface="+mn-cs"/>
        </a:defRPr>
      </a:lvl9pPr>
    </p:bodyStyle>
    <p:otherStyle>
      <a:lvl1pPr marL="0" lvl="0"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1pPr>
      <a:lvl2pPr marL="504190" lvl="1" indent="0" algn="l" defTabSz="10083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1008380" lvl="2" indent="0" algn="l" defTabSz="10083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512570" lvl="3" indent="0" algn="l" defTabSz="10083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2016760" lvl="4" indent="0" algn="l" defTabSz="10083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520950" lvl="5" indent="0" algn="l" defTabSz="10083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3025140" lvl="6" indent="0" algn="l" defTabSz="10083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529330" lvl="7" indent="0" algn="l" defTabSz="10083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4033520" lvl="8" indent="0" algn="l" defTabSz="10083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8.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hyperlink" Target="https://docs.python.org/3/library/functions.html" TargetMode="External"/><Relationship Id="rId1" Type="http://schemas.openxmlformats.org/officeDocument/2006/relationships/hyperlink" Target="https://docs.python.org/3/library/stdtype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tutorialgateway.org/python-tutorial/" TargetMode="Externa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python.org/2/reference/datamodel.html" TargetMode="External"/><Relationship Id="rId1" Type="http://schemas.openxmlformats.org/officeDocument/2006/relationships/hyperlink" Target="https://docs.python.org/2/library/sets.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programiz.com/python-programming/function" TargetMode="External"/><Relationship Id="rId1" Type="http://schemas.openxmlformats.org/officeDocument/2006/relationships/hyperlink" Target="https://www.programiz.com/python-programming/exceptions" TargetMode="Externa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4.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hyperlink" Target="https://www.programiz.com/python-programming/file-oper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9090" y="438150"/>
            <a:ext cx="11444605" cy="68199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WITHDRAW AMOUNT</a:t>
            </a:r>
            <a:endParaRPr lang="en-IN" altLang="en-US"/>
          </a:p>
        </p:txBody>
      </p:sp>
      <p:pic>
        <p:nvPicPr>
          <p:cNvPr id="4" name="Content Placeholder 3" descr="300"/>
          <p:cNvPicPr>
            <a:picLocks noChangeAspect="1"/>
          </p:cNvPicPr>
          <p:nvPr>
            <p:ph idx="1"/>
          </p:nvPr>
        </p:nvPicPr>
        <p:blipFill>
          <a:blip r:embed="rId1"/>
          <a:stretch>
            <a:fillRect/>
          </a:stretch>
        </p:blipFill>
        <p:spPr>
          <a:xfrm>
            <a:off x="313055" y="1365885"/>
            <a:ext cx="11427460" cy="58686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LODGE AMOUNT</a:t>
            </a:r>
            <a:endParaRPr lang="en-IN" altLang="en-US"/>
          </a:p>
        </p:txBody>
      </p:sp>
      <p:pic>
        <p:nvPicPr>
          <p:cNvPr id="4" name="Content Placeholder 3" descr="400"/>
          <p:cNvPicPr>
            <a:picLocks noChangeAspect="1"/>
          </p:cNvPicPr>
          <p:nvPr>
            <p:ph idx="1"/>
          </p:nvPr>
        </p:nvPicPr>
        <p:blipFill>
          <a:blip r:embed="rId1"/>
          <a:stretch>
            <a:fillRect/>
          </a:stretch>
        </p:blipFill>
        <p:spPr>
          <a:xfrm>
            <a:off x="323215" y="1376680"/>
            <a:ext cx="11579225" cy="57899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02895"/>
            <a:ext cx="10972800" cy="1032510"/>
          </a:xfrm>
        </p:spPr>
        <p:txBody>
          <a:bodyPr/>
          <a:p>
            <a:r>
              <a:rPr lang="en-IN" altLang="en-US"/>
              <a:t>CHANGE PIN</a:t>
            </a:r>
            <a:endParaRPr lang="en-IN" altLang="en-US"/>
          </a:p>
        </p:txBody>
      </p:sp>
      <p:pic>
        <p:nvPicPr>
          <p:cNvPr id="4" name="Content Placeholder 3" descr="500"/>
          <p:cNvPicPr>
            <a:picLocks noChangeAspect="1"/>
          </p:cNvPicPr>
          <p:nvPr>
            <p:ph idx="1"/>
          </p:nvPr>
        </p:nvPicPr>
        <p:blipFill>
          <a:blip r:embed="rId1"/>
          <a:stretch>
            <a:fillRect/>
          </a:stretch>
        </p:blipFill>
        <p:spPr>
          <a:xfrm>
            <a:off x="320675" y="1152525"/>
            <a:ext cx="11105515" cy="61734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302895"/>
            <a:ext cx="10972800" cy="6396355"/>
          </a:xfrm>
        </p:spPr>
        <p:txBody>
          <a:bodyPr/>
          <a:p>
            <a:r>
              <a:rPr lang="en-IN" altLang="en-US">
                <a:ln/>
                <a:solidFill>
                  <a:schemeClr val="tx1"/>
                </a:solidFill>
                <a:effectLst>
                  <a:outerShdw blurRad="38100" dist="19050" dir="2700000" algn="tl" rotWithShape="0">
                    <a:schemeClr val="dk1">
                      <a:alpha val="40000"/>
                    </a:schemeClr>
                  </a:outerShdw>
                </a:effectLst>
              </a:rPr>
              <a:t>THRORETICAL</a:t>
            </a:r>
            <a:br>
              <a:rPr lang="en-IN" altLang="en-US">
                <a:ln/>
                <a:solidFill>
                  <a:schemeClr val="tx1"/>
                </a:solidFill>
                <a:effectLst>
                  <a:outerShdw blurRad="38100" dist="19050" dir="2700000" algn="tl" rotWithShape="0">
                    <a:schemeClr val="dk1">
                      <a:alpha val="40000"/>
                    </a:schemeClr>
                  </a:outerShdw>
                </a:effectLst>
              </a:rPr>
            </a:br>
            <a:br>
              <a:rPr lang="en-IN" altLang="en-US">
                <a:ln/>
                <a:solidFill>
                  <a:schemeClr val="tx1"/>
                </a:solidFill>
                <a:effectLst>
                  <a:outerShdw blurRad="38100" dist="19050" dir="2700000" algn="tl" rotWithShape="0">
                    <a:schemeClr val="dk1">
                      <a:alpha val="40000"/>
                    </a:schemeClr>
                  </a:outerShdw>
                </a:effectLst>
              </a:rPr>
            </a:br>
            <a:r>
              <a:rPr lang="en-IN" altLang="en-US">
                <a:ln/>
                <a:solidFill>
                  <a:schemeClr val="tx1"/>
                </a:solidFill>
                <a:effectLst>
                  <a:outerShdw blurRad="38100" dist="19050" dir="2700000" algn="tl" rotWithShape="0">
                    <a:schemeClr val="dk1">
                      <a:alpha val="40000"/>
                    </a:schemeClr>
                  </a:outerShdw>
                </a:effectLst>
              </a:rPr>
              <a:t>STUDY</a:t>
            </a:r>
            <a:br>
              <a:rPr lang="en-IN" altLang="en-US">
                <a:ln/>
                <a:solidFill>
                  <a:schemeClr val="tx1"/>
                </a:solidFill>
                <a:effectLst>
                  <a:outerShdw blurRad="38100" dist="19050" dir="2700000" algn="tl" rotWithShape="0">
                    <a:schemeClr val="dk1">
                      <a:alpha val="40000"/>
                    </a:schemeClr>
                  </a:outerShdw>
                </a:effectLst>
              </a:rPr>
            </a:br>
            <a:br>
              <a:rPr lang="en-IN" altLang="en-US">
                <a:ln/>
                <a:solidFill>
                  <a:schemeClr val="tx1"/>
                </a:solidFill>
                <a:effectLst>
                  <a:outerShdw blurRad="38100" dist="19050" dir="2700000" algn="tl" rotWithShape="0">
                    <a:schemeClr val="dk1">
                      <a:alpha val="40000"/>
                    </a:schemeClr>
                  </a:outerShdw>
                </a:effectLst>
              </a:rPr>
            </a:br>
            <a:r>
              <a:rPr lang="en-IN" altLang="en-US">
                <a:ln/>
                <a:solidFill>
                  <a:schemeClr val="tx1"/>
                </a:solidFill>
                <a:effectLst>
                  <a:outerShdw blurRad="38100" dist="19050" dir="2700000" algn="tl" rotWithShape="0">
                    <a:schemeClr val="dk1">
                      <a:alpha val="40000"/>
                    </a:schemeClr>
                  </a:outerShdw>
                </a:effectLst>
              </a:rPr>
              <a:t>OF </a:t>
            </a:r>
            <a:br>
              <a:rPr lang="en-IN" altLang="en-US">
                <a:ln/>
                <a:solidFill>
                  <a:schemeClr val="tx1"/>
                </a:solidFill>
                <a:effectLst>
                  <a:outerShdw blurRad="38100" dist="19050" dir="2700000" algn="tl" rotWithShape="0">
                    <a:schemeClr val="dk1">
                      <a:alpha val="40000"/>
                    </a:schemeClr>
                  </a:outerShdw>
                </a:effectLst>
              </a:rPr>
            </a:br>
            <a:br>
              <a:rPr lang="en-IN" altLang="en-US">
                <a:ln/>
                <a:solidFill>
                  <a:schemeClr val="tx1"/>
                </a:solidFill>
                <a:effectLst>
                  <a:outerShdw blurRad="38100" dist="19050" dir="2700000" algn="tl" rotWithShape="0">
                    <a:schemeClr val="dk1">
                      <a:alpha val="40000"/>
                    </a:schemeClr>
                  </a:outerShdw>
                </a:effectLst>
              </a:rPr>
            </a:br>
            <a:r>
              <a:rPr lang="en-IN" altLang="en-US">
                <a:ln/>
                <a:solidFill>
                  <a:schemeClr val="tx1"/>
                </a:solidFill>
                <a:effectLst>
                  <a:outerShdw blurRad="38100" dist="19050" dir="2700000" algn="tl" rotWithShape="0">
                    <a:schemeClr val="dk1">
                      <a:alpha val="40000"/>
                    </a:schemeClr>
                  </a:outerShdw>
                </a:effectLst>
              </a:rPr>
              <a:t>PYHTHON </a:t>
            </a:r>
            <a:br>
              <a:rPr lang="en-IN" altLang="en-US">
                <a:ln/>
                <a:solidFill>
                  <a:schemeClr val="accent4"/>
                </a:solidFill>
              </a:rPr>
            </a:br>
            <a:r>
              <a:rPr lang="en-IN" altLang="en-US">
                <a:ln/>
                <a:solidFill>
                  <a:schemeClr val="accent4"/>
                </a:solidFill>
              </a:rPr>
              <a:t> </a:t>
            </a:r>
            <a:endParaRPr lang="en-IN" altLang="en-US">
              <a:ln/>
              <a:solidFill>
                <a:schemeClr val="accent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Features</a:t>
            </a:r>
            <a:endParaRPr lang="en-IN" altLang="en-US"/>
          </a:p>
        </p:txBody>
      </p:sp>
      <p:sp>
        <p:nvSpPr>
          <p:cNvPr id="3" name="Content Placeholder 2"/>
          <p:cNvSpPr>
            <a:spLocks noGrp="1"/>
          </p:cNvSpPr>
          <p:nvPr>
            <p:ph idx="1"/>
          </p:nvPr>
        </p:nvSpPr>
        <p:spPr>
          <a:xfrm>
            <a:off x="609600" y="1403985"/>
            <a:ext cx="10972800" cy="4991131"/>
          </a:xfrm>
        </p:spPr>
        <p:txBody>
          <a:bodyPr/>
          <a:p>
            <a:pPr marL="0" indent="0">
              <a:buNone/>
            </a:pPr>
            <a:r>
              <a:rPr lang="en-US" sz="2800"/>
              <a:t>As mentioned before, Python is one of the most widely used language over the web. </a:t>
            </a:r>
            <a:endParaRPr lang="en-US" sz="2800"/>
          </a:p>
          <a:p>
            <a:pPr marL="0" indent="0">
              <a:buNone/>
            </a:pPr>
            <a:r>
              <a:rPr lang="en-US" sz="2800"/>
              <a:t>Easy-to-learn − Python has few keywords, simple structure, and a clearly defined syntax. This allows the student to pick up the language quickly.</a:t>
            </a:r>
            <a:endParaRPr lang="en-US" sz="2800"/>
          </a:p>
          <a:p>
            <a:pPr marL="0" indent="0">
              <a:buNone/>
            </a:pPr>
            <a:r>
              <a:rPr lang="en-US" sz="2800"/>
              <a:t>Easy-to-read − Python code is more clearly defined and visible to the eyes.</a:t>
            </a:r>
            <a:endParaRPr lang="en-US" sz="2800"/>
          </a:p>
          <a:p>
            <a:pPr marL="0" indent="0">
              <a:buNone/>
            </a:pPr>
            <a:r>
              <a:rPr lang="en-US" sz="2800"/>
              <a:t>Easy-to-maintain − Python's source code is fairly easy-to-maintain.  A broad standard library − Python's bulk of the library is very portable and cross-platform compatible on UNIX, Windows, and Macintosh.</a:t>
            </a:r>
            <a:endParaRPr lang="en-US" sz="2800"/>
          </a:p>
          <a:p>
            <a:pPr marL="0" indent="0">
              <a:buNone/>
            </a:pPr>
            <a:r>
              <a:rPr lang="en-US" sz="2800"/>
              <a:t>Interactive Mode − Python has support for an interactive mode which allows </a:t>
            </a:r>
            <a:endParaRPr 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 dirty="0"/>
              <a:t>First Program of</a:t>
            </a:r>
            <a:r>
              <a:rPr spc="-20" dirty="0"/>
              <a:t> </a:t>
            </a:r>
            <a:r>
              <a:rPr spc="-5" dirty="0"/>
              <a:t>Python</a:t>
            </a:r>
            <a:endParaRPr spc="-5" dirty="0"/>
          </a:p>
        </p:txBody>
      </p:sp>
      <p:sp>
        <p:nvSpPr>
          <p:cNvPr id="3" name="object 3"/>
          <p:cNvSpPr txBox="1"/>
          <p:nvPr/>
        </p:nvSpPr>
        <p:spPr>
          <a:xfrm>
            <a:off x="756919" y="1721106"/>
            <a:ext cx="8331200" cy="4628515"/>
          </a:xfrm>
          <a:prstGeom prst="rect">
            <a:avLst/>
          </a:prstGeom>
        </p:spPr>
        <p:txBody>
          <a:bodyPr vert="horz" wrap="square" lIns="0" tIns="107950" rIns="0" bIns="0" rtlCol="0">
            <a:spAutoFit/>
          </a:bodyPr>
          <a:lstStyle/>
          <a:p>
            <a:pPr marL="355600" indent="-342900">
              <a:lnSpc>
                <a:spcPct val="100000"/>
              </a:lnSpc>
              <a:spcBef>
                <a:spcPts val="850"/>
              </a:spcBef>
              <a:buClr>
                <a:srgbClr val="5FCAEE"/>
              </a:buClr>
              <a:buSzPct val="114000"/>
              <a:buFont typeface="Wingdings 3" panose="05040102010807070707"/>
              <a:buChar char=""/>
              <a:tabLst>
                <a:tab pos="354965" algn="l"/>
                <a:tab pos="355600" algn="l"/>
              </a:tabLst>
            </a:pPr>
            <a:r>
              <a:rPr spc="-5" dirty="0">
                <a:solidFill>
                  <a:srgbClr val="FF0000"/>
                </a:solidFill>
                <a:latin typeface="Trebuchet MS" panose="020B0603020202020204"/>
                <a:cs typeface="Trebuchet MS" panose="020B0603020202020204"/>
              </a:rPr>
              <a:t>//Program to print hello</a:t>
            </a:r>
            <a:r>
              <a:rPr spc="10" dirty="0">
                <a:solidFill>
                  <a:srgbClr val="FF0000"/>
                </a:solidFill>
                <a:latin typeface="Trebuchet MS" panose="020B0603020202020204"/>
                <a:cs typeface="Trebuchet MS" panose="020B0603020202020204"/>
              </a:rPr>
              <a:t> </a:t>
            </a:r>
            <a:r>
              <a:rPr spc="-5" dirty="0">
                <a:solidFill>
                  <a:srgbClr val="FF0000"/>
                </a:solidFill>
                <a:latin typeface="Trebuchet MS" panose="020B0603020202020204"/>
                <a:cs typeface="Trebuchet MS" panose="020B0603020202020204"/>
              </a:rPr>
              <a:t>world!</a:t>
            </a:r>
            <a:endParaRPr>
              <a:latin typeface="Trebuchet MS" panose="020B0603020202020204"/>
              <a:cs typeface="Trebuchet MS" panose="020B0603020202020204"/>
            </a:endParaRPr>
          </a:p>
          <a:p>
            <a:pPr marL="355600" indent="-342900">
              <a:lnSpc>
                <a:spcPct val="100000"/>
              </a:lnSpc>
              <a:spcBef>
                <a:spcPts val="1045"/>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&gt;&gt;&gt;print(“Hello</a:t>
            </a:r>
            <a:r>
              <a:rPr spc="-20" dirty="0">
                <a:latin typeface="Calibri" panose="020F0502020204030204"/>
                <a:cs typeface="Calibri" panose="020F0502020204030204"/>
              </a:rPr>
              <a:t> </a:t>
            </a:r>
            <a:r>
              <a:rPr spc="-5" dirty="0">
                <a:latin typeface="Calibri" panose="020F0502020204030204"/>
                <a:cs typeface="Calibri" panose="020F0502020204030204"/>
              </a:rPr>
              <a:t>World!”)</a:t>
            </a:r>
            <a:endParaRPr>
              <a:latin typeface="Calibri" panose="020F0502020204030204"/>
              <a:cs typeface="Calibri" panose="020F0502020204030204"/>
            </a:endParaRPr>
          </a:p>
          <a:p>
            <a:pPr marL="355600" indent="-342900">
              <a:lnSpc>
                <a:spcPct val="100000"/>
              </a:lnSpc>
              <a:spcBef>
                <a:spcPts val="1235"/>
              </a:spcBef>
              <a:buClr>
                <a:srgbClr val="5FCAEE"/>
              </a:buClr>
              <a:buSzPct val="114000"/>
              <a:buFont typeface="Wingdings 3" panose="05040102010807070707"/>
              <a:buChar char=""/>
              <a:tabLst>
                <a:tab pos="354965" algn="l"/>
                <a:tab pos="355600" algn="l"/>
              </a:tabLst>
            </a:pPr>
            <a:r>
              <a:rPr spc="-5" dirty="0">
                <a:solidFill>
                  <a:srgbClr val="A91689"/>
                </a:solidFill>
                <a:latin typeface="Trebuchet MS" panose="020B0603020202020204"/>
                <a:cs typeface="Trebuchet MS" panose="020B0603020202020204"/>
              </a:rPr>
              <a:t>Output</a:t>
            </a:r>
            <a:endParaRPr>
              <a:latin typeface="Trebuchet MS" panose="020B0603020202020204"/>
              <a:cs typeface="Trebuchet MS" panose="020B0603020202020204"/>
            </a:endParaRPr>
          </a:p>
          <a:p>
            <a:pPr>
              <a:lnSpc>
                <a:spcPct val="100000"/>
              </a:lnSpc>
              <a:spcBef>
                <a:spcPts val="25"/>
              </a:spcBef>
              <a:buClr>
                <a:srgbClr val="5FCAEE"/>
              </a:buClr>
              <a:buFont typeface="Wingdings 3" panose="05040102010807070707"/>
              <a:buChar char=""/>
            </a:pPr>
            <a:endParaRPr>
              <a:latin typeface="Trebuchet MS" panose="020B0603020202020204"/>
              <a:cs typeface="Trebuchet MS" panose="020B0603020202020204"/>
            </a:endParaRPr>
          </a:p>
          <a:p>
            <a:pPr marL="355600" indent="-342900">
              <a:lnSpc>
                <a:spcPct val="100000"/>
              </a:lnSpc>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Hello</a:t>
            </a:r>
            <a:r>
              <a:rPr spc="-10" dirty="0">
                <a:latin typeface="Calibri" panose="020F0502020204030204"/>
                <a:cs typeface="Calibri" panose="020F0502020204030204"/>
              </a:rPr>
              <a:t> </a:t>
            </a:r>
            <a:r>
              <a:rPr spc="-5" dirty="0">
                <a:latin typeface="Calibri" panose="020F0502020204030204"/>
                <a:cs typeface="Calibri" panose="020F0502020204030204"/>
              </a:rPr>
              <a:t>World!</a:t>
            </a:r>
            <a:endParaRPr>
              <a:latin typeface="Calibri" panose="020F0502020204030204"/>
              <a:cs typeface="Calibri" panose="020F0502020204030204"/>
            </a:endParaRPr>
          </a:p>
          <a:p>
            <a:pPr>
              <a:lnSpc>
                <a:spcPct val="100000"/>
              </a:lnSpc>
              <a:spcBef>
                <a:spcPts val="40"/>
              </a:spcBef>
            </a:pPr>
            <a:endParaRPr>
              <a:latin typeface="Calibri" panose="020F0502020204030204"/>
              <a:cs typeface="Calibri" panose="020F0502020204030204"/>
            </a:endParaRPr>
          </a:p>
          <a:p>
            <a:pPr marL="109220" algn="ctr">
              <a:lnSpc>
                <a:spcPct val="100000"/>
              </a:lnSpc>
              <a:spcBef>
                <a:spcPts val="5"/>
              </a:spcBef>
            </a:pPr>
            <a:r>
              <a:rPr sz="3200" b="0" spc="-5" dirty="0">
                <a:solidFill>
                  <a:srgbClr val="1F3762"/>
                </a:solidFill>
                <a:latin typeface="Calibri Light" panose="020F0302020204030204"/>
                <a:cs typeface="Calibri Light" panose="020F0302020204030204"/>
              </a:rPr>
              <a:t>Python</a:t>
            </a:r>
            <a:r>
              <a:rPr sz="3200" b="0" spc="10" dirty="0">
                <a:solidFill>
                  <a:srgbClr val="1F3762"/>
                </a:solidFill>
                <a:latin typeface="Calibri Light" panose="020F0302020204030204"/>
                <a:cs typeface="Calibri Light" panose="020F0302020204030204"/>
              </a:rPr>
              <a:t> </a:t>
            </a:r>
            <a:r>
              <a:rPr sz="3200" b="0" spc="-5" dirty="0">
                <a:solidFill>
                  <a:srgbClr val="1F3762"/>
                </a:solidFill>
                <a:latin typeface="Calibri Light" panose="020F0302020204030204"/>
                <a:cs typeface="Calibri Light" panose="020F0302020204030204"/>
              </a:rPr>
              <a:t>Identifiers</a:t>
            </a:r>
            <a:endParaRPr sz="3200" b="0" spc="-5" dirty="0">
              <a:solidFill>
                <a:srgbClr val="1F3762"/>
              </a:solidFill>
              <a:latin typeface="Calibri Light" panose="020F0302020204030204"/>
              <a:cs typeface="Calibri Light" panose="020F0302020204030204"/>
            </a:endParaRPr>
          </a:p>
          <a:p>
            <a:pPr marL="109220" algn="ctr">
              <a:lnSpc>
                <a:spcPct val="100000"/>
              </a:lnSpc>
              <a:spcBef>
                <a:spcPts val="5"/>
              </a:spcBef>
            </a:pPr>
            <a:endParaRPr sz="2800">
              <a:latin typeface="Calibri Light" panose="020F0302020204030204"/>
              <a:cs typeface="Calibri Light" panose="020F0302020204030204"/>
            </a:endParaRPr>
          </a:p>
          <a:p>
            <a:pPr marL="18415" marR="5080">
              <a:lnSpc>
                <a:spcPct val="110000"/>
              </a:lnSpc>
              <a:spcBef>
                <a:spcPts val="95"/>
              </a:spcBef>
            </a:pPr>
            <a:r>
              <a:rPr dirty="0">
                <a:latin typeface="Calibri" panose="020F0502020204030204"/>
                <a:cs typeface="Calibri" panose="020F0502020204030204"/>
              </a:rPr>
              <a:t>A </a:t>
            </a:r>
            <a:r>
              <a:rPr spc="-5" dirty="0">
                <a:latin typeface="Calibri" panose="020F0502020204030204"/>
                <a:cs typeface="Calibri" panose="020F0502020204030204"/>
              </a:rPr>
              <a:t>Python identifier </a:t>
            </a:r>
            <a:r>
              <a:rPr dirty="0">
                <a:latin typeface="Calibri" panose="020F0502020204030204"/>
                <a:cs typeface="Calibri" panose="020F0502020204030204"/>
              </a:rPr>
              <a:t>is a </a:t>
            </a:r>
            <a:r>
              <a:rPr spc="-5" dirty="0">
                <a:latin typeface="Calibri" panose="020F0502020204030204"/>
                <a:cs typeface="Calibri" panose="020F0502020204030204"/>
              </a:rPr>
              <a:t>name used to </a:t>
            </a:r>
            <a:r>
              <a:rPr spc="-5" dirty="0">
                <a:solidFill>
                  <a:srgbClr val="A91689"/>
                </a:solidFill>
                <a:latin typeface="Calibri" panose="020F0502020204030204"/>
                <a:cs typeface="Calibri" panose="020F0502020204030204"/>
              </a:rPr>
              <a:t>identify </a:t>
            </a:r>
            <a:r>
              <a:rPr dirty="0">
                <a:solidFill>
                  <a:srgbClr val="A91689"/>
                </a:solidFill>
                <a:latin typeface="Calibri" panose="020F0502020204030204"/>
                <a:cs typeface="Calibri" panose="020F0502020204030204"/>
              </a:rPr>
              <a:t>a </a:t>
            </a:r>
            <a:r>
              <a:rPr spc="-5" dirty="0">
                <a:solidFill>
                  <a:srgbClr val="A91689"/>
                </a:solidFill>
                <a:latin typeface="Calibri" panose="020F0502020204030204"/>
                <a:cs typeface="Calibri" panose="020F0502020204030204"/>
              </a:rPr>
              <a:t>variable</a:t>
            </a:r>
            <a:r>
              <a:rPr spc="-5" dirty="0">
                <a:latin typeface="Calibri" panose="020F0502020204030204"/>
                <a:cs typeface="Calibri" panose="020F0502020204030204"/>
              </a:rPr>
              <a:t>, function, class, module </a:t>
            </a:r>
            <a:r>
              <a:rPr dirty="0">
                <a:latin typeface="Calibri" panose="020F0502020204030204"/>
                <a:cs typeface="Calibri" panose="020F0502020204030204"/>
              </a:rPr>
              <a:t>or </a:t>
            </a:r>
            <a:r>
              <a:rPr spc="-5" dirty="0">
                <a:latin typeface="Calibri" panose="020F0502020204030204"/>
                <a:cs typeface="Calibri" panose="020F0502020204030204"/>
              </a:rPr>
              <a:t>other object. </a:t>
            </a:r>
            <a:r>
              <a:rPr dirty="0">
                <a:latin typeface="Calibri" panose="020F0502020204030204"/>
                <a:cs typeface="Calibri" panose="020F0502020204030204"/>
              </a:rPr>
              <a:t>An </a:t>
            </a:r>
            <a:r>
              <a:rPr spc="-5" dirty="0">
                <a:latin typeface="Calibri" panose="020F0502020204030204"/>
                <a:cs typeface="Calibri" panose="020F0502020204030204"/>
              </a:rPr>
              <a:t>identifier starts  with </a:t>
            </a:r>
            <a:r>
              <a:rPr dirty="0">
                <a:latin typeface="Calibri" panose="020F0502020204030204"/>
                <a:cs typeface="Calibri" panose="020F0502020204030204"/>
              </a:rPr>
              <a:t>a </a:t>
            </a:r>
            <a:r>
              <a:rPr spc="-5" dirty="0">
                <a:latin typeface="Calibri" panose="020F0502020204030204"/>
                <a:cs typeface="Calibri" panose="020F0502020204030204"/>
              </a:rPr>
              <a:t>letter </a:t>
            </a:r>
            <a:r>
              <a:rPr dirty="0">
                <a:latin typeface="Calibri" panose="020F0502020204030204"/>
                <a:cs typeface="Calibri" panose="020F0502020204030204"/>
              </a:rPr>
              <a:t>A </a:t>
            </a:r>
            <a:r>
              <a:rPr spc="-5" dirty="0">
                <a:latin typeface="Calibri" panose="020F0502020204030204"/>
                <a:cs typeface="Calibri" panose="020F0502020204030204"/>
              </a:rPr>
              <a:t>to </a:t>
            </a:r>
            <a:r>
              <a:rPr dirty="0">
                <a:latin typeface="Calibri" panose="020F0502020204030204"/>
                <a:cs typeface="Calibri" panose="020F0502020204030204"/>
              </a:rPr>
              <a:t>Z or a </a:t>
            </a:r>
            <a:r>
              <a:rPr spc="-5" dirty="0">
                <a:latin typeface="Calibri" panose="020F0502020204030204"/>
                <a:cs typeface="Calibri" panose="020F0502020204030204"/>
              </a:rPr>
              <a:t>to </a:t>
            </a:r>
            <a:r>
              <a:rPr dirty="0">
                <a:latin typeface="Calibri" panose="020F0502020204030204"/>
                <a:cs typeface="Calibri" panose="020F0502020204030204"/>
              </a:rPr>
              <a:t>z or an </a:t>
            </a:r>
            <a:r>
              <a:rPr spc="-5" dirty="0">
                <a:latin typeface="Calibri" panose="020F0502020204030204"/>
                <a:cs typeface="Calibri" panose="020F0502020204030204"/>
              </a:rPr>
              <a:t>underscore (_) followed by zero </a:t>
            </a:r>
            <a:r>
              <a:rPr dirty="0">
                <a:latin typeface="Calibri" panose="020F0502020204030204"/>
                <a:cs typeface="Calibri" panose="020F0502020204030204"/>
              </a:rPr>
              <a:t>or more </a:t>
            </a:r>
            <a:r>
              <a:rPr spc="-5" dirty="0">
                <a:latin typeface="Calibri" panose="020F0502020204030204"/>
                <a:cs typeface="Calibri" panose="020F0502020204030204"/>
              </a:rPr>
              <a:t>letters, underscores and digits (0 to</a:t>
            </a:r>
            <a:r>
              <a:rPr spc="65" dirty="0">
                <a:latin typeface="Calibri" panose="020F0502020204030204"/>
                <a:cs typeface="Calibri" panose="020F0502020204030204"/>
              </a:rPr>
              <a:t> </a:t>
            </a:r>
            <a:r>
              <a:rPr spc="-5" dirty="0">
                <a:latin typeface="Calibri" panose="020F0502020204030204"/>
                <a:cs typeface="Calibri" panose="020F0502020204030204"/>
              </a:rPr>
              <a:t>9).</a:t>
            </a:r>
            <a:endParaRPr>
              <a:latin typeface="Calibri" panose="020F0502020204030204"/>
              <a:cs typeface="Calibri" panose="020F0502020204030204"/>
            </a:endParaRPr>
          </a:p>
          <a:p>
            <a:pPr marL="18415" marR="340995">
              <a:lnSpc>
                <a:spcPct val="109000"/>
              </a:lnSpc>
              <a:spcBef>
                <a:spcPts val="815"/>
              </a:spcBef>
            </a:pPr>
            <a:r>
              <a:rPr spc="-5" dirty="0">
                <a:latin typeface="Calibri" panose="020F0502020204030204"/>
                <a:cs typeface="Calibri" panose="020F0502020204030204"/>
              </a:rPr>
              <a:t>Python does not allow </a:t>
            </a:r>
            <a:r>
              <a:rPr spc="-5" dirty="0">
                <a:solidFill>
                  <a:srgbClr val="FF0000"/>
                </a:solidFill>
                <a:latin typeface="Calibri" panose="020F0502020204030204"/>
                <a:cs typeface="Calibri" panose="020F0502020204030204"/>
              </a:rPr>
              <a:t>punctuation characters such as @, $, and </a:t>
            </a:r>
            <a:r>
              <a:rPr dirty="0">
                <a:solidFill>
                  <a:srgbClr val="FF0000"/>
                </a:solidFill>
                <a:latin typeface="Calibri" panose="020F0502020204030204"/>
                <a:cs typeface="Calibri" panose="020F0502020204030204"/>
              </a:rPr>
              <a:t>% </a:t>
            </a:r>
            <a:r>
              <a:rPr spc="-5" dirty="0">
                <a:latin typeface="Calibri" panose="020F0502020204030204"/>
                <a:cs typeface="Calibri" panose="020F0502020204030204"/>
              </a:rPr>
              <a:t>within identifiers. Python </a:t>
            </a:r>
            <a:r>
              <a:rPr dirty="0">
                <a:latin typeface="Calibri" panose="020F0502020204030204"/>
                <a:cs typeface="Calibri" panose="020F0502020204030204"/>
              </a:rPr>
              <a:t>is a </a:t>
            </a:r>
            <a:r>
              <a:rPr spc="-5" dirty="0">
                <a:latin typeface="Calibri" panose="020F0502020204030204"/>
                <a:cs typeface="Calibri" panose="020F0502020204030204"/>
              </a:rPr>
              <a:t>case sensitive  programming</a:t>
            </a:r>
            <a:r>
              <a:rPr spc="-15" dirty="0">
                <a:latin typeface="Calibri" panose="020F0502020204030204"/>
                <a:cs typeface="Calibri" panose="020F0502020204030204"/>
              </a:rPr>
              <a:t> </a:t>
            </a:r>
            <a:r>
              <a:rPr spc="-5" dirty="0">
                <a:latin typeface="Calibri" panose="020F0502020204030204"/>
                <a:cs typeface="Calibri" panose="020F0502020204030204"/>
              </a:rPr>
              <a:t>language.</a:t>
            </a:r>
            <a:endParaRPr>
              <a:latin typeface="Calibri" panose="020F0502020204030204"/>
              <a:cs typeface="Calibri" panose="020F0502020204030204"/>
            </a:endParaRPr>
          </a:p>
        </p:txBody>
      </p:sp>
      <p:sp>
        <p:nvSpPr>
          <p:cNvPr id="4" name="object 4"/>
          <p:cNvSpPr txBox="1"/>
          <p:nvPr/>
        </p:nvSpPr>
        <p:spPr>
          <a:xfrm>
            <a:off x="782954" y="6349479"/>
            <a:ext cx="7221220" cy="104076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A91689"/>
                </a:solidFill>
                <a:latin typeface="Calibri" panose="020F0502020204030204"/>
                <a:cs typeface="Calibri" panose="020F0502020204030204"/>
              </a:rPr>
              <a:t>For</a:t>
            </a:r>
            <a:r>
              <a:rPr spc="-10" dirty="0">
                <a:solidFill>
                  <a:srgbClr val="A91689"/>
                </a:solidFill>
                <a:latin typeface="Calibri" panose="020F0502020204030204"/>
                <a:cs typeface="Calibri" panose="020F0502020204030204"/>
              </a:rPr>
              <a:t> </a:t>
            </a:r>
            <a:r>
              <a:rPr spc="-5" dirty="0">
                <a:solidFill>
                  <a:srgbClr val="A91689"/>
                </a:solidFill>
                <a:latin typeface="Calibri" panose="020F0502020204030204"/>
                <a:cs typeface="Calibri" panose="020F0502020204030204"/>
              </a:rPr>
              <a:t>Example-</a:t>
            </a:r>
            <a:endParaRPr>
              <a:latin typeface="Calibri" panose="020F0502020204030204"/>
              <a:cs typeface="Calibri" panose="020F0502020204030204"/>
            </a:endParaRPr>
          </a:p>
          <a:p>
            <a:pPr marL="18415">
              <a:lnSpc>
                <a:spcPct val="100000"/>
              </a:lnSpc>
              <a:spcBef>
                <a:spcPts val="1055"/>
              </a:spcBef>
            </a:pPr>
            <a:r>
              <a:rPr spc="-5" dirty="0">
                <a:latin typeface="Calibri" panose="020F0502020204030204"/>
                <a:cs typeface="Calibri" panose="020F0502020204030204"/>
              </a:rPr>
              <a:t>Manpower and manpower </a:t>
            </a:r>
            <a:r>
              <a:rPr dirty="0">
                <a:latin typeface="Calibri" panose="020F0502020204030204"/>
                <a:cs typeface="Calibri" panose="020F0502020204030204"/>
              </a:rPr>
              <a:t>are two </a:t>
            </a:r>
            <a:r>
              <a:rPr spc="-5" dirty="0">
                <a:latin typeface="Calibri" panose="020F0502020204030204"/>
                <a:cs typeface="Calibri" panose="020F0502020204030204"/>
              </a:rPr>
              <a:t>different identifiers </a:t>
            </a:r>
            <a:r>
              <a:rPr dirty="0">
                <a:latin typeface="Calibri" panose="020F0502020204030204"/>
                <a:cs typeface="Calibri" panose="020F0502020204030204"/>
              </a:rPr>
              <a:t>in</a:t>
            </a:r>
            <a:r>
              <a:rPr spc="-40" dirty="0">
                <a:latin typeface="Calibri" panose="020F0502020204030204"/>
                <a:cs typeface="Calibri" panose="020F0502020204030204"/>
              </a:rPr>
              <a:t> </a:t>
            </a:r>
            <a:r>
              <a:rPr spc="-5" dirty="0">
                <a:latin typeface="Calibri" panose="020F0502020204030204"/>
                <a:cs typeface="Calibri" panose="020F0502020204030204"/>
              </a:rPr>
              <a:t>Python.</a:t>
            </a:r>
            <a:endParaRPr sz="1400">
              <a:latin typeface="Calibri" panose="020F0502020204030204"/>
              <a:cs typeface="Calibri" panose="020F0502020204030204"/>
            </a:endParaRPr>
          </a:p>
          <a:p>
            <a:pPr marL="264160">
              <a:lnSpc>
                <a:spcPct val="100000"/>
              </a:lnSpc>
              <a:spcBef>
                <a:spcPts val="960"/>
              </a:spcBef>
            </a:pPr>
            <a:endParaRPr sz="1400">
              <a:latin typeface="Calibri" panose="020F0502020204030204"/>
              <a:cs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756919" y="700252"/>
            <a:ext cx="8300720" cy="1377315"/>
          </a:xfrm>
          <a:prstGeom prst="rect">
            <a:avLst/>
          </a:prstGeom>
        </p:spPr>
        <p:txBody>
          <a:bodyPr vert="horz" wrap="square" lIns="0" tIns="33655" rIns="0" bIns="0" rtlCol="0">
            <a:spAutoFit/>
          </a:bodyPr>
          <a:lstStyle/>
          <a:p>
            <a:pPr marL="12700">
              <a:lnSpc>
                <a:spcPct val="100000"/>
              </a:lnSpc>
              <a:spcBef>
                <a:spcPts val="265"/>
              </a:spcBef>
            </a:pPr>
            <a:r>
              <a:rPr lang="en-IN" sz="3200" b="0" i="1" spc="-5" dirty="0">
                <a:solidFill>
                  <a:srgbClr val="2E5395"/>
                </a:solidFill>
                <a:latin typeface="Calibri Light" panose="020F0302020204030204"/>
                <a:cs typeface="Calibri Light" panose="020F0302020204030204"/>
              </a:rPr>
              <a:t>  </a:t>
            </a:r>
            <a:r>
              <a:rPr sz="3200" b="0" i="1" spc="-5" dirty="0">
                <a:solidFill>
                  <a:srgbClr val="2E5395"/>
                </a:solidFill>
                <a:latin typeface="Calibri Light" panose="020F0302020204030204"/>
                <a:cs typeface="Calibri Light" panose="020F0302020204030204"/>
              </a:rPr>
              <a:t>Reserved</a:t>
            </a:r>
            <a:r>
              <a:rPr sz="3200" b="0" i="1" spc="-30" dirty="0">
                <a:solidFill>
                  <a:srgbClr val="2E5395"/>
                </a:solidFill>
                <a:latin typeface="Calibri Light" panose="020F0302020204030204"/>
                <a:cs typeface="Calibri Light" panose="020F0302020204030204"/>
              </a:rPr>
              <a:t> </a:t>
            </a:r>
            <a:r>
              <a:rPr sz="3200" b="0" i="1" dirty="0">
                <a:solidFill>
                  <a:srgbClr val="2E5395"/>
                </a:solidFill>
                <a:latin typeface="Calibri Light" panose="020F0302020204030204"/>
                <a:cs typeface="Calibri Light" panose="020F0302020204030204"/>
              </a:rPr>
              <a:t>Word</a:t>
            </a:r>
            <a:endParaRPr sz="3200" b="0" i="1" dirty="0">
              <a:solidFill>
                <a:srgbClr val="2E5395"/>
              </a:solidFill>
              <a:latin typeface="Calibri Light" panose="020F0302020204030204"/>
              <a:cs typeface="Calibri Light" panose="020F0302020204030204"/>
            </a:endParaRPr>
          </a:p>
          <a:p>
            <a:pPr marL="12700">
              <a:lnSpc>
                <a:spcPct val="100000"/>
              </a:lnSpc>
              <a:spcBef>
                <a:spcPts val="265"/>
              </a:spcBef>
            </a:pPr>
            <a:endParaRPr sz="1400">
              <a:latin typeface="Calibri Light" panose="020F0302020204030204"/>
              <a:cs typeface="Calibri Light" panose="020F0302020204030204"/>
            </a:endParaRPr>
          </a:p>
          <a:p>
            <a:pPr marL="213360" marR="5080">
              <a:lnSpc>
                <a:spcPct val="108000"/>
              </a:lnSpc>
              <a:spcBef>
                <a:spcPts val="35"/>
              </a:spcBef>
            </a:pPr>
            <a:r>
              <a:rPr spc="-5" dirty="0">
                <a:latin typeface="Calibri" panose="020F0502020204030204"/>
                <a:cs typeface="Calibri" panose="020F0502020204030204"/>
              </a:rPr>
              <a:t>These </a:t>
            </a:r>
            <a:r>
              <a:rPr dirty="0">
                <a:latin typeface="Calibri" panose="020F0502020204030204"/>
                <a:cs typeface="Calibri" panose="020F0502020204030204"/>
              </a:rPr>
              <a:t>are </a:t>
            </a:r>
            <a:r>
              <a:rPr spc="-5" dirty="0">
                <a:latin typeface="Calibri" panose="020F0502020204030204"/>
                <a:cs typeface="Calibri" panose="020F0502020204030204"/>
              </a:rPr>
              <a:t>reserved words and </a:t>
            </a:r>
            <a:r>
              <a:rPr dirty="0">
                <a:latin typeface="Calibri" panose="020F0502020204030204"/>
                <a:cs typeface="Calibri" panose="020F0502020204030204"/>
              </a:rPr>
              <a:t>you </a:t>
            </a:r>
            <a:r>
              <a:rPr spc="-5" dirty="0">
                <a:latin typeface="Calibri" panose="020F0502020204030204"/>
                <a:cs typeface="Calibri" panose="020F0502020204030204"/>
              </a:rPr>
              <a:t>cannot use them as constant </a:t>
            </a:r>
            <a:r>
              <a:rPr dirty="0">
                <a:latin typeface="Calibri" panose="020F0502020204030204"/>
                <a:cs typeface="Calibri" panose="020F0502020204030204"/>
              </a:rPr>
              <a:t>or </a:t>
            </a:r>
            <a:r>
              <a:rPr spc="-5" dirty="0">
                <a:latin typeface="Calibri" panose="020F0502020204030204"/>
                <a:cs typeface="Calibri" panose="020F0502020204030204"/>
              </a:rPr>
              <a:t>variable </a:t>
            </a:r>
            <a:r>
              <a:rPr dirty="0">
                <a:latin typeface="Calibri" panose="020F0502020204030204"/>
                <a:cs typeface="Calibri" panose="020F0502020204030204"/>
              </a:rPr>
              <a:t>or </a:t>
            </a:r>
            <a:r>
              <a:rPr spc="-5" dirty="0">
                <a:latin typeface="Calibri" panose="020F0502020204030204"/>
                <a:cs typeface="Calibri" panose="020F0502020204030204"/>
              </a:rPr>
              <a:t>any other identifier names. </a:t>
            </a:r>
            <a:r>
              <a:rPr dirty="0">
                <a:latin typeface="Calibri" panose="020F0502020204030204"/>
                <a:cs typeface="Calibri" panose="020F0502020204030204"/>
              </a:rPr>
              <a:t>All  </a:t>
            </a:r>
            <a:r>
              <a:rPr spc="-5" dirty="0">
                <a:latin typeface="Calibri" panose="020F0502020204030204"/>
                <a:cs typeface="Calibri" panose="020F0502020204030204"/>
              </a:rPr>
              <a:t>the Python keywords contain lowercase letters</a:t>
            </a:r>
            <a:r>
              <a:rPr spc="-30" dirty="0">
                <a:latin typeface="Calibri" panose="020F0502020204030204"/>
                <a:cs typeface="Calibri" panose="020F0502020204030204"/>
              </a:rPr>
              <a:t> </a:t>
            </a:r>
            <a:r>
              <a:rPr dirty="0">
                <a:latin typeface="Calibri" panose="020F0502020204030204"/>
                <a:cs typeface="Calibri" panose="020F0502020204030204"/>
              </a:rPr>
              <a:t>only.</a:t>
            </a:r>
            <a:endParaRPr>
              <a:latin typeface="Calibri" panose="020F0502020204030204"/>
              <a:cs typeface="Calibri" panose="020F0502020204030204"/>
            </a:endParaRPr>
          </a:p>
        </p:txBody>
      </p:sp>
      <p:sp>
        <p:nvSpPr>
          <p:cNvPr id="14" name="object 14"/>
          <p:cNvSpPr txBox="1"/>
          <p:nvPr/>
        </p:nvSpPr>
        <p:spPr>
          <a:xfrm>
            <a:off x="958088" y="2198623"/>
            <a:ext cx="3362325" cy="567055"/>
          </a:xfrm>
          <a:prstGeom prst="rect">
            <a:avLst/>
          </a:prstGeom>
        </p:spPr>
        <p:txBody>
          <a:bodyPr vert="horz" wrap="square" lIns="0" tIns="13335" rIns="0" bIns="0" rtlCol="0">
            <a:spAutoFit/>
          </a:bodyPr>
          <a:lstStyle/>
          <a:p>
            <a:pPr marL="12700">
              <a:lnSpc>
                <a:spcPct val="100000"/>
              </a:lnSpc>
              <a:spcBef>
                <a:spcPts val="105"/>
              </a:spcBef>
            </a:pPr>
            <a:r>
              <a:rPr spc="-5" dirty="0">
                <a:latin typeface="Calibri" panose="020F0502020204030204"/>
                <a:cs typeface="Calibri" panose="020F0502020204030204"/>
              </a:rPr>
              <a:t>The following </a:t>
            </a:r>
            <a:r>
              <a:rPr dirty="0">
                <a:latin typeface="Calibri" panose="020F0502020204030204"/>
                <a:cs typeface="Calibri" panose="020F0502020204030204"/>
              </a:rPr>
              <a:t>list </a:t>
            </a:r>
            <a:r>
              <a:rPr spc="-5" dirty="0">
                <a:latin typeface="Calibri" panose="020F0502020204030204"/>
                <a:cs typeface="Calibri" panose="020F0502020204030204"/>
              </a:rPr>
              <a:t>shows the Python</a:t>
            </a:r>
            <a:r>
              <a:rPr spc="-10" dirty="0">
                <a:latin typeface="Calibri" panose="020F0502020204030204"/>
                <a:cs typeface="Calibri" panose="020F0502020204030204"/>
              </a:rPr>
              <a:t> </a:t>
            </a:r>
            <a:r>
              <a:rPr spc="-5" dirty="0">
                <a:latin typeface="Calibri" panose="020F0502020204030204"/>
                <a:cs typeface="Calibri" panose="020F0502020204030204"/>
              </a:rPr>
              <a:t>keywords.</a:t>
            </a:r>
            <a:endParaRPr>
              <a:latin typeface="Calibri" panose="020F0502020204030204"/>
              <a:cs typeface="Calibri" panose="020F0502020204030204"/>
            </a:endParaRPr>
          </a:p>
        </p:txBody>
      </p:sp>
      <p:graphicFrame>
        <p:nvGraphicFramePr>
          <p:cNvPr id="15" name="object 15"/>
          <p:cNvGraphicFramePr>
            <a:graphicFrameLocks noGrp="1"/>
          </p:cNvGraphicFramePr>
          <p:nvPr/>
        </p:nvGraphicFramePr>
        <p:xfrm>
          <a:off x="732282" y="2947670"/>
          <a:ext cx="8335009" cy="4001770"/>
        </p:xfrm>
        <a:graphic>
          <a:graphicData uri="http://schemas.openxmlformats.org/drawingml/2006/table">
            <a:tbl>
              <a:tblPr firstRow="1" bandRow="1">
                <a:tableStyleId>{2D5ABB26-0587-4C30-8999-92F81FD0307C}</a:tableStyleId>
              </a:tblPr>
              <a:tblGrid>
                <a:gridCol w="2774950"/>
                <a:gridCol w="2774950"/>
                <a:gridCol w="2775584"/>
              </a:tblGrid>
              <a:tr h="570865">
                <a:tc>
                  <a:txBody>
                    <a:bodyPr/>
                    <a:lstStyle/>
                    <a:p>
                      <a:pPr marL="50800">
                        <a:lnSpc>
                          <a:spcPct val="100000"/>
                        </a:lnSpc>
                        <a:spcBef>
                          <a:spcPts val="360"/>
                        </a:spcBef>
                      </a:pPr>
                      <a:r>
                        <a:rPr sz="1400" spc="-5" dirty="0">
                          <a:solidFill>
                            <a:srgbClr val="6F2F9F"/>
                          </a:solidFill>
                          <a:latin typeface="Calibri" panose="020F0502020204030204"/>
                          <a:cs typeface="Calibri" panose="020F0502020204030204"/>
                        </a:rPr>
                        <a:t>And</a:t>
                      </a:r>
                      <a:endParaRPr sz="1400">
                        <a:latin typeface="Calibri" panose="020F0502020204030204"/>
                        <a:cs typeface="Calibri" panose="020F0502020204030204"/>
                      </a:endParaRPr>
                    </a:p>
                  </a:txBody>
                  <a:tcPr marL="0" marR="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49530">
                        <a:lnSpc>
                          <a:spcPct val="100000"/>
                        </a:lnSpc>
                        <a:spcBef>
                          <a:spcPts val="360"/>
                        </a:spcBef>
                      </a:pPr>
                      <a:r>
                        <a:rPr sz="1400" spc="-5" dirty="0">
                          <a:solidFill>
                            <a:srgbClr val="6F2F9F"/>
                          </a:solidFill>
                          <a:latin typeface="Calibri" panose="020F0502020204030204"/>
                          <a:cs typeface="Calibri" panose="020F0502020204030204"/>
                        </a:rPr>
                        <a:t>Exec</a:t>
                      </a:r>
                      <a:endParaRPr sz="1400">
                        <a:latin typeface="Calibri" panose="020F0502020204030204"/>
                        <a:cs typeface="Calibri" panose="020F0502020204030204"/>
                      </a:endParaRPr>
                    </a:p>
                  </a:txBody>
                  <a:tcPr marL="0" marR="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50165">
                        <a:lnSpc>
                          <a:spcPct val="100000"/>
                        </a:lnSpc>
                        <a:spcBef>
                          <a:spcPts val="360"/>
                        </a:spcBef>
                      </a:pPr>
                      <a:r>
                        <a:rPr sz="1400" dirty="0">
                          <a:solidFill>
                            <a:srgbClr val="6F2F9F"/>
                          </a:solidFill>
                          <a:latin typeface="Calibri" panose="020F0502020204030204"/>
                          <a:cs typeface="Calibri" panose="020F0502020204030204"/>
                        </a:rPr>
                        <a:t>Not</a:t>
                      </a:r>
                      <a:endParaRPr sz="1400">
                        <a:latin typeface="Calibri" panose="020F0502020204030204"/>
                        <a:cs typeface="Calibri" panose="020F0502020204030204"/>
                      </a:endParaRPr>
                    </a:p>
                  </a:txBody>
                  <a:tcPr marL="0" marR="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570864">
                <a:tc>
                  <a:txBody>
                    <a:bodyPr/>
                    <a:lstStyle/>
                    <a:p>
                      <a:pPr marL="50800">
                        <a:lnSpc>
                          <a:spcPct val="100000"/>
                        </a:lnSpc>
                        <a:spcBef>
                          <a:spcPts val="355"/>
                        </a:spcBef>
                      </a:pPr>
                      <a:r>
                        <a:rPr sz="1400" spc="-5" dirty="0">
                          <a:solidFill>
                            <a:srgbClr val="6F2F9F"/>
                          </a:solidFill>
                          <a:latin typeface="Calibri" panose="020F0502020204030204"/>
                          <a:cs typeface="Calibri" panose="020F0502020204030204"/>
                        </a:rPr>
                        <a:t>Assert</a:t>
                      </a:r>
                      <a:endParaRPr sz="1400">
                        <a:latin typeface="Calibri" panose="020F0502020204030204"/>
                        <a:cs typeface="Calibri" panose="020F0502020204030204"/>
                      </a:endParaRPr>
                    </a:p>
                  </a:txBody>
                  <a:tcPr marL="0" marR="0" marT="450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49530">
                        <a:lnSpc>
                          <a:spcPct val="100000"/>
                        </a:lnSpc>
                        <a:spcBef>
                          <a:spcPts val="355"/>
                        </a:spcBef>
                      </a:pPr>
                      <a:r>
                        <a:rPr sz="1400" spc="-5" dirty="0">
                          <a:solidFill>
                            <a:srgbClr val="6F2F9F"/>
                          </a:solidFill>
                          <a:latin typeface="Calibri" panose="020F0502020204030204"/>
                          <a:cs typeface="Calibri" panose="020F0502020204030204"/>
                        </a:rPr>
                        <a:t>Finally</a:t>
                      </a:r>
                      <a:endParaRPr sz="1400">
                        <a:latin typeface="Calibri" panose="020F0502020204030204"/>
                        <a:cs typeface="Calibri" panose="020F0502020204030204"/>
                      </a:endParaRPr>
                    </a:p>
                  </a:txBody>
                  <a:tcPr marL="0" marR="0" marT="450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50165">
                        <a:lnSpc>
                          <a:spcPct val="100000"/>
                        </a:lnSpc>
                        <a:spcBef>
                          <a:spcPts val="355"/>
                        </a:spcBef>
                      </a:pPr>
                      <a:r>
                        <a:rPr sz="1400" spc="-5" dirty="0">
                          <a:solidFill>
                            <a:srgbClr val="6F2F9F"/>
                          </a:solidFill>
                          <a:latin typeface="Calibri" panose="020F0502020204030204"/>
                          <a:cs typeface="Calibri" panose="020F0502020204030204"/>
                        </a:rPr>
                        <a:t>Or</a:t>
                      </a:r>
                      <a:endParaRPr sz="1400">
                        <a:latin typeface="Calibri" panose="020F0502020204030204"/>
                        <a:cs typeface="Calibri" panose="020F0502020204030204"/>
                      </a:endParaRPr>
                    </a:p>
                  </a:txBody>
                  <a:tcPr marL="0" marR="0" marT="450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570864">
                <a:tc>
                  <a:txBody>
                    <a:bodyPr/>
                    <a:lstStyle/>
                    <a:p>
                      <a:pPr marL="50800">
                        <a:lnSpc>
                          <a:spcPct val="100000"/>
                        </a:lnSpc>
                        <a:spcBef>
                          <a:spcPts val="360"/>
                        </a:spcBef>
                      </a:pPr>
                      <a:r>
                        <a:rPr sz="1400" spc="-5" dirty="0">
                          <a:solidFill>
                            <a:srgbClr val="6F2F9F"/>
                          </a:solidFill>
                          <a:latin typeface="Calibri" panose="020F0502020204030204"/>
                          <a:cs typeface="Calibri" panose="020F0502020204030204"/>
                        </a:rPr>
                        <a:t>Break</a:t>
                      </a:r>
                      <a:endParaRPr sz="1400">
                        <a:latin typeface="Calibri" panose="020F0502020204030204"/>
                        <a:cs typeface="Calibri" panose="020F0502020204030204"/>
                      </a:endParaRPr>
                    </a:p>
                  </a:txBody>
                  <a:tcPr marL="0" marR="0" marT="45719"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49530">
                        <a:lnSpc>
                          <a:spcPct val="100000"/>
                        </a:lnSpc>
                        <a:spcBef>
                          <a:spcPts val="360"/>
                        </a:spcBef>
                      </a:pPr>
                      <a:r>
                        <a:rPr sz="1400" dirty="0">
                          <a:solidFill>
                            <a:srgbClr val="6F2F9F"/>
                          </a:solidFill>
                          <a:latin typeface="Calibri" panose="020F0502020204030204"/>
                          <a:cs typeface="Calibri" panose="020F0502020204030204"/>
                        </a:rPr>
                        <a:t>For</a:t>
                      </a:r>
                      <a:endParaRPr sz="1400">
                        <a:latin typeface="Calibri" panose="020F0502020204030204"/>
                        <a:cs typeface="Calibri" panose="020F0502020204030204"/>
                      </a:endParaRPr>
                    </a:p>
                  </a:txBody>
                  <a:tcPr marL="0" marR="0" marT="45719"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50165">
                        <a:lnSpc>
                          <a:spcPct val="100000"/>
                        </a:lnSpc>
                        <a:spcBef>
                          <a:spcPts val="360"/>
                        </a:spcBef>
                      </a:pPr>
                      <a:r>
                        <a:rPr sz="1400" spc="-5" dirty="0">
                          <a:solidFill>
                            <a:srgbClr val="6F2F9F"/>
                          </a:solidFill>
                          <a:latin typeface="Calibri" panose="020F0502020204030204"/>
                          <a:cs typeface="Calibri" panose="020F0502020204030204"/>
                        </a:rPr>
                        <a:t>Pass</a:t>
                      </a:r>
                      <a:endParaRPr sz="1400">
                        <a:latin typeface="Calibri" panose="020F0502020204030204"/>
                        <a:cs typeface="Calibri" panose="020F0502020204030204"/>
                      </a:endParaRPr>
                    </a:p>
                  </a:txBody>
                  <a:tcPr marL="0" marR="0" marT="45719"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570864">
                <a:tc>
                  <a:txBody>
                    <a:bodyPr/>
                    <a:lstStyle/>
                    <a:p>
                      <a:pPr marL="50800">
                        <a:lnSpc>
                          <a:spcPct val="100000"/>
                        </a:lnSpc>
                        <a:spcBef>
                          <a:spcPts val="365"/>
                        </a:spcBef>
                      </a:pPr>
                      <a:r>
                        <a:rPr sz="1400" spc="-5" dirty="0">
                          <a:solidFill>
                            <a:srgbClr val="6F2F9F"/>
                          </a:solidFill>
                          <a:latin typeface="Calibri" panose="020F0502020204030204"/>
                          <a:cs typeface="Calibri" panose="020F0502020204030204"/>
                        </a:rPr>
                        <a:t>Class</a:t>
                      </a:r>
                      <a:endParaRPr sz="1400">
                        <a:latin typeface="Calibri" panose="020F0502020204030204"/>
                        <a:cs typeface="Calibri" panose="020F0502020204030204"/>
                      </a:endParaRPr>
                    </a:p>
                  </a:txBody>
                  <a:tcPr marL="0" marR="0" marT="4635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49530">
                        <a:lnSpc>
                          <a:spcPct val="100000"/>
                        </a:lnSpc>
                        <a:spcBef>
                          <a:spcPts val="365"/>
                        </a:spcBef>
                      </a:pPr>
                      <a:r>
                        <a:rPr sz="1400" dirty="0">
                          <a:solidFill>
                            <a:srgbClr val="6F2F9F"/>
                          </a:solidFill>
                          <a:latin typeface="Calibri" panose="020F0502020204030204"/>
                          <a:cs typeface="Calibri" panose="020F0502020204030204"/>
                        </a:rPr>
                        <a:t>From</a:t>
                      </a:r>
                      <a:endParaRPr sz="1400">
                        <a:latin typeface="Calibri" panose="020F0502020204030204"/>
                        <a:cs typeface="Calibri" panose="020F0502020204030204"/>
                      </a:endParaRPr>
                    </a:p>
                  </a:txBody>
                  <a:tcPr marL="0" marR="0" marT="4635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50165">
                        <a:lnSpc>
                          <a:spcPct val="100000"/>
                        </a:lnSpc>
                        <a:spcBef>
                          <a:spcPts val="365"/>
                        </a:spcBef>
                      </a:pPr>
                      <a:r>
                        <a:rPr sz="1400" spc="-5" dirty="0">
                          <a:solidFill>
                            <a:srgbClr val="6F2F9F"/>
                          </a:solidFill>
                          <a:latin typeface="Calibri" panose="020F0502020204030204"/>
                          <a:cs typeface="Calibri" panose="020F0502020204030204"/>
                        </a:rPr>
                        <a:t>Print</a:t>
                      </a:r>
                      <a:endParaRPr sz="1400">
                        <a:latin typeface="Calibri" panose="020F0502020204030204"/>
                        <a:cs typeface="Calibri" panose="020F0502020204030204"/>
                      </a:endParaRPr>
                    </a:p>
                  </a:txBody>
                  <a:tcPr marL="0" marR="0" marT="4635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571500">
                <a:tc>
                  <a:txBody>
                    <a:bodyPr/>
                    <a:lstStyle/>
                    <a:p>
                      <a:pPr marL="50800">
                        <a:lnSpc>
                          <a:spcPct val="100000"/>
                        </a:lnSpc>
                        <a:spcBef>
                          <a:spcPts val="355"/>
                        </a:spcBef>
                      </a:pPr>
                      <a:r>
                        <a:rPr sz="1400" spc="-5" dirty="0">
                          <a:solidFill>
                            <a:srgbClr val="6F2F9F"/>
                          </a:solidFill>
                          <a:latin typeface="Calibri" panose="020F0502020204030204"/>
                          <a:cs typeface="Calibri" panose="020F0502020204030204"/>
                        </a:rPr>
                        <a:t>Continue</a:t>
                      </a:r>
                      <a:endParaRPr sz="1400">
                        <a:latin typeface="Calibri" panose="020F0502020204030204"/>
                        <a:cs typeface="Calibri" panose="020F0502020204030204"/>
                      </a:endParaRPr>
                    </a:p>
                  </a:txBody>
                  <a:tcPr marL="0" marR="0" marT="450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49530">
                        <a:lnSpc>
                          <a:spcPct val="100000"/>
                        </a:lnSpc>
                        <a:spcBef>
                          <a:spcPts val="355"/>
                        </a:spcBef>
                      </a:pPr>
                      <a:r>
                        <a:rPr sz="1400" spc="-5" dirty="0">
                          <a:solidFill>
                            <a:srgbClr val="6F2F9F"/>
                          </a:solidFill>
                          <a:latin typeface="Calibri" panose="020F0502020204030204"/>
                          <a:cs typeface="Calibri" panose="020F0502020204030204"/>
                        </a:rPr>
                        <a:t>Global</a:t>
                      </a:r>
                      <a:endParaRPr sz="1400">
                        <a:latin typeface="Calibri" panose="020F0502020204030204"/>
                        <a:cs typeface="Calibri" panose="020F0502020204030204"/>
                      </a:endParaRPr>
                    </a:p>
                  </a:txBody>
                  <a:tcPr marL="0" marR="0" marT="450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50165">
                        <a:lnSpc>
                          <a:spcPct val="100000"/>
                        </a:lnSpc>
                        <a:spcBef>
                          <a:spcPts val="355"/>
                        </a:spcBef>
                      </a:pPr>
                      <a:r>
                        <a:rPr sz="1400" dirty="0">
                          <a:solidFill>
                            <a:srgbClr val="6F2F9F"/>
                          </a:solidFill>
                          <a:latin typeface="Calibri" panose="020F0502020204030204"/>
                          <a:cs typeface="Calibri" panose="020F0502020204030204"/>
                        </a:rPr>
                        <a:t>Raise</a:t>
                      </a:r>
                      <a:endParaRPr sz="1400">
                        <a:latin typeface="Calibri" panose="020F0502020204030204"/>
                        <a:cs typeface="Calibri" panose="020F0502020204030204"/>
                      </a:endParaRPr>
                    </a:p>
                  </a:txBody>
                  <a:tcPr marL="0" marR="0" marT="450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570865">
                <a:tc>
                  <a:txBody>
                    <a:bodyPr/>
                    <a:lstStyle/>
                    <a:p>
                      <a:pPr marL="50800">
                        <a:lnSpc>
                          <a:spcPct val="100000"/>
                        </a:lnSpc>
                        <a:spcBef>
                          <a:spcPts val="355"/>
                        </a:spcBef>
                      </a:pPr>
                      <a:r>
                        <a:rPr sz="1400" spc="-5" dirty="0">
                          <a:solidFill>
                            <a:srgbClr val="6F2F9F"/>
                          </a:solidFill>
                          <a:latin typeface="Calibri" panose="020F0502020204030204"/>
                          <a:cs typeface="Calibri" panose="020F0502020204030204"/>
                        </a:rPr>
                        <a:t>Def</a:t>
                      </a:r>
                      <a:endParaRPr sz="1400">
                        <a:latin typeface="Calibri" panose="020F0502020204030204"/>
                        <a:cs typeface="Calibri" panose="020F0502020204030204"/>
                      </a:endParaRPr>
                    </a:p>
                  </a:txBody>
                  <a:tcPr marL="0" marR="0" marT="450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49530">
                        <a:lnSpc>
                          <a:spcPct val="100000"/>
                        </a:lnSpc>
                        <a:spcBef>
                          <a:spcPts val="355"/>
                        </a:spcBef>
                      </a:pPr>
                      <a:r>
                        <a:rPr sz="1400" spc="-5" dirty="0">
                          <a:solidFill>
                            <a:srgbClr val="6F2F9F"/>
                          </a:solidFill>
                          <a:latin typeface="Calibri" panose="020F0502020204030204"/>
                          <a:cs typeface="Calibri" panose="020F0502020204030204"/>
                        </a:rPr>
                        <a:t>If</a:t>
                      </a:r>
                      <a:endParaRPr sz="1400">
                        <a:latin typeface="Calibri" panose="020F0502020204030204"/>
                        <a:cs typeface="Calibri" panose="020F0502020204030204"/>
                      </a:endParaRPr>
                    </a:p>
                  </a:txBody>
                  <a:tcPr marL="0" marR="0" marT="450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50165">
                        <a:lnSpc>
                          <a:spcPct val="100000"/>
                        </a:lnSpc>
                        <a:spcBef>
                          <a:spcPts val="355"/>
                        </a:spcBef>
                      </a:pPr>
                      <a:r>
                        <a:rPr sz="1400" spc="-5" dirty="0">
                          <a:solidFill>
                            <a:srgbClr val="6F2F9F"/>
                          </a:solidFill>
                          <a:latin typeface="Calibri" panose="020F0502020204030204"/>
                          <a:cs typeface="Calibri" panose="020F0502020204030204"/>
                        </a:rPr>
                        <a:t>return</a:t>
                      </a:r>
                      <a:endParaRPr sz="1400">
                        <a:latin typeface="Calibri" panose="020F0502020204030204"/>
                        <a:cs typeface="Calibri" panose="020F0502020204030204"/>
                      </a:endParaRPr>
                    </a:p>
                  </a:txBody>
                  <a:tcPr marL="0" marR="0" marT="450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569594">
                <a:tc>
                  <a:txBody>
                    <a:bodyPr/>
                    <a:lstStyle/>
                    <a:p>
                      <a:pPr marL="50800">
                        <a:lnSpc>
                          <a:spcPct val="100000"/>
                        </a:lnSpc>
                        <a:spcBef>
                          <a:spcPts val="360"/>
                        </a:spcBef>
                      </a:pPr>
                      <a:r>
                        <a:rPr sz="1400" spc="-5" dirty="0">
                          <a:solidFill>
                            <a:srgbClr val="6F2F9F"/>
                          </a:solidFill>
                          <a:latin typeface="Calibri" panose="020F0502020204030204"/>
                          <a:cs typeface="Calibri" panose="020F0502020204030204"/>
                        </a:rPr>
                        <a:t>Del</a:t>
                      </a:r>
                      <a:endParaRPr sz="1400">
                        <a:latin typeface="Calibri" panose="020F0502020204030204"/>
                        <a:cs typeface="Calibri" panose="020F0502020204030204"/>
                      </a:endParaRPr>
                    </a:p>
                  </a:txBody>
                  <a:tcPr marL="0" marR="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49530">
                        <a:lnSpc>
                          <a:spcPct val="100000"/>
                        </a:lnSpc>
                        <a:spcBef>
                          <a:spcPts val="360"/>
                        </a:spcBef>
                      </a:pPr>
                      <a:r>
                        <a:rPr sz="1400" spc="-5" dirty="0">
                          <a:solidFill>
                            <a:srgbClr val="6F2F9F"/>
                          </a:solidFill>
                          <a:latin typeface="Calibri" panose="020F0502020204030204"/>
                          <a:cs typeface="Calibri" panose="020F0502020204030204"/>
                        </a:rPr>
                        <a:t>Import</a:t>
                      </a:r>
                      <a:endParaRPr sz="1400">
                        <a:latin typeface="Calibri" panose="020F0502020204030204"/>
                        <a:cs typeface="Calibri" panose="020F0502020204030204"/>
                      </a:endParaRPr>
                    </a:p>
                  </a:txBody>
                  <a:tcPr marL="0" marR="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50165">
                        <a:lnSpc>
                          <a:spcPct val="100000"/>
                        </a:lnSpc>
                        <a:spcBef>
                          <a:spcPts val="360"/>
                        </a:spcBef>
                      </a:pPr>
                      <a:r>
                        <a:rPr sz="1400" dirty="0">
                          <a:solidFill>
                            <a:srgbClr val="6F2F9F"/>
                          </a:solidFill>
                          <a:latin typeface="Calibri" panose="020F0502020204030204"/>
                          <a:cs typeface="Calibri" panose="020F0502020204030204"/>
                        </a:rPr>
                        <a:t>try</a:t>
                      </a:r>
                      <a:endParaRPr sz="1400">
                        <a:latin typeface="Calibri" panose="020F0502020204030204"/>
                        <a:cs typeface="Calibri" panose="020F0502020204030204"/>
                      </a:endParaRPr>
                    </a:p>
                  </a:txBody>
                  <a:tcPr marL="0" marR="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3"/>
          <p:cNvGraphicFramePr>
            <a:graphicFrameLocks noGrp="1"/>
          </p:cNvGraphicFramePr>
          <p:nvPr/>
        </p:nvGraphicFramePr>
        <p:xfrm>
          <a:off x="623697" y="742950"/>
          <a:ext cx="8335009" cy="1718945"/>
        </p:xfrm>
        <a:graphic>
          <a:graphicData uri="http://schemas.openxmlformats.org/drawingml/2006/table">
            <a:tbl>
              <a:tblPr firstRow="1" bandRow="1">
                <a:tableStyleId>{2D5ABB26-0587-4C30-8999-92F81FD0307C}</a:tableStyleId>
              </a:tblPr>
              <a:tblGrid>
                <a:gridCol w="2774950"/>
                <a:gridCol w="2774950"/>
                <a:gridCol w="2775584"/>
              </a:tblGrid>
              <a:tr h="570864">
                <a:tc>
                  <a:txBody>
                    <a:bodyPr/>
                    <a:lstStyle/>
                    <a:p>
                      <a:pPr marL="50800">
                        <a:lnSpc>
                          <a:spcPct val="100000"/>
                        </a:lnSpc>
                        <a:spcBef>
                          <a:spcPts val="360"/>
                        </a:spcBef>
                      </a:pPr>
                      <a:r>
                        <a:rPr sz="1400" dirty="0">
                          <a:solidFill>
                            <a:srgbClr val="6F2F9F"/>
                          </a:solidFill>
                          <a:latin typeface="Calibri" panose="020F0502020204030204"/>
                          <a:cs typeface="Calibri" panose="020F0502020204030204"/>
                        </a:rPr>
                        <a:t>Elif</a:t>
                      </a:r>
                      <a:endParaRPr sz="1400">
                        <a:latin typeface="Calibri" panose="020F0502020204030204"/>
                        <a:cs typeface="Calibri" panose="020F0502020204030204"/>
                      </a:endParaRPr>
                    </a:p>
                  </a:txBody>
                  <a:tcPr marL="0" marR="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tcPr>
                </a:tc>
                <a:tc>
                  <a:txBody>
                    <a:bodyPr/>
                    <a:lstStyle/>
                    <a:p>
                      <a:pPr marL="49530">
                        <a:lnSpc>
                          <a:spcPct val="100000"/>
                        </a:lnSpc>
                        <a:spcBef>
                          <a:spcPts val="360"/>
                        </a:spcBef>
                      </a:pPr>
                      <a:r>
                        <a:rPr sz="1400" spc="-5" dirty="0">
                          <a:solidFill>
                            <a:srgbClr val="6F2F9F"/>
                          </a:solidFill>
                          <a:latin typeface="Calibri" panose="020F0502020204030204"/>
                          <a:cs typeface="Calibri" panose="020F0502020204030204"/>
                        </a:rPr>
                        <a:t>In</a:t>
                      </a:r>
                      <a:endParaRPr sz="1400">
                        <a:latin typeface="Calibri" panose="020F0502020204030204"/>
                        <a:cs typeface="Calibri" panose="020F0502020204030204"/>
                      </a:endParaRPr>
                    </a:p>
                  </a:txBody>
                  <a:tcPr marL="0" marR="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tcPr>
                </a:tc>
                <a:tc>
                  <a:txBody>
                    <a:bodyPr/>
                    <a:lstStyle/>
                    <a:p>
                      <a:pPr marL="50165">
                        <a:lnSpc>
                          <a:spcPct val="100000"/>
                        </a:lnSpc>
                        <a:spcBef>
                          <a:spcPts val="360"/>
                        </a:spcBef>
                      </a:pPr>
                      <a:r>
                        <a:rPr sz="1400" dirty="0">
                          <a:solidFill>
                            <a:srgbClr val="6F2F9F"/>
                          </a:solidFill>
                          <a:latin typeface="Calibri" panose="020F0502020204030204"/>
                          <a:cs typeface="Calibri" panose="020F0502020204030204"/>
                        </a:rPr>
                        <a:t>while</a:t>
                      </a:r>
                      <a:endParaRPr sz="1400">
                        <a:latin typeface="Calibri" panose="020F0502020204030204"/>
                        <a:cs typeface="Calibri" panose="020F0502020204030204"/>
                      </a:endParaRPr>
                    </a:p>
                  </a:txBody>
                  <a:tcPr marL="0" marR="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tcPr>
                </a:tc>
              </a:tr>
              <a:tr h="570864">
                <a:tc>
                  <a:txBody>
                    <a:bodyPr/>
                    <a:lstStyle/>
                    <a:p>
                      <a:pPr marL="50800">
                        <a:lnSpc>
                          <a:spcPct val="100000"/>
                        </a:lnSpc>
                        <a:spcBef>
                          <a:spcPts val="365"/>
                        </a:spcBef>
                      </a:pPr>
                      <a:r>
                        <a:rPr sz="1400" spc="-5" dirty="0">
                          <a:solidFill>
                            <a:srgbClr val="6F2F9F"/>
                          </a:solidFill>
                          <a:latin typeface="Calibri" panose="020F0502020204030204"/>
                          <a:cs typeface="Calibri" panose="020F0502020204030204"/>
                        </a:rPr>
                        <a:t>Else</a:t>
                      </a:r>
                      <a:endParaRPr sz="1400">
                        <a:latin typeface="Calibri" panose="020F0502020204030204"/>
                        <a:cs typeface="Calibri" panose="020F0502020204030204"/>
                      </a:endParaRPr>
                    </a:p>
                  </a:txBody>
                  <a:tcPr marL="0" marR="0" marT="4635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tcPr>
                </a:tc>
                <a:tc>
                  <a:txBody>
                    <a:bodyPr/>
                    <a:lstStyle/>
                    <a:p>
                      <a:pPr marL="49530">
                        <a:lnSpc>
                          <a:spcPct val="100000"/>
                        </a:lnSpc>
                        <a:spcBef>
                          <a:spcPts val="365"/>
                        </a:spcBef>
                      </a:pPr>
                      <a:r>
                        <a:rPr sz="1400" spc="-5" dirty="0">
                          <a:solidFill>
                            <a:srgbClr val="6F2F9F"/>
                          </a:solidFill>
                          <a:latin typeface="Calibri" panose="020F0502020204030204"/>
                          <a:cs typeface="Calibri" panose="020F0502020204030204"/>
                        </a:rPr>
                        <a:t>Is</a:t>
                      </a:r>
                      <a:endParaRPr sz="1400">
                        <a:latin typeface="Calibri" panose="020F0502020204030204"/>
                        <a:cs typeface="Calibri" panose="020F0502020204030204"/>
                      </a:endParaRPr>
                    </a:p>
                  </a:txBody>
                  <a:tcPr marL="0" marR="0" marT="4635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tcPr>
                </a:tc>
                <a:tc>
                  <a:txBody>
                    <a:bodyPr/>
                    <a:lstStyle/>
                    <a:p>
                      <a:pPr marL="50165">
                        <a:lnSpc>
                          <a:spcPct val="100000"/>
                        </a:lnSpc>
                        <a:spcBef>
                          <a:spcPts val="365"/>
                        </a:spcBef>
                      </a:pPr>
                      <a:r>
                        <a:rPr sz="1400" dirty="0">
                          <a:solidFill>
                            <a:srgbClr val="6F2F9F"/>
                          </a:solidFill>
                          <a:latin typeface="Calibri" panose="020F0502020204030204"/>
                          <a:cs typeface="Calibri" panose="020F0502020204030204"/>
                        </a:rPr>
                        <a:t>with</a:t>
                      </a:r>
                      <a:endParaRPr sz="1400">
                        <a:latin typeface="Calibri" panose="020F0502020204030204"/>
                        <a:cs typeface="Calibri" panose="020F0502020204030204"/>
                      </a:endParaRPr>
                    </a:p>
                  </a:txBody>
                  <a:tcPr marL="0" marR="0" marT="4635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tcPr>
                </a:tc>
              </a:tr>
              <a:tr h="570865">
                <a:tc>
                  <a:txBody>
                    <a:bodyPr/>
                    <a:lstStyle/>
                    <a:p>
                      <a:pPr marL="50800">
                        <a:lnSpc>
                          <a:spcPct val="100000"/>
                        </a:lnSpc>
                        <a:spcBef>
                          <a:spcPts val="360"/>
                        </a:spcBef>
                      </a:pPr>
                      <a:r>
                        <a:rPr sz="1400" spc="-5" dirty="0">
                          <a:solidFill>
                            <a:srgbClr val="6F2F9F"/>
                          </a:solidFill>
                          <a:latin typeface="Calibri" panose="020F0502020204030204"/>
                          <a:cs typeface="Calibri" panose="020F0502020204030204"/>
                        </a:rPr>
                        <a:t>Except</a:t>
                      </a:r>
                      <a:endParaRPr sz="1400">
                        <a:latin typeface="Calibri" panose="020F0502020204030204"/>
                        <a:cs typeface="Calibri" panose="020F0502020204030204"/>
                      </a:endParaRPr>
                    </a:p>
                  </a:txBody>
                  <a:tcPr marL="0" marR="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tcPr>
                </a:tc>
                <a:tc>
                  <a:txBody>
                    <a:bodyPr/>
                    <a:lstStyle/>
                    <a:p>
                      <a:pPr marL="49530">
                        <a:lnSpc>
                          <a:spcPct val="100000"/>
                        </a:lnSpc>
                        <a:spcBef>
                          <a:spcPts val="360"/>
                        </a:spcBef>
                      </a:pPr>
                      <a:r>
                        <a:rPr sz="1400" spc="-5" dirty="0">
                          <a:solidFill>
                            <a:srgbClr val="6F2F9F"/>
                          </a:solidFill>
                          <a:latin typeface="Calibri" panose="020F0502020204030204"/>
                          <a:cs typeface="Calibri" panose="020F0502020204030204"/>
                        </a:rPr>
                        <a:t>Lambda</a:t>
                      </a:r>
                      <a:endParaRPr sz="1400">
                        <a:latin typeface="Calibri" panose="020F0502020204030204"/>
                        <a:cs typeface="Calibri" panose="020F0502020204030204"/>
                      </a:endParaRPr>
                    </a:p>
                  </a:txBody>
                  <a:tcPr marL="0" marR="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tcPr>
                </a:tc>
                <a:tc>
                  <a:txBody>
                    <a:bodyPr/>
                    <a:lstStyle/>
                    <a:p>
                      <a:pPr marL="50165">
                        <a:lnSpc>
                          <a:spcPct val="100000"/>
                        </a:lnSpc>
                        <a:spcBef>
                          <a:spcPts val="360"/>
                        </a:spcBef>
                      </a:pPr>
                      <a:r>
                        <a:rPr sz="1400" dirty="0">
                          <a:solidFill>
                            <a:srgbClr val="6F2F9F"/>
                          </a:solidFill>
                          <a:latin typeface="Calibri" panose="020F0502020204030204"/>
                          <a:cs typeface="Calibri" panose="020F0502020204030204"/>
                        </a:rPr>
                        <a:t>yield</a:t>
                      </a:r>
                      <a:endParaRPr sz="1400">
                        <a:latin typeface="Calibri" panose="020F0502020204030204"/>
                        <a:cs typeface="Calibri" panose="020F0502020204030204"/>
                      </a:endParaRPr>
                    </a:p>
                  </a:txBody>
                  <a:tcPr marL="0" marR="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tcPr>
                </a:tc>
              </a:tr>
            </a:tbl>
          </a:graphicData>
        </a:graphic>
      </p:graphicFrame>
      <p:sp>
        <p:nvSpPr>
          <p:cNvPr id="14" name="object 14"/>
          <p:cNvSpPr txBox="1"/>
          <p:nvPr/>
        </p:nvSpPr>
        <p:spPr>
          <a:xfrm>
            <a:off x="756920" y="2465705"/>
            <a:ext cx="3577590" cy="505460"/>
          </a:xfrm>
          <a:prstGeom prst="rect">
            <a:avLst/>
          </a:prstGeom>
        </p:spPr>
        <p:txBody>
          <a:bodyPr vert="horz" wrap="square" lIns="0" tIns="13335" rIns="0" bIns="0" rtlCol="0">
            <a:spAutoFit/>
          </a:bodyPr>
          <a:lstStyle/>
          <a:p>
            <a:pPr marL="12700">
              <a:lnSpc>
                <a:spcPct val="100000"/>
              </a:lnSpc>
              <a:spcBef>
                <a:spcPts val="105"/>
              </a:spcBef>
            </a:pPr>
            <a:r>
              <a:rPr sz="3200" b="0" spc="-5" dirty="0">
                <a:solidFill>
                  <a:srgbClr val="6F2F9F"/>
                </a:solidFill>
                <a:latin typeface="Calibri Light" panose="020F0302020204030204"/>
                <a:cs typeface="Calibri Light" panose="020F0302020204030204"/>
              </a:rPr>
              <a:t>Lines </a:t>
            </a:r>
            <a:r>
              <a:rPr sz="3200" b="0" dirty="0">
                <a:solidFill>
                  <a:srgbClr val="6F2F9F"/>
                </a:solidFill>
                <a:latin typeface="Calibri Light" panose="020F0302020204030204"/>
                <a:cs typeface="Calibri Light" panose="020F0302020204030204"/>
              </a:rPr>
              <a:t>and </a:t>
            </a:r>
            <a:r>
              <a:rPr sz="3200" b="0" spc="-5" dirty="0">
                <a:solidFill>
                  <a:srgbClr val="6F2F9F"/>
                </a:solidFill>
                <a:latin typeface="Calibri Light" panose="020F0302020204030204"/>
                <a:cs typeface="Calibri Light" panose="020F0302020204030204"/>
              </a:rPr>
              <a:t>Indentation</a:t>
            </a:r>
            <a:endParaRPr sz="3200">
              <a:latin typeface="Calibri Light" panose="020F0302020204030204"/>
              <a:cs typeface="Calibri Light" panose="020F0302020204030204"/>
            </a:endParaRPr>
          </a:p>
        </p:txBody>
      </p:sp>
      <p:sp>
        <p:nvSpPr>
          <p:cNvPr id="16" name="object 16"/>
          <p:cNvSpPr txBox="1"/>
          <p:nvPr/>
        </p:nvSpPr>
        <p:spPr>
          <a:xfrm>
            <a:off x="623569" y="3035681"/>
            <a:ext cx="8061325" cy="925195"/>
          </a:xfrm>
          <a:prstGeom prst="rect">
            <a:avLst/>
          </a:prstGeom>
        </p:spPr>
        <p:txBody>
          <a:bodyPr vert="horz" wrap="square" lIns="0" tIns="12065" rIns="0" bIns="0" rtlCol="0">
            <a:spAutoFit/>
          </a:bodyPr>
          <a:lstStyle/>
          <a:p>
            <a:pPr marL="12700" marR="5080">
              <a:lnSpc>
                <a:spcPct val="110000"/>
              </a:lnSpc>
              <a:spcBef>
                <a:spcPts val="95"/>
              </a:spcBef>
            </a:pPr>
            <a:r>
              <a:rPr spc="-5" dirty="0">
                <a:latin typeface="Calibri" panose="020F0502020204030204"/>
                <a:cs typeface="Calibri" panose="020F0502020204030204"/>
              </a:rPr>
              <a:t>Python provides no braces to indicate blocks </a:t>
            </a:r>
            <a:r>
              <a:rPr dirty="0">
                <a:latin typeface="Calibri" panose="020F0502020204030204"/>
                <a:cs typeface="Calibri" panose="020F0502020204030204"/>
              </a:rPr>
              <a:t>of </a:t>
            </a:r>
            <a:r>
              <a:rPr spc="-5" dirty="0">
                <a:latin typeface="Calibri" panose="020F0502020204030204"/>
                <a:cs typeface="Calibri" panose="020F0502020204030204"/>
              </a:rPr>
              <a:t>code for class and function definitions </a:t>
            </a:r>
            <a:r>
              <a:rPr dirty="0">
                <a:latin typeface="Calibri" panose="020F0502020204030204"/>
                <a:cs typeface="Calibri" panose="020F0502020204030204"/>
              </a:rPr>
              <a:t>or </a:t>
            </a:r>
            <a:r>
              <a:rPr spc="-5" dirty="0">
                <a:latin typeface="Calibri" panose="020F0502020204030204"/>
                <a:cs typeface="Calibri" panose="020F0502020204030204"/>
              </a:rPr>
              <a:t>flow control. Blocks </a:t>
            </a:r>
            <a:r>
              <a:rPr dirty="0">
                <a:latin typeface="Calibri" panose="020F0502020204030204"/>
                <a:cs typeface="Calibri" panose="020F0502020204030204"/>
              </a:rPr>
              <a:t>of  </a:t>
            </a:r>
            <a:r>
              <a:rPr spc="-5" dirty="0">
                <a:latin typeface="Calibri" panose="020F0502020204030204"/>
                <a:cs typeface="Calibri" panose="020F0502020204030204"/>
              </a:rPr>
              <a:t>code </a:t>
            </a:r>
            <a:r>
              <a:rPr dirty="0">
                <a:latin typeface="Calibri" panose="020F0502020204030204"/>
                <a:cs typeface="Calibri" panose="020F0502020204030204"/>
              </a:rPr>
              <a:t>are </a:t>
            </a:r>
            <a:r>
              <a:rPr spc="-5" dirty="0">
                <a:latin typeface="Calibri" panose="020F0502020204030204"/>
                <a:cs typeface="Calibri" panose="020F0502020204030204"/>
              </a:rPr>
              <a:t>denoted by line indentation, which </a:t>
            </a:r>
            <a:r>
              <a:rPr dirty="0">
                <a:latin typeface="Calibri" panose="020F0502020204030204"/>
                <a:cs typeface="Calibri" panose="020F0502020204030204"/>
              </a:rPr>
              <a:t>is </a:t>
            </a:r>
            <a:r>
              <a:rPr spc="-5" dirty="0">
                <a:latin typeface="Calibri" panose="020F0502020204030204"/>
                <a:cs typeface="Calibri" panose="020F0502020204030204"/>
              </a:rPr>
              <a:t>rigidly</a:t>
            </a:r>
            <a:r>
              <a:rPr spc="-15" dirty="0">
                <a:latin typeface="Calibri" panose="020F0502020204030204"/>
                <a:cs typeface="Calibri" panose="020F0502020204030204"/>
              </a:rPr>
              <a:t> </a:t>
            </a:r>
            <a:r>
              <a:rPr spc="-5" dirty="0">
                <a:latin typeface="Calibri" panose="020F0502020204030204"/>
                <a:cs typeface="Calibri" panose="020F0502020204030204"/>
              </a:rPr>
              <a:t>enforced.</a:t>
            </a:r>
            <a:endParaRPr>
              <a:latin typeface="Calibri" panose="020F0502020204030204"/>
              <a:cs typeface="Calibri" panose="020F0502020204030204"/>
            </a:endParaRPr>
          </a:p>
        </p:txBody>
      </p:sp>
      <p:sp>
        <p:nvSpPr>
          <p:cNvPr id="17" name="object 17"/>
          <p:cNvSpPr txBox="1"/>
          <p:nvPr/>
        </p:nvSpPr>
        <p:spPr>
          <a:xfrm>
            <a:off x="746239" y="4025645"/>
            <a:ext cx="8267700" cy="2569845"/>
          </a:xfrm>
          <a:prstGeom prst="rect">
            <a:avLst/>
          </a:prstGeom>
        </p:spPr>
        <p:txBody>
          <a:bodyPr vert="horz" wrap="square" lIns="0" tIns="12700" rIns="0" bIns="0" rtlCol="0">
            <a:spAutoFit/>
          </a:bodyPr>
          <a:lstStyle/>
          <a:p>
            <a:pPr marL="22860" marR="5080" indent="0">
              <a:lnSpc>
                <a:spcPct val="110000"/>
              </a:lnSpc>
              <a:spcBef>
                <a:spcPts val="100"/>
              </a:spcBef>
              <a:buClr>
                <a:srgbClr val="5FCAEE"/>
              </a:buClr>
              <a:buSzPct val="114000"/>
              <a:buFont typeface="Wingdings 3" panose="05040102010807070707"/>
              <a:buNone/>
              <a:tabLst>
                <a:tab pos="365760" algn="l"/>
                <a:tab pos="366395" algn="l"/>
              </a:tabLst>
            </a:pPr>
            <a:r>
              <a:rPr lang="en-IN" sz="1400" spc="-5" dirty="0">
                <a:latin typeface="Calibri" panose="020F0502020204030204"/>
                <a:cs typeface="Calibri" panose="020F0502020204030204"/>
              </a:rPr>
              <a:t>  </a:t>
            </a:r>
            <a:r>
              <a:rPr spc="-5" dirty="0">
                <a:latin typeface="Calibri" panose="020F0502020204030204"/>
                <a:cs typeface="Calibri" panose="020F0502020204030204"/>
              </a:rPr>
              <a:t>The number </a:t>
            </a:r>
            <a:r>
              <a:rPr dirty="0">
                <a:latin typeface="Calibri" panose="020F0502020204030204"/>
                <a:cs typeface="Calibri" panose="020F0502020204030204"/>
              </a:rPr>
              <a:t>of </a:t>
            </a:r>
            <a:r>
              <a:rPr spc="-5" dirty="0">
                <a:latin typeface="Calibri" panose="020F0502020204030204"/>
                <a:cs typeface="Calibri" panose="020F0502020204030204"/>
              </a:rPr>
              <a:t>spaces </a:t>
            </a:r>
            <a:r>
              <a:rPr dirty="0">
                <a:latin typeface="Calibri" panose="020F0502020204030204"/>
                <a:cs typeface="Calibri" panose="020F0502020204030204"/>
              </a:rPr>
              <a:t>in </a:t>
            </a:r>
            <a:r>
              <a:rPr spc="-5" dirty="0">
                <a:latin typeface="Calibri" panose="020F0502020204030204"/>
                <a:cs typeface="Calibri" panose="020F0502020204030204"/>
              </a:rPr>
              <a:t>the indentation </a:t>
            </a:r>
            <a:r>
              <a:rPr dirty="0">
                <a:latin typeface="Calibri" panose="020F0502020204030204"/>
                <a:cs typeface="Calibri" panose="020F0502020204030204"/>
              </a:rPr>
              <a:t>is </a:t>
            </a:r>
            <a:r>
              <a:rPr spc="-5" dirty="0">
                <a:latin typeface="Calibri" panose="020F0502020204030204"/>
                <a:cs typeface="Calibri" panose="020F0502020204030204"/>
              </a:rPr>
              <a:t>variable, but all statements within the block must be indented the  same</a:t>
            </a:r>
            <a:r>
              <a:rPr spc="-25" dirty="0">
                <a:latin typeface="Calibri" panose="020F0502020204030204"/>
                <a:cs typeface="Calibri" panose="020F0502020204030204"/>
              </a:rPr>
              <a:t> </a:t>
            </a:r>
            <a:r>
              <a:rPr spc="-5" dirty="0">
                <a:latin typeface="Calibri" panose="020F0502020204030204"/>
                <a:cs typeface="Calibri" panose="020F0502020204030204"/>
              </a:rPr>
              <a:t>amount.</a:t>
            </a:r>
            <a:endParaRPr>
              <a:latin typeface="Calibri" panose="020F0502020204030204"/>
              <a:cs typeface="Calibri" panose="020F0502020204030204"/>
            </a:endParaRPr>
          </a:p>
          <a:p>
            <a:pPr marL="12700">
              <a:lnSpc>
                <a:spcPct val="100000"/>
              </a:lnSpc>
              <a:spcBef>
                <a:spcPts val="875"/>
              </a:spcBef>
            </a:pPr>
            <a:r>
              <a:rPr dirty="0">
                <a:solidFill>
                  <a:srgbClr val="6F2F9F"/>
                </a:solidFill>
                <a:latin typeface="Calibri" panose="020F0502020204030204"/>
                <a:cs typeface="Calibri" panose="020F0502020204030204"/>
              </a:rPr>
              <a:t>For </a:t>
            </a:r>
            <a:r>
              <a:rPr spc="-5" dirty="0">
                <a:solidFill>
                  <a:srgbClr val="6F2F9F"/>
                </a:solidFill>
                <a:latin typeface="Calibri" panose="020F0502020204030204"/>
                <a:cs typeface="Calibri" panose="020F0502020204030204"/>
              </a:rPr>
              <a:t>example </a:t>
            </a:r>
            <a:r>
              <a:rPr dirty="0">
                <a:solidFill>
                  <a:srgbClr val="6F2F9F"/>
                </a:solidFill>
                <a:latin typeface="Calibri" panose="020F0502020204030204"/>
                <a:cs typeface="Calibri" panose="020F0502020204030204"/>
              </a:rPr>
              <a:t>− </a:t>
            </a:r>
            <a:r>
              <a:rPr dirty="0">
                <a:latin typeface="Calibri" panose="020F0502020204030204"/>
                <a:cs typeface="Calibri" panose="020F0502020204030204"/>
              </a:rPr>
              <a:t>if</a:t>
            </a:r>
            <a:r>
              <a:rPr spc="-30" dirty="0">
                <a:latin typeface="Calibri" panose="020F0502020204030204"/>
                <a:cs typeface="Calibri" panose="020F0502020204030204"/>
              </a:rPr>
              <a:t> </a:t>
            </a:r>
            <a:r>
              <a:rPr spc="-5" dirty="0">
                <a:latin typeface="Calibri" panose="020F0502020204030204"/>
                <a:cs typeface="Calibri" panose="020F0502020204030204"/>
              </a:rPr>
              <a:t>True:</a:t>
            </a:r>
            <a:endParaRPr>
              <a:latin typeface="Calibri" panose="020F0502020204030204"/>
              <a:cs typeface="Calibri" panose="020F0502020204030204"/>
            </a:endParaRPr>
          </a:p>
          <a:p>
            <a:pPr marL="1007745">
              <a:lnSpc>
                <a:spcPct val="100000"/>
              </a:lnSpc>
              <a:spcBef>
                <a:spcPts val="705"/>
              </a:spcBef>
            </a:pPr>
            <a:r>
              <a:rPr spc="-5" dirty="0">
                <a:latin typeface="Calibri" panose="020F0502020204030204"/>
                <a:cs typeface="Calibri" panose="020F0502020204030204"/>
              </a:rPr>
              <a:t>print</a:t>
            </a:r>
            <a:r>
              <a:rPr spc="-15" dirty="0">
                <a:latin typeface="Calibri" panose="020F0502020204030204"/>
                <a:cs typeface="Calibri" panose="020F0502020204030204"/>
              </a:rPr>
              <a:t> </a:t>
            </a:r>
            <a:r>
              <a:rPr spc="-5" dirty="0">
                <a:latin typeface="Calibri" panose="020F0502020204030204"/>
                <a:cs typeface="Calibri" panose="020F0502020204030204"/>
              </a:rPr>
              <a:t>“True”</a:t>
            </a:r>
            <a:endParaRPr>
              <a:latin typeface="Calibri" panose="020F0502020204030204"/>
              <a:cs typeface="Calibri" panose="020F0502020204030204"/>
            </a:endParaRPr>
          </a:p>
          <a:p>
            <a:pPr marL="410210">
              <a:lnSpc>
                <a:spcPct val="100000"/>
              </a:lnSpc>
              <a:spcBef>
                <a:spcPts val="830"/>
              </a:spcBef>
            </a:pPr>
            <a:r>
              <a:rPr spc="-5" dirty="0">
                <a:latin typeface="Calibri" panose="020F0502020204030204"/>
                <a:cs typeface="Calibri" panose="020F0502020204030204"/>
              </a:rPr>
              <a:t>else:</a:t>
            </a:r>
            <a:endParaRPr>
              <a:latin typeface="Calibri" panose="020F0502020204030204"/>
              <a:cs typeface="Calibri" panose="020F0502020204030204"/>
            </a:endParaRPr>
          </a:p>
          <a:p>
            <a:pPr marL="1069975">
              <a:lnSpc>
                <a:spcPct val="100000"/>
              </a:lnSpc>
              <a:spcBef>
                <a:spcPts val="805"/>
              </a:spcBef>
            </a:pPr>
            <a:r>
              <a:rPr spc="-5" dirty="0">
                <a:latin typeface="Calibri" panose="020F0502020204030204"/>
                <a:cs typeface="Calibri" panose="020F0502020204030204"/>
              </a:rPr>
              <a:t>print</a:t>
            </a:r>
            <a:r>
              <a:rPr spc="-15" dirty="0">
                <a:latin typeface="Calibri" panose="020F0502020204030204"/>
                <a:cs typeface="Calibri" panose="020F0502020204030204"/>
              </a:rPr>
              <a:t> </a:t>
            </a:r>
            <a:r>
              <a:rPr spc="-5" dirty="0">
                <a:latin typeface="Calibri" panose="020F0502020204030204"/>
                <a:cs typeface="Calibri" panose="020F0502020204030204"/>
              </a:rPr>
              <a:t>“False”</a:t>
            </a:r>
            <a:endParaRPr>
              <a:latin typeface="Calibri" panose="020F0502020204030204"/>
              <a:cs typeface="Calibri" panose="020F0502020204030204"/>
            </a:endParaRPr>
          </a:p>
          <a:p>
            <a:pPr marL="228600">
              <a:lnSpc>
                <a:spcPct val="100000"/>
              </a:lnSpc>
              <a:spcBef>
                <a:spcPts val="935"/>
              </a:spcBef>
            </a:pPr>
            <a:r>
              <a:rPr sz="2000" b="1" i="1" u="heavy" spc="-5" dirty="0">
                <a:solidFill>
                  <a:srgbClr val="FF0000"/>
                </a:solidFill>
                <a:uFill>
                  <a:solidFill>
                    <a:srgbClr val="FF0000"/>
                  </a:solidFill>
                </a:uFill>
                <a:latin typeface="Calibri" panose="020F0502020204030204"/>
                <a:cs typeface="Calibri" panose="020F0502020204030204"/>
              </a:rPr>
              <a:t>However, </a:t>
            </a:r>
            <a:r>
              <a:rPr sz="2000" b="1" i="1" u="heavy" dirty="0">
                <a:solidFill>
                  <a:srgbClr val="FF0000"/>
                </a:solidFill>
                <a:uFill>
                  <a:solidFill>
                    <a:srgbClr val="FF0000"/>
                  </a:solidFill>
                </a:uFill>
                <a:latin typeface="Calibri" panose="020F0502020204030204"/>
                <a:cs typeface="Calibri" panose="020F0502020204030204"/>
              </a:rPr>
              <a:t>the </a:t>
            </a:r>
            <a:r>
              <a:rPr sz="2000" b="1" i="1" u="heavy" spc="-5" dirty="0">
                <a:solidFill>
                  <a:srgbClr val="FF0000"/>
                </a:solidFill>
                <a:uFill>
                  <a:solidFill>
                    <a:srgbClr val="FF0000"/>
                  </a:solidFill>
                </a:uFill>
                <a:latin typeface="Calibri" panose="020F0502020204030204"/>
                <a:cs typeface="Calibri" panose="020F0502020204030204"/>
              </a:rPr>
              <a:t>following block generates </a:t>
            </a:r>
            <a:r>
              <a:rPr sz="2000" b="1" i="1" u="heavy" dirty="0">
                <a:solidFill>
                  <a:srgbClr val="FF0000"/>
                </a:solidFill>
                <a:uFill>
                  <a:solidFill>
                    <a:srgbClr val="FF0000"/>
                  </a:solidFill>
                </a:uFill>
                <a:latin typeface="Calibri" panose="020F0502020204030204"/>
                <a:cs typeface="Calibri" panose="020F0502020204030204"/>
              </a:rPr>
              <a:t>an</a:t>
            </a:r>
            <a:r>
              <a:rPr sz="2000" b="1" i="1" u="heavy" spc="-30" dirty="0">
                <a:solidFill>
                  <a:srgbClr val="FF0000"/>
                </a:solidFill>
                <a:uFill>
                  <a:solidFill>
                    <a:srgbClr val="FF0000"/>
                  </a:solidFill>
                </a:uFill>
                <a:latin typeface="Calibri" panose="020F0502020204030204"/>
                <a:cs typeface="Calibri" panose="020F0502020204030204"/>
              </a:rPr>
              <a:t> </a:t>
            </a:r>
            <a:r>
              <a:rPr sz="2000" b="1" i="1" u="heavy" spc="-5" dirty="0">
                <a:solidFill>
                  <a:srgbClr val="FF0000"/>
                </a:solidFill>
                <a:uFill>
                  <a:solidFill>
                    <a:srgbClr val="FF0000"/>
                  </a:solidFill>
                </a:uFill>
                <a:latin typeface="Calibri" panose="020F0502020204030204"/>
                <a:cs typeface="Calibri" panose="020F0502020204030204"/>
              </a:rPr>
              <a:t>error−</a:t>
            </a:r>
            <a:endParaRPr sz="2000">
              <a:latin typeface="Calibri" panose="020F0502020204030204"/>
              <a:cs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763778" y="343649"/>
            <a:ext cx="8449945" cy="7099300"/>
          </a:xfrm>
          <a:prstGeom prst="rect">
            <a:avLst/>
          </a:prstGeom>
        </p:spPr>
        <p:txBody>
          <a:bodyPr vert="horz" wrap="square" lIns="0" tIns="13335" rIns="0" bIns="0" rtlCol="0">
            <a:spAutoFit/>
          </a:bodyPr>
          <a:lstStyle/>
          <a:p>
            <a:pPr marL="12700">
              <a:lnSpc>
                <a:spcPct val="100000"/>
              </a:lnSpc>
              <a:spcBef>
                <a:spcPts val="105"/>
              </a:spcBef>
            </a:pPr>
            <a:r>
              <a:rPr spc="-5" dirty="0">
                <a:solidFill>
                  <a:srgbClr val="404040"/>
                </a:solidFill>
                <a:latin typeface="Calibri" panose="020F0502020204030204"/>
                <a:cs typeface="Calibri" panose="020F0502020204030204"/>
              </a:rPr>
              <a:t>If</a:t>
            </a:r>
            <a:r>
              <a:rPr spc="5" dirty="0">
                <a:solidFill>
                  <a:srgbClr val="404040"/>
                </a:solidFill>
                <a:latin typeface="Calibri" panose="020F0502020204030204"/>
                <a:cs typeface="Calibri" panose="020F0502020204030204"/>
              </a:rPr>
              <a:t> </a:t>
            </a:r>
            <a:r>
              <a:rPr spc="-5" dirty="0">
                <a:solidFill>
                  <a:srgbClr val="404040"/>
                </a:solidFill>
                <a:latin typeface="Calibri" panose="020F0502020204030204"/>
                <a:cs typeface="Calibri" panose="020F0502020204030204"/>
              </a:rPr>
              <a:t>True:</a:t>
            </a:r>
            <a:endParaRPr>
              <a:latin typeface="Calibri" panose="020F0502020204030204"/>
              <a:cs typeface="Calibri" panose="020F0502020204030204"/>
            </a:endParaRPr>
          </a:p>
          <a:p>
            <a:pPr marL="12700" marR="6958330">
              <a:lnSpc>
                <a:spcPct val="149000"/>
              </a:lnSpc>
              <a:spcBef>
                <a:spcPts val="225"/>
              </a:spcBef>
            </a:pPr>
            <a:r>
              <a:rPr spc="-5" dirty="0">
                <a:solidFill>
                  <a:srgbClr val="404040"/>
                </a:solidFill>
                <a:latin typeface="Calibri" panose="020F0502020204030204"/>
                <a:cs typeface="Calibri" panose="020F0502020204030204"/>
              </a:rPr>
              <a:t>print ”Answer” print  “True”</a:t>
            </a:r>
            <a:r>
              <a:rPr spc="-10" dirty="0">
                <a:solidFill>
                  <a:srgbClr val="404040"/>
                </a:solidFill>
                <a:latin typeface="Calibri" panose="020F0502020204030204"/>
                <a:cs typeface="Calibri" panose="020F0502020204030204"/>
              </a:rPr>
              <a:t> </a:t>
            </a:r>
            <a:r>
              <a:rPr spc="-5" dirty="0">
                <a:solidFill>
                  <a:srgbClr val="404040"/>
                </a:solidFill>
                <a:latin typeface="Calibri" panose="020F0502020204030204"/>
                <a:cs typeface="Calibri" panose="020F0502020204030204"/>
              </a:rPr>
              <a:t>else:</a:t>
            </a:r>
            <a:endParaRPr>
              <a:latin typeface="Calibri" panose="020F0502020204030204"/>
              <a:cs typeface="Calibri" panose="020F0502020204030204"/>
            </a:endParaRPr>
          </a:p>
          <a:p>
            <a:pPr marL="12700" marR="6958330">
              <a:lnSpc>
                <a:spcPct val="149000"/>
              </a:lnSpc>
              <a:spcBef>
                <a:spcPts val="15"/>
              </a:spcBef>
            </a:pPr>
            <a:r>
              <a:rPr spc="-5" dirty="0">
                <a:solidFill>
                  <a:srgbClr val="404040"/>
                </a:solidFill>
                <a:latin typeface="Calibri" panose="020F0502020204030204"/>
                <a:cs typeface="Calibri" panose="020F0502020204030204"/>
              </a:rPr>
              <a:t>print ”Answer” print  “False”</a:t>
            </a:r>
            <a:endParaRPr>
              <a:latin typeface="Calibri" panose="020F0502020204030204"/>
              <a:cs typeface="Calibri" panose="020F0502020204030204"/>
            </a:endParaRPr>
          </a:p>
          <a:p>
            <a:pPr marL="17145">
              <a:lnSpc>
                <a:spcPct val="100000"/>
              </a:lnSpc>
              <a:spcBef>
                <a:spcPts val="840"/>
              </a:spcBef>
            </a:pPr>
            <a:r>
              <a:rPr spc="-5" dirty="0">
                <a:solidFill>
                  <a:srgbClr val="001F5F"/>
                </a:solidFill>
                <a:latin typeface="Calibri" panose="020F0502020204030204"/>
                <a:cs typeface="Calibri" panose="020F0502020204030204"/>
              </a:rPr>
              <a:t>Thus, </a:t>
            </a:r>
            <a:r>
              <a:rPr dirty="0">
                <a:solidFill>
                  <a:srgbClr val="001F5F"/>
                </a:solidFill>
                <a:latin typeface="Calibri" panose="020F0502020204030204"/>
                <a:cs typeface="Calibri" panose="020F0502020204030204"/>
              </a:rPr>
              <a:t>in </a:t>
            </a:r>
            <a:r>
              <a:rPr spc="-5" dirty="0">
                <a:solidFill>
                  <a:srgbClr val="001F5F"/>
                </a:solidFill>
                <a:latin typeface="Calibri" panose="020F0502020204030204"/>
                <a:cs typeface="Calibri" panose="020F0502020204030204"/>
              </a:rPr>
              <a:t>Python all the continuous lines indented </a:t>
            </a:r>
            <a:r>
              <a:rPr dirty="0">
                <a:solidFill>
                  <a:srgbClr val="001F5F"/>
                </a:solidFill>
                <a:latin typeface="Calibri" panose="020F0502020204030204"/>
                <a:cs typeface="Calibri" panose="020F0502020204030204"/>
              </a:rPr>
              <a:t>with </a:t>
            </a:r>
            <a:r>
              <a:rPr spc="-5" dirty="0">
                <a:solidFill>
                  <a:srgbClr val="001F5F"/>
                </a:solidFill>
                <a:latin typeface="Calibri" panose="020F0502020204030204"/>
                <a:cs typeface="Calibri" panose="020F0502020204030204"/>
              </a:rPr>
              <a:t>same number </a:t>
            </a:r>
            <a:r>
              <a:rPr dirty="0">
                <a:solidFill>
                  <a:srgbClr val="001F5F"/>
                </a:solidFill>
                <a:latin typeface="Calibri" panose="020F0502020204030204"/>
                <a:cs typeface="Calibri" panose="020F0502020204030204"/>
              </a:rPr>
              <a:t>of </a:t>
            </a:r>
            <a:r>
              <a:rPr spc="-5" dirty="0">
                <a:solidFill>
                  <a:srgbClr val="001F5F"/>
                </a:solidFill>
                <a:latin typeface="Calibri" panose="020F0502020204030204"/>
                <a:cs typeface="Calibri" panose="020F0502020204030204"/>
              </a:rPr>
              <a:t>spaces would </a:t>
            </a:r>
            <a:r>
              <a:rPr dirty="0">
                <a:solidFill>
                  <a:srgbClr val="001F5F"/>
                </a:solidFill>
                <a:latin typeface="Calibri" panose="020F0502020204030204"/>
                <a:cs typeface="Calibri" panose="020F0502020204030204"/>
              </a:rPr>
              <a:t>form a </a:t>
            </a:r>
            <a:r>
              <a:rPr spc="-5" dirty="0">
                <a:solidFill>
                  <a:srgbClr val="001F5F"/>
                </a:solidFill>
                <a:latin typeface="Calibri" panose="020F0502020204030204"/>
                <a:cs typeface="Calibri" panose="020F0502020204030204"/>
              </a:rPr>
              <a:t>block.</a:t>
            </a:r>
            <a:endParaRPr>
              <a:latin typeface="Calibri" panose="020F0502020204030204"/>
              <a:cs typeface="Calibri" panose="020F0502020204030204"/>
            </a:endParaRPr>
          </a:p>
          <a:p>
            <a:pPr marL="3410585">
              <a:lnSpc>
                <a:spcPct val="100000"/>
              </a:lnSpc>
              <a:spcBef>
                <a:spcPts val="235"/>
              </a:spcBef>
            </a:pPr>
            <a:r>
              <a:rPr sz="3200" b="0" spc="-5" dirty="0">
                <a:solidFill>
                  <a:srgbClr val="2E5395"/>
                </a:solidFill>
                <a:latin typeface="Calibri Light" panose="020F0302020204030204"/>
                <a:cs typeface="Calibri Light" panose="020F0302020204030204"/>
              </a:rPr>
              <a:t>Quotation in</a:t>
            </a:r>
            <a:r>
              <a:rPr sz="3200" b="0" spc="20" dirty="0">
                <a:solidFill>
                  <a:srgbClr val="2E5395"/>
                </a:solidFill>
                <a:latin typeface="Calibri Light" panose="020F0302020204030204"/>
                <a:cs typeface="Calibri Light" panose="020F0302020204030204"/>
              </a:rPr>
              <a:t> </a:t>
            </a:r>
            <a:r>
              <a:rPr sz="3200" b="0" spc="-5" dirty="0">
                <a:solidFill>
                  <a:srgbClr val="2E5395"/>
                </a:solidFill>
                <a:latin typeface="Calibri Light" panose="020F0302020204030204"/>
                <a:cs typeface="Calibri Light" panose="020F0302020204030204"/>
              </a:rPr>
              <a:t>Python</a:t>
            </a:r>
            <a:endParaRPr sz="3200">
              <a:latin typeface="Calibri Light" panose="020F0302020204030204"/>
              <a:cs typeface="Calibri Light" panose="020F0302020204030204"/>
            </a:endParaRPr>
          </a:p>
          <a:p>
            <a:pPr marL="302895" marR="319405" indent="-285750">
              <a:lnSpc>
                <a:spcPct val="111000"/>
              </a:lnSpc>
              <a:spcBef>
                <a:spcPts val="290"/>
              </a:spcBef>
              <a:buClr>
                <a:srgbClr val="5FCAEE"/>
              </a:buClr>
              <a:buSzPct val="114000"/>
              <a:buFont typeface="Wingdings" panose="05000000000000000000" charset="0"/>
              <a:buChar char="v"/>
              <a:tabLst>
                <a:tab pos="360045" algn="l"/>
                <a:tab pos="360680" algn="l"/>
              </a:tabLst>
            </a:pPr>
            <a:r>
              <a:rPr spc="-5" dirty="0">
                <a:latin typeface="Calibri" panose="020F0502020204030204"/>
                <a:cs typeface="Calibri" panose="020F0502020204030204"/>
              </a:rPr>
              <a:t>Python accepts single ('), double (") and triple (''' </a:t>
            </a:r>
            <a:r>
              <a:rPr dirty="0">
                <a:latin typeface="Calibri" panose="020F0502020204030204"/>
                <a:cs typeface="Calibri" panose="020F0502020204030204"/>
              </a:rPr>
              <a:t>or """) </a:t>
            </a:r>
            <a:r>
              <a:rPr spc="-5" dirty="0">
                <a:latin typeface="Calibri" panose="020F0502020204030204"/>
                <a:cs typeface="Calibri" panose="020F0502020204030204"/>
              </a:rPr>
              <a:t>quotes to denote string literals, as long as the same  type </a:t>
            </a:r>
            <a:r>
              <a:rPr dirty="0">
                <a:latin typeface="Calibri" panose="020F0502020204030204"/>
                <a:cs typeface="Calibri" panose="020F0502020204030204"/>
              </a:rPr>
              <a:t>of </a:t>
            </a:r>
            <a:r>
              <a:rPr spc="-5" dirty="0">
                <a:latin typeface="Calibri" panose="020F0502020204030204"/>
                <a:cs typeface="Calibri" panose="020F0502020204030204"/>
              </a:rPr>
              <a:t>quote starts and ends the string.</a:t>
            </a:r>
            <a:endParaRPr>
              <a:latin typeface="Calibri" panose="020F0502020204030204"/>
              <a:cs typeface="Calibri" panose="020F0502020204030204"/>
            </a:endParaRPr>
          </a:p>
          <a:p>
            <a:pPr marL="302895" marR="372745" indent="-285750">
              <a:lnSpc>
                <a:spcPct val="110000"/>
              </a:lnSpc>
              <a:spcBef>
                <a:spcPts val="1055"/>
              </a:spcBef>
              <a:buClr>
                <a:srgbClr val="5FCAEE"/>
              </a:buClr>
              <a:buSzPct val="114000"/>
              <a:buFont typeface="Wingdings" panose="05000000000000000000" charset="0"/>
              <a:buChar char="v"/>
              <a:tabLst>
                <a:tab pos="360045" algn="l"/>
                <a:tab pos="360680" algn="l"/>
              </a:tabLst>
            </a:pPr>
            <a:r>
              <a:rPr spc="-5" dirty="0">
                <a:latin typeface="Calibri" panose="020F0502020204030204"/>
                <a:cs typeface="Calibri" panose="020F0502020204030204"/>
              </a:rPr>
              <a:t> The triple quotes </a:t>
            </a:r>
            <a:r>
              <a:rPr dirty="0">
                <a:latin typeface="Calibri" panose="020F0502020204030204"/>
                <a:cs typeface="Calibri" panose="020F0502020204030204"/>
              </a:rPr>
              <a:t>are </a:t>
            </a:r>
            <a:r>
              <a:rPr spc="-5" dirty="0">
                <a:latin typeface="Calibri" panose="020F0502020204030204"/>
                <a:cs typeface="Calibri" panose="020F0502020204030204"/>
              </a:rPr>
              <a:t>used to span the string across multiple lines. For example, all the following </a:t>
            </a:r>
            <a:r>
              <a:rPr dirty="0">
                <a:latin typeface="Calibri" panose="020F0502020204030204"/>
                <a:cs typeface="Calibri" panose="020F0502020204030204"/>
              </a:rPr>
              <a:t>are </a:t>
            </a:r>
            <a:r>
              <a:rPr spc="-5" dirty="0">
                <a:latin typeface="Calibri" panose="020F0502020204030204"/>
                <a:cs typeface="Calibri" panose="020F0502020204030204"/>
              </a:rPr>
              <a:t>legal </a:t>
            </a:r>
            <a:r>
              <a:rPr dirty="0">
                <a:latin typeface="Calibri" panose="020F0502020204030204"/>
                <a:cs typeface="Calibri" panose="020F0502020204030204"/>
              </a:rPr>
              <a:t>−  </a:t>
            </a:r>
            <a:r>
              <a:rPr spc="-5" dirty="0">
                <a:latin typeface="Calibri" panose="020F0502020204030204"/>
                <a:cs typeface="Calibri" panose="020F0502020204030204"/>
              </a:rPr>
              <a:t>word=‘word’</a:t>
            </a:r>
            <a:endParaRPr>
              <a:latin typeface="Calibri" panose="020F0502020204030204"/>
              <a:cs typeface="Calibri" panose="020F0502020204030204"/>
            </a:endParaRPr>
          </a:p>
          <a:p>
            <a:pPr marL="937260">
              <a:lnSpc>
                <a:spcPct val="100000"/>
              </a:lnSpc>
              <a:spcBef>
                <a:spcPts val="1095"/>
              </a:spcBef>
            </a:pPr>
            <a:r>
              <a:rPr spc="-5" dirty="0">
                <a:latin typeface="Calibri" panose="020F0502020204030204"/>
                <a:cs typeface="Calibri" panose="020F0502020204030204"/>
              </a:rPr>
              <a:t>sentence=“This </a:t>
            </a:r>
            <a:r>
              <a:rPr dirty="0">
                <a:latin typeface="Calibri" panose="020F0502020204030204"/>
                <a:cs typeface="Calibri" panose="020F0502020204030204"/>
              </a:rPr>
              <a:t>is a</a:t>
            </a:r>
            <a:r>
              <a:rPr spc="-20" dirty="0">
                <a:latin typeface="Calibri" panose="020F0502020204030204"/>
                <a:cs typeface="Calibri" panose="020F0502020204030204"/>
              </a:rPr>
              <a:t> </a:t>
            </a:r>
            <a:r>
              <a:rPr spc="-5" dirty="0">
                <a:latin typeface="Calibri" panose="020F0502020204030204"/>
                <a:cs typeface="Calibri" panose="020F0502020204030204"/>
              </a:rPr>
              <a:t>sentence.”</a:t>
            </a:r>
            <a:endParaRPr>
              <a:latin typeface="Calibri" panose="020F0502020204030204"/>
              <a:cs typeface="Calibri" panose="020F0502020204030204"/>
            </a:endParaRPr>
          </a:p>
          <a:p>
            <a:pPr marL="931545">
              <a:lnSpc>
                <a:spcPct val="100000"/>
              </a:lnSpc>
              <a:spcBef>
                <a:spcPts val="960"/>
              </a:spcBef>
              <a:tabLst>
                <a:tab pos="5340350" algn="l"/>
              </a:tabLst>
            </a:pPr>
            <a:r>
              <a:rPr spc="-5" dirty="0">
                <a:latin typeface="Calibri" panose="020F0502020204030204"/>
                <a:cs typeface="Calibri" panose="020F0502020204030204"/>
              </a:rPr>
              <a:t>paragraph=“””This </a:t>
            </a:r>
            <a:r>
              <a:rPr dirty="0">
                <a:latin typeface="Calibri" panose="020F0502020204030204"/>
                <a:cs typeface="Calibri" panose="020F0502020204030204"/>
              </a:rPr>
              <a:t>is a </a:t>
            </a:r>
            <a:r>
              <a:rPr spc="-5" dirty="0">
                <a:latin typeface="Calibri" panose="020F0502020204030204"/>
                <a:cs typeface="Calibri" panose="020F0502020204030204"/>
              </a:rPr>
              <a:t>paragraph. It </a:t>
            </a:r>
            <a:r>
              <a:rPr dirty="0">
                <a:latin typeface="Calibri" panose="020F0502020204030204"/>
                <a:cs typeface="Calibri" panose="020F0502020204030204"/>
              </a:rPr>
              <a:t>is </a:t>
            </a:r>
            <a:r>
              <a:rPr spc="-5" dirty="0">
                <a:latin typeface="Calibri" panose="020F0502020204030204"/>
                <a:cs typeface="Calibri" panose="020F0502020204030204"/>
              </a:rPr>
              <a:t>made up</a:t>
            </a:r>
            <a:r>
              <a:rPr spc="70" dirty="0">
                <a:latin typeface="Calibri" panose="020F0502020204030204"/>
                <a:cs typeface="Calibri" panose="020F0502020204030204"/>
              </a:rPr>
              <a:t> </a:t>
            </a:r>
            <a:r>
              <a:rPr dirty="0">
                <a:latin typeface="Calibri" panose="020F0502020204030204"/>
                <a:cs typeface="Calibri" panose="020F0502020204030204"/>
              </a:rPr>
              <a:t>of</a:t>
            </a:r>
            <a:r>
              <a:rPr spc="-5" dirty="0">
                <a:latin typeface="Calibri" panose="020F0502020204030204"/>
                <a:cs typeface="Calibri" panose="020F0502020204030204"/>
              </a:rPr>
              <a:t> multiple	lines and sentences.”””</a:t>
            </a:r>
            <a:endParaRPr>
              <a:latin typeface="Calibri" panose="020F0502020204030204"/>
              <a:cs typeface="Calibri" panose="020F0502020204030204"/>
            </a:endParaRPr>
          </a:p>
          <a:p>
            <a:pPr marL="3476625">
              <a:lnSpc>
                <a:spcPct val="100000"/>
              </a:lnSpc>
              <a:spcBef>
                <a:spcPts val="925"/>
              </a:spcBef>
            </a:pPr>
            <a:r>
              <a:rPr sz="3200" b="0" spc="-5" dirty="0">
                <a:solidFill>
                  <a:srgbClr val="1F3762"/>
                </a:solidFill>
                <a:latin typeface="Calibri Light" panose="020F0302020204030204"/>
                <a:cs typeface="Calibri Light" panose="020F0302020204030204"/>
              </a:rPr>
              <a:t>Comments </a:t>
            </a:r>
            <a:r>
              <a:rPr sz="3200" b="0" dirty="0">
                <a:solidFill>
                  <a:srgbClr val="1F3762"/>
                </a:solidFill>
                <a:latin typeface="Calibri Light" panose="020F0302020204030204"/>
                <a:cs typeface="Calibri Light" panose="020F0302020204030204"/>
              </a:rPr>
              <a:t>in</a:t>
            </a:r>
            <a:r>
              <a:rPr sz="3200" b="0" spc="10" dirty="0">
                <a:solidFill>
                  <a:srgbClr val="1F3762"/>
                </a:solidFill>
                <a:latin typeface="Calibri Light" panose="020F0302020204030204"/>
                <a:cs typeface="Calibri Light" panose="020F0302020204030204"/>
              </a:rPr>
              <a:t> </a:t>
            </a:r>
            <a:r>
              <a:rPr sz="3200" b="0" spc="-5" dirty="0">
                <a:solidFill>
                  <a:srgbClr val="1F3762"/>
                </a:solidFill>
                <a:latin typeface="Calibri Light" panose="020F0302020204030204"/>
                <a:cs typeface="Calibri Light" panose="020F0302020204030204"/>
              </a:rPr>
              <a:t>Python</a:t>
            </a:r>
            <a:endParaRPr sz="3200">
              <a:latin typeface="Calibri Light" panose="020F0302020204030204"/>
              <a:cs typeface="Calibri Light" panose="020F0302020204030204"/>
            </a:endParaRPr>
          </a:p>
          <a:p>
            <a:pPr marL="302895" marR="5080" indent="-285750">
              <a:lnSpc>
                <a:spcPct val="111000"/>
              </a:lnSpc>
              <a:spcBef>
                <a:spcPts val="260"/>
              </a:spcBef>
              <a:buClr>
                <a:srgbClr val="5FCAEE"/>
              </a:buClr>
              <a:buSzPct val="114000"/>
              <a:buFont typeface="Wingdings" panose="05000000000000000000" charset="0"/>
              <a:buChar char="v"/>
              <a:tabLst>
                <a:tab pos="360045" algn="l"/>
                <a:tab pos="360680" algn="l"/>
              </a:tabLst>
            </a:pPr>
            <a:r>
              <a:rPr dirty="0">
                <a:latin typeface="Calibri" panose="020F0502020204030204"/>
                <a:cs typeface="Calibri" panose="020F0502020204030204"/>
              </a:rPr>
              <a:t>A </a:t>
            </a:r>
            <a:r>
              <a:rPr spc="-5" dirty="0">
                <a:latin typeface="Calibri" panose="020F0502020204030204"/>
                <a:cs typeface="Calibri" panose="020F0502020204030204"/>
              </a:rPr>
              <a:t>hash </a:t>
            </a:r>
            <a:r>
              <a:rPr dirty="0">
                <a:latin typeface="Calibri" panose="020F0502020204030204"/>
                <a:cs typeface="Calibri" panose="020F0502020204030204"/>
              </a:rPr>
              <a:t>sign </a:t>
            </a:r>
            <a:r>
              <a:rPr spc="-5" dirty="0">
                <a:latin typeface="Calibri" panose="020F0502020204030204"/>
                <a:cs typeface="Calibri" panose="020F0502020204030204"/>
              </a:rPr>
              <a:t>(#) that </a:t>
            </a:r>
            <a:r>
              <a:rPr dirty="0">
                <a:latin typeface="Calibri" panose="020F0502020204030204"/>
                <a:cs typeface="Calibri" panose="020F0502020204030204"/>
              </a:rPr>
              <a:t>is </a:t>
            </a:r>
            <a:r>
              <a:rPr spc="-5" dirty="0">
                <a:latin typeface="Calibri" panose="020F0502020204030204"/>
                <a:cs typeface="Calibri" panose="020F0502020204030204"/>
              </a:rPr>
              <a:t>not inside </a:t>
            </a:r>
            <a:r>
              <a:rPr dirty="0">
                <a:latin typeface="Calibri" panose="020F0502020204030204"/>
                <a:cs typeface="Calibri" panose="020F0502020204030204"/>
              </a:rPr>
              <a:t>a </a:t>
            </a:r>
            <a:r>
              <a:rPr spc="-5" dirty="0">
                <a:latin typeface="Calibri" panose="020F0502020204030204"/>
                <a:cs typeface="Calibri" panose="020F0502020204030204"/>
              </a:rPr>
              <a:t>string literal begins </a:t>
            </a:r>
            <a:r>
              <a:rPr dirty="0">
                <a:latin typeface="Calibri" panose="020F0502020204030204"/>
                <a:cs typeface="Calibri" panose="020F0502020204030204"/>
              </a:rPr>
              <a:t>a </a:t>
            </a:r>
            <a:r>
              <a:rPr spc="-5" dirty="0">
                <a:latin typeface="Calibri" panose="020F0502020204030204"/>
                <a:cs typeface="Calibri" panose="020F0502020204030204"/>
              </a:rPr>
              <a:t>comment. All characters after the </a:t>
            </a:r>
            <a:r>
              <a:rPr dirty="0">
                <a:latin typeface="Calibri" panose="020F0502020204030204"/>
                <a:cs typeface="Calibri" panose="020F0502020204030204"/>
              </a:rPr>
              <a:t># </a:t>
            </a:r>
            <a:r>
              <a:rPr spc="-5" dirty="0">
                <a:latin typeface="Calibri" panose="020F0502020204030204"/>
                <a:cs typeface="Calibri" panose="020F0502020204030204"/>
              </a:rPr>
              <a:t>and up to the end </a:t>
            </a:r>
            <a:r>
              <a:rPr dirty="0">
                <a:latin typeface="Calibri" panose="020F0502020204030204"/>
                <a:cs typeface="Calibri" panose="020F0502020204030204"/>
              </a:rPr>
              <a:t>of  </a:t>
            </a:r>
            <a:r>
              <a:rPr spc="-5" dirty="0">
                <a:latin typeface="Calibri" panose="020F0502020204030204"/>
                <a:cs typeface="Calibri" panose="020F0502020204030204"/>
              </a:rPr>
              <a:t>the physical line </a:t>
            </a:r>
            <a:r>
              <a:rPr dirty="0">
                <a:latin typeface="Calibri" panose="020F0502020204030204"/>
                <a:cs typeface="Calibri" panose="020F0502020204030204"/>
              </a:rPr>
              <a:t>are </a:t>
            </a:r>
            <a:r>
              <a:rPr spc="-5" dirty="0">
                <a:latin typeface="Calibri" panose="020F0502020204030204"/>
                <a:cs typeface="Calibri" panose="020F0502020204030204"/>
              </a:rPr>
              <a:t>part </a:t>
            </a:r>
            <a:r>
              <a:rPr dirty="0">
                <a:latin typeface="Calibri" panose="020F0502020204030204"/>
                <a:cs typeface="Calibri" panose="020F0502020204030204"/>
              </a:rPr>
              <a:t>of </a:t>
            </a:r>
            <a:r>
              <a:rPr spc="-5" dirty="0">
                <a:latin typeface="Calibri" panose="020F0502020204030204"/>
                <a:cs typeface="Calibri" panose="020F0502020204030204"/>
              </a:rPr>
              <a:t>the comment and the Python interpreter ignores</a:t>
            </a:r>
            <a:r>
              <a:rPr spc="10" dirty="0">
                <a:latin typeface="Calibri" panose="020F0502020204030204"/>
                <a:cs typeface="Calibri" panose="020F0502020204030204"/>
              </a:rPr>
              <a:t> </a:t>
            </a:r>
            <a:r>
              <a:rPr spc="-5" dirty="0">
                <a:latin typeface="Calibri" panose="020F0502020204030204"/>
                <a:cs typeface="Calibri" panose="020F0502020204030204"/>
              </a:rPr>
              <a:t>them.</a:t>
            </a:r>
            <a:endParaRPr>
              <a:latin typeface="Calibri" panose="020F0502020204030204"/>
              <a:cs typeface="Calibri" panose="020F0502020204030204"/>
            </a:endParaRPr>
          </a:p>
          <a:p>
            <a:pPr>
              <a:lnSpc>
                <a:spcPct val="100000"/>
              </a:lnSpc>
              <a:spcBef>
                <a:spcPts val="5"/>
              </a:spcBef>
              <a:buClr>
                <a:srgbClr val="5FCAEE"/>
              </a:buClr>
              <a:buFont typeface="Wingdings 3" panose="05040102010807070707"/>
              <a:buChar char=""/>
            </a:pPr>
            <a:endParaRPr>
              <a:latin typeface="Calibri" panose="020F0502020204030204"/>
              <a:cs typeface="Calibri" panose="020F0502020204030204"/>
            </a:endParaRPr>
          </a:p>
          <a:p>
            <a:pPr marL="302260" indent="-285750">
              <a:lnSpc>
                <a:spcPct val="100000"/>
              </a:lnSpc>
              <a:buClr>
                <a:srgbClr val="5FCAEE"/>
              </a:buClr>
              <a:buSzPct val="114000"/>
              <a:buFont typeface="Wingdings" panose="05000000000000000000" charset="0"/>
              <a:buChar char="o"/>
              <a:tabLst>
                <a:tab pos="360045" algn="l"/>
                <a:tab pos="360680" algn="l"/>
              </a:tabLst>
            </a:pPr>
            <a:r>
              <a:rPr spc="-5" dirty="0">
                <a:latin typeface="Calibri" panose="020F0502020204030204"/>
                <a:cs typeface="Calibri" panose="020F0502020204030204"/>
              </a:rPr>
              <a:t>Code-</a:t>
            </a:r>
            <a:endParaRPr>
              <a:latin typeface="Calibri" panose="020F0502020204030204"/>
              <a:cs typeface="Calibri" panose="020F0502020204030204"/>
            </a:endParaRPr>
          </a:p>
          <a:p>
            <a:pPr marL="16510" indent="0">
              <a:lnSpc>
                <a:spcPct val="100000"/>
              </a:lnSpc>
              <a:spcBef>
                <a:spcPts val="1235"/>
              </a:spcBef>
              <a:buClr>
                <a:srgbClr val="5FCAEE"/>
              </a:buClr>
              <a:buSzPct val="114000"/>
              <a:buFont typeface="Wingdings 3" panose="05040102010807070707"/>
              <a:buNone/>
              <a:tabLst>
                <a:tab pos="360045" algn="l"/>
                <a:tab pos="360680" algn="l"/>
              </a:tabLst>
            </a:pPr>
            <a:r>
              <a:rPr spc="-5" dirty="0">
                <a:latin typeface="Calibri" panose="020F0502020204030204"/>
                <a:cs typeface="Calibri" panose="020F0502020204030204"/>
              </a:rPr>
              <a:t>       #First</a:t>
            </a:r>
            <a:r>
              <a:rPr spc="-15" dirty="0">
                <a:latin typeface="Calibri" panose="020F0502020204030204"/>
                <a:cs typeface="Calibri" panose="020F0502020204030204"/>
              </a:rPr>
              <a:t> </a:t>
            </a:r>
            <a:r>
              <a:rPr spc="-5" dirty="0">
                <a:latin typeface="Calibri" panose="020F0502020204030204"/>
                <a:cs typeface="Calibri" panose="020F0502020204030204"/>
              </a:rPr>
              <a:t>comment</a:t>
            </a:r>
            <a:endParaRPr>
              <a:latin typeface="Calibri" panose="020F0502020204030204"/>
              <a:cs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756920" y="740410"/>
            <a:ext cx="2492375" cy="290195"/>
          </a:xfrm>
          <a:prstGeom prst="rect">
            <a:avLst/>
          </a:prstGeom>
        </p:spPr>
        <p:txBody>
          <a:bodyPr vert="horz" wrap="square" lIns="0" tIns="13335" rIns="0" bIns="0" rtlCol="0">
            <a:spAutoFit/>
          </a:bodyPr>
          <a:lstStyle/>
          <a:p>
            <a:pPr marL="355600" indent="-342900">
              <a:lnSpc>
                <a:spcPct val="100000"/>
              </a:lnSpc>
              <a:spcBef>
                <a:spcPts val="105"/>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Print “Hello,</a:t>
            </a:r>
            <a:r>
              <a:rPr spc="-40" dirty="0">
                <a:latin typeface="Calibri" panose="020F0502020204030204"/>
                <a:cs typeface="Calibri" panose="020F0502020204030204"/>
              </a:rPr>
              <a:t> </a:t>
            </a:r>
            <a:r>
              <a:rPr spc="-5" dirty="0">
                <a:latin typeface="Calibri" panose="020F0502020204030204"/>
                <a:cs typeface="Calibri" panose="020F0502020204030204"/>
              </a:rPr>
              <a:t>Python!”</a:t>
            </a:r>
            <a:endParaRPr>
              <a:latin typeface="Calibri" panose="020F0502020204030204"/>
              <a:cs typeface="Calibri" panose="020F0502020204030204"/>
            </a:endParaRPr>
          </a:p>
        </p:txBody>
      </p:sp>
      <p:sp>
        <p:nvSpPr>
          <p:cNvPr id="14" name="object 14"/>
          <p:cNvSpPr txBox="1"/>
          <p:nvPr/>
        </p:nvSpPr>
        <p:spPr>
          <a:xfrm>
            <a:off x="3882390" y="740410"/>
            <a:ext cx="1943735" cy="290195"/>
          </a:xfrm>
          <a:prstGeom prst="rect">
            <a:avLst/>
          </a:prstGeom>
        </p:spPr>
        <p:txBody>
          <a:bodyPr vert="horz" wrap="square" lIns="0" tIns="13335" rIns="0" bIns="0" rtlCol="0">
            <a:spAutoFit/>
          </a:bodyPr>
          <a:lstStyle/>
          <a:p>
            <a:pPr marL="12700">
              <a:lnSpc>
                <a:spcPct val="100000"/>
              </a:lnSpc>
              <a:spcBef>
                <a:spcPts val="105"/>
              </a:spcBef>
            </a:pPr>
            <a:r>
              <a:rPr spc="-5" dirty="0">
                <a:latin typeface="Calibri" panose="020F0502020204030204"/>
                <a:cs typeface="Calibri" panose="020F0502020204030204"/>
              </a:rPr>
              <a:t>#Second</a:t>
            </a:r>
            <a:r>
              <a:rPr spc="-65" dirty="0">
                <a:latin typeface="Calibri" panose="020F0502020204030204"/>
                <a:cs typeface="Calibri" panose="020F0502020204030204"/>
              </a:rPr>
              <a:t> </a:t>
            </a:r>
            <a:r>
              <a:rPr spc="-5" dirty="0">
                <a:latin typeface="Calibri" panose="020F0502020204030204"/>
                <a:cs typeface="Calibri" panose="020F0502020204030204"/>
              </a:rPr>
              <a:t>comment</a:t>
            </a:r>
            <a:endParaRPr>
              <a:latin typeface="Calibri" panose="020F0502020204030204"/>
              <a:cs typeface="Calibri" panose="020F0502020204030204"/>
            </a:endParaRPr>
          </a:p>
        </p:txBody>
      </p:sp>
      <p:sp>
        <p:nvSpPr>
          <p:cNvPr id="15" name="object 15"/>
          <p:cNvSpPr txBox="1"/>
          <p:nvPr/>
        </p:nvSpPr>
        <p:spPr>
          <a:xfrm>
            <a:off x="756920" y="1543685"/>
            <a:ext cx="3428365" cy="847090"/>
          </a:xfrm>
          <a:prstGeom prst="rect">
            <a:avLst/>
          </a:prstGeom>
        </p:spPr>
        <p:txBody>
          <a:bodyPr vert="horz" wrap="square" lIns="0" tIns="13335" rIns="0" bIns="0" rtlCol="0">
            <a:spAutoFit/>
          </a:bodyPr>
          <a:lstStyle/>
          <a:p>
            <a:pPr marL="355600" indent="-342900">
              <a:lnSpc>
                <a:spcPct val="100000"/>
              </a:lnSpc>
              <a:spcBef>
                <a:spcPts val="105"/>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This produce the following</a:t>
            </a:r>
            <a:r>
              <a:rPr spc="-20" dirty="0">
                <a:latin typeface="Calibri" panose="020F0502020204030204"/>
                <a:cs typeface="Calibri" panose="020F0502020204030204"/>
              </a:rPr>
              <a:t> </a:t>
            </a:r>
            <a:r>
              <a:rPr spc="-5" dirty="0">
                <a:latin typeface="Calibri" panose="020F0502020204030204"/>
                <a:cs typeface="Calibri" panose="020F0502020204030204"/>
              </a:rPr>
              <a:t>result</a:t>
            </a:r>
            <a:endParaRPr>
              <a:latin typeface="Calibri" panose="020F0502020204030204"/>
              <a:cs typeface="Calibri" panose="020F0502020204030204"/>
            </a:endParaRPr>
          </a:p>
          <a:p>
            <a:pPr>
              <a:lnSpc>
                <a:spcPct val="100000"/>
              </a:lnSpc>
              <a:spcBef>
                <a:spcPts val="25"/>
              </a:spcBef>
              <a:buClr>
                <a:srgbClr val="5FCAEE"/>
              </a:buClr>
              <a:buFont typeface="Wingdings 3" panose="05040102010807070707"/>
              <a:buChar char=""/>
            </a:pPr>
            <a:endParaRPr>
              <a:latin typeface="Calibri" panose="020F0502020204030204"/>
              <a:cs typeface="Calibri" panose="020F0502020204030204"/>
            </a:endParaRPr>
          </a:p>
          <a:p>
            <a:pPr marL="532130" indent="-520065">
              <a:lnSpc>
                <a:spcPct val="100000"/>
              </a:lnSpc>
              <a:buClr>
                <a:srgbClr val="5FCAEE"/>
              </a:buClr>
              <a:buSzPct val="114000"/>
              <a:buFont typeface="Wingdings 3" panose="05040102010807070707"/>
              <a:buChar char=""/>
              <a:tabLst>
                <a:tab pos="532130" algn="l"/>
                <a:tab pos="532765" algn="l"/>
              </a:tabLst>
            </a:pPr>
            <a:r>
              <a:rPr spc="-5" dirty="0">
                <a:latin typeface="Calibri" panose="020F0502020204030204"/>
                <a:cs typeface="Calibri" panose="020F0502020204030204"/>
              </a:rPr>
              <a:t>Hello,</a:t>
            </a:r>
            <a:r>
              <a:rPr spc="-15" dirty="0">
                <a:latin typeface="Calibri" panose="020F0502020204030204"/>
                <a:cs typeface="Calibri" panose="020F0502020204030204"/>
              </a:rPr>
              <a:t> </a:t>
            </a:r>
            <a:r>
              <a:rPr spc="-5" dirty="0">
                <a:latin typeface="Calibri" panose="020F0502020204030204"/>
                <a:cs typeface="Calibri" panose="020F0502020204030204"/>
              </a:rPr>
              <a:t>Python!</a:t>
            </a:r>
            <a:endParaRPr>
              <a:latin typeface="Calibri" panose="020F0502020204030204"/>
              <a:cs typeface="Calibri" panose="020F0502020204030204"/>
            </a:endParaRPr>
          </a:p>
        </p:txBody>
      </p:sp>
      <p:sp>
        <p:nvSpPr>
          <p:cNvPr id="16" name="object 16"/>
          <p:cNvSpPr txBox="1"/>
          <p:nvPr/>
        </p:nvSpPr>
        <p:spPr>
          <a:xfrm>
            <a:off x="4251325" y="2458720"/>
            <a:ext cx="1970405" cy="627380"/>
          </a:xfrm>
          <a:prstGeom prst="rect">
            <a:avLst/>
          </a:prstGeom>
        </p:spPr>
        <p:txBody>
          <a:bodyPr vert="horz" wrap="square" lIns="0" tIns="12065" rIns="0" bIns="0" rtlCol="0">
            <a:spAutoFit/>
          </a:bodyPr>
          <a:lstStyle/>
          <a:p>
            <a:pPr marL="12700">
              <a:lnSpc>
                <a:spcPct val="100000"/>
              </a:lnSpc>
              <a:spcBef>
                <a:spcPts val="95"/>
              </a:spcBef>
            </a:pPr>
            <a:r>
              <a:rPr sz="4000" b="0" i="1" spc="-5" dirty="0">
                <a:solidFill>
                  <a:srgbClr val="6F2F9F"/>
                </a:solidFill>
                <a:latin typeface="Calibri Light" panose="020F0302020204030204"/>
                <a:cs typeface="Calibri Light" panose="020F0302020204030204"/>
              </a:rPr>
              <a:t>Variable</a:t>
            </a:r>
            <a:endParaRPr sz="4000" b="0" i="1" spc="-5" dirty="0">
              <a:solidFill>
                <a:srgbClr val="6F2F9F"/>
              </a:solidFill>
              <a:latin typeface="Calibri Light" panose="020F0302020204030204"/>
              <a:cs typeface="Calibri Light" panose="020F0302020204030204"/>
            </a:endParaRPr>
          </a:p>
        </p:txBody>
      </p:sp>
      <p:sp>
        <p:nvSpPr>
          <p:cNvPr id="17" name="object 17"/>
          <p:cNvSpPr txBox="1"/>
          <p:nvPr/>
        </p:nvSpPr>
        <p:spPr>
          <a:xfrm>
            <a:off x="743246" y="3091446"/>
            <a:ext cx="8678545" cy="3770630"/>
          </a:xfrm>
          <a:prstGeom prst="rect">
            <a:avLst/>
          </a:prstGeom>
        </p:spPr>
        <p:txBody>
          <a:bodyPr vert="horz" wrap="square" lIns="0" tIns="12065" rIns="0" bIns="0" rtlCol="0">
            <a:spAutoFit/>
          </a:bodyPr>
          <a:lstStyle/>
          <a:p>
            <a:pPr marL="368935" marR="132080" indent="-342900">
              <a:lnSpc>
                <a:spcPct val="110000"/>
              </a:lnSpc>
              <a:spcBef>
                <a:spcPts val="95"/>
              </a:spcBef>
              <a:buClr>
                <a:srgbClr val="5FCAEE"/>
              </a:buClr>
              <a:buSzPct val="114000"/>
              <a:buFont typeface="Wingdings 3" panose="05040102010807070707"/>
              <a:buChar char=""/>
              <a:tabLst>
                <a:tab pos="368935" algn="l"/>
                <a:tab pos="369570" algn="l"/>
              </a:tabLst>
            </a:pPr>
            <a:r>
              <a:rPr spc="-5" dirty="0">
                <a:latin typeface="Calibri" panose="020F0502020204030204"/>
                <a:cs typeface="Calibri" panose="020F0502020204030204"/>
              </a:rPr>
              <a:t>Variables </a:t>
            </a:r>
            <a:r>
              <a:rPr dirty="0">
                <a:latin typeface="Calibri" panose="020F0502020204030204"/>
                <a:cs typeface="Calibri" panose="020F0502020204030204"/>
              </a:rPr>
              <a:t>are </a:t>
            </a:r>
            <a:r>
              <a:rPr spc="-5" dirty="0">
                <a:latin typeface="Calibri" panose="020F0502020204030204"/>
                <a:cs typeface="Calibri" panose="020F0502020204030204"/>
              </a:rPr>
              <a:t>nothing but reserved memory locations to store values. This means that when </a:t>
            </a:r>
            <a:r>
              <a:rPr dirty="0">
                <a:latin typeface="Calibri" panose="020F0502020204030204"/>
                <a:cs typeface="Calibri" panose="020F0502020204030204"/>
              </a:rPr>
              <a:t>you </a:t>
            </a:r>
            <a:r>
              <a:rPr spc="-5" dirty="0">
                <a:latin typeface="Calibri" panose="020F0502020204030204"/>
                <a:cs typeface="Calibri" panose="020F0502020204030204"/>
              </a:rPr>
              <a:t>create </a:t>
            </a:r>
            <a:r>
              <a:rPr dirty="0">
                <a:latin typeface="Calibri" panose="020F0502020204030204"/>
                <a:cs typeface="Calibri" panose="020F0502020204030204"/>
              </a:rPr>
              <a:t>a </a:t>
            </a:r>
            <a:r>
              <a:rPr spc="-5" dirty="0">
                <a:latin typeface="Calibri" panose="020F0502020204030204"/>
                <a:cs typeface="Calibri" panose="020F0502020204030204"/>
              </a:rPr>
              <a:t>variable  you reserve some space </a:t>
            </a:r>
            <a:r>
              <a:rPr dirty="0">
                <a:latin typeface="Calibri" panose="020F0502020204030204"/>
                <a:cs typeface="Calibri" panose="020F0502020204030204"/>
              </a:rPr>
              <a:t>in</a:t>
            </a:r>
            <a:r>
              <a:rPr spc="-25" dirty="0">
                <a:latin typeface="Calibri" panose="020F0502020204030204"/>
                <a:cs typeface="Calibri" panose="020F0502020204030204"/>
              </a:rPr>
              <a:t> </a:t>
            </a:r>
            <a:r>
              <a:rPr spc="-5" dirty="0">
                <a:latin typeface="Calibri" panose="020F0502020204030204"/>
                <a:cs typeface="Calibri" panose="020F0502020204030204"/>
              </a:rPr>
              <a:t>memory.</a:t>
            </a:r>
            <a:endParaRPr>
              <a:latin typeface="Calibri" panose="020F0502020204030204"/>
              <a:cs typeface="Calibri" panose="020F0502020204030204"/>
            </a:endParaRPr>
          </a:p>
          <a:p>
            <a:pPr marL="368935" marR="307975" indent="-342900">
              <a:lnSpc>
                <a:spcPct val="110000"/>
              </a:lnSpc>
              <a:spcBef>
                <a:spcPts val="1070"/>
              </a:spcBef>
              <a:buClr>
                <a:srgbClr val="5FCAEE"/>
              </a:buClr>
              <a:buSzPct val="114000"/>
              <a:buFont typeface="Wingdings 3" panose="05040102010807070707"/>
              <a:buChar char=""/>
              <a:tabLst>
                <a:tab pos="368935" algn="l"/>
                <a:tab pos="369570" algn="l"/>
              </a:tabLst>
            </a:pPr>
            <a:r>
              <a:rPr spc="-5" dirty="0">
                <a:latin typeface="Calibri" panose="020F0502020204030204"/>
                <a:cs typeface="Calibri" panose="020F0502020204030204"/>
              </a:rPr>
              <a:t>Based </a:t>
            </a:r>
            <a:r>
              <a:rPr dirty="0">
                <a:latin typeface="Calibri" panose="020F0502020204030204"/>
                <a:cs typeface="Calibri" panose="020F0502020204030204"/>
              </a:rPr>
              <a:t>on </a:t>
            </a:r>
            <a:r>
              <a:rPr spc="-5" dirty="0">
                <a:latin typeface="Calibri" panose="020F0502020204030204"/>
                <a:cs typeface="Calibri" panose="020F0502020204030204"/>
              </a:rPr>
              <a:t>the data type </a:t>
            </a:r>
            <a:r>
              <a:rPr dirty="0">
                <a:latin typeface="Calibri" panose="020F0502020204030204"/>
                <a:cs typeface="Calibri" panose="020F0502020204030204"/>
              </a:rPr>
              <a:t>of a </a:t>
            </a:r>
            <a:r>
              <a:rPr spc="-5" dirty="0">
                <a:latin typeface="Calibri" panose="020F0502020204030204"/>
                <a:cs typeface="Calibri" panose="020F0502020204030204"/>
              </a:rPr>
              <a:t>variable, the interpreter allocates memory and decides what can be stored </a:t>
            </a:r>
            <a:r>
              <a:rPr dirty="0">
                <a:latin typeface="Calibri" panose="020F0502020204030204"/>
                <a:cs typeface="Calibri" panose="020F0502020204030204"/>
              </a:rPr>
              <a:t>in </a:t>
            </a:r>
            <a:r>
              <a:rPr spc="-5" dirty="0">
                <a:latin typeface="Calibri" panose="020F0502020204030204"/>
                <a:cs typeface="Calibri" panose="020F0502020204030204"/>
              </a:rPr>
              <a:t>the  reserved memory. Therefore, by assigning different data types to variables, </a:t>
            </a:r>
            <a:r>
              <a:rPr dirty="0">
                <a:latin typeface="Calibri" panose="020F0502020204030204"/>
                <a:cs typeface="Calibri" panose="020F0502020204030204"/>
              </a:rPr>
              <a:t>you </a:t>
            </a:r>
            <a:r>
              <a:rPr spc="-5" dirty="0">
                <a:latin typeface="Calibri" panose="020F0502020204030204"/>
                <a:cs typeface="Calibri" panose="020F0502020204030204"/>
              </a:rPr>
              <a:t>can store integers, decimals </a:t>
            </a:r>
            <a:r>
              <a:rPr dirty="0">
                <a:latin typeface="Calibri" panose="020F0502020204030204"/>
                <a:cs typeface="Calibri" panose="020F0502020204030204"/>
              </a:rPr>
              <a:t>or  </a:t>
            </a:r>
            <a:r>
              <a:rPr spc="-5" dirty="0">
                <a:latin typeface="Calibri" panose="020F0502020204030204"/>
                <a:cs typeface="Calibri" panose="020F0502020204030204"/>
              </a:rPr>
              <a:t>characters </a:t>
            </a:r>
            <a:r>
              <a:rPr dirty="0">
                <a:latin typeface="Calibri" panose="020F0502020204030204"/>
                <a:cs typeface="Calibri" panose="020F0502020204030204"/>
              </a:rPr>
              <a:t>in </a:t>
            </a:r>
            <a:r>
              <a:rPr spc="-5" dirty="0">
                <a:latin typeface="Calibri" panose="020F0502020204030204"/>
                <a:cs typeface="Calibri" panose="020F0502020204030204"/>
              </a:rPr>
              <a:t>these</a:t>
            </a:r>
            <a:r>
              <a:rPr spc="-20" dirty="0">
                <a:latin typeface="Calibri" panose="020F0502020204030204"/>
                <a:cs typeface="Calibri" panose="020F0502020204030204"/>
              </a:rPr>
              <a:t> </a:t>
            </a:r>
            <a:r>
              <a:rPr spc="-5" dirty="0">
                <a:latin typeface="Calibri" panose="020F0502020204030204"/>
                <a:cs typeface="Calibri" panose="020F0502020204030204"/>
              </a:rPr>
              <a:t>variables.</a:t>
            </a:r>
            <a:endParaRPr>
              <a:latin typeface="Calibri" panose="020F0502020204030204"/>
              <a:cs typeface="Calibri" panose="020F0502020204030204"/>
            </a:endParaRPr>
          </a:p>
          <a:p>
            <a:pPr marL="407035" indent="-394970">
              <a:lnSpc>
                <a:spcPct val="100000"/>
              </a:lnSpc>
              <a:spcBef>
                <a:spcPts val="1070"/>
              </a:spcBef>
              <a:buClr>
                <a:srgbClr val="5FCAEE"/>
              </a:buClr>
              <a:buSzPct val="103000"/>
              <a:buFont typeface="Wingdings 3" panose="05040102010807070707"/>
              <a:buChar char=""/>
              <a:tabLst>
                <a:tab pos="406400" algn="l"/>
                <a:tab pos="407670" algn="l"/>
              </a:tabLst>
            </a:pPr>
            <a:r>
              <a:rPr b="0" spc="-5" dirty="0">
                <a:solidFill>
                  <a:srgbClr val="272727"/>
                </a:solidFill>
                <a:latin typeface="Calibri Light" panose="020F0302020204030204"/>
                <a:cs typeface="Calibri Light" panose="020F0302020204030204"/>
              </a:rPr>
              <a:t>Assigning Values to</a:t>
            </a:r>
            <a:r>
              <a:rPr b="0" spc="30" dirty="0">
                <a:solidFill>
                  <a:srgbClr val="272727"/>
                </a:solidFill>
                <a:latin typeface="Calibri Light" panose="020F0302020204030204"/>
                <a:cs typeface="Calibri Light" panose="020F0302020204030204"/>
              </a:rPr>
              <a:t> </a:t>
            </a:r>
            <a:r>
              <a:rPr b="0" spc="-5" dirty="0">
                <a:solidFill>
                  <a:srgbClr val="272727"/>
                </a:solidFill>
                <a:latin typeface="Calibri Light" panose="020F0302020204030204"/>
                <a:cs typeface="Calibri Light" panose="020F0302020204030204"/>
              </a:rPr>
              <a:t>Variables-</a:t>
            </a:r>
            <a:endParaRPr>
              <a:latin typeface="Calibri Light" panose="020F0302020204030204"/>
              <a:cs typeface="Calibri Light" panose="020F0302020204030204"/>
            </a:endParaRPr>
          </a:p>
          <a:p>
            <a:pPr marL="368935" marR="6350" indent="-342900">
              <a:lnSpc>
                <a:spcPct val="110000"/>
              </a:lnSpc>
              <a:spcBef>
                <a:spcPts val="190"/>
              </a:spcBef>
              <a:buClr>
                <a:srgbClr val="5FCAEE"/>
              </a:buClr>
              <a:buSzPct val="114000"/>
              <a:buFont typeface="Wingdings 3" panose="05040102010807070707"/>
              <a:buChar char=""/>
              <a:tabLst>
                <a:tab pos="368935" algn="l"/>
                <a:tab pos="369570" algn="l"/>
              </a:tabLst>
            </a:pPr>
            <a:r>
              <a:rPr spc="-5" dirty="0">
                <a:latin typeface="Calibri" panose="020F0502020204030204"/>
                <a:cs typeface="Calibri" panose="020F0502020204030204"/>
              </a:rPr>
              <a:t>Python variables do not need explicit declaration to reserve memory space. The declaration happens automatically  when you assign </a:t>
            </a:r>
            <a:r>
              <a:rPr dirty="0">
                <a:latin typeface="Calibri" panose="020F0502020204030204"/>
                <a:cs typeface="Calibri" panose="020F0502020204030204"/>
              </a:rPr>
              <a:t>a </a:t>
            </a:r>
            <a:r>
              <a:rPr spc="-5" dirty="0">
                <a:latin typeface="Calibri" panose="020F0502020204030204"/>
                <a:cs typeface="Calibri" panose="020F0502020204030204"/>
              </a:rPr>
              <a:t>value to </a:t>
            </a:r>
            <a:r>
              <a:rPr dirty="0">
                <a:latin typeface="Calibri" panose="020F0502020204030204"/>
                <a:cs typeface="Calibri" panose="020F0502020204030204"/>
              </a:rPr>
              <a:t>a </a:t>
            </a:r>
            <a:r>
              <a:rPr spc="-5" dirty="0">
                <a:latin typeface="Calibri" panose="020F0502020204030204"/>
                <a:cs typeface="Calibri" panose="020F0502020204030204"/>
              </a:rPr>
              <a:t>variable. The equal </a:t>
            </a:r>
            <a:r>
              <a:rPr dirty="0">
                <a:latin typeface="Calibri" panose="020F0502020204030204"/>
                <a:cs typeface="Calibri" panose="020F0502020204030204"/>
              </a:rPr>
              <a:t>sign </a:t>
            </a:r>
            <a:r>
              <a:rPr spc="-5" dirty="0">
                <a:latin typeface="Calibri" panose="020F0502020204030204"/>
                <a:cs typeface="Calibri" panose="020F0502020204030204"/>
              </a:rPr>
              <a:t>(=) </a:t>
            </a:r>
            <a:r>
              <a:rPr dirty="0">
                <a:latin typeface="Calibri" panose="020F0502020204030204"/>
                <a:cs typeface="Calibri" panose="020F0502020204030204"/>
              </a:rPr>
              <a:t>is </a:t>
            </a:r>
            <a:r>
              <a:rPr spc="-5" dirty="0">
                <a:latin typeface="Calibri" panose="020F0502020204030204"/>
                <a:cs typeface="Calibri" panose="020F0502020204030204"/>
              </a:rPr>
              <a:t>used to assign values to</a:t>
            </a:r>
            <a:r>
              <a:rPr spc="10" dirty="0">
                <a:latin typeface="Calibri" panose="020F0502020204030204"/>
                <a:cs typeface="Calibri" panose="020F0502020204030204"/>
              </a:rPr>
              <a:t> </a:t>
            </a:r>
            <a:r>
              <a:rPr spc="-5" dirty="0">
                <a:latin typeface="Calibri" panose="020F0502020204030204"/>
                <a:cs typeface="Calibri" panose="020F0502020204030204"/>
              </a:rPr>
              <a:t>variables.</a:t>
            </a:r>
            <a:endParaRPr>
              <a:latin typeface="Calibri" panose="020F0502020204030204"/>
              <a:cs typeface="Calibri" panose="020F0502020204030204"/>
            </a:endParaRPr>
          </a:p>
          <a:p>
            <a:pPr marL="368935" marR="5080" indent="-342900">
              <a:lnSpc>
                <a:spcPct val="110000"/>
              </a:lnSpc>
              <a:spcBef>
                <a:spcPts val="1070"/>
              </a:spcBef>
              <a:buClr>
                <a:srgbClr val="5FCAEE"/>
              </a:buClr>
              <a:buSzPct val="114000"/>
              <a:buFont typeface="Wingdings 3" panose="05040102010807070707"/>
              <a:buChar char=""/>
              <a:tabLst>
                <a:tab pos="368935" algn="l"/>
                <a:tab pos="369570" algn="l"/>
              </a:tabLst>
            </a:pPr>
            <a:r>
              <a:rPr spc="-5" dirty="0">
                <a:latin typeface="Calibri" panose="020F0502020204030204"/>
                <a:cs typeface="Calibri" panose="020F0502020204030204"/>
              </a:rPr>
              <a:t>The operand to the </a:t>
            </a:r>
            <a:r>
              <a:rPr dirty="0">
                <a:latin typeface="Calibri" panose="020F0502020204030204"/>
                <a:cs typeface="Calibri" panose="020F0502020204030204"/>
              </a:rPr>
              <a:t>left of </a:t>
            </a:r>
            <a:r>
              <a:rPr spc="-5" dirty="0">
                <a:latin typeface="Calibri" panose="020F0502020204030204"/>
                <a:cs typeface="Calibri" panose="020F0502020204030204"/>
              </a:rPr>
              <a:t>the </a:t>
            </a:r>
            <a:r>
              <a:rPr dirty="0">
                <a:latin typeface="Calibri" panose="020F0502020204030204"/>
                <a:cs typeface="Calibri" panose="020F0502020204030204"/>
              </a:rPr>
              <a:t>= </a:t>
            </a:r>
            <a:r>
              <a:rPr spc="-5" dirty="0">
                <a:latin typeface="Calibri" panose="020F0502020204030204"/>
                <a:cs typeface="Calibri" panose="020F0502020204030204"/>
              </a:rPr>
              <a:t>operator </a:t>
            </a:r>
            <a:r>
              <a:rPr dirty="0">
                <a:latin typeface="Calibri" panose="020F0502020204030204"/>
                <a:cs typeface="Calibri" panose="020F0502020204030204"/>
              </a:rPr>
              <a:t>is </a:t>
            </a:r>
            <a:r>
              <a:rPr spc="-5" dirty="0">
                <a:latin typeface="Calibri" panose="020F0502020204030204"/>
                <a:cs typeface="Calibri" panose="020F0502020204030204"/>
              </a:rPr>
              <a:t>the name </a:t>
            </a:r>
            <a:r>
              <a:rPr dirty="0">
                <a:latin typeface="Calibri" panose="020F0502020204030204"/>
                <a:cs typeface="Calibri" panose="020F0502020204030204"/>
              </a:rPr>
              <a:t>of </a:t>
            </a:r>
            <a:r>
              <a:rPr spc="-5" dirty="0">
                <a:latin typeface="Calibri" panose="020F0502020204030204"/>
                <a:cs typeface="Calibri" panose="020F0502020204030204"/>
              </a:rPr>
              <a:t>the variable and the operand to the right </a:t>
            </a:r>
            <a:r>
              <a:rPr dirty="0">
                <a:latin typeface="Calibri" panose="020F0502020204030204"/>
                <a:cs typeface="Calibri" panose="020F0502020204030204"/>
              </a:rPr>
              <a:t>of </a:t>
            </a:r>
            <a:r>
              <a:rPr spc="-5" dirty="0">
                <a:latin typeface="Calibri" panose="020F0502020204030204"/>
                <a:cs typeface="Calibri" panose="020F0502020204030204"/>
              </a:rPr>
              <a:t>the </a:t>
            </a:r>
            <a:r>
              <a:rPr dirty="0">
                <a:latin typeface="Calibri" panose="020F0502020204030204"/>
                <a:cs typeface="Calibri" panose="020F0502020204030204"/>
              </a:rPr>
              <a:t>= </a:t>
            </a:r>
            <a:r>
              <a:rPr spc="-5" dirty="0">
                <a:latin typeface="Calibri" panose="020F0502020204030204"/>
                <a:cs typeface="Calibri" panose="020F0502020204030204"/>
              </a:rPr>
              <a:t>operator  </a:t>
            </a:r>
            <a:r>
              <a:rPr dirty="0">
                <a:latin typeface="Calibri" panose="020F0502020204030204"/>
                <a:cs typeface="Calibri" panose="020F0502020204030204"/>
              </a:rPr>
              <a:t>is </a:t>
            </a:r>
            <a:r>
              <a:rPr spc="-5" dirty="0">
                <a:latin typeface="Calibri" panose="020F0502020204030204"/>
                <a:cs typeface="Calibri" panose="020F0502020204030204"/>
              </a:rPr>
              <a:t>the value stored </a:t>
            </a:r>
            <a:r>
              <a:rPr dirty="0">
                <a:latin typeface="Calibri" panose="020F0502020204030204"/>
                <a:cs typeface="Calibri" panose="020F0502020204030204"/>
              </a:rPr>
              <a:t>in </a:t>
            </a:r>
            <a:r>
              <a:rPr spc="-5" dirty="0">
                <a:latin typeface="Calibri" panose="020F0502020204030204"/>
                <a:cs typeface="Calibri" panose="020F0502020204030204"/>
              </a:rPr>
              <a:t>the</a:t>
            </a:r>
            <a:r>
              <a:rPr spc="-30" dirty="0">
                <a:latin typeface="Calibri" panose="020F0502020204030204"/>
                <a:cs typeface="Calibri" panose="020F0502020204030204"/>
              </a:rPr>
              <a:t> </a:t>
            </a:r>
            <a:r>
              <a:rPr spc="-5" dirty="0">
                <a:latin typeface="Calibri" panose="020F0502020204030204"/>
                <a:cs typeface="Calibri" panose="020F0502020204030204"/>
              </a:rPr>
              <a:t>variable.</a:t>
            </a:r>
            <a:endParaRPr>
              <a:latin typeface="Calibri" panose="020F05020202040302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72110"/>
            <a:ext cx="10972800" cy="6898005"/>
          </a:xfrm>
        </p:spPr>
        <p:txBody>
          <a:bodyPr/>
          <a:p>
            <a:r>
              <a:rPr lang="en-IN" altLang="en-US" sz="5400"/>
              <a:t>PRESENTATION </a:t>
            </a:r>
            <a:br>
              <a:rPr lang="en-IN" altLang="en-US" sz="5400"/>
            </a:br>
            <a:r>
              <a:rPr lang="en-IN" altLang="en-US" sz="5400"/>
              <a:t>ADVANCE </a:t>
            </a:r>
            <a:br>
              <a:rPr lang="en-IN" altLang="en-US" sz="5400"/>
            </a:br>
            <a:r>
              <a:rPr lang="en-IN" altLang="en-US" sz="5400"/>
              <a:t>PYHTHON</a:t>
            </a:r>
            <a:br>
              <a:rPr lang="en-IN" altLang="en-US" sz="5400"/>
            </a:br>
            <a:r>
              <a:rPr lang="en-IN" altLang="en-US" sz="4000"/>
              <a:t>INDUSTIAL TRANNING </a:t>
            </a:r>
            <a:br>
              <a:rPr lang="en-IN" altLang="en-US" sz="4000"/>
            </a:br>
            <a:r>
              <a:rPr lang="en-IN" altLang="en-US" sz="4000"/>
              <a:t>BY</a:t>
            </a:r>
            <a:br>
              <a:rPr lang="en-IN" altLang="en-US" sz="4000"/>
            </a:br>
            <a:r>
              <a:rPr lang="en-IN" altLang="en-US" sz="4000"/>
              <a:t>DEEPIKA NEGI</a:t>
            </a:r>
            <a:br>
              <a:rPr lang="en-IN" altLang="en-US" sz="4000"/>
            </a:br>
            <a:r>
              <a:rPr lang="en-IN" altLang="en-US" sz="4000"/>
              <a:t>(01826418118)</a:t>
            </a:r>
            <a:br>
              <a:rPr lang="en-IN" altLang="en-US" sz="4000"/>
            </a:br>
            <a:r>
              <a:rPr lang="en-IN" altLang="en-US" sz="4000"/>
              <a:t>B.Voc(SD)</a:t>
            </a:r>
            <a:br>
              <a:rPr lang="en-IN" altLang="en-US" sz="4000"/>
            </a:br>
            <a:r>
              <a:rPr lang="en-IN" altLang="en-US" sz="4000"/>
              <a:t>SEM-4th</a:t>
            </a:r>
            <a:endParaRPr lang="en-IN" alt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920" y="519113"/>
            <a:ext cx="2691765" cy="758190"/>
          </a:xfrm>
          <a:prstGeom prst="rect">
            <a:avLst/>
          </a:prstGeom>
        </p:spPr>
        <p:txBody>
          <a:bodyPr vert="horz" wrap="square" lIns="0" tIns="12065" rIns="0" bIns="0" rtlCol="0">
            <a:spAutoFit/>
          </a:bodyPr>
          <a:lstStyle/>
          <a:p>
            <a:pPr marL="12700">
              <a:lnSpc>
                <a:spcPct val="100000"/>
              </a:lnSpc>
              <a:spcBef>
                <a:spcPts val="95"/>
              </a:spcBef>
            </a:pPr>
            <a:r>
              <a:rPr sz="3200" b="0" spc="-5" dirty="0">
                <a:solidFill>
                  <a:srgbClr val="5FCAEE"/>
                </a:solidFill>
                <a:latin typeface="Calibri" panose="020F0502020204030204"/>
                <a:cs typeface="Calibri" panose="020F0502020204030204"/>
              </a:rPr>
              <a:t>For example</a:t>
            </a:r>
            <a:r>
              <a:rPr sz="3200" b="0" spc="-65" dirty="0">
                <a:solidFill>
                  <a:srgbClr val="5FCAEE"/>
                </a:solidFill>
                <a:latin typeface="Calibri" panose="020F0502020204030204"/>
                <a:cs typeface="Calibri" panose="020F0502020204030204"/>
              </a:rPr>
              <a:t> </a:t>
            </a:r>
            <a:r>
              <a:rPr b="0" spc="-5" dirty="0">
                <a:solidFill>
                  <a:srgbClr val="5FCAEE"/>
                </a:solidFill>
                <a:latin typeface="Calibri" panose="020F0502020204030204"/>
                <a:cs typeface="Calibri" panose="020F0502020204030204"/>
              </a:rPr>
              <a:t>−</a:t>
            </a:r>
            <a:endParaRPr b="0" spc="-5" dirty="0">
              <a:solidFill>
                <a:srgbClr val="5FCAEE"/>
              </a:solidFill>
              <a:latin typeface="Calibri" panose="020F0502020204030204"/>
              <a:cs typeface="Calibri" panose="020F0502020204030204"/>
            </a:endParaRPr>
          </a:p>
        </p:txBody>
      </p:sp>
      <p:sp>
        <p:nvSpPr>
          <p:cNvPr id="3" name="object 3"/>
          <p:cNvSpPr txBox="1"/>
          <p:nvPr/>
        </p:nvSpPr>
        <p:spPr>
          <a:xfrm>
            <a:off x="2274823" y="2229599"/>
            <a:ext cx="125920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Calibri" panose="020F0502020204030204"/>
                <a:cs typeface="Calibri" panose="020F0502020204030204"/>
              </a:rPr>
              <a:t>#A </a:t>
            </a:r>
            <a:r>
              <a:rPr sz="1400" spc="-5" dirty="0">
                <a:latin typeface="Calibri" panose="020F0502020204030204"/>
                <a:cs typeface="Calibri" panose="020F0502020204030204"/>
              </a:rPr>
              <a:t>Floating</a:t>
            </a:r>
            <a:r>
              <a:rPr sz="1400" spc="-50" dirty="0">
                <a:latin typeface="Calibri" panose="020F0502020204030204"/>
                <a:cs typeface="Calibri" panose="020F0502020204030204"/>
              </a:rPr>
              <a:t> </a:t>
            </a:r>
            <a:r>
              <a:rPr sz="1400" spc="-5" dirty="0">
                <a:latin typeface="Calibri" panose="020F0502020204030204"/>
                <a:cs typeface="Calibri" panose="020F0502020204030204"/>
              </a:rPr>
              <a:t>point</a:t>
            </a:r>
            <a:endParaRPr sz="1400">
              <a:latin typeface="Calibri" panose="020F0502020204030204"/>
              <a:cs typeface="Calibri" panose="020F0502020204030204"/>
            </a:endParaRPr>
          </a:p>
        </p:txBody>
      </p:sp>
      <p:sp>
        <p:nvSpPr>
          <p:cNvPr id="4" name="object 4"/>
          <p:cNvSpPr txBox="1"/>
          <p:nvPr/>
        </p:nvSpPr>
        <p:spPr>
          <a:xfrm>
            <a:off x="2325116" y="2567939"/>
            <a:ext cx="66738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Calibri" panose="020F0502020204030204"/>
                <a:cs typeface="Calibri" panose="020F0502020204030204"/>
              </a:rPr>
              <a:t>#A</a:t>
            </a:r>
            <a:r>
              <a:rPr sz="1400" spc="-60" dirty="0">
                <a:latin typeface="Calibri" panose="020F0502020204030204"/>
                <a:cs typeface="Calibri" panose="020F0502020204030204"/>
              </a:rPr>
              <a:t> </a:t>
            </a:r>
            <a:r>
              <a:rPr sz="1400" spc="-5" dirty="0">
                <a:latin typeface="Calibri" panose="020F0502020204030204"/>
                <a:cs typeface="Calibri" panose="020F0502020204030204"/>
              </a:rPr>
              <a:t>string</a:t>
            </a:r>
            <a:endParaRPr sz="1400">
              <a:latin typeface="Calibri" panose="020F0502020204030204"/>
              <a:cs typeface="Calibri" panose="020F0502020204030204"/>
            </a:endParaRPr>
          </a:p>
        </p:txBody>
      </p:sp>
      <p:sp>
        <p:nvSpPr>
          <p:cNvPr id="5" name="object 5"/>
          <p:cNvSpPr txBox="1"/>
          <p:nvPr/>
        </p:nvSpPr>
        <p:spPr>
          <a:xfrm>
            <a:off x="756919" y="1800274"/>
            <a:ext cx="3260090" cy="2700020"/>
          </a:xfrm>
          <a:prstGeom prst="rect">
            <a:avLst/>
          </a:prstGeom>
        </p:spPr>
        <p:txBody>
          <a:bodyPr vert="horz" wrap="square" lIns="0" tIns="102870" rIns="0" bIns="0" rtlCol="0">
            <a:spAutoFit/>
          </a:bodyPr>
          <a:lstStyle/>
          <a:p>
            <a:pPr marL="355600" indent="-342900">
              <a:lnSpc>
                <a:spcPct val="100000"/>
              </a:lnSpc>
              <a:spcBef>
                <a:spcPts val="810"/>
              </a:spcBef>
              <a:buClr>
                <a:srgbClr val="5FCAEE"/>
              </a:buClr>
              <a:buSzPct val="114000"/>
              <a:buFont typeface="Wingdings 3" panose="05040102010807070707"/>
              <a:buChar char=""/>
              <a:tabLst>
                <a:tab pos="354965" algn="l"/>
                <a:tab pos="355600" algn="l"/>
                <a:tab pos="1539240" algn="l"/>
              </a:tabLst>
            </a:pPr>
            <a:r>
              <a:rPr spc="-5" dirty="0">
                <a:latin typeface="Calibri" panose="020F0502020204030204"/>
                <a:cs typeface="Calibri" panose="020F0502020204030204"/>
              </a:rPr>
              <a:t>Counter=100	</a:t>
            </a:r>
            <a:r>
              <a:rPr dirty="0">
                <a:latin typeface="Calibri" panose="020F0502020204030204"/>
                <a:cs typeface="Calibri" panose="020F0502020204030204"/>
              </a:rPr>
              <a:t>#An </a:t>
            </a:r>
            <a:r>
              <a:rPr spc="-5" dirty="0">
                <a:latin typeface="Calibri" panose="020F0502020204030204"/>
                <a:cs typeface="Calibri" panose="020F0502020204030204"/>
              </a:rPr>
              <a:t>integer</a:t>
            </a:r>
            <a:r>
              <a:rPr spc="-60" dirty="0">
                <a:latin typeface="Calibri" panose="020F0502020204030204"/>
                <a:cs typeface="Calibri" panose="020F0502020204030204"/>
              </a:rPr>
              <a:t> </a:t>
            </a:r>
            <a:r>
              <a:rPr spc="-5" dirty="0">
                <a:latin typeface="Calibri" panose="020F0502020204030204"/>
                <a:cs typeface="Calibri" panose="020F0502020204030204"/>
              </a:rPr>
              <a:t>assignment</a:t>
            </a:r>
            <a:endParaRPr>
              <a:latin typeface="Calibri" panose="020F0502020204030204"/>
              <a:cs typeface="Calibri" panose="020F0502020204030204"/>
            </a:endParaRPr>
          </a:p>
          <a:p>
            <a:pPr marL="355600" indent="-342900">
              <a:lnSpc>
                <a:spcPct val="100000"/>
              </a:lnSpc>
              <a:spcBef>
                <a:spcPts val="995"/>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Miles=1000.0</a:t>
            </a:r>
            <a:endParaRPr>
              <a:latin typeface="Calibri" panose="020F0502020204030204"/>
              <a:cs typeface="Calibri" panose="020F0502020204030204"/>
            </a:endParaRPr>
          </a:p>
          <a:p>
            <a:pPr marL="355600" indent="-342900">
              <a:lnSpc>
                <a:spcPct val="100000"/>
              </a:lnSpc>
              <a:spcBef>
                <a:spcPts val="985"/>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Name=‘John’</a:t>
            </a:r>
            <a:endParaRPr>
              <a:latin typeface="Calibri" panose="020F0502020204030204"/>
              <a:cs typeface="Calibri" panose="020F0502020204030204"/>
            </a:endParaRPr>
          </a:p>
          <a:p>
            <a:pPr marL="355600" indent="-342900">
              <a:lnSpc>
                <a:spcPct val="100000"/>
              </a:lnSpc>
              <a:spcBef>
                <a:spcPts val="1040"/>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Print</a:t>
            </a:r>
            <a:r>
              <a:rPr spc="-85" dirty="0">
                <a:latin typeface="Calibri" panose="020F0502020204030204"/>
                <a:cs typeface="Calibri" panose="020F0502020204030204"/>
              </a:rPr>
              <a:t> </a:t>
            </a:r>
            <a:r>
              <a:rPr spc="-5" dirty="0">
                <a:latin typeface="Calibri" panose="020F0502020204030204"/>
                <a:cs typeface="Calibri" panose="020F0502020204030204"/>
              </a:rPr>
              <a:t>counter</a:t>
            </a:r>
            <a:endParaRPr>
              <a:latin typeface="Calibri" panose="020F0502020204030204"/>
              <a:cs typeface="Calibri" panose="020F0502020204030204"/>
            </a:endParaRPr>
          </a:p>
          <a:p>
            <a:pPr marL="355600" indent="-342900">
              <a:lnSpc>
                <a:spcPct val="100000"/>
              </a:lnSpc>
              <a:spcBef>
                <a:spcPts val="1045"/>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Print</a:t>
            </a:r>
            <a:r>
              <a:rPr spc="-15" dirty="0">
                <a:latin typeface="Calibri" panose="020F0502020204030204"/>
                <a:cs typeface="Calibri" panose="020F0502020204030204"/>
              </a:rPr>
              <a:t> </a:t>
            </a:r>
            <a:r>
              <a:rPr spc="-5" dirty="0">
                <a:latin typeface="Calibri" panose="020F0502020204030204"/>
                <a:cs typeface="Calibri" panose="020F0502020204030204"/>
              </a:rPr>
              <a:t>miles</a:t>
            </a:r>
            <a:endParaRPr>
              <a:latin typeface="Calibri" panose="020F0502020204030204"/>
              <a:cs typeface="Calibri" panose="020F0502020204030204"/>
            </a:endParaRPr>
          </a:p>
          <a:p>
            <a:pPr marL="355600" indent="-342900">
              <a:lnSpc>
                <a:spcPct val="100000"/>
              </a:lnSpc>
              <a:spcBef>
                <a:spcPts val="1070"/>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Print</a:t>
            </a:r>
            <a:r>
              <a:rPr spc="-15" dirty="0">
                <a:latin typeface="Calibri" panose="020F0502020204030204"/>
                <a:cs typeface="Calibri" panose="020F0502020204030204"/>
              </a:rPr>
              <a:t> </a:t>
            </a:r>
            <a:r>
              <a:rPr spc="-5" dirty="0">
                <a:latin typeface="Calibri" panose="020F0502020204030204"/>
                <a:cs typeface="Calibri" panose="020F0502020204030204"/>
              </a:rPr>
              <a:t>name</a:t>
            </a:r>
            <a:endParaRPr>
              <a:latin typeface="Calibri" panose="020F0502020204030204"/>
              <a:cs typeface="Calibri" panose="020F0502020204030204"/>
            </a:endParaRPr>
          </a:p>
        </p:txBody>
      </p:sp>
      <p:sp>
        <p:nvSpPr>
          <p:cNvPr id="6" name="object 6"/>
          <p:cNvSpPr txBox="1"/>
          <p:nvPr/>
        </p:nvSpPr>
        <p:spPr>
          <a:xfrm>
            <a:off x="757034" y="4500498"/>
            <a:ext cx="7947025" cy="642620"/>
          </a:xfrm>
          <a:prstGeom prst="rect">
            <a:avLst/>
          </a:prstGeom>
        </p:spPr>
        <p:txBody>
          <a:bodyPr vert="horz" wrap="square" lIns="0" tIns="12065" rIns="0" bIns="0" rtlCol="0">
            <a:spAutoFit/>
          </a:bodyPr>
          <a:lstStyle/>
          <a:p>
            <a:pPr marL="12700" marR="5080">
              <a:lnSpc>
                <a:spcPct val="114000"/>
              </a:lnSpc>
              <a:spcBef>
                <a:spcPts val="95"/>
              </a:spcBef>
            </a:pPr>
            <a:r>
              <a:rPr dirty="0">
                <a:solidFill>
                  <a:srgbClr val="6F2F9F"/>
                </a:solidFill>
                <a:latin typeface="Calibri" panose="020F0502020204030204"/>
                <a:cs typeface="Calibri" panose="020F0502020204030204"/>
              </a:rPr>
              <a:t>Here, </a:t>
            </a:r>
            <a:r>
              <a:rPr spc="-5" dirty="0">
                <a:solidFill>
                  <a:srgbClr val="6F2F9F"/>
                </a:solidFill>
                <a:latin typeface="Calibri" panose="020F0502020204030204"/>
                <a:cs typeface="Calibri" panose="020F0502020204030204"/>
              </a:rPr>
              <a:t>100, 1000.0 and "John" </a:t>
            </a:r>
            <a:r>
              <a:rPr dirty="0">
                <a:solidFill>
                  <a:srgbClr val="6F2F9F"/>
                </a:solidFill>
                <a:latin typeface="Calibri" panose="020F0502020204030204"/>
                <a:cs typeface="Calibri" panose="020F0502020204030204"/>
              </a:rPr>
              <a:t>are </a:t>
            </a:r>
            <a:r>
              <a:rPr spc="-5" dirty="0">
                <a:solidFill>
                  <a:srgbClr val="6F2F9F"/>
                </a:solidFill>
                <a:latin typeface="Calibri" panose="020F0502020204030204"/>
                <a:cs typeface="Calibri" panose="020F0502020204030204"/>
              </a:rPr>
              <a:t>the values assigned to counter, miles, and name variables, respectively. This  produces the following result</a:t>
            </a:r>
            <a:r>
              <a:rPr spc="-10" dirty="0">
                <a:solidFill>
                  <a:srgbClr val="6F2F9F"/>
                </a:solidFill>
                <a:latin typeface="Calibri" panose="020F0502020204030204"/>
                <a:cs typeface="Calibri" panose="020F0502020204030204"/>
              </a:rPr>
              <a:t> </a:t>
            </a:r>
            <a:r>
              <a:rPr dirty="0">
                <a:solidFill>
                  <a:srgbClr val="6F2F9F"/>
                </a:solidFill>
                <a:latin typeface="Calibri" panose="020F0502020204030204"/>
                <a:cs typeface="Calibri" panose="020F0502020204030204"/>
              </a:rPr>
              <a:t>−</a:t>
            </a:r>
            <a:endParaRPr>
              <a:latin typeface="Calibri" panose="020F0502020204030204"/>
              <a:cs typeface="Calibri" panose="020F0502020204030204"/>
            </a:endParaRPr>
          </a:p>
        </p:txBody>
      </p:sp>
      <p:sp>
        <p:nvSpPr>
          <p:cNvPr id="8" name="object 8"/>
          <p:cNvSpPr txBox="1"/>
          <p:nvPr/>
        </p:nvSpPr>
        <p:spPr>
          <a:xfrm>
            <a:off x="848360" y="5479415"/>
            <a:ext cx="1139825" cy="835025"/>
          </a:xfrm>
          <a:prstGeom prst="rect">
            <a:avLst/>
          </a:prstGeom>
        </p:spPr>
        <p:txBody>
          <a:bodyPr vert="horz" wrap="square" lIns="0" tIns="128270" rIns="0" bIns="0" rtlCol="0">
            <a:spAutoFit/>
          </a:bodyPr>
          <a:lstStyle/>
          <a:p>
            <a:pPr marL="355600" indent="-342900">
              <a:lnSpc>
                <a:spcPct val="100000"/>
              </a:lnSpc>
              <a:spcBef>
                <a:spcPts val="1010"/>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100</a:t>
            </a:r>
            <a:r>
              <a:rPr spc="-5" dirty="0">
                <a:solidFill>
                  <a:srgbClr val="5FCAEE"/>
                </a:solidFill>
                <a:latin typeface="Wingdings 3" panose="05040102010807070707"/>
                <a:cs typeface="Wingdings 3" panose="05040102010807070707"/>
              </a:rPr>
              <a:t> </a:t>
            </a:r>
            <a:endParaRPr>
              <a:latin typeface="Wingdings 3" panose="05040102010807070707"/>
              <a:cs typeface="Wingdings 3" panose="05040102010807070707"/>
            </a:endParaRPr>
          </a:p>
          <a:p>
            <a:pPr marL="355600" indent="-342900">
              <a:lnSpc>
                <a:spcPct val="100000"/>
              </a:lnSpc>
              <a:spcBef>
                <a:spcPts val="1195"/>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J</a:t>
            </a:r>
            <a:r>
              <a:rPr dirty="0">
                <a:latin typeface="Calibri" panose="020F0502020204030204"/>
                <a:cs typeface="Calibri" panose="020F0502020204030204"/>
              </a:rPr>
              <a:t>o</a:t>
            </a:r>
            <a:r>
              <a:rPr spc="-10" dirty="0">
                <a:latin typeface="Calibri" panose="020F0502020204030204"/>
                <a:cs typeface="Calibri" panose="020F0502020204030204"/>
              </a:rPr>
              <a:t>h</a:t>
            </a:r>
            <a:r>
              <a:rPr dirty="0">
                <a:latin typeface="Calibri" panose="020F0502020204030204"/>
                <a:cs typeface="Calibri" panose="020F0502020204030204"/>
              </a:rPr>
              <a:t>n</a:t>
            </a:r>
            <a:endParaRPr>
              <a:latin typeface="Calibri" panose="020F0502020204030204"/>
              <a:cs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3533140" y="744855"/>
            <a:ext cx="3994150" cy="628015"/>
          </a:xfrm>
          <a:prstGeom prst="rect">
            <a:avLst/>
          </a:prstGeom>
        </p:spPr>
        <p:txBody>
          <a:bodyPr vert="horz" wrap="square" lIns="0" tIns="12700" rIns="0" bIns="0" rtlCol="0">
            <a:spAutoFit/>
          </a:bodyPr>
          <a:lstStyle/>
          <a:p>
            <a:pPr marL="12700">
              <a:lnSpc>
                <a:spcPct val="100000"/>
              </a:lnSpc>
              <a:spcBef>
                <a:spcPts val="100"/>
              </a:spcBef>
            </a:pPr>
            <a:r>
              <a:rPr sz="4000" b="0" u="heavy" spc="-5" dirty="0">
                <a:solidFill>
                  <a:srgbClr val="272727"/>
                </a:solidFill>
                <a:uFill>
                  <a:solidFill>
                    <a:srgbClr val="FF0000"/>
                  </a:solidFill>
                </a:uFill>
                <a:latin typeface="Calibri Light" panose="020F0302020204030204"/>
                <a:cs typeface="Calibri Light" panose="020F0302020204030204"/>
              </a:rPr>
              <a:t>Python</a:t>
            </a:r>
            <a:r>
              <a:rPr sz="4000" b="0" u="heavy" spc="-60" dirty="0">
                <a:solidFill>
                  <a:srgbClr val="272727"/>
                </a:solidFill>
                <a:uFill>
                  <a:solidFill>
                    <a:srgbClr val="FF0000"/>
                  </a:solidFill>
                </a:uFill>
                <a:latin typeface="Calibri Light" panose="020F0302020204030204"/>
                <a:cs typeface="Calibri Light" panose="020F0302020204030204"/>
              </a:rPr>
              <a:t> </a:t>
            </a:r>
            <a:r>
              <a:rPr sz="4000" b="0" u="heavy" spc="-5" dirty="0">
                <a:solidFill>
                  <a:srgbClr val="272727"/>
                </a:solidFill>
                <a:uFill>
                  <a:solidFill>
                    <a:srgbClr val="FF0000"/>
                  </a:solidFill>
                </a:uFill>
                <a:latin typeface="Calibri Light" panose="020F0302020204030204"/>
                <a:cs typeface="Calibri Light" panose="020F0302020204030204"/>
              </a:rPr>
              <a:t>Numbers</a:t>
            </a:r>
            <a:endParaRPr sz="4000">
              <a:latin typeface="Calibri Light" panose="020F0302020204030204"/>
              <a:cs typeface="Calibri Light" panose="020F0302020204030204"/>
            </a:endParaRPr>
          </a:p>
        </p:txBody>
      </p:sp>
      <p:sp>
        <p:nvSpPr>
          <p:cNvPr id="15" name="object 15"/>
          <p:cNvSpPr txBox="1"/>
          <p:nvPr/>
        </p:nvSpPr>
        <p:spPr>
          <a:xfrm>
            <a:off x="796691" y="1951049"/>
            <a:ext cx="8594090" cy="3890645"/>
          </a:xfrm>
          <a:prstGeom prst="rect">
            <a:avLst/>
          </a:prstGeom>
        </p:spPr>
        <p:txBody>
          <a:bodyPr vert="horz" wrap="square" lIns="0" tIns="116205" rIns="0" bIns="0" rtlCol="0">
            <a:spAutoFit/>
          </a:bodyPr>
          <a:lstStyle/>
          <a:p>
            <a:pPr marL="24130">
              <a:lnSpc>
                <a:spcPct val="100000"/>
              </a:lnSpc>
              <a:spcBef>
                <a:spcPts val="915"/>
              </a:spcBef>
            </a:pPr>
            <a:r>
              <a:rPr sz="2000" spc="-5" dirty="0">
                <a:latin typeface="Calibri" panose="020F0502020204030204"/>
                <a:cs typeface="Calibri" panose="020F0502020204030204"/>
              </a:rPr>
              <a:t>Number data types store numeric values. Number objects </a:t>
            </a:r>
            <a:r>
              <a:rPr sz="2000" dirty="0">
                <a:latin typeface="Calibri" panose="020F0502020204030204"/>
                <a:cs typeface="Calibri" panose="020F0502020204030204"/>
              </a:rPr>
              <a:t>are </a:t>
            </a:r>
            <a:r>
              <a:rPr sz="2000" spc="-5" dirty="0">
                <a:latin typeface="Calibri" panose="020F0502020204030204"/>
                <a:cs typeface="Calibri" panose="020F0502020204030204"/>
              </a:rPr>
              <a:t>created when you assign </a:t>
            </a:r>
            <a:r>
              <a:rPr sz="2000" dirty="0">
                <a:latin typeface="Calibri" panose="020F0502020204030204"/>
                <a:cs typeface="Calibri" panose="020F0502020204030204"/>
              </a:rPr>
              <a:t>a </a:t>
            </a:r>
            <a:r>
              <a:rPr sz="2000" spc="-5" dirty="0">
                <a:latin typeface="Calibri" panose="020F0502020204030204"/>
                <a:cs typeface="Calibri" panose="020F0502020204030204"/>
              </a:rPr>
              <a:t>value to them. </a:t>
            </a:r>
            <a:r>
              <a:rPr sz="2000" dirty="0">
                <a:latin typeface="Calibri" panose="020F0502020204030204"/>
                <a:cs typeface="Calibri" panose="020F0502020204030204"/>
              </a:rPr>
              <a:t>For </a:t>
            </a:r>
            <a:r>
              <a:rPr sz="2000" spc="-5" dirty="0">
                <a:latin typeface="Calibri" panose="020F0502020204030204"/>
                <a:cs typeface="Calibri" panose="020F0502020204030204"/>
              </a:rPr>
              <a:t>example</a:t>
            </a:r>
            <a:r>
              <a:rPr sz="2000" spc="135" dirty="0">
                <a:latin typeface="Calibri" panose="020F0502020204030204"/>
                <a:cs typeface="Calibri" panose="020F0502020204030204"/>
              </a:rPr>
              <a:t> </a:t>
            </a:r>
            <a:r>
              <a:rPr sz="2000" dirty="0">
                <a:latin typeface="Calibri" panose="020F0502020204030204"/>
                <a:cs typeface="Calibri" panose="020F0502020204030204"/>
              </a:rPr>
              <a:t>−</a:t>
            </a:r>
            <a:endParaRPr sz="2000">
              <a:latin typeface="Calibri" panose="020F0502020204030204"/>
              <a:cs typeface="Calibri" panose="020F0502020204030204"/>
            </a:endParaRPr>
          </a:p>
          <a:p>
            <a:pPr marL="361315" indent="-343535">
              <a:lnSpc>
                <a:spcPct val="100000"/>
              </a:lnSpc>
              <a:spcBef>
                <a:spcPts val="1115"/>
              </a:spcBef>
              <a:buClr>
                <a:srgbClr val="5FCAEE"/>
              </a:buClr>
              <a:buSzPct val="114000"/>
              <a:buFont typeface="Wingdings 3" panose="05040102010807070707"/>
              <a:buChar char=""/>
              <a:tabLst>
                <a:tab pos="361315" algn="l"/>
                <a:tab pos="361950" algn="l"/>
              </a:tabLst>
            </a:pPr>
            <a:r>
              <a:rPr sz="2000" spc="-5" dirty="0">
                <a:latin typeface="Calibri" panose="020F0502020204030204"/>
                <a:cs typeface="Calibri" panose="020F0502020204030204"/>
              </a:rPr>
              <a:t>Var1=1</a:t>
            </a:r>
            <a:endParaRPr sz="2000">
              <a:latin typeface="Calibri" panose="020F0502020204030204"/>
              <a:cs typeface="Calibri" panose="020F0502020204030204"/>
            </a:endParaRPr>
          </a:p>
          <a:p>
            <a:pPr marL="361315" indent="-343535">
              <a:lnSpc>
                <a:spcPct val="100000"/>
              </a:lnSpc>
              <a:spcBef>
                <a:spcPts val="1235"/>
              </a:spcBef>
              <a:buClr>
                <a:srgbClr val="5FCAEE"/>
              </a:buClr>
              <a:buSzPct val="114000"/>
              <a:buFont typeface="Wingdings 3" panose="05040102010807070707"/>
              <a:buChar char=""/>
              <a:tabLst>
                <a:tab pos="361315" algn="l"/>
                <a:tab pos="361950" algn="l"/>
              </a:tabLst>
            </a:pPr>
            <a:r>
              <a:rPr sz="2000" spc="-5" dirty="0">
                <a:latin typeface="Calibri" panose="020F0502020204030204"/>
                <a:cs typeface="Calibri" panose="020F0502020204030204"/>
              </a:rPr>
              <a:t>Var2=10</a:t>
            </a:r>
            <a:endParaRPr sz="2000">
              <a:latin typeface="Calibri" panose="020F0502020204030204"/>
              <a:cs typeface="Calibri" panose="020F0502020204030204"/>
            </a:endParaRPr>
          </a:p>
          <a:p>
            <a:pPr marL="24130">
              <a:lnSpc>
                <a:spcPct val="100000"/>
              </a:lnSpc>
              <a:spcBef>
                <a:spcPts val="1080"/>
              </a:spcBef>
            </a:pPr>
            <a:r>
              <a:rPr sz="2000" spc="-5" dirty="0">
                <a:latin typeface="Calibri" panose="020F0502020204030204"/>
                <a:cs typeface="Calibri" panose="020F0502020204030204"/>
              </a:rPr>
              <a:t>Python supports four different numerical types</a:t>
            </a:r>
            <a:r>
              <a:rPr sz="2000" spc="-10" dirty="0">
                <a:latin typeface="Calibri" panose="020F0502020204030204"/>
                <a:cs typeface="Calibri" panose="020F0502020204030204"/>
              </a:rPr>
              <a:t> </a:t>
            </a:r>
            <a:r>
              <a:rPr sz="2000" dirty="0">
                <a:latin typeface="Calibri" panose="020F0502020204030204"/>
                <a:cs typeface="Calibri" panose="020F0502020204030204"/>
              </a:rPr>
              <a:t>–</a:t>
            </a:r>
            <a:endParaRPr sz="2000">
              <a:latin typeface="Calibri" panose="020F0502020204030204"/>
              <a:cs typeface="Calibri" panose="020F0502020204030204"/>
            </a:endParaRPr>
          </a:p>
          <a:p>
            <a:pPr marL="358140" indent="-346075">
              <a:lnSpc>
                <a:spcPct val="100000"/>
              </a:lnSpc>
              <a:spcBef>
                <a:spcPts val="890"/>
              </a:spcBef>
              <a:buClr>
                <a:srgbClr val="5FCAEE"/>
              </a:buClr>
              <a:buSzPct val="104000"/>
              <a:buFont typeface="Wingdings 3" panose="05040102010807070707"/>
              <a:buChar char=""/>
              <a:tabLst>
                <a:tab pos="358775" algn="l"/>
              </a:tabLst>
            </a:pPr>
            <a:r>
              <a:rPr sz="2000" spc="-5" dirty="0">
                <a:solidFill>
                  <a:srgbClr val="FFFF00"/>
                </a:solidFill>
                <a:latin typeface="Calibri" panose="020F0502020204030204"/>
                <a:cs typeface="Calibri" panose="020F0502020204030204"/>
              </a:rPr>
              <a:t>int </a:t>
            </a:r>
            <a:r>
              <a:rPr sz="2000" spc="-5" dirty="0">
                <a:latin typeface="Calibri" panose="020F0502020204030204"/>
                <a:cs typeface="Calibri" panose="020F0502020204030204"/>
              </a:rPr>
              <a:t>(signed</a:t>
            </a:r>
            <a:r>
              <a:rPr sz="2000" spc="-10" dirty="0">
                <a:latin typeface="Calibri" panose="020F0502020204030204"/>
                <a:cs typeface="Calibri" panose="020F0502020204030204"/>
              </a:rPr>
              <a:t> </a:t>
            </a:r>
            <a:r>
              <a:rPr sz="2000" spc="-5" dirty="0">
                <a:latin typeface="Calibri" panose="020F0502020204030204"/>
                <a:cs typeface="Calibri" panose="020F0502020204030204"/>
              </a:rPr>
              <a:t>integers)</a:t>
            </a:r>
            <a:endParaRPr sz="2000">
              <a:latin typeface="Calibri" panose="020F0502020204030204"/>
              <a:cs typeface="Calibri" panose="020F0502020204030204"/>
            </a:endParaRPr>
          </a:p>
          <a:p>
            <a:pPr marL="361315" indent="-343535">
              <a:lnSpc>
                <a:spcPct val="100000"/>
              </a:lnSpc>
              <a:spcBef>
                <a:spcPts val="1045"/>
              </a:spcBef>
              <a:buClr>
                <a:srgbClr val="5FCAEE"/>
              </a:buClr>
              <a:buSzPct val="114000"/>
              <a:buFont typeface="Wingdings 3" panose="05040102010807070707"/>
              <a:buChar char=""/>
              <a:tabLst>
                <a:tab pos="361315" algn="l"/>
                <a:tab pos="361950" algn="l"/>
              </a:tabLst>
            </a:pPr>
            <a:r>
              <a:rPr sz="2000" spc="-5" dirty="0">
                <a:solidFill>
                  <a:srgbClr val="00AFEF"/>
                </a:solidFill>
                <a:latin typeface="Calibri" panose="020F0502020204030204"/>
                <a:cs typeface="Calibri" panose="020F0502020204030204"/>
              </a:rPr>
              <a:t>long </a:t>
            </a:r>
            <a:r>
              <a:rPr sz="2000" spc="-5" dirty="0">
                <a:latin typeface="Calibri" panose="020F0502020204030204"/>
                <a:cs typeface="Calibri" panose="020F0502020204030204"/>
              </a:rPr>
              <a:t>(long integers, they can </a:t>
            </a:r>
            <a:r>
              <a:rPr sz="2000" dirty="0">
                <a:latin typeface="Calibri" panose="020F0502020204030204"/>
                <a:cs typeface="Calibri" panose="020F0502020204030204"/>
              </a:rPr>
              <a:t>also </a:t>
            </a:r>
            <a:r>
              <a:rPr sz="2000" spc="-5" dirty="0">
                <a:latin typeface="Calibri" panose="020F0502020204030204"/>
                <a:cs typeface="Calibri" panose="020F0502020204030204"/>
              </a:rPr>
              <a:t>be represented </a:t>
            </a:r>
            <a:r>
              <a:rPr sz="2000" dirty="0">
                <a:latin typeface="Calibri" panose="020F0502020204030204"/>
                <a:cs typeface="Calibri" panose="020F0502020204030204"/>
              </a:rPr>
              <a:t>in </a:t>
            </a:r>
            <a:r>
              <a:rPr sz="2000" spc="-5" dirty="0">
                <a:latin typeface="Calibri" panose="020F0502020204030204"/>
                <a:cs typeface="Calibri" panose="020F0502020204030204"/>
              </a:rPr>
              <a:t>octal and</a:t>
            </a:r>
            <a:r>
              <a:rPr sz="2000" spc="-10" dirty="0">
                <a:latin typeface="Calibri" panose="020F0502020204030204"/>
                <a:cs typeface="Calibri" panose="020F0502020204030204"/>
              </a:rPr>
              <a:t> </a:t>
            </a:r>
            <a:r>
              <a:rPr sz="2000" spc="-5" dirty="0">
                <a:latin typeface="Calibri" panose="020F0502020204030204"/>
                <a:cs typeface="Calibri" panose="020F0502020204030204"/>
              </a:rPr>
              <a:t>hexadecimal)</a:t>
            </a:r>
            <a:endParaRPr sz="2000">
              <a:latin typeface="Calibri" panose="020F0502020204030204"/>
              <a:cs typeface="Calibri" panose="020F0502020204030204"/>
            </a:endParaRPr>
          </a:p>
          <a:p>
            <a:pPr marL="361315" indent="-343535">
              <a:lnSpc>
                <a:spcPct val="100000"/>
              </a:lnSpc>
              <a:spcBef>
                <a:spcPts val="1235"/>
              </a:spcBef>
              <a:buClr>
                <a:srgbClr val="5FCAEE"/>
              </a:buClr>
              <a:buSzPct val="114000"/>
              <a:buFont typeface="Wingdings 3" panose="05040102010807070707"/>
              <a:buChar char=""/>
              <a:tabLst>
                <a:tab pos="361315" algn="l"/>
                <a:tab pos="361950" algn="l"/>
              </a:tabLst>
            </a:pPr>
            <a:r>
              <a:rPr sz="2000" spc="-5" dirty="0">
                <a:solidFill>
                  <a:srgbClr val="FFC000"/>
                </a:solidFill>
                <a:latin typeface="Calibri" panose="020F0502020204030204"/>
                <a:cs typeface="Calibri" panose="020F0502020204030204"/>
              </a:rPr>
              <a:t>float </a:t>
            </a:r>
            <a:r>
              <a:rPr sz="2000" spc="-5" dirty="0">
                <a:latin typeface="Calibri" panose="020F0502020204030204"/>
                <a:cs typeface="Calibri" panose="020F0502020204030204"/>
              </a:rPr>
              <a:t>(floating point real</a:t>
            </a:r>
            <a:r>
              <a:rPr sz="2000" spc="-15" dirty="0">
                <a:latin typeface="Calibri" panose="020F0502020204030204"/>
                <a:cs typeface="Calibri" panose="020F0502020204030204"/>
              </a:rPr>
              <a:t> </a:t>
            </a:r>
            <a:r>
              <a:rPr sz="2000" spc="-5" dirty="0">
                <a:latin typeface="Calibri" panose="020F0502020204030204"/>
                <a:cs typeface="Calibri" panose="020F0502020204030204"/>
              </a:rPr>
              <a:t>values)</a:t>
            </a:r>
            <a:endParaRPr sz="2000">
              <a:latin typeface="Calibri" panose="020F0502020204030204"/>
              <a:cs typeface="Calibri" panose="020F0502020204030204"/>
            </a:endParaRPr>
          </a:p>
          <a:p>
            <a:pPr marL="361315" indent="-343535">
              <a:lnSpc>
                <a:spcPct val="100000"/>
              </a:lnSpc>
              <a:spcBef>
                <a:spcPts val="1235"/>
              </a:spcBef>
              <a:buClr>
                <a:srgbClr val="5FCAEE"/>
              </a:buClr>
              <a:buSzPct val="114000"/>
              <a:buFont typeface="Wingdings 3" panose="05040102010807070707"/>
              <a:buChar char=""/>
              <a:tabLst>
                <a:tab pos="361315" algn="l"/>
                <a:tab pos="361950" algn="l"/>
              </a:tabLst>
            </a:pPr>
            <a:r>
              <a:rPr sz="2000" spc="-5" dirty="0">
                <a:solidFill>
                  <a:srgbClr val="6F2F9F"/>
                </a:solidFill>
                <a:latin typeface="Calibri" panose="020F0502020204030204"/>
                <a:cs typeface="Calibri" panose="020F0502020204030204"/>
              </a:rPr>
              <a:t>complex </a:t>
            </a:r>
            <a:r>
              <a:rPr sz="2000" spc="-5" dirty="0">
                <a:latin typeface="Calibri" panose="020F0502020204030204"/>
                <a:cs typeface="Calibri" panose="020F0502020204030204"/>
              </a:rPr>
              <a:t>(complex numbers)</a:t>
            </a:r>
            <a:endParaRPr sz="2000">
              <a:latin typeface="Calibri" panose="020F0502020204030204"/>
              <a:cs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6217399" y="2900159"/>
            <a:ext cx="1943100" cy="24002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7BB5DF"/>
                </a:solidFill>
                <a:latin typeface="Calibri" panose="020F0502020204030204"/>
                <a:cs typeface="Calibri" panose="020F0502020204030204"/>
              </a:rPr>
              <a:t>#Print concatenated</a:t>
            </a:r>
            <a:r>
              <a:rPr sz="1400" spc="-30" dirty="0">
                <a:solidFill>
                  <a:srgbClr val="7BB5DF"/>
                </a:solidFill>
                <a:latin typeface="Calibri" panose="020F0502020204030204"/>
                <a:cs typeface="Calibri" panose="020F0502020204030204"/>
              </a:rPr>
              <a:t> </a:t>
            </a:r>
            <a:r>
              <a:rPr sz="1400" spc="-5" dirty="0">
                <a:solidFill>
                  <a:srgbClr val="7BB5DF"/>
                </a:solidFill>
                <a:latin typeface="Calibri" panose="020F0502020204030204"/>
                <a:cs typeface="Calibri" panose="020F0502020204030204"/>
              </a:rPr>
              <a:t>string</a:t>
            </a:r>
            <a:endParaRPr sz="1400">
              <a:latin typeface="Calibri" panose="020F0502020204030204"/>
              <a:cs typeface="Calibri" panose="020F0502020204030204"/>
            </a:endParaRPr>
          </a:p>
        </p:txBody>
      </p:sp>
      <p:sp>
        <p:nvSpPr>
          <p:cNvPr id="14" name="object 14"/>
          <p:cNvSpPr txBox="1"/>
          <p:nvPr/>
        </p:nvSpPr>
        <p:spPr>
          <a:xfrm>
            <a:off x="756919" y="690098"/>
            <a:ext cx="8578850" cy="6257290"/>
          </a:xfrm>
          <a:prstGeom prst="rect">
            <a:avLst/>
          </a:prstGeom>
        </p:spPr>
        <p:txBody>
          <a:bodyPr vert="horz" wrap="square" lIns="0" tIns="63500" rIns="0" bIns="0" rtlCol="0">
            <a:spAutoFit/>
          </a:bodyPr>
          <a:lstStyle/>
          <a:p>
            <a:pPr marL="355600" indent="-342900">
              <a:lnSpc>
                <a:spcPct val="100000"/>
              </a:lnSpc>
              <a:spcBef>
                <a:spcPts val="500"/>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The plus (+) </a:t>
            </a:r>
            <a:r>
              <a:rPr dirty="0">
                <a:latin typeface="Calibri" panose="020F0502020204030204"/>
                <a:cs typeface="Calibri" panose="020F0502020204030204"/>
              </a:rPr>
              <a:t>sign is </a:t>
            </a:r>
            <a:r>
              <a:rPr spc="-5" dirty="0">
                <a:latin typeface="Calibri" panose="020F0502020204030204"/>
                <a:cs typeface="Calibri" panose="020F0502020204030204"/>
              </a:rPr>
              <a:t>the string concatenation operator and the asterisk (*) </a:t>
            </a:r>
            <a:r>
              <a:rPr dirty="0">
                <a:latin typeface="Calibri" panose="020F0502020204030204"/>
                <a:cs typeface="Calibri" panose="020F0502020204030204"/>
              </a:rPr>
              <a:t>is </a:t>
            </a:r>
            <a:r>
              <a:rPr spc="-5" dirty="0">
                <a:latin typeface="Calibri" panose="020F0502020204030204"/>
                <a:cs typeface="Calibri" panose="020F0502020204030204"/>
              </a:rPr>
              <a:t>the repetition operator. For example</a:t>
            </a:r>
            <a:r>
              <a:rPr spc="135" dirty="0">
                <a:latin typeface="Calibri" panose="020F0502020204030204"/>
                <a:cs typeface="Calibri" panose="020F0502020204030204"/>
              </a:rPr>
              <a:t> </a:t>
            </a:r>
            <a:r>
              <a:rPr dirty="0">
                <a:latin typeface="Calibri" panose="020F0502020204030204"/>
                <a:cs typeface="Calibri" panose="020F0502020204030204"/>
              </a:rPr>
              <a:t>−</a:t>
            </a:r>
            <a:endParaRPr>
              <a:latin typeface="Calibri" panose="020F0502020204030204"/>
              <a:cs typeface="Calibri" panose="020F0502020204030204"/>
            </a:endParaRPr>
          </a:p>
          <a:p>
            <a:pPr marL="355600" indent="-342900">
              <a:lnSpc>
                <a:spcPct val="100000"/>
              </a:lnSpc>
              <a:spcBef>
                <a:spcPts val="650"/>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str=‘Hello</a:t>
            </a:r>
            <a:r>
              <a:rPr spc="-20" dirty="0">
                <a:latin typeface="Calibri" panose="020F0502020204030204"/>
                <a:cs typeface="Calibri" panose="020F0502020204030204"/>
              </a:rPr>
              <a:t> </a:t>
            </a:r>
            <a:r>
              <a:rPr spc="-5" dirty="0">
                <a:latin typeface="Calibri" panose="020F0502020204030204"/>
                <a:cs typeface="Calibri" panose="020F0502020204030204"/>
              </a:rPr>
              <a:t>World!’</a:t>
            </a:r>
            <a:endParaRPr>
              <a:latin typeface="Calibri" panose="020F0502020204030204"/>
              <a:cs typeface="Calibri" panose="020F0502020204030204"/>
            </a:endParaRPr>
          </a:p>
          <a:p>
            <a:pPr marL="355600" indent="-342900">
              <a:lnSpc>
                <a:spcPct val="100000"/>
              </a:lnSpc>
              <a:spcBef>
                <a:spcPts val="1260"/>
              </a:spcBef>
              <a:buClr>
                <a:srgbClr val="5FCAEE"/>
              </a:buClr>
              <a:buSzPct val="114000"/>
              <a:buFont typeface="Wingdings 3" panose="05040102010807070707"/>
              <a:buChar char=""/>
              <a:tabLst>
                <a:tab pos="354965" algn="l"/>
                <a:tab pos="355600" algn="l"/>
                <a:tab pos="1899285" algn="l"/>
              </a:tabLst>
            </a:pPr>
            <a:r>
              <a:rPr spc="-5" dirty="0">
                <a:latin typeface="Calibri" panose="020F0502020204030204"/>
                <a:cs typeface="Calibri" panose="020F0502020204030204"/>
              </a:rPr>
              <a:t>print</a:t>
            </a:r>
            <a:r>
              <a:rPr spc="-10" dirty="0">
                <a:latin typeface="Calibri" panose="020F0502020204030204"/>
                <a:cs typeface="Calibri" panose="020F0502020204030204"/>
              </a:rPr>
              <a:t> </a:t>
            </a:r>
            <a:r>
              <a:rPr dirty="0">
                <a:latin typeface="Calibri" panose="020F0502020204030204"/>
                <a:cs typeface="Calibri" panose="020F0502020204030204"/>
              </a:rPr>
              <a:t>str	</a:t>
            </a:r>
            <a:r>
              <a:rPr spc="-5" dirty="0">
                <a:solidFill>
                  <a:srgbClr val="FFFF00"/>
                </a:solidFill>
                <a:latin typeface="Calibri" panose="020F0502020204030204"/>
                <a:cs typeface="Calibri" panose="020F0502020204030204"/>
              </a:rPr>
              <a:t>#prints complete</a:t>
            </a:r>
            <a:r>
              <a:rPr dirty="0">
                <a:solidFill>
                  <a:srgbClr val="FFFF00"/>
                </a:solidFill>
                <a:latin typeface="Calibri" panose="020F0502020204030204"/>
                <a:cs typeface="Calibri" panose="020F0502020204030204"/>
              </a:rPr>
              <a:t> </a:t>
            </a:r>
            <a:r>
              <a:rPr spc="-5" dirty="0">
                <a:solidFill>
                  <a:srgbClr val="FFFF00"/>
                </a:solidFill>
                <a:latin typeface="Calibri" panose="020F0502020204030204"/>
                <a:cs typeface="Calibri" panose="020F0502020204030204"/>
              </a:rPr>
              <a:t>string</a:t>
            </a:r>
            <a:endParaRPr>
              <a:latin typeface="Calibri" panose="020F0502020204030204"/>
              <a:cs typeface="Calibri" panose="020F0502020204030204"/>
            </a:endParaRPr>
          </a:p>
          <a:p>
            <a:pPr marL="355600" indent="-342900">
              <a:lnSpc>
                <a:spcPct val="100000"/>
              </a:lnSpc>
              <a:spcBef>
                <a:spcPts val="1260"/>
              </a:spcBef>
              <a:buClr>
                <a:srgbClr val="5FCAEE"/>
              </a:buClr>
              <a:buSzPct val="114000"/>
              <a:buFont typeface="Wingdings 3" panose="05040102010807070707"/>
              <a:buChar char=""/>
              <a:tabLst>
                <a:tab pos="354965" algn="l"/>
                <a:tab pos="355600" algn="l"/>
                <a:tab pos="1897380" algn="l"/>
              </a:tabLst>
            </a:pPr>
            <a:r>
              <a:rPr spc="-5" dirty="0">
                <a:latin typeface="Calibri" panose="020F0502020204030204"/>
                <a:cs typeface="Calibri" panose="020F0502020204030204"/>
              </a:rPr>
              <a:t>print</a:t>
            </a:r>
            <a:r>
              <a:rPr spc="-10" dirty="0">
                <a:latin typeface="Calibri" panose="020F0502020204030204"/>
                <a:cs typeface="Calibri" panose="020F0502020204030204"/>
              </a:rPr>
              <a:t> </a:t>
            </a:r>
            <a:r>
              <a:rPr dirty="0">
                <a:latin typeface="Calibri" panose="020F0502020204030204"/>
                <a:cs typeface="Calibri" panose="020F0502020204030204"/>
              </a:rPr>
              <a:t>str[0]	</a:t>
            </a:r>
            <a:r>
              <a:rPr spc="-5" dirty="0">
                <a:solidFill>
                  <a:srgbClr val="00AFEF"/>
                </a:solidFill>
                <a:latin typeface="Calibri" panose="020F0502020204030204"/>
                <a:cs typeface="Calibri" panose="020F0502020204030204"/>
              </a:rPr>
              <a:t>#Print first character </a:t>
            </a:r>
            <a:r>
              <a:rPr dirty="0">
                <a:solidFill>
                  <a:srgbClr val="00AFEF"/>
                </a:solidFill>
                <a:latin typeface="Calibri" panose="020F0502020204030204"/>
                <a:cs typeface="Calibri" panose="020F0502020204030204"/>
              </a:rPr>
              <a:t>of </a:t>
            </a:r>
            <a:r>
              <a:rPr spc="-5" dirty="0">
                <a:solidFill>
                  <a:srgbClr val="00AFEF"/>
                </a:solidFill>
                <a:latin typeface="Calibri" panose="020F0502020204030204"/>
                <a:cs typeface="Calibri" panose="020F0502020204030204"/>
              </a:rPr>
              <a:t>the</a:t>
            </a:r>
            <a:r>
              <a:rPr dirty="0">
                <a:solidFill>
                  <a:srgbClr val="00AFEF"/>
                </a:solidFill>
                <a:latin typeface="Calibri" panose="020F0502020204030204"/>
                <a:cs typeface="Calibri" panose="020F0502020204030204"/>
              </a:rPr>
              <a:t> </a:t>
            </a:r>
            <a:r>
              <a:rPr spc="-5" dirty="0">
                <a:solidFill>
                  <a:srgbClr val="00AFEF"/>
                </a:solidFill>
                <a:latin typeface="Calibri" panose="020F0502020204030204"/>
                <a:cs typeface="Calibri" panose="020F0502020204030204"/>
              </a:rPr>
              <a:t>string</a:t>
            </a:r>
            <a:endParaRPr>
              <a:latin typeface="Calibri" panose="020F0502020204030204"/>
              <a:cs typeface="Calibri" panose="020F0502020204030204"/>
            </a:endParaRPr>
          </a:p>
          <a:p>
            <a:pPr marL="355600" indent="-342900">
              <a:lnSpc>
                <a:spcPct val="100000"/>
              </a:lnSpc>
              <a:spcBef>
                <a:spcPts val="1250"/>
              </a:spcBef>
              <a:buClr>
                <a:srgbClr val="5FCAEE"/>
              </a:buClr>
              <a:buSzPct val="114000"/>
              <a:buFont typeface="Wingdings 3" panose="05040102010807070707"/>
              <a:buChar char=""/>
              <a:tabLst>
                <a:tab pos="354965" algn="l"/>
                <a:tab pos="355600" algn="l"/>
                <a:tab pos="1914525" algn="l"/>
              </a:tabLst>
            </a:pPr>
            <a:r>
              <a:rPr spc="-5" dirty="0">
                <a:latin typeface="Calibri" panose="020F0502020204030204"/>
                <a:cs typeface="Calibri" panose="020F0502020204030204"/>
              </a:rPr>
              <a:t>print</a:t>
            </a:r>
            <a:r>
              <a:rPr dirty="0">
                <a:latin typeface="Calibri" panose="020F0502020204030204"/>
                <a:cs typeface="Calibri" panose="020F0502020204030204"/>
              </a:rPr>
              <a:t> </a:t>
            </a:r>
            <a:r>
              <a:rPr spc="-5" dirty="0">
                <a:latin typeface="Calibri" panose="020F0502020204030204"/>
                <a:cs typeface="Calibri" panose="020F0502020204030204"/>
              </a:rPr>
              <a:t>str[2:5]	</a:t>
            </a:r>
            <a:r>
              <a:rPr spc="-5" dirty="0">
                <a:solidFill>
                  <a:srgbClr val="7BB5DF"/>
                </a:solidFill>
                <a:latin typeface="Calibri" panose="020F0502020204030204"/>
                <a:cs typeface="Calibri" panose="020F0502020204030204"/>
              </a:rPr>
              <a:t>#Print character starting from3rd to</a:t>
            </a:r>
            <a:r>
              <a:rPr spc="-10" dirty="0">
                <a:solidFill>
                  <a:srgbClr val="7BB5DF"/>
                </a:solidFill>
                <a:latin typeface="Calibri" panose="020F0502020204030204"/>
                <a:cs typeface="Calibri" panose="020F0502020204030204"/>
              </a:rPr>
              <a:t> </a:t>
            </a:r>
            <a:r>
              <a:rPr spc="-5" dirty="0">
                <a:solidFill>
                  <a:srgbClr val="7BB5DF"/>
                </a:solidFill>
                <a:latin typeface="Calibri" panose="020F0502020204030204"/>
                <a:cs typeface="Calibri" panose="020F0502020204030204"/>
              </a:rPr>
              <a:t>5th</a:t>
            </a:r>
            <a:endParaRPr>
              <a:latin typeface="Calibri" panose="020F0502020204030204"/>
              <a:cs typeface="Calibri" panose="020F0502020204030204"/>
            </a:endParaRPr>
          </a:p>
          <a:p>
            <a:pPr marL="355600" indent="-342900">
              <a:lnSpc>
                <a:spcPct val="100000"/>
              </a:lnSpc>
              <a:spcBef>
                <a:spcPts val="1245"/>
              </a:spcBef>
              <a:buClr>
                <a:srgbClr val="5FCAEE"/>
              </a:buClr>
              <a:buSzPct val="114000"/>
              <a:buFont typeface="Wingdings 3" panose="05040102010807070707"/>
              <a:buChar char=""/>
              <a:tabLst>
                <a:tab pos="354965" algn="l"/>
                <a:tab pos="355600" algn="l"/>
                <a:tab pos="1905000" algn="l"/>
              </a:tabLst>
            </a:pPr>
            <a:r>
              <a:rPr spc="-5" dirty="0">
                <a:latin typeface="Calibri" panose="020F0502020204030204"/>
                <a:cs typeface="Calibri" panose="020F0502020204030204"/>
              </a:rPr>
              <a:t>print</a:t>
            </a:r>
            <a:r>
              <a:rPr dirty="0">
                <a:latin typeface="Calibri" panose="020F0502020204030204"/>
                <a:cs typeface="Calibri" panose="020F0502020204030204"/>
              </a:rPr>
              <a:t> </a:t>
            </a:r>
            <a:r>
              <a:rPr spc="-5" dirty="0">
                <a:latin typeface="Calibri" panose="020F0502020204030204"/>
                <a:cs typeface="Calibri" panose="020F0502020204030204"/>
              </a:rPr>
              <a:t>str[2:]	</a:t>
            </a:r>
            <a:r>
              <a:rPr spc="-5" dirty="0">
                <a:solidFill>
                  <a:srgbClr val="FF0000"/>
                </a:solidFill>
                <a:latin typeface="Calibri" panose="020F0502020204030204"/>
                <a:cs typeface="Calibri" panose="020F0502020204030204"/>
              </a:rPr>
              <a:t>#Print string starting </a:t>
            </a:r>
            <a:r>
              <a:rPr dirty="0">
                <a:solidFill>
                  <a:srgbClr val="FF0000"/>
                </a:solidFill>
                <a:latin typeface="Calibri" panose="020F0502020204030204"/>
                <a:cs typeface="Calibri" panose="020F0502020204030204"/>
              </a:rPr>
              <a:t>from</a:t>
            </a:r>
            <a:r>
              <a:rPr spc="295" dirty="0">
                <a:solidFill>
                  <a:srgbClr val="FF0000"/>
                </a:solidFill>
                <a:latin typeface="Calibri" panose="020F0502020204030204"/>
                <a:cs typeface="Calibri" panose="020F0502020204030204"/>
              </a:rPr>
              <a:t> </a:t>
            </a:r>
            <a:r>
              <a:rPr dirty="0">
                <a:solidFill>
                  <a:srgbClr val="FF0000"/>
                </a:solidFill>
                <a:latin typeface="Calibri" panose="020F0502020204030204"/>
                <a:cs typeface="Calibri" panose="020F0502020204030204"/>
              </a:rPr>
              <a:t>3rd</a:t>
            </a:r>
            <a:endParaRPr>
              <a:latin typeface="Calibri" panose="020F0502020204030204"/>
              <a:cs typeface="Calibri" panose="020F0502020204030204"/>
            </a:endParaRPr>
          </a:p>
          <a:p>
            <a:pPr marL="355600" indent="-342900">
              <a:lnSpc>
                <a:spcPct val="100000"/>
              </a:lnSpc>
              <a:spcBef>
                <a:spcPts val="1260"/>
              </a:spcBef>
              <a:buClr>
                <a:srgbClr val="5FCAEE"/>
              </a:buClr>
              <a:buSzPct val="114000"/>
              <a:buFont typeface="Wingdings 3" panose="05040102010807070707"/>
              <a:buChar char=""/>
              <a:tabLst>
                <a:tab pos="354965" algn="l"/>
                <a:tab pos="355600" algn="l"/>
                <a:tab pos="1916430" algn="l"/>
              </a:tabLst>
            </a:pPr>
            <a:r>
              <a:rPr spc="-5" dirty="0">
                <a:latin typeface="Calibri" panose="020F0502020204030204"/>
                <a:cs typeface="Calibri" panose="020F0502020204030204"/>
              </a:rPr>
              <a:t>print</a:t>
            </a:r>
            <a:r>
              <a:rPr spc="-10" dirty="0">
                <a:latin typeface="Calibri" panose="020F0502020204030204"/>
                <a:cs typeface="Calibri" panose="020F0502020204030204"/>
              </a:rPr>
              <a:t> </a:t>
            </a:r>
            <a:r>
              <a:rPr dirty="0">
                <a:latin typeface="Calibri" panose="020F0502020204030204"/>
                <a:cs typeface="Calibri" panose="020F0502020204030204"/>
              </a:rPr>
              <a:t>str*2	</a:t>
            </a:r>
            <a:r>
              <a:rPr spc="-5" dirty="0">
                <a:solidFill>
                  <a:srgbClr val="A91689"/>
                </a:solidFill>
                <a:latin typeface="Calibri" panose="020F0502020204030204"/>
                <a:cs typeface="Calibri" panose="020F0502020204030204"/>
              </a:rPr>
              <a:t>#Print string </a:t>
            </a:r>
            <a:r>
              <a:rPr dirty="0">
                <a:solidFill>
                  <a:srgbClr val="A91689"/>
                </a:solidFill>
                <a:latin typeface="Calibri" panose="020F0502020204030204"/>
                <a:cs typeface="Calibri" panose="020F0502020204030204"/>
              </a:rPr>
              <a:t>two </a:t>
            </a:r>
            <a:r>
              <a:rPr spc="-5" dirty="0">
                <a:solidFill>
                  <a:srgbClr val="A91689"/>
                </a:solidFill>
                <a:latin typeface="Calibri" panose="020F0502020204030204"/>
                <a:cs typeface="Calibri" panose="020F0502020204030204"/>
              </a:rPr>
              <a:t>times </a:t>
            </a:r>
            <a:r>
              <a:rPr b="1" i="1" spc="-45" dirty="0">
                <a:solidFill>
                  <a:srgbClr val="5FCAEE"/>
                </a:solidFill>
                <a:latin typeface="Wingdings 3" panose="05040102010807070707"/>
                <a:cs typeface="Wingdings 3" panose="05040102010807070707"/>
              </a:rPr>
              <a:t></a:t>
            </a:r>
            <a:r>
              <a:rPr b="1" i="1" spc="-45" dirty="0">
                <a:solidFill>
                  <a:srgbClr val="5FCAEE"/>
                </a:solidFill>
                <a:latin typeface="Times New Roman" panose="02020603050405020304"/>
                <a:cs typeface="Times New Roman" panose="02020603050405020304"/>
              </a:rPr>
              <a:t> </a:t>
            </a:r>
            <a:r>
              <a:rPr spc="-5" dirty="0">
                <a:latin typeface="Calibri" panose="020F0502020204030204"/>
                <a:cs typeface="Calibri" panose="020F0502020204030204"/>
              </a:rPr>
              <a:t>print str+</a:t>
            </a:r>
            <a:r>
              <a:rPr spc="-35" dirty="0">
                <a:latin typeface="Calibri" panose="020F0502020204030204"/>
                <a:cs typeface="Calibri" panose="020F0502020204030204"/>
              </a:rPr>
              <a:t> </a:t>
            </a:r>
            <a:r>
              <a:rPr spc="-5" dirty="0">
                <a:latin typeface="Calibri" panose="020F0502020204030204"/>
                <a:cs typeface="Calibri" panose="020F0502020204030204"/>
              </a:rPr>
              <a:t>“’TEST”</a:t>
            </a:r>
            <a:endParaRPr>
              <a:latin typeface="Calibri" panose="020F0502020204030204"/>
              <a:cs typeface="Calibri" panose="020F0502020204030204"/>
            </a:endParaRPr>
          </a:p>
          <a:p>
            <a:pPr marL="355600" indent="-342900">
              <a:lnSpc>
                <a:spcPct val="100000"/>
              </a:lnSpc>
              <a:spcBef>
                <a:spcPts val="1510"/>
              </a:spcBef>
              <a:buClr>
                <a:srgbClr val="5FCAEE"/>
              </a:buClr>
              <a:buSzPct val="89000"/>
              <a:buFont typeface="Wingdings 3" panose="05040102010807070707"/>
              <a:buChar char=""/>
              <a:tabLst>
                <a:tab pos="354965" algn="l"/>
                <a:tab pos="355600" algn="l"/>
              </a:tabLst>
            </a:pPr>
            <a:r>
              <a:rPr spc="-5" dirty="0">
                <a:solidFill>
                  <a:srgbClr val="FF0000"/>
                </a:solidFill>
                <a:latin typeface="Trebuchet MS" panose="020B0603020202020204"/>
                <a:cs typeface="Trebuchet MS" panose="020B0603020202020204"/>
              </a:rPr>
              <a:t>This will produce the following</a:t>
            </a:r>
            <a:r>
              <a:rPr spc="10" dirty="0">
                <a:solidFill>
                  <a:srgbClr val="FF0000"/>
                </a:solidFill>
                <a:latin typeface="Trebuchet MS" panose="020B0603020202020204"/>
                <a:cs typeface="Trebuchet MS" panose="020B0603020202020204"/>
              </a:rPr>
              <a:t> </a:t>
            </a:r>
            <a:r>
              <a:rPr spc="-5" dirty="0">
                <a:solidFill>
                  <a:srgbClr val="FF0000"/>
                </a:solidFill>
                <a:latin typeface="Trebuchet MS" panose="020B0603020202020204"/>
                <a:cs typeface="Trebuchet MS" panose="020B0603020202020204"/>
              </a:rPr>
              <a:t>result-</a:t>
            </a:r>
            <a:endParaRPr>
              <a:latin typeface="Trebuchet MS" panose="020B0603020202020204"/>
              <a:cs typeface="Trebuchet MS" panose="020B0603020202020204"/>
            </a:endParaRPr>
          </a:p>
          <a:p>
            <a:pPr marL="355600" indent="-342900">
              <a:lnSpc>
                <a:spcPct val="100000"/>
              </a:lnSpc>
              <a:spcBef>
                <a:spcPts val="830"/>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hello</a:t>
            </a:r>
            <a:r>
              <a:rPr spc="-20" dirty="0">
                <a:latin typeface="Calibri" panose="020F0502020204030204"/>
                <a:cs typeface="Calibri" panose="020F0502020204030204"/>
              </a:rPr>
              <a:t> </a:t>
            </a:r>
            <a:r>
              <a:rPr spc="-5" dirty="0">
                <a:latin typeface="Calibri" panose="020F0502020204030204"/>
                <a:cs typeface="Calibri" panose="020F0502020204030204"/>
              </a:rPr>
              <a:t>World!</a:t>
            </a:r>
            <a:endParaRPr>
              <a:latin typeface="Calibri" panose="020F0502020204030204"/>
              <a:cs typeface="Calibri" panose="020F0502020204030204"/>
            </a:endParaRPr>
          </a:p>
          <a:p>
            <a:pPr marL="355600" indent="-342900">
              <a:lnSpc>
                <a:spcPct val="100000"/>
              </a:lnSpc>
              <a:spcBef>
                <a:spcPts val="1430"/>
              </a:spcBef>
              <a:buClr>
                <a:srgbClr val="5FCAEE"/>
              </a:buClr>
              <a:buSzPct val="114000"/>
              <a:buFont typeface="Wingdings 3" panose="05040102010807070707"/>
              <a:buChar char=""/>
              <a:tabLst>
                <a:tab pos="354965" algn="l"/>
                <a:tab pos="355600" algn="l"/>
              </a:tabLst>
            </a:pPr>
            <a:r>
              <a:rPr dirty="0">
                <a:latin typeface="Calibri" panose="020F0502020204030204"/>
                <a:cs typeface="Calibri" panose="020F0502020204030204"/>
              </a:rPr>
              <a:t>H</a:t>
            </a:r>
            <a:endParaRPr>
              <a:latin typeface="Calibri" panose="020F0502020204030204"/>
              <a:cs typeface="Calibri" panose="020F0502020204030204"/>
            </a:endParaRPr>
          </a:p>
          <a:p>
            <a:pPr marL="355600" indent="-342900">
              <a:lnSpc>
                <a:spcPct val="100000"/>
              </a:lnSpc>
              <a:spcBef>
                <a:spcPts val="1425"/>
              </a:spcBef>
              <a:buClr>
                <a:srgbClr val="5FCAEE"/>
              </a:buClr>
              <a:buSzPct val="114000"/>
              <a:buFont typeface="Wingdings 3" panose="05040102010807070707"/>
              <a:buChar char=""/>
              <a:tabLst>
                <a:tab pos="354965" algn="l"/>
                <a:tab pos="355600" algn="l"/>
              </a:tabLst>
            </a:pPr>
            <a:r>
              <a:rPr dirty="0">
                <a:latin typeface="Calibri" panose="020F0502020204030204"/>
                <a:cs typeface="Calibri" panose="020F0502020204030204"/>
              </a:rPr>
              <a:t>llo</a:t>
            </a:r>
            <a:endParaRPr>
              <a:latin typeface="Calibri" panose="020F0502020204030204"/>
              <a:cs typeface="Calibri" panose="020F0502020204030204"/>
            </a:endParaRPr>
          </a:p>
          <a:p>
            <a:pPr marL="355600" indent="-342900">
              <a:lnSpc>
                <a:spcPct val="100000"/>
              </a:lnSpc>
              <a:spcBef>
                <a:spcPts val="1260"/>
              </a:spcBef>
              <a:buClr>
                <a:srgbClr val="5FCAEE"/>
              </a:buClr>
              <a:buSzPct val="114000"/>
              <a:buFont typeface="Wingdings 3" panose="05040102010807070707"/>
              <a:buChar char=""/>
              <a:tabLst>
                <a:tab pos="354965" algn="l"/>
                <a:tab pos="355600" algn="l"/>
              </a:tabLst>
            </a:pPr>
            <a:r>
              <a:rPr dirty="0">
                <a:latin typeface="Calibri" panose="020F0502020204030204"/>
                <a:cs typeface="Calibri" panose="020F0502020204030204"/>
              </a:rPr>
              <a:t>llo</a:t>
            </a:r>
            <a:r>
              <a:rPr spc="-20" dirty="0">
                <a:latin typeface="Calibri" panose="020F0502020204030204"/>
                <a:cs typeface="Calibri" panose="020F0502020204030204"/>
              </a:rPr>
              <a:t> </a:t>
            </a:r>
            <a:r>
              <a:rPr spc="-5" dirty="0">
                <a:latin typeface="Calibri" panose="020F0502020204030204"/>
                <a:cs typeface="Calibri" panose="020F0502020204030204"/>
              </a:rPr>
              <a:t>World!</a:t>
            </a:r>
            <a:endParaRPr>
              <a:latin typeface="Calibri" panose="020F0502020204030204"/>
              <a:cs typeface="Calibri" panose="020F0502020204030204"/>
            </a:endParaRPr>
          </a:p>
          <a:p>
            <a:pPr marL="355600" indent="-342900">
              <a:lnSpc>
                <a:spcPct val="100000"/>
              </a:lnSpc>
              <a:spcBef>
                <a:spcPts val="1260"/>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Hello World! </a:t>
            </a:r>
            <a:r>
              <a:rPr dirty="0">
                <a:latin typeface="Calibri" panose="020F0502020204030204"/>
                <a:cs typeface="Calibri" panose="020F0502020204030204"/>
              </a:rPr>
              <a:t>Hello</a:t>
            </a:r>
            <a:r>
              <a:rPr spc="-25" dirty="0">
                <a:latin typeface="Calibri" panose="020F0502020204030204"/>
                <a:cs typeface="Calibri" panose="020F0502020204030204"/>
              </a:rPr>
              <a:t> </a:t>
            </a:r>
            <a:r>
              <a:rPr spc="-5" dirty="0">
                <a:latin typeface="Calibri" panose="020F0502020204030204"/>
                <a:cs typeface="Calibri" panose="020F0502020204030204"/>
              </a:rPr>
              <a:t>World!</a:t>
            </a:r>
            <a:endParaRPr>
              <a:latin typeface="Calibri" panose="020F0502020204030204"/>
              <a:cs typeface="Calibri" panose="020F0502020204030204"/>
            </a:endParaRPr>
          </a:p>
          <a:p>
            <a:pPr marL="355600" indent="-342900">
              <a:lnSpc>
                <a:spcPct val="100000"/>
              </a:lnSpc>
              <a:spcBef>
                <a:spcPts val="1260"/>
              </a:spcBef>
              <a:buClr>
                <a:srgbClr val="5FCAEE"/>
              </a:buClr>
              <a:buSzPct val="114000"/>
              <a:buFont typeface="Wingdings 3" panose="05040102010807070707"/>
              <a:buChar char=""/>
              <a:tabLst>
                <a:tab pos="354965" algn="l"/>
                <a:tab pos="355600" algn="l"/>
              </a:tabLst>
            </a:pPr>
            <a:r>
              <a:rPr spc="-5" dirty="0">
                <a:latin typeface="Calibri" panose="020F0502020204030204"/>
                <a:cs typeface="Calibri" panose="020F0502020204030204"/>
              </a:rPr>
              <a:t>Hello World!</a:t>
            </a:r>
            <a:r>
              <a:rPr spc="-15" dirty="0">
                <a:latin typeface="Calibri" panose="020F0502020204030204"/>
                <a:cs typeface="Calibri" panose="020F0502020204030204"/>
              </a:rPr>
              <a:t> </a:t>
            </a:r>
            <a:r>
              <a:rPr spc="-5" dirty="0">
                <a:latin typeface="Calibri" panose="020F0502020204030204"/>
                <a:cs typeface="Calibri" panose="020F0502020204030204"/>
              </a:rPr>
              <a:t>TEST</a:t>
            </a:r>
            <a:endParaRPr>
              <a:latin typeface="Calibri" panose="020F0502020204030204"/>
              <a:cs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3520" y="681673"/>
            <a:ext cx="2660015" cy="628015"/>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sz="4000" u="heavy" spc="-5" dirty="0">
                <a:solidFill>
                  <a:srgbClr val="5FCAEE"/>
                </a:solidFill>
                <a:uFill>
                  <a:solidFill>
                    <a:srgbClr val="5FCAEE"/>
                  </a:solidFill>
                </a:uFill>
              </a:rPr>
              <a:t>O</a:t>
            </a:r>
            <a:r>
              <a:rPr sz="4000" u="heavy" dirty="0">
                <a:solidFill>
                  <a:srgbClr val="5FCAEE"/>
                </a:solidFill>
                <a:uFill>
                  <a:solidFill>
                    <a:srgbClr val="5FCAEE"/>
                  </a:solidFill>
                </a:uFill>
              </a:rPr>
              <a:t>p</a:t>
            </a:r>
            <a:r>
              <a:rPr sz="4000" u="heavy" spc="-5" dirty="0">
                <a:solidFill>
                  <a:srgbClr val="5FCAEE"/>
                </a:solidFill>
                <a:uFill>
                  <a:solidFill>
                    <a:srgbClr val="5FCAEE"/>
                  </a:solidFill>
                </a:uFill>
              </a:rPr>
              <a:t>e</a:t>
            </a:r>
            <a:r>
              <a:rPr sz="4000" u="heavy" spc="-10" dirty="0">
                <a:solidFill>
                  <a:srgbClr val="5FCAEE"/>
                </a:solidFill>
                <a:uFill>
                  <a:solidFill>
                    <a:srgbClr val="5FCAEE"/>
                  </a:solidFill>
                </a:uFill>
              </a:rPr>
              <a:t>r</a:t>
            </a:r>
            <a:r>
              <a:rPr sz="4000" u="heavy" spc="5" dirty="0">
                <a:solidFill>
                  <a:srgbClr val="5FCAEE"/>
                </a:solidFill>
                <a:uFill>
                  <a:solidFill>
                    <a:srgbClr val="5FCAEE"/>
                  </a:solidFill>
                </a:uFill>
              </a:rPr>
              <a:t>at</a:t>
            </a:r>
            <a:r>
              <a:rPr sz="4000" u="heavy" spc="-10" dirty="0">
                <a:solidFill>
                  <a:srgbClr val="5FCAEE"/>
                </a:solidFill>
                <a:uFill>
                  <a:solidFill>
                    <a:srgbClr val="5FCAEE"/>
                  </a:solidFill>
                </a:uFill>
              </a:rPr>
              <a:t>or</a:t>
            </a:r>
            <a:r>
              <a:rPr lang="en-IN" sz="4000" u="heavy" spc="-10" dirty="0">
                <a:solidFill>
                  <a:srgbClr val="5FCAEE"/>
                </a:solidFill>
                <a:uFill>
                  <a:solidFill>
                    <a:srgbClr val="5FCAEE"/>
                  </a:solidFill>
                </a:uFill>
              </a:rPr>
              <a:t>s</a:t>
            </a:r>
            <a:endParaRPr lang="en-IN" sz="4000" u="heavy" spc="-10" dirty="0">
              <a:solidFill>
                <a:srgbClr val="5FCAEE"/>
              </a:solidFill>
              <a:uFill>
                <a:solidFill>
                  <a:srgbClr val="5FCAEE"/>
                </a:solidFill>
              </a:uFill>
            </a:endParaRPr>
          </a:p>
        </p:txBody>
      </p:sp>
      <p:sp>
        <p:nvSpPr>
          <p:cNvPr id="3" name="object 3"/>
          <p:cNvSpPr txBox="1"/>
          <p:nvPr/>
        </p:nvSpPr>
        <p:spPr>
          <a:xfrm>
            <a:off x="756919" y="1589659"/>
            <a:ext cx="8609965" cy="5102860"/>
          </a:xfrm>
          <a:prstGeom prst="rect">
            <a:avLst/>
          </a:prstGeom>
        </p:spPr>
        <p:txBody>
          <a:bodyPr vert="horz" wrap="square" lIns="0" tIns="140335" rIns="0" bIns="0" rtlCol="0">
            <a:spAutoFit/>
          </a:bodyPr>
          <a:lstStyle/>
          <a:p>
            <a:pPr marL="18415">
              <a:lnSpc>
                <a:spcPct val="100000"/>
              </a:lnSpc>
              <a:spcBef>
                <a:spcPts val="1105"/>
              </a:spcBef>
            </a:pPr>
            <a:r>
              <a:rPr sz="2000" spc="-5" dirty="0">
                <a:latin typeface="Calibri" panose="020F0502020204030204"/>
                <a:cs typeface="Calibri" panose="020F0502020204030204"/>
              </a:rPr>
              <a:t>Operators are the constructs which can manipulate the value of</a:t>
            </a:r>
            <a:r>
              <a:rPr sz="2000" spc="50" dirty="0">
                <a:latin typeface="Calibri" panose="020F0502020204030204"/>
                <a:cs typeface="Calibri" panose="020F0502020204030204"/>
              </a:rPr>
              <a:t> </a:t>
            </a:r>
            <a:r>
              <a:rPr sz="2000" spc="-5" dirty="0">
                <a:latin typeface="Calibri" panose="020F0502020204030204"/>
                <a:cs typeface="Calibri" panose="020F0502020204030204"/>
              </a:rPr>
              <a:t>operands.</a:t>
            </a:r>
            <a:endParaRPr sz="2000">
              <a:latin typeface="Calibri" panose="020F0502020204030204"/>
              <a:cs typeface="Calibri" panose="020F0502020204030204"/>
            </a:endParaRPr>
          </a:p>
          <a:p>
            <a:pPr marL="18415">
              <a:lnSpc>
                <a:spcPct val="100000"/>
              </a:lnSpc>
              <a:spcBef>
                <a:spcPts val="1010"/>
              </a:spcBef>
            </a:pPr>
            <a:r>
              <a:rPr sz="2000" spc="-5" dirty="0">
                <a:latin typeface="Calibri" panose="020F0502020204030204"/>
                <a:cs typeface="Calibri" panose="020F0502020204030204"/>
              </a:rPr>
              <a:t>Consider the expression </a:t>
            </a:r>
            <a:r>
              <a:rPr sz="2000" dirty="0">
                <a:latin typeface="Calibri" panose="020F0502020204030204"/>
                <a:cs typeface="Calibri" panose="020F0502020204030204"/>
              </a:rPr>
              <a:t>4 + 5 = </a:t>
            </a:r>
            <a:r>
              <a:rPr sz="2000" spc="-5" dirty="0">
                <a:latin typeface="Calibri" panose="020F0502020204030204"/>
                <a:cs typeface="Calibri" panose="020F0502020204030204"/>
              </a:rPr>
              <a:t>9. Here, </a:t>
            </a:r>
            <a:r>
              <a:rPr sz="2000" dirty="0">
                <a:latin typeface="Calibri" panose="020F0502020204030204"/>
                <a:cs typeface="Calibri" panose="020F0502020204030204"/>
              </a:rPr>
              <a:t>4 and 5 </a:t>
            </a:r>
            <a:r>
              <a:rPr sz="2000" spc="-5" dirty="0">
                <a:latin typeface="Calibri" panose="020F0502020204030204"/>
                <a:cs typeface="Calibri" panose="020F0502020204030204"/>
              </a:rPr>
              <a:t>are called operands </a:t>
            </a:r>
            <a:r>
              <a:rPr sz="2000" dirty="0">
                <a:latin typeface="Calibri" panose="020F0502020204030204"/>
                <a:cs typeface="Calibri" panose="020F0502020204030204"/>
              </a:rPr>
              <a:t>and + </a:t>
            </a:r>
            <a:r>
              <a:rPr sz="2000" spc="-5" dirty="0">
                <a:latin typeface="Calibri" panose="020F0502020204030204"/>
                <a:cs typeface="Calibri" panose="020F0502020204030204"/>
              </a:rPr>
              <a:t>is called</a:t>
            </a:r>
            <a:r>
              <a:rPr sz="2000" spc="40" dirty="0">
                <a:latin typeface="Calibri" panose="020F0502020204030204"/>
                <a:cs typeface="Calibri" panose="020F0502020204030204"/>
              </a:rPr>
              <a:t> </a:t>
            </a:r>
            <a:r>
              <a:rPr sz="2000" spc="-5" dirty="0">
                <a:latin typeface="Calibri" panose="020F0502020204030204"/>
                <a:cs typeface="Calibri" panose="020F0502020204030204"/>
              </a:rPr>
              <a:t>operator.</a:t>
            </a:r>
            <a:endParaRPr sz="2000">
              <a:latin typeface="Calibri" panose="020F0502020204030204"/>
              <a:cs typeface="Calibri" panose="020F0502020204030204"/>
            </a:endParaRPr>
          </a:p>
          <a:p>
            <a:pPr marL="3459480">
              <a:lnSpc>
                <a:spcPct val="100000"/>
              </a:lnSpc>
              <a:spcBef>
                <a:spcPts val="1490"/>
              </a:spcBef>
            </a:pPr>
            <a:r>
              <a:rPr sz="2800" b="0" i="1" u="heavy" spc="-5" dirty="0">
                <a:solidFill>
                  <a:srgbClr val="272727"/>
                </a:solidFill>
                <a:uFill>
                  <a:solidFill>
                    <a:srgbClr val="272727"/>
                  </a:solidFill>
                </a:uFill>
                <a:latin typeface="Calibri Light" panose="020F0302020204030204"/>
                <a:cs typeface="Calibri Light" panose="020F0302020204030204"/>
              </a:rPr>
              <a:t>Types of</a:t>
            </a:r>
            <a:r>
              <a:rPr sz="2800" b="0" i="1" u="heavy" spc="20" dirty="0">
                <a:solidFill>
                  <a:srgbClr val="272727"/>
                </a:solidFill>
                <a:uFill>
                  <a:solidFill>
                    <a:srgbClr val="272727"/>
                  </a:solidFill>
                </a:uFill>
                <a:latin typeface="Calibri Light" panose="020F0302020204030204"/>
                <a:cs typeface="Calibri Light" panose="020F0302020204030204"/>
              </a:rPr>
              <a:t> </a:t>
            </a:r>
            <a:r>
              <a:rPr sz="2800" b="0" i="1" u="heavy" spc="-5" dirty="0">
                <a:solidFill>
                  <a:srgbClr val="272727"/>
                </a:solidFill>
                <a:uFill>
                  <a:solidFill>
                    <a:srgbClr val="272727"/>
                  </a:solidFill>
                </a:uFill>
                <a:latin typeface="Calibri Light" panose="020F0302020204030204"/>
                <a:cs typeface="Calibri Light" panose="020F0302020204030204"/>
              </a:rPr>
              <a:t>Operator</a:t>
            </a:r>
            <a:endParaRPr sz="2800">
              <a:latin typeface="Calibri Light" panose="020F0302020204030204"/>
              <a:cs typeface="Calibri Light" panose="020F0302020204030204"/>
            </a:endParaRPr>
          </a:p>
          <a:p>
            <a:pPr>
              <a:lnSpc>
                <a:spcPct val="100000"/>
              </a:lnSpc>
              <a:spcBef>
                <a:spcPts val="10"/>
              </a:spcBef>
            </a:pPr>
            <a:endParaRPr sz="2100">
              <a:latin typeface="Calibri Light" panose="020F0302020204030204"/>
              <a:cs typeface="Calibri Light" panose="020F0302020204030204"/>
            </a:endParaRPr>
          </a:p>
          <a:p>
            <a:pPr marL="12700">
              <a:lnSpc>
                <a:spcPct val="100000"/>
              </a:lnSpc>
            </a:pPr>
            <a:r>
              <a:rPr sz="2000" i="1" spc="-5" dirty="0">
                <a:solidFill>
                  <a:srgbClr val="FF0000"/>
                </a:solidFill>
                <a:latin typeface="Trebuchet MS" panose="020B0603020202020204"/>
                <a:cs typeface="Trebuchet MS" panose="020B0603020202020204"/>
              </a:rPr>
              <a:t>Python language supports the following types of</a:t>
            </a:r>
            <a:r>
              <a:rPr sz="2000" i="1" spc="65" dirty="0">
                <a:solidFill>
                  <a:srgbClr val="FF0000"/>
                </a:solidFill>
                <a:latin typeface="Trebuchet MS" panose="020B0603020202020204"/>
                <a:cs typeface="Trebuchet MS" panose="020B0603020202020204"/>
              </a:rPr>
              <a:t> </a:t>
            </a:r>
            <a:r>
              <a:rPr sz="2000" i="1" spc="-5" dirty="0">
                <a:solidFill>
                  <a:srgbClr val="FF0000"/>
                </a:solidFill>
                <a:latin typeface="Trebuchet MS" panose="020B0603020202020204"/>
                <a:cs typeface="Trebuchet MS" panose="020B0603020202020204"/>
              </a:rPr>
              <a:t>operators.</a:t>
            </a:r>
            <a:endParaRPr sz="2000">
              <a:latin typeface="Trebuchet MS" panose="020B0603020202020204"/>
              <a:cs typeface="Trebuchet MS" panose="020B0603020202020204"/>
            </a:endParaRPr>
          </a:p>
          <a:p>
            <a:pPr>
              <a:lnSpc>
                <a:spcPct val="100000"/>
              </a:lnSpc>
            </a:pPr>
            <a:endParaRPr sz="2000">
              <a:latin typeface="Trebuchet MS" panose="020B0603020202020204"/>
              <a:cs typeface="Trebuchet MS" panose="020B0603020202020204"/>
            </a:endParaRPr>
          </a:p>
          <a:p>
            <a:pPr marL="355600" indent="-342900">
              <a:lnSpc>
                <a:spcPct val="100000"/>
              </a:lnSpc>
              <a:spcBef>
                <a:spcPts val="1595"/>
              </a:spcBef>
              <a:buClr>
                <a:srgbClr val="5FCAEE"/>
              </a:buClr>
              <a:buSzPct val="79000"/>
              <a:buFont typeface="Wingdings 3" panose="05040102010807070707"/>
              <a:buChar char=""/>
              <a:tabLst>
                <a:tab pos="354965" algn="l"/>
                <a:tab pos="355600" algn="l"/>
              </a:tabLst>
            </a:pPr>
            <a:r>
              <a:rPr sz="2000" spc="-5" dirty="0">
                <a:latin typeface="Calibri" panose="020F0502020204030204"/>
                <a:cs typeface="Calibri" panose="020F0502020204030204"/>
              </a:rPr>
              <a:t>Arithmetic</a:t>
            </a:r>
            <a:r>
              <a:rPr sz="2000" dirty="0">
                <a:latin typeface="Calibri" panose="020F0502020204030204"/>
                <a:cs typeface="Calibri" panose="020F0502020204030204"/>
              </a:rPr>
              <a:t> </a:t>
            </a:r>
            <a:r>
              <a:rPr sz="2000" spc="-5" dirty="0">
                <a:latin typeface="Calibri" panose="020F0502020204030204"/>
                <a:cs typeface="Calibri" panose="020F0502020204030204"/>
              </a:rPr>
              <a:t>Operators</a:t>
            </a:r>
            <a:endParaRPr sz="2000">
              <a:latin typeface="Calibri" panose="020F0502020204030204"/>
              <a:cs typeface="Calibri" panose="020F0502020204030204"/>
            </a:endParaRPr>
          </a:p>
          <a:p>
            <a:pPr marL="355600" indent="-342900">
              <a:lnSpc>
                <a:spcPct val="100000"/>
              </a:lnSpc>
              <a:spcBef>
                <a:spcPts val="1185"/>
              </a:spcBef>
              <a:buClr>
                <a:srgbClr val="5FCAEE"/>
              </a:buClr>
              <a:buSzPct val="79000"/>
              <a:buFont typeface="Wingdings 3" panose="05040102010807070707"/>
              <a:buChar char=""/>
              <a:tabLst>
                <a:tab pos="354965" algn="l"/>
                <a:tab pos="355600" algn="l"/>
              </a:tabLst>
            </a:pPr>
            <a:r>
              <a:rPr sz="2000" spc="-5" dirty="0">
                <a:latin typeface="Calibri" panose="020F0502020204030204"/>
                <a:cs typeface="Calibri" panose="020F0502020204030204"/>
              </a:rPr>
              <a:t>Comparison (Relational)</a:t>
            </a:r>
            <a:r>
              <a:rPr sz="2000" spc="30" dirty="0">
                <a:latin typeface="Calibri" panose="020F0502020204030204"/>
                <a:cs typeface="Calibri" panose="020F0502020204030204"/>
              </a:rPr>
              <a:t> </a:t>
            </a:r>
            <a:r>
              <a:rPr sz="2000" spc="-5" dirty="0">
                <a:latin typeface="Calibri" panose="020F0502020204030204"/>
                <a:cs typeface="Calibri" panose="020F0502020204030204"/>
              </a:rPr>
              <a:t>Operators</a:t>
            </a:r>
            <a:endParaRPr sz="2000">
              <a:latin typeface="Calibri" panose="020F0502020204030204"/>
              <a:cs typeface="Calibri" panose="020F0502020204030204"/>
            </a:endParaRPr>
          </a:p>
          <a:p>
            <a:pPr marL="355600" indent="-342900">
              <a:lnSpc>
                <a:spcPct val="100000"/>
              </a:lnSpc>
              <a:spcBef>
                <a:spcPts val="1180"/>
              </a:spcBef>
              <a:buClr>
                <a:srgbClr val="5FCAEE"/>
              </a:buClr>
              <a:buSzPct val="79000"/>
              <a:buFont typeface="Wingdings 3" panose="05040102010807070707"/>
              <a:buChar char=""/>
              <a:tabLst>
                <a:tab pos="354965" algn="l"/>
                <a:tab pos="355600" algn="l"/>
              </a:tabLst>
            </a:pPr>
            <a:r>
              <a:rPr sz="2000" spc="-5" dirty="0">
                <a:latin typeface="Calibri" panose="020F0502020204030204"/>
                <a:cs typeface="Calibri" panose="020F0502020204030204"/>
              </a:rPr>
              <a:t>Assignment Operators</a:t>
            </a:r>
            <a:endParaRPr sz="2000">
              <a:latin typeface="Calibri" panose="020F0502020204030204"/>
              <a:cs typeface="Calibri" panose="020F0502020204030204"/>
            </a:endParaRPr>
          </a:p>
          <a:p>
            <a:pPr marL="355600" indent="-342900">
              <a:lnSpc>
                <a:spcPct val="100000"/>
              </a:lnSpc>
              <a:spcBef>
                <a:spcPts val="1175"/>
              </a:spcBef>
              <a:buClr>
                <a:srgbClr val="5FCAEE"/>
              </a:buClr>
              <a:buSzPct val="79000"/>
              <a:buFont typeface="Wingdings 3" panose="05040102010807070707"/>
              <a:buChar char=""/>
              <a:tabLst>
                <a:tab pos="354965" algn="l"/>
                <a:tab pos="355600" algn="l"/>
              </a:tabLst>
            </a:pPr>
            <a:r>
              <a:rPr sz="2000" spc="-5" dirty="0">
                <a:latin typeface="Calibri" panose="020F0502020204030204"/>
                <a:cs typeface="Calibri" panose="020F0502020204030204"/>
              </a:rPr>
              <a:t>Logical</a:t>
            </a:r>
            <a:r>
              <a:rPr sz="2000" spc="-10" dirty="0">
                <a:latin typeface="Calibri" panose="020F0502020204030204"/>
                <a:cs typeface="Calibri" panose="020F0502020204030204"/>
              </a:rPr>
              <a:t> </a:t>
            </a:r>
            <a:r>
              <a:rPr sz="2000" spc="-5" dirty="0">
                <a:latin typeface="Calibri" panose="020F0502020204030204"/>
                <a:cs typeface="Calibri" panose="020F0502020204030204"/>
              </a:rPr>
              <a:t>Operators</a:t>
            </a:r>
            <a:endParaRPr sz="2000">
              <a:latin typeface="Calibri" panose="020F0502020204030204"/>
              <a:cs typeface="Calibri" panose="020F0502020204030204"/>
            </a:endParaRPr>
          </a:p>
          <a:p>
            <a:pPr marL="355600" indent="-342900">
              <a:lnSpc>
                <a:spcPct val="100000"/>
              </a:lnSpc>
              <a:spcBef>
                <a:spcPts val="1175"/>
              </a:spcBef>
              <a:buClr>
                <a:srgbClr val="5FCAEE"/>
              </a:buClr>
              <a:buSzPct val="79000"/>
              <a:buFont typeface="Wingdings 3" panose="05040102010807070707"/>
              <a:buChar char=""/>
              <a:tabLst>
                <a:tab pos="354965" algn="l"/>
                <a:tab pos="355600" algn="l"/>
              </a:tabLst>
            </a:pPr>
            <a:r>
              <a:rPr sz="2000" spc="-5" dirty="0">
                <a:latin typeface="Calibri" panose="020F0502020204030204"/>
                <a:cs typeface="Calibri" panose="020F0502020204030204"/>
              </a:rPr>
              <a:t>Bitwise</a:t>
            </a:r>
            <a:r>
              <a:rPr sz="2000" dirty="0">
                <a:latin typeface="Calibri" panose="020F0502020204030204"/>
                <a:cs typeface="Calibri" panose="020F0502020204030204"/>
              </a:rPr>
              <a:t> </a:t>
            </a:r>
            <a:r>
              <a:rPr sz="2000" spc="-5" dirty="0">
                <a:latin typeface="Calibri" panose="020F0502020204030204"/>
                <a:cs typeface="Calibri" panose="020F0502020204030204"/>
              </a:rPr>
              <a:t>Operators</a:t>
            </a:r>
            <a:endParaRPr sz="2000">
              <a:latin typeface="Calibri" panose="020F0502020204030204"/>
              <a:cs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3"/>
          <p:cNvGraphicFramePr>
            <a:graphicFrameLocks noGrp="1"/>
          </p:cNvGraphicFramePr>
          <p:nvPr/>
        </p:nvGraphicFramePr>
        <p:xfrm>
          <a:off x="652906" y="927100"/>
          <a:ext cx="10067925" cy="5452110"/>
        </p:xfrm>
        <a:graphic>
          <a:graphicData uri="http://schemas.openxmlformats.org/drawingml/2006/table">
            <a:tbl>
              <a:tblPr firstRow="1" bandRow="1">
                <a:tableStyleId>{2D5ABB26-0587-4C30-8999-92F81FD0307C}</a:tableStyleId>
              </a:tblPr>
              <a:tblGrid>
                <a:gridCol w="1297305"/>
                <a:gridCol w="4244340"/>
                <a:gridCol w="4516755"/>
              </a:tblGrid>
              <a:tr h="391160">
                <a:tc>
                  <a:txBody>
                    <a:bodyPr/>
                    <a:lstStyle/>
                    <a:p>
                      <a:pPr marL="293370">
                        <a:lnSpc>
                          <a:spcPct val="100000"/>
                        </a:lnSpc>
                        <a:spcBef>
                          <a:spcPts val="650"/>
                        </a:spcBef>
                      </a:pPr>
                      <a:r>
                        <a:rPr sz="1400" spc="-5" dirty="0">
                          <a:solidFill>
                            <a:srgbClr val="FF0000"/>
                          </a:solidFill>
                          <a:latin typeface="Trebuchet MS" panose="020B0603020202020204"/>
                          <a:cs typeface="Trebuchet MS" panose="020B0603020202020204"/>
                        </a:rPr>
                        <a:t>Operator</a:t>
                      </a:r>
                      <a:endParaRPr sz="1400">
                        <a:latin typeface="Trebuchet MS" panose="020B0603020202020204"/>
                        <a:cs typeface="Trebuchet MS" panose="020B0603020202020204"/>
                      </a:endParaRPr>
                    </a:p>
                  </a:txBody>
                  <a:tcPr marL="0" marR="0" marT="8255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1905" algn="ctr">
                        <a:lnSpc>
                          <a:spcPct val="100000"/>
                        </a:lnSpc>
                        <a:spcBef>
                          <a:spcPts val="650"/>
                        </a:spcBef>
                      </a:pPr>
                      <a:r>
                        <a:rPr sz="1400" spc="-5" dirty="0">
                          <a:solidFill>
                            <a:srgbClr val="FF0000"/>
                          </a:solidFill>
                          <a:latin typeface="Trebuchet MS" panose="020B0603020202020204"/>
                          <a:cs typeface="Trebuchet MS" panose="020B0603020202020204"/>
                        </a:rPr>
                        <a:t>Description</a:t>
                      </a:r>
                      <a:endParaRPr sz="1400">
                        <a:latin typeface="Trebuchet MS" panose="020B0603020202020204"/>
                        <a:cs typeface="Trebuchet MS" panose="020B0603020202020204"/>
                      </a:endParaRPr>
                    </a:p>
                  </a:txBody>
                  <a:tcPr marL="0" marR="0" marT="8255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540" algn="ctr">
                        <a:lnSpc>
                          <a:spcPct val="100000"/>
                        </a:lnSpc>
                        <a:spcBef>
                          <a:spcPts val="650"/>
                        </a:spcBef>
                      </a:pPr>
                      <a:r>
                        <a:rPr sz="1400" spc="-5" dirty="0">
                          <a:solidFill>
                            <a:srgbClr val="FF0000"/>
                          </a:solidFill>
                          <a:latin typeface="Trebuchet MS" panose="020B0603020202020204"/>
                          <a:cs typeface="Trebuchet MS" panose="020B0603020202020204"/>
                        </a:rPr>
                        <a:t>Example</a:t>
                      </a:r>
                      <a:endParaRPr sz="1400">
                        <a:latin typeface="Trebuchet MS" panose="020B0603020202020204"/>
                        <a:cs typeface="Trebuchet MS" panose="020B0603020202020204"/>
                      </a:endParaRPr>
                    </a:p>
                  </a:txBody>
                  <a:tcPr marL="0" marR="0" marT="8255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42644">
                <a:tc>
                  <a:txBody>
                    <a:bodyPr/>
                    <a:lstStyle/>
                    <a:p>
                      <a:pPr algn="ctr">
                        <a:lnSpc>
                          <a:spcPct val="100000"/>
                        </a:lnSpc>
                        <a:spcBef>
                          <a:spcPts val="450"/>
                        </a:spcBef>
                      </a:pPr>
                      <a:r>
                        <a:rPr sz="3200" i="1" dirty="0">
                          <a:solidFill>
                            <a:srgbClr val="001F5F"/>
                          </a:solidFill>
                          <a:latin typeface="Trebuchet MS" panose="020B0603020202020204"/>
                          <a:cs typeface="Trebuchet MS" panose="020B0603020202020204"/>
                        </a:rPr>
                        <a:t>+</a:t>
                      </a:r>
                      <a:endParaRPr sz="3200">
                        <a:latin typeface="Trebuchet MS" panose="020B0603020202020204"/>
                        <a:cs typeface="Trebuchet MS" panose="020B0603020202020204"/>
                      </a:endParaRPr>
                    </a:p>
                    <a:p>
                      <a:pPr marL="3810" algn="ctr">
                        <a:lnSpc>
                          <a:spcPct val="100000"/>
                        </a:lnSpc>
                        <a:spcBef>
                          <a:spcPts val="280"/>
                        </a:spcBef>
                      </a:pPr>
                      <a:r>
                        <a:rPr sz="1400" i="1" spc="-5" dirty="0">
                          <a:solidFill>
                            <a:srgbClr val="001F5F"/>
                          </a:solidFill>
                          <a:latin typeface="Trebuchet MS" panose="020B0603020202020204"/>
                          <a:cs typeface="Trebuchet MS" panose="020B0603020202020204"/>
                        </a:rPr>
                        <a:t>Addition</a:t>
                      </a:r>
                      <a:endParaRPr sz="1400">
                        <a:latin typeface="Trebuchet MS" panose="020B0603020202020204"/>
                        <a:cs typeface="Trebuchet MS" panose="020B0603020202020204"/>
                      </a:endParaRPr>
                    </a:p>
                  </a:txBody>
                  <a:tcPr marL="0" marR="0" marT="5715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1590">
                        <a:lnSpc>
                          <a:spcPct val="100000"/>
                        </a:lnSpc>
                        <a:spcBef>
                          <a:spcPts val="295"/>
                        </a:spcBef>
                      </a:pPr>
                      <a:r>
                        <a:rPr sz="1400" spc="-5" dirty="0">
                          <a:latin typeface="Trebuchet MS" panose="020B0603020202020204"/>
                          <a:cs typeface="Trebuchet MS" panose="020B0603020202020204"/>
                        </a:rPr>
                        <a:t>Adds values </a:t>
                      </a:r>
                      <a:r>
                        <a:rPr sz="1400" dirty="0">
                          <a:latin typeface="Trebuchet MS" panose="020B0603020202020204"/>
                          <a:cs typeface="Trebuchet MS" panose="020B0603020202020204"/>
                        </a:rPr>
                        <a:t>on </a:t>
                      </a:r>
                      <a:r>
                        <a:rPr sz="1400" spc="-5" dirty="0">
                          <a:latin typeface="Trebuchet MS" panose="020B0603020202020204"/>
                          <a:cs typeface="Trebuchet MS" panose="020B0603020202020204"/>
                        </a:rPr>
                        <a:t>either side </a:t>
                      </a:r>
                      <a:r>
                        <a:rPr sz="1400" dirty="0">
                          <a:latin typeface="Trebuchet MS" panose="020B0603020202020204"/>
                          <a:cs typeface="Trebuchet MS" panose="020B0603020202020204"/>
                        </a:rPr>
                        <a:t>of </a:t>
                      </a:r>
                      <a:r>
                        <a:rPr sz="1400" spc="-5" dirty="0">
                          <a:latin typeface="Trebuchet MS" panose="020B0603020202020204"/>
                          <a:cs typeface="Trebuchet MS" panose="020B0603020202020204"/>
                        </a:rPr>
                        <a:t>the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operator.</a:t>
                      </a:r>
                      <a:endParaRPr sz="1400">
                        <a:latin typeface="Trebuchet MS" panose="020B0603020202020204"/>
                        <a:cs typeface="Trebuchet MS" panose="020B0603020202020204"/>
                      </a:endParaRPr>
                    </a:p>
                  </a:txBody>
                  <a:tcPr marL="0" marR="0" marT="3746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3175" algn="ctr">
                        <a:lnSpc>
                          <a:spcPct val="100000"/>
                        </a:lnSpc>
                        <a:spcBef>
                          <a:spcPts val="295"/>
                        </a:spcBef>
                      </a:pPr>
                      <a:r>
                        <a:rPr sz="1400" dirty="0">
                          <a:latin typeface="Trebuchet MS" panose="020B0603020202020204"/>
                          <a:cs typeface="Trebuchet MS" panose="020B0603020202020204"/>
                        </a:rPr>
                        <a:t>a + b =</a:t>
                      </a:r>
                      <a:r>
                        <a:rPr sz="1400" spc="-30" dirty="0">
                          <a:latin typeface="Trebuchet MS" panose="020B0603020202020204"/>
                          <a:cs typeface="Trebuchet MS" panose="020B0603020202020204"/>
                        </a:rPr>
                        <a:t> </a:t>
                      </a:r>
                      <a:r>
                        <a:rPr sz="1400" dirty="0">
                          <a:latin typeface="Trebuchet MS" panose="020B0603020202020204"/>
                          <a:cs typeface="Trebuchet MS" panose="020B0603020202020204"/>
                        </a:rPr>
                        <a:t>30</a:t>
                      </a:r>
                      <a:endParaRPr sz="1400">
                        <a:latin typeface="Trebuchet MS" panose="020B0603020202020204"/>
                        <a:cs typeface="Trebuchet MS" panose="020B0603020202020204"/>
                      </a:endParaRPr>
                    </a:p>
                  </a:txBody>
                  <a:tcPr marL="0" marR="0" marT="3746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42645">
                <a:tc>
                  <a:txBody>
                    <a:bodyPr/>
                    <a:lstStyle/>
                    <a:p>
                      <a:pPr algn="ctr">
                        <a:lnSpc>
                          <a:spcPct val="100000"/>
                        </a:lnSpc>
                        <a:spcBef>
                          <a:spcPts val="450"/>
                        </a:spcBef>
                      </a:pPr>
                      <a:r>
                        <a:rPr sz="3200" i="1" dirty="0">
                          <a:solidFill>
                            <a:srgbClr val="FF0000"/>
                          </a:solidFill>
                          <a:latin typeface="Trebuchet MS" panose="020B0603020202020204"/>
                          <a:cs typeface="Trebuchet MS" panose="020B0603020202020204"/>
                        </a:rPr>
                        <a:t>-</a:t>
                      </a:r>
                      <a:endParaRPr sz="3200">
                        <a:latin typeface="Trebuchet MS" panose="020B0603020202020204"/>
                        <a:cs typeface="Trebuchet MS" panose="020B0603020202020204"/>
                      </a:endParaRPr>
                    </a:p>
                    <a:p>
                      <a:pPr marL="113665">
                        <a:lnSpc>
                          <a:spcPct val="100000"/>
                        </a:lnSpc>
                        <a:spcBef>
                          <a:spcPts val="280"/>
                        </a:spcBef>
                      </a:pPr>
                      <a:r>
                        <a:rPr sz="1400" i="1" spc="-5" dirty="0">
                          <a:solidFill>
                            <a:srgbClr val="FF0000"/>
                          </a:solidFill>
                          <a:latin typeface="Trebuchet MS" panose="020B0603020202020204"/>
                          <a:cs typeface="Trebuchet MS" panose="020B0603020202020204"/>
                        </a:rPr>
                        <a:t>Subtraction</a:t>
                      </a:r>
                      <a:endParaRPr sz="1400">
                        <a:latin typeface="Trebuchet MS" panose="020B0603020202020204"/>
                        <a:cs typeface="Trebuchet MS" panose="020B0603020202020204"/>
                      </a:endParaRPr>
                    </a:p>
                  </a:txBody>
                  <a:tcPr marL="0" marR="0" marT="5715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1590" marR="684530">
                        <a:lnSpc>
                          <a:spcPct val="104000"/>
                        </a:lnSpc>
                        <a:spcBef>
                          <a:spcPts val="225"/>
                        </a:spcBef>
                      </a:pPr>
                      <a:r>
                        <a:rPr sz="1400" spc="-5" dirty="0">
                          <a:latin typeface="Trebuchet MS" panose="020B0603020202020204"/>
                          <a:cs typeface="Trebuchet MS" panose="020B0603020202020204"/>
                        </a:rPr>
                        <a:t>Subtracts right </a:t>
                      </a:r>
                      <a:r>
                        <a:rPr sz="1400" dirty="0">
                          <a:latin typeface="Trebuchet MS" panose="020B0603020202020204"/>
                          <a:cs typeface="Trebuchet MS" panose="020B0603020202020204"/>
                        </a:rPr>
                        <a:t>hand </a:t>
                      </a:r>
                      <a:r>
                        <a:rPr sz="1400" spc="-5" dirty="0">
                          <a:latin typeface="Trebuchet MS" panose="020B0603020202020204"/>
                          <a:cs typeface="Trebuchet MS" panose="020B0603020202020204"/>
                        </a:rPr>
                        <a:t>operand from left </a:t>
                      </a:r>
                      <a:r>
                        <a:rPr sz="1400" dirty="0">
                          <a:latin typeface="Trebuchet MS" panose="020B0603020202020204"/>
                          <a:cs typeface="Trebuchet MS" panose="020B0603020202020204"/>
                        </a:rPr>
                        <a:t>hand  </a:t>
                      </a:r>
                      <a:r>
                        <a:rPr sz="1400" spc="-5" dirty="0">
                          <a:latin typeface="Trebuchet MS" panose="020B0603020202020204"/>
                          <a:cs typeface="Trebuchet MS" panose="020B0603020202020204"/>
                        </a:rPr>
                        <a:t>operand.</a:t>
                      </a:r>
                      <a:endParaRPr sz="1400">
                        <a:latin typeface="Trebuchet MS" panose="020B0603020202020204"/>
                        <a:cs typeface="Trebuchet MS" panose="020B0603020202020204"/>
                      </a:endParaRPr>
                    </a:p>
                  </a:txBody>
                  <a:tcPr marL="0" marR="0" marT="2857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3175" algn="ctr">
                        <a:lnSpc>
                          <a:spcPct val="100000"/>
                        </a:lnSpc>
                        <a:spcBef>
                          <a:spcPts val="295"/>
                        </a:spcBef>
                      </a:pPr>
                      <a:r>
                        <a:rPr sz="1400" dirty="0">
                          <a:latin typeface="Trebuchet MS" panose="020B0603020202020204"/>
                          <a:cs typeface="Trebuchet MS" panose="020B0603020202020204"/>
                        </a:rPr>
                        <a:t>a – b =</a:t>
                      </a:r>
                      <a:r>
                        <a:rPr sz="1400" spc="-40" dirty="0">
                          <a:latin typeface="Trebuchet MS" panose="020B0603020202020204"/>
                          <a:cs typeface="Trebuchet MS" panose="020B0603020202020204"/>
                        </a:rPr>
                        <a:t> </a:t>
                      </a:r>
                      <a:r>
                        <a:rPr sz="1400" dirty="0">
                          <a:latin typeface="Trebuchet MS" panose="020B0603020202020204"/>
                          <a:cs typeface="Trebuchet MS" panose="020B0603020202020204"/>
                        </a:rPr>
                        <a:t>-10</a:t>
                      </a:r>
                      <a:endParaRPr sz="1400">
                        <a:latin typeface="Trebuchet MS" panose="020B0603020202020204"/>
                        <a:cs typeface="Trebuchet MS" panose="020B0603020202020204"/>
                      </a:endParaRPr>
                    </a:p>
                  </a:txBody>
                  <a:tcPr marL="0" marR="0" marT="3746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42644">
                <a:tc>
                  <a:txBody>
                    <a:bodyPr/>
                    <a:lstStyle/>
                    <a:p>
                      <a:pPr algn="ctr">
                        <a:lnSpc>
                          <a:spcPct val="100000"/>
                        </a:lnSpc>
                        <a:spcBef>
                          <a:spcPts val="455"/>
                        </a:spcBef>
                      </a:pPr>
                      <a:r>
                        <a:rPr sz="3200" i="1" dirty="0">
                          <a:solidFill>
                            <a:srgbClr val="00AF50"/>
                          </a:solidFill>
                          <a:latin typeface="Trebuchet MS" panose="020B0603020202020204"/>
                          <a:cs typeface="Trebuchet MS" panose="020B0603020202020204"/>
                        </a:rPr>
                        <a:t>*</a:t>
                      </a:r>
                      <a:endParaRPr sz="3200">
                        <a:latin typeface="Trebuchet MS" panose="020B0603020202020204"/>
                        <a:cs typeface="Trebuchet MS" panose="020B0603020202020204"/>
                      </a:endParaRPr>
                    </a:p>
                    <a:p>
                      <a:pPr marR="54610" algn="ctr">
                        <a:lnSpc>
                          <a:spcPct val="100000"/>
                        </a:lnSpc>
                        <a:spcBef>
                          <a:spcPts val="275"/>
                        </a:spcBef>
                      </a:pPr>
                      <a:r>
                        <a:rPr sz="1400" i="1" spc="-5" dirty="0">
                          <a:solidFill>
                            <a:srgbClr val="00AF50"/>
                          </a:solidFill>
                          <a:latin typeface="Trebuchet MS" panose="020B0603020202020204"/>
                          <a:cs typeface="Trebuchet MS" panose="020B0603020202020204"/>
                        </a:rPr>
                        <a:t>Multiplication</a:t>
                      </a:r>
                      <a:endParaRPr sz="1400">
                        <a:latin typeface="Trebuchet MS" panose="020B0603020202020204"/>
                        <a:cs typeface="Trebuchet MS" panose="020B0603020202020204"/>
                      </a:endParaRPr>
                    </a:p>
                  </a:txBody>
                  <a:tcPr marL="0" marR="0" marT="577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1590">
                        <a:lnSpc>
                          <a:spcPct val="100000"/>
                        </a:lnSpc>
                        <a:spcBef>
                          <a:spcPts val="300"/>
                        </a:spcBef>
                      </a:pPr>
                      <a:r>
                        <a:rPr sz="1400" spc="-5" dirty="0">
                          <a:latin typeface="Trebuchet MS" panose="020B0603020202020204"/>
                          <a:cs typeface="Trebuchet MS" panose="020B0603020202020204"/>
                        </a:rPr>
                        <a:t>Multiplies values </a:t>
                      </a:r>
                      <a:r>
                        <a:rPr sz="1400" dirty="0">
                          <a:latin typeface="Trebuchet MS" panose="020B0603020202020204"/>
                          <a:cs typeface="Trebuchet MS" panose="020B0603020202020204"/>
                        </a:rPr>
                        <a:t>on </a:t>
                      </a:r>
                      <a:r>
                        <a:rPr sz="1400" spc="-5" dirty="0">
                          <a:latin typeface="Trebuchet MS" panose="020B0603020202020204"/>
                          <a:cs typeface="Trebuchet MS" panose="020B0603020202020204"/>
                        </a:rPr>
                        <a:t>either side </a:t>
                      </a:r>
                      <a:r>
                        <a:rPr sz="1400" dirty="0">
                          <a:latin typeface="Trebuchet MS" panose="020B0603020202020204"/>
                          <a:cs typeface="Trebuchet MS" panose="020B0603020202020204"/>
                        </a:rPr>
                        <a:t>of </a:t>
                      </a:r>
                      <a:r>
                        <a:rPr sz="1400" spc="-5" dirty="0">
                          <a:latin typeface="Trebuchet MS" panose="020B0603020202020204"/>
                          <a:cs typeface="Trebuchet MS" panose="020B0603020202020204"/>
                        </a:rPr>
                        <a:t>the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operator</a:t>
                      </a:r>
                      <a:endParaRPr sz="1400">
                        <a:latin typeface="Trebuchet MS" panose="020B0603020202020204"/>
                        <a:cs typeface="Trebuchet MS" panose="020B0603020202020204"/>
                      </a:endParaRPr>
                    </a:p>
                  </a:txBody>
                  <a:tcPr marL="0" marR="0" marT="3810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4445" algn="ctr">
                        <a:lnSpc>
                          <a:spcPct val="100000"/>
                        </a:lnSpc>
                        <a:spcBef>
                          <a:spcPts val="300"/>
                        </a:spcBef>
                      </a:pPr>
                      <a:r>
                        <a:rPr sz="1400" dirty="0">
                          <a:latin typeface="Trebuchet MS" panose="020B0603020202020204"/>
                          <a:cs typeface="Trebuchet MS" panose="020B0603020202020204"/>
                        </a:rPr>
                        <a:t>a * b =</a:t>
                      </a:r>
                      <a:r>
                        <a:rPr sz="1400" spc="-25" dirty="0">
                          <a:latin typeface="Trebuchet MS" panose="020B0603020202020204"/>
                          <a:cs typeface="Trebuchet MS" panose="020B0603020202020204"/>
                        </a:rPr>
                        <a:t> </a:t>
                      </a:r>
                      <a:r>
                        <a:rPr sz="1400" spc="-5" dirty="0">
                          <a:latin typeface="Trebuchet MS" panose="020B0603020202020204"/>
                          <a:cs typeface="Trebuchet MS" panose="020B0603020202020204"/>
                        </a:rPr>
                        <a:t>200</a:t>
                      </a:r>
                      <a:endParaRPr sz="1400">
                        <a:latin typeface="Trebuchet MS" panose="020B0603020202020204"/>
                        <a:cs typeface="Trebuchet MS" panose="020B0603020202020204"/>
                      </a:endParaRPr>
                    </a:p>
                  </a:txBody>
                  <a:tcPr marL="0" marR="0" marT="3810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42645">
                <a:tc>
                  <a:txBody>
                    <a:bodyPr/>
                    <a:lstStyle/>
                    <a:p>
                      <a:pPr algn="ctr">
                        <a:lnSpc>
                          <a:spcPct val="100000"/>
                        </a:lnSpc>
                        <a:spcBef>
                          <a:spcPts val="455"/>
                        </a:spcBef>
                      </a:pPr>
                      <a:r>
                        <a:rPr sz="3200" i="1" dirty="0">
                          <a:solidFill>
                            <a:srgbClr val="00AFEF"/>
                          </a:solidFill>
                          <a:latin typeface="Trebuchet MS" panose="020B0603020202020204"/>
                          <a:cs typeface="Trebuchet MS" panose="020B0603020202020204"/>
                        </a:rPr>
                        <a:t>/</a:t>
                      </a:r>
                      <a:endParaRPr sz="3200">
                        <a:latin typeface="Trebuchet MS" panose="020B0603020202020204"/>
                        <a:cs typeface="Trebuchet MS" panose="020B0603020202020204"/>
                      </a:endParaRPr>
                    </a:p>
                    <a:p>
                      <a:pPr marL="2540" algn="ctr">
                        <a:lnSpc>
                          <a:spcPct val="100000"/>
                        </a:lnSpc>
                        <a:spcBef>
                          <a:spcPts val="265"/>
                        </a:spcBef>
                      </a:pPr>
                      <a:r>
                        <a:rPr sz="1400" i="1" spc="-5" dirty="0">
                          <a:solidFill>
                            <a:srgbClr val="00AFEF"/>
                          </a:solidFill>
                          <a:latin typeface="Trebuchet MS" panose="020B0603020202020204"/>
                          <a:cs typeface="Trebuchet MS" panose="020B0603020202020204"/>
                        </a:rPr>
                        <a:t>Division</a:t>
                      </a:r>
                      <a:endParaRPr sz="1400">
                        <a:latin typeface="Trebuchet MS" panose="020B0603020202020204"/>
                        <a:cs typeface="Trebuchet MS" panose="020B0603020202020204"/>
                      </a:endParaRPr>
                    </a:p>
                  </a:txBody>
                  <a:tcPr marL="0" marR="0" marT="577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1590">
                        <a:lnSpc>
                          <a:spcPct val="100000"/>
                        </a:lnSpc>
                        <a:spcBef>
                          <a:spcPts val="300"/>
                        </a:spcBef>
                      </a:pPr>
                      <a:r>
                        <a:rPr sz="1400" spc="-5" dirty="0">
                          <a:latin typeface="Trebuchet MS" panose="020B0603020202020204"/>
                          <a:cs typeface="Trebuchet MS" panose="020B0603020202020204"/>
                        </a:rPr>
                        <a:t>Divides left </a:t>
                      </a:r>
                      <a:r>
                        <a:rPr sz="1400" dirty="0">
                          <a:latin typeface="Trebuchet MS" panose="020B0603020202020204"/>
                          <a:cs typeface="Trebuchet MS" panose="020B0603020202020204"/>
                        </a:rPr>
                        <a:t>hand </a:t>
                      </a:r>
                      <a:r>
                        <a:rPr sz="1400" spc="-5" dirty="0">
                          <a:latin typeface="Trebuchet MS" panose="020B0603020202020204"/>
                          <a:cs typeface="Trebuchet MS" panose="020B0603020202020204"/>
                        </a:rPr>
                        <a:t>operand </a:t>
                      </a:r>
                      <a:r>
                        <a:rPr sz="1400" dirty="0">
                          <a:latin typeface="Trebuchet MS" panose="020B0603020202020204"/>
                          <a:cs typeface="Trebuchet MS" panose="020B0603020202020204"/>
                        </a:rPr>
                        <a:t>by </a:t>
                      </a:r>
                      <a:r>
                        <a:rPr sz="1400" spc="-5" dirty="0">
                          <a:latin typeface="Trebuchet MS" panose="020B0603020202020204"/>
                          <a:cs typeface="Trebuchet MS" panose="020B0603020202020204"/>
                        </a:rPr>
                        <a:t>right </a:t>
                      </a:r>
                      <a:r>
                        <a:rPr sz="1400" dirty="0">
                          <a:latin typeface="Trebuchet MS" panose="020B0603020202020204"/>
                          <a:cs typeface="Trebuchet MS" panose="020B0603020202020204"/>
                        </a:rPr>
                        <a:t>hand</a:t>
                      </a:r>
                      <a:r>
                        <a:rPr sz="1400" spc="-15" dirty="0">
                          <a:latin typeface="Trebuchet MS" panose="020B0603020202020204"/>
                          <a:cs typeface="Trebuchet MS" panose="020B0603020202020204"/>
                        </a:rPr>
                        <a:t> </a:t>
                      </a:r>
                      <a:r>
                        <a:rPr sz="1400" spc="-5" dirty="0">
                          <a:latin typeface="Trebuchet MS" panose="020B0603020202020204"/>
                          <a:cs typeface="Trebuchet MS" panose="020B0603020202020204"/>
                        </a:rPr>
                        <a:t>operand</a:t>
                      </a:r>
                      <a:endParaRPr sz="1400">
                        <a:latin typeface="Trebuchet MS" panose="020B0603020202020204"/>
                        <a:cs typeface="Trebuchet MS" panose="020B0603020202020204"/>
                      </a:endParaRPr>
                    </a:p>
                  </a:txBody>
                  <a:tcPr marL="0" marR="0" marT="3810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4445" algn="ctr">
                        <a:lnSpc>
                          <a:spcPct val="100000"/>
                        </a:lnSpc>
                        <a:spcBef>
                          <a:spcPts val="300"/>
                        </a:spcBef>
                      </a:pPr>
                      <a:r>
                        <a:rPr sz="1400" dirty="0">
                          <a:latin typeface="Trebuchet MS" panose="020B0603020202020204"/>
                          <a:cs typeface="Trebuchet MS" panose="020B0603020202020204"/>
                        </a:rPr>
                        <a:t>b / a =</a:t>
                      </a:r>
                      <a:r>
                        <a:rPr sz="1400" spc="-30" dirty="0">
                          <a:latin typeface="Trebuchet MS" panose="020B0603020202020204"/>
                          <a:cs typeface="Trebuchet MS" panose="020B0603020202020204"/>
                        </a:rPr>
                        <a:t> </a:t>
                      </a:r>
                      <a:r>
                        <a:rPr sz="1400" dirty="0">
                          <a:latin typeface="Trebuchet MS" panose="020B0603020202020204"/>
                          <a:cs typeface="Trebuchet MS" panose="020B0603020202020204"/>
                        </a:rPr>
                        <a:t>2</a:t>
                      </a:r>
                      <a:endParaRPr sz="1400">
                        <a:latin typeface="Trebuchet MS" panose="020B0603020202020204"/>
                        <a:cs typeface="Trebuchet MS" panose="020B0603020202020204"/>
                      </a:endParaRPr>
                    </a:p>
                  </a:txBody>
                  <a:tcPr marL="0" marR="0" marT="3810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42645">
                <a:tc>
                  <a:txBody>
                    <a:bodyPr/>
                    <a:lstStyle/>
                    <a:p>
                      <a:pPr algn="ctr">
                        <a:lnSpc>
                          <a:spcPct val="100000"/>
                        </a:lnSpc>
                        <a:spcBef>
                          <a:spcPts val="445"/>
                        </a:spcBef>
                      </a:pPr>
                      <a:r>
                        <a:rPr sz="3200" i="1" dirty="0">
                          <a:solidFill>
                            <a:srgbClr val="001F5F"/>
                          </a:solidFill>
                          <a:latin typeface="Trebuchet MS" panose="020B0603020202020204"/>
                          <a:cs typeface="Trebuchet MS" panose="020B0603020202020204"/>
                        </a:rPr>
                        <a:t>%</a:t>
                      </a:r>
                      <a:endParaRPr sz="3200">
                        <a:latin typeface="Trebuchet MS" panose="020B0603020202020204"/>
                        <a:cs typeface="Trebuchet MS" panose="020B0603020202020204"/>
                      </a:endParaRPr>
                    </a:p>
                    <a:p>
                      <a:pPr marL="4445" algn="ctr">
                        <a:lnSpc>
                          <a:spcPct val="100000"/>
                        </a:lnSpc>
                        <a:spcBef>
                          <a:spcPts val="275"/>
                        </a:spcBef>
                      </a:pPr>
                      <a:r>
                        <a:rPr sz="1400" i="1" spc="-5" dirty="0">
                          <a:solidFill>
                            <a:srgbClr val="001F5F"/>
                          </a:solidFill>
                          <a:latin typeface="Trebuchet MS" panose="020B0603020202020204"/>
                          <a:cs typeface="Trebuchet MS" panose="020B0603020202020204"/>
                        </a:rPr>
                        <a:t>Modulus</a:t>
                      </a:r>
                      <a:endParaRPr sz="1400">
                        <a:latin typeface="Trebuchet MS" panose="020B0603020202020204"/>
                        <a:cs typeface="Trebuchet MS" panose="020B0603020202020204"/>
                      </a:endParaRPr>
                    </a:p>
                  </a:txBody>
                  <a:tcPr marL="0" marR="0" marT="5651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1590" marR="351155">
                        <a:lnSpc>
                          <a:spcPct val="104000"/>
                        </a:lnSpc>
                        <a:spcBef>
                          <a:spcPts val="240"/>
                        </a:spcBef>
                      </a:pPr>
                      <a:r>
                        <a:rPr sz="1400" spc="-5" dirty="0">
                          <a:latin typeface="Trebuchet MS" panose="020B0603020202020204"/>
                          <a:cs typeface="Trebuchet MS" panose="020B0603020202020204"/>
                        </a:rPr>
                        <a:t>Divides left </a:t>
                      </a:r>
                      <a:r>
                        <a:rPr sz="1400" dirty="0">
                          <a:latin typeface="Trebuchet MS" panose="020B0603020202020204"/>
                          <a:cs typeface="Trebuchet MS" panose="020B0603020202020204"/>
                        </a:rPr>
                        <a:t>hand </a:t>
                      </a:r>
                      <a:r>
                        <a:rPr sz="1400" spc="-5" dirty="0">
                          <a:latin typeface="Trebuchet MS" panose="020B0603020202020204"/>
                          <a:cs typeface="Trebuchet MS" panose="020B0603020202020204"/>
                        </a:rPr>
                        <a:t>operand </a:t>
                      </a:r>
                      <a:r>
                        <a:rPr sz="1400" dirty="0">
                          <a:latin typeface="Trebuchet MS" panose="020B0603020202020204"/>
                          <a:cs typeface="Trebuchet MS" panose="020B0603020202020204"/>
                        </a:rPr>
                        <a:t>by </a:t>
                      </a:r>
                      <a:r>
                        <a:rPr sz="1400" spc="-5" dirty="0">
                          <a:latin typeface="Trebuchet MS" panose="020B0603020202020204"/>
                          <a:cs typeface="Trebuchet MS" panose="020B0603020202020204"/>
                        </a:rPr>
                        <a:t>right </a:t>
                      </a:r>
                      <a:r>
                        <a:rPr sz="1400" dirty="0">
                          <a:latin typeface="Trebuchet MS" panose="020B0603020202020204"/>
                          <a:cs typeface="Trebuchet MS" panose="020B0603020202020204"/>
                        </a:rPr>
                        <a:t>hand </a:t>
                      </a:r>
                      <a:r>
                        <a:rPr sz="1400" spc="-5" dirty="0">
                          <a:latin typeface="Trebuchet MS" panose="020B0603020202020204"/>
                          <a:cs typeface="Trebuchet MS" panose="020B0603020202020204"/>
                        </a:rPr>
                        <a:t>operand  and returns</a:t>
                      </a:r>
                      <a:r>
                        <a:rPr sz="1400" spc="-15" dirty="0">
                          <a:latin typeface="Trebuchet MS" panose="020B0603020202020204"/>
                          <a:cs typeface="Trebuchet MS" panose="020B0603020202020204"/>
                        </a:rPr>
                        <a:t> </a:t>
                      </a:r>
                      <a:r>
                        <a:rPr sz="1400" spc="-5" dirty="0">
                          <a:latin typeface="Trebuchet MS" panose="020B0603020202020204"/>
                          <a:cs typeface="Trebuchet MS" panose="020B0603020202020204"/>
                        </a:rPr>
                        <a:t>remainder</a:t>
                      </a:r>
                      <a:endParaRPr sz="1400">
                        <a:latin typeface="Trebuchet MS" panose="020B0603020202020204"/>
                        <a:cs typeface="Trebuchet MS" panose="020B0603020202020204"/>
                      </a:endParaRPr>
                    </a:p>
                  </a:txBody>
                  <a:tcPr marL="0" marR="0" marT="3048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1905" algn="ctr">
                        <a:lnSpc>
                          <a:spcPct val="100000"/>
                        </a:lnSpc>
                        <a:spcBef>
                          <a:spcPts val="300"/>
                        </a:spcBef>
                      </a:pPr>
                      <a:r>
                        <a:rPr sz="1400" dirty="0">
                          <a:latin typeface="Trebuchet MS" panose="020B0603020202020204"/>
                          <a:cs typeface="Trebuchet MS" panose="020B0603020202020204"/>
                        </a:rPr>
                        <a:t>b % a =</a:t>
                      </a:r>
                      <a:r>
                        <a:rPr sz="1400" spc="-40" dirty="0">
                          <a:latin typeface="Trebuchet MS" panose="020B0603020202020204"/>
                          <a:cs typeface="Trebuchet MS" panose="020B0603020202020204"/>
                        </a:rPr>
                        <a:t> </a:t>
                      </a:r>
                      <a:r>
                        <a:rPr sz="1400" dirty="0">
                          <a:latin typeface="Trebuchet MS" panose="020B0603020202020204"/>
                          <a:cs typeface="Trebuchet MS" panose="020B0603020202020204"/>
                        </a:rPr>
                        <a:t>0</a:t>
                      </a:r>
                      <a:endParaRPr sz="1400">
                        <a:latin typeface="Trebuchet MS" panose="020B0603020202020204"/>
                        <a:cs typeface="Trebuchet MS" panose="020B0603020202020204"/>
                      </a:endParaRPr>
                    </a:p>
                  </a:txBody>
                  <a:tcPr marL="0" marR="0" marT="3810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41375">
                <a:tc>
                  <a:txBody>
                    <a:bodyPr/>
                    <a:lstStyle/>
                    <a:p>
                      <a:pPr algn="ctr">
                        <a:lnSpc>
                          <a:spcPct val="100000"/>
                        </a:lnSpc>
                        <a:spcBef>
                          <a:spcPts val="445"/>
                        </a:spcBef>
                      </a:pPr>
                      <a:r>
                        <a:rPr sz="3200" i="1" spc="-5" dirty="0">
                          <a:solidFill>
                            <a:srgbClr val="00AF50"/>
                          </a:solidFill>
                          <a:latin typeface="Trebuchet MS" panose="020B0603020202020204"/>
                          <a:cs typeface="Trebuchet MS" panose="020B0603020202020204"/>
                        </a:rPr>
                        <a:t>**</a:t>
                      </a:r>
                      <a:endParaRPr sz="3200">
                        <a:latin typeface="Trebuchet MS" panose="020B0603020202020204"/>
                        <a:cs typeface="Trebuchet MS" panose="020B0603020202020204"/>
                      </a:endParaRPr>
                    </a:p>
                    <a:p>
                      <a:pPr marL="39370" algn="ctr">
                        <a:lnSpc>
                          <a:spcPct val="100000"/>
                        </a:lnSpc>
                        <a:spcBef>
                          <a:spcPts val="275"/>
                        </a:spcBef>
                      </a:pPr>
                      <a:r>
                        <a:rPr sz="1400" i="1" spc="-5" dirty="0">
                          <a:solidFill>
                            <a:srgbClr val="00AF50"/>
                          </a:solidFill>
                          <a:latin typeface="Trebuchet MS" panose="020B0603020202020204"/>
                          <a:cs typeface="Trebuchet MS" panose="020B0603020202020204"/>
                        </a:rPr>
                        <a:t>Exponent</a:t>
                      </a:r>
                      <a:endParaRPr sz="1400">
                        <a:latin typeface="Trebuchet MS" panose="020B0603020202020204"/>
                        <a:cs typeface="Trebuchet MS" panose="020B0603020202020204"/>
                      </a:endParaRPr>
                    </a:p>
                  </a:txBody>
                  <a:tcPr marL="0" marR="0" marT="5651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1590" marR="651510">
                        <a:lnSpc>
                          <a:spcPct val="104000"/>
                        </a:lnSpc>
                        <a:spcBef>
                          <a:spcPts val="215"/>
                        </a:spcBef>
                      </a:pPr>
                      <a:r>
                        <a:rPr sz="1400" spc="-5" dirty="0">
                          <a:latin typeface="Trebuchet MS" panose="020B0603020202020204"/>
                          <a:cs typeface="Trebuchet MS" panose="020B0603020202020204"/>
                        </a:rPr>
                        <a:t>Performs exponential (power) calculation </a:t>
                      </a:r>
                      <a:r>
                        <a:rPr sz="1400" dirty="0">
                          <a:latin typeface="Trebuchet MS" panose="020B0603020202020204"/>
                          <a:cs typeface="Trebuchet MS" panose="020B0603020202020204"/>
                        </a:rPr>
                        <a:t>on  </a:t>
                      </a:r>
                      <a:r>
                        <a:rPr sz="1400" spc="-5" dirty="0">
                          <a:latin typeface="Trebuchet MS" panose="020B0603020202020204"/>
                          <a:cs typeface="Trebuchet MS" panose="020B0603020202020204"/>
                        </a:rPr>
                        <a:t>operators</a:t>
                      </a:r>
                      <a:endParaRPr sz="1400">
                        <a:latin typeface="Trebuchet MS" panose="020B0603020202020204"/>
                        <a:cs typeface="Trebuchet MS" panose="020B0603020202020204"/>
                      </a:endParaRPr>
                    </a:p>
                  </a:txBody>
                  <a:tcPr marL="0" marR="0" marT="2730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6350" algn="ctr">
                        <a:lnSpc>
                          <a:spcPct val="100000"/>
                        </a:lnSpc>
                        <a:spcBef>
                          <a:spcPts val="290"/>
                        </a:spcBef>
                      </a:pPr>
                      <a:r>
                        <a:rPr sz="1400" spc="-5" dirty="0">
                          <a:latin typeface="Trebuchet MS" panose="020B0603020202020204"/>
                          <a:cs typeface="Trebuchet MS" panose="020B0603020202020204"/>
                        </a:rPr>
                        <a:t>a**b =10 to the power</a:t>
                      </a:r>
                      <a:r>
                        <a:rPr sz="1400" dirty="0">
                          <a:latin typeface="Trebuchet MS" panose="020B0603020202020204"/>
                          <a:cs typeface="Trebuchet MS" panose="020B0603020202020204"/>
                        </a:rPr>
                        <a:t> 20</a:t>
                      </a:r>
                      <a:endParaRPr sz="1400">
                        <a:latin typeface="Trebuchet MS" panose="020B0603020202020204"/>
                        <a:cs typeface="Trebuchet MS" panose="020B0603020202020204"/>
                      </a:endParaRPr>
                    </a:p>
                  </a:txBody>
                  <a:tcPr marL="0" marR="0" marT="3683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5955" y="745998"/>
            <a:ext cx="1297305" cy="1498600"/>
          </a:xfrm>
          <a:prstGeom prst="rect">
            <a:avLst/>
          </a:prstGeom>
          <a:solidFill>
            <a:schemeClr val="bg1"/>
          </a:solidFill>
          <a:ln w="6096">
            <a:solidFill>
              <a:srgbClr val="DDDDDD"/>
            </a:solidFill>
          </a:ln>
        </p:spPr>
        <p:txBody>
          <a:bodyPr vert="horz" wrap="square" lIns="0" tIns="24765" rIns="0" bIns="0" rtlCol="0">
            <a:spAutoFit/>
          </a:bodyPr>
          <a:lstStyle/>
          <a:p>
            <a:pPr algn="ctr">
              <a:lnSpc>
                <a:spcPct val="100000"/>
              </a:lnSpc>
              <a:spcBef>
                <a:spcPts val="195"/>
              </a:spcBef>
            </a:pPr>
            <a:r>
              <a:rPr sz="3200" b="0" i="1" dirty="0">
                <a:solidFill>
                  <a:srgbClr val="7C15ED"/>
                </a:solidFill>
                <a:latin typeface="Trebuchet MS" panose="020B0603020202020204"/>
                <a:cs typeface="Trebuchet MS" panose="020B0603020202020204"/>
              </a:rPr>
              <a:t>//</a:t>
            </a:r>
            <a:endParaRPr sz="3200">
              <a:latin typeface="Trebuchet MS" panose="020B0603020202020204"/>
              <a:cs typeface="Trebuchet MS" panose="020B0603020202020204"/>
            </a:endParaRPr>
          </a:p>
        </p:txBody>
      </p:sp>
      <p:sp>
        <p:nvSpPr>
          <p:cNvPr id="3" name="object 3"/>
          <p:cNvSpPr txBox="1"/>
          <p:nvPr/>
        </p:nvSpPr>
        <p:spPr>
          <a:xfrm>
            <a:off x="1953260" y="745998"/>
            <a:ext cx="4244340" cy="1498600"/>
          </a:xfrm>
          <a:prstGeom prst="rect">
            <a:avLst/>
          </a:prstGeom>
          <a:solidFill>
            <a:schemeClr val="bg1"/>
          </a:solidFill>
          <a:ln w="6096">
            <a:solidFill>
              <a:srgbClr val="DDDDDD"/>
            </a:solidFill>
          </a:ln>
        </p:spPr>
        <p:txBody>
          <a:bodyPr vert="horz" wrap="square" lIns="0" tIns="69850" rIns="0" bIns="0" rtlCol="0">
            <a:spAutoFit/>
          </a:bodyPr>
          <a:lstStyle/>
          <a:p>
            <a:pPr marL="21590" marR="95250">
              <a:lnSpc>
                <a:spcPct val="105000"/>
              </a:lnSpc>
              <a:spcBef>
                <a:spcPts val="550"/>
              </a:spcBef>
            </a:pPr>
            <a:r>
              <a:rPr sz="1400" spc="-5" dirty="0">
                <a:latin typeface="Trebuchet MS" panose="020B0603020202020204"/>
                <a:cs typeface="Trebuchet MS" panose="020B0603020202020204"/>
              </a:rPr>
              <a:t>Floor Division </a:t>
            </a:r>
            <a:r>
              <a:rPr sz="1400" dirty="0">
                <a:latin typeface="Trebuchet MS" panose="020B0603020202020204"/>
                <a:cs typeface="Trebuchet MS" panose="020B0603020202020204"/>
              </a:rPr>
              <a:t>- The </a:t>
            </a:r>
            <a:r>
              <a:rPr sz="1400" spc="-5" dirty="0">
                <a:latin typeface="Trebuchet MS" panose="020B0603020202020204"/>
                <a:cs typeface="Trebuchet MS" panose="020B0603020202020204"/>
              </a:rPr>
              <a:t>division </a:t>
            </a:r>
            <a:r>
              <a:rPr sz="1400" dirty="0">
                <a:latin typeface="Trebuchet MS" panose="020B0603020202020204"/>
                <a:cs typeface="Trebuchet MS" panose="020B0603020202020204"/>
              </a:rPr>
              <a:t>of </a:t>
            </a:r>
            <a:r>
              <a:rPr sz="1400" spc="-5" dirty="0">
                <a:latin typeface="Trebuchet MS" panose="020B0603020202020204"/>
                <a:cs typeface="Trebuchet MS" panose="020B0603020202020204"/>
              </a:rPr>
              <a:t>operands where the  </a:t>
            </a:r>
            <a:r>
              <a:rPr sz="1400" dirty="0">
                <a:latin typeface="Trebuchet MS" panose="020B0603020202020204"/>
                <a:cs typeface="Trebuchet MS" panose="020B0603020202020204"/>
              </a:rPr>
              <a:t>result </a:t>
            </a:r>
            <a:r>
              <a:rPr sz="1400" spc="-5" dirty="0">
                <a:latin typeface="Trebuchet MS" panose="020B0603020202020204"/>
                <a:cs typeface="Trebuchet MS" panose="020B0603020202020204"/>
              </a:rPr>
              <a:t>is the quotient in </a:t>
            </a:r>
            <a:r>
              <a:rPr sz="1400" dirty="0">
                <a:latin typeface="Trebuchet MS" panose="020B0603020202020204"/>
                <a:cs typeface="Trebuchet MS" panose="020B0603020202020204"/>
              </a:rPr>
              <a:t>which </a:t>
            </a:r>
            <a:r>
              <a:rPr sz="1400" spc="-5" dirty="0">
                <a:latin typeface="Trebuchet MS" panose="020B0603020202020204"/>
                <a:cs typeface="Trebuchet MS" panose="020B0603020202020204"/>
              </a:rPr>
              <a:t>the digits after the  decimal </a:t>
            </a:r>
            <a:r>
              <a:rPr sz="1400" dirty="0">
                <a:latin typeface="Trebuchet MS" panose="020B0603020202020204"/>
                <a:cs typeface="Trebuchet MS" panose="020B0603020202020204"/>
              </a:rPr>
              <a:t>point </a:t>
            </a:r>
            <a:r>
              <a:rPr sz="1400" spc="-5" dirty="0">
                <a:latin typeface="Trebuchet MS" panose="020B0603020202020204"/>
                <a:cs typeface="Trebuchet MS" panose="020B0603020202020204"/>
              </a:rPr>
              <a:t>are removed. </a:t>
            </a:r>
            <a:r>
              <a:rPr sz="1400" dirty="0">
                <a:latin typeface="Trebuchet MS" panose="020B0603020202020204"/>
                <a:cs typeface="Trebuchet MS" panose="020B0603020202020204"/>
              </a:rPr>
              <a:t>But </a:t>
            </a:r>
            <a:r>
              <a:rPr sz="1400" spc="-5" dirty="0">
                <a:latin typeface="Trebuchet MS" panose="020B0603020202020204"/>
                <a:cs typeface="Trebuchet MS" panose="020B0603020202020204"/>
              </a:rPr>
              <a:t>if </a:t>
            </a:r>
            <a:r>
              <a:rPr sz="1400" dirty="0">
                <a:latin typeface="Trebuchet MS" panose="020B0603020202020204"/>
                <a:cs typeface="Trebuchet MS" panose="020B0603020202020204"/>
              </a:rPr>
              <a:t>one of </a:t>
            </a:r>
            <a:r>
              <a:rPr sz="1400" spc="-5" dirty="0">
                <a:latin typeface="Trebuchet MS" panose="020B0603020202020204"/>
                <a:cs typeface="Trebuchet MS" panose="020B0603020202020204"/>
              </a:rPr>
              <a:t>the  operands is negative, the result is floored, </a:t>
            </a:r>
            <a:r>
              <a:rPr sz="1400" dirty="0">
                <a:latin typeface="Trebuchet MS" panose="020B0603020202020204"/>
                <a:cs typeface="Trebuchet MS" panose="020B0603020202020204"/>
              </a:rPr>
              <a:t>i.e.,  </a:t>
            </a:r>
            <a:r>
              <a:rPr sz="1400" spc="-5" dirty="0">
                <a:latin typeface="Trebuchet MS" panose="020B0603020202020204"/>
                <a:cs typeface="Trebuchet MS" panose="020B0603020202020204"/>
              </a:rPr>
              <a:t>rounded away from </a:t>
            </a:r>
            <a:r>
              <a:rPr sz="1400" dirty="0">
                <a:latin typeface="Trebuchet MS" panose="020B0603020202020204"/>
                <a:cs typeface="Trebuchet MS" panose="020B0603020202020204"/>
              </a:rPr>
              <a:t>zero </a:t>
            </a:r>
            <a:r>
              <a:rPr sz="1400" spc="-5" dirty="0">
                <a:latin typeface="Trebuchet MS" panose="020B0603020202020204"/>
                <a:cs typeface="Trebuchet MS" panose="020B0603020202020204"/>
              </a:rPr>
              <a:t>(towards negative</a:t>
            </a:r>
            <a:r>
              <a:rPr sz="1400" spc="15" dirty="0">
                <a:latin typeface="Trebuchet MS" panose="020B0603020202020204"/>
                <a:cs typeface="Trebuchet MS" panose="020B0603020202020204"/>
              </a:rPr>
              <a:t> </a:t>
            </a:r>
            <a:r>
              <a:rPr sz="1400" spc="-5" dirty="0">
                <a:latin typeface="Trebuchet MS" panose="020B0603020202020204"/>
                <a:cs typeface="Trebuchet MS" panose="020B0603020202020204"/>
              </a:rPr>
              <a:t>infinity)</a:t>
            </a:r>
            <a:endParaRPr sz="1400">
              <a:latin typeface="Trebuchet MS" panose="020B0603020202020204"/>
              <a:cs typeface="Trebuchet MS" panose="020B0603020202020204"/>
            </a:endParaRPr>
          </a:p>
          <a:p>
            <a:pPr marL="21590">
              <a:lnSpc>
                <a:spcPct val="100000"/>
              </a:lnSpc>
              <a:spcBef>
                <a:spcPts val="70"/>
              </a:spcBef>
            </a:pPr>
            <a:r>
              <a:rPr sz="1400" dirty="0">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4" name="object 4"/>
          <p:cNvSpPr txBox="1"/>
          <p:nvPr/>
        </p:nvSpPr>
        <p:spPr>
          <a:xfrm>
            <a:off x="6197600" y="745998"/>
            <a:ext cx="4516755" cy="1498600"/>
          </a:xfrm>
          <a:prstGeom prst="rect">
            <a:avLst/>
          </a:prstGeom>
          <a:solidFill>
            <a:schemeClr val="bg1"/>
          </a:solidFill>
          <a:ln w="6096">
            <a:solidFill>
              <a:srgbClr val="DDDDDD"/>
            </a:solidFill>
          </a:ln>
        </p:spPr>
        <p:txBody>
          <a:bodyPr vert="horz" wrap="square" lIns="0" tIns="38100" rIns="0" bIns="0" rtlCol="0">
            <a:spAutoFit/>
          </a:bodyPr>
          <a:lstStyle/>
          <a:p>
            <a:pPr marR="121920" algn="ctr">
              <a:lnSpc>
                <a:spcPct val="100000"/>
              </a:lnSpc>
              <a:spcBef>
                <a:spcPts val="300"/>
              </a:spcBef>
            </a:pPr>
            <a:r>
              <a:rPr sz="1400" spc="-5" dirty="0">
                <a:latin typeface="Trebuchet MS" panose="020B0603020202020204"/>
                <a:cs typeface="Trebuchet MS" panose="020B0603020202020204"/>
              </a:rPr>
              <a:t>9//2 </a:t>
            </a:r>
            <a:r>
              <a:rPr sz="1400" dirty="0">
                <a:latin typeface="Trebuchet MS" panose="020B0603020202020204"/>
                <a:cs typeface="Trebuchet MS" panose="020B0603020202020204"/>
              </a:rPr>
              <a:t>= 4 </a:t>
            </a:r>
            <a:r>
              <a:rPr sz="1400" spc="-5" dirty="0">
                <a:latin typeface="Trebuchet MS" panose="020B0603020202020204"/>
                <a:cs typeface="Trebuchet MS" panose="020B0603020202020204"/>
              </a:rPr>
              <a:t>and 9.0//2.0 </a:t>
            </a:r>
            <a:r>
              <a:rPr sz="1400" dirty="0">
                <a:latin typeface="Trebuchet MS" panose="020B0603020202020204"/>
                <a:cs typeface="Trebuchet MS" panose="020B0603020202020204"/>
              </a:rPr>
              <a:t>= </a:t>
            </a:r>
            <a:r>
              <a:rPr sz="1400" spc="-5" dirty="0">
                <a:latin typeface="Trebuchet MS" panose="020B0603020202020204"/>
                <a:cs typeface="Trebuchet MS" panose="020B0603020202020204"/>
              </a:rPr>
              <a:t>4.0, -11//3 </a:t>
            </a:r>
            <a:r>
              <a:rPr sz="1400" dirty="0">
                <a:latin typeface="Trebuchet MS" panose="020B0603020202020204"/>
                <a:cs typeface="Trebuchet MS" panose="020B0603020202020204"/>
              </a:rPr>
              <a:t>= -4, </a:t>
            </a:r>
            <a:r>
              <a:rPr sz="1400" spc="-5" dirty="0">
                <a:latin typeface="Trebuchet MS" panose="020B0603020202020204"/>
                <a:cs typeface="Trebuchet MS" panose="020B0603020202020204"/>
              </a:rPr>
              <a:t>-11.0//3 </a:t>
            </a:r>
            <a:r>
              <a:rPr sz="1400" dirty="0">
                <a:latin typeface="Trebuchet MS" panose="020B0603020202020204"/>
                <a:cs typeface="Trebuchet MS" panose="020B0603020202020204"/>
              </a:rPr>
              <a:t>=</a:t>
            </a:r>
            <a:r>
              <a:rPr sz="1400" spc="50" dirty="0">
                <a:latin typeface="Trebuchet MS" panose="020B0603020202020204"/>
                <a:cs typeface="Trebuchet MS" panose="020B0603020202020204"/>
              </a:rPr>
              <a:t> </a:t>
            </a:r>
            <a:r>
              <a:rPr sz="1400" dirty="0">
                <a:latin typeface="Trebuchet MS" panose="020B0603020202020204"/>
                <a:cs typeface="Trebuchet MS" panose="020B0603020202020204"/>
              </a:rPr>
              <a:t>-</a:t>
            </a:r>
            <a:endParaRPr sz="1400">
              <a:latin typeface="Trebuchet MS" panose="020B0603020202020204"/>
              <a:cs typeface="Trebuchet MS" panose="020B0603020202020204"/>
            </a:endParaRPr>
          </a:p>
          <a:p>
            <a:pPr marL="3175" algn="ctr">
              <a:lnSpc>
                <a:spcPct val="100000"/>
              </a:lnSpc>
              <a:spcBef>
                <a:spcPts val="75"/>
              </a:spcBef>
            </a:pPr>
            <a:r>
              <a:rPr sz="1400" dirty="0">
                <a:latin typeface="Trebuchet MS" panose="020B0603020202020204"/>
                <a:cs typeface="Trebuchet MS" panose="020B0603020202020204"/>
              </a:rPr>
              <a:t>4.0</a:t>
            </a:r>
            <a:endParaRPr sz="1400">
              <a:latin typeface="Trebuchet MS" panose="020B0603020202020204"/>
              <a:cs typeface="Trebuchet MS" panose="020B0603020202020204"/>
            </a:endParaRPr>
          </a:p>
        </p:txBody>
      </p:sp>
      <p:sp>
        <p:nvSpPr>
          <p:cNvPr id="5" name="object 5"/>
          <p:cNvSpPr txBox="1"/>
          <p:nvPr/>
        </p:nvSpPr>
        <p:spPr>
          <a:xfrm>
            <a:off x="852805" y="2696210"/>
            <a:ext cx="6444615" cy="1243965"/>
          </a:xfrm>
          <a:prstGeom prst="rect">
            <a:avLst/>
          </a:prstGeom>
          <a:solidFill>
            <a:schemeClr val="bg1"/>
          </a:solidFill>
        </p:spPr>
        <p:txBody>
          <a:bodyPr vert="horz" wrap="square" lIns="0" tIns="13335" rIns="0" bIns="0" rtlCol="0">
            <a:spAutoFit/>
          </a:bodyPr>
          <a:lstStyle/>
          <a:p>
            <a:pPr marL="12700">
              <a:lnSpc>
                <a:spcPct val="100000"/>
              </a:lnSpc>
              <a:spcBef>
                <a:spcPts val="105"/>
              </a:spcBef>
            </a:pPr>
            <a:r>
              <a:rPr sz="4000" i="1" spc="-5" dirty="0">
                <a:solidFill>
                  <a:srgbClr val="5FCAEE"/>
                </a:solidFill>
                <a:latin typeface="Trebuchet MS" panose="020B0603020202020204"/>
                <a:cs typeface="Trebuchet MS" panose="020B0603020202020204"/>
              </a:rPr>
              <a:t>Python Comparison</a:t>
            </a:r>
            <a:r>
              <a:rPr sz="4000" i="1" spc="-30" dirty="0">
                <a:solidFill>
                  <a:srgbClr val="5FCAEE"/>
                </a:solidFill>
                <a:latin typeface="Trebuchet MS" panose="020B0603020202020204"/>
                <a:cs typeface="Trebuchet MS" panose="020B0603020202020204"/>
              </a:rPr>
              <a:t> </a:t>
            </a:r>
            <a:r>
              <a:rPr sz="4000" i="1" spc="-5" dirty="0">
                <a:solidFill>
                  <a:srgbClr val="5FCAEE"/>
                </a:solidFill>
                <a:latin typeface="Trebuchet MS" panose="020B0603020202020204"/>
                <a:cs typeface="Trebuchet MS" panose="020B0603020202020204"/>
              </a:rPr>
              <a:t>Operators</a:t>
            </a:r>
            <a:endParaRPr sz="4000">
              <a:latin typeface="Trebuchet MS" panose="020B0603020202020204"/>
              <a:cs typeface="Trebuchet MS" panose="020B0603020202020204"/>
            </a:endParaRPr>
          </a:p>
        </p:txBody>
      </p:sp>
      <p:sp>
        <p:nvSpPr>
          <p:cNvPr id="6" name="object 6"/>
          <p:cNvSpPr txBox="1"/>
          <p:nvPr/>
        </p:nvSpPr>
        <p:spPr>
          <a:xfrm>
            <a:off x="756919" y="4177134"/>
            <a:ext cx="8295005" cy="1214755"/>
          </a:xfrm>
          <a:prstGeom prst="rect">
            <a:avLst/>
          </a:prstGeom>
        </p:spPr>
        <p:txBody>
          <a:bodyPr vert="horz" wrap="square" lIns="0" tIns="100330" rIns="0" bIns="0" rtlCol="0">
            <a:spAutoFit/>
          </a:bodyPr>
          <a:lstStyle/>
          <a:p>
            <a:pPr marL="355600" indent="-342900">
              <a:lnSpc>
                <a:spcPct val="100000"/>
              </a:lnSpc>
              <a:spcBef>
                <a:spcPts val="790"/>
              </a:spcBef>
              <a:buClr>
                <a:srgbClr val="5FCAEE"/>
              </a:buClr>
              <a:buSzPct val="145000"/>
              <a:buFont typeface="Wingdings 3" panose="05040102010807070707"/>
              <a:buChar char=""/>
              <a:tabLst>
                <a:tab pos="354965" algn="l"/>
                <a:tab pos="355600" algn="l"/>
              </a:tabLst>
            </a:pPr>
            <a:r>
              <a:rPr sz="2000" spc="-5" dirty="0">
                <a:latin typeface="Calibri" panose="020F0502020204030204"/>
                <a:cs typeface="Calibri" panose="020F0502020204030204"/>
              </a:rPr>
              <a:t>These operators compare </a:t>
            </a:r>
            <a:r>
              <a:rPr sz="2000" dirty="0">
                <a:latin typeface="Calibri" panose="020F0502020204030204"/>
                <a:cs typeface="Calibri" panose="020F0502020204030204"/>
              </a:rPr>
              <a:t>the </a:t>
            </a:r>
            <a:r>
              <a:rPr sz="2000" spc="-5" dirty="0">
                <a:latin typeface="Calibri" panose="020F0502020204030204"/>
                <a:cs typeface="Calibri" panose="020F0502020204030204"/>
              </a:rPr>
              <a:t>values </a:t>
            </a:r>
            <a:r>
              <a:rPr sz="2000" spc="5" dirty="0">
                <a:latin typeface="Calibri" panose="020F0502020204030204"/>
                <a:cs typeface="Calibri" panose="020F0502020204030204"/>
              </a:rPr>
              <a:t>on </a:t>
            </a:r>
            <a:r>
              <a:rPr sz="2000" dirty="0">
                <a:latin typeface="Calibri" panose="020F0502020204030204"/>
                <a:cs typeface="Calibri" panose="020F0502020204030204"/>
              </a:rPr>
              <a:t>either </a:t>
            </a:r>
            <a:r>
              <a:rPr sz="2000" spc="-5" dirty="0">
                <a:latin typeface="Calibri" panose="020F0502020204030204"/>
                <a:cs typeface="Calibri" panose="020F0502020204030204"/>
              </a:rPr>
              <a:t>sides </a:t>
            </a:r>
            <a:r>
              <a:rPr sz="2000" dirty="0">
                <a:latin typeface="Calibri" panose="020F0502020204030204"/>
                <a:cs typeface="Calibri" panose="020F0502020204030204"/>
              </a:rPr>
              <a:t>of them </a:t>
            </a:r>
            <a:r>
              <a:rPr sz="2000" spc="-5" dirty="0">
                <a:latin typeface="Calibri" panose="020F0502020204030204"/>
                <a:cs typeface="Calibri" panose="020F0502020204030204"/>
              </a:rPr>
              <a:t>and decide </a:t>
            </a:r>
            <a:r>
              <a:rPr sz="2000" dirty="0">
                <a:latin typeface="Calibri" panose="020F0502020204030204"/>
                <a:cs typeface="Calibri" panose="020F0502020204030204"/>
              </a:rPr>
              <a:t>the </a:t>
            </a:r>
            <a:r>
              <a:rPr sz="2000" spc="-5" dirty="0">
                <a:latin typeface="Calibri" panose="020F0502020204030204"/>
                <a:cs typeface="Calibri" panose="020F0502020204030204"/>
              </a:rPr>
              <a:t>relation among them. </a:t>
            </a:r>
            <a:r>
              <a:rPr sz="2000" dirty="0">
                <a:latin typeface="Calibri" panose="020F0502020204030204"/>
                <a:cs typeface="Calibri" panose="020F0502020204030204"/>
              </a:rPr>
              <a:t>They </a:t>
            </a:r>
            <a:r>
              <a:rPr sz="2000" spc="-5" dirty="0">
                <a:latin typeface="Calibri" panose="020F0502020204030204"/>
                <a:cs typeface="Calibri" panose="020F0502020204030204"/>
              </a:rPr>
              <a:t>are also called Relational</a:t>
            </a:r>
            <a:r>
              <a:rPr sz="2000" spc="130" dirty="0">
                <a:latin typeface="Calibri" panose="020F0502020204030204"/>
                <a:cs typeface="Calibri" panose="020F0502020204030204"/>
              </a:rPr>
              <a:t> </a:t>
            </a:r>
            <a:r>
              <a:rPr sz="2000" spc="-5" dirty="0">
                <a:latin typeface="Calibri" panose="020F0502020204030204"/>
                <a:cs typeface="Calibri" panose="020F0502020204030204"/>
              </a:rPr>
              <a:t>operators.</a:t>
            </a:r>
            <a:endParaRPr sz="2000">
              <a:latin typeface="Calibri" panose="020F0502020204030204"/>
              <a:cs typeface="Calibri" panose="020F0502020204030204"/>
            </a:endParaRPr>
          </a:p>
          <a:p>
            <a:pPr marL="355600" indent="-342900">
              <a:lnSpc>
                <a:spcPct val="100000"/>
              </a:lnSpc>
              <a:spcBef>
                <a:spcPts val="1490"/>
              </a:spcBef>
              <a:buClr>
                <a:srgbClr val="5FCAEE"/>
              </a:buClr>
              <a:buSzPct val="145000"/>
              <a:buFont typeface="Wingdings 3" panose="05040102010807070707"/>
              <a:buChar char=""/>
              <a:tabLst>
                <a:tab pos="354965" algn="l"/>
                <a:tab pos="355600" algn="l"/>
              </a:tabLst>
            </a:pPr>
            <a:r>
              <a:rPr sz="2000" spc="-5" dirty="0">
                <a:latin typeface="Calibri" panose="020F0502020204030204"/>
                <a:cs typeface="Calibri" panose="020F0502020204030204"/>
              </a:rPr>
              <a:t>Assume variable </a:t>
            </a:r>
            <a:r>
              <a:rPr sz="2000" dirty="0">
                <a:latin typeface="Calibri" panose="020F0502020204030204"/>
                <a:cs typeface="Calibri" panose="020F0502020204030204"/>
              </a:rPr>
              <a:t>a holds 10 </a:t>
            </a:r>
            <a:r>
              <a:rPr sz="2000" spc="-5" dirty="0">
                <a:latin typeface="Calibri" panose="020F0502020204030204"/>
                <a:cs typeface="Calibri" panose="020F0502020204030204"/>
              </a:rPr>
              <a:t>and variable </a:t>
            </a:r>
            <a:r>
              <a:rPr sz="2000" dirty="0">
                <a:latin typeface="Calibri" panose="020F0502020204030204"/>
                <a:cs typeface="Calibri" panose="020F0502020204030204"/>
              </a:rPr>
              <a:t>b holds </a:t>
            </a:r>
            <a:r>
              <a:rPr sz="2000" spc="-5" dirty="0">
                <a:latin typeface="Calibri" panose="020F0502020204030204"/>
                <a:cs typeface="Calibri" panose="020F0502020204030204"/>
              </a:rPr>
              <a:t>20, </a:t>
            </a:r>
            <a:r>
              <a:rPr sz="2000" dirty="0">
                <a:latin typeface="Calibri" panose="020F0502020204030204"/>
                <a:cs typeface="Calibri" panose="020F0502020204030204"/>
              </a:rPr>
              <a:t>then</a:t>
            </a:r>
            <a:r>
              <a:rPr sz="2000" spc="-55" dirty="0">
                <a:latin typeface="Calibri" panose="020F0502020204030204"/>
                <a:cs typeface="Calibri" panose="020F0502020204030204"/>
              </a:rPr>
              <a:t> </a:t>
            </a:r>
            <a:r>
              <a:rPr sz="2000" dirty="0">
                <a:latin typeface="Calibri" panose="020F0502020204030204"/>
                <a:cs typeface="Calibri" panose="020F0502020204030204"/>
              </a:rPr>
              <a:t>−</a:t>
            </a:r>
            <a:endParaRPr sz="2000">
              <a:latin typeface="Calibri" panose="020F0502020204030204"/>
              <a:cs typeface="Calibri" panose="020F0502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3"/>
          <p:cNvGraphicFramePr>
            <a:graphicFrameLocks noGrp="1"/>
          </p:cNvGraphicFramePr>
          <p:nvPr/>
        </p:nvGraphicFramePr>
        <p:xfrm>
          <a:off x="327152" y="927100"/>
          <a:ext cx="9205595" cy="4961255"/>
        </p:xfrm>
        <a:graphic>
          <a:graphicData uri="http://schemas.openxmlformats.org/drawingml/2006/table">
            <a:tbl>
              <a:tblPr firstRow="1" bandRow="1">
                <a:tableStyleId>{2D5ABB26-0587-4C30-8999-92F81FD0307C}</a:tableStyleId>
              </a:tblPr>
              <a:tblGrid>
                <a:gridCol w="877569"/>
                <a:gridCol w="3885564"/>
                <a:gridCol w="4432934"/>
              </a:tblGrid>
              <a:tr h="593089">
                <a:tc>
                  <a:txBody>
                    <a:bodyPr/>
                    <a:lstStyle/>
                    <a:p>
                      <a:pPr marL="33655">
                        <a:lnSpc>
                          <a:spcPct val="100000"/>
                        </a:lnSpc>
                        <a:spcBef>
                          <a:spcPts val="100"/>
                        </a:spcBef>
                      </a:pPr>
                      <a:r>
                        <a:rPr sz="1400" spc="-5" dirty="0">
                          <a:solidFill>
                            <a:srgbClr val="FF0000"/>
                          </a:solidFill>
                          <a:latin typeface="Trebuchet MS" panose="020B0603020202020204"/>
                          <a:cs typeface="Trebuchet MS" panose="020B0603020202020204"/>
                        </a:rPr>
                        <a:t>Operator</a:t>
                      </a:r>
                      <a:endParaRPr sz="1400">
                        <a:latin typeface="Trebuchet MS" panose="020B0603020202020204"/>
                        <a:cs typeface="Trebuchet MS" panose="020B0603020202020204"/>
                      </a:endParaRPr>
                    </a:p>
                  </a:txBody>
                  <a:tcPr marL="0" marR="0" marT="1270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5080" marR="3175" algn="ctr">
                        <a:lnSpc>
                          <a:spcPct val="100000"/>
                        </a:lnSpc>
                        <a:spcBef>
                          <a:spcPts val="100"/>
                        </a:spcBef>
                      </a:pPr>
                      <a:r>
                        <a:rPr sz="1400" spc="-5" dirty="0">
                          <a:solidFill>
                            <a:srgbClr val="FF0000"/>
                          </a:solidFill>
                          <a:latin typeface="Trebuchet MS" panose="020B0603020202020204"/>
                          <a:cs typeface="Trebuchet MS" panose="020B0603020202020204"/>
                        </a:rPr>
                        <a:t>Description</a:t>
                      </a:r>
                      <a:endParaRPr sz="1400">
                        <a:latin typeface="Trebuchet MS" panose="020B0603020202020204"/>
                        <a:cs typeface="Trebuchet MS" panose="020B0603020202020204"/>
                      </a:endParaRPr>
                    </a:p>
                  </a:txBody>
                  <a:tcPr marL="0" marR="0" marT="1270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3175" algn="ctr">
                        <a:lnSpc>
                          <a:spcPct val="100000"/>
                        </a:lnSpc>
                        <a:spcBef>
                          <a:spcPts val="100"/>
                        </a:spcBef>
                      </a:pPr>
                      <a:r>
                        <a:rPr sz="1400" spc="-5" dirty="0">
                          <a:solidFill>
                            <a:srgbClr val="FF0000"/>
                          </a:solidFill>
                          <a:latin typeface="Trebuchet MS" panose="020B0603020202020204"/>
                          <a:cs typeface="Trebuchet MS" panose="020B0603020202020204"/>
                        </a:rPr>
                        <a:t>Example</a:t>
                      </a:r>
                      <a:endParaRPr sz="1400">
                        <a:latin typeface="Trebuchet MS" panose="020B0603020202020204"/>
                        <a:cs typeface="Trebuchet MS" panose="020B0603020202020204"/>
                      </a:endParaRPr>
                    </a:p>
                  </a:txBody>
                  <a:tcPr marL="0" marR="0" marT="1270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60425">
                <a:tc>
                  <a:txBody>
                    <a:bodyPr/>
                    <a:lstStyle/>
                    <a:p>
                      <a:pPr marL="53340">
                        <a:lnSpc>
                          <a:spcPct val="100000"/>
                        </a:lnSpc>
                        <a:spcBef>
                          <a:spcPts val="155"/>
                        </a:spcBef>
                      </a:pPr>
                      <a:r>
                        <a:rPr sz="4800" dirty="0">
                          <a:solidFill>
                            <a:srgbClr val="7C15ED"/>
                          </a:solidFill>
                          <a:latin typeface="Trebuchet MS" panose="020B0603020202020204"/>
                          <a:cs typeface="Trebuchet MS" panose="020B0603020202020204"/>
                        </a:rPr>
                        <a:t>==</a:t>
                      </a:r>
                      <a:endParaRPr sz="4800">
                        <a:latin typeface="Trebuchet MS" panose="020B0603020202020204"/>
                        <a:cs typeface="Trebuchet MS" panose="020B0603020202020204"/>
                      </a:endParaRPr>
                    </a:p>
                  </a:txBody>
                  <a:tcPr marL="0" marR="0" marT="196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1590">
                        <a:lnSpc>
                          <a:spcPts val="1850"/>
                        </a:lnSpc>
                        <a:spcBef>
                          <a:spcPts val="40"/>
                        </a:spcBef>
                      </a:pPr>
                      <a:r>
                        <a:rPr sz="1400" spc="-5" dirty="0">
                          <a:latin typeface="Calibri" panose="020F0502020204030204"/>
                          <a:cs typeface="Calibri" panose="020F0502020204030204"/>
                        </a:rPr>
                        <a:t>If the values </a:t>
                      </a:r>
                      <a:r>
                        <a:rPr sz="1400" dirty="0">
                          <a:latin typeface="Calibri" panose="020F0502020204030204"/>
                          <a:cs typeface="Calibri" panose="020F0502020204030204"/>
                        </a:rPr>
                        <a:t>of two </a:t>
                      </a:r>
                      <a:r>
                        <a:rPr sz="1400" spc="-5" dirty="0">
                          <a:latin typeface="Calibri" panose="020F0502020204030204"/>
                          <a:cs typeface="Calibri" panose="020F0502020204030204"/>
                        </a:rPr>
                        <a:t>operands </a:t>
                      </a:r>
                      <a:r>
                        <a:rPr sz="1400" dirty="0">
                          <a:latin typeface="Calibri" panose="020F0502020204030204"/>
                          <a:cs typeface="Calibri" panose="020F0502020204030204"/>
                        </a:rPr>
                        <a:t>are </a:t>
                      </a:r>
                      <a:r>
                        <a:rPr sz="1400" spc="-5" dirty="0">
                          <a:latin typeface="Calibri" panose="020F0502020204030204"/>
                          <a:cs typeface="Calibri" panose="020F0502020204030204"/>
                        </a:rPr>
                        <a:t>equal, then the  condition becomes</a:t>
                      </a:r>
                      <a:r>
                        <a:rPr sz="1400" spc="-20" dirty="0">
                          <a:latin typeface="Calibri" panose="020F0502020204030204"/>
                          <a:cs typeface="Calibri" panose="020F0502020204030204"/>
                        </a:rPr>
                        <a:t> </a:t>
                      </a:r>
                      <a:r>
                        <a:rPr sz="1400" spc="-5" dirty="0">
                          <a:latin typeface="Calibri" panose="020F0502020204030204"/>
                          <a:cs typeface="Calibri" panose="020F0502020204030204"/>
                        </a:rPr>
                        <a:t>true.</a:t>
                      </a:r>
                      <a:endParaRPr sz="1400">
                        <a:latin typeface="Calibri" panose="020F0502020204030204"/>
                        <a:cs typeface="Calibri" panose="020F0502020204030204"/>
                      </a:endParaRPr>
                    </a:p>
                  </a:txBody>
                  <a:tcPr marL="0" marR="0" marT="508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0955">
                        <a:lnSpc>
                          <a:spcPct val="100000"/>
                        </a:lnSpc>
                        <a:spcBef>
                          <a:spcPts val="120"/>
                        </a:spcBef>
                      </a:pPr>
                      <a:r>
                        <a:rPr sz="1400" spc="-5" dirty="0">
                          <a:latin typeface="Calibri" panose="020F0502020204030204"/>
                          <a:cs typeface="Calibri" panose="020F0502020204030204"/>
                        </a:rPr>
                        <a:t>(a </a:t>
                      </a:r>
                      <a:r>
                        <a:rPr sz="1400" dirty="0">
                          <a:latin typeface="Calibri" panose="020F0502020204030204"/>
                          <a:cs typeface="Calibri" panose="020F0502020204030204"/>
                        </a:rPr>
                        <a:t>== </a:t>
                      </a:r>
                      <a:r>
                        <a:rPr sz="1400" spc="-5" dirty="0">
                          <a:latin typeface="Calibri" panose="020F0502020204030204"/>
                          <a:cs typeface="Calibri" panose="020F0502020204030204"/>
                        </a:rPr>
                        <a:t>b) </a:t>
                      </a:r>
                      <a:r>
                        <a:rPr sz="1400" dirty="0">
                          <a:latin typeface="Calibri" panose="020F0502020204030204"/>
                          <a:cs typeface="Calibri" panose="020F0502020204030204"/>
                        </a:rPr>
                        <a:t>is </a:t>
                      </a:r>
                      <a:r>
                        <a:rPr sz="1400" spc="-5" dirty="0">
                          <a:latin typeface="Calibri" panose="020F0502020204030204"/>
                          <a:cs typeface="Calibri" panose="020F0502020204030204"/>
                        </a:rPr>
                        <a:t>not</a:t>
                      </a:r>
                      <a:r>
                        <a:rPr sz="1400" spc="-20" dirty="0">
                          <a:latin typeface="Calibri" panose="020F0502020204030204"/>
                          <a:cs typeface="Calibri" panose="020F0502020204030204"/>
                        </a:rPr>
                        <a:t> </a:t>
                      </a:r>
                      <a:r>
                        <a:rPr sz="1400" spc="-5" dirty="0">
                          <a:latin typeface="Calibri" panose="020F0502020204030204"/>
                          <a:cs typeface="Calibri" panose="020F0502020204030204"/>
                        </a:rPr>
                        <a:t>true.</a:t>
                      </a:r>
                      <a:endParaRPr sz="1400">
                        <a:latin typeface="Calibri" panose="020F0502020204030204"/>
                        <a:cs typeface="Calibri" panose="020F0502020204030204"/>
                      </a:endParaRPr>
                    </a:p>
                  </a:txBody>
                  <a:tcPr marL="0" marR="0" marT="1524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60425">
                <a:tc>
                  <a:txBody>
                    <a:bodyPr/>
                    <a:lstStyle/>
                    <a:p>
                      <a:pPr marL="97790">
                        <a:lnSpc>
                          <a:spcPct val="100000"/>
                        </a:lnSpc>
                        <a:spcBef>
                          <a:spcPts val="160"/>
                        </a:spcBef>
                      </a:pPr>
                      <a:r>
                        <a:rPr sz="4800" dirty="0">
                          <a:solidFill>
                            <a:srgbClr val="FFFF00"/>
                          </a:solidFill>
                          <a:latin typeface="Trebuchet MS" panose="020B0603020202020204"/>
                          <a:cs typeface="Trebuchet MS" panose="020B0603020202020204"/>
                        </a:rPr>
                        <a:t>!=</a:t>
                      </a:r>
                      <a:endParaRPr sz="4800">
                        <a:latin typeface="Trebuchet MS" panose="020B0603020202020204"/>
                        <a:cs typeface="Trebuchet MS" panose="020B0603020202020204"/>
                      </a:endParaRPr>
                    </a:p>
                  </a:txBody>
                  <a:tcPr marL="0" marR="0" marT="2032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1590" marR="3175">
                        <a:lnSpc>
                          <a:spcPts val="1840"/>
                        </a:lnSpc>
                        <a:spcBef>
                          <a:spcPts val="55"/>
                        </a:spcBef>
                      </a:pPr>
                      <a:r>
                        <a:rPr sz="1400" spc="-5" dirty="0">
                          <a:latin typeface="Calibri" panose="020F0502020204030204"/>
                          <a:cs typeface="Calibri" panose="020F0502020204030204"/>
                        </a:rPr>
                        <a:t>If values </a:t>
                      </a:r>
                      <a:r>
                        <a:rPr sz="1400" dirty="0">
                          <a:latin typeface="Calibri" panose="020F0502020204030204"/>
                          <a:cs typeface="Calibri" panose="020F0502020204030204"/>
                        </a:rPr>
                        <a:t>of two </a:t>
                      </a:r>
                      <a:r>
                        <a:rPr sz="1400" spc="-5" dirty="0">
                          <a:latin typeface="Calibri" panose="020F0502020204030204"/>
                          <a:cs typeface="Calibri" panose="020F0502020204030204"/>
                        </a:rPr>
                        <a:t>operands </a:t>
                      </a:r>
                      <a:r>
                        <a:rPr sz="1400" dirty="0">
                          <a:latin typeface="Calibri" panose="020F0502020204030204"/>
                          <a:cs typeface="Calibri" panose="020F0502020204030204"/>
                        </a:rPr>
                        <a:t>are </a:t>
                      </a:r>
                      <a:r>
                        <a:rPr sz="1400" spc="-5" dirty="0">
                          <a:latin typeface="Calibri" panose="020F0502020204030204"/>
                          <a:cs typeface="Calibri" panose="020F0502020204030204"/>
                        </a:rPr>
                        <a:t>not equal, then  condition becomes</a:t>
                      </a:r>
                      <a:r>
                        <a:rPr sz="1400" spc="-20" dirty="0">
                          <a:latin typeface="Calibri" panose="020F0502020204030204"/>
                          <a:cs typeface="Calibri" panose="020F0502020204030204"/>
                        </a:rPr>
                        <a:t> </a:t>
                      </a:r>
                      <a:r>
                        <a:rPr sz="1400" spc="-5" dirty="0">
                          <a:latin typeface="Calibri" panose="020F0502020204030204"/>
                          <a:cs typeface="Calibri" panose="020F0502020204030204"/>
                        </a:rPr>
                        <a:t>true.</a:t>
                      </a:r>
                      <a:endParaRPr sz="1400">
                        <a:latin typeface="Calibri" panose="020F0502020204030204"/>
                        <a:cs typeface="Calibri" panose="020F0502020204030204"/>
                      </a:endParaRPr>
                    </a:p>
                  </a:txBody>
                  <a:tcPr marL="0" marR="0" marT="69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0955">
                        <a:lnSpc>
                          <a:spcPct val="100000"/>
                        </a:lnSpc>
                        <a:spcBef>
                          <a:spcPts val="125"/>
                        </a:spcBef>
                      </a:pPr>
                      <a:r>
                        <a:rPr sz="1400" spc="-5" dirty="0">
                          <a:latin typeface="Calibri" panose="020F0502020204030204"/>
                          <a:cs typeface="Calibri" panose="020F0502020204030204"/>
                        </a:rPr>
                        <a:t>(a != b) </a:t>
                      </a:r>
                      <a:r>
                        <a:rPr sz="1400" dirty="0">
                          <a:latin typeface="Calibri" panose="020F0502020204030204"/>
                          <a:cs typeface="Calibri" panose="020F0502020204030204"/>
                        </a:rPr>
                        <a:t>is</a:t>
                      </a:r>
                      <a:r>
                        <a:rPr sz="1400" spc="-5" dirty="0">
                          <a:latin typeface="Calibri" panose="020F0502020204030204"/>
                          <a:cs typeface="Calibri" panose="020F0502020204030204"/>
                        </a:rPr>
                        <a:t> true.</a:t>
                      </a:r>
                      <a:endParaRPr sz="1400">
                        <a:latin typeface="Calibri" panose="020F0502020204030204"/>
                        <a:cs typeface="Calibri" panose="020F0502020204030204"/>
                      </a:endParaRPr>
                    </a:p>
                  </a:txBody>
                  <a:tcPr marL="0" marR="0" marT="1587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60425">
                <a:tc>
                  <a:txBody>
                    <a:bodyPr/>
                    <a:lstStyle/>
                    <a:p>
                      <a:pPr marL="53340">
                        <a:lnSpc>
                          <a:spcPct val="100000"/>
                        </a:lnSpc>
                        <a:spcBef>
                          <a:spcPts val="150"/>
                        </a:spcBef>
                      </a:pPr>
                      <a:r>
                        <a:rPr sz="4800" dirty="0">
                          <a:solidFill>
                            <a:srgbClr val="FF0000"/>
                          </a:solidFill>
                          <a:latin typeface="Trebuchet MS" panose="020B0603020202020204"/>
                          <a:cs typeface="Trebuchet MS" panose="020B0603020202020204"/>
                        </a:rPr>
                        <a:t>&lt;&gt;</a:t>
                      </a:r>
                      <a:endParaRPr sz="4800">
                        <a:latin typeface="Trebuchet MS" panose="020B0603020202020204"/>
                        <a:cs typeface="Trebuchet MS" panose="020B0603020202020204"/>
                      </a:endParaRPr>
                    </a:p>
                  </a:txBody>
                  <a:tcPr marL="0" marR="0" marT="1905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1590" marR="3175">
                        <a:lnSpc>
                          <a:spcPts val="1850"/>
                        </a:lnSpc>
                        <a:spcBef>
                          <a:spcPts val="40"/>
                        </a:spcBef>
                      </a:pPr>
                      <a:r>
                        <a:rPr sz="1400" spc="-5" dirty="0">
                          <a:latin typeface="Calibri" panose="020F0502020204030204"/>
                          <a:cs typeface="Calibri" panose="020F0502020204030204"/>
                        </a:rPr>
                        <a:t>If values </a:t>
                      </a:r>
                      <a:r>
                        <a:rPr sz="1400" dirty="0">
                          <a:latin typeface="Calibri" panose="020F0502020204030204"/>
                          <a:cs typeface="Calibri" panose="020F0502020204030204"/>
                        </a:rPr>
                        <a:t>of two </a:t>
                      </a:r>
                      <a:r>
                        <a:rPr sz="1400" spc="-5" dirty="0">
                          <a:latin typeface="Calibri" panose="020F0502020204030204"/>
                          <a:cs typeface="Calibri" panose="020F0502020204030204"/>
                        </a:rPr>
                        <a:t>operands </a:t>
                      </a:r>
                      <a:r>
                        <a:rPr sz="1400" dirty="0">
                          <a:latin typeface="Calibri" panose="020F0502020204030204"/>
                          <a:cs typeface="Calibri" panose="020F0502020204030204"/>
                        </a:rPr>
                        <a:t>are </a:t>
                      </a:r>
                      <a:r>
                        <a:rPr sz="1400" spc="-5" dirty="0">
                          <a:latin typeface="Calibri" panose="020F0502020204030204"/>
                          <a:cs typeface="Calibri" panose="020F0502020204030204"/>
                        </a:rPr>
                        <a:t>not equal, then  condition becomes</a:t>
                      </a:r>
                      <a:r>
                        <a:rPr sz="1400" spc="-20" dirty="0">
                          <a:latin typeface="Calibri" panose="020F0502020204030204"/>
                          <a:cs typeface="Calibri" panose="020F0502020204030204"/>
                        </a:rPr>
                        <a:t> </a:t>
                      </a:r>
                      <a:r>
                        <a:rPr sz="1400" spc="-5" dirty="0">
                          <a:latin typeface="Calibri" panose="020F0502020204030204"/>
                          <a:cs typeface="Calibri" panose="020F0502020204030204"/>
                        </a:rPr>
                        <a:t>true.</a:t>
                      </a:r>
                      <a:endParaRPr sz="1400">
                        <a:latin typeface="Calibri" panose="020F0502020204030204"/>
                        <a:cs typeface="Calibri" panose="020F0502020204030204"/>
                      </a:endParaRPr>
                    </a:p>
                  </a:txBody>
                  <a:tcPr marL="0" marR="0" marT="508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0955">
                        <a:lnSpc>
                          <a:spcPct val="100000"/>
                        </a:lnSpc>
                        <a:spcBef>
                          <a:spcPts val="120"/>
                        </a:spcBef>
                      </a:pPr>
                      <a:r>
                        <a:rPr sz="1400" spc="-5" dirty="0">
                          <a:latin typeface="Calibri" panose="020F0502020204030204"/>
                          <a:cs typeface="Calibri" panose="020F0502020204030204"/>
                        </a:rPr>
                        <a:t>(a </a:t>
                      </a:r>
                      <a:r>
                        <a:rPr sz="1400" dirty="0">
                          <a:latin typeface="Calibri" panose="020F0502020204030204"/>
                          <a:cs typeface="Calibri" panose="020F0502020204030204"/>
                        </a:rPr>
                        <a:t>&lt;&gt; </a:t>
                      </a:r>
                      <a:r>
                        <a:rPr sz="1400" spc="-5" dirty="0">
                          <a:latin typeface="Calibri" panose="020F0502020204030204"/>
                          <a:cs typeface="Calibri" panose="020F0502020204030204"/>
                        </a:rPr>
                        <a:t>b) </a:t>
                      </a:r>
                      <a:r>
                        <a:rPr sz="1400" dirty="0">
                          <a:latin typeface="Calibri" panose="020F0502020204030204"/>
                          <a:cs typeface="Calibri" panose="020F0502020204030204"/>
                        </a:rPr>
                        <a:t>is </a:t>
                      </a:r>
                      <a:r>
                        <a:rPr sz="1400" spc="-5" dirty="0">
                          <a:latin typeface="Calibri" panose="020F0502020204030204"/>
                          <a:cs typeface="Calibri" panose="020F0502020204030204"/>
                        </a:rPr>
                        <a:t>true. This </a:t>
                      </a:r>
                      <a:r>
                        <a:rPr sz="1400" dirty="0">
                          <a:latin typeface="Calibri" panose="020F0502020204030204"/>
                          <a:cs typeface="Calibri" panose="020F0502020204030204"/>
                        </a:rPr>
                        <a:t>is </a:t>
                      </a:r>
                      <a:r>
                        <a:rPr sz="1400" spc="-5" dirty="0">
                          <a:latin typeface="Calibri" panose="020F0502020204030204"/>
                          <a:cs typeface="Calibri" panose="020F0502020204030204"/>
                        </a:rPr>
                        <a:t>similar to !=</a:t>
                      </a:r>
                      <a:r>
                        <a:rPr sz="1400" spc="-20" dirty="0">
                          <a:latin typeface="Calibri" panose="020F0502020204030204"/>
                          <a:cs typeface="Calibri" panose="020F0502020204030204"/>
                        </a:rPr>
                        <a:t> </a:t>
                      </a:r>
                      <a:r>
                        <a:rPr sz="1400" spc="-5" dirty="0">
                          <a:latin typeface="Calibri" panose="020F0502020204030204"/>
                          <a:cs typeface="Calibri" panose="020F0502020204030204"/>
                        </a:rPr>
                        <a:t>operator.</a:t>
                      </a:r>
                      <a:endParaRPr sz="1400">
                        <a:latin typeface="Calibri" panose="020F0502020204030204"/>
                        <a:cs typeface="Calibri" panose="020F0502020204030204"/>
                      </a:endParaRPr>
                    </a:p>
                  </a:txBody>
                  <a:tcPr marL="0" marR="0" marT="1524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90904">
                <a:tc>
                  <a:txBody>
                    <a:bodyPr/>
                    <a:lstStyle/>
                    <a:p>
                      <a:pPr marL="172720">
                        <a:lnSpc>
                          <a:spcPct val="100000"/>
                        </a:lnSpc>
                        <a:spcBef>
                          <a:spcPts val="395"/>
                        </a:spcBef>
                      </a:pPr>
                      <a:r>
                        <a:rPr sz="4800" dirty="0">
                          <a:solidFill>
                            <a:srgbClr val="226192"/>
                          </a:solidFill>
                          <a:latin typeface="Trebuchet MS" panose="020B0603020202020204"/>
                          <a:cs typeface="Trebuchet MS" panose="020B0603020202020204"/>
                        </a:rPr>
                        <a:t>&gt;</a:t>
                      </a:r>
                      <a:endParaRPr sz="4800">
                        <a:latin typeface="Trebuchet MS" panose="020B0603020202020204"/>
                        <a:cs typeface="Trebuchet MS" panose="020B0603020202020204"/>
                      </a:endParaRPr>
                    </a:p>
                  </a:txBody>
                  <a:tcPr marL="0" marR="0" marT="5016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1590">
                        <a:lnSpc>
                          <a:spcPts val="1840"/>
                        </a:lnSpc>
                        <a:spcBef>
                          <a:spcPts val="50"/>
                        </a:spcBef>
                      </a:pPr>
                      <a:r>
                        <a:rPr sz="1400" spc="-5" dirty="0">
                          <a:latin typeface="Calibri" panose="020F0502020204030204"/>
                          <a:cs typeface="Calibri" panose="020F0502020204030204"/>
                        </a:rPr>
                        <a:t>If the value </a:t>
                      </a:r>
                      <a:r>
                        <a:rPr sz="1400" dirty="0">
                          <a:latin typeface="Calibri" panose="020F0502020204030204"/>
                          <a:cs typeface="Calibri" panose="020F0502020204030204"/>
                        </a:rPr>
                        <a:t>of left </a:t>
                      </a:r>
                      <a:r>
                        <a:rPr sz="1400" spc="-5" dirty="0">
                          <a:latin typeface="Calibri" panose="020F0502020204030204"/>
                          <a:cs typeface="Calibri" panose="020F0502020204030204"/>
                        </a:rPr>
                        <a:t>operand </a:t>
                      </a:r>
                      <a:r>
                        <a:rPr sz="1400" dirty="0">
                          <a:latin typeface="Calibri" panose="020F0502020204030204"/>
                          <a:cs typeface="Calibri" panose="020F0502020204030204"/>
                        </a:rPr>
                        <a:t>is </a:t>
                      </a:r>
                      <a:r>
                        <a:rPr sz="1400" spc="-5" dirty="0">
                          <a:latin typeface="Calibri" panose="020F0502020204030204"/>
                          <a:cs typeface="Calibri" panose="020F0502020204030204"/>
                        </a:rPr>
                        <a:t>greater than the value  </a:t>
                      </a:r>
                      <a:r>
                        <a:rPr sz="1400" dirty="0">
                          <a:latin typeface="Calibri" panose="020F0502020204030204"/>
                          <a:cs typeface="Calibri" panose="020F0502020204030204"/>
                        </a:rPr>
                        <a:t>of </a:t>
                      </a:r>
                      <a:r>
                        <a:rPr sz="1400" spc="-5" dirty="0">
                          <a:latin typeface="Calibri" panose="020F0502020204030204"/>
                          <a:cs typeface="Calibri" panose="020F0502020204030204"/>
                        </a:rPr>
                        <a:t>right operand, then condition becomes true.</a:t>
                      </a:r>
                      <a:endParaRPr sz="1400">
                        <a:latin typeface="Calibri" panose="020F0502020204030204"/>
                        <a:cs typeface="Calibri" panose="020F0502020204030204"/>
                      </a:endParaRPr>
                    </a:p>
                  </a:txBody>
                  <a:tcPr marL="0" marR="0" marT="635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0955">
                        <a:lnSpc>
                          <a:spcPct val="100000"/>
                        </a:lnSpc>
                        <a:spcBef>
                          <a:spcPts val="125"/>
                        </a:spcBef>
                      </a:pPr>
                      <a:r>
                        <a:rPr sz="1400" spc="-5" dirty="0">
                          <a:latin typeface="Calibri" panose="020F0502020204030204"/>
                          <a:cs typeface="Calibri" panose="020F0502020204030204"/>
                        </a:rPr>
                        <a:t>(a </a:t>
                      </a:r>
                      <a:r>
                        <a:rPr sz="1400" dirty="0">
                          <a:latin typeface="Calibri" panose="020F0502020204030204"/>
                          <a:cs typeface="Calibri" panose="020F0502020204030204"/>
                        </a:rPr>
                        <a:t>&gt; </a:t>
                      </a:r>
                      <a:r>
                        <a:rPr sz="1400" spc="-5" dirty="0">
                          <a:latin typeface="Calibri" panose="020F0502020204030204"/>
                          <a:cs typeface="Calibri" panose="020F0502020204030204"/>
                        </a:rPr>
                        <a:t>b) </a:t>
                      </a:r>
                      <a:r>
                        <a:rPr sz="1400" dirty="0">
                          <a:latin typeface="Calibri" panose="020F0502020204030204"/>
                          <a:cs typeface="Calibri" panose="020F0502020204030204"/>
                        </a:rPr>
                        <a:t>is </a:t>
                      </a:r>
                      <a:r>
                        <a:rPr sz="1400" spc="-5" dirty="0">
                          <a:latin typeface="Calibri" panose="020F0502020204030204"/>
                          <a:cs typeface="Calibri" panose="020F0502020204030204"/>
                        </a:rPr>
                        <a:t>not</a:t>
                      </a:r>
                      <a:r>
                        <a:rPr sz="1400" spc="-20" dirty="0">
                          <a:latin typeface="Calibri" panose="020F0502020204030204"/>
                          <a:cs typeface="Calibri" panose="020F0502020204030204"/>
                        </a:rPr>
                        <a:t> </a:t>
                      </a:r>
                      <a:r>
                        <a:rPr sz="1400" spc="-5" dirty="0">
                          <a:latin typeface="Calibri" panose="020F0502020204030204"/>
                          <a:cs typeface="Calibri" panose="020F0502020204030204"/>
                        </a:rPr>
                        <a:t>true.</a:t>
                      </a:r>
                      <a:endParaRPr sz="1400">
                        <a:latin typeface="Calibri" panose="020F0502020204030204"/>
                        <a:cs typeface="Calibri" panose="020F0502020204030204"/>
                      </a:endParaRPr>
                    </a:p>
                  </a:txBody>
                  <a:tcPr marL="0" marR="0" marT="1587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89635">
                <a:tc>
                  <a:txBody>
                    <a:bodyPr/>
                    <a:lstStyle/>
                    <a:p>
                      <a:pPr marL="172720">
                        <a:lnSpc>
                          <a:spcPct val="100000"/>
                        </a:lnSpc>
                        <a:spcBef>
                          <a:spcPts val="390"/>
                        </a:spcBef>
                      </a:pPr>
                      <a:r>
                        <a:rPr sz="4800" dirty="0">
                          <a:solidFill>
                            <a:srgbClr val="7C15ED"/>
                          </a:solidFill>
                          <a:latin typeface="Trebuchet MS" panose="020B0603020202020204"/>
                          <a:cs typeface="Trebuchet MS" panose="020B0603020202020204"/>
                        </a:rPr>
                        <a:t>&lt;</a:t>
                      </a:r>
                      <a:endParaRPr sz="4800">
                        <a:latin typeface="Trebuchet MS" panose="020B0603020202020204"/>
                        <a:cs typeface="Trebuchet MS" panose="020B0603020202020204"/>
                      </a:endParaRPr>
                    </a:p>
                  </a:txBody>
                  <a:tcPr marL="0" marR="0" marT="4953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1590">
                        <a:lnSpc>
                          <a:spcPts val="1840"/>
                        </a:lnSpc>
                        <a:spcBef>
                          <a:spcPts val="55"/>
                        </a:spcBef>
                      </a:pPr>
                      <a:r>
                        <a:rPr sz="1400" spc="-5" dirty="0">
                          <a:latin typeface="Calibri" panose="020F0502020204030204"/>
                          <a:cs typeface="Calibri" panose="020F0502020204030204"/>
                        </a:rPr>
                        <a:t>If the value </a:t>
                      </a:r>
                      <a:r>
                        <a:rPr sz="1400" dirty="0">
                          <a:latin typeface="Calibri" panose="020F0502020204030204"/>
                          <a:cs typeface="Calibri" panose="020F0502020204030204"/>
                        </a:rPr>
                        <a:t>of left </a:t>
                      </a:r>
                      <a:r>
                        <a:rPr sz="1400" spc="-5" dirty="0">
                          <a:latin typeface="Calibri" panose="020F0502020204030204"/>
                          <a:cs typeface="Calibri" panose="020F0502020204030204"/>
                        </a:rPr>
                        <a:t>operand </a:t>
                      </a:r>
                      <a:r>
                        <a:rPr sz="1400" dirty="0">
                          <a:latin typeface="Calibri" panose="020F0502020204030204"/>
                          <a:cs typeface="Calibri" panose="020F0502020204030204"/>
                        </a:rPr>
                        <a:t>is less </a:t>
                      </a:r>
                      <a:r>
                        <a:rPr sz="1400" spc="-5" dirty="0">
                          <a:latin typeface="Calibri" panose="020F0502020204030204"/>
                          <a:cs typeface="Calibri" panose="020F0502020204030204"/>
                        </a:rPr>
                        <a:t>than the value </a:t>
                      </a:r>
                      <a:r>
                        <a:rPr sz="1400" dirty="0">
                          <a:latin typeface="Calibri" panose="020F0502020204030204"/>
                          <a:cs typeface="Calibri" panose="020F0502020204030204"/>
                        </a:rPr>
                        <a:t>of  </a:t>
                      </a:r>
                      <a:r>
                        <a:rPr sz="1400" spc="-5" dirty="0">
                          <a:latin typeface="Calibri" panose="020F0502020204030204"/>
                          <a:cs typeface="Calibri" panose="020F0502020204030204"/>
                        </a:rPr>
                        <a:t>right operand, then condition becomes</a:t>
                      </a:r>
                      <a:r>
                        <a:rPr sz="1400" dirty="0">
                          <a:latin typeface="Calibri" panose="020F0502020204030204"/>
                          <a:cs typeface="Calibri" panose="020F0502020204030204"/>
                        </a:rPr>
                        <a:t> </a:t>
                      </a:r>
                      <a:r>
                        <a:rPr sz="1400" spc="-5" dirty="0">
                          <a:latin typeface="Calibri" panose="020F0502020204030204"/>
                          <a:cs typeface="Calibri" panose="020F0502020204030204"/>
                        </a:rPr>
                        <a:t>true.</a:t>
                      </a:r>
                      <a:endParaRPr sz="1400">
                        <a:latin typeface="Calibri" panose="020F0502020204030204"/>
                        <a:cs typeface="Calibri" panose="020F0502020204030204"/>
                      </a:endParaRPr>
                    </a:p>
                  </a:txBody>
                  <a:tcPr marL="0" marR="0" marT="69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0955">
                        <a:lnSpc>
                          <a:spcPct val="100000"/>
                        </a:lnSpc>
                        <a:spcBef>
                          <a:spcPts val="130"/>
                        </a:spcBef>
                      </a:pPr>
                      <a:r>
                        <a:rPr sz="1400" spc="-5" dirty="0">
                          <a:latin typeface="Calibri" panose="020F0502020204030204"/>
                          <a:cs typeface="Calibri" panose="020F0502020204030204"/>
                        </a:rPr>
                        <a:t>(a </a:t>
                      </a:r>
                      <a:r>
                        <a:rPr sz="1400" dirty="0">
                          <a:latin typeface="Calibri" panose="020F0502020204030204"/>
                          <a:cs typeface="Calibri" panose="020F0502020204030204"/>
                        </a:rPr>
                        <a:t>&lt; </a:t>
                      </a:r>
                      <a:r>
                        <a:rPr sz="1400" spc="-5" dirty="0">
                          <a:latin typeface="Calibri" panose="020F0502020204030204"/>
                          <a:cs typeface="Calibri" panose="020F0502020204030204"/>
                        </a:rPr>
                        <a:t>b) </a:t>
                      </a:r>
                      <a:r>
                        <a:rPr sz="1400" dirty="0">
                          <a:latin typeface="Calibri" panose="020F0502020204030204"/>
                          <a:cs typeface="Calibri" panose="020F0502020204030204"/>
                        </a:rPr>
                        <a:t>is</a:t>
                      </a:r>
                      <a:r>
                        <a:rPr sz="1400" spc="-10" dirty="0">
                          <a:latin typeface="Calibri" panose="020F0502020204030204"/>
                          <a:cs typeface="Calibri" panose="020F0502020204030204"/>
                        </a:rPr>
                        <a:t> </a:t>
                      </a:r>
                      <a:r>
                        <a:rPr sz="1400" spc="-5" dirty="0">
                          <a:latin typeface="Calibri" panose="020F0502020204030204"/>
                          <a:cs typeface="Calibri" panose="020F0502020204030204"/>
                        </a:rPr>
                        <a:t>true.</a:t>
                      </a:r>
                      <a:endParaRPr sz="1400">
                        <a:latin typeface="Calibri" panose="020F0502020204030204"/>
                        <a:cs typeface="Calibri" panose="020F0502020204030204"/>
                      </a:endParaRPr>
                    </a:p>
                  </a:txBody>
                  <a:tcPr marL="0" marR="0" marT="1651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3"/>
          <p:cNvGraphicFramePr>
            <a:graphicFrameLocks noGrp="1"/>
          </p:cNvGraphicFramePr>
          <p:nvPr/>
        </p:nvGraphicFramePr>
        <p:xfrm>
          <a:off x="327152" y="742950"/>
          <a:ext cx="9196070" cy="1788160"/>
        </p:xfrm>
        <a:graphic>
          <a:graphicData uri="http://schemas.openxmlformats.org/drawingml/2006/table">
            <a:tbl>
              <a:tblPr firstRow="1" bandRow="1">
                <a:tableStyleId>{2D5ABB26-0587-4C30-8999-92F81FD0307C}</a:tableStyleId>
              </a:tblPr>
              <a:tblGrid>
                <a:gridCol w="877569"/>
                <a:gridCol w="3876039"/>
                <a:gridCol w="4432934"/>
              </a:tblGrid>
              <a:tr h="890904">
                <a:tc>
                  <a:txBody>
                    <a:bodyPr/>
                    <a:lstStyle/>
                    <a:p>
                      <a:pPr marL="53340">
                        <a:lnSpc>
                          <a:spcPct val="100000"/>
                        </a:lnSpc>
                        <a:spcBef>
                          <a:spcPts val="395"/>
                        </a:spcBef>
                      </a:pPr>
                      <a:r>
                        <a:rPr sz="4800" dirty="0">
                          <a:solidFill>
                            <a:srgbClr val="FFFF00"/>
                          </a:solidFill>
                          <a:latin typeface="Trebuchet MS" panose="020B0603020202020204"/>
                          <a:cs typeface="Trebuchet MS" panose="020B0603020202020204"/>
                        </a:rPr>
                        <a:t>&gt;=</a:t>
                      </a:r>
                      <a:endParaRPr sz="4800">
                        <a:latin typeface="Trebuchet MS" panose="020B0603020202020204"/>
                        <a:cs typeface="Trebuchet MS" panose="020B0603020202020204"/>
                      </a:endParaRPr>
                    </a:p>
                  </a:txBody>
                  <a:tcPr marL="0" marR="0" marT="5016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1590" marR="187325">
                        <a:lnSpc>
                          <a:spcPts val="1840"/>
                        </a:lnSpc>
                        <a:spcBef>
                          <a:spcPts val="60"/>
                        </a:spcBef>
                      </a:pPr>
                      <a:r>
                        <a:rPr sz="1400" spc="-5" dirty="0">
                          <a:latin typeface="Calibri" panose="020F0502020204030204"/>
                          <a:cs typeface="Calibri" panose="020F0502020204030204"/>
                        </a:rPr>
                        <a:t>If the value </a:t>
                      </a:r>
                      <a:r>
                        <a:rPr sz="1400" dirty="0">
                          <a:latin typeface="Calibri" panose="020F0502020204030204"/>
                          <a:cs typeface="Calibri" panose="020F0502020204030204"/>
                        </a:rPr>
                        <a:t>of left </a:t>
                      </a:r>
                      <a:r>
                        <a:rPr sz="1400" spc="-5" dirty="0">
                          <a:latin typeface="Calibri" panose="020F0502020204030204"/>
                          <a:cs typeface="Calibri" panose="020F0502020204030204"/>
                        </a:rPr>
                        <a:t>operand </a:t>
                      </a:r>
                      <a:r>
                        <a:rPr sz="1400" dirty="0">
                          <a:latin typeface="Calibri" panose="020F0502020204030204"/>
                          <a:cs typeface="Calibri" panose="020F0502020204030204"/>
                        </a:rPr>
                        <a:t>is </a:t>
                      </a:r>
                      <a:r>
                        <a:rPr sz="1400" spc="-5" dirty="0">
                          <a:latin typeface="Calibri" panose="020F0502020204030204"/>
                          <a:cs typeface="Calibri" panose="020F0502020204030204"/>
                        </a:rPr>
                        <a:t>greater than </a:t>
                      </a:r>
                      <a:r>
                        <a:rPr sz="1400" dirty="0">
                          <a:latin typeface="Calibri" panose="020F0502020204030204"/>
                          <a:cs typeface="Calibri" panose="020F0502020204030204"/>
                        </a:rPr>
                        <a:t>or </a:t>
                      </a:r>
                      <a:r>
                        <a:rPr sz="1400" spc="-5" dirty="0">
                          <a:latin typeface="Calibri" panose="020F0502020204030204"/>
                          <a:cs typeface="Calibri" panose="020F0502020204030204"/>
                        </a:rPr>
                        <a:t>equal  to the value </a:t>
                      </a:r>
                      <a:r>
                        <a:rPr sz="1400" dirty="0">
                          <a:latin typeface="Calibri" panose="020F0502020204030204"/>
                          <a:cs typeface="Calibri" panose="020F0502020204030204"/>
                        </a:rPr>
                        <a:t>of </a:t>
                      </a:r>
                      <a:r>
                        <a:rPr sz="1400" spc="-5" dirty="0">
                          <a:latin typeface="Calibri" panose="020F0502020204030204"/>
                          <a:cs typeface="Calibri" panose="020F0502020204030204"/>
                        </a:rPr>
                        <a:t>right operand, then</a:t>
                      </a:r>
                      <a:r>
                        <a:rPr sz="1400" spc="-20" dirty="0">
                          <a:latin typeface="Calibri" panose="020F0502020204030204"/>
                          <a:cs typeface="Calibri" panose="020F0502020204030204"/>
                        </a:rPr>
                        <a:t> </a:t>
                      </a:r>
                      <a:r>
                        <a:rPr sz="1400" spc="-5" dirty="0">
                          <a:latin typeface="Calibri" panose="020F0502020204030204"/>
                          <a:cs typeface="Calibri" panose="020F0502020204030204"/>
                        </a:rPr>
                        <a:t>condition</a:t>
                      </a:r>
                      <a:endParaRPr sz="1400">
                        <a:latin typeface="Calibri" panose="020F0502020204030204"/>
                        <a:cs typeface="Calibri" panose="020F0502020204030204"/>
                      </a:endParaRPr>
                    </a:p>
                    <a:p>
                      <a:pPr marL="21590">
                        <a:lnSpc>
                          <a:spcPct val="100000"/>
                        </a:lnSpc>
                        <a:spcBef>
                          <a:spcPts val="75"/>
                        </a:spcBef>
                      </a:pPr>
                      <a:r>
                        <a:rPr sz="1400" spc="-5" dirty="0">
                          <a:latin typeface="Calibri" panose="020F0502020204030204"/>
                          <a:cs typeface="Calibri" panose="020F0502020204030204"/>
                        </a:rPr>
                        <a:t>becomes</a:t>
                      </a:r>
                      <a:r>
                        <a:rPr sz="1400" spc="-10" dirty="0">
                          <a:latin typeface="Calibri" panose="020F0502020204030204"/>
                          <a:cs typeface="Calibri" panose="020F0502020204030204"/>
                        </a:rPr>
                        <a:t> </a:t>
                      </a:r>
                      <a:r>
                        <a:rPr sz="1400" spc="-5" dirty="0">
                          <a:latin typeface="Calibri" panose="020F0502020204030204"/>
                          <a:cs typeface="Calibri" panose="020F0502020204030204"/>
                        </a:rPr>
                        <a:t>true.</a:t>
                      </a:r>
                      <a:endParaRPr sz="1400">
                        <a:latin typeface="Calibri" panose="020F0502020204030204"/>
                        <a:cs typeface="Calibri" panose="020F0502020204030204"/>
                      </a:endParaRPr>
                    </a:p>
                  </a:txBody>
                  <a:tcPr marL="0" marR="0" marT="762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0955">
                        <a:lnSpc>
                          <a:spcPct val="100000"/>
                        </a:lnSpc>
                        <a:spcBef>
                          <a:spcPts val="135"/>
                        </a:spcBef>
                      </a:pPr>
                      <a:r>
                        <a:rPr sz="1400" spc="-5" dirty="0">
                          <a:latin typeface="Calibri" panose="020F0502020204030204"/>
                          <a:cs typeface="Calibri" panose="020F0502020204030204"/>
                        </a:rPr>
                        <a:t>(a </a:t>
                      </a:r>
                      <a:r>
                        <a:rPr sz="1400" dirty="0">
                          <a:latin typeface="Calibri" panose="020F0502020204030204"/>
                          <a:cs typeface="Calibri" panose="020F0502020204030204"/>
                        </a:rPr>
                        <a:t>&gt;= </a:t>
                      </a:r>
                      <a:r>
                        <a:rPr sz="1400" spc="-5" dirty="0">
                          <a:latin typeface="Calibri" panose="020F0502020204030204"/>
                          <a:cs typeface="Calibri" panose="020F0502020204030204"/>
                        </a:rPr>
                        <a:t>b) </a:t>
                      </a:r>
                      <a:r>
                        <a:rPr sz="1400" dirty="0">
                          <a:latin typeface="Calibri" panose="020F0502020204030204"/>
                          <a:cs typeface="Calibri" panose="020F0502020204030204"/>
                        </a:rPr>
                        <a:t>is </a:t>
                      </a:r>
                      <a:r>
                        <a:rPr sz="1400" spc="-5" dirty="0">
                          <a:latin typeface="Calibri" panose="020F0502020204030204"/>
                          <a:cs typeface="Calibri" panose="020F0502020204030204"/>
                        </a:rPr>
                        <a:t>not</a:t>
                      </a:r>
                      <a:r>
                        <a:rPr sz="1400" spc="-20" dirty="0">
                          <a:latin typeface="Calibri" panose="020F0502020204030204"/>
                          <a:cs typeface="Calibri" panose="020F0502020204030204"/>
                        </a:rPr>
                        <a:t> </a:t>
                      </a:r>
                      <a:r>
                        <a:rPr sz="1400" spc="-5" dirty="0">
                          <a:latin typeface="Calibri" panose="020F0502020204030204"/>
                          <a:cs typeface="Calibri" panose="020F0502020204030204"/>
                        </a:rPr>
                        <a:t>true.</a:t>
                      </a:r>
                      <a:endParaRPr sz="1400">
                        <a:latin typeface="Calibri" panose="020F0502020204030204"/>
                        <a:cs typeface="Calibri" panose="020F0502020204030204"/>
                      </a:endParaRPr>
                    </a:p>
                  </a:txBody>
                  <a:tcPr marL="0" marR="0" marT="1714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90904">
                <a:tc>
                  <a:txBody>
                    <a:bodyPr/>
                    <a:lstStyle/>
                    <a:p>
                      <a:pPr marL="53340">
                        <a:lnSpc>
                          <a:spcPct val="100000"/>
                        </a:lnSpc>
                        <a:spcBef>
                          <a:spcPts val="400"/>
                        </a:spcBef>
                      </a:pPr>
                      <a:r>
                        <a:rPr sz="4800" dirty="0">
                          <a:solidFill>
                            <a:srgbClr val="FF0000"/>
                          </a:solidFill>
                          <a:latin typeface="Trebuchet MS" panose="020B0603020202020204"/>
                          <a:cs typeface="Trebuchet MS" panose="020B0603020202020204"/>
                        </a:rPr>
                        <a:t>&lt;=</a:t>
                      </a:r>
                      <a:endParaRPr sz="4800">
                        <a:latin typeface="Trebuchet MS" panose="020B0603020202020204"/>
                        <a:cs typeface="Trebuchet MS" panose="020B0603020202020204"/>
                      </a:endParaRPr>
                    </a:p>
                  </a:txBody>
                  <a:tcPr marL="0" marR="0" marT="5080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1590">
                        <a:lnSpc>
                          <a:spcPct val="100000"/>
                        </a:lnSpc>
                        <a:spcBef>
                          <a:spcPts val="125"/>
                        </a:spcBef>
                      </a:pPr>
                      <a:r>
                        <a:rPr sz="1400" spc="-5" dirty="0">
                          <a:latin typeface="Calibri" panose="020F0502020204030204"/>
                          <a:cs typeface="Calibri" panose="020F0502020204030204"/>
                        </a:rPr>
                        <a:t>If the value </a:t>
                      </a:r>
                      <a:r>
                        <a:rPr sz="1400" dirty="0">
                          <a:latin typeface="Calibri" panose="020F0502020204030204"/>
                          <a:cs typeface="Calibri" panose="020F0502020204030204"/>
                        </a:rPr>
                        <a:t>of left </a:t>
                      </a:r>
                      <a:r>
                        <a:rPr sz="1400" spc="-5" dirty="0">
                          <a:latin typeface="Calibri" panose="020F0502020204030204"/>
                          <a:cs typeface="Calibri" panose="020F0502020204030204"/>
                        </a:rPr>
                        <a:t>operand </a:t>
                      </a:r>
                      <a:r>
                        <a:rPr sz="1400" dirty="0">
                          <a:latin typeface="Calibri" panose="020F0502020204030204"/>
                          <a:cs typeface="Calibri" panose="020F0502020204030204"/>
                        </a:rPr>
                        <a:t>is less </a:t>
                      </a:r>
                      <a:r>
                        <a:rPr sz="1400" spc="-5" dirty="0">
                          <a:latin typeface="Calibri" panose="020F0502020204030204"/>
                          <a:cs typeface="Calibri" panose="020F0502020204030204"/>
                        </a:rPr>
                        <a:t>than </a:t>
                      </a:r>
                      <a:r>
                        <a:rPr sz="1400" dirty="0">
                          <a:latin typeface="Calibri" panose="020F0502020204030204"/>
                          <a:cs typeface="Calibri" panose="020F0502020204030204"/>
                        </a:rPr>
                        <a:t>or </a:t>
                      </a:r>
                      <a:r>
                        <a:rPr sz="1400" spc="-5" dirty="0">
                          <a:latin typeface="Calibri" panose="020F0502020204030204"/>
                          <a:cs typeface="Calibri" panose="020F0502020204030204"/>
                        </a:rPr>
                        <a:t>equal</a:t>
                      </a:r>
                      <a:r>
                        <a:rPr sz="1400" spc="-50" dirty="0">
                          <a:latin typeface="Calibri" panose="020F0502020204030204"/>
                          <a:cs typeface="Calibri" panose="020F0502020204030204"/>
                        </a:rPr>
                        <a:t> </a:t>
                      </a:r>
                      <a:r>
                        <a:rPr sz="1400" spc="-5" dirty="0">
                          <a:latin typeface="Calibri" panose="020F0502020204030204"/>
                          <a:cs typeface="Calibri" panose="020F0502020204030204"/>
                        </a:rPr>
                        <a:t>to</a:t>
                      </a:r>
                      <a:endParaRPr sz="1400">
                        <a:latin typeface="Calibri" panose="020F0502020204030204"/>
                        <a:cs typeface="Calibri" panose="020F0502020204030204"/>
                      </a:endParaRPr>
                    </a:p>
                    <a:p>
                      <a:pPr marL="21590" marR="124460">
                        <a:lnSpc>
                          <a:spcPct val="109000"/>
                        </a:lnSpc>
                        <a:spcBef>
                          <a:spcPts val="15"/>
                        </a:spcBef>
                      </a:pPr>
                      <a:r>
                        <a:rPr sz="1400" spc="-5" dirty="0">
                          <a:latin typeface="Calibri" panose="020F0502020204030204"/>
                          <a:cs typeface="Calibri" panose="020F0502020204030204"/>
                        </a:rPr>
                        <a:t>the value </a:t>
                      </a:r>
                      <a:r>
                        <a:rPr sz="1400" dirty="0">
                          <a:latin typeface="Calibri" panose="020F0502020204030204"/>
                          <a:cs typeface="Calibri" panose="020F0502020204030204"/>
                        </a:rPr>
                        <a:t>of </a:t>
                      </a:r>
                      <a:r>
                        <a:rPr sz="1400" spc="-5" dirty="0">
                          <a:latin typeface="Calibri" panose="020F0502020204030204"/>
                          <a:cs typeface="Calibri" panose="020F0502020204030204"/>
                        </a:rPr>
                        <a:t>right operand, then condition becomes  true.</a:t>
                      </a:r>
                      <a:endParaRPr sz="1400">
                        <a:latin typeface="Calibri" panose="020F0502020204030204"/>
                        <a:cs typeface="Calibri" panose="020F0502020204030204"/>
                      </a:endParaRPr>
                    </a:p>
                  </a:txBody>
                  <a:tcPr marL="0" marR="0" marT="1587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0955">
                        <a:lnSpc>
                          <a:spcPct val="100000"/>
                        </a:lnSpc>
                        <a:spcBef>
                          <a:spcPts val="125"/>
                        </a:spcBef>
                      </a:pPr>
                      <a:r>
                        <a:rPr sz="1400" spc="-5" dirty="0">
                          <a:latin typeface="Calibri" panose="020F0502020204030204"/>
                          <a:cs typeface="Calibri" panose="020F0502020204030204"/>
                        </a:rPr>
                        <a:t>(a </a:t>
                      </a:r>
                      <a:r>
                        <a:rPr sz="1400" dirty="0">
                          <a:latin typeface="Calibri" panose="020F0502020204030204"/>
                          <a:cs typeface="Calibri" panose="020F0502020204030204"/>
                        </a:rPr>
                        <a:t>&lt;= </a:t>
                      </a:r>
                      <a:r>
                        <a:rPr sz="1400" spc="-5" dirty="0">
                          <a:latin typeface="Calibri" panose="020F0502020204030204"/>
                          <a:cs typeface="Calibri" panose="020F0502020204030204"/>
                        </a:rPr>
                        <a:t>b) </a:t>
                      </a:r>
                      <a:r>
                        <a:rPr sz="1400" dirty="0">
                          <a:latin typeface="Calibri" panose="020F0502020204030204"/>
                          <a:cs typeface="Calibri" panose="020F0502020204030204"/>
                        </a:rPr>
                        <a:t>is</a:t>
                      </a:r>
                      <a:r>
                        <a:rPr sz="1400" spc="-10" dirty="0">
                          <a:latin typeface="Calibri" panose="020F0502020204030204"/>
                          <a:cs typeface="Calibri" panose="020F0502020204030204"/>
                        </a:rPr>
                        <a:t> </a:t>
                      </a:r>
                      <a:r>
                        <a:rPr sz="1400" spc="-5" dirty="0">
                          <a:latin typeface="Calibri" panose="020F0502020204030204"/>
                          <a:cs typeface="Calibri" panose="020F0502020204030204"/>
                        </a:rPr>
                        <a:t>true.</a:t>
                      </a:r>
                      <a:endParaRPr sz="1400">
                        <a:latin typeface="Calibri" panose="020F0502020204030204"/>
                        <a:cs typeface="Calibri" panose="020F0502020204030204"/>
                      </a:endParaRPr>
                    </a:p>
                  </a:txBody>
                  <a:tcPr marL="0" marR="0" marT="1587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bl>
          </a:graphicData>
        </a:graphic>
      </p:graphicFrame>
      <p:sp>
        <p:nvSpPr>
          <p:cNvPr id="14" name="object 14"/>
          <p:cNvSpPr txBox="1"/>
          <p:nvPr/>
        </p:nvSpPr>
        <p:spPr>
          <a:xfrm>
            <a:off x="596900" y="3749040"/>
            <a:ext cx="6702425" cy="1711325"/>
          </a:xfrm>
          <a:prstGeom prst="rect">
            <a:avLst/>
          </a:prstGeom>
          <a:solidFill>
            <a:schemeClr val="bg1"/>
          </a:solidFill>
        </p:spPr>
        <p:txBody>
          <a:bodyPr vert="horz" wrap="square" lIns="0" tIns="53975" rIns="0" bIns="0" rtlCol="0">
            <a:spAutoFit/>
          </a:bodyPr>
          <a:lstStyle/>
          <a:p>
            <a:pPr marL="12700">
              <a:lnSpc>
                <a:spcPct val="100000"/>
              </a:lnSpc>
              <a:spcBef>
                <a:spcPts val="425"/>
              </a:spcBef>
            </a:pPr>
            <a:r>
              <a:rPr sz="4000" i="1" spc="-5" dirty="0">
                <a:solidFill>
                  <a:srgbClr val="5FCAEE"/>
                </a:solidFill>
                <a:latin typeface="Trebuchet MS" panose="020B0603020202020204"/>
                <a:cs typeface="Trebuchet MS" panose="020B0603020202020204"/>
              </a:rPr>
              <a:t>Python Assignment</a:t>
            </a:r>
            <a:r>
              <a:rPr sz="4000" i="1" spc="-15" dirty="0">
                <a:solidFill>
                  <a:srgbClr val="5FCAEE"/>
                </a:solidFill>
                <a:latin typeface="Trebuchet MS" panose="020B0603020202020204"/>
                <a:cs typeface="Trebuchet MS" panose="020B0603020202020204"/>
              </a:rPr>
              <a:t> </a:t>
            </a:r>
            <a:r>
              <a:rPr sz="4000" i="1" spc="-5" dirty="0">
                <a:solidFill>
                  <a:srgbClr val="5FCAEE"/>
                </a:solidFill>
                <a:latin typeface="Trebuchet MS" panose="020B0603020202020204"/>
                <a:cs typeface="Trebuchet MS" panose="020B0603020202020204"/>
              </a:rPr>
              <a:t>Operators</a:t>
            </a:r>
            <a:endParaRPr sz="4000">
              <a:latin typeface="Trebuchet MS" panose="020B0603020202020204"/>
              <a:cs typeface="Trebuchet MS" panose="020B0603020202020204"/>
            </a:endParaRPr>
          </a:p>
          <a:p>
            <a:pPr marL="508000" indent="-343535">
              <a:lnSpc>
                <a:spcPct val="100000"/>
              </a:lnSpc>
              <a:spcBef>
                <a:spcPts val="925"/>
              </a:spcBef>
              <a:buClr>
                <a:srgbClr val="5FCAEE"/>
              </a:buClr>
              <a:buSzPct val="145000"/>
              <a:buFont typeface="Wingdings 3" panose="05040102010807070707"/>
              <a:buChar char=""/>
              <a:tabLst>
                <a:tab pos="507365" algn="l"/>
                <a:tab pos="508000" algn="l"/>
              </a:tabLst>
            </a:pPr>
            <a:r>
              <a:rPr sz="2000" spc="-5" dirty="0">
                <a:latin typeface="Calibri" panose="020F0502020204030204"/>
                <a:cs typeface="Calibri" panose="020F0502020204030204"/>
              </a:rPr>
              <a:t>Assume variable </a:t>
            </a:r>
            <a:r>
              <a:rPr sz="2000" dirty="0">
                <a:latin typeface="Calibri" panose="020F0502020204030204"/>
                <a:cs typeface="Calibri" panose="020F0502020204030204"/>
              </a:rPr>
              <a:t>a holds 10 </a:t>
            </a:r>
            <a:r>
              <a:rPr sz="2000" spc="-5" dirty="0">
                <a:latin typeface="Calibri" panose="020F0502020204030204"/>
                <a:cs typeface="Calibri" panose="020F0502020204030204"/>
              </a:rPr>
              <a:t>and variable </a:t>
            </a:r>
            <a:r>
              <a:rPr sz="2000" dirty="0">
                <a:latin typeface="Calibri" panose="020F0502020204030204"/>
                <a:cs typeface="Calibri" panose="020F0502020204030204"/>
              </a:rPr>
              <a:t>b holds </a:t>
            </a:r>
            <a:r>
              <a:rPr sz="2000" spc="-5" dirty="0">
                <a:latin typeface="Calibri" panose="020F0502020204030204"/>
                <a:cs typeface="Calibri" panose="020F0502020204030204"/>
              </a:rPr>
              <a:t>20, </a:t>
            </a:r>
            <a:r>
              <a:rPr sz="2000" dirty="0">
                <a:latin typeface="Calibri" panose="020F0502020204030204"/>
                <a:cs typeface="Calibri" panose="020F0502020204030204"/>
              </a:rPr>
              <a:t>then</a:t>
            </a:r>
            <a:r>
              <a:rPr sz="2000" spc="-55" dirty="0">
                <a:latin typeface="Calibri" panose="020F0502020204030204"/>
                <a:cs typeface="Calibri" panose="020F0502020204030204"/>
              </a:rPr>
              <a:t> </a:t>
            </a:r>
            <a:r>
              <a:rPr sz="1100" dirty="0">
                <a:latin typeface="Calibri" panose="020F0502020204030204"/>
                <a:cs typeface="Calibri" panose="020F0502020204030204"/>
              </a:rPr>
              <a:t>−</a:t>
            </a:r>
            <a:endParaRPr sz="1100">
              <a:latin typeface="Calibri" panose="020F0502020204030204"/>
              <a:cs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3"/>
          <p:cNvGraphicFramePr>
            <a:graphicFrameLocks noGrp="1"/>
          </p:cNvGraphicFramePr>
          <p:nvPr/>
        </p:nvGraphicFramePr>
        <p:xfrm>
          <a:off x="627506" y="927100"/>
          <a:ext cx="8590915" cy="5810885"/>
        </p:xfrm>
        <a:graphic>
          <a:graphicData uri="http://schemas.openxmlformats.org/drawingml/2006/table">
            <a:tbl>
              <a:tblPr firstRow="1" bandRow="1">
                <a:tableStyleId>{2D5ABB26-0587-4C30-8999-92F81FD0307C}</a:tableStyleId>
              </a:tblPr>
              <a:tblGrid>
                <a:gridCol w="1192530"/>
                <a:gridCol w="3248660"/>
                <a:gridCol w="4140200"/>
              </a:tblGrid>
              <a:tr h="295275">
                <a:tc>
                  <a:txBody>
                    <a:bodyPr/>
                    <a:lstStyle/>
                    <a:p>
                      <a:pPr marL="635" algn="ctr">
                        <a:lnSpc>
                          <a:spcPct val="100000"/>
                        </a:lnSpc>
                        <a:spcBef>
                          <a:spcPts val="85"/>
                        </a:spcBef>
                      </a:pPr>
                      <a:r>
                        <a:rPr sz="1200" b="1" i="1" spc="-5" dirty="0">
                          <a:solidFill>
                            <a:srgbClr val="FFC000"/>
                          </a:solidFill>
                          <a:latin typeface="Trebuchet MS" panose="020B0603020202020204"/>
                          <a:cs typeface="Trebuchet MS" panose="020B0603020202020204"/>
                        </a:rPr>
                        <a:t>Operator</a:t>
                      </a:r>
                      <a:endParaRPr sz="1200">
                        <a:latin typeface="Trebuchet MS" panose="020B0603020202020204"/>
                        <a:cs typeface="Trebuchet MS" panose="020B0603020202020204"/>
                      </a:endParaRPr>
                    </a:p>
                  </a:txBody>
                  <a:tcPr marL="0" marR="0" marT="1079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1270" algn="ctr">
                        <a:lnSpc>
                          <a:spcPct val="100000"/>
                        </a:lnSpc>
                        <a:spcBef>
                          <a:spcPts val="85"/>
                        </a:spcBef>
                      </a:pPr>
                      <a:r>
                        <a:rPr sz="1200" b="1" i="1" spc="-5" dirty="0">
                          <a:solidFill>
                            <a:srgbClr val="FFC000"/>
                          </a:solidFill>
                          <a:latin typeface="Trebuchet MS" panose="020B0603020202020204"/>
                          <a:cs typeface="Trebuchet MS" panose="020B0603020202020204"/>
                        </a:rPr>
                        <a:t>Description</a:t>
                      </a:r>
                      <a:endParaRPr sz="1200">
                        <a:latin typeface="Trebuchet MS" panose="020B0603020202020204"/>
                        <a:cs typeface="Trebuchet MS" panose="020B0603020202020204"/>
                      </a:endParaRPr>
                    </a:p>
                  </a:txBody>
                  <a:tcPr marL="0" marR="0" marT="1079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algn="ctr">
                        <a:lnSpc>
                          <a:spcPct val="100000"/>
                        </a:lnSpc>
                        <a:spcBef>
                          <a:spcPts val="85"/>
                        </a:spcBef>
                      </a:pPr>
                      <a:r>
                        <a:rPr sz="1200" b="1" i="1" spc="-5" dirty="0">
                          <a:solidFill>
                            <a:srgbClr val="FFC000"/>
                          </a:solidFill>
                          <a:latin typeface="Trebuchet MS" panose="020B0603020202020204"/>
                          <a:cs typeface="Trebuchet MS" panose="020B0603020202020204"/>
                        </a:rPr>
                        <a:t>Example</a:t>
                      </a:r>
                      <a:endParaRPr sz="1200">
                        <a:latin typeface="Trebuchet MS" panose="020B0603020202020204"/>
                        <a:cs typeface="Trebuchet MS" panose="020B0603020202020204"/>
                      </a:endParaRPr>
                    </a:p>
                  </a:txBody>
                  <a:tcPr marL="0" marR="0" marT="1079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521334">
                <a:tc>
                  <a:txBody>
                    <a:bodyPr/>
                    <a:lstStyle/>
                    <a:p>
                      <a:pPr algn="ctr">
                        <a:lnSpc>
                          <a:spcPct val="100000"/>
                        </a:lnSpc>
                        <a:spcBef>
                          <a:spcPts val="80"/>
                        </a:spcBef>
                      </a:pPr>
                      <a:r>
                        <a:rPr sz="1400" dirty="0">
                          <a:solidFill>
                            <a:srgbClr val="FFC000"/>
                          </a:solidFill>
                          <a:latin typeface="Calibri" panose="020F0502020204030204"/>
                          <a:cs typeface="Calibri" panose="020F0502020204030204"/>
                        </a:rPr>
                        <a:t>=</a:t>
                      </a:r>
                      <a:endParaRPr sz="1400">
                        <a:latin typeface="Calibri" panose="020F0502020204030204"/>
                        <a:cs typeface="Calibri" panose="020F0502020204030204"/>
                      </a:endParaRPr>
                    </a:p>
                  </a:txBody>
                  <a:tcPr marL="0" marR="0" marT="1016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15875" marR="179705">
                        <a:lnSpc>
                          <a:spcPts val="1850"/>
                        </a:lnSpc>
                      </a:pPr>
                      <a:r>
                        <a:rPr sz="1400" spc="-5" dirty="0">
                          <a:latin typeface="Calibri" panose="020F0502020204030204"/>
                          <a:cs typeface="Calibri" panose="020F0502020204030204"/>
                        </a:rPr>
                        <a:t>Assigns values </a:t>
                      </a:r>
                      <a:r>
                        <a:rPr sz="1400" dirty="0">
                          <a:latin typeface="Calibri" panose="020F0502020204030204"/>
                          <a:cs typeface="Calibri" panose="020F0502020204030204"/>
                        </a:rPr>
                        <a:t>from </a:t>
                      </a:r>
                      <a:r>
                        <a:rPr sz="1400" spc="-5" dirty="0">
                          <a:latin typeface="Calibri" panose="020F0502020204030204"/>
                          <a:cs typeface="Calibri" panose="020F0502020204030204"/>
                        </a:rPr>
                        <a:t>right side operands to  </a:t>
                      </a:r>
                      <a:r>
                        <a:rPr sz="1400" dirty="0">
                          <a:latin typeface="Calibri" panose="020F0502020204030204"/>
                          <a:cs typeface="Calibri" panose="020F0502020204030204"/>
                        </a:rPr>
                        <a:t>left </a:t>
                      </a:r>
                      <a:r>
                        <a:rPr sz="1400" spc="-5" dirty="0">
                          <a:latin typeface="Calibri" panose="020F0502020204030204"/>
                          <a:cs typeface="Calibri" panose="020F0502020204030204"/>
                        </a:rPr>
                        <a:t>side</a:t>
                      </a:r>
                      <a:r>
                        <a:rPr sz="1400" spc="-25" dirty="0">
                          <a:latin typeface="Calibri" panose="020F0502020204030204"/>
                          <a:cs typeface="Calibri" panose="020F0502020204030204"/>
                        </a:rPr>
                        <a:t> </a:t>
                      </a:r>
                      <a:r>
                        <a:rPr sz="1400" spc="-5" dirty="0">
                          <a:latin typeface="Calibri" panose="020F0502020204030204"/>
                          <a:cs typeface="Calibri" panose="020F0502020204030204"/>
                        </a:rPr>
                        <a:t>operand</a:t>
                      </a:r>
                      <a:endParaRPr sz="1400">
                        <a:latin typeface="Calibri" panose="020F0502020204030204"/>
                        <a:cs typeface="Calibri" panose="020F0502020204030204"/>
                      </a:endParaRPr>
                    </a:p>
                  </a:txBody>
                  <a:tcPr marL="0" marR="0" marT="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16510">
                        <a:lnSpc>
                          <a:spcPct val="100000"/>
                        </a:lnSpc>
                        <a:spcBef>
                          <a:spcPts val="1125"/>
                        </a:spcBef>
                      </a:pPr>
                      <a:r>
                        <a:rPr sz="1400" dirty="0">
                          <a:latin typeface="Calibri" panose="020F0502020204030204"/>
                          <a:cs typeface="Calibri" panose="020F0502020204030204"/>
                        </a:rPr>
                        <a:t>c = a + b </a:t>
                      </a:r>
                      <a:r>
                        <a:rPr sz="1400" spc="-5" dirty="0">
                          <a:latin typeface="Calibri" panose="020F0502020204030204"/>
                          <a:cs typeface="Calibri" panose="020F0502020204030204"/>
                        </a:rPr>
                        <a:t>assigns value </a:t>
                      </a:r>
                      <a:r>
                        <a:rPr sz="1400" dirty="0">
                          <a:latin typeface="Calibri" panose="020F0502020204030204"/>
                          <a:cs typeface="Calibri" panose="020F0502020204030204"/>
                        </a:rPr>
                        <a:t>of a + b </a:t>
                      </a:r>
                      <a:r>
                        <a:rPr sz="1400" spc="-5" dirty="0">
                          <a:latin typeface="Calibri" panose="020F0502020204030204"/>
                          <a:cs typeface="Calibri" panose="020F0502020204030204"/>
                        </a:rPr>
                        <a:t>into</a:t>
                      </a:r>
                      <a:r>
                        <a:rPr sz="1400" spc="-85" dirty="0">
                          <a:latin typeface="Calibri" panose="020F0502020204030204"/>
                          <a:cs typeface="Calibri" panose="020F0502020204030204"/>
                        </a:rPr>
                        <a:t> </a:t>
                      </a:r>
                      <a:r>
                        <a:rPr sz="1400" dirty="0">
                          <a:latin typeface="Calibri" panose="020F0502020204030204"/>
                          <a:cs typeface="Calibri" panose="020F0502020204030204"/>
                        </a:rPr>
                        <a:t>c</a:t>
                      </a:r>
                      <a:endParaRPr sz="1400">
                        <a:latin typeface="Calibri" panose="020F0502020204030204"/>
                        <a:cs typeface="Calibri" panose="020F0502020204030204"/>
                      </a:endParaRPr>
                    </a:p>
                  </a:txBody>
                  <a:tcPr marL="0" marR="0" marT="14287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746760">
                <a:tc>
                  <a:txBody>
                    <a:bodyPr/>
                    <a:lstStyle/>
                    <a:p>
                      <a:pPr algn="ctr">
                        <a:lnSpc>
                          <a:spcPct val="100000"/>
                        </a:lnSpc>
                        <a:spcBef>
                          <a:spcPts val="90"/>
                        </a:spcBef>
                      </a:pPr>
                      <a:r>
                        <a:rPr sz="1400" dirty="0">
                          <a:solidFill>
                            <a:srgbClr val="FF0000"/>
                          </a:solidFill>
                          <a:latin typeface="Calibri" panose="020F0502020204030204"/>
                          <a:cs typeface="Calibri" panose="020F0502020204030204"/>
                        </a:rPr>
                        <a:t>+=</a:t>
                      </a:r>
                      <a:endParaRPr sz="1400">
                        <a:latin typeface="Calibri" panose="020F0502020204030204"/>
                        <a:cs typeface="Calibri" panose="020F0502020204030204"/>
                      </a:endParaRPr>
                    </a:p>
                    <a:p>
                      <a:pPr marL="1270" algn="ctr">
                        <a:lnSpc>
                          <a:spcPct val="100000"/>
                        </a:lnSpc>
                        <a:spcBef>
                          <a:spcPts val="155"/>
                        </a:spcBef>
                      </a:pPr>
                      <a:r>
                        <a:rPr sz="1400" spc="-5" dirty="0">
                          <a:latin typeface="Calibri" panose="020F0502020204030204"/>
                          <a:cs typeface="Calibri" panose="020F0502020204030204"/>
                        </a:rPr>
                        <a:t>Add</a:t>
                      </a:r>
                      <a:r>
                        <a:rPr sz="1400" spc="-25" dirty="0">
                          <a:latin typeface="Calibri" panose="020F0502020204030204"/>
                          <a:cs typeface="Calibri" panose="020F0502020204030204"/>
                        </a:rPr>
                        <a:t> </a:t>
                      </a:r>
                      <a:r>
                        <a:rPr sz="1400" spc="-5" dirty="0">
                          <a:latin typeface="Calibri" panose="020F0502020204030204"/>
                          <a:cs typeface="Calibri" panose="020F0502020204030204"/>
                        </a:rPr>
                        <a:t>AND</a:t>
                      </a:r>
                      <a:endParaRPr sz="1400">
                        <a:latin typeface="Calibri" panose="020F0502020204030204"/>
                        <a:cs typeface="Calibri" panose="020F0502020204030204"/>
                      </a:endParaRPr>
                    </a:p>
                  </a:txBody>
                  <a:tcPr marL="0" marR="0" marT="1143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15875" marR="300355">
                        <a:lnSpc>
                          <a:spcPts val="1840"/>
                        </a:lnSpc>
                        <a:spcBef>
                          <a:spcPts val="20"/>
                        </a:spcBef>
                      </a:pPr>
                      <a:r>
                        <a:rPr sz="1400" spc="-5" dirty="0">
                          <a:latin typeface="Calibri" panose="020F0502020204030204"/>
                          <a:cs typeface="Calibri" panose="020F0502020204030204"/>
                        </a:rPr>
                        <a:t>It adds right operand to the </a:t>
                      </a:r>
                      <a:r>
                        <a:rPr sz="1400" dirty="0">
                          <a:latin typeface="Calibri" panose="020F0502020204030204"/>
                          <a:cs typeface="Calibri" panose="020F0502020204030204"/>
                        </a:rPr>
                        <a:t>left </a:t>
                      </a:r>
                      <a:r>
                        <a:rPr sz="1400" spc="-5" dirty="0">
                          <a:latin typeface="Calibri" panose="020F0502020204030204"/>
                          <a:cs typeface="Calibri" panose="020F0502020204030204"/>
                        </a:rPr>
                        <a:t>operand  and assign the result to </a:t>
                      </a:r>
                      <a:r>
                        <a:rPr sz="1400" dirty="0">
                          <a:latin typeface="Calibri" panose="020F0502020204030204"/>
                          <a:cs typeface="Calibri" panose="020F0502020204030204"/>
                        </a:rPr>
                        <a:t>left</a:t>
                      </a:r>
                      <a:r>
                        <a:rPr sz="1400" spc="-20" dirty="0">
                          <a:latin typeface="Calibri" panose="020F0502020204030204"/>
                          <a:cs typeface="Calibri" panose="020F0502020204030204"/>
                        </a:rPr>
                        <a:t> </a:t>
                      </a:r>
                      <a:r>
                        <a:rPr sz="1400" spc="-5" dirty="0">
                          <a:latin typeface="Calibri" panose="020F0502020204030204"/>
                          <a:cs typeface="Calibri" panose="020F0502020204030204"/>
                        </a:rPr>
                        <a:t>operand</a:t>
                      </a:r>
                      <a:endParaRPr sz="1400">
                        <a:latin typeface="Calibri" panose="020F0502020204030204"/>
                        <a:cs typeface="Calibri" panose="020F0502020204030204"/>
                      </a:endParaRPr>
                    </a:p>
                  </a:txBody>
                  <a:tcPr marL="0" marR="0" marT="254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a:lnSpc>
                          <a:spcPct val="100000"/>
                        </a:lnSpc>
                        <a:spcBef>
                          <a:spcPts val="55"/>
                        </a:spcBef>
                      </a:pPr>
                      <a:endParaRPr sz="1700">
                        <a:latin typeface="Times New Roman" panose="02020603050405020304"/>
                        <a:cs typeface="Times New Roman" panose="02020603050405020304"/>
                      </a:endParaRPr>
                    </a:p>
                    <a:p>
                      <a:pPr marL="16510">
                        <a:lnSpc>
                          <a:spcPct val="100000"/>
                        </a:lnSpc>
                      </a:pPr>
                      <a:r>
                        <a:rPr sz="1400" dirty="0">
                          <a:latin typeface="Calibri" panose="020F0502020204030204"/>
                          <a:cs typeface="Calibri" panose="020F0502020204030204"/>
                        </a:rPr>
                        <a:t>c += a is </a:t>
                      </a:r>
                      <a:r>
                        <a:rPr sz="1400" spc="-5" dirty="0">
                          <a:latin typeface="Calibri" panose="020F0502020204030204"/>
                          <a:cs typeface="Calibri" panose="020F0502020204030204"/>
                        </a:rPr>
                        <a:t>equivalent to </a:t>
                      </a:r>
                      <a:r>
                        <a:rPr sz="1400" dirty="0">
                          <a:latin typeface="Calibri" panose="020F0502020204030204"/>
                          <a:cs typeface="Calibri" panose="020F0502020204030204"/>
                        </a:rPr>
                        <a:t>c = c +</a:t>
                      </a:r>
                      <a:r>
                        <a:rPr sz="1400" spc="-55" dirty="0">
                          <a:latin typeface="Calibri" panose="020F0502020204030204"/>
                          <a:cs typeface="Calibri" panose="020F0502020204030204"/>
                        </a:rPr>
                        <a:t> </a:t>
                      </a:r>
                      <a:r>
                        <a:rPr sz="1400" dirty="0">
                          <a:latin typeface="Calibri" panose="020F0502020204030204"/>
                          <a:cs typeface="Calibri" panose="020F0502020204030204"/>
                        </a:rPr>
                        <a:t>a</a:t>
                      </a:r>
                      <a:endParaRPr sz="1400">
                        <a:latin typeface="Calibri" panose="020F0502020204030204"/>
                        <a:cs typeface="Calibri" panose="020F0502020204030204"/>
                      </a:endParaRPr>
                    </a:p>
                  </a:txBody>
                  <a:tcPr marL="0" marR="0" marT="69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916304">
                <a:tc>
                  <a:txBody>
                    <a:bodyPr/>
                    <a:lstStyle/>
                    <a:p>
                      <a:pPr marL="433070" marR="190500" indent="-231775">
                        <a:lnSpc>
                          <a:spcPts val="1840"/>
                        </a:lnSpc>
                        <a:spcBef>
                          <a:spcPts val="15"/>
                        </a:spcBef>
                      </a:pPr>
                      <a:r>
                        <a:rPr sz="1400" dirty="0">
                          <a:solidFill>
                            <a:srgbClr val="00AFEF"/>
                          </a:solidFill>
                          <a:latin typeface="Calibri" panose="020F0502020204030204"/>
                          <a:cs typeface="Calibri" panose="020F0502020204030204"/>
                        </a:rPr>
                        <a:t>-=</a:t>
                      </a:r>
                      <a:r>
                        <a:rPr sz="1400" spc="-80" dirty="0">
                          <a:solidFill>
                            <a:srgbClr val="00AFEF"/>
                          </a:solidFill>
                          <a:latin typeface="Calibri" panose="020F0502020204030204"/>
                          <a:cs typeface="Calibri" panose="020F0502020204030204"/>
                        </a:rPr>
                        <a:t> </a:t>
                      </a:r>
                      <a:r>
                        <a:rPr sz="1400" spc="-5" dirty="0">
                          <a:latin typeface="Calibri" panose="020F0502020204030204"/>
                          <a:cs typeface="Calibri" panose="020F0502020204030204"/>
                        </a:rPr>
                        <a:t>Subtract  AND</a:t>
                      </a:r>
                      <a:endParaRPr sz="1400">
                        <a:latin typeface="Calibri" panose="020F0502020204030204"/>
                        <a:cs typeface="Calibri" panose="020F0502020204030204"/>
                      </a:endParaRPr>
                    </a:p>
                  </a:txBody>
                  <a:tcPr marL="0" marR="0" marT="190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15875" marR="424180">
                        <a:lnSpc>
                          <a:spcPts val="1840"/>
                        </a:lnSpc>
                        <a:spcBef>
                          <a:spcPts val="15"/>
                        </a:spcBef>
                      </a:pPr>
                      <a:r>
                        <a:rPr sz="1400" spc="-5" dirty="0">
                          <a:latin typeface="Calibri" panose="020F0502020204030204"/>
                          <a:cs typeface="Calibri" panose="020F0502020204030204"/>
                        </a:rPr>
                        <a:t>It subtracts right operand </a:t>
                      </a:r>
                      <a:r>
                        <a:rPr sz="1400" dirty="0">
                          <a:latin typeface="Calibri" panose="020F0502020204030204"/>
                          <a:cs typeface="Calibri" panose="020F0502020204030204"/>
                        </a:rPr>
                        <a:t>from </a:t>
                      </a:r>
                      <a:r>
                        <a:rPr sz="1400" spc="-5" dirty="0">
                          <a:latin typeface="Calibri" panose="020F0502020204030204"/>
                          <a:cs typeface="Calibri" panose="020F0502020204030204"/>
                        </a:rPr>
                        <a:t>the </a:t>
                      </a:r>
                      <a:r>
                        <a:rPr sz="1400" dirty="0">
                          <a:latin typeface="Calibri" panose="020F0502020204030204"/>
                          <a:cs typeface="Calibri" panose="020F0502020204030204"/>
                        </a:rPr>
                        <a:t>left  </a:t>
                      </a:r>
                      <a:r>
                        <a:rPr sz="1400" spc="-5" dirty="0">
                          <a:latin typeface="Calibri" panose="020F0502020204030204"/>
                          <a:cs typeface="Calibri" panose="020F0502020204030204"/>
                        </a:rPr>
                        <a:t>operand and assign the result to</a:t>
                      </a:r>
                      <a:r>
                        <a:rPr sz="1400" spc="-15" dirty="0">
                          <a:latin typeface="Calibri" panose="020F0502020204030204"/>
                          <a:cs typeface="Calibri" panose="020F0502020204030204"/>
                        </a:rPr>
                        <a:t> </a:t>
                      </a:r>
                      <a:r>
                        <a:rPr sz="1400" dirty="0">
                          <a:latin typeface="Calibri" panose="020F0502020204030204"/>
                          <a:cs typeface="Calibri" panose="020F0502020204030204"/>
                        </a:rPr>
                        <a:t>left</a:t>
                      </a:r>
                      <a:endParaRPr sz="1400">
                        <a:latin typeface="Calibri" panose="020F0502020204030204"/>
                        <a:cs typeface="Calibri" panose="020F0502020204030204"/>
                      </a:endParaRPr>
                    </a:p>
                    <a:p>
                      <a:pPr marL="15875">
                        <a:lnSpc>
                          <a:spcPct val="100000"/>
                        </a:lnSpc>
                        <a:spcBef>
                          <a:spcPts val="80"/>
                        </a:spcBef>
                      </a:pPr>
                      <a:r>
                        <a:rPr sz="1400" spc="-5" dirty="0">
                          <a:latin typeface="Calibri" panose="020F0502020204030204"/>
                          <a:cs typeface="Calibri" panose="020F0502020204030204"/>
                        </a:rPr>
                        <a:t>operand</a:t>
                      </a:r>
                      <a:endParaRPr sz="1400">
                        <a:latin typeface="Calibri" panose="020F0502020204030204"/>
                        <a:cs typeface="Calibri" panose="020F0502020204030204"/>
                      </a:endParaRPr>
                    </a:p>
                  </a:txBody>
                  <a:tcPr marL="0" marR="0" marT="190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a:lnSpc>
                          <a:spcPct val="100000"/>
                        </a:lnSpc>
                      </a:pPr>
                      <a:endParaRPr sz="1400">
                        <a:latin typeface="Times New Roman" panose="02020603050405020304"/>
                        <a:cs typeface="Times New Roman" panose="02020603050405020304"/>
                      </a:endParaRPr>
                    </a:p>
                    <a:p>
                      <a:pPr marL="16510">
                        <a:lnSpc>
                          <a:spcPct val="100000"/>
                        </a:lnSpc>
                        <a:spcBef>
                          <a:spcPts val="1070"/>
                        </a:spcBef>
                      </a:pPr>
                      <a:r>
                        <a:rPr sz="1400" dirty="0">
                          <a:latin typeface="Calibri" panose="020F0502020204030204"/>
                          <a:cs typeface="Calibri" panose="020F0502020204030204"/>
                        </a:rPr>
                        <a:t>c -= a is </a:t>
                      </a:r>
                      <a:r>
                        <a:rPr sz="1400" spc="-5" dirty="0">
                          <a:latin typeface="Calibri" panose="020F0502020204030204"/>
                          <a:cs typeface="Calibri" panose="020F0502020204030204"/>
                        </a:rPr>
                        <a:t>equivalent to </a:t>
                      </a:r>
                      <a:r>
                        <a:rPr sz="1400" dirty="0">
                          <a:latin typeface="Calibri" panose="020F0502020204030204"/>
                          <a:cs typeface="Calibri" panose="020F0502020204030204"/>
                        </a:rPr>
                        <a:t>c = c -</a:t>
                      </a:r>
                      <a:r>
                        <a:rPr sz="1400" spc="-55" dirty="0">
                          <a:latin typeface="Calibri" panose="020F0502020204030204"/>
                          <a:cs typeface="Calibri" panose="020F0502020204030204"/>
                        </a:rPr>
                        <a:t> </a:t>
                      </a:r>
                      <a:r>
                        <a:rPr sz="1400" dirty="0">
                          <a:latin typeface="Calibri" panose="020F0502020204030204"/>
                          <a:cs typeface="Calibri" panose="020F0502020204030204"/>
                        </a:rPr>
                        <a:t>a</a:t>
                      </a:r>
                      <a:endParaRPr sz="1400">
                        <a:latin typeface="Calibri" panose="020F0502020204030204"/>
                        <a:cs typeface="Calibri" panose="020F0502020204030204"/>
                      </a:endParaRPr>
                    </a:p>
                  </a:txBody>
                  <a:tcPr marL="0" marR="0" marT="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972819">
                <a:tc>
                  <a:txBody>
                    <a:bodyPr/>
                    <a:lstStyle/>
                    <a:p>
                      <a:pPr marL="52070" marR="163195" indent="455295">
                        <a:lnSpc>
                          <a:spcPts val="1840"/>
                        </a:lnSpc>
                        <a:spcBef>
                          <a:spcPts val="15"/>
                        </a:spcBef>
                      </a:pPr>
                      <a:r>
                        <a:rPr sz="1400" dirty="0">
                          <a:solidFill>
                            <a:srgbClr val="00AF50"/>
                          </a:solidFill>
                          <a:latin typeface="Calibri" panose="020F0502020204030204"/>
                          <a:cs typeface="Calibri" panose="020F0502020204030204"/>
                        </a:rPr>
                        <a:t>*=  </a:t>
                      </a:r>
                      <a:r>
                        <a:rPr sz="1400" spc="-5" dirty="0">
                          <a:latin typeface="Calibri" panose="020F0502020204030204"/>
                          <a:cs typeface="Calibri" panose="020F0502020204030204"/>
                        </a:rPr>
                        <a:t>Multiply</a:t>
                      </a:r>
                      <a:r>
                        <a:rPr sz="1400" spc="-60" dirty="0">
                          <a:latin typeface="Calibri" panose="020F0502020204030204"/>
                          <a:cs typeface="Calibri" panose="020F0502020204030204"/>
                        </a:rPr>
                        <a:t> </a:t>
                      </a:r>
                      <a:r>
                        <a:rPr sz="1400" spc="-5" dirty="0">
                          <a:latin typeface="Calibri" panose="020F0502020204030204"/>
                          <a:cs typeface="Calibri" panose="020F0502020204030204"/>
                        </a:rPr>
                        <a:t>AND</a:t>
                      </a:r>
                      <a:endParaRPr sz="1400">
                        <a:latin typeface="Calibri" panose="020F0502020204030204"/>
                        <a:cs typeface="Calibri" panose="020F0502020204030204"/>
                      </a:endParaRPr>
                    </a:p>
                  </a:txBody>
                  <a:tcPr marL="0" marR="0" marT="190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15875" marR="414020">
                        <a:lnSpc>
                          <a:spcPts val="1840"/>
                        </a:lnSpc>
                        <a:spcBef>
                          <a:spcPts val="15"/>
                        </a:spcBef>
                      </a:pPr>
                      <a:r>
                        <a:rPr sz="1400" spc="-5" dirty="0">
                          <a:latin typeface="Calibri" panose="020F0502020204030204"/>
                          <a:cs typeface="Calibri" panose="020F0502020204030204"/>
                        </a:rPr>
                        <a:t>It multiplies right operand </a:t>
                      </a:r>
                      <a:r>
                        <a:rPr sz="1400" dirty="0">
                          <a:latin typeface="Calibri" panose="020F0502020204030204"/>
                          <a:cs typeface="Calibri" panose="020F0502020204030204"/>
                        </a:rPr>
                        <a:t>with </a:t>
                      </a:r>
                      <a:r>
                        <a:rPr sz="1400" spc="-5" dirty="0">
                          <a:latin typeface="Calibri" panose="020F0502020204030204"/>
                          <a:cs typeface="Calibri" panose="020F0502020204030204"/>
                        </a:rPr>
                        <a:t>the </a:t>
                      </a:r>
                      <a:r>
                        <a:rPr sz="1400" dirty="0">
                          <a:latin typeface="Calibri" panose="020F0502020204030204"/>
                          <a:cs typeface="Calibri" panose="020F0502020204030204"/>
                        </a:rPr>
                        <a:t>left  </a:t>
                      </a:r>
                      <a:r>
                        <a:rPr sz="1400" spc="-5" dirty="0">
                          <a:latin typeface="Calibri" panose="020F0502020204030204"/>
                          <a:cs typeface="Calibri" panose="020F0502020204030204"/>
                        </a:rPr>
                        <a:t>operand and assign the result to</a:t>
                      </a:r>
                      <a:r>
                        <a:rPr sz="1400" spc="-15" dirty="0">
                          <a:latin typeface="Calibri" panose="020F0502020204030204"/>
                          <a:cs typeface="Calibri" panose="020F0502020204030204"/>
                        </a:rPr>
                        <a:t> </a:t>
                      </a:r>
                      <a:r>
                        <a:rPr sz="1400" dirty="0">
                          <a:latin typeface="Calibri" panose="020F0502020204030204"/>
                          <a:cs typeface="Calibri" panose="020F0502020204030204"/>
                        </a:rPr>
                        <a:t>left</a:t>
                      </a:r>
                      <a:endParaRPr sz="1400">
                        <a:latin typeface="Calibri" panose="020F0502020204030204"/>
                        <a:cs typeface="Calibri" panose="020F0502020204030204"/>
                      </a:endParaRPr>
                    </a:p>
                    <a:p>
                      <a:pPr marL="15875">
                        <a:lnSpc>
                          <a:spcPct val="100000"/>
                        </a:lnSpc>
                        <a:spcBef>
                          <a:spcPts val="75"/>
                        </a:spcBef>
                      </a:pPr>
                      <a:r>
                        <a:rPr sz="1400" spc="-5" dirty="0">
                          <a:latin typeface="Calibri" panose="020F0502020204030204"/>
                          <a:cs typeface="Calibri" panose="020F0502020204030204"/>
                        </a:rPr>
                        <a:t>operand</a:t>
                      </a:r>
                      <a:endParaRPr sz="1400">
                        <a:latin typeface="Calibri" panose="020F0502020204030204"/>
                        <a:cs typeface="Calibri" panose="020F0502020204030204"/>
                      </a:endParaRPr>
                    </a:p>
                  </a:txBody>
                  <a:tcPr marL="0" marR="0" marT="190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a:lnSpc>
                          <a:spcPct val="100000"/>
                        </a:lnSpc>
                      </a:pPr>
                      <a:endParaRPr sz="1400">
                        <a:latin typeface="Times New Roman" panose="02020603050405020304"/>
                        <a:cs typeface="Times New Roman" panose="02020603050405020304"/>
                      </a:endParaRPr>
                    </a:p>
                    <a:p>
                      <a:pPr>
                        <a:lnSpc>
                          <a:spcPct val="100000"/>
                        </a:lnSpc>
                        <a:spcBef>
                          <a:spcPts val="20"/>
                        </a:spcBef>
                      </a:pPr>
                      <a:endParaRPr sz="1100">
                        <a:latin typeface="Times New Roman" panose="02020603050405020304"/>
                        <a:cs typeface="Times New Roman" panose="02020603050405020304"/>
                      </a:endParaRPr>
                    </a:p>
                    <a:p>
                      <a:pPr marL="16510">
                        <a:lnSpc>
                          <a:spcPct val="100000"/>
                        </a:lnSpc>
                      </a:pPr>
                      <a:r>
                        <a:rPr sz="1400" dirty="0">
                          <a:latin typeface="Calibri" panose="020F0502020204030204"/>
                          <a:cs typeface="Calibri" panose="020F0502020204030204"/>
                        </a:rPr>
                        <a:t>c *= a is </a:t>
                      </a:r>
                      <a:r>
                        <a:rPr sz="1400" spc="-5" dirty="0">
                          <a:latin typeface="Calibri" panose="020F0502020204030204"/>
                          <a:cs typeface="Calibri" panose="020F0502020204030204"/>
                        </a:rPr>
                        <a:t>equivalent to </a:t>
                      </a:r>
                      <a:r>
                        <a:rPr sz="1400" dirty="0">
                          <a:latin typeface="Calibri" panose="020F0502020204030204"/>
                          <a:cs typeface="Calibri" panose="020F0502020204030204"/>
                        </a:rPr>
                        <a:t>c = c *</a:t>
                      </a:r>
                      <a:r>
                        <a:rPr sz="1400" spc="-55" dirty="0">
                          <a:latin typeface="Calibri" panose="020F0502020204030204"/>
                          <a:cs typeface="Calibri" panose="020F0502020204030204"/>
                        </a:rPr>
                        <a:t> </a:t>
                      </a:r>
                      <a:r>
                        <a:rPr sz="1400" dirty="0">
                          <a:latin typeface="Calibri" panose="020F0502020204030204"/>
                          <a:cs typeface="Calibri" panose="020F0502020204030204"/>
                        </a:rPr>
                        <a:t>a</a:t>
                      </a:r>
                      <a:endParaRPr sz="1400">
                        <a:latin typeface="Calibri" panose="020F0502020204030204"/>
                        <a:cs typeface="Calibri" panose="020F0502020204030204"/>
                      </a:endParaRPr>
                    </a:p>
                  </a:txBody>
                  <a:tcPr marL="0" marR="0" marT="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746760">
                <a:tc>
                  <a:txBody>
                    <a:bodyPr/>
                    <a:lstStyle/>
                    <a:p>
                      <a:pPr marL="431165" marR="263525" indent="-160020">
                        <a:lnSpc>
                          <a:spcPts val="1840"/>
                        </a:lnSpc>
                        <a:spcBef>
                          <a:spcPts val="10"/>
                        </a:spcBef>
                      </a:pPr>
                      <a:r>
                        <a:rPr sz="1400" spc="-5" dirty="0">
                          <a:solidFill>
                            <a:srgbClr val="006FC0"/>
                          </a:solidFill>
                          <a:latin typeface="Calibri" panose="020F0502020204030204"/>
                          <a:cs typeface="Calibri" panose="020F0502020204030204"/>
                        </a:rPr>
                        <a:t>/=</a:t>
                      </a:r>
                      <a:r>
                        <a:rPr sz="1400" spc="-80" dirty="0">
                          <a:solidFill>
                            <a:srgbClr val="006FC0"/>
                          </a:solidFill>
                          <a:latin typeface="Calibri" panose="020F0502020204030204"/>
                          <a:cs typeface="Calibri" panose="020F0502020204030204"/>
                        </a:rPr>
                        <a:t> </a:t>
                      </a:r>
                      <a:r>
                        <a:rPr sz="1400" spc="-5" dirty="0">
                          <a:latin typeface="Calibri" panose="020F0502020204030204"/>
                          <a:cs typeface="Calibri" panose="020F0502020204030204"/>
                        </a:rPr>
                        <a:t>Divide  AND</a:t>
                      </a:r>
                      <a:endParaRPr sz="1400">
                        <a:latin typeface="Calibri" panose="020F0502020204030204"/>
                        <a:cs typeface="Calibri" panose="020F0502020204030204"/>
                      </a:endParaRPr>
                    </a:p>
                  </a:txBody>
                  <a:tcPr marL="0" marR="0" marT="127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15875" marR="607060">
                        <a:lnSpc>
                          <a:spcPts val="1840"/>
                        </a:lnSpc>
                        <a:spcBef>
                          <a:spcPts val="10"/>
                        </a:spcBef>
                      </a:pPr>
                      <a:r>
                        <a:rPr sz="1400" spc="-5" dirty="0">
                          <a:latin typeface="Calibri" panose="020F0502020204030204"/>
                          <a:cs typeface="Calibri" panose="020F0502020204030204"/>
                        </a:rPr>
                        <a:t>It divides </a:t>
                      </a:r>
                      <a:r>
                        <a:rPr sz="1400" dirty="0">
                          <a:latin typeface="Calibri" panose="020F0502020204030204"/>
                          <a:cs typeface="Calibri" panose="020F0502020204030204"/>
                        </a:rPr>
                        <a:t>left </a:t>
                      </a:r>
                      <a:r>
                        <a:rPr sz="1400" spc="-5" dirty="0">
                          <a:latin typeface="Calibri" panose="020F0502020204030204"/>
                          <a:cs typeface="Calibri" panose="020F0502020204030204"/>
                        </a:rPr>
                        <a:t>operand </a:t>
                      </a:r>
                      <a:r>
                        <a:rPr sz="1400" dirty="0">
                          <a:latin typeface="Calibri" panose="020F0502020204030204"/>
                          <a:cs typeface="Calibri" panose="020F0502020204030204"/>
                        </a:rPr>
                        <a:t>with </a:t>
                      </a:r>
                      <a:r>
                        <a:rPr sz="1400" spc="-5" dirty="0">
                          <a:latin typeface="Calibri" panose="020F0502020204030204"/>
                          <a:cs typeface="Calibri" panose="020F0502020204030204"/>
                        </a:rPr>
                        <a:t>the right  operand and assign the result to</a:t>
                      </a:r>
                      <a:r>
                        <a:rPr sz="1400" spc="-25" dirty="0">
                          <a:latin typeface="Calibri" panose="020F0502020204030204"/>
                          <a:cs typeface="Calibri" panose="020F0502020204030204"/>
                        </a:rPr>
                        <a:t> </a:t>
                      </a:r>
                      <a:r>
                        <a:rPr sz="1400" dirty="0">
                          <a:latin typeface="Calibri" panose="020F0502020204030204"/>
                          <a:cs typeface="Calibri" panose="020F0502020204030204"/>
                        </a:rPr>
                        <a:t>left</a:t>
                      </a:r>
                      <a:endParaRPr sz="1400">
                        <a:latin typeface="Calibri" panose="020F0502020204030204"/>
                        <a:cs typeface="Calibri" panose="020F0502020204030204"/>
                      </a:endParaRPr>
                    </a:p>
                    <a:p>
                      <a:pPr marL="15875">
                        <a:lnSpc>
                          <a:spcPct val="100000"/>
                        </a:lnSpc>
                        <a:spcBef>
                          <a:spcPts val="75"/>
                        </a:spcBef>
                      </a:pPr>
                      <a:r>
                        <a:rPr sz="1400" spc="-5" dirty="0">
                          <a:latin typeface="Calibri" panose="020F0502020204030204"/>
                          <a:cs typeface="Calibri" panose="020F0502020204030204"/>
                        </a:rPr>
                        <a:t>operand</a:t>
                      </a:r>
                      <a:endParaRPr sz="1400">
                        <a:latin typeface="Calibri" panose="020F0502020204030204"/>
                        <a:cs typeface="Calibri" panose="020F0502020204030204"/>
                      </a:endParaRPr>
                    </a:p>
                  </a:txBody>
                  <a:tcPr marL="0" marR="0" marT="127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16510">
                        <a:lnSpc>
                          <a:spcPct val="100000"/>
                        </a:lnSpc>
                        <a:spcBef>
                          <a:spcPts val="1090"/>
                        </a:spcBef>
                      </a:pPr>
                      <a:r>
                        <a:rPr sz="1400" dirty="0">
                          <a:latin typeface="Calibri" panose="020F0502020204030204"/>
                          <a:cs typeface="Calibri" panose="020F0502020204030204"/>
                        </a:rPr>
                        <a:t>c </a:t>
                      </a:r>
                      <a:r>
                        <a:rPr sz="1400" spc="-5" dirty="0">
                          <a:latin typeface="Calibri" panose="020F0502020204030204"/>
                          <a:cs typeface="Calibri" panose="020F0502020204030204"/>
                        </a:rPr>
                        <a:t>/= </a:t>
                      </a:r>
                      <a:r>
                        <a:rPr sz="1400" dirty="0">
                          <a:latin typeface="Calibri" panose="020F0502020204030204"/>
                          <a:cs typeface="Calibri" panose="020F0502020204030204"/>
                        </a:rPr>
                        <a:t>a is </a:t>
                      </a:r>
                      <a:r>
                        <a:rPr sz="1400" spc="-5" dirty="0">
                          <a:latin typeface="Calibri" panose="020F0502020204030204"/>
                          <a:cs typeface="Calibri" panose="020F0502020204030204"/>
                        </a:rPr>
                        <a:t>equivalent to </a:t>
                      </a:r>
                      <a:r>
                        <a:rPr sz="1400" dirty="0">
                          <a:latin typeface="Calibri" panose="020F0502020204030204"/>
                          <a:cs typeface="Calibri" panose="020F0502020204030204"/>
                        </a:rPr>
                        <a:t>c = c / </a:t>
                      </a:r>
                      <a:r>
                        <a:rPr sz="1400" spc="-5" dirty="0">
                          <a:latin typeface="Calibri" panose="020F0502020204030204"/>
                          <a:cs typeface="Calibri" panose="020F0502020204030204"/>
                        </a:rPr>
                        <a:t>ac /= </a:t>
                      </a:r>
                      <a:r>
                        <a:rPr sz="1400" dirty="0">
                          <a:latin typeface="Calibri" panose="020F0502020204030204"/>
                          <a:cs typeface="Calibri" panose="020F0502020204030204"/>
                        </a:rPr>
                        <a:t>a is </a:t>
                      </a:r>
                      <a:r>
                        <a:rPr sz="1400" spc="-5" dirty="0">
                          <a:latin typeface="Calibri" panose="020F0502020204030204"/>
                          <a:cs typeface="Calibri" panose="020F0502020204030204"/>
                        </a:rPr>
                        <a:t>equivalent to </a:t>
                      </a:r>
                      <a:r>
                        <a:rPr sz="1400" dirty="0">
                          <a:latin typeface="Calibri" panose="020F0502020204030204"/>
                          <a:cs typeface="Calibri" panose="020F0502020204030204"/>
                        </a:rPr>
                        <a:t>c =</a:t>
                      </a:r>
                      <a:r>
                        <a:rPr sz="1400" spc="-45" dirty="0">
                          <a:latin typeface="Calibri" panose="020F0502020204030204"/>
                          <a:cs typeface="Calibri" panose="020F0502020204030204"/>
                        </a:rPr>
                        <a:t> </a:t>
                      </a:r>
                      <a:r>
                        <a:rPr sz="1400" dirty="0">
                          <a:latin typeface="Calibri" panose="020F0502020204030204"/>
                          <a:cs typeface="Calibri" panose="020F0502020204030204"/>
                        </a:rPr>
                        <a:t>c</a:t>
                      </a:r>
                      <a:endParaRPr sz="1400">
                        <a:latin typeface="Calibri" panose="020F0502020204030204"/>
                        <a:cs typeface="Calibri" panose="020F0502020204030204"/>
                      </a:endParaRPr>
                    </a:p>
                    <a:p>
                      <a:pPr marL="16510">
                        <a:lnSpc>
                          <a:spcPct val="100000"/>
                        </a:lnSpc>
                        <a:spcBef>
                          <a:spcPts val="155"/>
                        </a:spcBef>
                      </a:pPr>
                      <a:r>
                        <a:rPr sz="1400" dirty="0">
                          <a:latin typeface="Calibri" panose="020F0502020204030204"/>
                          <a:cs typeface="Calibri" panose="020F0502020204030204"/>
                        </a:rPr>
                        <a:t>/</a:t>
                      </a:r>
                      <a:r>
                        <a:rPr sz="1400" spc="-15" dirty="0">
                          <a:latin typeface="Calibri" panose="020F0502020204030204"/>
                          <a:cs typeface="Calibri" panose="020F0502020204030204"/>
                        </a:rPr>
                        <a:t> </a:t>
                      </a:r>
                      <a:r>
                        <a:rPr sz="1400" dirty="0">
                          <a:latin typeface="Calibri" panose="020F0502020204030204"/>
                          <a:cs typeface="Calibri" panose="020F0502020204030204"/>
                        </a:rPr>
                        <a:t>a</a:t>
                      </a:r>
                      <a:endParaRPr sz="1400">
                        <a:latin typeface="Calibri" panose="020F0502020204030204"/>
                        <a:cs typeface="Calibri" panose="020F0502020204030204"/>
                      </a:endParaRPr>
                    </a:p>
                  </a:txBody>
                  <a:tcPr marL="0" marR="0" marT="13843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03275">
                <a:tc>
                  <a:txBody>
                    <a:bodyPr/>
                    <a:lstStyle/>
                    <a:p>
                      <a:pPr algn="ctr">
                        <a:lnSpc>
                          <a:spcPct val="100000"/>
                        </a:lnSpc>
                        <a:spcBef>
                          <a:spcPts val="85"/>
                        </a:spcBef>
                      </a:pPr>
                      <a:r>
                        <a:rPr sz="1400" dirty="0">
                          <a:solidFill>
                            <a:srgbClr val="226192"/>
                          </a:solidFill>
                          <a:latin typeface="Calibri" panose="020F0502020204030204"/>
                          <a:cs typeface="Calibri" panose="020F0502020204030204"/>
                        </a:rPr>
                        <a:t>%=</a:t>
                      </a:r>
                      <a:endParaRPr sz="1400">
                        <a:latin typeface="Calibri" panose="020F0502020204030204"/>
                        <a:cs typeface="Calibri" panose="020F0502020204030204"/>
                      </a:endParaRPr>
                    </a:p>
                    <a:p>
                      <a:pPr marL="41275">
                        <a:lnSpc>
                          <a:spcPct val="100000"/>
                        </a:lnSpc>
                        <a:spcBef>
                          <a:spcPts val="155"/>
                        </a:spcBef>
                      </a:pPr>
                      <a:r>
                        <a:rPr sz="1400" spc="-5" dirty="0">
                          <a:latin typeface="Calibri" panose="020F0502020204030204"/>
                          <a:cs typeface="Calibri" panose="020F0502020204030204"/>
                        </a:rPr>
                        <a:t>Modulus</a:t>
                      </a:r>
                      <a:r>
                        <a:rPr sz="1400" spc="-20" dirty="0">
                          <a:latin typeface="Calibri" panose="020F0502020204030204"/>
                          <a:cs typeface="Calibri" panose="020F0502020204030204"/>
                        </a:rPr>
                        <a:t> </a:t>
                      </a:r>
                      <a:r>
                        <a:rPr sz="1400" spc="-5" dirty="0">
                          <a:latin typeface="Calibri" panose="020F0502020204030204"/>
                          <a:cs typeface="Calibri" panose="020F0502020204030204"/>
                        </a:rPr>
                        <a:t>AND</a:t>
                      </a:r>
                      <a:endParaRPr sz="1400">
                        <a:latin typeface="Calibri" panose="020F0502020204030204"/>
                        <a:cs typeface="Calibri" panose="020F0502020204030204"/>
                      </a:endParaRPr>
                    </a:p>
                  </a:txBody>
                  <a:tcPr marL="0" marR="0" marT="1079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15875" marR="256540">
                        <a:lnSpc>
                          <a:spcPts val="1840"/>
                        </a:lnSpc>
                        <a:spcBef>
                          <a:spcPts val="10"/>
                        </a:spcBef>
                      </a:pPr>
                      <a:r>
                        <a:rPr sz="1400" spc="-5" dirty="0">
                          <a:latin typeface="Calibri" panose="020F0502020204030204"/>
                          <a:cs typeface="Calibri" panose="020F0502020204030204"/>
                        </a:rPr>
                        <a:t>It takes modulus using </a:t>
                      </a:r>
                      <a:r>
                        <a:rPr sz="1400" dirty="0">
                          <a:latin typeface="Calibri" panose="020F0502020204030204"/>
                          <a:cs typeface="Calibri" panose="020F0502020204030204"/>
                        </a:rPr>
                        <a:t>two </a:t>
                      </a:r>
                      <a:r>
                        <a:rPr sz="1400" spc="-5" dirty="0">
                          <a:latin typeface="Calibri" panose="020F0502020204030204"/>
                          <a:cs typeface="Calibri" panose="020F0502020204030204"/>
                        </a:rPr>
                        <a:t>operands and  assign the result to </a:t>
                      </a:r>
                      <a:r>
                        <a:rPr sz="1400" dirty="0">
                          <a:latin typeface="Calibri" panose="020F0502020204030204"/>
                          <a:cs typeface="Calibri" panose="020F0502020204030204"/>
                        </a:rPr>
                        <a:t>left</a:t>
                      </a:r>
                      <a:r>
                        <a:rPr sz="1400" spc="-25" dirty="0">
                          <a:latin typeface="Calibri" panose="020F0502020204030204"/>
                          <a:cs typeface="Calibri" panose="020F0502020204030204"/>
                        </a:rPr>
                        <a:t> </a:t>
                      </a:r>
                      <a:r>
                        <a:rPr sz="1400" spc="-5" dirty="0">
                          <a:latin typeface="Calibri" panose="020F0502020204030204"/>
                          <a:cs typeface="Calibri" panose="020F0502020204030204"/>
                        </a:rPr>
                        <a:t>operand</a:t>
                      </a:r>
                      <a:endParaRPr sz="1400">
                        <a:latin typeface="Calibri" panose="020F0502020204030204"/>
                        <a:cs typeface="Calibri" panose="020F0502020204030204"/>
                      </a:endParaRPr>
                    </a:p>
                  </a:txBody>
                  <a:tcPr marL="0" marR="0" marT="127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a:lnSpc>
                          <a:spcPct val="100000"/>
                        </a:lnSpc>
                        <a:spcBef>
                          <a:spcPts val="45"/>
                        </a:spcBef>
                      </a:pPr>
                      <a:endParaRPr sz="1900">
                        <a:latin typeface="Times New Roman" panose="02020603050405020304"/>
                        <a:cs typeface="Times New Roman" panose="02020603050405020304"/>
                      </a:endParaRPr>
                    </a:p>
                    <a:p>
                      <a:pPr marL="16510">
                        <a:lnSpc>
                          <a:spcPct val="100000"/>
                        </a:lnSpc>
                      </a:pPr>
                      <a:r>
                        <a:rPr sz="1400" dirty="0">
                          <a:latin typeface="Calibri" panose="020F0502020204030204"/>
                          <a:cs typeface="Calibri" panose="020F0502020204030204"/>
                        </a:rPr>
                        <a:t>c %= a is </a:t>
                      </a:r>
                      <a:r>
                        <a:rPr sz="1400" spc="-5" dirty="0">
                          <a:latin typeface="Calibri" panose="020F0502020204030204"/>
                          <a:cs typeface="Calibri" panose="020F0502020204030204"/>
                        </a:rPr>
                        <a:t>equivalent to </a:t>
                      </a:r>
                      <a:r>
                        <a:rPr sz="1400" dirty="0">
                          <a:latin typeface="Calibri" panose="020F0502020204030204"/>
                          <a:cs typeface="Calibri" panose="020F0502020204030204"/>
                        </a:rPr>
                        <a:t>c = c %</a:t>
                      </a:r>
                      <a:r>
                        <a:rPr sz="1400" spc="-65" dirty="0">
                          <a:latin typeface="Calibri" panose="020F0502020204030204"/>
                          <a:cs typeface="Calibri" panose="020F0502020204030204"/>
                        </a:rPr>
                        <a:t> </a:t>
                      </a:r>
                      <a:r>
                        <a:rPr sz="1400" dirty="0">
                          <a:latin typeface="Calibri" panose="020F0502020204030204"/>
                          <a:cs typeface="Calibri" panose="020F0502020204030204"/>
                        </a:rPr>
                        <a:t>a</a:t>
                      </a:r>
                      <a:endParaRPr sz="1400">
                        <a:latin typeface="Calibri" panose="020F0502020204030204"/>
                        <a:cs typeface="Calibri" panose="020F0502020204030204"/>
                      </a:endParaRPr>
                    </a:p>
                  </a:txBody>
                  <a:tcPr marL="0" marR="0" marT="571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802004">
                <a:tc>
                  <a:txBody>
                    <a:bodyPr/>
                    <a:lstStyle/>
                    <a:p>
                      <a:pPr marL="433070" marR="144780" indent="-384175">
                        <a:lnSpc>
                          <a:spcPts val="1850"/>
                        </a:lnSpc>
                      </a:pPr>
                      <a:r>
                        <a:rPr sz="1400" spc="-5" dirty="0">
                          <a:solidFill>
                            <a:srgbClr val="FFFF00"/>
                          </a:solidFill>
                          <a:latin typeface="Calibri" panose="020F0502020204030204"/>
                          <a:cs typeface="Calibri" panose="020F0502020204030204"/>
                        </a:rPr>
                        <a:t>**=</a:t>
                      </a:r>
                      <a:r>
                        <a:rPr sz="1400" spc="-70" dirty="0">
                          <a:solidFill>
                            <a:srgbClr val="FFFF00"/>
                          </a:solidFill>
                          <a:latin typeface="Calibri" panose="020F0502020204030204"/>
                          <a:cs typeface="Calibri" panose="020F0502020204030204"/>
                        </a:rPr>
                        <a:t> </a:t>
                      </a:r>
                      <a:r>
                        <a:rPr sz="1400" spc="-5" dirty="0">
                          <a:latin typeface="Calibri" panose="020F0502020204030204"/>
                          <a:cs typeface="Calibri" panose="020F0502020204030204"/>
                        </a:rPr>
                        <a:t>Exponent  AND</a:t>
                      </a:r>
                      <a:endParaRPr sz="1400">
                        <a:latin typeface="Calibri" panose="020F0502020204030204"/>
                        <a:cs typeface="Calibri" panose="020F0502020204030204"/>
                      </a:endParaRPr>
                    </a:p>
                  </a:txBody>
                  <a:tcPr marL="0" marR="0" marT="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15875">
                        <a:lnSpc>
                          <a:spcPct val="100000"/>
                        </a:lnSpc>
                        <a:spcBef>
                          <a:spcPts val="80"/>
                        </a:spcBef>
                      </a:pPr>
                      <a:r>
                        <a:rPr sz="1400" spc="-5" dirty="0">
                          <a:latin typeface="Calibri" panose="020F0502020204030204"/>
                          <a:cs typeface="Calibri" panose="020F0502020204030204"/>
                        </a:rPr>
                        <a:t>Performs exponential (power)</a:t>
                      </a:r>
                      <a:r>
                        <a:rPr sz="1400" spc="170" dirty="0">
                          <a:latin typeface="Calibri" panose="020F0502020204030204"/>
                          <a:cs typeface="Calibri" panose="020F0502020204030204"/>
                        </a:rPr>
                        <a:t> </a:t>
                      </a:r>
                      <a:r>
                        <a:rPr sz="1400" spc="-5" dirty="0">
                          <a:latin typeface="Calibri" panose="020F0502020204030204"/>
                          <a:cs typeface="Calibri" panose="020F0502020204030204"/>
                        </a:rPr>
                        <a:t>calculation</a:t>
                      </a:r>
                      <a:endParaRPr sz="1400">
                        <a:latin typeface="Calibri" panose="020F0502020204030204"/>
                        <a:cs typeface="Calibri" panose="020F0502020204030204"/>
                      </a:endParaRPr>
                    </a:p>
                    <a:p>
                      <a:pPr marL="15875" marR="88900">
                        <a:lnSpc>
                          <a:spcPct val="109000"/>
                        </a:lnSpc>
                        <a:spcBef>
                          <a:spcPts val="15"/>
                        </a:spcBef>
                      </a:pPr>
                      <a:r>
                        <a:rPr sz="1400" dirty="0">
                          <a:latin typeface="Calibri" panose="020F0502020204030204"/>
                          <a:cs typeface="Calibri" panose="020F0502020204030204"/>
                        </a:rPr>
                        <a:t>on </a:t>
                      </a:r>
                      <a:r>
                        <a:rPr sz="1400" spc="-5" dirty="0">
                          <a:latin typeface="Calibri" panose="020F0502020204030204"/>
                          <a:cs typeface="Calibri" panose="020F0502020204030204"/>
                        </a:rPr>
                        <a:t>operators and assign value to the </a:t>
                      </a:r>
                      <a:r>
                        <a:rPr sz="1400" dirty="0">
                          <a:latin typeface="Calibri" panose="020F0502020204030204"/>
                          <a:cs typeface="Calibri" panose="020F0502020204030204"/>
                        </a:rPr>
                        <a:t>left  </a:t>
                      </a:r>
                      <a:r>
                        <a:rPr sz="1400" spc="-5" dirty="0">
                          <a:latin typeface="Calibri" panose="020F0502020204030204"/>
                          <a:cs typeface="Calibri" panose="020F0502020204030204"/>
                        </a:rPr>
                        <a:t>operand</a:t>
                      </a:r>
                      <a:endParaRPr sz="1400">
                        <a:latin typeface="Calibri" panose="020F0502020204030204"/>
                        <a:cs typeface="Calibri" panose="020F0502020204030204"/>
                      </a:endParaRPr>
                    </a:p>
                  </a:txBody>
                  <a:tcPr marL="0" marR="0" marT="1016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a:lnSpc>
                          <a:spcPct val="100000"/>
                        </a:lnSpc>
                        <a:spcBef>
                          <a:spcPts val="45"/>
                        </a:spcBef>
                      </a:pPr>
                      <a:endParaRPr sz="1900">
                        <a:latin typeface="Times New Roman" panose="02020603050405020304"/>
                        <a:cs typeface="Times New Roman" panose="02020603050405020304"/>
                      </a:endParaRPr>
                    </a:p>
                    <a:p>
                      <a:pPr marL="16510">
                        <a:lnSpc>
                          <a:spcPct val="100000"/>
                        </a:lnSpc>
                      </a:pPr>
                      <a:r>
                        <a:rPr sz="1400" dirty="0">
                          <a:latin typeface="Calibri" panose="020F0502020204030204"/>
                          <a:cs typeface="Calibri" panose="020F0502020204030204"/>
                        </a:rPr>
                        <a:t>c </a:t>
                      </a:r>
                      <a:r>
                        <a:rPr sz="1400" spc="-5" dirty="0">
                          <a:latin typeface="Calibri" panose="020F0502020204030204"/>
                          <a:cs typeface="Calibri" panose="020F0502020204030204"/>
                        </a:rPr>
                        <a:t>**= </a:t>
                      </a:r>
                      <a:r>
                        <a:rPr sz="1400" dirty="0">
                          <a:latin typeface="Calibri" panose="020F0502020204030204"/>
                          <a:cs typeface="Calibri" panose="020F0502020204030204"/>
                        </a:rPr>
                        <a:t>a is </a:t>
                      </a:r>
                      <a:r>
                        <a:rPr sz="1400" spc="-5" dirty="0">
                          <a:latin typeface="Calibri" panose="020F0502020204030204"/>
                          <a:cs typeface="Calibri" panose="020F0502020204030204"/>
                        </a:rPr>
                        <a:t>equivalent to </a:t>
                      </a:r>
                      <a:r>
                        <a:rPr sz="1400" dirty="0">
                          <a:latin typeface="Calibri" panose="020F0502020204030204"/>
                          <a:cs typeface="Calibri" panose="020F0502020204030204"/>
                        </a:rPr>
                        <a:t>c = c **</a:t>
                      </a:r>
                      <a:r>
                        <a:rPr sz="1400" spc="-50" dirty="0">
                          <a:latin typeface="Calibri" panose="020F0502020204030204"/>
                          <a:cs typeface="Calibri" panose="020F0502020204030204"/>
                        </a:rPr>
                        <a:t> </a:t>
                      </a:r>
                      <a:r>
                        <a:rPr sz="1400" dirty="0">
                          <a:latin typeface="Calibri" panose="020F0502020204030204"/>
                          <a:cs typeface="Calibri" panose="020F0502020204030204"/>
                        </a:rPr>
                        <a:t>a</a:t>
                      </a:r>
                      <a:endParaRPr sz="1400">
                        <a:latin typeface="Calibri" panose="020F0502020204030204"/>
                        <a:cs typeface="Calibri" panose="020F0502020204030204"/>
                      </a:endParaRPr>
                    </a:p>
                  </a:txBody>
                  <a:tcPr marL="0" marR="0" marT="571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3"/>
          <p:cNvGraphicFramePr>
            <a:graphicFrameLocks noGrp="1"/>
          </p:cNvGraphicFramePr>
          <p:nvPr/>
        </p:nvGraphicFramePr>
        <p:xfrm>
          <a:off x="627506" y="742950"/>
          <a:ext cx="8590915" cy="809625"/>
        </p:xfrm>
        <a:graphic>
          <a:graphicData uri="http://schemas.openxmlformats.org/drawingml/2006/table">
            <a:tbl>
              <a:tblPr firstRow="1" bandRow="1">
                <a:tableStyleId>{2D5ABB26-0587-4C30-8999-92F81FD0307C}</a:tableStyleId>
              </a:tblPr>
              <a:tblGrid>
                <a:gridCol w="1192530"/>
                <a:gridCol w="3248660"/>
                <a:gridCol w="4140200"/>
              </a:tblGrid>
              <a:tr h="803275">
                <a:tc>
                  <a:txBody>
                    <a:bodyPr/>
                    <a:lstStyle/>
                    <a:p>
                      <a:pPr marL="52070" marR="215265" indent="276860">
                        <a:lnSpc>
                          <a:spcPts val="1850"/>
                        </a:lnSpc>
                        <a:spcBef>
                          <a:spcPts val="5"/>
                        </a:spcBef>
                      </a:pPr>
                      <a:r>
                        <a:rPr sz="1400" spc="-5" dirty="0">
                          <a:solidFill>
                            <a:srgbClr val="FF0000"/>
                          </a:solidFill>
                          <a:latin typeface="Calibri" panose="020F0502020204030204"/>
                          <a:cs typeface="Calibri" panose="020F0502020204030204"/>
                        </a:rPr>
                        <a:t>//=</a:t>
                      </a:r>
                      <a:r>
                        <a:rPr sz="1400" spc="-80" dirty="0">
                          <a:solidFill>
                            <a:srgbClr val="FF0000"/>
                          </a:solidFill>
                          <a:latin typeface="Calibri" panose="020F0502020204030204"/>
                          <a:cs typeface="Calibri" panose="020F0502020204030204"/>
                        </a:rPr>
                        <a:t> </a:t>
                      </a:r>
                      <a:r>
                        <a:rPr sz="1400" dirty="0">
                          <a:latin typeface="Calibri" panose="020F0502020204030204"/>
                          <a:cs typeface="Calibri" panose="020F0502020204030204"/>
                        </a:rPr>
                        <a:t>Floor  </a:t>
                      </a:r>
                      <a:r>
                        <a:rPr sz="1400" spc="-5" dirty="0">
                          <a:latin typeface="Calibri" panose="020F0502020204030204"/>
                          <a:cs typeface="Calibri" panose="020F0502020204030204"/>
                        </a:rPr>
                        <a:t>Division</a:t>
                      </a:r>
                      <a:endParaRPr sz="1400">
                        <a:latin typeface="Calibri" panose="020F0502020204030204"/>
                        <a:cs typeface="Calibri" panose="020F0502020204030204"/>
                      </a:endParaRPr>
                    </a:p>
                  </a:txBody>
                  <a:tcPr marL="0" marR="0" marT="63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tcPr>
                </a:tc>
                <a:tc>
                  <a:txBody>
                    <a:bodyPr/>
                    <a:lstStyle/>
                    <a:p>
                      <a:pPr marL="15875" marR="3175">
                        <a:lnSpc>
                          <a:spcPts val="1850"/>
                        </a:lnSpc>
                        <a:spcBef>
                          <a:spcPts val="5"/>
                        </a:spcBef>
                      </a:pPr>
                      <a:r>
                        <a:rPr sz="1400" spc="-5" dirty="0">
                          <a:latin typeface="Calibri" panose="020F0502020204030204"/>
                          <a:cs typeface="Calibri" panose="020F0502020204030204"/>
                        </a:rPr>
                        <a:t>It performs floor division </a:t>
                      </a:r>
                      <a:r>
                        <a:rPr sz="1400" dirty="0">
                          <a:latin typeface="Calibri" panose="020F0502020204030204"/>
                          <a:cs typeface="Calibri" panose="020F0502020204030204"/>
                        </a:rPr>
                        <a:t>on </a:t>
                      </a:r>
                      <a:r>
                        <a:rPr sz="1400" spc="-5" dirty="0">
                          <a:latin typeface="Calibri" panose="020F0502020204030204"/>
                          <a:cs typeface="Calibri" panose="020F0502020204030204"/>
                        </a:rPr>
                        <a:t>operators and  assign value to the </a:t>
                      </a:r>
                      <a:r>
                        <a:rPr sz="1400" dirty="0">
                          <a:latin typeface="Calibri" panose="020F0502020204030204"/>
                          <a:cs typeface="Calibri" panose="020F0502020204030204"/>
                        </a:rPr>
                        <a:t>left</a:t>
                      </a:r>
                      <a:r>
                        <a:rPr sz="1400" spc="-25" dirty="0">
                          <a:latin typeface="Calibri" panose="020F0502020204030204"/>
                          <a:cs typeface="Calibri" panose="020F0502020204030204"/>
                        </a:rPr>
                        <a:t> </a:t>
                      </a:r>
                      <a:r>
                        <a:rPr sz="1400" spc="-5" dirty="0">
                          <a:latin typeface="Calibri" panose="020F0502020204030204"/>
                          <a:cs typeface="Calibri" panose="020F0502020204030204"/>
                        </a:rPr>
                        <a:t>operand</a:t>
                      </a:r>
                      <a:endParaRPr sz="1400">
                        <a:latin typeface="Calibri" panose="020F0502020204030204"/>
                        <a:cs typeface="Calibri" panose="020F0502020204030204"/>
                      </a:endParaRPr>
                    </a:p>
                  </a:txBody>
                  <a:tcPr marL="0" marR="0" marT="63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tcPr>
                </a:tc>
                <a:tc>
                  <a:txBody>
                    <a:bodyPr/>
                    <a:lstStyle/>
                    <a:p>
                      <a:pPr>
                        <a:lnSpc>
                          <a:spcPct val="100000"/>
                        </a:lnSpc>
                        <a:spcBef>
                          <a:spcPts val="50"/>
                        </a:spcBef>
                      </a:pPr>
                      <a:endParaRPr sz="1900">
                        <a:latin typeface="Times New Roman" panose="02020603050405020304"/>
                        <a:cs typeface="Times New Roman" panose="02020603050405020304"/>
                      </a:endParaRPr>
                    </a:p>
                    <a:p>
                      <a:pPr marL="16510">
                        <a:lnSpc>
                          <a:spcPct val="100000"/>
                        </a:lnSpc>
                      </a:pPr>
                      <a:r>
                        <a:rPr sz="1400" dirty="0">
                          <a:latin typeface="Calibri" panose="020F0502020204030204"/>
                          <a:cs typeface="Calibri" panose="020F0502020204030204"/>
                        </a:rPr>
                        <a:t>c </a:t>
                      </a:r>
                      <a:r>
                        <a:rPr sz="1400" spc="-5" dirty="0">
                          <a:latin typeface="Calibri" panose="020F0502020204030204"/>
                          <a:cs typeface="Calibri" panose="020F0502020204030204"/>
                        </a:rPr>
                        <a:t>//= </a:t>
                      </a:r>
                      <a:r>
                        <a:rPr sz="1400" dirty="0">
                          <a:latin typeface="Calibri" panose="020F0502020204030204"/>
                          <a:cs typeface="Calibri" panose="020F0502020204030204"/>
                        </a:rPr>
                        <a:t>a is </a:t>
                      </a:r>
                      <a:r>
                        <a:rPr sz="1400" spc="-5" dirty="0">
                          <a:latin typeface="Calibri" panose="020F0502020204030204"/>
                          <a:cs typeface="Calibri" panose="020F0502020204030204"/>
                        </a:rPr>
                        <a:t>equivalent to </a:t>
                      </a:r>
                      <a:r>
                        <a:rPr sz="1400" dirty="0">
                          <a:latin typeface="Calibri" panose="020F0502020204030204"/>
                          <a:cs typeface="Calibri" panose="020F0502020204030204"/>
                        </a:rPr>
                        <a:t>c = c </a:t>
                      </a:r>
                      <a:r>
                        <a:rPr sz="1400" spc="-5" dirty="0">
                          <a:latin typeface="Calibri" panose="020F0502020204030204"/>
                          <a:cs typeface="Calibri" panose="020F0502020204030204"/>
                        </a:rPr>
                        <a:t>//</a:t>
                      </a:r>
                      <a:r>
                        <a:rPr sz="1400" spc="-50" dirty="0">
                          <a:latin typeface="Calibri" panose="020F0502020204030204"/>
                          <a:cs typeface="Calibri" panose="020F0502020204030204"/>
                        </a:rPr>
                        <a:t> </a:t>
                      </a:r>
                      <a:r>
                        <a:rPr sz="1400" dirty="0">
                          <a:latin typeface="Calibri" panose="020F0502020204030204"/>
                          <a:cs typeface="Calibri" panose="020F0502020204030204"/>
                        </a:rPr>
                        <a:t>a</a:t>
                      </a:r>
                      <a:endParaRPr sz="1400">
                        <a:latin typeface="Calibri" panose="020F0502020204030204"/>
                        <a:cs typeface="Calibri" panose="020F0502020204030204"/>
                      </a:endParaRPr>
                    </a:p>
                  </a:txBody>
                  <a:tcPr marL="0" marR="0" marT="635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tcPr>
                </a:tc>
              </a:tr>
            </a:tbl>
          </a:graphicData>
        </a:graphic>
      </p:graphicFrame>
      <p:sp>
        <p:nvSpPr>
          <p:cNvPr id="14" name="object 14"/>
          <p:cNvSpPr txBox="1"/>
          <p:nvPr/>
        </p:nvSpPr>
        <p:spPr>
          <a:xfrm>
            <a:off x="897889" y="1934971"/>
            <a:ext cx="9119870" cy="5372735"/>
          </a:xfrm>
          <a:prstGeom prst="rect">
            <a:avLst/>
          </a:prstGeom>
        </p:spPr>
        <p:txBody>
          <a:bodyPr vert="horz" wrap="square" lIns="0" tIns="154305" rIns="0" bIns="0" rtlCol="0">
            <a:spAutoFit/>
          </a:bodyPr>
          <a:lstStyle/>
          <a:p>
            <a:pPr marL="12700" indent="0">
              <a:lnSpc>
                <a:spcPct val="100000"/>
              </a:lnSpc>
              <a:spcBef>
                <a:spcPts val="1215"/>
              </a:spcBef>
              <a:buClr>
                <a:srgbClr val="5FCAEE"/>
              </a:buClr>
              <a:buSzPct val="89000"/>
              <a:buFont typeface="Wingdings 3" panose="05040102010807070707"/>
              <a:buNone/>
              <a:tabLst>
                <a:tab pos="354965" algn="l"/>
                <a:tab pos="355600" algn="l"/>
              </a:tabLst>
            </a:pPr>
            <a:r>
              <a:rPr sz="3600" spc="-5" dirty="0">
                <a:latin typeface="Calibri" panose="020F0502020204030204"/>
                <a:cs typeface="Calibri" panose="020F0502020204030204"/>
              </a:rPr>
              <a:t>Python Bitwise</a:t>
            </a:r>
            <a:r>
              <a:rPr sz="3600" spc="5" dirty="0">
                <a:latin typeface="Calibri" panose="020F0502020204030204"/>
                <a:cs typeface="Calibri" panose="020F0502020204030204"/>
              </a:rPr>
              <a:t> </a:t>
            </a:r>
            <a:r>
              <a:rPr sz="3600" spc="-5" dirty="0">
                <a:latin typeface="Calibri" panose="020F0502020204030204"/>
                <a:cs typeface="Calibri" panose="020F0502020204030204"/>
              </a:rPr>
              <a:t>Operators</a:t>
            </a:r>
            <a:endParaRPr sz="1800">
              <a:latin typeface="Calibri" panose="020F0502020204030204"/>
              <a:cs typeface="Calibri" panose="020F0502020204030204"/>
            </a:endParaRPr>
          </a:p>
          <a:p>
            <a:pPr marL="355600" marR="5080" indent="-342900">
              <a:lnSpc>
                <a:spcPct val="107000"/>
              </a:lnSpc>
              <a:spcBef>
                <a:spcPts val="960"/>
              </a:spcBef>
              <a:buClr>
                <a:srgbClr val="5FCAEE"/>
              </a:buClr>
              <a:buSzPct val="89000"/>
              <a:buFont typeface="Wingdings 3" panose="05040102010807070707"/>
              <a:buChar char=""/>
              <a:tabLst>
                <a:tab pos="354965" algn="l"/>
                <a:tab pos="355600" algn="l"/>
              </a:tabLst>
            </a:pPr>
            <a:r>
              <a:rPr sz="2000" spc="-5" dirty="0">
                <a:latin typeface="Calibri" panose="020F0502020204030204"/>
                <a:cs typeface="Calibri" panose="020F0502020204030204"/>
              </a:rPr>
              <a:t>Bitwise operator works on bits </a:t>
            </a:r>
            <a:r>
              <a:rPr sz="2000" dirty="0">
                <a:latin typeface="Calibri" panose="020F0502020204030204"/>
                <a:cs typeface="Calibri" panose="020F0502020204030204"/>
              </a:rPr>
              <a:t>and </a:t>
            </a:r>
            <a:r>
              <a:rPr sz="2000" spc="-5" dirty="0">
                <a:latin typeface="Calibri" panose="020F0502020204030204"/>
                <a:cs typeface="Calibri" panose="020F0502020204030204"/>
              </a:rPr>
              <a:t>performs bit </a:t>
            </a:r>
            <a:r>
              <a:rPr sz="2000" dirty="0">
                <a:latin typeface="Calibri" panose="020F0502020204030204"/>
                <a:cs typeface="Calibri" panose="020F0502020204030204"/>
              </a:rPr>
              <a:t>by </a:t>
            </a:r>
            <a:r>
              <a:rPr sz="2000" spc="-5" dirty="0">
                <a:latin typeface="Calibri" panose="020F0502020204030204"/>
                <a:cs typeface="Calibri" panose="020F0502020204030204"/>
              </a:rPr>
              <a:t>bit operation. Assume if </a:t>
            </a:r>
            <a:r>
              <a:rPr sz="2000" dirty="0">
                <a:latin typeface="Calibri" panose="020F0502020204030204"/>
                <a:cs typeface="Calibri" panose="020F0502020204030204"/>
              </a:rPr>
              <a:t>a = </a:t>
            </a:r>
            <a:r>
              <a:rPr sz="2000" spc="-5" dirty="0">
                <a:latin typeface="Calibri" panose="020F0502020204030204"/>
                <a:cs typeface="Calibri" panose="020F0502020204030204"/>
              </a:rPr>
              <a:t>60; </a:t>
            </a:r>
            <a:r>
              <a:rPr sz="2000" dirty="0">
                <a:latin typeface="Calibri" panose="020F0502020204030204"/>
                <a:cs typeface="Calibri" panose="020F0502020204030204"/>
              </a:rPr>
              <a:t>and b = </a:t>
            </a:r>
            <a:r>
              <a:rPr sz="2000" spc="-5" dirty="0">
                <a:latin typeface="Calibri" panose="020F0502020204030204"/>
                <a:cs typeface="Calibri" panose="020F0502020204030204"/>
              </a:rPr>
              <a:t>13;  Now in binary format they will </a:t>
            </a:r>
            <a:r>
              <a:rPr sz="2000" dirty="0">
                <a:latin typeface="Calibri" panose="020F0502020204030204"/>
                <a:cs typeface="Calibri" panose="020F0502020204030204"/>
              </a:rPr>
              <a:t>be as </a:t>
            </a:r>
            <a:r>
              <a:rPr sz="2000" spc="-5" dirty="0">
                <a:latin typeface="Calibri" panose="020F0502020204030204"/>
                <a:cs typeface="Calibri" panose="020F0502020204030204"/>
              </a:rPr>
              <a:t>follows</a:t>
            </a:r>
            <a:r>
              <a:rPr sz="2000" dirty="0">
                <a:latin typeface="Calibri" panose="020F0502020204030204"/>
                <a:cs typeface="Calibri" panose="020F0502020204030204"/>
              </a:rPr>
              <a:t> −</a:t>
            </a:r>
            <a:endParaRPr sz="2000">
              <a:latin typeface="Calibri" panose="020F0502020204030204"/>
              <a:cs typeface="Calibri" panose="020F0502020204030204"/>
            </a:endParaRPr>
          </a:p>
          <a:p>
            <a:pPr marL="355600" indent="-342900">
              <a:lnSpc>
                <a:spcPct val="100000"/>
              </a:lnSpc>
              <a:spcBef>
                <a:spcPts val="1175"/>
              </a:spcBef>
              <a:buClr>
                <a:srgbClr val="5FCAEE"/>
              </a:buClr>
              <a:buSzPct val="89000"/>
              <a:buFont typeface="Wingdings 3" panose="05040102010807070707"/>
              <a:buChar char=""/>
              <a:tabLst>
                <a:tab pos="354965" algn="l"/>
                <a:tab pos="355600" algn="l"/>
              </a:tabLst>
            </a:pPr>
            <a:r>
              <a:rPr sz="2000" dirty="0">
                <a:latin typeface="Calibri" panose="020F0502020204030204"/>
                <a:cs typeface="Calibri" panose="020F0502020204030204"/>
              </a:rPr>
              <a:t>a = </a:t>
            </a:r>
            <a:r>
              <a:rPr sz="2000" spc="-5" dirty="0">
                <a:latin typeface="Calibri" panose="020F0502020204030204"/>
                <a:cs typeface="Calibri" panose="020F0502020204030204"/>
              </a:rPr>
              <a:t>0011</a:t>
            </a:r>
            <a:r>
              <a:rPr sz="2000" spc="-100" dirty="0">
                <a:latin typeface="Calibri" panose="020F0502020204030204"/>
                <a:cs typeface="Calibri" panose="020F0502020204030204"/>
              </a:rPr>
              <a:t> </a:t>
            </a:r>
            <a:r>
              <a:rPr sz="2000" spc="-5" dirty="0">
                <a:latin typeface="Calibri" panose="020F0502020204030204"/>
                <a:cs typeface="Calibri" panose="020F0502020204030204"/>
              </a:rPr>
              <a:t>1100</a:t>
            </a:r>
            <a:endParaRPr sz="2000">
              <a:latin typeface="Calibri" panose="020F0502020204030204"/>
              <a:cs typeface="Calibri" panose="020F0502020204030204"/>
            </a:endParaRPr>
          </a:p>
          <a:p>
            <a:pPr marL="355600" indent="-342900">
              <a:lnSpc>
                <a:spcPct val="100000"/>
              </a:lnSpc>
              <a:spcBef>
                <a:spcPts val="1165"/>
              </a:spcBef>
              <a:buClr>
                <a:srgbClr val="5FCAEE"/>
              </a:buClr>
              <a:buSzPct val="89000"/>
              <a:buFont typeface="Wingdings 3" panose="05040102010807070707"/>
              <a:buChar char=""/>
              <a:tabLst>
                <a:tab pos="354965" algn="l"/>
                <a:tab pos="355600" algn="l"/>
              </a:tabLst>
            </a:pPr>
            <a:r>
              <a:rPr sz="2000" dirty="0">
                <a:latin typeface="Calibri" panose="020F0502020204030204"/>
                <a:cs typeface="Calibri" panose="020F0502020204030204"/>
              </a:rPr>
              <a:t>b = </a:t>
            </a:r>
            <a:r>
              <a:rPr sz="2000" spc="-5" dirty="0">
                <a:latin typeface="Calibri" panose="020F0502020204030204"/>
                <a:cs typeface="Calibri" panose="020F0502020204030204"/>
              </a:rPr>
              <a:t>0000</a:t>
            </a:r>
            <a:r>
              <a:rPr sz="2000" spc="-100" dirty="0">
                <a:latin typeface="Calibri" panose="020F0502020204030204"/>
                <a:cs typeface="Calibri" panose="020F0502020204030204"/>
              </a:rPr>
              <a:t> </a:t>
            </a:r>
            <a:r>
              <a:rPr sz="2000" spc="-5" dirty="0">
                <a:latin typeface="Calibri" panose="020F0502020204030204"/>
                <a:cs typeface="Calibri" panose="020F0502020204030204"/>
              </a:rPr>
              <a:t>1101</a:t>
            </a:r>
            <a:endParaRPr sz="2000">
              <a:latin typeface="Calibri" panose="020F0502020204030204"/>
              <a:cs typeface="Calibri" panose="020F0502020204030204"/>
            </a:endParaRPr>
          </a:p>
          <a:p>
            <a:pPr>
              <a:lnSpc>
                <a:spcPct val="100000"/>
              </a:lnSpc>
              <a:spcBef>
                <a:spcPts val="20"/>
              </a:spcBef>
              <a:buClr>
                <a:srgbClr val="5FCAEE"/>
              </a:buClr>
              <a:buFont typeface="Wingdings 3" panose="05040102010807070707"/>
              <a:buChar char=""/>
            </a:pPr>
            <a:endParaRPr sz="2000">
              <a:latin typeface="Calibri" panose="020F0502020204030204"/>
              <a:cs typeface="Calibri" panose="020F0502020204030204"/>
            </a:endParaRPr>
          </a:p>
          <a:p>
            <a:pPr marL="355600" indent="-342900">
              <a:lnSpc>
                <a:spcPct val="100000"/>
              </a:lnSpc>
              <a:buFont typeface="Wingdings 3" panose="05040102010807070707"/>
              <a:buChar char=""/>
              <a:tabLst>
                <a:tab pos="354965" algn="l"/>
                <a:tab pos="355600" algn="l"/>
                <a:tab pos="1595755" algn="l"/>
              </a:tabLst>
            </a:pPr>
            <a:r>
              <a:rPr sz="2000" u="heavy" spc="-5" dirty="0">
                <a:solidFill>
                  <a:srgbClr val="5FCAEE"/>
                </a:solidFill>
                <a:uFill>
                  <a:solidFill>
                    <a:srgbClr val="000000"/>
                  </a:solidFill>
                </a:uFill>
                <a:latin typeface="Times New Roman" panose="02020603050405020304"/>
                <a:cs typeface="Times New Roman" panose="02020603050405020304"/>
              </a:rPr>
              <a:t> 	</a:t>
            </a:r>
            <a:endParaRPr sz="2000">
              <a:latin typeface="Times New Roman" panose="02020603050405020304"/>
              <a:cs typeface="Times New Roman" panose="02020603050405020304"/>
            </a:endParaRPr>
          </a:p>
          <a:p>
            <a:pPr marL="355600" indent="-342900">
              <a:lnSpc>
                <a:spcPct val="100000"/>
              </a:lnSpc>
              <a:spcBef>
                <a:spcPts val="1525"/>
              </a:spcBef>
              <a:buClr>
                <a:srgbClr val="5FCAEE"/>
              </a:buClr>
              <a:buSzPct val="89000"/>
              <a:buFont typeface="Wingdings 3" panose="05040102010807070707"/>
              <a:buChar char=""/>
              <a:tabLst>
                <a:tab pos="354965" algn="l"/>
                <a:tab pos="355600" algn="l"/>
              </a:tabLst>
            </a:pPr>
            <a:r>
              <a:rPr sz="2000" spc="-5" dirty="0">
                <a:latin typeface="Calibri" panose="020F0502020204030204"/>
                <a:cs typeface="Calibri" panose="020F0502020204030204"/>
              </a:rPr>
              <a:t>a&amp;b </a:t>
            </a:r>
            <a:r>
              <a:rPr sz="2000" dirty="0">
                <a:latin typeface="Calibri" panose="020F0502020204030204"/>
                <a:cs typeface="Calibri" panose="020F0502020204030204"/>
              </a:rPr>
              <a:t>= </a:t>
            </a:r>
            <a:r>
              <a:rPr sz="2000" spc="-5" dirty="0">
                <a:latin typeface="Calibri" panose="020F0502020204030204"/>
                <a:cs typeface="Calibri" panose="020F0502020204030204"/>
              </a:rPr>
              <a:t>0000</a:t>
            </a:r>
            <a:r>
              <a:rPr sz="2000" spc="-10" dirty="0">
                <a:latin typeface="Calibri" panose="020F0502020204030204"/>
                <a:cs typeface="Calibri" panose="020F0502020204030204"/>
              </a:rPr>
              <a:t> </a:t>
            </a:r>
            <a:r>
              <a:rPr sz="2000" spc="-5" dirty="0">
                <a:latin typeface="Calibri" panose="020F0502020204030204"/>
                <a:cs typeface="Calibri" panose="020F0502020204030204"/>
              </a:rPr>
              <a:t>1100</a:t>
            </a:r>
            <a:endParaRPr sz="2000">
              <a:latin typeface="Calibri" panose="020F0502020204030204"/>
              <a:cs typeface="Calibri" panose="020F0502020204030204"/>
            </a:endParaRPr>
          </a:p>
          <a:p>
            <a:pPr marL="355600" indent="-342900">
              <a:lnSpc>
                <a:spcPct val="100000"/>
              </a:lnSpc>
              <a:spcBef>
                <a:spcPts val="1215"/>
              </a:spcBef>
              <a:buClr>
                <a:srgbClr val="5FCAEE"/>
              </a:buClr>
              <a:buSzPct val="89000"/>
              <a:buFont typeface="Wingdings 3" panose="05040102010807070707"/>
              <a:buChar char=""/>
              <a:tabLst>
                <a:tab pos="354965" algn="l"/>
                <a:tab pos="355600" algn="l"/>
              </a:tabLst>
            </a:pPr>
            <a:r>
              <a:rPr sz="2000" spc="-5" dirty="0">
                <a:latin typeface="Calibri" panose="020F0502020204030204"/>
                <a:cs typeface="Calibri" panose="020F0502020204030204"/>
              </a:rPr>
              <a:t>a|b </a:t>
            </a:r>
            <a:r>
              <a:rPr sz="2000" dirty="0">
                <a:latin typeface="Calibri" panose="020F0502020204030204"/>
                <a:cs typeface="Calibri" panose="020F0502020204030204"/>
              </a:rPr>
              <a:t>= </a:t>
            </a:r>
            <a:r>
              <a:rPr sz="2000" spc="-5" dirty="0">
                <a:latin typeface="Calibri" panose="020F0502020204030204"/>
                <a:cs typeface="Calibri" panose="020F0502020204030204"/>
              </a:rPr>
              <a:t>0011</a:t>
            </a:r>
            <a:r>
              <a:rPr sz="2000" spc="-85" dirty="0">
                <a:latin typeface="Calibri" panose="020F0502020204030204"/>
                <a:cs typeface="Calibri" panose="020F0502020204030204"/>
              </a:rPr>
              <a:t> </a:t>
            </a:r>
            <a:r>
              <a:rPr sz="2000" spc="-5" dirty="0">
                <a:latin typeface="Calibri" panose="020F0502020204030204"/>
                <a:cs typeface="Calibri" panose="020F0502020204030204"/>
              </a:rPr>
              <a:t>1101</a:t>
            </a:r>
            <a:endParaRPr sz="2000">
              <a:latin typeface="Calibri" panose="020F0502020204030204"/>
              <a:cs typeface="Calibri" panose="020F0502020204030204"/>
            </a:endParaRPr>
          </a:p>
          <a:p>
            <a:pPr marL="355600" indent="-342900">
              <a:lnSpc>
                <a:spcPct val="100000"/>
              </a:lnSpc>
              <a:spcBef>
                <a:spcPts val="1210"/>
              </a:spcBef>
              <a:buClr>
                <a:srgbClr val="5FCAEE"/>
              </a:buClr>
              <a:buSzPct val="89000"/>
              <a:buFont typeface="Wingdings 3" panose="05040102010807070707"/>
              <a:buChar char=""/>
              <a:tabLst>
                <a:tab pos="354965" algn="l"/>
                <a:tab pos="355600" algn="l"/>
              </a:tabLst>
            </a:pPr>
            <a:r>
              <a:rPr sz="2000" dirty="0">
                <a:latin typeface="Calibri" panose="020F0502020204030204"/>
                <a:cs typeface="Calibri" panose="020F0502020204030204"/>
              </a:rPr>
              <a:t>a^b = </a:t>
            </a:r>
            <a:r>
              <a:rPr sz="2000" spc="-5" dirty="0">
                <a:latin typeface="Calibri" panose="020F0502020204030204"/>
                <a:cs typeface="Calibri" panose="020F0502020204030204"/>
              </a:rPr>
              <a:t>0011</a:t>
            </a:r>
            <a:r>
              <a:rPr sz="2000" spc="-110" dirty="0">
                <a:latin typeface="Calibri" panose="020F0502020204030204"/>
                <a:cs typeface="Calibri" panose="020F0502020204030204"/>
              </a:rPr>
              <a:t> </a:t>
            </a:r>
            <a:r>
              <a:rPr sz="2000" spc="-5" dirty="0">
                <a:latin typeface="Calibri" panose="020F0502020204030204"/>
                <a:cs typeface="Calibri" panose="020F0502020204030204"/>
              </a:rPr>
              <a:t>0001</a:t>
            </a:r>
            <a:endParaRPr sz="2000">
              <a:latin typeface="Calibri" panose="020F0502020204030204"/>
              <a:cs typeface="Calibri" panose="020F0502020204030204"/>
            </a:endParaRPr>
          </a:p>
          <a:p>
            <a:pPr marL="355600" indent="-342900">
              <a:lnSpc>
                <a:spcPct val="100000"/>
              </a:lnSpc>
              <a:spcBef>
                <a:spcPts val="1210"/>
              </a:spcBef>
              <a:buClr>
                <a:srgbClr val="5FCAEE"/>
              </a:buClr>
              <a:buSzPct val="89000"/>
              <a:buFont typeface="Wingdings 3" panose="05040102010807070707"/>
              <a:buChar char=""/>
              <a:tabLst>
                <a:tab pos="354965" algn="l"/>
                <a:tab pos="355600" algn="l"/>
              </a:tabLst>
            </a:pPr>
            <a:r>
              <a:rPr sz="2000" dirty="0">
                <a:latin typeface="Calibri" panose="020F0502020204030204"/>
                <a:cs typeface="Calibri" panose="020F0502020204030204"/>
              </a:rPr>
              <a:t>~a = </a:t>
            </a:r>
            <a:r>
              <a:rPr sz="2000" spc="-5" dirty="0">
                <a:latin typeface="Calibri" panose="020F0502020204030204"/>
                <a:cs typeface="Calibri" panose="020F0502020204030204"/>
              </a:rPr>
              <a:t>1100</a:t>
            </a:r>
            <a:r>
              <a:rPr sz="2000" spc="-15" dirty="0">
                <a:latin typeface="Calibri" panose="020F0502020204030204"/>
                <a:cs typeface="Calibri" panose="020F0502020204030204"/>
              </a:rPr>
              <a:t> </a:t>
            </a:r>
            <a:r>
              <a:rPr sz="2000" spc="-5" dirty="0">
                <a:latin typeface="Calibri" panose="020F0502020204030204"/>
                <a:cs typeface="Calibri" panose="020F0502020204030204"/>
              </a:rPr>
              <a:t>0011</a:t>
            </a:r>
            <a:endParaRPr sz="2000">
              <a:latin typeface="Calibri" panose="020F0502020204030204"/>
              <a:cs typeface="Calibri" panose="020F0502020204030204"/>
            </a:endParaRPr>
          </a:p>
          <a:p>
            <a:pPr marL="355600" indent="-342900">
              <a:lnSpc>
                <a:spcPct val="100000"/>
              </a:lnSpc>
              <a:spcBef>
                <a:spcPts val="1165"/>
              </a:spcBef>
              <a:buClr>
                <a:srgbClr val="5FCAEE"/>
              </a:buClr>
              <a:buSzPct val="89000"/>
              <a:buFont typeface="Wingdings 3" panose="05040102010807070707"/>
              <a:buChar char=""/>
              <a:tabLst>
                <a:tab pos="354965" algn="l"/>
                <a:tab pos="355600" algn="l"/>
              </a:tabLst>
            </a:pPr>
            <a:r>
              <a:rPr sz="2000" spc="-5" dirty="0">
                <a:latin typeface="Calibri" panose="020F0502020204030204"/>
                <a:cs typeface="Calibri" panose="020F0502020204030204"/>
              </a:rPr>
              <a:t>There are following Bitwise operators supported </a:t>
            </a:r>
            <a:r>
              <a:rPr sz="2000" dirty="0">
                <a:latin typeface="Calibri" panose="020F0502020204030204"/>
                <a:cs typeface="Calibri" panose="020F0502020204030204"/>
              </a:rPr>
              <a:t>by </a:t>
            </a:r>
            <a:r>
              <a:rPr sz="2000" spc="-5" dirty="0">
                <a:latin typeface="Calibri" panose="020F0502020204030204"/>
                <a:cs typeface="Calibri" panose="020F0502020204030204"/>
              </a:rPr>
              <a:t>Python</a:t>
            </a:r>
            <a:r>
              <a:rPr sz="2000" spc="15" dirty="0">
                <a:latin typeface="Calibri" panose="020F0502020204030204"/>
                <a:cs typeface="Calibri" panose="020F0502020204030204"/>
              </a:rPr>
              <a:t> </a:t>
            </a:r>
            <a:r>
              <a:rPr sz="2000" spc="-5" dirty="0">
                <a:latin typeface="Calibri" panose="020F0502020204030204"/>
                <a:cs typeface="Calibri" panose="020F0502020204030204"/>
              </a:rPr>
              <a:t>language</a:t>
            </a:r>
            <a:endParaRPr sz="2000">
              <a:latin typeface="Calibri" panose="020F0502020204030204"/>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2994139" y="38099"/>
            <a:ext cx="4982210" cy="1858645"/>
          </a:xfrm>
          <a:prstGeom prst="rect">
            <a:avLst/>
          </a:prstGeom>
        </p:spPr>
        <p:txBody>
          <a:bodyPr vert="horz" wrap="square" lIns="0" tIns="12065" rIns="0" bIns="0" rtlCol="0">
            <a:spAutoFit/>
          </a:bodyPr>
          <a:lstStyle/>
          <a:p>
            <a:pPr marL="12700">
              <a:lnSpc>
                <a:spcPct val="100000"/>
              </a:lnSpc>
              <a:spcBef>
                <a:spcPts val="95"/>
              </a:spcBef>
            </a:pPr>
            <a:r>
              <a:rPr lang="en-IN" sz="4000" b="0" i="1" u="heavy" spc="-5" dirty="0">
                <a:solidFill>
                  <a:srgbClr val="164935"/>
                </a:solidFill>
                <a:uFill>
                  <a:solidFill>
                    <a:srgbClr val="164935"/>
                  </a:solidFill>
                </a:uFill>
                <a:latin typeface="Trebuchet MS" panose="020B0603020202020204"/>
                <a:cs typeface="Trebuchet MS" panose="020B0603020202020204"/>
              </a:rPr>
              <a:t> Introduction </a:t>
            </a:r>
            <a:br>
              <a:rPr lang="en-IN" sz="4000" b="0" i="1" u="heavy" spc="-5" dirty="0">
                <a:solidFill>
                  <a:srgbClr val="164935"/>
                </a:solidFill>
                <a:uFill>
                  <a:solidFill>
                    <a:srgbClr val="164935"/>
                  </a:solidFill>
                </a:uFill>
                <a:latin typeface="Trebuchet MS" panose="020B0603020202020204"/>
                <a:cs typeface="Trebuchet MS" panose="020B0603020202020204"/>
              </a:rPr>
            </a:br>
            <a:r>
              <a:rPr lang="en-IN" sz="4000" b="0" i="1" u="heavy" spc="-5" dirty="0">
                <a:solidFill>
                  <a:srgbClr val="164935"/>
                </a:solidFill>
                <a:uFill>
                  <a:solidFill>
                    <a:srgbClr val="164935"/>
                  </a:solidFill>
                </a:uFill>
                <a:latin typeface="Trebuchet MS" panose="020B0603020202020204"/>
                <a:cs typeface="Trebuchet MS" panose="020B0603020202020204"/>
              </a:rPr>
              <a:t>To</a:t>
            </a:r>
            <a:br>
              <a:rPr lang="en-IN" sz="4000" b="0" i="1" u="heavy" spc="-5" dirty="0">
                <a:solidFill>
                  <a:srgbClr val="164935"/>
                </a:solidFill>
                <a:uFill>
                  <a:solidFill>
                    <a:srgbClr val="164935"/>
                  </a:solidFill>
                </a:uFill>
                <a:latin typeface="Trebuchet MS" panose="020B0603020202020204"/>
                <a:cs typeface="Trebuchet MS" panose="020B0603020202020204"/>
              </a:rPr>
            </a:br>
            <a:r>
              <a:rPr sz="4000" b="0" i="1" u="heavy" spc="-5" dirty="0">
                <a:solidFill>
                  <a:srgbClr val="164935"/>
                </a:solidFill>
                <a:uFill>
                  <a:solidFill>
                    <a:srgbClr val="164935"/>
                  </a:solidFill>
                </a:uFill>
                <a:latin typeface="Trebuchet MS" panose="020B0603020202020204"/>
                <a:cs typeface="Trebuchet MS" panose="020B0603020202020204"/>
              </a:rPr>
              <a:t>Python</a:t>
            </a:r>
            <a:endParaRPr sz="4000">
              <a:latin typeface="Trebuchet MS" panose="020B0603020202020204"/>
              <a:cs typeface="Trebuchet MS" panose="020B0603020202020204"/>
            </a:endParaRPr>
          </a:p>
        </p:txBody>
      </p:sp>
      <p:sp>
        <p:nvSpPr>
          <p:cNvPr id="12" name="object 12"/>
          <p:cNvSpPr txBox="1"/>
          <p:nvPr/>
        </p:nvSpPr>
        <p:spPr>
          <a:xfrm>
            <a:off x="965708" y="1896618"/>
            <a:ext cx="8821420" cy="1934210"/>
          </a:xfrm>
          <a:prstGeom prst="rect">
            <a:avLst/>
          </a:prstGeom>
        </p:spPr>
        <p:txBody>
          <a:bodyPr vert="horz" wrap="square" lIns="0" tIns="11430" rIns="0" bIns="0" rtlCol="0">
            <a:spAutoFit/>
          </a:bodyPr>
          <a:lstStyle/>
          <a:p>
            <a:pPr marL="12700" marR="5080">
              <a:lnSpc>
                <a:spcPct val="110000"/>
              </a:lnSpc>
              <a:spcBef>
                <a:spcPts val="90"/>
              </a:spcBef>
            </a:pPr>
            <a:r>
              <a:rPr spc="-5" dirty="0">
                <a:solidFill>
                  <a:srgbClr val="FF0000"/>
                </a:solidFill>
                <a:latin typeface="Calibri" panose="020F0502020204030204"/>
                <a:cs typeface="Calibri" panose="020F0502020204030204"/>
              </a:rPr>
              <a:t>Python </a:t>
            </a:r>
            <a:r>
              <a:rPr dirty="0">
                <a:latin typeface="Calibri" panose="020F0502020204030204"/>
                <a:cs typeface="Calibri" panose="020F0502020204030204"/>
              </a:rPr>
              <a:t>is a </a:t>
            </a:r>
            <a:r>
              <a:rPr spc="-5" dirty="0">
                <a:latin typeface="Calibri" panose="020F0502020204030204"/>
                <a:cs typeface="Calibri" panose="020F0502020204030204"/>
              </a:rPr>
              <a:t>interpreted, interactive and object-oriented language. Python </a:t>
            </a:r>
            <a:r>
              <a:rPr dirty="0">
                <a:latin typeface="Calibri" panose="020F0502020204030204"/>
                <a:cs typeface="Calibri" panose="020F0502020204030204"/>
              </a:rPr>
              <a:t>is </a:t>
            </a:r>
            <a:r>
              <a:rPr spc="-5" dirty="0">
                <a:latin typeface="Calibri" panose="020F0502020204030204"/>
                <a:cs typeface="Calibri" panose="020F0502020204030204"/>
              </a:rPr>
              <a:t>designed to be highly readable. It uses English  keywords frequently where as other languages use punctuation, and </a:t>
            </a:r>
            <a:r>
              <a:rPr dirty="0">
                <a:latin typeface="Calibri" panose="020F0502020204030204"/>
                <a:cs typeface="Calibri" panose="020F0502020204030204"/>
              </a:rPr>
              <a:t>it </a:t>
            </a:r>
            <a:r>
              <a:rPr spc="-5" dirty="0">
                <a:latin typeface="Calibri" panose="020F0502020204030204"/>
                <a:cs typeface="Calibri" panose="020F0502020204030204"/>
              </a:rPr>
              <a:t>has fewer syntactical constructions than other  languages</a:t>
            </a:r>
            <a:r>
              <a:rPr b="1" spc="-5" dirty="0">
                <a:solidFill>
                  <a:srgbClr val="7E7E7E"/>
                </a:solidFill>
                <a:latin typeface="Calibri" panose="020F0502020204030204"/>
                <a:cs typeface="Calibri" panose="020F0502020204030204"/>
              </a:rPr>
              <a:t>.</a:t>
            </a:r>
            <a:endParaRPr>
              <a:latin typeface="Calibri" panose="020F0502020204030204"/>
              <a:cs typeface="Calibri" panose="020F0502020204030204"/>
            </a:endParaRPr>
          </a:p>
          <a:p>
            <a:pPr marL="12700" marR="226060">
              <a:lnSpc>
                <a:spcPct val="109000"/>
              </a:lnSpc>
              <a:spcBef>
                <a:spcPts val="820"/>
              </a:spcBef>
            </a:pPr>
            <a:r>
              <a:rPr spc="-5" dirty="0">
                <a:latin typeface="Calibri" panose="020F0502020204030204"/>
                <a:cs typeface="Calibri" panose="020F0502020204030204"/>
              </a:rPr>
              <a:t>Python </a:t>
            </a:r>
            <a:r>
              <a:rPr dirty="0">
                <a:latin typeface="Calibri" panose="020F0502020204030204"/>
                <a:cs typeface="Calibri" panose="020F0502020204030204"/>
              </a:rPr>
              <a:t>is a MUST for </a:t>
            </a:r>
            <a:r>
              <a:rPr spc="-5" dirty="0">
                <a:latin typeface="Calibri" panose="020F0502020204030204"/>
                <a:cs typeface="Calibri" panose="020F0502020204030204"/>
              </a:rPr>
              <a:t>students and working professionals to become </a:t>
            </a:r>
            <a:r>
              <a:rPr dirty="0">
                <a:latin typeface="Calibri" panose="020F0502020204030204"/>
                <a:cs typeface="Calibri" panose="020F0502020204030204"/>
              </a:rPr>
              <a:t>a </a:t>
            </a:r>
            <a:r>
              <a:rPr spc="-5" dirty="0">
                <a:latin typeface="Calibri" panose="020F0502020204030204"/>
                <a:cs typeface="Calibri" panose="020F0502020204030204"/>
              </a:rPr>
              <a:t>great Software Engineer specially when they </a:t>
            </a:r>
            <a:r>
              <a:rPr dirty="0">
                <a:latin typeface="Calibri" panose="020F0502020204030204"/>
                <a:cs typeface="Calibri" panose="020F0502020204030204"/>
              </a:rPr>
              <a:t>are  </a:t>
            </a:r>
            <a:r>
              <a:rPr spc="-5" dirty="0">
                <a:latin typeface="Calibri" panose="020F0502020204030204"/>
                <a:cs typeface="Calibri" panose="020F0502020204030204"/>
              </a:rPr>
              <a:t>working </a:t>
            </a:r>
            <a:r>
              <a:rPr dirty="0">
                <a:latin typeface="Calibri" panose="020F0502020204030204"/>
                <a:cs typeface="Calibri" panose="020F0502020204030204"/>
              </a:rPr>
              <a:t>in </a:t>
            </a:r>
            <a:r>
              <a:rPr spc="-5" dirty="0">
                <a:latin typeface="Calibri" panose="020F0502020204030204"/>
                <a:cs typeface="Calibri" panose="020F0502020204030204"/>
              </a:rPr>
              <a:t>Web Development Domain. </a:t>
            </a:r>
            <a:r>
              <a:rPr dirty="0">
                <a:latin typeface="Calibri" panose="020F0502020204030204"/>
                <a:cs typeface="Calibri" panose="020F0502020204030204"/>
              </a:rPr>
              <a:t>I </a:t>
            </a:r>
            <a:r>
              <a:rPr spc="-5" dirty="0">
                <a:latin typeface="Calibri" panose="020F0502020204030204"/>
                <a:cs typeface="Calibri" panose="020F0502020204030204"/>
              </a:rPr>
              <a:t>will </a:t>
            </a:r>
            <a:r>
              <a:rPr dirty="0">
                <a:latin typeface="Calibri" panose="020F0502020204030204"/>
                <a:cs typeface="Calibri" panose="020F0502020204030204"/>
              </a:rPr>
              <a:t>list </a:t>
            </a:r>
            <a:r>
              <a:rPr spc="-5" dirty="0">
                <a:latin typeface="Calibri" panose="020F0502020204030204"/>
                <a:cs typeface="Calibri" panose="020F0502020204030204"/>
              </a:rPr>
              <a:t>down </a:t>
            </a:r>
            <a:r>
              <a:rPr dirty="0">
                <a:latin typeface="Calibri" panose="020F0502020204030204"/>
                <a:cs typeface="Calibri" panose="020F0502020204030204"/>
              </a:rPr>
              <a:t>some of </a:t>
            </a:r>
            <a:r>
              <a:rPr spc="-5" dirty="0">
                <a:latin typeface="Calibri" panose="020F0502020204030204"/>
                <a:cs typeface="Calibri" panose="020F0502020204030204"/>
              </a:rPr>
              <a:t>the key advantages </a:t>
            </a:r>
            <a:r>
              <a:rPr dirty="0">
                <a:latin typeface="Calibri" panose="020F0502020204030204"/>
                <a:cs typeface="Calibri" panose="020F0502020204030204"/>
              </a:rPr>
              <a:t>of </a:t>
            </a:r>
            <a:r>
              <a:rPr spc="-5" dirty="0">
                <a:latin typeface="Calibri" panose="020F0502020204030204"/>
                <a:cs typeface="Calibri" panose="020F0502020204030204"/>
              </a:rPr>
              <a:t>learning</a:t>
            </a:r>
            <a:r>
              <a:rPr spc="-35" dirty="0">
                <a:latin typeface="Calibri" panose="020F0502020204030204"/>
                <a:cs typeface="Calibri" panose="020F0502020204030204"/>
              </a:rPr>
              <a:t> </a:t>
            </a:r>
            <a:r>
              <a:rPr spc="-5" dirty="0">
                <a:latin typeface="Calibri" panose="020F0502020204030204"/>
                <a:cs typeface="Calibri" panose="020F0502020204030204"/>
              </a:rPr>
              <a:t>Python:</a:t>
            </a:r>
            <a:endParaRPr>
              <a:latin typeface="Calibri" panose="020F0502020204030204"/>
              <a:cs typeface="Calibri" panose="020F0502020204030204"/>
            </a:endParaRPr>
          </a:p>
        </p:txBody>
      </p:sp>
      <p:sp>
        <p:nvSpPr>
          <p:cNvPr id="13" name="object 13"/>
          <p:cNvSpPr txBox="1"/>
          <p:nvPr/>
        </p:nvSpPr>
        <p:spPr>
          <a:xfrm>
            <a:off x="1422908" y="4253484"/>
            <a:ext cx="107950"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Symbol" panose="05050102010706020507"/>
                <a:cs typeface="Symbol" panose="05050102010706020507"/>
              </a:rPr>
              <a:t></a:t>
            </a:r>
            <a:endParaRPr sz="1400">
              <a:latin typeface="Symbol" panose="05050102010706020507"/>
              <a:cs typeface="Symbol" panose="05050102010706020507"/>
            </a:endParaRPr>
          </a:p>
        </p:txBody>
      </p:sp>
      <p:sp>
        <p:nvSpPr>
          <p:cNvPr id="14" name="object 14"/>
          <p:cNvSpPr txBox="1"/>
          <p:nvPr/>
        </p:nvSpPr>
        <p:spPr>
          <a:xfrm>
            <a:off x="965708" y="4137038"/>
            <a:ext cx="8319770" cy="2776220"/>
          </a:xfrm>
          <a:prstGeom prst="rect">
            <a:avLst/>
          </a:prstGeom>
        </p:spPr>
        <p:txBody>
          <a:bodyPr vert="horz" wrap="square" lIns="0" tIns="12065" rIns="0" bIns="0" rtlCol="0">
            <a:spAutoFit/>
          </a:bodyPr>
          <a:lstStyle/>
          <a:p>
            <a:pPr marL="240665" marR="360680" indent="-228600">
              <a:lnSpc>
                <a:spcPct val="109000"/>
              </a:lnSpc>
              <a:spcBef>
                <a:spcPts val="95"/>
              </a:spcBef>
              <a:buClr>
                <a:srgbClr val="000000"/>
              </a:buClr>
              <a:buFont typeface="Symbol" panose="05050102010706020507"/>
              <a:buChar char=""/>
              <a:tabLst>
                <a:tab pos="240665" algn="l"/>
                <a:tab pos="241300" algn="l"/>
              </a:tabLst>
            </a:pPr>
            <a:r>
              <a:rPr u="sng" spc="-5" dirty="0">
                <a:solidFill>
                  <a:srgbClr val="29A47C"/>
                </a:solidFill>
                <a:uFill>
                  <a:solidFill>
                    <a:srgbClr val="29A47C"/>
                  </a:solidFill>
                </a:uFill>
                <a:latin typeface="Calibri" panose="020F0502020204030204"/>
                <a:cs typeface="Calibri" panose="020F0502020204030204"/>
              </a:rPr>
              <a:t>Python </a:t>
            </a:r>
            <a:r>
              <a:rPr u="sng" dirty="0">
                <a:solidFill>
                  <a:srgbClr val="29A47C"/>
                </a:solidFill>
                <a:uFill>
                  <a:solidFill>
                    <a:srgbClr val="29A47C"/>
                  </a:solidFill>
                </a:uFill>
                <a:latin typeface="Calibri" panose="020F0502020204030204"/>
                <a:cs typeface="Calibri" panose="020F0502020204030204"/>
              </a:rPr>
              <a:t>is </a:t>
            </a:r>
            <a:r>
              <a:rPr u="sng" spc="-5" dirty="0">
                <a:solidFill>
                  <a:srgbClr val="29A47C"/>
                </a:solidFill>
                <a:uFill>
                  <a:solidFill>
                    <a:srgbClr val="29A47C"/>
                  </a:solidFill>
                </a:uFill>
                <a:latin typeface="Calibri" panose="020F0502020204030204"/>
                <a:cs typeface="Calibri" panose="020F0502020204030204"/>
              </a:rPr>
              <a:t>Interpreted</a:t>
            </a:r>
            <a:r>
              <a:rPr spc="-5" dirty="0">
                <a:solidFill>
                  <a:srgbClr val="29A47C"/>
                </a:solidFill>
                <a:latin typeface="Calibri" panose="020F0502020204030204"/>
                <a:cs typeface="Calibri" panose="020F0502020204030204"/>
              </a:rPr>
              <a:t> </a:t>
            </a:r>
            <a:r>
              <a:rPr dirty="0">
                <a:solidFill>
                  <a:srgbClr val="7E7E7E"/>
                </a:solidFill>
                <a:latin typeface="Calibri" panose="020F0502020204030204"/>
                <a:cs typeface="Calibri" panose="020F0502020204030204"/>
              </a:rPr>
              <a:t>− </a:t>
            </a:r>
            <a:r>
              <a:rPr spc="-5" dirty="0">
                <a:latin typeface="Calibri" panose="020F0502020204030204"/>
                <a:cs typeface="Calibri" panose="020F0502020204030204"/>
              </a:rPr>
              <a:t>Python </a:t>
            </a:r>
            <a:r>
              <a:rPr dirty="0">
                <a:latin typeface="Calibri" panose="020F0502020204030204"/>
                <a:cs typeface="Calibri" panose="020F0502020204030204"/>
              </a:rPr>
              <a:t>is </a:t>
            </a:r>
            <a:r>
              <a:rPr spc="-5" dirty="0">
                <a:latin typeface="Calibri" panose="020F0502020204030204"/>
                <a:cs typeface="Calibri" panose="020F0502020204030204"/>
              </a:rPr>
              <a:t>processed at runtime by the interpreter. </a:t>
            </a:r>
            <a:r>
              <a:rPr dirty="0">
                <a:latin typeface="Calibri" panose="020F0502020204030204"/>
                <a:cs typeface="Calibri" panose="020F0502020204030204"/>
              </a:rPr>
              <a:t>We </a:t>
            </a:r>
            <a:r>
              <a:rPr spc="-5" dirty="0">
                <a:latin typeface="Calibri" panose="020F0502020204030204"/>
                <a:cs typeface="Calibri" panose="020F0502020204030204"/>
              </a:rPr>
              <a:t>do not need to compile your  program before executing</a:t>
            </a:r>
            <a:r>
              <a:rPr spc="-15" dirty="0">
                <a:latin typeface="Calibri" panose="020F0502020204030204"/>
                <a:cs typeface="Calibri" panose="020F0502020204030204"/>
              </a:rPr>
              <a:t> </a:t>
            </a:r>
            <a:r>
              <a:rPr spc="-5" dirty="0">
                <a:latin typeface="Calibri" panose="020F0502020204030204"/>
                <a:cs typeface="Calibri" panose="020F0502020204030204"/>
              </a:rPr>
              <a:t>it.</a:t>
            </a:r>
            <a:endParaRPr>
              <a:latin typeface="Calibri" panose="020F0502020204030204"/>
              <a:cs typeface="Calibri" panose="020F0502020204030204"/>
            </a:endParaRPr>
          </a:p>
          <a:p>
            <a:pPr marL="240665" marR="5080" indent="-228600">
              <a:lnSpc>
                <a:spcPct val="110000"/>
              </a:lnSpc>
              <a:spcBef>
                <a:spcPts val="75"/>
              </a:spcBef>
              <a:buClr>
                <a:srgbClr val="000000"/>
              </a:buClr>
              <a:buFont typeface="Symbol" panose="05050102010706020507"/>
              <a:buChar char=""/>
              <a:tabLst>
                <a:tab pos="240665" algn="l"/>
                <a:tab pos="241300" algn="l"/>
              </a:tabLst>
            </a:pPr>
            <a:r>
              <a:rPr u="sng" spc="-5" dirty="0">
                <a:solidFill>
                  <a:srgbClr val="001F5F"/>
                </a:solidFill>
                <a:uFill>
                  <a:solidFill>
                    <a:srgbClr val="001F5F"/>
                  </a:solidFill>
                </a:uFill>
                <a:latin typeface="Calibri" panose="020F0502020204030204"/>
                <a:cs typeface="Calibri" panose="020F0502020204030204"/>
              </a:rPr>
              <a:t>Python </a:t>
            </a:r>
            <a:r>
              <a:rPr u="sng" dirty="0">
                <a:solidFill>
                  <a:srgbClr val="001F5F"/>
                </a:solidFill>
                <a:uFill>
                  <a:solidFill>
                    <a:srgbClr val="001F5F"/>
                  </a:solidFill>
                </a:uFill>
                <a:latin typeface="Calibri" panose="020F0502020204030204"/>
                <a:cs typeface="Calibri" panose="020F0502020204030204"/>
              </a:rPr>
              <a:t>is </a:t>
            </a:r>
            <a:r>
              <a:rPr u="sng" spc="-5" dirty="0">
                <a:solidFill>
                  <a:srgbClr val="001F5F"/>
                </a:solidFill>
                <a:uFill>
                  <a:solidFill>
                    <a:srgbClr val="001F5F"/>
                  </a:solidFill>
                </a:uFill>
                <a:latin typeface="Calibri" panose="020F0502020204030204"/>
                <a:cs typeface="Calibri" panose="020F0502020204030204"/>
              </a:rPr>
              <a:t>Interactive</a:t>
            </a:r>
            <a:r>
              <a:rPr spc="-5" dirty="0">
                <a:solidFill>
                  <a:srgbClr val="001F5F"/>
                </a:solidFill>
                <a:latin typeface="Calibri" panose="020F0502020204030204"/>
                <a:cs typeface="Calibri" panose="020F0502020204030204"/>
              </a:rPr>
              <a:t> </a:t>
            </a:r>
            <a:r>
              <a:rPr dirty="0">
                <a:latin typeface="Calibri" panose="020F0502020204030204"/>
                <a:cs typeface="Calibri" panose="020F0502020204030204"/>
              </a:rPr>
              <a:t>− </a:t>
            </a:r>
            <a:r>
              <a:rPr spc="-5" dirty="0">
                <a:latin typeface="Calibri" panose="020F0502020204030204"/>
                <a:cs typeface="Calibri" panose="020F0502020204030204"/>
              </a:rPr>
              <a:t>You can actually </a:t>
            </a:r>
            <a:r>
              <a:rPr dirty="0">
                <a:latin typeface="Calibri" panose="020F0502020204030204"/>
                <a:cs typeface="Calibri" panose="020F0502020204030204"/>
              </a:rPr>
              <a:t>sit </a:t>
            </a:r>
            <a:r>
              <a:rPr spc="-5" dirty="0">
                <a:latin typeface="Calibri" panose="020F0502020204030204"/>
                <a:cs typeface="Calibri" panose="020F0502020204030204"/>
              </a:rPr>
              <a:t>at </a:t>
            </a:r>
            <a:r>
              <a:rPr dirty="0">
                <a:latin typeface="Calibri" panose="020F0502020204030204"/>
                <a:cs typeface="Calibri" panose="020F0502020204030204"/>
              </a:rPr>
              <a:t>a </a:t>
            </a:r>
            <a:r>
              <a:rPr spc="-5" dirty="0">
                <a:latin typeface="Calibri" panose="020F0502020204030204"/>
                <a:cs typeface="Calibri" panose="020F0502020204030204"/>
              </a:rPr>
              <a:t>Python prompt and interact with the interpreter directly to write  your</a:t>
            </a:r>
            <a:r>
              <a:rPr spc="-10" dirty="0">
                <a:latin typeface="Calibri" panose="020F0502020204030204"/>
                <a:cs typeface="Calibri" panose="020F0502020204030204"/>
              </a:rPr>
              <a:t> </a:t>
            </a:r>
            <a:r>
              <a:rPr spc="-5" dirty="0">
                <a:latin typeface="Calibri" panose="020F0502020204030204"/>
                <a:cs typeface="Calibri" panose="020F0502020204030204"/>
              </a:rPr>
              <a:t>programs.</a:t>
            </a:r>
            <a:endParaRPr>
              <a:latin typeface="Calibri" panose="020F0502020204030204"/>
              <a:cs typeface="Calibri" panose="020F0502020204030204"/>
            </a:endParaRPr>
          </a:p>
          <a:p>
            <a:pPr marL="240665" marR="2090420">
              <a:lnSpc>
                <a:spcPct val="110000"/>
              </a:lnSpc>
              <a:spcBef>
                <a:spcPts val="70"/>
              </a:spcBef>
            </a:pPr>
            <a:r>
              <a:rPr u="sng" spc="-5" dirty="0">
                <a:solidFill>
                  <a:srgbClr val="205728"/>
                </a:solidFill>
                <a:uFill>
                  <a:solidFill>
                    <a:srgbClr val="205728"/>
                  </a:solidFill>
                </a:uFill>
                <a:latin typeface="Calibri" panose="020F0502020204030204"/>
                <a:cs typeface="Calibri" panose="020F0502020204030204"/>
              </a:rPr>
              <a:t>Python </a:t>
            </a:r>
            <a:r>
              <a:rPr u="sng" dirty="0">
                <a:solidFill>
                  <a:srgbClr val="205728"/>
                </a:solidFill>
                <a:uFill>
                  <a:solidFill>
                    <a:srgbClr val="205728"/>
                  </a:solidFill>
                </a:uFill>
                <a:latin typeface="Calibri" panose="020F0502020204030204"/>
                <a:cs typeface="Calibri" panose="020F0502020204030204"/>
              </a:rPr>
              <a:t>is </a:t>
            </a:r>
            <a:r>
              <a:rPr u="sng" spc="-5" dirty="0">
                <a:solidFill>
                  <a:srgbClr val="205728"/>
                </a:solidFill>
                <a:uFill>
                  <a:solidFill>
                    <a:srgbClr val="205728"/>
                  </a:solidFill>
                </a:uFill>
                <a:latin typeface="Calibri" panose="020F0502020204030204"/>
                <a:cs typeface="Calibri" panose="020F0502020204030204"/>
              </a:rPr>
              <a:t>Object-Oriented </a:t>
            </a:r>
            <a:r>
              <a:rPr u="sng" dirty="0">
                <a:solidFill>
                  <a:srgbClr val="205728"/>
                </a:solidFill>
                <a:uFill>
                  <a:solidFill>
                    <a:srgbClr val="205728"/>
                  </a:solidFill>
                </a:uFill>
                <a:latin typeface="Calibri" panose="020F0502020204030204"/>
                <a:cs typeface="Calibri" panose="020F0502020204030204"/>
              </a:rPr>
              <a:t>−</a:t>
            </a:r>
            <a:r>
              <a:rPr dirty="0">
                <a:solidFill>
                  <a:srgbClr val="205728"/>
                </a:solidFill>
                <a:latin typeface="Calibri" panose="020F0502020204030204"/>
                <a:cs typeface="Calibri" panose="020F0502020204030204"/>
              </a:rPr>
              <a:t> </a:t>
            </a:r>
            <a:r>
              <a:rPr spc="-5" dirty="0">
                <a:latin typeface="Calibri" panose="020F0502020204030204"/>
                <a:cs typeface="Calibri" panose="020F0502020204030204"/>
              </a:rPr>
              <a:t>Python supports Object-Oriented </a:t>
            </a:r>
            <a:r>
              <a:rPr dirty="0">
                <a:latin typeface="Calibri" panose="020F0502020204030204"/>
                <a:cs typeface="Calibri" panose="020F0502020204030204"/>
              </a:rPr>
              <a:t>style or </a:t>
            </a:r>
            <a:r>
              <a:rPr spc="-5" dirty="0">
                <a:latin typeface="Calibri" panose="020F0502020204030204"/>
                <a:cs typeface="Calibri" panose="020F0502020204030204"/>
              </a:rPr>
              <a:t>technique </a:t>
            </a:r>
            <a:r>
              <a:rPr dirty="0">
                <a:latin typeface="Calibri" panose="020F0502020204030204"/>
                <a:cs typeface="Calibri" panose="020F0502020204030204"/>
              </a:rPr>
              <a:t>of  </a:t>
            </a:r>
            <a:r>
              <a:rPr spc="-5" dirty="0">
                <a:latin typeface="Calibri" panose="020F0502020204030204"/>
                <a:cs typeface="Calibri" panose="020F0502020204030204"/>
              </a:rPr>
              <a:t>programming that encapsulates code within</a:t>
            </a:r>
            <a:r>
              <a:rPr dirty="0">
                <a:latin typeface="Calibri" panose="020F0502020204030204"/>
                <a:cs typeface="Calibri" panose="020F0502020204030204"/>
              </a:rPr>
              <a:t> </a:t>
            </a:r>
            <a:r>
              <a:rPr spc="-5" dirty="0">
                <a:latin typeface="Calibri" panose="020F0502020204030204"/>
                <a:cs typeface="Calibri" panose="020F0502020204030204"/>
              </a:rPr>
              <a:t>objects.</a:t>
            </a:r>
            <a:endParaRPr>
              <a:latin typeface="Calibri" panose="020F0502020204030204"/>
              <a:cs typeface="Calibri" panose="020F0502020204030204"/>
            </a:endParaRPr>
          </a:p>
          <a:p>
            <a:pPr marL="240665" marR="1325880" indent="-228600">
              <a:lnSpc>
                <a:spcPct val="110000"/>
              </a:lnSpc>
              <a:spcBef>
                <a:spcPts val="85"/>
              </a:spcBef>
              <a:buClr>
                <a:srgbClr val="000000"/>
              </a:buClr>
              <a:buFont typeface="Symbol" panose="05050102010706020507"/>
              <a:buChar char=""/>
              <a:tabLst>
                <a:tab pos="240665" algn="l"/>
                <a:tab pos="241300" algn="l"/>
              </a:tabLst>
            </a:pPr>
            <a:r>
              <a:rPr u="sng" spc="-5" dirty="0">
                <a:solidFill>
                  <a:srgbClr val="FF0000"/>
                </a:solidFill>
                <a:uFill>
                  <a:solidFill>
                    <a:srgbClr val="FF0000"/>
                  </a:solidFill>
                </a:uFill>
                <a:latin typeface="Calibri" panose="020F0502020204030204"/>
                <a:cs typeface="Calibri" panose="020F0502020204030204"/>
              </a:rPr>
              <a:t>Python </a:t>
            </a:r>
            <a:r>
              <a:rPr u="sng" dirty="0">
                <a:solidFill>
                  <a:srgbClr val="FF0000"/>
                </a:solidFill>
                <a:uFill>
                  <a:solidFill>
                    <a:srgbClr val="FF0000"/>
                  </a:solidFill>
                </a:uFill>
                <a:latin typeface="Calibri" panose="020F0502020204030204"/>
                <a:cs typeface="Calibri" panose="020F0502020204030204"/>
              </a:rPr>
              <a:t>is a </a:t>
            </a:r>
            <a:r>
              <a:rPr u="sng" spc="-5" dirty="0">
                <a:solidFill>
                  <a:srgbClr val="FF0000"/>
                </a:solidFill>
                <a:uFill>
                  <a:solidFill>
                    <a:srgbClr val="FF0000"/>
                  </a:solidFill>
                </a:uFill>
                <a:latin typeface="Calibri" panose="020F0502020204030204"/>
                <a:cs typeface="Calibri" panose="020F0502020204030204"/>
              </a:rPr>
              <a:t>Beginner's Language </a:t>
            </a:r>
            <a:r>
              <a:rPr u="sng" dirty="0">
                <a:uFill>
                  <a:solidFill>
                    <a:srgbClr val="FF0000"/>
                  </a:solidFill>
                </a:uFill>
                <a:latin typeface="Calibri" panose="020F0502020204030204"/>
                <a:cs typeface="Calibri" panose="020F0502020204030204"/>
              </a:rPr>
              <a:t>−</a:t>
            </a:r>
            <a:r>
              <a:rPr dirty="0">
                <a:latin typeface="Calibri" panose="020F0502020204030204"/>
                <a:cs typeface="Calibri" panose="020F0502020204030204"/>
              </a:rPr>
              <a:t> </a:t>
            </a:r>
            <a:r>
              <a:rPr spc="-5" dirty="0">
                <a:latin typeface="Calibri" panose="020F0502020204030204"/>
                <a:cs typeface="Calibri" panose="020F0502020204030204"/>
              </a:rPr>
              <a:t>Python </a:t>
            </a:r>
            <a:r>
              <a:rPr dirty="0">
                <a:latin typeface="Calibri" panose="020F0502020204030204"/>
                <a:cs typeface="Calibri" panose="020F0502020204030204"/>
              </a:rPr>
              <a:t>is a </a:t>
            </a:r>
            <a:r>
              <a:rPr spc="-5" dirty="0">
                <a:latin typeface="Calibri" panose="020F0502020204030204"/>
                <a:cs typeface="Calibri" panose="020F0502020204030204"/>
              </a:rPr>
              <a:t>great language </a:t>
            </a:r>
            <a:r>
              <a:rPr dirty="0">
                <a:latin typeface="Calibri" panose="020F0502020204030204"/>
                <a:cs typeface="Calibri" panose="020F0502020204030204"/>
              </a:rPr>
              <a:t>for </a:t>
            </a:r>
            <a:r>
              <a:rPr spc="-5" dirty="0">
                <a:latin typeface="Calibri" panose="020F0502020204030204"/>
                <a:cs typeface="Calibri" panose="020F0502020204030204"/>
              </a:rPr>
              <a:t>the beginner-level  programmers and supports the development </a:t>
            </a:r>
            <a:r>
              <a:rPr dirty="0">
                <a:latin typeface="Calibri" panose="020F0502020204030204"/>
                <a:cs typeface="Calibri" panose="020F0502020204030204"/>
              </a:rPr>
              <a:t>of a wide </a:t>
            </a:r>
            <a:r>
              <a:rPr spc="-5" dirty="0">
                <a:latin typeface="Calibri" panose="020F0502020204030204"/>
                <a:cs typeface="Calibri" panose="020F0502020204030204"/>
              </a:rPr>
              <a:t>range </a:t>
            </a:r>
            <a:r>
              <a:rPr dirty="0">
                <a:latin typeface="Calibri" panose="020F0502020204030204"/>
                <a:cs typeface="Calibri" panose="020F0502020204030204"/>
              </a:rPr>
              <a:t>of </a:t>
            </a:r>
            <a:r>
              <a:rPr spc="-5" dirty="0">
                <a:latin typeface="Calibri" panose="020F0502020204030204"/>
                <a:cs typeface="Calibri" panose="020F0502020204030204"/>
              </a:rPr>
              <a:t>applications </a:t>
            </a:r>
            <a:r>
              <a:rPr dirty="0">
                <a:latin typeface="Calibri" panose="020F0502020204030204"/>
                <a:cs typeface="Calibri" panose="020F0502020204030204"/>
              </a:rPr>
              <a:t>from </a:t>
            </a:r>
            <a:r>
              <a:rPr spc="-5" dirty="0">
                <a:latin typeface="Calibri" panose="020F0502020204030204"/>
                <a:cs typeface="Calibri" panose="020F0502020204030204"/>
              </a:rPr>
              <a:t>simple text  processing to </a:t>
            </a:r>
            <a:r>
              <a:rPr dirty="0">
                <a:latin typeface="Calibri" panose="020F0502020204030204"/>
                <a:cs typeface="Calibri" panose="020F0502020204030204"/>
              </a:rPr>
              <a:t>WWW </a:t>
            </a:r>
            <a:r>
              <a:rPr spc="-5" dirty="0">
                <a:latin typeface="Calibri" panose="020F0502020204030204"/>
                <a:cs typeface="Calibri" panose="020F0502020204030204"/>
              </a:rPr>
              <a:t>browsers to</a:t>
            </a:r>
            <a:r>
              <a:rPr spc="-35" dirty="0">
                <a:latin typeface="Calibri" panose="020F0502020204030204"/>
                <a:cs typeface="Calibri" panose="020F0502020204030204"/>
              </a:rPr>
              <a:t> </a:t>
            </a:r>
            <a:r>
              <a:rPr spc="-5" dirty="0">
                <a:latin typeface="Calibri" panose="020F0502020204030204"/>
                <a:cs typeface="Calibri" panose="020F0502020204030204"/>
              </a:rPr>
              <a:t>games</a:t>
            </a:r>
            <a:r>
              <a:rPr sz="1400" spc="-5" dirty="0">
                <a:latin typeface="Calibri" panose="020F0502020204030204"/>
                <a:cs typeface="Calibri" panose="020F0502020204030204"/>
              </a:rPr>
              <a:t>.</a:t>
            </a:r>
            <a:endParaRPr sz="1400">
              <a:latin typeface="Calibri" panose="020F0502020204030204"/>
              <a:cs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3"/>
          <p:cNvGraphicFramePr>
            <a:graphicFrameLocks noGrp="1"/>
          </p:cNvGraphicFramePr>
          <p:nvPr/>
        </p:nvGraphicFramePr>
        <p:xfrm>
          <a:off x="840232" y="742950"/>
          <a:ext cx="8435975" cy="5850255"/>
        </p:xfrm>
        <a:graphic>
          <a:graphicData uri="http://schemas.openxmlformats.org/drawingml/2006/table">
            <a:tbl>
              <a:tblPr firstRow="1" bandRow="1">
                <a:tableStyleId>{2D5ABB26-0587-4C30-8999-92F81FD0307C}</a:tableStyleId>
              </a:tblPr>
              <a:tblGrid>
                <a:gridCol w="1226185"/>
                <a:gridCol w="4061460"/>
                <a:gridCol w="3138804"/>
              </a:tblGrid>
              <a:tr h="548004">
                <a:tc>
                  <a:txBody>
                    <a:bodyPr/>
                    <a:lstStyle/>
                    <a:p>
                      <a:pPr algn="ctr">
                        <a:lnSpc>
                          <a:spcPct val="100000"/>
                        </a:lnSpc>
                        <a:spcBef>
                          <a:spcPts val="180"/>
                        </a:spcBef>
                      </a:pPr>
                      <a:r>
                        <a:rPr sz="1400" spc="-5" dirty="0">
                          <a:solidFill>
                            <a:srgbClr val="00AFEF"/>
                          </a:solidFill>
                          <a:latin typeface="Calibri" panose="020F0502020204030204"/>
                          <a:cs typeface="Calibri" panose="020F0502020204030204"/>
                        </a:rPr>
                        <a:t>Operator</a:t>
                      </a:r>
                      <a:endParaRPr sz="1400">
                        <a:latin typeface="Calibri" panose="020F0502020204030204"/>
                        <a:cs typeface="Calibri" panose="020F0502020204030204"/>
                      </a:endParaRPr>
                    </a:p>
                  </a:txBody>
                  <a:tcPr marL="0" marR="0" marT="2286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1905" algn="ctr">
                        <a:lnSpc>
                          <a:spcPct val="100000"/>
                        </a:lnSpc>
                        <a:spcBef>
                          <a:spcPts val="180"/>
                        </a:spcBef>
                      </a:pPr>
                      <a:r>
                        <a:rPr sz="1400" spc="-5" dirty="0">
                          <a:solidFill>
                            <a:srgbClr val="00AFEF"/>
                          </a:solidFill>
                          <a:latin typeface="Calibri" panose="020F0502020204030204"/>
                          <a:cs typeface="Calibri" panose="020F0502020204030204"/>
                        </a:rPr>
                        <a:t>Description</a:t>
                      </a:r>
                      <a:endParaRPr sz="1400">
                        <a:latin typeface="Calibri" panose="020F0502020204030204"/>
                        <a:cs typeface="Calibri" panose="020F0502020204030204"/>
                      </a:endParaRPr>
                    </a:p>
                  </a:txBody>
                  <a:tcPr marL="0" marR="0" marT="2286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540" algn="ctr">
                        <a:lnSpc>
                          <a:spcPct val="100000"/>
                        </a:lnSpc>
                        <a:spcBef>
                          <a:spcPts val="180"/>
                        </a:spcBef>
                      </a:pPr>
                      <a:r>
                        <a:rPr sz="1400" spc="-5" dirty="0">
                          <a:solidFill>
                            <a:srgbClr val="00AFEF"/>
                          </a:solidFill>
                          <a:latin typeface="Calibri" panose="020F0502020204030204"/>
                          <a:cs typeface="Calibri" panose="020F0502020204030204"/>
                        </a:rPr>
                        <a:t>Example</a:t>
                      </a:r>
                      <a:endParaRPr sz="1400">
                        <a:latin typeface="Calibri" panose="020F0502020204030204"/>
                        <a:cs typeface="Calibri" panose="020F0502020204030204"/>
                      </a:endParaRPr>
                    </a:p>
                  </a:txBody>
                  <a:tcPr marL="0" marR="0" marT="2286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748665">
                <a:tc>
                  <a:txBody>
                    <a:bodyPr/>
                    <a:lstStyle/>
                    <a:p>
                      <a:pPr marL="2540" algn="ctr">
                        <a:lnSpc>
                          <a:spcPct val="100000"/>
                        </a:lnSpc>
                        <a:spcBef>
                          <a:spcPts val="180"/>
                        </a:spcBef>
                      </a:pPr>
                      <a:r>
                        <a:rPr sz="1600" spc="-5" dirty="0">
                          <a:solidFill>
                            <a:srgbClr val="FF0000"/>
                          </a:solidFill>
                          <a:latin typeface="Calibri" panose="020F0502020204030204"/>
                          <a:cs typeface="Calibri" panose="020F0502020204030204"/>
                        </a:rPr>
                        <a:t>&amp; </a:t>
                      </a:r>
                      <a:r>
                        <a:rPr sz="1400" spc="-5" dirty="0">
                          <a:solidFill>
                            <a:srgbClr val="FF0000"/>
                          </a:solidFill>
                          <a:latin typeface="Calibri" panose="020F0502020204030204"/>
                          <a:cs typeface="Calibri" panose="020F0502020204030204"/>
                        </a:rPr>
                        <a:t>Binary</a:t>
                      </a:r>
                      <a:r>
                        <a:rPr sz="1400" spc="-30" dirty="0">
                          <a:solidFill>
                            <a:srgbClr val="FF0000"/>
                          </a:solidFill>
                          <a:latin typeface="Calibri" panose="020F0502020204030204"/>
                          <a:cs typeface="Calibri" panose="020F0502020204030204"/>
                        </a:rPr>
                        <a:t> </a:t>
                      </a:r>
                      <a:r>
                        <a:rPr sz="1400" spc="-5" dirty="0">
                          <a:solidFill>
                            <a:srgbClr val="FF0000"/>
                          </a:solidFill>
                          <a:latin typeface="Calibri" panose="020F0502020204030204"/>
                          <a:cs typeface="Calibri" panose="020F0502020204030204"/>
                        </a:rPr>
                        <a:t>AND</a:t>
                      </a:r>
                      <a:endParaRPr sz="1400">
                        <a:latin typeface="Calibri" panose="020F0502020204030204"/>
                        <a:cs typeface="Calibri" panose="020F0502020204030204"/>
                      </a:endParaRPr>
                    </a:p>
                  </a:txBody>
                  <a:tcPr marL="0" marR="0" marT="2286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8575" marR="295910">
                        <a:lnSpc>
                          <a:spcPct val="109000"/>
                        </a:lnSpc>
                        <a:spcBef>
                          <a:spcPts val="30"/>
                        </a:spcBef>
                      </a:pPr>
                      <a:r>
                        <a:rPr sz="1400" spc="-5" dirty="0">
                          <a:latin typeface="Calibri" panose="020F0502020204030204"/>
                          <a:cs typeface="Calibri" panose="020F0502020204030204"/>
                        </a:rPr>
                        <a:t>Operator copies </a:t>
                      </a:r>
                      <a:r>
                        <a:rPr sz="1400" dirty="0">
                          <a:latin typeface="Calibri" panose="020F0502020204030204"/>
                          <a:cs typeface="Calibri" panose="020F0502020204030204"/>
                        </a:rPr>
                        <a:t>a </a:t>
                      </a:r>
                      <a:r>
                        <a:rPr sz="1400" spc="-5" dirty="0">
                          <a:latin typeface="Calibri" panose="020F0502020204030204"/>
                          <a:cs typeface="Calibri" panose="020F0502020204030204"/>
                        </a:rPr>
                        <a:t>bit to the result </a:t>
                      </a:r>
                      <a:r>
                        <a:rPr sz="1400" dirty="0">
                          <a:latin typeface="Calibri" panose="020F0502020204030204"/>
                          <a:cs typeface="Calibri" panose="020F0502020204030204"/>
                        </a:rPr>
                        <a:t>if it </a:t>
                      </a:r>
                      <a:r>
                        <a:rPr sz="1400" spc="-5" dirty="0">
                          <a:latin typeface="Calibri" panose="020F0502020204030204"/>
                          <a:cs typeface="Calibri" panose="020F0502020204030204"/>
                        </a:rPr>
                        <a:t>exists </a:t>
                      </a:r>
                      <a:r>
                        <a:rPr sz="1400" dirty="0">
                          <a:latin typeface="Calibri" panose="020F0502020204030204"/>
                          <a:cs typeface="Calibri" panose="020F0502020204030204"/>
                        </a:rPr>
                        <a:t>in </a:t>
                      </a:r>
                      <a:r>
                        <a:rPr sz="1400" spc="-5" dirty="0">
                          <a:latin typeface="Calibri" panose="020F0502020204030204"/>
                          <a:cs typeface="Calibri" panose="020F0502020204030204"/>
                        </a:rPr>
                        <a:t>both  operands</a:t>
                      </a:r>
                      <a:endParaRPr sz="1400">
                        <a:latin typeface="Calibri" panose="020F0502020204030204"/>
                        <a:cs typeface="Calibri" panose="020F0502020204030204"/>
                      </a:endParaRPr>
                    </a:p>
                  </a:txBody>
                  <a:tcPr marL="0" marR="0" marT="381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a:lnSpc>
                          <a:spcPct val="100000"/>
                        </a:lnSpc>
                      </a:pPr>
                      <a:endParaRPr sz="1800">
                        <a:latin typeface="Times New Roman" panose="02020603050405020304"/>
                        <a:cs typeface="Times New Roman" panose="02020603050405020304"/>
                      </a:endParaRPr>
                    </a:p>
                    <a:p>
                      <a:pPr marL="28575">
                        <a:lnSpc>
                          <a:spcPct val="100000"/>
                        </a:lnSpc>
                      </a:pPr>
                      <a:r>
                        <a:rPr sz="1400" spc="-5" dirty="0">
                          <a:latin typeface="Calibri" panose="020F0502020204030204"/>
                          <a:cs typeface="Calibri" panose="020F0502020204030204"/>
                        </a:rPr>
                        <a:t>(a </a:t>
                      </a:r>
                      <a:r>
                        <a:rPr sz="1400" dirty="0">
                          <a:latin typeface="Calibri" panose="020F0502020204030204"/>
                          <a:cs typeface="Calibri" panose="020F0502020204030204"/>
                        </a:rPr>
                        <a:t>&amp; </a:t>
                      </a:r>
                      <a:r>
                        <a:rPr sz="1400" spc="-5" dirty="0">
                          <a:latin typeface="Calibri" panose="020F0502020204030204"/>
                          <a:cs typeface="Calibri" panose="020F0502020204030204"/>
                        </a:rPr>
                        <a:t>b) (means 0000</a:t>
                      </a:r>
                      <a:r>
                        <a:rPr sz="1400" spc="5" dirty="0">
                          <a:latin typeface="Calibri" panose="020F0502020204030204"/>
                          <a:cs typeface="Calibri" panose="020F0502020204030204"/>
                        </a:rPr>
                        <a:t> </a:t>
                      </a:r>
                      <a:r>
                        <a:rPr sz="1400" spc="-5" dirty="0">
                          <a:latin typeface="Calibri" panose="020F0502020204030204"/>
                          <a:cs typeface="Calibri" panose="020F0502020204030204"/>
                        </a:rPr>
                        <a:t>1100)</a:t>
                      </a:r>
                      <a:endParaRPr sz="1400">
                        <a:latin typeface="Calibri" panose="020F0502020204030204"/>
                        <a:cs typeface="Calibri" panose="020F0502020204030204"/>
                      </a:endParaRPr>
                    </a:p>
                  </a:txBody>
                  <a:tcPr marL="0" marR="0" marT="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748664">
                <a:tc>
                  <a:txBody>
                    <a:bodyPr/>
                    <a:lstStyle/>
                    <a:p>
                      <a:pPr algn="ctr">
                        <a:lnSpc>
                          <a:spcPct val="100000"/>
                        </a:lnSpc>
                        <a:spcBef>
                          <a:spcPts val="175"/>
                        </a:spcBef>
                      </a:pPr>
                      <a:r>
                        <a:rPr sz="1600" dirty="0">
                          <a:solidFill>
                            <a:srgbClr val="FF0000"/>
                          </a:solidFill>
                          <a:latin typeface="Calibri" panose="020F0502020204030204"/>
                          <a:cs typeface="Calibri" panose="020F0502020204030204"/>
                        </a:rPr>
                        <a:t>|</a:t>
                      </a:r>
                      <a:endParaRPr sz="1600">
                        <a:latin typeface="Calibri" panose="020F0502020204030204"/>
                        <a:cs typeface="Calibri" panose="020F0502020204030204"/>
                      </a:endParaRPr>
                    </a:p>
                    <a:p>
                      <a:pPr algn="ctr">
                        <a:lnSpc>
                          <a:spcPct val="100000"/>
                        </a:lnSpc>
                        <a:spcBef>
                          <a:spcPts val="190"/>
                        </a:spcBef>
                      </a:pPr>
                      <a:r>
                        <a:rPr sz="1400" spc="-5" dirty="0">
                          <a:solidFill>
                            <a:srgbClr val="FF0000"/>
                          </a:solidFill>
                          <a:latin typeface="Calibri" panose="020F0502020204030204"/>
                          <a:cs typeface="Calibri" panose="020F0502020204030204"/>
                        </a:rPr>
                        <a:t>Binary</a:t>
                      </a:r>
                      <a:r>
                        <a:rPr sz="1400" spc="-20" dirty="0">
                          <a:solidFill>
                            <a:srgbClr val="FF0000"/>
                          </a:solidFill>
                          <a:latin typeface="Calibri" panose="020F0502020204030204"/>
                          <a:cs typeface="Calibri" panose="020F0502020204030204"/>
                        </a:rPr>
                        <a:t> </a:t>
                      </a:r>
                      <a:r>
                        <a:rPr sz="1400" spc="-5" dirty="0">
                          <a:solidFill>
                            <a:srgbClr val="FF0000"/>
                          </a:solidFill>
                          <a:latin typeface="Calibri" panose="020F0502020204030204"/>
                          <a:cs typeface="Calibri" panose="020F0502020204030204"/>
                        </a:rPr>
                        <a:t>OR</a:t>
                      </a:r>
                      <a:endParaRPr sz="1400">
                        <a:latin typeface="Calibri" panose="020F0502020204030204"/>
                        <a:cs typeface="Calibri" panose="020F0502020204030204"/>
                      </a:endParaRPr>
                    </a:p>
                  </a:txBody>
                  <a:tcPr marL="0" marR="0" marT="2222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8575">
                        <a:lnSpc>
                          <a:spcPct val="100000"/>
                        </a:lnSpc>
                        <a:spcBef>
                          <a:spcPts val="185"/>
                        </a:spcBef>
                      </a:pPr>
                      <a:r>
                        <a:rPr sz="1400" spc="-5" dirty="0">
                          <a:latin typeface="Calibri" panose="020F0502020204030204"/>
                          <a:cs typeface="Calibri" panose="020F0502020204030204"/>
                        </a:rPr>
                        <a:t>It copies </a:t>
                      </a:r>
                      <a:r>
                        <a:rPr sz="1400" dirty="0">
                          <a:latin typeface="Calibri" panose="020F0502020204030204"/>
                          <a:cs typeface="Calibri" panose="020F0502020204030204"/>
                        </a:rPr>
                        <a:t>a </a:t>
                      </a:r>
                      <a:r>
                        <a:rPr sz="1400" spc="-5" dirty="0">
                          <a:latin typeface="Calibri" panose="020F0502020204030204"/>
                          <a:cs typeface="Calibri" panose="020F0502020204030204"/>
                        </a:rPr>
                        <a:t>bit </a:t>
                      </a:r>
                      <a:r>
                        <a:rPr sz="1400" dirty="0">
                          <a:latin typeface="Calibri" panose="020F0502020204030204"/>
                          <a:cs typeface="Calibri" panose="020F0502020204030204"/>
                        </a:rPr>
                        <a:t>if it </a:t>
                      </a:r>
                      <a:r>
                        <a:rPr sz="1400" spc="-5" dirty="0">
                          <a:latin typeface="Calibri" panose="020F0502020204030204"/>
                          <a:cs typeface="Calibri" panose="020F0502020204030204"/>
                        </a:rPr>
                        <a:t>exists </a:t>
                      </a:r>
                      <a:r>
                        <a:rPr sz="1400" dirty="0">
                          <a:latin typeface="Calibri" panose="020F0502020204030204"/>
                          <a:cs typeface="Calibri" panose="020F0502020204030204"/>
                        </a:rPr>
                        <a:t>in </a:t>
                      </a:r>
                      <a:r>
                        <a:rPr sz="1400" spc="-5" dirty="0">
                          <a:latin typeface="Calibri" panose="020F0502020204030204"/>
                          <a:cs typeface="Calibri" panose="020F0502020204030204"/>
                        </a:rPr>
                        <a:t>either</a:t>
                      </a:r>
                      <a:r>
                        <a:rPr sz="1400" spc="-25" dirty="0">
                          <a:latin typeface="Calibri" panose="020F0502020204030204"/>
                          <a:cs typeface="Calibri" panose="020F0502020204030204"/>
                        </a:rPr>
                        <a:t> </a:t>
                      </a:r>
                      <a:r>
                        <a:rPr sz="1400" spc="-5" dirty="0">
                          <a:latin typeface="Calibri" panose="020F0502020204030204"/>
                          <a:cs typeface="Calibri" panose="020F0502020204030204"/>
                        </a:rPr>
                        <a:t>operand.</a:t>
                      </a:r>
                      <a:endParaRPr sz="1400">
                        <a:latin typeface="Calibri" panose="020F0502020204030204"/>
                        <a:cs typeface="Calibri" panose="020F0502020204030204"/>
                      </a:endParaRPr>
                    </a:p>
                  </a:txBody>
                  <a:tcPr marL="0" marR="0" marT="2349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a:lnSpc>
                          <a:spcPct val="100000"/>
                        </a:lnSpc>
                        <a:spcBef>
                          <a:spcPts val="55"/>
                        </a:spcBef>
                      </a:pPr>
                      <a:endParaRPr sz="1750">
                        <a:latin typeface="Times New Roman" panose="02020603050405020304"/>
                        <a:cs typeface="Times New Roman" panose="02020603050405020304"/>
                      </a:endParaRPr>
                    </a:p>
                    <a:p>
                      <a:pPr marL="28575">
                        <a:lnSpc>
                          <a:spcPct val="100000"/>
                        </a:lnSpc>
                      </a:pPr>
                      <a:r>
                        <a:rPr sz="1400" spc="-5" dirty="0">
                          <a:latin typeface="Calibri" panose="020F0502020204030204"/>
                          <a:cs typeface="Calibri" panose="020F0502020204030204"/>
                        </a:rPr>
                        <a:t>(a </a:t>
                      </a:r>
                      <a:r>
                        <a:rPr sz="1400" dirty="0">
                          <a:latin typeface="Calibri" panose="020F0502020204030204"/>
                          <a:cs typeface="Calibri" panose="020F0502020204030204"/>
                        </a:rPr>
                        <a:t>| </a:t>
                      </a:r>
                      <a:r>
                        <a:rPr sz="1400" spc="-5" dirty="0">
                          <a:latin typeface="Calibri" panose="020F0502020204030204"/>
                          <a:cs typeface="Calibri" panose="020F0502020204030204"/>
                        </a:rPr>
                        <a:t>b) </a:t>
                      </a:r>
                      <a:r>
                        <a:rPr sz="1400" dirty="0">
                          <a:latin typeface="Calibri" panose="020F0502020204030204"/>
                          <a:cs typeface="Calibri" panose="020F0502020204030204"/>
                        </a:rPr>
                        <a:t>= 61 </a:t>
                      </a:r>
                      <a:r>
                        <a:rPr sz="1400" spc="-5" dirty="0">
                          <a:latin typeface="Calibri" panose="020F0502020204030204"/>
                          <a:cs typeface="Calibri" panose="020F0502020204030204"/>
                        </a:rPr>
                        <a:t>(means 0011</a:t>
                      </a:r>
                      <a:r>
                        <a:rPr sz="1400" spc="-20" dirty="0">
                          <a:latin typeface="Calibri" panose="020F0502020204030204"/>
                          <a:cs typeface="Calibri" panose="020F0502020204030204"/>
                        </a:rPr>
                        <a:t> </a:t>
                      </a:r>
                      <a:r>
                        <a:rPr sz="1400" spc="-5" dirty="0">
                          <a:latin typeface="Calibri" panose="020F0502020204030204"/>
                          <a:cs typeface="Calibri" panose="020F0502020204030204"/>
                        </a:rPr>
                        <a:t>1101)</a:t>
                      </a:r>
                      <a:endParaRPr sz="1400">
                        <a:latin typeface="Calibri" panose="020F0502020204030204"/>
                        <a:cs typeface="Calibri" panose="020F0502020204030204"/>
                      </a:endParaRPr>
                    </a:p>
                  </a:txBody>
                  <a:tcPr marL="0" marR="0" marT="698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748665">
                <a:tc>
                  <a:txBody>
                    <a:bodyPr/>
                    <a:lstStyle/>
                    <a:p>
                      <a:pPr algn="ctr">
                        <a:lnSpc>
                          <a:spcPct val="100000"/>
                        </a:lnSpc>
                        <a:spcBef>
                          <a:spcPts val="170"/>
                        </a:spcBef>
                      </a:pPr>
                      <a:r>
                        <a:rPr sz="1600" dirty="0">
                          <a:solidFill>
                            <a:srgbClr val="FF0000"/>
                          </a:solidFill>
                          <a:latin typeface="Calibri" panose="020F0502020204030204"/>
                          <a:cs typeface="Calibri" panose="020F0502020204030204"/>
                        </a:rPr>
                        <a:t>^</a:t>
                      </a:r>
                      <a:endParaRPr sz="1600">
                        <a:latin typeface="Calibri" panose="020F0502020204030204"/>
                        <a:cs typeface="Calibri" panose="020F0502020204030204"/>
                      </a:endParaRPr>
                    </a:p>
                    <a:p>
                      <a:pPr marL="118110">
                        <a:lnSpc>
                          <a:spcPct val="100000"/>
                        </a:lnSpc>
                        <a:spcBef>
                          <a:spcPts val="205"/>
                        </a:spcBef>
                      </a:pPr>
                      <a:r>
                        <a:rPr sz="1400" spc="-5" dirty="0">
                          <a:solidFill>
                            <a:srgbClr val="FF0000"/>
                          </a:solidFill>
                          <a:latin typeface="Calibri" panose="020F0502020204030204"/>
                          <a:cs typeface="Calibri" panose="020F0502020204030204"/>
                        </a:rPr>
                        <a:t>Binary</a:t>
                      </a:r>
                      <a:r>
                        <a:rPr sz="1400" spc="-15" dirty="0">
                          <a:solidFill>
                            <a:srgbClr val="FF0000"/>
                          </a:solidFill>
                          <a:latin typeface="Calibri" panose="020F0502020204030204"/>
                          <a:cs typeface="Calibri" panose="020F0502020204030204"/>
                        </a:rPr>
                        <a:t> </a:t>
                      </a:r>
                      <a:r>
                        <a:rPr sz="1400" spc="-5" dirty="0">
                          <a:solidFill>
                            <a:srgbClr val="FF0000"/>
                          </a:solidFill>
                          <a:latin typeface="Calibri" panose="020F0502020204030204"/>
                          <a:cs typeface="Calibri" panose="020F0502020204030204"/>
                        </a:rPr>
                        <a:t>XOR</a:t>
                      </a:r>
                      <a:endParaRPr sz="1400">
                        <a:latin typeface="Calibri" panose="020F0502020204030204"/>
                        <a:cs typeface="Calibri" panose="020F0502020204030204"/>
                      </a:endParaRPr>
                    </a:p>
                  </a:txBody>
                  <a:tcPr marL="0" marR="0" marT="2159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8575">
                        <a:lnSpc>
                          <a:spcPct val="100000"/>
                        </a:lnSpc>
                        <a:spcBef>
                          <a:spcPts val="180"/>
                        </a:spcBef>
                      </a:pPr>
                      <a:r>
                        <a:rPr sz="1400" spc="-5" dirty="0">
                          <a:latin typeface="Calibri" panose="020F0502020204030204"/>
                          <a:cs typeface="Calibri" panose="020F0502020204030204"/>
                        </a:rPr>
                        <a:t>It copies the bit </a:t>
                      </a:r>
                      <a:r>
                        <a:rPr sz="1400" dirty="0">
                          <a:latin typeface="Calibri" panose="020F0502020204030204"/>
                          <a:cs typeface="Calibri" panose="020F0502020204030204"/>
                        </a:rPr>
                        <a:t>if it is set in </a:t>
                      </a:r>
                      <a:r>
                        <a:rPr sz="1400" spc="-5" dirty="0">
                          <a:latin typeface="Calibri" panose="020F0502020204030204"/>
                          <a:cs typeface="Calibri" panose="020F0502020204030204"/>
                        </a:rPr>
                        <a:t>one operand but not</a:t>
                      </a:r>
                      <a:r>
                        <a:rPr sz="1400" spc="-40" dirty="0">
                          <a:latin typeface="Calibri" panose="020F0502020204030204"/>
                          <a:cs typeface="Calibri" panose="020F0502020204030204"/>
                        </a:rPr>
                        <a:t> </a:t>
                      </a:r>
                      <a:r>
                        <a:rPr sz="1400" spc="-5" dirty="0">
                          <a:latin typeface="Calibri" panose="020F0502020204030204"/>
                          <a:cs typeface="Calibri" panose="020F0502020204030204"/>
                        </a:rPr>
                        <a:t>both.</a:t>
                      </a:r>
                      <a:endParaRPr sz="1400">
                        <a:latin typeface="Calibri" panose="020F0502020204030204"/>
                        <a:cs typeface="Calibri" panose="020F0502020204030204"/>
                      </a:endParaRPr>
                    </a:p>
                  </a:txBody>
                  <a:tcPr marL="0" marR="0" marT="2286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a:lnSpc>
                          <a:spcPct val="100000"/>
                        </a:lnSpc>
                        <a:spcBef>
                          <a:spcPts val="50"/>
                        </a:spcBef>
                      </a:pPr>
                      <a:endParaRPr sz="1750">
                        <a:latin typeface="Times New Roman" panose="02020603050405020304"/>
                        <a:cs typeface="Times New Roman" panose="02020603050405020304"/>
                      </a:endParaRPr>
                    </a:p>
                    <a:p>
                      <a:pPr marL="28575">
                        <a:lnSpc>
                          <a:spcPct val="100000"/>
                        </a:lnSpc>
                      </a:pPr>
                      <a:r>
                        <a:rPr sz="1400" spc="-5" dirty="0">
                          <a:latin typeface="Calibri" panose="020F0502020204030204"/>
                          <a:cs typeface="Calibri" panose="020F0502020204030204"/>
                        </a:rPr>
                        <a:t>(a </a:t>
                      </a:r>
                      <a:r>
                        <a:rPr sz="1400" dirty="0">
                          <a:latin typeface="Calibri" panose="020F0502020204030204"/>
                          <a:cs typeface="Calibri" panose="020F0502020204030204"/>
                        </a:rPr>
                        <a:t>^ </a:t>
                      </a:r>
                      <a:r>
                        <a:rPr sz="1400" spc="-5" dirty="0">
                          <a:latin typeface="Calibri" panose="020F0502020204030204"/>
                          <a:cs typeface="Calibri" panose="020F0502020204030204"/>
                        </a:rPr>
                        <a:t>b) </a:t>
                      </a:r>
                      <a:r>
                        <a:rPr sz="1400" dirty="0">
                          <a:latin typeface="Calibri" panose="020F0502020204030204"/>
                          <a:cs typeface="Calibri" panose="020F0502020204030204"/>
                        </a:rPr>
                        <a:t>= 49 </a:t>
                      </a:r>
                      <a:r>
                        <a:rPr sz="1400" spc="-5" dirty="0">
                          <a:latin typeface="Calibri" panose="020F0502020204030204"/>
                          <a:cs typeface="Calibri" panose="020F0502020204030204"/>
                        </a:rPr>
                        <a:t>(means 0011 0001)</a:t>
                      </a:r>
                      <a:endParaRPr sz="1400">
                        <a:latin typeface="Calibri" panose="020F0502020204030204"/>
                        <a:cs typeface="Calibri" panose="020F0502020204030204"/>
                      </a:endParaRPr>
                    </a:p>
                  </a:txBody>
                  <a:tcPr marL="0" marR="0" marT="635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1150619">
                <a:tc>
                  <a:txBody>
                    <a:bodyPr/>
                    <a:lstStyle/>
                    <a:p>
                      <a:pPr marL="561340">
                        <a:lnSpc>
                          <a:spcPct val="100000"/>
                        </a:lnSpc>
                        <a:spcBef>
                          <a:spcPts val="170"/>
                        </a:spcBef>
                      </a:pPr>
                      <a:r>
                        <a:rPr sz="1600" dirty="0">
                          <a:solidFill>
                            <a:srgbClr val="FF0000"/>
                          </a:solidFill>
                          <a:latin typeface="Calibri" panose="020F0502020204030204"/>
                          <a:cs typeface="Calibri" panose="020F0502020204030204"/>
                        </a:rPr>
                        <a:t>~</a:t>
                      </a:r>
                      <a:endParaRPr sz="1600">
                        <a:latin typeface="Calibri" panose="020F0502020204030204"/>
                        <a:cs typeface="Calibri" panose="020F0502020204030204"/>
                      </a:endParaRPr>
                    </a:p>
                    <a:p>
                      <a:pPr marL="96520" marR="185420" indent="4445">
                        <a:lnSpc>
                          <a:spcPct val="110000"/>
                        </a:lnSpc>
                        <a:spcBef>
                          <a:spcPts val="30"/>
                        </a:spcBef>
                      </a:pPr>
                      <a:r>
                        <a:rPr sz="1400" spc="-5" dirty="0">
                          <a:solidFill>
                            <a:srgbClr val="FF0000"/>
                          </a:solidFill>
                          <a:latin typeface="Calibri" panose="020F0502020204030204"/>
                          <a:cs typeface="Calibri" panose="020F0502020204030204"/>
                        </a:rPr>
                        <a:t>Binary Ones  </a:t>
                      </a:r>
                      <a:r>
                        <a:rPr sz="1400" spc="-10" dirty="0">
                          <a:solidFill>
                            <a:srgbClr val="FF0000"/>
                          </a:solidFill>
                          <a:latin typeface="Calibri" panose="020F0502020204030204"/>
                          <a:cs typeface="Calibri" panose="020F0502020204030204"/>
                        </a:rPr>
                        <a:t>C</a:t>
                      </a:r>
                      <a:r>
                        <a:rPr sz="1400" dirty="0">
                          <a:solidFill>
                            <a:srgbClr val="FF0000"/>
                          </a:solidFill>
                          <a:latin typeface="Calibri" panose="020F0502020204030204"/>
                          <a:cs typeface="Calibri" panose="020F0502020204030204"/>
                        </a:rPr>
                        <a:t>o</a:t>
                      </a:r>
                      <a:r>
                        <a:rPr sz="1400" spc="-10" dirty="0">
                          <a:solidFill>
                            <a:srgbClr val="FF0000"/>
                          </a:solidFill>
                          <a:latin typeface="Calibri" panose="020F0502020204030204"/>
                          <a:cs typeface="Calibri" panose="020F0502020204030204"/>
                        </a:rPr>
                        <a:t>mp</a:t>
                      </a:r>
                      <a:r>
                        <a:rPr sz="1400" dirty="0">
                          <a:solidFill>
                            <a:srgbClr val="FF0000"/>
                          </a:solidFill>
                          <a:latin typeface="Calibri" panose="020F0502020204030204"/>
                          <a:cs typeface="Calibri" panose="020F0502020204030204"/>
                        </a:rPr>
                        <a:t>l</a:t>
                      </a:r>
                      <a:r>
                        <a:rPr sz="1400" spc="-5" dirty="0">
                          <a:solidFill>
                            <a:srgbClr val="FF0000"/>
                          </a:solidFill>
                          <a:latin typeface="Calibri" panose="020F0502020204030204"/>
                          <a:cs typeface="Calibri" panose="020F0502020204030204"/>
                        </a:rPr>
                        <a:t>e</a:t>
                      </a:r>
                      <a:r>
                        <a:rPr sz="1400" spc="-10" dirty="0">
                          <a:solidFill>
                            <a:srgbClr val="FF0000"/>
                          </a:solidFill>
                          <a:latin typeface="Calibri" panose="020F0502020204030204"/>
                          <a:cs typeface="Calibri" panose="020F0502020204030204"/>
                        </a:rPr>
                        <a:t>m</a:t>
                      </a:r>
                      <a:r>
                        <a:rPr sz="1400" spc="-5" dirty="0">
                          <a:solidFill>
                            <a:srgbClr val="FF0000"/>
                          </a:solidFill>
                          <a:latin typeface="Calibri" panose="020F0502020204030204"/>
                          <a:cs typeface="Calibri" panose="020F0502020204030204"/>
                        </a:rPr>
                        <a:t>e</a:t>
                      </a:r>
                      <a:r>
                        <a:rPr sz="1400" spc="-10" dirty="0">
                          <a:solidFill>
                            <a:srgbClr val="FF0000"/>
                          </a:solidFill>
                          <a:latin typeface="Calibri" panose="020F0502020204030204"/>
                          <a:cs typeface="Calibri" panose="020F0502020204030204"/>
                        </a:rPr>
                        <a:t>n</a:t>
                      </a:r>
                      <a:r>
                        <a:rPr sz="1400" dirty="0">
                          <a:solidFill>
                            <a:srgbClr val="FF0000"/>
                          </a:solidFill>
                          <a:latin typeface="Calibri" panose="020F0502020204030204"/>
                          <a:cs typeface="Calibri" panose="020F0502020204030204"/>
                        </a:rPr>
                        <a:t>t</a:t>
                      </a:r>
                      <a:endParaRPr sz="1400">
                        <a:latin typeface="Calibri" panose="020F0502020204030204"/>
                        <a:cs typeface="Calibri" panose="020F0502020204030204"/>
                      </a:endParaRPr>
                    </a:p>
                  </a:txBody>
                  <a:tcPr marL="0" marR="0" marT="2159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a:lnSpc>
                          <a:spcPct val="100000"/>
                        </a:lnSpc>
                      </a:pPr>
                      <a:endParaRPr sz="1400">
                        <a:latin typeface="Times New Roman" panose="02020603050405020304"/>
                        <a:cs typeface="Times New Roman" panose="02020603050405020304"/>
                      </a:endParaRPr>
                    </a:p>
                    <a:p>
                      <a:pPr>
                        <a:lnSpc>
                          <a:spcPct val="100000"/>
                        </a:lnSpc>
                        <a:spcBef>
                          <a:spcPts val="35"/>
                        </a:spcBef>
                      </a:pPr>
                      <a:endParaRPr sz="1750">
                        <a:latin typeface="Times New Roman" panose="02020603050405020304"/>
                        <a:cs typeface="Times New Roman" panose="02020603050405020304"/>
                      </a:endParaRPr>
                    </a:p>
                    <a:p>
                      <a:pPr marL="28575">
                        <a:lnSpc>
                          <a:spcPct val="100000"/>
                        </a:lnSpc>
                      </a:pPr>
                      <a:r>
                        <a:rPr sz="1400" spc="-5" dirty="0">
                          <a:latin typeface="Calibri" panose="020F0502020204030204"/>
                          <a:cs typeface="Calibri" panose="020F0502020204030204"/>
                        </a:rPr>
                        <a:t>It </a:t>
                      </a:r>
                      <a:r>
                        <a:rPr sz="1400" dirty="0">
                          <a:latin typeface="Calibri" panose="020F0502020204030204"/>
                          <a:cs typeface="Calibri" panose="020F0502020204030204"/>
                        </a:rPr>
                        <a:t>is </a:t>
                      </a:r>
                      <a:r>
                        <a:rPr sz="1400" spc="-5" dirty="0">
                          <a:latin typeface="Calibri" panose="020F0502020204030204"/>
                          <a:cs typeface="Calibri" panose="020F0502020204030204"/>
                        </a:rPr>
                        <a:t>unary and has the effect </a:t>
                      </a:r>
                      <a:r>
                        <a:rPr sz="1400" dirty="0">
                          <a:latin typeface="Calibri" panose="020F0502020204030204"/>
                          <a:cs typeface="Calibri" panose="020F0502020204030204"/>
                        </a:rPr>
                        <a:t>of </a:t>
                      </a:r>
                      <a:r>
                        <a:rPr sz="1400" spc="-5" dirty="0">
                          <a:latin typeface="Calibri" panose="020F0502020204030204"/>
                          <a:cs typeface="Calibri" panose="020F0502020204030204"/>
                        </a:rPr>
                        <a:t>'flipping'</a:t>
                      </a:r>
                      <a:r>
                        <a:rPr sz="1400" dirty="0">
                          <a:latin typeface="Calibri" panose="020F0502020204030204"/>
                          <a:cs typeface="Calibri" panose="020F0502020204030204"/>
                        </a:rPr>
                        <a:t> </a:t>
                      </a:r>
                      <a:r>
                        <a:rPr sz="1400" spc="-5" dirty="0">
                          <a:latin typeface="Calibri" panose="020F0502020204030204"/>
                          <a:cs typeface="Calibri" panose="020F0502020204030204"/>
                        </a:rPr>
                        <a:t>bits.</a:t>
                      </a:r>
                      <a:endParaRPr sz="1400">
                        <a:latin typeface="Calibri" panose="020F0502020204030204"/>
                        <a:cs typeface="Calibri" panose="020F0502020204030204"/>
                      </a:endParaRPr>
                    </a:p>
                  </a:txBody>
                  <a:tcPr marL="0" marR="0" marT="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a:lnSpc>
                          <a:spcPct val="100000"/>
                        </a:lnSpc>
                        <a:spcBef>
                          <a:spcPts val="35"/>
                        </a:spcBef>
                      </a:pPr>
                      <a:endParaRPr sz="1400">
                        <a:latin typeface="Times New Roman" panose="02020603050405020304"/>
                        <a:cs typeface="Times New Roman" panose="02020603050405020304"/>
                      </a:endParaRPr>
                    </a:p>
                    <a:p>
                      <a:pPr marL="28575" marR="153035">
                        <a:lnSpc>
                          <a:spcPct val="110000"/>
                        </a:lnSpc>
                        <a:spcBef>
                          <a:spcPts val="5"/>
                        </a:spcBef>
                      </a:pPr>
                      <a:r>
                        <a:rPr sz="1400" spc="-5" dirty="0">
                          <a:latin typeface="Calibri" panose="020F0502020204030204"/>
                          <a:cs typeface="Calibri" panose="020F0502020204030204"/>
                        </a:rPr>
                        <a:t>(~a </a:t>
                      </a:r>
                      <a:r>
                        <a:rPr sz="1400" dirty="0">
                          <a:latin typeface="Calibri" panose="020F0502020204030204"/>
                          <a:cs typeface="Calibri" panose="020F0502020204030204"/>
                        </a:rPr>
                        <a:t>) = -61 </a:t>
                      </a:r>
                      <a:r>
                        <a:rPr sz="1400" spc="-5" dirty="0">
                          <a:latin typeface="Calibri" panose="020F0502020204030204"/>
                          <a:cs typeface="Calibri" panose="020F0502020204030204"/>
                        </a:rPr>
                        <a:t>(means 1100 0011 </a:t>
                      </a:r>
                      <a:r>
                        <a:rPr sz="1400" dirty="0">
                          <a:latin typeface="Calibri" panose="020F0502020204030204"/>
                          <a:cs typeface="Calibri" panose="020F0502020204030204"/>
                        </a:rPr>
                        <a:t>in 2's  </a:t>
                      </a:r>
                      <a:r>
                        <a:rPr sz="1400" spc="-5" dirty="0">
                          <a:latin typeface="Calibri" panose="020F0502020204030204"/>
                          <a:cs typeface="Calibri" panose="020F0502020204030204"/>
                        </a:rPr>
                        <a:t>complement </a:t>
                      </a:r>
                      <a:r>
                        <a:rPr sz="1400" dirty="0">
                          <a:latin typeface="Calibri" panose="020F0502020204030204"/>
                          <a:cs typeface="Calibri" panose="020F0502020204030204"/>
                        </a:rPr>
                        <a:t>form </a:t>
                      </a:r>
                      <a:r>
                        <a:rPr sz="1400" spc="-5" dirty="0">
                          <a:latin typeface="Calibri" panose="020F0502020204030204"/>
                          <a:cs typeface="Calibri" panose="020F0502020204030204"/>
                        </a:rPr>
                        <a:t>due to </a:t>
                      </a:r>
                      <a:r>
                        <a:rPr sz="1400" dirty="0">
                          <a:latin typeface="Calibri" panose="020F0502020204030204"/>
                          <a:cs typeface="Calibri" panose="020F0502020204030204"/>
                        </a:rPr>
                        <a:t>a </a:t>
                      </a:r>
                      <a:r>
                        <a:rPr sz="1400" spc="-5" dirty="0">
                          <a:latin typeface="Calibri" panose="020F0502020204030204"/>
                          <a:cs typeface="Calibri" panose="020F0502020204030204"/>
                        </a:rPr>
                        <a:t>signed binary  number.</a:t>
                      </a:r>
                      <a:endParaRPr sz="1400">
                        <a:latin typeface="Calibri" panose="020F0502020204030204"/>
                        <a:cs typeface="Calibri" panose="020F0502020204030204"/>
                      </a:endParaRPr>
                    </a:p>
                  </a:txBody>
                  <a:tcPr marL="0" marR="0" marT="444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949960">
                <a:tc>
                  <a:txBody>
                    <a:bodyPr/>
                    <a:lstStyle/>
                    <a:p>
                      <a:pPr algn="ctr">
                        <a:lnSpc>
                          <a:spcPct val="100000"/>
                        </a:lnSpc>
                        <a:spcBef>
                          <a:spcPts val="170"/>
                        </a:spcBef>
                      </a:pPr>
                      <a:r>
                        <a:rPr sz="1600" spc="-5" dirty="0">
                          <a:solidFill>
                            <a:srgbClr val="FF0000"/>
                          </a:solidFill>
                          <a:latin typeface="Calibri" panose="020F0502020204030204"/>
                          <a:cs typeface="Calibri" panose="020F0502020204030204"/>
                        </a:rPr>
                        <a:t>&lt;&lt;</a:t>
                      </a:r>
                      <a:endParaRPr sz="1600">
                        <a:latin typeface="Calibri" panose="020F0502020204030204"/>
                        <a:cs typeface="Calibri" panose="020F0502020204030204"/>
                      </a:endParaRPr>
                    </a:p>
                    <a:p>
                      <a:pPr algn="ctr">
                        <a:lnSpc>
                          <a:spcPct val="100000"/>
                        </a:lnSpc>
                        <a:spcBef>
                          <a:spcPts val="200"/>
                        </a:spcBef>
                      </a:pPr>
                      <a:r>
                        <a:rPr sz="1400" spc="-5" dirty="0">
                          <a:solidFill>
                            <a:srgbClr val="FF0000"/>
                          </a:solidFill>
                          <a:latin typeface="Calibri" panose="020F0502020204030204"/>
                          <a:cs typeface="Calibri" panose="020F0502020204030204"/>
                        </a:rPr>
                        <a:t>Binary Left</a:t>
                      </a:r>
                      <a:r>
                        <a:rPr sz="1400" spc="-40" dirty="0">
                          <a:solidFill>
                            <a:srgbClr val="FF0000"/>
                          </a:solidFill>
                          <a:latin typeface="Calibri" panose="020F0502020204030204"/>
                          <a:cs typeface="Calibri" panose="020F0502020204030204"/>
                        </a:rPr>
                        <a:t> </a:t>
                      </a:r>
                      <a:r>
                        <a:rPr sz="1400" spc="-5" dirty="0">
                          <a:solidFill>
                            <a:srgbClr val="FF0000"/>
                          </a:solidFill>
                          <a:latin typeface="Calibri" panose="020F0502020204030204"/>
                          <a:cs typeface="Calibri" panose="020F0502020204030204"/>
                        </a:rPr>
                        <a:t>Shift</a:t>
                      </a:r>
                      <a:endParaRPr sz="1400">
                        <a:latin typeface="Calibri" panose="020F0502020204030204"/>
                        <a:cs typeface="Calibri" panose="020F0502020204030204"/>
                      </a:endParaRPr>
                    </a:p>
                  </a:txBody>
                  <a:tcPr marL="0" marR="0" marT="2159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8575" marR="54610">
                        <a:lnSpc>
                          <a:spcPct val="109000"/>
                        </a:lnSpc>
                        <a:spcBef>
                          <a:spcPts val="35"/>
                        </a:spcBef>
                      </a:pPr>
                      <a:r>
                        <a:rPr sz="1400" spc="-5" dirty="0">
                          <a:latin typeface="Calibri" panose="020F0502020204030204"/>
                          <a:cs typeface="Calibri" panose="020F0502020204030204"/>
                        </a:rPr>
                        <a:t>The </a:t>
                      </a:r>
                      <a:r>
                        <a:rPr sz="1400" dirty="0">
                          <a:latin typeface="Calibri" panose="020F0502020204030204"/>
                          <a:cs typeface="Calibri" panose="020F0502020204030204"/>
                        </a:rPr>
                        <a:t>left </a:t>
                      </a:r>
                      <a:r>
                        <a:rPr sz="1400" spc="-5" dirty="0">
                          <a:latin typeface="Calibri" panose="020F0502020204030204"/>
                          <a:cs typeface="Calibri" panose="020F0502020204030204"/>
                        </a:rPr>
                        <a:t>operands value </a:t>
                      </a:r>
                      <a:r>
                        <a:rPr sz="1400" dirty="0">
                          <a:latin typeface="Calibri" panose="020F0502020204030204"/>
                          <a:cs typeface="Calibri" panose="020F0502020204030204"/>
                        </a:rPr>
                        <a:t>is </a:t>
                      </a:r>
                      <a:r>
                        <a:rPr sz="1400" spc="-5" dirty="0">
                          <a:latin typeface="Calibri" panose="020F0502020204030204"/>
                          <a:cs typeface="Calibri" panose="020F0502020204030204"/>
                        </a:rPr>
                        <a:t>moved </a:t>
                      </a:r>
                      <a:r>
                        <a:rPr sz="1400" dirty="0">
                          <a:latin typeface="Calibri" panose="020F0502020204030204"/>
                          <a:cs typeface="Calibri" panose="020F0502020204030204"/>
                        </a:rPr>
                        <a:t>left </a:t>
                      </a:r>
                      <a:r>
                        <a:rPr sz="1400" spc="-5" dirty="0">
                          <a:latin typeface="Calibri" panose="020F0502020204030204"/>
                          <a:cs typeface="Calibri" panose="020F0502020204030204"/>
                        </a:rPr>
                        <a:t>by the number </a:t>
                      </a:r>
                      <a:r>
                        <a:rPr sz="1400" dirty="0">
                          <a:latin typeface="Calibri" panose="020F0502020204030204"/>
                          <a:cs typeface="Calibri" panose="020F0502020204030204"/>
                        </a:rPr>
                        <a:t>of  </a:t>
                      </a:r>
                      <a:r>
                        <a:rPr sz="1400" spc="-5" dirty="0">
                          <a:latin typeface="Calibri" panose="020F0502020204030204"/>
                          <a:cs typeface="Calibri" panose="020F0502020204030204"/>
                        </a:rPr>
                        <a:t>bits specified by the right operand.</a:t>
                      </a:r>
                      <a:endParaRPr sz="1400">
                        <a:latin typeface="Calibri" panose="020F0502020204030204"/>
                        <a:cs typeface="Calibri" panose="020F0502020204030204"/>
                      </a:endParaRPr>
                    </a:p>
                  </a:txBody>
                  <a:tcPr marL="0" marR="0" marT="444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a:lnSpc>
                          <a:spcPct val="100000"/>
                        </a:lnSpc>
                      </a:pPr>
                      <a:endParaRPr sz="1400">
                        <a:latin typeface="Times New Roman" panose="02020603050405020304"/>
                        <a:cs typeface="Times New Roman" panose="02020603050405020304"/>
                      </a:endParaRPr>
                    </a:p>
                    <a:p>
                      <a:pPr marL="28575">
                        <a:lnSpc>
                          <a:spcPct val="100000"/>
                        </a:lnSpc>
                        <a:spcBef>
                          <a:spcPts val="1255"/>
                        </a:spcBef>
                      </a:pPr>
                      <a:r>
                        <a:rPr sz="1400" dirty="0">
                          <a:latin typeface="Calibri" panose="020F0502020204030204"/>
                          <a:cs typeface="Calibri" panose="020F0502020204030204"/>
                        </a:rPr>
                        <a:t>a &lt;&lt; 2 = </a:t>
                      </a:r>
                      <a:r>
                        <a:rPr sz="1400" spc="-5" dirty="0">
                          <a:latin typeface="Calibri" panose="020F0502020204030204"/>
                          <a:cs typeface="Calibri" panose="020F0502020204030204"/>
                        </a:rPr>
                        <a:t>240 (means 1111</a:t>
                      </a:r>
                      <a:r>
                        <a:rPr sz="1400" spc="-25" dirty="0">
                          <a:latin typeface="Calibri" panose="020F0502020204030204"/>
                          <a:cs typeface="Calibri" panose="020F0502020204030204"/>
                        </a:rPr>
                        <a:t> </a:t>
                      </a:r>
                      <a:r>
                        <a:rPr sz="1400" spc="-5" dirty="0">
                          <a:latin typeface="Calibri" panose="020F0502020204030204"/>
                          <a:cs typeface="Calibri" panose="020F0502020204030204"/>
                        </a:rPr>
                        <a:t>0000)</a:t>
                      </a:r>
                      <a:endParaRPr sz="1400">
                        <a:latin typeface="Calibri" panose="020F0502020204030204"/>
                        <a:cs typeface="Calibri" panose="020F0502020204030204"/>
                      </a:endParaRPr>
                    </a:p>
                  </a:txBody>
                  <a:tcPr marL="0" marR="0" marT="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949325">
                <a:tc>
                  <a:txBody>
                    <a:bodyPr/>
                    <a:lstStyle/>
                    <a:p>
                      <a:pPr marL="635" algn="ctr">
                        <a:lnSpc>
                          <a:spcPct val="100000"/>
                        </a:lnSpc>
                        <a:spcBef>
                          <a:spcPts val="160"/>
                        </a:spcBef>
                      </a:pPr>
                      <a:r>
                        <a:rPr sz="1800" dirty="0">
                          <a:solidFill>
                            <a:srgbClr val="FF0000"/>
                          </a:solidFill>
                          <a:latin typeface="Calibri" panose="020F0502020204030204"/>
                          <a:cs typeface="Calibri" panose="020F0502020204030204"/>
                        </a:rPr>
                        <a:t>&gt;&gt;</a:t>
                      </a:r>
                      <a:endParaRPr sz="1800">
                        <a:latin typeface="Calibri" panose="020F0502020204030204"/>
                        <a:cs typeface="Calibri" panose="020F0502020204030204"/>
                      </a:endParaRPr>
                    </a:p>
                    <a:p>
                      <a:pPr marL="290195" marR="241300" indent="-186055">
                        <a:lnSpc>
                          <a:spcPct val="110000"/>
                        </a:lnSpc>
                        <a:spcBef>
                          <a:spcPts val="60"/>
                        </a:spcBef>
                      </a:pPr>
                      <a:r>
                        <a:rPr sz="1400" spc="-5" dirty="0">
                          <a:solidFill>
                            <a:srgbClr val="FF0000"/>
                          </a:solidFill>
                          <a:latin typeface="Calibri" panose="020F0502020204030204"/>
                          <a:cs typeface="Calibri" panose="020F0502020204030204"/>
                        </a:rPr>
                        <a:t>Binary</a:t>
                      </a:r>
                      <a:r>
                        <a:rPr sz="1400" spc="-75" dirty="0">
                          <a:solidFill>
                            <a:srgbClr val="FF0000"/>
                          </a:solidFill>
                          <a:latin typeface="Calibri" panose="020F0502020204030204"/>
                          <a:cs typeface="Calibri" panose="020F0502020204030204"/>
                        </a:rPr>
                        <a:t> </a:t>
                      </a:r>
                      <a:r>
                        <a:rPr sz="1400" spc="-5" dirty="0">
                          <a:solidFill>
                            <a:srgbClr val="FF0000"/>
                          </a:solidFill>
                          <a:latin typeface="Calibri" panose="020F0502020204030204"/>
                          <a:cs typeface="Calibri" panose="020F0502020204030204"/>
                        </a:rPr>
                        <a:t>Right  Shift</a:t>
                      </a:r>
                      <a:endParaRPr sz="1400">
                        <a:latin typeface="Calibri" panose="020F0502020204030204"/>
                        <a:cs typeface="Calibri" panose="020F0502020204030204"/>
                      </a:endParaRPr>
                    </a:p>
                  </a:txBody>
                  <a:tcPr marL="0" marR="0" marT="2032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marL="28575" marR="149225">
                        <a:lnSpc>
                          <a:spcPct val="109000"/>
                        </a:lnSpc>
                        <a:spcBef>
                          <a:spcPts val="30"/>
                        </a:spcBef>
                      </a:pPr>
                      <a:r>
                        <a:rPr sz="1400" spc="-5" dirty="0">
                          <a:latin typeface="Calibri" panose="020F0502020204030204"/>
                          <a:cs typeface="Calibri" panose="020F0502020204030204"/>
                        </a:rPr>
                        <a:t>The </a:t>
                      </a:r>
                      <a:r>
                        <a:rPr sz="1400" dirty="0">
                          <a:latin typeface="Calibri" panose="020F0502020204030204"/>
                          <a:cs typeface="Calibri" panose="020F0502020204030204"/>
                        </a:rPr>
                        <a:t>left </a:t>
                      </a:r>
                      <a:r>
                        <a:rPr sz="1400" spc="-5" dirty="0">
                          <a:latin typeface="Calibri" panose="020F0502020204030204"/>
                          <a:cs typeface="Calibri" panose="020F0502020204030204"/>
                        </a:rPr>
                        <a:t>operands value </a:t>
                      </a:r>
                      <a:r>
                        <a:rPr sz="1400" dirty="0">
                          <a:latin typeface="Calibri" panose="020F0502020204030204"/>
                          <a:cs typeface="Calibri" panose="020F0502020204030204"/>
                        </a:rPr>
                        <a:t>is </a:t>
                      </a:r>
                      <a:r>
                        <a:rPr sz="1400" spc="-5" dirty="0">
                          <a:latin typeface="Calibri" panose="020F0502020204030204"/>
                          <a:cs typeface="Calibri" panose="020F0502020204030204"/>
                        </a:rPr>
                        <a:t>moved right by the number  </a:t>
                      </a:r>
                      <a:r>
                        <a:rPr sz="1400" dirty="0">
                          <a:latin typeface="Calibri" panose="020F0502020204030204"/>
                          <a:cs typeface="Calibri" panose="020F0502020204030204"/>
                        </a:rPr>
                        <a:t>of </a:t>
                      </a:r>
                      <a:r>
                        <a:rPr sz="1400" spc="-5" dirty="0">
                          <a:latin typeface="Calibri" panose="020F0502020204030204"/>
                          <a:cs typeface="Calibri" panose="020F0502020204030204"/>
                        </a:rPr>
                        <a:t>bits specified by the right</a:t>
                      </a:r>
                      <a:r>
                        <a:rPr sz="1400" spc="-20" dirty="0">
                          <a:latin typeface="Calibri" panose="020F0502020204030204"/>
                          <a:cs typeface="Calibri" panose="020F0502020204030204"/>
                        </a:rPr>
                        <a:t> </a:t>
                      </a:r>
                      <a:r>
                        <a:rPr sz="1400" spc="-5" dirty="0">
                          <a:latin typeface="Calibri" panose="020F0502020204030204"/>
                          <a:cs typeface="Calibri" panose="020F0502020204030204"/>
                        </a:rPr>
                        <a:t>operand.</a:t>
                      </a:r>
                      <a:endParaRPr sz="1400">
                        <a:latin typeface="Calibri" panose="020F0502020204030204"/>
                        <a:cs typeface="Calibri" panose="020F0502020204030204"/>
                      </a:endParaRPr>
                    </a:p>
                  </a:txBody>
                  <a:tcPr marL="0" marR="0" marT="381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lstStyle/>
                    <a:p>
                      <a:pPr>
                        <a:lnSpc>
                          <a:spcPct val="100000"/>
                        </a:lnSpc>
                      </a:pPr>
                      <a:endParaRPr sz="1400">
                        <a:latin typeface="Times New Roman" panose="02020603050405020304"/>
                        <a:cs typeface="Times New Roman" panose="02020603050405020304"/>
                      </a:endParaRPr>
                    </a:p>
                    <a:p>
                      <a:pPr marL="28575">
                        <a:lnSpc>
                          <a:spcPct val="100000"/>
                        </a:lnSpc>
                        <a:spcBef>
                          <a:spcPts val="1250"/>
                        </a:spcBef>
                      </a:pPr>
                      <a:r>
                        <a:rPr sz="1400" dirty="0">
                          <a:latin typeface="Calibri" panose="020F0502020204030204"/>
                          <a:cs typeface="Calibri" panose="020F0502020204030204"/>
                        </a:rPr>
                        <a:t>a &gt;&gt; 2 = 15 </a:t>
                      </a:r>
                      <a:r>
                        <a:rPr sz="1400" spc="-5" dirty="0">
                          <a:latin typeface="Calibri" panose="020F0502020204030204"/>
                          <a:cs typeface="Calibri" panose="020F0502020204030204"/>
                        </a:rPr>
                        <a:t>(means 0000</a:t>
                      </a:r>
                      <a:r>
                        <a:rPr sz="1400" spc="-30" dirty="0">
                          <a:latin typeface="Calibri" panose="020F0502020204030204"/>
                          <a:cs typeface="Calibri" panose="020F0502020204030204"/>
                        </a:rPr>
                        <a:t> </a:t>
                      </a:r>
                      <a:r>
                        <a:rPr sz="1400" spc="-5" dirty="0">
                          <a:latin typeface="Calibri" panose="020F0502020204030204"/>
                          <a:cs typeface="Calibri" panose="020F0502020204030204"/>
                        </a:rPr>
                        <a:t>1111)</a:t>
                      </a:r>
                      <a:endParaRPr sz="1400">
                        <a:latin typeface="Calibri" panose="020F0502020204030204"/>
                        <a:cs typeface="Calibri" panose="020F0502020204030204"/>
                      </a:endParaRPr>
                    </a:p>
                  </a:txBody>
                  <a:tcPr marL="0" marR="0" marT="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b="0" i="1" u="heavy" spc="-5" dirty="0">
                <a:solidFill>
                  <a:srgbClr val="5FCAEE"/>
                </a:solidFill>
                <a:uFill>
                  <a:solidFill>
                    <a:srgbClr val="5FCAEE"/>
                  </a:solidFill>
                </a:uFill>
                <a:latin typeface="Trebuchet MS" panose="020B0603020202020204"/>
                <a:cs typeface="Trebuchet MS" panose="020B0603020202020204"/>
              </a:rPr>
              <a:t>Python Logical</a:t>
            </a:r>
            <a:r>
              <a:rPr sz="3600" b="0" i="1" u="heavy" spc="-35" dirty="0">
                <a:solidFill>
                  <a:srgbClr val="5FCAEE"/>
                </a:solidFill>
                <a:uFill>
                  <a:solidFill>
                    <a:srgbClr val="5FCAEE"/>
                  </a:solidFill>
                </a:uFill>
                <a:latin typeface="Trebuchet MS" panose="020B0603020202020204"/>
                <a:cs typeface="Trebuchet MS" panose="020B0603020202020204"/>
              </a:rPr>
              <a:t> </a:t>
            </a:r>
            <a:r>
              <a:rPr sz="3600" b="0" i="1" u="heavy" spc="-5" dirty="0">
                <a:solidFill>
                  <a:srgbClr val="5FCAEE"/>
                </a:solidFill>
                <a:uFill>
                  <a:solidFill>
                    <a:srgbClr val="5FCAEE"/>
                  </a:solidFill>
                </a:uFill>
                <a:latin typeface="Trebuchet MS" panose="020B0603020202020204"/>
                <a:cs typeface="Trebuchet MS" panose="020B0603020202020204"/>
              </a:rPr>
              <a:t>Operators</a:t>
            </a:r>
            <a:endParaRPr sz="3600">
              <a:latin typeface="Trebuchet MS" panose="020B0603020202020204"/>
              <a:cs typeface="Trebuchet MS" panose="020B0603020202020204"/>
            </a:endParaRPr>
          </a:p>
        </p:txBody>
      </p:sp>
      <p:sp>
        <p:nvSpPr>
          <p:cNvPr id="3" name="object 3"/>
          <p:cNvSpPr txBox="1"/>
          <p:nvPr/>
        </p:nvSpPr>
        <p:spPr>
          <a:xfrm>
            <a:off x="897889" y="1658873"/>
            <a:ext cx="9011920" cy="802640"/>
          </a:xfrm>
          <a:prstGeom prst="rect">
            <a:avLst/>
          </a:prstGeom>
        </p:spPr>
        <p:txBody>
          <a:bodyPr vert="horz" wrap="square" lIns="0" tIns="12700" rIns="0" bIns="0" rtlCol="0">
            <a:spAutoFit/>
          </a:bodyPr>
          <a:lstStyle/>
          <a:p>
            <a:pPr marL="355600" marR="5080" indent="-342900">
              <a:lnSpc>
                <a:spcPct val="107000"/>
              </a:lnSpc>
              <a:spcBef>
                <a:spcPts val="100"/>
              </a:spcBef>
              <a:buClr>
                <a:srgbClr val="5FCAEE"/>
              </a:buClr>
              <a:buSzPct val="89000"/>
              <a:buFont typeface="Wingdings 3" panose="05040102010807070707"/>
              <a:buChar char=""/>
              <a:tabLst>
                <a:tab pos="354965" algn="l"/>
                <a:tab pos="355600" algn="l"/>
              </a:tabLst>
            </a:pPr>
            <a:r>
              <a:rPr sz="2400" spc="-5" dirty="0">
                <a:latin typeface="Calibri" panose="020F0502020204030204"/>
                <a:cs typeface="Calibri" panose="020F0502020204030204"/>
              </a:rPr>
              <a:t>There are following logical operators supported </a:t>
            </a:r>
            <a:r>
              <a:rPr sz="2400" dirty="0">
                <a:latin typeface="Calibri" panose="020F0502020204030204"/>
                <a:cs typeface="Calibri" panose="020F0502020204030204"/>
              </a:rPr>
              <a:t>by </a:t>
            </a:r>
            <a:r>
              <a:rPr sz="2400" spc="-5" dirty="0">
                <a:latin typeface="Calibri" panose="020F0502020204030204"/>
                <a:cs typeface="Calibri" panose="020F0502020204030204"/>
              </a:rPr>
              <a:t>Python language. Assume variable </a:t>
            </a:r>
            <a:r>
              <a:rPr sz="2400" dirty="0">
                <a:latin typeface="Calibri" panose="020F0502020204030204"/>
                <a:cs typeface="Calibri" panose="020F0502020204030204"/>
              </a:rPr>
              <a:t>a </a:t>
            </a:r>
            <a:r>
              <a:rPr sz="2400" spc="-5" dirty="0">
                <a:latin typeface="Calibri" panose="020F0502020204030204"/>
                <a:cs typeface="Calibri" panose="020F0502020204030204"/>
              </a:rPr>
              <a:t>holds  10 </a:t>
            </a:r>
            <a:r>
              <a:rPr sz="2400" dirty="0">
                <a:latin typeface="Calibri" panose="020F0502020204030204"/>
                <a:cs typeface="Calibri" panose="020F0502020204030204"/>
              </a:rPr>
              <a:t>and </a:t>
            </a:r>
            <a:r>
              <a:rPr sz="2400" spc="-5" dirty="0">
                <a:latin typeface="Calibri" panose="020F0502020204030204"/>
                <a:cs typeface="Calibri" panose="020F0502020204030204"/>
              </a:rPr>
              <a:t>variable </a:t>
            </a:r>
            <a:r>
              <a:rPr sz="2400" dirty="0">
                <a:latin typeface="Calibri" panose="020F0502020204030204"/>
                <a:cs typeface="Calibri" panose="020F0502020204030204"/>
              </a:rPr>
              <a:t>b </a:t>
            </a:r>
            <a:r>
              <a:rPr sz="2400" spc="-5" dirty="0">
                <a:latin typeface="Calibri" panose="020F0502020204030204"/>
                <a:cs typeface="Calibri" panose="020F0502020204030204"/>
              </a:rPr>
              <a:t>holds 20 then</a:t>
            </a:r>
            <a:endParaRPr sz="2400">
              <a:latin typeface="Calibri" panose="020F0502020204030204"/>
              <a:cs typeface="Calibri" panose="020F0502020204030204"/>
            </a:endParaRPr>
          </a:p>
        </p:txBody>
      </p:sp>
      <p:graphicFrame>
        <p:nvGraphicFramePr>
          <p:cNvPr id="13" name="object 13"/>
          <p:cNvGraphicFramePr>
            <a:graphicFrameLocks noGrp="1"/>
          </p:cNvGraphicFramePr>
          <p:nvPr>
            <p:ph idx="1"/>
          </p:nvPr>
        </p:nvGraphicFramePr>
        <p:xfrm>
          <a:off x="609600" y="2905760"/>
          <a:ext cx="10972800" cy="4313555"/>
        </p:xfrm>
        <a:graphic>
          <a:graphicData uri="http://schemas.openxmlformats.org/drawingml/2006/table">
            <a:tbl>
              <a:tblPr firstRow="1" bandRow="1">
                <a:tableStyleId>{2D5ABB26-0587-4C30-8999-92F81FD0307C}</a:tableStyleId>
              </a:tblPr>
              <a:tblGrid>
                <a:gridCol w="2594610"/>
                <a:gridCol w="3083560"/>
                <a:gridCol w="5294630"/>
              </a:tblGrid>
              <a:tr h="846455">
                <a:tc>
                  <a:txBody>
                    <a:bodyPr/>
                    <a:p>
                      <a:pPr marL="497205">
                        <a:lnSpc>
                          <a:spcPct val="100000"/>
                        </a:lnSpc>
                        <a:spcBef>
                          <a:spcPts val="275"/>
                        </a:spcBef>
                      </a:pPr>
                      <a:r>
                        <a:rPr sz="1800" spc="-5" dirty="0">
                          <a:solidFill>
                            <a:srgbClr val="FF0000"/>
                          </a:solidFill>
                          <a:latin typeface="Calibri" panose="020F0502020204030204"/>
                          <a:cs typeface="Calibri" panose="020F0502020204030204"/>
                        </a:rPr>
                        <a:t>Operator</a:t>
                      </a:r>
                      <a:endParaRPr sz="1800">
                        <a:latin typeface="Calibri" panose="020F0502020204030204"/>
                        <a:cs typeface="Calibri" panose="020F0502020204030204"/>
                      </a:endParaRPr>
                    </a:p>
                  </a:txBody>
                  <a:tcPr marL="0" marR="0" marT="3492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p>
                      <a:pPr marL="563880">
                        <a:lnSpc>
                          <a:spcPct val="100000"/>
                        </a:lnSpc>
                        <a:spcBef>
                          <a:spcPts val="275"/>
                        </a:spcBef>
                      </a:pPr>
                      <a:r>
                        <a:rPr sz="1800" spc="-5" dirty="0">
                          <a:solidFill>
                            <a:srgbClr val="FF0000"/>
                          </a:solidFill>
                          <a:latin typeface="Calibri" panose="020F0502020204030204"/>
                          <a:cs typeface="Calibri" panose="020F0502020204030204"/>
                        </a:rPr>
                        <a:t>Description</a:t>
                      </a:r>
                      <a:endParaRPr sz="1800">
                        <a:latin typeface="Calibri" panose="020F0502020204030204"/>
                        <a:cs typeface="Calibri" panose="020F0502020204030204"/>
                      </a:endParaRPr>
                    </a:p>
                  </a:txBody>
                  <a:tcPr marL="0" marR="0" marT="3492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p>
                      <a:pPr marL="635" algn="ctr">
                        <a:lnSpc>
                          <a:spcPct val="100000"/>
                        </a:lnSpc>
                        <a:spcBef>
                          <a:spcPts val="275"/>
                        </a:spcBef>
                      </a:pPr>
                      <a:r>
                        <a:rPr sz="1800" spc="-5" dirty="0">
                          <a:solidFill>
                            <a:srgbClr val="FF0000"/>
                          </a:solidFill>
                          <a:latin typeface="Calibri" panose="020F0502020204030204"/>
                          <a:cs typeface="Calibri" panose="020F0502020204030204"/>
                        </a:rPr>
                        <a:t>Example</a:t>
                      </a:r>
                      <a:endParaRPr sz="1800">
                        <a:latin typeface="Calibri" panose="020F0502020204030204"/>
                        <a:cs typeface="Calibri" panose="020F0502020204030204"/>
                      </a:endParaRPr>
                    </a:p>
                  </a:txBody>
                  <a:tcPr marL="0" marR="0" marT="3492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1300480">
                <a:tc>
                  <a:txBody>
                    <a:bodyPr/>
                    <a:p>
                      <a:pPr marL="369570" marR="358140" indent="375920">
                        <a:lnSpc>
                          <a:spcPct val="109000"/>
                        </a:lnSpc>
                        <a:spcBef>
                          <a:spcPts val="80"/>
                        </a:spcBef>
                      </a:pPr>
                      <a:r>
                        <a:rPr sz="1800" dirty="0">
                          <a:solidFill>
                            <a:srgbClr val="FF0000"/>
                          </a:solidFill>
                          <a:latin typeface="Calibri" panose="020F0502020204030204"/>
                          <a:cs typeface="Calibri" panose="020F0502020204030204"/>
                        </a:rPr>
                        <a:t>and  </a:t>
                      </a:r>
                      <a:r>
                        <a:rPr sz="1800" spc="-5" dirty="0">
                          <a:solidFill>
                            <a:srgbClr val="FF0000"/>
                          </a:solidFill>
                          <a:latin typeface="Calibri" panose="020F0502020204030204"/>
                          <a:cs typeface="Calibri" panose="020F0502020204030204"/>
                        </a:rPr>
                        <a:t>Logical</a:t>
                      </a:r>
                      <a:r>
                        <a:rPr sz="1800" spc="-95" dirty="0">
                          <a:solidFill>
                            <a:srgbClr val="FF0000"/>
                          </a:solidFill>
                          <a:latin typeface="Calibri" panose="020F0502020204030204"/>
                          <a:cs typeface="Calibri" panose="020F0502020204030204"/>
                        </a:rPr>
                        <a:t> </a:t>
                      </a:r>
                      <a:r>
                        <a:rPr sz="1800" dirty="0">
                          <a:solidFill>
                            <a:srgbClr val="FF0000"/>
                          </a:solidFill>
                          <a:latin typeface="Calibri" panose="020F0502020204030204"/>
                          <a:cs typeface="Calibri" panose="020F0502020204030204"/>
                        </a:rPr>
                        <a:t>AND</a:t>
                      </a:r>
                      <a:endParaRPr sz="1800">
                        <a:latin typeface="Calibri" panose="020F0502020204030204"/>
                        <a:cs typeface="Calibri" panose="020F0502020204030204"/>
                      </a:endParaRPr>
                    </a:p>
                  </a:txBody>
                  <a:tcPr marL="0" marR="0" marT="1016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p>
                      <a:pPr marL="44450" marR="234315">
                        <a:lnSpc>
                          <a:spcPct val="110000"/>
                        </a:lnSpc>
                        <a:spcBef>
                          <a:spcPts val="75"/>
                        </a:spcBef>
                      </a:pPr>
                      <a:r>
                        <a:rPr sz="1800" dirty="0">
                          <a:latin typeface="Calibri" panose="020F0502020204030204"/>
                          <a:cs typeface="Calibri" panose="020F0502020204030204"/>
                        </a:rPr>
                        <a:t>If </a:t>
                      </a:r>
                      <a:r>
                        <a:rPr sz="1800" spc="-5" dirty="0">
                          <a:latin typeface="Calibri" panose="020F0502020204030204"/>
                          <a:cs typeface="Calibri" panose="020F0502020204030204"/>
                        </a:rPr>
                        <a:t>both the</a:t>
                      </a:r>
                      <a:r>
                        <a:rPr sz="1800" spc="-60" dirty="0">
                          <a:latin typeface="Calibri" panose="020F0502020204030204"/>
                          <a:cs typeface="Calibri" panose="020F0502020204030204"/>
                        </a:rPr>
                        <a:t> </a:t>
                      </a:r>
                      <a:r>
                        <a:rPr sz="1800" spc="-5" dirty="0">
                          <a:latin typeface="Calibri" panose="020F0502020204030204"/>
                          <a:cs typeface="Calibri" panose="020F0502020204030204"/>
                        </a:rPr>
                        <a:t>operands  are true then  condition becomes  true.</a:t>
                      </a:r>
                      <a:endParaRPr sz="1800">
                        <a:latin typeface="Calibri" panose="020F0502020204030204"/>
                        <a:cs typeface="Calibri" panose="020F0502020204030204"/>
                      </a:endParaRPr>
                    </a:p>
                  </a:txBody>
                  <a:tcPr marL="0" marR="0" marT="952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p>
                      <a:pPr marL="1270" algn="ctr">
                        <a:lnSpc>
                          <a:spcPct val="100000"/>
                        </a:lnSpc>
                        <a:spcBef>
                          <a:spcPts val="280"/>
                        </a:spcBef>
                      </a:pPr>
                      <a:r>
                        <a:rPr sz="1800" spc="-5" dirty="0">
                          <a:latin typeface="Calibri" panose="020F0502020204030204"/>
                          <a:cs typeface="Calibri" panose="020F0502020204030204"/>
                        </a:rPr>
                        <a:t>(a </a:t>
                      </a:r>
                      <a:r>
                        <a:rPr sz="1800" dirty="0">
                          <a:latin typeface="Calibri" panose="020F0502020204030204"/>
                          <a:cs typeface="Calibri" panose="020F0502020204030204"/>
                        </a:rPr>
                        <a:t>and b) </a:t>
                      </a:r>
                      <a:r>
                        <a:rPr sz="1800" spc="-5" dirty="0">
                          <a:latin typeface="Calibri" panose="020F0502020204030204"/>
                          <a:cs typeface="Calibri" panose="020F0502020204030204"/>
                        </a:rPr>
                        <a:t>is</a:t>
                      </a:r>
                      <a:r>
                        <a:rPr sz="1800" spc="-10" dirty="0">
                          <a:latin typeface="Calibri" panose="020F0502020204030204"/>
                          <a:cs typeface="Calibri" panose="020F0502020204030204"/>
                        </a:rPr>
                        <a:t> </a:t>
                      </a:r>
                      <a:r>
                        <a:rPr sz="1800" spc="-5" dirty="0">
                          <a:latin typeface="Calibri" panose="020F0502020204030204"/>
                          <a:cs typeface="Calibri" panose="020F0502020204030204"/>
                        </a:rPr>
                        <a:t>true.</a:t>
                      </a:r>
                      <a:endParaRPr sz="1800">
                        <a:latin typeface="Calibri" panose="020F0502020204030204"/>
                        <a:cs typeface="Calibri" panose="020F0502020204030204"/>
                      </a:endParaRPr>
                    </a:p>
                  </a:txBody>
                  <a:tcPr marL="0" marR="0" marT="3556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1073785">
                <a:tc>
                  <a:txBody>
                    <a:bodyPr/>
                    <a:p>
                      <a:pPr marL="440690" marR="433070" indent="379095">
                        <a:lnSpc>
                          <a:spcPct val="109000"/>
                        </a:lnSpc>
                        <a:spcBef>
                          <a:spcPts val="75"/>
                        </a:spcBef>
                      </a:pPr>
                      <a:r>
                        <a:rPr sz="1800" spc="-5" dirty="0">
                          <a:solidFill>
                            <a:srgbClr val="FF0000"/>
                          </a:solidFill>
                          <a:latin typeface="Calibri" panose="020F0502020204030204"/>
                          <a:cs typeface="Calibri" panose="020F0502020204030204"/>
                        </a:rPr>
                        <a:t>or  Logical</a:t>
                      </a:r>
                      <a:r>
                        <a:rPr sz="1800" spc="-90" dirty="0">
                          <a:solidFill>
                            <a:srgbClr val="FF0000"/>
                          </a:solidFill>
                          <a:latin typeface="Calibri" panose="020F0502020204030204"/>
                          <a:cs typeface="Calibri" panose="020F0502020204030204"/>
                        </a:rPr>
                        <a:t> </a:t>
                      </a:r>
                      <a:r>
                        <a:rPr sz="1800" spc="-5" dirty="0">
                          <a:solidFill>
                            <a:srgbClr val="FF0000"/>
                          </a:solidFill>
                          <a:latin typeface="Calibri" panose="020F0502020204030204"/>
                          <a:cs typeface="Calibri" panose="020F0502020204030204"/>
                        </a:rPr>
                        <a:t>OR</a:t>
                      </a:r>
                      <a:endParaRPr sz="1800">
                        <a:latin typeface="Calibri" panose="020F0502020204030204"/>
                        <a:cs typeface="Calibri" panose="020F0502020204030204"/>
                      </a:endParaRPr>
                    </a:p>
                  </a:txBody>
                  <a:tcPr marL="0" marR="0" marT="9525"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p>
                      <a:pPr marL="44450" marR="93345">
                        <a:lnSpc>
                          <a:spcPct val="110000"/>
                        </a:lnSpc>
                        <a:spcBef>
                          <a:spcPts val="70"/>
                        </a:spcBef>
                      </a:pPr>
                      <a:r>
                        <a:rPr sz="1800" dirty="0">
                          <a:latin typeface="Calibri" panose="020F0502020204030204"/>
                          <a:cs typeface="Calibri" panose="020F0502020204030204"/>
                        </a:rPr>
                        <a:t>If any </a:t>
                      </a:r>
                      <a:r>
                        <a:rPr sz="1800" spc="-5" dirty="0">
                          <a:latin typeface="Calibri" panose="020F0502020204030204"/>
                          <a:cs typeface="Calibri" panose="020F0502020204030204"/>
                        </a:rPr>
                        <a:t>of the two  operands are nonzero  then condition  becomes</a:t>
                      </a:r>
                      <a:r>
                        <a:rPr sz="1800" spc="-15" dirty="0">
                          <a:latin typeface="Calibri" panose="020F0502020204030204"/>
                          <a:cs typeface="Calibri" panose="020F0502020204030204"/>
                        </a:rPr>
                        <a:t> </a:t>
                      </a:r>
                      <a:r>
                        <a:rPr sz="1800" spc="-5" dirty="0">
                          <a:latin typeface="Calibri" panose="020F0502020204030204"/>
                          <a:cs typeface="Calibri" panose="020F0502020204030204"/>
                        </a:rPr>
                        <a:t>true.</a:t>
                      </a:r>
                      <a:endParaRPr sz="1800">
                        <a:latin typeface="Calibri" panose="020F0502020204030204"/>
                        <a:cs typeface="Calibri" panose="020F0502020204030204"/>
                      </a:endParaRPr>
                    </a:p>
                  </a:txBody>
                  <a:tcPr marL="0" marR="0" marT="889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p>
                      <a:pPr marL="1270" algn="ctr">
                        <a:lnSpc>
                          <a:spcPct val="100000"/>
                        </a:lnSpc>
                        <a:spcBef>
                          <a:spcPts val="280"/>
                        </a:spcBef>
                      </a:pPr>
                      <a:r>
                        <a:rPr sz="1800" spc="-5" dirty="0">
                          <a:latin typeface="Calibri" panose="020F0502020204030204"/>
                          <a:cs typeface="Calibri" panose="020F0502020204030204"/>
                        </a:rPr>
                        <a:t>(a or </a:t>
                      </a:r>
                      <a:r>
                        <a:rPr sz="1800" dirty="0">
                          <a:latin typeface="Calibri" panose="020F0502020204030204"/>
                          <a:cs typeface="Calibri" panose="020F0502020204030204"/>
                        </a:rPr>
                        <a:t>b) </a:t>
                      </a:r>
                      <a:r>
                        <a:rPr sz="1800" spc="-5" dirty="0">
                          <a:latin typeface="Calibri" panose="020F0502020204030204"/>
                          <a:cs typeface="Calibri" panose="020F0502020204030204"/>
                        </a:rPr>
                        <a:t>is</a:t>
                      </a:r>
                      <a:r>
                        <a:rPr sz="1800" dirty="0">
                          <a:latin typeface="Calibri" panose="020F0502020204030204"/>
                          <a:cs typeface="Calibri" panose="020F0502020204030204"/>
                        </a:rPr>
                        <a:t> </a:t>
                      </a:r>
                      <a:r>
                        <a:rPr sz="1800" spc="-5" dirty="0">
                          <a:latin typeface="Calibri" panose="020F0502020204030204"/>
                          <a:cs typeface="Calibri" panose="020F0502020204030204"/>
                        </a:rPr>
                        <a:t>true.</a:t>
                      </a:r>
                      <a:endParaRPr sz="1800">
                        <a:latin typeface="Calibri" panose="020F0502020204030204"/>
                        <a:cs typeface="Calibri" panose="020F0502020204030204"/>
                      </a:endParaRPr>
                    </a:p>
                  </a:txBody>
                  <a:tcPr marL="0" marR="0" marT="3556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r h="1092835">
                <a:tc>
                  <a:txBody>
                    <a:bodyPr/>
                    <a:p>
                      <a:pPr marL="374015" marR="365760" indent="388620">
                        <a:lnSpc>
                          <a:spcPct val="109000"/>
                        </a:lnSpc>
                        <a:spcBef>
                          <a:spcPts val="80"/>
                        </a:spcBef>
                      </a:pPr>
                      <a:r>
                        <a:rPr sz="1800" spc="-5" dirty="0">
                          <a:solidFill>
                            <a:srgbClr val="FF0000"/>
                          </a:solidFill>
                          <a:latin typeface="Calibri" panose="020F0502020204030204"/>
                          <a:cs typeface="Calibri" panose="020F0502020204030204"/>
                        </a:rPr>
                        <a:t>not  Logical</a:t>
                      </a:r>
                      <a:r>
                        <a:rPr sz="1800" spc="-85" dirty="0">
                          <a:solidFill>
                            <a:srgbClr val="FF0000"/>
                          </a:solidFill>
                          <a:latin typeface="Calibri" panose="020F0502020204030204"/>
                          <a:cs typeface="Calibri" panose="020F0502020204030204"/>
                        </a:rPr>
                        <a:t> </a:t>
                      </a:r>
                      <a:r>
                        <a:rPr sz="1800" spc="-5" dirty="0">
                          <a:solidFill>
                            <a:srgbClr val="FF0000"/>
                          </a:solidFill>
                          <a:latin typeface="Calibri" panose="020F0502020204030204"/>
                          <a:cs typeface="Calibri" panose="020F0502020204030204"/>
                        </a:rPr>
                        <a:t>NOT</a:t>
                      </a:r>
                      <a:endParaRPr sz="1800">
                        <a:latin typeface="Calibri" panose="020F0502020204030204"/>
                        <a:cs typeface="Calibri" panose="020F0502020204030204"/>
                      </a:endParaRPr>
                    </a:p>
                  </a:txBody>
                  <a:tcPr marL="0" marR="0" marT="1016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p>
                      <a:pPr marL="44450" marR="312420">
                        <a:lnSpc>
                          <a:spcPct val="110000"/>
                        </a:lnSpc>
                        <a:spcBef>
                          <a:spcPts val="70"/>
                        </a:spcBef>
                      </a:pPr>
                      <a:r>
                        <a:rPr sz="1800" spc="-5" dirty="0">
                          <a:latin typeface="Calibri" panose="020F0502020204030204"/>
                          <a:cs typeface="Calibri" panose="020F0502020204030204"/>
                        </a:rPr>
                        <a:t>Used to reverse</a:t>
                      </a:r>
                      <a:r>
                        <a:rPr sz="1800" spc="-60" dirty="0">
                          <a:latin typeface="Calibri" panose="020F0502020204030204"/>
                          <a:cs typeface="Calibri" panose="020F0502020204030204"/>
                        </a:rPr>
                        <a:t> </a:t>
                      </a:r>
                      <a:r>
                        <a:rPr sz="1800" spc="-5" dirty="0">
                          <a:latin typeface="Calibri" panose="020F0502020204030204"/>
                          <a:cs typeface="Calibri" panose="020F0502020204030204"/>
                        </a:rPr>
                        <a:t>the  logical state of its  operand.</a:t>
                      </a:r>
                      <a:endParaRPr sz="1800">
                        <a:latin typeface="Calibri" panose="020F0502020204030204"/>
                        <a:cs typeface="Calibri" panose="020F0502020204030204"/>
                      </a:endParaRPr>
                    </a:p>
                  </a:txBody>
                  <a:tcPr marL="0" marR="0" marT="889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c>
                  <a:txBody>
                    <a:bodyPr/>
                    <a:p>
                      <a:pPr marL="5715" algn="ctr">
                        <a:lnSpc>
                          <a:spcPct val="100000"/>
                        </a:lnSpc>
                        <a:spcBef>
                          <a:spcPts val="280"/>
                        </a:spcBef>
                      </a:pPr>
                      <a:r>
                        <a:rPr sz="1800" spc="-5" dirty="0">
                          <a:latin typeface="Calibri" panose="020F0502020204030204"/>
                          <a:cs typeface="Calibri" panose="020F0502020204030204"/>
                        </a:rPr>
                        <a:t>Not(a </a:t>
                      </a:r>
                      <a:r>
                        <a:rPr sz="1800" dirty="0">
                          <a:latin typeface="Calibri" panose="020F0502020204030204"/>
                          <a:cs typeface="Calibri" panose="020F0502020204030204"/>
                        </a:rPr>
                        <a:t>and b) </a:t>
                      </a:r>
                      <a:r>
                        <a:rPr sz="1800" spc="-5" dirty="0">
                          <a:latin typeface="Calibri" panose="020F0502020204030204"/>
                          <a:cs typeface="Calibri" panose="020F0502020204030204"/>
                        </a:rPr>
                        <a:t>is</a:t>
                      </a:r>
                      <a:r>
                        <a:rPr sz="1800" spc="-20" dirty="0">
                          <a:latin typeface="Calibri" panose="020F0502020204030204"/>
                          <a:cs typeface="Calibri" panose="020F0502020204030204"/>
                        </a:rPr>
                        <a:t> </a:t>
                      </a:r>
                      <a:r>
                        <a:rPr sz="1800" spc="-5" dirty="0">
                          <a:latin typeface="Calibri" panose="020F0502020204030204"/>
                          <a:cs typeface="Calibri" panose="020F0502020204030204"/>
                        </a:rPr>
                        <a:t>false.</a:t>
                      </a:r>
                      <a:endParaRPr sz="1800">
                        <a:latin typeface="Calibri" panose="020F0502020204030204"/>
                        <a:cs typeface="Calibri" panose="020F0502020204030204"/>
                      </a:endParaRPr>
                    </a:p>
                  </a:txBody>
                  <a:tcPr marL="0" marR="0" marT="35560" marB="0">
                    <a:lnL w="6350">
                      <a:solidFill>
                        <a:srgbClr val="DDDDDD"/>
                      </a:solidFill>
                      <a:prstDash val="solid"/>
                    </a:lnL>
                    <a:lnR w="6350">
                      <a:solidFill>
                        <a:srgbClr val="DDDDDD"/>
                      </a:solidFill>
                      <a:prstDash val="solid"/>
                    </a:lnR>
                    <a:lnT w="6350">
                      <a:solidFill>
                        <a:srgbClr val="DDDDDD"/>
                      </a:solidFill>
                      <a:prstDash val="solid"/>
                    </a:lnT>
                    <a:lnB w="6350">
                      <a:solidFill>
                        <a:srgbClr val="DDDDDD"/>
                      </a:solidFill>
                      <a:prstDash val="solid"/>
                    </a:lnB>
                    <a:solidFill>
                      <a:schemeClr val="bg1"/>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920" y="672783"/>
            <a:ext cx="4950460" cy="628015"/>
          </a:xfrm>
          <a:prstGeom prst="rect">
            <a:avLst/>
          </a:prstGeom>
        </p:spPr>
        <p:txBody>
          <a:bodyPr vert="horz" wrap="square" lIns="0" tIns="12700" rIns="0" bIns="0" rtlCol="0">
            <a:spAutoFit/>
          </a:bodyPr>
          <a:lstStyle/>
          <a:p>
            <a:pPr marL="12700">
              <a:lnSpc>
                <a:spcPct val="100000"/>
              </a:lnSpc>
              <a:spcBef>
                <a:spcPts val="100"/>
              </a:spcBef>
            </a:pPr>
            <a:r>
              <a:rPr sz="4000" b="0" i="1" spc="-5" dirty="0">
                <a:solidFill>
                  <a:srgbClr val="FF0000"/>
                </a:solidFill>
                <a:latin typeface="Times New Roman" panose="02020603050405020304"/>
                <a:cs typeface="Times New Roman" panose="02020603050405020304"/>
              </a:rPr>
              <a:t>Decision</a:t>
            </a:r>
            <a:r>
              <a:rPr sz="4000" b="0" i="1" spc="-55" dirty="0">
                <a:solidFill>
                  <a:srgbClr val="FF0000"/>
                </a:solidFill>
                <a:latin typeface="Times New Roman" panose="02020603050405020304"/>
                <a:cs typeface="Times New Roman" panose="02020603050405020304"/>
              </a:rPr>
              <a:t> </a:t>
            </a:r>
            <a:r>
              <a:rPr lang="en-IN" sz="4000" b="0" i="1" spc="-55" dirty="0">
                <a:solidFill>
                  <a:srgbClr val="FF0000"/>
                </a:solidFill>
                <a:latin typeface="Times New Roman" panose="02020603050405020304"/>
                <a:cs typeface="Times New Roman" panose="02020603050405020304"/>
              </a:rPr>
              <a:t>M</a:t>
            </a:r>
            <a:r>
              <a:rPr sz="4000" b="0" i="1" spc="-5" dirty="0">
                <a:solidFill>
                  <a:srgbClr val="FF0000"/>
                </a:solidFill>
                <a:latin typeface="Times New Roman" panose="02020603050405020304"/>
                <a:cs typeface="Times New Roman" panose="02020603050405020304"/>
              </a:rPr>
              <a:t>aking</a:t>
            </a:r>
            <a:endParaRPr sz="4000">
              <a:latin typeface="Times New Roman" panose="02020603050405020304"/>
              <a:cs typeface="Times New Roman" panose="02020603050405020304"/>
            </a:endParaRPr>
          </a:p>
        </p:txBody>
      </p:sp>
      <p:sp>
        <p:nvSpPr>
          <p:cNvPr id="3" name="object 3"/>
          <p:cNvSpPr txBox="1"/>
          <p:nvPr/>
        </p:nvSpPr>
        <p:spPr>
          <a:xfrm>
            <a:off x="756919" y="1777720"/>
            <a:ext cx="7863205" cy="1445260"/>
          </a:xfrm>
          <a:prstGeom prst="rect">
            <a:avLst/>
          </a:prstGeom>
        </p:spPr>
        <p:txBody>
          <a:bodyPr vert="horz" wrap="square" lIns="0" tIns="12700" rIns="0" bIns="0" rtlCol="0">
            <a:spAutoFit/>
          </a:bodyPr>
          <a:lstStyle/>
          <a:p>
            <a:pPr marL="354965" marR="5080" indent="-342900">
              <a:lnSpc>
                <a:spcPct val="111000"/>
              </a:lnSpc>
              <a:spcBef>
                <a:spcPts val="100"/>
              </a:spcBef>
              <a:buClr>
                <a:srgbClr val="5FCAEE"/>
              </a:buClr>
              <a:buSzPct val="145000"/>
              <a:buFont typeface="Wingdings 3" panose="05040102010807070707"/>
              <a:buChar char=""/>
              <a:tabLst>
                <a:tab pos="354965" algn="l"/>
                <a:tab pos="355600" algn="l"/>
              </a:tabLst>
            </a:pPr>
            <a:r>
              <a:rPr sz="2800" spc="-5" dirty="0">
                <a:latin typeface="Calibri" panose="020F0502020204030204"/>
                <a:cs typeface="Calibri" panose="020F0502020204030204"/>
              </a:rPr>
              <a:t>Decision making is anticipation of condition occurring while execution </a:t>
            </a:r>
            <a:r>
              <a:rPr sz="2800" dirty="0">
                <a:latin typeface="Calibri" panose="020F0502020204030204"/>
                <a:cs typeface="Calibri" panose="020F0502020204030204"/>
              </a:rPr>
              <a:t>of the </a:t>
            </a:r>
            <a:r>
              <a:rPr sz="2800" spc="-5" dirty="0">
                <a:latin typeface="Calibri" panose="020F0502020204030204"/>
                <a:cs typeface="Calibri" panose="020F0502020204030204"/>
              </a:rPr>
              <a:t>program and specifying actions taken according </a:t>
            </a:r>
            <a:r>
              <a:rPr sz="2800" dirty="0">
                <a:latin typeface="Calibri" panose="020F0502020204030204"/>
                <a:cs typeface="Calibri" panose="020F0502020204030204"/>
              </a:rPr>
              <a:t>to the  </a:t>
            </a:r>
            <a:r>
              <a:rPr sz="2800" spc="-5" dirty="0">
                <a:latin typeface="Calibri" panose="020F0502020204030204"/>
                <a:cs typeface="Calibri" panose="020F0502020204030204"/>
              </a:rPr>
              <a:t>conditions.</a:t>
            </a:r>
            <a:endParaRPr sz="2800">
              <a:latin typeface="Calibri" panose="020F0502020204030204"/>
              <a:cs typeface="Calibri" panose="020F0502020204030204"/>
            </a:endParaRPr>
          </a:p>
        </p:txBody>
      </p:sp>
      <p:sp>
        <p:nvSpPr>
          <p:cNvPr id="5" name="object 5"/>
          <p:cNvSpPr txBox="1"/>
          <p:nvPr/>
        </p:nvSpPr>
        <p:spPr>
          <a:xfrm>
            <a:off x="756920" y="3419475"/>
            <a:ext cx="8633460" cy="1635760"/>
          </a:xfrm>
          <a:prstGeom prst="rect">
            <a:avLst/>
          </a:prstGeom>
        </p:spPr>
        <p:txBody>
          <a:bodyPr vert="horz" wrap="square" lIns="0" tIns="12700" rIns="0" bIns="0" rtlCol="0">
            <a:spAutoFit/>
          </a:bodyPr>
          <a:lstStyle/>
          <a:p>
            <a:pPr marL="355600" marR="5080" indent="-342900">
              <a:lnSpc>
                <a:spcPct val="110000"/>
              </a:lnSpc>
              <a:spcBef>
                <a:spcPts val="100"/>
              </a:spcBef>
              <a:buFont typeface="Wingdings" panose="05000000000000000000" charset="0"/>
              <a:buChar char="v"/>
            </a:pPr>
            <a:r>
              <a:rPr sz="2400" spc="-5" dirty="0">
                <a:latin typeface="Calibri" panose="020F0502020204030204"/>
                <a:cs typeface="Calibri" panose="020F0502020204030204"/>
              </a:rPr>
              <a:t>Decision structures evaluate multiple expressions </a:t>
            </a:r>
            <a:r>
              <a:rPr sz="2400" dirty="0">
                <a:latin typeface="Calibri" panose="020F0502020204030204"/>
                <a:cs typeface="Calibri" panose="020F0502020204030204"/>
              </a:rPr>
              <a:t>which produce TRUE or </a:t>
            </a:r>
            <a:r>
              <a:rPr sz="2400" spc="-5" dirty="0">
                <a:latin typeface="Calibri" panose="020F0502020204030204"/>
                <a:cs typeface="Calibri" panose="020F0502020204030204"/>
              </a:rPr>
              <a:t>FALSE as outcome. </a:t>
            </a:r>
            <a:r>
              <a:rPr sz="2400" dirty="0">
                <a:latin typeface="Calibri" panose="020F0502020204030204"/>
                <a:cs typeface="Calibri" panose="020F0502020204030204"/>
              </a:rPr>
              <a:t>You need to </a:t>
            </a:r>
            <a:r>
              <a:rPr sz="2400" spc="-5" dirty="0">
                <a:latin typeface="Calibri" panose="020F0502020204030204"/>
                <a:cs typeface="Calibri" panose="020F0502020204030204"/>
              </a:rPr>
              <a:t>determine </a:t>
            </a:r>
            <a:r>
              <a:rPr sz="2400" dirty="0">
                <a:latin typeface="Calibri" panose="020F0502020204030204"/>
                <a:cs typeface="Calibri" panose="020F0502020204030204"/>
              </a:rPr>
              <a:t>which </a:t>
            </a:r>
            <a:r>
              <a:rPr sz="2400" spc="-5" dirty="0">
                <a:latin typeface="Calibri" panose="020F0502020204030204"/>
                <a:cs typeface="Calibri" panose="020F0502020204030204"/>
              </a:rPr>
              <a:t>action </a:t>
            </a:r>
            <a:r>
              <a:rPr sz="2400" dirty="0">
                <a:latin typeface="Calibri" panose="020F0502020204030204"/>
                <a:cs typeface="Calibri" panose="020F0502020204030204"/>
              </a:rPr>
              <a:t>to </a:t>
            </a:r>
            <a:r>
              <a:rPr sz="2400" spc="-5" dirty="0">
                <a:latin typeface="Calibri" panose="020F0502020204030204"/>
                <a:cs typeface="Calibri" panose="020F0502020204030204"/>
              </a:rPr>
              <a:t>take  and </a:t>
            </a:r>
            <a:r>
              <a:rPr sz="2400" dirty="0">
                <a:latin typeface="Calibri" panose="020F0502020204030204"/>
                <a:cs typeface="Calibri" panose="020F0502020204030204"/>
              </a:rPr>
              <a:t>which </a:t>
            </a:r>
            <a:r>
              <a:rPr sz="2400" spc="-5" dirty="0">
                <a:latin typeface="Calibri" panose="020F0502020204030204"/>
                <a:cs typeface="Calibri" panose="020F0502020204030204"/>
              </a:rPr>
              <a:t>statements </a:t>
            </a:r>
            <a:r>
              <a:rPr sz="2400" dirty="0">
                <a:latin typeface="Calibri" panose="020F0502020204030204"/>
                <a:cs typeface="Calibri" panose="020F0502020204030204"/>
              </a:rPr>
              <a:t>to execute </a:t>
            </a:r>
            <a:r>
              <a:rPr sz="2400" spc="-5" dirty="0">
                <a:latin typeface="Calibri" panose="020F0502020204030204"/>
                <a:cs typeface="Calibri" panose="020F0502020204030204"/>
              </a:rPr>
              <a:t>if outcome is TRUE </a:t>
            </a:r>
            <a:r>
              <a:rPr sz="2400" dirty="0">
                <a:latin typeface="Calibri" panose="020F0502020204030204"/>
                <a:cs typeface="Calibri" panose="020F0502020204030204"/>
              </a:rPr>
              <a:t>or </a:t>
            </a:r>
            <a:r>
              <a:rPr sz="2400" spc="-5" dirty="0">
                <a:latin typeface="Calibri" panose="020F0502020204030204"/>
                <a:cs typeface="Calibri" panose="020F0502020204030204"/>
              </a:rPr>
              <a:t>FALSE</a:t>
            </a:r>
            <a:r>
              <a:rPr sz="2400" spc="-55" dirty="0">
                <a:latin typeface="Calibri" panose="020F0502020204030204"/>
                <a:cs typeface="Calibri" panose="020F0502020204030204"/>
              </a:rPr>
              <a:t> </a:t>
            </a:r>
            <a:r>
              <a:rPr sz="2400" spc="-5" dirty="0">
                <a:latin typeface="Calibri" panose="020F0502020204030204"/>
                <a:cs typeface="Calibri" panose="020F0502020204030204"/>
              </a:rPr>
              <a:t>otherwise.</a:t>
            </a:r>
            <a:endParaRPr sz="2400">
              <a:latin typeface="Calibri" panose="020F0502020204030204"/>
              <a:cs typeface="Calibri" panose="020F0502020204030204"/>
            </a:endParaRPr>
          </a:p>
        </p:txBody>
      </p:sp>
      <p:sp>
        <p:nvSpPr>
          <p:cNvPr id="6" name="object 6"/>
          <p:cNvSpPr txBox="1"/>
          <p:nvPr/>
        </p:nvSpPr>
        <p:spPr>
          <a:xfrm>
            <a:off x="960754" y="5250687"/>
            <a:ext cx="6864984" cy="1305560"/>
          </a:xfrm>
          <a:prstGeom prst="rect">
            <a:avLst/>
          </a:prstGeom>
        </p:spPr>
        <p:txBody>
          <a:bodyPr vert="horz" wrap="square" lIns="0" tIns="13335" rIns="0" bIns="0" rtlCol="0">
            <a:spAutoFit/>
          </a:bodyPr>
          <a:lstStyle/>
          <a:p>
            <a:pPr marL="355600" indent="-342900">
              <a:lnSpc>
                <a:spcPct val="100000"/>
              </a:lnSpc>
              <a:spcBef>
                <a:spcPts val="105"/>
              </a:spcBef>
              <a:buClr>
                <a:srgbClr val="5FCAEE"/>
              </a:buClr>
              <a:buSzPct val="145000"/>
              <a:buFont typeface="Wingdings 3" panose="05040102010807070707"/>
              <a:buChar char=""/>
              <a:tabLst>
                <a:tab pos="354965" algn="l"/>
                <a:tab pos="355600" algn="l"/>
              </a:tabLst>
            </a:pPr>
            <a:r>
              <a:rPr sz="2800" spc="-5" dirty="0">
                <a:latin typeface="Calibri" panose="020F0502020204030204"/>
                <a:cs typeface="Calibri" panose="020F0502020204030204"/>
              </a:rPr>
              <a:t>Following is </a:t>
            </a:r>
            <a:r>
              <a:rPr sz="2800" dirty="0">
                <a:latin typeface="Calibri" panose="020F0502020204030204"/>
                <a:cs typeface="Calibri" panose="020F0502020204030204"/>
              </a:rPr>
              <a:t>the </a:t>
            </a:r>
            <a:r>
              <a:rPr sz="2800" spc="-5" dirty="0">
                <a:latin typeface="Calibri" panose="020F0502020204030204"/>
                <a:cs typeface="Calibri" panose="020F0502020204030204"/>
              </a:rPr>
              <a:t>general form </a:t>
            </a:r>
            <a:r>
              <a:rPr sz="2800" dirty="0">
                <a:latin typeface="Calibri" panose="020F0502020204030204"/>
                <a:cs typeface="Calibri" panose="020F0502020204030204"/>
              </a:rPr>
              <a:t>of a </a:t>
            </a:r>
            <a:r>
              <a:rPr sz="2800" spc="-5" dirty="0">
                <a:latin typeface="Calibri" panose="020F0502020204030204"/>
                <a:cs typeface="Calibri" panose="020F0502020204030204"/>
              </a:rPr>
              <a:t>typical decision making structure </a:t>
            </a:r>
            <a:r>
              <a:rPr sz="2800" dirty="0">
                <a:latin typeface="Calibri" panose="020F0502020204030204"/>
                <a:cs typeface="Calibri" panose="020F0502020204030204"/>
              </a:rPr>
              <a:t>found </a:t>
            </a:r>
            <a:r>
              <a:rPr sz="2800" spc="-5" dirty="0">
                <a:latin typeface="Calibri" panose="020F0502020204030204"/>
                <a:cs typeface="Calibri" panose="020F0502020204030204"/>
              </a:rPr>
              <a:t>in </a:t>
            </a:r>
            <a:r>
              <a:rPr sz="2800" dirty="0">
                <a:latin typeface="Calibri" panose="020F0502020204030204"/>
                <a:cs typeface="Calibri" panose="020F0502020204030204"/>
              </a:rPr>
              <a:t>most of the </a:t>
            </a:r>
            <a:r>
              <a:rPr sz="2800" spc="-5" dirty="0">
                <a:latin typeface="Calibri" panose="020F0502020204030204"/>
                <a:cs typeface="Calibri" panose="020F0502020204030204"/>
              </a:rPr>
              <a:t>programming languages</a:t>
            </a:r>
            <a:r>
              <a:rPr sz="2800" spc="95" dirty="0">
                <a:latin typeface="Calibri" panose="020F0502020204030204"/>
                <a:cs typeface="Calibri" panose="020F0502020204030204"/>
              </a:rPr>
              <a:t> </a:t>
            </a:r>
            <a:r>
              <a:rPr sz="2800" dirty="0">
                <a:latin typeface="Calibri" panose="020F0502020204030204"/>
                <a:cs typeface="Calibri" panose="020F0502020204030204"/>
              </a:rPr>
              <a:t>−</a:t>
            </a:r>
            <a:endParaRPr sz="2800">
              <a:latin typeface="Calibri" panose="020F0502020204030204"/>
              <a:cs typeface="Calibri" panose="020F0502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955292" y="914400"/>
            <a:ext cx="6018276" cy="4943856"/>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587" y="716394"/>
            <a:ext cx="8394065" cy="953135"/>
          </a:xfrm>
          <a:prstGeom prst="rect">
            <a:avLst/>
          </a:prstGeom>
        </p:spPr>
        <p:txBody>
          <a:bodyPr vert="horz" wrap="square" lIns="0" tIns="3175" rIns="0" bIns="0" rtlCol="0">
            <a:spAutoFit/>
          </a:bodyPr>
          <a:lstStyle/>
          <a:p>
            <a:pPr marL="201930" marR="5080" indent="-201930">
              <a:lnSpc>
                <a:spcPct val="103000"/>
              </a:lnSpc>
              <a:spcBef>
                <a:spcPts val="25"/>
              </a:spcBef>
              <a:buFont typeface="Arial" panose="020B0604020202020204"/>
              <a:buChar char="•"/>
              <a:tabLst>
                <a:tab pos="201930" algn="l"/>
              </a:tabLst>
            </a:pPr>
            <a:r>
              <a:rPr sz="2000" spc="-5" dirty="0">
                <a:latin typeface="Arial" panose="020B0604020202020204"/>
                <a:cs typeface="Arial" panose="020B0604020202020204"/>
              </a:rPr>
              <a:t>Python programming language assumes </a:t>
            </a:r>
            <a:r>
              <a:rPr sz="2000" spc="-10" dirty="0">
                <a:latin typeface="Arial" panose="020B0604020202020204"/>
                <a:cs typeface="Arial" panose="020B0604020202020204"/>
              </a:rPr>
              <a:t>any </a:t>
            </a:r>
            <a:r>
              <a:rPr sz="2000" spc="-5" dirty="0">
                <a:latin typeface="Arial" panose="020B0604020202020204"/>
                <a:cs typeface="Arial" panose="020B0604020202020204"/>
              </a:rPr>
              <a:t>non-zero </a:t>
            </a:r>
            <a:r>
              <a:rPr sz="2000" spc="-10" dirty="0">
                <a:latin typeface="Arial" panose="020B0604020202020204"/>
                <a:cs typeface="Arial" panose="020B0604020202020204"/>
              </a:rPr>
              <a:t>and </a:t>
            </a:r>
            <a:r>
              <a:rPr sz="2000" spc="-5" dirty="0">
                <a:latin typeface="Arial" panose="020B0604020202020204"/>
                <a:cs typeface="Arial" panose="020B0604020202020204"/>
              </a:rPr>
              <a:t>nonnull values as   TRUE, </a:t>
            </a:r>
            <a:r>
              <a:rPr sz="2000" spc="-10" dirty="0">
                <a:latin typeface="Arial" panose="020B0604020202020204"/>
                <a:cs typeface="Arial" panose="020B0604020202020204"/>
              </a:rPr>
              <a:t>and </a:t>
            </a:r>
            <a:r>
              <a:rPr sz="2000" spc="-5" dirty="0">
                <a:latin typeface="Arial" panose="020B0604020202020204"/>
                <a:cs typeface="Arial" panose="020B0604020202020204"/>
              </a:rPr>
              <a:t>if it is either zero or null, then it is assumed as FALSE</a:t>
            </a:r>
            <a:r>
              <a:rPr sz="2000" spc="105" dirty="0">
                <a:latin typeface="Arial" panose="020B0604020202020204"/>
                <a:cs typeface="Arial" panose="020B0604020202020204"/>
              </a:rPr>
              <a:t> </a:t>
            </a:r>
            <a:r>
              <a:rPr sz="2000" spc="-5" dirty="0">
                <a:latin typeface="Arial" panose="020B0604020202020204"/>
                <a:cs typeface="Arial" panose="020B0604020202020204"/>
              </a:rPr>
              <a:t>value.</a:t>
            </a:r>
            <a:endParaRPr sz="2000">
              <a:latin typeface="Arial" panose="020B0604020202020204"/>
              <a:cs typeface="Arial" panose="020B0604020202020204"/>
            </a:endParaRPr>
          </a:p>
        </p:txBody>
      </p:sp>
      <p:sp>
        <p:nvSpPr>
          <p:cNvPr id="3" name="object 3"/>
          <p:cNvSpPr/>
          <p:nvPr/>
        </p:nvSpPr>
        <p:spPr>
          <a:xfrm>
            <a:off x="768984" y="2325370"/>
            <a:ext cx="8047990" cy="669290"/>
          </a:xfrm>
          <a:custGeom>
            <a:avLst/>
            <a:gdLst/>
            <a:ahLst/>
            <a:cxnLst/>
            <a:rect l="l" t="t" r="r" b="b"/>
            <a:pathLst>
              <a:path w="8047990" h="669289">
                <a:moveTo>
                  <a:pt x="8047990" y="669289"/>
                </a:moveTo>
                <a:lnTo>
                  <a:pt x="0" y="669289"/>
                </a:lnTo>
                <a:lnTo>
                  <a:pt x="0" y="0"/>
                </a:lnTo>
                <a:lnTo>
                  <a:pt x="8047990" y="0"/>
                </a:lnTo>
                <a:lnTo>
                  <a:pt x="8047990" y="669289"/>
                </a:lnTo>
                <a:close/>
              </a:path>
            </a:pathLst>
          </a:custGeom>
          <a:solidFill>
            <a:srgbClr val="FFFFFF"/>
          </a:solidFill>
        </p:spPr>
        <p:txBody>
          <a:bodyPr wrap="square" lIns="0" tIns="0" rIns="0" bIns="0" rtlCol="0"/>
          <a:lstStyle/>
          <a:p/>
        </p:txBody>
      </p:sp>
      <p:sp>
        <p:nvSpPr>
          <p:cNvPr id="4" name="object 4"/>
          <p:cNvSpPr txBox="1">
            <a:spLocks noGrp="1"/>
          </p:cNvSpPr>
          <p:nvPr>
            <p:ph type="title"/>
          </p:nvPr>
        </p:nvSpPr>
        <p:spPr>
          <a:xfrm>
            <a:off x="756920" y="2253615"/>
            <a:ext cx="5237480" cy="688975"/>
          </a:xfrm>
          <a:prstGeom prst="rect">
            <a:avLst/>
          </a:prstGeom>
        </p:spPr>
        <p:txBody>
          <a:bodyPr vert="horz" wrap="square" lIns="0" tIns="12065" rIns="0" bIns="0" rtlCol="0">
            <a:spAutoFit/>
          </a:bodyPr>
          <a:lstStyle/>
          <a:p>
            <a:pPr marL="12700">
              <a:lnSpc>
                <a:spcPct val="100000"/>
              </a:lnSpc>
              <a:spcBef>
                <a:spcPts val="95"/>
              </a:spcBef>
            </a:pPr>
            <a:r>
              <a:rPr sz="4400" b="1" spc="-5" dirty="0">
                <a:solidFill>
                  <a:srgbClr val="000000"/>
                </a:solidFill>
                <a:latin typeface="Segoe UI" panose="020B0502040204020203"/>
                <a:cs typeface="Segoe UI" panose="020B0502040204020203"/>
              </a:rPr>
              <a:t>Python If ...</a:t>
            </a:r>
            <a:r>
              <a:rPr sz="4400" b="1" spc="-65" dirty="0">
                <a:solidFill>
                  <a:srgbClr val="000000"/>
                </a:solidFill>
                <a:latin typeface="Segoe UI" panose="020B0502040204020203"/>
                <a:cs typeface="Segoe UI" panose="020B0502040204020203"/>
              </a:rPr>
              <a:t> </a:t>
            </a:r>
            <a:r>
              <a:rPr sz="4400" b="1" spc="-5" dirty="0">
                <a:solidFill>
                  <a:srgbClr val="000000"/>
                </a:solidFill>
                <a:latin typeface="Segoe UI" panose="020B0502040204020203"/>
                <a:cs typeface="Segoe UI" panose="020B0502040204020203"/>
              </a:rPr>
              <a:t>E</a:t>
            </a:r>
            <a:r>
              <a:rPr lang="en-IN" sz="4400" b="1" spc="-5" dirty="0">
                <a:solidFill>
                  <a:srgbClr val="000000"/>
                </a:solidFill>
                <a:latin typeface="Segoe UI" panose="020B0502040204020203"/>
                <a:cs typeface="Segoe UI" panose="020B0502040204020203"/>
              </a:rPr>
              <a:t>lse</a:t>
            </a:r>
            <a:endParaRPr lang="en-IN" sz="4400" b="1" spc="-5" dirty="0">
              <a:solidFill>
                <a:srgbClr val="000000"/>
              </a:solidFill>
              <a:latin typeface="Segoe UI" panose="020B0502040204020203"/>
              <a:cs typeface="Segoe UI" panose="020B0502040204020203"/>
            </a:endParaRPr>
          </a:p>
        </p:txBody>
      </p:sp>
      <p:sp>
        <p:nvSpPr>
          <p:cNvPr id="5" name="object 5"/>
          <p:cNvSpPr/>
          <p:nvPr/>
        </p:nvSpPr>
        <p:spPr>
          <a:xfrm>
            <a:off x="768984" y="2994660"/>
            <a:ext cx="8368665" cy="292735"/>
          </a:xfrm>
          <a:custGeom>
            <a:avLst/>
            <a:gdLst/>
            <a:ahLst/>
            <a:cxnLst/>
            <a:rect l="l" t="t" r="r" b="b"/>
            <a:pathLst>
              <a:path w="8368665" h="292735">
                <a:moveTo>
                  <a:pt x="8368665" y="292735"/>
                </a:moveTo>
                <a:lnTo>
                  <a:pt x="0" y="292735"/>
                </a:lnTo>
                <a:lnTo>
                  <a:pt x="0" y="0"/>
                </a:lnTo>
                <a:lnTo>
                  <a:pt x="8368665" y="0"/>
                </a:lnTo>
                <a:lnTo>
                  <a:pt x="8368665" y="292735"/>
                </a:lnTo>
                <a:close/>
              </a:path>
            </a:pathLst>
          </a:custGeom>
          <a:solidFill>
            <a:srgbClr val="FFFFFF"/>
          </a:solidFill>
        </p:spPr>
        <p:txBody>
          <a:bodyPr wrap="square" lIns="0" tIns="0" rIns="0" bIns="0" rtlCol="0"/>
          <a:lstStyle/>
          <a:p/>
        </p:txBody>
      </p:sp>
      <p:sp>
        <p:nvSpPr>
          <p:cNvPr id="6" name="object 6"/>
          <p:cNvSpPr/>
          <p:nvPr/>
        </p:nvSpPr>
        <p:spPr>
          <a:xfrm>
            <a:off x="769619" y="3563111"/>
            <a:ext cx="8368665" cy="0"/>
          </a:xfrm>
          <a:custGeom>
            <a:avLst/>
            <a:gdLst/>
            <a:ahLst/>
            <a:cxnLst/>
            <a:rect l="l" t="t" r="r" b="b"/>
            <a:pathLst>
              <a:path w="8368665">
                <a:moveTo>
                  <a:pt x="8368283" y="0"/>
                </a:moveTo>
                <a:lnTo>
                  <a:pt x="0" y="0"/>
                </a:lnTo>
                <a:lnTo>
                  <a:pt x="8368283" y="0"/>
                </a:lnTo>
                <a:close/>
              </a:path>
            </a:pathLst>
          </a:custGeom>
          <a:solidFill>
            <a:srgbClr val="000000"/>
          </a:solidFill>
        </p:spPr>
        <p:txBody>
          <a:bodyPr wrap="square" lIns="0" tIns="0" rIns="0" bIns="0" rtlCol="0"/>
          <a:lstStyle/>
          <a:p/>
        </p:txBody>
      </p:sp>
      <p:sp>
        <p:nvSpPr>
          <p:cNvPr id="7" name="object 7"/>
          <p:cNvSpPr txBox="1"/>
          <p:nvPr/>
        </p:nvSpPr>
        <p:spPr>
          <a:xfrm>
            <a:off x="608964" y="3562985"/>
            <a:ext cx="8368665" cy="1026160"/>
          </a:xfrm>
          <a:prstGeom prst="rect">
            <a:avLst/>
          </a:prstGeom>
          <a:solidFill>
            <a:srgbClr val="FFFFFF"/>
          </a:solidFill>
        </p:spPr>
        <p:txBody>
          <a:bodyPr vert="horz" wrap="square" lIns="0" tIns="24130" rIns="0" bIns="0" rtlCol="0">
            <a:spAutoFit/>
          </a:bodyPr>
          <a:lstStyle/>
          <a:p>
            <a:pPr marL="635">
              <a:lnSpc>
                <a:spcPct val="100000"/>
              </a:lnSpc>
              <a:spcBef>
                <a:spcPts val="190"/>
              </a:spcBef>
            </a:pPr>
            <a:r>
              <a:rPr sz="3200" spc="-5" dirty="0">
                <a:latin typeface="Segoe UI" panose="020B0502040204020203"/>
                <a:cs typeface="Segoe UI" panose="020B0502040204020203"/>
              </a:rPr>
              <a:t>Python Conditions and If</a:t>
            </a:r>
            <a:r>
              <a:rPr sz="3200" spc="5" dirty="0">
                <a:latin typeface="Segoe UI" panose="020B0502040204020203"/>
                <a:cs typeface="Segoe UI" panose="020B0502040204020203"/>
              </a:rPr>
              <a:t> </a:t>
            </a:r>
            <a:r>
              <a:rPr sz="3200" spc="-5" dirty="0">
                <a:latin typeface="Segoe UI" panose="020B0502040204020203"/>
                <a:cs typeface="Segoe UI" panose="020B0502040204020203"/>
              </a:rPr>
              <a:t>statements</a:t>
            </a:r>
            <a:endParaRPr sz="3200">
              <a:latin typeface="Segoe UI" panose="020B0502040204020203"/>
              <a:cs typeface="Segoe UI" panose="020B0502040204020203"/>
            </a:endParaRPr>
          </a:p>
          <a:p>
            <a:pPr marL="635">
              <a:lnSpc>
                <a:spcPct val="100000"/>
              </a:lnSpc>
              <a:spcBef>
                <a:spcPts val="1575"/>
              </a:spcBef>
            </a:pPr>
            <a:r>
              <a:rPr sz="2000" spc="-5" dirty="0">
                <a:latin typeface="Verdana" panose="020B0604030504040204"/>
                <a:cs typeface="Verdana" panose="020B0604030504040204"/>
              </a:rPr>
              <a:t>Python supports </a:t>
            </a:r>
            <a:r>
              <a:rPr sz="2000" dirty="0">
                <a:latin typeface="Verdana" panose="020B0604030504040204"/>
                <a:cs typeface="Verdana" panose="020B0604030504040204"/>
              </a:rPr>
              <a:t>the </a:t>
            </a:r>
            <a:r>
              <a:rPr sz="2000" spc="-5" dirty="0">
                <a:latin typeface="Verdana" panose="020B0604030504040204"/>
                <a:cs typeface="Verdana" panose="020B0604030504040204"/>
              </a:rPr>
              <a:t>usual logical conditions from</a:t>
            </a:r>
            <a:r>
              <a:rPr sz="2000" spc="-10" dirty="0">
                <a:latin typeface="Verdana" panose="020B0604030504040204"/>
                <a:cs typeface="Verdana" panose="020B0604030504040204"/>
              </a:rPr>
              <a:t> </a:t>
            </a:r>
            <a:r>
              <a:rPr sz="2000" spc="-5" dirty="0">
                <a:latin typeface="Verdana" panose="020B0604030504040204"/>
                <a:cs typeface="Verdana" panose="020B0604030504040204"/>
              </a:rPr>
              <a:t>mathematics:</a:t>
            </a:r>
            <a:r>
              <a:rPr sz="2000">
                <a:latin typeface="Verdana" panose="020B0604030504040204"/>
                <a:cs typeface="Verdana" panose="020B0604030504040204"/>
              </a:rPr>
              <a:t> </a:t>
            </a:r>
            <a:endParaRPr sz="2000">
              <a:latin typeface="Verdana" panose="020B0604030504040204"/>
              <a:cs typeface="Verdana" panose="020B0604030504040204"/>
            </a:endParaRPr>
          </a:p>
        </p:txBody>
      </p:sp>
      <p:sp>
        <p:nvSpPr>
          <p:cNvPr id="8" name="object 8"/>
          <p:cNvSpPr/>
          <p:nvPr/>
        </p:nvSpPr>
        <p:spPr>
          <a:xfrm>
            <a:off x="997585" y="4716779"/>
            <a:ext cx="825500" cy="181610"/>
          </a:xfrm>
          <a:custGeom>
            <a:avLst/>
            <a:gdLst/>
            <a:ahLst/>
            <a:cxnLst/>
            <a:rect l="l" t="t" r="r" b="b"/>
            <a:pathLst>
              <a:path w="825500" h="181610">
                <a:moveTo>
                  <a:pt x="0" y="181610"/>
                </a:moveTo>
                <a:lnTo>
                  <a:pt x="825500" y="181610"/>
                </a:lnTo>
                <a:lnTo>
                  <a:pt x="825500" y="0"/>
                </a:lnTo>
                <a:lnTo>
                  <a:pt x="0" y="0"/>
                </a:lnTo>
                <a:lnTo>
                  <a:pt x="0" y="181610"/>
                </a:lnTo>
                <a:close/>
              </a:path>
            </a:pathLst>
          </a:custGeom>
          <a:solidFill>
            <a:srgbClr val="FFFFFF"/>
          </a:solidFill>
        </p:spPr>
        <p:txBody>
          <a:bodyPr wrap="square" lIns="0" tIns="0" rIns="0" bIns="0" rtlCol="0"/>
          <a:lstStyle/>
          <a:p/>
        </p:txBody>
      </p:sp>
      <p:sp>
        <p:nvSpPr>
          <p:cNvPr id="9" name="object 9"/>
          <p:cNvSpPr/>
          <p:nvPr/>
        </p:nvSpPr>
        <p:spPr>
          <a:xfrm>
            <a:off x="2284095" y="4716779"/>
            <a:ext cx="6853555" cy="181610"/>
          </a:xfrm>
          <a:custGeom>
            <a:avLst/>
            <a:gdLst/>
            <a:ahLst/>
            <a:cxnLst/>
            <a:rect l="l" t="t" r="r" b="b"/>
            <a:pathLst>
              <a:path w="6853555" h="181610">
                <a:moveTo>
                  <a:pt x="0" y="181610"/>
                </a:moveTo>
                <a:lnTo>
                  <a:pt x="6853555" y="181610"/>
                </a:lnTo>
                <a:lnTo>
                  <a:pt x="6853555" y="0"/>
                </a:lnTo>
                <a:lnTo>
                  <a:pt x="0" y="0"/>
                </a:lnTo>
                <a:lnTo>
                  <a:pt x="0" y="181610"/>
                </a:lnTo>
                <a:close/>
              </a:path>
            </a:pathLst>
          </a:custGeom>
          <a:solidFill>
            <a:srgbClr val="FFFFFF"/>
          </a:solidFill>
        </p:spPr>
        <p:txBody>
          <a:bodyPr wrap="square" lIns="0" tIns="0" rIns="0" bIns="0" rtlCol="0"/>
          <a:lstStyle/>
          <a:p/>
        </p:txBody>
      </p:sp>
      <p:sp>
        <p:nvSpPr>
          <p:cNvPr id="10" name="object 10"/>
          <p:cNvSpPr txBox="1"/>
          <p:nvPr/>
        </p:nvSpPr>
        <p:spPr>
          <a:xfrm>
            <a:off x="985519" y="4704956"/>
            <a:ext cx="1298575" cy="200660"/>
          </a:xfrm>
          <a:prstGeom prst="rect">
            <a:avLst/>
          </a:prstGeom>
        </p:spPr>
        <p:txBody>
          <a:bodyPr vert="horz" wrap="square" lIns="0" tIns="12700" rIns="0" bIns="0" rtlCol="0">
            <a:spAutoFit/>
          </a:bodyPr>
          <a:lstStyle/>
          <a:p>
            <a:pPr marL="241300" indent="-228600">
              <a:lnSpc>
                <a:spcPct val="100000"/>
              </a:lnSpc>
              <a:spcBef>
                <a:spcPts val="100"/>
              </a:spcBef>
              <a:buSzPct val="87000"/>
              <a:buFont typeface="Symbol" panose="05050102010706020507"/>
              <a:buChar char=""/>
              <a:tabLst>
                <a:tab pos="240665" algn="l"/>
                <a:tab pos="241300" algn="l"/>
              </a:tabLst>
            </a:pPr>
            <a:r>
              <a:rPr sz="1150" spc="-5" dirty="0">
                <a:latin typeface="Verdana" panose="020B0604030504040204"/>
                <a:cs typeface="Verdana" panose="020B0604030504040204"/>
              </a:rPr>
              <a:t>Equals: </a:t>
            </a:r>
            <a:r>
              <a:rPr sz="1100" dirty="0">
                <a:solidFill>
                  <a:srgbClr val="DC133B"/>
                </a:solidFill>
                <a:latin typeface="Consolas" panose="020B0609020204030204"/>
                <a:cs typeface="Consolas" panose="020B0609020204030204"/>
              </a:rPr>
              <a:t>a ==</a:t>
            </a:r>
            <a:r>
              <a:rPr sz="1100" spc="-95" dirty="0">
                <a:solidFill>
                  <a:srgbClr val="DC133B"/>
                </a:solidFill>
                <a:latin typeface="Consolas" panose="020B0609020204030204"/>
                <a:cs typeface="Consolas" panose="020B0609020204030204"/>
              </a:rPr>
              <a:t> </a:t>
            </a:r>
            <a:r>
              <a:rPr sz="1100" dirty="0">
                <a:solidFill>
                  <a:srgbClr val="DC133B"/>
                </a:solidFill>
                <a:latin typeface="Consolas" panose="020B0609020204030204"/>
                <a:cs typeface="Consolas" panose="020B0609020204030204"/>
              </a:rPr>
              <a:t>b</a:t>
            </a:r>
            <a:endParaRPr sz="1100">
              <a:latin typeface="Consolas" panose="020B0609020204030204"/>
              <a:cs typeface="Consolas" panose="020B0609020204030204"/>
            </a:endParaRPr>
          </a:p>
        </p:txBody>
      </p:sp>
      <p:sp>
        <p:nvSpPr>
          <p:cNvPr id="11" name="object 11"/>
          <p:cNvSpPr/>
          <p:nvPr/>
        </p:nvSpPr>
        <p:spPr>
          <a:xfrm>
            <a:off x="2590800" y="4899025"/>
            <a:ext cx="6546850" cy="181610"/>
          </a:xfrm>
          <a:custGeom>
            <a:avLst/>
            <a:gdLst/>
            <a:ahLst/>
            <a:cxnLst/>
            <a:rect l="l" t="t" r="r" b="b"/>
            <a:pathLst>
              <a:path w="6546850" h="181610">
                <a:moveTo>
                  <a:pt x="0" y="181610"/>
                </a:moveTo>
                <a:lnTo>
                  <a:pt x="6546850" y="181610"/>
                </a:lnTo>
                <a:lnTo>
                  <a:pt x="6546850" y="0"/>
                </a:lnTo>
                <a:lnTo>
                  <a:pt x="0" y="0"/>
                </a:lnTo>
                <a:lnTo>
                  <a:pt x="0" y="181610"/>
                </a:lnTo>
                <a:close/>
              </a:path>
            </a:pathLst>
          </a:custGeom>
          <a:solidFill>
            <a:srgbClr val="FFFFFF"/>
          </a:solidFill>
        </p:spPr>
        <p:txBody>
          <a:bodyPr wrap="square" lIns="0" tIns="0" rIns="0" bIns="0" rtlCol="0"/>
          <a:lstStyle/>
          <a:p/>
        </p:txBody>
      </p:sp>
      <p:sp>
        <p:nvSpPr>
          <p:cNvPr id="12" name="object 12"/>
          <p:cNvSpPr txBox="1"/>
          <p:nvPr/>
        </p:nvSpPr>
        <p:spPr>
          <a:xfrm>
            <a:off x="997585" y="4899025"/>
            <a:ext cx="1132205" cy="181610"/>
          </a:xfrm>
          <a:prstGeom prst="rect">
            <a:avLst/>
          </a:prstGeom>
          <a:solidFill>
            <a:srgbClr val="FFFFFF"/>
          </a:solidFill>
        </p:spPr>
        <p:txBody>
          <a:bodyPr vert="horz" wrap="square" lIns="0" tIns="1270" rIns="0" bIns="0" rtlCol="0">
            <a:spAutoFit/>
          </a:bodyPr>
          <a:lstStyle/>
          <a:p>
            <a:pPr marL="228600" indent="-228600">
              <a:lnSpc>
                <a:spcPct val="100000"/>
              </a:lnSpc>
              <a:spcBef>
                <a:spcPts val="10"/>
              </a:spcBef>
              <a:buSzPct val="87000"/>
              <a:buFont typeface="Symbol" panose="05050102010706020507"/>
              <a:buChar char=""/>
              <a:tabLst>
                <a:tab pos="228600" algn="l"/>
                <a:tab pos="229235" algn="l"/>
              </a:tabLst>
            </a:pPr>
            <a:r>
              <a:rPr sz="1150" spc="-5" dirty="0">
                <a:latin typeface="Verdana" panose="020B0604030504040204"/>
                <a:cs typeface="Verdana" panose="020B0604030504040204"/>
              </a:rPr>
              <a:t>Not</a:t>
            </a:r>
            <a:r>
              <a:rPr sz="1150" spc="-45" dirty="0">
                <a:latin typeface="Verdana" panose="020B0604030504040204"/>
                <a:cs typeface="Verdana" panose="020B0604030504040204"/>
              </a:rPr>
              <a:t> </a:t>
            </a:r>
            <a:r>
              <a:rPr sz="1150" spc="-5" dirty="0">
                <a:latin typeface="Verdana" panose="020B0604030504040204"/>
                <a:cs typeface="Verdana" panose="020B0604030504040204"/>
              </a:rPr>
              <a:t>Equals:</a:t>
            </a:r>
            <a:endParaRPr sz="1150">
              <a:latin typeface="Verdana" panose="020B0604030504040204"/>
              <a:cs typeface="Verdana" panose="020B0604030504040204"/>
            </a:endParaRPr>
          </a:p>
        </p:txBody>
      </p:sp>
      <p:sp>
        <p:nvSpPr>
          <p:cNvPr id="13" name="object 13"/>
          <p:cNvSpPr txBox="1"/>
          <p:nvPr/>
        </p:nvSpPr>
        <p:spPr>
          <a:xfrm>
            <a:off x="2129789" y="4899025"/>
            <a:ext cx="473709" cy="181610"/>
          </a:xfrm>
          <a:prstGeom prst="rect">
            <a:avLst/>
          </a:prstGeom>
          <a:solidFill>
            <a:srgbClr val="F0F0F0"/>
          </a:solidFill>
        </p:spPr>
        <p:txBody>
          <a:bodyPr vert="horz" wrap="square" lIns="0" tIns="7620" rIns="0" bIns="0" rtlCol="0">
            <a:spAutoFit/>
          </a:bodyPr>
          <a:lstStyle/>
          <a:p>
            <a:pPr>
              <a:lnSpc>
                <a:spcPct val="100000"/>
              </a:lnSpc>
              <a:spcBef>
                <a:spcPts val="60"/>
              </a:spcBef>
            </a:pPr>
            <a:r>
              <a:rPr sz="1100" dirty="0">
                <a:solidFill>
                  <a:srgbClr val="DC133B"/>
                </a:solidFill>
                <a:latin typeface="Consolas" panose="020B0609020204030204"/>
                <a:cs typeface="Consolas" panose="020B0609020204030204"/>
              </a:rPr>
              <a:t>a !=</a:t>
            </a:r>
            <a:r>
              <a:rPr sz="1100" spc="-95" dirty="0">
                <a:solidFill>
                  <a:srgbClr val="DC133B"/>
                </a:solidFill>
                <a:latin typeface="Consolas" panose="020B0609020204030204"/>
                <a:cs typeface="Consolas" panose="020B0609020204030204"/>
              </a:rPr>
              <a:t> </a:t>
            </a:r>
            <a:r>
              <a:rPr sz="1100" dirty="0">
                <a:solidFill>
                  <a:srgbClr val="DC133B"/>
                </a:solidFill>
                <a:latin typeface="Consolas" panose="020B0609020204030204"/>
                <a:cs typeface="Consolas" panose="020B0609020204030204"/>
              </a:rPr>
              <a:t>b</a:t>
            </a:r>
            <a:endParaRPr sz="1100">
              <a:latin typeface="Consolas" panose="020B0609020204030204"/>
              <a:cs typeface="Consolas" panose="020B0609020204030204"/>
            </a:endParaRPr>
          </a:p>
        </p:txBody>
      </p:sp>
      <p:sp>
        <p:nvSpPr>
          <p:cNvPr id="14" name="object 14"/>
          <p:cNvSpPr/>
          <p:nvPr/>
        </p:nvSpPr>
        <p:spPr>
          <a:xfrm>
            <a:off x="2429510" y="5080634"/>
            <a:ext cx="6708140" cy="181610"/>
          </a:xfrm>
          <a:custGeom>
            <a:avLst/>
            <a:gdLst/>
            <a:ahLst/>
            <a:cxnLst/>
            <a:rect l="l" t="t" r="r" b="b"/>
            <a:pathLst>
              <a:path w="6708140" h="181610">
                <a:moveTo>
                  <a:pt x="0" y="181610"/>
                </a:moveTo>
                <a:lnTo>
                  <a:pt x="6708140" y="181610"/>
                </a:lnTo>
                <a:lnTo>
                  <a:pt x="6708140" y="0"/>
                </a:lnTo>
                <a:lnTo>
                  <a:pt x="0" y="0"/>
                </a:lnTo>
                <a:lnTo>
                  <a:pt x="0" y="181610"/>
                </a:lnTo>
                <a:close/>
              </a:path>
            </a:pathLst>
          </a:custGeom>
          <a:solidFill>
            <a:srgbClr val="FFFFFF"/>
          </a:solidFill>
        </p:spPr>
        <p:txBody>
          <a:bodyPr wrap="square" lIns="0" tIns="0" rIns="0" bIns="0" rtlCol="0"/>
          <a:lstStyle/>
          <a:p/>
        </p:txBody>
      </p:sp>
      <p:sp>
        <p:nvSpPr>
          <p:cNvPr id="15" name="object 15"/>
          <p:cNvSpPr txBox="1"/>
          <p:nvPr/>
        </p:nvSpPr>
        <p:spPr>
          <a:xfrm>
            <a:off x="997585" y="5080634"/>
            <a:ext cx="1047750" cy="181610"/>
          </a:xfrm>
          <a:prstGeom prst="rect">
            <a:avLst/>
          </a:prstGeom>
          <a:solidFill>
            <a:srgbClr val="FFFFFF"/>
          </a:solidFill>
        </p:spPr>
        <p:txBody>
          <a:bodyPr vert="horz" wrap="square" lIns="0" tIns="1270" rIns="0" bIns="0" rtlCol="0">
            <a:spAutoFit/>
          </a:bodyPr>
          <a:lstStyle/>
          <a:p>
            <a:pPr marL="228600" indent="-228600">
              <a:lnSpc>
                <a:spcPct val="100000"/>
              </a:lnSpc>
              <a:spcBef>
                <a:spcPts val="10"/>
              </a:spcBef>
              <a:buSzPct val="87000"/>
              <a:buFont typeface="Symbol" panose="05050102010706020507"/>
              <a:buChar char=""/>
              <a:tabLst>
                <a:tab pos="228600" algn="l"/>
                <a:tab pos="229235" algn="l"/>
              </a:tabLst>
            </a:pPr>
            <a:r>
              <a:rPr sz="1150" spc="-5" dirty="0">
                <a:latin typeface="Verdana" panose="020B0604030504040204"/>
                <a:cs typeface="Verdana" panose="020B0604030504040204"/>
              </a:rPr>
              <a:t>Less</a:t>
            </a:r>
            <a:r>
              <a:rPr sz="1150" spc="-50" dirty="0">
                <a:latin typeface="Verdana" panose="020B0604030504040204"/>
                <a:cs typeface="Verdana" panose="020B0604030504040204"/>
              </a:rPr>
              <a:t> </a:t>
            </a:r>
            <a:r>
              <a:rPr sz="1150" spc="-5" dirty="0">
                <a:latin typeface="Verdana" panose="020B0604030504040204"/>
                <a:cs typeface="Verdana" panose="020B0604030504040204"/>
              </a:rPr>
              <a:t>than:</a:t>
            </a:r>
            <a:endParaRPr sz="1150">
              <a:latin typeface="Verdana" panose="020B0604030504040204"/>
              <a:cs typeface="Verdana" panose="020B0604030504040204"/>
            </a:endParaRPr>
          </a:p>
        </p:txBody>
      </p:sp>
      <p:sp>
        <p:nvSpPr>
          <p:cNvPr id="16" name="object 16"/>
          <p:cNvSpPr txBox="1"/>
          <p:nvPr/>
        </p:nvSpPr>
        <p:spPr>
          <a:xfrm>
            <a:off x="2045335" y="5080634"/>
            <a:ext cx="396875" cy="181610"/>
          </a:xfrm>
          <a:prstGeom prst="rect">
            <a:avLst/>
          </a:prstGeom>
          <a:solidFill>
            <a:srgbClr val="F0F0F0"/>
          </a:solidFill>
        </p:spPr>
        <p:txBody>
          <a:bodyPr vert="horz" wrap="square" lIns="0" tIns="7620" rIns="0" bIns="0" rtlCol="0">
            <a:spAutoFit/>
          </a:bodyPr>
          <a:lstStyle/>
          <a:p>
            <a:pPr>
              <a:lnSpc>
                <a:spcPct val="100000"/>
              </a:lnSpc>
              <a:spcBef>
                <a:spcPts val="60"/>
              </a:spcBef>
            </a:pPr>
            <a:r>
              <a:rPr sz="1100" dirty="0">
                <a:solidFill>
                  <a:srgbClr val="DC133B"/>
                </a:solidFill>
                <a:latin typeface="Consolas" panose="020B0609020204030204"/>
                <a:cs typeface="Consolas" panose="020B0609020204030204"/>
              </a:rPr>
              <a:t>a &lt;</a:t>
            </a:r>
            <a:r>
              <a:rPr sz="1100" spc="-100" dirty="0">
                <a:solidFill>
                  <a:srgbClr val="DC133B"/>
                </a:solidFill>
                <a:latin typeface="Consolas" panose="020B0609020204030204"/>
                <a:cs typeface="Consolas" panose="020B0609020204030204"/>
              </a:rPr>
              <a:t> </a:t>
            </a:r>
            <a:r>
              <a:rPr sz="1100" dirty="0">
                <a:solidFill>
                  <a:srgbClr val="DC133B"/>
                </a:solidFill>
                <a:latin typeface="Consolas" panose="020B0609020204030204"/>
                <a:cs typeface="Consolas" panose="020B0609020204030204"/>
              </a:rPr>
              <a:t>b</a:t>
            </a:r>
            <a:endParaRPr sz="1100">
              <a:latin typeface="Consolas" panose="020B0609020204030204"/>
              <a:cs typeface="Consolas" panose="020B0609020204030204"/>
            </a:endParaRPr>
          </a:p>
        </p:txBody>
      </p:sp>
      <p:sp>
        <p:nvSpPr>
          <p:cNvPr id="17" name="object 17"/>
          <p:cNvSpPr/>
          <p:nvPr/>
        </p:nvSpPr>
        <p:spPr>
          <a:xfrm>
            <a:off x="3355975" y="5262245"/>
            <a:ext cx="5781675" cy="181610"/>
          </a:xfrm>
          <a:custGeom>
            <a:avLst/>
            <a:gdLst/>
            <a:ahLst/>
            <a:cxnLst/>
            <a:rect l="l" t="t" r="r" b="b"/>
            <a:pathLst>
              <a:path w="5781675" h="181610">
                <a:moveTo>
                  <a:pt x="0" y="181610"/>
                </a:moveTo>
                <a:lnTo>
                  <a:pt x="5781675" y="181610"/>
                </a:lnTo>
                <a:lnTo>
                  <a:pt x="5781675" y="0"/>
                </a:lnTo>
                <a:lnTo>
                  <a:pt x="0" y="0"/>
                </a:lnTo>
                <a:lnTo>
                  <a:pt x="0" y="181610"/>
                </a:lnTo>
                <a:close/>
              </a:path>
            </a:pathLst>
          </a:custGeom>
          <a:solidFill>
            <a:srgbClr val="FFFFFF"/>
          </a:solidFill>
        </p:spPr>
        <p:txBody>
          <a:bodyPr wrap="square" lIns="0" tIns="0" rIns="0" bIns="0" rtlCol="0"/>
          <a:lstStyle/>
          <a:p/>
        </p:txBody>
      </p:sp>
      <p:sp>
        <p:nvSpPr>
          <p:cNvPr id="18" name="object 18"/>
          <p:cNvSpPr txBox="1"/>
          <p:nvPr/>
        </p:nvSpPr>
        <p:spPr>
          <a:xfrm>
            <a:off x="997585" y="5262245"/>
            <a:ext cx="1897380" cy="181610"/>
          </a:xfrm>
          <a:prstGeom prst="rect">
            <a:avLst/>
          </a:prstGeom>
          <a:solidFill>
            <a:srgbClr val="FFFFFF"/>
          </a:solidFill>
        </p:spPr>
        <p:txBody>
          <a:bodyPr vert="horz" wrap="square" lIns="0" tIns="635" rIns="0" bIns="0" rtlCol="0">
            <a:spAutoFit/>
          </a:bodyPr>
          <a:lstStyle/>
          <a:p>
            <a:pPr marL="228600" indent="-228600">
              <a:lnSpc>
                <a:spcPct val="100000"/>
              </a:lnSpc>
              <a:spcBef>
                <a:spcPts val="5"/>
              </a:spcBef>
              <a:buSzPct val="87000"/>
              <a:buFont typeface="Symbol" panose="05050102010706020507"/>
              <a:buChar char=""/>
              <a:tabLst>
                <a:tab pos="228600" algn="l"/>
                <a:tab pos="229235" algn="l"/>
              </a:tabLst>
            </a:pPr>
            <a:r>
              <a:rPr sz="1150" spc="-5" dirty="0">
                <a:latin typeface="Verdana" panose="020B0604030504040204"/>
                <a:cs typeface="Verdana" panose="020B0604030504040204"/>
              </a:rPr>
              <a:t>Less than or equal</a:t>
            </a:r>
            <a:r>
              <a:rPr sz="1150" spc="-45" dirty="0">
                <a:latin typeface="Verdana" panose="020B0604030504040204"/>
                <a:cs typeface="Verdana" panose="020B0604030504040204"/>
              </a:rPr>
              <a:t> </a:t>
            </a:r>
            <a:r>
              <a:rPr sz="1150" spc="-5" dirty="0">
                <a:latin typeface="Verdana" panose="020B0604030504040204"/>
                <a:cs typeface="Verdana" panose="020B0604030504040204"/>
              </a:rPr>
              <a:t>to:</a:t>
            </a:r>
            <a:endParaRPr sz="1150">
              <a:latin typeface="Verdana" panose="020B0604030504040204"/>
              <a:cs typeface="Verdana" panose="020B0604030504040204"/>
            </a:endParaRPr>
          </a:p>
        </p:txBody>
      </p:sp>
      <p:sp>
        <p:nvSpPr>
          <p:cNvPr id="19" name="object 19"/>
          <p:cNvSpPr txBox="1"/>
          <p:nvPr/>
        </p:nvSpPr>
        <p:spPr>
          <a:xfrm>
            <a:off x="2894964" y="5262245"/>
            <a:ext cx="473709" cy="181610"/>
          </a:xfrm>
          <a:prstGeom prst="rect">
            <a:avLst/>
          </a:prstGeom>
          <a:solidFill>
            <a:srgbClr val="F0F0F0"/>
          </a:solidFill>
        </p:spPr>
        <p:txBody>
          <a:bodyPr vert="horz" wrap="square" lIns="0" tIns="6985" rIns="0" bIns="0" rtlCol="0">
            <a:spAutoFit/>
          </a:bodyPr>
          <a:lstStyle/>
          <a:p>
            <a:pPr marL="635">
              <a:lnSpc>
                <a:spcPct val="100000"/>
              </a:lnSpc>
              <a:spcBef>
                <a:spcPts val="55"/>
              </a:spcBef>
            </a:pPr>
            <a:r>
              <a:rPr sz="1100" dirty="0">
                <a:solidFill>
                  <a:srgbClr val="DC133B"/>
                </a:solidFill>
                <a:latin typeface="Consolas" panose="020B0609020204030204"/>
                <a:cs typeface="Consolas" panose="020B0609020204030204"/>
              </a:rPr>
              <a:t>a &lt;=</a:t>
            </a:r>
            <a:r>
              <a:rPr sz="1100" spc="-105" dirty="0">
                <a:solidFill>
                  <a:srgbClr val="DC133B"/>
                </a:solidFill>
                <a:latin typeface="Consolas" panose="020B0609020204030204"/>
                <a:cs typeface="Consolas" panose="020B0609020204030204"/>
              </a:rPr>
              <a:t> </a:t>
            </a:r>
            <a:r>
              <a:rPr sz="1100" dirty="0">
                <a:solidFill>
                  <a:srgbClr val="DC133B"/>
                </a:solidFill>
                <a:latin typeface="Consolas" panose="020B0609020204030204"/>
                <a:cs typeface="Consolas" panose="020B0609020204030204"/>
              </a:rPr>
              <a:t>b</a:t>
            </a:r>
            <a:endParaRPr sz="1100">
              <a:latin typeface="Consolas" panose="020B0609020204030204"/>
              <a:cs typeface="Consolas" panose="020B0609020204030204"/>
            </a:endParaRPr>
          </a:p>
        </p:txBody>
      </p:sp>
      <p:sp>
        <p:nvSpPr>
          <p:cNvPr id="20" name="object 20"/>
          <p:cNvSpPr/>
          <p:nvPr/>
        </p:nvSpPr>
        <p:spPr>
          <a:xfrm>
            <a:off x="2666364" y="5444490"/>
            <a:ext cx="6471285" cy="181610"/>
          </a:xfrm>
          <a:custGeom>
            <a:avLst/>
            <a:gdLst/>
            <a:ahLst/>
            <a:cxnLst/>
            <a:rect l="l" t="t" r="r" b="b"/>
            <a:pathLst>
              <a:path w="6471284" h="181610">
                <a:moveTo>
                  <a:pt x="0" y="181610"/>
                </a:moveTo>
                <a:lnTo>
                  <a:pt x="6471284" y="181610"/>
                </a:lnTo>
                <a:lnTo>
                  <a:pt x="6471284" y="0"/>
                </a:lnTo>
                <a:lnTo>
                  <a:pt x="0" y="0"/>
                </a:lnTo>
                <a:lnTo>
                  <a:pt x="0" y="181610"/>
                </a:lnTo>
                <a:close/>
              </a:path>
            </a:pathLst>
          </a:custGeom>
          <a:solidFill>
            <a:srgbClr val="FFFFFF"/>
          </a:solidFill>
        </p:spPr>
        <p:txBody>
          <a:bodyPr wrap="square" lIns="0" tIns="0" rIns="0" bIns="0" rtlCol="0"/>
          <a:lstStyle/>
          <a:p/>
        </p:txBody>
      </p:sp>
      <p:sp>
        <p:nvSpPr>
          <p:cNvPr id="21" name="object 21"/>
          <p:cNvSpPr txBox="1"/>
          <p:nvPr/>
        </p:nvSpPr>
        <p:spPr>
          <a:xfrm>
            <a:off x="997585" y="5443854"/>
            <a:ext cx="1285875" cy="182245"/>
          </a:xfrm>
          <a:prstGeom prst="rect">
            <a:avLst/>
          </a:prstGeom>
          <a:solidFill>
            <a:srgbClr val="FFFFFF"/>
          </a:solidFill>
        </p:spPr>
        <p:txBody>
          <a:bodyPr vert="horz" wrap="square" lIns="0" tIns="1905" rIns="0" bIns="0" rtlCol="0">
            <a:spAutoFit/>
          </a:bodyPr>
          <a:lstStyle/>
          <a:p>
            <a:pPr marL="228600" indent="-228600">
              <a:lnSpc>
                <a:spcPct val="100000"/>
              </a:lnSpc>
              <a:spcBef>
                <a:spcPts val="15"/>
              </a:spcBef>
              <a:buSzPct val="87000"/>
              <a:buFont typeface="Symbol" panose="05050102010706020507"/>
              <a:buChar char=""/>
              <a:tabLst>
                <a:tab pos="228600" algn="l"/>
                <a:tab pos="229235" algn="l"/>
              </a:tabLst>
            </a:pPr>
            <a:r>
              <a:rPr sz="1150" spc="-5" dirty="0">
                <a:latin typeface="Verdana" panose="020B0604030504040204"/>
                <a:cs typeface="Verdana" panose="020B0604030504040204"/>
              </a:rPr>
              <a:t>Greater</a:t>
            </a:r>
            <a:r>
              <a:rPr sz="1150" spc="-40" dirty="0">
                <a:latin typeface="Verdana" panose="020B0604030504040204"/>
                <a:cs typeface="Verdana" panose="020B0604030504040204"/>
              </a:rPr>
              <a:t> </a:t>
            </a:r>
            <a:r>
              <a:rPr sz="1150" spc="-5" dirty="0">
                <a:latin typeface="Verdana" panose="020B0604030504040204"/>
                <a:cs typeface="Verdana" panose="020B0604030504040204"/>
              </a:rPr>
              <a:t>than:</a:t>
            </a:r>
            <a:endParaRPr sz="1150">
              <a:latin typeface="Verdana" panose="020B0604030504040204"/>
              <a:cs typeface="Verdana" panose="020B0604030504040204"/>
            </a:endParaRPr>
          </a:p>
        </p:txBody>
      </p:sp>
      <p:sp>
        <p:nvSpPr>
          <p:cNvPr id="22" name="object 22"/>
          <p:cNvSpPr txBox="1"/>
          <p:nvPr/>
        </p:nvSpPr>
        <p:spPr>
          <a:xfrm>
            <a:off x="2283142" y="5443854"/>
            <a:ext cx="396240" cy="182245"/>
          </a:xfrm>
          <a:prstGeom prst="rect">
            <a:avLst/>
          </a:prstGeom>
          <a:solidFill>
            <a:srgbClr val="F0F0F0"/>
          </a:solidFill>
        </p:spPr>
        <p:txBody>
          <a:bodyPr vert="horz" wrap="square" lIns="0" tIns="8255" rIns="0" bIns="0" rtlCol="0">
            <a:spAutoFit/>
          </a:bodyPr>
          <a:lstStyle/>
          <a:p>
            <a:pPr>
              <a:lnSpc>
                <a:spcPct val="100000"/>
              </a:lnSpc>
              <a:spcBef>
                <a:spcPts val="65"/>
              </a:spcBef>
            </a:pPr>
            <a:r>
              <a:rPr sz="1100" dirty="0">
                <a:solidFill>
                  <a:srgbClr val="DC133B"/>
                </a:solidFill>
                <a:latin typeface="Consolas" panose="020B0609020204030204"/>
                <a:cs typeface="Consolas" panose="020B0609020204030204"/>
              </a:rPr>
              <a:t>a &gt;</a:t>
            </a:r>
            <a:r>
              <a:rPr sz="1100" spc="-100" dirty="0">
                <a:solidFill>
                  <a:srgbClr val="DC133B"/>
                </a:solidFill>
                <a:latin typeface="Consolas" panose="020B0609020204030204"/>
                <a:cs typeface="Consolas" panose="020B0609020204030204"/>
              </a:rPr>
              <a:t> </a:t>
            </a:r>
            <a:r>
              <a:rPr sz="1100" dirty="0">
                <a:solidFill>
                  <a:srgbClr val="DC133B"/>
                </a:solidFill>
                <a:latin typeface="Consolas" panose="020B0609020204030204"/>
                <a:cs typeface="Consolas" panose="020B0609020204030204"/>
              </a:rPr>
              <a:t>b</a:t>
            </a:r>
            <a:endParaRPr sz="1100">
              <a:latin typeface="Consolas" panose="020B0609020204030204"/>
              <a:cs typeface="Consolas" panose="020B0609020204030204"/>
            </a:endParaRPr>
          </a:p>
        </p:txBody>
      </p:sp>
      <p:sp>
        <p:nvSpPr>
          <p:cNvPr id="23" name="object 23"/>
          <p:cNvSpPr/>
          <p:nvPr/>
        </p:nvSpPr>
        <p:spPr>
          <a:xfrm>
            <a:off x="3592195" y="5626100"/>
            <a:ext cx="5545455" cy="181610"/>
          </a:xfrm>
          <a:custGeom>
            <a:avLst/>
            <a:gdLst/>
            <a:ahLst/>
            <a:cxnLst/>
            <a:rect l="l" t="t" r="r" b="b"/>
            <a:pathLst>
              <a:path w="5545455" h="181610">
                <a:moveTo>
                  <a:pt x="0" y="181610"/>
                </a:moveTo>
                <a:lnTo>
                  <a:pt x="5545455" y="181610"/>
                </a:lnTo>
                <a:lnTo>
                  <a:pt x="5545455" y="0"/>
                </a:lnTo>
                <a:lnTo>
                  <a:pt x="0" y="0"/>
                </a:lnTo>
                <a:lnTo>
                  <a:pt x="0" y="181610"/>
                </a:lnTo>
                <a:close/>
              </a:path>
            </a:pathLst>
          </a:custGeom>
          <a:solidFill>
            <a:srgbClr val="FFFFFF"/>
          </a:solidFill>
        </p:spPr>
        <p:txBody>
          <a:bodyPr wrap="square" lIns="0" tIns="0" rIns="0" bIns="0" rtlCol="0"/>
          <a:lstStyle/>
          <a:p/>
        </p:txBody>
      </p:sp>
      <p:sp>
        <p:nvSpPr>
          <p:cNvPr id="24" name="object 24"/>
          <p:cNvSpPr txBox="1"/>
          <p:nvPr/>
        </p:nvSpPr>
        <p:spPr>
          <a:xfrm>
            <a:off x="997585" y="5626100"/>
            <a:ext cx="2134235" cy="181610"/>
          </a:xfrm>
          <a:prstGeom prst="rect">
            <a:avLst/>
          </a:prstGeom>
          <a:solidFill>
            <a:srgbClr val="FFFFFF"/>
          </a:solidFill>
        </p:spPr>
        <p:txBody>
          <a:bodyPr vert="horz" wrap="square" lIns="0" tIns="1270" rIns="0" bIns="0" rtlCol="0">
            <a:spAutoFit/>
          </a:bodyPr>
          <a:lstStyle/>
          <a:p>
            <a:pPr marL="228600" indent="-228600">
              <a:lnSpc>
                <a:spcPct val="100000"/>
              </a:lnSpc>
              <a:spcBef>
                <a:spcPts val="10"/>
              </a:spcBef>
              <a:buSzPct val="87000"/>
              <a:buFont typeface="Symbol" panose="05050102010706020507"/>
              <a:buChar char=""/>
              <a:tabLst>
                <a:tab pos="228600" algn="l"/>
                <a:tab pos="229235" algn="l"/>
              </a:tabLst>
            </a:pPr>
            <a:r>
              <a:rPr sz="1150" spc="-5" dirty="0">
                <a:latin typeface="Verdana" panose="020B0604030504040204"/>
                <a:cs typeface="Verdana" panose="020B0604030504040204"/>
              </a:rPr>
              <a:t>Greater than or equal</a:t>
            </a:r>
            <a:r>
              <a:rPr sz="1150" spc="-30" dirty="0">
                <a:latin typeface="Verdana" panose="020B0604030504040204"/>
                <a:cs typeface="Verdana" panose="020B0604030504040204"/>
              </a:rPr>
              <a:t> </a:t>
            </a:r>
            <a:r>
              <a:rPr sz="1150" spc="-5" dirty="0">
                <a:latin typeface="Verdana" panose="020B0604030504040204"/>
                <a:cs typeface="Verdana" panose="020B0604030504040204"/>
              </a:rPr>
              <a:t>to:</a:t>
            </a:r>
            <a:endParaRPr sz="1150">
              <a:latin typeface="Verdana" panose="020B0604030504040204"/>
              <a:cs typeface="Verdana" panose="020B0604030504040204"/>
            </a:endParaRPr>
          </a:p>
        </p:txBody>
      </p:sp>
      <p:sp>
        <p:nvSpPr>
          <p:cNvPr id="25" name="object 25"/>
          <p:cNvSpPr txBox="1"/>
          <p:nvPr/>
        </p:nvSpPr>
        <p:spPr>
          <a:xfrm>
            <a:off x="3131820" y="5626100"/>
            <a:ext cx="473075" cy="181610"/>
          </a:xfrm>
          <a:prstGeom prst="rect">
            <a:avLst/>
          </a:prstGeom>
          <a:solidFill>
            <a:srgbClr val="F0F0F0"/>
          </a:solidFill>
        </p:spPr>
        <p:txBody>
          <a:bodyPr vert="horz" wrap="square" lIns="0" tIns="7620" rIns="0" bIns="0" rtlCol="0">
            <a:spAutoFit/>
          </a:bodyPr>
          <a:lstStyle/>
          <a:p>
            <a:pPr>
              <a:lnSpc>
                <a:spcPct val="100000"/>
              </a:lnSpc>
              <a:spcBef>
                <a:spcPts val="60"/>
              </a:spcBef>
            </a:pPr>
            <a:r>
              <a:rPr sz="1100" dirty="0">
                <a:solidFill>
                  <a:srgbClr val="DC133B"/>
                </a:solidFill>
                <a:latin typeface="Consolas" panose="020B0609020204030204"/>
                <a:cs typeface="Consolas" panose="020B0609020204030204"/>
              </a:rPr>
              <a:t>a &gt;=</a:t>
            </a:r>
            <a:r>
              <a:rPr sz="1100" spc="-105" dirty="0">
                <a:solidFill>
                  <a:srgbClr val="DC133B"/>
                </a:solidFill>
                <a:latin typeface="Consolas" panose="020B0609020204030204"/>
                <a:cs typeface="Consolas" panose="020B0609020204030204"/>
              </a:rPr>
              <a:t> </a:t>
            </a:r>
            <a:r>
              <a:rPr sz="1100" dirty="0">
                <a:solidFill>
                  <a:srgbClr val="DC133B"/>
                </a:solidFill>
                <a:latin typeface="Consolas" panose="020B0609020204030204"/>
                <a:cs typeface="Consolas" panose="020B0609020204030204"/>
              </a:rPr>
              <a:t>b</a:t>
            </a:r>
            <a:endParaRPr sz="1100">
              <a:latin typeface="Consolas" panose="020B0609020204030204"/>
              <a:cs typeface="Consolas" panose="020B0609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object 13"/>
          <p:cNvGrpSpPr/>
          <p:nvPr/>
        </p:nvGrpSpPr>
        <p:grpSpPr>
          <a:xfrm>
            <a:off x="768984" y="742950"/>
            <a:ext cx="8368665" cy="2378075"/>
            <a:chOff x="768984" y="742950"/>
            <a:chExt cx="8368665" cy="2378075"/>
          </a:xfrm>
        </p:grpSpPr>
        <p:sp>
          <p:nvSpPr>
            <p:cNvPr id="14" name="object 14"/>
            <p:cNvSpPr/>
            <p:nvPr/>
          </p:nvSpPr>
          <p:spPr>
            <a:xfrm>
              <a:off x="768985" y="742949"/>
              <a:ext cx="8368665" cy="727710"/>
            </a:xfrm>
            <a:custGeom>
              <a:avLst/>
              <a:gdLst/>
              <a:ahLst/>
              <a:cxnLst/>
              <a:rect l="l" t="t" r="r" b="b"/>
              <a:pathLst>
                <a:path w="8368665" h="727710">
                  <a:moveTo>
                    <a:pt x="8368665" y="0"/>
                  </a:moveTo>
                  <a:lnTo>
                    <a:pt x="0" y="0"/>
                  </a:lnTo>
                  <a:lnTo>
                    <a:pt x="0" y="360045"/>
                  </a:lnTo>
                  <a:lnTo>
                    <a:pt x="0" y="727710"/>
                  </a:lnTo>
                  <a:lnTo>
                    <a:pt x="8368665" y="727710"/>
                  </a:lnTo>
                  <a:lnTo>
                    <a:pt x="8368665" y="360045"/>
                  </a:lnTo>
                  <a:lnTo>
                    <a:pt x="8368665" y="0"/>
                  </a:lnTo>
                  <a:close/>
                </a:path>
              </a:pathLst>
            </a:custGeom>
            <a:solidFill>
              <a:srgbClr val="FFFFFF"/>
            </a:solidFill>
          </p:spPr>
          <p:txBody>
            <a:bodyPr wrap="square" lIns="0" tIns="0" rIns="0" bIns="0" rtlCol="0"/>
            <a:lstStyle/>
            <a:p/>
          </p:txBody>
        </p:sp>
        <p:sp>
          <p:nvSpPr>
            <p:cNvPr id="15" name="object 15"/>
            <p:cNvSpPr/>
            <p:nvPr/>
          </p:nvSpPr>
          <p:spPr>
            <a:xfrm>
              <a:off x="768985" y="1102994"/>
              <a:ext cx="8368665" cy="1177925"/>
            </a:xfrm>
            <a:custGeom>
              <a:avLst/>
              <a:gdLst/>
              <a:ahLst/>
              <a:cxnLst/>
              <a:rect l="l" t="t" r="r" b="b"/>
              <a:pathLst>
                <a:path w="8368665" h="1177925">
                  <a:moveTo>
                    <a:pt x="3179445" y="0"/>
                  </a:moveTo>
                  <a:lnTo>
                    <a:pt x="3012440" y="0"/>
                  </a:lnTo>
                  <a:lnTo>
                    <a:pt x="3012440" y="184785"/>
                  </a:lnTo>
                  <a:lnTo>
                    <a:pt x="3179445" y="184785"/>
                  </a:lnTo>
                  <a:lnTo>
                    <a:pt x="3179445" y="0"/>
                  </a:lnTo>
                  <a:close/>
                </a:path>
                <a:path w="8368665" h="1177925">
                  <a:moveTo>
                    <a:pt x="8368665" y="791210"/>
                  </a:moveTo>
                  <a:lnTo>
                    <a:pt x="0" y="791210"/>
                  </a:lnTo>
                  <a:lnTo>
                    <a:pt x="0" y="1177925"/>
                  </a:lnTo>
                  <a:lnTo>
                    <a:pt x="8368665" y="1177925"/>
                  </a:lnTo>
                  <a:lnTo>
                    <a:pt x="8368665" y="791210"/>
                  </a:lnTo>
                  <a:close/>
                </a:path>
                <a:path w="8368665" h="1177925">
                  <a:moveTo>
                    <a:pt x="8368665" y="367665"/>
                  </a:moveTo>
                  <a:lnTo>
                    <a:pt x="0" y="367665"/>
                  </a:lnTo>
                  <a:lnTo>
                    <a:pt x="0" y="790575"/>
                  </a:lnTo>
                  <a:lnTo>
                    <a:pt x="8368665" y="790575"/>
                  </a:lnTo>
                  <a:lnTo>
                    <a:pt x="8368665" y="367665"/>
                  </a:lnTo>
                  <a:close/>
                </a:path>
              </a:pathLst>
            </a:custGeom>
            <a:solidFill>
              <a:srgbClr val="F0F0F0"/>
            </a:solidFill>
          </p:spPr>
          <p:txBody>
            <a:bodyPr wrap="square" lIns="0" tIns="0" rIns="0" bIns="0" rtlCol="0"/>
            <a:lstStyle/>
            <a:p/>
          </p:txBody>
        </p:sp>
        <p:sp>
          <p:nvSpPr>
            <p:cNvPr id="16" name="object 16"/>
            <p:cNvSpPr/>
            <p:nvPr/>
          </p:nvSpPr>
          <p:spPr>
            <a:xfrm>
              <a:off x="768985" y="2281554"/>
              <a:ext cx="8368665" cy="839469"/>
            </a:xfrm>
            <a:custGeom>
              <a:avLst/>
              <a:gdLst/>
              <a:ahLst/>
              <a:cxnLst/>
              <a:rect l="l" t="t" r="r" b="b"/>
              <a:pathLst>
                <a:path w="8368665" h="839469">
                  <a:moveTo>
                    <a:pt x="8368665" y="553720"/>
                  </a:moveTo>
                  <a:lnTo>
                    <a:pt x="0" y="553720"/>
                  </a:lnTo>
                  <a:lnTo>
                    <a:pt x="0" y="839470"/>
                  </a:lnTo>
                  <a:lnTo>
                    <a:pt x="8368665" y="839470"/>
                  </a:lnTo>
                  <a:lnTo>
                    <a:pt x="8368665" y="553720"/>
                  </a:lnTo>
                  <a:close/>
                </a:path>
                <a:path w="8368665" h="839469">
                  <a:moveTo>
                    <a:pt x="8368665" y="368935"/>
                  </a:moveTo>
                  <a:lnTo>
                    <a:pt x="0" y="368935"/>
                  </a:lnTo>
                  <a:lnTo>
                    <a:pt x="0" y="553085"/>
                  </a:lnTo>
                  <a:lnTo>
                    <a:pt x="8368665" y="553085"/>
                  </a:lnTo>
                  <a:lnTo>
                    <a:pt x="8368665" y="368935"/>
                  </a:lnTo>
                  <a:close/>
                </a:path>
                <a:path w="8368665" h="839469">
                  <a:moveTo>
                    <a:pt x="8368665" y="0"/>
                  </a:moveTo>
                  <a:lnTo>
                    <a:pt x="0" y="0"/>
                  </a:lnTo>
                  <a:lnTo>
                    <a:pt x="0" y="184150"/>
                  </a:lnTo>
                  <a:lnTo>
                    <a:pt x="0" y="368300"/>
                  </a:lnTo>
                  <a:lnTo>
                    <a:pt x="8368665" y="368300"/>
                  </a:lnTo>
                  <a:lnTo>
                    <a:pt x="8368665" y="184150"/>
                  </a:lnTo>
                  <a:lnTo>
                    <a:pt x="8368665" y="0"/>
                  </a:lnTo>
                  <a:close/>
                </a:path>
              </a:pathLst>
            </a:custGeom>
            <a:solidFill>
              <a:srgbClr val="FFFFFF"/>
            </a:solidFill>
          </p:spPr>
          <p:txBody>
            <a:bodyPr wrap="square" lIns="0" tIns="0" rIns="0" bIns="0" rtlCol="0"/>
            <a:lstStyle/>
            <a:p/>
          </p:txBody>
        </p:sp>
      </p:grpSp>
      <p:sp>
        <p:nvSpPr>
          <p:cNvPr id="17" name="object 17"/>
          <p:cNvSpPr txBox="1"/>
          <p:nvPr/>
        </p:nvSpPr>
        <p:spPr>
          <a:xfrm>
            <a:off x="756919" y="731901"/>
            <a:ext cx="6790690" cy="2729865"/>
          </a:xfrm>
          <a:prstGeom prst="rect">
            <a:avLst/>
          </a:prstGeom>
        </p:spPr>
        <p:txBody>
          <a:bodyPr vert="horz" wrap="square" lIns="0" tIns="12700" rIns="0" bIns="0" rtlCol="0">
            <a:spAutoFit/>
          </a:bodyPr>
          <a:lstStyle/>
          <a:p>
            <a:pPr marL="12700">
              <a:lnSpc>
                <a:spcPct val="100000"/>
              </a:lnSpc>
              <a:spcBef>
                <a:spcPts val="100"/>
              </a:spcBef>
            </a:pPr>
            <a:r>
              <a:rPr sz="1600" spc="-5" dirty="0">
                <a:latin typeface="Verdana" panose="020B0604030504040204"/>
                <a:cs typeface="Verdana" panose="020B0604030504040204"/>
              </a:rPr>
              <a:t>These conditions </a:t>
            </a:r>
            <a:r>
              <a:rPr sz="1600" dirty="0">
                <a:latin typeface="Verdana" panose="020B0604030504040204"/>
                <a:cs typeface="Verdana" panose="020B0604030504040204"/>
              </a:rPr>
              <a:t>can be </a:t>
            </a:r>
            <a:r>
              <a:rPr sz="1600" spc="-5" dirty="0">
                <a:latin typeface="Verdana" panose="020B0604030504040204"/>
                <a:cs typeface="Verdana" panose="020B0604030504040204"/>
              </a:rPr>
              <a:t>used in several ways, most commonly </a:t>
            </a:r>
            <a:r>
              <a:rPr sz="1600" dirty="0">
                <a:latin typeface="Verdana" panose="020B0604030504040204"/>
                <a:cs typeface="Verdana" panose="020B0604030504040204"/>
              </a:rPr>
              <a:t>in "if </a:t>
            </a:r>
            <a:r>
              <a:rPr sz="1600" spc="-5" dirty="0">
                <a:latin typeface="Verdana" panose="020B0604030504040204"/>
                <a:cs typeface="Verdana" panose="020B0604030504040204"/>
              </a:rPr>
              <a:t>statements" </a:t>
            </a:r>
            <a:r>
              <a:rPr sz="1600" dirty="0">
                <a:latin typeface="Verdana" panose="020B0604030504040204"/>
                <a:cs typeface="Verdana" panose="020B0604030504040204"/>
              </a:rPr>
              <a:t>and</a:t>
            </a:r>
            <a:r>
              <a:rPr sz="1600" spc="65" dirty="0">
                <a:latin typeface="Verdana" panose="020B0604030504040204"/>
                <a:cs typeface="Verdana" panose="020B0604030504040204"/>
              </a:rPr>
              <a:t> </a:t>
            </a:r>
            <a:r>
              <a:rPr sz="1600" spc="-5" dirty="0">
                <a:latin typeface="Verdana" panose="020B0604030504040204"/>
                <a:cs typeface="Verdana" panose="020B0604030504040204"/>
              </a:rPr>
              <a:t>loops.</a:t>
            </a:r>
            <a:endParaRPr sz="1600">
              <a:latin typeface="Verdana" panose="020B0604030504040204"/>
              <a:cs typeface="Verdana" panose="020B0604030504040204"/>
            </a:endParaRPr>
          </a:p>
          <a:p>
            <a:pPr>
              <a:lnSpc>
                <a:spcPct val="100000"/>
              </a:lnSpc>
            </a:pPr>
            <a:endParaRPr sz="1600">
              <a:latin typeface="Verdana" panose="020B0604030504040204"/>
              <a:cs typeface="Verdana" panose="020B0604030504040204"/>
            </a:endParaRPr>
          </a:p>
          <a:p>
            <a:pPr marL="12700">
              <a:lnSpc>
                <a:spcPct val="100000"/>
              </a:lnSpc>
              <a:spcBef>
                <a:spcPts val="5"/>
              </a:spcBef>
            </a:pPr>
            <a:r>
              <a:rPr sz="1600" dirty="0">
                <a:latin typeface="Verdana" panose="020B0604030504040204"/>
                <a:cs typeface="Verdana" panose="020B0604030504040204"/>
              </a:rPr>
              <a:t>An "if </a:t>
            </a:r>
            <a:r>
              <a:rPr sz="1600" spc="-5" dirty="0">
                <a:latin typeface="Verdana" panose="020B0604030504040204"/>
                <a:cs typeface="Verdana" panose="020B0604030504040204"/>
              </a:rPr>
              <a:t>statement" </a:t>
            </a:r>
            <a:r>
              <a:rPr sz="1600" dirty="0">
                <a:latin typeface="Verdana" panose="020B0604030504040204"/>
                <a:cs typeface="Verdana" panose="020B0604030504040204"/>
              </a:rPr>
              <a:t>is </a:t>
            </a:r>
            <a:r>
              <a:rPr sz="1600" spc="-5" dirty="0">
                <a:latin typeface="Verdana" panose="020B0604030504040204"/>
                <a:cs typeface="Verdana" panose="020B0604030504040204"/>
              </a:rPr>
              <a:t>written </a:t>
            </a:r>
            <a:r>
              <a:rPr sz="1600" dirty="0">
                <a:latin typeface="Verdana" panose="020B0604030504040204"/>
                <a:cs typeface="Verdana" panose="020B0604030504040204"/>
              </a:rPr>
              <a:t>by </a:t>
            </a:r>
            <a:r>
              <a:rPr sz="1600" spc="-5" dirty="0">
                <a:latin typeface="Verdana" panose="020B0604030504040204"/>
                <a:cs typeface="Verdana" panose="020B0604030504040204"/>
              </a:rPr>
              <a:t>using </a:t>
            </a:r>
            <a:r>
              <a:rPr sz="1600" dirty="0">
                <a:latin typeface="Verdana" panose="020B0604030504040204"/>
                <a:cs typeface="Verdana" panose="020B0604030504040204"/>
              </a:rPr>
              <a:t>the </a:t>
            </a:r>
            <a:r>
              <a:rPr sz="1600" dirty="0">
                <a:solidFill>
                  <a:srgbClr val="DC133B"/>
                </a:solidFill>
                <a:latin typeface="Consolas" panose="020B0609020204030204"/>
                <a:cs typeface="Consolas" panose="020B0609020204030204"/>
              </a:rPr>
              <a:t>if</a:t>
            </a:r>
            <a:r>
              <a:rPr sz="1600" spc="-310" dirty="0">
                <a:solidFill>
                  <a:srgbClr val="DC133B"/>
                </a:solidFill>
                <a:latin typeface="Consolas" panose="020B0609020204030204"/>
                <a:cs typeface="Consolas" panose="020B0609020204030204"/>
              </a:rPr>
              <a:t> </a:t>
            </a:r>
            <a:r>
              <a:rPr sz="1600" spc="-5" dirty="0">
                <a:latin typeface="Verdana" panose="020B0604030504040204"/>
                <a:cs typeface="Verdana" panose="020B0604030504040204"/>
              </a:rPr>
              <a:t>keyword.</a:t>
            </a:r>
            <a:endParaRPr sz="1600">
              <a:latin typeface="Verdana" panose="020B0604030504040204"/>
              <a:cs typeface="Verdana" panose="020B0604030504040204"/>
            </a:endParaRPr>
          </a:p>
          <a:p>
            <a:pPr>
              <a:lnSpc>
                <a:spcPct val="100000"/>
              </a:lnSpc>
            </a:pPr>
            <a:endParaRPr sz="1350">
              <a:latin typeface="Verdana" panose="020B0604030504040204"/>
              <a:cs typeface="Verdana" panose="020B0604030504040204"/>
            </a:endParaRPr>
          </a:p>
          <a:p>
            <a:pPr marL="12700">
              <a:lnSpc>
                <a:spcPct val="100000"/>
              </a:lnSpc>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marL="12700">
              <a:lnSpc>
                <a:spcPct val="100000"/>
              </a:lnSpc>
              <a:spcBef>
                <a:spcPts val="1490"/>
              </a:spcBef>
            </a:pPr>
            <a:r>
              <a:rPr sz="1150" spc="-5" dirty="0">
                <a:latin typeface="Verdana" panose="020B0604030504040204"/>
                <a:cs typeface="Verdana" panose="020B0604030504040204"/>
              </a:rPr>
              <a:t>If</a:t>
            </a:r>
            <a:r>
              <a:rPr sz="1150" spc="-10" dirty="0">
                <a:latin typeface="Verdana" panose="020B0604030504040204"/>
                <a:cs typeface="Verdana" panose="020B0604030504040204"/>
              </a:rPr>
              <a:t> </a:t>
            </a:r>
            <a:r>
              <a:rPr sz="1150" spc="-5" dirty="0">
                <a:latin typeface="Verdana" panose="020B0604030504040204"/>
                <a:cs typeface="Verdana" panose="020B0604030504040204"/>
              </a:rPr>
              <a:t>statement:</a:t>
            </a:r>
            <a:endParaRPr sz="1150">
              <a:latin typeface="Verdana" panose="020B0604030504040204"/>
              <a:cs typeface="Verdana" panose="020B0604030504040204"/>
            </a:endParaRPr>
          </a:p>
          <a:p>
            <a:pPr marL="12700">
              <a:lnSpc>
                <a:spcPct val="100000"/>
              </a:lnSpc>
              <a:spcBef>
                <a:spcPts val="1115"/>
              </a:spcBef>
            </a:pPr>
            <a:r>
              <a:rPr sz="1150" dirty="0">
                <a:latin typeface="Consolas" panose="020B0609020204030204"/>
                <a:cs typeface="Consolas" panose="020B0609020204030204"/>
              </a:rPr>
              <a:t>a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33</a:t>
            </a:r>
            <a:endParaRPr sz="1150">
              <a:latin typeface="Consolas" panose="020B0609020204030204"/>
              <a:cs typeface="Consolas" panose="020B0609020204030204"/>
            </a:endParaRPr>
          </a:p>
          <a:p>
            <a:pPr marL="12700">
              <a:lnSpc>
                <a:spcPct val="100000"/>
              </a:lnSpc>
              <a:spcBef>
                <a:spcPts val="60"/>
              </a:spcBef>
            </a:pPr>
            <a:r>
              <a:rPr sz="1150" dirty="0">
                <a:latin typeface="Consolas" panose="020B0609020204030204"/>
                <a:cs typeface="Consolas" panose="020B0609020204030204"/>
              </a:rPr>
              <a:t>b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200</a:t>
            </a:r>
            <a:endParaRPr sz="1150">
              <a:latin typeface="Consolas" panose="020B0609020204030204"/>
              <a:cs typeface="Consolas" panose="020B0609020204030204"/>
            </a:endParaRPr>
          </a:p>
          <a:p>
            <a:pPr marL="12700">
              <a:lnSpc>
                <a:spcPct val="100000"/>
              </a:lnSpc>
              <a:spcBef>
                <a:spcPts val="85"/>
              </a:spcBef>
            </a:pP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b &gt;</a:t>
            </a:r>
            <a:r>
              <a:rPr sz="1150" spc="-25" dirty="0">
                <a:latin typeface="Consolas" panose="020B0609020204030204"/>
                <a:cs typeface="Consolas" panose="020B0609020204030204"/>
              </a:rPr>
              <a:t> </a:t>
            </a:r>
            <a:r>
              <a:rPr sz="1150" dirty="0">
                <a:latin typeface="Consolas" panose="020B0609020204030204"/>
                <a:cs typeface="Consolas" panose="020B0609020204030204"/>
              </a:rPr>
              <a:t>a:</a:t>
            </a:r>
            <a:endParaRPr sz="1150">
              <a:latin typeface="Consolas" panose="020B0609020204030204"/>
              <a:cs typeface="Consolas" panose="020B0609020204030204"/>
            </a:endParaRPr>
          </a:p>
          <a:p>
            <a:pPr marL="172720">
              <a:lnSpc>
                <a:spcPct val="100000"/>
              </a:lnSpc>
              <a:spcBef>
                <a:spcPts val="75"/>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"b </a:t>
            </a:r>
            <a:r>
              <a:rPr sz="1150" dirty="0">
                <a:solidFill>
                  <a:srgbClr val="A42A2A"/>
                </a:solidFill>
                <a:latin typeface="Consolas" panose="020B0609020204030204"/>
                <a:cs typeface="Consolas" panose="020B0609020204030204"/>
              </a:rPr>
              <a:t>is </a:t>
            </a:r>
            <a:r>
              <a:rPr sz="1150" spc="-5" dirty="0">
                <a:solidFill>
                  <a:srgbClr val="A42A2A"/>
                </a:solidFill>
                <a:latin typeface="Consolas" panose="020B0609020204030204"/>
                <a:cs typeface="Consolas" panose="020B0609020204030204"/>
              </a:rPr>
              <a:t>greater than</a:t>
            </a:r>
            <a:r>
              <a:rPr sz="1150" spc="-15" dirty="0">
                <a:solidFill>
                  <a:srgbClr val="A42A2A"/>
                </a:solidFill>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a"</a:t>
            </a:r>
            <a:r>
              <a:rPr sz="1150" spc="-5" dirty="0">
                <a:latin typeface="Consolas" panose="020B0609020204030204"/>
                <a:cs typeface="Consolas" panose="020B0609020204030204"/>
              </a:rPr>
              <a:t>)</a:t>
            </a:r>
            <a:endParaRPr sz="1150">
              <a:latin typeface="Consolas" panose="020B0609020204030204"/>
              <a:cs typeface="Consolas" panose="020B0609020204030204"/>
            </a:endParaRPr>
          </a:p>
        </p:txBody>
      </p:sp>
      <p:grpSp>
        <p:nvGrpSpPr>
          <p:cNvPr id="18" name="object 18"/>
          <p:cNvGrpSpPr/>
          <p:nvPr/>
        </p:nvGrpSpPr>
        <p:grpSpPr>
          <a:xfrm>
            <a:off x="768984" y="3121025"/>
            <a:ext cx="8368665" cy="2889250"/>
            <a:chOff x="768984" y="3121025"/>
            <a:chExt cx="8368665" cy="2889250"/>
          </a:xfrm>
        </p:grpSpPr>
        <p:sp>
          <p:nvSpPr>
            <p:cNvPr id="19" name="object 19"/>
            <p:cNvSpPr/>
            <p:nvPr/>
          </p:nvSpPr>
          <p:spPr>
            <a:xfrm>
              <a:off x="768984" y="3121025"/>
              <a:ext cx="8368665" cy="292735"/>
            </a:xfrm>
            <a:custGeom>
              <a:avLst/>
              <a:gdLst/>
              <a:ahLst/>
              <a:cxnLst/>
              <a:rect l="l" t="t" r="r" b="b"/>
              <a:pathLst>
                <a:path w="8368665" h="292735">
                  <a:moveTo>
                    <a:pt x="8368665" y="292735"/>
                  </a:moveTo>
                  <a:lnTo>
                    <a:pt x="0" y="292735"/>
                  </a:lnTo>
                  <a:lnTo>
                    <a:pt x="0" y="0"/>
                  </a:lnTo>
                  <a:lnTo>
                    <a:pt x="8368665" y="0"/>
                  </a:lnTo>
                  <a:lnTo>
                    <a:pt x="8368665" y="292735"/>
                  </a:lnTo>
                  <a:close/>
                </a:path>
              </a:pathLst>
            </a:custGeom>
            <a:solidFill>
              <a:srgbClr val="F0F0F0"/>
            </a:solidFill>
          </p:spPr>
          <p:txBody>
            <a:bodyPr wrap="square" lIns="0" tIns="0" rIns="0" bIns="0" rtlCol="0"/>
            <a:lstStyle/>
            <a:p/>
          </p:txBody>
        </p:sp>
        <p:sp>
          <p:nvSpPr>
            <p:cNvPr id="20" name="object 20"/>
            <p:cNvSpPr/>
            <p:nvPr/>
          </p:nvSpPr>
          <p:spPr>
            <a:xfrm>
              <a:off x="768984" y="3414395"/>
              <a:ext cx="8368665" cy="266065"/>
            </a:xfrm>
            <a:custGeom>
              <a:avLst/>
              <a:gdLst/>
              <a:ahLst/>
              <a:cxnLst/>
              <a:rect l="l" t="t" r="r" b="b"/>
              <a:pathLst>
                <a:path w="8368665" h="266064">
                  <a:moveTo>
                    <a:pt x="8368665" y="266064"/>
                  </a:moveTo>
                  <a:lnTo>
                    <a:pt x="0" y="266064"/>
                  </a:lnTo>
                  <a:lnTo>
                    <a:pt x="0" y="0"/>
                  </a:lnTo>
                  <a:lnTo>
                    <a:pt x="8368665" y="0"/>
                  </a:lnTo>
                  <a:lnTo>
                    <a:pt x="8368665" y="266064"/>
                  </a:lnTo>
                  <a:close/>
                </a:path>
              </a:pathLst>
            </a:custGeom>
            <a:solidFill>
              <a:srgbClr val="FFFFFF"/>
            </a:solidFill>
          </p:spPr>
          <p:txBody>
            <a:bodyPr wrap="square" lIns="0" tIns="0" rIns="0" bIns="0" rtlCol="0"/>
            <a:lstStyle/>
            <a:p/>
          </p:txBody>
        </p:sp>
        <p:sp>
          <p:nvSpPr>
            <p:cNvPr id="21" name="object 21"/>
            <p:cNvSpPr/>
            <p:nvPr/>
          </p:nvSpPr>
          <p:spPr>
            <a:xfrm>
              <a:off x="3608705" y="3495674"/>
              <a:ext cx="5048250" cy="184785"/>
            </a:xfrm>
            <a:custGeom>
              <a:avLst/>
              <a:gdLst/>
              <a:ahLst/>
              <a:cxnLst/>
              <a:rect l="l" t="t" r="r" b="b"/>
              <a:pathLst>
                <a:path w="5048250" h="184785">
                  <a:moveTo>
                    <a:pt x="83820" y="0"/>
                  </a:moveTo>
                  <a:lnTo>
                    <a:pt x="0" y="0"/>
                  </a:lnTo>
                  <a:lnTo>
                    <a:pt x="0" y="184785"/>
                  </a:lnTo>
                  <a:lnTo>
                    <a:pt x="83820" y="184785"/>
                  </a:lnTo>
                  <a:lnTo>
                    <a:pt x="83820" y="0"/>
                  </a:lnTo>
                  <a:close/>
                </a:path>
                <a:path w="5048250" h="184785">
                  <a:moveTo>
                    <a:pt x="541655" y="0"/>
                  </a:moveTo>
                  <a:lnTo>
                    <a:pt x="457835" y="0"/>
                  </a:lnTo>
                  <a:lnTo>
                    <a:pt x="457835" y="184785"/>
                  </a:lnTo>
                  <a:lnTo>
                    <a:pt x="541655" y="184785"/>
                  </a:lnTo>
                  <a:lnTo>
                    <a:pt x="541655" y="0"/>
                  </a:lnTo>
                  <a:close/>
                </a:path>
                <a:path w="5048250" h="184785">
                  <a:moveTo>
                    <a:pt x="5048250" y="0"/>
                  </a:moveTo>
                  <a:lnTo>
                    <a:pt x="4964430" y="0"/>
                  </a:lnTo>
                  <a:lnTo>
                    <a:pt x="4964430" y="184785"/>
                  </a:lnTo>
                  <a:lnTo>
                    <a:pt x="5048250" y="184785"/>
                  </a:lnTo>
                  <a:lnTo>
                    <a:pt x="5048250" y="0"/>
                  </a:lnTo>
                  <a:close/>
                </a:path>
              </a:pathLst>
            </a:custGeom>
            <a:solidFill>
              <a:srgbClr val="F0F0F0"/>
            </a:solidFill>
          </p:spPr>
          <p:txBody>
            <a:bodyPr wrap="square" lIns="0" tIns="0" rIns="0" bIns="0" rtlCol="0"/>
            <a:lstStyle/>
            <a:p/>
          </p:txBody>
        </p:sp>
        <p:sp>
          <p:nvSpPr>
            <p:cNvPr id="22" name="object 22"/>
            <p:cNvSpPr/>
            <p:nvPr/>
          </p:nvSpPr>
          <p:spPr>
            <a:xfrm>
              <a:off x="768985" y="3680459"/>
              <a:ext cx="8368665" cy="185420"/>
            </a:xfrm>
            <a:custGeom>
              <a:avLst/>
              <a:gdLst/>
              <a:ahLst/>
              <a:cxnLst/>
              <a:rect l="l" t="t" r="r" b="b"/>
              <a:pathLst>
                <a:path w="8368665" h="185420">
                  <a:moveTo>
                    <a:pt x="967105" y="0"/>
                  </a:moveTo>
                  <a:lnTo>
                    <a:pt x="0" y="0"/>
                  </a:lnTo>
                  <a:lnTo>
                    <a:pt x="0" y="184797"/>
                  </a:lnTo>
                  <a:lnTo>
                    <a:pt x="967105" y="184797"/>
                  </a:lnTo>
                  <a:lnTo>
                    <a:pt x="967105" y="0"/>
                  </a:lnTo>
                  <a:close/>
                </a:path>
                <a:path w="8368665" h="185420">
                  <a:moveTo>
                    <a:pt x="1383030" y="0"/>
                  </a:moveTo>
                  <a:lnTo>
                    <a:pt x="1050912" y="0"/>
                  </a:lnTo>
                  <a:lnTo>
                    <a:pt x="1050912" y="184797"/>
                  </a:lnTo>
                  <a:lnTo>
                    <a:pt x="1383030" y="184797"/>
                  </a:lnTo>
                  <a:lnTo>
                    <a:pt x="1383030" y="0"/>
                  </a:lnTo>
                  <a:close/>
                </a:path>
                <a:path w="8368665" h="185420">
                  <a:moveTo>
                    <a:pt x="1685290" y="0"/>
                  </a:moveTo>
                  <a:lnTo>
                    <a:pt x="1466837" y="0"/>
                  </a:lnTo>
                  <a:lnTo>
                    <a:pt x="1466837" y="184797"/>
                  </a:lnTo>
                  <a:lnTo>
                    <a:pt x="1685290" y="184797"/>
                  </a:lnTo>
                  <a:lnTo>
                    <a:pt x="1685290" y="0"/>
                  </a:lnTo>
                  <a:close/>
                </a:path>
                <a:path w="8368665" h="185420">
                  <a:moveTo>
                    <a:pt x="2280285" y="0"/>
                  </a:moveTo>
                  <a:lnTo>
                    <a:pt x="1852930" y="0"/>
                  </a:lnTo>
                  <a:lnTo>
                    <a:pt x="1852930" y="184797"/>
                  </a:lnTo>
                  <a:lnTo>
                    <a:pt x="2280285" y="184797"/>
                  </a:lnTo>
                  <a:lnTo>
                    <a:pt x="2280285" y="0"/>
                  </a:lnTo>
                  <a:close/>
                </a:path>
                <a:path w="8368665" h="185420">
                  <a:moveTo>
                    <a:pt x="2582545" y="0"/>
                  </a:moveTo>
                  <a:lnTo>
                    <a:pt x="2364105" y="0"/>
                  </a:lnTo>
                  <a:lnTo>
                    <a:pt x="2364105" y="184797"/>
                  </a:lnTo>
                  <a:lnTo>
                    <a:pt x="2582545" y="184797"/>
                  </a:lnTo>
                  <a:lnTo>
                    <a:pt x="2582545" y="0"/>
                  </a:lnTo>
                  <a:close/>
                </a:path>
                <a:path w="8368665" h="185420">
                  <a:moveTo>
                    <a:pt x="8368665" y="0"/>
                  </a:moveTo>
                  <a:lnTo>
                    <a:pt x="2834005" y="0"/>
                  </a:lnTo>
                  <a:lnTo>
                    <a:pt x="2834005" y="184797"/>
                  </a:lnTo>
                  <a:lnTo>
                    <a:pt x="8368665" y="184797"/>
                  </a:lnTo>
                  <a:lnTo>
                    <a:pt x="8368665" y="0"/>
                  </a:lnTo>
                  <a:close/>
                </a:path>
              </a:pathLst>
            </a:custGeom>
            <a:solidFill>
              <a:srgbClr val="FFFFFF"/>
            </a:solidFill>
          </p:spPr>
          <p:txBody>
            <a:bodyPr wrap="square" lIns="0" tIns="0" rIns="0" bIns="0" rtlCol="0"/>
            <a:lstStyle/>
            <a:p/>
          </p:txBody>
        </p:sp>
        <p:sp>
          <p:nvSpPr>
            <p:cNvPr id="23" name="object 23"/>
            <p:cNvSpPr/>
            <p:nvPr/>
          </p:nvSpPr>
          <p:spPr>
            <a:xfrm>
              <a:off x="1736090" y="3680459"/>
              <a:ext cx="1866900" cy="184785"/>
            </a:xfrm>
            <a:custGeom>
              <a:avLst/>
              <a:gdLst/>
              <a:ahLst/>
              <a:cxnLst/>
              <a:rect l="l" t="t" r="r" b="b"/>
              <a:pathLst>
                <a:path w="1866900" h="184785">
                  <a:moveTo>
                    <a:pt x="83807" y="0"/>
                  </a:moveTo>
                  <a:lnTo>
                    <a:pt x="0" y="0"/>
                  </a:lnTo>
                  <a:lnTo>
                    <a:pt x="0" y="184785"/>
                  </a:lnTo>
                  <a:lnTo>
                    <a:pt x="83807" y="184785"/>
                  </a:lnTo>
                  <a:lnTo>
                    <a:pt x="83807" y="0"/>
                  </a:lnTo>
                  <a:close/>
                </a:path>
                <a:path w="1866900" h="184785">
                  <a:moveTo>
                    <a:pt x="499732" y="0"/>
                  </a:moveTo>
                  <a:lnTo>
                    <a:pt x="415925" y="0"/>
                  </a:lnTo>
                  <a:lnTo>
                    <a:pt x="415925" y="184785"/>
                  </a:lnTo>
                  <a:lnTo>
                    <a:pt x="499732" y="184785"/>
                  </a:lnTo>
                  <a:lnTo>
                    <a:pt x="499732" y="0"/>
                  </a:lnTo>
                  <a:close/>
                </a:path>
                <a:path w="1866900" h="184785">
                  <a:moveTo>
                    <a:pt x="1397000" y="0"/>
                  </a:moveTo>
                  <a:lnTo>
                    <a:pt x="1313180" y="0"/>
                  </a:lnTo>
                  <a:lnTo>
                    <a:pt x="1313180" y="184785"/>
                  </a:lnTo>
                  <a:lnTo>
                    <a:pt x="1397000" y="184785"/>
                  </a:lnTo>
                  <a:lnTo>
                    <a:pt x="1397000" y="0"/>
                  </a:lnTo>
                  <a:close/>
                </a:path>
                <a:path w="1866900" h="184785">
                  <a:moveTo>
                    <a:pt x="1866900" y="0"/>
                  </a:moveTo>
                  <a:lnTo>
                    <a:pt x="1615440" y="0"/>
                  </a:lnTo>
                  <a:lnTo>
                    <a:pt x="1615440" y="184785"/>
                  </a:lnTo>
                  <a:lnTo>
                    <a:pt x="1866900" y="184785"/>
                  </a:lnTo>
                  <a:lnTo>
                    <a:pt x="1866900" y="0"/>
                  </a:lnTo>
                  <a:close/>
                </a:path>
              </a:pathLst>
            </a:custGeom>
            <a:solidFill>
              <a:srgbClr val="F0F0F0"/>
            </a:solidFill>
          </p:spPr>
          <p:txBody>
            <a:bodyPr wrap="square" lIns="0" tIns="0" rIns="0" bIns="0" rtlCol="0"/>
            <a:lstStyle/>
            <a:p/>
          </p:txBody>
        </p:sp>
        <p:sp>
          <p:nvSpPr>
            <p:cNvPr id="24" name="object 24"/>
            <p:cNvSpPr/>
            <p:nvPr/>
          </p:nvSpPr>
          <p:spPr>
            <a:xfrm>
              <a:off x="768985" y="3865879"/>
              <a:ext cx="8368665" cy="1486535"/>
            </a:xfrm>
            <a:custGeom>
              <a:avLst/>
              <a:gdLst/>
              <a:ahLst/>
              <a:cxnLst/>
              <a:rect l="l" t="t" r="r" b="b"/>
              <a:pathLst>
                <a:path w="8368665" h="1486535">
                  <a:moveTo>
                    <a:pt x="8368665" y="943610"/>
                  </a:moveTo>
                  <a:lnTo>
                    <a:pt x="0" y="943610"/>
                  </a:lnTo>
                  <a:lnTo>
                    <a:pt x="0" y="1125855"/>
                  </a:lnTo>
                  <a:lnTo>
                    <a:pt x="0" y="1485912"/>
                  </a:lnTo>
                  <a:lnTo>
                    <a:pt x="8368665" y="1485912"/>
                  </a:lnTo>
                  <a:lnTo>
                    <a:pt x="8368665" y="1125855"/>
                  </a:lnTo>
                  <a:lnTo>
                    <a:pt x="8368665" y="943610"/>
                  </a:lnTo>
                  <a:close/>
                </a:path>
                <a:path w="8368665" h="1486535">
                  <a:moveTo>
                    <a:pt x="8368665" y="0"/>
                  </a:moveTo>
                  <a:lnTo>
                    <a:pt x="0" y="0"/>
                  </a:lnTo>
                  <a:lnTo>
                    <a:pt x="0" y="360045"/>
                  </a:lnTo>
                  <a:lnTo>
                    <a:pt x="0" y="942975"/>
                  </a:lnTo>
                  <a:lnTo>
                    <a:pt x="8368665" y="942975"/>
                  </a:lnTo>
                  <a:lnTo>
                    <a:pt x="8368665" y="360045"/>
                  </a:lnTo>
                  <a:lnTo>
                    <a:pt x="8368665" y="0"/>
                  </a:lnTo>
                  <a:close/>
                </a:path>
              </a:pathLst>
            </a:custGeom>
            <a:solidFill>
              <a:srgbClr val="FFFFFF"/>
            </a:solidFill>
          </p:spPr>
          <p:txBody>
            <a:bodyPr wrap="square" lIns="0" tIns="0" rIns="0" bIns="0" rtlCol="0"/>
            <a:lstStyle/>
            <a:p/>
          </p:txBody>
        </p:sp>
        <p:sp>
          <p:nvSpPr>
            <p:cNvPr id="25" name="object 25"/>
            <p:cNvSpPr/>
            <p:nvPr/>
          </p:nvSpPr>
          <p:spPr>
            <a:xfrm>
              <a:off x="768985" y="5352414"/>
              <a:ext cx="8368665" cy="657860"/>
            </a:xfrm>
            <a:custGeom>
              <a:avLst/>
              <a:gdLst/>
              <a:ahLst/>
              <a:cxnLst/>
              <a:rect l="l" t="t" r="r" b="b"/>
              <a:pathLst>
                <a:path w="8368665" h="657860">
                  <a:moveTo>
                    <a:pt x="8368665" y="423545"/>
                  </a:moveTo>
                  <a:lnTo>
                    <a:pt x="0" y="423545"/>
                  </a:lnTo>
                  <a:lnTo>
                    <a:pt x="0" y="657860"/>
                  </a:lnTo>
                  <a:lnTo>
                    <a:pt x="8368665" y="657860"/>
                  </a:lnTo>
                  <a:lnTo>
                    <a:pt x="8368665" y="423545"/>
                  </a:lnTo>
                  <a:close/>
                </a:path>
                <a:path w="8368665" h="657860">
                  <a:moveTo>
                    <a:pt x="8368665" y="0"/>
                  </a:moveTo>
                  <a:lnTo>
                    <a:pt x="0" y="0"/>
                  </a:lnTo>
                  <a:lnTo>
                    <a:pt x="0" y="422910"/>
                  </a:lnTo>
                  <a:lnTo>
                    <a:pt x="8368665" y="422910"/>
                  </a:lnTo>
                  <a:lnTo>
                    <a:pt x="8368665" y="0"/>
                  </a:lnTo>
                  <a:close/>
                </a:path>
              </a:pathLst>
            </a:custGeom>
            <a:solidFill>
              <a:srgbClr val="F0F0F0"/>
            </a:solidFill>
          </p:spPr>
          <p:txBody>
            <a:bodyPr wrap="square" lIns="0" tIns="0" rIns="0" bIns="0" rtlCol="0"/>
            <a:lstStyle/>
            <a:p/>
          </p:txBody>
        </p:sp>
      </p:grpSp>
      <p:sp>
        <p:nvSpPr>
          <p:cNvPr id="26" name="object 26"/>
          <p:cNvSpPr txBox="1"/>
          <p:nvPr/>
        </p:nvSpPr>
        <p:spPr>
          <a:xfrm>
            <a:off x="756919" y="3477895"/>
            <a:ext cx="8355965" cy="3829050"/>
          </a:xfrm>
          <a:prstGeom prst="rect">
            <a:avLst/>
          </a:prstGeom>
        </p:spPr>
        <p:txBody>
          <a:bodyPr vert="horz" wrap="square" lIns="0" tIns="6985" rIns="0" bIns="0" rtlCol="0">
            <a:spAutoFit/>
          </a:bodyPr>
          <a:lstStyle/>
          <a:p>
            <a:pPr marL="12700" marR="5080">
              <a:lnSpc>
                <a:spcPct val="103000"/>
              </a:lnSpc>
              <a:spcBef>
                <a:spcPts val="55"/>
              </a:spcBef>
            </a:pPr>
            <a:r>
              <a:rPr sz="1600" spc="-5" dirty="0">
                <a:latin typeface="Verdana" panose="020B0604030504040204"/>
                <a:cs typeface="Verdana" panose="020B0604030504040204"/>
              </a:rPr>
              <a:t>In this example </a:t>
            </a:r>
            <a:r>
              <a:rPr sz="1600" dirty="0">
                <a:latin typeface="Verdana" panose="020B0604030504040204"/>
                <a:cs typeface="Verdana" panose="020B0604030504040204"/>
              </a:rPr>
              <a:t>we use two </a:t>
            </a:r>
            <a:r>
              <a:rPr sz="1600" spc="-5" dirty="0">
                <a:latin typeface="Verdana" panose="020B0604030504040204"/>
                <a:cs typeface="Verdana" panose="020B0604030504040204"/>
              </a:rPr>
              <a:t>variables, </a:t>
            </a:r>
            <a:r>
              <a:rPr sz="1600" dirty="0">
                <a:solidFill>
                  <a:srgbClr val="DC133B"/>
                </a:solidFill>
                <a:latin typeface="Consolas" panose="020B0609020204030204"/>
                <a:cs typeface="Consolas" panose="020B0609020204030204"/>
              </a:rPr>
              <a:t>a </a:t>
            </a:r>
            <a:r>
              <a:rPr sz="1600" spc="-5" dirty="0">
                <a:latin typeface="Verdana" panose="020B0604030504040204"/>
                <a:cs typeface="Verdana" panose="020B0604030504040204"/>
              </a:rPr>
              <a:t>and </a:t>
            </a:r>
            <a:r>
              <a:rPr sz="1600" dirty="0">
                <a:solidFill>
                  <a:srgbClr val="DC133B"/>
                </a:solidFill>
                <a:latin typeface="Consolas" panose="020B0609020204030204"/>
                <a:cs typeface="Consolas" panose="020B0609020204030204"/>
              </a:rPr>
              <a:t>b</a:t>
            </a:r>
            <a:r>
              <a:rPr sz="1600" dirty="0">
                <a:latin typeface="Verdana" panose="020B0604030504040204"/>
                <a:cs typeface="Verdana" panose="020B0604030504040204"/>
              </a:rPr>
              <a:t>, </a:t>
            </a:r>
            <a:r>
              <a:rPr sz="1600" spc="-5" dirty="0">
                <a:latin typeface="Verdana" panose="020B0604030504040204"/>
                <a:cs typeface="Verdana" panose="020B0604030504040204"/>
              </a:rPr>
              <a:t>which </a:t>
            </a:r>
            <a:r>
              <a:rPr sz="1600" dirty="0">
                <a:latin typeface="Verdana" panose="020B0604030504040204"/>
                <a:cs typeface="Verdana" panose="020B0604030504040204"/>
              </a:rPr>
              <a:t>are </a:t>
            </a:r>
            <a:r>
              <a:rPr sz="1600" spc="-5" dirty="0">
                <a:latin typeface="Verdana" panose="020B0604030504040204"/>
                <a:cs typeface="Verdana" panose="020B0604030504040204"/>
              </a:rPr>
              <a:t>used </a:t>
            </a:r>
            <a:r>
              <a:rPr sz="1600" dirty="0">
                <a:latin typeface="Verdana" panose="020B0604030504040204"/>
                <a:cs typeface="Verdana" panose="020B0604030504040204"/>
              </a:rPr>
              <a:t>as part </a:t>
            </a:r>
            <a:r>
              <a:rPr sz="1600" spc="-5" dirty="0">
                <a:latin typeface="Verdana" panose="020B0604030504040204"/>
                <a:cs typeface="Verdana" panose="020B0604030504040204"/>
              </a:rPr>
              <a:t>of </a:t>
            </a:r>
            <a:r>
              <a:rPr sz="1600" dirty="0">
                <a:latin typeface="Verdana" panose="020B0604030504040204"/>
                <a:cs typeface="Verdana" panose="020B0604030504040204"/>
              </a:rPr>
              <a:t>the if </a:t>
            </a:r>
            <a:r>
              <a:rPr sz="1600" spc="-5" dirty="0">
                <a:latin typeface="Verdana" panose="020B0604030504040204"/>
                <a:cs typeface="Verdana" panose="020B0604030504040204"/>
              </a:rPr>
              <a:t>statement </a:t>
            </a:r>
            <a:r>
              <a:rPr sz="1600" dirty="0">
                <a:latin typeface="Verdana" panose="020B0604030504040204"/>
                <a:cs typeface="Verdana" panose="020B0604030504040204"/>
              </a:rPr>
              <a:t>to </a:t>
            </a:r>
            <a:r>
              <a:rPr sz="1600" spc="-5" dirty="0">
                <a:latin typeface="Verdana" panose="020B0604030504040204"/>
                <a:cs typeface="Verdana" panose="020B0604030504040204"/>
              </a:rPr>
              <a:t>test whether </a:t>
            </a:r>
            <a:r>
              <a:rPr sz="1600" dirty="0">
                <a:solidFill>
                  <a:srgbClr val="DC133B"/>
                </a:solidFill>
                <a:latin typeface="Consolas" panose="020B0609020204030204"/>
                <a:cs typeface="Consolas" panose="020B0609020204030204"/>
              </a:rPr>
              <a:t>b </a:t>
            </a:r>
            <a:r>
              <a:rPr sz="1600" dirty="0">
                <a:latin typeface="Verdana" panose="020B0604030504040204"/>
                <a:cs typeface="Verdana" panose="020B0604030504040204"/>
              </a:rPr>
              <a:t>is  </a:t>
            </a:r>
            <a:r>
              <a:rPr sz="1600" spc="-5" dirty="0">
                <a:latin typeface="Verdana" panose="020B0604030504040204"/>
                <a:cs typeface="Verdana" panose="020B0604030504040204"/>
              </a:rPr>
              <a:t>greater than </a:t>
            </a:r>
            <a:r>
              <a:rPr sz="1600" dirty="0">
                <a:solidFill>
                  <a:srgbClr val="DC133B"/>
                </a:solidFill>
                <a:latin typeface="Consolas" panose="020B0609020204030204"/>
                <a:cs typeface="Consolas" panose="020B0609020204030204"/>
              </a:rPr>
              <a:t>a</a:t>
            </a:r>
            <a:r>
              <a:rPr sz="1600" dirty="0">
                <a:latin typeface="Verdana" panose="020B0604030504040204"/>
                <a:cs typeface="Verdana" panose="020B0604030504040204"/>
              </a:rPr>
              <a:t>. As </a:t>
            </a:r>
            <a:r>
              <a:rPr sz="1600" dirty="0">
                <a:solidFill>
                  <a:srgbClr val="DC133B"/>
                </a:solidFill>
                <a:latin typeface="Consolas" panose="020B0609020204030204"/>
                <a:cs typeface="Consolas" panose="020B0609020204030204"/>
              </a:rPr>
              <a:t>a </a:t>
            </a:r>
            <a:r>
              <a:rPr sz="1600" dirty="0">
                <a:latin typeface="Verdana" panose="020B0604030504040204"/>
                <a:cs typeface="Verdana" panose="020B0604030504040204"/>
              </a:rPr>
              <a:t>is </a:t>
            </a:r>
            <a:r>
              <a:rPr sz="1600" dirty="0">
                <a:solidFill>
                  <a:srgbClr val="DC133B"/>
                </a:solidFill>
                <a:latin typeface="Consolas" panose="020B0609020204030204"/>
                <a:cs typeface="Consolas" panose="020B0609020204030204"/>
              </a:rPr>
              <a:t>33</a:t>
            </a:r>
            <a:r>
              <a:rPr sz="1600" dirty="0">
                <a:latin typeface="Verdana" panose="020B0604030504040204"/>
                <a:cs typeface="Verdana" panose="020B0604030504040204"/>
              </a:rPr>
              <a:t>, and </a:t>
            </a:r>
            <a:r>
              <a:rPr sz="1600" dirty="0">
                <a:solidFill>
                  <a:srgbClr val="DC133B"/>
                </a:solidFill>
                <a:latin typeface="Consolas" panose="020B0609020204030204"/>
                <a:cs typeface="Consolas" panose="020B0609020204030204"/>
              </a:rPr>
              <a:t>b</a:t>
            </a:r>
            <a:r>
              <a:rPr sz="1600" spc="-495" dirty="0">
                <a:solidFill>
                  <a:srgbClr val="DC133B"/>
                </a:solidFill>
                <a:latin typeface="Consolas" panose="020B0609020204030204"/>
                <a:cs typeface="Consolas" panose="020B0609020204030204"/>
              </a:rPr>
              <a:t> </a:t>
            </a:r>
            <a:r>
              <a:rPr sz="1600" spc="-5" dirty="0">
                <a:latin typeface="Verdana" panose="020B0604030504040204"/>
                <a:cs typeface="Verdana" panose="020B0604030504040204"/>
              </a:rPr>
              <a:t>is </a:t>
            </a:r>
            <a:r>
              <a:rPr sz="1600" dirty="0">
                <a:solidFill>
                  <a:srgbClr val="DC133B"/>
                </a:solidFill>
                <a:latin typeface="Consolas" panose="020B0609020204030204"/>
                <a:cs typeface="Consolas" panose="020B0609020204030204"/>
              </a:rPr>
              <a:t>200</a:t>
            </a:r>
            <a:r>
              <a:rPr sz="1600" dirty="0">
                <a:latin typeface="Verdana" panose="020B0604030504040204"/>
                <a:cs typeface="Verdana" panose="020B0604030504040204"/>
              </a:rPr>
              <a:t>, we </a:t>
            </a:r>
            <a:r>
              <a:rPr sz="1600" spc="-5" dirty="0">
                <a:latin typeface="Verdana" panose="020B0604030504040204"/>
                <a:cs typeface="Verdana" panose="020B0604030504040204"/>
              </a:rPr>
              <a:t>know that </a:t>
            </a:r>
            <a:r>
              <a:rPr sz="1600" dirty="0">
                <a:latin typeface="Verdana" panose="020B0604030504040204"/>
                <a:cs typeface="Verdana" panose="020B0604030504040204"/>
              </a:rPr>
              <a:t>200 is </a:t>
            </a:r>
            <a:r>
              <a:rPr sz="1600" spc="-5" dirty="0">
                <a:latin typeface="Verdana" panose="020B0604030504040204"/>
                <a:cs typeface="Verdana" panose="020B0604030504040204"/>
              </a:rPr>
              <a:t>greater than </a:t>
            </a:r>
            <a:r>
              <a:rPr sz="1600" dirty="0">
                <a:latin typeface="Verdana" panose="020B0604030504040204"/>
                <a:cs typeface="Verdana" panose="020B0604030504040204"/>
              </a:rPr>
              <a:t>33, </a:t>
            </a:r>
            <a:r>
              <a:rPr sz="1600" spc="-5" dirty="0">
                <a:latin typeface="Verdana" panose="020B0604030504040204"/>
                <a:cs typeface="Verdana" panose="020B0604030504040204"/>
              </a:rPr>
              <a:t>and </a:t>
            </a:r>
            <a:r>
              <a:rPr sz="1600" dirty="0">
                <a:latin typeface="Verdana" panose="020B0604030504040204"/>
                <a:cs typeface="Verdana" panose="020B0604030504040204"/>
              </a:rPr>
              <a:t>so we </a:t>
            </a:r>
            <a:r>
              <a:rPr sz="1600" spc="-5" dirty="0">
                <a:latin typeface="Verdana" panose="020B0604030504040204"/>
                <a:cs typeface="Verdana" panose="020B0604030504040204"/>
              </a:rPr>
              <a:t>print </a:t>
            </a:r>
            <a:r>
              <a:rPr sz="1600" dirty="0">
                <a:latin typeface="Verdana" panose="020B0604030504040204"/>
                <a:cs typeface="Verdana" panose="020B0604030504040204"/>
              </a:rPr>
              <a:t>to </a:t>
            </a:r>
            <a:r>
              <a:rPr sz="1600" spc="-5" dirty="0">
                <a:latin typeface="Verdana" panose="020B0604030504040204"/>
                <a:cs typeface="Verdana" panose="020B0604030504040204"/>
              </a:rPr>
              <a:t>screen that </a:t>
            </a:r>
            <a:r>
              <a:rPr sz="1600" dirty="0">
                <a:latin typeface="Verdana" panose="020B0604030504040204"/>
                <a:cs typeface="Verdana" panose="020B0604030504040204"/>
              </a:rPr>
              <a:t>"b is  </a:t>
            </a:r>
            <a:r>
              <a:rPr sz="1600" spc="-5" dirty="0">
                <a:latin typeface="Verdana" panose="020B0604030504040204"/>
                <a:cs typeface="Verdana" panose="020B0604030504040204"/>
              </a:rPr>
              <a:t>greater than</a:t>
            </a:r>
            <a:r>
              <a:rPr sz="1600" spc="-15" dirty="0">
                <a:latin typeface="Verdana" panose="020B0604030504040204"/>
                <a:cs typeface="Verdana" panose="020B0604030504040204"/>
              </a:rPr>
              <a:t> </a:t>
            </a:r>
            <a:r>
              <a:rPr sz="1600" dirty="0">
                <a:latin typeface="Verdana" panose="020B0604030504040204"/>
                <a:cs typeface="Verdana" panose="020B0604030504040204"/>
              </a:rPr>
              <a:t>a".</a:t>
            </a:r>
            <a:endParaRPr sz="1600">
              <a:latin typeface="Verdana" panose="020B0604030504040204"/>
              <a:cs typeface="Verdana" panose="020B0604030504040204"/>
            </a:endParaRPr>
          </a:p>
          <a:p>
            <a:pPr>
              <a:lnSpc>
                <a:spcPct val="100000"/>
              </a:lnSpc>
              <a:spcBef>
                <a:spcPts val="50"/>
              </a:spcBef>
            </a:pPr>
            <a:endParaRPr sz="1600">
              <a:latin typeface="Verdana" panose="020B0604030504040204"/>
              <a:cs typeface="Verdana" panose="020B0604030504040204"/>
            </a:endParaRPr>
          </a:p>
          <a:p>
            <a:pPr marL="12700">
              <a:lnSpc>
                <a:spcPct val="100000"/>
              </a:lnSpc>
            </a:pPr>
            <a:r>
              <a:rPr sz="4000" spc="-5" dirty="0">
                <a:latin typeface="Segoe UI" panose="020B0502040204020203"/>
                <a:cs typeface="Segoe UI" panose="020B0502040204020203"/>
              </a:rPr>
              <a:t>Indentation</a:t>
            </a:r>
            <a:endParaRPr sz="2400">
              <a:latin typeface="Segoe UI" panose="020B0502040204020203"/>
              <a:cs typeface="Segoe UI" panose="020B0502040204020203"/>
            </a:endParaRPr>
          </a:p>
          <a:p>
            <a:pPr marL="12700" marR="829310">
              <a:lnSpc>
                <a:spcPct val="102000"/>
              </a:lnSpc>
              <a:spcBef>
                <a:spcPts val="1550"/>
              </a:spcBef>
            </a:pPr>
            <a:r>
              <a:rPr sz="2000" spc="-5" dirty="0">
                <a:latin typeface="Verdana" panose="020B0604030504040204"/>
                <a:cs typeface="Verdana" panose="020B0604030504040204"/>
              </a:rPr>
              <a:t>Python relies on indentation (whitespace </a:t>
            </a:r>
            <a:r>
              <a:rPr sz="2000" dirty="0">
                <a:latin typeface="Verdana" panose="020B0604030504040204"/>
                <a:cs typeface="Verdana" panose="020B0604030504040204"/>
              </a:rPr>
              <a:t>at the </a:t>
            </a:r>
            <a:r>
              <a:rPr sz="2000" spc="-5" dirty="0">
                <a:latin typeface="Verdana" panose="020B0604030504040204"/>
                <a:cs typeface="Verdana" panose="020B0604030504040204"/>
              </a:rPr>
              <a:t>beginning of </a:t>
            </a:r>
            <a:r>
              <a:rPr sz="2000" dirty="0">
                <a:latin typeface="Verdana" panose="020B0604030504040204"/>
                <a:cs typeface="Verdana" panose="020B0604030504040204"/>
              </a:rPr>
              <a:t>a </a:t>
            </a:r>
            <a:r>
              <a:rPr sz="2000" spc="-5" dirty="0">
                <a:latin typeface="Verdana" panose="020B0604030504040204"/>
                <a:cs typeface="Verdana" panose="020B0604030504040204"/>
              </a:rPr>
              <a:t>line) </a:t>
            </a:r>
            <a:r>
              <a:rPr sz="2000" dirty="0">
                <a:latin typeface="Verdana" panose="020B0604030504040204"/>
                <a:cs typeface="Verdana" panose="020B0604030504040204"/>
              </a:rPr>
              <a:t>to </a:t>
            </a:r>
            <a:r>
              <a:rPr sz="2000" spc="-5" dirty="0">
                <a:latin typeface="Verdana" panose="020B0604030504040204"/>
                <a:cs typeface="Verdana" panose="020B0604030504040204"/>
              </a:rPr>
              <a:t>define scope in </a:t>
            </a:r>
            <a:r>
              <a:rPr sz="2000" dirty="0">
                <a:latin typeface="Verdana" panose="020B0604030504040204"/>
                <a:cs typeface="Verdana" panose="020B0604030504040204"/>
              </a:rPr>
              <a:t>the </a:t>
            </a:r>
            <a:r>
              <a:rPr sz="2000" spc="-5" dirty="0">
                <a:latin typeface="Verdana" panose="020B0604030504040204"/>
                <a:cs typeface="Verdana" panose="020B0604030504040204"/>
              </a:rPr>
              <a:t>code. Other  programming languages often </a:t>
            </a:r>
            <a:r>
              <a:rPr sz="2000" dirty="0">
                <a:latin typeface="Verdana" panose="020B0604030504040204"/>
                <a:cs typeface="Verdana" panose="020B0604030504040204"/>
              </a:rPr>
              <a:t>use </a:t>
            </a:r>
            <a:r>
              <a:rPr sz="2000" spc="-5" dirty="0">
                <a:latin typeface="Verdana" panose="020B0604030504040204"/>
                <a:cs typeface="Verdana" panose="020B0604030504040204"/>
              </a:rPr>
              <a:t>curly-brackets for this</a:t>
            </a:r>
            <a:r>
              <a:rPr sz="2000" spc="-15" dirty="0">
                <a:latin typeface="Verdana" panose="020B0604030504040204"/>
                <a:cs typeface="Verdana" panose="020B0604030504040204"/>
              </a:rPr>
              <a:t> </a:t>
            </a:r>
            <a:r>
              <a:rPr sz="2000" spc="-5" dirty="0">
                <a:latin typeface="Verdana" panose="020B0604030504040204"/>
                <a:cs typeface="Verdana" panose="020B0604030504040204"/>
              </a:rPr>
              <a:t>purpose.</a:t>
            </a:r>
            <a:endParaRPr sz="2000">
              <a:latin typeface="Verdana" panose="020B0604030504040204"/>
              <a:cs typeface="Verdana" panose="020B0604030504040204"/>
            </a:endParaRPr>
          </a:p>
          <a:p>
            <a:pPr>
              <a:lnSpc>
                <a:spcPct val="100000"/>
              </a:lnSpc>
              <a:spcBef>
                <a:spcPts val="15"/>
              </a:spcBef>
            </a:pPr>
            <a:endParaRPr sz="2000">
              <a:latin typeface="Verdana" panose="020B0604030504040204"/>
              <a:cs typeface="Verdana" panose="020B0604030504040204"/>
            </a:endParaRPr>
          </a:p>
          <a:p>
            <a:pPr marL="12700">
              <a:lnSpc>
                <a:spcPct val="100000"/>
              </a:lnSpc>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marL="12700">
              <a:lnSpc>
                <a:spcPct val="100000"/>
              </a:lnSpc>
              <a:spcBef>
                <a:spcPts val="1490"/>
              </a:spcBef>
            </a:pPr>
            <a:r>
              <a:rPr spc="-5" dirty="0">
                <a:latin typeface="Verdana" panose="020B0604030504040204"/>
                <a:cs typeface="Verdana" panose="020B0604030504040204"/>
              </a:rPr>
              <a:t>If statement, without indentation (will </a:t>
            </a:r>
            <a:r>
              <a:rPr dirty="0">
                <a:latin typeface="Verdana" panose="020B0604030504040204"/>
                <a:cs typeface="Verdana" panose="020B0604030504040204"/>
              </a:rPr>
              <a:t>raise an</a:t>
            </a:r>
            <a:r>
              <a:rPr spc="-5" dirty="0">
                <a:latin typeface="Verdana" panose="020B0604030504040204"/>
                <a:cs typeface="Verdana" panose="020B0604030504040204"/>
              </a:rPr>
              <a:t> error):</a:t>
            </a:r>
            <a:endParaRPr>
              <a:latin typeface="Verdana" panose="020B0604030504040204"/>
              <a:cs typeface="Verdana" panose="020B060403050404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768985" y="742949"/>
            <a:ext cx="8368665" cy="838835"/>
          </a:xfrm>
          <a:custGeom>
            <a:avLst/>
            <a:gdLst/>
            <a:ahLst/>
            <a:cxnLst/>
            <a:rect l="l" t="t" r="r" b="b"/>
            <a:pathLst>
              <a:path w="8368665" h="838835">
                <a:moveTo>
                  <a:pt x="8368665" y="368935"/>
                </a:moveTo>
                <a:lnTo>
                  <a:pt x="0" y="368935"/>
                </a:lnTo>
                <a:lnTo>
                  <a:pt x="0" y="553085"/>
                </a:lnTo>
                <a:lnTo>
                  <a:pt x="0" y="838835"/>
                </a:lnTo>
                <a:lnTo>
                  <a:pt x="8368665" y="838835"/>
                </a:lnTo>
                <a:lnTo>
                  <a:pt x="8368665" y="553085"/>
                </a:lnTo>
                <a:lnTo>
                  <a:pt x="8368665" y="368935"/>
                </a:lnTo>
                <a:close/>
              </a:path>
              <a:path w="8368665" h="838835">
                <a:moveTo>
                  <a:pt x="8368665" y="0"/>
                </a:moveTo>
                <a:lnTo>
                  <a:pt x="0" y="0"/>
                </a:lnTo>
                <a:lnTo>
                  <a:pt x="0" y="184150"/>
                </a:lnTo>
                <a:lnTo>
                  <a:pt x="0" y="368300"/>
                </a:lnTo>
                <a:lnTo>
                  <a:pt x="8368665" y="368300"/>
                </a:lnTo>
                <a:lnTo>
                  <a:pt x="8368665" y="184150"/>
                </a:lnTo>
                <a:lnTo>
                  <a:pt x="8368665" y="0"/>
                </a:lnTo>
                <a:close/>
              </a:path>
            </a:pathLst>
          </a:custGeom>
          <a:solidFill>
            <a:srgbClr val="FFFFFF"/>
          </a:solidFill>
        </p:spPr>
        <p:txBody>
          <a:bodyPr wrap="square" lIns="0" tIns="0" rIns="0" bIns="0" rtlCol="0"/>
          <a:lstStyle/>
          <a:p/>
        </p:txBody>
      </p:sp>
      <p:sp>
        <p:nvSpPr>
          <p:cNvPr id="14" name="object 14"/>
          <p:cNvSpPr txBox="1"/>
          <p:nvPr/>
        </p:nvSpPr>
        <p:spPr>
          <a:xfrm>
            <a:off x="768984" y="742950"/>
            <a:ext cx="8368665" cy="839469"/>
          </a:xfrm>
          <a:prstGeom prst="rect">
            <a:avLst/>
          </a:prstGeom>
          <a:solidFill>
            <a:srgbClr val="FFFFFF"/>
          </a:solidFill>
        </p:spPr>
        <p:txBody>
          <a:bodyPr vert="horz" wrap="square" lIns="0" tIns="0" rIns="0" bIns="0" rtlCol="0">
            <a:spAutoFit/>
          </a:bodyPr>
          <a:lstStyle/>
          <a:p>
            <a:pPr marL="635">
              <a:lnSpc>
                <a:spcPts val="1285"/>
              </a:lnSpc>
            </a:pPr>
            <a:r>
              <a:rPr sz="1150" dirty="0">
                <a:latin typeface="Consolas" panose="020B0609020204030204"/>
                <a:cs typeface="Consolas" panose="020B0609020204030204"/>
              </a:rPr>
              <a:t>a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33</a:t>
            </a:r>
            <a:endParaRPr sz="1150">
              <a:latin typeface="Consolas" panose="020B0609020204030204"/>
              <a:cs typeface="Consolas" panose="020B0609020204030204"/>
            </a:endParaRPr>
          </a:p>
          <a:p>
            <a:pPr marL="635">
              <a:lnSpc>
                <a:spcPct val="100000"/>
              </a:lnSpc>
              <a:spcBef>
                <a:spcPts val="70"/>
              </a:spcBef>
            </a:pPr>
            <a:r>
              <a:rPr sz="1150" dirty="0">
                <a:latin typeface="Consolas" panose="020B0609020204030204"/>
                <a:cs typeface="Consolas" panose="020B0609020204030204"/>
              </a:rPr>
              <a:t>b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200</a:t>
            </a:r>
            <a:endParaRPr sz="1150">
              <a:latin typeface="Consolas" panose="020B0609020204030204"/>
              <a:cs typeface="Consolas" panose="020B0609020204030204"/>
            </a:endParaRPr>
          </a:p>
          <a:p>
            <a:pPr marL="635">
              <a:lnSpc>
                <a:spcPct val="100000"/>
              </a:lnSpc>
              <a:spcBef>
                <a:spcPts val="75"/>
              </a:spcBef>
            </a:pP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b &gt;</a:t>
            </a:r>
            <a:r>
              <a:rPr sz="1150" spc="-25" dirty="0">
                <a:latin typeface="Consolas" panose="020B0609020204030204"/>
                <a:cs typeface="Consolas" panose="020B0609020204030204"/>
              </a:rPr>
              <a:t> </a:t>
            </a:r>
            <a:r>
              <a:rPr sz="1150" dirty="0">
                <a:latin typeface="Consolas" panose="020B0609020204030204"/>
                <a:cs typeface="Consolas" panose="020B0609020204030204"/>
              </a:rPr>
              <a:t>a:</a:t>
            </a:r>
            <a:endParaRPr sz="1150">
              <a:latin typeface="Consolas" panose="020B0609020204030204"/>
              <a:cs typeface="Consolas" panose="020B0609020204030204"/>
            </a:endParaRPr>
          </a:p>
          <a:p>
            <a:pPr marL="635">
              <a:lnSpc>
                <a:spcPct val="100000"/>
              </a:lnSpc>
              <a:spcBef>
                <a:spcPts val="70"/>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"b </a:t>
            </a:r>
            <a:r>
              <a:rPr sz="1150" dirty="0">
                <a:solidFill>
                  <a:srgbClr val="A42A2A"/>
                </a:solidFill>
                <a:latin typeface="Consolas" panose="020B0609020204030204"/>
                <a:cs typeface="Consolas" panose="020B0609020204030204"/>
              </a:rPr>
              <a:t>is </a:t>
            </a:r>
            <a:r>
              <a:rPr sz="1150" spc="-5" dirty="0">
                <a:solidFill>
                  <a:srgbClr val="A42A2A"/>
                </a:solidFill>
                <a:latin typeface="Consolas" panose="020B0609020204030204"/>
                <a:cs typeface="Consolas" panose="020B0609020204030204"/>
              </a:rPr>
              <a:t>greater </a:t>
            </a:r>
            <a:r>
              <a:rPr sz="1150" dirty="0">
                <a:solidFill>
                  <a:srgbClr val="A42A2A"/>
                </a:solidFill>
                <a:latin typeface="Consolas" panose="020B0609020204030204"/>
                <a:cs typeface="Consolas" panose="020B0609020204030204"/>
              </a:rPr>
              <a:t>than </a:t>
            </a:r>
            <a:r>
              <a:rPr sz="1150" spc="-5" dirty="0">
                <a:solidFill>
                  <a:srgbClr val="A42A2A"/>
                </a:solidFill>
                <a:latin typeface="Consolas" panose="020B0609020204030204"/>
                <a:cs typeface="Consolas" panose="020B0609020204030204"/>
              </a:rPr>
              <a:t>a"</a:t>
            </a:r>
            <a:r>
              <a:rPr sz="1150" spc="-5" dirty="0">
                <a:latin typeface="Consolas" panose="020B0609020204030204"/>
                <a:cs typeface="Consolas" panose="020B0609020204030204"/>
              </a:rPr>
              <a:t>) </a:t>
            </a:r>
            <a:r>
              <a:rPr sz="1150" dirty="0">
                <a:solidFill>
                  <a:srgbClr val="008000"/>
                </a:solidFill>
                <a:latin typeface="Consolas" panose="020B0609020204030204"/>
                <a:cs typeface="Consolas" panose="020B0609020204030204"/>
              </a:rPr>
              <a:t># you will get an</a:t>
            </a:r>
            <a:r>
              <a:rPr sz="1150" spc="-40" dirty="0">
                <a:solidFill>
                  <a:srgbClr val="008000"/>
                </a:solidFill>
                <a:latin typeface="Consolas" panose="020B0609020204030204"/>
                <a:cs typeface="Consolas" panose="020B0609020204030204"/>
              </a:rPr>
              <a:t> </a:t>
            </a:r>
            <a:r>
              <a:rPr sz="1150" spc="-5" dirty="0">
                <a:solidFill>
                  <a:srgbClr val="008000"/>
                </a:solidFill>
                <a:latin typeface="Consolas" panose="020B0609020204030204"/>
                <a:cs typeface="Consolas" panose="020B0609020204030204"/>
              </a:rPr>
              <a:t>error</a:t>
            </a:r>
            <a:endParaRPr sz="1150">
              <a:latin typeface="Consolas" panose="020B0609020204030204"/>
              <a:cs typeface="Consolas" panose="020B0609020204030204"/>
            </a:endParaRPr>
          </a:p>
        </p:txBody>
      </p:sp>
      <p:sp>
        <p:nvSpPr>
          <p:cNvPr id="15" name="object 15"/>
          <p:cNvSpPr/>
          <p:nvPr/>
        </p:nvSpPr>
        <p:spPr>
          <a:xfrm>
            <a:off x="768984" y="1582419"/>
            <a:ext cx="8368665" cy="292735"/>
          </a:xfrm>
          <a:custGeom>
            <a:avLst/>
            <a:gdLst/>
            <a:ahLst/>
            <a:cxnLst/>
            <a:rect l="l" t="t" r="r" b="b"/>
            <a:pathLst>
              <a:path w="8368665" h="292735">
                <a:moveTo>
                  <a:pt x="8368665" y="292734"/>
                </a:moveTo>
                <a:lnTo>
                  <a:pt x="0" y="292734"/>
                </a:lnTo>
                <a:lnTo>
                  <a:pt x="0" y="0"/>
                </a:lnTo>
                <a:lnTo>
                  <a:pt x="8368665" y="0"/>
                </a:lnTo>
                <a:lnTo>
                  <a:pt x="8368665" y="292734"/>
                </a:lnTo>
                <a:close/>
              </a:path>
            </a:pathLst>
          </a:custGeom>
          <a:solidFill>
            <a:srgbClr val="F0F0F0"/>
          </a:solidFill>
        </p:spPr>
        <p:txBody>
          <a:bodyPr wrap="square" lIns="0" tIns="0" rIns="0" bIns="0" rtlCol="0"/>
          <a:lstStyle/>
          <a:p/>
        </p:txBody>
      </p:sp>
      <p:sp>
        <p:nvSpPr>
          <p:cNvPr id="16" name="object 16"/>
          <p:cNvSpPr/>
          <p:nvPr/>
        </p:nvSpPr>
        <p:spPr>
          <a:xfrm>
            <a:off x="769619" y="2150364"/>
            <a:ext cx="8368665" cy="635"/>
          </a:xfrm>
          <a:custGeom>
            <a:avLst/>
            <a:gdLst/>
            <a:ahLst/>
            <a:cxnLst/>
            <a:rect l="l" t="t" r="r" b="b"/>
            <a:pathLst>
              <a:path w="8368665" h="635">
                <a:moveTo>
                  <a:pt x="8368030" y="381"/>
                </a:moveTo>
                <a:lnTo>
                  <a:pt x="0" y="0"/>
                </a:lnTo>
                <a:lnTo>
                  <a:pt x="8368283" y="0"/>
                </a:lnTo>
                <a:lnTo>
                  <a:pt x="8368030" y="381"/>
                </a:lnTo>
                <a:close/>
              </a:path>
            </a:pathLst>
          </a:custGeom>
          <a:solidFill>
            <a:srgbClr val="000000"/>
          </a:solidFill>
        </p:spPr>
        <p:txBody>
          <a:bodyPr wrap="square" lIns="0" tIns="0" rIns="0" bIns="0" rtlCol="0"/>
          <a:lstStyle/>
          <a:p/>
        </p:txBody>
      </p:sp>
      <p:sp>
        <p:nvSpPr>
          <p:cNvPr id="17" name="object 17"/>
          <p:cNvSpPr/>
          <p:nvPr/>
        </p:nvSpPr>
        <p:spPr>
          <a:xfrm>
            <a:off x="769619" y="2526664"/>
            <a:ext cx="8368665" cy="635"/>
          </a:xfrm>
          <a:custGeom>
            <a:avLst/>
            <a:gdLst/>
            <a:ahLst/>
            <a:cxnLst/>
            <a:rect l="l" t="t" r="r" b="b"/>
            <a:pathLst>
              <a:path w="8368665" h="635">
                <a:moveTo>
                  <a:pt x="8368283" y="127"/>
                </a:moveTo>
                <a:lnTo>
                  <a:pt x="0" y="127"/>
                </a:lnTo>
                <a:lnTo>
                  <a:pt x="8368030" y="0"/>
                </a:lnTo>
                <a:lnTo>
                  <a:pt x="8368283" y="127"/>
                </a:lnTo>
                <a:close/>
              </a:path>
            </a:pathLst>
          </a:custGeom>
          <a:solidFill>
            <a:srgbClr val="000000"/>
          </a:solidFill>
        </p:spPr>
        <p:txBody>
          <a:bodyPr wrap="square" lIns="0" tIns="0" rIns="0" bIns="0" rtlCol="0"/>
          <a:lstStyle/>
          <a:p/>
        </p:txBody>
      </p:sp>
      <p:grpSp>
        <p:nvGrpSpPr>
          <p:cNvPr id="18" name="object 18"/>
          <p:cNvGrpSpPr/>
          <p:nvPr/>
        </p:nvGrpSpPr>
        <p:grpSpPr>
          <a:xfrm>
            <a:off x="768984" y="2730500"/>
            <a:ext cx="8368665" cy="955675"/>
            <a:chOff x="768984" y="2730500"/>
            <a:chExt cx="8368665" cy="955675"/>
          </a:xfrm>
        </p:grpSpPr>
        <p:sp>
          <p:nvSpPr>
            <p:cNvPr id="19" name="object 19"/>
            <p:cNvSpPr/>
            <p:nvPr/>
          </p:nvSpPr>
          <p:spPr>
            <a:xfrm>
              <a:off x="768985" y="2730499"/>
              <a:ext cx="8368665" cy="955675"/>
            </a:xfrm>
            <a:custGeom>
              <a:avLst/>
              <a:gdLst/>
              <a:ahLst/>
              <a:cxnLst/>
              <a:rect l="l" t="t" r="r" b="b"/>
              <a:pathLst>
                <a:path w="8368665" h="955675">
                  <a:moveTo>
                    <a:pt x="8368665" y="0"/>
                  </a:moveTo>
                  <a:lnTo>
                    <a:pt x="0" y="0"/>
                  </a:lnTo>
                  <a:lnTo>
                    <a:pt x="0" y="582930"/>
                  </a:lnTo>
                  <a:lnTo>
                    <a:pt x="0" y="955675"/>
                  </a:lnTo>
                  <a:lnTo>
                    <a:pt x="8368665" y="955675"/>
                  </a:lnTo>
                  <a:lnTo>
                    <a:pt x="8368665" y="582930"/>
                  </a:lnTo>
                  <a:lnTo>
                    <a:pt x="8368665" y="0"/>
                  </a:lnTo>
                  <a:close/>
                </a:path>
              </a:pathLst>
            </a:custGeom>
            <a:solidFill>
              <a:srgbClr val="FFFFFF"/>
            </a:solidFill>
          </p:spPr>
          <p:txBody>
            <a:bodyPr wrap="square" lIns="0" tIns="0" rIns="0" bIns="0" rtlCol="0"/>
            <a:lstStyle/>
            <a:p/>
          </p:txBody>
        </p:sp>
        <p:sp>
          <p:nvSpPr>
            <p:cNvPr id="20" name="object 20"/>
            <p:cNvSpPr/>
            <p:nvPr/>
          </p:nvSpPr>
          <p:spPr>
            <a:xfrm>
              <a:off x="1089659" y="3318509"/>
              <a:ext cx="334645" cy="184785"/>
            </a:xfrm>
            <a:custGeom>
              <a:avLst/>
              <a:gdLst/>
              <a:ahLst/>
              <a:cxnLst/>
              <a:rect l="l" t="t" r="r" b="b"/>
              <a:pathLst>
                <a:path w="334644" h="184785">
                  <a:moveTo>
                    <a:pt x="334645" y="184785"/>
                  </a:moveTo>
                  <a:lnTo>
                    <a:pt x="0" y="184785"/>
                  </a:lnTo>
                  <a:lnTo>
                    <a:pt x="0" y="0"/>
                  </a:lnTo>
                  <a:lnTo>
                    <a:pt x="334645" y="0"/>
                  </a:lnTo>
                  <a:lnTo>
                    <a:pt x="334645" y="184785"/>
                  </a:lnTo>
                  <a:close/>
                </a:path>
              </a:pathLst>
            </a:custGeom>
            <a:solidFill>
              <a:srgbClr val="F0F0F0"/>
            </a:solidFill>
          </p:spPr>
          <p:txBody>
            <a:bodyPr wrap="square" lIns="0" tIns="0" rIns="0" bIns="0" rtlCol="0"/>
            <a:lstStyle/>
            <a:p/>
          </p:txBody>
        </p:sp>
      </p:grpSp>
      <p:sp>
        <p:nvSpPr>
          <p:cNvPr id="21" name="object 21"/>
          <p:cNvSpPr txBox="1"/>
          <p:nvPr/>
        </p:nvSpPr>
        <p:spPr>
          <a:xfrm>
            <a:off x="768984" y="2730500"/>
            <a:ext cx="8368665" cy="956310"/>
          </a:xfrm>
          <a:prstGeom prst="rect">
            <a:avLst/>
          </a:prstGeom>
        </p:spPr>
        <p:txBody>
          <a:bodyPr vert="horz" wrap="square" lIns="0" tIns="24130" rIns="0" bIns="0" rtlCol="0">
            <a:spAutoFit/>
          </a:bodyPr>
          <a:lstStyle/>
          <a:p>
            <a:pPr marL="635">
              <a:lnSpc>
                <a:spcPct val="100000"/>
              </a:lnSpc>
              <a:spcBef>
                <a:spcPts val="190"/>
              </a:spcBef>
            </a:pPr>
            <a:r>
              <a:rPr sz="2400" spc="-10" dirty="0">
                <a:latin typeface="Segoe UI" panose="020B0502040204020203"/>
                <a:cs typeface="Segoe UI" panose="020B0502040204020203"/>
              </a:rPr>
              <a:t>Elif</a:t>
            </a:r>
            <a:endParaRPr sz="2400">
              <a:latin typeface="Segoe UI" panose="020B0502040204020203"/>
              <a:cs typeface="Segoe UI" panose="020B0502040204020203"/>
            </a:endParaRPr>
          </a:p>
          <a:p>
            <a:pPr marL="635">
              <a:lnSpc>
                <a:spcPct val="100000"/>
              </a:lnSpc>
              <a:spcBef>
                <a:spcPts val="1520"/>
              </a:spcBef>
            </a:pPr>
            <a:r>
              <a:rPr sz="1150" spc="-5" dirty="0">
                <a:latin typeface="Verdana" panose="020B0604030504040204"/>
                <a:cs typeface="Verdana" panose="020B0604030504040204"/>
              </a:rPr>
              <a:t>The </a:t>
            </a:r>
            <a:r>
              <a:rPr sz="1200" dirty="0">
                <a:solidFill>
                  <a:srgbClr val="DC133B"/>
                </a:solidFill>
                <a:latin typeface="Consolas" panose="020B0609020204030204"/>
                <a:cs typeface="Consolas" panose="020B0609020204030204"/>
              </a:rPr>
              <a:t>elif </a:t>
            </a:r>
            <a:r>
              <a:rPr sz="1150" spc="-5" dirty="0">
                <a:latin typeface="Verdana" panose="020B0604030504040204"/>
                <a:cs typeface="Verdana" panose="020B0604030504040204"/>
              </a:rPr>
              <a:t>keyword </a:t>
            </a:r>
            <a:r>
              <a:rPr sz="1150" dirty="0">
                <a:latin typeface="Verdana" panose="020B0604030504040204"/>
                <a:cs typeface="Verdana" panose="020B0604030504040204"/>
              </a:rPr>
              <a:t>is </a:t>
            </a:r>
            <a:r>
              <a:rPr sz="1150" spc="-5" dirty="0">
                <a:latin typeface="Verdana" panose="020B0604030504040204"/>
                <a:cs typeface="Verdana" panose="020B0604030504040204"/>
              </a:rPr>
              <a:t>pythons way of </a:t>
            </a:r>
            <a:r>
              <a:rPr sz="1150" dirty="0">
                <a:latin typeface="Verdana" panose="020B0604030504040204"/>
                <a:cs typeface="Verdana" panose="020B0604030504040204"/>
              </a:rPr>
              <a:t>saying "if the </a:t>
            </a:r>
            <a:r>
              <a:rPr sz="1150" spc="-5" dirty="0">
                <a:latin typeface="Verdana" panose="020B0604030504040204"/>
                <a:cs typeface="Verdana" panose="020B0604030504040204"/>
              </a:rPr>
              <a:t>previous conditions were not true, then </a:t>
            </a:r>
            <a:r>
              <a:rPr sz="1150" dirty="0">
                <a:latin typeface="Verdana" panose="020B0604030504040204"/>
                <a:cs typeface="Verdana" panose="020B0604030504040204"/>
              </a:rPr>
              <a:t>try </a:t>
            </a:r>
            <a:r>
              <a:rPr sz="1150" spc="-5" dirty="0">
                <a:latin typeface="Verdana" panose="020B0604030504040204"/>
                <a:cs typeface="Verdana" panose="020B0604030504040204"/>
              </a:rPr>
              <a:t>this</a:t>
            </a:r>
            <a:r>
              <a:rPr sz="1150" spc="-225" dirty="0">
                <a:latin typeface="Verdana" panose="020B0604030504040204"/>
                <a:cs typeface="Verdana" panose="020B0604030504040204"/>
              </a:rPr>
              <a:t> </a:t>
            </a:r>
            <a:r>
              <a:rPr sz="1150" spc="-5" dirty="0">
                <a:latin typeface="Verdana" panose="020B0604030504040204"/>
                <a:cs typeface="Verdana" panose="020B0604030504040204"/>
              </a:rPr>
              <a:t>condition".</a:t>
            </a:r>
            <a:endParaRPr sz="1150">
              <a:latin typeface="Verdana" panose="020B0604030504040204"/>
              <a:cs typeface="Verdana" panose="020B0604030504040204"/>
            </a:endParaRPr>
          </a:p>
        </p:txBody>
      </p:sp>
      <p:sp>
        <p:nvSpPr>
          <p:cNvPr id="22" name="object 22"/>
          <p:cNvSpPr txBox="1"/>
          <p:nvPr/>
        </p:nvSpPr>
        <p:spPr>
          <a:xfrm>
            <a:off x="768984" y="3686809"/>
            <a:ext cx="8368665" cy="422909"/>
          </a:xfrm>
          <a:prstGeom prst="rect">
            <a:avLst/>
          </a:prstGeom>
          <a:solidFill>
            <a:srgbClr val="F0F0F0"/>
          </a:solidFill>
        </p:spPr>
        <p:txBody>
          <a:bodyPr vert="horz" wrap="square" lIns="0" tIns="18415" rIns="0" bIns="0" rtlCol="0">
            <a:spAutoFit/>
          </a:bodyPr>
          <a:lstStyle/>
          <a:p>
            <a:pPr marL="635">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p:txBody>
      </p:sp>
      <p:sp>
        <p:nvSpPr>
          <p:cNvPr id="23" name="object 23"/>
          <p:cNvSpPr txBox="1"/>
          <p:nvPr/>
        </p:nvSpPr>
        <p:spPr>
          <a:xfrm>
            <a:off x="768984" y="4109720"/>
            <a:ext cx="8368665" cy="1393825"/>
          </a:xfrm>
          <a:prstGeom prst="rect">
            <a:avLst/>
          </a:prstGeom>
          <a:solidFill>
            <a:srgbClr val="FFFFFF"/>
          </a:solidFill>
        </p:spPr>
        <p:txBody>
          <a:bodyPr vert="horz" wrap="square" lIns="0" tIns="0" rIns="0" bIns="0" rtlCol="0">
            <a:spAutoFit/>
          </a:bodyPr>
          <a:lstStyle/>
          <a:p>
            <a:pPr marL="635">
              <a:lnSpc>
                <a:spcPts val="1285"/>
              </a:lnSpc>
            </a:pPr>
            <a:r>
              <a:rPr sz="1150" dirty="0">
                <a:latin typeface="Consolas" panose="020B0609020204030204"/>
                <a:cs typeface="Consolas" panose="020B0609020204030204"/>
              </a:rPr>
              <a:t>a =</a:t>
            </a:r>
            <a:r>
              <a:rPr sz="1150" spc="-110"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33</a:t>
            </a:r>
            <a:endParaRPr sz="1150">
              <a:latin typeface="Consolas" panose="020B0609020204030204"/>
              <a:cs typeface="Consolas" panose="020B0609020204030204"/>
            </a:endParaRPr>
          </a:p>
          <a:p>
            <a:pPr marL="635">
              <a:lnSpc>
                <a:spcPct val="100000"/>
              </a:lnSpc>
              <a:spcBef>
                <a:spcPts val="70"/>
              </a:spcBef>
            </a:pPr>
            <a:r>
              <a:rPr sz="1150" dirty="0">
                <a:latin typeface="Consolas" panose="020B0609020204030204"/>
                <a:cs typeface="Consolas" panose="020B0609020204030204"/>
              </a:rPr>
              <a:t>b =</a:t>
            </a:r>
            <a:r>
              <a:rPr sz="1150" spc="-110"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33</a:t>
            </a:r>
            <a:endParaRPr sz="1150">
              <a:latin typeface="Consolas" panose="020B0609020204030204"/>
              <a:cs typeface="Consolas" panose="020B0609020204030204"/>
            </a:endParaRPr>
          </a:p>
          <a:p>
            <a:pPr marL="635">
              <a:lnSpc>
                <a:spcPct val="100000"/>
              </a:lnSpc>
              <a:spcBef>
                <a:spcPts val="85"/>
              </a:spcBef>
            </a:pP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b &gt;</a:t>
            </a:r>
            <a:r>
              <a:rPr sz="1150" spc="-25" dirty="0">
                <a:latin typeface="Consolas" panose="020B0609020204030204"/>
                <a:cs typeface="Consolas" panose="020B0609020204030204"/>
              </a:rPr>
              <a:t> </a:t>
            </a:r>
            <a:r>
              <a:rPr sz="1150" dirty="0">
                <a:latin typeface="Consolas" panose="020B0609020204030204"/>
                <a:cs typeface="Consolas" panose="020B0609020204030204"/>
              </a:rPr>
              <a:t>a:</a:t>
            </a:r>
            <a:endParaRPr sz="1150">
              <a:latin typeface="Consolas" panose="020B0609020204030204"/>
              <a:cs typeface="Consolas" panose="020B0609020204030204"/>
            </a:endParaRPr>
          </a:p>
          <a:p>
            <a:pPr marL="635" marR="5952490" indent="160020">
              <a:lnSpc>
                <a:spcPts val="1460"/>
              </a:lnSpc>
              <a:spcBef>
                <a:spcPts val="40"/>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"b </a:t>
            </a:r>
            <a:r>
              <a:rPr sz="1150" dirty="0">
                <a:solidFill>
                  <a:srgbClr val="A42A2A"/>
                </a:solidFill>
                <a:latin typeface="Consolas" panose="020B0609020204030204"/>
                <a:cs typeface="Consolas" panose="020B0609020204030204"/>
              </a:rPr>
              <a:t>is </a:t>
            </a:r>
            <a:r>
              <a:rPr sz="1150" spc="-5" dirty="0">
                <a:solidFill>
                  <a:srgbClr val="A42A2A"/>
                </a:solidFill>
                <a:latin typeface="Consolas" panose="020B0609020204030204"/>
                <a:cs typeface="Consolas" panose="020B0609020204030204"/>
              </a:rPr>
              <a:t>greater than a"</a:t>
            </a:r>
            <a:r>
              <a:rPr sz="1150" spc="-5" dirty="0">
                <a:latin typeface="Consolas" panose="020B0609020204030204"/>
                <a:cs typeface="Consolas" panose="020B0609020204030204"/>
              </a:rPr>
              <a:t>)  </a:t>
            </a:r>
            <a:r>
              <a:rPr sz="1150" spc="-5" dirty="0">
                <a:solidFill>
                  <a:srgbClr val="0000CD"/>
                </a:solidFill>
                <a:latin typeface="Consolas" panose="020B0609020204030204"/>
                <a:cs typeface="Consolas" panose="020B0609020204030204"/>
              </a:rPr>
              <a:t>elif </a:t>
            </a:r>
            <a:r>
              <a:rPr sz="1150" dirty="0">
                <a:latin typeface="Consolas" panose="020B0609020204030204"/>
                <a:cs typeface="Consolas" panose="020B0609020204030204"/>
              </a:rPr>
              <a:t>a ==</a:t>
            </a:r>
            <a:r>
              <a:rPr sz="1150" spc="-25" dirty="0">
                <a:latin typeface="Consolas" panose="020B0609020204030204"/>
                <a:cs typeface="Consolas" panose="020B0609020204030204"/>
              </a:rPr>
              <a:t> </a:t>
            </a:r>
            <a:r>
              <a:rPr sz="1150" dirty="0">
                <a:latin typeface="Consolas" panose="020B0609020204030204"/>
                <a:cs typeface="Consolas" panose="020B0609020204030204"/>
              </a:rPr>
              <a:t>b:</a:t>
            </a:r>
            <a:endParaRPr sz="1150">
              <a:latin typeface="Consolas" panose="020B0609020204030204"/>
              <a:cs typeface="Consolas" panose="020B0609020204030204"/>
            </a:endParaRPr>
          </a:p>
          <a:p>
            <a:pPr marL="160655">
              <a:lnSpc>
                <a:spcPct val="100000"/>
              </a:lnSpc>
              <a:spcBef>
                <a:spcPts val="15"/>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 </a:t>
            </a:r>
            <a:r>
              <a:rPr sz="1150" dirty="0">
                <a:solidFill>
                  <a:srgbClr val="A42A2A"/>
                </a:solidFill>
                <a:latin typeface="Consolas" panose="020B0609020204030204"/>
                <a:cs typeface="Consolas" panose="020B0609020204030204"/>
              </a:rPr>
              <a:t>and b are</a:t>
            </a:r>
            <a:r>
              <a:rPr sz="1150" spc="-20" dirty="0">
                <a:solidFill>
                  <a:srgbClr val="A42A2A"/>
                </a:solidFill>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equal"</a:t>
            </a:r>
            <a:r>
              <a:rPr sz="1150" spc="-5" dirty="0">
                <a:latin typeface="Consolas" panose="020B0609020204030204"/>
                <a:cs typeface="Consolas" panose="020B0609020204030204"/>
              </a:rPr>
              <a:t>)</a:t>
            </a:r>
            <a:endParaRPr sz="1150">
              <a:latin typeface="Consolas" panose="020B0609020204030204"/>
              <a:cs typeface="Consolas" panose="020B0609020204030204"/>
            </a:endParaRPr>
          </a:p>
        </p:txBody>
      </p:sp>
      <p:sp>
        <p:nvSpPr>
          <p:cNvPr id="24" name="object 24"/>
          <p:cNvSpPr/>
          <p:nvPr/>
        </p:nvSpPr>
        <p:spPr>
          <a:xfrm>
            <a:off x="768984" y="5503545"/>
            <a:ext cx="8368665" cy="191135"/>
          </a:xfrm>
          <a:custGeom>
            <a:avLst/>
            <a:gdLst/>
            <a:ahLst/>
            <a:cxnLst/>
            <a:rect l="l" t="t" r="r" b="b"/>
            <a:pathLst>
              <a:path w="8368665" h="191135">
                <a:moveTo>
                  <a:pt x="8368665" y="191135"/>
                </a:moveTo>
                <a:lnTo>
                  <a:pt x="0" y="191135"/>
                </a:lnTo>
                <a:lnTo>
                  <a:pt x="0" y="0"/>
                </a:lnTo>
                <a:lnTo>
                  <a:pt x="8368665" y="0"/>
                </a:lnTo>
                <a:lnTo>
                  <a:pt x="8368665" y="191135"/>
                </a:lnTo>
                <a:close/>
              </a:path>
            </a:pathLst>
          </a:custGeom>
          <a:solidFill>
            <a:srgbClr val="F0F0F0"/>
          </a:solidFill>
        </p:spPr>
        <p:txBody>
          <a:bodyPr wrap="square" lIns="0" tIns="0" rIns="0" bIns="0" rtlCol="0"/>
          <a:lstStyl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768984" y="742950"/>
            <a:ext cx="1195070" cy="184785"/>
          </a:xfrm>
          <a:custGeom>
            <a:avLst/>
            <a:gdLst/>
            <a:ahLst/>
            <a:cxnLst/>
            <a:rect l="l" t="t" r="r" b="b"/>
            <a:pathLst>
              <a:path w="1195070" h="184784">
                <a:moveTo>
                  <a:pt x="0" y="184785"/>
                </a:moveTo>
                <a:lnTo>
                  <a:pt x="1195070" y="184785"/>
                </a:lnTo>
                <a:lnTo>
                  <a:pt x="1195070" y="0"/>
                </a:lnTo>
                <a:lnTo>
                  <a:pt x="0" y="0"/>
                </a:lnTo>
                <a:lnTo>
                  <a:pt x="0" y="184785"/>
                </a:lnTo>
                <a:close/>
              </a:path>
            </a:pathLst>
          </a:custGeom>
          <a:solidFill>
            <a:srgbClr val="FFFFFF"/>
          </a:solidFill>
        </p:spPr>
        <p:txBody>
          <a:bodyPr wrap="square" lIns="0" tIns="0" rIns="0" bIns="0" rtlCol="0"/>
          <a:lstStyle/>
          <a:p/>
        </p:txBody>
      </p:sp>
      <p:graphicFrame>
        <p:nvGraphicFramePr>
          <p:cNvPr id="14" name="object 14"/>
          <p:cNvGraphicFramePr>
            <a:graphicFrameLocks noGrp="1"/>
          </p:cNvGraphicFramePr>
          <p:nvPr/>
        </p:nvGraphicFramePr>
        <p:xfrm>
          <a:off x="768984" y="742950"/>
          <a:ext cx="8414385" cy="544830"/>
        </p:xfrm>
        <a:graphic>
          <a:graphicData uri="http://schemas.openxmlformats.org/drawingml/2006/table">
            <a:tbl>
              <a:tblPr firstRow="1" bandRow="1">
                <a:tableStyleId>{2D5ABB26-0587-4C30-8999-92F81FD0307C}</a:tableStyleId>
              </a:tblPr>
              <a:tblGrid>
                <a:gridCol w="1236980"/>
                <a:gridCol w="995679"/>
                <a:gridCol w="3149600"/>
                <a:gridCol w="335279"/>
                <a:gridCol w="2696844"/>
              </a:tblGrid>
              <a:tr h="184784">
                <a:tc>
                  <a:txBody>
                    <a:bodyPr/>
                    <a:lstStyle/>
                    <a:p>
                      <a:pPr marL="635">
                        <a:lnSpc>
                          <a:spcPts val="1340"/>
                        </a:lnSpc>
                        <a:spcBef>
                          <a:spcPts val="10"/>
                        </a:spcBef>
                      </a:pPr>
                      <a:r>
                        <a:rPr sz="1150" spc="-5" dirty="0">
                          <a:latin typeface="Verdana" panose="020B0604030504040204"/>
                          <a:cs typeface="Verdana" panose="020B0604030504040204"/>
                        </a:rPr>
                        <a:t>In this</a:t>
                      </a:r>
                      <a:r>
                        <a:rPr sz="1150" spc="-40" dirty="0">
                          <a:latin typeface="Verdana" panose="020B0604030504040204"/>
                          <a:cs typeface="Verdana" panose="020B0604030504040204"/>
                        </a:rPr>
                        <a:t> </a:t>
                      </a:r>
                      <a:r>
                        <a:rPr sz="1150" spc="-5" dirty="0">
                          <a:latin typeface="Verdana" panose="020B0604030504040204"/>
                          <a:cs typeface="Verdana" panose="020B0604030504040204"/>
                        </a:rPr>
                        <a:t>example</a:t>
                      </a:r>
                      <a:endParaRPr sz="1150">
                        <a:latin typeface="Verdana" panose="020B0604030504040204"/>
                        <a:cs typeface="Verdana" panose="020B0604030504040204"/>
                      </a:endParaRPr>
                    </a:p>
                  </a:txBody>
                  <a:tcPr marL="0" marR="0" marT="1270" marB="0">
                    <a:lnR w="83819">
                      <a:solidFill>
                        <a:srgbClr val="F0F0F0"/>
                      </a:solidFill>
                      <a:prstDash val="solid"/>
                    </a:lnR>
                  </a:tcPr>
                </a:tc>
                <a:tc>
                  <a:txBody>
                    <a:bodyPr/>
                    <a:lstStyle/>
                    <a:p>
                      <a:pPr>
                        <a:lnSpc>
                          <a:spcPts val="1355"/>
                        </a:lnSpc>
                      </a:pPr>
                      <a:r>
                        <a:rPr sz="1200" dirty="0">
                          <a:solidFill>
                            <a:srgbClr val="DC133B"/>
                          </a:solidFill>
                          <a:latin typeface="Consolas" panose="020B0609020204030204"/>
                          <a:cs typeface="Consolas" panose="020B0609020204030204"/>
                        </a:rPr>
                        <a:t>a</a:t>
                      </a:r>
                      <a:r>
                        <a:rPr sz="1200" spc="-355" dirty="0">
                          <a:solidFill>
                            <a:srgbClr val="DC133B"/>
                          </a:solidFill>
                          <a:latin typeface="Consolas" panose="020B0609020204030204"/>
                          <a:cs typeface="Consolas" panose="020B0609020204030204"/>
                        </a:rPr>
                        <a:t> </a:t>
                      </a:r>
                      <a:r>
                        <a:rPr sz="1150" dirty="0">
                          <a:latin typeface="Verdana" panose="020B0604030504040204"/>
                          <a:cs typeface="Verdana" panose="020B0604030504040204"/>
                        </a:rPr>
                        <a:t>is </a:t>
                      </a:r>
                      <a:r>
                        <a:rPr sz="1150" spc="-5" dirty="0">
                          <a:latin typeface="Verdana" panose="020B0604030504040204"/>
                          <a:cs typeface="Verdana" panose="020B0604030504040204"/>
                        </a:rPr>
                        <a:t>equal </a:t>
                      </a:r>
                      <a:r>
                        <a:rPr sz="1150" dirty="0">
                          <a:latin typeface="Verdana" panose="020B0604030504040204"/>
                          <a:cs typeface="Verdana" panose="020B0604030504040204"/>
                        </a:rPr>
                        <a:t>to </a:t>
                      </a:r>
                      <a:r>
                        <a:rPr sz="1200" dirty="0">
                          <a:solidFill>
                            <a:srgbClr val="DC133B"/>
                          </a:solidFill>
                          <a:latin typeface="Consolas" panose="020B0609020204030204"/>
                          <a:cs typeface="Consolas" panose="020B0609020204030204"/>
                        </a:rPr>
                        <a:t>b</a:t>
                      </a:r>
                      <a:endParaRPr sz="1200">
                        <a:latin typeface="Consolas" panose="020B0609020204030204"/>
                        <a:cs typeface="Consolas" panose="020B0609020204030204"/>
                      </a:endParaRPr>
                    </a:p>
                  </a:txBody>
                  <a:tcPr marL="0" marR="0" marT="0" marB="0">
                    <a:lnL w="83819">
                      <a:solidFill>
                        <a:srgbClr val="F0F0F0"/>
                      </a:solidFill>
                      <a:prstDash val="solid"/>
                    </a:lnL>
                    <a:lnR w="83819">
                      <a:solidFill>
                        <a:srgbClr val="F0F0F0"/>
                      </a:solidFill>
                      <a:prstDash val="solid"/>
                    </a:lnR>
                    <a:solidFill>
                      <a:srgbClr val="FFFFFF"/>
                    </a:solidFill>
                  </a:tcPr>
                </a:tc>
                <a:tc>
                  <a:txBody>
                    <a:bodyPr/>
                    <a:lstStyle/>
                    <a:p>
                      <a:pPr marL="41275">
                        <a:lnSpc>
                          <a:spcPts val="1340"/>
                        </a:lnSpc>
                        <a:spcBef>
                          <a:spcPts val="10"/>
                        </a:spcBef>
                      </a:pPr>
                      <a:r>
                        <a:rPr sz="1150" dirty="0">
                          <a:latin typeface="Verdana" panose="020B0604030504040204"/>
                          <a:cs typeface="Verdana" panose="020B0604030504040204"/>
                        </a:rPr>
                        <a:t>, so the </a:t>
                      </a:r>
                      <a:r>
                        <a:rPr sz="1150" spc="-5" dirty="0">
                          <a:latin typeface="Verdana" panose="020B0604030504040204"/>
                          <a:cs typeface="Verdana" panose="020B0604030504040204"/>
                        </a:rPr>
                        <a:t>first condition </a:t>
                      </a:r>
                      <a:r>
                        <a:rPr sz="1150" dirty="0">
                          <a:latin typeface="Verdana" panose="020B0604030504040204"/>
                          <a:cs typeface="Verdana" panose="020B0604030504040204"/>
                        </a:rPr>
                        <a:t>is </a:t>
                      </a:r>
                      <a:r>
                        <a:rPr sz="1150" spc="-5" dirty="0">
                          <a:latin typeface="Verdana" panose="020B0604030504040204"/>
                          <a:cs typeface="Verdana" panose="020B0604030504040204"/>
                        </a:rPr>
                        <a:t>not true, </a:t>
                      </a:r>
                      <a:r>
                        <a:rPr sz="1150" dirty="0">
                          <a:latin typeface="Verdana" panose="020B0604030504040204"/>
                          <a:cs typeface="Verdana" panose="020B0604030504040204"/>
                        </a:rPr>
                        <a:t>but</a:t>
                      </a:r>
                      <a:r>
                        <a:rPr sz="1150" spc="-60" dirty="0">
                          <a:latin typeface="Verdana" panose="020B0604030504040204"/>
                          <a:cs typeface="Verdana" panose="020B0604030504040204"/>
                        </a:rPr>
                        <a:t> </a:t>
                      </a:r>
                      <a:r>
                        <a:rPr sz="1150" dirty="0">
                          <a:latin typeface="Verdana" panose="020B0604030504040204"/>
                          <a:cs typeface="Verdana" panose="020B0604030504040204"/>
                        </a:rPr>
                        <a:t>the</a:t>
                      </a:r>
                      <a:endParaRPr sz="1150">
                        <a:latin typeface="Verdana" panose="020B0604030504040204"/>
                        <a:cs typeface="Verdana" panose="020B0604030504040204"/>
                      </a:endParaRPr>
                    </a:p>
                  </a:txBody>
                  <a:tcPr marL="0" marR="0" marT="1270" marB="0">
                    <a:lnL w="83819">
                      <a:solidFill>
                        <a:srgbClr val="F0F0F0"/>
                      </a:solidFill>
                      <a:prstDash val="solid"/>
                    </a:lnL>
                    <a:solidFill>
                      <a:srgbClr val="FFFFFF"/>
                    </a:solidFill>
                  </a:tcPr>
                </a:tc>
                <a:tc>
                  <a:txBody>
                    <a:bodyPr/>
                    <a:lstStyle/>
                    <a:p>
                      <a:pPr>
                        <a:lnSpc>
                          <a:spcPts val="1355"/>
                        </a:lnSpc>
                      </a:pPr>
                      <a:r>
                        <a:rPr sz="1200" dirty="0">
                          <a:solidFill>
                            <a:srgbClr val="DC133B"/>
                          </a:solidFill>
                          <a:latin typeface="Consolas" panose="020B0609020204030204"/>
                          <a:cs typeface="Consolas" panose="020B0609020204030204"/>
                        </a:rPr>
                        <a:t>elif</a:t>
                      </a:r>
                      <a:endParaRPr sz="1200">
                        <a:latin typeface="Consolas" panose="020B0609020204030204"/>
                        <a:cs typeface="Consolas" panose="020B0609020204030204"/>
                      </a:endParaRPr>
                    </a:p>
                  </a:txBody>
                  <a:tcPr marL="0" marR="0" marT="0" marB="0">
                    <a:solidFill>
                      <a:srgbClr val="F0F0F0"/>
                    </a:solidFill>
                  </a:tcPr>
                </a:tc>
                <a:tc>
                  <a:txBody>
                    <a:bodyPr/>
                    <a:lstStyle/>
                    <a:p>
                      <a:pPr marL="51435">
                        <a:lnSpc>
                          <a:spcPts val="1340"/>
                        </a:lnSpc>
                        <a:spcBef>
                          <a:spcPts val="10"/>
                        </a:spcBef>
                      </a:pPr>
                      <a:r>
                        <a:rPr sz="1150" spc="-5" dirty="0">
                          <a:latin typeface="Verdana" panose="020B0604030504040204"/>
                          <a:cs typeface="Verdana" panose="020B0604030504040204"/>
                        </a:rPr>
                        <a:t>condition </a:t>
                      </a:r>
                      <a:r>
                        <a:rPr sz="1150" dirty="0">
                          <a:latin typeface="Verdana" panose="020B0604030504040204"/>
                          <a:cs typeface="Verdana" panose="020B0604030504040204"/>
                        </a:rPr>
                        <a:t>is </a:t>
                      </a:r>
                      <a:r>
                        <a:rPr sz="1150" spc="-5" dirty="0">
                          <a:latin typeface="Verdana" panose="020B0604030504040204"/>
                          <a:cs typeface="Verdana" panose="020B0604030504040204"/>
                        </a:rPr>
                        <a:t>true, </a:t>
                      </a:r>
                      <a:r>
                        <a:rPr sz="1150" dirty="0">
                          <a:latin typeface="Verdana" panose="020B0604030504040204"/>
                          <a:cs typeface="Verdana" panose="020B0604030504040204"/>
                        </a:rPr>
                        <a:t>so we </a:t>
                      </a:r>
                      <a:r>
                        <a:rPr sz="1150" spc="-5" dirty="0">
                          <a:latin typeface="Verdana" panose="020B0604030504040204"/>
                          <a:cs typeface="Verdana" panose="020B0604030504040204"/>
                        </a:rPr>
                        <a:t>print</a:t>
                      </a:r>
                      <a:r>
                        <a:rPr sz="1150" spc="-55" dirty="0">
                          <a:latin typeface="Verdana" panose="020B0604030504040204"/>
                          <a:cs typeface="Verdana" panose="020B0604030504040204"/>
                        </a:rPr>
                        <a:t> </a:t>
                      </a:r>
                      <a:r>
                        <a:rPr sz="1150" dirty="0">
                          <a:latin typeface="Verdana" panose="020B0604030504040204"/>
                          <a:cs typeface="Verdana" panose="020B0604030504040204"/>
                        </a:rPr>
                        <a:t>to</a:t>
                      </a:r>
                      <a:endParaRPr sz="1150">
                        <a:latin typeface="Verdana" panose="020B0604030504040204"/>
                        <a:cs typeface="Verdana" panose="020B0604030504040204"/>
                      </a:endParaRPr>
                    </a:p>
                  </a:txBody>
                  <a:tcPr marL="0" marR="0" marT="1270" marB="0">
                    <a:solidFill>
                      <a:srgbClr val="FFFFFF"/>
                    </a:solidFill>
                  </a:tcPr>
                </a:tc>
              </a:tr>
              <a:tr h="360045">
                <a:tc gridSpan="5">
                  <a:txBody>
                    <a:bodyPr/>
                    <a:lstStyle/>
                    <a:p>
                      <a:pPr marL="635">
                        <a:lnSpc>
                          <a:spcPct val="100000"/>
                        </a:lnSpc>
                        <a:spcBef>
                          <a:spcPts val="10"/>
                        </a:spcBef>
                      </a:pPr>
                      <a:r>
                        <a:rPr sz="1150" spc="-5" dirty="0">
                          <a:latin typeface="Verdana" panose="020B0604030504040204"/>
                          <a:cs typeface="Verdana" panose="020B0604030504040204"/>
                        </a:rPr>
                        <a:t>screen that </a:t>
                      </a:r>
                      <a:r>
                        <a:rPr sz="1150" dirty="0">
                          <a:latin typeface="Verdana" panose="020B0604030504040204"/>
                          <a:cs typeface="Verdana" panose="020B0604030504040204"/>
                        </a:rPr>
                        <a:t>"a and b are</a:t>
                      </a:r>
                      <a:r>
                        <a:rPr sz="1150" spc="-35" dirty="0">
                          <a:latin typeface="Verdana" panose="020B0604030504040204"/>
                          <a:cs typeface="Verdana" panose="020B0604030504040204"/>
                        </a:rPr>
                        <a:t> </a:t>
                      </a:r>
                      <a:r>
                        <a:rPr sz="1150" spc="-5" dirty="0">
                          <a:latin typeface="Verdana" panose="020B0604030504040204"/>
                          <a:cs typeface="Verdana" panose="020B0604030504040204"/>
                        </a:rPr>
                        <a:t>equal".</a:t>
                      </a:r>
                      <a:endParaRPr sz="1150">
                        <a:latin typeface="Verdana" panose="020B0604030504040204"/>
                        <a:cs typeface="Verdana" panose="020B0604030504040204"/>
                      </a:endParaRPr>
                    </a:p>
                  </a:txBody>
                  <a:tcPr marL="0" marR="0" marT="1270" marB="0">
                    <a:solidFill>
                      <a:srgbClr val="FFFFFF"/>
                    </a:solidFill>
                  </a:tcPr>
                </a:tc>
                <a:tc hMerge="1">
                  <a:tcPr marL="0" marR="0" marT="0" marB="0"/>
                </a:tc>
                <a:tc hMerge="1">
                  <a:tcPr marL="0" marR="0" marT="0" marB="0"/>
                </a:tc>
                <a:tc hMerge="1">
                  <a:tcPr marL="0" marR="0" marT="0" marB="0"/>
                </a:tc>
                <a:tc hMerge="1">
                  <a:tcPr marL="0" marR="0" marT="0" marB="0"/>
                </a:tc>
              </a:tr>
            </a:tbl>
          </a:graphicData>
        </a:graphic>
      </p:graphicFrame>
      <p:sp>
        <p:nvSpPr>
          <p:cNvPr id="15" name="object 15"/>
          <p:cNvSpPr/>
          <p:nvPr/>
        </p:nvSpPr>
        <p:spPr>
          <a:xfrm>
            <a:off x="769619" y="1481327"/>
            <a:ext cx="8368665" cy="635"/>
          </a:xfrm>
          <a:custGeom>
            <a:avLst/>
            <a:gdLst/>
            <a:ahLst/>
            <a:cxnLst/>
            <a:rect l="l" t="t" r="r" b="b"/>
            <a:pathLst>
              <a:path w="8368665" h="634">
                <a:moveTo>
                  <a:pt x="8368283" y="0"/>
                </a:moveTo>
                <a:lnTo>
                  <a:pt x="8368030" y="127"/>
                </a:lnTo>
                <a:lnTo>
                  <a:pt x="0" y="0"/>
                </a:lnTo>
                <a:lnTo>
                  <a:pt x="8368283" y="0"/>
                </a:lnTo>
                <a:close/>
              </a:path>
            </a:pathLst>
          </a:custGeom>
          <a:solidFill>
            <a:srgbClr val="000000"/>
          </a:solidFill>
        </p:spPr>
        <p:txBody>
          <a:bodyPr wrap="square" lIns="0" tIns="0" rIns="0" bIns="0" rtlCol="0"/>
          <a:lstStyle/>
          <a:p/>
        </p:txBody>
      </p:sp>
      <p:grpSp>
        <p:nvGrpSpPr>
          <p:cNvPr id="16" name="object 16"/>
          <p:cNvGrpSpPr/>
          <p:nvPr/>
        </p:nvGrpSpPr>
        <p:grpSpPr>
          <a:xfrm>
            <a:off x="768984" y="1687195"/>
            <a:ext cx="8368665" cy="955675"/>
            <a:chOff x="768984" y="1687195"/>
            <a:chExt cx="8368665" cy="955675"/>
          </a:xfrm>
        </p:grpSpPr>
        <p:sp>
          <p:nvSpPr>
            <p:cNvPr id="17" name="object 17"/>
            <p:cNvSpPr/>
            <p:nvPr/>
          </p:nvSpPr>
          <p:spPr>
            <a:xfrm>
              <a:off x="768985" y="1687194"/>
              <a:ext cx="8368665" cy="955675"/>
            </a:xfrm>
            <a:custGeom>
              <a:avLst/>
              <a:gdLst/>
              <a:ahLst/>
              <a:cxnLst/>
              <a:rect l="l" t="t" r="r" b="b"/>
              <a:pathLst>
                <a:path w="8368665" h="955675">
                  <a:moveTo>
                    <a:pt x="8368665" y="0"/>
                  </a:moveTo>
                  <a:lnTo>
                    <a:pt x="0" y="0"/>
                  </a:lnTo>
                  <a:lnTo>
                    <a:pt x="0" y="582930"/>
                  </a:lnTo>
                  <a:lnTo>
                    <a:pt x="0" y="955675"/>
                  </a:lnTo>
                  <a:lnTo>
                    <a:pt x="8368665" y="955675"/>
                  </a:lnTo>
                  <a:lnTo>
                    <a:pt x="8368665" y="582930"/>
                  </a:lnTo>
                  <a:lnTo>
                    <a:pt x="8368665" y="0"/>
                  </a:lnTo>
                  <a:close/>
                </a:path>
              </a:pathLst>
            </a:custGeom>
            <a:solidFill>
              <a:srgbClr val="FFFFFF"/>
            </a:solidFill>
          </p:spPr>
          <p:txBody>
            <a:bodyPr wrap="square" lIns="0" tIns="0" rIns="0" bIns="0" rtlCol="0"/>
            <a:lstStyle/>
            <a:p/>
          </p:txBody>
        </p:sp>
        <p:sp>
          <p:nvSpPr>
            <p:cNvPr id="18" name="object 18"/>
            <p:cNvSpPr/>
            <p:nvPr/>
          </p:nvSpPr>
          <p:spPr>
            <a:xfrm>
              <a:off x="1089659" y="2275205"/>
              <a:ext cx="334645" cy="184785"/>
            </a:xfrm>
            <a:custGeom>
              <a:avLst/>
              <a:gdLst/>
              <a:ahLst/>
              <a:cxnLst/>
              <a:rect l="l" t="t" r="r" b="b"/>
              <a:pathLst>
                <a:path w="334644" h="184785">
                  <a:moveTo>
                    <a:pt x="334645" y="184785"/>
                  </a:moveTo>
                  <a:lnTo>
                    <a:pt x="0" y="184785"/>
                  </a:lnTo>
                  <a:lnTo>
                    <a:pt x="0" y="0"/>
                  </a:lnTo>
                  <a:lnTo>
                    <a:pt x="334645" y="0"/>
                  </a:lnTo>
                  <a:lnTo>
                    <a:pt x="334645" y="184785"/>
                  </a:lnTo>
                  <a:close/>
                </a:path>
              </a:pathLst>
            </a:custGeom>
            <a:solidFill>
              <a:srgbClr val="F0F0F0"/>
            </a:solidFill>
          </p:spPr>
          <p:txBody>
            <a:bodyPr wrap="square" lIns="0" tIns="0" rIns="0" bIns="0" rtlCol="0"/>
            <a:lstStyle/>
            <a:p/>
          </p:txBody>
        </p:sp>
      </p:grpSp>
      <p:sp>
        <p:nvSpPr>
          <p:cNvPr id="19" name="object 19"/>
          <p:cNvSpPr txBox="1"/>
          <p:nvPr/>
        </p:nvSpPr>
        <p:spPr>
          <a:xfrm>
            <a:off x="768984" y="1687195"/>
            <a:ext cx="8368665" cy="956310"/>
          </a:xfrm>
          <a:prstGeom prst="rect">
            <a:avLst/>
          </a:prstGeom>
        </p:spPr>
        <p:txBody>
          <a:bodyPr vert="horz" wrap="square" lIns="0" tIns="23495" rIns="0" bIns="0" rtlCol="0">
            <a:spAutoFit/>
          </a:bodyPr>
          <a:lstStyle/>
          <a:p>
            <a:pPr marL="635">
              <a:lnSpc>
                <a:spcPct val="100000"/>
              </a:lnSpc>
              <a:spcBef>
                <a:spcPts val="185"/>
              </a:spcBef>
            </a:pPr>
            <a:r>
              <a:rPr sz="2400" spc="-5" dirty="0">
                <a:latin typeface="Segoe UI" panose="020B0502040204020203"/>
                <a:cs typeface="Segoe UI" panose="020B0502040204020203"/>
              </a:rPr>
              <a:t>Else</a:t>
            </a:r>
            <a:endParaRPr sz="2400">
              <a:latin typeface="Segoe UI" panose="020B0502040204020203"/>
              <a:cs typeface="Segoe UI" panose="020B0502040204020203"/>
            </a:endParaRPr>
          </a:p>
          <a:p>
            <a:pPr marL="635">
              <a:lnSpc>
                <a:spcPct val="100000"/>
              </a:lnSpc>
              <a:spcBef>
                <a:spcPts val="1520"/>
              </a:spcBef>
            </a:pPr>
            <a:r>
              <a:rPr sz="1150" spc="-5" dirty="0">
                <a:latin typeface="Verdana" panose="020B0604030504040204"/>
                <a:cs typeface="Verdana" panose="020B0604030504040204"/>
              </a:rPr>
              <a:t>The </a:t>
            </a:r>
            <a:r>
              <a:rPr sz="1200" dirty="0">
                <a:solidFill>
                  <a:srgbClr val="DC133B"/>
                </a:solidFill>
                <a:latin typeface="Consolas" panose="020B0609020204030204"/>
                <a:cs typeface="Consolas" panose="020B0609020204030204"/>
              </a:rPr>
              <a:t>else </a:t>
            </a:r>
            <a:r>
              <a:rPr sz="1150" spc="-5" dirty="0">
                <a:latin typeface="Verdana" panose="020B0604030504040204"/>
                <a:cs typeface="Verdana" panose="020B0604030504040204"/>
              </a:rPr>
              <a:t>keyword catches anything </a:t>
            </a:r>
            <a:r>
              <a:rPr sz="1150" dirty="0">
                <a:latin typeface="Verdana" panose="020B0604030504040204"/>
                <a:cs typeface="Verdana" panose="020B0604030504040204"/>
              </a:rPr>
              <a:t>which </a:t>
            </a:r>
            <a:r>
              <a:rPr sz="1150" spc="-5" dirty="0">
                <a:latin typeface="Verdana" panose="020B0604030504040204"/>
                <a:cs typeface="Verdana" panose="020B0604030504040204"/>
              </a:rPr>
              <a:t>isn't caught </a:t>
            </a:r>
            <a:r>
              <a:rPr sz="1150" dirty="0">
                <a:latin typeface="Verdana" panose="020B0604030504040204"/>
                <a:cs typeface="Verdana" panose="020B0604030504040204"/>
              </a:rPr>
              <a:t>by the </a:t>
            </a:r>
            <a:r>
              <a:rPr sz="1150" spc="-5" dirty="0">
                <a:latin typeface="Verdana" panose="020B0604030504040204"/>
                <a:cs typeface="Verdana" panose="020B0604030504040204"/>
              </a:rPr>
              <a:t>preceding</a:t>
            </a:r>
            <a:r>
              <a:rPr sz="1150" spc="-285" dirty="0">
                <a:latin typeface="Verdana" panose="020B0604030504040204"/>
                <a:cs typeface="Verdana" panose="020B0604030504040204"/>
              </a:rPr>
              <a:t> </a:t>
            </a:r>
            <a:r>
              <a:rPr sz="1150" spc="-5" dirty="0">
                <a:latin typeface="Verdana" panose="020B0604030504040204"/>
                <a:cs typeface="Verdana" panose="020B0604030504040204"/>
              </a:rPr>
              <a:t>conditions.</a:t>
            </a:r>
            <a:endParaRPr sz="1150">
              <a:latin typeface="Verdana" panose="020B0604030504040204"/>
              <a:cs typeface="Verdana" panose="020B0604030504040204"/>
            </a:endParaRPr>
          </a:p>
        </p:txBody>
      </p:sp>
      <p:sp>
        <p:nvSpPr>
          <p:cNvPr id="20" name="object 20"/>
          <p:cNvSpPr txBox="1"/>
          <p:nvPr/>
        </p:nvSpPr>
        <p:spPr>
          <a:xfrm>
            <a:off x="768984" y="2643504"/>
            <a:ext cx="8368665" cy="422909"/>
          </a:xfrm>
          <a:prstGeom prst="rect">
            <a:avLst/>
          </a:prstGeom>
          <a:solidFill>
            <a:srgbClr val="F0F0F0"/>
          </a:solidFill>
        </p:spPr>
        <p:txBody>
          <a:bodyPr vert="horz" wrap="square" lIns="0" tIns="17780" rIns="0" bIns="0" rtlCol="0">
            <a:spAutoFit/>
          </a:bodyPr>
          <a:lstStyle/>
          <a:p>
            <a:pPr marL="635">
              <a:lnSpc>
                <a:spcPct val="100000"/>
              </a:lnSpc>
              <a:spcBef>
                <a:spcPts val="140"/>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p:txBody>
      </p:sp>
      <p:sp>
        <p:nvSpPr>
          <p:cNvPr id="21" name="object 21"/>
          <p:cNvSpPr txBox="1"/>
          <p:nvPr/>
        </p:nvSpPr>
        <p:spPr>
          <a:xfrm>
            <a:off x="768984" y="3066414"/>
            <a:ext cx="8368665" cy="1762760"/>
          </a:xfrm>
          <a:prstGeom prst="rect">
            <a:avLst/>
          </a:prstGeom>
          <a:solidFill>
            <a:srgbClr val="FFFFFF"/>
          </a:solidFill>
        </p:spPr>
        <p:txBody>
          <a:bodyPr vert="horz" wrap="square" lIns="0" tIns="0" rIns="0" bIns="0" rtlCol="0">
            <a:spAutoFit/>
          </a:bodyPr>
          <a:lstStyle/>
          <a:p>
            <a:pPr marL="635">
              <a:lnSpc>
                <a:spcPts val="1290"/>
              </a:lnSpc>
            </a:pPr>
            <a:r>
              <a:rPr sz="1150" dirty="0">
                <a:latin typeface="Consolas" panose="020B0609020204030204"/>
                <a:cs typeface="Consolas" panose="020B0609020204030204"/>
              </a:rPr>
              <a:t>a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200</a:t>
            </a:r>
            <a:endParaRPr sz="1150">
              <a:latin typeface="Consolas" panose="020B0609020204030204"/>
              <a:cs typeface="Consolas" panose="020B0609020204030204"/>
            </a:endParaRPr>
          </a:p>
          <a:p>
            <a:pPr marL="635">
              <a:lnSpc>
                <a:spcPct val="100000"/>
              </a:lnSpc>
              <a:spcBef>
                <a:spcPts val="70"/>
              </a:spcBef>
            </a:pPr>
            <a:r>
              <a:rPr sz="1150" dirty="0">
                <a:latin typeface="Consolas" panose="020B0609020204030204"/>
                <a:cs typeface="Consolas" panose="020B0609020204030204"/>
              </a:rPr>
              <a:t>b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33</a:t>
            </a:r>
            <a:endParaRPr sz="1150">
              <a:latin typeface="Consolas" panose="020B0609020204030204"/>
              <a:cs typeface="Consolas" panose="020B0609020204030204"/>
            </a:endParaRPr>
          </a:p>
          <a:p>
            <a:pPr marL="635">
              <a:lnSpc>
                <a:spcPct val="100000"/>
              </a:lnSpc>
              <a:spcBef>
                <a:spcPts val="75"/>
              </a:spcBef>
            </a:pP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b &gt;</a:t>
            </a:r>
            <a:r>
              <a:rPr sz="1150" spc="-25" dirty="0">
                <a:latin typeface="Consolas" panose="020B0609020204030204"/>
                <a:cs typeface="Consolas" panose="020B0609020204030204"/>
              </a:rPr>
              <a:t> </a:t>
            </a:r>
            <a:r>
              <a:rPr sz="1150" dirty="0">
                <a:latin typeface="Consolas" panose="020B0609020204030204"/>
                <a:cs typeface="Consolas" panose="020B0609020204030204"/>
              </a:rPr>
              <a:t>a:</a:t>
            </a:r>
            <a:endParaRPr sz="1150">
              <a:latin typeface="Consolas" panose="020B0609020204030204"/>
              <a:cs typeface="Consolas" panose="020B0609020204030204"/>
            </a:endParaRPr>
          </a:p>
          <a:p>
            <a:pPr marL="635" marR="5952490" indent="160020">
              <a:lnSpc>
                <a:spcPct val="105000"/>
              </a:lnSpc>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"b </a:t>
            </a:r>
            <a:r>
              <a:rPr sz="1150" dirty="0">
                <a:solidFill>
                  <a:srgbClr val="A42A2A"/>
                </a:solidFill>
                <a:latin typeface="Consolas" panose="020B0609020204030204"/>
                <a:cs typeface="Consolas" panose="020B0609020204030204"/>
              </a:rPr>
              <a:t>is </a:t>
            </a:r>
            <a:r>
              <a:rPr sz="1150" spc="-5" dirty="0">
                <a:solidFill>
                  <a:srgbClr val="A42A2A"/>
                </a:solidFill>
                <a:latin typeface="Consolas" panose="020B0609020204030204"/>
                <a:cs typeface="Consolas" panose="020B0609020204030204"/>
              </a:rPr>
              <a:t>greater than a"</a:t>
            </a:r>
            <a:r>
              <a:rPr sz="1150" spc="-5" dirty="0">
                <a:latin typeface="Consolas" panose="020B0609020204030204"/>
                <a:cs typeface="Consolas" panose="020B0609020204030204"/>
              </a:rPr>
              <a:t>)  </a:t>
            </a:r>
            <a:r>
              <a:rPr sz="1150" spc="-5" dirty="0">
                <a:solidFill>
                  <a:srgbClr val="0000CD"/>
                </a:solidFill>
                <a:latin typeface="Consolas" panose="020B0609020204030204"/>
                <a:cs typeface="Consolas" panose="020B0609020204030204"/>
              </a:rPr>
              <a:t>elif </a:t>
            </a:r>
            <a:r>
              <a:rPr sz="1150" dirty="0">
                <a:latin typeface="Consolas" panose="020B0609020204030204"/>
                <a:cs typeface="Consolas" panose="020B0609020204030204"/>
              </a:rPr>
              <a:t>a ==</a:t>
            </a:r>
            <a:r>
              <a:rPr sz="1150" spc="-25" dirty="0">
                <a:latin typeface="Consolas" panose="020B0609020204030204"/>
                <a:cs typeface="Consolas" panose="020B0609020204030204"/>
              </a:rPr>
              <a:t> </a:t>
            </a:r>
            <a:r>
              <a:rPr sz="1150" dirty="0">
                <a:latin typeface="Consolas" panose="020B0609020204030204"/>
                <a:cs typeface="Consolas" panose="020B0609020204030204"/>
              </a:rPr>
              <a:t>b:</a:t>
            </a:r>
            <a:endParaRPr sz="1150">
              <a:latin typeface="Consolas" panose="020B0609020204030204"/>
              <a:cs typeface="Consolas" panose="020B0609020204030204"/>
            </a:endParaRPr>
          </a:p>
          <a:p>
            <a:pPr marL="635" marR="6112510" indent="160020">
              <a:lnSpc>
                <a:spcPct val="105000"/>
              </a:lnSpc>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 </a:t>
            </a:r>
            <a:r>
              <a:rPr sz="1150" dirty="0">
                <a:solidFill>
                  <a:srgbClr val="A42A2A"/>
                </a:solidFill>
                <a:latin typeface="Consolas" panose="020B0609020204030204"/>
                <a:cs typeface="Consolas" panose="020B0609020204030204"/>
              </a:rPr>
              <a:t>and b are</a:t>
            </a:r>
            <a:r>
              <a:rPr sz="1150" spc="-80" dirty="0">
                <a:solidFill>
                  <a:srgbClr val="A42A2A"/>
                </a:solidFill>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equal"</a:t>
            </a:r>
            <a:r>
              <a:rPr sz="1150" spc="-5" dirty="0">
                <a:latin typeface="Consolas" panose="020B0609020204030204"/>
                <a:cs typeface="Consolas" panose="020B0609020204030204"/>
              </a:rPr>
              <a:t>)  </a:t>
            </a:r>
            <a:r>
              <a:rPr sz="1150" spc="-5" dirty="0">
                <a:solidFill>
                  <a:srgbClr val="0000CD"/>
                </a:solidFill>
                <a:latin typeface="Consolas" panose="020B0609020204030204"/>
                <a:cs typeface="Consolas" panose="020B0609020204030204"/>
              </a:rPr>
              <a:t>else</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160655">
              <a:lnSpc>
                <a:spcPct val="100000"/>
              </a:lnSpc>
              <a:spcBef>
                <a:spcPts val="70"/>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 </a:t>
            </a:r>
            <a:r>
              <a:rPr sz="1150" dirty="0">
                <a:solidFill>
                  <a:srgbClr val="A42A2A"/>
                </a:solidFill>
                <a:latin typeface="Consolas" panose="020B0609020204030204"/>
                <a:cs typeface="Consolas" panose="020B0609020204030204"/>
              </a:rPr>
              <a:t>is </a:t>
            </a:r>
            <a:r>
              <a:rPr sz="1150" spc="-5" dirty="0">
                <a:solidFill>
                  <a:srgbClr val="A42A2A"/>
                </a:solidFill>
                <a:latin typeface="Consolas" panose="020B0609020204030204"/>
                <a:cs typeface="Consolas" panose="020B0609020204030204"/>
              </a:rPr>
              <a:t>greater than</a:t>
            </a:r>
            <a:r>
              <a:rPr sz="1150" spc="-15" dirty="0">
                <a:solidFill>
                  <a:srgbClr val="A42A2A"/>
                </a:solidFill>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b"</a:t>
            </a:r>
            <a:r>
              <a:rPr sz="1150" spc="-5" dirty="0">
                <a:latin typeface="Consolas" panose="020B0609020204030204"/>
                <a:cs typeface="Consolas" panose="020B0609020204030204"/>
              </a:rPr>
              <a:t>)</a:t>
            </a:r>
            <a:endParaRPr sz="1150">
              <a:latin typeface="Consolas" panose="020B0609020204030204"/>
              <a:cs typeface="Consolas" panose="020B0609020204030204"/>
            </a:endParaRPr>
          </a:p>
        </p:txBody>
      </p:sp>
      <p:grpSp>
        <p:nvGrpSpPr>
          <p:cNvPr id="22" name="object 22"/>
          <p:cNvGrpSpPr/>
          <p:nvPr/>
        </p:nvGrpSpPr>
        <p:grpSpPr>
          <a:xfrm>
            <a:off x="768984" y="4829175"/>
            <a:ext cx="8368665" cy="559435"/>
            <a:chOff x="768984" y="4829175"/>
            <a:chExt cx="8368665" cy="559435"/>
          </a:xfrm>
        </p:grpSpPr>
        <p:sp>
          <p:nvSpPr>
            <p:cNvPr id="23" name="object 23"/>
            <p:cNvSpPr/>
            <p:nvPr/>
          </p:nvSpPr>
          <p:spPr>
            <a:xfrm>
              <a:off x="768984" y="4829175"/>
              <a:ext cx="8368665" cy="292735"/>
            </a:xfrm>
            <a:custGeom>
              <a:avLst/>
              <a:gdLst/>
              <a:ahLst/>
              <a:cxnLst/>
              <a:rect l="l" t="t" r="r" b="b"/>
              <a:pathLst>
                <a:path w="8368665" h="292735">
                  <a:moveTo>
                    <a:pt x="8368665" y="292735"/>
                  </a:moveTo>
                  <a:lnTo>
                    <a:pt x="0" y="292735"/>
                  </a:lnTo>
                  <a:lnTo>
                    <a:pt x="0" y="0"/>
                  </a:lnTo>
                  <a:lnTo>
                    <a:pt x="8368665" y="0"/>
                  </a:lnTo>
                  <a:lnTo>
                    <a:pt x="8368665" y="292735"/>
                  </a:lnTo>
                  <a:close/>
                </a:path>
              </a:pathLst>
            </a:custGeom>
            <a:solidFill>
              <a:srgbClr val="F0F0F0"/>
            </a:solidFill>
          </p:spPr>
          <p:txBody>
            <a:bodyPr wrap="square" lIns="0" tIns="0" rIns="0" bIns="0" rtlCol="0"/>
            <a:lstStyle/>
            <a:p/>
          </p:txBody>
        </p:sp>
        <p:sp>
          <p:nvSpPr>
            <p:cNvPr id="24" name="object 24"/>
            <p:cNvSpPr/>
            <p:nvPr/>
          </p:nvSpPr>
          <p:spPr>
            <a:xfrm>
              <a:off x="768984" y="5122545"/>
              <a:ext cx="8368665" cy="266065"/>
            </a:xfrm>
            <a:custGeom>
              <a:avLst/>
              <a:gdLst/>
              <a:ahLst/>
              <a:cxnLst/>
              <a:rect l="l" t="t" r="r" b="b"/>
              <a:pathLst>
                <a:path w="8368665" h="266064">
                  <a:moveTo>
                    <a:pt x="8368665" y="266064"/>
                  </a:moveTo>
                  <a:lnTo>
                    <a:pt x="0" y="266064"/>
                  </a:lnTo>
                  <a:lnTo>
                    <a:pt x="0" y="0"/>
                  </a:lnTo>
                  <a:lnTo>
                    <a:pt x="8368665" y="0"/>
                  </a:lnTo>
                  <a:lnTo>
                    <a:pt x="8368665" y="266064"/>
                  </a:lnTo>
                  <a:close/>
                </a:path>
              </a:pathLst>
            </a:custGeom>
            <a:solidFill>
              <a:srgbClr val="FFFFFF"/>
            </a:solidFill>
          </p:spPr>
          <p:txBody>
            <a:bodyPr wrap="square" lIns="0" tIns="0" rIns="0" bIns="0" rtlCol="0"/>
            <a:lstStyle/>
            <a:p/>
          </p:txBody>
        </p:sp>
        <p:sp>
          <p:nvSpPr>
            <p:cNvPr id="25" name="object 25"/>
            <p:cNvSpPr/>
            <p:nvPr/>
          </p:nvSpPr>
          <p:spPr>
            <a:xfrm>
              <a:off x="1964055" y="5203824"/>
              <a:ext cx="1353820" cy="184785"/>
            </a:xfrm>
            <a:custGeom>
              <a:avLst/>
              <a:gdLst/>
              <a:ahLst/>
              <a:cxnLst/>
              <a:rect l="l" t="t" r="r" b="b"/>
              <a:pathLst>
                <a:path w="1353820" h="184785">
                  <a:moveTo>
                    <a:pt x="83820" y="0"/>
                  </a:moveTo>
                  <a:lnTo>
                    <a:pt x="0" y="0"/>
                  </a:lnTo>
                  <a:lnTo>
                    <a:pt x="0" y="184785"/>
                  </a:lnTo>
                  <a:lnTo>
                    <a:pt x="83820" y="184785"/>
                  </a:lnTo>
                  <a:lnTo>
                    <a:pt x="83820" y="0"/>
                  </a:lnTo>
                  <a:close/>
                </a:path>
                <a:path w="1353820" h="184785">
                  <a:moveTo>
                    <a:pt x="1353820" y="0"/>
                  </a:moveTo>
                  <a:lnTo>
                    <a:pt x="1270635" y="0"/>
                  </a:lnTo>
                  <a:lnTo>
                    <a:pt x="1270635" y="184785"/>
                  </a:lnTo>
                  <a:lnTo>
                    <a:pt x="1353820" y="184785"/>
                  </a:lnTo>
                  <a:lnTo>
                    <a:pt x="1353820" y="0"/>
                  </a:lnTo>
                  <a:close/>
                </a:path>
              </a:pathLst>
            </a:custGeom>
            <a:solidFill>
              <a:srgbClr val="F0F0F0"/>
            </a:solidFill>
          </p:spPr>
          <p:txBody>
            <a:bodyPr wrap="square" lIns="0" tIns="0" rIns="0" bIns="0" rtlCol="0"/>
            <a:lstStyle/>
            <a:p/>
          </p:txBody>
        </p:sp>
      </p:grpSp>
      <p:sp>
        <p:nvSpPr>
          <p:cNvPr id="26" name="object 26"/>
          <p:cNvSpPr txBox="1"/>
          <p:nvPr/>
        </p:nvSpPr>
        <p:spPr>
          <a:xfrm>
            <a:off x="769619" y="5186298"/>
            <a:ext cx="5669915" cy="208279"/>
          </a:xfrm>
          <a:prstGeom prst="rect">
            <a:avLst/>
          </a:prstGeom>
        </p:spPr>
        <p:txBody>
          <a:bodyPr vert="horz" wrap="square" lIns="0" tIns="12700" rIns="0" bIns="0" rtlCol="0">
            <a:spAutoFit/>
          </a:bodyPr>
          <a:lstStyle/>
          <a:p>
            <a:pPr>
              <a:lnSpc>
                <a:spcPct val="100000"/>
              </a:lnSpc>
              <a:spcBef>
                <a:spcPts val="100"/>
              </a:spcBef>
            </a:pPr>
            <a:r>
              <a:rPr sz="1150" spc="-5" dirty="0">
                <a:latin typeface="Verdana" panose="020B0604030504040204"/>
                <a:cs typeface="Verdana" panose="020B0604030504040204"/>
              </a:rPr>
              <a:t>In this example </a:t>
            </a:r>
            <a:r>
              <a:rPr sz="1200" dirty="0">
                <a:solidFill>
                  <a:srgbClr val="DC133B"/>
                </a:solidFill>
                <a:latin typeface="Consolas" panose="020B0609020204030204"/>
                <a:cs typeface="Consolas" panose="020B0609020204030204"/>
              </a:rPr>
              <a:t>a </a:t>
            </a:r>
            <a:r>
              <a:rPr sz="1150" dirty="0">
                <a:latin typeface="Verdana" panose="020B0604030504040204"/>
                <a:cs typeface="Verdana" panose="020B0604030504040204"/>
              </a:rPr>
              <a:t>is </a:t>
            </a:r>
            <a:r>
              <a:rPr sz="1150" spc="-5" dirty="0">
                <a:latin typeface="Verdana" panose="020B0604030504040204"/>
                <a:cs typeface="Verdana" panose="020B0604030504040204"/>
              </a:rPr>
              <a:t>greater than </a:t>
            </a:r>
            <a:r>
              <a:rPr sz="1200" dirty="0">
                <a:solidFill>
                  <a:srgbClr val="DC133B"/>
                </a:solidFill>
                <a:latin typeface="Consolas" panose="020B0609020204030204"/>
                <a:cs typeface="Consolas" panose="020B0609020204030204"/>
              </a:rPr>
              <a:t>b</a:t>
            </a:r>
            <a:r>
              <a:rPr sz="1150" dirty="0">
                <a:latin typeface="Verdana" panose="020B0604030504040204"/>
                <a:cs typeface="Verdana" panose="020B0604030504040204"/>
              </a:rPr>
              <a:t>, so the </a:t>
            </a:r>
            <a:r>
              <a:rPr sz="1150" spc="-5" dirty="0">
                <a:latin typeface="Verdana" panose="020B0604030504040204"/>
                <a:cs typeface="Verdana" panose="020B0604030504040204"/>
              </a:rPr>
              <a:t>first condition </a:t>
            </a:r>
            <a:r>
              <a:rPr sz="1150" dirty="0">
                <a:latin typeface="Verdana" panose="020B0604030504040204"/>
                <a:cs typeface="Verdana" panose="020B0604030504040204"/>
              </a:rPr>
              <a:t>is </a:t>
            </a:r>
            <a:r>
              <a:rPr sz="1150" spc="-5" dirty="0">
                <a:latin typeface="Verdana" panose="020B0604030504040204"/>
                <a:cs typeface="Verdana" panose="020B0604030504040204"/>
              </a:rPr>
              <a:t>not true, </a:t>
            </a:r>
            <a:r>
              <a:rPr sz="1150" dirty="0">
                <a:latin typeface="Verdana" panose="020B0604030504040204"/>
                <a:cs typeface="Verdana" panose="020B0604030504040204"/>
              </a:rPr>
              <a:t>also</a:t>
            </a:r>
            <a:r>
              <a:rPr sz="1150" spc="-250" dirty="0">
                <a:latin typeface="Verdana" panose="020B0604030504040204"/>
                <a:cs typeface="Verdana" panose="020B0604030504040204"/>
              </a:rPr>
              <a:t> </a:t>
            </a:r>
            <a:r>
              <a:rPr sz="1150" dirty="0">
                <a:latin typeface="Verdana" panose="020B0604030504040204"/>
                <a:cs typeface="Verdana" panose="020B0604030504040204"/>
              </a:rPr>
              <a:t>the</a:t>
            </a:r>
            <a:endParaRPr sz="1150">
              <a:latin typeface="Verdana" panose="020B0604030504040204"/>
              <a:cs typeface="Verdana" panose="020B0604030504040204"/>
            </a:endParaRPr>
          </a:p>
        </p:txBody>
      </p:sp>
      <p:sp>
        <p:nvSpPr>
          <p:cNvPr id="27" name="object 27"/>
          <p:cNvSpPr txBox="1"/>
          <p:nvPr/>
        </p:nvSpPr>
        <p:spPr>
          <a:xfrm>
            <a:off x="6477634" y="5203825"/>
            <a:ext cx="335280" cy="184785"/>
          </a:xfrm>
          <a:prstGeom prst="rect">
            <a:avLst/>
          </a:prstGeom>
          <a:solidFill>
            <a:srgbClr val="F0F0F0"/>
          </a:solidFill>
        </p:spPr>
        <p:txBody>
          <a:bodyPr vert="horz" wrap="square" lIns="0" tIns="0" rIns="0" bIns="0" rtlCol="0">
            <a:spAutoFit/>
          </a:bodyPr>
          <a:lstStyle/>
          <a:p>
            <a:pPr>
              <a:lnSpc>
                <a:spcPts val="1400"/>
              </a:lnSpc>
            </a:pPr>
            <a:r>
              <a:rPr sz="1200" dirty="0">
                <a:solidFill>
                  <a:srgbClr val="DC133B"/>
                </a:solidFill>
                <a:latin typeface="Consolas" panose="020B0609020204030204"/>
                <a:cs typeface="Consolas" panose="020B0609020204030204"/>
              </a:rPr>
              <a:t>elif</a:t>
            </a:r>
            <a:endParaRPr sz="1200">
              <a:latin typeface="Consolas" panose="020B0609020204030204"/>
              <a:cs typeface="Consolas" panose="020B0609020204030204"/>
            </a:endParaRPr>
          </a:p>
        </p:txBody>
      </p:sp>
      <p:sp>
        <p:nvSpPr>
          <p:cNvPr id="28" name="object 28"/>
          <p:cNvSpPr txBox="1"/>
          <p:nvPr/>
        </p:nvSpPr>
        <p:spPr>
          <a:xfrm>
            <a:off x="6864095" y="5192648"/>
            <a:ext cx="2245995" cy="200660"/>
          </a:xfrm>
          <a:prstGeom prst="rect">
            <a:avLst/>
          </a:prstGeom>
        </p:spPr>
        <p:txBody>
          <a:bodyPr vert="horz" wrap="square" lIns="0" tIns="12700" rIns="0" bIns="0" rtlCol="0">
            <a:spAutoFit/>
          </a:bodyPr>
          <a:lstStyle/>
          <a:p>
            <a:pPr>
              <a:lnSpc>
                <a:spcPct val="100000"/>
              </a:lnSpc>
              <a:spcBef>
                <a:spcPts val="100"/>
              </a:spcBef>
            </a:pPr>
            <a:r>
              <a:rPr sz="1150" spc="-5" dirty="0">
                <a:latin typeface="Verdana" panose="020B0604030504040204"/>
                <a:cs typeface="Verdana" panose="020B0604030504040204"/>
              </a:rPr>
              <a:t>condition </a:t>
            </a:r>
            <a:r>
              <a:rPr sz="1150" dirty="0">
                <a:latin typeface="Verdana" panose="020B0604030504040204"/>
                <a:cs typeface="Verdana" panose="020B0604030504040204"/>
              </a:rPr>
              <a:t>is </a:t>
            </a:r>
            <a:r>
              <a:rPr sz="1150" spc="-5" dirty="0">
                <a:latin typeface="Verdana" panose="020B0604030504040204"/>
                <a:cs typeface="Verdana" panose="020B0604030504040204"/>
              </a:rPr>
              <a:t>not true, </a:t>
            </a:r>
            <a:r>
              <a:rPr sz="1150" dirty="0">
                <a:latin typeface="Verdana" panose="020B0604030504040204"/>
                <a:cs typeface="Verdana" panose="020B0604030504040204"/>
              </a:rPr>
              <a:t>so we</a:t>
            </a:r>
            <a:r>
              <a:rPr sz="1150" spc="-65" dirty="0">
                <a:latin typeface="Verdana" panose="020B0604030504040204"/>
                <a:cs typeface="Verdana" panose="020B0604030504040204"/>
              </a:rPr>
              <a:t> </a:t>
            </a:r>
            <a:r>
              <a:rPr sz="1150" dirty="0">
                <a:latin typeface="Verdana" panose="020B0604030504040204"/>
                <a:cs typeface="Verdana" panose="020B0604030504040204"/>
              </a:rPr>
              <a:t>go</a:t>
            </a:r>
            <a:endParaRPr sz="1150">
              <a:latin typeface="Verdana" panose="020B0604030504040204"/>
              <a:cs typeface="Verdana" panose="020B0604030504040204"/>
            </a:endParaRPr>
          </a:p>
        </p:txBody>
      </p:sp>
      <p:sp>
        <p:nvSpPr>
          <p:cNvPr id="29" name="object 29"/>
          <p:cNvSpPr/>
          <p:nvPr/>
        </p:nvSpPr>
        <p:spPr>
          <a:xfrm>
            <a:off x="768984" y="5388609"/>
            <a:ext cx="8368665" cy="367665"/>
          </a:xfrm>
          <a:custGeom>
            <a:avLst/>
            <a:gdLst/>
            <a:ahLst/>
            <a:cxnLst/>
            <a:rect l="l" t="t" r="r" b="b"/>
            <a:pathLst>
              <a:path w="8368665" h="367664">
                <a:moveTo>
                  <a:pt x="8368665" y="367664"/>
                </a:moveTo>
                <a:lnTo>
                  <a:pt x="0" y="367664"/>
                </a:lnTo>
                <a:lnTo>
                  <a:pt x="0" y="0"/>
                </a:lnTo>
                <a:lnTo>
                  <a:pt x="8368665" y="0"/>
                </a:lnTo>
                <a:lnTo>
                  <a:pt x="8368665" y="367664"/>
                </a:lnTo>
                <a:close/>
              </a:path>
            </a:pathLst>
          </a:custGeom>
          <a:solidFill>
            <a:srgbClr val="FFFFFF"/>
          </a:solidFill>
        </p:spPr>
        <p:txBody>
          <a:bodyPr wrap="square" lIns="0" tIns="0" rIns="0" bIns="0" rtlCol="0"/>
          <a:lstStyle/>
          <a:p/>
        </p:txBody>
      </p:sp>
      <p:sp>
        <p:nvSpPr>
          <p:cNvPr id="30" name="object 30"/>
          <p:cNvSpPr txBox="1"/>
          <p:nvPr/>
        </p:nvSpPr>
        <p:spPr>
          <a:xfrm>
            <a:off x="769619" y="5370703"/>
            <a:ext cx="4949190" cy="208279"/>
          </a:xfrm>
          <a:prstGeom prst="rect">
            <a:avLst/>
          </a:prstGeom>
        </p:spPr>
        <p:txBody>
          <a:bodyPr vert="horz" wrap="square" lIns="0" tIns="12700" rIns="0" bIns="0" rtlCol="0">
            <a:spAutoFit/>
          </a:bodyPr>
          <a:lstStyle/>
          <a:p>
            <a:pPr>
              <a:lnSpc>
                <a:spcPct val="100000"/>
              </a:lnSpc>
              <a:spcBef>
                <a:spcPts val="100"/>
              </a:spcBef>
            </a:pPr>
            <a:r>
              <a:rPr sz="1150" dirty="0">
                <a:latin typeface="Verdana" panose="020B0604030504040204"/>
                <a:cs typeface="Verdana" panose="020B0604030504040204"/>
              </a:rPr>
              <a:t>to the </a:t>
            </a:r>
            <a:r>
              <a:rPr sz="1200" dirty="0">
                <a:solidFill>
                  <a:srgbClr val="DC133B"/>
                </a:solidFill>
                <a:latin typeface="Consolas" panose="020B0609020204030204"/>
                <a:cs typeface="Consolas" panose="020B0609020204030204"/>
              </a:rPr>
              <a:t>else</a:t>
            </a:r>
            <a:r>
              <a:rPr sz="1200" spc="-295" dirty="0">
                <a:solidFill>
                  <a:srgbClr val="DC133B"/>
                </a:solidFill>
                <a:latin typeface="Consolas" panose="020B0609020204030204"/>
                <a:cs typeface="Consolas" panose="020B0609020204030204"/>
              </a:rPr>
              <a:t> </a:t>
            </a:r>
            <a:r>
              <a:rPr sz="1150" spc="-5" dirty="0">
                <a:latin typeface="Verdana" panose="020B0604030504040204"/>
                <a:cs typeface="Verdana" panose="020B0604030504040204"/>
              </a:rPr>
              <a:t>condition </a:t>
            </a:r>
            <a:r>
              <a:rPr sz="1150" dirty="0">
                <a:latin typeface="Verdana" panose="020B0604030504040204"/>
                <a:cs typeface="Verdana" panose="020B0604030504040204"/>
              </a:rPr>
              <a:t>and </a:t>
            </a:r>
            <a:r>
              <a:rPr sz="1150" spc="-5" dirty="0">
                <a:latin typeface="Verdana" panose="020B0604030504040204"/>
                <a:cs typeface="Verdana" panose="020B0604030504040204"/>
              </a:rPr>
              <a:t>print </a:t>
            </a:r>
            <a:r>
              <a:rPr sz="1150" dirty="0">
                <a:latin typeface="Verdana" panose="020B0604030504040204"/>
                <a:cs typeface="Verdana" panose="020B0604030504040204"/>
              </a:rPr>
              <a:t>to </a:t>
            </a:r>
            <a:r>
              <a:rPr sz="1150" spc="-5" dirty="0">
                <a:latin typeface="Verdana" panose="020B0604030504040204"/>
                <a:cs typeface="Verdana" panose="020B0604030504040204"/>
              </a:rPr>
              <a:t>screen that </a:t>
            </a:r>
            <a:r>
              <a:rPr sz="1150" dirty="0">
                <a:latin typeface="Verdana" panose="020B0604030504040204"/>
                <a:cs typeface="Verdana" panose="020B0604030504040204"/>
              </a:rPr>
              <a:t>"a is </a:t>
            </a:r>
            <a:r>
              <a:rPr sz="1150" spc="-5" dirty="0">
                <a:latin typeface="Verdana" panose="020B0604030504040204"/>
                <a:cs typeface="Verdana" panose="020B0604030504040204"/>
              </a:rPr>
              <a:t>greater than </a:t>
            </a:r>
            <a:r>
              <a:rPr sz="1150" dirty="0">
                <a:latin typeface="Verdana" panose="020B0604030504040204"/>
                <a:cs typeface="Verdana" panose="020B0604030504040204"/>
              </a:rPr>
              <a:t>b".</a:t>
            </a:r>
            <a:endParaRPr sz="1150">
              <a:latin typeface="Verdana" panose="020B0604030504040204"/>
              <a:cs typeface="Verdana" panose="020B0604030504040204"/>
            </a:endParaRPr>
          </a:p>
        </p:txBody>
      </p:sp>
      <p:sp>
        <p:nvSpPr>
          <p:cNvPr id="31" name="object 31"/>
          <p:cNvSpPr/>
          <p:nvPr/>
        </p:nvSpPr>
        <p:spPr>
          <a:xfrm>
            <a:off x="3876675" y="5756909"/>
            <a:ext cx="5260975" cy="178435"/>
          </a:xfrm>
          <a:custGeom>
            <a:avLst/>
            <a:gdLst/>
            <a:ahLst/>
            <a:cxnLst/>
            <a:rect l="l" t="t" r="r" b="b"/>
            <a:pathLst>
              <a:path w="5260975" h="178435">
                <a:moveTo>
                  <a:pt x="0" y="178435"/>
                </a:moveTo>
                <a:lnTo>
                  <a:pt x="5260975" y="178435"/>
                </a:lnTo>
                <a:lnTo>
                  <a:pt x="5260975" y="0"/>
                </a:lnTo>
                <a:lnTo>
                  <a:pt x="0" y="0"/>
                </a:lnTo>
                <a:lnTo>
                  <a:pt x="0" y="178435"/>
                </a:lnTo>
                <a:close/>
              </a:path>
            </a:pathLst>
          </a:custGeom>
          <a:solidFill>
            <a:srgbClr val="FFFFFF"/>
          </a:solidFill>
        </p:spPr>
        <p:txBody>
          <a:bodyPr wrap="square" lIns="0" tIns="0" rIns="0" bIns="0" rtlCol="0"/>
          <a:lstStyle/>
          <a:p/>
        </p:txBody>
      </p:sp>
      <p:sp>
        <p:nvSpPr>
          <p:cNvPr id="32" name="object 32"/>
          <p:cNvSpPr txBox="1"/>
          <p:nvPr/>
        </p:nvSpPr>
        <p:spPr>
          <a:xfrm>
            <a:off x="768984" y="5756909"/>
            <a:ext cx="1609725" cy="178435"/>
          </a:xfrm>
          <a:prstGeom prst="rect">
            <a:avLst/>
          </a:prstGeom>
          <a:solidFill>
            <a:srgbClr val="FFFFFF"/>
          </a:solidFill>
        </p:spPr>
        <p:txBody>
          <a:bodyPr vert="horz" wrap="square" lIns="0" tIns="1270" rIns="0" bIns="0" rtlCol="0">
            <a:spAutoFit/>
          </a:bodyPr>
          <a:lstStyle/>
          <a:p>
            <a:pPr marL="635">
              <a:lnSpc>
                <a:spcPct val="100000"/>
              </a:lnSpc>
              <a:spcBef>
                <a:spcPts val="10"/>
              </a:spcBef>
            </a:pPr>
            <a:r>
              <a:rPr sz="1150" spc="-5" dirty="0">
                <a:latin typeface="Verdana" panose="020B0604030504040204"/>
                <a:cs typeface="Verdana" panose="020B0604030504040204"/>
              </a:rPr>
              <a:t>You </a:t>
            </a:r>
            <a:r>
              <a:rPr sz="1150" dirty="0">
                <a:latin typeface="Verdana" panose="020B0604030504040204"/>
                <a:cs typeface="Verdana" panose="020B0604030504040204"/>
              </a:rPr>
              <a:t>can also </a:t>
            </a:r>
            <a:r>
              <a:rPr sz="1150" spc="-5" dirty="0">
                <a:latin typeface="Verdana" panose="020B0604030504040204"/>
                <a:cs typeface="Verdana" panose="020B0604030504040204"/>
              </a:rPr>
              <a:t>have</a:t>
            </a:r>
            <a:r>
              <a:rPr sz="1150" spc="-75" dirty="0">
                <a:latin typeface="Verdana" panose="020B0604030504040204"/>
                <a:cs typeface="Verdana" panose="020B0604030504040204"/>
              </a:rPr>
              <a:t> </a:t>
            </a:r>
            <a:r>
              <a:rPr sz="1150" dirty="0">
                <a:latin typeface="Verdana" panose="020B0604030504040204"/>
                <a:cs typeface="Verdana" panose="020B0604030504040204"/>
              </a:rPr>
              <a:t>an</a:t>
            </a:r>
            <a:endParaRPr sz="1150">
              <a:latin typeface="Verdana" panose="020B0604030504040204"/>
              <a:cs typeface="Verdana" panose="020B0604030504040204"/>
            </a:endParaRPr>
          </a:p>
        </p:txBody>
      </p:sp>
      <p:sp>
        <p:nvSpPr>
          <p:cNvPr id="33" name="object 33"/>
          <p:cNvSpPr txBox="1"/>
          <p:nvPr/>
        </p:nvSpPr>
        <p:spPr>
          <a:xfrm>
            <a:off x="2378710" y="5756909"/>
            <a:ext cx="292100" cy="178435"/>
          </a:xfrm>
          <a:prstGeom prst="rect">
            <a:avLst/>
          </a:prstGeom>
          <a:solidFill>
            <a:srgbClr val="F0F0F0"/>
          </a:solidFill>
        </p:spPr>
        <p:txBody>
          <a:bodyPr vert="horz" wrap="square" lIns="0" tIns="20320" rIns="0" bIns="0" rtlCol="0">
            <a:spAutoFit/>
          </a:bodyPr>
          <a:lstStyle/>
          <a:p>
            <a:pPr>
              <a:lnSpc>
                <a:spcPct val="100000"/>
              </a:lnSpc>
              <a:spcBef>
                <a:spcPts val="160"/>
              </a:spcBef>
            </a:pPr>
            <a:r>
              <a:rPr sz="1000" spc="-5" dirty="0">
                <a:solidFill>
                  <a:srgbClr val="DC133B"/>
                </a:solidFill>
                <a:latin typeface="Consolas" panose="020B0609020204030204"/>
                <a:cs typeface="Consolas" panose="020B0609020204030204"/>
              </a:rPr>
              <a:t>else</a:t>
            </a:r>
            <a:endParaRPr sz="1000">
              <a:latin typeface="Consolas" panose="020B0609020204030204"/>
              <a:cs typeface="Consolas" panose="020B0609020204030204"/>
            </a:endParaRPr>
          </a:p>
        </p:txBody>
      </p:sp>
      <p:sp>
        <p:nvSpPr>
          <p:cNvPr id="34" name="object 34"/>
          <p:cNvSpPr txBox="1"/>
          <p:nvPr/>
        </p:nvSpPr>
        <p:spPr>
          <a:xfrm>
            <a:off x="2658110" y="5756909"/>
            <a:ext cx="939165" cy="178435"/>
          </a:xfrm>
          <a:prstGeom prst="rect">
            <a:avLst/>
          </a:prstGeom>
          <a:solidFill>
            <a:srgbClr val="FFFFFF"/>
          </a:solidFill>
        </p:spPr>
        <p:txBody>
          <a:bodyPr vert="horz" wrap="square" lIns="0" tIns="1270" rIns="0" bIns="0" rtlCol="0">
            <a:spAutoFit/>
          </a:bodyPr>
          <a:lstStyle/>
          <a:p>
            <a:pPr marL="51435">
              <a:lnSpc>
                <a:spcPct val="100000"/>
              </a:lnSpc>
              <a:spcBef>
                <a:spcPts val="10"/>
              </a:spcBef>
            </a:pPr>
            <a:r>
              <a:rPr sz="1150" spc="-5" dirty="0">
                <a:latin typeface="Verdana" panose="020B0604030504040204"/>
                <a:cs typeface="Verdana" panose="020B0604030504040204"/>
              </a:rPr>
              <a:t>without</a:t>
            </a:r>
            <a:r>
              <a:rPr sz="1150" spc="-50" dirty="0">
                <a:latin typeface="Verdana" panose="020B0604030504040204"/>
                <a:cs typeface="Verdana" panose="020B0604030504040204"/>
              </a:rPr>
              <a:t> </a:t>
            </a:r>
            <a:r>
              <a:rPr sz="1150" dirty="0">
                <a:latin typeface="Verdana" panose="020B0604030504040204"/>
                <a:cs typeface="Verdana" panose="020B0604030504040204"/>
              </a:rPr>
              <a:t>the</a:t>
            </a:r>
            <a:endParaRPr sz="1150">
              <a:latin typeface="Verdana" panose="020B0604030504040204"/>
              <a:cs typeface="Verdana" panose="020B0604030504040204"/>
            </a:endParaRPr>
          </a:p>
        </p:txBody>
      </p:sp>
      <p:sp>
        <p:nvSpPr>
          <p:cNvPr id="35" name="object 35"/>
          <p:cNvSpPr txBox="1"/>
          <p:nvPr/>
        </p:nvSpPr>
        <p:spPr>
          <a:xfrm>
            <a:off x="3597275" y="5756909"/>
            <a:ext cx="279400" cy="178435"/>
          </a:xfrm>
          <a:prstGeom prst="rect">
            <a:avLst/>
          </a:prstGeom>
          <a:solidFill>
            <a:srgbClr val="F0F0F0"/>
          </a:solidFill>
        </p:spPr>
        <p:txBody>
          <a:bodyPr vert="horz" wrap="square" lIns="0" tIns="20320" rIns="0" bIns="0" rtlCol="0">
            <a:spAutoFit/>
          </a:bodyPr>
          <a:lstStyle/>
          <a:p>
            <a:pPr>
              <a:lnSpc>
                <a:spcPct val="100000"/>
              </a:lnSpc>
              <a:spcBef>
                <a:spcPts val="160"/>
              </a:spcBef>
            </a:pPr>
            <a:r>
              <a:rPr sz="1000" spc="-5" dirty="0">
                <a:solidFill>
                  <a:srgbClr val="DC133B"/>
                </a:solidFill>
                <a:latin typeface="Consolas" panose="020B0609020204030204"/>
                <a:cs typeface="Consolas" panose="020B0609020204030204"/>
              </a:rPr>
              <a:t>elif</a:t>
            </a:r>
            <a:endParaRPr sz="1000">
              <a:latin typeface="Consolas" panose="020B0609020204030204"/>
              <a:cs typeface="Consolas" panose="020B0609020204030204"/>
            </a:endParaRPr>
          </a:p>
        </p:txBody>
      </p:sp>
      <p:sp>
        <p:nvSpPr>
          <p:cNvPr id="36" name="object 36"/>
          <p:cNvSpPr txBox="1"/>
          <p:nvPr/>
        </p:nvSpPr>
        <p:spPr>
          <a:xfrm>
            <a:off x="3877055" y="5745860"/>
            <a:ext cx="79375" cy="200660"/>
          </a:xfrm>
          <a:prstGeom prst="rect">
            <a:avLst/>
          </a:prstGeom>
        </p:spPr>
        <p:txBody>
          <a:bodyPr vert="horz" wrap="square" lIns="0" tIns="12700" rIns="0" bIns="0" rtlCol="0">
            <a:spAutoFit/>
          </a:bodyPr>
          <a:lstStyle/>
          <a:p>
            <a:pPr>
              <a:lnSpc>
                <a:spcPct val="100000"/>
              </a:lnSpc>
              <a:spcBef>
                <a:spcPts val="100"/>
              </a:spcBef>
            </a:pPr>
            <a:r>
              <a:rPr sz="1150" dirty="0">
                <a:latin typeface="Verdana" panose="020B0604030504040204"/>
                <a:cs typeface="Verdana" panose="020B0604030504040204"/>
              </a:rPr>
              <a:t>:</a:t>
            </a:r>
            <a:endParaRPr sz="1150">
              <a:latin typeface="Verdana" panose="020B0604030504040204"/>
              <a:cs typeface="Verdana" panose="020B060403050404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8984" y="742950"/>
            <a:ext cx="8368665" cy="422909"/>
          </a:xfrm>
          <a:prstGeom prst="rect">
            <a:avLst/>
          </a:prstGeom>
          <a:solidFill>
            <a:srgbClr val="F0F0F0"/>
          </a:solidFill>
        </p:spPr>
        <p:txBody>
          <a:bodyPr vert="horz" wrap="square" lIns="0" tIns="17780" rIns="0" bIns="0" rtlCol="0">
            <a:spAutoFit/>
          </a:bodyPr>
          <a:lstStyle/>
          <a:p>
            <a:pPr marL="635">
              <a:lnSpc>
                <a:spcPct val="100000"/>
              </a:lnSpc>
              <a:spcBef>
                <a:spcPts val="140"/>
              </a:spcBef>
            </a:pPr>
            <a:r>
              <a:rPr sz="1800" b="1" spc="-5" dirty="0">
                <a:solidFill>
                  <a:srgbClr val="000000"/>
                </a:solidFill>
                <a:latin typeface="Segoe UI" panose="020B0502040204020203"/>
                <a:cs typeface="Segoe UI" panose="020B0502040204020203"/>
              </a:rPr>
              <a:t>Example</a:t>
            </a:r>
            <a:endParaRPr sz="1800">
              <a:latin typeface="Segoe UI" panose="020B0502040204020203"/>
              <a:cs typeface="Segoe UI" panose="020B0502040204020203"/>
            </a:endParaRPr>
          </a:p>
        </p:txBody>
      </p:sp>
      <p:sp>
        <p:nvSpPr>
          <p:cNvPr id="3" name="object 3"/>
          <p:cNvSpPr txBox="1"/>
          <p:nvPr/>
        </p:nvSpPr>
        <p:spPr>
          <a:xfrm>
            <a:off x="768984" y="1165860"/>
            <a:ext cx="8368665" cy="1393825"/>
          </a:xfrm>
          <a:prstGeom prst="rect">
            <a:avLst/>
          </a:prstGeom>
          <a:solidFill>
            <a:srgbClr val="FFFFFF"/>
          </a:solidFill>
        </p:spPr>
        <p:txBody>
          <a:bodyPr vert="horz" wrap="square" lIns="0" tIns="0" rIns="0" bIns="0" rtlCol="0">
            <a:spAutoFit/>
          </a:bodyPr>
          <a:lstStyle/>
          <a:p>
            <a:pPr marL="635">
              <a:lnSpc>
                <a:spcPts val="1280"/>
              </a:lnSpc>
            </a:pPr>
            <a:r>
              <a:rPr sz="1150" dirty="0">
                <a:latin typeface="Consolas" panose="020B0609020204030204"/>
                <a:cs typeface="Consolas" panose="020B0609020204030204"/>
              </a:rPr>
              <a:t>a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200</a:t>
            </a:r>
            <a:endParaRPr sz="1150">
              <a:latin typeface="Consolas" panose="020B0609020204030204"/>
              <a:cs typeface="Consolas" panose="020B0609020204030204"/>
            </a:endParaRPr>
          </a:p>
          <a:p>
            <a:pPr marL="635">
              <a:lnSpc>
                <a:spcPct val="100000"/>
              </a:lnSpc>
              <a:spcBef>
                <a:spcPts val="80"/>
              </a:spcBef>
            </a:pPr>
            <a:r>
              <a:rPr sz="1150" dirty="0">
                <a:latin typeface="Consolas" panose="020B0609020204030204"/>
                <a:cs typeface="Consolas" panose="020B0609020204030204"/>
              </a:rPr>
              <a:t>b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33</a:t>
            </a:r>
            <a:endParaRPr sz="1150">
              <a:latin typeface="Consolas" panose="020B0609020204030204"/>
              <a:cs typeface="Consolas" panose="020B0609020204030204"/>
            </a:endParaRPr>
          </a:p>
          <a:p>
            <a:pPr marL="635">
              <a:lnSpc>
                <a:spcPct val="100000"/>
              </a:lnSpc>
              <a:spcBef>
                <a:spcPts val="75"/>
              </a:spcBef>
            </a:pP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b &gt;</a:t>
            </a:r>
            <a:r>
              <a:rPr sz="1150" spc="-25" dirty="0">
                <a:latin typeface="Consolas" panose="020B0609020204030204"/>
                <a:cs typeface="Consolas" panose="020B0609020204030204"/>
              </a:rPr>
              <a:t> </a:t>
            </a:r>
            <a:r>
              <a:rPr sz="1150" dirty="0">
                <a:latin typeface="Consolas" panose="020B0609020204030204"/>
                <a:cs typeface="Consolas" panose="020B0609020204030204"/>
              </a:rPr>
              <a:t>a:</a:t>
            </a:r>
            <a:endParaRPr sz="1150">
              <a:latin typeface="Consolas" panose="020B0609020204030204"/>
              <a:cs typeface="Consolas" panose="020B0609020204030204"/>
            </a:endParaRPr>
          </a:p>
          <a:p>
            <a:pPr marL="635" marR="5952490" indent="160020">
              <a:lnSpc>
                <a:spcPct val="105000"/>
              </a:lnSpc>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"b </a:t>
            </a:r>
            <a:r>
              <a:rPr sz="1150" dirty="0">
                <a:solidFill>
                  <a:srgbClr val="A42A2A"/>
                </a:solidFill>
                <a:latin typeface="Consolas" panose="020B0609020204030204"/>
                <a:cs typeface="Consolas" panose="020B0609020204030204"/>
              </a:rPr>
              <a:t>is </a:t>
            </a:r>
            <a:r>
              <a:rPr sz="1150" spc="-5" dirty="0">
                <a:solidFill>
                  <a:srgbClr val="A42A2A"/>
                </a:solidFill>
                <a:latin typeface="Consolas" panose="020B0609020204030204"/>
                <a:cs typeface="Consolas" panose="020B0609020204030204"/>
              </a:rPr>
              <a:t>greater than a"</a:t>
            </a:r>
            <a:r>
              <a:rPr sz="1150" spc="-5" dirty="0">
                <a:latin typeface="Consolas" panose="020B0609020204030204"/>
                <a:cs typeface="Consolas" panose="020B0609020204030204"/>
              </a:rPr>
              <a:t>)  </a:t>
            </a:r>
            <a:r>
              <a:rPr sz="1150" spc="-5" dirty="0">
                <a:solidFill>
                  <a:srgbClr val="0000CD"/>
                </a:solidFill>
                <a:latin typeface="Consolas" panose="020B0609020204030204"/>
                <a:cs typeface="Consolas" panose="020B0609020204030204"/>
              </a:rPr>
              <a:t>else</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160655">
              <a:lnSpc>
                <a:spcPct val="100000"/>
              </a:lnSpc>
              <a:spcBef>
                <a:spcPts val="70"/>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"b </a:t>
            </a:r>
            <a:r>
              <a:rPr sz="1150" dirty="0">
                <a:solidFill>
                  <a:srgbClr val="A42A2A"/>
                </a:solidFill>
                <a:latin typeface="Consolas" panose="020B0609020204030204"/>
                <a:cs typeface="Consolas" panose="020B0609020204030204"/>
              </a:rPr>
              <a:t>is not </a:t>
            </a:r>
            <a:r>
              <a:rPr sz="1150" spc="-5" dirty="0">
                <a:solidFill>
                  <a:srgbClr val="A42A2A"/>
                </a:solidFill>
                <a:latin typeface="Consolas" panose="020B0609020204030204"/>
                <a:cs typeface="Consolas" panose="020B0609020204030204"/>
              </a:rPr>
              <a:t>greater </a:t>
            </a:r>
            <a:r>
              <a:rPr sz="1150" dirty="0">
                <a:solidFill>
                  <a:srgbClr val="A42A2A"/>
                </a:solidFill>
                <a:latin typeface="Consolas" panose="020B0609020204030204"/>
                <a:cs typeface="Consolas" panose="020B0609020204030204"/>
              </a:rPr>
              <a:t>than</a:t>
            </a:r>
            <a:r>
              <a:rPr sz="1150" spc="-35" dirty="0">
                <a:solidFill>
                  <a:srgbClr val="A42A2A"/>
                </a:solidFill>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a"</a:t>
            </a:r>
            <a:r>
              <a:rPr sz="1150" spc="-5" dirty="0">
                <a:latin typeface="Consolas" panose="020B0609020204030204"/>
                <a:cs typeface="Consolas" panose="020B0609020204030204"/>
              </a:rPr>
              <a:t>)</a:t>
            </a:r>
            <a:endParaRPr sz="1150">
              <a:latin typeface="Consolas" panose="020B0609020204030204"/>
              <a:cs typeface="Consolas" panose="020B0609020204030204"/>
            </a:endParaRPr>
          </a:p>
        </p:txBody>
      </p:sp>
      <p:sp>
        <p:nvSpPr>
          <p:cNvPr id="4" name="object 4"/>
          <p:cNvSpPr/>
          <p:nvPr/>
        </p:nvSpPr>
        <p:spPr>
          <a:xfrm>
            <a:off x="768984" y="2559685"/>
            <a:ext cx="8368665" cy="292735"/>
          </a:xfrm>
          <a:custGeom>
            <a:avLst/>
            <a:gdLst/>
            <a:ahLst/>
            <a:cxnLst/>
            <a:rect l="l" t="t" r="r" b="b"/>
            <a:pathLst>
              <a:path w="8368665" h="292735">
                <a:moveTo>
                  <a:pt x="8368665" y="292735"/>
                </a:moveTo>
                <a:lnTo>
                  <a:pt x="0" y="292735"/>
                </a:lnTo>
                <a:lnTo>
                  <a:pt x="0" y="0"/>
                </a:lnTo>
                <a:lnTo>
                  <a:pt x="8368665" y="0"/>
                </a:lnTo>
                <a:lnTo>
                  <a:pt x="8368665" y="292735"/>
                </a:lnTo>
                <a:close/>
              </a:path>
            </a:pathLst>
          </a:custGeom>
          <a:solidFill>
            <a:srgbClr val="F0F0F0"/>
          </a:solidFill>
        </p:spPr>
        <p:txBody>
          <a:bodyPr wrap="square" lIns="0" tIns="0" rIns="0" bIns="0" rtlCol="0"/>
          <a:lstStyle/>
          <a:p/>
        </p:txBody>
      </p:sp>
      <p:sp>
        <p:nvSpPr>
          <p:cNvPr id="5" name="object 5"/>
          <p:cNvSpPr/>
          <p:nvPr/>
        </p:nvSpPr>
        <p:spPr>
          <a:xfrm>
            <a:off x="769619" y="3127248"/>
            <a:ext cx="8368665" cy="0"/>
          </a:xfrm>
          <a:custGeom>
            <a:avLst/>
            <a:gdLst/>
            <a:ahLst/>
            <a:cxnLst/>
            <a:rect l="l" t="t" r="r" b="b"/>
            <a:pathLst>
              <a:path w="8368665">
                <a:moveTo>
                  <a:pt x="8368283" y="0"/>
                </a:moveTo>
                <a:lnTo>
                  <a:pt x="0" y="0"/>
                </a:lnTo>
                <a:lnTo>
                  <a:pt x="8368283" y="0"/>
                </a:lnTo>
                <a:close/>
              </a:path>
            </a:pathLst>
          </a:custGeom>
          <a:solidFill>
            <a:srgbClr val="000000"/>
          </a:solidFill>
        </p:spPr>
        <p:txBody>
          <a:bodyPr wrap="square" lIns="0" tIns="0" rIns="0" bIns="0" rtlCol="0"/>
          <a:lstStyle/>
          <a:p/>
        </p:txBody>
      </p:sp>
      <p:sp>
        <p:nvSpPr>
          <p:cNvPr id="6" name="object 6"/>
          <p:cNvSpPr txBox="1"/>
          <p:nvPr/>
        </p:nvSpPr>
        <p:spPr>
          <a:xfrm>
            <a:off x="768984" y="3332479"/>
            <a:ext cx="8368665" cy="948690"/>
          </a:xfrm>
          <a:prstGeom prst="rect">
            <a:avLst/>
          </a:prstGeom>
          <a:solidFill>
            <a:srgbClr val="FFFFFF"/>
          </a:solidFill>
        </p:spPr>
        <p:txBody>
          <a:bodyPr vert="horz" wrap="square" lIns="0" tIns="23495" rIns="0" bIns="0" rtlCol="0">
            <a:spAutoFit/>
          </a:bodyPr>
          <a:lstStyle/>
          <a:p>
            <a:pPr marL="635">
              <a:lnSpc>
                <a:spcPct val="100000"/>
              </a:lnSpc>
              <a:spcBef>
                <a:spcPts val="185"/>
              </a:spcBef>
            </a:pPr>
            <a:r>
              <a:rPr sz="2400" spc="-5" dirty="0">
                <a:latin typeface="Segoe UI" panose="020B0502040204020203"/>
                <a:cs typeface="Segoe UI" panose="020B0502040204020203"/>
              </a:rPr>
              <a:t>Short Hand</a:t>
            </a:r>
            <a:r>
              <a:rPr sz="2400" spc="-20" dirty="0">
                <a:latin typeface="Segoe UI" panose="020B0502040204020203"/>
                <a:cs typeface="Segoe UI" panose="020B0502040204020203"/>
              </a:rPr>
              <a:t> </a:t>
            </a:r>
            <a:r>
              <a:rPr sz="2400" spc="-5" dirty="0">
                <a:latin typeface="Segoe UI" panose="020B0502040204020203"/>
                <a:cs typeface="Segoe UI" panose="020B0502040204020203"/>
              </a:rPr>
              <a:t>If</a:t>
            </a:r>
            <a:endParaRPr sz="2400">
              <a:latin typeface="Segoe UI" panose="020B0502040204020203"/>
              <a:cs typeface="Segoe UI" panose="020B0502040204020203"/>
            </a:endParaRPr>
          </a:p>
          <a:p>
            <a:pPr marL="635">
              <a:lnSpc>
                <a:spcPct val="100000"/>
              </a:lnSpc>
              <a:spcBef>
                <a:spcPts val="1575"/>
              </a:spcBef>
            </a:pPr>
            <a:r>
              <a:rPr sz="1150" spc="-5" dirty="0">
                <a:latin typeface="Verdana" panose="020B0604030504040204"/>
                <a:cs typeface="Verdana" panose="020B0604030504040204"/>
              </a:rPr>
              <a:t>If you have </a:t>
            </a:r>
            <a:r>
              <a:rPr sz="1150" dirty="0">
                <a:latin typeface="Verdana" panose="020B0604030504040204"/>
                <a:cs typeface="Verdana" panose="020B0604030504040204"/>
              </a:rPr>
              <a:t>only </a:t>
            </a:r>
            <a:r>
              <a:rPr sz="1150" spc="-5" dirty="0">
                <a:latin typeface="Verdana" panose="020B0604030504040204"/>
                <a:cs typeface="Verdana" panose="020B0604030504040204"/>
              </a:rPr>
              <a:t>one statement </a:t>
            </a:r>
            <a:r>
              <a:rPr sz="1150" dirty="0">
                <a:latin typeface="Verdana" panose="020B0604030504040204"/>
                <a:cs typeface="Verdana" panose="020B0604030504040204"/>
              </a:rPr>
              <a:t>to </a:t>
            </a:r>
            <a:r>
              <a:rPr sz="1150" spc="-5" dirty="0">
                <a:latin typeface="Verdana" panose="020B0604030504040204"/>
                <a:cs typeface="Verdana" panose="020B0604030504040204"/>
              </a:rPr>
              <a:t>execute, you </a:t>
            </a:r>
            <a:r>
              <a:rPr sz="1150" dirty="0">
                <a:latin typeface="Verdana" panose="020B0604030504040204"/>
                <a:cs typeface="Verdana" panose="020B0604030504040204"/>
              </a:rPr>
              <a:t>can put it </a:t>
            </a:r>
            <a:r>
              <a:rPr sz="1150" spc="-5" dirty="0">
                <a:latin typeface="Verdana" panose="020B0604030504040204"/>
                <a:cs typeface="Verdana" panose="020B0604030504040204"/>
              </a:rPr>
              <a:t>on </a:t>
            </a:r>
            <a:r>
              <a:rPr sz="1150" dirty="0">
                <a:latin typeface="Verdana" panose="020B0604030504040204"/>
                <a:cs typeface="Verdana" panose="020B0604030504040204"/>
              </a:rPr>
              <a:t>the same line as the if</a:t>
            </a:r>
            <a:r>
              <a:rPr sz="1150" spc="-80" dirty="0">
                <a:latin typeface="Verdana" panose="020B0604030504040204"/>
                <a:cs typeface="Verdana" panose="020B0604030504040204"/>
              </a:rPr>
              <a:t> </a:t>
            </a:r>
            <a:r>
              <a:rPr sz="1150" spc="-5" dirty="0">
                <a:latin typeface="Verdana" panose="020B0604030504040204"/>
                <a:cs typeface="Verdana" panose="020B0604030504040204"/>
              </a:rPr>
              <a:t>statement.</a:t>
            </a:r>
            <a:endParaRPr sz="1150">
              <a:latin typeface="Verdana" panose="020B0604030504040204"/>
              <a:cs typeface="Verdana" panose="020B0604030504040204"/>
            </a:endParaRPr>
          </a:p>
        </p:txBody>
      </p:sp>
      <p:sp>
        <p:nvSpPr>
          <p:cNvPr id="7" name="object 7"/>
          <p:cNvSpPr txBox="1"/>
          <p:nvPr/>
        </p:nvSpPr>
        <p:spPr>
          <a:xfrm>
            <a:off x="768984" y="4281170"/>
            <a:ext cx="8368665" cy="810895"/>
          </a:xfrm>
          <a:prstGeom prst="rect">
            <a:avLst/>
          </a:prstGeom>
          <a:solidFill>
            <a:srgbClr val="F0F0F0"/>
          </a:solidFill>
        </p:spPr>
        <p:txBody>
          <a:bodyPr vert="horz" wrap="square" lIns="0" tIns="18415" rIns="0" bIns="0" rtlCol="0">
            <a:spAutoFit/>
          </a:bodyPr>
          <a:lstStyle/>
          <a:p>
            <a:pPr marL="635">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marL="635">
              <a:lnSpc>
                <a:spcPct val="100000"/>
              </a:lnSpc>
              <a:spcBef>
                <a:spcPts val="1490"/>
              </a:spcBef>
            </a:pPr>
            <a:r>
              <a:rPr sz="1150" spc="-5" dirty="0">
                <a:latin typeface="Verdana" panose="020B0604030504040204"/>
                <a:cs typeface="Verdana" panose="020B0604030504040204"/>
              </a:rPr>
              <a:t>One </a:t>
            </a:r>
            <a:r>
              <a:rPr sz="1150" dirty="0">
                <a:latin typeface="Verdana" panose="020B0604030504040204"/>
                <a:cs typeface="Verdana" panose="020B0604030504040204"/>
              </a:rPr>
              <a:t>line if</a:t>
            </a:r>
            <a:r>
              <a:rPr sz="1150" spc="-25" dirty="0">
                <a:latin typeface="Verdana" panose="020B0604030504040204"/>
                <a:cs typeface="Verdana" panose="020B0604030504040204"/>
              </a:rPr>
              <a:t> </a:t>
            </a:r>
            <a:r>
              <a:rPr sz="1150" spc="-5" dirty="0">
                <a:latin typeface="Verdana" panose="020B0604030504040204"/>
                <a:cs typeface="Verdana" panose="020B0604030504040204"/>
              </a:rPr>
              <a:t>statement:</a:t>
            </a:r>
            <a:endParaRPr sz="1150">
              <a:latin typeface="Verdana" panose="020B0604030504040204"/>
              <a:cs typeface="Verdana" panose="020B0604030504040204"/>
            </a:endParaRPr>
          </a:p>
        </p:txBody>
      </p:sp>
      <p:sp>
        <p:nvSpPr>
          <p:cNvPr id="8" name="object 8"/>
          <p:cNvSpPr txBox="1"/>
          <p:nvPr/>
        </p:nvSpPr>
        <p:spPr>
          <a:xfrm>
            <a:off x="768984" y="5092065"/>
            <a:ext cx="8368665" cy="756285"/>
          </a:xfrm>
          <a:prstGeom prst="rect">
            <a:avLst/>
          </a:prstGeom>
          <a:solidFill>
            <a:srgbClr val="FFFFFF"/>
          </a:solidFill>
        </p:spPr>
        <p:txBody>
          <a:bodyPr vert="horz" wrap="square" lIns="0" tIns="0" rIns="0" bIns="0" rtlCol="0">
            <a:spAutoFit/>
          </a:bodyPr>
          <a:lstStyle/>
          <a:p>
            <a:pPr marL="635">
              <a:lnSpc>
                <a:spcPts val="1290"/>
              </a:lnSpc>
            </a:pPr>
            <a:r>
              <a:rPr sz="1150" dirty="0">
                <a:solidFill>
                  <a:srgbClr val="0000CD"/>
                </a:solidFill>
                <a:latin typeface="Consolas" panose="020B0609020204030204"/>
                <a:cs typeface="Consolas" panose="020B0609020204030204"/>
              </a:rPr>
              <a:t>a =</a:t>
            </a:r>
            <a:r>
              <a:rPr sz="1150" spc="-15" dirty="0">
                <a:solidFill>
                  <a:srgbClr val="0000CD"/>
                </a:solidFill>
                <a:latin typeface="Consolas" panose="020B0609020204030204"/>
                <a:cs typeface="Consolas" panose="020B0609020204030204"/>
              </a:rPr>
              <a:t> </a:t>
            </a:r>
            <a:r>
              <a:rPr sz="1150" dirty="0">
                <a:solidFill>
                  <a:srgbClr val="0000CD"/>
                </a:solidFill>
                <a:latin typeface="Consolas" panose="020B0609020204030204"/>
                <a:cs typeface="Consolas" panose="020B0609020204030204"/>
              </a:rPr>
              <a:t>200</a:t>
            </a:r>
            <a:endParaRPr sz="1150">
              <a:latin typeface="Consolas" panose="020B0609020204030204"/>
              <a:cs typeface="Consolas" panose="020B0609020204030204"/>
            </a:endParaRPr>
          </a:p>
          <a:p>
            <a:pPr marL="635">
              <a:lnSpc>
                <a:spcPct val="100000"/>
              </a:lnSpc>
              <a:spcBef>
                <a:spcPts val="860"/>
              </a:spcBef>
            </a:pPr>
            <a:r>
              <a:rPr sz="1150" dirty="0">
                <a:solidFill>
                  <a:srgbClr val="0000CD"/>
                </a:solidFill>
                <a:latin typeface="Consolas" panose="020B0609020204030204"/>
                <a:cs typeface="Consolas" panose="020B0609020204030204"/>
              </a:rPr>
              <a:t>b =</a:t>
            </a:r>
            <a:r>
              <a:rPr sz="1150" spc="-15" dirty="0">
                <a:solidFill>
                  <a:srgbClr val="0000CD"/>
                </a:solidFill>
                <a:latin typeface="Consolas" panose="020B0609020204030204"/>
                <a:cs typeface="Consolas" panose="020B0609020204030204"/>
              </a:rPr>
              <a:t> </a:t>
            </a:r>
            <a:r>
              <a:rPr sz="1150" dirty="0">
                <a:solidFill>
                  <a:srgbClr val="0000CD"/>
                </a:solidFill>
                <a:latin typeface="Consolas" panose="020B0609020204030204"/>
                <a:cs typeface="Consolas" panose="020B0609020204030204"/>
              </a:rPr>
              <a:t>33</a:t>
            </a:r>
            <a:endParaRPr sz="1150">
              <a:latin typeface="Consolas" panose="020B0609020204030204"/>
              <a:cs typeface="Consolas" panose="020B0609020204030204"/>
            </a:endParaRPr>
          </a:p>
          <a:p>
            <a:pPr marL="635">
              <a:lnSpc>
                <a:spcPct val="100000"/>
              </a:lnSpc>
              <a:spcBef>
                <a:spcPts val="880"/>
              </a:spcBef>
            </a:pP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a &gt; b: </a:t>
            </a: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 </a:t>
            </a:r>
            <a:r>
              <a:rPr sz="1150" dirty="0">
                <a:solidFill>
                  <a:srgbClr val="A42A2A"/>
                </a:solidFill>
                <a:latin typeface="Consolas" panose="020B0609020204030204"/>
                <a:cs typeface="Consolas" panose="020B0609020204030204"/>
              </a:rPr>
              <a:t>is </a:t>
            </a:r>
            <a:r>
              <a:rPr sz="1150" spc="-5" dirty="0">
                <a:solidFill>
                  <a:srgbClr val="A42A2A"/>
                </a:solidFill>
                <a:latin typeface="Consolas" panose="020B0609020204030204"/>
                <a:cs typeface="Consolas" panose="020B0609020204030204"/>
              </a:rPr>
              <a:t>greater </a:t>
            </a:r>
            <a:r>
              <a:rPr sz="1150" dirty="0">
                <a:solidFill>
                  <a:srgbClr val="A42A2A"/>
                </a:solidFill>
                <a:latin typeface="Consolas" panose="020B0609020204030204"/>
                <a:cs typeface="Consolas" panose="020B0609020204030204"/>
              </a:rPr>
              <a:t>than</a:t>
            </a:r>
            <a:r>
              <a:rPr sz="1150" spc="-50" dirty="0">
                <a:solidFill>
                  <a:srgbClr val="A42A2A"/>
                </a:solidFill>
                <a:latin typeface="Consolas" panose="020B0609020204030204"/>
                <a:cs typeface="Consolas" panose="020B0609020204030204"/>
              </a:rPr>
              <a:t> </a:t>
            </a:r>
            <a:r>
              <a:rPr sz="1150" dirty="0">
                <a:solidFill>
                  <a:srgbClr val="A42A2A"/>
                </a:solidFill>
                <a:latin typeface="Consolas" panose="020B0609020204030204"/>
                <a:cs typeface="Consolas" panose="020B0609020204030204"/>
              </a:rPr>
              <a:t>b"</a:t>
            </a:r>
            <a:r>
              <a:rPr sz="1150" dirty="0">
                <a:latin typeface="Consolas" panose="020B0609020204030204"/>
                <a:cs typeface="Consolas" panose="020B0609020204030204"/>
              </a:rPr>
              <a:t>)</a:t>
            </a:r>
            <a:endParaRPr sz="1150">
              <a:latin typeface="Consolas" panose="020B0609020204030204"/>
              <a:cs typeface="Consolas" panose="020B0609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768984" y="742950"/>
            <a:ext cx="8368665" cy="292735"/>
          </a:xfrm>
          <a:custGeom>
            <a:avLst/>
            <a:gdLst/>
            <a:ahLst/>
            <a:cxnLst/>
            <a:rect l="l" t="t" r="r" b="b"/>
            <a:pathLst>
              <a:path w="8368665" h="292734">
                <a:moveTo>
                  <a:pt x="8368665" y="292734"/>
                </a:moveTo>
                <a:lnTo>
                  <a:pt x="0" y="292734"/>
                </a:lnTo>
                <a:lnTo>
                  <a:pt x="0" y="0"/>
                </a:lnTo>
                <a:lnTo>
                  <a:pt x="8368665" y="0"/>
                </a:lnTo>
                <a:lnTo>
                  <a:pt x="8368665" y="292734"/>
                </a:lnTo>
                <a:close/>
              </a:path>
            </a:pathLst>
          </a:custGeom>
          <a:solidFill>
            <a:srgbClr val="F0F0F0"/>
          </a:solidFill>
        </p:spPr>
        <p:txBody>
          <a:bodyPr wrap="square" lIns="0" tIns="0" rIns="0" bIns="0" rtlCol="0"/>
          <a:lstStyle/>
          <a:p/>
        </p:txBody>
      </p:sp>
      <p:sp>
        <p:nvSpPr>
          <p:cNvPr id="14" name="object 14"/>
          <p:cNvSpPr/>
          <p:nvPr/>
        </p:nvSpPr>
        <p:spPr>
          <a:xfrm>
            <a:off x="769619" y="1310639"/>
            <a:ext cx="8368665" cy="0"/>
          </a:xfrm>
          <a:custGeom>
            <a:avLst/>
            <a:gdLst/>
            <a:ahLst/>
            <a:cxnLst/>
            <a:rect l="l" t="t" r="r" b="b"/>
            <a:pathLst>
              <a:path w="8368665">
                <a:moveTo>
                  <a:pt x="8368283" y="0"/>
                </a:moveTo>
                <a:lnTo>
                  <a:pt x="0" y="0"/>
                </a:lnTo>
                <a:lnTo>
                  <a:pt x="8368283" y="0"/>
                </a:lnTo>
                <a:close/>
              </a:path>
            </a:pathLst>
          </a:custGeom>
          <a:solidFill>
            <a:srgbClr val="000000"/>
          </a:solidFill>
        </p:spPr>
        <p:txBody>
          <a:bodyPr wrap="square" lIns="0" tIns="0" rIns="0" bIns="0" rtlCol="0"/>
          <a:lstStyle/>
          <a:p/>
        </p:txBody>
      </p:sp>
      <p:sp>
        <p:nvSpPr>
          <p:cNvPr id="15" name="object 15"/>
          <p:cNvSpPr txBox="1"/>
          <p:nvPr/>
        </p:nvSpPr>
        <p:spPr>
          <a:xfrm>
            <a:off x="768984" y="1515744"/>
            <a:ext cx="8368665" cy="948690"/>
          </a:xfrm>
          <a:prstGeom prst="rect">
            <a:avLst/>
          </a:prstGeom>
          <a:solidFill>
            <a:srgbClr val="FFFFFF"/>
          </a:solidFill>
        </p:spPr>
        <p:txBody>
          <a:bodyPr vert="horz" wrap="square" lIns="0" tIns="24130" rIns="0" bIns="0" rtlCol="0">
            <a:spAutoFit/>
          </a:bodyPr>
          <a:lstStyle/>
          <a:p>
            <a:pPr marL="635">
              <a:lnSpc>
                <a:spcPct val="100000"/>
              </a:lnSpc>
              <a:spcBef>
                <a:spcPts val="190"/>
              </a:spcBef>
            </a:pPr>
            <a:r>
              <a:rPr sz="2400" spc="-5" dirty="0">
                <a:latin typeface="Segoe UI" panose="020B0502040204020203"/>
                <a:cs typeface="Segoe UI" panose="020B0502040204020203"/>
              </a:rPr>
              <a:t>Short Hand If ...</a:t>
            </a:r>
            <a:r>
              <a:rPr sz="2400" spc="5" dirty="0">
                <a:latin typeface="Segoe UI" panose="020B0502040204020203"/>
                <a:cs typeface="Segoe UI" panose="020B0502040204020203"/>
              </a:rPr>
              <a:t> </a:t>
            </a:r>
            <a:r>
              <a:rPr sz="2400" spc="-5" dirty="0">
                <a:latin typeface="Segoe UI" panose="020B0502040204020203"/>
                <a:cs typeface="Segoe UI" panose="020B0502040204020203"/>
              </a:rPr>
              <a:t>Else</a:t>
            </a:r>
            <a:endParaRPr sz="2400">
              <a:latin typeface="Segoe UI" panose="020B0502040204020203"/>
              <a:cs typeface="Segoe UI" panose="020B0502040204020203"/>
            </a:endParaRPr>
          </a:p>
          <a:p>
            <a:pPr marL="635">
              <a:lnSpc>
                <a:spcPct val="100000"/>
              </a:lnSpc>
              <a:spcBef>
                <a:spcPts val="1575"/>
              </a:spcBef>
            </a:pPr>
            <a:r>
              <a:rPr sz="1150" spc="-5" dirty="0">
                <a:latin typeface="Verdana" panose="020B0604030504040204"/>
                <a:cs typeface="Verdana" panose="020B0604030504040204"/>
              </a:rPr>
              <a:t>If you have </a:t>
            </a:r>
            <a:r>
              <a:rPr sz="1150" dirty="0">
                <a:latin typeface="Verdana" panose="020B0604030504040204"/>
                <a:cs typeface="Verdana" panose="020B0604030504040204"/>
              </a:rPr>
              <a:t>only </a:t>
            </a:r>
            <a:r>
              <a:rPr sz="1150" spc="-5" dirty="0">
                <a:latin typeface="Verdana" panose="020B0604030504040204"/>
                <a:cs typeface="Verdana" panose="020B0604030504040204"/>
              </a:rPr>
              <a:t>one statement </a:t>
            </a:r>
            <a:r>
              <a:rPr sz="1150" dirty="0">
                <a:latin typeface="Verdana" panose="020B0604030504040204"/>
                <a:cs typeface="Verdana" panose="020B0604030504040204"/>
              </a:rPr>
              <a:t>to </a:t>
            </a:r>
            <a:r>
              <a:rPr sz="1150" spc="-5" dirty="0">
                <a:latin typeface="Verdana" panose="020B0604030504040204"/>
                <a:cs typeface="Verdana" panose="020B0604030504040204"/>
              </a:rPr>
              <a:t>execute, one for if, and one for else, you </a:t>
            </a:r>
            <a:r>
              <a:rPr sz="1150" dirty="0">
                <a:latin typeface="Verdana" panose="020B0604030504040204"/>
                <a:cs typeface="Verdana" panose="020B0604030504040204"/>
              </a:rPr>
              <a:t>can put it all </a:t>
            </a:r>
            <a:r>
              <a:rPr sz="1150" spc="-5" dirty="0">
                <a:latin typeface="Verdana" panose="020B0604030504040204"/>
                <a:cs typeface="Verdana" panose="020B0604030504040204"/>
              </a:rPr>
              <a:t>on </a:t>
            </a:r>
            <a:r>
              <a:rPr sz="1150" dirty="0">
                <a:latin typeface="Verdana" panose="020B0604030504040204"/>
                <a:cs typeface="Verdana" panose="020B0604030504040204"/>
              </a:rPr>
              <a:t>the same</a:t>
            </a:r>
            <a:r>
              <a:rPr sz="1150" spc="15" dirty="0">
                <a:latin typeface="Verdana" panose="020B0604030504040204"/>
                <a:cs typeface="Verdana" panose="020B0604030504040204"/>
              </a:rPr>
              <a:t> </a:t>
            </a:r>
            <a:r>
              <a:rPr sz="1150" spc="-5" dirty="0">
                <a:latin typeface="Verdana" panose="020B0604030504040204"/>
                <a:cs typeface="Verdana" panose="020B0604030504040204"/>
              </a:rPr>
              <a:t>line:</a:t>
            </a:r>
            <a:endParaRPr sz="1150">
              <a:latin typeface="Verdana" panose="020B0604030504040204"/>
              <a:cs typeface="Verdana" panose="020B0604030504040204"/>
            </a:endParaRPr>
          </a:p>
        </p:txBody>
      </p:sp>
      <p:sp>
        <p:nvSpPr>
          <p:cNvPr id="16" name="object 16"/>
          <p:cNvSpPr txBox="1"/>
          <p:nvPr/>
        </p:nvSpPr>
        <p:spPr>
          <a:xfrm>
            <a:off x="768984" y="2464435"/>
            <a:ext cx="8368665" cy="810895"/>
          </a:xfrm>
          <a:prstGeom prst="rect">
            <a:avLst/>
          </a:prstGeom>
          <a:solidFill>
            <a:srgbClr val="F0F0F0"/>
          </a:solidFill>
        </p:spPr>
        <p:txBody>
          <a:bodyPr vert="horz" wrap="square" lIns="0" tIns="18415" rIns="0" bIns="0" rtlCol="0">
            <a:spAutoFit/>
          </a:bodyPr>
          <a:lstStyle/>
          <a:p>
            <a:pPr marL="635">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marL="635">
              <a:lnSpc>
                <a:spcPct val="100000"/>
              </a:lnSpc>
              <a:spcBef>
                <a:spcPts val="1490"/>
              </a:spcBef>
            </a:pPr>
            <a:r>
              <a:rPr sz="1150" spc="-5" dirty="0">
                <a:latin typeface="Verdana" panose="020B0604030504040204"/>
                <a:cs typeface="Verdana" panose="020B0604030504040204"/>
              </a:rPr>
              <a:t>One </a:t>
            </a:r>
            <a:r>
              <a:rPr sz="1150" dirty="0">
                <a:latin typeface="Verdana" panose="020B0604030504040204"/>
                <a:cs typeface="Verdana" panose="020B0604030504040204"/>
              </a:rPr>
              <a:t>line if else</a:t>
            </a:r>
            <a:r>
              <a:rPr sz="1150" spc="-35" dirty="0">
                <a:latin typeface="Verdana" panose="020B0604030504040204"/>
                <a:cs typeface="Verdana" panose="020B0604030504040204"/>
              </a:rPr>
              <a:t> </a:t>
            </a:r>
            <a:r>
              <a:rPr sz="1150" spc="-5" dirty="0">
                <a:latin typeface="Verdana" panose="020B0604030504040204"/>
                <a:cs typeface="Verdana" panose="020B0604030504040204"/>
              </a:rPr>
              <a:t>statement:</a:t>
            </a:r>
            <a:endParaRPr sz="1150">
              <a:latin typeface="Verdana" panose="020B0604030504040204"/>
              <a:cs typeface="Verdana" panose="020B0604030504040204"/>
            </a:endParaRPr>
          </a:p>
        </p:txBody>
      </p:sp>
      <p:sp>
        <p:nvSpPr>
          <p:cNvPr id="17" name="object 17"/>
          <p:cNvSpPr txBox="1"/>
          <p:nvPr/>
        </p:nvSpPr>
        <p:spPr>
          <a:xfrm>
            <a:off x="768984" y="3275329"/>
            <a:ext cx="8368665" cy="654685"/>
          </a:xfrm>
          <a:prstGeom prst="rect">
            <a:avLst/>
          </a:prstGeom>
          <a:solidFill>
            <a:srgbClr val="FFFFFF"/>
          </a:solidFill>
        </p:spPr>
        <p:txBody>
          <a:bodyPr vert="horz" wrap="square" lIns="0" tIns="0" rIns="0" bIns="0" rtlCol="0">
            <a:spAutoFit/>
          </a:bodyPr>
          <a:lstStyle/>
          <a:p>
            <a:pPr marL="635">
              <a:lnSpc>
                <a:spcPts val="1290"/>
              </a:lnSpc>
            </a:pPr>
            <a:r>
              <a:rPr sz="1150" dirty="0">
                <a:latin typeface="Consolas" panose="020B0609020204030204"/>
                <a:cs typeface="Consolas" panose="020B0609020204030204"/>
              </a:rPr>
              <a:t>a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2</a:t>
            </a:r>
            <a:endParaRPr sz="1150">
              <a:latin typeface="Consolas" panose="020B0609020204030204"/>
              <a:cs typeface="Consolas" panose="020B0609020204030204"/>
            </a:endParaRPr>
          </a:p>
          <a:p>
            <a:pPr marL="635">
              <a:lnSpc>
                <a:spcPct val="100000"/>
              </a:lnSpc>
              <a:spcBef>
                <a:spcPts val="60"/>
              </a:spcBef>
            </a:pPr>
            <a:r>
              <a:rPr sz="1150" dirty="0">
                <a:latin typeface="Consolas" panose="020B0609020204030204"/>
                <a:cs typeface="Consolas" panose="020B0609020204030204"/>
              </a:rPr>
              <a:t>b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330</a:t>
            </a:r>
            <a:endParaRPr sz="1150">
              <a:latin typeface="Consolas" panose="020B0609020204030204"/>
              <a:cs typeface="Consolas" panose="020B0609020204030204"/>
            </a:endParaRPr>
          </a:p>
          <a:p>
            <a:pPr marL="635">
              <a:lnSpc>
                <a:spcPct val="100000"/>
              </a:lnSpc>
              <a:spcBef>
                <a:spcPts val="85"/>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a:t>
            </a:r>
            <a:r>
              <a:rPr sz="1150" spc="-5" dirty="0">
                <a:latin typeface="Consolas" panose="020B0609020204030204"/>
                <a:cs typeface="Consolas" panose="020B0609020204030204"/>
              </a:rPr>
              <a:t>) </a:t>
            </a: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a &gt; b </a:t>
            </a:r>
            <a:r>
              <a:rPr sz="1150" dirty="0">
                <a:solidFill>
                  <a:srgbClr val="0000CD"/>
                </a:solidFill>
                <a:latin typeface="Consolas" panose="020B0609020204030204"/>
                <a:cs typeface="Consolas" panose="020B0609020204030204"/>
              </a:rPr>
              <a:t>else</a:t>
            </a:r>
            <a:r>
              <a:rPr sz="1150" spc="-20" dirty="0">
                <a:solidFill>
                  <a:srgbClr val="0000CD"/>
                </a:solidFill>
                <a:latin typeface="Consolas" panose="020B0609020204030204"/>
                <a:cs typeface="Consolas" panose="020B0609020204030204"/>
              </a:rPr>
              <a:t> </a:t>
            </a: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"B"</a:t>
            </a:r>
            <a:r>
              <a:rPr sz="1150" spc="-5" dirty="0">
                <a:latin typeface="Consolas" panose="020B0609020204030204"/>
                <a:cs typeface="Consolas" panose="020B0609020204030204"/>
              </a:rPr>
              <a:t>)</a:t>
            </a:r>
            <a:endParaRPr sz="1150">
              <a:latin typeface="Consolas" panose="020B0609020204030204"/>
              <a:cs typeface="Consolas" panose="020B0609020204030204"/>
            </a:endParaRPr>
          </a:p>
        </p:txBody>
      </p:sp>
      <p:sp>
        <p:nvSpPr>
          <p:cNvPr id="18" name="object 18"/>
          <p:cNvSpPr/>
          <p:nvPr/>
        </p:nvSpPr>
        <p:spPr>
          <a:xfrm>
            <a:off x="768984" y="3930015"/>
            <a:ext cx="8368665" cy="292735"/>
          </a:xfrm>
          <a:custGeom>
            <a:avLst/>
            <a:gdLst/>
            <a:ahLst/>
            <a:cxnLst/>
            <a:rect l="l" t="t" r="r" b="b"/>
            <a:pathLst>
              <a:path w="8368665" h="292735">
                <a:moveTo>
                  <a:pt x="8368665" y="292735"/>
                </a:moveTo>
                <a:lnTo>
                  <a:pt x="0" y="292735"/>
                </a:lnTo>
                <a:lnTo>
                  <a:pt x="0" y="0"/>
                </a:lnTo>
                <a:lnTo>
                  <a:pt x="8368665" y="0"/>
                </a:lnTo>
                <a:lnTo>
                  <a:pt x="8368665" y="292735"/>
                </a:lnTo>
                <a:close/>
              </a:path>
            </a:pathLst>
          </a:custGeom>
          <a:solidFill>
            <a:srgbClr val="F0F0F0"/>
          </a:solidFill>
        </p:spPr>
        <p:txBody>
          <a:bodyPr wrap="square" lIns="0" tIns="0" rIns="0" bIns="0" rtlCol="0"/>
          <a:lstStyle/>
          <a:p/>
        </p:txBody>
      </p:sp>
      <p:sp>
        <p:nvSpPr>
          <p:cNvPr id="19" name="object 19"/>
          <p:cNvSpPr txBox="1"/>
          <p:nvPr/>
        </p:nvSpPr>
        <p:spPr>
          <a:xfrm>
            <a:off x="768984" y="4223384"/>
            <a:ext cx="8368665" cy="381000"/>
          </a:xfrm>
          <a:prstGeom prst="rect">
            <a:avLst/>
          </a:prstGeom>
          <a:solidFill>
            <a:srgbClr val="FFFFCC"/>
          </a:solidFill>
        </p:spPr>
        <p:txBody>
          <a:bodyPr vert="horz" wrap="square" lIns="0" tIns="52069" rIns="0" bIns="0" rtlCol="0">
            <a:spAutoFit/>
          </a:bodyPr>
          <a:lstStyle/>
          <a:p>
            <a:pPr marL="635">
              <a:lnSpc>
                <a:spcPct val="100000"/>
              </a:lnSpc>
              <a:spcBef>
                <a:spcPts val="410"/>
              </a:spcBef>
            </a:pPr>
            <a:r>
              <a:rPr sz="1150" spc="-5" dirty="0">
                <a:latin typeface="Verdana" panose="020B0604030504040204"/>
                <a:cs typeface="Verdana" panose="020B0604030504040204"/>
              </a:rPr>
              <a:t>This technique </a:t>
            </a:r>
            <a:r>
              <a:rPr sz="1150" dirty="0">
                <a:latin typeface="Verdana" panose="020B0604030504040204"/>
                <a:cs typeface="Verdana" panose="020B0604030504040204"/>
              </a:rPr>
              <a:t>is </a:t>
            </a:r>
            <a:r>
              <a:rPr sz="1150" spc="-5" dirty="0">
                <a:latin typeface="Verdana" panose="020B0604030504040204"/>
                <a:cs typeface="Verdana" panose="020B0604030504040204"/>
              </a:rPr>
              <a:t>known </a:t>
            </a:r>
            <a:r>
              <a:rPr sz="1150" dirty="0">
                <a:latin typeface="Verdana" panose="020B0604030504040204"/>
                <a:cs typeface="Verdana" panose="020B0604030504040204"/>
              </a:rPr>
              <a:t>as </a:t>
            </a:r>
            <a:r>
              <a:rPr sz="1150" b="1" spc="-5" dirty="0">
                <a:latin typeface="Verdana" panose="020B0604030504040204"/>
                <a:cs typeface="Verdana" panose="020B0604030504040204"/>
              </a:rPr>
              <a:t>Ternary Operators</a:t>
            </a:r>
            <a:r>
              <a:rPr sz="1150" spc="-5" dirty="0">
                <a:latin typeface="Verdana" panose="020B0604030504040204"/>
                <a:cs typeface="Verdana" panose="020B0604030504040204"/>
              </a:rPr>
              <a:t>, or </a:t>
            </a:r>
            <a:r>
              <a:rPr sz="1150" b="1" spc="-5" dirty="0">
                <a:latin typeface="Verdana" panose="020B0604030504040204"/>
                <a:cs typeface="Verdana" panose="020B0604030504040204"/>
              </a:rPr>
              <a:t>Conditional</a:t>
            </a:r>
            <a:r>
              <a:rPr sz="1150" b="1" spc="-15" dirty="0">
                <a:latin typeface="Verdana" panose="020B0604030504040204"/>
                <a:cs typeface="Verdana" panose="020B0604030504040204"/>
              </a:rPr>
              <a:t> </a:t>
            </a:r>
            <a:r>
              <a:rPr sz="1150" b="1" spc="-5" dirty="0">
                <a:latin typeface="Verdana" panose="020B0604030504040204"/>
                <a:cs typeface="Verdana" panose="020B0604030504040204"/>
              </a:rPr>
              <a:t>Expressions</a:t>
            </a:r>
            <a:r>
              <a:rPr sz="1150" spc="-5" dirty="0">
                <a:latin typeface="Verdana" panose="020B0604030504040204"/>
                <a:cs typeface="Verdana" panose="020B0604030504040204"/>
              </a:rPr>
              <a:t>.</a:t>
            </a:r>
            <a:endParaRPr sz="1150">
              <a:latin typeface="Verdana" panose="020B0604030504040204"/>
              <a:cs typeface="Verdana" panose="020B0604030504040204"/>
            </a:endParaRPr>
          </a:p>
        </p:txBody>
      </p:sp>
      <p:sp>
        <p:nvSpPr>
          <p:cNvPr id="20" name="object 20"/>
          <p:cNvSpPr txBox="1"/>
          <p:nvPr/>
        </p:nvSpPr>
        <p:spPr>
          <a:xfrm>
            <a:off x="768984" y="4604384"/>
            <a:ext cx="8368665" cy="390525"/>
          </a:xfrm>
          <a:prstGeom prst="rect">
            <a:avLst/>
          </a:prstGeom>
          <a:solidFill>
            <a:srgbClr val="FFFFFF"/>
          </a:solidFill>
        </p:spPr>
        <p:txBody>
          <a:bodyPr vert="horz" wrap="square" lIns="0" tIns="31114" rIns="0" bIns="0" rtlCol="0">
            <a:spAutoFit/>
          </a:bodyPr>
          <a:lstStyle/>
          <a:p>
            <a:pPr marL="635">
              <a:lnSpc>
                <a:spcPct val="100000"/>
              </a:lnSpc>
              <a:spcBef>
                <a:spcPts val="245"/>
              </a:spcBef>
            </a:pPr>
            <a:r>
              <a:rPr sz="1150" spc="-5" dirty="0">
                <a:latin typeface="Verdana" panose="020B0604030504040204"/>
                <a:cs typeface="Verdana" panose="020B0604030504040204"/>
              </a:rPr>
              <a:t>You </a:t>
            </a:r>
            <a:r>
              <a:rPr sz="1150" dirty="0">
                <a:latin typeface="Verdana" panose="020B0604030504040204"/>
                <a:cs typeface="Verdana" panose="020B0604030504040204"/>
              </a:rPr>
              <a:t>can also </a:t>
            </a:r>
            <a:r>
              <a:rPr sz="1150" spc="-5" dirty="0">
                <a:latin typeface="Verdana" panose="020B0604030504040204"/>
                <a:cs typeface="Verdana" panose="020B0604030504040204"/>
              </a:rPr>
              <a:t>have multiple </a:t>
            </a:r>
            <a:r>
              <a:rPr sz="1150" dirty="0">
                <a:latin typeface="Verdana" panose="020B0604030504040204"/>
                <a:cs typeface="Verdana" panose="020B0604030504040204"/>
              </a:rPr>
              <a:t>else </a:t>
            </a:r>
            <a:r>
              <a:rPr sz="1150" spc="-5" dirty="0">
                <a:latin typeface="Verdana" panose="020B0604030504040204"/>
                <a:cs typeface="Verdana" panose="020B0604030504040204"/>
              </a:rPr>
              <a:t>statements on </a:t>
            </a:r>
            <a:r>
              <a:rPr sz="1150" dirty="0">
                <a:latin typeface="Verdana" panose="020B0604030504040204"/>
                <a:cs typeface="Verdana" panose="020B0604030504040204"/>
              </a:rPr>
              <a:t>the same</a:t>
            </a:r>
            <a:r>
              <a:rPr sz="1150" spc="-35" dirty="0">
                <a:latin typeface="Verdana" panose="020B0604030504040204"/>
                <a:cs typeface="Verdana" panose="020B0604030504040204"/>
              </a:rPr>
              <a:t> </a:t>
            </a:r>
            <a:r>
              <a:rPr sz="1150" spc="-5" dirty="0">
                <a:latin typeface="Verdana" panose="020B0604030504040204"/>
                <a:cs typeface="Verdana" panose="020B0604030504040204"/>
              </a:rPr>
              <a:t>line:</a:t>
            </a:r>
            <a:endParaRPr sz="1150">
              <a:latin typeface="Verdana" panose="020B0604030504040204"/>
              <a:cs typeface="Verdana" panose="020B0604030504040204"/>
            </a:endParaRPr>
          </a:p>
        </p:txBody>
      </p:sp>
      <p:sp>
        <p:nvSpPr>
          <p:cNvPr id="21" name="object 21"/>
          <p:cNvSpPr txBox="1"/>
          <p:nvPr/>
        </p:nvSpPr>
        <p:spPr>
          <a:xfrm>
            <a:off x="768984" y="4994909"/>
            <a:ext cx="8368665" cy="657860"/>
          </a:xfrm>
          <a:prstGeom prst="rect">
            <a:avLst/>
          </a:prstGeom>
          <a:solidFill>
            <a:srgbClr val="F0F0F0"/>
          </a:solidFill>
        </p:spPr>
        <p:txBody>
          <a:bodyPr vert="horz" wrap="square" lIns="0" tIns="17780" rIns="0" bIns="0" rtlCol="0">
            <a:spAutoFit/>
          </a:bodyPr>
          <a:lstStyle/>
          <a:p>
            <a:pPr marL="635">
              <a:lnSpc>
                <a:spcPct val="100000"/>
              </a:lnSpc>
              <a:spcBef>
                <a:spcPts val="140"/>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marL="635">
              <a:lnSpc>
                <a:spcPct val="100000"/>
              </a:lnSpc>
              <a:spcBef>
                <a:spcPts val="1490"/>
              </a:spcBef>
            </a:pPr>
            <a:r>
              <a:rPr sz="1150" spc="-5" dirty="0">
                <a:latin typeface="Verdana" panose="020B0604030504040204"/>
                <a:cs typeface="Verdana" panose="020B0604030504040204"/>
              </a:rPr>
              <a:t>One </a:t>
            </a:r>
            <a:r>
              <a:rPr sz="1150" dirty="0">
                <a:latin typeface="Verdana" panose="020B0604030504040204"/>
                <a:cs typeface="Verdana" panose="020B0604030504040204"/>
              </a:rPr>
              <a:t>line if else </a:t>
            </a:r>
            <a:r>
              <a:rPr sz="1150" spc="-5" dirty="0">
                <a:latin typeface="Verdana" panose="020B0604030504040204"/>
                <a:cs typeface="Verdana" panose="020B0604030504040204"/>
              </a:rPr>
              <a:t>statement, </a:t>
            </a:r>
            <a:r>
              <a:rPr sz="1150" dirty="0">
                <a:latin typeface="Verdana" panose="020B0604030504040204"/>
                <a:cs typeface="Verdana" panose="020B0604030504040204"/>
              </a:rPr>
              <a:t>with 3</a:t>
            </a:r>
            <a:r>
              <a:rPr sz="1150" spc="-45" dirty="0">
                <a:latin typeface="Verdana" panose="020B0604030504040204"/>
                <a:cs typeface="Verdana" panose="020B0604030504040204"/>
              </a:rPr>
              <a:t> </a:t>
            </a:r>
            <a:r>
              <a:rPr sz="1150" spc="-5" dirty="0">
                <a:latin typeface="Verdana" panose="020B0604030504040204"/>
                <a:cs typeface="Verdana" panose="020B0604030504040204"/>
              </a:rPr>
              <a:t>conditions:</a:t>
            </a:r>
            <a:endParaRPr sz="1150">
              <a:latin typeface="Verdana" panose="020B0604030504040204"/>
              <a:cs typeface="Verdan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524000" y="1141095"/>
            <a:ext cx="9144000" cy="4812665"/>
          </a:xfrm>
        </p:spPr>
        <p:txBody>
          <a:bodyPr/>
          <a:p>
            <a:r>
              <a:rPr lang="en-IN" altLang="en-US"/>
              <a:t>MY MINI PROJECT</a:t>
            </a:r>
            <a:br>
              <a:rPr lang="en-IN" altLang="en-US"/>
            </a:br>
            <a:r>
              <a:rPr lang="en-IN" altLang="en-US"/>
              <a:t> ON</a:t>
            </a:r>
            <a:br>
              <a:rPr lang="en-IN" altLang="en-US"/>
            </a:br>
            <a:br>
              <a:rPr lang="en-IN" altLang="en-US"/>
            </a:br>
            <a:r>
              <a:rPr lang="en-IN" altLang="en-US"/>
              <a:t>ATM </a:t>
            </a:r>
            <a:r>
              <a:rPr lang="en-IN" sz="4955" dirty="0">
                <a:sym typeface="+mn-ea"/>
              </a:rPr>
              <a:t>Simulator</a:t>
            </a:r>
            <a:br>
              <a:rPr lang="en-IN" sz="4955" dirty="0">
                <a:sym typeface="+mn-ea"/>
              </a:rPr>
            </a:br>
            <a:br>
              <a:rPr lang="en-IN" sz="4955" dirty="0">
                <a:sym typeface="+mn-ea"/>
              </a:rPr>
            </a:br>
            <a:r>
              <a:rPr lang="en-IN" sz="4955" dirty="0">
                <a:sym typeface="+mn-ea"/>
              </a:rPr>
              <a:t>(ADVANCE PYTHON)</a:t>
            </a:r>
            <a:endParaRPr lang="en-IN" altLang="en-US" sz="4955" dirty="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768985" y="742949"/>
            <a:ext cx="8368665" cy="654685"/>
          </a:xfrm>
          <a:custGeom>
            <a:avLst/>
            <a:gdLst/>
            <a:ahLst/>
            <a:cxnLst/>
            <a:rect l="l" t="t" r="r" b="b"/>
            <a:pathLst>
              <a:path w="8368665" h="654685">
                <a:moveTo>
                  <a:pt x="8368665" y="368935"/>
                </a:moveTo>
                <a:lnTo>
                  <a:pt x="0" y="368935"/>
                </a:lnTo>
                <a:lnTo>
                  <a:pt x="0" y="654685"/>
                </a:lnTo>
                <a:lnTo>
                  <a:pt x="8368665" y="654685"/>
                </a:lnTo>
                <a:lnTo>
                  <a:pt x="8368665" y="368935"/>
                </a:lnTo>
                <a:close/>
              </a:path>
              <a:path w="8368665" h="654685">
                <a:moveTo>
                  <a:pt x="8368665" y="0"/>
                </a:moveTo>
                <a:lnTo>
                  <a:pt x="0" y="0"/>
                </a:lnTo>
                <a:lnTo>
                  <a:pt x="0" y="184150"/>
                </a:lnTo>
                <a:lnTo>
                  <a:pt x="0" y="368300"/>
                </a:lnTo>
                <a:lnTo>
                  <a:pt x="8368665" y="368300"/>
                </a:lnTo>
                <a:lnTo>
                  <a:pt x="8368665" y="184150"/>
                </a:lnTo>
                <a:lnTo>
                  <a:pt x="8368665" y="0"/>
                </a:lnTo>
                <a:close/>
              </a:path>
            </a:pathLst>
          </a:custGeom>
          <a:solidFill>
            <a:srgbClr val="FFFFFF"/>
          </a:solidFill>
        </p:spPr>
        <p:txBody>
          <a:bodyPr wrap="square" lIns="0" tIns="0" rIns="0" bIns="0" rtlCol="0"/>
          <a:lstStyle/>
          <a:p/>
        </p:txBody>
      </p:sp>
      <p:sp>
        <p:nvSpPr>
          <p:cNvPr id="14" name="object 14"/>
          <p:cNvSpPr txBox="1"/>
          <p:nvPr/>
        </p:nvSpPr>
        <p:spPr>
          <a:xfrm>
            <a:off x="768984" y="742950"/>
            <a:ext cx="8368665" cy="654685"/>
          </a:xfrm>
          <a:prstGeom prst="rect">
            <a:avLst/>
          </a:prstGeom>
          <a:solidFill>
            <a:srgbClr val="FFFFFF"/>
          </a:solidFill>
        </p:spPr>
        <p:txBody>
          <a:bodyPr vert="horz" wrap="square" lIns="0" tIns="0" rIns="0" bIns="0" rtlCol="0">
            <a:spAutoFit/>
          </a:bodyPr>
          <a:lstStyle/>
          <a:p>
            <a:pPr marL="635">
              <a:lnSpc>
                <a:spcPts val="1285"/>
              </a:lnSpc>
            </a:pPr>
            <a:r>
              <a:rPr sz="1150" dirty="0">
                <a:latin typeface="Consolas" panose="020B0609020204030204"/>
                <a:cs typeface="Consolas" panose="020B0609020204030204"/>
              </a:rPr>
              <a:t>a =</a:t>
            </a:r>
            <a:r>
              <a:rPr sz="1150" spc="-110"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330</a:t>
            </a:r>
            <a:endParaRPr sz="1150">
              <a:latin typeface="Consolas" panose="020B0609020204030204"/>
              <a:cs typeface="Consolas" panose="020B0609020204030204"/>
            </a:endParaRPr>
          </a:p>
          <a:p>
            <a:pPr marL="635">
              <a:lnSpc>
                <a:spcPct val="100000"/>
              </a:lnSpc>
              <a:spcBef>
                <a:spcPts val="70"/>
              </a:spcBef>
            </a:pPr>
            <a:r>
              <a:rPr sz="1150" dirty="0">
                <a:latin typeface="Consolas" panose="020B0609020204030204"/>
                <a:cs typeface="Consolas" panose="020B0609020204030204"/>
              </a:rPr>
              <a:t>b =</a:t>
            </a:r>
            <a:r>
              <a:rPr sz="1150" spc="-110"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330</a:t>
            </a:r>
            <a:endParaRPr sz="1150">
              <a:latin typeface="Consolas" panose="020B0609020204030204"/>
              <a:cs typeface="Consolas" panose="020B0609020204030204"/>
            </a:endParaRPr>
          </a:p>
          <a:p>
            <a:pPr marL="635">
              <a:lnSpc>
                <a:spcPct val="100000"/>
              </a:lnSpc>
              <a:spcBef>
                <a:spcPts val="75"/>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a:t>
            </a:r>
            <a:r>
              <a:rPr sz="1150" spc="-5" dirty="0">
                <a:latin typeface="Consolas" panose="020B0609020204030204"/>
                <a:cs typeface="Consolas" panose="020B0609020204030204"/>
              </a:rPr>
              <a:t>) </a:t>
            </a: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a &gt; b </a:t>
            </a:r>
            <a:r>
              <a:rPr sz="1150" dirty="0">
                <a:solidFill>
                  <a:srgbClr val="0000CD"/>
                </a:solidFill>
                <a:latin typeface="Consolas" panose="020B0609020204030204"/>
                <a:cs typeface="Consolas" panose="020B0609020204030204"/>
              </a:rPr>
              <a:t>else </a:t>
            </a: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t>
            </a:r>
            <a:r>
              <a:rPr sz="1150" spc="-5" dirty="0">
                <a:latin typeface="Consolas" panose="020B0609020204030204"/>
                <a:cs typeface="Consolas" panose="020B0609020204030204"/>
              </a:rPr>
              <a:t>) </a:t>
            </a: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a == b </a:t>
            </a:r>
            <a:r>
              <a:rPr sz="1150" spc="-5" dirty="0">
                <a:solidFill>
                  <a:srgbClr val="0000CD"/>
                </a:solidFill>
                <a:latin typeface="Consolas" panose="020B0609020204030204"/>
                <a:cs typeface="Consolas" panose="020B0609020204030204"/>
              </a:rPr>
              <a:t>else</a:t>
            </a:r>
            <a:r>
              <a:rPr sz="1150" spc="-30" dirty="0">
                <a:solidFill>
                  <a:srgbClr val="0000CD"/>
                </a:solidFill>
                <a:latin typeface="Consolas" panose="020B0609020204030204"/>
                <a:cs typeface="Consolas" panose="020B0609020204030204"/>
              </a:rPr>
              <a:t> </a:t>
            </a: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"B"</a:t>
            </a:r>
            <a:r>
              <a:rPr sz="1150" spc="-5" dirty="0">
                <a:latin typeface="Consolas" panose="020B0609020204030204"/>
                <a:cs typeface="Consolas" panose="020B0609020204030204"/>
              </a:rPr>
              <a:t>)</a:t>
            </a:r>
            <a:endParaRPr sz="1150">
              <a:latin typeface="Consolas" panose="020B0609020204030204"/>
              <a:cs typeface="Consolas" panose="020B0609020204030204"/>
            </a:endParaRPr>
          </a:p>
        </p:txBody>
      </p:sp>
      <p:sp>
        <p:nvSpPr>
          <p:cNvPr id="15" name="object 15"/>
          <p:cNvSpPr/>
          <p:nvPr/>
        </p:nvSpPr>
        <p:spPr>
          <a:xfrm>
            <a:off x="768984" y="1397635"/>
            <a:ext cx="8368665" cy="292735"/>
          </a:xfrm>
          <a:custGeom>
            <a:avLst/>
            <a:gdLst/>
            <a:ahLst/>
            <a:cxnLst/>
            <a:rect l="l" t="t" r="r" b="b"/>
            <a:pathLst>
              <a:path w="8368665" h="292735">
                <a:moveTo>
                  <a:pt x="8368665" y="292734"/>
                </a:moveTo>
                <a:lnTo>
                  <a:pt x="0" y="292734"/>
                </a:lnTo>
                <a:lnTo>
                  <a:pt x="0" y="0"/>
                </a:lnTo>
                <a:lnTo>
                  <a:pt x="8368665" y="0"/>
                </a:lnTo>
                <a:lnTo>
                  <a:pt x="8368665" y="292734"/>
                </a:lnTo>
                <a:close/>
              </a:path>
            </a:pathLst>
          </a:custGeom>
          <a:solidFill>
            <a:srgbClr val="F0F0F0"/>
          </a:solidFill>
        </p:spPr>
        <p:txBody>
          <a:bodyPr wrap="square" lIns="0" tIns="0" rIns="0" bIns="0" rtlCol="0"/>
          <a:lstStyle/>
          <a:p/>
        </p:txBody>
      </p:sp>
      <p:sp>
        <p:nvSpPr>
          <p:cNvPr id="16" name="object 16"/>
          <p:cNvSpPr/>
          <p:nvPr/>
        </p:nvSpPr>
        <p:spPr>
          <a:xfrm>
            <a:off x="769619" y="1965960"/>
            <a:ext cx="8368665" cy="0"/>
          </a:xfrm>
          <a:custGeom>
            <a:avLst/>
            <a:gdLst/>
            <a:ahLst/>
            <a:cxnLst/>
            <a:rect l="l" t="t" r="r" b="b"/>
            <a:pathLst>
              <a:path w="8368665">
                <a:moveTo>
                  <a:pt x="8368283" y="0"/>
                </a:moveTo>
                <a:lnTo>
                  <a:pt x="0" y="0"/>
                </a:lnTo>
                <a:lnTo>
                  <a:pt x="8368283" y="0"/>
                </a:lnTo>
                <a:close/>
              </a:path>
            </a:pathLst>
          </a:custGeom>
          <a:solidFill>
            <a:srgbClr val="000000"/>
          </a:solidFill>
        </p:spPr>
        <p:txBody>
          <a:bodyPr wrap="square" lIns="0" tIns="0" rIns="0" bIns="0" rtlCol="0"/>
          <a:lstStyle/>
          <a:p/>
        </p:txBody>
      </p:sp>
      <p:grpSp>
        <p:nvGrpSpPr>
          <p:cNvPr id="17" name="object 17"/>
          <p:cNvGrpSpPr/>
          <p:nvPr/>
        </p:nvGrpSpPr>
        <p:grpSpPr>
          <a:xfrm>
            <a:off x="768984" y="2171064"/>
            <a:ext cx="8368665" cy="956310"/>
            <a:chOff x="768984" y="2171064"/>
            <a:chExt cx="8368665" cy="956310"/>
          </a:xfrm>
        </p:grpSpPr>
        <p:sp>
          <p:nvSpPr>
            <p:cNvPr id="18" name="object 18"/>
            <p:cNvSpPr/>
            <p:nvPr/>
          </p:nvSpPr>
          <p:spPr>
            <a:xfrm>
              <a:off x="768985" y="2171064"/>
              <a:ext cx="8368665" cy="956310"/>
            </a:xfrm>
            <a:custGeom>
              <a:avLst/>
              <a:gdLst/>
              <a:ahLst/>
              <a:cxnLst/>
              <a:rect l="l" t="t" r="r" b="b"/>
              <a:pathLst>
                <a:path w="8368665" h="956310">
                  <a:moveTo>
                    <a:pt x="8368665" y="583565"/>
                  </a:moveTo>
                  <a:lnTo>
                    <a:pt x="0" y="583565"/>
                  </a:lnTo>
                  <a:lnTo>
                    <a:pt x="0" y="956310"/>
                  </a:lnTo>
                  <a:lnTo>
                    <a:pt x="8368665" y="956310"/>
                  </a:lnTo>
                  <a:lnTo>
                    <a:pt x="8368665" y="583565"/>
                  </a:lnTo>
                  <a:close/>
                </a:path>
                <a:path w="8368665" h="956310">
                  <a:moveTo>
                    <a:pt x="8368665" y="0"/>
                  </a:moveTo>
                  <a:lnTo>
                    <a:pt x="0" y="0"/>
                  </a:lnTo>
                  <a:lnTo>
                    <a:pt x="0" y="582930"/>
                  </a:lnTo>
                  <a:lnTo>
                    <a:pt x="8368665" y="582930"/>
                  </a:lnTo>
                  <a:lnTo>
                    <a:pt x="8368665" y="0"/>
                  </a:lnTo>
                  <a:close/>
                </a:path>
              </a:pathLst>
            </a:custGeom>
            <a:solidFill>
              <a:srgbClr val="FFFFFF"/>
            </a:solidFill>
          </p:spPr>
          <p:txBody>
            <a:bodyPr wrap="square" lIns="0" tIns="0" rIns="0" bIns="0" rtlCol="0"/>
            <a:lstStyle/>
            <a:p/>
          </p:txBody>
        </p:sp>
        <p:sp>
          <p:nvSpPr>
            <p:cNvPr id="19" name="object 19"/>
            <p:cNvSpPr/>
            <p:nvPr/>
          </p:nvSpPr>
          <p:spPr>
            <a:xfrm>
              <a:off x="1089659" y="2759709"/>
              <a:ext cx="251460" cy="184785"/>
            </a:xfrm>
            <a:custGeom>
              <a:avLst/>
              <a:gdLst/>
              <a:ahLst/>
              <a:cxnLst/>
              <a:rect l="l" t="t" r="r" b="b"/>
              <a:pathLst>
                <a:path w="251459" h="184785">
                  <a:moveTo>
                    <a:pt x="251459" y="184785"/>
                  </a:moveTo>
                  <a:lnTo>
                    <a:pt x="0" y="184785"/>
                  </a:lnTo>
                  <a:lnTo>
                    <a:pt x="0" y="0"/>
                  </a:lnTo>
                  <a:lnTo>
                    <a:pt x="251459" y="0"/>
                  </a:lnTo>
                  <a:lnTo>
                    <a:pt x="251459" y="184785"/>
                  </a:lnTo>
                  <a:close/>
                </a:path>
              </a:pathLst>
            </a:custGeom>
            <a:solidFill>
              <a:srgbClr val="F0F0F0"/>
            </a:solidFill>
          </p:spPr>
          <p:txBody>
            <a:bodyPr wrap="square" lIns="0" tIns="0" rIns="0" bIns="0" rtlCol="0"/>
            <a:lstStyle/>
            <a:p/>
          </p:txBody>
        </p:sp>
      </p:grpSp>
      <p:sp>
        <p:nvSpPr>
          <p:cNvPr id="20" name="object 20"/>
          <p:cNvSpPr txBox="1"/>
          <p:nvPr/>
        </p:nvSpPr>
        <p:spPr>
          <a:xfrm>
            <a:off x="768984" y="2171064"/>
            <a:ext cx="8368665" cy="956310"/>
          </a:xfrm>
          <a:prstGeom prst="rect">
            <a:avLst/>
          </a:prstGeom>
        </p:spPr>
        <p:txBody>
          <a:bodyPr vert="horz" wrap="square" lIns="0" tIns="24130" rIns="0" bIns="0" rtlCol="0">
            <a:spAutoFit/>
          </a:bodyPr>
          <a:lstStyle/>
          <a:p>
            <a:pPr marL="635">
              <a:lnSpc>
                <a:spcPct val="100000"/>
              </a:lnSpc>
              <a:spcBef>
                <a:spcPts val="190"/>
              </a:spcBef>
            </a:pPr>
            <a:r>
              <a:rPr sz="2400" spc="-5" dirty="0">
                <a:latin typeface="Segoe UI" panose="020B0502040204020203"/>
                <a:cs typeface="Segoe UI" panose="020B0502040204020203"/>
              </a:rPr>
              <a:t>And</a:t>
            </a:r>
            <a:endParaRPr sz="2400">
              <a:latin typeface="Segoe UI" panose="020B0502040204020203"/>
              <a:cs typeface="Segoe UI" panose="020B0502040204020203"/>
            </a:endParaRPr>
          </a:p>
          <a:p>
            <a:pPr marL="635">
              <a:lnSpc>
                <a:spcPct val="100000"/>
              </a:lnSpc>
              <a:spcBef>
                <a:spcPts val="1525"/>
              </a:spcBef>
            </a:pPr>
            <a:r>
              <a:rPr sz="1150" spc="-5" dirty="0">
                <a:latin typeface="Verdana" panose="020B0604030504040204"/>
                <a:cs typeface="Verdana" panose="020B0604030504040204"/>
              </a:rPr>
              <a:t>The </a:t>
            </a:r>
            <a:r>
              <a:rPr sz="1200" dirty="0">
                <a:solidFill>
                  <a:srgbClr val="DC133B"/>
                </a:solidFill>
                <a:latin typeface="Consolas" panose="020B0609020204030204"/>
                <a:cs typeface="Consolas" panose="020B0609020204030204"/>
              </a:rPr>
              <a:t>and </a:t>
            </a:r>
            <a:r>
              <a:rPr sz="1150" spc="-5" dirty="0">
                <a:latin typeface="Verdana" panose="020B0604030504040204"/>
                <a:cs typeface="Verdana" panose="020B0604030504040204"/>
              </a:rPr>
              <a:t>keyword </a:t>
            </a:r>
            <a:r>
              <a:rPr sz="1150" dirty="0">
                <a:latin typeface="Verdana" panose="020B0604030504040204"/>
                <a:cs typeface="Verdana" panose="020B0604030504040204"/>
              </a:rPr>
              <a:t>is a </a:t>
            </a:r>
            <a:r>
              <a:rPr sz="1150" spc="-5" dirty="0">
                <a:latin typeface="Verdana" panose="020B0604030504040204"/>
                <a:cs typeface="Verdana" panose="020B0604030504040204"/>
              </a:rPr>
              <a:t>logical operator, </a:t>
            </a:r>
            <a:r>
              <a:rPr sz="1150" dirty="0">
                <a:latin typeface="Verdana" panose="020B0604030504040204"/>
                <a:cs typeface="Verdana" panose="020B0604030504040204"/>
              </a:rPr>
              <a:t>and </a:t>
            </a:r>
            <a:r>
              <a:rPr sz="1150" spc="-5" dirty="0">
                <a:latin typeface="Verdana" panose="020B0604030504040204"/>
                <a:cs typeface="Verdana" panose="020B0604030504040204"/>
              </a:rPr>
              <a:t>is used </a:t>
            </a:r>
            <a:r>
              <a:rPr sz="1150" dirty="0">
                <a:latin typeface="Verdana" panose="020B0604030504040204"/>
                <a:cs typeface="Verdana" panose="020B0604030504040204"/>
              </a:rPr>
              <a:t>to </a:t>
            </a:r>
            <a:r>
              <a:rPr sz="1150" spc="-5" dirty="0">
                <a:latin typeface="Verdana" panose="020B0604030504040204"/>
                <a:cs typeface="Verdana" panose="020B0604030504040204"/>
              </a:rPr>
              <a:t>combine conditional</a:t>
            </a:r>
            <a:r>
              <a:rPr sz="1150" spc="-260" dirty="0">
                <a:latin typeface="Verdana" panose="020B0604030504040204"/>
                <a:cs typeface="Verdana" panose="020B0604030504040204"/>
              </a:rPr>
              <a:t> </a:t>
            </a:r>
            <a:r>
              <a:rPr sz="1150" spc="-5" dirty="0">
                <a:latin typeface="Verdana" panose="020B0604030504040204"/>
                <a:cs typeface="Verdana" panose="020B0604030504040204"/>
              </a:rPr>
              <a:t>statements:</a:t>
            </a:r>
            <a:endParaRPr sz="1150">
              <a:latin typeface="Verdana" panose="020B0604030504040204"/>
              <a:cs typeface="Verdana" panose="020B0604030504040204"/>
            </a:endParaRPr>
          </a:p>
        </p:txBody>
      </p:sp>
      <p:sp>
        <p:nvSpPr>
          <p:cNvPr id="21" name="object 21"/>
          <p:cNvSpPr txBox="1"/>
          <p:nvPr/>
        </p:nvSpPr>
        <p:spPr>
          <a:xfrm>
            <a:off x="768984" y="3127375"/>
            <a:ext cx="8368665" cy="811530"/>
          </a:xfrm>
          <a:prstGeom prst="rect">
            <a:avLst/>
          </a:prstGeom>
          <a:solidFill>
            <a:srgbClr val="F0F0F0"/>
          </a:solidFill>
        </p:spPr>
        <p:txBody>
          <a:bodyPr vert="horz" wrap="square" lIns="0" tIns="18415" rIns="0" bIns="0" rtlCol="0">
            <a:spAutoFit/>
          </a:bodyPr>
          <a:lstStyle/>
          <a:p>
            <a:pPr marL="635">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marL="635">
              <a:lnSpc>
                <a:spcPct val="100000"/>
              </a:lnSpc>
              <a:spcBef>
                <a:spcPts val="1490"/>
              </a:spcBef>
            </a:pPr>
            <a:r>
              <a:rPr sz="1150" spc="-5" dirty="0">
                <a:latin typeface="Verdana" panose="020B0604030504040204"/>
                <a:cs typeface="Verdana" panose="020B0604030504040204"/>
              </a:rPr>
              <a:t>Test </a:t>
            </a:r>
            <a:r>
              <a:rPr sz="1150" dirty="0">
                <a:latin typeface="Verdana" panose="020B0604030504040204"/>
                <a:cs typeface="Verdana" panose="020B0604030504040204"/>
              </a:rPr>
              <a:t>if </a:t>
            </a:r>
            <a:r>
              <a:rPr sz="1000" spc="-5" dirty="0">
                <a:solidFill>
                  <a:srgbClr val="DC133B"/>
                </a:solidFill>
                <a:latin typeface="Consolas" panose="020B0609020204030204"/>
                <a:cs typeface="Consolas" panose="020B0609020204030204"/>
              </a:rPr>
              <a:t>a </a:t>
            </a:r>
            <a:r>
              <a:rPr sz="1150" dirty="0">
                <a:latin typeface="Verdana" panose="020B0604030504040204"/>
                <a:cs typeface="Verdana" panose="020B0604030504040204"/>
              </a:rPr>
              <a:t>is </a:t>
            </a:r>
            <a:r>
              <a:rPr sz="1150" spc="-5" dirty="0">
                <a:latin typeface="Verdana" panose="020B0604030504040204"/>
                <a:cs typeface="Verdana" panose="020B0604030504040204"/>
              </a:rPr>
              <a:t>greater than </a:t>
            </a:r>
            <a:r>
              <a:rPr sz="1000" spc="-5" dirty="0">
                <a:solidFill>
                  <a:srgbClr val="DC133B"/>
                </a:solidFill>
                <a:latin typeface="Consolas" panose="020B0609020204030204"/>
                <a:cs typeface="Consolas" panose="020B0609020204030204"/>
              </a:rPr>
              <a:t>b</a:t>
            </a:r>
            <a:r>
              <a:rPr sz="1150" spc="-5" dirty="0">
                <a:latin typeface="Verdana" panose="020B0604030504040204"/>
                <a:cs typeface="Verdana" panose="020B0604030504040204"/>
              </a:rPr>
              <a:t>, </a:t>
            </a:r>
            <a:r>
              <a:rPr sz="1150" dirty="0">
                <a:latin typeface="Verdana" panose="020B0604030504040204"/>
                <a:cs typeface="Verdana" panose="020B0604030504040204"/>
              </a:rPr>
              <a:t>AND if </a:t>
            </a:r>
            <a:r>
              <a:rPr sz="1000" spc="-5" dirty="0">
                <a:solidFill>
                  <a:srgbClr val="DC133B"/>
                </a:solidFill>
                <a:latin typeface="Consolas" panose="020B0609020204030204"/>
                <a:cs typeface="Consolas" panose="020B0609020204030204"/>
              </a:rPr>
              <a:t>c</a:t>
            </a:r>
            <a:r>
              <a:rPr sz="1000" spc="-360" dirty="0">
                <a:solidFill>
                  <a:srgbClr val="DC133B"/>
                </a:solidFill>
                <a:latin typeface="Consolas" panose="020B0609020204030204"/>
                <a:cs typeface="Consolas" panose="020B0609020204030204"/>
              </a:rPr>
              <a:t> </a:t>
            </a:r>
            <a:r>
              <a:rPr sz="1150" dirty="0">
                <a:latin typeface="Verdana" panose="020B0604030504040204"/>
                <a:cs typeface="Verdana" panose="020B0604030504040204"/>
              </a:rPr>
              <a:t>is </a:t>
            </a:r>
            <a:r>
              <a:rPr sz="1150" spc="-5" dirty="0">
                <a:latin typeface="Verdana" panose="020B0604030504040204"/>
                <a:cs typeface="Verdana" panose="020B0604030504040204"/>
              </a:rPr>
              <a:t>greater than </a:t>
            </a:r>
            <a:r>
              <a:rPr sz="1000" spc="-5" dirty="0">
                <a:solidFill>
                  <a:srgbClr val="DC133B"/>
                </a:solidFill>
                <a:latin typeface="Consolas" panose="020B0609020204030204"/>
                <a:cs typeface="Consolas" panose="020B0609020204030204"/>
              </a:rPr>
              <a:t>a</a:t>
            </a:r>
            <a:r>
              <a:rPr sz="1150" spc="-5" dirty="0">
                <a:latin typeface="Verdana" panose="020B0604030504040204"/>
                <a:cs typeface="Verdana" panose="020B0604030504040204"/>
              </a:rPr>
              <a:t>:</a:t>
            </a:r>
            <a:endParaRPr sz="1150">
              <a:latin typeface="Verdana" panose="020B0604030504040204"/>
              <a:cs typeface="Verdana" panose="020B0604030504040204"/>
            </a:endParaRPr>
          </a:p>
        </p:txBody>
      </p:sp>
      <p:sp>
        <p:nvSpPr>
          <p:cNvPr id="22" name="object 22"/>
          <p:cNvSpPr txBox="1"/>
          <p:nvPr/>
        </p:nvSpPr>
        <p:spPr>
          <a:xfrm>
            <a:off x="768984" y="3938904"/>
            <a:ext cx="8368665" cy="1209040"/>
          </a:xfrm>
          <a:prstGeom prst="rect">
            <a:avLst/>
          </a:prstGeom>
          <a:solidFill>
            <a:srgbClr val="FFFFFF"/>
          </a:solidFill>
        </p:spPr>
        <p:txBody>
          <a:bodyPr vert="horz" wrap="square" lIns="0" tIns="0" rIns="0" bIns="0" rtlCol="0">
            <a:spAutoFit/>
          </a:bodyPr>
          <a:lstStyle/>
          <a:p>
            <a:pPr marL="635">
              <a:lnSpc>
                <a:spcPts val="1285"/>
              </a:lnSpc>
            </a:pPr>
            <a:r>
              <a:rPr sz="1150" dirty="0">
                <a:latin typeface="Consolas" panose="020B0609020204030204"/>
                <a:cs typeface="Consolas" panose="020B0609020204030204"/>
              </a:rPr>
              <a:t>a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200</a:t>
            </a:r>
            <a:endParaRPr sz="1150">
              <a:latin typeface="Consolas" panose="020B0609020204030204"/>
              <a:cs typeface="Consolas" panose="020B0609020204030204"/>
            </a:endParaRPr>
          </a:p>
          <a:p>
            <a:pPr marL="635">
              <a:lnSpc>
                <a:spcPct val="100000"/>
              </a:lnSpc>
              <a:spcBef>
                <a:spcPts val="70"/>
              </a:spcBef>
            </a:pPr>
            <a:r>
              <a:rPr sz="1150" dirty="0">
                <a:latin typeface="Consolas" panose="020B0609020204030204"/>
                <a:cs typeface="Consolas" panose="020B0609020204030204"/>
              </a:rPr>
              <a:t>b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33</a:t>
            </a:r>
            <a:endParaRPr sz="1150">
              <a:latin typeface="Consolas" panose="020B0609020204030204"/>
              <a:cs typeface="Consolas" panose="020B0609020204030204"/>
            </a:endParaRPr>
          </a:p>
          <a:p>
            <a:pPr marL="635">
              <a:lnSpc>
                <a:spcPct val="100000"/>
              </a:lnSpc>
              <a:spcBef>
                <a:spcPts val="85"/>
              </a:spcBef>
            </a:pPr>
            <a:r>
              <a:rPr sz="1150" dirty="0">
                <a:latin typeface="Consolas" panose="020B0609020204030204"/>
                <a:cs typeface="Consolas" panose="020B0609020204030204"/>
              </a:rPr>
              <a:t>c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500</a:t>
            </a:r>
            <a:endParaRPr sz="1150">
              <a:latin typeface="Consolas" panose="020B0609020204030204"/>
              <a:cs typeface="Consolas" panose="020B0609020204030204"/>
            </a:endParaRPr>
          </a:p>
          <a:p>
            <a:pPr marL="635">
              <a:lnSpc>
                <a:spcPct val="100000"/>
              </a:lnSpc>
              <a:spcBef>
                <a:spcPts val="60"/>
              </a:spcBef>
            </a:pP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a &gt; b and c &gt;</a:t>
            </a:r>
            <a:r>
              <a:rPr sz="1150" spc="-45" dirty="0">
                <a:latin typeface="Consolas" panose="020B0609020204030204"/>
                <a:cs typeface="Consolas" panose="020B0609020204030204"/>
              </a:rPr>
              <a:t> </a:t>
            </a:r>
            <a:r>
              <a:rPr sz="1150" dirty="0">
                <a:latin typeface="Consolas" panose="020B0609020204030204"/>
                <a:cs typeface="Consolas" panose="020B0609020204030204"/>
              </a:rPr>
              <a:t>a:</a:t>
            </a:r>
            <a:endParaRPr sz="1150">
              <a:latin typeface="Consolas" panose="020B0609020204030204"/>
              <a:cs typeface="Consolas" panose="020B0609020204030204"/>
            </a:endParaRPr>
          </a:p>
          <a:p>
            <a:pPr marL="160655">
              <a:lnSpc>
                <a:spcPct val="100000"/>
              </a:lnSpc>
              <a:spcBef>
                <a:spcPts val="85"/>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"Both conditions </a:t>
            </a:r>
            <a:r>
              <a:rPr sz="1150" dirty="0">
                <a:solidFill>
                  <a:srgbClr val="A42A2A"/>
                </a:solidFill>
                <a:latin typeface="Consolas" panose="020B0609020204030204"/>
                <a:cs typeface="Consolas" panose="020B0609020204030204"/>
              </a:rPr>
              <a:t>are</a:t>
            </a:r>
            <a:r>
              <a:rPr sz="1150" spc="-25" dirty="0">
                <a:solidFill>
                  <a:srgbClr val="A42A2A"/>
                </a:solidFill>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True"</a:t>
            </a:r>
            <a:r>
              <a:rPr sz="1150" spc="-5" dirty="0">
                <a:latin typeface="Consolas" panose="020B0609020204030204"/>
                <a:cs typeface="Consolas" panose="020B0609020204030204"/>
              </a:rPr>
              <a:t>)</a:t>
            </a:r>
            <a:endParaRPr sz="1150">
              <a:latin typeface="Consolas" panose="020B0609020204030204"/>
              <a:cs typeface="Consolas" panose="020B0609020204030204"/>
            </a:endParaRPr>
          </a:p>
        </p:txBody>
      </p:sp>
      <p:sp>
        <p:nvSpPr>
          <p:cNvPr id="23" name="object 23"/>
          <p:cNvSpPr/>
          <p:nvPr/>
        </p:nvSpPr>
        <p:spPr>
          <a:xfrm>
            <a:off x="768984" y="5147945"/>
            <a:ext cx="8368665" cy="292735"/>
          </a:xfrm>
          <a:custGeom>
            <a:avLst/>
            <a:gdLst/>
            <a:ahLst/>
            <a:cxnLst/>
            <a:rect l="l" t="t" r="r" b="b"/>
            <a:pathLst>
              <a:path w="8368665" h="292735">
                <a:moveTo>
                  <a:pt x="8368665" y="292735"/>
                </a:moveTo>
                <a:lnTo>
                  <a:pt x="0" y="292735"/>
                </a:lnTo>
                <a:lnTo>
                  <a:pt x="0" y="0"/>
                </a:lnTo>
                <a:lnTo>
                  <a:pt x="8368665" y="0"/>
                </a:lnTo>
                <a:lnTo>
                  <a:pt x="8368665" y="292735"/>
                </a:lnTo>
                <a:close/>
              </a:path>
            </a:pathLst>
          </a:custGeom>
          <a:solidFill>
            <a:srgbClr val="F0F0F0"/>
          </a:solidFill>
        </p:spPr>
        <p:txBody>
          <a:bodyPr wrap="square" lIns="0" tIns="0" rIns="0" bIns="0" rtlCol="0"/>
          <a:lstStyle/>
          <a:p/>
        </p:txBody>
      </p:sp>
      <p:sp>
        <p:nvSpPr>
          <p:cNvPr id="24" name="object 24"/>
          <p:cNvSpPr/>
          <p:nvPr/>
        </p:nvSpPr>
        <p:spPr>
          <a:xfrm>
            <a:off x="769619" y="5715000"/>
            <a:ext cx="8368665" cy="1905"/>
          </a:xfrm>
          <a:custGeom>
            <a:avLst/>
            <a:gdLst/>
            <a:ahLst/>
            <a:cxnLst/>
            <a:rect l="l" t="t" r="r" b="b"/>
            <a:pathLst>
              <a:path w="8368665" h="1904">
                <a:moveTo>
                  <a:pt x="0" y="1524"/>
                </a:moveTo>
                <a:lnTo>
                  <a:pt x="0" y="0"/>
                </a:lnTo>
                <a:lnTo>
                  <a:pt x="8368283" y="0"/>
                </a:lnTo>
                <a:lnTo>
                  <a:pt x="8368030" y="1270"/>
                </a:lnTo>
                <a:lnTo>
                  <a:pt x="0" y="1524"/>
                </a:lnTo>
                <a:close/>
              </a:path>
            </a:pathLst>
          </a:custGeom>
          <a:solidFill>
            <a:srgbClr val="000000"/>
          </a:solidFill>
        </p:spPr>
        <p:txBody>
          <a:bodyPr wrap="square" lIns="0" tIns="0" rIns="0" bIns="0" rtlCol="0"/>
          <a:lstStyle/>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object 13"/>
          <p:cNvGrpSpPr/>
          <p:nvPr/>
        </p:nvGrpSpPr>
        <p:grpSpPr>
          <a:xfrm>
            <a:off x="768984" y="742950"/>
            <a:ext cx="8368665" cy="2683510"/>
            <a:chOff x="768984" y="742950"/>
            <a:chExt cx="8368665" cy="2683510"/>
          </a:xfrm>
        </p:grpSpPr>
        <p:sp>
          <p:nvSpPr>
            <p:cNvPr id="14" name="object 14"/>
            <p:cNvSpPr/>
            <p:nvPr/>
          </p:nvSpPr>
          <p:spPr>
            <a:xfrm>
              <a:off x="768985" y="742949"/>
              <a:ext cx="8368665" cy="949325"/>
            </a:xfrm>
            <a:custGeom>
              <a:avLst/>
              <a:gdLst/>
              <a:ahLst/>
              <a:cxnLst/>
              <a:rect l="l" t="t" r="r" b="b"/>
              <a:pathLst>
                <a:path w="8368665" h="949325">
                  <a:moveTo>
                    <a:pt x="8368665" y="0"/>
                  </a:moveTo>
                  <a:lnTo>
                    <a:pt x="0" y="0"/>
                  </a:lnTo>
                  <a:lnTo>
                    <a:pt x="0" y="582930"/>
                  </a:lnTo>
                  <a:lnTo>
                    <a:pt x="0" y="949325"/>
                  </a:lnTo>
                  <a:lnTo>
                    <a:pt x="8368665" y="949325"/>
                  </a:lnTo>
                  <a:lnTo>
                    <a:pt x="8368665" y="582930"/>
                  </a:lnTo>
                  <a:lnTo>
                    <a:pt x="8368665" y="0"/>
                  </a:lnTo>
                  <a:close/>
                </a:path>
              </a:pathLst>
            </a:custGeom>
            <a:solidFill>
              <a:srgbClr val="FFFFFF"/>
            </a:solidFill>
          </p:spPr>
          <p:txBody>
            <a:bodyPr wrap="square" lIns="0" tIns="0" rIns="0" bIns="0" rtlCol="0"/>
            <a:lstStyle/>
            <a:p/>
          </p:txBody>
        </p:sp>
        <p:sp>
          <p:nvSpPr>
            <p:cNvPr id="15" name="object 15"/>
            <p:cNvSpPr/>
            <p:nvPr/>
          </p:nvSpPr>
          <p:spPr>
            <a:xfrm>
              <a:off x="768985" y="1330959"/>
              <a:ext cx="8368665" cy="1172845"/>
            </a:xfrm>
            <a:custGeom>
              <a:avLst/>
              <a:gdLst/>
              <a:ahLst/>
              <a:cxnLst/>
              <a:rect l="l" t="t" r="r" b="b"/>
              <a:pathLst>
                <a:path w="8368665" h="1172845">
                  <a:moveTo>
                    <a:pt x="460375" y="0"/>
                  </a:moveTo>
                  <a:lnTo>
                    <a:pt x="320675" y="0"/>
                  </a:lnTo>
                  <a:lnTo>
                    <a:pt x="320675" y="178435"/>
                  </a:lnTo>
                  <a:lnTo>
                    <a:pt x="460375" y="178435"/>
                  </a:lnTo>
                  <a:lnTo>
                    <a:pt x="460375" y="0"/>
                  </a:lnTo>
                  <a:close/>
                </a:path>
                <a:path w="8368665" h="1172845">
                  <a:moveTo>
                    <a:pt x="8368665" y="784860"/>
                  </a:moveTo>
                  <a:lnTo>
                    <a:pt x="0" y="784860"/>
                  </a:lnTo>
                  <a:lnTo>
                    <a:pt x="0" y="1172845"/>
                  </a:lnTo>
                  <a:lnTo>
                    <a:pt x="8368665" y="1172845"/>
                  </a:lnTo>
                  <a:lnTo>
                    <a:pt x="8368665" y="784860"/>
                  </a:lnTo>
                  <a:close/>
                </a:path>
                <a:path w="8368665" h="1172845">
                  <a:moveTo>
                    <a:pt x="8368665" y="361315"/>
                  </a:moveTo>
                  <a:lnTo>
                    <a:pt x="0" y="361315"/>
                  </a:lnTo>
                  <a:lnTo>
                    <a:pt x="0" y="784225"/>
                  </a:lnTo>
                  <a:lnTo>
                    <a:pt x="8368665" y="784225"/>
                  </a:lnTo>
                  <a:lnTo>
                    <a:pt x="8368665" y="361315"/>
                  </a:lnTo>
                  <a:close/>
                </a:path>
              </a:pathLst>
            </a:custGeom>
            <a:solidFill>
              <a:srgbClr val="F0F0F0"/>
            </a:solidFill>
          </p:spPr>
          <p:txBody>
            <a:bodyPr wrap="square" lIns="0" tIns="0" rIns="0" bIns="0" rtlCol="0"/>
            <a:lstStyle/>
            <a:p/>
          </p:txBody>
        </p:sp>
        <p:sp>
          <p:nvSpPr>
            <p:cNvPr id="16" name="object 16"/>
            <p:cNvSpPr/>
            <p:nvPr/>
          </p:nvSpPr>
          <p:spPr>
            <a:xfrm>
              <a:off x="768985" y="2504439"/>
              <a:ext cx="8368665" cy="922019"/>
            </a:xfrm>
            <a:custGeom>
              <a:avLst/>
              <a:gdLst/>
              <a:ahLst/>
              <a:cxnLst/>
              <a:rect l="l" t="t" r="r" b="b"/>
              <a:pathLst>
                <a:path w="8368665" h="922020">
                  <a:moveTo>
                    <a:pt x="8368665" y="737870"/>
                  </a:moveTo>
                  <a:lnTo>
                    <a:pt x="0" y="737870"/>
                  </a:lnTo>
                  <a:lnTo>
                    <a:pt x="0" y="922020"/>
                  </a:lnTo>
                  <a:lnTo>
                    <a:pt x="8368665" y="922020"/>
                  </a:lnTo>
                  <a:lnTo>
                    <a:pt x="8368665" y="737870"/>
                  </a:lnTo>
                  <a:close/>
                </a:path>
                <a:path w="8368665" h="922020">
                  <a:moveTo>
                    <a:pt x="8368665" y="368935"/>
                  </a:moveTo>
                  <a:lnTo>
                    <a:pt x="0" y="368935"/>
                  </a:lnTo>
                  <a:lnTo>
                    <a:pt x="0" y="553085"/>
                  </a:lnTo>
                  <a:lnTo>
                    <a:pt x="0" y="737235"/>
                  </a:lnTo>
                  <a:lnTo>
                    <a:pt x="8368665" y="737235"/>
                  </a:lnTo>
                  <a:lnTo>
                    <a:pt x="8368665" y="553085"/>
                  </a:lnTo>
                  <a:lnTo>
                    <a:pt x="8368665" y="368935"/>
                  </a:lnTo>
                  <a:close/>
                </a:path>
                <a:path w="8368665" h="922020">
                  <a:moveTo>
                    <a:pt x="8368665" y="0"/>
                  </a:moveTo>
                  <a:lnTo>
                    <a:pt x="0" y="0"/>
                  </a:lnTo>
                  <a:lnTo>
                    <a:pt x="0" y="184150"/>
                  </a:lnTo>
                  <a:lnTo>
                    <a:pt x="0" y="368300"/>
                  </a:lnTo>
                  <a:lnTo>
                    <a:pt x="8368665" y="368300"/>
                  </a:lnTo>
                  <a:lnTo>
                    <a:pt x="8368665" y="184150"/>
                  </a:lnTo>
                  <a:lnTo>
                    <a:pt x="8368665" y="0"/>
                  </a:lnTo>
                  <a:close/>
                </a:path>
              </a:pathLst>
            </a:custGeom>
            <a:solidFill>
              <a:srgbClr val="FFFFFF"/>
            </a:solidFill>
          </p:spPr>
          <p:txBody>
            <a:bodyPr wrap="square" lIns="0" tIns="0" rIns="0" bIns="0" rtlCol="0"/>
            <a:lstStyle/>
            <a:p/>
          </p:txBody>
        </p:sp>
      </p:grpSp>
      <p:sp>
        <p:nvSpPr>
          <p:cNvPr id="17" name="object 17"/>
          <p:cNvSpPr txBox="1"/>
          <p:nvPr/>
        </p:nvSpPr>
        <p:spPr>
          <a:xfrm>
            <a:off x="756919" y="754494"/>
            <a:ext cx="6247130" cy="2663825"/>
          </a:xfrm>
          <a:prstGeom prst="rect">
            <a:avLst/>
          </a:prstGeom>
        </p:spPr>
        <p:txBody>
          <a:bodyPr vert="horz" wrap="square" lIns="0" tIns="12700" rIns="0" bIns="0" rtlCol="0">
            <a:spAutoFit/>
          </a:bodyPr>
          <a:lstStyle/>
          <a:p>
            <a:pPr marL="12700">
              <a:lnSpc>
                <a:spcPct val="100000"/>
              </a:lnSpc>
              <a:spcBef>
                <a:spcPts val="100"/>
              </a:spcBef>
            </a:pPr>
            <a:r>
              <a:rPr sz="2400" dirty="0">
                <a:latin typeface="Segoe UI" panose="020B0502040204020203"/>
                <a:cs typeface="Segoe UI" panose="020B0502040204020203"/>
              </a:rPr>
              <a:t>Or</a:t>
            </a:r>
            <a:endParaRPr sz="2400">
              <a:latin typeface="Segoe UI" panose="020B0502040204020203"/>
              <a:cs typeface="Segoe UI" panose="020B0502040204020203"/>
            </a:endParaRPr>
          </a:p>
          <a:p>
            <a:pPr marL="12700">
              <a:lnSpc>
                <a:spcPct val="100000"/>
              </a:lnSpc>
              <a:spcBef>
                <a:spcPts val="1575"/>
              </a:spcBef>
            </a:pPr>
            <a:r>
              <a:rPr sz="1150" spc="-5" dirty="0">
                <a:latin typeface="Verdana" panose="020B0604030504040204"/>
                <a:cs typeface="Verdana" panose="020B0604030504040204"/>
              </a:rPr>
              <a:t>The </a:t>
            </a:r>
            <a:r>
              <a:rPr sz="1000" spc="-5" dirty="0">
                <a:solidFill>
                  <a:srgbClr val="DC133B"/>
                </a:solidFill>
                <a:latin typeface="Consolas" panose="020B0609020204030204"/>
                <a:cs typeface="Consolas" panose="020B0609020204030204"/>
              </a:rPr>
              <a:t>or </a:t>
            </a:r>
            <a:r>
              <a:rPr sz="1150" spc="-5" dirty="0">
                <a:latin typeface="Verdana" panose="020B0604030504040204"/>
                <a:cs typeface="Verdana" panose="020B0604030504040204"/>
              </a:rPr>
              <a:t>keyword is </a:t>
            </a:r>
            <a:r>
              <a:rPr sz="1150" dirty="0">
                <a:latin typeface="Verdana" panose="020B0604030504040204"/>
                <a:cs typeface="Verdana" panose="020B0604030504040204"/>
              </a:rPr>
              <a:t>a </a:t>
            </a:r>
            <a:r>
              <a:rPr sz="1150" spc="-5" dirty="0">
                <a:latin typeface="Verdana" panose="020B0604030504040204"/>
                <a:cs typeface="Verdana" panose="020B0604030504040204"/>
              </a:rPr>
              <a:t>logical operator, and </a:t>
            </a:r>
            <a:r>
              <a:rPr sz="1150" dirty="0">
                <a:latin typeface="Verdana" panose="020B0604030504040204"/>
                <a:cs typeface="Verdana" panose="020B0604030504040204"/>
              </a:rPr>
              <a:t>is </a:t>
            </a:r>
            <a:r>
              <a:rPr sz="1150" spc="-5" dirty="0">
                <a:latin typeface="Verdana" panose="020B0604030504040204"/>
                <a:cs typeface="Verdana" panose="020B0604030504040204"/>
              </a:rPr>
              <a:t>used </a:t>
            </a:r>
            <a:r>
              <a:rPr sz="1150" dirty="0">
                <a:latin typeface="Verdana" panose="020B0604030504040204"/>
                <a:cs typeface="Verdana" panose="020B0604030504040204"/>
              </a:rPr>
              <a:t>to </a:t>
            </a:r>
            <a:r>
              <a:rPr sz="1150" spc="-5" dirty="0">
                <a:latin typeface="Verdana" panose="020B0604030504040204"/>
                <a:cs typeface="Verdana" panose="020B0604030504040204"/>
              </a:rPr>
              <a:t>combine conditional</a:t>
            </a:r>
            <a:r>
              <a:rPr sz="1150" spc="-65" dirty="0">
                <a:latin typeface="Verdana" panose="020B0604030504040204"/>
                <a:cs typeface="Verdana" panose="020B0604030504040204"/>
              </a:rPr>
              <a:t> </a:t>
            </a:r>
            <a:r>
              <a:rPr sz="1150" spc="-5" dirty="0">
                <a:latin typeface="Verdana" panose="020B0604030504040204"/>
                <a:cs typeface="Verdana" panose="020B0604030504040204"/>
              </a:rPr>
              <a:t>statements:</a:t>
            </a:r>
            <a:endParaRPr sz="1150">
              <a:latin typeface="Verdana" panose="020B0604030504040204"/>
              <a:cs typeface="Verdana" panose="020B0604030504040204"/>
            </a:endParaRPr>
          </a:p>
          <a:p>
            <a:pPr>
              <a:lnSpc>
                <a:spcPct val="100000"/>
              </a:lnSpc>
              <a:spcBef>
                <a:spcPts val="10"/>
              </a:spcBef>
            </a:pPr>
            <a:endParaRPr sz="1300">
              <a:latin typeface="Verdana" panose="020B0604030504040204"/>
              <a:cs typeface="Verdana" panose="020B0604030504040204"/>
            </a:endParaRPr>
          </a:p>
          <a:p>
            <a:pPr marL="12700">
              <a:lnSpc>
                <a:spcPct val="100000"/>
              </a:lnSpc>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marL="12700">
              <a:lnSpc>
                <a:spcPct val="100000"/>
              </a:lnSpc>
              <a:spcBef>
                <a:spcPts val="1490"/>
              </a:spcBef>
            </a:pPr>
            <a:r>
              <a:rPr sz="1150" spc="-5" dirty="0">
                <a:latin typeface="Verdana" panose="020B0604030504040204"/>
                <a:cs typeface="Verdana" panose="020B0604030504040204"/>
              </a:rPr>
              <a:t>Test </a:t>
            </a:r>
            <a:r>
              <a:rPr sz="1150" dirty="0">
                <a:latin typeface="Verdana" panose="020B0604030504040204"/>
                <a:cs typeface="Verdana" panose="020B0604030504040204"/>
              </a:rPr>
              <a:t>if </a:t>
            </a:r>
            <a:r>
              <a:rPr sz="1000" spc="-5" dirty="0">
                <a:solidFill>
                  <a:srgbClr val="DC133B"/>
                </a:solidFill>
                <a:latin typeface="Consolas" panose="020B0609020204030204"/>
                <a:cs typeface="Consolas" panose="020B0609020204030204"/>
              </a:rPr>
              <a:t>a </a:t>
            </a:r>
            <a:r>
              <a:rPr sz="1150" dirty="0">
                <a:latin typeface="Verdana" panose="020B0604030504040204"/>
                <a:cs typeface="Verdana" panose="020B0604030504040204"/>
              </a:rPr>
              <a:t>is </a:t>
            </a:r>
            <a:r>
              <a:rPr sz="1150" spc="-5" dirty="0">
                <a:latin typeface="Verdana" panose="020B0604030504040204"/>
                <a:cs typeface="Verdana" panose="020B0604030504040204"/>
              </a:rPr>
              <a:t>greater than </a:t>
            </a:r>
            <a:r>
              <a:rPr sz="1000" spc="-5" dirty="0">
                <a:solidFill>
                  <a:srgbClr val="DC133B"/>
                </a:solidFill>
                <a:latin typeface="Consolas" panose="020B0609020204030204"/>
                <a:cs typeface="Consolas" panose="020B0609020204030204"/>
              </a:rPr>
              <a:t>b</a:t>
            </a:r>
            <a:r>
              <a:rPr sz="1150" spc="-5" dirty="0">
                <a:latin typeface="Verdana" panose="020B0604030504040204"/>
                <a:cs typeface="Verdana" panose="020B0604030504040204"/>
              </a:rPr>
              <a:t>, </a:t>
            </a:r>
            <a:r>
              <a:rPr sz="1150" dirty="0">
                <a:latin typeface="Verdana" panose="020B0604030504040204"/>
                <a:cs typeface="Verdana" panose="020B0604030504040204"/>
              </a:rPr>
              <a:t>OR if </a:t>
            </a:r>
            <a:r>
              <a:rPr sz="1000" spc="-5" dirty="0">
                <a:solidFill>
                  <a:srgbClr val="DC133B"/>
                </a:solidFill>
                <a:latin typeface="Consolas" panose="020B0609020204030204"/>
                <a:cs typeface="Consolas" panose="020B0609020204030204"/>
              </a:rPr>
              <a:t>a</a:t>
            </a:r>
            <a:r>
              <a:rPr sz="1000" spc="-350" dirty="0">
                <a:solidFill>
                  <a:srgbClr val="DC133B"/>
                </a:solidFill>
                <a:latin typeface="Consolas" panose="020B0609020204030204"/>
                <a:cs typeface="Consolas" panose="020B0609020204030204"/>
              </a:rPr>
              <a:t> </a:t>
            </a:r>
            <a:r>
              <a:rPr sz="1150" dirty="0">
                <a:latin typeface="Verdana" panose="020B0604030504040204"/>
                <a:cs typeface="Verdana" panose="020B0604030504040204"/>
              </a:rPr>
              <a:t>is </a:t>
            </a:r>
            <a:r>
              <a:rPr sz="1150" spc="-5" dirty="0">
                <a:latin typeface="Verdana" panose="020B0604030504040204"/>
                <a:cs typeface="Verdana" panose="020B0604030504040204"/>
              </a:rPr>
              <a:t>greater than </a:t>
            </a:r>
            <a:r>
              <a:rPr sz="1000" dirty="0">
                <a:solidFill>
                  <a:srgbClr val="DC133B"/>
                </a:solidFill>
                <a:latin typeface="Consolas" panose="020B0609020204030204"/>
                <a:cs typeface="Consolas" panose="020B0609020204030204"/>
              </a:rPr>
              <a:t>c</a:t>
            </a:r>
            <a:r>
              <a:rPr sz="1150" dirty="0">
                <a:latin typeface="Verdana" panose="020B0604030504040204"/>
                <a:cs typeface="Verdana" panose="020B0604030504040204"/>
              </a:rPr>
              <a:t>:</a:t>
            </a:r>
            <a:endParaRPr sz="1150">
              <a:latin typeface="Verdana" panose="020B0604030504040204"/>
              <a:cs typeface="Verdana" panose="020B0604030504040204"/>
            </a:endParaRPr>
          </a:p>
          <a:p>
            <a:pPr marL="12700">
              <a:lnSpc>
                <a:spcPct val="100000"/>
              </a:lnSpc>
              <a:spcBef>
                <a:spcPts val="1130"/>
              </a:spcBef>
            </a:pPr>
            <a:r>
              <a:rPr sz="1150" dirty="0">
                <a:latin typeface="Consolas" panose="020B0609020204030204"/>
                <a:cs typeface="Consolas" panose="020B0609020204030204"/>
              </a:rPr>
              <a:t>a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200</a:t>
            </a:r>
            <a:endParaRPr sz="1150">
              <a:latin typeface="Consolas" panose="020B0609020204030204"/>
              <a:cs typeface="Consolas" panose="020B0609020204030204"/>
            </a:endParaRPr>
          </a:p>
          <a:p>
            <a:pPr marL="12700">
              <a:lnSpc>
                <a:spcPct val="100000"/>
              </a:lnSpc>
              <a:spcBef>
                <a:spcPts val="70"/>
              </a:spcBef>
            </a:pPr>
            <a:r>
              <a:rPr sz="1150" dirty="0">
                <a:latin typeface="Consolas" panose="020B0609020204030204"/>
                <a:cs typeface="Consolas" panose="020B0609020204030204"/>
              </a:rPr>
              <a:t>b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33</a:t>
            </a:r>
            <a:endParaRPr sz="1150">
              <a:latin typeface="Consolas" panose="020B0609020204030204"/>
              <a:cs typeface="Consolas" panose="020B0609020204030204"/>
            </a:endParaRPr>
          </a:p>
          <a:p>
            <a:pPr marL="12700">
              <a:lnSpc>
                <a:spcPct val="100000"/>
              </a:lnSpc>
              <a:spcBef>
                <a:spcPts val="75"/>
              </a:spcBef>
            </a:pPr>
            <a:r>
              <a:rPr sz="1150" dirty="0">
                <a:latin typeface="Consolas" panose="020B0609020204030204"/>
                <a:cs typeface="Consolas" panose="020B0609020204030204"/>
              </a:rPr>
              <a:t>c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500</a:t>
            </a:r>
            <a:endParaRPr sz="1150">
              <a:latin typeface="Consolas" panose="020B0609020204030204"/>
              <a:cs typeface="Consolas" panose="020B0609020204030204"/>
            </a:endParaRPr>
          </a:p>
          <a:p>
            <a:pPr marL="12700">
              <a:lnSpc>
                <a:spcPct val="100000"/>
              </a:lnSpc>
              <a:spcBef>
                <a:spcPts val="70"/>
              </a:spcBef>
            </a:pP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a &gt; b or a &gt;</a:t>
            </a:r>
            <a:r>
              <a:rPr sz="1150" spc="-45" dirty="0">
                <a:latin typeface="Consolas" panose="020B0609020204030204"/>
                <a:cs typeface="Consolas" panose="020B0609020204030204"/>
              </a:rPr>
              <a:t> </a:t>
            </a:r>
            <a:r>
              <a:rPr sz="1150" dirty="0">
                <a:latin typeface="Consolas" panose="020B0609020204030204"/>
                <a:cs typeface="Consolas" panose="020B0609020204030204"/>
              </a:rPr>
              <a:t>c:</a:t>
            </a:r>
            <a:endParaRPr sz="1150">
              <a:latin typeface="Consolas" panose="020B0609020204030204"/>
              <a:cs typeface="Consolas" panose="020B0609020204030204"/>
            </a:endParaRPr>
          </a:p>
          <a:p>
            <a:pPr marL="172720">
              <a:lnSpc>
                <a:spcPct val="100000"/>
              </a:lnSpc>
              <a:spcBef>
                <a:spcPts val="75"/>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"At least </a:t>
            </a:r>
            <a:r>
              <a:rPr sz="1150" dirty="0">
                <a:solidFill>
                  <a:srgbClr val="A42A2A"/>
                </a:solidFill>
                <a:latin typeface="Consolas" panose="020B0609020204030204"/>
                <a:cs typeface="Consolas" panose="020B0609020204030204"/>
              </a:rPr>
              <a:t>one of the </a:t>
            </a:r>
            <a:r>
              <a:rPr sz="1150" spc="-5" dirty="0">
                <a:solidFill>
                  <a:srgbClr val="A42A2A"/>
                </a:solidFill>
                <a:latin typeface="Consolas" panose="020B0609020204030204"/>
                <a:cs typeface="Consolas" panose="020B0609020204030204"/>
              </a:rPr>
              <a:t>conditions </a:t>
            </a:r>
            <a:r>
              <a:rPr sz="1150" dirty="0">
                <a:solidFill>
                  <a:srgbClr val="A42A2A"/>
                </a:solidFill>
                <a:latin typeface="Consolas" panose="020B0609020204030204"/>
                <a:cs typeface="Consolas" panose="020B0609020204030204"/>
              </a:rPr>
              <a:t>is</a:t>
            </a:r>
            <a:r>
              <a:rPr sz="1150" spc="-40" dirty="0">
                <a:solidFill>
                  <a:srgbClr val="A42A2A"/>
                </a:solidFill>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True"</a:t>
            </a:r>
            <a:r>
              <a:rPr sz="1150" spc="-5" dirty="0">
                <a:latin typeface="Consolas" panose="020B0609020204030204"/>
                <a:cs typeface="Consolas" panose="020B0609020204030204"/>
              </a:rPr>
              <a:t>)</a:t>
            </a:r>
            <a:endParaRPr sz="1150">
              <a:latin typeface="Consolas" panose="020B0609020204030204"/>
              <a:cs typeface="Consolas" panose="020B0609020204030204"/>
            </a:endParaRPr>
          </a:p>
        </p:txBody>
      </p:sp>
      <p:grpSp>
        <p:nvGrpSpPr>
          <p:cNvPr id="18" name="object 18"/>
          <p:cNvGrpSpPr/>
          <p:nvPr/>
        </p:nvGrpSpPr>
        <p:grpSpPr>
          <a:xfrm>
            <a:off x="768984" y="3427095"/>
            <a:ext cx="8369300" cy="2590800"/>
            <a:chOff x="768984" y="3427095"/>
            <a:chExt cx="8369300" cy="2590800"/>
          </a:xfrm>
        </p:grpSpPr>
        <p:sp>
          <p:nvSpPr>
            <p:cNvPr id="19" name="object 19"/>
            <p:cNvSpPr/>
            <p:nvPr/>
          </p:nvSpPr>
          <p:spPr>
            <a:xfrm>
              <a:off x="768984" y="3427095"/>
              <a:ext cx="8368665" cy="285750"/>
            </a:xfrm>
            <a:custGeom>
              <a:avLst/>
              <a:gdLst/>
              <a:ahLst/>
              <a:cxnLst/>
              <a:rect l="l" t="t" r="r" b="b"/>
              <a:pathLst>
                <a:path w="8368665" h="285750">
                  <a:moveTo>
                    <a:pt x="8368665" y="285750"/>
                  </a:moveTo>
                  <a:lnTo>
                    <a:pt x="0" y="285750"/>
                  </a:lnTo>
                  <a:lnTo>
                    <a:pt x="0" y="0"/>
                  </a:lnTo>
                  <a:lnTo>
                    <a:pt x="8368665" y="0"/>
                  </a:lnTo>
                  <a:lnTo>
                    <a:pt x="8368665" y="285750"/>
                  </a:lnTo>
                  <a:close/>
                </a:path>
              </a:pathLst>
            </a:custGeom>
            <a:solidFill>
              <a:srgbClr val="FFFFFF"/>
            </a:solidFill>
          </p:spPr>
          <p:txBody>
            <a:bodyPr wrap="square" lIns="0" tIns="0" rIns="0" bIns="0" rtlCol="0"/>
            <a:lstStyle/>
            <a:p/>
          </p:txBody>
        </p:sp>
        <p:sp>
          <p:nvSpPr>
            <p:cNvPr id="20" name="object 20"/>
            <p:cNvSpPr/>
            <p:nvPr/>
          </p:nvSpPr>
          <p:spPr>
            <a:xfrm>
              <a:off x="768984" y="3712845"/>
              <a:ext cx="8368665" cy="302260"/>
            </a:xfrm>
            <a:custGeom>
              <a:avLst/>
              <a:gdLst/>
              <a:ahLst/>
              <a:cxnLst/>
              <a:rect l="l" t="t" r="r" b="b"/>
              <a:pathLst>
                <a:path w="8368665" h="302260">
                  <a:moveTo>
                    <a:pt x="8368665" y="302260"/>
                  </a:moveTo>
                  <a:lnTo>
                    <a:pt x="0" y="302260"/>
                  </a:lnTo>
                  <a:lnTo>
                    <a:pt x="0" y="0"/>
                  </a:lnTo>
                  <a:lnTo>
                    <a:pt x="8368665" y="0"/>
                  </a:lnTo>
                  <a:lnTo>
                    <a:pt x="8368665" y="302260"/>
                  </a:lnTo>
                  <a:close/>
                </a:path>
              </a:pathLst>
            </a:custGeom>
            <a:solidFill>
              <a:srgbClr val="F0F0F0"/>
            </a:solidFill>
          </p:spPr>
          <p:txBody>
            <a:bodyPr wrap="square" lIns="0" tIns="0" rIns="0" bIns="0" rtlCol="0"/>
            <a:lstStyle/>
            <a:p/>
          </p:txBody>
        </p:sp>
        <p:sp>
          <p:nvSpPr>
            <p:cNvPr id="21" name="object 21"/>
            <p:cNvSpPr/>
            <p:nvPr/>
          </p:nvSpPr>
          <p:spPr>
            <a:xfrm>
              <a:off x="769619" y="3898392"/>
              <a:ext cx="8368665" cy="635"/>
            </a:xfrm>
            <a:custGeom>
              <a:avLst/>
              <a:gdLst/>
              <a:ahLst/>
              <a:cxnLst/>
              <a:rect l="l" t="t" r="r" b="b"/>
              <a:pathLst>
                <a:path w="8368665" h="635">
                  <a:moveTo>
                    <a:pt x="8368030" y="508"/>
                  </a:moveTo>
                  <a:lnTo>
                    <a:pt x="0" y="0"/>
                  </a:lnTo>
                  <a:lnTo>
                    <a:pt x="8368283" y="0"/>
                  </a:lnTo>
                  <a:lnTo>
                    <a:pt x="8368030" y="508"/>
                  </a:lnTo>
                  <a:close/>
                </a:path>
              </a:pathLst>
            </a:custGeom>
            <a:solidFill>
              <a:srgbClr val="000000"/>
            </a:solidFill>
          </p:spPr>
          <p:txBody>
            <a:bodyPr wrap="square" lIns="0" tIns="0" rIns="0" bIns="0" rtlCol="0"/>
            <a:lstStyle/>
            <a:p/>
          </p:txBody>
        </p:sp>
        <p:sp>
          <p:nvSpPr>
            <p:cNvPr id="22" name="object 22"/>
            <p:cNvSpPr/>
            <p:nvPr/>
          </p:nvSpPr>
          <p:spPr>
            <a:xfrm>
              <a:off x="768985" y="4015104"/>
              <a:ext cx="8368665" cy="1026794"/>
            </a:xfrm>
            <a:custGeom>
              <a:avLst/>
              <a:gdLst/>
              <a:ahLst/>
              <a:cxnLst/>
              <a:rect l="l" t="t" r="r" b="b"/>
              <a:pathLst>
                <a:path w="8368665" h="1026795">
                  <a:moveTo>
                    <a:pt x="8368665" y="659765"/>
                  </a:moveTo>
                  <a:lnTo>
                    <a:pt x="0" y="659765"/>
                  </a:lnTo>
                  <a:lnTo>
                    <a:pt x="0" y="1026172"/>
                  </a:lnTo>
                  <a:lnTo>
                    <a:pt x="8368665" y="1026172"/>
                  </a:lnTo>
                  <a:lnTo>
                    <a:pt x="8368665" y="659765"/>
                  </a:lnTo>
                  <a:close/>
                </a:path>
                <a:path w="8368665" h="1026795">
                  <a:moveTo>
                    <a:pt x="8368665" y="0"/>
                  </a:moveTo>
                  <a:lnTo>
                    <a:pt x="0" y="0"/>
                  </a:lnTo>
                  <a:lnTo>
                    <a:pt x="0" y="659130"/>
                  </a:lnTo>
                  <a:lnTo>
                    <a:pt x="8368665" y="659130"/>
                  </a:lnTo>
                  <a:lnTo>
                    <a:pt x="8368665" y="0"/>
                  </a:lnTo>
                  <a:close/>
                </a:path>
              </a:pathLst>
            </a:custGeom>
            <a:solidFill>
              <a:srgbClr val="FFFFFF"/>
            </a:solidFill>
          </p:spPr>
          <p:txBody>
            <a:bodyPr wrap="square" lIns="0" tIns="0" rIns="0" bIns="0" rtlCol="0"/>
            <a:lstStyle/>
            <a:p/>
          </p:txBody>
        </p:sp>
        <p:sp>
          <p:nvSpPr>
            <p:cNvPr id="23" name="object 23"/>
            <p:cNvSpPr/>
            <p:nvPr/>
          </p:nvSpPr>
          <p:spPr>
            <a:xfrm>
              <a:off x="768985" y="4679950"/>
              <a:ext cx="8368665" cy="784225"/>
            </a:xfrm>
            <a:custGeom>
              <a:avLst/>
              <a:gdLst/>
              <a:ahLst/>
              <a:cxnLst/>
              <a:rect l="l" t="t" r="r" b="b"/>
              <a:pathLst>
                <a:path w="8368665" h="784225">
                  <a:moveTo>
                    <a:pt x="1174115" y="0"/>
                  </a:moveTo>
                  <a:lnTo>
                    <a:pt x="1034415" y="0"/>
                  </a:lnTo>
                  <a:lnTo>
                    <a:pt x="1034415" y="178435"/>
                  </a:lnTo>
                  <a:lnTo>
                    <a:pt x="1174115" y="178435"/>
                  </a:lnTo>
                  <a:lnTo>
                    <a:pt x="1174115" y="0"/>
                  </a:lnTo>
                  <a:close/>
                </a:path>
                <a:path w="8368665" h="784225">
                  <a:moveTo>
                    <a:pt x="2715260" y="0"/>
                  </a:moveTo>
                  <a:lnTo>
                    <a:pt x="2575560" y="0"/>
                  </a:lnTo>
                  <a:lnTo>
                    <a:pt x="2575560" y="178435"/>
                  </a:lnTo>
                  <a:lnTo>
                    <a:pt x="2715260" y="178435"/>
                  </a:lnTo>
                  <a:lnTo>
                    <a:pt x="2715260" y="0"/>
                  </a:lnTo>
                  <a:close/>
                </a:path>
                <a:path w="8368665" h="784225">
                  <a:moveTo>
                    <a:pt x="5332730" y="0"/>
                  </a:moveTo>
                  <a:lnTo>
                    <a:pt x="5193030" y="0"/>
                  </a:lnTo>
                  <a:lnTo>
                    <a:pt x="5193030" y="178435"/>
                  </a:lnTo>
                  <a:lnTo>
                    <a:pt x="5332730" y="178435"/>
                  </a:lnTo>
                  <a:lnTo>
                    <a:pt x="5332730" y="0"/>
                  </a:lnTo>
                  <a:close/>
                </a:path>
                <a:path w="8368665" h="784225">
                  <a:moveTo>
                    <a:pt x="8368665" y="361315"/>
                  </a:moveTo>
                  <a:lnTo>
                    <a:pt x="0" y="361315"/>
                  </a:lnTo>
                  <a:lnTo>
                    <a:pt x="0" y="784225"/>
                  </a:lnTo>
                  <a:lnTo>
                    <a:pt x="8368665" y="784225"/>
                  </a:lnTo>
                  <a:lnTo>
                    <a:pt x="8368665" y="361315"/>
                  </a:lnTo>
                  <a:close/>
                </a:path>
              </a:pathLst>
            </a:custGeom>
            <a:solidFill>
              <a:srgbClr val="F0F0F0"/>
            </a:solidFill>
          </p:spPr>
          <p:txBody>
            <a:bodyPr wrap="square" lIns="0" tIns="0" rIns="0" bIns="0" rtlCol="0"/>
            <a:lstStyle/>
            <a:p/>
          </p:txBody>
        </p:sp>
        <p:sp>
          <p:nvSpPr>
            <p:cNvPr id="24" name="object 24"/>
            <p:cNvSpPr/>
            <p:nvPr/>
          </p:nvSpPr>
          <p:spPr>
            <a:xfrm>
              <a:off x="768985" y="5464810"/>
              <a:ext cx="8368665" cy="553085"/>
            </a:xfrm>
            <a:custGeom>
              <a:avLst/>
              <a:gdLst/>
              <a:ahLst/>
              <a:cxnLst/>
              <a:rect l="l" t="t" r="r" b="b"/>
              <a:pathLst>
                <a:path w="8368665" h="553085">
                  <a:moveTo>
                    <a:pt x="8368665" y="184785"/>
                  </a:moveTo>
                  <a:lnTo>
                    <a:pt x="0" y="184785"/>
                  </a:lnTo>
                  <a:lnTo>
                    <a:pt x="0" y="368935"/>
                  </a:lnTo>
                  <a:lnTo>
                    <a:pt x="0" y="553085"/>
                  </a:lnTo>
                  <a:lnTo>
                    <a:pt x="8368665" y="553085"/>
                  </a:lnTo>
                  <a:lnTo>
                    <a:pt x="8368665" y="368935"/>
                  </a:lnTo>
                  <a:lnTo>
                    <a:pt x="8368665" y="184785"/>
                  </a:lnTo>
                  <a:close/>
                </a:path>
                <a:path w="8368665" h="553085">
                  <a:moveTo>
                    <a:pt x="8368665" y="0"/>
                  </a:moveTo>
                  <a:lnTo>
                    <a:pt x="0" y="0"/>
                  </a:lnTo>
                  <a:lnTo>
                    <a:pt x="0" y="184150"/>
                  </a:lnTo>
                  <a:lnTo>
                    <a:pt x="8368665" y="184150"/>
                  </a:lnTo>
                  <a:lnTo>
                    <a:pt x="8368665" y="0"/>
                  </a:lnTo>
                  <a:close/>
                </a:path>
              </a:pathLst>
            </a:custGeom>
            <a:solidFill>
              <a:srgbClr val="FFFFFF"/>
            </a:solidFill>
          </p:spPr>
          <p:txBody>
            <a:bodyPr wrap="square" lIns="0" tIns="0" rIns="0" bIns="0" rtlCol="0"/>
            <a:lstStyle/>
            <a:p/>
          </p:txBody>
        </p:sp>
      </p:grpSp>
      <p:sp>
        <p:nvSpPr>
          <p:cNvPr id="25" name="object 25"/>
          <p:cNvSpPr txBox="1"/>
          <p:nvPr/>
        </p:nvSpPr>
        <p:spPr>
          <a:xfrm>
            <a:off x="756919" y="4102734"/>
            <a:ext cx="6282690" cy="1906270"/>
          </a:xfrm>
          <a:prstGeom prst="rect">
            <a:avLst/>
          </a:prstGeom>
        </p:spPr>
        <p:txBody>
          <a:bodyPr vert="horz" wrap="square" lIns="0" tIns="12700" rIns="0" bIns="0" rtlCol="0">
            <a:spAutoFit/>
          </a:bodyPr>
          <a:lstStyle/>
          <a:p>
            <a:pPr marL="12700">
              <a:lnSpc>
                <a:spcPct val="100000"/>
              </a:lnSpc>
              <a:spcBef>
                <a:spcPts val="100"/>
              </a:spcBef>
            </a:pPr>
            <a:r>
              <a:rPr sz="2400" spc="-5" dirty="0">
                <a:latin typeface="Segoe UI" panose="020B0502040204020203"/>
                <a:cs typeface="Segoe UI" panose="020B0502040204020203"/>
              </a:rPr>
              <a:t>Nested</a:t>
            </a:r>
            <a:r>
              <a:rPr sz="2400" spc="-25" dirty="0">
                <a:latin typeface="Segoe UI" panose="020B0502040204020203"/>
                <a:cs typeface="Segoe UI" panose="020B0502040204020203"/>
              </a:rPr>
              <a:t> </a:t>
            </a:r>
            <a:r>
              <a:rPr sz="2400" spc="-5" dirty="0">
                <a:latin typeface="Segoe UI" panose="020B0502040204020203"/>
                <a:cs typeface="Segoe UI" panose="020B0502040204020203"/>
              </a:rPr>
              <a:t>If</a:t>
            </a:r>
            <a:endParaRPr sz="2400">
              <a:latin typeface="Segoe UI" panose="020B0502040204020203"/>
              <a:cs typeface="Segoe UI" panose="020B0502040204020203"/>
            </a:endParaRPr>
          </a:p>
          <a:p>
            <a:pPr marL="12700">
              <a:lnSpc>
                <a:spcPct val="100000"/>
              </a:lnSpc>
              <a:spcBef>
                <a:spcPts val="1570"/>
              </a:spcBef>
            </a:pPr>
            <a:r>
              <a:rPr sz="1150" spc="-5" dirty="0">
                <a:latin typeface="Verdana" panose="020B0604030504040204"/>
                <a:cs typeface="Verdana" panose="020B0604030504040204"/>
              </a:rPr>
              <a:t>You </a:t>
            </a:r>
            <a:r>
              <a:rPr sz="1150" dirty="0">
                <a:latin typeface="Verdana" panose="020B0604030504040204"/>
                <a:cs typeface="Verdana" panose="020B0604030504040204"/>
              </a:rPr>
              <a:t>can </a:t>
            </a:r>
            <a:r>
              <a:rPr sz="1150" spc="-5" dirty="0">
                <a:latin typeface="Verdana" panose="020B0604030504040204"/>
                <a:cs typeface="Verdana" panose="020B0604030504040204"/>
              </a:rPr>
              <a:t>have </a:t>
            </a:r>
            <a:r>
              <a:rPr sz="1000" spc="-5" dirty="0">
                <a:solidFill>
                  <a:srgbClr val="DC133B"/>
                </a:solidFill>
                <a:latin typeface="Consolas" panose="020B0609020204030204"/>
                <a:cs typeface="Consolas" panose="020B0609020204030204"/>
              </a:rPr>
              <a:t>if </a:t>
            </a:r>
            <a:r>
              <a:rPr sz="1150" spc="-5" dirty="0">
                <a:latin typeface="Verdana" panose="020B0604030504040204"/>
                <a:cs typeface="Verdana" panose="020B0604030504040204"/>
              </a:rPr>
              <a:t>statements inside </a:t>
            </a:r>
            <a:r>
              <a:rPr sz="1000" spc="-5" dirty="0">
                <a:solidFill>
                  <a:srgbClr val="DC133B"/>
                </a:solidFill>
                <a:latin typeface="Consolas" panose="020B0609020204030204"/>
                <a:cs typeface="Consolas" panose="020B0609020204030204"/>
              </a:rPr>
              <a:t>if </a:t>
            </a:r>
            <a:r>
              <a:rPr sz="1150" spc="-5" dirty="0">
                <a:latin typeface="Verdana" panose="020B0604030504040204"/>
                <a:cs typeface="Verdana" panose="020B0604030504040204"/>
              </a:rPr>
              <a:t>statements, this </a:t>
            </a:r>
            <a:r>
              <a:rPr sz="1150" dirty="0">
                <a:latin typeface="Verdana" panose="020B0604030504040204"/>
                <a:cs typeface="Verdana" panose="020B0604030504040204"/>
              </a:rPr>
              <a:t>is called </a:t>
            </a:r>
            <a:r>
              <a:rPr sz="1150" i="1" spc="-5" dirty="0">
                <a:latin typeface="Verdana" panose="020B0604030504040204"/>
                <a:cs typeface="Verdana" panose="020B0604030504040204"/>
              </a:rPr>
              <a:t>nested </a:t>
            </a:r>
            <a:r>
              <a:rPr sz="1000" spc="-5" dirty="0">
                <a:solidFill>
                  <a:srgbClr val="DC133B"/>
                </a:solidFill>
                <a:latin typeface="Consolas" panose="020B0609020204030204"/>
                <a:cs typeface="Consolas" panose="020B0609020204030204"/>
              </a:rPr>
              <a:t>if</a:t>
            </a:r>
            <a:r>
              <a:rPr sz="1000" spc="-380" dirty="0">
                <a:solidFill>
                  <a:srgbClr val="DC133B"/>
                </a:solidFill>
                <a:latin typeface="Consolas" panose="020B0609020204030204"/>
                <a:cs typeface="Consolas" panose="020B0609020204030204"/>
              </a:rPr>
              <a:t> </a:t>
            </a:r>
            <a:r>
              <a:rPr sz="1150" spc="-5" dirty="0">
                <a:latin typeface="Verdana" panose="020B0604030504040204"/>
                <a:cs typeface="Verdana" panose="020B0604030504040204"/>
              </a:rPr>
              <a:t>statements.</a:t>
            </a:r>
            <a:endParaRPr sz="1150">
              <a:latin typeface="Verdana" panose="020B0604030504040204"/>
              <a:cs typeface="Verdana" panose="020B0604030504040204"/>
            </a:endParaRPr>
          </a:p>
          <a:p>
            <a:pPr>
              <a:lnSpc>
                <a:spcPct val="100000"/>
              </a:lnSpc>
              <a:spcBef>
                <a:spcPts val="30"/>
              </a:spcBef>
            </a:pPr>
            <a:endParaRPr sz="1300">
              <a:latin typeface="Verdana" panose="020B0604030504040204"/>
              <a:cs typeface="Verdana" panose="020B0604030504040204"/>
            </a:endParaRPr>
          </a:p>
          <a:p>
            <a:pPr marL="12700">
              <a:lnSpc>
                <a:spcPct val="100000"/>
              </a:lnSpc>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marL="12700">
              <a:lnSpc>
                <a:spcPct val="100000"/>
              </a:lnSpc>
              <a:spcBef>
                <a:spcPts val="925"/>
              </a:spcBef>
            </a:pPr>
            <a:r>
              <a:rPr sz="1150" dirty="0">
                <a:latin typeface="Consolas" panose="020B0609020204030204"/>
                <a:cs typeface="Consolas" panose="020B0609020204030204"/>
              </a:rPr>
              <a:t>x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41</a:t>
            </a:r>
            <a:endParaRPr sz="1150">
              <a:latin typeface="Consolas" panose="020B0609020204030204"/>
              <a:cs typeface="Consolas" panose="020B0609020204030204"/>
            </a:endParaRPr>
          </a:p>
          <a:p>
            <a:pPr>
              <a:lnSpc>
                <a:spcPct val="100000"/>
              </a:lnSpc>
            </a:pPr>
            <a:endParaRPr sz="1300">
              <a:latin typeface="Consolas" panose="020B0609020204030204"/>
              <a:cs typeface="Consolas" panose="020B0609020204030204"/>
            </a:endParaRPr>
          </a:p>
          <a:p>
            <a:pPr marL="12700">
              <a:lnSpc>
                <a:spcPct val="100000"/>
              </a:lnSpc>
            </a:pP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x &gt;</a:t>
            </a:r>
            <a:r>
              <a:rPr sz="1150" spc="-2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10</a:t>
            </a:r>
            <a:r>
              <a:rPr sz="1150" dirty="0">
                <a:latin typeface="Consolas" panose="020B0609020204030204"/>
                <a:cs typeface="Consolas" panose="020B0609020204030204"/>
              </a:rPr>
              <a:t>:</a:t>
            </a:r>
            <a:endParaRPr sz="1150">
              <a:latin typeface="Consolas" panose="020B0609020204030204"/>
              <a:cs typeface="Consolas" panose="020B060902020403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768985" y="742949"/>
            <a:ext cx="8368665" cy="1023619"/>
          </a:xfrm>
          <a:custGeom>
            <a:avLst/>
            <a:gdLst/>
            <a:ahLst/>
            <a:cxnLst/>
            <a:rect l="l" t="t" r="r" b="b"/>
            <a:pathLst>
              <a:path w="8368665" h="1023619">
                <a:moveTo>
                  <a:pt x="8368665" y="737870"/>
                </a:moveTo>
                <a:lnTo>
                  <a:pt x="0" y="737870"/>
                </a:lnTo>
                <a:lnTo>
                  <a:pt x="0" y="1023620"/>
                </a:lnTo>
                <a:lnTo>
                  <a:pt x="8368665" y="1023620"/>
                </a:lnTo>
                <a:lnTo>
                  <a:pt x="8368665" y="737870"/>
                </a:lnTo>
                <a:close/>
              </a:path>
              <a:path w="8368665" h="1023619">
                <a:moveTo>
                  <a:pt x="8368665" y="368935"/>
                </a:moveTo>
                <a:lnTo>
                  <a:pt x="0" y="368935"/>
                </a:lnTo>
                <a:lnTo>
                  <a:pt x="0" y="553085"/>
                </a:lnTo>
                <a:lnTo>
                  <a:pt x="0" y="737235"/>
                </a:lnTo>
                <a:lnTo>
                  <a:pt x="8368665" y="737235"/>
                </a:lnTo>
                <a:lnTo>
                  <a:pt x="8368665" y="553085"/>
                </a:lnTo>
                <a:lnTo>
                  <a:pt x="8368665" y="368935"/>
                </a:lnTo>
                <a:close/>
              </a:path>
              <a:path w="8368665" h="1023619">
                <a:moveTo>
                  <a:pt x="8368665" y="0"/>
                </a:moveTo>
                <a:lnTo>
                  <a:pt x="0" y="0"/>
                </a:lnTo>
                <a:lnTo>
                  <a:pt x="0" y="184150"/>
                </a:lnTo>
                <a:lnTo>
                  <a:pt x="0" y="368300"/>
                </a:lnTo>
                <a:lnTo>
                  <a:pt x="8368665" y="368300"/>
                </a:lnTo>
                <a:lnTo>
                  <a:pt x="8368665" y="184150"/>
                </a:lnTo>
                <a:lnTo>
                  <a:pt x="8368665" y="0"/>
                </a:lnTo>
                <a:close/>
              </a:path>
            </a:pathLst>
          </a:custGeom>
          <a:solidFill>
            <a:srgbClr val="FFFFFF"/>
          </a:solidFill>
        </p:spPr>
        <p:txBody>
          <a:bodyPr wrap="square" lIns="0" tIns="0" rIns="0" bIns="0" rtlCol="0"/>
          <a:lstStyle/>
          <a:p/>
        </p:txBody>
      </p:sp>
      <p:sp>
        <p:nvSpPr>
          <p:cNvPr id="14" name="object 14"/>
          <p:cNvSpPr txBox="1"/>
          <p:nvPr/>
        </p:nvSpPr>
        <p:spPr>
          <a:xfrm>
            <a:off x="768984" y="742950"/>
            <a:ext cx="8368665" cy="1024255"/>
          </a:xfrm>
          <a:prstGeom prst="rect">
            <a:avLst/>
          </a:prstGeom>
          <a:solidFill>
            <a:srgbClr val="FFFFFF"/>
          </a:solidFill>
        </p:spPr>
        <p:txBody>
          <a:bodyPr vert="horz" wrap="square" lIns="0" tIns="0" rIns="0" bIns="0" rtlCol="0">
            <a:spAutoFit/>
          </a:bodyPr>
          <a:lstStyle/>
          <a:p>
            <a:pPr marL="160655">
              <a:lnSpc>
                <a:spcPts val="1285"/>
              </a:lnSpc>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"Above</a:t>
            </a:r>
            <a:r>
              <a:rPr sz="1150" spc="-10" dirty="0">
                <a:solidFill>
                  <a:srgbClr val="A42A2A"/>
                </a:solidFill>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ten,"</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160655">
              <a:lnSpc>
                <a:spcPct val="100000"/>
              </a:lnSpc>
              <a:spcBef>
                <a:spcPts val="70"/>
              </a:spcBef>
            </a:pP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x &gt;</a:t>
            </a:r>
            <a:r>
              <a:rPr sz="1150" spc="-10" dirty="0">
                <a:latin typeface="Consolas" panose="020B0609020204030204"/>
                <a:cs typeface="Consolas" panose="020B0609020204030204"/>
              </a:rPr>
              <a:t> </a:t>
            </a:r>
            <a:r>
              <a:rPr sz="1150" spc="-5" dirty="0">
                <a:solidFill>
                  <a:srgbClr val="FF0000"/>
                </a:solidFill>
                <a:latin typeface="Consolas" panose="020B0609020204030204"/>
                <a:cs typeface="Consolas" panose="020B0609020204030204"/>
              </a:rPr>
              <a:t>20</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160655" marR="5871845" indent="160020">
              <a:lnSpc>
                <a:spcPct val="105000"/>
              </a:lnSpc>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"and also above 20!"</a:t>
            </a:r>
            <a:r>
              <a:rPr sz="1150" spc="-5" dirty="0">
                <a:latin typeface="Consolas" panose="020B0609020204030204"/>
                <a:cs typeface="Consolas" panose="020B0609020204030204"/>
              </a:rPr>
              <a:t>)  </a:t>
            </a:r>
            <a:r>
              <a:rPr sz="1150" spc="-5" dirty="0">
                <a:solidFill>
                  <a:srgbClr val="0000CD"/>
                </a:solidFill>
                <a:latin typeface="Consolas" panose="020B0609020204030204"/>
                <a:cs typeface="Consolas" panose="020B0609020204030204"/>
              </a:rPr>
              <a:t>else</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320675">
              <a:lnSpc>
                <a:spcPct val="100000"/>
              </a:lnSpc>
              <a:spcBef>
                <a:spcPts val="75"/>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"but not above</a:t>
            </a:r>
            <a:r>
              <a:rPr sz="1150" dirty="0">
                <a:solidFill>
                  <a:srgbClr val="A42A2A"/>
                </a:solidFill>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20."</a:t>
            </a:r>
            <a:r>
              <a:rPr sz="1150" spc="-5" dirty="0">
                <a:latin typeface="Consolas" panose="020B0609020204030204"/>
                <a:cs typeface="Consolas" panose="020B0609020204030204"/>
              </a:rPr>
              <a:t>)</a:t>
            </a:r>
            <a:endParaRPr sz="1150">
              <a:latin typeface="Consolas" panose="020B0609020204030204"/>
              <a:cs typeface="Consolas" panose="020B0609020204030204"/>
            </a:endParaRPr>
          </a:p>
        </p:txBody>
      </p:sp>
      <p:sp>
        <p:nvSpPr>
          <p:cNvPr id="15" name="object 15"/>
          <p:cNvSpPr/>
          <p:nvPr/>
        </p:nvSpPr>
        <p:spPr>
          <a:xfrm>
            <a:off x="768984" y="1767204"/>
            <a:ext cx="8368665" cy="292735"/>
          </a:xfrm>
          <a:custGeom>
            <a:avLst/>
            <a:gdLst/>
            <a:ahLst/>
            <a:cxnLst/>
            <a:rect l="l" t="t" r="r" b="b"/>
            <a:pathLst>
              <a:path w="8368665" h="292735">
                <a:moveTo>
                  <a:pt x="8368665" y="292735"/>
                </a:moveTo>
                <a:lnTo>
                  <a:pt x="0" y="292735"/>
                </a:lnTo>
                <a:lnTo>
                  <a:pt x="0" y="0"/>
                </a:lnTo>
                <a:lnTo>
                  <a:pt x="8368665" y="0"/>
                </a:lnTo>
                <a:lnTo>
                  <a:pt x="8368665" y="292735"/>
                </a:lnTo>
                <a:close/>
              </a:path>
            </a:pathLst>
          </a:custGeom>
          <a:solidFill>
            <a:srgbClr val="F0F0F0"/>
          </a:solidFill>
        </p:spPr>
        <p:txBody>
          <a:bodyPr wrap="square" lIns="0" tIns="0" rIns="0" bIns="0" rtlCol="0"/>
          <a:lstStyle/>
          <a:p/>
        </p:txBody>
      </p:sp>
      <p:sp>
        <p:nvSpPr>
          <p:cNvPr id="16" name="object 16"/>
          <p:cNvSpPr/>
          <p:nvPr/>
        </p:nvSpPr>
        <p:spPr>
          <a:xfrm>
            <a:off x="769619" y="2334767"/>
            <a:ext cx="8368665" cy="0"/>
          </a:xfrm>
          <a:custGeom>
            <a:avLst/>
            <a:gdLst/>
            <a:ahLst/>
            <a:cxnLst/>
            <a:rect l="l" t="t" r="r" b="b"/>
            <a:pathLst>
              <a:path w="8368665">
                <a:moveTo>
                  <a:pt x="8368283" y="0"/>
                </a:moveTo>
                <a:lnTo>
                  <a:pt x="0" y="0"/>
                </a:lnTo>
                <a:lnTo>
                  <a:pt x="8368283" y="0"/>
                </a:lnTo>
                <a:close/>
              </a:path>
            </a:pathLst>
          </a:custGeom>
          <a:solidFill>
            <a:srgbClr val="000000"/>
          </a:solidFill>
        </p:spPr>
        <p:txBody>
          <a:bodyPr wrap="square" lIns="0" tIns="0" rIns="0" bIns="0" rtlCol="0"/>
          <a:lstStyle/>
          <a:p/>
        </p:txBody>
      </p:sp>
      <p:sp>
        <p:nvSpPr>
          <p:cNvPr id="17" name="object 17"/>
          <p:cNvSpPr txBox="1"/>
          <p:nvPr/>
        </p:nvSpPr>
        <p:spPr>
          <a:xfrm>
            <a:off x="768984" y="2540000"/>
            <a:ext cx="8368665" cy="588645"/>
          </a:xfrm>
          <a:prstGeom prst="rect">
            <a:avLst/>
          </a:prstGeom>
          <a:solidFill>
            <a:srgbClr val="FFFFFF"/>
          </a:solidFill>
        </p:spPr>
        <p:txBody>
          <a:bodyPr vert="horz" wrap="square" lIns="0" tIns="24130" rIns="0" bIns="0" rtlCol="0">
            <a:spAutoFit/>
          </a:bodyPr>
          <a:lstStyle/>
          <a:p>
            <a:pPr marL="635">
              <a:lnSpc>
                <a:spcPct val="100000"/>
              </a:lnSpc>
              <a:spcBef>
                <a:spcPts val="190"/>
              </a:spcBef>
            </a:pPr>
            <a:r>
              <a:rPr sz="2400" spc="-5" dirty="0">
                <a:latin typeface="Segoe UI" panose="020B0502040204020203"/>
                <a:cs typeface="Segoe UI" panose="020B0502040204020203"/>
              </a:rPr>
              <a:t>The pass</a:t>
            </a:r>
            <a:r>
              <a:rPr sz="2400" spc="-15" dirty="0">
                <a:latin typeface="Segoe UI" panose="020B0502040204020203"/>
                <a:cs typeface="Segoe UI" panose="020B0502040204020203"/>
              </a:rPr>
              <a:t> </a:t>
            </a:r>
            <a:r>
              <a:rPr sz="2400" spc="-5" dirty="0">
                <a:latin typeface="Segoe UI" panose="020B0502040204020203"/>
                <a:cs typeface="Segoe UI" panose="020B0502040204020203"/>
              </a:rPr>
              <a:t>Statement</a:t>
            </a:r>
            <a:endParaRPr sz="2400">
              <a:latin typeface="Segoe UI" panose="020B0502040204020203"/>
              <a:cs typeface="Segoe UI" panose="020B0502040204020203"/>
            </a:endParaRPr>
          </a:p>
        </p:txBody>
      </p:sp>
      <p:sp>
        <p:nvSpPr>
          <p:cNvPr id="18" name="object 18"/>
          <p:cNvSpPr/>
          <p:nvPr/>
        </p:nvSpPr>
        <p:spPr>
          <a:xfrm>
            <a:off x="768984" y="3123564"/>
            <a:ext cx="8368665" cy="183515"/>
          </a:xfrm>
          <a:custGeom>
            <a:avLst/>
            <a:gdLst/>
            <a:ahLst/>
            <a:cxnLst/>
            <a:rect l="l" t="t" r="r" b="b"/>
            <a:pathLst>
              <a:path w="8368665" h="183514">
                <a:moveTo>
                  <a:pt x="8368665" y="183514"/>
                </a:moveTo>
                <a:lnTo>
                  <a:pt x="0" y="183514"/>
                </a:lnTo>
                <a:lnTo>
                  <a:pt x="0" y="0"/>
                </a:lnTo>
                <a:lnTo>
                  <a:pt x="8368665" y="0"/>
                </a:lnTo>
                <a:lnTo>
                  <a:pt x="8368665" y="183514"/>
                </a:lnTo>
                <a:close/>
              </a:path>
            </a:pathLst>
          </a:custGeom>
          <a:solidFill>
            <a:srgbClr val="FFFFFF"/>
          </a:solidFill>
        </p:spPr>
        <p:txBody>
          <a:bodyPr wrap="square" lIns="0" tIns="0" rIns="0" bIns="0" rtlCol="0"/>
          <a:lstStyle/>
          <a:p/>
        </p:txBody>
      </p:sp>
      <p:sp>
        <p:nvSpPr>
          <p:cNvPr id="19" name="object 19"/>
          <p:cNvSpPr txBox="1"/>
          <p:nvPr/>
        </p:nvSpPr>
        <p:spPr>
          <a:xfrm>
            <a:off x="768984" y="3128645"/>
            <a:ext cx="151765" cy="178435"/>
          </a:xfrm>
          <a:prstGeom prst="rect">
            <a:avLst/>
          </a:prstGeom>
          <a:solidFill>
            <a:srgbClr val="F0F0F0"/>
          </a:solidFill>
        </p:spPr>
        <p:txBody>
          <a:bodyPr vert="horz" wrap="square" lIns="0" tIns="19685" rIns="0" bIns="0" rtlCol="0">
            <a:spAutoFit/>
          </a:bodyPr>
          <a:lstStyle/>
          <a:p>
            <a:pPr marL="635">
              <a:lnSpc>
                <a:spcPct val="100000"/>
              </a:lnSpc>
              <a:spcBef>
                <a:spcPts val="155"/>
              </a:spcBef>
            </a:pPr>
            <a:r>
              <a:rPr sz="1000" spc="-5" dirty="0">
                <a:solidFill>
                  <a:srgbClr val="DC133B"/>
                </a:solidFill>
                <a:latin typeface="Consolas" panose="020B0609020204030204"/>
                <a:cs typeface="Consolas" panose="020B0609020204030204"/>
              </a:rPr>
              <a:t>if</a:t>
            </a:r>
            <a:endParaRPr sz="1000">
              <a:latin typeface="Consolas" panose="020B0609020204030204"/>
              <a:cs typeface="Consolas" panose="020B0609020204030204"/>
            </a:endParaRPr>
          </a:p>
        </p:txBody>
      </p:sp>
      <p:sp>
        <p:nvSpPr>
          <p:cNvPr id="20" name="object 20"/>
          <p:cNvSpPr txBox="1"/>
          <p:nvPr/>
        </p:nvSpPr>
        <p:spPr>
          <a:xfrm>
            <a:off x="947419" y="3116960"/>
            <a:ext cx="4826000" cy="200660"/>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statements cannot </a:t>
            </a:r>
            <a:r>
              <a:rPr sz="1150" dirty="0">
                <a:latin typeface="Verdana" panose="020B0604030504040204"/>
                <a:cs typeface="Verdana" panose="020B0604030504040204"/>
              </a:rPr>
              <a:t>be </a:t>
            </a:r>
            <a:r>
              <a:rPr sz="1150" spc="-5" dirty="0">
                <a:latin typeface="Verdana" panose="020B0604030504040204"/>
                <a:cs typeface="Verdana" panose="020B0604030504040204"/>
              </a:rPr>
              <a:t>empty, </a:t>
            </a:r>
            <a:r>
              <a:rPr sz="1150" dirty="0">
                <a:latin typeface="Verdana" panose="020B0604030504040204"/>
                <a:cs typeface="Verdana" panose="020B0604030504040204"/>
              </a:rPr>
              <a:t>but if </a:t>
            </a:r>
            <a:r>
              <a:rPr sz="1150" spc="-5" dirty="0">
                <a:latin typeface="Verdana" panose="020B0604030504040204"/>
                <a:cs typeface="Verdana" panose="020B0604030504040204"/>
              </a:rPr>
              <a:t>you for some reason have</a:t>
            </a:r>
            <a:r>
              <a:rPr sz="1150" spc="10" dirty="0">
                <a:latin typeface="Verdana" panose="020B0604030504040204"/>
                <a:cs typeface="Verdana" panose="020B0604030504040204"/>
              </a:rPr>
              <a:t> </a:t>
            </a:r>
            <a:r>
              <a:rPr sz="1150" dirty="0">
                <a:latin typeface="Verdana" panose="020B0604030504040204"/>
                <a:cs typeface="Verdana" panose="020B0604030504040204"/>
              </a:rPr>
              <a:t>an</a:t>
            </a:r>
            <a:endParaRPr sz="1150">
              <a:latin typeface="Verdana" panose="020B0604030504040204"/>
              <a:cs typeface="Verdana" panose="020B0604030504040204"/>
            </a:endParaRPr>
          </a:p>
        </p:txBody>
      </p:sp>
      <p:sp>
        <p:nvSpPr>
          <p:cNvPr id="21" name="object 21"/>
          <p:cNvSpPr txBox="1"/>
          <p:nvPr/>
        </p:nvSpPr>
        <p:spPr>
          <a:xfrm>
            <a:off x="5810884" y="3128645"/>
            <a:ext cx="139700" cy="178435"/>
          </a:xfrm>
          <a:prstGeom prst="rect">
            <a:avLst/>
          </a:prstGeom>
          <a:solidFill>
            <a:srgbClr val="F0F0F0"/>
          </a:solidFill>
        </p:spPr>
        <p:txBody>
          <a:bodyPr vert="horz" wrap="square" lIns="0" tIns="19685" rIns="0" bIns="0" rtlCol="0">
            <a:spAutoFit/>
          </a:bodyPr>
          <a:lstStyle/>
          <a:p>
            <a:pPr>
              <a:lnSpc>
                <a:spcPct val="100000"/>
              </a:lnSpc>
              <a:spcBef>
                <a:spcPts val="155"/>
              </a:spcBef>
            </a:pPr>
            <a:r>
              <a:rPr sz="1000" spc="-5" dirty="0">
                <a:solidFill>
                  <a:srgbClr val="DC133B"/>
                </a:solidFill>
                <a:latin typeface="Consolas" panose="020B0609020204030204"/>
                <a:cs typeface="Consolas" panose="020B0609020204030204"/>
              </a:rPr>
              <a:t>if</a:t>
            </a:r>
            <a:endParaRPr sz="1000">
              <a:latin typeface="Consolas" panose="020B0609020204030204"/>
              <a:cs typeface="Consolas" panose="020B0609020204030204"/>
            </a:endParaRPr>
          </a:p>
        </p:txBody>
      </p:sp>
      <p:sp>
        <p:nvSpPr>
          <p:cNvPr id="22" name="object 22"/>
          <p:cNvSpPr txBox="1"/>
          <p:nvPr/>
        </p:nvSpPr>
        <p:spPr>
          <a:xfrm>
            <a:off x="5988799" y="3116960"/>
            <a:ext cx="2496820" cy="200660"/>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statement </a:t>
            </a:r>
            <a:r>
              <a:rPr sz="1150" dirty="0">
                <a:latin typeface="Verdana" panose="020B0604030504040204"/>
                <a:cs typeface="Verdana" panose="020B0604030504040204"/>
              </a:rPr>
              <a:t>with no </a:t>
            </a:r>
            <a:r>
              <a:rPr sz="1150" spc="-5" dirty="0">
                <a:latin typeface="Verdana" panose="020B0604030504040204"/>
                <a:cs typeface="Verdana" panose="020B0604030504040204"/>
              </a:rPr>
              <a:t>content, </a:t>
            </a:r>
            <a:r>
              <a:rPr sz="1150" dirty="0">
                <a:latin typeface="Verdana" panose="020B0604030504040204"/>
                <a:cs typeface="Verdana" panose="020B0604030504040204"/>
              </a:rPr>
              <a:t>put</a:t>
            </a:r>
            <a:r>
              <a:rPr sz="1150" spc="-75" dirty="0">
                <a:latin typeface="Verdana" panose="020B0604030504040204"/>
                <a:cs typeface="Verdana" panose="020B0604030504040204"/>
              </a:rPr>
              <a:t> </a:t>
            </a:r>
            <a:r>
              <a:rPr sz="1150" dirty="0">
                <a:latin typeface="Verdana" panose="020B0604030504040204"/>
                <a:cs typeface="Verdana" panose="020B0604030504040204"/>
              </a:rPr>
              <a:t>in</a:t>
            </a:r>
            <a:endParaRPr sz="1150">
              <a:latin typeface="Verdana" panose="020B0604030504040204"/>
              <a:cs typeface="Verdana" panose="020B0604030504040204"/>
            </a:endParaRPr>
          </a:p>
        </p:txBody>
      </p:sp>
      <p:sp>
        <p:nvSpPr>
          <p:cNvPr id="23" name="object 23"/>
          <p:cNvSpPr/>
          <p:nvPr/>
        </p:nvSpPr>
        <p:spPr>
          <a:xfrm>
            <a:off x="768984" y="3307079"/>
            <a:ext cx="8368665" cy="361315"/>
          </a:xfrm>
          <a:custGeom>
            <a:avLst/>
            <a:gdLst/>
            <a:ahLst/>
            <a:cxnLst/>
            <a:rect l="l" t="t" r="r" b="b"/>
            <a:pathLst>
              <a:path w="8368665" h="361314">
                <a:moveTo>
                  <a:pt x="8368665" y="361314"/>
                </a:moveTo>
                <a:lnTo>
                  <a:pt x="0" y="361314"/>
                </a:lnTo>
                <a:lnTo>
                  <a:pt x="0" y="0"/>
                </a:lnTo>
                <a:lnTo>
                  <a:pt x="8368665" y="0"/>
                </a:lnTo>
                <a:lnTo>
                  <a:pt x="8368665" y="361314"/>
                </a:lnTo>
                <a:close/>
              </a:path>
            </a:pathLst>
          </a:custGeom>
          <a:solidFill>
            <a:srgbClr val="FFFFFF"/>
          </a:solidFill>
        </p:spPr>
        <p:txBody>
          <a:bodyPr wrap="square" lIns="0" tIns="0" rIns="0" bIns="0" rtlCol="0"/>
          <a:lstStyle/>
          <a:p/>
        </p:txBody>
      </p:sp>
      <p:sp>
        <p:nvSpPr>
          <p:cNvPr id="24" name="object 24"/>
          <p:cNvSpPr txBox="1"/>
          <p:nvPr/>
        </p:nvSpPr>
        <p:spPr>
          <a:xfrm>
            <a:off x="769619" y="3295269"/>
            <a:ext cx="249554" cy="200660"/>
          </a:xfrm>
          <a:prstGeom prst="rect">
            <a:avLst/>
          </a:prstGeom>
        </p:spPr>
        <p:txBody>
          <a:bodyPr vert="horz" wrap="square" lIns="0" tIns="12700" rIns="0" bIns="0" rtlCol="0">
            <a:spAutoFit/>
          </a:bodyPr>
          <a:lstStyle/>
          <a:p>
            <a:pPr>
              <a:lnSpc>
                <a:spcPct val="100000"/>
              </a:lnSpc>
              <a:spcBef>
                <a:spcPts val="100"/>
              </a:spcBef>
            </a:pPr>
            <a:r>
              <a:rPr sz="1150" dirty="0">
                <a:latin typeface="Verdana" panose="020B0604030504040204"/>
                <a:cs typeface="Verdana" panose="020B0604030504040204"/>
              </a:rPr>
              <a:t>t</a:t>
            </a:r>
            <a:r>
              <a:rPr sz="1150" spc="-10" dirty="0">
                <a:latin typeface="Verdana" panose="020B0604030504040204"/>
                <a:cs typeface="Verdana" panose="020B0604030504040204"/>
              </a:rPr>
              <a:t>h</a:t>
            </a:r>
            <a:r>
              <a:rPr sz="1150" dirty="0">
                <a:latin typeface="Verdana" panose="020B0604030504040204"/>
                <a:cs typeface="Verdana" panose="020B0604030504040204"/>
              </a:rPr>
              <a:t>e</a:t>
            </a:r>
            <a:endParaRPr sz="1150">
              <a:latin typeface="Verdana" panose="020B0604030504040204"/>
              <a:cs typeface="Verdana" panose="020B0604030504040204"/>
            </a:endParaRPr>
          </a:p>
        </p:txBody>
      </p:sp>
      <p:sp>
        <p:nvSpPr>
          <p:cNvPr id="25" name="object 25"/>
          <p:cNvSpPr txBox="1"/>
          <p:nvPr/>
        </p:nvSpPr>
        <p:spPr>
          <a:xfrm>
            <a:off x="1057275" y="3307079"/>
            <a:ext cx="291465" cy="178435"/>
          </a:xfrm>
          <a:prstGeom prst="rect">
            <a:avLst/>
          </a:prstGeom>
          <a:solidFill>
            <a:srgbClr val="F0F0F0"/>
          </a:solidFill>
        </p:spPr>
        <p:txBody>
          <a:bodyPr vert="horz" wrap="square" lIns="0" tIns="19685" rIns="0" bIns="0" rtlCol="0">
            <a:spAutoFit/>
          </a:bodyPr>
          <a:lstStyle/>
          <a:p>
            <a:pPr>
              <a:lnSpc>
                <a:spcPct val="100000"/>
              </a:lnSpc>
              <a:spcBef>
                <a:spcPts val="155"/>
              </a:spcBef>
            </a:pPr>
            <a:r>
              <a:rPr sz="1000" spc="-5" dirty="0">
                <a:solidFill>
                  <a:srgbClr val="DC133B"/>
                </a:solidFill>
                <a:latin typeface="Consolas" panose="020B0609020204030204"/>
                <a:cs typeface="Consolas" panose="020B0609020204030204"/>
              </a:rPr>
              <a:t>pass</a:t>
            </a:r>
            <a:endParaRPr sz="1000">
              <a:latin typeface="Consolas" panose="020B0609020204030204"/>
              <a:cs typeface="Consolas" panose="020B0609020204030204"/>
            </a:endParaRPr>
          </a:p>
        </p:txBody>
      </p:sp>
      <p:sp>
        <p:nvSpPr>
          <p:cNvPr id="26" name="object 26"/>
          <p:cNvSpPr txBox="1"/>
          <p:nvPr/>
        </p:nvSpPr>
        <p:spPr>
          <a:xfrm>
            <a:off x="1386839" y="3295269"/>
            <a:ext cx="2667635" cy="200660"/>
          </a:xfrm>
          <a:prstGeom prst="rect">
            <a:avLst/>
          </a:prstGeom>
        </p:spPr>
        <p:txBody>
          <a:bodyPr vert="horz" wrap="square" lIns="0" tIns="12700" rIns="0" bIns="0" rtlCol="0">
            <a:spAutoFit/>
          </a:bodyPr>
          <a:lstStyle/>
          <a:p>
            <a:pPr>
              <a:lnSpc>
                <a:spcPct val="100000"/>
              </a:lnSpc>
              <a:spcBef>
                <a:spcPts val="100"/>
              </a:spcBef>
            </a:pPr>
            <a:r>
              <a:rPr sz="1150" spc="-5" dirty="0">
                <a:latin typeface="Verdana" panose="020B0604030504040204"/>
                <a:cs typeface="Verdana" panose="020B0604030504040204"/>
              </a:rPr>
              <a:t>statement </a:t>
            </a:r>
            <a:r>
              <a:rPr sz="1150" dirty="0">
                <a:latin typeface="Verdana" panose="020B0604030504040204"/>
                <a:cs typeface="Verdana" panose="020B0604030504040204"/>
              </a:rPr>
              <a:t>to </a:t>
            </a:r>
            <a:r>
              <a:rPr sz="1150" spc="-5" dirty="0">
                <a:latin typeface="Verdana" panose="020B0604030504040204"/>
                <a:cs typeface="Verdana" panose="020B0604030504040204"/>
              </a:rPr>
              <a:t>avoid getting </a:t>
            </a:r>
            <a:r>
              <a:rPr sz="1150" dirty="0">
                <a:latin typeface="Verdana" panose="020B0604030504040204"/>
                <a:cs typeface="Verdana" panose="020B0604030504040204"/>
              </a:rPr>
              <a:t>an</a:t>
            </a:r>
            <a:r>
              <a:rPr sz="1150" spc="-20" dirty="0">
                <a:latin typeface="Verdana" panose="020B0604030504040204"/>
                <a:cs typeface="Verdana" panose="020B0604030504040204"/>
              </a:rPr>
              <a:t> </a:t>
            </a:r>
            <a:r>
              <a:rPr sz="1150" spc="-5" dirty="0">
                <a:latin typeface="Verdana" panose="020B0604030504040204"/>
                <a:cs typeface="Verdana" panose="020B0604030504040204"/>
              </a:rPr>
              <a:t>error.</a:t>
            </a:r>
            <a:endParaRPr sz="1150">
              <a:latin typeface="Verdana" panose="020B0604030504040204"/>
              <a:cs typeface="Verdana" panose="020B0604030504040204"/>
            </a:endParaRPr>
          </a:p>
        </p:txBody>
      </p:sp>
      <p:sp>
        <p:nvSpPr>
          <p:cNvPr id="27" name="object 27"/>
          <p:cNvSpPr txBox="1"/>
          <p:nvPr/>
        </p:nvSpPr>
        <p:spPr>
          <a:xfrm>
            <a:off x="768984" y="3669029"/>
            <a:ext cx="8368665" cy="422909"/>
          </a:xfrm>
          <a:prstGeom prst="rect">
            <a:avLst/>
          </a:prstGeom>
          <a:solidFill>
            <a:srgbClr val="F0F0F0"/>
          </a:solidFill>
        </p:spPr>
        <p:txBody>
          <a:bodyPr vert="horz" wrap="square" lIns="0" tIns="17780" rIns="0" bIns="0" rtlCol="0">
            <a:spAutoFit/>
          </a:bodyPr>
          <a:lstStyle/>
          <a:p>
            <a:pPr marL="635">
              <a:lnSpc>
                <a:spcPct val="100000"/>
              </a:lnSpc>
              <a:spcBef>
                <a:spcPts val="140"/>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p:txBody>
      </p:sp>
      <p:sp>
        <p:nvSpPr>
          <p:cNvPr id="28" name="object 28"/>
          <p:cNvSpPr txBox="1"/>
          <p:nvPr/>
        </p:nvSpPr>
        <p:spPr>
          <a:xfrm>
            <a:off x="768984" y="4091940"/>
            <a:ext cx="8368665" cy="922655"/>
          </a:xfrm>
          <a:prstGeom prst="rect">
            <a:avLst/>
          </a:prstGeom>
          <a:solidFill>
            <a:srgbClr val="FFFFFF"/>
          </a:solidFill>
        </p:spPr>
        <p:txBody>
          <a:bodyPr vert="horz" wrap="square" lIns="0" tIns="0" rIns="0" bIns="0" rtlCol="0">
            <a:spAutoFit/>
          </a:bodyPr>
          <a:lstStyle/>
          <a:p>
            <a:pPr marL="635">
              <a:lnSpc>
                <a:spcPts val="1280"/>
              </a:lnSpc>
            </a:pPr>
            <a:r>
              <a:rPr sz="1150" dirty="0">
                <a:latin typeface="Consolas" panose="020B0609020204030204"/>
                <a:cs typeface="Consolas" panose="020B0609020204030204"/>
              </a:rPr>
              <a:t>a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33</a:t>
            </a:r>
            <a:endParaRPr sz="1150">
              <a:latin typeface="Consolas" panose="020B0609020204030204"/>
              <a:cs typeface="Consolas" panose="020B0609020204030204"/>
            </a:endParaRPr>
          </a:p>
          <a:p>
            <a:pPr marL="635">
              <a:lnSpc>
                <a:spcPct val="100000"/>
              </a:lnSpc>
              <a:spcBef>
                <a:spcPts val="80"/>
              </a:spcBef>
            </a:pPr>
            <a:r>
              <a:rPr sz="1150" dirty="0">
                <a:latin typeface="Consolas" panose="020B0609020204030204"/>
                <a:cs typeface="Consolas" panose="020B0609020204030204"/>
              </a:rPr>
              <a:t>b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200</a:t>
            </a:r>
            <a:endParaRPr sz="1150">
              <a:latin typeface="Consolas" panose="020B0609020204030204"/>
              <a:cs typeface="Consolas" panose="020B0609020204030204"/>
            </a:endParaRPr>
          </a:p>
          <a:p>
            <a:pPr>
              <a:lnSpc>
                <a:spcPct val="100000"/>
              </a:lnSpc>
              <a:spcBef>
                <a:spcPts val="50"/>
              </a:spcBef>
            </a:pPr>
            <a:endParaRPr sz="1200">
              <a:latin typeface="Consolas" panose="020B0609020204030204"/>
              <a:cs typeface="Consolas" panose="020B0609020204030204"/>
            </a:endParaRPr>
          </a:p>
          <a:p>
            <a:pPr marL="160655" marR="7638415" indent="-160020">
              <a:lnSpc>
                <a:spcPct val="105000"/>
              </a:lnSpc>
            </a:pP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b &gt;</a:t>
            </a:r>
            <a:r>
              <a:rPr sz="1150" spc="-120" dirty="0">
                <a:latin typeface="Consolas" panose="020B0609020204030204"/>
                <a:cs typeface="Consolas" panose="020B0609020204030204"/>
              </a:rPr>
              <a:t> </a:t>
            </a:r>
            <a:r>
              <a:rPr sz="1150" dirty="0">
                <a:latin typeface="Consolas" panose="020B0609020204030204"/>
                <a:cs typeface="Consolas" panose="020B0609020204030204"/>
              </a:rPr>
              <a:t>a:  </a:t>
            </a:r>
            <a:r>
              <a:rPr sz="1150" spc="-5" dirty="0">
                <a:solidFill>
                  <a:srgbClr val="0000CD"/>
                </a:solidFill>
                <a:latin typeface="Consolas" panose="020B0609020204030204"/>
                <a:cs typeface="Consolas" panose="020B0609020204030204"/>
              </a:rPr>
              <a:t>pass</a:t>
            </a:r>
            <a:endParaRPr sz="1150">
              <a:latin typeface="Consolas" panose="020B0609020204030204"/>
              <a:cs typeface="Consolas" panose="020B060902020403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1339" y="1888998"/>
            <a:ext cx="2628265" cy="574040"/>
          </a:xfrm>
          <a:prstGeom prst="rect">
            <a:avLst/>
          </a:prstGeom>
        </p:spPr>
        <p:txBody>
          <a:bodyPr vert="horz" wrap="square" lIns="0" tIns="12700" rIns="0" bIns="0" rtlCol="0">
            <a:spAutoFit/>
          </a:bodyPr>
          <a:lstStyle/>
          <a:p>
            <a:pPr marL="12700">
              <a:lnSpc>
                <a:spcPct val="100000"/>
              </a:lnSpc>
              <a:spcBef>
                <a:spcPts val="100"/>
              </a:spcBef>
            </a:pPr>
            <a:r>
              <a:rPr sz="3600" b="1" i="1" u="heavy" spc="-5" dirty="0">
                <a:solidFill>
                  <a:srgbClr val="FF0000"/>
                </a:solidFill>
                <a:uFill>
                  <a:solidFill>
                    <a:srgbClr val="FF0000"/>
                  </a:solidFill>
                </a:uFill>
                <a:latin typeface="Times New Roman" panose="02020603050405020304"/>
                <a:cs typeface="Times New Roman" panose="02020603050405020304"/>
              </a:rPr>
              <a:t>Python</a:t>
            </a:r>
            <a:r>
              <a:rPr sz="3600" b="1" i="1" u="heavy" spc="-60" dirty="0">
                <a:solidFill>
                  <a:srgbClr val="FF0000"/>
                </a:solidFill>
                <a:uFill>
                  <a:solidFill>
                    <a:srgbClr val="FF0000"/>
                  </a:solidFill>
                </a:uFill>
                <a:latin typeface="Times New Roman" panose="02020603050405020304"/>
                <a:cs typeface="Times New Roman" panose="02020603050405020304"/>
              </a:rPr>
              <a:t> </a:t>
            </a:r>
            <a:r>
              <a:rPr sz="3600" b="1" i="1" u="heavy" spc="-5" dirty="0">
                <a:solidFill>
                  <a:srgbClr val="FF0000"/>
                </a:solidFill>
                <a:uFill>
                  <a:solidFill>
                    <a:srgbClr val="FF0000"/>
                  </a:solidFill>
                </a:uFill>
                <a:latin typeface="Times New Roman" panose="02020603050405020304"/>
                <a:cs typeface="Times New Roman" panose="02020603050405020304"/>
              </a:rPr>
              <a:t>Loops</a:t>
            </a:r>
            <a:endParaRPr sz="3600">
              <a:latin typeface="Times New Roman" panose="02020603050405020304"/>
              <a:cs typeface="Times New Roman" panose="02020603050405020304"/>
            </a:endParaRPr>
          </a:p>
        </p:txBody>
      </p:sp>
      <p:sp>
        <p:nvSpPr>
          <p:cNvPr id="3" name="object 3"/>
          <p:cNvSpPr txBox="1"/>
          <p:nvPr/>
        </p:nvSpPr>
        <p:spPr>
          <a:xfrm>
            <a:off x="756919" y="3617214"/>
            <a:ext cx="8316595" cy="1822450"/>
          </a:xfrm>
          <a:prstGeom prst="rect">
            <a:avLst/>
          </a:prstGeom>
        </p:spPr>
        <p:txBody>
          <a:bodyPr vert="horz" wrap="square" lIns="0" tIns="13335" rIns="0" bIns="0" rtlCol="0">
            <a:spAutoFit/>
          </a:bodyPr>
          <a:lstStyle/>
          <a:p>
            <a:pPr marL="354965" marR="5080" indent="-342900">
              <a:lnSpc>
                <a:spcPct val="110000"/>
              </a:lnSpc>
              <a:spcBef>
                <a:spcPts val="105"/>
              </a:spcBef>
              <a:buClr>
                <a:srgbClr val="5FCAEE"/>
              </a:buClr>
              <a:buSzPct val="80000"/>
              <a:buFont typeface="Wingdings 3" panose="05040102010807070707"/>
              <a:buChar char=""/>
              <a:tabLst>
                <a:tab pos="354965" algn="l"/>
                <a:tab pos="355600" algn="l"/>
              </a:tabLst>
            </a:pPr>
            <a:r>
              <a:rPr sz="2000" spc="-5" dirty="0">
                <a:latin typeface="Calibri" panose="020F0502020204030204"/>
                <a:cs typeface="Calibri" panose="020F0502020204030204"/>
              </a:rPr>
              <a:t>In general, statements are executed sequentially: The first statement in </a:t>
            </a:r>
            <a:r>
              <a:rPr sz="2000" dirty="0">
                <a:latin typeface="Calibri" panose="020F0502020204030204"/>
                <a:cs typeface="Calibri" panose="020F0502020204030204"/>
              </a:rPr>
              <a:t>a  </a:t>
            </a:r>
            <a:r>
              <a:rPr sz="2000" spc="-5" dirty="0">
                <a:latin typeface="Calibri" panose="020F0502020204030204"/>
                <a:cs typeface="Calibri" panose="020F0502020204030204"/>
              </a:rPr>
              <a:t>function is executed first, followed </a:t>
            </a:r>
            <a:r>
              <a:rPr sz="2000" dirty="0">
                <a:latin typeface="Calibri" panose="020F0502020204030204"/>
                <a:cs typeface="Calibri" panose="020F0502020204030204"/>
              </a:rPr>
              <a:t>by the </a:t>
            </a:r>
            <a:r>
              <a:rPr sz="2000" spc="-5" dirty="0">
                <a:latin typeface="Calibri" panose="020F0502020204030204"/>
                <a:cs typeface="Calibri" panose="020F0502020204030204"/>
              </a:rPr>
              <a:t>second, </a:t>
            </a:r>
            <a:r>
              <a:rPr sz="2000" dirty="0">
                <a:latin typeface="Calibri" panose="020F0502020204030204"/>
                <a:cs typeface="Calibri" panose="020F0502020204030204"/>
              </a:rPr>
              <a:t>and </a:t>
            </a:r>
            <a:r>
              <a:rPr sz="2000" spc="-5" dirty="0">
                <a:latin typeface="Calibri" panose="020F0502020204030204"/>
                <a:cs typeface="Calibri" panose="020F0502020204030204"/>
              </a:rPr>
              <a:t>so </a:t>
            </a:r>
            <a:r>
              <a:rPr sz="2000" dirty="0">
                <a:latin typeface="Calibri" panose="020F0502020204030204"/>
                <a:cs typeface="Calibri" panose="020F0502020204030204"/>
              </a:rPr>
              <a:t>on. </a:t>
            </a:r>
            <a:r>
              <a:rPr sz="2000" spc="-5" dirty="0">
                <a:latin typeface="Calibri" panose="020F0502020204030204"/>
                <a:cs typeface="Calibri" panose="020F0502020204030204"/>
              </a:rPr>
              <a:t>There may </a:t>
            </a:r>
            <a:r>
              <a:rPr sz="2000" dirty="0">
                <a:latin typeface="Calibri" panose="020F0502020204030204"/>
                <a:cs typeface="Calibri" panose="020F0502020204030204"/>
              </a:rPr>
              <a:t>be a  </a:t>
            </a:r>
            <a:r>
              <a:rPr sz="2000" spc="-5" dirty="0">
                <a:latin typeface="Calibri" panose="020F0502020204030204"/>
                <a:cs typeface="Calibri" panose="020F0502020204030204"/>
              </a:rPr>
              <a:t>situation when </a:t>
            </a:r>
            <a:r>
              <a:rPr sz="2000" dirty="0">
                <a:latin typeface="Calibri" panose="020F0502020204030204"/>
                <a:cs typeface="Calibri" panose="020F0502020204030204"/>
              </a:rPr>
              <a:t>you need to </a:t>
            </a:r>
            <a:r>
              <a:rPr sz="2000" spc="-5" dirty="0">
                <a:latin typeface="Calibri" panose="020F0502020204030204"/>
                <a:cs typeface="Calibri" panose="020F0502020204030204"/>
              </a:rPr>
              <a:t>execute </a:t>
            </a:r>
            <a:r>
              <a:rPr sz="2000" dirty="0">
                <a:latin typeface="Calibri" panose="020F0502020204030204"/>
                <a:cs typeface="Calibri" panose="020F0502020204030204"/>
              </a:rPr>
              <a:t>a </a:t>
            </a:r>
            <a:r>
              <a:rPr sz="2000" spc="-5" dirty="0">
                <a:latin typeface="Calibri" panose="020F0502020204030204"/>
                <a:cs typeface="Calibri" panose="020F0502020204030204"/>
              </a:rPr>
              <a:t>block of code several number of</a:t>
            </a:r>
            <a:r>
              <a:rPr sz="2000" spc="20" dirty="0">
                <a:latin typeface="Calibri" panose="020F0502020204030204"/>
                <a:cs typeface="Calibri" panose="020F0502020204030204"/>
              </a:rPr>
              <a:t> </a:t>
            </a:r>
            <a:r>
              <a:rPr sz="2000" spc="-5" dirty="0">
                <a:latin typeface="Calibri" panose="020F0502020204030204"/>
                <a:cs typeface="Calibri" panose="020F0502020204030204"/>
              </a:rPr>
              <a:t>times.</a:t>
            </a:r>
            <a:endParaRPr sz="2000">
              <a:latin typeface="Calibri" panose="020F0502020204030204"/>
              <a:cs typeface="Calibri" panose="020F0502020204030204"/>
            </a:endParaRPr>
          </a:p>
          <a:p>
            <a:pPr marL="354965" marR="454025" indent="-342900">
              <a:lnSpc>
                <a:spcPct val="111000"/>
              </a:lnSpc>
              <a:spcBef>
                <a:spcPts val="900"/>
              </a:spcBef>
              <a:buClr>
                <a:srgbClr val="5FCAEE"/>
              </a:buClr>
              <a:buSzPct val="80000"/>
              <a:buFont typeface="Wingdings 3" panose="05040102010807070707"/>
              <a:buChar char=""/>
              <a:tabLst>
                <a:tab pos="354965" algn="l"/>
                <a:tab pos="355600" algn="l"/>
              </a:tabLst>
            </a:pPr>
            <a:r>
              <a:rPr sz="2000" spc="-5" dirty="0">
                <a:latin typeface="Calibri" panose="020F0502020204030204"/>
                <a:cs typeface="Calibri" panose="020F0502020204030204"/>
              </a:rPr>
              <a:t>Programming languages provide various control structures </a:t>
            </a:r>
            <a:r>
              <a:rPr sz="2000" dirty="0">
                <a:latin typeface="Calibri" panose="020F0502020204030204"/>
                <a:cs typeface="Calibri" panose="020F0502020204030204"/>
              </a:rPr>
              <a:t>that </a:t>
            </a:r>
            <a:r>
              <a:rPr sz="2000" spc="-5" dirty="0">
                <a:latin typeface="Calibri" panose="020F0502020204030204"/>
                <a:cs typeface="Calibri" panose="020F0502020204030204"/>
              </a:rPr>
              <a:t>allow </a:t>
            </a:r>
            <a:r>
              <a:rPr sz="2000" dirty="0">
                <a:latin typeface="Calibri" panose="020F0502020204030204"/>
                <a:cs typeface="Calibri" panose="020F0502020204030204"/>
              </a:rPr>
              <a:t>for  </a:t>
            </a:r>
            <a:r>
              <a:rPr sz="2000" spc="-5" dirty="0">
                <a:latin typeface="Calibri" panose="020F0502020204030204"/>
                <a:cs typeface="Calibri" panose="020F0502020204030204"/>
              </a:rPr>
              <a:t>more complicated execution</a:t>
            </a:r>
            <a:r>
              <a:rPr sz="2000" spc="-20" dirty="0">
                <a:latin typeface="Calibri" panose="020F0502020204030204"/>
                <a:cs typeface="Calibri" panose="020F0502020204030204"/>
              </a:rPr>
              <a:t> </a:t>
            </a:r>
            <a:r>
              <a:rPr sz="2000" spc="-5" dirty="0">
                <a:latin typeface="Calibri" panose="020F0502020204030204"/>
                <a:cs typeface="Calibri" panose="020F0502020204030204"/>
              </a:rPr>
              <a:t>paths.</a:t>
            </a:r>
            <a:endParaRPr sz="2000">
              <a:latin typeface="Calibri" panose="020F0502020204030204"/>
              <a:cs typeface="Calibri" panose="020F0502020204030204"/>
            </a:endParaRPr>
          </a:p>
        </p:txBody>
      </p:sp>
      <p:sp>
        <p:nvSpPr>
          <p:cNvPr id="4" name="Text Box 3"/>
          <p:cNvSpPr txBox="1"/>
          <p:nvPr/>
        </p:nvSpPr>
        <p:spPr>
          <a:xfrm>
            <a:off x="756285" y="5630545"/>
            <a:ext cx="10649585" cy="768350"/>
          </a:xfrm>
          <a:prstGeom prst="rect">
            <a:avLst/>
          </a:prstGeom>
          <a:noFill/>
        </p:spPr>
        <p:txBody>
          <a:bodyPr wrap="square" rtlCol="0" anchor="t">
            <a:spAutoFit/>
          </a:bodyPr>
          <a:p>
            <a:pPr marL="354965" marR="5080" indent="-342900">
              <a:lnSpc>
                <a:spcPct val="110000"/>
              </a:lnSpc>
              <a:spcBef>
                <a:spcPts val="95"/>
              </a:spcBef>
              <a:buClr>
                <a:srgbClr val="5FCAEE"/>
              </a:buClr>
              <a:buSzPct val="80000"/>
              <a:buFont typeface="Wingdings 3" panose="05040102010807070707"/>
              <a:buChar char=""/>
              <a:tabLst>
                <a:tab pos="354965" algn="l"/>
                <a:tab pos="355600" algn="l"/>
              </a:tabLst>
            </a:pPr>
            <a:r>
              <a:rPr sz="2000" dirty="0">
                <a:latin typeface="Calibri" panose="020F0502020204030204"/>
                <a:cs typeface="Calibri" panose="020F0502020204030204"/>
                <a:sym typeface="+mn-ea"/>
              </a:rPr>
              <a:t>A </a:t>
            </a:r>
            <a:r>
              <a:rPr sz="2000" spc="-5" dirty="0">
                <a:latin typeface="Calibri" panose="020F0502020204030204"/>
                <a:cs typeface="Calibri" panose="020F0502020204030204"/>
                <a:sym typeface="+mn-ea"/>
              </a:rPr>
              <a:t>loop statement allows </a:t>
            </a:r>
            <a:r>
              <a:rPr sz="2000" dirty="0">
                <a:latin typeface="Calibri" panose="020F0502020204030204"/>
                <a:cs typeface="Calibri" panose="020F0502020204030204"/>
                <a:sym typeface="+mn-ea"/>
              </a:rPr>
              <a:t>us to </a:t>
            </a:r>
            <a:r>
              <a:rPr sz="2000" spc="-5" dirty="0">
                <a:latin typeface="Calibri" panose="020F0502020204030204"/>
                <a:cs typeface="Calibri" panose="020F0502020204030204"/>
                <a:sym typeface="+mn-ea"/>
              </a:rPr>
              <a:t>execute </a:t>
            </a:r>
            <a:r>
              <a:rPr sz="2000" dirty="0">
                <a:latin typeface="Calibri" panose="020F0502020204030204"/>
                <a:cs typeface="Calibri" panose="020F0502020204030204"/>
                <a:sym typeface="+mn-ea"/>
              </a:rPr>
              <a:t>a </a:t>
            </a:r>
            <a:r>
              <a:rPr sz="2000" spc="-5" dirty="0">
                <a:latin typeface="Calibri" panose="020F0502020204030204"/>
                <a:cs typeface="Calibri" panose="020F0502020204030204"/>
                <a:sym typeface="+mn-ea"/>
              </a:rPr>
              <a:t>statement or group of statements  multiple times. The following diagram illustrates </a:t>
            </a:r>
            <a:r>
              <a:rPr sz="2000" dirty="0">
                <a:latin typeface="Calibri" panose="020F0502020204030204"/>
                <a:cs typeface="Calibri" panose="020F0502020204030204"/>
                <a:sym typeface="+mn-ea"/>
              </a:rPr>
              <a:t>a </a:t>
            </a:r>
            <a:r>
              <a:rPr sz="2000" spc="-5" dirty="0">
                <a:latin typeface="Calibri" panose="020F0502020204030204"/>
                <a:cs typeface="Calibri" panose="020F0502020204030204"/>
                <a:sym typeface="+mn-ea"/>
              </a:rPr>
              <a:t>loop</a:t>
            </a:r>
            <a:r>
              <a:rPr sz="2000" spc="20" dirty="0">
                <a:latin typeface="Calibri" panose="020F0502020204030204"/>
                <a:cs typeface="Calibri" panose="020F0502020204030204"/>
                <a:sym typeface="+mn-ea"/>
              </a:rPr>
              <a:t> </a:t>
            </a:r>
            <a:r>
              <a:rPr sz="2000" spc="-5" dirty="0">
                <a:latin typeface="Calibri" panose="020F0502020204030204"/>
                <a:cs typeface="Calibri" panose="020F0502020204030204"/>
                <a:sym typeface="+mn-ea"/>
              </a:rPr>
              <a:t>statement-</a:t>
            </a:r>
            <a:endParaRPr 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907796" y="893317"/>
            <a:ext cx="8053705" cy="268605"/>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panose="020F0502020204030204"/>
                <a:cs typeface="Calibri" panose="020F0502020204030204"/>
              </a:rPr>
              <a:t>Python programming language provides following types of loops </a:t>
            </a:r>
            <a:r>
              <a:rPr sz="1600" dirty="0">
                <a:latin typeface="Calibri" panose="020F0502020204030204"/>
                <a:cs typeface="Calibri" panose="020F0502020204030204"/>
              </a:rPr>
              <a:t>to </a:t>
            </a:r>
            <a:r>
              <a:rPr sz="1600" spc="-5" dirty="0">
                <a:latin typeface="Calibri" panose="020F0502020204030204"/>
                <a:cs typeface="Calibri" panose="020F0502020204030204"/>
              </a:rPr>
              <a:t>handle looping</a:t>
            </a:r>
            <a:r>
              <a:rPr sz="1600" spc="150" dirty="0">
                <a:latin typeface="Calibri" panose="020F0502020204030204"/>
                <a:cs typeface="Calibri" panose="020F0502020204030204"/>
              </a:rPr>
              <a:t> </a:t>
            </a:r>
            <a:r>
              <a:rPr sz="1600" spc="-5" dirty="0">
                <a:latin typeface="Calibri" panose="020F0502020204030204"/>
                <a:cs typeface="Calibri" panose="020F0502020204030204"/>
              </a:rPr>
              <a:t>requirements.</a:t>
            </a:r>
            <a:endParaRPr sz="1600">
              <a:latin typeface="Calibri" panose="020F0502020204030204"/>
              <a:cs typeface="Calibri" panose="020F0502020204030204"/>
            </a:endParaRPr>
          </a:p>
        </p:txBody>
      </p:sp>
      <p:sp>
        <p:nvSpPr>
          <p:cNvPr id="12" name="object 12"/>
          <p:cNvSpPr/>
          <p:nvPr/>
        </p:nvSpPr>
        <p:spPr>
          <a:xfrm>
            <a:off x="1202182" y="1311909"/>
            <a:ext cx="7378065" cy="469265"/>
          </a:xfrm>
          <a:custGeom>
            <a:avLst/>
            <a:gdLst/>
            <a:ahLst/>
            <a:cxnLst/>
            <a:rect l="l" t="t" r="r" b="b"/>
            <a:pathLst>
              <a:path w="7378065" h="469264">
                <a:moveTo>
                  <a:pt x="0" y="3047"/>
                </a:moveTo>
                <a:lnTo>
                  <a:pt x="7377811" y="3047"/>
                </a:lnTo>
              </a:path>
              <a:path w="7378065" h="469264">
                <a:moveTo>
                  <a:pt x="0" y="469138"/>
                </a:moveTo>
                <a:lnTo>
                  <a:pt x="7377811" y="469138"/>
                </a:lnTo>
              </a:path>
              <a:path w="7378065" h="469264">
                <a:moveTo>
                  <a:pt x="3048" y="0"/>
                </a:moveTo>
                <a:lnTo>
                  <a:pt x="3048" y="466089"/>
                </a:lnTo>
              </a:path>
              <a:path w="7378065" h="469264">
                <a:moveTo>
                  <a:pt x="830453" y="0"/>
                </a:moveTo>
                <a:lnTo>
                  <a:pt x="830453" y="466089"/>
                </a:lnTo>
              </a:path>
              <a:path w="7378065" h="469264">
                <a:moveTo>
                  <a:pt x="7374763" y="0"/>
                </a:moveTo>
                <a:lnTo>
                  <a:pt x="7374763" y="466089"/>
                </a:lnTo>
              </a:path>
            </a:pathLst>
          </a:custGeom>
          <a:ln w="6096">
            <a:solidFill>
              <a:srgbClr val="DDDDDD"/>
            </a:solidFill>
          </a:ln>
        </p:spPr>
        <p:txBody>
          <a:bodyPr wrap="square" lIns="0" tIns="0" rIns="0" bIns="0" rtlCol="0"/>
          <a:lstStyle/>
          <a:p/>
        </p:txBody>
      </p:sp>
      <p:sp>
        <p:nvSpPr>
          <p:cNvPr id="13" name="object 13"/>
          <p:cNvSpPr txBox="1">
            <a:spLocks noGrp="1"/>
          </p:cNvSpPr>
          <p:nvPr>
            <p:ph type="title"/>
          </p:nvPr>
        </p:nvSpPr>
        <p:spPr>
          <a:xfrm>
            <a:off x="901700" y="1985898"/>
            <a:ext cx="1983739"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000000"/>
                </a:solidFill>
                <a:latin typeface="Segoe UI" panose="020B0502040204020203"/>
                <a:cs typeface="Segoe UI" panose="020B0502040204020203"/>
              </a:rPr>
              <a:t>Python</a:t>
            </a:r>
            <a:r>
              <a:rPr sz="2400" b="0" spc="-70" dirty="0">
                <a:solidFill>
                  <a:srgbClr val="000000"/>
                </a:solidFill>
                <a:latin typeface="Segoe UI" panose="020B0502040204020203"/>
                <a:cs typeface="Segoe UI" panose="020B0502040204020203"/>
              </a:rPr>
              <a:t> </a:t>
            </a:r>
            <a:r>
              <a:rPr sz="2400" b="0" spc="-5" dirty="0">
                <a:solidFill>
                  <a:srgbClr val="000000"/>
                </a:solidFill>
                <a:latin typeface="Segoe UI" panose="020B0502040204020203"/>
                <a:cs typeface="Segoe UI" panose="020B0502040204020203"/>
              </a:rPr>
              <a:t>Loops</a:t>
            </a:r>
            <a:endParaRPr sz="2400">
              <a:latin typeface="Segoe UI" panose="020B0502040204020203"/>
              <a:cs typeface="Segoe UI" panose="020B0502040204020203"/>
            </a:endParaRPr>
          </a:p>
        </p:txBody>
      </p:sp>
      <p:sp>
        <p:nvSpPr>
          <p:cNvPr id="14" name="object 14"/>
          <p:cNvSpPr txBox="1"/>
          <p:nvPr/>
        </p:nvSpPr>
        <p:spPr>
          <a:xfrm>
            <a:off x="914400" y="2602229"/>
            <a:ext cx="9237345" cy="177165"/>
          </a:xfrm>
          <a:prstGeom prst="rect">
            <a:avLst/>
          </a:prstGeom>
          <a:solidFill>
            <a:srgbClr val="FFFFFF"/>
          </a:solidFill>
        </p:spPr>
        <p:txBody>
          <a:bodyPr vert="horz" wrap="square" lIns="0" tIns="1270" rIns="0" bIns="0" rtlCol="0">
            <a:spAutoFit/>
          </a:bodyPr>
          <a:lstStyle/>
          <a:p>
            <a:pPr>
              <a:lnSpc>
                <a:spcPct val="100000"/>
              </a:lnSpc>
              <a:spcBef>
                <a:spcPts val="10"/>
              </a:spcBef>
            </a:pPr>
            <a:r>
              <a:rPr sz="1150" spc="-5" dirty="0">
                <a:latin typeface="Verdana" panose="020B0604030504040204"/>
                <a:cs typeface="Verdana" panose="020B0604030504040204"/>
              </a:rPr>
              <a:t>Python </a:t>
            </a:r>
            <a:r>
              <a:rPr sz="1150" dirty="0">
                <a:latin typeface="Verdana" panose="020B0604030504040204"/>
                <a:cs typeface="Verdana" panose="020B0604030504040204"/>
              </a:rPr>
              <a:t>has two </a:t>
            </a:r>
            <a:r>
              <a:rPr sz="1150" spc="-5" dirty="0">
                <a:latin typeface="Verdana" panose="020B0604030504040204"/>
                <a:cs typeface="Verdana" panose="020B0604030504040204"/>
              </a:rPr>
              <a:t>primitive loop</a:t>
            </a:r>
            <a:r>
              <a:rPr sz="1150" spc="-35" dirty="0">
                <a:latin typeface="Verdana" panose="020B0604030504040204"/>
                <a:cs typeface="Verdana" panose="020B0604030504040204"/>
              </a:rPr>
              <a:t> </a:t>
            </a:r>
            <a:r>
              <a:rPr sz="1150" spc="-5" dirty="0">
                <a:latin typeface="Verdana" panose="020B0604030504040204"/>
                <a:cs typeface="Verdana" panose="020B0604030504040204"/>
              </a:rPr>
              <a:t>commands:</a:t>
            </a:r>
            <a:endParaRPr sz="1150">
              <a:latin typeface="Verdana" panose="020B0604030504040204"/>
              <a:cs typeface="Verdana" panose="020B0604030504040204"/>
            </a:endParaRPr>
          </a:p>
        </p:txBody>
      </p:sp>
      <p:grpSp>
        <p:nvGrpSpPr>
          <p:cNvPr id="15" name="object 15"/>
          <p:cNvGrpSpPr/>
          <p:nvPr/>
        </p:nvGrpSpPr>
        <p:grpSpPr>
          <a:xfrm>
            <a:off x="1371600" y="2962909"/>
            <a:ext cx="8780145" cy="181610"/>
            <a:chOff x="1371600" y="2962909"/>
            <a:chExt cx="8780145" cy="181610"/>
          </a:xfrm>
        </p:grpSpPr>
        <p:sp>
          <p:nvSpPr>
            <p:cNvPr id="16" name="object 16"/>
            <p:cNvSpPr/>
            <p:nvPr/>
          </p:nvSpPr>
          <p:spPr>
            <a:xfrm>
              <a:off x="1755140" y="2962909"/>
              <a:ext cx="8396605" cy="181610"/>
            </a:xfrm>
            <a:custGeom>
              <a:avLst/>
              <a:gdLst/>
              <a:ahLst/>
              <a:cxnLst/>
              <a:rect l="l" t="t" r="r" b="b"/>
              <a:pathLst>
                <a:path w="8396605" h="181610">
                  <a:moveTo>
                    <a:pt x="0" y="181610"/>
                  </a:moveTo>
                  <a:lnTo>
                    <a:pt x="8396605" y="181610"/>
                  </a:lnTo>
                  <a:lnTo>
                    <a:pt x="8396605" y="0"/>
                  </a:lnTo>
                  <a:lnTo>
                    <a:pt x="0" y="0"/>
                  </a:lnTo>
                  <a:lnTo>
                    <a:pt x="0" y="181610"/>
                  </a:lnTo>
                  <a:close/>
                </a:path>
              </a:pathLst>
            </a:custGeom>
            <a:solidFill>
              <a:srgbClr val="FFFFFF"/>
            </a:solidFill>
          </p:spPr>
          <p:txBody>
            <a:bodyPr wrap="square" lIns="0" tIns="0" rIns="0" bIns="0" rtlCol="0"/>
            <a:lstStyle/>
            <a:p/>
          </p:txBody>
        </p:sp>
        <p:sp>
          <p:nvSpPr>
            <p:cNvPr id="17" name="object 17"/>
            <p:cNvSpPr/>
            <p:nvPr/>
          </p:nvSpPr>
          <p:spPr>
            <a:xfrm>
              <a:off x="1371600" y="2962909"/>
              <a:ext cx="383540" cy="181610"/>
            </a:xfrm>
            <a:custGeom>
              <a:avLst/>
              <a:gdLst/>
              <a:ahLst/>
              <a:cxnLst/>
              <a:rect l="l" t="t" r="r" b="b"/>
              <a:pathLst>
                <a:path w="383539" h="181610">
                  <a:moveTo>
                    <a:pt x="383539" y="181610"/>
                  </a:moveTo>
                  <a:lnTo>
                    <a:pt x="0" y="181610"/>
                  </a:lnTo>
                  <a:lnTo>
                    <a:pt x="0" y="0"/>
                  </a:lnTo>
                  <a:lnTo>
                    <a:pt x="383539" y="0"/>
                  </a:lnTo>
                  <a:lnTo>
                    <a:pt x="383539" y="181610"/>
                  </a:lnTo>
                  <a:close/>
                </a:path>
              </a:pathLst>
            </a:custGeom>
            <a:solidFill>
              <a:srgbClr val="F0F0F0"/>
            </a:solidFill>
          </p:spPr>
          <p:txBody>
            <a:bodyPr wrap="square" lIns="0" tIns="0" rIns="0" bIns="0" rtlCol="0"/>
            <a:lstStyle/>
            <a:p/>
          </p:txBody>
        </p:sp>
      </p:grpSp>
      <p:sp>
        <p:nvSpPr>
          <p:cNvPr id="18" name="object 18"/>
          <p:cNvSpPr txBox="1"/>
          <p:nvPr/>
        </p:nvSpPr>
        <p:spPr>
          <a:xfrm>
            <a:off x="1371600" y="2962909"/>
            <a:ext cx="242570" cy="181610"/>
          </a:xfrm>
          <a:prstGeom prst="rect">
            <a:avLst/>
          </a:prstGeom>
          <a:solidFill>
            <a:srgbClr val="F0F0F0"/>
          </a:solidFill>
        </p:spPr>
        <p:txBody>
          <a:bodyPr vert="horz" wrap="square" lIns="0" tIns="6985" rIns="0" bIns="0" rtlCol="0">
            <a:spAutoFit/>
          </a:bodyPr>
          <a:lstStyle/>
          <a:p>
            <a:pPr>
              <a:lnSpc>
                <a:spcPct val="100000"/>
              </a:lnSpc>
              <a:spcBef>
                <a:spcPts val="55"/>
              </a:spcBef>
            </a:pPr>
            <a:r>
              <a:rPr sz="1100" dirty="0">
                <a:solidFill>
                  <a:srgbClr val="DC133B"/>
                </a:solidFill>
                <a:latin typeface="Consolas" panose="020B0609020204030204"/>
                <a:cs typeface="Consolas" panose="020B0609020204030204"/>
              </a:rPr>
              <a:t>w</a:t>
            </a:r>
            <a:r>
              <a:rPr sz="1100" spc="-10" dirty="0">
                <a:solidFill>
                  <a:srgbClr val="DC133B"/>
                </a:solidFill>
                <a:latin typeface="Consolas" panose="020B0609020204030204"/>
                <a:cs typeface="Consolas" panose="020B0609020204030204"/>
              </a:rPr>
              <a:t>h</a:t>
            </a:r>
            <a:r>
              <a:rPr sz="1100" dirty="0">
                <a:solidFill>
                  <a:srgbClr val="DC133B"/>
                </a:solidFill>
                <a:latin typeface="Consolas" panose="020B0609020204030204"/>
                <a:cs typeface="Consolas" panose="020B0609020204030204"/>
              </a:rPr>
              <a:t>i</a:t>
            </a:r>
            <a:endParaRPr sz="1100">
              <a:latin typeface="Consolas" panose="020B0609020204030204"/>
              <a:cs typeface="Consolas" panose="020B0609020204030204"/>
            </a:endParaRPr>
          </a:p>
        </p:txBody>
      </p:sp>
      <p:sp>
        <p:nvSpPr>
          <p:cNvPr id="19" name="object 19"/>
          <p:cNvSpPr txBox="1"/>
          <p:nvPr/>
        </p:nvSpPr>
        <p:spPr>
          <a:xfrm>
            <a:off x="1601469" y="2950844"/>
            <a:ext cx="602615" cy="200660"/>
          </a:xfrm>
          <a:prstGeom prst="rect">
            <a:avLst/>
          </a:prstGeom>
          <a:solidFill>
            <a:srgbClr val="F0F0F0"/>
          </a:solidFill>
        </p:spPr>
        <p:txBody>
          <a:bodyPr vert="horz" wrap="square" lIns="0" tIns="12700" rIns="0" bIns="0" rtlCol="0">
            <a:spAutoFit/>
          </a:bodyPr>
          <a:lstStyle/>
          <a:p>
            <a:pPr marL="1270">
              <a:lnSpc>
                <a:spcPct val="100000"/>
              </a:lnSpc>
              <a:spcBef>
                <a:spcPts val="100"/>
              </a:spcBef>
            </a:pPr>
            <a:r>
              <a:rPr sz="1100" spc="-5" dirty="0">
                <a:solidFill>
                  <a:srgbClr val="DC133B"/>
                </a:solidFill>
                <a:latin typeface="Consolas" panose="020B0609020204030204"/>
                <a:cs typeface="Consolas" panose="020B0609020204030204"/>
              </a:rPr>
              <a:t>le</a:t>
            </a:r>
            <a:r>
              <a:rPr sz="1100" spc="-280" dirty="0">
                <a:solidFill>
                  <a:srgbClr val="DC133B"/>
                </a:solidFill>
                <a:latin typeface="Consolas" panose="020B0609020204030204"/>
                <a:cs typeface="Consolas" panose="020B0609020204030204"/>
              </a:rPr>
              <a:t> </a:t>
            </a:r>
            <a:r>
              <a:rPr sz="1150" spc="-5" dirty="0">
                <a:latin typeface="Verdana" panose="020B0604030504040204"/>
                <a:cs typeface="Verdana" panose="020B0604030504040204"/>
              </a:rPr>
              <a:t>loops</a:t>
            </a:r>
            <a:endParaRPr sz="1150">
              <a:latin typeface="Verdana" panose="020B0604030504040204"/>
              <a:cs typeface="Verdana" panose="020B0604030504040204"/>
            </a:endParaRPr>
          </a:p>
        </p:txBody>
      </p:sp>
      <p:sp>
        <p:nvSpPr>
          <p:cNvPr id="20" name="object 20"/>
          <p:cNvSpPr/>
          <p:nvPr/>
        </p:nvSpPr>
        <p:spPr>
          <a:xfrm>
            <a:off x="1601469" y="3144519"/>
            <a:ext cx="8550275" cy="181610"/>
          </a:xfrm>
          <a:custGeom>
            <a:avLst/>
            <a:gdLst/>
            <a:ahLst/>
            <a:cxnLst/>
            <a:rect l="l" t="t" r="r" b="b"/>
            <a:pathLst>
              <a:path w="8550275" h="181610">
                <a:moveTo>
                  <a:pt x="0" y="181609"/>
                </a:moveTo>
                <a:lnTo>
                  <a:pt x="8550275" y="181609"/>
                </a:lnTo>
                <a:lnTo>
                  <a:pt x="8550275" y="0"/>
                </a:lnTo>
                <a:lnTo>
                  <a:pt x="0" y="0"/>
                </a:lnTo>
                <a:lnTo>
                  <a:pt x="0" y="181609"/>
                </a:lnTo>
                <a:close/>
              </a:path>
            </a:pathLst>
          </a:custGeom>
          <a:solidFill>
            <a:srgbClr val="FFFFFF"/>
          </a:solidFill>
        </p:spPr>
        <p:txBody>
          <a:bodyPr wrap="square" lIns="0" tIns="0" rIns="0" bIns="0" rtlCol="0"/>
          <a:lstStyle/>
          <a:p/>
        </p:txBody>
      </p:sp>
      <p:sp>
        <p:nvSpPr>
          <p:cNvPr id="21" name="object 21"/>
          <p:cNvSpPr txBox="1"/>
          <p:nvPr/>
        </p:nvSpPr>
        <p:spPr>
          <a:xfrm>
            <a:off x="1143000" y="2962909"/>
            <a:ext cx="228600" cy="363220"/>
          </a:xfrm>
          <a:prstGeom prst="rect">
            <a:avLst/>
          </a:prstGeom>
          <a:solidFill>
            <a:srgbClr val="FFFFFF"/>
          </a:solidFill>
        </p:spPr>
        <p:txBody>
          <a:bodyPr vert="horz" wrap="square" lIns="0" tIns="19685" rIns="0" bIns="0" rtlCol="0">
            <a:spAutoFit/>
          </a:bodyPr>
          <a:lstStyle/>
          <a:p>
            <a:pPr>
              <a:lnSpc>
                <a:spcPct val="100000"/>
              </a:lnSpc>
              <a:spcBef>
                <a:spcPts val="155"/>
              </a:spcBef>
            </a:pPr>
            <a:r>
              <a:rPr sz="1000" spc="-5" dirty="0">
                <a:latin typeface="Symbol" panose="05050102010706020507"/>
                <a:cs typeface="Symbol" panose="05050102010706020507"/>
              </a:rPr>
              <a:t></a:t>
            </a:r>
            <a:endParaRPr sz="1000">
              <a:latin typeface="Symbol" panose="05050102010706020507"/>
              <a:cs typeface="Symbol" panose="05050102010706020507"/>
            </a:endParaRPr>
          </a:p>
          <a:p>
            <a:pPr>
              <a:lnSpc>
                <a:spcPct val="100000"/>
              </a:lnSpc>
              <a:spcBef>
                <a:spcPts val="225"/>
              </a:spcBef>
            </a:pPr>
            <a:r>
              <a:rPr sz="1000" spc="-5" dirty="0">
                <a:latin typeface="Symbol" panose="05050102010706020507"/>
                <a:cs typeface="Symbol" panose="05050102010706020507"/>
              </a:rPr>
              <a:t></a:t>
            </a:r>
            <a:endParaRPr sz="1000">
              <a:latin typeface="Symbol" panose="05050102010706020507"/>
              <a:cs typeface="Symbol" panose="05050102010706020507"/>
            </a:endParaRPr>
          </a:p>
        </p:txBody>
      </p:sp>
      <p:sp>
        <p:nvSpPr>
          <p:cNvPr id="22" name="object 22"/>
          <p:cNvSpPr txBox="1"/>
          <p:nvPr/>
        </p:nvSpPr>
        <p:spPr>
          <a:xfrm>
            <a:off x="1371600" y="3144519"/>
            <a:ext cx="242570" cy="181610"/>
          </a:xfrm>
          <a:prstGeom prst="rect">
            <a:avLst/>
          </a:prstGeom>
          <a:solidFill>
            <a:srgbClr val="F0F0F0"/>
          </a:solidFill>
        </p:spPr>
        <p:txBody>
          <a:bodyPr vert="horz" wrap="square" lIns="0" tIns="8255" rIns="0" bIns="0" rtlCol="0">
            <a:spAutoFit/>
          </a:bodyPr>
          <a:lstStyle/>
          <a:p>
            <a:pPr>
              <a:lnSpc>
                <a:spcPct val="100000"/>
              </a:lnSpc>
              <a:spcBef>
                <a:spcPts val="65"/>
              </a:spcBef>
            </a:pPr>
            <a:r>
              <a:rPr sz="1100" dirty="0">
                <a:solidFill>
                  <a:srgbClr val="DC133B"/>
                </a:solidFill>
                <a:latin typeface="Consolas" panose="020B0609020204030204"/>
                <a:cs typeface="Consolas" panose="020B0609020204030204"/>
              </a:rPr>
              <a:t>f</a:t>
            </a:r>
            <a:r>
              <a:rPr sz="1100" spc="-10" dirty="0">
                <a:solidFill>
                  <a:srgbClr val="DC133B"/>
                </a:solidFill>
                <a:latin typeface="Consolas" panose="020B0609020204030204"/>
                <a:cs typeface="Consolas" panose="020B0609020204030204"/>
              </a:rPr>
              <a:t>o</a:t>
            </a:r>
            <a:r>
              <a:rPr sz="1100" dirty="0">
                <a:solidFill>
                  <a:srgbClr val="DC133B"/>
                </a:solidFill>
                <a:latin typeface="Consolas" panose="020B0609020204030204"/>
                <a:cs typeface="Consolas" panose="020B0609020204030204"/>
              </a:rPr>
              <a:t>r</a:t>
            </a:r>
            <a:endParaRPr sz="1100">
              <a:latin typeface="Consolas" panose="020B0609020204030204"/>
              <a:cs typeface="Consolas" panose="020B0609020204030204"/>
            </a:endParaRPr>
          </a:p>
        </p:txBody>
      </p:sp>
      <p:sp>
        <p:nvSpPr>
          <p:cNvPr id="23" name="object 23"/>
          <p:cNvSpPr txBox="1"/>
          <p:nvPr/>
        </p:nvSpPr>
        <p:spPr>
          <a:xfrm>
            <a:off x="1653539" y="3133725"/>
            <a:ext cx="396875" cy="200660"/>
          </a:xfrm>
          <a:prstGeom prst="rect">
            <a:avLst/>
          </a:prstGeom>
        </p:spPr>
        <p:txBody>
          <a:bodyPr vert="horz" wrap="square" lIns="0" tIns="12700" rIns="0" bIns="0" rtlCol="0">
            <a:spAutoFit/>
          </a:bodyPr>
          <a:lstStyle/>
          <a:p>
            <a:pPr>
              <a:lnSpc>
                <a:spcPct val="100000"/>
              </a:lnSpc>
              <a:spcBef>
                <a:spcPts val="100"/>
              </a:spcBef>
            </a:pPr>
            <a:r>
              <a:rPr sz="1150" spc="-5" dirty="0">
                <a:latin typeface="Verdana" panose="020B0604030504040204"/>
                <a:cs typeface="Verdana" panose="020B0604030504040204"/>
              </a:rPr>
              <a:t>loo</a:t>
            </a:r>
            <a:r>
              <a:rPr sz="1150" dirty="0">
                <a:latin typeface="Verdana" panose="020B0604030504040204"/>
                <a:cs typeface="Verdana" panose="020B0604030504040204"/>
              </a:rPr>
              <a:t>ps</a:t>
            </a:r>
            <a:endParaRPr sz="1150">
              <a:latin typeface="Verdana" panose="020B0604030504040204"/>
              <a:cs typeface="Verdana" panose="020B0604030504040204"/>
            </a:endParaRPr>
          </a:p>
        </p:txBody>
      </p:sp>
      <p:sp>
        <p:nvSpPr>
          <p:cNvPr id="24" name="object 24"/>
          <p:cNvSpPr/>
          <p:nvPr/>
        </p:nvSpPr>
        <p:spPr>
          <a:xfrm>
            <a:off x="914400" y="3701795"/>
            <a:ext cx="9237345" cy="1905"/>
          </a:xfrm>
          <a:custGeom>
            <a:avLst/>
            <a:gdLst/>
            <a:ahLst/>
            <a:cxnLst/>
            <a:rect l="l" t="t" r="r" b="b"/>
            <a:pathLst>
              <a:path w="9237345" h="1904">
                <a:moveTo>
                  <a:pt x="0" y="1524"/>
                </a:moveTo>
                <a:lnTo>
                  <a:pt x="0" y="0"/>
                </a:lnTo>
                <a:lnTo>
                  <a:pt x="9236964" y="0"/>
                </a:lnTo>
                <a:lnTo>
                  <a:pt x="9237345" y="888"/>
                </a:lnTo>
                <a:lnTo>
                  <a:pt x="0" y="1524"/>
                </a:lnTo>
                <a:close/>
              </a:path>
            </a:pathLst>
          </a:custGeom>
          <a:solidFill>
            <a:srgbClr val="000000"/>
          </a:solidFill>
        </p:spPr>
        <p:txBody>
          <a:bodyPr wrap="square" lIns="0" tIns="0" rIns="0" bIns="0" rtlCol="0"/>
          <a:lstStyle/>
          <a:p/>
        </p:txBody>
      </p:sp>
      <p:grpSp>
        <p:nvGrpSpPr>
          <p:cNvPr id="25" name="object 25"/>
          <p:cNvGrpSpPr/>
          <p:nvPr/>
        </p:nvGrpSpPr>
        <p:grpSpPr>
          <a:xfrm>
            <a:off x="914400" y="3908425"/>
            <a:ext cx="9237345" cy="955675"/>
            <a:chOff x="914400" y="3908425"/>
            <a:chExt cx="9237345" cy="955675"/>
          </a:xfrm>
        </p:grpSpPr>
        <p:sp>
          <p:nvSpPr>
            <p:cNvPr id="26" name="object 26"/>
            <p:cNvSpPr/>
            <p:nvPr/>
          </p:nvSpPr>
          <p:spPr>
            <a:xfrm>
              <a:off x="914400" y="3908424"/>
              <a:ext cx="9237345" cy="955675"/>
            </a:xfrm>
            <a:custGeom>
              <a:avLst/>
              <a:gdLst/>
              <a:ahLst/>
              <a:cxnLst/>
              <a:rect l="l" t="t" r="r" b="b"/>
              <a:pathLst>
                <a:path w="9237345" h="955675">
                  <a:moveTo>
                    <a:pt x="9237345" y="0"/>
                  </a:moveTo>
                  <a:lnTo>
                    <a:pt x="0" y="0"/>
                  </a:lnTo>
                  <a:lnTo>
                    <a:pt x="0" y="582930"/>
                  </a:lnTo>
                  <a:lnTo>
                    <a:pt x="0" y="955675"/>
                  </a:lnTo>
                  <a:lnTo>
                    <a:pt x="9237345" y="955675"/>
                  </a:lnTo>
                  <a:lnTo>
                    <a:pt x="9237345" y="582930"/>
                  </a:lnTo>
                  <a:lnTo>
                    <a:pt x="9237345" y="0"/>
                  </a:lnTo>
                  <a:close/>
                </a:path>
              </a:pathLst>
            </a:custGeom>
            <a:solidFill>
              <a:srgbClr val="FFFFFF"/>
            </a:solidFill>
          </p:spPr>
          <p:txBody>
            <a:bodyPr wrap="square" lIns="0" tIns="0" rIns="0" bIns="0" rtlCol="0"/>
            <a:lstStyle/>
            <a:p/>
          </p:txBody>
        </p:sp>
        <p:sp>
          <p:nvSpPr>
            <p:cNvPr id="27" name="object 27"/>
            <p:cNvSpPr/>
            <p:nvPr/>
          </p:nvSpPr>
          <p:spPr>
            <a:xfrm>
              <a:off x="1588134" y="4496434"/>
              <a:ext cx="419100" cy="184785"/>
            </a:xfrm>
            <a:custGeom>
              <a:avLst/>
              <a:gdLst/>
              <a:ahLst/>
              <a:cxnLst/>
              <a:rect l="l" t="t" r="r" b="b"/>
              <a:pathLst>
                <a:path w="419100" h="184785">
                  <a:moveTo>
                    <a:pt x="419100" y="184785"/>
                  </a:moveTo>
                  <a:lnTo>
                    <a:pt x="0" y="184785"/>
                  </a:lnTo>
                  <a:lnTo>
                    <a:pt x="0" y="0"/>
                  </a:lnTo>
                  <a:lnTo>
                    <a:pt x="419100" y="0"/>
                  </a:lnTo>
                  <a:lnTo>
                    <a:pt x="419100" y="184785"/>
                  </a:lnTo>
                  <a:close/>
                </a:path>
              </a:pathLst>
            </a:custGeom>
            <a:solidFill>
              <a:srgbClr val="F0F0F0"/>
            </a:solidFill>
          </p:spPr>
          <p:txBody>
            <a:bodyPr wrap="square" lIns="0" tIns="0" rIns="0" bIns="0" rtlCol="0"/>
            <a:lstStyle/>
            <a:p/>
          </p:txBody>
        </p:sp>
      </p:grpSp>
      <p:sp>
        <p:nvSpPr>
          <p:cNvPr id="28" name="object 28"/>
          <p:cNvSpPr txBox="1"/>
          <p:nvPr/>
        </p:nvSpPr>
        <p:spPr>
          <a:xfrm>
            <a:off x="914400" y="3908425"/>
            <a:ext cx="9237345" cy="956310"/>
          </a:xfrm>
          <a:prstGeom prst="rect">
            <a:avLst/>
          </a:prstGeom>
        </p:spPr>
        <p:txBody>
          <a:bodyPr vert="horz" wrap="square" lIns="0" tIns="24130" rIns="0" bIns="0" rtlCol="0">
            <a:spAutoFit/>
          </a:bodyPr>
          <a:lstStyle/>
          <a:p>
            <a:pPr>
              <a:lnSpc>
                <a:spcPct val="100000"/>
              </a:lnSpc>
              <a:spcBef>
                <a:spcPts val="190"/>
              </a:spcBef>
            </a:pPr>
            <a:r>
              <a:rPr sz="2400" spc="-5" dirty="0">
                <a:latin typeface="Segoe UI" panose="020B0502040204020203"/>
                <a:cs typeface="Segoe UI" panose="020B0502040204020203"/>
              </a:rPr>
              <a:t>The while</a:t>
            </a:r>
            <a:r>
              <a:rPr sz="2400" dirty="0">
                <a:latin typeface="Segoe UI" panose="020B0502040204020203"/>
                <a:cs typeface="Segoe UI" panose="020B0502040204020203"/>
              </a:rPr>
              <a:t> </a:t>
            </a:r>
            <a:r>
              <a:rPr sz="2400" spc="-5" dirty="0">
                <a:latin typeface="Segoe UI" panose="020B0502040204020203"/>
                <a:cs typeface="Segoe UI" panose="020B0502040204020203"/>
              </a:rPr>
              <a:t>Loop</a:t>
            </a:r>
            <a:endParaRPr sz="2400">
              <a:latin typeface="Segoe UI" panose="020B0502040204020203"/>
              <a:cs typeface="Segoe UI" panose="020B0502040204020203"/>
            </a:endParaRPr>
          </a:p>
          <a:p>
            <a:pPr>
              <a:lnSpc>
                <a:spcPct val="100000"/>
              </a:lnSpc>
              <a:spcBef>
                <a:spcPts val="1520"/>
              </a:spcBef>
            </a:pPr>
            <a:r>
              <a:rPr sz="1150" spc="-5" dirty="0">
                <a:latin typeface="Verdana" panose="020B0604030504040204"/>
                <a:cs typeface="Verdana" panose="020B0604030504040204"/>
              </a:rPr>
              <a:t>With </a:t>
            </a:r>
            <a:r>
              <a:rPr sz="1150" dirty="0">
                <a:latin typeface="Verdana" panose="020B0604030504040204"/>
                <a:cs typeface="Verdana" panose="020B0604030504040204"/>
              </a:rPr>
              <a:t>the </a:t>
            </a:r>
            <a:r>
              <a:rPr sz="1200" dirty="0">
                <a:solidFill>
                  <a:srgbClr val="DC133B"/>
                </a:solidFill>
                <a:latin typeface="Consolas" panose="020B0609020204030204"/>
                <a:cs typeface="Consolas" panose="020B0609020204030204"/>
              </a:rPr>
              <a:t>while</a:t>
            </a:r>
            <a:r>
              <a:rPr sz="1200" spc="-290" dirty="0">
                <a:solidFill>
                  <a:srgbClr val="DC133B"/>
                </a:solidFill>
                <a:latin typeface="Consolas" panose="020B0609020204030204"/>
                <a:cs typeface="Consolas" panose="020B0609020204030204"/>
              </a:rPr>
              <a:t> </a:t>
            </a:r>
            <a:r>
              <a:rPr sz="1150" spc="-5" dirty="0">
                <a:latin typeface="Verdana" panose="020B0604030504040204"/>
                <a:cs typeface="Verdana" panose="020B0604030504040204"/>
              </a:rPr>
              <a:t>loop </a:t>
            </a:r>
            <a:r>
              <a:rPr sz="1150" dirty="0">
                <a:latin typeface="Verdana" panose="020B0604030504040204"/>
                <a:cs typeface="Verdana" panose="020B0604030504040204"/>
              </a:rPr>
              <a:t>we can </a:t>
            </a:r>
            <a:r>
              <a:rPr sz="1150" spc="-5" dirty="0">
                <a:latin typeface="Verdana" panose="020B0604030504040204"/>
                <a:cs typeface="Verdana" panose="020B0604030504040204"/>
              </a:rPr>
              <a:t>execute </a:t>
            </a:r>
            <a:r>
              <a:rPr sz="1150" dirty="0">
                <a:latin typeface="Verdana" panose="020B0604030504040204"/>
                <a:cs typeface="Verdana" panose="020B0604030504040204"/>
              </a:rPr>
              <a:t>a </a:t>
            </a:r>
            <a:r>
              <a:rPr sz="1150" spc="-5" dirty="0">
                <a:latin typeface="Verdana" panose="020B0604030504040204"/>
                <a:cs typeface="Verdana" panose="020B0604030504040204"/>
              </a:rPr>
              <a:t>set of statements </a:t>
            </a:r>
            <a:r>
              <a:rPr sz="1150" dirty="0">
                <a:latin typeface="Verdana" panose="020B0604030504040204"/>
                <a:cs typeface="Verdana" panose="020B0604030504040204"/>
              </a:rPr>
              <a:t>as </a:t>
            </a:r>
            <a:r>
              <a:rPr sz="1150" spc="-5" dirty="0">
                <a:latin typeface="Verdana" panose="020B0604030504040204"/>
                <a:cs typeface="Verdana" panose="020B0604030504040204"/>
              </a:rPr>
              <a:t>long </a:t>
            </a:r>
            <a:r>
              <a:rPr sz="1150" dirty="0">
                <a:latin typeface="Verdana" panose="020B0604030504040204"/>
                <a:cs typeface="Verdana" panose="020B0604030504040204"/>
              </a:rPr>
              <a:t>as a </a:t>
            </a:r>
            <a:r>
              <a:rPr sz="1150" spc="-5" dirty="0">
                <a:latin typeface="Verdana" panose="020B0604030504040204"/>
                <a:cs typeface="Verdana" panose="020B0604030504040204"/>
              </a:rPr>
              <a:t>condition </a:t>
            </a:r>
            <a:r>
              <a:rPr sz="1150" dirty="0">
                <a:latin typeface="Verdana" panose="020B0604030504040204"/>
                <a:cs typeface="Verdana" panose="020B0604030504040204"/>
              </a:rPr>
              <a:t>is </a:t>
            </a:r>
            <a:r>
              <a:rPr sz="1150" spc="-5" dirty="0">
                <a:latin typeface="Verdana" panose="020B0604030504040204"/>
                <a:cs typeface="Verdana" panose="020B0604030504040204"/>
              </a:rPr>
              <a:t>true.</a:t>
            </a:r>
            <a:endParaRPr sz="1150">
              <a:latin typeface="Verdana" panose="020B0604030504040204"/>
              <a:cs typeface="Verdana" panose="020B0604030504040204"/>
            </a:endParaRPr>
          </a:p>
        </p:txBody>
      </p:sp>
      <p:sp>
        <p:nvSpPr>
          <p:cNvPr id="29" name="object 29"/>
          <p:cNvSpPr txBox="1"/>
          <p:nvPr/>
        </p:nvSpPr>
        <p:spPr>
          <a:xfrm>
            <a:off x="914400" y="4864734"/>
            <a:ext cx="9237345" cy="810260"/>
          </a:xfrm>
          <a:prstGeom prst="rect">
            <a:avLst/>
          </a:prstGeom>
          <a:solidFill>
            <a:srgbClr val="F0F0F0"/>
          </a:solidFill>
        </p:spPr>
        <p:txBody>
          <a:bodyPr vert="horz" wrap="square" lIns="0" tIns="18415" rIns="0" bIns="0" rtlCol="0">
            <a:spAutoFit/>
          </a:bodyPr>
          <a:lstStyle/>
          <a:p>
            <a:pPr>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a:lnSpc>
                <a:spcPct val="100000"/>
              </a:lnSpc>
              <a:spcBef>
                <a:spcPts val="1480"/>
              </a:spcBef>
            </a:pPr>
            <a:r>
              <a:rPr sz="1150" spc="-5" dirty="0">
                <a:latin typeface="Verdana" panose="020B0604030504040204"/>
                <a:cs typeface="Verdana" panose="020B0604030504040204"/>
              </a:rPr>
              <a:t>Print </a:t>
            </a:r>
            <a:r>
              <a:rPr sz="1150" dirty="0">
                <a:latin typeface="Verdana" panose="020B0604030504040204"/>
                <a:cs typeface="Verdana" panose="020B0604030504040204"/>
              </a:rPr>
              <a:t>i as long as i is less </a:t>
            </a:r>
            <a:r>
              <a:rPr sz="1150" spc="-5" dirty="0">
                <a:latin typeface="Verdana" panose="020B0604030504040204"/>
                <a:cs typeface="Verdana" panose="020B0604030504040204"/>
              </a:rPr>
              <a:t>than</a:t>
            </a:r>
            <a:r>
              <a:rPr sz="1150" spc="-60" dirty="0">
                <a:latin typeface="Verdana" panose="020B0604030504040204"/>
                <a:cs typeface="Verdana" panose="020B0604030504040204"/>
              </a:rPr>
              <a:t> </a:t>
            </a:r>
            <a:r>
              <a:rPr sz="1150" dirty="0">
                <a:latin typeface="Verdana" panose="020B0604030504040204"/>
                <a:cs typeface="Verdana" panose="020B0604030504040204"/>
              </a:rPr>
              <a:t>6:</a:t>
            </a:r>
            <a:endParaRPr sz="1150">
              <a:latin typeface="Verdana" panose="020B0604030504040204"/>
              <a:cs typeface="Verdana" panose="020B0604030504040204"/>
            </a:endParaRPr>
          </a:p>
        </p:txBody>
      </p:sp>
      <p:sp>
        <p:nvSpPr>
          <p:cNvPr id="30" name="object 30"/>
          <p:cNvSpPr txBox="1"/>
          <p:nvPr/>
        </p:nvSpPr>
        <p:spPr>
          <a:xfrm>
            <a:off x="914400" y="5674994"/>
            <a:ext cx="9237345" cy="922019"/>
          </a:xfrm>
          <a:prstGeom prst="rect">
            <a:avLst/>
          </a:prstGeom>
          <a:solidFill>
            <a:srgbClr val="FFFFFF"/>
          </a:solidFill>
        </p:spPr>
        <p:txBody>
          <a:bodyPr vert="horz" wrap="square" lIns="0" tIns="0" rIns="0" bIns="0" rtlCol="0">
            <a:spAutoFit/>
          </a:bodyPr>
          <a:lstStyle/>
          <a:p>
            <a:pPr>
              <a:lnSpc>
                <a:spcPts val="1280"/>
              </a:lnSpc>
            </a:pPr>
            <a:r>
              <a:rPr sz="1150" dirty="0">
                <a:latin typeface="Consolas" panose="020B0609020204030204"/>
                <a:cs typeface="Consolas" panose="020B0609020204030204"/>
              </a:rPr>
              <a:t>i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1</a:t>
            </a:r>
            <a:endParaRPr sz="1150">
              <a:latin typeface="Consolas" panose="020B0609020204030204"/>
              <a:cs typeface="Consolas" panose="020B0609020204030204"/>
            </a:endParaRPr>
          </a:p>
          <a:p>
            <a:pPr marL="159385" marR="8265160" indent="-160020">
              <a:lnSpc>
                <a:spcPct val="105000"/>
              </a:lnSpc>
            </a:pPr>
            <a:r>
              <a:rPr sz="1150" spc="-5" dirty="0">
                <a:solidFill>
                  <a:srgbClr val="0000CD"/>
                </a:solidFill>
                <a:latin typeface="Consolas" panose="020B0609020204030204"/>
                <a:cs typeface="Consolas" panose="020B0609020204030204"/>
              </a:rPr>
              <a:t>while </a:t>
            </a:r>
            <a:r>
              <a:rPr sz="1150" dirty="0">
                <a:latin typeface="Consolas" panose="020B0609020204030204"/>
                <a:cs typeface="Consolas" panose="020B0609020204030204"/>
              </a:rPr>
              <a:t>i &lt;</a:t>
            </a:r>
            <a:r>
              <a:rPr sz="1150" spc="-8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6</a:t>
            </a:r>
            <a:r>
              <a:rPr sz="1150" dirty="0">
                <a:latin typeface="Consolas" panose="020B0609020204030204"/>
                <a:cs typeface="Consolas" panose="020B0609020204030204"/>
              </a:rPr>
              <a:t>:  </a:t>
            </a: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(i)</a:t>
            </a:r>
            <a:endParaRPr sz="1150">
              <a:latin typeface="Consolas" panose="020B0609020204030204"/>
              <a:cs typeface="Consolas" panose="020B0609020204030204"/>
            </a:endParaRPr>
          </a:p>
          <a:p>
            <a:pPr marL="159385">
              <a:lnSpc>
                <a:spcPct val="100000"/>
              </a:lnSpc>
              <a:spcBef>
                <a:spcPts val="85"/>
              </a:spcBef>
            </a:pPr>
            <a:r>
              <a:rPr sz="1150" dirty="0">
                <a:latin typeface="Consolas" panose="020B0609020204030204"/>
                <a:cs typeface="Consolas" panose="020B0609020204030204"/>
              </a:rPr>
              <a:t>i +=</a:t>
            </a:r>
            <a:r>
              <a:rPr sz="1150" spc="-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1</a:t>
            </a:r>
            <a:endParaRPr sz="1150">
              <a:latin typeface="Consolas" panose="020B0609020204030204"/>
              <a:cs typeface="Consolas" panose="020B060902020403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14400" y="914399"/>
          <a:ext cx="9283065" cy="1249045"/>
        </p:xfrm>
        <a:graphic>
          <a:graphicData uri="http://schemas.openxmlformats.org/drawingml/2006/table">
            <a:tbl>
              <a:tblPr firstRow="1" bandRow="1">
                <a:tableStyleId>{2D5ABB26-0587-4C30-8999-92F81FD0307C}</a:tableStyleId>
              </a:tblPr>
              <a:tblGrid>
                <a:gridCol w="320675"/>
                <a:gridCol w="418465"/>
                <a:gridCol w="7584440"/>
                <a:gridCol w="959484"/>
              </a:tblGrid>
              <a:tr h="292734">
                <a:tc gridSpan="4">
                  <a:txBody>
                    <a:bodyPr/>
                    <a:lstStyle/>
                    <a:p>
                      <a:pPr>
                        <a:lnSpc>
                          <a:spcPct val="100000"/>
                        </a:lnSpc>
                      </a:pPr>
                      <a:endParaRPr sz="1200">
                        <a:latin typeface="Times New Roman" panose="02020603050405020304"/>
                        <a:cs typeface="Times New Roman" panose="02020603050405020304"/>
                      </a:endParaRPr>
                    </a:p>
                  </a:txBody>
                  <a:tcPr marL="0" marR="0" marT="0" marB="0">
                    <a:solidFill>
                      <a:srgbClr val="F0F0F0"/>
                    </a:solidFill>
                  </a:tcPr>
                </a:tc>
                <a:tc hMerge="1">
                  <a:tcPr marL="0" marR="0" marT="0" marB="0"/>
                </a:tc>
                <a:tc hMerge="1">
                  <a:tcPr marL="0" marR="0" marT="0" marB="0"/>
                </a:tc>
                <a:tc hMerge="1">
                  <a:tcPr marL="0" marR="0" marT="0" marB="0"/>
                </a:tc>
              </a:tr>
              <a:tr h="411480">
                <a:tc gridSpan="4">
                  <a:txBody>
                    <a:bodyPr/>
                    <a:lstStyle/>
                    <a:p>
                      <a:pPr>
                        <a:lnSpc>
                          <a:spcPct val="100000"/>
                        </a:lnSpc>
                        <a:spcBef>
                          <a:spcPts val="415"/>
                        </a:spcBef>
                      </a:pPr>
                      <a:r>
                        <a:rPr sz="1150" b="1" spc="-5" dirty="0">
                          <a:latin typeface="Verdana" panose="020B0604030504040204"/>
                          <a:cs typeface="Verdana" panose="020B0604030504040204"/>
                        </a:rPr>
                        <a:t>Note: </a:t>
                      </a:r>
                      <a:r>
                        <a:rPr sz="1150" spc="-5" dirty="0">
                          <a:latin typeface="Verdana" panose="020B0604030504040204"/>
                          <a:cs typeface="Verdana" panose="020B0604030504040204"/>
                        </a:rPr>
                        <a:t>remember </a:t>
                      </a:r>
                      <a:r>
                        <a:rPr sz="1150" dirty="0">
                          <a:latin typeface="Verdana" panose="020B0604030504040204"/>
                          <a:cs typeface="Verdana" panose="020B0604030504040204"/>
                        </a:rPr>
                        <a:t>to </a:t>
                      </a:r>
                      <a:r>
                        <a:rPr sz="1150" spc="-5" dirty="0">
                          <a:latin typeface="Verdana" panose="020B0604030504040204"/>
                          <a:cs typeface="Verdana" panose="020B0604030504040204"/>
                        </a:rPr>
                        <a:t>increment </a:t>
                      </a:r>
                      <a:r>
                        <a:rPr sz="1150" dirty="0">
                          <a:latin typeface="Verdana" panose="020B0604030504040204"/>
                          <a:cs typeface="Verdana" panose="020B0604030504040204"/>
                        </a:rPr>
                        <a:t>i, </a:t>
                      </a:r>
                      <a:r>
                        <a:rPr sz="1150" spc="-5" dirty="0">
                          <a:latin typeface="Verdana" panose="020B0604030504040204"/>
                          <a:cs typeface="Verdana" panose="020B0604030504040204"/>
                        </a:rPr>
                        <a:t>or </a:t>
                      </a:r>
                      <a:r>
                        <a:rPr sz="1150" dirty="0">
                          <a:latin typeface="Verdana" panose="020B0604030504040204"/>
                          <a:cs typeface="Verdana" panose="020B0604030504040204"/>
                        </a:rPr>
                        <a:t>else the </a:t>
                      </a:r>
                      <a:r>
                        <a:rPr sz="1150" spc="-5" dirty="0">
                          <a:latin typeface="Verdana" panose="020B0604030504040204"/>
                          <a:cs typeface="Verdana" panose="020B0604030504040204"/>
                        </a:rPr>
                        <a:t>loop will continue forever.</a:t>
                      </a:r>
                      <a:endParaRPr sz="1150">
                        <a:latin typeface="Verdana" panose="020B0604030504040204"/>
                        <a:cs typeface="Verdana" panose="020B0604030504040204"/>
                      </a:endParaRPr>
                    </a:p>
                  </a:txBody>
                  <a:tcPr marL="0" marR="0" marT="52704" marB="0">
                    <a:solidFill>
                      <a:srgbClr val="FFFFCC"/>
                    </a:solidFill>
                  </a:tcPr>
                </a:tc>
                <a:tc hMerge="1">
                  <a:tcPr marL="0" marR="0" marT="0" marB="0"/>
                </a:tc>
                <a:tc hMerge="1">
                  <a:tcPr marL="0" marR="0" marT="0" marB="0"/>
                </a:tc>
                <a:tc hMerge="1">
                  <a:tcPr marL="0" marR="0" marT="0" marB="0"/>
                </a:tc>
              </a:tr>
              <a:tr h="184784">
                <a:tc>
                  <a:txBody>
                    <a:bodyPr/>
                    <a:lstStyle/>
                    <a:p>
                      <a:pPr>
                        <a:lnSpc>
                          <a:spcPts val="1350"/>
                        </a:lnSpc>
                        <a:spcBef>
                          <a:spcPts val="5"/>
                        </a:spcBef>
                      </a:pPr>
                      <a:r>
                        <a:rPr sz="1150" spc="-5" dirty="0">
                          <a:latin typeface="Verdana" panose="020B0604030504040204"/>
                          <a:cs typeface="Verdana" panose="020B0604030504040204"/>
                        </a:rPr>
                        <a:t>The</a:t>
                      </a:r>
                      <a:endParaRPr sz="1150">
                        <a:latin typeface="Verdana" panose="020B0604030504040204"/>
                        <a:cs typeface="Verdana" panose="020B0604030504040204"/>
                      </a:endParaRPr>
                    </a:p>
                  </a:txBody>
                  <a:tcPr marL="0" marR="0" marT="635" marB="0">
                    <a:solidFill>
                      <a:srgbClr val="FFFFFF"/>
                    </a:solidFill>
                  </a:tcPr>
                </a:tc>
                <a:tc>
                  <a:txBody>
                    <a:bodyPr/>
                    <a:lstStyle/>
                    <a:p>
                      <a:pPr>
                        <a:lnSpc>
                          <a:spcPts val="1355"/>
                        </a:lnSpc>
                      </a:pPr>
                      <a:r>
                        <a:rPr sz="1200" dirty="0">
                          <a:solidFill>
                            <a:srgbClr val="DC133B"/>
                          </a:solidFill>
                          <a:latin typeface="Consolas" panose="020B0609020204030204"/>
                          <a:cs typeface="Consolas" panose="020B0609020204030204"/>
                        </a:rPr>
                        <a:t>while</a:t>
                      </a:r>
                      <a:endParaRPr sz="1200">
                        <a:latin typeface="Consolas" panose="020B0609020204030204"/>
                        <a:cs typeface="Consolas" panose="020B0609020204030204"/>
                      </a:endParaRPr>
                    </a:p>
                  </a:txBody>
                  <a:tcPr marL="0" marR="0" marT="0" marB="0">
                    <a:solidFill>
                      <a:srgbClr val="F0F0F0"/>
                    </a:solidFill>
                  </a:tcPr>
                </a:tc>
                <a:tc>
                  <a:txBody>
                    <a:bodyPr/>
                    <a:lstStyle/>
                    <a:p>
                      <a:pPr marL="51435">
                        <a:lnSpc>
                          <a:spcPts val="1355"/>
                        </a:lnSpc>
                      </a:pPr>
                      <a:r>
                        <a:rPr sz="1150" spc="-5" dirty="0">
                          <a:latin typeface="Verdana" panose="020B0604030504040204"/>
                          <a:cs typeface="Verdana" panose="020B0604030504040204"/>
                        </a:rPr>
                        <a:t>loop requires relevant variables </a:t>
                      </a:r>
                      <a:r>
                        <a:rPr sz="1150" dirty="0">
                          <a:latin typeface="Verdana" panose="020B0604030504040204"/>
                          <a:cs typeface="Verdana" panose="020B0604030504040204"/>
                        </a:rPr>
                        <a:t>to be </a:t>
                      </a:r>
                      <a:r>
                        <a:rPr sz="1150" spc="-5" dirty="0">
                          <a:latin typeface="Verdana" panose="020B0604030504040204"/>
                          <a:cs typeface="Verdana" panose="020B0604030504040204"/>
                        </a:rPr>
                        <a:t>ready, </a:t>
                      </a:r>
                      <a:r>
                        <a:rPr sz="1150" dirty="0">
                          <a:latin typeface="Verdana" panose="020B0604030504040204"/>
                          <a:cs typeface="Verdana" panose="020B0604030504040204"/>
                        </a:rPr>
                        <a:t>in </a:t>
                      </a:r>
                      <a:r>
                        <a:rPr sz="1150" spc="-5" dirty="0">
                          <a:latin typeface="Verdana" panose="020B0604030504040204"/>
                          <a:cs typeface="Verdana" panose="020B0604030504040204"/>
                        </a:rPr>
                        <a:t>this example </a:t>
                      </a:r>
                      <a:r>
                        <a:rPr sz="1150" dirty="0">
                          <a:latin typeface="Verdana" panose="020B0604030504040204"/>
                          <a:cs typeface="Verdana" panose="020B0604030504040204"/>
                        </a:rPr>
                        <a:t>we </a:t>
                      </a:r>
                      <a:r>
                        <a:rPr sz="1150" spc="-5" dirty="0">
                          <a:latin typeface="Verdana" panose="020B0604030504040204"/>
                          <a:cs typeface="Verdana" panose="020B0604030504040204"/>
                        </a:rPr>
                        <a:t>need </a:t>
                      </a:r>
                      <a:r>
                        <a:rPr sz="1150" dirty="0">
                          <a:latin typeface="Verdana" panose="020B0604030504040204"/>
                          <a:cs typeface="Verdana" panose="020B0604030504040204"/>
                        </a:rPr>
                        <a:t>to </a:t>
                      </a:r>
                      <a:r>
                        <a:rPr sz="1150" spc="-5" dirty="0">
                          <a:latin typeface="Verdana" panose="020B0604030504040204"/>
                          <a:cs typeface="Verdana" panose="020B0604030504040204"/>
                        </a:rPr>
                        <a:t>define </a:t>
                      </a:r>
                      <a:r>
                        <a:rPr sz="1150" dirty="0">
                          <a:latin typeface="Verdana" panose="020B0604030504040204"/>
                          <a:cs typeface="Verdana" panose="020B0604030504040204"/>
                        </a:rPr>
                        <a:t>an </a:t>
                      </a:r>
                      <a:r>
                        <a:rPr sz="1150" spc="-5" dirty="0">
                          <a:latin typeface="Verdana" panose="020B0604030504040204"/>
                          <a:cs typeface="Verdana" panose="020B0604030504040204"/>
                        </a:rPr>
                        <a:t>indexing variable,</a:t>
                      </a:r>
                      <a:r>
                        <a:rPr sz="1150" spc="65" dirty="0">
                          <a:latin typeface="Verdana" panose="020B0604030504040204"/>
                          <a:cs typeface="Verdana" panose="020B0604030504040204"/>
                        </a:rPr>
                        <a:t> </a:t>
                      </a:r>
                      <a:r>
                        <a:rPr sz="1200" dirty="0">
                          <a:solidFill>
                            <a:srgbClr val="DC133B"/>
                          </a:solidFill>
                          <a:latin typeface="Consolas" panose="020B0609020204030204"/>
                          <a:cs typeface="Consolas" panose="020B0609020204030204"/>
                        </a:rPr>
                        <a:t>i</a:t>
                      </a:r>
                      <a:endParaRPr sz="1200">
                        <a:latin typeface="Consolas" panose="020B0609020204030204"/>
                        <a:cs typeface="Consolas" panose="020B0609020204030204"/>
                      </a:endParaRPr>
                    </a:p>
                  </a:txBody>
                  <a:tcPr marL="0" marR="0" marT="0" marB="0">
                    <a:lnR w="83820">
                      <a:solidFill>
                        <a:srgbClr val="F0F0F0"/>
                      </a:solidFill>
                      <a:prstDash val="solid"/>
                    </a:lnR>
                    <a:solidFill>
                      <a:srgbClr val="FFFFFF"/>
                    </a:solidFill>
                  </a:tcPr>
                </a:tc>
                <a:tc>
                  <a:txBody>
                    <a:bodyPr/>
                    <a:lstStyle/>
                    <a:p>
                      <a:pPr marL="41275">
                        <a:lnSpc>
                          <a:spcPts val="1350"/>
                        </a:lnSpc>
                        <a:spcBef>
                          <a:spcPts val="5"/>
                        </a:spcBef>
                      </a:pPr>
                      <a:r>
                        <a:rPr sz="1150" dirty="0">
                          <a:latin typeface="Verdana" panose="020B0604030504040204"/>
                          <a:cs typeface="Verdana" panose="020B0604030504040204"/>
                        </a:rPr>
                        <a:t>, which</a:t>
                      </a:r>
                      <a:r>
                        <a:rPr sz="1150" spc="-60" dirty="0">
                          <a:latin typeface="Verdana" panose="020B0604030504040204"/>
                          <a:cs typeface="Verdana" panose="020B0604030504040204"/>
                        </a:rPr>
                        <a:t> </a:t>
                      </a:r>
                      <a:r>
                        <a:rPr sz="1150" dirty="0">
                          <a:latin typeface="Verdana" panose="020B0604030504040204"/>
                          <a:cs typeface="Verdana" panose="020B0604030504040204"/>
                        </a:rPr>
                        <a:t>we</a:t>
                      </a:r>
                      <a:endParaRPr sz="1150">
                        <a:latin typeface="Verdana" panose="020B0604030504040204"/>
                        <a:cs typeface="Verdana" panose="020B0604030504040204"/>
                      </a:endParaRPr>
                    </a:p>
                  </a:txBody>
                  <a:tcPr marL="0" marR="0" marT="635" marB="0">
                    <a:lnL w="83820">
                      <a:solidFill>
                        <a:srgbClr val="F0F0F0"/>
                      </a:solidFill>
                      <a:prstDash val="solid"/>
                    </a:lnL>
                    <a:solidFill>
                      <a:srgbClr val="FFFFFF"/>
                    </a:solidFill>
                  </a:tcPr>
                </a:tc>
              </a:tr>
              <a:tr h="360045">
                <a:tc gridSpan="4">
                  <a:txBody>
                    <a:bodyPr/>
                    <a:lstStyle/>
                    <a:p>
                      <a:pPr>
                        <a:lnSpc>
                          <a:spcPct val="100000"/>
                        </a:lnSpc>
                        <a:spcBef>
                          <a:spcPts val="15"/>
                        </a:spcBef>
                      </a:pPr>
                      <a:r>
                        <a:rPr sz="1150" spc="-5" dirty="0">
                          <a:latin typeface="Verdana" panose="020B0604030504040204"/>
                          <a:cs typeface="Verdana" panose="020B0604030504040204"/>
                        </a:rPr>
                        <a:t>set </a:t>
                      </a:r>
                      <a:r>
                        <a:rPr sz="1150" dirty="0">
                          <a:latin typeface="Verdana" panose="020B0604030504040204"/>
                          <a:cs typeface="Verdana" panose="020B0604030504040204"/>
                        </a:rPr>
                        <a:t>to</a:t>
                      </a:r>
                      <a:r>
                        <a:rPr sz="1150" spc="-10" dirty="0">
                          <a:latin typeface="Verdana" panose="020B0604030504040204"/>
                          <a:cs typeface="Verdana" panose="020B0604030504040204"/>
                        </a:rPr>
                        <a:t> </a:t>
                      </a:r>
                      <a:r>
                        <a:rPr sz="1150" dirty="0">
                          <a:latin typeface="Verdana" panose="020B0604030504040204"/>
                          <a:cs typeface="Verdana" panose="020B0604030504040204"/>
                        </a:rPr>
                        <a:t>1.</a:t>
                      </a:r>
                      <a:endParaRPr sz="1150">
                        <a:latin typeface="Verdana" panose="020B0604030504040204"/>
                        <a:cs typeface="Verdana" panose="020B0604030504040204"/>
                      </a:endParaRPr>
                    </a:p>
                  </a:txBody>
                  <a:tcPr marL="0" marR="0" marT="1905" marB="0">
                    <a:solidFill>
                      <a:srgbClr val="FFFFFF"/>
                    </a:solidFill>
                  </a:tcPr>
                </a:tc>
                <a:tc hMerge="1">
                  <a:tcPr marL="0" marR="0" marT="0" marB="0"/>
                </a:tc>
                <a:tc hMerge="1">
                  <a:tcPr marL="0" marR="0" marT="0" marB="0"/>
                </a:tc>
                <a:tc hMerge="1">
                  <a:tcPr marL="0" marR="0" marT="0" marB="0"/>
                </a:tc>
              </a:tr>
            </a:tbl>
          </a:graphicData>
        </a:graphic>
      </p:graphicFrame>
      <p:sp>
        <p:nvSpPr>
          <p:cNvPr id="3" name="object 3"/>
          <p:cNvSpPr/>
          <p:nvPr/>
        </p:nvSpPr>
        <p:spPr>
          <a:xfrm>
            <a:off x="914400" y="2357627"/>
            <a:ext cx="9237345" cy="635"/>
          </a:xfrm>
          <a:custGeom>
            <a:avLst/>
            <a:gdLst/>
            <a:ahLst/>
            <a:cxnLst/>
            <a:rect l="l" t="t" r="r" b="b"/>
            <a:pathLst>
              <a:path w="9237345" h="635">
                <a:moveTo>
                  <a:pt x="9237345" y="127"/>
                </a:moveTo>
                <a:lnTo>
                  <a:pt x="0" y="0"/>
                </a:lnTo>
                <a:lnTo>
                  <a:pt x="9237345" y="127"/>
                </a:lnTo>
                <a:close/>
              </a:path>
            </a:pathLst>
          </a:custGeom>
          <a:solidFill>
            <a:srgbClr val="000000"/>
          </a:solidFill>
        </p:spPr>
        <p:txBody>
          <a:bodyPr wrap="square" lIns="0" tIns="0" rIns="0" bIns="0" rtlCol="0"/>
          <a:lstStyle/>
          <a:p/>
        </p:txBody>
      </p:sp>
      <p:grpSp>
        <p:nvGrpSpPr>
          <p:cNvPr id="4" name="object 4"/>
          <p:cNvGrpSpPr/>
          <p:nvPr/>
        </p:nvGrpSpPr>
        <p:grpSpPr>
          <a:xfrm>
            <a:off x="914400" y="2562859"/>
            <a:ext cx="9237345" cy="955675"/>
            <a:chOff x="914400" y="2562859"/>
            <a:chExt cx="9237345" cy="955675"/>
          </a:xfrm>
        </p:grpSpPr>
        <p:sp>
          <p:nvSpPr>
            <p:cNvPr id="5" name="object 5"/>
            <p:cNvSpPr/>
            <p:nvPr/>
          </p:nvSpPr>
          <p:spPr>
            <a:xfrm>
              <a:off x="914400" y="2562859"/>
              <a:ext cx="9237345" cy="955675"/>
            </a:xfrm>
            <a:custGeom>
              <a:avLst/>
              <a:gdLst/>
              <a:ahLst/>
              <a:cxnLst/>
              <a:rect l="l" t="t" r="r" b="b"/>
              <a:pathLst>
                <a:path w="9237345" h="955675">
                  <a:moveTo>
                    <a:pt x="9237345" y="0"/>
                  </a:moveTo>
                  <a:lnTo>
                    <a:pt x="0" y="0"/>
                  </a:lnTo>
                  <a:lnTo>
                    <a:pt x="0" y="582930"/>
                  </a:lnTo>
                  <a:lnTo>
                    <a:pt x="0" y="955675"/>
                  </a:lnTo>
                  <a:lnTo>
                    <a:pt x="9237345" y="955675"/>
                  </a:lnTo>
                  <a:lnTo>
                    <a:pt x="9237345" y="582930"/>
                  </a:lnTo>
                  <a:lnTo>
                    <a:pt x="9237345" y="0"/>
                  </a:lnTo>
                  <a:close/>
                </a:path>
              </a:pathLst>
            </a:custGeom>
            <a:solidFill>
              <a:srgbClr val="FFFFFF"/>
            </a:solidFill>
          </p:spPr>
          <p:txBody>
            <a:bodyPr wrap="square" lIns="0" tIns="0" rIns="0" bIns="0" rtlCol="0"/>
            <a:lstStyle/>
            <a:p/>
          </p:txBody>
        </p:sp>
        <p:sp>
          <p:nvSpPr>
            <p:cNvPr id="6" name="object 6"/>
            <p:cNvSpPr/>
            <p:nvPr/>
          </p:nvSpPr>
          <p:spPr>
            <a:xfrm>
              <a:off x="1588134" y="3150869"/>
              <a:ext cx="419100" cy="184785"/>
            </a:xfrm>
            <a:custGeom>
              <a:avLst/>
              <a:gdLst/>
              <a:ahLst/>
              <a:cxnLst/>
              <a:rect l="l" t="t" r="r" b="b"/>
              <a:pathLst>
                <a:path w="419100" h="184785">
                  <a:moveTo>
                    <a:pt x="419100" y="184784"/>
                  </a:moveTo>
                  <a:lnTo>
                    <a:pt x="0" y="184784"/>
                  </a:lnTo>
                  <a:lnTo>
                    <a:pt x="0" y="0"/>
                  </a:lnTo>
                  <a:lnTo>
                    <a:pt x="419100" y="0"/>
                  </a:lnTo>
                  <a:lnTo>
                    <a:pt x="419100" y="184784"/>
                  </a:lnTo>
                  <a:close/>
                </a:path>
              </a:pathLst>
            </a:custGeom>
            <a:solidFill>
              <a:srgbClr val="F0F0F0"/>
            </a:solidFill>
          </p:spPr>
          <p:txBody>
            <a:bodyPr wrap="square" lIns="0" tIns="0" rIns="0" bIns="0" rtlCol="0"/>
            <a:lstStyle/>
            <a:p/>
          </p:txBody>
        </p:sp>
      </p:grpSp>
      <p:sp>
        <p:nvSpPr>
          <p:cNvPr id="7" name="object 7"/>
          <p:cNvSpPr txBox="1"/>
          <p:nvPr/>
        </p:nvSpPr>
        <p:spPr>
          <a:xfrm>
            <a:off x="914400" y="2562859"/>
            <a:ext cx="9237345" cy="956310"/>
          </a:xfrm>
          <a:prstGeom prst="rect">
            <a:avLst/>
          </a:prstGeom>
        </p:spPr>
        <p:txBody>
          <a:bodyPr vert="horz" wrap="square" lIns="0" tIns="24130" rIns="0" bIns="0" rtlCol="0">
            <a:spAutoFit/>
          </a:bodyPr>
          <a:lstStyle/>
          <a:p>
            <a:pPr>
              <a:lnSpc>
                <a:spcPct val="100000"/>
              </a:lnSpc>
              <a:spcBef>
                <a:spcPts val="190"/>
              </a:spcBef>
            </a:pPr>
            <a:r>
              <a:rPr sz="2400" spc="-5" dirty="0">
                <a:latin typeface="Segoe UI" panose="020B0502040204020203"/>
                <a:cs typeface="Segoe UI" panose="020B0502040204020203"/>
              </a:rPr>
              <a:t>The </a:t>
            </a:r>
            <a:r>
              <a:rPr sz="2400" dirty="0">
                <a:latin typeface="Segoe UI" panose="020B0502040204020203"/>
                <a:cs typeface="Segoe UI" panose="020B0502040204020203"/>
              </a:rPr>
              <a:t>break</a:t>
            </a:r>
            <a:r>
              <a:rPr sz="2400" spc="-10" dirty="0">
                <a:latin typeface="Segoe UI" panose="020B0502040204020203"/>
                <a:cs typeface="Segoe UI" panose="020B0502040204020203"/>
              </a:rPr>
              <a:t> </a:t>
            </a:r>
            <a:r>
              <a:rPr sz="2400" spc="-5" dirty="0">
                <a:latin typeface="Segoe UI" panose="020B0502040204020203"/>
                <a:cs typeface="Segoe UI" panose="020B0502040204020203"/>
              </a:rPr>
              <a:t>Statement</a:t>
            </a:r>
            <a:endParaRPr sz="2400">
              <a:latin typeface="Segoe UI" panose="020B0502040204020203"/>
              <a:cs typeface="Segoe UI" panose="020B0502040204020203"/>
            </a:endParaRPr>
          </a:p>
          <a:p>
            <a:pPr>
              <a:lnSpc>
                <a:spcPct val="100000"/>
              </a:lnSpc>
              <a:spcBef>
                <a:spcPts val="1520"/>
              </a:spcBef>
            </a:pPr>
            <a:r>
              <a:rPr sz="1150" spc="-5" dirty="0">
                <a:latin typeface="Verdana" panose="020B0604030504040204"/>
                <a:cs typeface="Verdana" panose="020B0604030504040204"/>
              </a:rPr>
              <a:t>With </a:t>
            </a:r>
            <a:r>
              <a:rPr sz="1150" dirty="0">
                <a:latin typeface="Verdana" panose="020B0604030504040204"/>
                <a:cs typeface="Verdana" panose="020B0604030504040204"/>
              </a:rPr>
              <a:t>the </a:t>
            </a:r>
            <a:r>
              <a:rPr sz="1200" dirty="0">
                <a:solidFill>
                  <a:srgbClr val="DC133B"/>
                </a:solidFill>
                <a:latin typeface="Consolas" panose="020B0609020204030204"/>
                <a:cs typeface="Consolas" panose="020B0609020204030204"/>
              </a:rPr>
              <a:t>break</a:t>
            </a:r>
            <a:r>
              <a:rPr sz="1200" spc="-310" dirty="0">
                <a:solidFill>
                  <a:srgbClr val="DC133B"/>
                </a:solidFill>
                <a:latin typeface="Consolas" panose="020B0609020204030204"/>
                <a:cs typeface="Consolas" panose="020B0609020204030204"/>
              </a:rPr>
              <a:t> </a:t>
            </a:r>
            <a:r>
              <a:rPr sz="1150" spc="-5" dirty="0">
                <a:latin typeface="Verdana" panose="020B0604030504040204"/>
                <a:cs typeface="Verdana" panose="020B0604030504040204"/>
              </a:rPr>
              <a:t>statement </a:t>
            </a:r>
            <a:r>
              <a:rPr sz="1150" dirty="0">
                <a:latin typeface="Verdana" panose="020B0604030504040204"/>
                <a:cs typeface="Verdana" panose="020B0604030504040204"/>
              </a:rPr>
              <a:t>we can </a:t>
            </a:r>
            <a:r>
              <a:rPr sz="1150" spc="-5" dirty="0">
                <a:latin typeface="Verdana" panose="020B0604030504040204"/>
                <a:cs typeface="Verdana" panose="020B0604030504040204"/>
              </a:rPr>
              <a:t>stop </a:t>
            </a:r>
            <a:r>
              <a:rPr sz="1150" dirty="0">
                <a:latin typeface="Verdana" panose="020B0604030504040204"/>
                <a:cs typeface="Verdana" panose="020B0604030504040204"/>
              </a:rPr>
              <a:t>the </a:t>
            </a:r>
            <a:r>
              <a:rPr sz="1150" spc="-5" dirty="0">
                <a:latin typeface="Verdana" panose="020B0604030504040204"/>
                <a:cs typeface="Verdana" panose="020B0604030504040204"/>
              </a:rPr>
              <a:t>loop even </a:t>
            </a:r>
            <a:r>
              <a:rPr sz="1150" dirty="0">
                <a:latin typeface="Verdana" panose="020B0604030504040204"/>
                <a:cs typeface="Verdana" panose="020B0604030504040204"/>
              </a:rPr>
              <a:t>if the </a:t>
            </a:r>
            <a:r>
              <a:rPr sz="1150" spc="-5" dirty="0">
                <a:latin typeface="Verdana" panose="020B0604030504040204"/>
                <a:cs typeface="Verdana" panose="020B0604030504040204"/>
              </a:rPr>
              <a:t>while condition </a:t>
            </a:r>
            <a:r>
              <a:rPr sz="1150" dirty="0">
                <a:latin typeface="Verdana" panose="020B0604030504040204"/>
                <a:cs typeface="Verdana" panose="020B0604030504040204"/>
              </a:rPr>
              <a:t>is </a:t>
            </a:r>
            <a:r>
              <a:rPr sz="1150" spc="-5" dirty="0">
                <a:latin typeface="Verdana" panose="020B0604030504040204"/>
                <a:cs typeface="Verdana" panose="020B0604030504040204"/>
              </a:rPr>
              <a:t>true:</a:t>
            </a:r>
            <a:endParaRPr sz="1150">
              <a:latin typeface="Verdana" panose="020B0604030504040204"/>
              <a:cs typeface="Verdana" panose="020B0604030504040204"/>
            </a:endParaRPr>
          </a:p>
        </p:txBody>
      </p:sp>
      <p:sp>
        <p:nvSpPr>
          <p:cNvPr id="8" name="object 8"/>
          <p:cNvSpPr txBox="1"/>
          <p:nvPr/>
        </p:nvSpPr>
        <p:spPr>
          <a:xfrm>
            <a:off x="914400" y="3519169"/>
            <a:ext cx="9237345" cy="810260"/>
          </a:xfrm>
          <a:prstGeom prst="rect">
            <a:avLst/>
          </a:prstGeom>
          <a:solidFill>
            <a:srgbClr val="F0F0F0"/>
          </a:solidFill>
        </p:spPr>
        <p:txBody>
          <a:bodyPr vert="horz" wrap="square" lIns="0" tIns="18415" rIns="0" bIns="0" rtlCol="0">
            <a:spAutoFit/>
          </a:bodyPr>
          <a:lstStyle/>
          <a:p>
            <a:pPr>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a:lnSpc>
                <a:spcPct val="100000"/>
              </a:lnSpc>
              <a:spcBef>
                <a:spcPts val="1480"/>
              </a:spcBef>
            </a:pPr>
            <a:r>
              <a:rPr sz="1150" spc="-5" dirty="0">
                <a:latin typeface="Verdana" panose="020B0604030504040204"/>
                <a:cs typeface="Verdana" panose="020B0604030504040204"/>
              </a:rPr>
              <a:t>Exit </a:t>
            </a:r>
            <a:r>
              <a:rPr sz="1150" dirty="0">
                <a:latin typeface="Verdana" panose="020B0604030504040204"/>
                <a:cs typeface="Verdana" panose="020B0604030504040204"/>
              </a:rPr>
              <a:t>the </a:t>
            </a:r>
            <a:r>
              <a:rPr sz="1150" spc="-5" dirty="0">
                <a:latin typeface="Verdana" panose="020B0604030504040204"/>
                <a:cs typeface="Verdana" panose="020B0604030504040204"/>
              </a:rPr>
              <a:t>loop </a:t>
            </a:r>
            <a:r>
              <a:rPr sz="1150" dirty="0">
                <a:latin typeface="Verdana" panose="020B0604030504040204"/>
                <a:cs typeface="Verdana" panose="020B0604030504040204"/>
              </a:rPr>
              <a:t>when i is</a:t>
            </a:r>
            <a:r>
              <a:rPr sz="1150" spc="-50" dirty="0">
                <a:latin typeface="Verdana" panose="020B0604030504040204"/>
                <a:cs typeface="Verdana" panose="020B0604030504040204"/>
              </a:rPr>
              <a:t> </a:t>
            </a:r>
            <a:r>
              <a:rPr sz="1150" dirty="0">
                <a:latin typeface="Verdana" panose="020B0604030504040204"/>
                <a:cs typeface="Verdana" panose="020B0604030504040204"/>
              </a:rPr>
              <a:t>3:</a:t>
            </a:r>
            <a:endParaRPr sz="1150">
              <a:latin typeface="Verdana" panose="020B0604030504040204"/>
              <a:cs typeface="Verdana" panose="020B0604030504040204"/>
            </a:endParaRPr>
          </a:p>
        </p:txBody>
      </p:sp>
      <p:sp>
        <p:nvSpPr>
          <p:cNvPr id="9" name="object 9"/>
          <p:cNvSpPr txBox="1"/>
          <p:nvPr/>
        </p:nvSpPr>
        <p:spPr>
          <a:xfrm>
            <a:off x="914400" y="4329429"/>
            <a:ext cx="9237345" cy="1209040"/>
          </a:xfrm>
          <a:prstGeom prst="rect">
            <a:avLst/>
          </a:prstGeom>
          <a:solidFill>
            <a:srgbClr val="FFFFFF"/>
          </a:solidFill>
        </p:spPr>
        <p:txBody>
          <a:bodyPr vert="horz" wrap="square" lIns="0" tIns="0" rIns="0" bIns="0" rtlCol="0">
            <a:spAutoFit/>
          </a:bodyPr>
          <a:lstStyle/>
          <a:p>
            <a:pPr>
              <a:lnSpc>
                <a:spcPts val="1280"/>
              </a:lnSpc>
            </a:pPr>
            <a:r>
              <a:rPr sz="1150" dirty="0">
                <a:latin typeface="Consolas" panose="020B0609020204030204"/>
                <a:cs typeface="Consolas" panose="020B0609020204030204"/>
              </a:rPr>
              <a:t>i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1</a:t>
            </a:r>
            <a:endParaRPr sz="1150">
              <a:latin typeface="Consolas" panose="020B0609020204030204"/>
              <a:cs typeface="Consolas" panose="020B0609020204030204"/>
            </a:endParaRPr>
          </a:p>
          <a:p>
            <a:pPr marL="159385" marR="8265160" indent="-160020">
              <a:lnSpc>
                <a:spcPct val="105000"/>
              </a:lnSpc>
              <a:spcBef>
                <a:spcPts val="10"/>
              </a:spcBef>
            </a:pPr>
            <a:r>
              <a:rPr sz="1150" spc="-5" dirty="0">
                <a:solidFill>
                  <a:srgbClr val="0000CD"/>
                </a:solidFill>
                <a:latin typeface="Consolas" panose="020B0609020204030204"/>
                <a:cs typeface="Consolas" panose="020B0609020204030204"/>
              </a:rPr>
              <a:t>while </a:t>
            </a:r>
            <a:r>
              <a:rPr sz="1150" dirty="0">
                <a:latin typeface="Consolas" panose="020B0609020204030204"/>
                <a:cs typeface="Consolas" panose="020B0609020204030204"/>
              </a:rPr>
              <a:t>i &lt;</a:t>
            </a:r>
            <a:r>
              <a:rPr sz="1150" spc="-8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6</a:t>
            </a:r>
            <a:r>
              <a:rPr sz="1150" dirty="0">
                <a:latin typeface="Consolas" panose="020B0609020204030204"/>
                <a:cs typeface="Consolas" panose="020B0609020204030204"/>
              </a:rPr>
              <a:t>:  </a:t>
            </a: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(i)  </a:t>
            </a: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i ==</a:t>
            </a:r>
            <a:r>
              <a:rPr sz="1150" spc="-10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a:t>
            </a:r>
            <a:r>
              <a:rPr sz="1150" dirty="0">
                <a:latin typeface="Consolas" panose="020B0609020204030204"/>
                <a:cs typeface="Consolas" panose="020B0609020204030204"/>
              </a:rPr>
              <a:t>:</a:t>
            </a:r>
            <a:endParaRPr sz="1150">
              <a:latin typeface="Consolas" panose="020B0609020204030204"/>
              <a:cs typeface="Consolas" panose="020B0609020204030204"/>
            </a:endParaRPr>
          </a:p>
          <a:p>
            <a:pPr marL="159385" marR="8507730" indent="160020">
              <a:lnSpc>
                <a:spcPct val="105000"/>
              </a:lnSpc>
            </a:pPr>
            <a:r>
              <a:rPr sz="1150" dirty="0">
                <a:solidFill>
                  <a:srgbClr val="0000CD"/>
                </a:solidFill>
                <a:latin typeface="Consolas" panose="020B0609020204030204"/>
                <a:cs typeface="Consolas" panose="020B0609020204030204"/>
              </a:rPr>
              <a:t>bre</a:t>
            </a:r>
            <a:r>
              <a:rPr sz="1150" spc="-10" dirty="0">
                <a:solidFill>
                  <a:srgbClr val="0000CD"/>
                </a:solidFill>
                <a:latin typeface="Consolas" panose="020B0609020204030204"/>
                <a:cs typeface="Consolas" panose="020B0609020204030204"/>
              </a:rPr>
              <a:t>a</a:t>
            </a:r>
            <a:r>
              <a:rPr sz="1150" dirty="0">
                <a:solidFill>
                  <a:srgbClr val="0000CD"/>
                </a:solidFill>
                <a:latin typeface="Consolas" panose="020B0609020204030204"/>
                <a:cs typeface="Consolas" panose="020B0609020204030204"/>
              </a:rPr>
              <a:t>k  </a:t>
            </a:r>
            <a:r>
              <a:rPr sz="1150" dirty="0">
                <a:latin typeface="Consolas" panose="020B0609020204030204"/>
                <a:cs typeface="Consolas" panose="020B0609020204030204"/>
              </a:rPr>
              <a:t>i +=</a:t>
            </a:r>
            <a:r>
              <a:rPr sz="1150" spc="-70"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1</a:t>
            </a:r>
            <a:endParaRPr sz="1150">
              <a:latin typeface="Consolas" panose="020B0609020204030204"/>
              <a:cs typeface="Consolas" panose="020B0609020204030204"/>
            </a:endParaRPr>
          </a:p>
        </p:txBody>
      </p:sp>
      <p:sp>
        <p:nvSpPr>
          <p:cNvPr id="10" name="object 10"/>
          <p:cNvSpPr/>
          <p:nvPr/>
        </p:nvSpPr>
        <p:spPr>
          <a:xfrm>
            <a:off x="914400" y="5538469"/>
            <a:ext cx="9237345" cy="292735"/>
          </a:xfrm>
          <a:custGeom>
            <a:avLst/>
            <a:gdLst/>
            <a:ahLst/>
            <a:cxnLst/>
            <a:rect l="l" t="t" r="r" b="b"/>
            <a:pathLst>
              <a:path w="9237345" h="292735">
                <a:moveTo>
                  <a:pt x="9237345" y="292735"/>
                </a:moveTo>
                <a:lnTo>
                  <a:pt x="0" y="292735"/>
                </a:lnTo>
                <a:lnTo>
                  <a:pt x="0" y="0"/>
                </a:lnTo>
                <a:lnTo>
                  <a:pt x="9237345" y="0"/>
                </a:lnTo>
                <a:lnTo>
                  <a:pt x="9237345" y="292735"/>
                </a:lnTo>
                <a:close/>
              </a:path>
            </a:pathLst>
          </a:custGeom>
          <a:solidFill>
            <a:srgbClr val="F0F0F0"/>
          </a:solidFill>
        </p:spPr>
        <p:txBody>
          <a:bodyPr wrap="square" lIns="0" tIns="0" rIns="0" bIns="0" rtlCol="0"/>
          <a:lstStyle/>
          <a:p/>
        </p:txBody>
      </p:sp>
      <p:sp>
        <p:nvSpPr>
          <p:cNvPr id="11" name="object 11"/>
          <p:cNvSpPr/>
          <p:nvPr/>
        </p:nvSpPr>
        <p:spPr>
          <a:xfrm>
            <a:off x="914400" y="6105144"/>
            <a:ext cx="9237345" cy="1905"/>
          </a:xfrm>
          <a:custGeom>
            <a:avLst/>
            <a:gdLst/>
            <a:ahLst/>
            <a:cxnLst/>
            <a:rect l="l" t="t" r="r" b="b"/>
            <a:pathLst>
              <a:path w="9237345" h="1904">
                <a:moveTo>
                  <a:pt x="0" y="1523"/>
                </a:moveTo>
                <a:lnTo>
                  <a:pt x="0" y="0"/>
                </a:lnTo>
                <a:lnTo>
                  <a:pt x="9236964" y="0"/>
                </a:lnTo>
                <a:lnTo>
                  <a:pt x="9237345" y="1015"/>
                </a:lnTo>
                <a:lnTo>
                  <a:pt x="0" y="1523"/>
                </a:lnTo>
                <a:close/>
              </a:path>
            </a:pathLst>
          </a:custGeom>
          <a:solidFill>
            <a:srgbClr val="000000"/>
          </a:solidFill>
        </p:spPr>
        <p:txBody>
          <a:bodyPr wrap="square" lIns="0" tIns="0" rIns="0" bIns="0" rtlCol="0"/>
          <a:lstStyle/>
          <a:p/>
        </p:txBody>
      </p:sp>
      <p:sp>
        <p:nvSpPr>
          <p:cNvPr id="12" name="object 12"/>
          <p:cNvSpPr/>
          <p:nvPr/>
        </p:nvSpPr>
        <p:spPr>
          <a:xfrm>
            <a:off x="914400" y="6481571"/>
            <a:ext cx="9237345" cy="1905"/>
          </a:xfrm>
          <a:custGeom>
            <a:avLst/>
            <a:gdLst/>
            <a:ahLst/>
            <a:cxnLst/>
            <a:rect l="l" t="t" r="r" b="b"/>
            <a:pathLst>
              <a:path w="9237345" h="1904">
                <a:moveTo>
                  <a:pt x="0" y="1524"/>
                </a:moveTo>
                <a:lnTo>
                  <a:pt x="0" y="0"/>
                </a:lnTo>
                <a:lnTo>
                  <a:pt x="9236964" y="0"/>
                </a:lnTo>
                <a:lnTo>
                  <a:pt x="9237345" y="1142"/>
                </a:lnTo>
                <a:lnTo>
                  <a:pt x="0" y="1524"/>
                </a:lnTo>
                <a:close/>
              </a:path>
            </a:pathLst>
          </a:custGeom>
          <a:solidFill>
            <a:srgbClr val="000000"/>
          </a:solidFill>
        </p:spPr>
        <p:txBody>
          <a:bodyPr wrap="square" lIns="0" tIns="0" rIns="0" bIns="0" rtlCol="0"/>
          <a:lstStyl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400" y="914399"/>
            <a:ext cx="9237345" cy="582930"/>
          </a:xfrm>
          <a:custGeom>
            <a:avLst/>
            <a:gdLst/>
            <a:ahLst/>
            <a:cxnLst/>
            <a:rect l="l" t="t" r="r" b="b"/>
            <a:pathLst>
              <a:path w="9237345" h="582930">
                <a:moveTo>
                  <a:pt x="9237345" y="582930"/>
                </a:moveTo>
                <a:lnTo>
                  <a:pt x="0" y="582930"/>
                </a:lnTo>
                <a:lnTo>
                  <a:pt x="0" y="0"/>
                </a:lnTo>
                <a:lnTo>
                  <a:pt x="9237345" y="0"/>
                </a:lnTo>
                <a:lnTo>
                  <a:pt x="9237345" y="582930"/>
                </a:lnTo>
                <a:close/>
              </a:path>
            </a:pathLst>
          </a:custGeom>
          <a:solidFill>
            <a:srgbClr val="FFFFFF"/>
          </a:solidFill>
        </p:spPr>
        <p:txBody>
          <a:bodyPr wrap="square" lIns="0" tIns="0" rIns="0" bIns="0" rtlCol="0"/>
          <a:lstStyle/>
          <a:p/>
        </p:txBody>
      </p:sp>
      <p:sp>
        <p:nvSpPr>
          <p:cNvPr id="12" name="object 12"/>
          <p:cNvSpPr txBox="1">
            <a:spLocks noGrp="1"/>
          </p:cNvSpPr>
          <p:nvPr>
            <p:ph type="title"/>
          </p:nvPr>
        </p:nvSpPr>
        <p:spPr>
          <a:xfrm>
            <a:off x="901700" y="925194"/>
            <a:ext cx="323786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000000"/>
                </a:solidFill>
                <a:latin typeface="Segoe UI" panose="020B0502040204020203"/>
                <a:cs typeface="Segoe UI" panose="020B0502040204020203"/>
              </a:rPr>
              <a:t>The continue</a:t>
            </a:r>
            <a:r>
              <a:rPr sz="2400" b="0" spc="-45" dirty="0">
                <a:solidFill>
                  <a:srgbClr val="000000"/>
                </a:solidFill>
                <a:latin typeface="Segoe UI" panose="020B0502040204020203"/>
                <a:cs typeface="Segoe UI" panose="020B0502040204020203"/>
              </a:rPr>
              <a:t> </a:t>
            </a:r>
            <a:r>
              <a:rPr sz="2400" b="0" spc="-5" dirty="0">
                <a:solidFill>
                  <a:srgbClr val="000000"/>
                </a:solidFill>
                <a:latin typeface="Segoe UI" panose="020B0502040204020203"/>
                <a:cs typeface="Segoe UI" panose="020B0502040204020203"/>
              </a:rPr>
              <a:t>Statement</a:t>
            </a:r>
            <a:endParaRPr sz="2400">
              <a:latin typeface="Segoe UI" panose="020B0502040204020203"/>
              <a:cs typeface="Segoe UI" panose="020B0502040204020203"/>
            </a:endParaRPr>
          </a:p>
        </p:txBody>
      </p:sp>
      <p:sp>
        <p:nvSpPr>
          <p:cNvPr id="13" name="object 13"/>
          <p:cNvSpPr/>
          <p:nvPr/>
        </p:nvSpPr>
        <p:spPr>
          <a:xfrm>
            <a:off x="914400" y="1497329"/>
            <a:ext cx="9237345" cy="372745"/>
          </a:xfrm>
          <a:custGeom>
            <a:avLst/>
            <a:gdLst/>
            <a:ahLst/>
            <a:cxnLst/>
            <a:rect l="l" t="t" r="r" b="b"/>
            <a:pathLst>
              <a:path w="9237345" h="372744">
                <a:moveTo>
                  <a:pt x="9237345" y="372745"/>
                </a:moveTo>
                <a:lnTo>
                  <a:pt x="0" y="372745"/>
                </a:lnTo>
                <a:lnTo>
                  <a:pt x="0" y="0"/>
                </a:lnTo>
                <a:lnTo>
                  <a:pt x="9237345" y="0"/>
                </a:lnTo>
                <a:lnTo>
                  <a:pt x="9237345" y="372745"/>
                </a:lnTo>
                <a:close/>
              </a:path>
            </a:pathLst>
          </a:custGeom>
          <a:solidFill>
            <a:srgbClr val="FFFFFF"/>
          </a:solidFill>
        </p:spPr>
        <p:txBody>
          <a:bodyPr wrap="square" lIns="0" tIns="0" rIns="0" bIns="0" rtlCol="0"/>
          <a:lstStyle/>
          <a:p/>
        </p:txBody>
      </p:sp>
      <p:sp>
        <p:nvSpPr>
          <p:cNvPr id="14" name="object 14"/>
          <p:cNvSpPr txBox="1"/>
          <p:nvPr/>
        </p:nvSpPr>
        <p:spPr>
          <a:xfrm>
            <a:off x="901700" y="1484502"/>
            <a:ext cx="6774815" cy="208279"/>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With </a:t>
            </a:r>
            <a:r>
              <a:rPr sz="1150" dirty="0">
                <a:latin typeface="Verdana" panose="020B0604030504040204"/>
                <a:cs typeface="Verdana" panose="020B0604030504040204"/>
              </a:rPr>
              <a:t>the </a:t>
            </a:r>
            <a:r>
              <a:rPr sz="1200" dirty="0">
                <a:solidFill>
                  <a:srgbClr val="DC133B"/>
                </a:solidFill>
                <a:latin typeface="Consolas" panose="020B0609020204030204"/>
                <a:cs typeface="Consolas" panose="020B0609020204030204"/>
              </a:rPr>
              <a:t>continue </a:t>
            </a:r>
            <a:r>
              <a:rPr sz="1150" spc="-5" dirty="0">
                <a:latin typeface="Verdana" panose="020B0604030504040204"/>
                <a:cs typeface="Verdana" panose="020B0604030504040204"/>
              </a:rPr>
              <a:t>statement </a:t>
            </a:r>
            <a:r>
              <a:rPr sz="1150" dirty="0">
                <a:latin typeface="Verdana" panose="020B0604030504040204"/>
                <a:cs typeface="Verdana" panose="020B0604030504040204"/>
              </a:rPr>
              <a:t>we can </a:t>
            </a:r>
            <a:r>
              <a:rPr sz="1150" spc="-5" dirty="0">
                <a:latin typeface="Verdana" panose="020B0604030504040204"/>
                <a:cs typeface="Verdana" panose="020B0604030504040204"/>
              </a:rPr>
              <a:t>stop </a:t>
            </a:r>
            <a:r>
              <a:rPr sz="1150" dirty="0">
                <a:latin typeface="Verdana" panose="020B0604030504040204"/>
                <a:cs typeface="Verdana" panose="020B0604030504040204"/>
              </a:rPr>
              <a:t>the </a:t>
            </a:r>
            <a:r>
              <a:rPr sz="1150" spc="-5" dirty="0">
                <a:latin typeface="Verdana" panose="020B0604030504040204"/>
                <a:cs typeface="Verdana" panose="020B0604030504040204"/>
              </a:rPr>
              <a:t>current iteration, </a:t>
            </a:r>
            <a:r>
              <a:rPr sz="1150" dirty="0">
                <a:latin typeface="Verdana" panose="020B0604030504040204"/>
                <a:cs typeface="Verdana" panose="020B0604030504040204"/>
              </a:rPr>
              <a:t>and </a:t>
            </a:r>
            <a:r>
              <a:rPr sz="1150" spc="-5" dirty="0">
                <a:latin typeface="Verdana" panose="020B0604030504040204"/>
                <a:cs typeface="Verdana" panose="020B0604030504040204"/>
              </a:rPr>
              <a:t>continue </a:t>
            </a:r>
            <a:r>
              <a:rPr sz="1150" dirty="0">
                <a:latin typeface="Verdana" panose="020B0604030504040204"/>
                <a:cs typeface="Verdana" panose="020B0604030504040204"/>
              </a:rPr>
              <a:t>with the</a:t>
            </a:r>
            <a:r>
              <a:rPr sz="1150" spc="-270" dirty="0">
                <a:latin typeface="Verdana" panose="020B0604030504040204"/>
                <a:cs typeface="Verdana" panose="020B0604030504040204"/>
              </a:rPr>
              <a:t> </a:t>
            </a:r>
            <a:r>
              <a:rPr sz="1150" spc="-5" dirty="0">
                <a:latin typeface="Verdana" panose="020B0604030504040204"/>
                <a:cs typeface="Verdana" panose="020B0604030504040204"/>
              </a:rPr>
              <a:t>next:</a:t>
            </a:r>
            <a:endParaRPr sz="1150">
              <a:latin typeface="Verdana" panose="020B0604030504040204"/>
              <a:cs typeface="Verdana" panose="020B0604030504040204"/>
            </a:endParaRPr>
          </a:p>
        </p:txBody>
      </p:sp>
      <p:sp>
        <p:nvSpPr>
          <p:cNvPr id="15" name="object 15"/>
          <p:cNvSpPr txBox="1"/>
          <p:nvPr/>
        </p:nvSpPr>
        <p:spPr>
          <a:xfrm>
            <a:off x="914400" y="1870074"/>
            <a:ext cx="9237345" cy="810895"/>
          </a:xfrm>
          <a:prstGeom prst="rect">
            <a:avLst/>
          </a:prstGeom>
          <a:solidFill>
            <a:srgbClr val="F0F0F0"/>
          </a:solidFill>
        </p:spPr>
        <p:txBody>
          <a:bodyPr vert="horz" wrap="square" lIns="0" tIns="18415" rIns="0" bIns="0" rtlCol="0">
            <a:spAutoFit/>
          </a:bodyPr>
          <a:lstStyle/>
          <a:p>
            <a:pPr>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a:lnSpc>
                <a:spcPct val="100000"/>
              </a:lnSpc>
              <a:spcBef>
                <a:spcPts val="1490"/>
              </a:spcBef>
            </a:pPr>
            <a:r>
              <a:rPr sz="1150" spc="-5" dirty="0">
                <a:latin typeface="Verdana" panose="020B0604030504040204"/>
                <a:cs typeface="Verdana" panose="020B0604030504040204"/>
              </a:rPr>
              <a:t>Continue </a:t>
            </a:r>
            <a:r>
              <a:rPr sz="1150" dirty="0">
                <a:latin typeface="Verdana" panose="020B0604030504040204"/>
                <a:cs typeface="Verdana" panose="020B0604030504040204"/>
              </a:rPr>
              <a:t>to the </a:t>
            </a:r>
            <a:r>
              <a:rPr sz="1150" spc="-5" dirty="0">
                <a:latin typeface="Verdana" panose="020B0604030504040204"/>
                <a:cs typeface="Verdana" panose="020B0604030504040204"/>
              </a:rPr>
              <a:t>next iteration </a:t>
            </a:r>
            <a:r>
              <a:rPr sz="1150" dirty="0">
                <a:latin typeface="Verdana" panose="020B0604030504040204"/>
                <a:cs typeface="Verdana" panose="020B0604030504040204"/>
              </a:rPr>
              <a:t>if i is</a:t>
            </a:r>
            <a:r>
              <a:rPr sz="1150" spc="-55" dirty="0">
                <a:latin typeface="Verdana" panose="020B0604030504040204"/>
                <a:cs typeface="Verdana" panose="020B0604030504040204"/>
              </a:rPr>
              <a:t> </a:t>
            </a:r>
            <a:r>
              <a:rPr sz="1150" dirty="0">
                <a:latin typeface="Verdana" panose="020B0604030504040204"/>
                <a:cs typeface="Verdana" panose="020B0604030504040204"/>
              </a:rPr>
              <a:t>3:</a:t>
            </a:r>
            <a:endParaRPr sz="1150">
              <a:latin typeface="Verdana" panose="020B0604030504040204"/>
              <a:cs typeface="Verdana" panose="020B0604030504040204"/>
            </a:endParaRPr>
          </a:p>
        </p:txBody>
      </p:sp>
      <p:sp>
        <p:nvSpPr>
          <p:cNvPr id="16" name="object 16"/>
          <p:cNvSpPr txBox="1"/>
          <p:nvPr/>
        </p:nvSpPr>
        <p:spPr>
          <a:xfrm>
            <a:off x="914400" y="2680969"/>
            <a:ext cx="9237345" cy="1393190"/>
          </a:xfrm>
          <a:prstGeom prst="rect">
            <a:avLst/>
          </a:prstGeom>
          <a:solidFill>
            <a:srgbClr val="FFFFFF"/>
          </a:solidFill>
        </p:spPr>
        <p:txBody>
          <a:bodyPr vert="horz" wrap="square" lIns="0" tIns="0" rIns="0" bIns="0" rtlCol="0">
            <a:spAutoFit/>
          </a:bodyPr>
          <a:lstStyle/>
          <a:p>
            <a:pPr>
              <a:lnSpc>
                <a:spcPts val="1290"/>
              </a:lnSpc>
            </a:pPr>
            <a:r>
              <a:rPr sz="1150" dirty="0">
                <a:latin typeface="Consolas" panose="020B0609020204030204"/>
                <a:cs typeface="Consolas" panose="020B0609020204030204"/>
              </a:rPr>
              <a:t>i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0</a:t>
            </a:r>
            <a:endParaRPr sz="1150">
              <a:latin typeface="Consolas" panose="020B0609020204030204"/>
              <a:cs typeface="Consolas" panose="020B0609020204030204"/>
            </a:endParaRPr>
          </a:p>
          <a:p>
            <a:pPr marL="159385" marR="8265160" indent="-160020">
              <a:lnSpc>
                <a:spcPts val="1460"/>
              </a:lnSpc>
              <a:spcBef>
                <a:spcPts val="40"/>
              </a:spcBef>
            </a:pPr>
            <a:r>
              <a:rPr sz="1150" spc="-5" dirty="0">
                <a:solidFill>
                  <a:srgbClr val="0000CD"/>
                </a:solidFill>
                <a:latin typeface="Consolas" panose="020B0609020204030204"/>
                <a:cs typeface="Consolas" panose="020B0609020204030204"/>
              </a:rPr>
              <a:t>while </a:t>
            </a:r>
            <a:r>
              <a:rPr sz="1150" dirty="0">
                <a:latin typeface="Consolas" panose="020B0609020204030204"/>
                <a:cs typeface="Consolas" panose="020B0609020204030204"/>
              </a:rPr>
              <a:t>i &lt;</a:t>
            </a:r>
            <a:r>
              <a:rPr sz="1150" spc="-8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6</a:t>
            </a:r>
            <a:r>
              <a:rPr sz="1150" dirty="0">
                <a:latin typeface="Consolas" panose="020B0609020204030204"/>
                <a:cs typeface="Consolas" panose="020B0609020204030204"/>
              </a:rPr>
              <a:t>:  i +=</a:t>
            </a:r>
            <a:r>
              <a:rPr sz="1150" spc="-3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1</a:t>
            </a:r>
            <a:endParaRPr sz="1150">
              <a:latin typeface="Consolas" panose="020B0609020204030204"/>
              <a:cs typeface="Consolas" panose="020B0609020204030204"/>
            </a:endParaRPr>
          </a:p>
          <a:p>
            <a:pPr marL="320040" marR="8265160" indent="-160020">
              <a:lnSpc>
                <a:spcPts val="1450"/>
              </a:lnSpc>
              <a:spcBef>
                <a:spcPts val="5"/>
              </a:spcBef>
            </a:pP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i ==</a:t>
            </a:r>
            <a:r>
              <a:rPr sz="1150" spc="-10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a:t>
            </a:r>
            <a:r>
              <a:rPr sz="1150" dirty="0">
                <a:latin typeface="Consolas" panose="020B0609020204030204"/>
                <a:cs typeface="Consolas" panose="020B0609020204030204"/>
              </a:rPr>
              <a:t>:  </a:t>
            </a:r>
            <a:r>
              <a:rPr sz="1150" dirty="0">
                <a:solidFill>
                  <a:srgbClr val="0000CD"/>
                </a:solidFill>
                <a:latin typeface="Consolas" panose="020B0609020204030204"/>
                <a:cs typeface="Consolas" panose="020B0609020204030204"/>
              </a:rPr>
              <a:t>con</a:t>
            </a:r>
            <a:r>
              <a:rPr sz="1150" spc="-10" dirty="0">
                <a:solidFill>
                  <a:srgbClr val="0000CD"/>
                </a:solidFill>
                <a:latin typeface="Consolas" panose="020B0609020204030204"/>
                <a:cs typeface="Consolas" panose="020B0609020204030204"/>
              </a:rPr>
              <a:t>t</a:t>
            </a:r>
            <a:r>
              <a:rPr sz="1150" dirty="0">
                <a:solidFill>
                  <a:srgbClr val="0000CD"/>
                </a:solidFill>
                <a:latin typeface="Consolas" panose="020B0609020204030204"/>
                <a:cs typeface="Consolas" panose="020B0609020204030204"/>
              </a:rPr>
              <a:t>in</a:t>
            </a:r>
            <a:r>
              <a:rPr sz="1150" spc="-10" dirty="0">
                <a:solidFill>
                  <a:srgbClr val="0000CD"/>
                </a:solidFill>
                <a:latin typeface="Consolas" panose="020B0609020204030204"/>
                <a:cs typeface="Consolas" panose="020B0609020204030204"/>
              </a:rPr>
              <a:t>u</a:t>
            </a:r>
            <a:r>
              <a:rPr sz="1150" dirty="0">
                <a:solidFill>
                  <a:srgbClr val="0000CD"/>
                </a:solidFill>
                <a:latin typeface="Consolas" panose="020B0609020204030204"/>
                <a:cs typeface="Consolas" panose="020B0609020204030204"/>
              </a:rPr>
              <a:t>e</a:t>
            </a:r>
            <a:endParaRPr sz="1150">
              <a:latin typeface="Consolas" panose="020B0609020204030204"/>
              <a:cs typeface="Consolas" panose="020B0609020204030204"/>
            </a:endParaRPr>
          </a:p>
          <a:p>
            <a:pPr marL="159385">
              <a:lnSpc>
                <a:spcPct val="100000"/>
              </a:lnSpc>
              <a:spcBef>
                <a:spcPts val="15"/>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(i)</a:t>
            </a:r>
            <a:endParaRPr sz="1150">
              <a:latin typeface="Consolas" panose="020B0609020204030204"/>
              <a:cs typeface="Consolas" panose="020B0609020204030204"/>
            </a:endParaRPr>
          </a:p>
        </p:txBody>
      </p:sp>
      <p:sp>
        <p:nvSpPr>
          <p:cNvPr id="17" name="object 17"/>
          <p:cNvSpPr/>
          <p:nvPr/>
        </p:nvSpPr>
        <p:spPr>
          <a:xfrm>
            <a:off x="914400" y="4074159"/>
            <a:ext cx="9237345" cy="292735"/>
          </a:xfrm>
          <a:custGeom>
            <a:avLst/>
            <a:gdLst/>
            <a:ahLst/>
            <a:cxnLst/>
            <a:rect l="l" t="t" r="r" b="b"/>
            <a:pathLst>
              <a:path w="9237345" h="292735">
                <a:moveTo>
                  <a:pt x="9237345" y="292735"/>
                </a:moveTo>
                <a:lnTo>
                  <a:pt x="0" y="292735"/>
                </a:lnTo>
                <a:lnTo>
                  <a:pt x="0" y="0"/>
                </a:lnTo>
                <a:lnTo>
                  <a:pt x="9237345" y="0"/>
                </a:lnTo>
                <a:lnTo>
                  <a:pt x="9237345" y="292735"/>
                </a:lnTo>
                <a:close/>
              </a:path>
            </a:pathLst>
          </a:custGeom>
          <a:solidFill>
            <a:srgbClr val="F0F0F0"/>
          </a:solidFill>
        </p:spPr>
        <p:txBody>
          <a:bodyPr wrap="square" lIns="0" tIns="0" rIns="0" bIns="0" rtlCol="0"/>
          <a:lstStyle/>
          <a:p/>
        </p:txBody>
      </p:sp>
      <p:sp>
        <p:nvSpPr>
          <p:cNvPr id="18" name="object 18"/>
          <p:cNvSpPr/>
          <p:nvPr/>
        </p:nvSpPr>
        <p:spPr>
          <a:xfrm>
            <a:off x="914400" y="4642103"/>
            <a:ext cx="9237345" cy="635"/>
          </a:xfrm>
          <a:custGeom>
            <a:avLst/>
            <a:gdLst/>
            <a:ahLst/>
            <a:cxnLst/>
            <a:rect l="l" t="t" r="r" b="b"/>
            <a:pathLst>
              <a:path w="9237345" h="635">
                <a:moveTo>
                  <a:pt x="9237345" y="381"/>
                </a:moveTo>
                <a:lnTo>
                  <a:pt x="0" y="0"/>
                </a:lnTo>
                <a:lnTo>
                  <a:pt x="9236964" y="0"/>
                </a:lnTo>
                <a:lnTo>
                  <a:pt x="9237345" y="381"/>
                </a:lnTo>
                <a:close/>
              </a:path>
            </a:pathLst>
          </a:custGeom>
          <a:solidFill>
            <a:srgbClr val="000000"/>
          </a:solidFill>
        </p:spPr>
        <p:txBody>
          <a:bodyPr wrap="square" lIns="0" tIns="0" rIns="0" bIns="0" rtlCol="0"/>
          <a:lstStyle/>
          <a:p/>
        </p:txBody>
      </p:sp>
      <p:grpSp>
        <p:nvGrpSpPr>
          <p:cNvPr id="19" name="object 19"/>
          <p:cNvGrpSpPr/>
          <p:nvPr/>
        </p:nvGrpSpPr>
        <p:grpSpPr>
          <a:xfrm>
            <a:off x="914400" y="4847589"/>
            <a:ext cx="9237345" cy="955675"/>
            <a:chOff x="914400" y="4847589"/>
            <a:chExt cx="9237345" cy="955675"/>
          </a:xfrm>
        </p:grpSpPr>
        <p:sp>
          <p:nvSpPr>
            <p:cNvPr id="20" name="object 20"/>
            <p:cNvSpPr/>
            <p:nvPr/>
          </p:nvSpPr>
          <p:spPr>
            <a:xfrm>
              <a:off x="914400" y="4847589"/>
              <a:ext cx="9237345" cy="956310"/>
            </a:xfrm>
            <a:custGeom>
              <a:avLst/>
              <a:gdLst/>
              <a:ahLst/>
              <a:cxnLst/>
              <a:rect l="l" t="t" r="r" b="b"/>
              <a:pathLst>
                <a:path w="9237345" h="956310">
                  <a:moveTo>
                    <a:pt x="9237345" y="0"/>
                  </a:moveTo>
                  <a:lnTo>
                    <a:pt x="0" y="0"/>
                  </a:lnTo>
                  <a:lnTo>
                    <a:pt x="0" y="582930"/>
                  </a:lnTo>
                  <a:lnTo>
                    <a:pt x="0" y="955687"/>
                  </a:lnTo>
                  <a:lnTo>
                    <a:pt x="9237345" y="955687"/>
                  </a:lnTo>
                  <a:lnTo>
                    <a:pt x="9237345" y="582930"/>
                  </a:lnTo>
                  <a:lnTo>
                    <a:pt x="9237345" y="0"/>
                  </a:lnTo>
                  <a:close/>
                </a:path>
              </a:pathLst>
            </a:custGeom>
            <a:solidFill>
              <a:srgbClr val="FFFFFF"/>
            </a:solidFill>
          </p:spPr>
          <p:txBody>
            <a:bodyPr wrap="square" lIns="0" tIns="0" rIns="0" bIns="0" rtlCol="0"/>
            <a:lstStyle/>
            <a:p/>
          </p:txBody>
        </p:sp>
        <p:sp>
          <p:nvSpPr>
            <p:cNvPr id="21" name="object 21"/>
            <p:cNvSpPr/>
            <p:nvPr/>
          </p:nvSpPr>
          <p:spPr>
            <a:xfrm>
              <a:off x="1588134" y="5435599"/>
              <a:ext cx="335280" cy="184785"/>
            </a:xfrm>
            <a:custGeom>
              <a:avLst/>
              <a:gdLst/>
              <a:ahLst/>
              <a:cxnLst/>
              <a:rect l="l" t="t" r="r" b="b"/>
              <a:pathLst>
                <a:path w="335280" h="184785">
                  <a:moveTo>
                    <a:pt x="335279" y="184785"/>
                  </a:moveTo>
                  <a:lnTo>
                    <a:pt x="0" y="184785"/>
                  </a:lnTo>
                  <a:lnTo>
                    <a:pt x="0" y="0"/>
                  </a:lnTo>
                  <a:lnTo>
                    <a:pt x="335279" y="0"/>
                  </a:lnTo>
                  <a:lnTo>
                    <a:pt x="335279" y="184785"/>
                  </a:lnTo>
                  <a:close/>
                </a:path>
              </a:pathLst>
            </a:custGeom>
            <a:solidFill>
              <a:srgbClr val="F0F0F0"/>
            </a:solidFill>
          </p:spPr>
          <p:txBody>
            <a:bodyPr wrap="square" lIns="0" tIns="0" rIns="0" bIns="0" rtlCol="0"/>
            <a:lstStyle/>
            <a:p/>
          </p:txBody>
        </p:sp>
      </p:grpSp>
      <p:sp>
        <p:nvSpPr>
          <p:cNvPr id="22" name="object 22"/>
          <p:cNvSpPr txBox="1"/>
          <p:nvPr/>
        </p:nvSpPr>
        <p:spPr>
          <a:xfrm>
            <a:off x="914400" y="4847589"/>
            <a:ext cx="9237345" cy="956310"/>
          </a:xfrm>
          <a:prstGeom prst="rect">
            <a:avLst/>
          </a:prstGeom>
        </p:spPr>
        <p:txBody>
          <a:bodyPr vert="horz" wrap="square" lIns="0" tIns="23495" rIns="0" bIns="0" rtlCol="0">
            <a:spAutoFit/>
          </a:bodyPr>
          <a:lstStyle/>
          <a:p>
            <a:pPr>
              <a:lnSpc>
                <a:spcPct val="100000"/>
              </a:lnSpc>
              <a:spcBef>
                <a:spcPts val="185"/>
              </a:spcBef>
            </a:pPr>
            <a:r>
              <a:rPr sz="2400" spc="-5" dirty="0">
                <a:latin typeface="Segoe UI" panose="020B0502040204020203"/>
                <a:cs typeface="Segoe UI" panose="020B0502040204020203"/>
              </a:rPr>
              <a:t>The else</a:t>
            </a:r>
            <a:r>
              <a:rPr sz="2400" dirty="0">
                <a:latin typeface="Segoe UI" panose="020B0502040204020203"/>
                <a:cs typeface="Segoe UI" panose="020B0502040204020203"/>
              </a:rPr>
              <a:t> </a:t>
            </a:r>
            <a:r>
              <a:rPr sz="2400" spc="-5" dirty="0">
                <a:latin typeface="Segoe UI" panose="020B0502040204020203"/>
                <a:cs typeface="Segoe UI" panose="020B0502040204020203"/>
              </a:rPr>
              <a:t>Statement</a:t>
            </a:r>
            <a:endParaRPr sz="2400">
              <a:latin typeface="Segoe UI" panose="020B0502040204020203"/>
              <a:cs typeface="Segoe UI" panose="020B0502040204020203"/>
            </a:endParaRPr>
          </a:p>
          <a:p>
            <a:pPr>
              <a:lnSpc>
                <a:spcPct val="100000"/>
              </a:lnSpc>
              <a:spcBef>
                <a:spcPts val="1525"/>
              </a:spcBef>
            </a:pPr>
            <a:r>
              <a:rPr sz="1150" spc="-5" dirty="0">
                <a:latin typeface="Verdana" panose="020B0604030504040204"/>
                <a:cs typeface="Verdana" panose="020B0604030504040204"/>
              </a:rPr>
              <a:t>With </a:t>
            </a:r>
            <a:r>
              <a:rPr sz="1150" dirty="0">
                <a:latin typeface="Verdana" panose="020B0604030504040204"/>
                <a:cs typeface="Verdana" panose="020B0604030504040204"/>
              </a:rPr>
              <a:t>the </a:t>
            </a:r>
            <a:r>
              <a:rPr sz="1200" dirty="0">
                <a:solidFill>
                  <a:srgbClr val="DC133B"/>
                </a:solidFill>
                <a:latin typeface="Consolas" panose="020B0609020204030204"/>
                <a:cs typeface="Consolas" panose="020B0609020204030204"/>
              </a:rPr>
              <a:t>else </a:t>
            </a:r>
            <a:r>
              <a:rPr sz="1150" spc="-5" dirty="0">
                <a:latin typeface="Verdana" panose="020B0604030504040204"/>
                <a:cs typeface="Verdana" panose="020B0604030504040204"/>
              </a:rPr>
              <a:t>statement </a:t>
            </a:r>
            <a:r>
              <a:rPr sz="1150" dirty="0">
                <a:latin typeface="Verdana" panose="020B0604030504040204"/>
                <a:cs typeface="Verdana" panose="020B0604030504040204"/>
              </a:rPr>
              <a:t>we can run a block </a:t>
            </a:r>
            <a:r>
              <a:rPr sz="1150" spc="-5" dirty="0">
                <a:latin typeface="Verdana" panose="020B0604030504040204"/>
                <a:cs typeface="Verdana" panose="020B0604030504040204"/>
              </a:rPr>
              <a:t>of code once when </a:t>
            </a:r>
            <a:r>
              <a:rPr sz="1150" dirty="0">
                <a:latin typeface="Verdana" panose="020B0604030504040204"/>
                <a:cs typeface="Verdana" panose="020B0604030504040204"/>
              </a:rPr>
              <a:t>the </a:t>
            </a:r>
            <a:r>
              <a:rPr sz="1150" spc="-5" dirty="0">
                <a:latin typeface="Verdana" panose="020B0604030504040204"/>
                <a:cs typeface="Verdana" panose="020B0604030504040204"/>
              </a:rPr>
              <a:t>condition </a:t>
            </a:r>
            <a:r>
              <a:rPr sz="1150" dirty="0">
                <a:latin typeface="Verdana" panose="020B0604030504040204"/>
                <a:cs typeface="Verdana" panose="020B0604030504040204"/>
              </a:rPr>
              <a:t>no </a:t>
            </a:r>
            <a:r>
              <a:rPr sz="1150" spc="-5" dirty="0">
                <a:latin typeface="Verdana" panose="020B0604030504040204"/>
                <a:cs typeface="Verdana" panose="020B0604030504040204"/>
              </a:rPr>
              <a:t>longer is</a:t>
            </a:r>
            <a:r>
              <a:rPr sz="1150" spc="-280" dirty="0">
                <a:latin typeface="Verdana" panose="020B0604030504040204"/>
                <a:cs typeface="Verdana" panose="020B0604030504040204"/>
              </a:rPr>
              <a:t> </a:t>
            </a:r>
            <a:r>
              <a:rPr sz="1150" spc="-5" dirty="0">
                <a:latin typeface="Verdana" panose="020B0604030504040204"/>
                <a:cs typeface="Verdana" panose="020B0604030504040204"/>
              </a:rPr>
              <a:t>true:</a:t>
            </a:r>
            <a:endParaRPr sz="1150">
              <a:latin typeface="Verdana" panose="020B0604030504040204"/>
              <a:cs typeface="Verdana" panose="020B0604030504040204"/>
            </a:endParaRPr>
          </a:p>
        </p:txBody>
      </p:sp>
      <p:sp>
        <p:nvSpPr>
          <p:cNvPr id="23" name="object 23"/>
          <p:cNvSpPr txBox="1"/>
          <p:nvPr/>
        </p:nvSpPr>
        <p:spPr>
          <a:xfrm>
            <a:off x="914400" y="5803900"/>
            <a:ext cx="9237345" cy="657860"/>
          </a:xfrm>
          <a:prstGeom prst="rect">
            <a:avLst/>
          </a:prstGeom>
          <a:solidFill>
            <a:srgbClr val="F0F0F0"/>
          </a:solidFill>
        </p:spPr>
        <p:txBody>
          <a:bodyPr vert="horz" wrap="square" lIns="0" tIns="18415" rIns="0" bIns="0" rtlCol="0">
            <a:spAutoFit/>
          </a:bodyPr>
          <a:lstStyle/>
          <a:p>
            <a:pPr>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a:lnSpc>
                <a:spcPct val="100000"/>
              </a:lnSpc>
              <a:spcBef>
                <a:spcPts val="1490"/>
              </a:spcBef>
            </a:pPr>
            <a:r>
              <a:rPr sz="1150" spc="-5" dirty="0">
                <a:latin typeface="Verdana" panose="020B0604030504040204"/>
                <a:cs typeface="Verdana" panose="020B0604030504040204"/>
              </a:rPr>
              <a:t>Print </a:t>
            </a:r>
            <a:r>
              <a:rPr sz="1150" dirty="0">
                <a:latin typeface="Verdana" panose="020B0604030504040204"/>
                <a:cs typeface="Verdana" panose="020B0604030504040204"/>
              </a:rPr>
              <a:t>a </a:t>
            </a:r>
            <a:r>
              <a:rPr sz="1150" spc="-5" dirty="0">
                <a:latin typeface="Verdana" panose="020B0604030504040204"/>
                <a:cs typeface="Verdana" panose="020B0604030504040204"/>
              </a:rPr>
              <a:t>message once </a:t>
            </a:r>
            <a:r>
              <a:rPr sz="1150" dirty="0">
                <a:latin typeface="Verdana" panose="020B0604030504040204"/>
                <a:cs typeface="Verdana" panose="020B0604030504040204"/>
              </a:rPr>
              <a:t>the </a:t>
            </a:r>
            <a:r>
              <a:rPr sz="1150" spc="-5" dirty="0">
                <a:latin typeface="Verdana" panose="020B0604030504040204"/>
                <a:cs typeface="Verdana" panose="020B0604030504040204"/>
              </a:rPr>
              <a:t>condition </a:t>
            </a:r>
            <a:r>
              <a:rPr sz="1150" dirty="0">
                <a:latin typeface="Verdana" panose="020B0604030504040204"/>
                <a:cs typeface="Verdana" panose="020B0604030504040204"/>
              </a:rPr>
              <a:t>is</a:t>
            </a:r>
            <a:r>
              <a:rPr sz="1150" spc="-30" dirty="0">
                <a:latin typeface="Verdana" panose="020B0604030504040204"/>
                <a:cs typeface="Verdana" panose="020B0604030504040204"/>
              </a:rPr>
              <a:t> </a:t>
            </a:r>
            <a:r>
              <a:rPr sz="1150" spc="-5" dirty="0">
                <a:latin typeface="Verdana" panose="020B0604030504040204"/>
                <a:cs typeface="Verdana" panose="020B0604030504040204"/>
              </a:rPr>
              <a:t>false:</a:t>
            </a:r>
            <a:endParaRPr sz="1150">
              <a:latin typeface="Verdana" panose="020B0604030504040204"/>
              <a:cs typeface="Verdana" panose="020B060403050404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14399"/>
            <a:ext cx="9237345" cy="4619625"/>
            <a:chOff x="914400" y="914399"/>
            <a:chExt cx="9237345" cy="4619625"/>
          </a:xfrm>
        </p:grpSpPr>
        <p:sp>
          <p:nvSpPr>
            <p:cNvPr id="3" name="object 3"/>
            <p:cNvSpPr/>
            <p:nvPr/>
          </p:nvSpPr>
          <p:spPr>
            <a:xfrm>
              <a:off x="914400" y="914399"/>
              <a:ext cx="9237345" cy="2240915"/>
            </a:xfrm>
            <a:custGeom>
              <a:avLst/>
              <a:gdLst/>
              <a:ahLst/>
              <a:cxnLst/>
              <a:rect l="l" t="t" r="r" b="b"/>
              <a:pathLst>
                <a:path w="9237345" h="2240915">
                  <a:moveTo>
                    <a:pt x="9237345" y="1868170"/>
                  </a:moveTo>
                  <a:lnTo>
                    <a:pt x="0" y="1868170"/>
                  </a:lnTo>
                  <a:lnTo>
                    <a:pt x="0" y="2240915"/>
                  </a:lnTo>
                  <a:lnTo>
                    <a:pt x="9237345" y="2240915"/>
                  </a:lnTo>
                  <a:lnTo>
                    <a:pt x="9237345" y="1868170"/>
                  </a:lnTo>
                  <a:close/>
                </a:path>
                <a:path w="9237345" h="2240915">
                  <a:moveTo>
                    <a:pt x="9237345" y="922655"/>
                  </a:moveTo>
                  <a:lnTo>
                    <a:pt x="0" y="922655"/>
                  </a:lnTo>
                  <a:lnTo>
                    <a:pt x="0" y="1208405"/>
                  </a:lnTo>
                  <a:lnTo>
                    <a:pt x="0" y="1867535"/>
                  </a:lnTo>
                  <a:lnTo>
                    <a:pt x="9237345" y="1867535"/>
                  </a:lnTo>
                  <a:lnTo>
                    <a:pt x="9237345" y="1208405"/>
                  </a:lnTo>
                  <a:lnTo>
                    <a:pt x="9237345" y="922655"/>
                  </a:lnTo>
                  <a:close/>
                </a:path>
                <a:path w="9237345" h="2240915">
                  <a:moveTo>
                    <a:pt x="9237345" y="737870"/>
                  </a:moveTo>
                  <a:lnTo>
                    <a:pt x="0" y="737870"/>
                  </a:lnTo>
                  <a:lnTo>
                    <a:pt x="0" y="922020"/>
                  </a:lnTo>
                  <a:lnTo>
                    <a:pt x="9237345" y="922020"/>
                  </a:lnTo>
                  <a:lnTo>
                    <a:pt x="9237345" y="737870"/>
                  </a:lnTo>
                  <a:close/>
                </a:path>
                <a:path w="9237345" h="2240915">
                  <a:moveTo>
                    <a:pt x="9237345" y="368935"/>
                  </a:moveTo>
                  <a:lnTo>
                    <a:pt x="0" y="368935"/>
                  </a:lnTo>
                  <a:lnTo>
                    <a:pt x="0" y="553085"/>
                  </a:lnTo>
                  <a:lnTo>
                    <a:pt x="0" y="737235"/>
                  </a:lnTo>
                  <a:lnTo>
                    <a:pt x="9237345" y="737235"/>
                  </a:lnTo>
                  <a:lnTo>
                    <a:pt x="9237345" y="553085"/>
                  </a:lnTo>
                  <a:lnTo>
                    <a:pt x="9237345" y="368935"/>
                  </a:lnTo>
                  <a:close/>
                </a:path>
                <a:path w="9237345" h="2240915">
                  <a:moveTo>
                    <a:pt x="9237345" y="0"/>
                  </a:moveTo>
                  <a:lnTo>
                    <a:pt x="0" y="0"/>
                  </a:lnTo>
                  <a:lnTo>
                    <a:pt x="0" y="184150"/>
                  </a:lnTo>
                  <a:lnTo>
                    <a:pt x="0" y="368300"/>
                  </a:lnTo>
                  <a:lnTo>
                    <a:pt x="9237345" y="368300"/>
                  </a:lnTo>
                  <a:lnTo>
                    <a:pt x="9237345" y="184150"/>
                  </a:lnTo>
                  <a:lnTo>
                    <a:pt x="9237345" y="0"/>
                  </a:lnTo>
                  <a:close/>
                </a:path>
              </a:pathLst>
            </a:custGeom>
            <a:solidFill>
              <a:srgbClr val="FFFFFF"/>
            </a:solidFill>
          </p:spPr>
          <p:txBody>
            <a:bodyPr wrap="square" lIns="0" tIns="0" rIns="0" bIns="0" rtlCol="0"/>
            <a:lstStyle/>
            <a:p/>
          </p:txBody>
        </p:sp>
        <p:sp>
          <p:nvSpPr>
            <p:cNvPr id="4" name="object 4"/>
            <p:cNvSpPr/>
            <p:nvPr/>
          </p:nvSpPr>
          <p:spPr>
            <a:xfrm>
              <a:off x="1065529" y="2787649"/>
              <a:ext cx="250825" cy="184785"/>
            </a:xfrm>
            <a:custGeom>
              <a:avLst/>
              <a:gdLst/>
              <a:ahLst/>
              <a:cxnLst/>
              <a:rect l="l" t="t" r="r" b="b"/>
              <a:pathLst>
                <a:path w="250825" h="184785">
                  <a:moveTo>
                    <a:pt x="250825" y="184785"/>
                  </a:moveTo>
                  <a:lnTo>
                    <a:pt x="0" y="184785"/>
                  </a:lnTo>
                  <a:lnTo>
                    <a:pt x="0" y="0"/>
                  </a:lnTo>
                  <a:lnTo>
                    <a:pt x="250825" y="0"/>
                  </a:lnTo>
                  <a:lnTo>
                    <a:pt x="250825" y="184785"/>
                  </a:lnTo>
                  <a:close/>
                </a:path>
              </a:pathLst>
            </a:custGeom>
            <a:solidFill>
              <a:srgbClr val="F0F0F0"/>
            </a:solidFill>
          </p:spPr>
          <p:txBody>
            <a:bodyPr wrap="square" lIns="0" tIns="0" rIns="0" bIns="0" rtlCol="0"/>
            <a:lstStyle/>
            <a:p/>
          </p:txBody>
        </p:sp>
        <p:sp>
          <p:nvSpPr>
            <p:cNvPr id="5" name="object 5"/>
            <p:cNvSpPr/>
            <p:nvPr/>
          </p:nvSpPr>
          <p:spPr>
            <a:xfrm>
              <a:off x="914400" y="3155327"/>
              <a:ext cx="9237345" cy="184785"/>
            </a:xfrm>
            <a:custGeom>
              <a:avLst/>
              <a:gdLst/>
              <a:ahLst/>
              <a:cxnLst/>
              <a:rect l="l" t="t" r="r" b="b"/>
              <a:pathLst>
                <a:path w="9237345" h="184785">
                  <a:moveTo>
                    <a:pt x="1440815" y="0"/>
                  </a:moveTo>
                  <a:lnTo>
                    <a:pt x="0" y="0"/>
                  </a:lnTo>
                  <a:lnTo>
                    <a:pt x="0" y="184785"/>
                  </a:lnTo>
                  <a:lnTo>
                    <a:pt x="1440815" y="184785"/>
                  </a:lnTo>
                  <a:lnTo>
                    <a:pt x="1440815" y="0"/>
                  </a:lnTo>
                  <a:close/>
                </a:path>
                <a:path w="9237345" h="184785">
                  <a:moveTo>
                    <a:pt x="9237345" y="0"/>
                  </a:moveTo>
                  <a:lnTo>
                    <a:pt x="1692275" y="0"/>
                  </a:lnTo>
                  <a:lnTo>
                    <a:pt x="1692275" y="184785"/>
                  </a:lnTo>
                  <a:lnTo>
                    <a:pt x="9237345" y="184785"/>
                  </a:lnTo>
                  <a:lnTo>
                    <a:pt x="9237345" y="0"/>
                  </a:lnTo>
                  <a:close/>
                </a:path>
              </a:pathLst>
            </a:custGeom>
            <a:solidFill>
              <a:srgbClr val="FFFFFF"/>
            </a:solidFill>
          </p:spPr>
          <p:txBody>
            <a:bodyPr wrap="square" lIns="0" tIns="0" rIns="0" bIns="0" rtlCol="0"/>
            <a:lstStyle/>
            <a:p/>
          </p:txBody>
        </p:sp>
        <p:sp>
          <p:nvSpPr>
            <p:cNvPr id="6" name="object 6"/>
            <p:cNvSpPr/>
            <p:nvPr/>
          </p:nvSpPr>
          <p:spPr>
            <a:xfrm>
              <a:off x="2355214" y="3155314"/>
              <a:ext cx="251460" cy="184785"/>
            </a:xfrm>
            <a:custGeom>
              <a:avLst/>
              <a:gdLst/>
              <a:ahLst/>
              <a:cxnLst/>
              <a:rect l="l" t="t" r="r" b="b"/>
              <a:pathLst>
                <a:path w="251460" h="184785">
                  <a:moveTo>
                    <a:pt x="251460" y="184785"/>
                  </a:moveTo>
                  <a:lnTo>
                    <a:pt x="0" y="184785"/>
                  </a:lnTo>
                  <a:lnTo>
                    <a:pt x="0" y="0"/>
                  </a:lnTo>
                  <a:lnTo>
                    <a:pt x="251460" y="0"/>
                  </a:lnTo>
                  <a:lnTo>
                    <a:pt x="251460" y="184785"/>
                  </a:lnTo>
                  <a:close/>
                </a:path>
              </a:pathLst>
            </a:custGeom>
            <a:solidFill>
              <a:srgbClr val="F0F0F0"/>
            </a:solidFill>
          </p:spPr>
          <p:txBody>
            <a:bodyPr wrap="square" lIns="0" tIns="0" rIns="0" bIns="0" rtlCol="0"/>
            <a:lstStyle/>
            <a:p/>
          </p:txBody>
        </p:sp>
        <p:sp>
          <p:nvSpPr>
            <p:cNvPr id="7" name="object 7"/>
            <p:cNvSpPr/>
            <p:nvPr/>
          </p:nvSpPr>
          <p:spPr>
            <a:xfrm>
              <a:off x="914400" y="3340734"/>
              <a:ext cx="9237345" cy="727710"/>
            </a:xfrm>
            <a:custGeom>
              <a:avLst/>
              <a:gdLst/>
              <a:ahLst/>
              <a:cxnLst/>
              <a:rect l="l" t="t" r="r" b="b"/>
              <a:pathLst>
                <a:path w="9237345" h="727710">
                  <a:moveTo>
                    <a:pt x="9237345" y="0"/>
                  </a:moveTo>
                  <a:lnTo>
                    <a:pt x="0" y="0"/>
                  </a:lnTo>
                  <a:lnTo>
                    <a:pt x="0" y="360045"/>
                  </a:lnTo>
                  <a:lnTo>
                    <a:pt x="0" y="727710"/>
                  </a:lnTo>
                  <a:lnTo>
                    <a:pt x="9237345" y="727710"/>
                  </a:lnTo>
                  <a:lnTo>
                    <a:pt x="9237345" y="360057"/>
                  </a:lnTo>
                  <a:lnTo>
                    <a:pt x="9237345" y="0"/>
                  </a:lnTo>
                  <a:close/>
                </a:path>
              </a:pathLst>
            </a:custGeom>
            <a:solidFill>
              <a:srgbClr val="FFFFFF"/>
            </a:solidFill>
          </p:spPr>
          <p:txBody>
            <a:bodyPr wrap="square" lIns="0" tIns="0" rIns="0" bIns="0" rtlCol="0"/>
            <a:lstStyle/>
            <a:p/>
          </p:txBody>
        </p:sp>
        <p:sp>
          <p:nvSpPr>
            <p:cNvPr id="8" name="object 8"/>
            <p:cNvSpPr/>
            <p:nvPr/>
          </p:nvSpPr>
          <p:spPr>
            <a:xfrm>
              <a:off x="914400" y="3700779"/>
              <a:ext cx="9237345" cy="1177925"/>
            </a:xfrm>
            <a:custGeom>
              <a:avLst/>
              <a:gdLst/>
              <a:ahLst/>
              <a:cxnLst/>
              <a:rect l="l" t="t" r="r" b="b"/>
              <a:pathLst>
                <a:path w="9237345" h="1177925">
                  <a:moveTo>
                    <a:pt x="925195" y="0"/>
                  </a:moveTo>
                  <a:lnTo>
                    <a:pt x="673735" y="0"/>
                  </a:lnTo>
                  <a:lnTo>
                    <a:pt x="673735" y="184785"/>
                  </a:lnTo>
                  <a:lnTo>
                    <a:pt x="925195" y="184785"/>
                  </a:lnTo>
                  <a:lnTo>
                    <a:pt x="925195" y="0"/>
                  </a:lnTo>
                  <a:close/>
                </a:path>
                <a:path w="9237345" h="1177925">
                  <a:moveTo>
                    <a:pt x="9237345" y="368300"/>
                  </a:moveTo>
                  <a:lnTo>
                    <a:pt x="0" y="368300"/>
                  </a:lnTo>
                  <a:lnTo>
                    <a:pt x="0" y="791210"/>
                  </a:lnTo>
                  <a:lnTo>
                    <a:pt x="0" y="1177925"/>
                  </a:lnTo>
                  <a:lnTo>
                    <a:pt x="9237345" y="1177925"/>
                  </a:lnTo>
                  <a:lnTo>
                    <a:pt x="9237345" y="791210"/>
                  </a:lnTo>
                  <a:lnTo>
                    <a:pt x="9237345" y="368300"/>
                  </a:lnTo>
                  <a:close/>
                </a:path>
              </a:pathLst>
            </a:custGeom>
            <a:solidFill>
              <a:srgbClr val="F0F0F0"/>
            </a:solidFill>
          </p:spPr>
          <p:txBody>
            <a:bodyPr wrap="square" lIns="0" tIns="0" rIns="0" bIns="0" rtlCol="0"/>
            <a:lstStyle/>
            <a:p/>
          </p:txBody>
        </p:sp>
        <p:sp>
          <p:nvSpPr>
            <p:cNvPr id="9" name="object 9"/>
            <p:cNvSpPr/>
            <p:nvPr/>
          </p:nvSpPr>
          <p:spPr>
            <a:xfrm>
              <a:off x="914400" y="4879339"/>
              <a:ext cx="9237345" cy="654685"/>
            </a:xfrm>
            <a:custGeom>
              <a:avLst/>
              <a:gdLst/>
              <a:ahLst/>
              <a:cxnLst/>
              <a:rect l="l" t="t" r="r" b="b"/>
              <a:pathLst>
                <a:path w="9237345" h="654685">
                  <a:moveTo>
                    <a:pt x="9237345" y="184785"/>
                  </a:moveTo>
                  <a:lnTo>
                    <a:pt x="0" y="184785"/>
                  </a:lnTo>
                  <a:lnTo>
                    <a:pt x="0" y="368935"/>
                  </a:lnTo>
                  <a:lnTo>
                    <a:pt x="0" y="654685"/>
                  </a:lnTo>
                  <a:lnTo>
                    <a:pt x="9237345" y="654685"/>
                  </a:lnTo>
                  <a:lnTo>
                    <a:pt x="9237345" y="368935"/>
                  </a:lnTo>
                  <a:lnTo>
                    <a:pt x="9237345" y="184785"/>
                  </a:lnTo>
                  <a:close/>
                </a:path>
                <a:path w="9237345" h="654685">
                  <a:moveTo>
                    <a:pt x="9237345" y="0"/>
                  </a:moveTo>
                  <a:lnTo>
                    <a:pt x="0" y="0"/>
                  </a:lnTo>
                  <a:lnTo>
                    <a:pt x="0" y="184150"/>
                  </a:lnTo>
                  <a:lnTo>
                    <a:pt x="9237345" y="184150"/>
                  </a:lnTo>
                  <a:lnTo>
                    <a:pt x="9237345" y="0"/>
                  </a:lnTo>
                  <a:close/>
                </a:path>
              </a:pathLst>
            </a:custGeom>
            <a:solidFill>
              <a:srgbClr val="FFFFFF"/>
            </a:solidFill>
          </p:spPr>
          <p:txBody>
            <a:bodyPr wrap="square" lIns="0" tIns="0" rIns="0" bIns="0" rtlCol="0"/>
            <a:lstStyle/>
            <a:p/>
          </p:txBody>
        </p:sp>
      </p:grpSp>
      <p:sp>
        <p:nvSpPr>
          <p:cNvPr id="10" name="object 10"/>
          <p:cNvSpPr txBox="1"/>
          <p:nvPr/>
        </p:nvSpPr>
        <p:spPr>
          <a:xfrm>
            <a:off x="901700" y="879741"/>
            <a:ext cx="9190990" cy="4544060"/>
          </a:xfrm>
          <a:prstGeom prst="rect">
            <a:avLst/>
          </a:prstGeom>
        </p:spPr>
        <p:txBody>
          <a:bodyPr vert="horz" wrap="square" lIns="0" tIns="21590" rIns="0" bIns="0" rtlCol="0">
            <a:spAutoFit/>
          </a:bodyPr>
          <a:lstStyle/>
          <a:p>
            <a:pPr marL="12700">
              <a:lnSpc>
                <a:spcPct val="100000"/>
              </a:lnSpc>
              <a:spcBef>
                <a:spcPts val="170"/>
              </a:spcBef>
            </a:pPr>
            <a:r>
              <a:rPr sz="1150" dirty="0">
                <a:latin typeface="Consolas" panose="020B0609020204030204"/>
                <a:cs typeface="Consolas" panose="020B0609020204030204"/>
              </a:rPr>
              <a:t>i =</a:t>
            </a:r>
            <a:r>
              <a:rPr sz="1150" spc="-1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1</a:t>
            </a:r>
            <a:endParaRPr sz="1150">
              <a:latin typeface="Consolas" panose="020B0609020204030204"/>
              <a:cs typeface="Consolas" panose="020B0609020204030204"/>
            </a:endParaRPr>
          </a:p>
          <a:p>
            <a:pPr marL="172085" marR="8205470" indent="-160020">
              <a:lnSpc>
                <a:spcPct val="105000"/>
              </a:lnSpc>
            </a:pPr>
            <a:r>
              <a:rPr sz="1150" spc="-5" dirty="0">
                <a:solidFill>
                  <a:srgbClr val="0000CD"/>
                </a:solidFill>
                <a:latin typeface="Consolas" panose="020B0609020204030204"/>
                <a:cs typeface="Consolas" panose="020B0609020204030204"/>
              </a:rPr>
              <a:t>while </a:t>
            </a:r>
            <a:r>
              <a:rPr sz="1150" dirty="0">
                <a:latin typeface="Consolas" panose="020B0609020204030204"/>
                <a:cs typeface="Consolas" panose="020B0609020204030204"/>
              </a:rPr>
              <a:t>i &lt;</a:t>
            </a:r>
            <a:r>
              <a:rPr sz="1150" spc="-8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6</a:t>
            </a:r>
            <a:r>
              <a:rPr sz="1150" dirty="0">
                <a:latin typeface="Consolas" panose="020B0609020204030204"/>
                <a:cs typeface="Consolas" panose="020B0609020204030204"/>
              </a:rPr>
              <a:t>:  </a:t>
            </a: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(i)  </a:t>
            </a:r>
            <a:r>
              <a:rPr sz="1150" dirty="0">
                <a:latin typeface="Consolas" panose="020B0609020204030204"/>
                <a:cs typeface="Consolas" panose="020B0609020204030204"/>
              </a:rPr>
              <a:t>i +=</a:t>
            </a:r>
            <a:r>
              <a:rPr sz="1150" spc="-3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1</a:t>
            </a:r>
            <a:endParaRPr sz="1150">
              <a:latin typeface="Consolas" panose="020B0609020204030204"/>
              <a:cs typeface="Consolas" panose="020B0609020204030204"/>
            </a:endParaRPr>
          </a:p>
          <a:p>
            <a:pPr marL="12700">
              <a:lnSpc>
                <a:spcPct val="100000"/>
              </a:lnSpc>
              <a:spcBef>
                <a:spcPts val="85"/>
              </a:spcBef>
            </a:pPr>
            <a:r>
              <a:rPr sz="1150" spc="-5" dirty="0">
                <a:solidFill>
                  <a:srgbClr val="0000CD"/>
                </a:solidFill>
                <a:latin typeface="Consolas" panose="020B0609020204030204"/>
                <a:cs typeface="Consolas" panose="020B0609020204030204"/>
              </a:rPr>
              <a:t>else</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172085">
              <a:lnSpc>
                <a:spcPct val="100000"/>
              </a:lnSpc>
              <a:spcBef>
                <a:spcPts val="70"/>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"i </a:t>
            </a:r>
            <a:r>
              <a:rPr sz="1150" dirty="0">
                <a:solidFill>
                  <a:srgbClr val="A42A2A"/>
                </a:solidFill>
                <a:latin typeface="Consolas" panose="020B0609020204030204"/>
                <a:cs typeface="Consolas" panose="020B0609020204030204"/>
              </a:rPr>
              <a:t>is no </a:t>
            </a:r>
            <a:r>
              <a:rPr sz="1150" spc="-5" dirty="0">
                <a:solidFill>
                  <a:srgbClr val="A42A2A"/>
                </a:solidFill>
                <a:latin typeface="Consolas" panose="020B0609020204030204"/>
                <a:cs typeface="Consolas" panose="020B0609020204030204"/>
              </a:rPr>
              <a:t>longer </a:t>
            </a:r>
            <a:r>
              <a:rPr sz="1150" dirty="0">
                <a:solidFill>
                  <a:srgbClr val="A42A2A"/>
                </a:solidFill>
                <a:latin typeface="Consolas" panose="020B0609020204030204"/>
                <a:cs typeface="Consolas" panose="020B0609020204030204"/>
              </a:rPr>
              <a:t>less </a:t>
            </a:r>
            <a:r>
              <a:rPr sz="1150" spc="-5" dirty="0">
                <a:solidFill>
                  <a:srgbClr val="A42A2A"/>
                </a:solidFill>
                <a:latin typeface="Consolas" panose="020B0609020204030204"/>
                <a:cs typeface="Consolas" panose="020B0609020204030204"/>
              </a:rPr>
              <a:t>than</a:t>
            </a:r>
            <a:r>
              <a:rPr sz="1150" spc="-30" dirty="0">
                <a:solidFill>
                  <a:srgbClr val="A42A2A"/>
                </a:solidFill>
                <a:latin typeface="Consolas" panose="020B0609020204030204"/>
                <a:cs typeface="Consolas" panose="020B0609020204030204"/>
              </a:rPr>
              <a:t> </a:t>
            </a:r>
            <a:r>
              <a:rPr sz="1150" dirty="0">
                <a:solidFill>
                  <a:srgbClr val="A42A2A"/>
                </a:solidFill>
                <a:latin typeface="Consolas" panose="020B0609020204030204"/>
                <a:cs typeface="Consolas" panose="020B0609020204030204"/>
              </a:rPr>
              <a:t>6"</a:t>
            </a:r>
            <a:r>
              <a:rPr sz="1150" dirty="0">
                <a:latin typeface="Consolas" panose="020B0609020204030204"/>
                <a:cs typeface="Consolas" panose="020B0609020204030204"/>
              </a:rPr>
              <a:t>)</a:t>
            </a:r>
            <a:endParaRPr sz="1150">
              <a:latin typeface="Consolas" panose="020B0609020204030204"/>
              <a:cs typeface="Consolas" panose="020B0609020204030204"/>
            </a:endParaRPr>
          </a:p>
          <a:p>
            <a:pPr>
              <a:lnSpc>
                <a:spcPct val="100000"/>
              </a:lnSpc>
              <a:spcBef>
                <a:spcPts val="55"/>
              </a:spcBef>
            </a:pPr>
            <a:endParaRPr sz="1450">
              <a:latin typeface="Consolas" panose="020B0609020204030204"/>
              <a:cs typeface="Consolas" panose="020B0609020204030204"/>
            </a:endParaRPr>
          </a:p>
          <a:p>
            <a:pPr marL="12700">
              <a:lnSpc>
                <a:spcPct val="100000"/>
              </a:lnSpc>
            </a:pPr>
            <a:r>
              <a:rPr sz="2400" spc="-5" dirty="0">
                <a:latin typeface="Segoe UI" panose="020B0502040204020203"/>
                <a:cs typeface="Segoe UI" panose="020B0502040204020203"/>
              </a:rPr>
              <a:t>Python For Loops</a:t>
            </a:r>
            <a:endParaRPr sz="2400">
              <a:latin typeface="Segoe UI" panose="020B0502040204020203"/>
              <a:cs typeface="Segoe UI" panose="020B0502040204020203"/>
            </a:endParaRPr>
          </a:p>
          <a:p>
            <a:pPr marL="12700">
              <a:lnSpc>
                <a:spcPct val="100000"/>
              </a:lnSpc>
              <a:spcBef>
                <a:spcPts val="1525"/>
              </a:spcBef>
            </a:pPr>
            <a:r>
              <a:rPr sz="1150" dirty="0">
                <a:latin typeface="Verdana" panose="020B0604030504040204"/>
                <a:cs typeface="Verdana" panose="020B0604030504040204"/>
              </a:rPr>
              <a:t>A </a:t>
            </a:r>
            <a:r>
              <a:rPr sz="1200" dirty="0">
                <a:solidFill>
                  <a:srgbClr val="DC133B"/>
                </a:solidFill>
                <a:latin typeface="Consolas" panose="020B0609020204030204"/>
                <a:cs typeface="Consolas" panose="020B0609020204030204"/>
              </a:rPr>
              <a:t>for </a:t>
            </a:r>
            <a:r>
              <a:rPr sz="1150" spc="-5" dirty="0">
                <a:latin typeface="Verdana" panose="020B0604030504040204"/>
                <a:cs typeface="Verdana" panose="020B0604030504040204"/>
              </a:rPr>
              <a:t>loop </a:t>
            </a:r>
            <a:r>
              <a:rPr sz="1150" dirty="0">
                <a:latin typeface="Verdana" panose="020B0604030504040204"/>
                <a:cs typeface="Verdana" panose="020B0604030504040204"/>
              </a:rPr>
              <a:t>is </a:t>
            </a:r>
            <a:r>
              <a:rPr sz="1150" spc="-5" dirty="0">
                <a:latin typeface="Verdana" panose="020B0604030504040204"/>
                <a:cs typeface="Verdana" panose="020B0604030504040204"/>
              </a:rPr>
              <a:t>used for iterating over </a:t>
            </a:r>
            <a:r>
              <a:rPr sz="1150" dirty="0">
                <a:latin typeface="Verdana" panose="020B0604030504040204"/>
                <a:cs typeface="Verdana" panose="020B0604030504040204"/>
              </a:rPr>
              <a:t>a </a:t>
            </a:r>
            <a:r>
              <a:rPr sz="1150" spc="-5" dirty="0">
                <a:latin typeface="Verdana" panose="020B0604030504040204"/>
                <a:cs typeface="Verdana" panose="020B0604030504040204"/>
              </a:rPr>
              <a:t>sequence </a:t>
            </a:r>
            <a:r>
              <a:rPr sz="1150" dirty="0">
                <a:latin typeface="Verdana" panose="020B0604030504040204"/>
                <a:cs typeface="Verdana" panose="020B0604030504040204"/>
              </a:rPr>
              <a:t>(that is </a:t>
            </a:r>
            <a:r>
              <a:rPr sz="1150" spc="-5" dirty="0">
                <a:latin typeface="Verdana" panose="020B0604030504040204"/>
                <a:cs typeface="Verdana" panose="020B0604030504040204"/>
              </a:rPr>
              <a:t>either </a:t>
            </a:r>
            <a:r>
              <a:rPr sz="1150" dirty="0">
                <a:latin typeface="Verdana" panose="020B0604030504040204"/>
                <a:cs typeface="Verdana" panose="020B0604030504040204"/>
              </a:rPr>
              <a:t>a list, a </a:t>
            </a:r>
            <a:r>
              <a:rPr sz="1150" spc="-5" dirty="0">
                <a:latin typeface="Verdana" panose="020B0604030504040204"/>
                <a:cs typeface="Verdana" panose="020B0604030504040204"/>
              </a:rPr>
              <a:t>tuple, </a:t>
            </a:r>
            <a:r>
              <a:rPr sz="1150" dirty="0">
                <a:latin typeface="Verdana" panose="020B0604030504040204"/>
                <a:cs typeface="Verdana" panose="020B0604030504040204"/>
              </a:rPr>
              <a:t>a </a:t>
            </a:r>
            <a:r>
              <a:rPr sz="1150" spc="-5" dirty="0">
                <a:latin typeface="Verdana" panose="020B0604030504040204"/>
                <a:cs typeface="Verdana" panose="020B0604030504040204"/>
              </a:rPr>
              <a:t>dictionary, </a:t>
            </a:r>
            <a:r>
              <a:rPr sz="1150" dirty="0">
                <a:latin typeface="Verdana" panose="020B0604030504040204"/>
                <a:cs typeface="Verdana" panose="020B0604030504040204"/>
              </a:rPr>
              <a:t>a </a:t>
            </a:r>
            <a:r>
              <a:rPr sz="1150" spc="-5" dirty="0">
                <a:latin typeface="Verdana" panose="020B0604030504040204"/>
                <a:cs typeface="Verdana" panose="020B0604030504040204"/>
              </a:rPr>
              <a:t>set, or </a:t>
            </a:r>
            <a:r>
              <a:rPr sz="1150" dirty="0">
                <a:latin typeface="Verdana" panose="020B0604030504040204"/>
                <a:cs typeface="Verdana" panose="020B0604030504040204"/>
              </a:rPr>
              <a:t>a</a:t>
            </a:r>
            <a:r>
              <a:rPr sz="1150" spc="-260" dirty="0">
                <a:latin typeface="Verdana" panose="020B0604030504040204"/>
                <a:cs typeface="Verdana" panose="020B0604030504040204"/>
              </a:rPr>
              <a:t> </a:t>
            </a:r>
            <a:r>
              <a:rPr sz="1150" spc="-5" dirty="0">
                <a:latin typeface="Verdana" panose="020B0604030504040204"/>
                <a:cs typeface="Verdana" panose="020B0604030504040204"/>
              </a:rPr>
              <a:t>string).</a:t>
            </a:r>
            <a:endParaRPr sz="1150">
              <a:latin typeface="Verdana" panose="020B0604030504040204"/>
              <a:cs typeface="Verdana" panose="020B0604030504040204"/>
            </a:endParaRPr>
          </a:p>
          <a:p>
            <a:pPr>
              <a:lnSpc>
                <a:spcPct val="100000"/>
              </a:lnSpc>
            </a:pPr>
            <a:endParaRPr sz="1150">
              <a:latin typeface="Verdana" panose="020B0604030504040204"/>
              <a:cs typeface="Verdana" panose="020B0604030504040204"/>
            </a:endParaRPr>
          </a:p>
          <a:p>
            <a:pPr marL="12700" marR="5080">
              <a:lnSpc>
                <a:spcPct val="104000"/>
              </a:lnSpc>
            </a:pPr>
            <a:r>
              <a:rPr sz="1150" spc="-5" dirty="0">
                <a:latin typeface="Verdana" panose="020B0604030504040204"/>
                <a:cs typeface="Verdana" panose="020B0604030504040204"/>
              </a:rPr>
              <a:t>This is </a:t>
            </a:r>
            <a:r>
              <a:rPr sz="1150" dirty="0">
                <a:latin typeface="Verdana" panose="020B0604030504040204"/>
                <a:cs typeface="Verdana" panose="020B0604030504040204"/>
              </a:rPr>
              <a:t>less like the </a:t>
            </a:r>
            <a:r>
              <a:rPr sz="1200" dirty="0">
                <a:solidFill>
                  <a:srgbClr val="DC133B"/>
                </a:solidFill>
                <a:latin typeface="Consolas" panose="020B0609020204030204"/>
                <a:cs typeface="Consolas" panose="020B0609020204030204"/>
              </a:rPr>
              <a:t>for </a:t>
            </a:r>
            <a:r>
              <a:rPr sz="1150" spc="-5" dirty="0">
                <a:latin typeface="Verdana" panose="020B0604030504040204"/>
                <a:cs typeface="Verdana" panose="020B0604030504040204"/>
              </a:rPr>
              <a:t>keyword </a:t>
            </a:r>
            <a:r>
              <a:rPr sz="1150" dirty="0">
                <a:latin typeface="Verdana" panose="020B0604030504040204"/>
                <a:cs typeface="Verdana" panose="020B0604030504040204"/>
              </a:rPr>
              <a:t>in </a:t>
            </a:r>
            <a:r>
              <a:rPr sz="1150" spc="-5" dirty="0">
                <a:latin typeface="Verdana" panose="020B0604030504040204"/>
                <a:cs typeface="Verdana" panose="020B0604030504040204"/>
              </a:rPr>
              <a:t>other programming languages, </a:t>
            </a:r>
            <a:r>
              <a:rPr sz="1150" dirty="0">
                <a:latin typeface="Verdana" panose="020B0604030504040204"/>
                <a:cs typeface="Verdana" panose="020B0604030504040204"/>
              </a:rPr>
              <a:t>and works </a:t>
            </a:r>
            <a:r>
              <a:rPr sz="1150" spc="-5" dirty="0">
                <a:latin typeface="Verdana" panose="020B0604030504040204"/>
                <a:cs typeface="Verdana" panose="020B0604030504040204"/>
              </a:rPr>
              <a:t>more </a:t>
            </a:r>
            <a:r>
              <a:rPr sz="1150" dirty="0">
                <a:latin typeface="Verdana" panose="020B0604030504040204"/>
                <a:cs typeface="Verdana" panose="020B0604030504040204"/>
              </a:rPr>
              <a:t>like an </a:t>
            </a:r>
            <a:r>
              <a:rPr sz="1150" spc="-5" dirty="0">
                <a:latin typeface="Verdana" panose="020B0604030504040204"/>
                <a:cs typeface="Verdana" panose="020B0604030504040204"/>
              </a:rPr>
              <a:t>iterator method </a:t>
            </a:r>
            <a:r>
              <a:rPr sz="1150" dirty="0">
                <a:latin typeface="Verdana" panose="020B0604030504040204"/>
                <a:cs typeface="Verdana" panose="020B0604030504040204"/>
              </a:rPr>
              <a:t>as </a:t>
            </a:r>
            <a:r>
              <a:rPr sz="1150" spc="-5" dirty="0">
                <a:latin typeface="Verdana" panose="020B0604030504040204"/>
                <a:cs typeface="Verdana" panose="020B0604030504040204"/>
              </a:rPr>
              <a:t>found </a:t>
            </a:r>
            <a:r>
              <a:rPr sz="1150" dirty="0">
                <a:latin typeface="Verdana" panose="020B0604030504040204"/>
                <a:cs typeface="Verdana" panose="020B0604030504040204"/>
              </a:rPr>
              <a:t>in </a:t>
            </a:r>
            <a:r>
              <a:rPr sz="1150" spc="-5" dirty="0">
                <a:latin typeface="Verdana" panose="020B0604030504040204"/>
                <a:cs typeface="Verdana" panose="020B0604030504040204"/>
              </a:rPr>
              <a:t>other  object-orientated programming</a:t>
            </a:r>
            <a:r>
              <a:rPr sz="1150" spc="-20" dirty="0">
                <a:latin typeface="Verdana" panose="020B0604030504040204"/>
                <a:cs typeface="Verdana" panose="020B0604030504040204"/>
              </a:rPr>
              <a:t> </a:t>
            </a:r>
            <a:r>
              <a:rPr sz="1150" spc="-5" dirty="0">
                <a:latin typeface="Verdana" panose="020B0604030504040204"/>
                <a:cs typeface="Verdana" panose="020B0604030504040204"/>
              </a:rPr>
              <a:t>languages.</a:t>
            </a:r>
            <a:endParaRPr sz="1150">
              <a:latin typeface="Verdana" panose="020B0604030504040204"/>
              <a:cs typeface="Verdana" panose="020B0604030504040204"/>
            </a:endParaRPr>
          </a:p>
          <a:p>
            <a:pPr>
              <a:lnSpc>
                <a:spcPct val="100000"/>
              </a:lnSpc>
              <a:spcBef>
                <a:spcPts val="20"/>
              </a:spcBef>
            </a:pPr>
            <a:endParaRPr sz="1150">
              <a:latin typeface="Verdana" panose="020B0604030504040204"/>
              <a:cs typeface="Verdana" panose="020B0604030504040204"/>
            </a:endParaRPr>
          </a:p>
          <a:p>
            <a:pPr marL="12700">
              <a:lnSpc>
                <a:spcPct val="100000"/>
              </a:lnSpc>
            </a:pPr>
            <a:r>
              <a:rPr sz="1150" spc="-5" dirty="0">
                <a:latin typeface="Verdana" panose="020B0604030504040204"/>
                <a:cs typeface="Verdana" panose="020B0604030504040204"/>
              </a:rPr>
              <a:t>With </a:t>
            </a:r>
            <a:r>
              <a:rPr sz="1150" dirty="0">
                <a:latin typeface="Verdana" panose="020B0604030504040204"/>
                <a:cs typeface="Verdana" panose="020B0604030504040204"/>
              </a:rPr>
              <a:t>the </a:t>
            </a:r>
            <a:r>
              <a:rPr sz="1200" dirty="0">
                <a:solidFill>
                  <a:srgbClr val="DC133B"/>
                </a:solidFill>
                <a:latin typeface="Consolas" panose="020B0609020204030204"/>
                <a:cs typeface="Consolas" panose="020B0609020204030204"/>
              </a:rPr>
              <a:t>for</a:t>
            </a:r>
            <a:r>
              <a:rPr sz="1200" spc="-315" dirty="0">
                <a:solidFill>
                  <a:srgbClr val="DC133B"/>
                </a:solidFill>
                <a:latin typeface="Consolas" panose="020B0609020204030204"/>
                <a:cs typeface="Consolas" panose="020B0609020204030204"/>
              </a:rPr>
              <a:t> </a:t>
            </a:r>
            <a:r>
              <a:rPr sz="1150" spc="-5" dirty="0">
                <a:latin typeface="Verdana" panose="020B0604030504040204"/>
                <a:cs typeface="Verdana" panose="020B0604030504040204"/>
              </a:rPr>
              <a:t>loop </a:t>
            </a:r>
            <a:r>
              <a:rPr sz="1150" dirty="0">
                <a:latin typeface="Verdana" panose="020B0604030504040204"/>
                <a:cs typeface="Verdana" panose="020B0604030504040204"/>
              </a:rPr>
              <a:t>we can </a:t>
            </a:r>
            <a:r>
              <a:rPr sz="1150" spc="-5" dirty="0">
                <a:latin typeface="Verdana" panose="020B0604030504040204"/>
                <a:cs typeface="Verdana" panose="020B0604030504040204"/>
              </a:rPr>
              <a:t>execute </a:t>
            </a:r>
            <a:r>
              <a:rPr sz="1150" dirty="0">
                <a:latin typeface="Verdana" panose="020B0604030504040204"/>
                <a:cs typeface="Verdana" panose="020B0604030504040204"/>
              </a:rPr>
              <a:t>a </a:t>
            </a:r>
            <a:r>
              <a:rPr sz="1150" spc="-5" dirty="0">
                <a:latin typeface="Verdana" panose="020B0604030504040204"/>
                <a:cs typeface="Verdana" panose="020B0604030504040204"/>
              </a:rPr>
              <a:t>set of statements, once for </a:t>
            </a:r>
            <a:r>
              <a:rPr sz="1150" dirty="0">
                <a:latin typeface="Verdana" panose="020B0604030504040204"/>
                <a:cs typeface="Verdana" panose="020B0604030504040204"/>
              </a:rPr>
              <a:t>each item in a list, </a:t>
            </a:r>
            <a:r>
              <a:rPr sz="1150" spc="-5" dirty="0">
                <a:latin typeface="Verdana" panose="020B0604030504040204"/>
                <a:cs typeface="Verdana" panose="020B0604030504040204"/>
              </a:rPr>
              <a:t>tuple, set etc.</a:t>
            </a:r>
            <a:endParaRPr sz="1150">
              <a:latin typeface="Verdana" panose="020B0604030504040204"/>
              <a:cs typeface="Verdana" panose="020B0604030504040204"/>
            </a:endParaRPr>
          </a:p>
          <a:p>
            <a:pPr>
              <a:lnSpc>
                <a:spcPct val="100000"/>
              </a:lnSpc>
            </a:pPr>
            <a:endParaRPr sz="1350">
              <a:latin typeface="Verdana" panose="020B0604030504040204"/>
              <a:cs typeface="Verdana" panose="020B0604030504040204"/>
            </a:endParaRPr>
          </a:p>
          <a:p>
            <a:pPr marL="12700">
              <a:lnSpc>
                <a:spcPct val="100000"/>
              </a:lnSpc>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marL="12700">
              <a:lnSpc>
                <a:spcPct val="100000"/>
              </a:lnSpc>
              <a:spcBef>
                <a:spcPts val="1480"/>
              </a:spcBef>
            </a:pPr>
            <a:r>
              <a:rPr sz="1150" spc="-5" dirty="0">
                <a:latin typeface="Verdana" panose="020B0604030504040204"/>
                <a:cs typeface="Verdana" panose="020B0604030504040204"/>
              </a:rPr>
              <a:t>Print </a:t>
            </a:r>
            <a:r>
              <a:rPr sz="1150" dirty="0">
                <a:latin typeface="Verdana" panose="020B0604030504040204"/>
                <a:cs typeface="Verdana" panose="020B0604030504040204"/>
              </a:rPr>
              <a:t>each </a:t>
            </a:r>
            <a:r>
              <a:rPr sz="1150" spc="-5" dirty="0">
                <a:latin typeface="Verdana" panose="020B0604030504040204"/>
                <a:cs typeface="Verdana" panose="020B0604030504040204"/>
              </a:rPr>
              <a:t>fruit </a:t>
            </a:r>
            <a:r>
              <a:rPr sz="1150" dirty="0">
                <a:latin typeface="Verdana" panose="020B0604030504040204"/>
                <a:cs typeface="Verdana" panose="020B0604030504040204"/>
              </a:rPr>
              <a:t>in a </a:t>
            </a:r>
            <a:r>
              <a:rPr sz="1150" spc="-5" dirty="0">
                <a:latin typeface="Verdana" panose="020B0604030504040204"/>
                <a:cs typeface="Verdana" panose="020B0604030504040204"/>
              </a:rPr>
              <a:t>fruit</a:t>
            </a:r>
            <a:r>
              <a:rPr sz="1150" spc="-40" dirty="0">
                <a:latin typeface="Verdana" panose="020B0604030504040204"/>
                <a:cs typeface="Verdana" panose="020B0604030504040204"/>
              </a:rPr>
              <a:t> </a:t>
            </a:r>
            <a:r>
              <a:rPr sz="1150" dirty="0">
                <a:latin typeface="Verdana" panose="020B0604030504040204"/>
                <a:cs typeface="Verdana" panose="020B0604030504040204"/>
              </a:rPr>
              <a:t>list:</a:t>
            </a:r>
            <a:endParaRPr sz="1150">
              <a:latin typeface="Verdana" panose="020B0604030504040204"/>
              <a:cs typeface="Verdana" panose="020B0604030504040204"/>
            </a:endParaRPr>
          </a:p>
          <a:p>
            <a:pPr marL="12700" marR="6119495">
              <a:lnSpc>
                <a:spcPct val="105000"/>
              </a:lnSpc>
              <a:spcBef>
                <a:spcPts val="1045"/>
              </a:spcBef>
            </a:pPr>
            <a:r>
              <a:rPr sz="1150" spc="-5" dirty="0">
                <a:latin typeface="Consolas" panose="020B0609020204030204"/>
                <a:cs typeface="Consolas" panose="020B0609020204030204"/>
              </a:rPr>
              <a:t>fruits </a:t>
            </a:r>
            <a:r>
              <a:rPr sz="1150" dirty="0">
                <a:latin typeface="Consolas" panose="020B0609020204030204"/>
                <a:cs typeface="Consolas" panose="020B0609020204030204"/>
              </a:rPr>
              <a:t>= </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"apple"</a:t>
            </a:r>
            <a:r>
              <a:rPr sz="1150" spc="-5"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"banana"</a:t>
            </a:r>
            <a:r>
              <a:rPr sz="1150" spc="-5"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"cherry"</a:t>
            </a:r>
            <a:r>
              <a:rPr sz="1150" spc="-5" dirty="0">
                <a:latin typeface="Consolas" panose="020B0609020204030204"/>
                <a:cs typeface="Consolas" panose="020B0609020204030204"/>
              </a:rPr>
              <a:t>]  </a:t>
            </a:r>
            <a:r>
              <a:rPr sz="1150" dirty="0">
                <a:solidFill>
                  <a:srgbClr val="0000CD"/>
                </a:solidFill>
                <a:latin typeface="Consolas" panose="020B0609020204030204"/>
                <a:cs typeface="Consolas" panose="020B0609020204030204"/>
              </a:rPr>
              <a:t>for </a:t>
            </a:r>
            <a:r>
              <a:rPr sz="1150" dirty="0">
                <a:latin typeface="Consolas" panose="020B0609020204030204"/>
                <a:cs typeface="Consolas" panose="020B0609020204030204"/>
              </a:rPr>
              <a:t>x </a:t>
            </a:r>
            <a:r>
              <a:rPr sz="1150" dirty="0">
                <a:solidFill>
                  <a:srgbClr val="0000CD"/>
                </a:solidFill>
                <a:latin typeface="Consolas" panose="020B0609020204030204"/>
                <a:cs typeface="Consolas" panose="020B0609020204030204"/>
              </a:rPr>
              <a:t>in</a:t>
            </a:r>
            <a:r>
              <a:rPr sz="1150" spc="-30" dirty="0">
                <a:solidFill>
                  <a:srgbClr val="0000CD"/>
                </a:solidFill>
                <a:latin typeface="Consolas" panose="020B0609020204030204"/>
                <a:cs typeface="Consolas" panose="020B0609020204030204"/>
              </a:rPr>
              <a:t> </a:t>
            </a:r>
            <a:r>
              <a:rPr sz="1150" spc="-5" dirty="0">
                <a:latin typeface="Consolas" panose="020B0609020204030204"/>
                <a:cs typeface="Consolas" panose="020B0609020204030204"/>
              </a:rPr>
              <a:t>fruits:</a:t>
            </a:r>
            <a:endParaRPr sz="1150">
              <a:latin typeface="Consolas" panose="020B0609020204030204"/>
              <a:cs typeface="Consolas" panose="020B0609020204030204"/>
            </a:endParaRPr>
          </a:p>
          <a:p>
            <a:pPr marL="172085">
              <a:lnSpc>
                <a:spcPct val="100000"/>
              </a:lnSpc>
              <a:spcBef>
                <a:spcPts val="70"/>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(x)</a:t>
            </a:r>
            <a:endParaRPr sz="1150">
              <a:latin typeface="Consolas" panose="020B0609020204030204"/>
              <a:cs typeface="Consolas" panose="020B0609020204030204"/>
            </a:endParaRPr>
          </a:p>
        </p:txBody>
      </p:sp>
      <p:grpSp>
        <p:nvGrpSpPr>
          <p:cNvPr id="11" name="object 11"/>
          <p:cNvGrpSpPr/>
          <p:nvPr/>
        </p:nvGrpSpPr>
        <p:grpSpPr>
          <a:xfrm>
            <a:off x="914400" y="5534659"/>
            <a:ext cx="9237345" cy="741680"/>
            <a:chOff x="914400" y="5534659"/>
            <a:chExt cx="9237345" cy="741680"/>
          </a:xfrm>
        </p:grpSpPr>
        <p:sp>
          <p:nvSpPr>
            <p:cNvPr id="12" name="object 12"/>
            <p:cNvSpPr/>
            <p:nvPr/>
          </p:nvSpPr>
          <p:spPr>
            <a:xfrm>
              <a:off x="914400" y="5534659"/>
              <a:ext cx="9237345" cy="292735"/>
            </a:xfrm>
            <a:custGeom>
              <a:avLst/>
              <a:gdLst/>
              <a:ahLst/>
              <a:cxnLst/>
              <a:rect l="l" t="t" r="r" b="b"/>
              <a:pathLst>
                <a:path w="9237345" h="292735">
                  <a:moveTo>
                    <a:pt x="9237345" y="292735"/>
                  </a:moveTo>
                  <a:lnTo>
                    <a:pt x="0" y="292735"/>
                  </a:lnTo>
                  <a:lnTo>
                    <a:pt x="0" y="0"/>
                  </a:lnTo>
                  <a:lnTo>
                    <a:pt x="9237345" y="0"/>
                  </a:lnTo>
                  <a:lnTo>
                    <a:pt x="9237345" y="292735"/>
                  </a:lnTo>
                  <a:close/>
                </a:path>
              </a:pathLst>
            </a:custGeom>
            <a:solidFill>
              <a:srgbClr val="F0F0F0"/>
            </a:solidFill>
          </p:spPr>
          <p:txBody>
            <a:bodyPr wrap="square" lIns="0" tIns="0" rIns="0" bIns="0" rtlCol="0"/>
            <a:lstStyle/>
            <a:p/>
          </p:txBody>
        </p:sp>
        <p:sp>
          <p:nvSpPr>
            <p:cNvPr id="13" name="object 13"/>
            <p:cNvSpPr/>
            <p:nvPr/>
          </p:nvSpPr>
          <p:spPr>
            <a:xfrm>
              <a:off x="914400" y="5827394"/>
              <a:ext cx="9237345" cy="448945"/>
            </a:xfrm>
            <a:custGeom>
              <a:avLst/>
              <a:gdLst/>
              <a:ahLst/>
              <a:cxnLst/>
              <a:rect l="l" t="t" r="r" b="b"/>
              <a:pathLst>
                <a:path w="9237345" h="448945">
                  <a:moveTo>
                    <a:pt x="9237345" y="448945"/>
                  </a:moveTo>
                  <a:lnTo>
                    <a:pt x="0" y="448945"/>
                  </a:lnTo>
                  <a:lnTo>
                    <a:pt x="0" y="0"/>
                  </a:lnTo>
                  <a:lnTo>
                    <a:pt x="9237345" y="0"/>
                  </a:lnTo>
                  <a:lnTo>
                    <a:pt x="9237345" y="448945"/>
                  </a:lnTo>
                  <a:close/>
                </a:path>
              </a:pathLst>
            </a:custGeom>
            <a:solidFill>
              <a:srgbClr val="FFFFFF"/>
            </a:solidFill>
          </p:spPr>
          <p:txBody>
            <a:bodyPr wrap="square" lIns="0" tIns="0" rIns="0" bIns="0" rtlCol="0"/>
            <a:lstStyle/>
            <a:p/>
          </p:txBody>
        </p:sp>
      </p:grpSp>
      <p:sp>
        <p:nvSpPr>
          <p:cNvPr id="14" name="object 14"/>
          <p:cNvSpPr txBox="1"/>
          <p:nvPr/>
        </p:nvSpPr>
        <p:spPr>
          <a:xfrm>
            <a:off x="901700" y="5896724"/>
            <a:ext cx="295275" cy="200660"/>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T</a:t>
            </a:r>
            <a:r>
              <a:rPr sz="1150" dirty="0">
                <a:latin typeface="Verdana" panose="020B0604030504040204"/>
                <a:cs typeface="Verdana" panose="020B0604030504040204"/>
              </a:rPr>
              <a:t>he</a:t>
            </a:r>
            <a:endParaRPr sz="1150">
              <a:latin typeface="Verdana" panose="020B0604030504040204"/>
              <a:cs typeface="Verdana" panose="020B0604030504040204"/>
            </a:endParaRPr>
          </a:p>
        </p:txBody>
      </p:sp>
      <p:sp>
        <p:nvSpPr>
          <p:cNvPr id="15" name="object 15"/>
          <p:cNvSpPr txBox="1"/>
          <p:nvPr/>
        </p:nvSpPr>
        <p:spPr>
          <a:xfrm>
            <a:off x="1235075" y="5908675"/>
            <a:ext cx="251460" cy="184785"/>
          </a:xfrm>
          <a:prstGeom prst="rect">
            <a:avLst/>
          </a:prstGeom>
          <a:solidFill>
            <a:srgbClr val="F0F0F0"/>
          </a:solidFill>
        </p:spPr>
        <p:txBody>
          <a:bodyPr vert="horz" wrap="square" lIns="0" tIns="0" rIns="0" bIns="0" rtlCol="0">
            <a:spAutoFit/>
          </a:bodyPr>
          <a:lstStyle/>
          <a:p>
            <a:pPr>
              <a:lnSpc>
                <a:spcPts val="1395"/>
              </a:lnSpc>
            </a:pPr>
            <a:r>
              <a:rPr sz="1200" dirty="0">
                <a:solidFill>
                  <a:srgbClr val="DC133B"/>
                </a:solidFill>
                <a:latin typeface="Consolas" panose="020B0609020204030204"/>
                <a:cs typeface="Consolas" panose="020B0609020204030204"/>
              </a:rPr>
              <a:t>for</a:t>
            </a:r>
            <a:endParaRPr sz="1200">
              <a:latin typeface="Consolas" panose="020B0609020204030204"/>
              <a:cs typeface="Consolas" panose="020B0609020204030204"/>
            </a:endParaRPr>
          </a:p>
        </p:txBody>
      </p:sp>
      <p:sp>
        <p:nvSpPr>
          <p:cNvPr id="16" name="object 16"/>
          <p:cNvSpPr txBox="1"/>
          <p:nvPr/>
        </p:nvSpPr>
        <p:spPr>
          <a:xfrm>
            <a:off x="1525016" y="5896724"/>
            <a:ext cx="4533265" cy="200660"/>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loop does not require </a:t>
            </a:r>
            <a:r>
              <a:rPr sz="1150" dirty="0">
                <a:latin typeface="Verdana" panose="020B0604030504040204"/>
                <a:cs typeface="Verdana" panose="020B0604030504040204"/>
              </a:rPr>
              <a:t>an </a:t>
            </a:r>
            <a:r>
              <a:rPr sz="1150" spc="-5" dirty="0">
                <a:latin typeface="Verdana" panose="020B0604030504040204"/>
                <a:cs typeface="Verdana" panose="020B0604030504040204"/>
              </a:rPr>
              <a:t>indexing variable </a:t>
            </a:r>
            <a:r>
              <a:rPr sz="1150" dirty="0">
                <a:latin typeface="Verdana" panose="020B0604030504040204"/>
                <a:cs typeface="Verdana" panose="020B0604030504040204"/>
              </a:rPr>
              <a:t>to </a:t>
            </a:r>
            <a:r>
              <a:rPr sz="1150" spc="-5" dirty="0">
                <a:latin typeface="Verdana" panose="020B0604030504040204"/>
                <a:cs typeface="Verdana" panose="020B0604030504040204"/>
              </a:rPr>
              <a:t>set</a:t>
            </a:r>
            <a:r>
              <a:rPr sz="1150" spc="35" dirty="0">
                <a:latin typeface="Verdana" panose="020B0604030504040204"/>
                <a:cs typeface="Verdana" panose="020B0604030504040204"/>
              </a:rPr>
              <a:t> </a:t>
            </a:r>
            <a:r>
              <a:rPr sz="1150" spc="-5" dirty="0">
                <a:latin typeface="Verdana" panose="020B0604030504040204"/>
                <a:cs typeface="Verdana" panose="020B0604030504040204"/>
              </a:rPr>
              <a:t>beforehand.</a:t>
            </a:r>
            <a:endParaRPr sz="1150">
              <a:latin typeface="Verdana" panose="020B0604030504040204"/>
              <a:cs typeface="Verdana" panose="020B0604030504040204"/>
            </a:endParaRPr>
          </a:p>
        </p:txBody>
      </p:sp>
      <p:sp>
        <p:nvSpPr>
          <p:cNvPr id="17" name="object 17"/>
          <p:cNvSpPr/>
          <p:nvPr/>
        </p:nvSpPr>
        <p:spPr>
          <a:xfrm>
            <a:off x="914400" y="6469379"/>
            <a:ext cx="9237345" cy="1905"/>
          </a:xfrm>
          <a:custGeom>
            <a:avLst/>
            <a:gdLst/>
            <a:ahLst/>
            <a:cxnLst/>
            <a:rect l="l" t="t" r="r" b="b"/>
            <a:pathLst>
              <a:path w="9237345" h="1904">
                <a:moveTo>
                  <a:pt x="0" y="1524"/>
                </a:moveTo>
                <a:lnTo>
                  <a:pt x="0" y="0"/>
                </a:lnTo>
                <a:lnTo>
                  <a:pt x="9236964" y="0"/>
                </a:lnTo>
                <a:lnTo>
                  <a:pt x="9237345" y="1270"/>
                </a:lnTo>
                <a:lnTo>
                  <a:pt x="0" y="1524"/>
                </a:lnTo>
                <a:close/>
              </a:path>
            </a:pathLst>
          </a:custGeom>
          <a:solidFill>
            <a:srgbClr val="000000"/>
          </a:solidFill>
        </p:spPr>
        <p:txBody>
          <a:bodyPr wrap="square" lIns="0" tIns="0" rIns="0" bIns="0" rtlCol="0"/>
          <a:lstStyl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14400" y="914399"/>
          <a:ext cx="9237345" cy="2522220"/>
        </p:xfrm>
        <a:graphic>
          <a:graphicData uri="http://schemas.openxmlformats.org/drawingml/2006/table">
            <a:tbl>
              <a:tblPr firstRow="1" bandRow="1">
                <a:tableStyleId>{2D5ABB26-0587-4C30-8999-92F81FD0307C}</a:tableStyleId>
              </a:tblPr>
              <a:tblGrid>
                <a:gridCol w="9237345"/>
              </a:tblGrid>
              <a:tr h="948054">
                <a:tc>
                  <a:txBody>
                    <a:bodyPr/>
                    <a:lstStyle/>
                    <a:p>
                      <a:pPr>
                        <a:lnSpc>
                          <a:spcPct val="100000"/>
                        </a:lnSpc>
                        <a:spcBef>
                          <a:spcPts val="185"/>
                        </a:spcBef>
                      </a:pPr>
                      <a:r>
                        <a:rPr sz="2400" spc="-5" dirty="0">
                          <a:latin typeface="Segoe UI" panose="020B0502040204020203"/>
                          <a:cs typeface="Segoe UI" panose="020B0502040204020203"/>
                        </a:rPr>
                        <a:t>Looping Through </a:t>
                      </a:r>
                      <a:r>
                        <a:rPr sz="2400" dirty="0">
                          <a:latin typeface="Segoe UI" panose="020B0502040204020203"/>
                          <a:cs typeface="Segoe UI" panose="020B0502040204020203"/>
                        </a:rPr>
                        <a:t>a </a:t>
                      </a:r>
                      <a:r>
                        <a:rPr sz="2400" spc="-5" dirty="0">
                          <a:latin typeface="Segoe UI" panose="020B0502040204020203"/>
                          <a:cs typeface="Segoe UI" panose="020B0502040204020203"/>
                        </a:rPr>
                        <a:t>String</a:t>
                      </a:r>
                      <a:endParaRPr sz="2400">
                        <a:latin typeface="Segoe UI" panose="020B0502040204020203"/>
                        <a:cs typeface="Segoe UI" panose="020B0502040204020203"/>
                      </a:endParaRPr>
                    </a:p>
                    <a:p>
                      <a:pPr>
                        <a:lnSpc>
                          <a:spcPct val="100000"/>
                        </a:lnSpc>
                        <a:spcBef>
                          <a:spcPts val="1570"/>
                        </a:spcBef>
                      </a:pPr>
                      <a:r>
                        <a:rPr sz="1150" spc="-5" dirty="0">
                          <a:latin typeface="Verdana" panose="020B0604030504040204"/>
                          <a:cs typeface="Verdana" panose="020B0604030504040204"/>
                        </a:rPr>
                        <a:t>Even strings </a:t>
                      </a:r>
                      <a:r>
                        <a:rPr sz="1150" dirty="0">
                          <a:latin typeface="Verdana" panose="020B0604030504040204"/>
                          <a:cs typeface="Verdana" panose="020B0604030504040204"/>
                        </a:rPr>
                        <a:t>are </a:t>
                      </a:r>
                      <a:r>
                        <a:rPr sz="1150" spc="-5" dirty="0">
                          <a:latin typeface="Verdana" panose="020B0604030504040204"/>
                          <a:cs typeface="Verdana" panose="020B0604030504040204"/>
                        </a:rPr>
                        <a:t>iterable objects, they contain </a:t>
                      </a:r>
                      <a:r>
                        <a:rPr sz="1150" dirty="0">
                          <a:latin typeface="Verdana" panose="020B0604030504040204"/>
                          <a:cs typeface="Verdana" panose="020B0604030504040204"/>
                        </a:rPr>
                        <a:t>a </a:t>
                      </a:r>
                      <a:r>
                        <a:rPr sz="1150" spc="-5" dirty="0">
                          <a:latin typeface="Verdana" panose="020B0604030504040204"/>
                          <a:cs typeface="Verdana" panose="020B0604030504040204"/>
                        </a:rPr>
                        <a:t>sequence of</a:t>
                      </a:r>
                      <a:r>
                        <a:rPr sz="1150" spc="-35" dirty="0">
                          <a:latin typeface="Verdana" panose="020B0604030504040204"/>
                          <a:cs typeface="Verdana" panose="020B0604030504040204"/>
                        </a:rPr>
                        <a:t> </a:t>
                      </a:r>
                      <a:r>
                        <a:rPr sz="1150" spc="-5" dirty="0">
                          <a:latin typeface="Verdana" panose="020B0604030504040204"/>
                          <a:cs typeface="Verdana" panose="020B0604030504040204"/>
                        </a:rPr>
                        <a:t>characters:</a:t>
                      </a:r>
                      <a:endParaRPr sz="1150">
                        <a:latin typeface="Verdana" panose="020B0604030504040204"/>
                        <a:cs typeface="Verdana" panose="020B0604030504040204"/>
                      </a:endParaRPr>
                    </a:p>
                  </a:txBody>
                  <a:tcPr marL="0" marR="0" marT="23495" marB="0">
                    <a:solidFill>
                      <a:srgbClr val="FFFFFF"/>
                    </a:solidFill>
                  </a:tcPr>
                </a:tc>
              </a:tr>
              <a:tr h="810895">
                <a:tc>
                  <a:txBody>
                    <a:bodyPr/>
                    <a:lstStyle/>
                    <a:p>
                      <a:pPr>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a:lnSpc>
                          <a:spcPct val="100000"/>
                        </a:lnSpc>
                        <a:spcBef>
                          <a:spcPts val="1490"/>
                        </a:spcBef>
                      </a:pPr>
                      <a:r>
                        <a:rPr sz="1150" spc="-5" dirty="0">
                          <a:latin typeface="Verdana" panose="020B0604030504040204"/>
                          <a:cs typeface="Verdana" panose="020B0604030504040204"/>
                        </a:rPr>
                        <a:t>Loop through </a:t>
                      </a:r>
                      <a:r>
                        <a:rPr sz="1150" dirty="0">
                          <a:latin typeface="Verdana" panose="020B0604030504040204"/>
                          <a:cs typeface="Verdana" panose="020B0604030504040204"/>
                        </a:rPr>
                        <a:t>the </a:t>
                      </a:r>
                      <a:r>
                        <a:rPr sz="1150" spc="-5" dirty="0">
                          <a:latin typeface="Verdana" panose="020B0604030504040204"/>
                          <a:cs typeface="Verdana" panose="020B0604030504040204"/>
                        </a:rPr>
                        <a:t>letters in </a:t>
                      </a:r>
                      <a:r>
                        <a:rPr sz="1150" dirty="0">
                          <a:latin typeface="Verdana" panose="020B0604030504040204"/>
                          <a:cs typeface="Verdana" panose="020B0604030504040204"/>
                        </a:rPr>
                        <a:t>the word</a:t>
                      </a:r>
                      <a:r>
                        <a:rPr sz="1150" spc="-20" dirty="0">
                          <a:latin typeface="Verdana" panose="020B0604030504040204"/>
                          <a:cs typeface="Verdana" panose="020B0604030504040204"/>
                        </a:rPr>
                        <a:t> </a:t>
                      </a:r>
                      <a:r>
                        <a:rPr sz="1150" spc="-5" dirty="0">
                          <a:latin typeface="Verdana" panose="020B0604030504040204"/>
                          <a:cs typeface="Verdana" panose="020B0604030504040204"/>
                        </a:rPr>
                        <a:t>"banana":</a:t>
                      </a:r>
                      <a:endParaRPr sz="1150">
                        <a:latin typeface="Verdana" panose="020B0604030504040204"/>
                        <a:cs typeface="Verdana" panose="020B0604030504040204"/>
                      </a:endParaRPr>
                    </a:p>
                  </a:txBody>
                  <a:tcPr marL="0" marR="0" marT="18415" marB="0">
                    <a:solidFill>
                      <a:srgbClr val="F0F0F0"/>
                    </a:solidFill>
                  </a:tcPr>
                </a:tc>
              </a:tr>
              <a:tr h="470535">
                <a:tc>
                  <a:txBody>
                    <a:bodyPr/>
                    <a:lstStyle/>
                    <a:p>
                      <a:pPr>
                        <a:lnSpc>
                          <a:spcPts val="1290"/>
                        </a:lnSpc>
                      </a:pPr>
                      <a:r>
                        <a:rPr sz="1150" dirty="0">
                          <a:solidFill>
                            <a:srgbClr val="0000CD"/>
                          </a:solidFill>
                          <a:latin typeface="Consolas" panose="020B0609020204030204"/>
                          <a:cs typeface="Consolas" panose="020B0609020204030204"/>
                        </a:rPr>
                        <a:t>for </a:t>
                      </a:r>
                      <a:r>
                        <a:rPr sz="1150" dirty="0">
                          <a:latin typeface="Consolas" panose="020B0609020204030204"/>
                          <a:cs typeface="Consolas" panose="020B0609020204030204"/>
                        </a:rPr>
                        <a:t>x </a:t>
                      </a:r>
                      <a:r>
                        <a:rPr sz="1150" dirty="0">
                          <a:solidFill>
                            <a:srgbClr val="0000CD"/>
                          </a:solidFill>
                          <a:latin typeface="Consolas" panose="020B0609020204030204"/>
                          <a:cs typeface="Consolas" panose="020B0609020204030204"/>
                        </a:rPr>
                        <a:t>in</a:t>
                      </a:r>
                      <a:r>
                        <a:rPr sz="1150" spc="-25" dirty="0">
                          <a:solidFill>
                            <a:srgbClr val="0000CD"/>
                          </a:solidFill>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"banana"</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159385">
                        <a:lnSpc>
                          <a:spcPct val="100000"/>
                        </a:lnSpc>
                        <a:spcBef>
                          <a:spcPts val="60"/>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(x)</a:t>
                      </a:r>
                      <a:endParaRPr sz="1150">
                        <a:latin typeface="Consolas" panose="020B0609020204030204"/>
                        <a:cs typeface="Consolas" panose="020B0609020204030204"/>
                      </a:endParaRPr>
                    </a:p>
                  </a:txBody>
                  <a:tcPr marL="0" marR="0" marT="0" marB="0">
                    <a:solidFill>
                      <a:srgbClr val="FFFFFF"/>
                    </a:solidFill>
                  </a:tcPr>
                </a:tc>
              </a:tr>
              <a:tr h="292734">
                <a:tc>
                  <a:txBody>
                    <a:bodyPr/>
                    <a:lstStyle/>
                    <a:p>
                      <a:pPr>
                        <a:lnSpc>
                          <a:spcPct val="100000"/>
                        </a:lnSpc>
                      </a:pPr>
                      <a:endParaRPr sz="1300">
                        <a:latin typeface="Times New Roman" panose="02020603050405020304"/>
                        <a:cs typeface="Times New Roman" panose="02020603050405020304"/>
                      </a:endParaRPr>
                    </a:p>
                  </a:txBody>
                  <a:tcPr marL="0" marR="0" marT="0" marB="0">
                    <a:solidFill>
                      <a:srgbClr val="F0F0F0"/>
                    </a:solidFill>
                  </a:tcPr>
                </a:tc>
              </a:tr>
            </a:tbl>
          </a:graphicData>
        </a:graphic>
      </p:graphicFrame>
      <p:sp>
        <p:nvSpPr>
          <p:cNvPr id="3" name="object 3"/>
          <p:cNvSpPr/>
          <p:nvPr/>
        </p:nvSpPr>
        <p:spPr>
          <a:xfrm>
            <a:off x="914400" y="3710939"/>
            <a:ext cx="9237345" cy="1905"/>
          </a:xfrm>
          <a:custGeom>
            <a:avLst/>
            <a:gdLst/>
            <a:ahLst/>
            <a:cxnLst/>
            <a:rect l="l" t="t" r="r" b="b"/>
            <a:pathLst>
              <a:path w="9237345" h="1904">
                <a:moveTo>
                  <a:pt x="0" y="1524"/>
                </a:moveTo>
                <a:lnTo>
                  <a:pt x="0" y="0"/>
                </a:lnTo>
                <a:lnTo>
                  <a:pt x="9236964" y="0"/>
                </a:lnTo>
                <a:lnTo>
                  <a:pt x="9237345" y="1270"/>
                </a:lnTo>
                <a:lnTo>
                  <a:pt x="0" y="1524"/>
                </a:lnTo>
                <a:close/>
              </a:path>
            </a:pathLst>
          </a:custGeom>
          <a:solidFill>
            <a:srgbClr val="000000"/>
          </a:solidFill>
        </p:spPr>
        <p:txBody>
          <a:bodyPr wrap="square" lIns="0" tIns="0" rIns="0" bIns="0" rtlCol="0"/>
          <a:lstStyle/>
          <a:p/>
        </p:txBody>
      </p:sp>
      <p:grpSp>
        <p:nvGrpSpPr>
          <p:cNvPr id="4" name="object 4"/>
          <p:cNvGrpSpPr/>
          <p:nvPr/>
        </p:nvGrpSpPr>
        <p:grpSpPr>
          <a:xfrm>
            <a:off x="914400" y="3917314"/>
            <a:ext cx="9237345" cy="955675"/>
            <a:chOff x="914400" y="3917314"/>
            <a:chExt cx="9237345" cy="955675"/>
          </a:xfrm>
        </p:grpSpPr>
        <p:sp>
          <p:nvSpPr>
            <p:cNvPr id="5" name="object 5"/>
            <p:cNvSpPr/>
            <p:nvPr/>
          </p:nvSpPr>
          <p:spPr>
            <a:xfrm>
              <a:off x="914400" y="3917314"/>
              <a:ext cx="9237345" cy="956310"/>
            </a:xfrm>
            <a:custGeom>
              <a:avLst/>
              <a:gdLst/>
              <a:ahLst/>
              <a:cxnLst/>
              <a:rect l="l" t="t" r="r" b="b"/>
              <a:pathLst>
                <a:path w="9237345" h="956310">
                  <a:moveTo>
                    <a:pt x="9237345" y="0"/>
                  </a:moveTo>
                  <a:lnTo>
                    <a:pt x="0" y="0"/>
                  </a:lnTo>
                  <a:lnTo>
                    <a:pt x="0" y="582930"/>
                  </a:lnTo>
                  <a:lnTo>
                    <a:pt x="0" y="955687"/>
                  </a:lnTo>
                  <a:lnTo>
                    <a:pt x="9237345" y="955687"/>
                  </a:lnTo>
                  <a:lnTo>
                    <a:pt x="9237345" y="582930"/>
                  </a:lnTo>
                  <a:lnTo>
                    <a:pt x="9237345" y="0"/>
                  </a:lnTo>
                  <a:close/>
                </a:path>
              </a:pathLst>
            </a:custGeom>
            <a:solidFill>
              <a:srgbClr val="FFFFFF"/>
            </a:solidFill>
          </p:spPr>
          <p:txBody>
            <a:bodyPr wrap="square" lIns="0" tIns="0" rIns="0" bIns="0" rtlCol="0"/>
            <a:lstStyle/>
            <a:p/>
          </p:txBody>
        </p:sp>
        <p:sp>
          <p:nvSpPr>
            <p:cNvPr id="6" name="object 6"/>
            <p:cNvSpPr/>
            <p:nvPr/>
          </p:nvSpPr>
          <p:spPr>
            <a:xfrm>
              <a:off x="1588134" y="4505324"/>
              <a:ext cx="419100" cy="184785"/>
            </a:xfrm>
            <a:custGeom>
              <a:avLst/>
              <a:gdLst/>
              <a:ahLst/>
              <a:cxnLst/>
              <a:rect l="l" t="t" r="r" b="b"/>
              <a:pathLst>
                <a:path w="419100" h="184785">
                  <a:moveTo>
                    <a:pt x="419100" y="184785"/>
                  </a:moveTo>
                  <a:lnTo>
                    <a:pt x="0" y="184785"/>
                  </a:lnTo>
                  <a:lnTo>
                    <a:pt x="0" y="0"/>
                  </a:lnTo>
                  <a:lnTo>
                    <a:pt x="419100" y="0"/>
                  </a:lnTo>
                  <a:lnTo>
                    <a:pt x="419100" y="184785"/>
                  </a:lnTo>
                  <a:close/>
                </a:path>
              </a:pathLst>
            </a:custGeom>
            <a:solidFill>
              <a:srgbClr val="F0F0F0"/>
            </a:solidFill>
          </p:spPr>
          <p:txBody>
            <a:bodyPr wrap="square" lIns="0" tIns="0" rIns="0" bIns="0" rtlCol="0"/>
            <a:lstStyle/>
            <a:p/>
          </p:txBody>
        </p:sp>
      </p:grpSp>
      <p:sp>
        <p:nvSpPr>
          <p:cNvPr id="7" name="object 7"/>
          <p:cNvSpPr txBox="1"/>
          <p:nvPr/>
        </p:nvSpPr>
        <p:spPr>
          <a:xfrm>
            <a:off x="914400" y="3917314"/>
            <a:ext cx="9237345" cy="956310"/>
          </a:xfrm>
          <a:prstGeom prst="rect">
            <a:avLst/>
          </a:prstGeom>
        </p:spPr>
        <p:txBody>
          <a:bodyPr vert="horz" wrap="square" lIns="0" tIns="24130" rIns="0" bIns="0" rtlCol="0">
            <a:spAutoFit/>
          </a:bodyPr>
          <a:lstStyle/>
          <a:p>
            <a:pPr>
              <a:lnSpc>
                <a:spcPct val="100000"/>
              </a:lnSpc>
              <a:spcBef>
                <a:spcPts val="190"/>
              </a:spcBef>
            </a:pPr>
            <a:r>
              <a:rPr sz="2400" spc="-5" dirty="0">
                <a:latin typeface="Segoe UI" panose="020B0502040204020203"/>
                <a:cs typeface="Segoe UI" panose="020B0502040204020203"/>
              </a:rPr>
              <a:t>The </a:t>
            </a:r>
            <a:r>
              <a:rPr sz="2400" dirty="0">
                <a:latin typeface="Segoe UI" panose="020B0502040204020203"/>
                <a:cs typeface="Segoe UI" panose="020B0502040204020203"/>
              </a:rPr>
              <a:t>break</a:t>
            </a:r>
            <a:r>
              <a:rPr sz="2400" spc="-10" dirty="0">
                <a:latin typeface="Segoe UI" panose="020B0502040204020203"/>
                <a:cs typeface="Segoe UI" panose="020B0502040204020203"/>
              </a:rPr>
              <a:t> </a:t>
            </a:r>
            <a:r>
              <a:rPr sz="2400" spc="-5" dirty="0">
                <a:latin typeface="Segoe UI" panose="020B0502040204020203"/>
                <a:cs typeface="Segoe UI" panose="020B0502040204020203"/>
              </a:rPr>
              <a:t>Statement</a:t>
            </a:r>
            <a:endParaRPr sz="2400">
              <a:latin typeface="Segoe UI" panose="020B0502040204020203"/>
              <a:cs typeface="Segoe UI" panose="020B0502040204020203"/>
            </a:endParaRPr>
          </a:p>
          <a:p>
            <a:pPr>
              <a:lnSpc>
                <a:spcPct val="100000"/>
              </a:lnSpc>
              <a:spcBef>
                <a:spcPts val="1515"/>
              </a:spcBef>
            </a:pPr>
            <a:r>
              <a:rPr sz="1150" spc="-5" dirty="0">
                <a:latin typeface="Verdana" panose="020B0604030504040204"/>
                <a:cs typeface="Verdana" panose="020B0604030504040204"/>
              </a:rPr>
              <a:t>With </a:t>
            </a:r>
            <a:r>
              <a:rPr sz="1150" dirty="0">
                <a:latin typeface="Verdana" panose="020B0604030504040204"/>
                <a:cs typeface="Verdana" panose="020B0604030504040204"/>
              </a:rPr>
              <a:t>the </a:t>
            </a:r>
            <a:r>
              <a:rPr sz="1200" dirty="0">
                <a:solidFill>
                  <a:srgbClr val="DC133B"/>
                </a:solidFill>
                <a:latin typeface="Consolas" panose="020B0609020204030204"/>
                <a:cs typeface="Consolas" panose="020B0609020204030204"/>
              </a:rPr>
              <a:t>break</a:t>
            </a:r>
            <a:r>
              <a:rPr sz="1200" spc="-300" dirty="0">
                <a:solidFill>
                  <a:srgbClr val="DC133B"/>
                </a:solidFill>
                <a:latin typeface="Consolas" panose="020B0609020204030204"/>
                <a:cs typeface="Consolas" panose="020B0609020204030204"/>
              </a:rPr>
              <a:t> </a:t>
            </a:r>
            <a:r>
              <a:rPr sz="1150" spc="-5" dirty="0">
                <a:latin typeface="Verdana" panose="020B0604030504040204"/>
                <a:cs typeface="Verdana" panose="020B0604030504040204"/>
              </a:rPr>
              <a:t>statement </a:t>
            </a:r>
            <a:r>
              <a:rPr sz="1150" dirty="0">
                <a:latin typeface="Verdana" panose="020B0604030504040204"/>
                <a:cs typeface="Verdana" panose="020B0604030504040204"/>
              </a:rPr>
              <a:t>we can </a:t>
            </a:r>
            <a:r>
              <a:rPr sz="1150" spc="-5" dirty="0">
                <a:latin typeface="Verdana" panose="020B0604030504040204"/>
                <a:cs typeface="Verdana" panose="020B0604030504040204"/>
              </a:rPr>
              <a:t>stop </a:t>
            </a:r>
            <a:r>
              <a:rPr sz="1150" dirty="0">
                <a:latin typeface="Verdana" panose="020B0604030504040204"/>
                <a:cs typeface="Verdana" panose="020B0604030504040204"/>
              </a:rPr>
              <a:t>the </a:t>
            </a:r>
            <a:r>
              <a:rPr sz="1150" spc="-5" dirty="0">
                <a:latin typeface="Verdana" panose="020B0604030504040204"/>
                <a:cs typeface="Verdana" panose="020B0604030504040204"/>
              </a:rPr>
              <a:t>loop before </a:t>
            </a:r>
            <a:r>
              <a:rPr sz="1150" dirty="0">
                <a:latin typeface="Verdana" panose="020B0604030504040204"/>
                <a:cs typeface="Verdana" panose="020B0604030504040204"/>
              </a:rPr>
              <a:t>it </a:t>
            </a:r>
            <a:r>
              <a:rPr sz="1150" spc="-5" dirty="0">
                <a:latin typeface="Verdana" panose="020B0604030504040204"/>
                <a:cs typeface="Verdana" panose="020B0604030504040204"/>
              </a:rPr>
              <a:t>has looped through </a:t>
            </a:r>
            <a:r>
              <a:rPr sz="1150" dirty="0">
                <a:latin typeface="Verdana" panose="020B0604030504040204"/>
                <a:cs typeface="Verdana" panose="020B0604030504040204"/>
              </a:rPr>
              <a:t>all the </a:t>
            </a:r>
            <a:r>
              <a:rPr sz="1150" spc="-5" dirty="0">
                <a:latin typeface="Verdana" panose="020B0604030504040204"/>
                <a:cs typeface="Verdana" panose="020B0604030504040204"/>
              </a:rPr>
              <a:t>items:</a:t>
            </a:r>
            <a:endParaRPr sz="1150">
              <a:latin typeface="Verdana" panose="020B0604030504040204"/>
              <a:cs typeface="Verdana" panose="020B0604030504040204"/>
            </a:endParaRPr>
          </a:p>
        </p:txBody>
      </p:sp>
      <p:sp>
        <p:nvSpPr>
          <p:cNvPr id="8" name="object 8"/>
          <p:cNvSpPr txBox="1"/>
          <p:nvPr/>
        </p:nvSpPr>
        <p:spPr>
          <a:xfrm>
            <a:off x="914400" y="4873625"/>
            <a:ext cx="9237345" cy="811530"/>
          </a:xfrm>
          <a:prstGeom prst="rect">
            <a:avLst/>
          </a:prstGeom>
          <a:solidFill>
            <a:srgbClr val="F0F0F0"/>
          </a:solidFill>
        </p:spPr>
        <p:txBody>
          <a:bodyPr vert="horz" wrap="square" lIns="0" tIns="19050" rIns="0" bIns="0" rtlCol="0">
            <a:spAutoFit/>
          </a:bodyPr>
          <a:lstStyle/>
          <a:p>
            <a:pPr>
              <a:lnSpc>
                <a:spcPct val="100000"/>
              </a:lnSpc>
              <a:spcBef>
                <a:spcPts val="150"/>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a:lnSpc>
                <a:spcPct val="100000"/>
              </a:lnSpc>
              <a:spcBef>
                <a:spcPts val="1475"/>
              </a:spcBef>
            </a:pPr>
            <a:r>
              <a:rPr sz="1150" spc="-5" dirty="0">
                <a:latin typeface="Verdana" panose="020B0604030504040204"/>
                <a:cs typeface="Verdana" panose="020B0604030504040204"/>
              </a:rPr>
              <a:t>Exit </a:t>
            </a:r>
            <a:r>
              <a:rPr sz="1150" dirty="0">
                <a:latin typeface="Verdana" panose="020B0604030504040204"/>
                <a:cs typeface="Verdana" panose="020B0604030504040204"/>
              </a:rPr>
              <a:t>the </a:t>
            </a:r>
            <a:r>
              <a:rPr sz="1150" spc="-5" dirty="0">
                <a:latin typeface="Verdana" panose="020B0604030504040204"/>
                <a:cs typeface="Verdana" panose="020B0604030504040204"/>
              </a:rPr>
              <a:t>loop </a:t>
            </a:r>
            <a:r>
              <a:rPr sz="1150" dirty="0">
                <a:latin typeface="Verdana" panose="020B0604030504040204"/>
                <a:cs typeface="Verdana" panose="020B0604030504040204"/>
              </a:rPr>
              <a:t>when </a:t>
            </a:r>
            <a:r>
              <a:rPr sz="1000" spc="-5" dirty="0">
                <a:solidFill>
                  <a:srgbClr val="DC133B"/>
                </a:solidFill>
                <a:latin typeface="Consolas" panose="020B0609020204030204"/>
                <a:cs typeface="Consolas" panose="020B0609020204030204"/>
              </a:rPr>
              <a:t>x </a:t>
            </a:r>
            <a:r>
              <a:rPr sz="1150" dirty="0">
                <a:latin typeface="Verdana" panose="020B0604030504040204"/>
                <a:cs typeface="Verdana" panose="020B0604030504040204"/>
              </a:rPr>
              <a:t>is</a:t>
            </a:r>
            <a:r>
              <a:rPr sz="1150" spc="-185" dirty="0">
                <a:latin typeface="Verdana" panose="020B0604030504040204"/>
                <a:cs typeface="Verdana" panose="020B0604030504040204"/>
              </a:rPr>
              <a:t> </a:t>
            </a:r>
            <a:r>
              <a:rPr sz="1150" spc="-5" dirty="0">
                <a:latin typeface="Verdana" panose="020B0604030504040204"/>
                <a:cs typeface="Verdana" panose="020B0604030504040204"/>
              </a:rPr>
              <a:t>"banana":</a:t>
            </a:r>
            <a:endParaRPr sz="1150">
              <a:latin typeface="Verdana" panose="020B0604030504040204"/>
              <a:cs typeface="Verdana" panose="020B0604030504040204"/>
            </a:endParaRPr>
          </a:p>
        </p:txBody>
      </p:sp>
      <p:sp>
        <p:nvSpPr>
          <p:cNvPr id="9" name="object 9"/>
          <p:cNvSpPr txBox="1"/>
          <p:nvPr/>
        </p:nvSpPr>
        <p:spPr>
          <a:xfrm>
            <a:off x="914400" y="5685154"/>
            <a:ext cx="9237345" cy="737870"/>
          </a:xfrm>
          <a:prstGeom prst="rect">
            <a:avLst/>
          </a:prstGeom>
          <a:solidFill>
            <a:srgbClr val="FFFFFF"/>
          </a:solidFill>
        </p:spPr>
        <p:txBody>
          <a:bodyPr vert="horz" wrap="square" lIns="0" tIns="0" rIns="0" bIns="0" rtlCol="0">
            <a:spAutoFit/>
          </a:bodyPr>
          <a:lstStyle/>
          <a:p>
            <a:pPr>
              <a:lnSpc>
                <a:spcPts val="1285"/>
              </a:lnSpc>
            </a:pPr>
            <a:r>
              <a:rPr sz="1150" spc="-5" dirty="0">
                <a:latin typeface="Consolas" panose="020B0609020204030204"/>
                <a:cs typeface="Consolas" panose="020B0609020204030204"/>
              </a:rPr>
              <a:t>fruits </a:t>
            </a:r>
            <a:r>
              <a:rPr sz="1150" dirty="0">
                <a:latin typeface="Consolas" panose="020B0609020204030204"/>
                <a:cs typeface="Consolas" panose="020B0609020204030204"/>
              </a:rPr>
              <a:t>= </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"apple"</a:t>
            </a:r>
            <a:r>
              <a:rPr sz="1150" spc="-5"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"banana"</a:t>
            </a:r>
            <a:r>
              <a:rPr sz="1150" spc="-5" dirty="0">
                <a:latin typeface="Consolas" panose="020B0609020204030204"/>
                <a:cs typeface="Consolas" panose="020B0609020204030204"/>
              </a:rPr>
              <a:t>,</a:t>
            </a:r>
            <a:r>
              <a:rPr sz="1150" spc="5"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"cherry"</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159385" marR="7943850" indent="-160020">
              <a:lnSpc>
                <a:spcPct val="105000"/>
              </a:lnSpc>
            </a:pPr>
            <a:r>
              <a:rPr sz="1150" dirty="0">
                <a:solidFill>
                  <a:srgbClr val="0000CD"/>
                </a:solidFill>
                <a:latin typeface="Consolas" panose="020B0609020204030204"/>
                <a:cs typeface="Consolas" panose="020B0609020204030204"/>
              </a:rPr>
              <a:t>for </a:t>
            </a:r>
            <a:r>
              <a:rPr sz="1150" dirty="0">
                <a:latin typeface="Consolas" panose="020B0609020204030204"/>
                <a:cs typeface="Consolas" panose="020B0609020204030204"/>
              </a:rPr>
              <a:t>x </a:t>
            </a:r>
            <a:r>
              <a:rPr sz="1150" dirty="0">
                <a:solidFill>
                  <a:srgbClr val="0000CD"/>
                </a:solidFill>
                <a:latin typeface="Consolas" panose="020B0609020204030204"/>
                <a:cs typeface="Consolas" panose="020B0609020204030204"/>
              </a:rPr>
              <a:t>in</a:t>
            </a:r>
            <a:r>
              <a:rPr sz="1150" spc="-95" dirty="0">
                <a:solidFill>
                  <a:srgbClr val="0000CD"/>
                </a:solidFill>
                <a:latin typeface="Consolas" panose="020B0609020204030204"/>
                <a:cs typeface="Consolas" panose="020B0609020204030204"/>
              </a:rPr>
              <a:t> </a:t>
            </a:r>
            <a:r>
              <a:rPr sz="1150" spc="-5" dirty="0">
                <a:latin typeface="Consolas" panose="020B0609020204030204"/>
                <a:cs typeface="Consolas" panose="020B0609020204030204"/>
              </a:rPr>
              <a:t>fruits:  </a:t>
            </a: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(x)</a:t>
            </a:r>
            <a:endParaRPr sz="1150">
              <a:latin typeface="Consolas" panose="020B0609020204030204"/>
              <a:cs typeface="Consolas" panose="020B0609020204030204"/>
            </a:endParaRPr>
          </a:p>
          <a:p>
            <a:pPr marL="159385">
              <a:lnSpc>
                <a:spcPct val="100000"/>
              </a:lnSpc>
              <a:spcBef>
                <a:spcPts val="70"/>
              </a:spcBef>
            </a:pP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x ==</a:t>
            </a:r>
            <a:r>
              <a:rPr sz="1150" spc="-10"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"banana"</a:t>
            </a:r>
            <a:r>
              <a:rPr sz="1150" spc="-5" dirty="0">
                <a:latin typeface="Consolas" panose="020B0609020204030204"/>
                <a:cs typeface="Consolas" panose="020B0609020204030204"/>
              </a:rPr>
              <a:t>:</a:t>
            </a:r>
            <a:endParaRPr sz="1150">
              <a:latin typeface="Consolas" panose="020B0609020204030204"/>
              <a:cs typeface="Consolas" panose="020B0609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14400" y="914399"/>
          <a:ext cx="9237345" cy="2892425"/>
        </p:xfrm>
        <a:graphic>
          <a:graphicData uri="http://schemas.openxmlformats.org/drawingml/2006/table">
            <a:tbl>
              <a:tblPr firstRow="1" bandRow="1">
                <a:tableStyleId>{2D5ABB26-0587-4C30-8999-92F81FD0307C}</a:tableStyleId>
              </a:tblPr>
              <a:tblGrid>
                <a:gridCol w="9237345"/>
              </a:tblGrid>
              <a:tr h="470535">
                <a:tc>
                  <a:txBody>
                    <a:bodyPr/>
                    <a:lstStyle/>
                    <a:p>
                      <a:pPr marL="320040">
                        <a:lnSpc>
                          <a:spcPts val="1280"/>
                        </a:lnSpc>
                      </a:pPr>
                      <a:r>
                        <a:rPr sz="1150" spc="-5" dirty="0">
                          <a:solidFill>
                            <a:srgbClr val="0000CD"/>
                          </a:solidFill>
                          <a:latin typeface="Consolas" panose="020B0609020204030204"/>
                          <a:cs typeface="Consolas" panose="020B0609020204030204"/>
                        </a:rPr>
                        <a:t>break</a:t>
                      </a:r>
                      <a:endParaRPr sz="1150">
                        <a:latin typeface="Consolas" panose="020B0609020204030204"/>
                        <a:cs typeface="Consolas" panose="020B0609020204030204"/>
                      </a:endParaRPr>
                    </a:p>
                  </a:txBody>
                  <a:tcPr marL="0" marR="0" marT="0" marB="0">
                    <a:solidFill>
                      <a:srgbClr val="FFFFFF"/>
                    </a:solidFill>
                  </a:tcPr>
                </a:tc>
              </a:tr>
              <a:tr h="1104900">
                <a:tc>
                  <a:txBody>
                    <a:bodyPr/>
                    <a:lstStyle/>
                    <a:p>
                      <a:pPr>
                        <a:lnSpc>
                          <a:spcPct val="100000"/>
                        </a:lnSpc>
                        <a:spcBef>
                          <a:spcPts val="25"/>
                        </a:spcBef>
                      </a:pPr>
                      <a:endParaRPr sz="2100">
                        <a:latin typeface="Times New Roman" panose="02020603050405020304"/>
                        <a:cs typeface="Times New Roman" panose="02020603050405020304"/>
                      </a:endParaRPr>
                    </a:p>
                    <a:p>
                      <a:pPr>
                        <a:lnSpc>
                          <a:spcPct val="100000"/>
                        </a:lnSpc>
                        <a:spcBef>
                          <a:spcPts val="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a:lnSpc>
                          <a:spcPct val="100000"/>
                        </a:lnSpc>
                        <a:spcBef>
                          <a:spcPts val="1490"/>
                        </a:spcBef>
                      </a:pPr>
                      <a:r>
                        <a:rPr sz="1150" spc="-5" dirty="0">
                          <a:latin typeface="Verdana" panose="020B0604030504040204"/>
                          <a:cs typeface="Verdana" panose="020B0604030504040204"/>
                        </a:rPr>
                        <a:t>Exit </a:t>
                      </a:r>
                      <a:r>
                        <a:rPr sz="1150" dirty="0">
                          <a:latin typeface="Verdana" panose="020B0604030504040204"/>
                          <a:cs typeface="Verdana" panose="020B0604030504040204"/>
                        </a:rPr>
                        <a:t>the </a:t>
                      </a:r>
                      <a:r>
                        <a:rPr sz="1150" spc="-5" dirty="0">
                          <a:latin typeface="Verdana" panose="020B0604030504040204"/>
                          <a:cs typeface="Verdana" panose="020B0604030504040204"/>
                        </a:rPr>
                        <a:t>loop </a:t>
                      </a:r>
                      <a:r>
                        <a:rPr sz="1150" dirty="0">
                          <a:latin typeface="Verdana" panose="020B0604030504040204"/>
                          <a:cs typeface="Verdana" panose="020B0604030504040204"/>
                        </a:rPr>
                        <a:t>when </a:t>
                      </a:r>
                      <a:r>
                        <a:rPr sz="1000" spc="-5" dirty="0">
                          <a:solidFill>
                            <a:srgbClr val="DC133B"/>
                          </a:solidFill>
                          <a:latin typeface="Consolas" panose="020B0609020204030204"/>
                          <a:cs typeface="Consolas" panose="020B0609020204030204"/>
                        </a:rPr>
                        <a:t>x </a:t>
                      </a:r>
                      <a:r>
                        <a:rPr sz="1150" dirty="0">
                          <a:latin typeface="Verdana" panose="020B0604030504040204"/>
                          <a:cs typeface="Verdana" panose="020B0604030504040204"/>
                        </a:rPr>
                        <a:t>is </a:t>
                      </a:r>
                      <a:r>
                        <a:rPr sz="1150" spc="-5" dirty="0">
                          <a:latin typeface="Verdana" panose="020B0604030504040204"/>
                          <a:cs typeface="Verdana" panose="020B0604030504040204"/>
                        </a:rPr>
                        <a:t>"banana", </a:t>
                      </a:r>
                      <a:r>
                        <a:rPr sz="1150" dirty="0">
                          <a:latin typeface="Verdana" panose="020B0604030504040204"/>
                          <a:cs typeface="Verdana" panose="020B0604030504040204"/>
                        </a:rPr>
                        <a:t>but </a:t>
                      </a:r>
                      <a:r>
                        <a:rPr sz="1150" spc="-5" dirty="0">
                          <a:latin typeface="Verdana" panose="020B0604030504040204"/>
                          <a:cs typeface="Verdana" panose="020B0604030504040204"/>
                        </a:rPr>
                        <a:t>this </a:t>
                      </a:r>
                      <a:r>
                        <a:rPr sz="1150" dirty="0">
                          <a:latin typeface="Verdana" panose="020B0604030504040204"/>
                          <a:cs typeface="Verdana" panose="020B0604030504040204"/>
                        </a:rPr>
                        <a:t>time the break </a:t>
                      </a:r>
                      <a:r>
                        <a:rPr sz="1150" spc="-5" dirty="0">
                          <a:latin typeface="Verdana" panose="020B0604030504040204"/>
                          <a:cs typeface="Verdana" panose="020B0604030504040204"/>
                        </a:rPr>
                        <a:t>comes before </a:t>
                      </a:r>
                      <a:r>
                        <a:rPr sz="1150" dirty="0">
                          <a:latin typeface="Verdana" panose="020B0604030504040204"/>
                          <a:cs typeface="Verdana" panose="020B0604030504040204"/>
                        </a:rPr>
                        <a:t>the</a:t>
                      </a:r>
                      <a:r>
                        <a:rPr sz="1150" spc="-220" dirty="0">
                          <a:latin typeface="Verdana" panose="020B0604030504040204"/>
                          <a:cs typeface="Verdana" panose="020B0604030504040204"/>
                        </a:rPr>
                        <a:t> </a:t>
                      </a:r>
                      <a:r>
                        <a:rPr sz="1150" spc="-5" dirty="0">
                          <a:latin typeface="Verdana" panose="020B0604030504040204"/>
                          <a:cs typeface="Verdana" panose="020B0604030504040204"/>
                        </a:rPr>
                        <a:t>print:</a:t>
                      </a:r>
                      <a:endParaRPr sz="1150">
                        <a:latin typeface="Verdana" panose="020B0604030504040204"/>
                        <a:cs typeface="Verdana" panose="020B0604030504040204"/>
                      </a:endParaRPr>
                    </a:p>
                  </a:txBody>
                  <a:tcPr marL="0" marR="0" marT="3175" marB="0">
                    <a:solidFill>
                      <a:srgbClr val="F0F0F0"/>
                    </a:solidFill>
                  </a:tcPr>
                </a:tc>
              </a:tr>
              <a:tr h="1024254">
                <a:tc>
                  <a:txBody>
                    <a:bodyPr/>
                    <a:lstStyle/>
                    <a:p>
                      <a:pPr>
                        <a:lnSpc>
                          <a:spcPts val="1280"/>
                        </a:lnSpc>
                      </a:pPr>
                      <a:r>
                        <a:rPr sz="1150" spc="-5" dirty="0">
                          <a:latin typeface="Consolas" panose="020B0609020204030204"/>
                          <a:cs typeface="Consolas" panose="020B0609020204030204"/>
                        </a:rPr>
                        <a:t>fruits </a:t>
                      </a:r>
                      <a:r>
                        <a:rPr sz="1150" dirty="0">
                          <a:latin typeface="Consolas" panose="020B0609020204030204"/>
                          <a:cs typeface="Consolas" panose="020B0609020204030204"/>
                        </a:rPr>
                        <a:t>= </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"apple"</a:t>
                      </a:r>
                      <a:r>
                        <a:rPr sz="1150" spc="-5"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"banana"</a:t>
                      </a:r>
                      <a:r>
                        <a:rPr sz="1150" spc="-5" dirty="0">
                          <a:latin typeface="Consolas" panose="020B0609020204030204"/>
                          <a:cs typeface="Consolas" panose="020B0609020204030204"/>
                        </a:rPr>
                        <a:t>,</a:t>
                      </a:r>
                      <a:r>
                        <a:rPr sz="1150" spc="5"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"cherry"</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159385" marR="7704455" indent="-160020">
                        <a:lnSpc>
                          <a:spcPct val="105000"/>
                        </a:lnSpc>
                      </a:pPr>
                      <a:r>
                        <a:rPr sz="1150" dirty="0">
                          <a:solidFill>
                            <a:srgbClr val="0000CD"/>
                          </a:solidFill>
                          <a:latin typeface="Consolas" panose="020B0609020204030204"/>
                          <a:cs typeface="Consolas" panose="020B0609020204030204"/>
                        </a:rPr>
                        <a:t>for </a:t>
                      </a:r>
                      <a:r>
                        <a:rPr sz="1150" dirty="0">
                          <a:latin typeface="Consolas" panose="020B0609020204030204"/>
                          <a:cs typeface="Consolas" panose="020B0609020204030204"/>
                        </a:rPr>
                        <a:t>x </a:t>
                      </a:r>
                      <a:r>
                        <a:rPr sz="1150" dirty="0">
                          <a:solidFill>
                            <a:srgbClr val="0000CD"/>
                          </a:solidFill>
                          <a:latin typeface="Consolas" panose="020B0609020204030204"/>
                          <a:cs typeface="Consolas" panose="020B0609020204030204"/>
                        </a:rPr>
                        <a:t>in </a:t>
                      </a:r>
                      <a:r>
                        <a:rPr sz="1150" spc="-5" dirty="0">
                          <a:latin typeface="Consolas" panose="020B0609020204030204"/>
                          <a:cs typeface="Consolas" panose="020B0609020204030204"/>
                        </a:rPr>
                        <a:t>fruits:  </a:t>
                      </a: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x ==</a:t>
                      </a:r>
                      <a:r>
                        <a:rPr sz="1150" spc="-90"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"banana"</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159385" marR="8425180" indent="160020">
                        <a:lnSpc>
                          <a:spcPct val="105000"/>
                        </a:lnSpc>
                      </a:pPr>
                      <a:r>
                        <a:rPr sz="1150" spc="-5" dirty="0">
                          <a:solidFill>
                            <a:srgbClr val="0000CD"/>
                          </a:solidFill>
                          <a:latin typeface="Consolas" panose="020B0609020204030204"/>
                          <a:cs typeface="Consolas" panose="020B0609020204030204"/>
                        </a:rPr>
                        <a:t>break  </a:t>
                      </a:r>
                      <a:r>
                        <a:rPr sz="1150" dirty="0">
                          <a:solidFill>
                            <a:srgbClr val="0000CD"/>
                          </a:solidFill>
                          <a:latin typeface="Consolas" panose="020B0609020204030204"/>
                          <a:cs typeface="Consolas" panose="020B0609020204030204"/>
                        </a:rPr>
                        <a:t>pri</a:t>
                      </a:r>
                      <a:r>
                        <a:rPr sz="1150" spc="-10" dirty="0">
                          <a:solidFill>
                            <a:srgbClr val="0000CD"/>
                          </a:solidFill>
                          <a:latin typeface="Consolas" panose="020B0609020204030204"/>
                          <a:cs typeface="Consolas" panose="020B0609020204030204"/>
                        </a:rPr>
                        <a:t>n</a:t>
                      </a:r>
                      <a:r>
                        <a:rPr sz="1150" dirty="0">
                          <a:solidFill>
                            <a:srgbClr val="0000CD"/>
                          </a:solidFill>
                          <a:latin typeface="Consolas" panose="020B0609020204030204"/>
                          <a:cs typeface="Consolas" panose="020B0609020204030204"/>
                        </a:rPr>
                        <a:t>t</a:t>
                      </a:r>
                      <a:r>
                        <a:rPr sz="1150" dirty="0">
                          <a:latin typeface="Consolas" panose="020B0609020204030204"/>
                          <a:cs typeface="Consolas" panose="020B0609020204030204"/>
                        </a:rPr>
                        <a:t>(x)</a:t>
                      </a:r>
                      <a:endParaRPr sz="1150">
                        <a:latin typeface="Consolas" panose="020B0609020204030204"/>
                        <a:cs typeface="Consolas" panose="020B0609020204030204"/>
                      </a:endParaRPr>
                    </a:p>
                  </a:txBody>
                  <a:tcPr marL="0" marR="0" marT="0" marB="0">
                    <a:solidFill>
                      <a:srgbClr val="FFFFFF"/>
                    </a:solidFill>
                  </a:tcPr>
                </a:tc>
              </a:tr>
              <a:tr h="292734">
                <a:tc>
                  <a:txBody>
                    <a:bodyPr/>
                    <a:lstStyle/>
                    <a:p>
                      <a:pPr>
                        <a:lnSpc>
                          <a:spcPct val="100000"/>
                        </a:lnSpc>
                      </a:pPr>
                      <a:endParaRPr sz="1200">
                        <a:latin typeface="Times New Roman" panose="02020603050405020304"/>
                        <a:cs typeface="Times New Roman" panose="02020603050405020304"/>
                      </a:endParaRPr>
                    </a:p>
                  </a:txBody>
                  <a:tcPr marL="0" marR="0" marT="0" marB="0">
                    <a:solidFill>
                      <a:srgbClr val="F0F0F0"/>
                    </a:solidFill>
                  </a:tcPr>
                </a:tc>
              </a:tr>
            </a:tbl>
          </a:graphicData>
        </a:graphic>
      </p:graphicFrame>
      <p:sp>
        <p:nvSpPr>
          <p:cNvPr id="3" name="object 3"/>
          <p:cNvSpPr/>
          <p:nvPr/>
        </p:nvSpPr>
        <p:spPr>
          <a:xfrm>
            <a:off x="914400" y="4081271"/>
            <a:ext cx="9237345" cy="635"/>
          </a:xfrm>
          <a:custGeom>
            <a:avLst/>
            <a:gdLst/>
            <a:ahLst/>
            <a:cxnLst/>
            <a:rect l="l" t="t" r="r" b="b"/>
            <a:pathLst>
              <a:path w="9237345" h="635">
                <a:moveTo>
                  <a:pt x="9237345" y="507"/>
                </a:moveTo>
                <a:lnTo>
                  <a:pt x="0" y="0"/>
                </a:lnTo>
                <a:lnTo>
                  <a:pt x="9236964" y="0"/>
                </a:lnTo>
                <a:lnTo>
                  <a:pt x="9237345" y="507"/>
                </a:lnTo>
                <a:close/>
              </a:path>
            </a:pathLst>
          </a:custGeom>
          <a:solidFill>
            <a:srgbClr val="000000"/>
          </a:solidFill>
        </p:spPr>
        <p:txBody>
          <a:bodyPr wrap="square" lIns="0" tIns="0" rIns="0" bIns="0" rtlCol="0"/>
          <a:lstStyle/>
          <a:p/>
        </p:txBody>
      </p:sp>
      <p:sp>
        <p:nvSpPr>
          <p:cNvPr id="4" name="object 4"/>
          <p:cNvSpPr/>
          <p:nvPr/>
        </p:nvSpPr>
        <p:spPr>
          <a:xfrm>
            <a:off x="914400" y="4457700"/>
            <a:ext cx="9237345" cy="635"/>
          </a:xfrm>
          <a:custGeom>
            <a:avLst/>
            <a:gdLst/>
            <a:ahLst/>
            <a:cxnLst/>
            <a:rect l="l" t="t" r="r" b="b"/>
            <a:pathLst>
              <a:path w="9237345" h="635">
                <a:moveTo>
                  <a:pt x="9237345" y="635"/>
                </a:moveTo>
                <a:lnTo>
                  <a:pt x="0" y="0"/>
                </a:lnTo>
                <a:lnTo>
                  <a:pt x="9236964" y="0"/>
                </a:lnTo>
                <a:lnTo>
                  <a:pt x="9237345" y="635"/>
                </a:lnTo>
                <a:close/>
              </a:path>
            </a:pathLst>
          </a:custGeom>
          <a:solidFill>
            <a:srgbClr val="000000"/>
          </a:solidFill>
        </p:spPr>
        <p:txBody>
          <a:bodyPr wrap="square" lIns="0" tIns="0" rIns="0" bIns="0" rtlCol="0"/>
          <a:lstStyle/>
          <a:p/>
        </p:txBody>
      </p:sp>
      <p:sp>
        <p:nvSpPr>
          <p:cNvPr id="5" name="object 5"/>
          <p:cNvSpPr/>
          <p:nvPr/>
        </p:nvSpPr>
        <p:spPr>
          <a:xfrm>
            <a:off x="914400" y="4661534"/>
            <a:ext cx="9237345" cy="582930"/>
          </a:xfrm>
          <a:custGeom>
            <a:avLst/>
            <a:gdLst/>
            <a:ahLst/>
            <a:cxnLst/>
            <a:rect l="l" t="t" r="r" b="b"/>
            <a:pathLst>
              <a:path w="9237345" h="582929">
                <a:moveTo>
                  <a:pt x="9237345" y="582929"/>
                </a:moveTo>
                <a:lnTo>
                  <a:pt x="0" y="582929"/>
                </a:lnTo>
                <a:lnTo>
                  <a:pt x="0" y="0"/>
                </a:lnTo>
                <a:lnTo>
                  <a:pt x="9237345" y="0"/>
                </a:lnTo>
                <a:lnTo>
                  <a:pt x="9237345" y="582929"/>
                </a:lnTo>
                <a:close/>
              </a:path>
            </a:pathLst>
          </a:custGeom>
          <a:solidFill>
            <a:srgbClr val="FFFFFF"/>
          </a:solidFill>
        </p:spPr>
        <p:txBody>
          <a:bodyPr wrap="square" lIns="0" tIns="0" rIns="0" bIns="0" rtlCol="0"/>
          <a:lstStyle/>
          <a:p/>
        </p:txBody>
      </p:sp>
      <p:sp>
        <p:nvSpPr>
          <p:cNvPr id="6" name="object 6"/>
          <p:cNvSpPr txBox="1"/>
          <p:nvPr/>
        </p:nvSpPr>
        <p:spPr>
          <a:xfrm>
            <a:off x="901700" y="4672710"/>
            <a:ext cx="32378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Segoe UI" panose="020B0502040204020203"/>
                <a:cs typeface="Segoe UI" panose="020B0502040204020203"/>
              </a:rPr>
              <a:t>The continue</a:t>
            </a:r>
            <a:r>
              <a:rPr sz="2400" spc="-45" dirty="0">
                <a:latin typeface="Segoe UI" panose="020B0502040204020203"/>
                <a:cs typeface="Segoe UI" panose="020B0502040204020203"/>
              </a:rPr>
              <a:t> </a:t>
            </a:r>
            <a:r>
              <a:rPr sz="2400" spc="-5" dirty="0">
                <a:latin typeface="Segoe UI" panose="020B0502040204020203"/>
                <a:cs typeface="Segoe UI" panose="020B0502040204020203"/>
              </a:rPr>
              <a:t>Statement</a:t>
            </a:r>
            <a:endParaRPr sz="2400">
              <a:latin typeface="Segoe UI" panose="020B0502040204020203"/>
              <a:cs typeface="Segoe UI" panose="020B0502040204020203"/>
            </a:endParaRPr>
          </a:p>
        </p:txBody>
      </p:sp>
      <p:sp>
        <p:nvSpPr>
          <p:cNvPr id="7" name="object 7"/>
          <p:cNvSpPr/>
          <p:nvPr/>
        </p:nvSpPr>
        <p:spPr>
          <a:xfrm>
            <a:off x="914400" y="5245100"/>
            <a:ext cx="9237345" cy="372745"/>
          </a:xfrm>
          <a:custGeom>
            <a:avLst/>
            <a:gdLst/>
            <a:ahLst/>
            <a:cxnLst/>
            <a:rect l="l" t="t" r="r" b="b"/>
            <a:pathLst>
              <a:path w="9237345" h="372745">
                <a:moveTo>
                  <a:pt x="9237345" y="372745"/>
                </a:moveTo>
                <a:lnTo>
                  <a:pt x="0" y="372745"/>
                </a:lnTo>
                <a:lnTo>
                  <a:pt x="0" y="0"/>
                </a:lnTo>
                <a:lnTo>
                  <a:pt x="9237345" y="0"/>
                </a:lnTo>
                <a:lnTo>
                  <a:pt x="9237345" y="372745"/>
                </a:lnTo>
                <a:close/>
              </a:path>
            </a:pathLst>
          </a:custGeom>
          <a:solidFill>
            <a:srgbClr val="FFFFFF"/>
          </a:solidFill>
        </p:spPr>
        <p:txBody>
          <a:bodyPr wrap="square" lIns="0" tIns="0" rIns="0" bIns="0" rtlCol="0"/>
          <a:lstStyle/>
          <a:p/>
        </p:txBody>
      </p:sp>
      <p:sp>
        <p:nvSpPr>
          <p:cNvPr id="8" name="object 8"/>
          <p:cNvSpPr txBox="1"/>
          <p:nvPr/>
        </p:nvSpPr>
        <p:spPr>
          <a:xfrm>
            <a:off x="901700" y="5232006"/>
            <a:ext cx="7614284" cy="208279"/>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With </a:t>
            </a:r>
            <a:r>
              <a:rPr sz="1150" dirty="0">
                <a:latin typeface="Verdana" panose="020B0604030504040204"/>
                <a:cs typeface="Verdana" panose="020B0604030504040204"/>
              </a:rPr>
              <a:t>the </a:t>
            </a:r>
            <a:r>
              <a:rPr sz="1200" dirty="0">
                <a:solidFill>
                  <a:srgbClr val="DC133B"/>
                </a:solidFill>
                <a:latin typeface="Consolas" panose="020B0609020204030204"/>
                <a:cs typeface="Consolas" panose="020B0609020204030204"/>
              </a:rPr>
              <a:t>continue </a:t>
            </a:r>
            <a:r>
              <a:rPr sz="1150" spc="-5" dirty="0">
                <a:latin typeface="Verdana" panose="020B0604030504040204"/>
                <a:cs typeface="Verdana" panose="020B0604030504040204"/>
              </a:rPr>
              <a:t>statement </a:t>
            </a:r>
            <a:r>
              <a:rPr sz="1150" dirty="0">
                <a:latin typeface="Verdana" panose="020B0604030504040204"/>
                <a:cs typeface="Verdana" panose="020B0604030504040204"/>
              </a:rPr>
              <a:t>we can </a:t>
            </a:r>
            <a:r>
              <a:rPr sz="1150" spc="-5" dirty="0">
                <a:latin typeface="Verdana" panose="020B0604030504040204"/>
                <a:cs typeface="Verdana" panose="020B0604030504040204"/>
              </a:rPr>
              <a:t>stop </a:t>
            </a:r>
            <a:r>
              <a:rPr sz="1150" dirty="0">
                <a:latin typeface="Verdana" panose="020B0604030504040204"/>
                <a:cs typeface="Verdana" panose="020B0604030504040204"/>
              </a:rPr>
              <a:t>the </a:t>
            </a:r>
            <a:r>
              <a:rPr sz="1150" spc="-5" dirty="0">
                <a:latin typeface="Verdana" panose="020B0604030504040204"/>
                <a:cs typeface="Verdana" panose="020B0604030504040204"/>
              </a:rPr>
              <a:t>current iteration of </a:t>
            </a:r>
            <a:r>
              <a:rPr sz="1150" dirty="0">
                <a:latin typeface="Verdana" panose="020B0604030504040204"/>
                <a:cs typeface="Verdana" panose="020B0604030504040204"/>
              </a:rPr>
              <a:t>the </a:t>
            </a:r>
            <a:r>
              <a:rPr sz="1150" spc="-5" dirty="0">
                <a:latin typeface="Verdana" panose="020B0604030504040204"/>
                <a:cs typeface="Verdana" panose="020B0604030504040204"/>
              </a:rPr>
              <a:t>loop, </a:t>
            </a:r>
            <a:r>
              <a:rPr sz="1150" dirty="0">
                <a:latin typeface="Verdana" panose="020B0604030504040204"/>
                <a:cs typeface="Verdana" panose="020B0604030504040204"/>
              </a:rPr>
              <a:t>and </a:t>
            </a:r>
            <a:r>
              <a:rPr sz="1150" spc="-5" dirty="0">
                <a:latin typeface="Verdana" panose="020B0604030504040204"/>
                <a:cs typeface="Verdana" panose="020B0604030504040204"/>
              </a:rPr>
              <a:t>continue </a:t>
            </a:r>
            <a:r>
              <a:rPr sz="1150" dirty="0">
                <a:latin typeface="Verdana" panose="020B0604030504040204"/>
                <a:cs typeface="Verdana" panose="020B0604030504040204"/>
              </a:rPr>
              <a:t>with the</a:t>
            </a:r>
            <a:r>
              <a:rPr sz="1150" spc="-250" dirty="0">
                <a:latin typeface="Verdana" panose="020B0604030504040204"/>
                <a:cs typeface="Verdana" panose="020B0604030504040204"/>
              </a:rPr>
              <a:t> </a:t>
            </a:r>
            <a:r>
              <a:rPr sz="1150" spc="-5" dirty="0">
                <a:latin typeface="Verdana" panose="020B0604030504040204"/>
                <a:cs typeface="Verdana" panose="020B0604030504040204"/>
              </a:rPr>
              <a:t>next:</a:t>
            </a:r>
            <a:endParaRPr sz="1150">
              <a:latin typeface="Verdana" panose="020B0604030504040204"/>
              <a:cs typeface="Verdana" panose="020B0604030504040204"/>
            </a:endParaRPr>
          </a:p>
        </p:txBody>
      </p:sp>
      <p:sp>
        <p:nvSpPr>
          <p:cNvPr id="9" name="object 9"/>
          <p:cNvSpPr txBox="1"/>
          <p:nvPr/>
        </p:nvSpPr>
        <p:spPr>
          <a:xfrm>
            <a:off x="914400" y="5617844"/>
            <a:ext cx="9237345" cy="657860"/>
          </a:xfrm>
          <a:prstGeom prst="rect">
            <a:avLst/>
          </a:prstGeom>
          <a:solidFill>
            <a:srgbClr val="F0F0F0"/>
          </a:solidFill>
        </p:spPr>
        <p:txBody>
          <a:bodyPr vert="horz" wrap="square" lIns="0" tIns="18415" rIns="0" bIns="0" rtlCol="0">
            <a:spAutoFit/>
          </a:bodyPr>
          <a:lstStyle/>
          <a:p>
            <a:pPr>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a:lnSpc>
                <a:spcPct val="100000"/>
              </a:lnSpc>
              <a:spcBef>
                <a:spcPts val="1490"/>
              </a:spcBef>
            </a:pPr>
            <a:r>
              <a:rPr sz="1150" dirty="0">
                <a:latin typeface="Verdana" panose="020B0604030504040204"/>
                <a:cs typeface="Verdana" panose="020B0604030504040204"/>
              </a:rPr>
              <a:t>Do </a:t>
            </a:r>
            <a:r>
              <a:rPr sz="1150" spc="-5" dirty="0">
                <a:latin typeface="Verdana" panose="020B0604030504040204"/>
                <a:cs typeface="Verdana" panose="020B0604030504040204"/>
              </a:rPr>
              <a:t>not print</a:t>
            </a:r>
            <a:r>
              <a:rPr sz="1150" spc="-20" dirty="0">
                <a:latin typeface="Verdana" panose="020B0604030504040204"/>
                <a:cs typeface="Verdana" panose="020B0604030504040204"/>
              </a:rPr>
              <a:t> </a:t>
            </a:r>
            <a:r>
              <a:rPr sz="1150" spc="-5" dirty="0">
                <a:latin typeface="Verdana" panose="020B0604030504040204"/>
                <a:cs typeface="Verdana" panose="020B0604030504040204"/>
              </a:rPr>
              <a:t>banana:</a:t>
            </a:r>
            <a:endParaRPr sz="1150">
              <a:latin typeface="Verdana" panose="020B0604030504040204"/>
              <a:cs typeface="Verdan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ABOUT MY PROJECT </a:t>
            </a:r>
            <a:endParaRPr lang="en-IN" altLang="en-US"/>
          </a:p>
        </p:txBody>
      </p:sp>
      <p:sp>
        <p:nvSpPr>
          <p:cNvPr id="3" name="Content Placeholder 2"/>
          <p:cNvSpPr>
            <a:spLocks noGrp="1"/>
          </p:cNvSpPr>
          <p:nvPr>
            <p:ph idx="1"/>
          </p:nvPr>
        </p:nvSpPr>
        <p:spPr>
          <a:xfrm>
            <a:off x="609600" y="1456055"/>
            <a:ext cx="10972800" cy="5356860"/>
          </a:xfrm>
        </p:spPr>
        <p:txBody>
          <a:bodyPr/>
          <a:p>
            <a:pPr marL="0" indent="0">
              <a:buNone/>
            </a:pPr>
            <a:r>
              <a:rPr lang="en-US" sz="3200" dirty="0" smtClean="0">
                <a:solidFill>
                  <a:srgbClr val="282828"/>
                </a:solidFill>
                <a:effectLst/>
                <a:cs typeface="+mn-lt"/>
                <a:sym typeface="+mn-ea"/>
              </a:rPr>
              <a:t>ATM Simulator project is written in Python. The project file contains a python script (atm.py). This is a simple console based system which is very easy to use. Talking about the system, it contains various functions which include Account Statement, Withdrawing, Depositing amount and changing the pin. Here, at first the user has to enter an existing username, when the username matches the system proceed toward the next procedure </a:t>
            </a:r>
            <a:r>
              <a:rPr lang="en-US" sz="3200" dirty="0" err="1" smtClean="0">
                <a:solidFill>
                  <a:srgbClr val="282828"/>
                </a:solidFill>
                <a:effectLst/>
                <a:cs typeface="+mn-lt"/>
                <a:sym typeface="+mn-ea"/>
              </a:rPr>
              <a:t>i.e</a:t>
            </a:r>
            <a:r>
              <a:rPr lang="en-US" sz="3200" dirty="0" smtClean="0">
                <a:solidFill>
                  <a:srgbClr val="282828"/>
                </a:solidFill>
                <a:effectLst/>
                <a:cs typeface="+mn-lt"/>
                <a:sym typeface="+mn-ea"/>
              </a:rPr>
              <a:t> asking pin number. When a user passes all these sign-in procedures, he/she can use all those features. It is too easy to use, he/she can check their respective account statements.</a:t>
            </a:r>
            <a:endParaRPr lang="en-IN" sz="3200" dirty="0">
              <a:cs typeface="+mn-lt"/>
            </a:endParaRPr>
          </a:p>
          <a:p>
            <a:pPr marL="0" indent="0">
              <a:buNone/>
            </a:pPr>
            <a:endParaRPr lang="en-US" sz="3200">
              <a:cs typeface="+mn-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914399"/>
            <a:ext cx="9237345" cy="1023619"/>
          </a:xfrm>
          <a:custGeom>
            <a:avLst/>
            <a:gdLst/>
            <a:ahLst/>
            <a:cxnLst/>
            <a:rect l="l" t="t" r="r" b="b"/>
            <a:pathLst>
              <a:path w="9237345" h="1023619">
                <a:moveTo>
                  <a:pt x="9237345" y="737870"/>
                </a:moveTo>
                <a:lnTo>
                  <a:pt x="0" y="737870"/>
                </a:lnTo>
                <a:lnTo>
                  <a:pt x="0" y="1023620"/>
                </a:lnTo>
                <a:lnTo>
                  <a:pt x="9237345" y="1023620"/>
                </a:lnTo>
                <a:lnTo>
                  <a:pt x="9237345" y="737870"/>
                </a:lnTo>
                <a:close/>
              </a:path>
              <a:path w="9237345" h="1023619">
                <a:moveTo>
                  <a:pt x="9237345" y="368935"/>
                </a:moveTo>
                <a:lnTo>
                  <a:pt x="0" y="368935"/>
                </a:lnTo>
                <a:lnTo>
                  <a:pt x="0" y="553085"/>
                </a:lnTo>
                <a:lnTo>
                  <a:pt x="0" y="737235"/>
                </a:lnTo>
                <a:lnTo>
                  <a:pt x="9237345" y="737235"/>
                </a:lnTo>
                <a:lnTo>
                  <a:pt x="9237345" y="553085"/>
                </a:lnTo>
                <a:lnTo>
                  <a:pt x="9237345" y="368935"/>
                </a:lnTo>
                <a:close/>
              </a:path>
              <a:path w="9237345" h="1023619">
                <a:moveTo>
                  <a:pt x="9237345" y="0"/>
                </a:moveTo>
                <a:lnTo>
                  <a:pt x="0" y="0"/>
                </a:lnTo>
                <a:lnTo>
                  <a:pt x="0" y="184150"/>
                </a:lnTo>
                <a:lnTo>
                  <a:pt x="0" y="368300"/>
                </a:lnTo>
                <a:lnTo>
                  <a:pt x="9237345" y="368300"/>
                </a:lnTo>
                <a:lnTo>
                  <a:pt x="9237345" y="184150"/>
                </a:lnTo>
                <a:lnTo>
                  <a:pt x="9237345" y="0"/>
                </a:lnTo>
                <a:close/>
              </a:path>
            </a:pathLst>
          </a:custGeom>
          <a:solidFill>
            <a:srgbClr val="FFFFFF"/>
          </a:solidFill>
        </p:spPr>
        <p:txBody>
          <a:bodyPr wrap="square" lIns="0" tIns="0" rIns="0" bIns="0" rtlCol="0"/>
          <a:lstStyle/>
          <a:p/>
        </p:txBody>
      </p:sp>
      <p:sp>
        <p:nvSpPr>
          <p:cNvPr id="3" name="object 3"/>
          <p:cNvSpPr txBox="1"/>
          <p:nvPr/>
        </p:nvSpPr>
        <p:spPr>
          <a:xfrm>
            <a:off x="914400" y="914399"/>
            <a:ext cx="9237345" cy="1024255"/>
          </a:xfrm>
          <a:prstGeom prst="rect">
            <a:avLst/>
          </a:prstGeom>
          <a:solidFill>
            <a:srgbClr val="FFFFFF"/>
          </a:solidFill>
        </p:spPr>
        <p:txBody>
          <a:bodyPr vert="horz" wrap="square" lIns="0" tIns="0" rIns="0" bIns="0" rtlCol="0">
            <a:spAutoFit/>
          </a:bodyPr>
          <a:lstStyle/>
          <a:p>
            <a:pPr>
              <a:lnSpc>
                <a:spcPts val="1280"/>
              </a:lnSpc>
            </a:pPr>
            <a:r>
              <a:rPr sz="1150" spc="-5" dirty="0">
                <a:latin typeface="Consolas" panose="020B0609020204030204"/>
                <a:cs typeface="Consolas" panose="020B0609020204030204"/>
              </a:rPr>
              <a:t>fruits </a:t>
            </a:r>
            <a:r>
              <a:rPr sz="1150" dirty="0">
                <a:latin typeface="Consolas" panose="020B0609020204030204"/>
                <a:cs typeface="Consolas" panose="020B0609020204030204"/>
              </a:rPr>
              <a:t>= </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"apple"</a:t>
            </a:r>
            <a:r>
              <a:rPr sz="1150" spc="-5"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"banana"</a:t>
            </a:r>
            <a:r>
              <a:rPr sz="1150" spc="-5" dirty="0">
                <a:latin typeface="Consolas" panose="020B0609020204030204"/>
                <a:cs typeface="Consolas" panose="020B0609020204030204"/>
              </a:rPr>
              <a:t>,</a:t>
            </a:r>
            <a:r>
              <a:rPr sz="1150" spc="5"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"cherry"</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159385" marR="7704455" indent="-160020">
              <a:lnSpc>
                <a:spcPts val="1460"/>
              </a:lnSpc>
              <a:spcBef>
                <a:spcPts val="50"/>
              </a:spcBef>
            </a:pPr>
            <a:r>
              <a:rPr sz="1150" dirty="0">
                <a:solidFill>
                  <a:srgbClr val="0000CD"/>
                </a:solidFill>
                <a:latin typeface="Consolas" panose="020B0609020204030204"/>
                <a:cs typeface="Consolas" panose="020B0609020204030204"/>
              </a:rPr>
              <a:t>for </a:t>
            </a:r>
            <a:r>
              <a:rPr sz="1150" dirty="0">
                <a:latin typeface="Consolas" panose="020B0609020204030204"/>
                <a:cs typeface="Consolas" panose="020B0609020204030204"/>
              </a:rPr>
              <a:t>x </a:t>
            </a:r>
            <a:r>
              <a:rPr sz="1150" dirty="0">
                <a:solidFill>
                  <a:srgbClr val="0000CD"/>
                </a:solidFill>
                <a:latin typeface="Consolas" panose="020B0609020204030204"/>
                <a:cs typeface="Consolas" panose="020B0609020204030204"/>
              </a:rPr>
              <a:t>in </a:t>
            </a:r>
            <a:r>
              <a:rPr sz="1150" spc="-5" dirty="0">
                <a:latin typeface="Consolas" panose="020B0609020204030204"/>
                <a:cs typeface="Consolas" panose="020B0609020204030204"/>
              </a:rPr>
              <a:t>fruits:  </a:t>
            </a:r>
            <a:r>
              <a:rPr sz="1150" dirty="0">
                <a:solidFill>
                  <a:srgbClr val="0000CD"/>
                </a:solidFill>
                <a:latin typeface="Consolas" panose="020B0609020204030204"/>
                <a:cs typeface="Consolas" panose="020B0609020204030204"/>
              </a:rPr>
              <a:t>if </a:t>
            </a:r>
            <a:r>
              <a:rPr sz="1150" dirty="0">
                <a:latin typeface="Consolas" panose="020B0609020204030204"/>
                <a:cs typeface="Consolas" panose="020B0609020204030204"/>
              </a:rPr>
              <a:t>x ==</a:t>
            </a:r>
            <a:r>
              <a:rPr sz="1150" spc="-90"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"banana"</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320040">
              <a:lnSpc>
                <a:spcPct val="100000"/>
              </a:lnSpc>
              <a:spcBef>
                <a:spcPts val="5"/>
              </a:spcBef>
            </a:pPr>
            <a:r>
              <a:rPr sz="1150" spc="-5" dirty="0">
                <a:solidFill>
                  <a:srgbClr val="0000CD"/>
                </a:solidFill>
                <a:latin typeface="Consolas" panose="020B0609020204030204"/>
                <a:cs typeface="Consolas" panose="020B0609020204030204"/>
              </a:rPr>
              <a:t>continue</a:t>
            </a:r>
            <a:endParaRPr sz="1150">
              <a:latin typeface="Consolas" panose="020B0609020204030204"/>
              <a:cs typeface="Consolas" panose="020B0609020204030204"/>
            </a:endParaRPr>
          </a:p>
          <a:p>
            <a:pPr marL="159385">
              <a:lnSpc>
                <a:spcPct val="100000"/>
              </a:lnSpc>
              <a:spcBef>
                <a:spcPts val="85"/>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(x)</a:t>
            </a:r>
            <a:endParaRPr sz="1150">
              <a:latin typeface="Consolas" panose="020B0609020204030204"/>
              <a:cs typeface="Consolas" panose="020B0609020204030204"/>
            </a:endParaRPr>
          </a:p>
        </p:txBody>
      </p:sp>
      <p:sp>
        <p:nvSpPr>
          <p:cNvPr id="4" name="object 4"/>
          <p:cNvSpPr/>
          <p:nvPr/>
        </p:nvSpPr>
        <p:spPr>
          <a:xfrm>
            <a:off x="914400" y="1938654"/>
            <a:ext cx="9237345" cy="292735"/>
          </a:xfrm>
          <a:custGeom>
            <a:avLst/>
            <a:gdLst/>
            <a:ahLst/>
            <a:cxnLst/>
            <a:rect l="l" t="t" r="r" b="b"/>
            <a:pathLst>
              <a:path w="9237345" h="292735">
                <a:moveTo>
                  <a:pt x="9237345" y="292735"/>
                </a:moveTo>
                <a:lnTo>
                  <a:pt x="0" y="292735"/>
                </a:lnTo>
                <a:lnTo>
                  <a:pt x="0" y="0"/>
                </a:lnTo>
                <a:lnTo>
                  <a:pt x="9237345" y="0"/>
                </a:lnTo>
                <a:lnTo>
                  <a:pt x="9237345" y="292735"/>
                </a:lnTo>
                <a:close/>
              </a:path>
            </a:pathLst>
          </a:custGeom>
          <a:solidFill>
            <a:srgbClr val="F0F0F0"/>
          </a:solidFill>
        </p:spPr>
        <p:txBody>
          <a:bodyPr wrap="square" lIns="0" tIns="0" rIns="0" bIns="0" rtlCol="0"/>
          <a:lstStyle/>
          <a:p/>
        </p:txBody>
      </p:sp>
      <p:sp>
        <p:nvSpPr>
          <p:cNvPr id="5" name="object 5"/>
          <p:cNvSpPr/>
          <p:nvPr/>
        </p:nvSpPr>
        <p:spPr>
          <a:xfrm>
            <a:off x="914400" y="2505455"/>
            <a:ext cx="9237345" cy="1905"/>
          </a:xfrm>
          <a:custGeom>
            <a:avLst/>
            <a:gdLst/>
            <a:ahLst/>
            <a:cxnLst/>
            <a:rect l="l" t="t" r="r" b="b"/>
            <a:pathLst>
              <a:path w="9237345" h="1905">
                <a:moveTo>
                  <a:pt x="0" y="1524"/>
                </a:moveTo>
                <a:lnTo>
                  <a:pt x="0" y="0"/>
                </a:lnTo>
                <a:lnTo>
                  <a:pt x="9236964" y="0"/>
                </a:lnTo>
                <a:lnTo>
                  <a:pt x="9237345" y="889"/>
                </a:lnTo>
                <a:lnTo>
                  <a:pt x="0" y="1524"/>
                </a:lnTo>
                <a:close/>
              </a:path>
            </a:pathLst>
          </a:custGeom>
          <a:solidFill>
            <a:srgbClr val="000000"/>
          </a:solidFill>
        </p:spPr>
        <p:txBody>
          <a:bodyPr wrap="square" lIns="0" tIns="0" rIns="0" bIns="0" rtlCol="0"/>
          <a:lstStyle/>
          <a:p/>
        </p:txBody>
      </p:sp>
      <p:sp>
        <p:nvSpPr>
          <p:cNvPr id="6" name="object 6"/>
          <p:cNvSpPr txBox="1"/>
          <p:nvPr/>
        </p:nvSpPr>
        <p:spPr>
          <a:xfrm>
            <a:off x="914400" y="2711449"/>
            <a:ext cx="9237345" cy="583565"/>
          </a:xfrm>
          <a:prstGeom prst="rect">
            <a:avLst/>
          </a:prstGeom>
          <a:solidFill>
            <a:srgbClr val="FFFFFF"/>
          </a:solidFill>
        </p:spPr>
        <p:txBody>
          <a:bodyPr vert="horz" wrap="square" lIns="0" tIns="24765" rIns="0" bIns="0" rtlCol="0">
            <a:spAutoFit/>
          </a:bodyPr>
          <a:lstStyle/>
          <a:p>
            <a:pPr>
              <a:lnSpc>
                <a:spcPct val="100000"/>
              </a:lnSpc>
              <a:spcBef>
                <a:spcPts val="195"/>
              </a:spcBef>
            </a:pPr>
            <a:r>
              <a:rPr sz="2400" spc="-5" dirty="0">
                <a:latin typeface="Segoe UI" panose="020B0502040204020203"/>
                <a:cs typeface="Segoe UI" panose="020B0502040204020203"/>
              </a:rPr>
              <a:t>The range()</a:t>
            </a:r>
            <a:r>
              <a:rPr sz="2400" spc="5" dirty="0">
                <a:latin typeface="Segoe UI" panose="020B0502040204020203"/>
                <a:cs typeface="Segoe UI" panose="020B0502040204020203"/>
              </a:rPr>
              <a:t> </a:t>
            </a:r>
            <a:r>
              <a:rPr sz="2400" spc="-5" dirty="0">
                <a:latin typeface="Segoe UI" panose="020B0502040204020203"/>
                <a:cs typeface="Segoe UI" panose="020B0502040204020203"/>
              </a:rPr>
              <a:t>Function</a:t>
            </a:r>
            <a:endParaRPr sz="2400">
              <a:latin typeface="Segoe UI" panose="020B0502040204020203"/>
              <a:cs typeface="Segoe UI" panose="020B0502040204020203"/>
            </a:endParaRPr>
          </a:p>
        </p:txBody>
      </p:sp>
      <p:sp>
        <p:nvSpPr>
          <p:cNvPr id="7" name="object 7"/>
          <p:cNvSpPr/>
          <p:nvPr/>
        </p:nvSpPr>
        <p:spPr>
          <a:xfrm>
            <a:off x="914400" y="3592194"/>
            <a:ext cx="9237345" cy="627380"/>
          </a:xfrm>
          <a:custGeom>
            <a:avLst/>
            <a:gdLst/>
            <a:ahLst/>
            <a:cxnLst/>
            <a:rect l="l" t="t" r="r" b="b"/>
            <a:pathLst>
              <a:path w="9237345" h="627379">
                <a:moveTo>
                  <a:pt x="9237345" y="266700"/>
                </a:moveTo>
                <a:lnTo>
                  <a:pt x="0" y="266700"/>
                </a:lnTo>
                <a:lnTo>
                  <a:pt x="0" y="626757"/>
                </a:lnTo>
                <a:lnTo>
                  <a:pt x="9237345" y="626757"/>
                </a:lnTo>
                <a:lnTo>
                  <a:pt x="9237345" y="266700"/>
                </a:lnTo>
                <a:close/>
              </a:path>
              <a:path w="9237345" h="627379">
                <a:moveTo>
                  <a:pt x="9237345" y="0"/>
                </a:moveTo>
                <a:lnTo>
                  <a:pt x="0" y="0"/>
                </a:lnTo>
                <a:lnTo>
                  <a:pt x="0" y="266065"/>
                </a:lnTo>
                <a:lnTo>
                  <a:pt x="9237345" y="266065"/>
                </a:lnTo>
                <a:lnTo>
                  <a:pt x="9237345" y="0"/>
                </a:lnTo>
                <a:close/>
              </a:path>
            </a:pathLst>
          </a:custGeom>
          <a:solidFill>
            <a:srgbClr val="FFFFFF"/>
          </a:solidFill>
        </p:spPr>
        <p:txBody>
          <a:bodyPr wrap="square" lIns="0" tIns="0" rIns="0" bIns="0" rtlCol="0"/>
          <a:lstStyle/>
          <a:p/>
        </p:txBody>
      </p:sp>
      <p:sp>
        <p:nvSpPr>
          <p:cNvPr id="8" name="object 8"/>
          <p:cNvSpPr txBox="1"/>
          <p:nvPr/>
        </p:nvSpPr>
        <p:spPr>
          <a:xfrm>
            <a:off x="901700" y="3283064"/>
            <a:ext cx="9225915" cy="764540"/>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To loop through </a:t>
            </a:r>
            <a:r>
              <a:rPr sz="1150" dirty="0">
                <a:latin typeface="Verdana" panose="020B0604030504040204"/>
                <a:cs typeface="Verdana" panose="020B0604030504040204"/>
              </a:rPr>
              <a:t>a </a:t>
            </a:r>
            <a:r>
              <a:rPr sz="1150" spc="-5" dirty="0">
                <a:latin typeface="Verdana" panose="020B0604030504040204"/>
                <a:cs typeface="Verdana" panose="020B0604030504040204"/>
              </a:rPr>
              <a:t>set of code </a:t>
            </a:r>
            <a:r>
              <a:rPr sz="1150" dirty="0">
                <a:latin typeface="Verdana" panose="020B0604030504040204"/>
                <a:cs typeface="Verdana" panose="020B0604030504040204"/>
              </a:rPr>
              <a:t>a </a:t>
            </a:r>
            <a:r>
              <a:rPr sz="1150" spc="-5" dirty="0">
                <a:latin typeface="Verdana" panose="020B0604030504040204"/>
                <a:cs typeface="Verdana" panose="020B0604030504040204"/>
              </a:rPr>
              <a:t>specified number of times, </a:t>
            </a:r>
            <a:r>
              <a:rPr sz="1150" dirty="0">
                <a:latin typeface="Verdana" panose="020B0604030504040204"/>
                <a:cs typeface="Verdana" panose="020B0604030504040204"/>
              </a:rPr>
              <a:t>we can use the </a:t>
            </a:r>
            <a:r>
              <a:rPr sz="1100" spc="-5" dirty="0">
                <a:solidFill>
                  <a:srgbClr val="DC133B"/>
                </a:solidFill>
                <a:latin typeface="Consolas" panose="020B0609020204030204"/>
                <a:cs typeface="Consolas" panose="020B0609020204030204"/>
              </a:rPr>
              <a:t>range()</a:t>
            </a:r>
            <a:r>
              <a:rPr sz="1100" spc="-195" dirty="0">
                <a:solidFill>
                  <a:srgbClr val="DC133B"/>
                </a:solidFill>
                <a:latin typeface="Consolas" panose="020B0609020204030204"/>
                <a:cs typeface="Consolas" panose="020B0609020204030204"/>
              </a:rPr>
              <a:t> </a:t>
            </a:r>
            <a:r>
              <a:rPr sz="1150" spc="-5" dirty="0">
                <a:latin typeface="Verdana" panose="020B0604030504040204"/>
                <a:cs typeface="Verdana" panose="020B0604030504040204"/>
              </a:rPr>
              <a:t>function,</a:t>
            </a:r>
            <a:endParaRPr sz="1150">
              <a:latin typeface="Verdana" panose="020B0604030504040204"/>
              <a:cs typeface="Verdana" panose="020B0604030504040204"/>
            </a:endParaRPr>
          </a:p>
          <a:p>
            <a:pPr>
              <a:lnSpc>
                <a:spcPct val="100000"/>
              </a:lnSpc>
              <a:spcBef>
                <a:spcPts val="35"/>
              </a:spcBef>
            </a:pPr>
            <a:endParaRPr sz="1200">
              <a:latin typeface="Verdana" panose="020B0604030504040204"/>
              <a:cs typeface="Verdana" panose="020B0604030504040204"/>
            </a:endParaRPr>
          </a:p>
          <a:p>
            <a:pPr marL="12700" marR="5080">
              <a:lnSpc>
                <a:spcPct val="104000"/>
              </a:lnSpc>
            </a:pPr>
            <a:r>
              <a:rPr sz="1150" spc="-5" dirty="0">
                <a:latin typeface="Verdana" panose="020B0604030504040204"/>
                <a:cs typeface="Verdana" panose="020B0604030504040204"/>
              </a:rPr>
              <a:t>The </a:t>
            </a:r>
            <a:r>
              <a:rPr sz="1200" dirty="0">
                <a:solidFill>
                  <a:srgbClr val="DC133B"/>
                </a:solidFill>
                <a:latin typeface="Consolas" panose="020B0609020204030204"/>
                <a:cs typeface="Consolas" panose="020B0609020204030204"/>
              </a:rPr>
              <a:t>range() </a:t>
            </a:r>
            <a:r>
              <a:rPr sz="1150" spc="-5" dirty="0">
                <a:latin typeface="Verdana" panose="020B0604030504040204"/>
                <a:cs typeface="Verdana" panose="020B0604030504040204"/>
              </a:rPr>
              <a:t>function returns </a:t>
            </a:r>
            <a:r>
              <a:rPr sz="1150" dirty="0">
                <a:latin typeface="Verdana" panose="020B0604030504040204"/>
                <a:cs typeface="Verdana" panose="020B0604030504040204"/>
              </a:rPr>
              <a:t>a </a:t>
            </a:r>
            <a:r>
              <a:rPr sz="1150" spc="-5" dirty="0">
                <a:latin typeface="Verdana" panose="020B0604030504040204"/>
                <a:cs typeface="Verdana" panose="020B0604030504040204"/>
              </a:rPr>
              <a:t>sequence of numbers, starting from </a:t>
            </a:r>
            <a:r>
              <a:rPr sz="1150" dirty="0">
                <a:latin typeface="Verdana" panose="020B0604030504040204"/>
                <a:cs typeface="Verdana" panose="020B0604030504040204"/>
              </a:rPr>
              <a:t>0 by </a:t>
            </a:r>
            <a:r>
              <a:rPr sz="1150" spc="-5" dirty="0">
                <a:latin typeface="Verdana" panose="020B0604030504040204"/>
                <a:cs typeface="Verdana" panose="020B0604030504040204"/>
              </a:rPr>
              <a:t>default, </a:t>
            </a:r>
            <a:r>
              <a:rPr sz="1150" dirty="0">
                <a:latin typeface="Verdana" panose="020B0604030504040204"/>
                <a:cs typeface="Verdana" panose="020B0604030504040204"/>
              </a:rPr>
              <a:t>and </a:t>
            </a:r>
            <a:r>
              <a:rPr sz="1150" spc="-5" dirty="0">
                <a:latin typeface="Verdana" panose="020B0604030504040204"/>
                <a:cs typeface="Verdana" panose="020B0604030504040204"/>
              </a:rPr>
              <a:t>increments </a:t>
            </a:r>
            <a:r>
              <a:rPr sz="1150" dirty="0">
                <a:latin typeface="Verdana" panose="020B0604030504040204"/>
                <a:cs typeface="Verdana" panose="020B0604030504040204"/>
              </a:rPr>
              <a:t>by 1 </a:t>
            </a:r>
            <a:r>
              <a:rPr sz="1150" spc="-5" dirty="0">
                <a:latin typeface="Verdana" panose="020B0604030504040204"/>
                <a:cs typeface="Verdana" panose="020B0604030504040204"/>
              </a:rPr>
              <a:t>(by default), </a:t>
            </a:r>
            <a:r>
              <a:rPr sz="1150" dirty="0">
                <a:latin typeface="Verdana" panose="020B0604030504040204"/>
                <a:cs typeface="Verdana" panose="020B0604030504040204"/>
              </a:rPr>
              <a:t>and </a:t>
            </a:r>
            <a:r>
              <a:rPr sz="1150" spc="-5" dirty="0">
                <a:latin typeface="Verdana" panose="020B0604030504040204"/>
                <a:cs typeface="Verdana" panose="020B0604030504040204"/>
              </a:rPr>
              <a:t>ends  </a:t>
            </a:r>
            <a:r>
              <a:rPr sz="1150" dirty="0">
                <a:latin typeface="Verdana" panose="020B0604030504040204"/>
                <a:cs typeface="Verdana" panose="020B0604030504040204"/>
              </a:rPr>
              <a:t>at a </a:t>
            </a:r>
            <a:r>
              <a:rPr sz="1150" spc="-5" dirty="0">
                <a:latin typeface="Verdana" panose="020B0604030504040204"/>
                <a:cs typeface="Verdana" panose="020B0604030504040204"/>
              </a:rPr>
              <a:t>specified</a:t>
            </a:r>
            <a:r>
              <a:rPr sz="1150" spc="-25" dirty="0">
                <a:latin typeface="Verdana" panose="020B0604030504040204"/>
                <a:cs typeface="Verdana" panose="020B0604030504040204"/>
              </a:rPr>
              <a:t> </a:t>
            </a:r>
            <a:r>
              <a:rPr sz="1150" spc="-5" dirty="0">
                <a:latin typeface="Verdana" panose="020B0604030504040204"/>
                <a:cs typeface="Verdana" panose="020B0604030504040204"/>
              </a:rPr>
              <a:t>number.</a:t>
            </a:r>
            <a:endParaRPr sz="1150">
              <a:latin typeface="Verdana" panose="020B0604030504040204"/>
              <a:cs typeface="Verdana" panose="020B0604030504040204"/>
            </a:endParaRPr>
          </a:p>
        </p:txBody>
      </p:sp>
      <p:sp>
        <p:nvSpPr>
          <p:cNvPr id="9" name="object 9"/>
          <p:cNvSpPr txBox="1"/>
          <p:nvPr/>
        </p:nvSpPr>
        <p:spPr>
          <a:xfrm>
            <a:off x="914400" y="4218939"/>
            <a:ext cx="9237345" cy="810895"/>
          </a:xfrm>
          <a:prstGeom prst="rect">
            <a:avLst/>
          </a:prstGeom>
          <a:solidFill>
            <a:srgbClr val="F0F0F0"/>
          </a:solidFill>
        </p:spPr>
        <p:txBody>
          <a:bodyPr vert="horz" wrap="square" lIns="0" tIns="18415" rIns="0" bIns="0" rtlCol="0">
            <a:spAutoFit/>
          </a:bodyPr>
          <a:lstStyle/>
          <a:p>
            <a:pPr>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a:lnSpc>
                <a:spcPct val="100000"/>
              </a:lnSpc>
              <a:spcBef>
                <a:spcPts val="1490"/>
              </a:spcBef>
            </a:pPr>
            <a:r>
              <a:rPr sz="1150" dirty="0">
                <a:latin typeface="Verdana" panose="020B0604030504040204"/>
                <a:cs typeface="Verdana" panose="020B0604030504040204"/>
              </a:rPr>
              <a:t>Using the </a:t>
            </a:r>
            <a:r>
              <a:rPr sz="1150" spc="-5" dirty="0">
                <a:latin typeface="Verdana" panose="020B0604030504040204"/>
                <a:cs typeface="Verdana" panose="020B0604030504040204"/>
              </a:rPr>
              <a:t>range()</a:t>
            </a:r>
            <a:r>
              <a:rPr sz="1150" spc="-30" dirty="0">
                <a:latin typeface="Verdana" panose="020B0604030504040204"/>
                <a:cs typeface="Verdana" panose="020B0604030504040204"/>
              </a:rPr>
              <a:t> </a:t>
            </a:r>
            <a:r>
              <a:rPr sz="1150" spc="-5" dirty="0">
                <a:latin typeface="Verdana" panose="020B0604030504040204"/>
                <a:cs typeface="Verdana" panose="020B0604030504040204"/>
              </a:rPr>
              <a:t>function:</a:t>
            </a:r>
            <a:endParaRPr sz="1150">
              <a:latin typeface="Verdana" panose="020B0604030504040204"/>
              <a:cs typeface="Verdana" panose="020B0604030504040204"/>
            </a:endParaRPr>
          </a:p>
        </p:txBody>
      </p:sp>
      <p:sp>
        <p:nvSpPr>
          <p:cNvPr id="10" name="object 10"/>
          <p:cNvSpPr txBox="1"/>
          <p:nvPr/>
        </p:nvSpPr>
        <p:spPr>
          <a:xfrm>
            <a:off x="914400" y="5029834"/>
            <a:ext cx="9237345" cy="470534"/>
          </a:xfrm>
          <a:prstGeom prst="rect">
            <a:avLst/>
          </a:prstGeom>
          <a:solidFill>
            <a:srgbClr val="FFFFFF"/>
          </a:solidFill>
        </p:spPr>
        <p:txBody>
          <a:bodyPr vert="horz" wrap="square" lIns="0" tIns="0" rIns="0" bIns="0" rtlCol="0">
            <a:spAutoFit/>
          </a:bodyPr>
          <a:lstStyle/>
          <a:p>
            <a:pPr>
              <a:lnSpc>
                <a:spcPts val="1285"/>
              </a:lnSpc>
            </a:pPr>
            <a:r>
              <a:rPr sz="1150" dirty="0">
                <a:solidFill>
                  <a:srgbClr val="0000CD"/>
                </a:solidFill>
                <a:latin typeface="Consolas" panose="020B0609020204030204"/>
                <a:cs typeface="Consolas" panose="020B0609020204030204"/>
              </a:rPr>
              <a:t>for </a:t>
            </a:r>
            <a:r>
              <a:rPr sz="1150" dirty="0">
                <a:latin typeface="Consolas" panose="020B0609020204030204"/>
                <a:cs typeface="Consolas" panose="020B0609020204030204"/>
              </a:rPr>
              <a:t>x </a:t>
            </a:r>
            <a:r>
              <a:rPr sz="1150" dirty="0">
                <a:solidFill>
                  <a:srgbClr val="0000CD"/>
                </a:solidFill>
                <a:latin typeface="Consolas" panose="020B0609020204030204"/>
                <a:cs typeface="Consolas" panose="020B0609020204030204"/>
              </a:rPr>
              <a:t>in</a:t>
            </a:r>
            <a:r>
              <a:rPr sz="1150" spc="-25" dirty="0">
                <a:solidFill>
                  <a:srgbClr val="0000CD"/>
                </a:solidFill>
                <a:latin typeface="Consolas" panose="020B0609020204030204"/>
                <a:cs typeface="Consolas" panose="020B0609020204030204"/>
              </a:rPr>
              <a:t> </a:t>
            </a:r>
            <a:r>
              <a:rPr sz="1150" spc="-5" dirty="0">
                <a:solidFill>
                  <a:srgbClr val="0000CD"/>
                </a:solidFill>
                <a:latin typeface="Consolas" panose="020B0609020204030204"/>
                <a:cs typeface="Consolas" panose="020B0609020204030204"/>
              </a:rPr>
              <a:t>range</a:t>
            </a:r>
            <a:r>
              <a:rPr sz="1150" spc="-5" dirty="0">
                <a:latin typeface="Consolas" panose="020B0609020204030204"/>
                <a:cs typeface="Consolas" panose="020B0609020204030204"/>
              </a:rPr>
              <a:t>(</a:t>
            </a:r>
            <a:r>
              <a:rPr sz="1150" spc="-5" dirty="0">
                <a:solidFill>
                  <a:srgbClr val="FF0000"/>
                </a:solidFill>
                <a:latin typeface="Consolas" panose="020B0609020204030204"/>
                <a:cs typeface="Consolas" panose="020B0609020204030204"/>
              </a:rPr>
              <a:t>6</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159385">
              <a:lnSpc>
                <a:spcPct val="100000"/>
              </a:lnSpc>
              <a:spcBef>
                <a:spcPts val="70"/>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(x)</a:t>
            </a:r>
            <a:endParaRPr sz="1150">
              <a:latin typeface="Consolas" panose="020B0609020204030204"/>
              <a:cs typeface="Consolas" panose="020B0609020204030204"/>
            </a:endParaRPr>
          </a:p>
        </p:txBody>
      </p:sp>
      <p:grpSp>
        <p:nvGrpSpPr>
          <p:cNvPr id="11" name="object 11"/>
          <p:cNvGrpSpPr/>
          <p:nvPr/>
        </p:nvGrpSpPr>
        <p:grpSpPr>
          <a:xfrm>
            <a:off x="914400" y="5500369"/>
            <a:ext cx="9237345" cy="681355"/>
            <a:chOff x="914400" y="5500369"/>
            <a:chExt cx="9237345" cy="681355"/>
          </a:xfrm>
        </p:grpSpPr>
        <p:sp>
          <p:nvSpPr>
            <p:cNvPr id="12" name="object 12"/>
            <p:cNvSpPr/>
            <p:nvPr/>
          </p:nvSpPr>
          <p:spPr>
            <a:xfrm>
              <a:off x="914400" y="5500369"/>
              <a:ext cx="9237345" cy="292735"/>
            </a:xfrm>
            <a:custGeom>
              <a:avLst/>
              <a:gdLst/>
              <a:ahLst/>
              <a:cxnLst/>
              <a:rect l="l" t="t" r="r" b="b"/>
              <a:pathLst>
                <a:path w="9237345" h="292735">
                  <a:moveTo>
                    <a:pt x="9237345" y="292735"/>
                  </a:moveTo>
                  <a:lnTo>
                    <a:pt x="0" y="292735"/>
                  </a:lnTo>
                  <a:lnTo>
                    <a:pt x="0" y="0"/>
                  </a:lnTo>
                  <a:lnTo>
                    <a:pt x="9237345" y="0"/>
                  </a:lnTo>
                  <a:lnTo>
                    <a:pt x="9237345" y="292735"/>
                  </a:lnTo>
                  <a:close/>
                </a:path>
              </a:pathLst>
            </a:custGeom>
            <a:solidFill>
              <a:srgbClr val="F0F0F0"/>
            </a:solidFill>
          </p:spPr>
          <p:txBody>
            <a:bodyPr wrap="square" lIns="0" tIns="0" rIns="0" bIns="0" rtlCol="0"/>
            <a:lstStyle/>
            <a:p/>
          </p:txBody>
        </p:sp>
        <p:sp>
          <p:nvSpPr>
            <p:cNvPr id="13" name="object 13"/>
            <p:cNvSpPr/>
            <p:nvPr/>
          </p:nvSpPr>
          <p:spPr>
            <a:xfrm>
              <a:off x="914400" y="5793739"/>
              <a:ext cx="9237345" cy="387985"/>
            </a:xfrm>
            <a:custGeom>
              <a:avLst/>
              <a:gdLst/>
              <a:ahLst/>
              <a:cxnLst/>
              <a:rect l="l" t="t" r="r" b="b"/>
              <a:pathLst>
                <a:path w="9237345" h="387985">
                  <a:moveTo>
                    <a:pt x="9237345" y="387985"/>
                  </a:moveTo>
                  <a:lnTo>
                    <a:pt x="0" y="387985"/>
                  </a:lnTo>
                  <a:lnTo>
                    <a:pt x="0" y="0"/>
                  </a:lnTo>
                  <a:lnTo>
                    <a:pt x="9237345" y="0"/>
                  </a:lnTo>
                  <a:lnTo>
                    <a:pt x="9237345" y="387985"/>
                  </a:lnTo>
                  <a:close/>
                </a:path>
              </a:pathLst>
            </a:custGeom>
            <a:solidFill>
              <a:srgbClr val="FFFFCC"/>
            </a:solidFill>
          </p:spPr>
          <p:txBody>
            <a:bodyPr wrap="square" lIns="0" tIns="0" rIns="0" bIns="0" rtlCol="0"/>
            <a:lstStyle/>
            <a:p/>
          </p:txBody>
        </p:sp>
      </p:grpSp>
      <p:sp>
        <p:nvSpPr>
          <p:cNvPr id="14" name="object 14"/>
          <p:cNvSpPr txBox="1"/>
          <p:nvPr/>
        </p:nvSpPr>
        <p:spPr>
          <a:xfrm>
            <a:off x="901700" y="5832728"/>
            <a:ext cx="714375" cy="200660"/>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Note</a:t>
            </a:r>
            <a:r>
              <a:rPr sz="1150" spc="-70" dirty="0">
                <a:latin typeface="Verdana" panose="020B0604030504040204"/>
                <a:cs typeface="Verdana" panose="020B0604030504040204"/>
              </a:rPr>
              <a:t> </a:t>
            </a:r>
            <a:r>
              <a:rPr sz="1150" spc="-5" dirty="0">
                <a:latin typeface="Verdana" panose="020B0604030504040204"/>
                <a:cs typeface="Verdana" panose="020B0604030504040204"/>
              </a:rPr>
              <a:t>that</a:t>
            </a:r>
            <a:endParaRPr sz="1150">
              <a:latin typeface="Verdana" panose="020B0604030504040204"/>
              <a:cs typeface="Verdana" panose="020B0604030504040204"/>
            </a:endParaRPr>
          </a:p>
        </p:txBody>
      </p:sp>
      <p:sp>
        <p:nvSpPr>
          <p:cNvPr id="15" name="object 15"/>
          <p:cNvSpPr txBox="1"/>
          <p:nvPr/>
        </p:nvSpPr>
        <p:spPr>
          <a:xfrm>
            <a:off x="1654175" y="5844539"/>
            <a:ext cx="670560" cy="184785"/>
          </a:xfrm>
          <a:prstGeom prst="rect">
            <a:avLst/>
          </a:prstGeom>
          <a:solidFill>
            <a:srgbClr val="F0F0F0"/>
          </a:solidFill>
        </p:spPr>
        <p:txBody>
          <a:bodyPr vert="horz" wrap="square" lIns="0" tIns="0" rIns="0" bIns="0" rtlCol="0">
            <a:spAutoFit/>
          </a:bodyPr>
          <a:lstStyle/>
          <a:p>
            <a:pPr>
              <a:lnSpc>
                <a:spcPts val="1395"/>
              </a:lnSpc>
            </a:pPr>
            <a:r>
              <a:rPr sz="1200" dirty="0">
                <a:solidFill>
                  <a:srgbClr val="DC133B"/>
                </a:solidFill>
                <a:latin typeface="Consolas" panose="020B0609020204030204"/>
                <a:cs typeface="Consolas" panose="020B0609020204030204"/>
              </a:rPr>
              <a:t>range(6)</a:t>
            </a:r>
            <a:endParaRPr sz="1200">
              <a:latin typeface="Consolas" panose="020B0609020204030204"/>
              <a:cs typeface="Consolas" panose="020B0609020204030204"/>
            </a:endParaRPr>
          </a:p>
        </p:txBody>
      </p:sp>
      <p:sp>
        <p:nvSpPr>
          <p:cNvPr id="16" name="object 16"/>
          <p:cNvSpPr txBox="1"/>
          <p:nvPr/>
        </p:nvSpPr>
        <p:spPr>
          <a:xfrm>
            <a:off x="2363216" y="5832728"/>
            <a:ext cx="3613150" cy="200660"/>
          </a:xfrm>
          <a:prstGeom prst="rect">
            <a:avLst/>
          </a:prstGeom>
        </p:spPr>
        <p:txBody>
          <a:bodyPr vert="horz" wrap="square" lIns="0" tIns="12700" rIns="0" bIns="0" rtlCol="0">
            <a:spAutoFit/>
          </a:bodyPr>
          <a:lstStyle/>
          <a:p>
            <a:pPr marL="12700">
              <a:lnSpc>
                <a:spcPct val="100000"/>
              </a:lnSpc>
              <a:spcBef>
                <a:spcPts val="100"/>
              </a:spcBef>
            </a:pPr>
            <a:r>
              <a:rPr sz="1150" dirty="0">
                <a:latin typeface="Verdana" panose="020B0604030504040204"/>
                <a:cs typeface="Verdana" panose="020B0604030504040204"/>
              </a:rPr>
              <a:t>is </a:t>
            </a:r>
            <a:r>
              <a:rPr sz="1150" spc="-5" dirty="0">
                <a:latin typeface="Verdana" panose="020B0604030504040204"/>
                <a:cs typeface="Verdana" panose="020B0604030504040204"/>
              </a:rPr>
              <a:t>not </a:t>
            </a:r>
            <a:r>
              <a:rPr sz="1150" dirty="0">
                <a:latin typeface="Verdana" panose="020B0604030504040204"/>
                <a:cs typeface="Verdana" panose="020B0604030504040204"/>
              </a:rPr>
              <a:t>the </a:t>
            </a:r>
            <a:r>
              <a:rPr sz="1150" spc="-5" dirty="0">
                <a:latin typeface="Verdana" panose="020B0604030504040204"/>
                <a:cs typeface="Verdana" panose="020B0604030504040204"/>
              </a:rPr>
              <a:t>values of </a:t>
            </a:r>
            <a:r>
              <a:rPr sz="1150" dirty="0">
                <a:latin typeface="Verdana" panose="020B0604030504040204"/>
                <a:cs typeface="Verdana" panose="020B0604030504040204"/>
              </a:rPr>
              <a:t>0 to 6, </a:t>
            </a:r>
            <a:r>
              <a:rPr sz="1150" spc="-5" dirty="0">
                <a:latin typeface="Verdana" panose="020B0604030504040204"/>
                <a:cs typeface="Verdana" panose="020B0604030504040204"/>
              </a:rPr>
              <a:t>but </a:t>
            </a:r>
            <a:r>
              <a:rPr sz="1150" dirty="0">
                <a:latin typeface="Verdana" panose="020B0604030504040204"/>
                <a:cs typeface="Verdana" panose="020B0604030504040204"/>
              </a:rPr>
              <a:t>the </a:t>
            </a:r>
            <a:r>
              <a:rPr sz="1150" spc="-5" dirty="0">
                <a:latin typeface="Verdana" panose="020B0604030504040204"/>
                <a:cs typeface="Verdana" panose="020B0604030504040204"/>
              </a:rPr>
              <a:t>values </a:t>
            </a:r>
            <a:r>
              <a:rPr sz="1150" dirty="0">
                <a:latin typeface="Verdana" panose="020B0604030504040204"/>
                <a:cs typeface="Verdana" panose="020B0604030504040204"/>
              </a:rPr>
              <a:t>0 to</a:t>
            </a:r>
            <a:r>
              <a:rPr sz="1150" spc="-65" dirty="0">
                <a:latin typeface="Verdana" panose="020B0604030504040204"/>
                <a:cs typeface="Verdana" panose="020B0604030504040204"/>
              </a:rPr>
              <a:t> </a:t>
            </a:r>
            <a:r>
              <a:rPr sz="1150" dirty="0">
                <a:latin typeface="Verdana" panose="020B0604030504040204"/>
                <a:cs typeface="Verdana" panose="020B0604030504040204"/>
              </a:rPr>
              <a:t>5.</a:t>
            </a:r>
            <a:endParaRPr sz="1150">
              <a:latin typeface="Verdana" panose="020B0604030504040204"/>
              <a:cs typeface="Verdana" panose="020B0604030504040204"/>
            </a:endParaRPr>
          </a:p>
        </p:txBody>
      </p:sp>
      <p:sp>
        <p:nvSpPr>
          <p:cNvPr id="17" name="object 17"/>
          <p:cNvSpPr/>
          <p:nvPr/>
        </p:nvSpPr>
        <p:spPr>
          <a:xfrm>
            <a:off x="914400" y="6181725"/>
            <a:ext cx="9237345" cy="215265"/>
          </a:xfrm>
          <a:custGeom>
            <a:avLst/>
            <a:gdLst/>
            <a:ahLst/>
            <a:cxnLst/>
            <a:rect l="l" t="t" r="r" b="b"/>
            <a:pathLst>
              <a:path w="9237345" h="215264">
                <a:moveTo>
                  <a:pt x="9237345" y="215264"/>
                </a:moveTo>
                <a:lnTo>
                  <a:pt x="0" y="215264"/>
                </a:lnTo>
                <a:lnTo>
                  <a:pt x="0" y="0"/>
                </a:lnTo>
                <a:lnTo>
                  <a:pt x="9237345" y="0"/>
                </a:lnTo>
                <a:lnTo>
                  <a:pt x="9237345" y="215264"/>
                </a:lnTo>
                <a:close/>
              </a:path>
            </a:pathLst>
          </a:custGeom>
          <a:solidFill>
            <a:srgbClr val="FFFFFF"/>
          </a:solidFill>
        </p:spPr>
        <p:txBody>
          <a:bodyPr wrap="square" lIns="0" tIns="0" rIns="0" bIns="0" rtlCol="0"/>
          <a:lstStyle/>
          <a:p/>
        </p:txBody>
      </p:sp>
      <p:sp>
        <p:nvSpPr>
          <p:cNvPr id="18" name="object 18"/>
          <p:cNvSpPr txBox="1"/>
          <p:nvPr/>
        </p:nvSpPr>
        <p:spPr>
          <a:xfrm>
            <a:off x="914400" y="6212204"/>
            <a:ext cx="320675" cy="185420"/>
          </a:xfrm>
          <a:prstGeom prst="rect">
            <a:avLst/>
          </a:prstGeom>
          <a:solidFill>
            <a:srgbClr val="FFFFFF"/>
          </a:solidFill>
        </p:spPr>
        <p:txBody>
          <a:bodyPr vert="horz" wrap="square" lIns="0" tIns="0" rIns="0" bIns="0" rtlCol="0">
            <a:spAutoFit/>
          </a:bodyPr>
          <a:lstStyle/>
          <a:p>
            <a:pPr>
              <a:lnSpc>
                <a:spcPct val="100000"/>
              </a:lnSpc>
            </a:pPr>
            <a:r>
              <a:rPr sz="1150" spc="-5" dirty="0">
                <a:latin typeface="Verdana" panose="020B0604030504040204"/>
                <a:cs typeface="Verdana" panose="020B0604030504040204"/>
              </a:rPr>
              <a:t>The</a:t>
            </a:r>
            <a:endParaRPr sz="1150">
              <a:latin typeface="Verdana" panose="020B0604030504040204"/>
              <a:cs typeface="Verdana" panose="020B0604030504040204"/>
            </a:endParaRPr>
          </a:p>
        </p:txBody>
      </p:sp>
      <p:sp>
        <p:nvSpPr>
          <p:cNvPr id="19" name="object 19"/>
          <p:cNvSpPr txBox="1"/>
          <p:nvPr/>
        </p:nvSpPr>
        <p:spPr>
          <a:xfrm>
            <a:off x="1235075" y="6212204"/>
            <a:ext cx="586105" cy="185420"/>
          </a:xfrm>
          <a:prstGeom prst="rect">
            <a:avLst/>
          </a:prstGeom>
          <a:solidFill>
            <a:srgbClr val="F0F0F0"/>
          </a:solidFill>
        </p:spPr>
        <p:txBody>
          <a:bodyPr vert="horz" wrap="square" lIns="0" tIns="0" rIns="0" bIns="0" rtlCol="0">
            <a:spAutoFit/>
          </a:bodyPr>
          <a:lstStyle/>
          <a:p>
            <a:pPr>
              <a:lnSpc>
                <a:spcPts val="1395"/>
              </a:lnSpc>
            </a:pPr>
            <a:r>
              <a:rPr sz="1200" dirty="0">
                <a:solidFill>
                  <a:srgbClr val="DC133B"/>
                </a:solidFill>
                <a:latin typeface="Consolas" panose="020B0609020204030204"/>
                <a:cs typeface="Consolas" panose="020B0609020204030204"/>
              </a:rPr>
              <a:t>range()</a:t>
            </a:r>
            <a:endParaRPr sz="1200">
              <a:latin typeface="Consolas" panose="020B0609020204030204"/>
              <a:cs typeface="Consolas" panose="020B0609020204030204"/>
            </a:endParaRPr>
          </a:p>
        </p:txBody>
      </p:sp>
      <p:sp>
        <p:nvSpPr>
          <p:cNvPr id="20" name="object 20"/>
          <p:cNvSpPr txBox="1"/>
          <p:nvPr/>
        </p:nvSpPr>
        <p:spPr>
          <a:xfrm>
            <a:off x="1821179" y="6212204"/>
            <a:ext cx="8330565" cy="185420"/>
          </a:xfrm>
          <a:prstGeom prst="rect">
            <a:avLst/>
          </a:prstGeom>
          <a:solidFill>
            <a:srgbClr val="FFFFFF"/>
          </a:solidFill>
        </p:spPr>
        <p:txBody>
          <a:bodyPr vert="horz" wrap="square" lIns="0" tIns="0" rIns="0" bIns="0" rtlCol="0">
            <a:spAutoFit/>
          </a:bodyPr>
          <a:lstStyle/>
          <a:p>
            <a:pPr marL="51435">
              <a:lnSpc>
                <a:spcPct val="100000"/>
              </a:lnSpc>
            </a:pPr>
            <a:r>
              <a:rPr sz="1150" spc="-5" dirty="0">
                <a:latin typeface="Verdana" panose="020B0604030504040204"/>
                <a:cs typeface="Verdana" panose="020B0604030504040204"/>
              </a:rPr>
              <a:t>function defaults </a:t>
            </a:r>
            <a:r>
              <a:rPr sz="1150" dirty="0">
                <a:latin typeface="Verdana" panose="020B0604030504040204"/>
                <a:cs typeface="Verdana" panose="020B0604030504040204"/>
              </a:rPr>
              <a:t>to 0 as a </a:t>
            </a:r>
            <a:r>
              <a:rPr sz="1150" spc="-5" dirty="0">
                <a:latin typeface="Verdana" panose="020B0604030504040204"/>
                <a:cs typeface="Verdana" panose="020B0604030504040204"/>
              </a:rPr>
              <a:t>starting value, however </a:t>
            </a:r>
            <a:r>
              <a:rPr sz="1150" dirty="0">
                <a:latin typeface="Verdana" panose="020B0604030504040204"/>
                <a:cs typeface="Verdana" panose="020B0604030504040204"/>
              </a:rPr>
              <a:t>it is </a:t>
            </a:r>
            <a:r>
              <a:rPr sz="1150" spc="-5" dirty="0">
                <a:latin typeface="Verdana" panose="020B0604030504040204"/>
                <a:cs typeface="Verdana" panose="020B0604030504040204"/>
              </a:rPr>
              <a:t>possible </a:t>
            </a:r>
            <a:r>
              <a:rPr sz="1150" dirty="0">
                <a:latin typeface="Verdana" panose="020B0604030504040204"/>
                <a:cs typeface="Verdana" panose="020B0604030504040204"/>
              </a:rPr>
              <a:t>to </a:t>
            </a:r>
            <a:r>
              <a:rPr sz="1150" spc="-5" dirty="0">
                <a:latin typeface="Verdana" panose="020B0604030504040204"/>
                <a:cs typeface="Verdana" panose="020B0604030504040204"/>
              </a:rPr>
              <a:t>specify </a:t>
            </a:r>
            <a:r>
              <a:rPr sz="1150" dirty="0">
                <a:latin typeface="Verdana" panose="020B0604030504040204"/>
                <a:cs typeface="Verdana" panose="020B0604030504040204"/>
              </a:rPr>
              <a:t>the </a:t>
            </a:r>
            <a:r>
              <a:rPr sz="1150" spc="-5" dirty="0">
                <a:latin typeface="Verdana" panose="020B0604030504040204"/>
                <a:cs typeface="Verdana" panose="020B0604030504040204"/>
              </a:rPr>
              <a:t>starting </a:t>
            </a:r>
            <a:r>
              <a:rPr sz="1150" dirty="0">
                <a:latin typeface="Verdana" panose="020B0604030504040204"/>
                <a:cs typeface="Verdana" panose="020B0604030504040204"/>
              </a:rPr>
              <a:t>value by </a:t>
            </a:r>
            <a:r>
              <a:rPr sz="1150" spc="-5" dirty="0">
                <a:latin typeface="Verdana" panose="020B0604030504040204"/>
                <a:cs typeface="Verdana" panose="020B0604030504040204"/>
              </a:rPr>
              <a:t>adding </a:t>
            </a:r>
            <a:r>
              <a:rPr sz="1150" dirty="0">
                <a:latin typeface="Verdana" panose="020B0604030504040204"/>
                <a:cs typeface="Verdana" panose="020B0604030504040204"/>
              </a:rPr>
              <a:t>a</a:t>
            </a:r>
            <a:endParaRPr sz="1150">
              <a:latin typeface="Verdana" panose="020B0604030504040204"/>
              <a:cs typeface="Verdana" panose="020B0604030504040204"/>
            </a:endParaRPr>
          </a:p>
        </p:txBody>
      </p:sp>
      <p:sp>
        <p:nvSpPr>
          <p:cNvPr id="21" name="object 21"/>
          <p:cNvSpPr txBox="1"/>
          <p:nvPr/>
        </p:nvSpPr>
        <p:spPr>
          <a:xfrm>
            <a:off x="914400" y="6397625"/>
            <a:ext cx="906780" cy="184785"/>
          </a:xfrm>
          <a:prstGeom prst="rect">
            <a:avLst/>
          </a:prstGeom>
          <a:solidFill>
            <a:srgbClr val="FFFFFF"/>
          </a:solidFill>
        </p:spPr>
        <p:txBody>
          <a:bodyPr vert="horz" wrap="square" lIns="0" tIns="635" rIns="0" bIns="0" rtlCol="0">
            <a:spAutoFit/>
          </a:bodyPr>
          <a:lstStyle/>
          <a:p>
            <a:pPr>
              <a:lnSpc>
                <a:spcPct val="100000"/>
              </a:lnSpc>
              <a:spcBef>
                <a:spcPts val="5"/>
              </a:spcBef>
            </a:pPr>
            <a:r>
              <a:rPr sz="1150" spc="-5" dirty="0">
                <a:latin typeface="Verdana" panose="020B0604030504040204"/>
                <a:cs typeface="Verdana" panose="020B0604030504040204"/>
              </a:rPr>
              <a:t>parameter:</a:t>
            </a:r>
            <a:endParaRPr sz="1150">
              <a:latin typeface="Verdana" panose="020B0604030504040204"/>
              <a:cs typeface="Verdana" panose="020B0604030504040204"/>
            </a:endParaRPr>
          </a:p>
        </p:txBody>
      </p:sp>
      <p:sp>
        <p:nvSpPr>
          <p:cNvPr id="22" name="object 22"/>
          <p:cNvSpPr txBox="1"/>
          <p:nvPr/>
        </p:nvSpPr>
        <p:spPr>
          <a:xfrm>
            <a:off x="1821179" y="6397625"/>
            <a:ext cx="909955" cy="184785"/>
          </a:xfrm>
          <a:prstGeom prst="rect">
            <a:avLst/>
          </a:prstGeom>
          <a:solidFill>
            <a:srgbClr val="F0F0F0"/>
          </a:solidFill>
        </p:spPr>
        <p:txBody>
          <a:bodyPr vert="horz" wrap="square" lIns="0" tIns="0" rIns="0" bIns="0" rtlCol="0">
            <a:spAutoFit/>
          </a:bodyPr>
          <a:lstStyle/>
          <a:p>
            <a:pPr>
              <a:lnSpc>
                <a:spcPts val="1400"/>
              </a:lnSpc>
            </a:pPr>
            <a:r>
              <a:rPr sz="1200" dirty="0">
                <a:solidFill>
                  <a:srgbClr val="DC133B"/>
                </a:solidFill>
                <a:latin typeface="Consolas" panose="020B0609020204030204"/>
                <a:cs typeface="Consolas" panose="020B0609020204030204"/>
              </a:rPr>
              <a:t>range(2,</a:t>
            </a:r>
            <a:r>
              <a:rPr sz="1200" spc="-90" dirty="0">
                <a:solidFill>
                  <a:srgbClr val="DC133B"/>
                </a:solidFill>
                <a:latin typeface="Consolas" panose="020B0609020204030204"/>
                <a:cs typeface="Consolas" panose="020B0609020204030204"/>
              </a:rPr>
              <a:t> </a:t>
            </a:r>
            <a:r>
              <a:rPr sz="1200" dirty="0">
                <a:solidFill>
                  <a:srgbClr val="DC133B"/>
                </a:solidFill>
                <a:latin typeface="Consolas" panose="020B0609020204030204"/>
                <a:cs typeface="Consolas" panose="020B0609020204030204"/>
              </a:rPr>
              <a:t>6)</a:t>
            </a:r>
            <a:endParaRPr sz="1200">
              <a:latin typeface="Consolas" panose="020B0609020204030204"/>
              <a:cs typeface="Consolas" panose="020B0609020204030204"/>
            </a:endParaRPr>
          </a:p>
        </p:txBody>
      </p:sp>
      <p:sp>
        <p:nvSpPr>
          <p:cNvPr id="23" name="object 23"/>
          <p:cNvSpPr txBox="1"/>
          <p:nvPr/>
        </p:nvSpPr>
        <p:spPr>
          <a:xfrm>
            <a:off x="2718435" y="6397625"/>
            <a:ext cx="7433309" cy="184785"/>
          </a:xfrm>
          <a:prstGeom prst="rect">
            <a:avLst/>
          </a:prstGeom>
          <a:solidFill>
            <a:srgbClr val="FFFFFF"/>
          </a:solidFill>
        </p:spPr>
        <p:txBody>
          <a:bodyPr vert="horz" wrap="square" lIns="0" tIns="635" rIns="0" bIns="0" rtlCol="0">
            <a:spAutoFit/>
          </a:bodyPr>
          <a:lstStyle/>
          <a:p>
            <a:pPr>
              <a:lnSpc>
                <a:spcPct val="100000"/>
              </a:lnSpc>
              <a:spcBef>
                <a:spcPts val="5"/>
              </a:spcBef>
            </a:pPr>
            <a:r>
              <a:rPr sz="1150" dirty="0">
                <a:latin typeface="Verdana" panose="020B0604030504040204"/>
                <a:cs typeface="Verdana" panose="020B0604030504040204"/>
              </a:rPr>
              <a:t>, which </a:t>
            </a:r>
            <a:r>
              <a:rPr sz="1150" spc="-5" dirty="0">
                <a:latin typeface="Verdana" panose="020B0604030504040204"/>
                <a:cs typeface="Verdana" panose="020B0604030504040204"/>
              </a:rPr>
              <a:t>means values from </a:t>
            </a:r>
            <a:r>
              <a:rPr sz="1150" dirty="0">
                <a:latin typeface="Verdana" panose="020B0604030504040204"/>
                <a:cs typeface="Verdana" panose="020B0604030504040204"/>
              </a:rPr>
              <a:t>2 to 6 </a:t>
            </a:r>
            <a:r>
              <a:rPr sz="1150" spc="-5" dirty="0">
                <a:latin typeface="Verdana" panose="020B0604030504040204"/>
                <a:cs typeface="Verdana" panose="020B0604030504040204"/>
              </a:rPr>
              <a:t>(but not including</a:t>
            </a:r>
            <a:r>
              <a:rPr sz="1150" spc="-35" dirty="0">
                <a:latin typeface="Verdana" panose="020B0604030504040204"/>
                <a:cs typeface="Verdana" panose="020B0604030504040204"/>
              </a:rPr>
              <a:t> </a:t>
            </a:r>
            <a:r>
              <a:rPr sz="1150" dirty="0">
                <a:latin typeface="Verdana" panose="020B0604030504040204"/>
                <a:cs typeface="Verdana" panose="020B0604030504040204"/>
              </a:rPr>
              <a:t>6):</a:t>
            </a:r>
            <a:endParaRPr sz="1150">
              <a:latin typeface="Verdana" panose="020B0604030504040204"/>
              <a:cs typeface="Verdana" panose="020B060403050404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914399"/>
            <a:ext cx="9237345" cy="810260"/>
          </a:xfrm>
          <a:prstGeom prst="rect">
            <a:avLst/>
          </a:prstGeom>
          <a:solidFill>
            <a:srgbClr val="F0F0F0"/>
          </a:solidFill>
        </p:spPr>
        <p:txBody>
          <a:bodyPr vert="horz" wrap="square" lIns="0" tIns="19050" rIns="0" bIns="0" rtlCol="0">
            <a:spAutoFit/>
          </a:bodyPr>
          <a:lstStyle/>
          <a:p>
            <a:pPr>
              <a:lnSpc>
                <a:spcPct val="100000"/>
              </a:lnSpc>
              <a:spcBef>
                <a:spcPts val="150"/>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a:lnSpc>
                <a:spcPct val="100000"/>
              </a:lnSpc>
              <a:spcBef>
                <a:spcPts val="1475"/>
              </a:spcBef>
            </a:pPr>
            <a:r>
              <a:rPr sz="1150" dirty="0">
                <a:latin typeface="Verdana" panose="020B0604030504040204"/>
                <a:cs typeface="Verdana" panose="020B0604030504040204"/>
              </a:rPr>
              <a:t>Using the </a:t>
            </a:r>
            <a:r>
              <a:rPr sz="1150" spc="-5" dirty="0">
                <a:latin typeface="Verdana" panose="020B0604030504040204"/>
                <a:cs typeface="Verdana" panose="020B0604030504040204"/>
              </a:rPr>
              <a:t>start</a:t>
            </a:r>
            <a:r>
              <a:rPr sz="1150" spc="-35" dirty="0">
                <a:latin typeface="Verdana" panose="020B0604030504040204"/>
                <a:cs typeface="Verdana" panose="020B0604030504040204"/>
              </a:rPr>
              <a:t> </a:t>
            </a:r>
            <a:r>
              <a:rPr sz="1150" spc="-5" dirty="0">
                <a:latin typeface="Verdana" panose="020B0604030504040204"/>
                <a:cs typeface="Verdana" panose="020B0604030504040204"/>
              </a:rPr>
              <a:t>parameter:</a:t>
            </a:r>
            <a:endParaRPr sz="1150">
              <a:latin typeface="Verdana" panose="020B0604030504040204"/>
              <a:cs typeface="Verdana" panose="020B0604030504040204"/>
            </a:endParaRPr>
          </a:p>
        </p:txBody>
      </p:sp>
      <p:sp>
        <p:nvSpPr>
          <p:cNvPr id="3" name="object 3"/>
          <p:cNvSpPr txBox="1"/>
          <p:nvPr/>
        </p:nvSpPr>
        <p:spPr>
          <a:xfrm>
            <a:off x="914400" y="1724659"/>
            <a:ext cx="9237345" cy="470534"/>
          </a:xfrm>
          <a:prstGeom prst="rect">
            <a:avLst/>
          </a:prstGeom>
          <a:solidFill>
            <a:srgbClr val="FFFFFF"/>
          </a:solidFill>
        </p:spPr>
        <p:txBody>
          <a:bodyPr vert="horz" wrap="square" lIns="0" tIns="0" rIns="0" bIns="0" rtlCol="0">
            <a:spAutoFit/>
          </a:bodyPr>
          <a:lstStyle/>
          <a:p>
            <a:pPr>
              <a:lnSpc>
                <a:spcPts val="1285"/>
              </a:lnSpc>
            </a:pPr>
            <a:r>
              <a:rPr sz="1150" dirty="0">
                <a:solidFill>
                  <a:srgbClr val="0000CD"/>
                </a:solidFill>
                <a:latin typeface="Consolas" panose="020B0609020204030204"/>
                <a:cs typeface="Consolas" panose="020B0609020204030204"/>
              </a:rPr>
              <a:t>for </a:t>
            </a:r>
            <a:r>
              <a:rPr sz="1150" dirty="0">
                <a:latin typeface="Consolas" panose="020B0609020204030204"/>
                <a:cs typeface="Consolas" panose="020B0609020204030204"/>
              </a:rPr>
              <a:t>x </a:t>
            </a:r>
            <a:r>
              <a:rPr sz="1150" dirty="0">
                <a:solidFill>
                  <a:srgbClr val="0000CD"/>
                </a:solidFill>
                <a:latin typeface="Consolas" panose="020B0609020204030204"/>
                <a:cs typeface="Consolas" panose="020B0609020204030204"/>
              </a:rPr>
              <a:t>in </a:t>
            </a:r>
            <a:r>
              <a:rPr sz="1150" spc="-5" dirty="0">
                <a:solidFill>
                  <a:srgbClr val="0000CD"/>
                </a:solidFill>
                <a:latin typeface="Consolas" panose="020B0609020204030204"/>
                <a:cs typeface="Consolas" panose="020B0609020204030204"/>
              </a:rPr>
              <a:t>range</a:t>
            </a:r>
            <a:r>
              <a:rPr sz="1150" spc="-5" dirty="0">
                <a:latin typeface="Consolas" panose="020B0609020204030204"/>
                <a:cs typeface="Consolas" panose="020B0609020204030204"/>
              </a:rPr>
              <a:t>(</a:t>
            </a:r>
            <a:r>
              <a:rPr sz="1150" spc="-5" dirty="0">
                <a:solidFill>
                  <a:srgbClr val="FF0000"/>
                </a:solidFill>
                <a:latin typeface="Consolas" panose="020B0609020204030204"/>
                <a:cs typeface="Consolas" panose="020B0609020204030204"/>
              </a:rPr>
              <a:t>2</a:t>
            </a:r>
            <a:r>
              <a:rPr sz="1150" spc="-5" dirty="0">
                <a:latin typeface="Consolas" panose="020B0609020204030204"/>
                <a:cs typeface="Consolas" panose="020B0609020204030204"/>
              </a:rPr>
              <a:t>,</a:t>
            </a:r>
            <a:r>
              <a:rPr sz="1150" spc="-30"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6</a:t>
            </a:r>
            <a:r>
              <a:rPr sz="1150" dirty="0">
                <a:latin typeface="Consolas" panose="020B0609020204030204"/>
                <a:cs typeface="Consolas" panose="020B0609020204030204"/>
              </a:rPr>
              <a:t>):</a:t>
            </a:r>
            <a:endParaRPr sz="1150">
              <a:latin typeface="Consolas" panose="020B0609020204030204"/>
              <a:cs typeface="Consolas" panose="020B0609020204030204"/>
            </a:endParaRPr>
          </a:p>
          <a:p>
            <a:pPr marL="159385">
              <a:lnSpc>
                <a:spcPct val="100000"/>
              </a:lnSpc>
              <a:spcBef>
                <a:spcPts val="70"/>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(x)</a:t>
            </a:r>
            <a:endParaRPr sz="1150">
              <a:latin typeface="Consolas" panose="020B0609020204030204"/>
              <a:cs typeface="Consolas" panose="020B0609020204030204"/>
            </a:endParaRPr>
          </a:p>
        </p:txBody>
      </p:sp>
      <p:grpSp>
        <p:nvGrpSpPr>
          <p:cNvPr id="4" name="object 4"/>
          <p:cNvGrpSpPr/>
          <p:nvPr/>
        </p:nvGrpSpPr>
        <p:grpSpPr>
          <a:xfrm>
            <a:off x="914400" y="2195194"/>
            <a:ext cx="9237345" cy="927100"/>
            <a:chOff x="914400" y="2195194"/>
            <a:chExt cx="9237345" cy="927100"/>
          </a:xfrm>
        </p:grpSpPr>
        <p:sp>
          <p:nvSpPr>
            <p:cNvPr id="5" name="object 5"/>
            <p:cNvSpPr/>
            <p:nvPr/>
          </p:nvSpPr>
          <p:spPr>
            <a:xfrm>
              <a:off x="914400" y="2195194"/>
              <a:ext cx="9237345" cy="292735"/>
            </a:xfrm>
            <a:custGeom>
              <a:avLst/>
              <a:gdLst/>
              <a:ahLst/>
              <a:cxnLst/>
              <a:rect l="l" t="t" r="r" b="b"/>
              <a:pathLst>
                <a:path w="9237345" h="292735">
                  <a:moveTo>
                    <a:pt x="9237345" y="292734"/>
                  </a:moveTo>
                  <a:lnTo>
                    <a:pt x="0" y="292734"/>
                  </a:lnTo>
                  <a:lnTo>
                    <a:pt x="0" y="0"/>
                  </a:lnTo>
                  <a:lnTo>
                    <a:pt x="9237345" y="0"/>
                  </a:lnTo>
                  <a:lnTo>
                    <a:pt x="9237345" y="292734"/>
                  </a:lnTo>
                  <a:close/>
                </a:path>
              </a:pathLst>
            </a:custGeom>
            <a:solidFill>
              <a:srgbClr val="F0F0F0"/>
            </a:solidFill>
          </p:spPr>
          <p:txBody>
            <a:bodyPr wrap="square" lIns="0" tIns="0" rIns="0" bIns="0" rtlCol="0"/>
            <a:lstStyle/>
            <a:p/>
          </p:txBody>
        </p:sp>
        <p:sp>
          <p:nvSpPr>
            <p:cNvPr id="6" name="object 6"/>
            <p:cNvSpPr/>
            <p:nvPr/>
          </p:nvSpPr>
          <p:spPr>
            <a:xfrm>
              <a:off x="914400" y="2488564"/>
              <a:ext cx="9237345" cy="633730"/>
            </a:xfrm>
            <a:custGeom>
              <a:avLst/>
              <a:gdLst/>
              <a:ahLst/>
              <a:cxnLst/>
              <a:rect l="l" t="t" r="r" b="b"/>
              <a:pathLst>
                <a:path w="9237345" h="633730">
                  <a:moveTo>
                    <a:pt x="9237345" y="0"/>
                  </a:moveTo>
                  <a:lnTo>
                    <a:pt x="0" y="0"/>
                  </a:lnTo>
                  <a:lnTo>
                    <a:pt x="0" y="266065"/>
                  </a:lnTo>
                  <a:lnTo>
                    <a:pt x="0" y="633730"/>
                  </a:lnTo>
                  <a:lnTo>
                    <a:pt x="9237345" y="633730"/>
                  </a:lnTo>
                  <a:lnTo>
                    <a:pt x="9237345" y="266065"/>
                  </a:lnTo>
                  <a:lnTo>
                    <a:pt x="9237345" y="0"/>
                  </a:lnTo>
                  <a:close/>
                </a:path>
              </a:pathLst>
            </a:custGeom>
            <a:solidFill>
              <a:srgbClr val="FFFFFF"/>
            </a:solidFill>
          </p:spPr>
          <p:txBody>
            <a:bodyPr wrap="square" lIns="0" tIns="0" rIns="0" bIns="0" rtlCol="0"/>
            <a:lstStyle/>
            <a:p/>
          </p:txBody>
        </p:sp>
        <p:sp>
          <p:nvSpPr>
            <p:cNvPr id="7" name="object 7"/>
            <p:cNvSpPr/>
            <p:nvPr/>
          </p:nvSpPr>
          <p:spPr>
            <a:xfrm>
              <a:off x="2874645" y="2754629"/>
              <a:ext cx="1257300" cy="184785"/>
            </a:xfrm>
            <a:custGeom>
              <a:avLst/>
              <a:gdLst/>
              <a:ahLst/>
              <a:cxnLst/>
              <a:rect l="l" t="t" r="r" b="b"/>
              <a:pathLst>
                <a:path w="1257300" h="184785">
                  <a:moveTo>
                    <a:pt x="1257300" y="0"/>
                  </a:moveTo>
                  <a:lnTo>
                    <a:pt x="1257300" y="0"/>
                  </a:lnTo>
                  <a:lnTo>
                    <a:pt x="0" y="0"/>
                  </a:lnTo>
                  <a:lnTo>
                    <a:pt x="0" y="184785"/>
                  </a:lnTo>
                  <a:lnTo>
                    <a:pt x="1257300" y="184785"/>
                  </a:lnTo>
                  <a:lnTo>
                    <a:pt x="1257300" y="0"/>
                  </a:lnTo>
                  <a:close/>
                </a:path>
              </a:pathLst>
            </a:custGeom>
            <a:solidFill>
              <a:srgbClr val="F0F0F0"/>
            </a:solidFill>
          </p:spPr>
          <p:txBody>
            <a:bodyPr wrap="square" lIns="0" tIns="0" rIns="0" bIns="0" rtlCol="0"/>
            <a:lstStyle/>
            <a:p/>
          </p:txBody>
        </p:sp>
      </p:grpSp>
      <p:sp>
        <p:nvSpPr>
          <p:cNvPr id="8" name="object 8"/>
          <p:cNvSpPr txBox="1"/>
          <p:nvPr/>
        </p:nvSpPr>
        <p:spPr>
          <a:xfrm>
            <a:off x="914400" y="2551302"/>
            <a:ext cx="8778875" cy="394335"/>
          </a:xfrm>
          <a:prstGeom prst="rect">
            <a:avLst/>
          </a:prstGeom>
        </p:spPr>
        <p:txBody>
          <a:bodyPr vert="horz" wrap="square" lIns="0" tIns="9525" rIns="0" bIns="0" rtlCol="0">
            <a:spAutoFit/>
          </a:bodyPr>
          <a:lstStyle/>
          <a:p>
            <a:pPr marR="5080">
              <a:lnSpc>
                <a:spcPct val="102000"/>
              </a:lnSpc>
              <a:spcBef>
                <a:spcPts val="75"/>
              </a:spcBef>
            </a:pPr>
            <a:r>
              <a:rPr sz="1150" spc="-5" dirty="0">
                <a:latin typeface="Verdana" panose="020B0604030504040204"/>
                <a:cs typeface="Verdana" panose="020B0604030504040204"/>
              </a:rPr>
              <a:t>The </a:t>
            </a:r>
            <a:r>
              <a:rPr sz="1200" dirty="0">
                <a:solidFill>
                  <a:srgbClr val="DC133B"/>
                </a:solidFill>
                <a:latin typeface="Consolas" panose="020B0609020204030204"/>
                <a:cs typeface="Consolas" panose="020B0609020204030204"/>
              </a:rPr>
              <a:t>range() </a:t>
            </a:r>
            <a:r>
              <a:rPr sz="1150" spc="-5" dirty="0">
                <a:latin typeface="Verdana" panose="020B0604030504040204"/>
                <a:cs typeface="Verdana" panose="020B0604030504040204"/>
              </a:rPr>
              <a:t>function defaults </a:t>
            </a:r>
            <a:r>
              <a:rPr sz="1150" dirty="0">
                <a:latin typeface="Verdana" panose="020B0604030504040204"/>
                <a:cs typeface="Verdana" panose="020B0604030504040204"/>
              </a:rPr>
              <a:t>to </a:t>
            </a:r>
            <a:r>
              <a:rPr sz="1150" spc="-5" dirty="0">
                <a:latin typeface="Verdana" panose="020B0604030504040204"/>
                <a:cs typeface="Verdana" panose="020B0604030504040204"/>
              </a:rPr>
              <a:t>increment </a:t>
            </a:r>
            <a:r>
              <a:rPr sz="1150" dirty="0">
                <a:latin typeface="Verdana" panose="020B0604030504040204"/>
                <a:cs typeface="Verdana" panose="020B0604030504040204"/>
              </a:rPr>
              <a:t>the </a:t>
            </a:r>
            <a:r>
              <a:rPr sz="1150" spc="-5" dirty="0">
                <a:latin typeface="Verdana" panose="020B0604030504040204"/>
                <a:cs typeface="Verdana" panose="020B0604030504040204"/>
              </a:rPr>
              <a:t>sequence </a:t>
            </a:r>
            <a:r>
              <a:rPr sz="1150" dirty="0">
                <a:latin typeface="Verdana" panose="020B0604030504040204"/>
                <a:cs typeface="Verdana" panose="020B0604030504040204"/>
              </a:rPr>
              <a:t>by 1, </a:t>
            </a:r>
            <a:r>
              <a:rPr sz="1150" spc="-5" dirty="0">
                <a:latin typeface="Verdana" panose="020B0604030504040204"/>
                <a:cs typeface="Verdana" panose="020B0604030504040204"/>
              </a:rPr>
              <a:t>however </a:t>
            </a:r>
            <a:r>
              <a:rPr sz="1150" dirty="0">
                <a:latin typeface="Verdana" panose="020B0604030504040204"/>
                <a:cs typeface="Verdana" panose="020B0604030504040204"/>
              </a:rPr>
              <a:t>it is </a:t>
            </a:r>
            <a:r>
              <a:rPr sz="1150" spc="-5" dirty="0">
                <a:latin typeface="Verdana" panose="020B0604030504040204"/>
                <a:cs typeface="Verdana" panose="020B0604030504040204"/>
              </a:rPr>
              <a:t>possible </a:t>
            </a:r>
            <a:r>
              <a:rPr sz="1150" dirty="0">
                <a:latin typeface="Verdana" panose="020B0604030504040204"/>
                <a:cs typeface="Verdana" panose="020B0604030504040204"/>
              </a:rPr>
              <a:t>to </a:t>
            </a:r>
            <a:r>
              <a:rPr sz="1150" spc="-5" dirty="0">
                <a:latin typeface="Verdana" panose="020B0604030504040204"/>
                <a:cs typeface="Verdana" panose="020B0604030504040204"/>
              </a:rPr>
              <a:t>specify </a:t>
            </a:r>
            <a:r>
              <a:rPr sz="1150" dirty="0">
                <a:latin typeface="Verdana" panose="020B0604030504040204"/>
                <a:cs typeface="Verdana" panose="020B0604030504040204"/>
              </a:rPr>
              <a:t>the </a:t>
            </a:r>
            <a:r>
              <a:rPr sz="1150" spc="-5" dirty="0">
                <a:latin typeface="Verdana" panose="020B0604030504040204"/>
                <a:cs typeface="Verdana" panose="020B0604030504040204"/>
              </a:rPr>
              <a:t>increment </a:t>
            </a:r>
            <a:r>
              <a:rPr sz="1150" dirty="0">
                <a:latin typeface="Verdana" panose="020B0604030504040204"/>
                <a:cs typeface="Verdana" panose="020B0604030504040204"/>
              </a:rPr>
              <a:t>value by  </a:t>
            </a:r>
            <a:r>
              <a:rPr sz="1150" spc="-5" dirty="0">
                <a:latin typeface="Verdana" panose="020B0604030504040204"/>
                <a:cs typeface="Verdana" panose="020B0604030504040204"/>
              </a:rPr>
              <a:t>adding </a:t>
            </a:r>
            <a:r>
              <a:rPr sz="1150" dirty="0">
                <a:latin typeface="Verdana" panose="020B0604030504040204"/>
                <a:cs typeface="Verdana" panose="020B0604030504040204"/>
              </a:rPr>
              <a:t>a </a:t>
            </a:r>
            <a:r>
              <a:rPr sz="1150" spc="-5" dirty="0">
                <a:latin typeface="Verdana" panose="020B0604030504040204"/>
                <a:cs typeface="Verdana" panose="020B0604030504040204"/>
              </a:rPr>
              <a:t>third parameter: </a:t>
            </a:r>
            <a:r>
              <a:rPr sz="1200" dirty="0">
                <a:solidFill>
                  <a:srgbClr val="DC133B"/>
                </a:solidFill>
                <a:latin typeface="Consolas" panose="020B0609020204030204"/>
                <a:cs typeface="Consolas" panose="020B0609020204030204"/>
              </a:rPr>
              <a:t>range(2, 30,</a:t>
            </a:r>
            <a:r>
              <a:rPr sz="1200" spc="-10" dirty="0">
                <a:solidFill>
                  <a:srgbClr val="DC133B"/>
                </a:solidFill>
                <a:latin typeface="Consolas" panose="020B0609020204030204"/>
                <a:cs typeface="Consolas" panose="020B0609020204030204"/>
              </a:rPr>
              <a:t> </a:t>
            </a:r>
            <a:r>
              <a:rPr sz="1200" b="1" dirty="0">
                <a:solidFill>
                  <a:srgbClr val="DC133B"/>
                </a:solidFill>
                <a:latin typeface="Consolas" panose="020B0609020204030204"/>
                <a:cs typeface="Consolas" panose="020B0609020204030204"/>
              </a:rPr>
              <a:t>3</a:t>
            </a:r>
            <a:r>
              <a:rPr sz="1200" dirty="0">
                <a:solidFill>
                  <a:srgbClr val="DC133B"/>
                </a:solidFill>
                <a:latin typeface="Consolas" panose="020B0609020204030204"/>
                <a:cs typeface="Consolas" panose="020B0609020204030204"/>
              </a:rPr>
              <a:t>)</a:t>
            </a:r>
            <a:r>
              <a:rPr sz="1150" dirty="0">
                <a:latin typeface="Verdana" panose="020B0604030504040204"/>
                <a:cs typeface="Verdana" panose="020B0604030504040204"/>
              </a:rPr>
              <a:t>:</a:t>
            </a:r>
            <a:endParaRPr sz="1150">
              <a:latin typeface="Verdana" panose="020B0604030504040204"/>
              <a:cs typeface="Verdana" panose="020B0604030504040204"/>
            </a:endParaRPr>
          </a:p>
        </p:txBody>
      </p:sp>
      <p:sp>
        <p:nvSpPr>
          <p:cNvPr id="9" name="object 9"/>
          <p:cNvSpPr txBox="1"/>
          <p:nvPr/>
        </p:nvSpPr>
        <p:spPr>
          <a:xfrm>
            <a:off x="914400" y="3122929"/>
            <a:ext cx="9237345" cy="810260"/>
          </a:xfrm>
          <a:prstGeom prst="rect">
            <a:avLst/>
          </a:prstGeom>
          <a:solidFill>
            <a:srgbClr val="F0F0F0"/>
          </a:solidFill>
        </p:spPr>
        <p:txBody>
          <a:bodyPr vert="horz" wrap="square" lIns="0" tIns="18415" rIns="0" bIns="0" rtlCol="0">
            <a:spAutoFit/>
          </a:bodyPr>
          <a:lstStyle/>
          <a:p>
            <a:pPr>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a:lnSpc>
                <a:spcPct val="100000"/>
              </a:lnSpc>
              <a:spcBef>
                <a:spcPts val="1480"/>
              </a:spcBef>
            </a:pPr>
            <a:r>
              <a:rPr sz="1150" spc="-5" dirty="0">
                <a:latin typeface="Verdana" panose="020B0604030504040204"/>
                <a:cs typeface="Verdana" panose="020B0604030504040204"/>
              </a:rPr>
              <a:t>Increment </a:t>
            </a:r>
            <a:r>
              <a:rPr sz="1150" dirty="0">
                <a:latin typeface="Verdana" panose="020B0604030504040204"/>
                <a:cs typeface="Verdana" panose="020B0604030504040204"/>
              </a:rPr>
              <a:t>the </a:t>
            </a:r>
            <a:r>
              <a:rPr sz="1150" spc="-5" dirty="0">
                <a:latin typeface="Verdana" panose="020B0604030504040204"/>
                <a:cs typeface="Verdana" panose="020B0604030504040204"/>
              </a:rPr>
              <a:t>sequence </a:t>
            </a:r>
            <a:r>
              <a:rPr sz="1150" dirty="0">
                <a:latin typeface="Verdana" panose="020B0604030504040204"/>
                <a:cs typeface="Verdana" panose="020B0604030504040204"/>
              </a:rPr>
              <a:t>with 3 </a:t>
            </a:r>
            <a:r>
              <a:rPr sz="1150" spc="-5" dirty="0">
                <a:latin typeface="Verdana" panose="020B0604030504040204"/>
                <a:cs typeface="Verdana" panose="020B0604030504040204"/>
              </a:rPr>
              <a:t>(default </a:t>
            </a:r>
            <a:r>
              <a:rPr sz="1150" dirty="0">
                <a:latin typeface="Verdana" panose="020B0604030504040204"/>
                <a:cs typeface="Verdana" panose="020B0604030504040204"/>
              </a:rPr>
              <a:t>is</a:t>
            </a:r>
            <a:r>
              <a:rPr sz="1150" spc="-55" dirty="0">
                <a:latin typeface="Verdana" panose="020B0604030504040204"/>
                <a:cs typeface="Verdana" panose="020B0604030504040204"/>
              </a:rPr>
              <a:t> </a:t>
            </a:r>
            <a:r>
              <a:rPr sz="1150" dirty="0">
                <a:latin typeface="Verdana" panose="020B0604030504040204"/>
                <a:cs typeface="Verdana" panose="020B0604030504040204"/>
              </a:rPr>
              <a:t>1):</a:t>
            </a:r>
            <a:endParaRPr sz="1150">
              <a:latin typeface="Verdana" panose="020B0604030504040204"/>
              <a:cs typeface="Verdana" panose="020B0604030504040204"/>
            </a:endParaRPr>
          </a:p>
        </p:txBody>
      </p:sp>
      <p:sp>
        <p:nvSpPr>
          <p:cNvPr id="10" name="object 10"/>
          <p:cNvSpPr txBox="1"/>
          <p:nvPr/>
        </p:nvSpPr>
        <p:spPr>
          <a:xfrm>
            <a:off x="914400" y="3933189"/>
            <a:ext cx="9237345" cy="470534"/>
          </a:xfrm>
          <a:prstGeom prst="rect">
            <a:avLst/>
          </a:prstGeom>
          <a:solidFill>
            <a:srgbClr val="FFFFFF"/>
          </a:solidFill>
        </p:spPr>
        <p:txBody>
          <a:bodyPr vert="horz" wrap="square" lIns="0" tIns="0" rIns="0" bIns="0" rtlCol="0">
            <a:spAutoFit/>
          </a:bodyPr>
          <a:lstStyle/>
          <a:p>
            <a:pPr>
              <a:lnSpc>
                <a:spcPts val="1280"/>
              </a:lnSpc>
            </a:pPr>
            <a:r>
              <a:rPr sz="1150" dirty="0">
                <a:solidFill>
                  <a:srgbClr val="0000CD"/>
                </a:solidFill>
                <a:latin typeface="Consolas" panose="020B0609020204030204"/>
                <a:cs typeface="Consolas" panose="020B0609020204030204"/>
              </a:rPr>
              <a:t>for </a:t>
            </a:r>
            <a:r>
              <a:rPr sz="1150" dirty="0">
                <a:latin typeface="Consolas" panose="020B0609020204030204"/>
                <a:cs typeface="Consolas" panose="020B0609020204030204"/>
              </a:rPr>
              <a:t>x </a:t>
            </a:r>
            <a:r>
              <a:rPr sz="1150" dirty="0">
                <a:solidFill>
                  <a:srgbClr val="0000CD"/>
                </a:solidFill>
                <a:latin typeface="Consolas" panose="020B0609020204030204"/>
                <a:cs typeface="Consolas" panose="020B0609020204030204"/>
              </a:rPr>
              <a:t>in </a:t>
            </a:r>
            <a:r>
              <a:rPr sz="1150" spc="-5" dirty="0">
                <a:solidFill>
                  <a:srgbClr val="0000CD"/>
                </a:solidFill>
                <a:latin typeface="Consolas" panose="020B0609020204030204"/>
                <a:cs typeface="Consolas" panose="020B0609020204030204"/>
              </a:rPr>
              <a:t>range</a:t>
            </a:r>
            <a:r>
              <a:rPr sz="1150" spc="-5" dirty="0">
                <a:latin typeface="Consolas" panose="020B0609020204030204"/>
                <a:cs typeface="Consolas" panose="020B0609020204030204"/>
              </a:rPr>
              <a:t>(</a:t>
            </a:r>
            <a:r>
              <a:rPr sz="1150" spc="-5" dirty="0">
                <a:solidFill>
                  <a:srgbClr val="FF0000"/>
                </a:solidFill>
                <a:latin typeface="Consolas" panose="020B0609020204030204"/>
                <a:cs typeface="Consolas" panose="020B0609020204030204"/>
              </a:rPr>
              <a:t>2</a:t>
            </a:r>
            <a:r>
              <a:rPr sz="1150" spc="-5"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30</a:t>
            </a:r>
            <a:r>
              <a:rPr sz="1150" dirty="0">
                <a:latin typeface="Consolas" panose="020B0609020204030204"/>
                <a:cs typeface="Consolas" panose="020B0609020204030204"/>
              </a:rPr>
              <a:t>,</a:t>
            </a:r>
            <a:r>
              <a:rPr sz="1150" spc="-30" dirty="0">
                <a:latin typeface="Consolas" panose="020B0609020204030204"/>
                <a:cs typeface="Consolas" panose="020B0609020204030204"/>
              </a:rPr>
              <a:t> </a:t>
            </a:r>
            <a:r>
              <a:rPr sz="1150" dirty="0">
                <a:solidFill>
                  <a:srgbClr val="FF0000"/>
                </a:solidFill>
                <a:latin typeface="Consolas" panose="020B0609020204030204"/>
                <a:cs typeface="Consolas" panose="020B0609020204030204"/>
              </a:rPr>
              <a:t>3</a:t>
            </a:r>
            <a:r>
              <a:rPr sz="1150" dirty="0">
                <a:latin typeface="Consolas" panose="020B0609020204030204"/>
                <a:cs typeface="Consolas" panose="020B0609020204030204"/>
              </a:rPr>
              <a:t>):</a:t>
            </a:r>
            <a:endParaRPr sz="1150">
              <a:latin typeface="Consolas" panose="020B0609020204030204"/>
              <a:cs typeface="Consolas" panose="020B0609020204030204"/>
            </a:endParaRPr>
          </a:p>
          <a:p>
            <a:pPr marL="159385">
              <a:lnSpc>
                <a:spcPct val="100000"/>
              </a:lnSpc>
              <a:spcBef>
                <a:spcPts val="70"/>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(x)</a:t>
            </a:r>
            <a:endParaRPr sz="1150">
              <a:latin typeface="Consolas" panose="020B0609020204030204"/>
              <a:cs typeface="Consolas" panose="020B0609020204030204"/>
            </a:endParaRPr>
          </a:p>
        </p:txBody>
      </p:sp>
      <p:sp>
        <p:nvSpPr>
          <p:cNvPr id="11" name="object 11"/>
          <p:cNvSpPr/>
          <p:nvPr/>
        </p:nvSpPr>
        <p:spPr>
          <a:xfrm>
            <a:off x="914400" y="4403725"/>
            <a:ext cx="9237345" cy="292735"/>
          </a:xfrm>
          <a:custGeom>
            <a:avLst/>
            <a:gdLst/>
            <a:ahLst/>
            <a:cxnLst/>
            <a:rect l="l" t="t" r="r" b="b"/>
            <a:pathLst>
              <a:path w="9237345" h="292735">
                <a:moveTo>
                  <a:pt x="9237345" y="292735"/>
                </a:moveTo>
                <a:lnTo>
                  <a:pt x="0" y="292735"/>
                </a:lnTo>
                <a:lnTo>
                  <a:pt x="0" y="0"/>
                </a:lnTo>
                <a:lnTo>
                  <a:pt x="9237345" y="0"/>
                </a:lnTo>
                <a:lnTo>
                  <a:pt x="9237345" y="292735"/>
                </a:lnTo>
                <a:close/>
              </a:path>
            </a:pathLst>
          </a:custGeom>
          <a:solidFill>
            <a:srgbClr val="F0F0F0"/>
          </a:solidFill>
        </p:spPr>
        <p:txBody>
          <a:bodyPr wrap="square" lIns="0" tIns="0" rIns="0" bIns="0" rtlCol="0"/>
          <a:lstStyle/>
          <a:p/>
        </p:txBody>
      </p:sp>
      <p:sp>
        <p:nvSpPr>
          <p:cNvPr id="12" name="object 12"/>
          <p:cNvSpPr/>
          <p:nvPr/>
        </p:nvSpPr>
        <p:spPr>
          <a:xfrm>
            <a:off x="914400" y="4971288"/>
            <a:ext cx="9237345" cy="1905"/>
          </a:xfrm>
          <a:custGeom>
            <a:avLst/>
            <a:gdLst/>
            <a:ahLst/>
            <a:cxnLst/>
            <a:rect l="l" t="t" r="r" b="b"/>
            <a:pathLst>
              <a:path w="9237345" h="1904">
                <a:moveTo>
                  <a:pt x="0" y="1524"/>
                </a:moveTo>
                <a:lnTo>
                  <a:pt x="0" y="0"/>
                </a:lnTo>
                <a:lnTo>
                  <a:pt x="9236964" y="0"/>
                </a:lnTo>
                <a:lnTo>
                  <a:pt x="9237345" y="762"/>
                </a:lnTo>
                <a:lnTo>
                  <a:pt x="0" y="1524"/>
                </a:lnTo>
                <a:close/>
              </a:path>
            </a:pathLst>
          </a:custGeom>
          <a:solidFill>
            <a:srgbClr val="000000"/>
          </a:solidFill>
        </p:spPr>
        <p:txBody>
          <a:bodyPr wrap="square" lIns="0" tIns="0" rIns="0" bIns="0" rtlCol="0"/>
          <a:lstStyle/>
          <a:p/>
        </p:txBody>
      </p:sp>
      <p:sp>
        <p:nvSpPr>
          <p:cNvPr id="13" name="object 13"/>
          <p:cNvSpPr txBox="1"/>
          <p:nvPr/>
        </p:nvSpPr>
        <p:spPr>
          <a:xfrm>
            <a:off x="914400" y="5177154"/>
            <a:ext cx="9237345" cy="588010"/>
          </a:xfrm>
          <a:prstGeom prst="rect">
            <a:avLst/>
          </a:prstGeom>
          <a:solidFill>
            <a:srgbClr val="FFFFFF"/>
          </a:solidFill>
        </p:spPr>
        <p:txBody>
          <a:bodyPr vert="horz" wrap="square" lIns="0" tIns="23495" rIns="0" bIns="0" rtlCol="0">
            <a:spAutoFit/>
          </a:bodyPr>
          <a:lstStyle/>
          <a:p>
            <a:pPr>
              <a:lnSpc>
                <a:spcPct val="100000"/>
              </a:lnSpc>
              <a:spcBef>
                <a:spcPts val="185"/>
              </a:spcBef>
            </a:pPr>
            <a:r>
              <a:rPr sz="2400" spc="-5" dirty="0">
                <a:latin typeface="Segoe UI" panose="020B0502040204020203"/>
                <a:cs typeface="Segoe UI" panose="020B0502040204020203"/>
              </a:rPr>
              <a:t>Else in For</a:t>
            </a:r>
            <a:r>
              <a:rPr sz="2400" spc="5" dirty="0">
                <a:latin typeface="Segoe UI" panose="020B0502040204020203"/>
                <a:cs typeface="Segoe UI" panose="020B0502040204020203"/>
              </a:rPr>
              <a:t> </a:t>
            </a:r>
            <a:r>
              <a:rPr sz="2400" spc="-5" dirty="0">
                <a:latin typeface="Segoe UI" panose="020B0502040204020203"/>
                <a:cs typeface="Segoe UI" panose="020B0502040204020203"/>
              </a:rPr>
              <a:t>Loop</a:t>
            </a:r>
            <a:endParaRPr sz="2400">
              <a:latin typeface="Segoe UI" panose="020B0502040204020203"/>
              <a:cs typeface="Segoe UI" panose="020B0502040204020203"/>
            </a:endParaRPr>
          </a:p>
        </p:txBody>
      </p:sp>
      <p:sp>
        <p:nvSpPr>
          <p:cNvPr id="14" name="object 14"/>
          <p:cNvSpPr/>
          <p:nvPr/>
        </p:nvSpPr>
        <p:spPr>
          <a:xfrm>
            <a:off x="914400" y="5760084"/>
            <a:ext cx="9237345" cy="183515"/>
          </a:xfrm>
          <a:custGeom>
            <a:avLst/>
            <a:gdLst/>
            <a:ahLst/>
            <a:cxnLst/>
            <a:rect l="l" t="t" r="r" b="b"/>
            <a:pathLst>
              <a:path w="9237345" h="183514">
                <a:moveTo>
                  <a:pt x="9237345" y="183514"/>
                </a:moveTo>
                <a:lnTo>
                  <a:pt x="0" y="183514"/>
                </a:lnTo>
                <a:lnTo>
                  <a:pt x="0" y="0"/>
                </a:lnTo>
                <a:lnTo>
                  <a:pt x="9237345" y="0"/>
                </a:lnTo>
                <a:lnTo>
                  <a:pt x="9237345" y="183514"/>
                </a:lnTo>
                <a:close/>
              </a:path>
            </a:pathLst>
          </a:custGeom>
          <a:solidFill>
            <a:srgbClr val="FFFFFF"/>
          </a:solidFill>
        </p:spPr>
        <p:txBody>
          <a:bodyPr wrap="square" lIns="0" tIns="0" rIns="0" bIns="0" rtlCol="0"/>
          <a:lstStyle/>
          <a:p/>
        </p:txBody>
      </p:sp>
      <p:sp>
        <p:nvSpPr>
          <p:cNvPr id="15" name="object 15"/>
          <p:cNvSpPr txBox="1"/>
          <p:nvPr/>
        </p:nvSpPr>
        <p:spPr>
          <a:xfrm>
            <a:off x="901700" y="5753480"/>
            <a:ext cx="295275" cy="200660"/>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T</a:t>
            </a:r>
            <a:r>
              <a:rPr sz="1150" dirty="0">
                <a:latin typeface="Verdana" panose="020B0604030504040204"/>
                <a:cs typeface="Verdana" panose="020B0604030504040204"/>
              </a:rPr>
              <a:t>he</a:t>
            </a:r>
            <a:endParaRPr sz="1150">
              <a:latin typeface="Verdana" panose="020B0604030504040204"/>
              <a:cs typeface="Verdana" panose="020B0604030504040204"/>
            </a:endParaRPr>
          </a:p>
        </p:txBody>
      </p:sp>
      <p:sp>
        <p:nvSpPr>
          <p:cNvPr id="16" name="object 16"/>
          <p:cNvSpPr txBox="1"/>
          <p:nvPr/>
        </p:nvSpPr>
        <p:spPr>
          <a:xfrm>
            <a:off x="1235075" y="5765164"/>
            <a:ext cx="291465" cy="178435"/>
          </a:xfrm>
          <a:prstGeom prst="rect">
            <a:avLst/>
          </a:prstGeom>
          <a:solidFill>
            <a:srgbClr val="F0F0F0"/>
          </a:solidFill>
        </p:spPr>
        <p:txBody>
          <a:bodyPr vert="horz" wrap="square" lIns="0" tIns="19685" rIns="0" bIns="0" rtlCol="0">
            <a:spAutoFit/>
          </a:bodyPr>
          <a:lstStyle/>
          <a:p>
            <a:pPr>
              <a:lnSpc>
                <a:spcPct val="100000"/>
              </a:lnSpc>
              <a:spcBef>
                <a:spcPts val="155"/>
              </a:spcBef>
            </a:pPr>
            <a:r>
              <a:rPr sz="1000" spc="-5" dirty="0">
                <a:solidFill>
                  <a:srgbClr val="DC133B"/>
                </a:solidFill>
                <a:latin typeface="Consolas" panose="020B0609020204030204"/>
                <a:cs typeface="Consolas" panose="020B0609020204030204"/>
              </a:rPr>
              <a:t>else</a:t>
            </a:r>
            <a:endParaRPr sz="1000">
              <a:latin typeface="Consolas" panose="020B0609020204030204"/>
              <a:cs typeface="Consolas" panose="020B0609020204030204"/>
            </a:endParaRPr>
          </a:p>
        </p:txBody>
      </p:sp>
      <p:sp>
        <p:nvSpPr>
          <p:cNvPr id="17" name="object 17"/>
          <p:cNvSpPr txBox="1"/>
          <p:nvPr/>
        </p:nvSpPr>
        <p:spPr>
          <a:xfrm>
            <a:off x="1552447" y="5753480"/>
            <a:ext cx="969644" cy="200660"/>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keyword </a:t>
            </a:r>
            <a:r>
              <a:rPr sz="1150" dirty="0">
                <a:latin typeface="Verdana" panose="020B0604030504040204"/>
                <a:cs typeface="Verdana" panose="020B0604030504040204"/>
              </a:rPr>
              <a:t>in</a:t>
            </a:r>
            <a:r>
              <a:rPr sz="1150" spc="-80" dirty="0">
                <a:latin typeface="Verdana" panose="020B0604030504040204"/>
                <a:cs typeface="Verdana" panose="020B0604030504040204"/>
              </a:rPr>
              <a:t> </a:t>
            </a:r>
            <a:r>
              <a:rPr sz="1150" dirty="0">
                <a:latin typeface="Verdana" panose="020B0604030504040204"/>
                <a:cs typeface="Verdana" panose="020B0604030504040204"/>
              </a:rPr>
              <a:t>a</a:t>
            </a:r>
            <a:endParaRPr sz="1150">
              <a:latin typeface="Verdana" panose="020B0604030504040204"/>
              <a:cs typeface="Verdana" panose="020B0604030504040204"/>
            </a:endParaRPr>
          </a:p>
        </p:txBody>
      </p:sp>
      <p:sp>
        <p:nvSpPr>
          <p:cNvPr id="18" name="object 18"/>
          <p:cNvSpPr txBox="1"/>
          <p:nvPr/>
        </p:nvSpPr>
        <p:spPr>
          <a:xfrm>
            <a:off x="2560954" y="5765164"/>
            <a:ext cx="209550" cy="178435"/>
          </a:xfrm>
          <a:prstGeom prst="rect">
            <a:avLst/>
          </a:prstGeom>
          <a:solidFill>
            <a:srgbClr val="F0F0F0"/>
          </a:solidFill>
        </p:spPr>
        <p:txBody>
          <a:bodyPr vert="horz" wrap="square" lIns="0" tIns="19685" rIns="0" bIns="0" rtlCol="0">
            <a:spAutoFit/>
          </a:bodyPr>
          <a:lstStyle/>
          <a:p>
            <a:pPr>
              <a:lnSpc>
                <a:spcPct val="100000"/>
              </a:lnSpc>
              <a:spcBef>
                <a:spcPts val="155"/>
              </a:spcBef>
            </a:pPr>
            <a:r>
              <a:rPr sz="1000" spc="-5" dirty="0">
                <a:solidFill>
                  <a:srgbClr val="DC133B"/>
                </a:solidFill>
                <a:latin typeface="Consolas" panose="020B0609020204030204"/>
                <a:cs typeface="Consolas" panose="020B0609020204030204"/>
              </a:rPr>
              <a:t>for</a:t>
            </a:r>
            <a:endParaRPr sz="1000">
              <a:latin typeface="Consolas" panose="020B0609020204030204"/>
              <a:cs typeface="Consolas" panose="020B0609020204030204"/>
            </a:endParaRPr>
          </a:p>
        </p:txBody>
      </p:sp>
      <p:sp>
        <p:nvSpPr>
          <p:cNvPr id="19" name="object 19"/>
          <p:cNvSpPr txBox="1"/>
          <p:nvPr/>
        </p:nvSpPr>
        <p:spPr>
          <a:xfrm>
            <a:off x="2809748" y="5753480"/>
            <a:ext cx="5256530" cy="200660"/>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loop specifies </a:t>
            </a:r>
            <a:r>
              <a:rPr sz="1150" dirty="0">
                <a:latin typeface="Verdana" panose="020B0604030504040204"/>
                <a:cs typeface="Verdana" panose="020B0604030504040204"/>
              </a:rPr>
              <a:t>a block </a:t>
            </a:r>
            <a:r>
              <a:rPr sz="1150" spc="-5" dirty="0">
                <a:latin typeface="Verdana" panose="020B0604030504040204"/>
                <a:cs typeface="Verdana" panose="020B0604030504040204"/>
              </a:rPr>
              <a:t>of code </a:t>
            </a:r>
            <a:r>
              <a:rPr sz="1150" dirty="0">
                <a:latin typeface="Verdana" panose="020B0604030504040204"/>
                <a:cs typeface="Verdana" panose="020B0604030504040204"/>
              </a:rPr>
              <a:t>to be </a:t>
            </a:r>
            <a:r>
              <a:rPr sz="1150" spc="-5" dirty="0">
                <a:latin typeface="Verdana" panose="020B0604030504040204"/>
                <a:cs typeface="Verdana" panose="020B0604030504040204"/>
              </a:rPr>
              <a:t>executed when </a:t>
            </a:r>
            <a:r>
              <a:rPr sz="1150" dirty="0">
                <a:latin typeface="Verdana" panose="020B0604030504040204"/>
                <a:cs typeface="Verdana" panose="020B0604030504040204"/>
              </a:rPr>
              <a:t>the </a:t>
            </a:r>
            <a:r>
              <a:rPr sz="1150" spc="-5" dirty="0">
                <a:latin typeface="Verdana" panose="020B0604030504040204"/>
                <a:cs typeface="Verdana" panose="020B0604030504040204"/>
              </a:rPr>
              <a:t>loop is</a:t>
            </a:r>
            <a:r>
              <a:rPr sz="1150" spc="10" dirty="0">
                <a:latin typeface="Verdana" panose="020B0604030504040204"/>
                <a:cs typeface="Verdana" panose="020B0604030504040204"/>
              </a:rPr>
              <a:t> </a:t>
            </a:r>
            <a:r>
              <a:rPr sz="1150" spc="-5" dirty="0">
                <a:latin typeface="Verdana" panose="020B0604030504040204"/>
                <a:cs typeface="Verdana" panose="020B0604030504040204"/>
              </a:rPr>
              <a:t>finished:</a:t>
            </a:r>
            <a:endParaRPr sz="1150">
              <a:latin typeface="Verdana" panose="020B0604030504040204"/>
              <a:cs typeface="Verdana" panose="020B060403050404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914399"/>
            <a:ext cx="9237345" cy="810260"/>
          </a:xfrm>
          <a:prstGeom prst="rect">
            <a:avLst/>
          </a:prstGeom>
          <a:solidFill>
            <a:srgbClr val="F0F0F0"/>
          </a:solidFill>
        </p:spPr>
        <p:txBody>
          <a:bodyPr vert="horz" wrap="square" lIns="0" tIns="19050" rIns="0" bIns="0" rtlCol="0">
            <a:spAutoFit/>
          </a:bodyPr>
          <a:lstStyle/>
          <a:p>
            <a:pPr>
              <a:lnSpc>
                <a:spcPct val="100000"/>
              </a:lnSpc>
              <a:spcBef>
                <a:spcPts val="150"/>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a:lnSpc>
                <a:spcPct val="100000"/>
              </a:lnSpc>
              <a:spcBef>
                <a:spcPts val="1475"/>
              </a:spcBef>
            </a:pPr>
            <a:r>
              <a:rPr sz="1150" spc="-5" dirty="0">
                <a:latin typeface="Verdana" panose="020B0604030504040204"/>
                <a:cs typeface="Verdana" panose="020B0604030504040204"/>
              </a:rPr>
              <a:t>Print </a:t>
            </a:r>
            <a:r>
              <a:rPr sz="1150" dirty="0">
                <a:latin typeface="Verdana" panose="020B0604030504040204"/>
                <a:cs typeface="Verdana" panose="020B0604030504040204"/>
              </a:rPr>
              <a:t>all </a:t>
            </a:r>
            <a:r>
              <a:rPr sz="1150" spc="-5" dirty="0">
                <a:latin typeface="Verdana" panose="020B0604030504040204"/>
                <a:cs typeface="Verdana" panose="020B0604030504040204"/>
              </a:rPr>
              <a:t>numbers from </a:t>
            </a:r>
            <a:r>
              <a:rPr sz="1150" dirty="0">
                <a:latin typeface="Verdana" panose="020B0604030504040204"/>
                <a:cs typeface="Verdana" panose="020B0604030504040204"/>
              </a:rPr>
              <a:t>0 to 5, and </a:t>
            </a:r>
            <a:r>
              <a:rPr sz="1150" spc="-5" dirty="0">
                <a:latin typeface="Verdana" panose="020B0604030504040204"/>
                <a:cs typeface="Verdana" panose="020B0604030504040204"/>
              </a:rPr>
              <a:t>print </a:t>
            </a:r>
            <a:r>
              <a:rPr sz="1150" dirty="0">
                <a:latin typeface="Verdana" panose="020B0604030504040204"/>
                <a:cs typeface="Verdana" panose="020B0604030504040204"/>
              </a:rPr>
              <a:t>a </a:t>
            </a:r>
            <a:r>
              <a:rPr sz="1150" spc="-5" dirty="0">
                <a:latin typeface="Verdana" panose="020B0604030504040204"/>
                <a:cs typeface="Verdana" panose="020B0604030504040204"/>
              </a:rPr>
              <a:t>message </a:t>
            </a:r>
            <a:r>
              <a:rPr sz="1150" dirty="0">
                <a:latin typeface="Verdana" panose="020B0604030504040204"/>
                <a:cs typeface="Verdana" panose="020B0604030504040204"/>
              </a:rPr>
              <a:t>when the </a:t>
            </a:r>
            <a:r>
              <a:rPr sz="1150" spc="-5" dirty="0">
                <a:latin typeface="Verdana" panose="020B0604030504040204"/>
                <a:cs typeface="Verdana" panose="020B0604030504040204"/>
              </a:rPr>
              <a:t>loop </a:t>
            </a:r>
            <a:r>
              <a:rPr sz="1150" dirty="0">
                <a:latin typeface="Verdana" panose="020B0604030504040204"/>
                <a:cs typeface="Verdana" panose="020B0604030504040204"/>
              </a:rPr>
              <a:t>has</a:t>
            </a:r>
            <a:r>
              <a:rPr sz="1150" spc="-75" dirty="0">
                <a:latin typeface="Verdana" panose="020B0604030504040204"/>
                <a:cs typeface="Verdana" panose="020B0604030504040204"/>
              </a:rPr>
              <a:t> </a:t>
            </a:r>
            <a:r>
              <a:rPr sz="1150" spc="-5" dirty="0">
                <a:latin typeface="Verdana" panose="020B0604030504040204"/>
                <a:cs typeface="Verdana" panose="020B0604030504040204"/>
              </a:rPr>
              <a:t>ended:</a:t>
            </a:r>
            <a:endParaRPr sz="1150">
              <a:latin typeface="Verdana" panose="020B0604030504040204"/>
              <a:cs typeface="Verdana" panose="020B0604030504040204"/>
            </a:endParaRPr>
          </a:p>
        </p:txBody>
      </p:sp>
      <p:sp>
        <p:nvSpPr>
          <p:cNvPr id="3" name="object 3"/>
          <p:cNvSpPr txBox="1"/>
          <p:nvPr/>
        </p:nvSpPr>
        <p:spPr>
          <a:xfrm>
            <a:off x="914400" y="1724659"/>
            <a:ext cx="9237345" cy="839469"/>
          </a:xfrm>
          <a:prstGeom prst="rect">
            <a:avLst/>
          </a:prstGeom>
          <a:solidFill>
            <a:srgbClr val="FFFFFF"/>
          </a:solidFill>
        </p:spPr>
        <p:txBody>
          <a:bodyPr vert="horz" wrap="square" lIns="0" tIns="0" rIns="0" bIns="0" rtlCol="0">
            <a:spAutoFit/>
          </a:bodyPr>
          <a:lstStyle/>
          <a:p>
            <a:pPr>
              <a:lnSpc>
                <a:spcPts val="1285"/>
              </a:lnSpc>
            </a:pPr>
            <a:r>
              <a:rPr sz="1150" dirty="0">
                <a:solidFill>
                  <a:srgbClr val="0000CD"/>
                </a:solidFill>
                <a:latin typeface="Consolas" panose="020B0609020204030204"/>
                <a:cs typeface="Consolas" panose="020B0609020204030204"/>
              </a:rPr>
              <a:t>for </a:t>
            </a:r>
            <a:r>
              <a:rPr sz="1150" dirty="0">
                <a:latin typeface="Consolas" panose="020B0609020204030204"/>
                <a:cs typeface="Consolas" panose="020B0609020204030204"/>
              </a:rPr>
              <a:t>x </a:t>
            </a:r>
            <a:r>
              <a:rPr sz="1150" dirty="0">
                <a:solidFill>
                  <a:srgbClr val="0000CD"/>
                </a:solidFill>
                <a:latin typeface="Consolas" panose="020B0609020204030204"/>
                <a:cs typeface="Consolas" panose="020B0609020204030204"/>
              </a:rPr>
              <a:t>in</a:t>
            </a:r>
            <a:r>
              <a:rPr sz="1150" spc="-25" dirty="0">
                <a:solidFill>
                  <a:srgbClr val="0000CD"/>
                </a:solidFill>
                <a:latin typeface="Consolas" panose="020B0609020204030204"/>
                <a:cs typeface="Consolas" panose="020B0609020204030204"/>
              </a:rPr>
              <a:t> </a:t>
            </a:r>
            <a:r>
              <a:rPr sz="1150" spc="-5" dirty="0">
                <a:solidFill>
                  <a:srgbClr val="0000CD"/>
                </a:solidFill>
                <a:latin typeface="Consolas" panose="020B0609020204030204"/>
                <a:cs typeface="Consolas" panose="020B0609020204030204"/>
              </a:rPr>
              <a:t>range</a:t>
            </a:r>
            <a:r>
              <a:rPr sz="1150" spc="-5" dirty="0">
                <a:latin typeface="Consolas" panose="020B0609020204030204"/>
                <a:cs typeface="Consolas" panose="020B0609020204030204"/>
              </a:rPr>
              <a:t>(</a:t>
            </a:r>
            <a:r>
              <a:rPr sz="1150" spc="-5" dirty="0">
                <a:solidFill>
                  <a:srgbClr val="FF0000"/>
                </a:solidFill>
                <a:latin typeface="Consolas" panose="020B0609020204030204"/>
                <a:cs typeface="Consolas" panose="020B0609020204030204"/>
              </a:rPr>
              <a:t>6</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R="8425180" indent="160020">
              <a:lnSpc>
                <a:spcPct val="105000"/>
              </a:lnSpc>
            </a:pPr>
            <a:r>
              <a:rPr sz="1150" dirty="0">
                <a:solidFill>
                  <a:srgbClr val="0000CD"/>
                </a:solidFill>
                <a:latin typeface="Consolas" panose="020B0609020204030204"/>
                <a:cs typeface="Consolas" panose="020B0609020204030204"/>
              </a:rPr>
              <a:t>pri</a:t>
            </a:r>
            <a:r>
              <a:rPr sz="1150" spc="-10" dirty="0">
                <a:solidFill>
                  <a:srgbClr val="0000CD"/>
                </a:solidFill>
                <a:latin typeface="Consolas" panose="020B0609020204030204"/>
                <a:cs typeface="Consolas" panose="020B0609020204030204"/>
              </a:rPr>
              <a:t>n</a:t>
            </a:r>
            <a:r>
              <a:rPr sz="1150" dirty="0">
                <a:solidFill>
                  <a:srgbClr val="0000CD"/>
                </a:solidFill>
                <a:latin typeface="Consolas" panose="020B0609020204030204"/>
                <a:cs typeface="Consolas" panose="020B0609020204030204"/>
              </a:rPr>
              <a:t>t</a:t>
            </a:r>
            <a:r>
              <a:rPr sz="1150" dirty="0">
                <a:latin typeface="Consolas" panose="020B0609020204030204"/>
                <a:cs typeface="Consolas" panose="020B0609020204030204"/>
              </a:rPr>
              <a:t>(x)  </a:t>
            </a:r>
            <a:r>
              <a:rPr sz="1150" spc="-5" dirty="0">
                <a:solidFill>
                  <a:srgbClr val="0000CD"/>
                </a:solidFill>
                <a:latin typeface="Consolas" panose="020B0609020204030204"/>
                <a:cs typeface="Consolas" panose="020B0609020204030204"/>
              </a:rPr>
              <a:t>else</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marL="159385">
              <a:lnSpc>
                <a:spcPct val="100000"/>
              </a:lnSpc>
              <a:spcBef>
                <a:spcPts val="70"/>
              </a:spcBef>
            </a:pP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"Finally</a:t>
            </a:r>
            <a:r>
              <a:rPr sz="1150" spc="-10" dirty="0">
                <a:solidFill>
                  <a:srgbClr val="A42A2A"/>
                </a:solidFill>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finished!"</a:t>
            </a:r>
            <a:r>
              <a:rPr sz="1150" spc="-5" dirty="0">
                <a:latin typeface="Consolas" panose="020B0609020204030204"/>
                <a:cs typeface="Consolas" panose="020B0609020204030204"/>
              </a:rPr>
              <a:t>)</a:t>
            </a:r>
            <a:endParaRPr sz="1150">
              <a:latin typeface="Consolas" panose="020B0609020204030204"/>
              <a:cs typeface="Consolas" panose="020B0609020204030204"/>
            </a:endParaRPr>
          </a:p>
        </p:txBody>
      </p:sp>
      <p:sp>
        <p:nvSpPr>
          <p:cNvPr id="4" name="object 4"/>
          <p:cNvSpPr/>
          <p:nvPr/>
        </p:nvSpPr>
        <p:spPr>
          <a:xfrm>
            <a:off x="914400" y="2564129"/>
            <a:ext cx="9237345" cy="292735"/>
          </a:xfrm>
          <a:custGeom>
            <a:avLst/>
            <a:gdLst/>
            <a:ahLst/>
            <a:cxnLst/>
            <a:rect l="l" t="t" r="r" b="b"/>
            <a:pathLst>
              <a:path w="9237345" h="292735">
                <a:moveTo>
                  <a:pt x="9237345" y="292735"/>
                </a:moveTo>
                <a:lnTo>
                  <a:pt x="0" y="292735"/>
                </a:lnTo>
                <a:lnTo>
                  <a:pt x="0" y="0"/>
                </a:lnTo>
                <a:lnTo>
                  <a:pt x="9237345" y="0"/>
                </a:lnTo>
                <a:lnTo>
                  <a:pt x="9237345" y="292735"/>
                </a:lnTo>
                <a:close/>
              </a:path>
            </a:pathLst>
          </a:custGeom>
          <a:solidFill>
            <a:srgbClr val="F0F0F0"/>
          </a:solidFill>
        </p:spPr>
        <p:txBody>
          <a:bodyPr wrap="square" lIns="0" tIns="0" rIns="0" bIns="0" rtlCol="0"/>
          <a:lstStyle/>
          <a:p/>
        </p:txBody>
      </p:sp>
      <p:sp>
        <p:nvSpPr>
          <p:cNvPr id="5" name="object 5"/>
          <p:cNvSpPr/>
          <p:nvPr/>
        </p:nvSpPr>
        <p:spPr>
          <a:xfrm>
            <a:off x="914400" y="3131819"/>
            <a:ext cx="9237345" cy="635"/>
          </a:xfrm>
          <a:custGeom>
            <a:avLst/>
            <a:gdLst/>
            <a:ahLst/>
            <a:cxnLst/>
            <a:rect l="l" t="t" r="r" b="b"/>
            <a:pathLst>
              <a:path w="9237345" h="635">
                <a:moveTo>
                  <a:pt x="9237345" y="634"/>
                </a:moveTo>
                <a:lnTo>
                  <a:pt x="0" y="0"/>
                </a:lnTo>
                <a:lnTo>
                  <a:pt x="9236964" y="0"/>
                </a:lnTo>
                <a:lnTo>
                  <a:pt x="9237345" y="634"/>
                </a:lnTo>
                <a:close/>
              </a:path>
            </a:pathLst>
          </a:custGeom>
          <a:solidFill>
            <a:srgbClr val="000000"/>
          </a:solidFill>
        </p:spPr>
        <p:txBody>
          <a:bodyPr wrap="square" lIns="0" tIns="0" rIns="0" bIns="0" rtlCol="0"/>
          <a:lstStyle/>
          <a:p/>
        </p:txBody>
      </p:sp>
      <p:sp>
        <p:nvSpPr>
          <p:cNvPr id="6" name="object 6"/>
          <p:cNvSpPr txBox="1"/>
          <p:nvPr/>
        </p:nvSpPr>
        <p:spPr>
          <a:xfrm>
            <a:off x="914400" y="3337559"/>
            <a:ext cx="9237345" cy="1309370"/>
          </a:xfrm>
          <a:prstGeom prst="rect">
            <a:avLst/>
          </a:prstGeom>
          <a:solidFill>
            <a:srgbClr val="FFFFFF"/>
          </a:solidFill>
        </p:spPr>
        <p:txBody>
          <a:bodyPr vert="horz" wrap="square" lIns="0" tIns="23495" rIns="0" bIns="0" rtlCol="0">
            <a:spAutoFit/>
          </a:bodyPr>
          <a:lstStyle/>
          <a:p>
            <a:pPr>
              <a:lnSpc>
                <a:spcPct val="100000"/>
              </a:lnSpc>
              <a:spcBef>
                <a:spcPts val="185"/>
              </a:spcBef>
            </a:pPr>
            <a:r>
              <a:rPr sz="2400" spc="-5" dirty="0">
                <a:latin typeface="Segoe UI" panose="020B0502040204020203"/>
                <a:cs typeface="Segoe UI" panose="020B0502040204020203"/>
              </a:rPr>
              <a:t>Nested</a:t>
            </a:r>
            <a:r>
              <a:rPr sz="2400" spc="-15" dirty="0">
                <a:latin typeface="Segoe UI" panose="020B0502040204020203"/>
                <a:cs typeface="Segoe UI" panose="020B0502040204020203"/>
              </a:rPr>
              <a:t> </a:t>
            </a:r>
            <a:r>
              <a:rPr sz="2400" spc="-5" dirty="0">
                <a:latin typeface="Segoe UI" panose="020B0502040204020203"/>
                <a:cs typeface="Segoe UI" panose="020B0502040204020203"/>
              </a:rPr>
              <a:t>Loops</a:t>
            </a:r>
            <a:endParaRPr sz="2400">
              <a:latin typeface="Segoe UI" panose="020B0502040204020203"/>
              <a:cs typeface="Segoe UI" panose="020B0502040204020203"/>
            </a:endParaRPr>
          </a:p>
          <a:p>
            <a:pPr>
              <a:lnSpc>
                <a:spcPct val="100000"/>
              </a:lnSpc>
              <a:spcBef>
                <a:spcPts val="1575"/>
              </a:spcBef>
            </a:pPr>
            <a:r>
              <a:rPr sz="1150" dirty="0">
                <a:latin typeface="Verdana" panose="020B0604030504040204"/>
                <a:cs typeface="Verdana" panose="020B0604030504040204"/>
              </a:rPr>
              <a:t>A </a:t>
            </a:r>
            <a:r>
              <a:rPr sz="1150" spc="-5" dirty="0">
                <a:latin typeface="Verdana" panose="020B0604030504040204"/>
                <a:cs typeface="Verdana" panose="020B0604030504040204"/>
              </a:rPr>
              <a:t>nested loop </a:t>
            </a:r>
            <a:r>
              <a:rPr sz="1150" dirty="0">
                <a:latin typeface="Verdana" panose="020B0604030504040204"/>
                <a:cs typeface="Verdana" panose="020B0604030504040204"/>
              </a:rPr>
              <a:t>is a </a:t>
            </a:r>
            <a:r>
              <a:rPr sz="1150" spc="-5" dirty="0">
                <a:latin typeface="Verdana" panose="020B0604030504040204"/>
                <a:cs typeface="Verdana" panose="020B0604030504040204"/>
              </a:rPr>
              <a:t>loop inside </a:t>
            </a:r>
            <a:r>
              <a:rPr sz="1150" dirty="0">
                <a:latin typeface="Verdana" panose="020B0604030504040204"/>
                <a:cs typeface="Verdana" panose="020B0604030504040204"/>
              </a:rPr>
              <a:t>a</a:t>
            </a:r>
            <a:r>
              <a:rPr sz="1150" spc="-25" dirty="0">
                <a:latin typeface="Verdana" panose="020B0604030504040204"/>
                <a:cs typeface="Verdana" panose="020B0604030504040204"/>
              </a:rPr>
              <a:t> </a:t>
            </a:r>
            <a:r>
              <a:rPr sz="1150" spc="-5" dirty="0">
                <a:latin typeface="Verdana" panose="020B0604030504040204"/>
                <a:cs typeface="Verdana" panose="020B0604030504040204"/>
              </a:rPr>
              <a:t>loop.</a:t>
            </a:r>
            <a:endParaRPr sz="1150">
              <a:latin typeface="Verdana" panose="020B0604030504040204"/>
              <a:cs typeface="Verdana" panose="020B0604030504040204"/>
            </a:endParaRPr>
          </a:p>
          <a:p>
            <a:pPr>
              <a:lnSpc>
                <a:spcPct val="100000"/>
              </a:lnSpc>
            </a:pPr>
            <a:endParaRPr sz="1200">
              <a:latin typeface="Verdana" panose="020B0604030504040204"/>
              <a:cs typeface="Verdana" panose="020B0604030504040204"/>
            </a:endParaRPr>
          </a:p>
          <a:p>
            <a:pPr>
              <a:lnSpc>
                <a:spcPct val="100000"/>
              </a:lnSpc>
              <a:spcBef>
                <a:spcPts val="5"/>
              </a:spcBef>
            </a:pPr>
            <a:r>
              <a:rPr sz="1150" spc="-5" dirty="0">
                <a:latin typeface="Verdana" panose="020B0604030504040204"/>
                <a:cs typeface="Verdana" panose="020B0604030504040204"/>
              </a:rPr>
              <a:t>The "inner loop" </a:t>
            </a:r>
            <a:r>
              <a:rPr sz="1150" dirty="0">
                <a:latin typeface="Verdana" panose="020B0604030504040204"/>
                <a:cs typeface="Verdana" panose="020B0604030504040204"/>
              </a:rPr>
              <a:t>will be </a:t>
            </a:r>
            <a:r>
              <a:rPr sz="1150" spc="-5" dirty="0">
                <a:latin typeface="Verdana" panose="020B0604030504040204"/>
                <a:cs typeface="Verdana" panose="020B0604030504040204"/>
              </a:rPr>
              <a:t>executed one </a:t>
            </a:r>
            <a:r>
              <a:rPr sz="1150" dirty="0">
                <a:latin typeface="Verdana" panose="020B0604030504040204"/>
                <a:cs typeface="Verdana" panose="020B0604030504040204"/>
              </a:rPr>
              <a:t>time </a:t>
            </a:r>
            <a:r>
              <a:rPr sz="1150" spc="-5" dirty="0">
                <a:latin typeface="Verdana" panose="020B0604030504040204"/>
                <a:cs typeface="Verdana" panose="020B0604030504040204"/>
              </a:rPr>
              <a:t>for </a:t>
            </a:r>
            <a:r>
              <a:rPr sz="1150" dirty="0">
                <a:latin typeface="Verdana" panose="020B0604030504040204"/>
                <a:cs typeface="Verdana" panose="020B0604030504040204"/>
              </a:rPr>
              <a:t>each </a:t>
            </a:r>
            <a:r>
              <a:rPr sz="1150" spc="-5" dirty="0">
                <a:latin typeface="Verdana" panose="020B0604030504040204"/>
                <a:cs typeface="Verdana" panose="020B0604030504040204"/>
              </a:rPr>
              <a:t>iteration of the "outer</a:t>
            </a:r>
            <a:r>
              <a:rPr sz="1150" spc="-20" dirty="0">
                <a:latin typeface="Verdana" panose="020B0604030504040204"/>
                <a:cs typeface="Verdana" panose="020B0604030504040204"/>
              </a:rPr>
              <a:t> </a:t>
            </a:r>
            <a:r>
              <a:rPr sz="1150" spc="-5" dirty="0">
                <a:latin typeface="Verdana" panose="020B0604030504040204"/>
                <a:cs typeface="Verdana" panose="020B0604030504040204"/>
              </a:rPr>
              <a:t>loop":</a:t>
            </a:r>
            <a:endParaRPr sz="1150">
              <a:latin typeface="Verdana" panose="020B0604030504040204"/>
              <a:cs typeface="Verdana" panose="020B0604030504040204"/>
            </a:endParaRPr>
          </a:p>
        </p:txBody>
      </p:sp>
      <p:sp>
        <p:nvSpPr>
          <p:cNvPr id="7" name="object 7"/>
          <p:cNvSpPr txBox="1"/>
          <p:nvPr/>
        </p:nvSpPr>
        <p:spPr>
          <a:xfrm>
            <a:off x="914400" y="4646929"/>
            <a:ext cx="9237345" cy="810260"/>
          </a:xfrm>
          <a:prstGeom prst="rect">
            <a:avLst/>
          </a:prstGeom>
          <a:solidFill>
            <a:srgbClr val="F0F0F0"/>
          </a:solidFill>
        </p:spPr>
        <p:txBody>
          <a:bodyPr vert="horz" wrap="square" lIns="0" tIns="18415" rIns="0" bIns="0" rtlCol="0">
            <a:spAutoFit/>
          </a:bodyPr>
          <a:lstStyle/>
          <a:p>
            <a:pPr>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a:p>
            <a:pPr>
              <a:lnSpc>
                <a:spcPct val="100000"/>
              </a:lnSpc>
              <a:spcBef>
                <a:spcPts val="1480"/>
              </a:spcBef>
            </a:pPr>
            <a:r>
              <a:rPr sz="1150" spc="-5" dirty="0">
                <a:latin typeface="Verdana" panose="020B0604030504040204"/>
                <a:cs typeface="Verdana" panose="020B0604030504040204"/>
              </a:rPr>
              <a:t>Print </a:t>
            </a:r>
            <a:r>
              <a:rPr sz="1150" dirty="0">
                <a:latin typeface="Verdana" panose="020B0604030504040204"/>
                <a:cs typeface="Verdana" panose="020B0604030504040204"/>
              </a:rPr>
              <a:t>each </a:t>
            </a:r>
            <a:r>
              <a:rPr sz="1150" spc="-5" dirty="0">
                <a:latin typeface="Verdana" panose="020B0604030504040204"/>
                <a:cs typeface="Verdana" panose="020B0604030504040204"/>
              </a:rPr>
              <a:t>adjective for every</a:t>
            </a:r>
            <a:r>
              <a:rPr sz="1150" spc="-15" dirty="0">
                <a:latin typeface="Verdana" panose="020B0604030504040204"/>
                <a:cs typeface="Verdana" panose="020B0604030504040204"/>
              </a:rPr>
              <a:t> </a:t>
            </a:r>
            <a:r>
              <a:rPr sz="1150" spc="-5" dirty="0">
                <a:latin typeface="Verdana" panose="020B0604030504040204"/>
                <a:cs typeface="Verdana" panose="020B0604030504040204"/>
              </a:rPr>
              <a:t>fruit:</a:t>
            </a:r>
            <a:endParaRPr sz="1150">
              <a:latin typeface="Verdana" panose="020B0604030504040204"/>
              <a:cs typeface="Verdana" panose="020B0604030504040204"/>
            </a:endParaRPr>
          </a:p>
        </p:txBody>
      </p:sp>
      <p:sp>
        <p:nvSpPr>
          <p:cNvPr id="8" name="object 8"/>
          <p:cNvSpPr txBox="1"/>
          <p:nvPr/>
        </p:nvSpPr>
        <p:spPr>
          <a:xfrm>
            <a:off x="914400" y="5457189"/>
            <a:ext cx="9237345" cy="1106805"/>
          </a:xfrm>
          <a:prstGeom prst="rect">
            <a:avLst/>
          </a:prstGeom>
          <a:solidFill>
            <a:srgbClr val="FFFFFF"/>
          </a:solidFill>
        </p:spPr>
        <p:txBody>
          <a:bodyPr vert="horz" wrap="square" lIns="0" tIns="0" rIns="0" bIns="0" rtlCol="0">
            <a:spAutoFit/>
          </a:bodyPr>
          <a:lstStyle/>
          <a:p>
            <a:pPr>
              <a:lnSpc>
                <a:spcPts val="1280"/>
              </a:lnSpc>
            </a:pPr>
            <a:r>
              <a:rPr sz="1150" dirty="0">
                <a:latin typeface="Consolas" panose="020B0609020204030204"/>
                <a:cs typeface="Consolas" panose="020B0609020204030204"/>
              </a:rPr>
              <a:t>adj = </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"red"</a:t>
            </a:r>
            <a:r>
              <a:rPr sz="1150" spc="-5"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"big"</a:t>
            </a:r>
            <a:r>
              <a:rPr sz="1150" spc="-5" dirty="0">
                <a:latin typeface="Consolas" panose="020B0609020204030204"/>
                <a:cs typeface="Consolas" panose="020B0609020204030204"/>
              </a:rPr>
              <a:t>,</a:t>
            </a:r>
            <a:r>
              <a:rPr sz="1150" spc="-25"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"tasty"</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a:lnSpc>
                <a:spcPct val="100000"/>
              </a:lnSpc>
              <a:spcBef>
                <a:spcPts val="70"/>
              </a:spcBef>
            </a:pPr>
            <a:r>
              <a:rPr sz="1150" spc="-5" dirty="0">
                <a:latin typeface="Consolas" panose="020B0609020204030204"/>
                <a:cs typeface="Consolas" panose="020B0609020204030204"/>
              </a:rPr>
              <a:t>fruits </a:t>
            </a:r>
            <a:r>
              <a:rPr sz="1150" dirty="0">
                <a:latin typeface="Consolas" panose="020B0609020204030204"/>
                <a:cs typeface="Consolas" panose="020B0609020204030204"/>
              </a:rPr>
              <a:t>= </a:t>
            </a:r>
            <a:r>
              <a:rPr sz="1150" spc="-5" dirty="0">
                <a:latin typeface="Consolas" panose="020B0609020204030204"/>
                <a:cs typeface="Consolas" panose="020B0609020204030204"/>
              </a:rPr>
              <a:t>[</a:t>
            </a:r>
            <a:r>
              <a:rPr sz="1150" spc="-5" dirty="0">
                <a:solidFill>
                  <a:srgbClr val="A42A2A"/>
                </a:solidFill>
                <a:latin typeface="Consolas" panose="020B0609020204030204"/>
                <a:cs typeface="Consolas" panose="020B0609020204030204"/>
              </a:rPr>
              <a:t>"apple"</a:t>
            </a:r>
            <a:r>
              <a:rPr sz="1150" spc="-5"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"banana"</a:t>
            </a:r>
            <a:r>
              <a:rPr sz="1150" spc="-5" dirty="0">
                <a:latin typeface="Consolas" panose="020B0609020204030204"/>
                <a:cs typeface="Consolas" panose="020B0609020204030204"/>
              </a:rPr>
              <a:t>,</a:t>
            </a:r>
            <a:r>
              <a:rPr sz="1150" spc="5" dirty="0">
                <a:latin typeface="Consolas" panose="020B0609020204030204"/>
                <a:cs typeface="Consolas" panose="020B0609020204030204"/>
              </a:rPr>
              <a:t> </a:t>
            </a:r>
            <a:r>
              <a:rPr sz="1150" spc="-5" dirty="0">
                <a:solidFill>
                  <a:srgbClr val="A42A2A"/>
                </a:solidFill>
                <a:latin typeface="Consolas" panose="020B0609020204030204"/>
                <a:cs typeface="Consolas" panose="020B0609020204030204"/>
              </a:rPr>
              <a:t>"cherry"</a:t>
            </a:r>
            <a:r>
              <a:rPr sz="1150" spc="-5" dirty="0">
                <a:latin typeface="Consolas" panose="020B0609020204030204"/>
                <a:cs typeface="Consolas" panose="020B0609020204030204"/>
              </a:rPr>
              <a:t>]</a:t>
            </a:r>
            <a:endParaRPr sz="1150">
              <a:latin typeface="Consolas" panose="020B0609020204030204"/>
              <a:cs typeface="Consolas" panose="020B0609020204030204"/>
            </a:endParaRPr>
          </a:p>
          <a:p>
            <a:pPr>
              <a:lnSpc>
                <a:spcPct val="100000"/>
              </a:lnSpc>
              <a:spcBef>
                <a:spcPts val="15"/>
              </a:spcBef>
            </a:pPr>
            <a:endParaRPr sz="1300">
              <a:latin typeface="Consolas" panose="020B0609020204030204"/>
              <a:cs typeface="Consolas" panose="020B0609020204030204"/>
            </a:endParaRPr>
          </a:p>
          <a:p>
            <a:pPr>
              <a:lnSpc>
                <a:spcPct val="100000"/>
              </a:lnSpc>
            </a:pPr>
            <a:r>
              <a:rPr sz="1150" dirty="0">
                <a:solidFill>
                  <a:srgbClr val="0000CD"/>
                </a:solidFill>
                <a:latin typeface="Consolas" panose="020B0609020204030204"/>
                <a:cs typeface="Consolas" panose="020B0609020204030204"/>
              </a:rPr>
              <a:t>for </a:t>
            </a:r>
            <a:r>
              <a:rPr sz="1150" dirty="0">
                <a:latin typeface="Consolas" panose="020B0609020204030204"/>
                <a:cs typeface="Consolas" panose="020B0609020204030204"/>
              </a:rPr>
              <a:t>x </a:t>
            </a:r>
            <a:r>
              <a:rPr sz="1150" dirty="0">
                <a:solidFill>
                  <a:srgbClr val="0000CD"/>
                </a:solidFill>
                <a:latin typeface="Consolas" panose="020B0609020204030204"/>
                <a:cs typeface="Consolas" panose="020B0609020204030204"/>
              </a:rPr>
              <a:t>in</a:t>
            </a:r>
            <a:r>
              <a:rPr sz="1150" spc="-25" dirty="0">
                <a:solidFill>
                  <a:srgbClr val="0000CD"/>
                </a:solidFill>
                <a:latin typeface="Consolas" panose="020B0609020204030204"/>
                <a:cs typeface="Consolas" panose="020B0609020204030204"/>
              </a:rPr>
              <a:t> </a:t>
            </a:r>
            <a:r>
              <a:rPr sz="1150" dirty="0">
                <a:latin typeface="Consolas" panose="020B0609020204030204"/>
                <a:cs typeface="Consolas" panose="020B0609020204030204"/>
              </a:rPr>
              <a:t>adj:</a:t>
            </a:r>
            <a:endParaRPr sz="1150">
              <a:latin typeface="Consolas" panose="020B0609020204030204"/>
              <a:cs typeface="Consolas" panose="020B0609020204030204"/>
            </a:endParaRPr>
          </a:p>
          <a:p>
            <a:pPr marL="320040" marR="7783830" indent="-160020">
              <a:lnSpc>
                <a:spcPts val="1460"/>
              </a:lnSpc>
              <a:spcBef>
                <a:spcPts val="40"/>
              </a:spcBef>
            </a:pPr>
            <a:r>
              <a:rPr sz="1150" dirty="0">
                <a:solidFill>
                  <a:srgbClr val="0000CD"/>
                </a:solidFill>
                <a:latin typeface="Consolas" panose="020B0609020204030204"/>
                <a:cs typeface="Consolas" panose="020B0609020204030204"/>
              </a:rPr>
              <a:t>for </a:t>
            </a:r>
            <a:r>
              <a:rPr sz="1150" dirty="0">
                <a:latin typeface="Consolas" panose="020B0609020204030204"/>
                <a:cs typeface="Consolas" panose="020B0609020204030204"/>
              </a:rPr>
              <a:t>y </a:t>
            </a:r>
            <a:r>
              <a:rPr sz="1150" dirty="0">
                <a:solidFill>
                  <a:srgbClr val="0000CD"/>
                </a:solidFill>
                <a:latin typeface="Consolas" panose="020B0609020204030204"/>
                <a:cs typeface="Consolas" panose="020B0609020204030204"/>
              </a:rPr>
              <a:t>in</a:t>
            </a:r>
            <a:r>
              <a:rPr sz="1150" spc="-90" dirty="0">
                <a:solidFill>
                  <a:srgbClr val="0000CD"/>
                </a:solidFill>
                <a:latin typeface="Consolas" panose="020B0609020204030204"/>
                <a:cs typeface="Consolas" panose="020B0609020204030204"/>
              </a:rPr>
              <a:t> </a:t>
            </a:r>
            <a:r>
              <a:rPr sz="1150" spc="-5" dirty="0">
                <a:latin typeface="Consolas" panose="020B0609020204030204"/>
                <a:cs typeface="Consolas" panose="020B0609020204030204"/>
              </a:rPr>
              <a:t>fruits:  </a:t>
            </a:r>
            <a:r>
              <a:rPr sz="1150" spc="-5" dirty="0">
                <a:solidFill>
                  <a:srgbClr val="0000CD"/>
                </a:solidFill>
                <a:latin typeface="Consolas" panose="020B0609020204030204"/>
                <a:cs typeface="Consolas" panose="020B0609020204030204"/>
              </a:rPr>
              <a:t>print</a:t>
            </a:r>
            <a:r>
              <a:rPr sz="1150" spc="-5" dirty="0">
                <a:latin typeface="Consolas" panose="020B0609020204030204"/>
                <a:cs typeface="Consolas" panose="020B0609020204030204"/>
              </a:rPr>
              <a:t>(x,</a:t>
            </a:r>
            <a:r>
              <a:rPr sz="1150" spc="-25" dirty="0">
                <a:latin typeface="Consolas" panose="020B0609020204030204"/>
                <a:cs typeface="Consolas" panose="020B0609020204030204"/>
              </a:rPr>
              <a:t> </a:t>
            </a:r>
            <a:r>
              <a:rPr sz="1150" dirty="0">
                <a:latin typeface="Consolas" panose="020B0609020204030204"/>
                <a:cs typeface="Consolas" panose="020B0609020204030204"/>
              </a:rPr>
              <a:t>y)</a:t>
            </a:r>
            <a:endParaRPr sz="1150">
              <a:latin typeface="Consolas" panose="020B0609020204030204"/>
              <a:cs typeface="Consolas" panose="020B060902020403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400" y="914399"/>
            <a:ext cx="9237345" cy="292735"/>
          </a:xfrm>
          <a:custGeom>
            <a:avLst/>
            <a:gdLst/>
            <a:ahLst/>
            <a:cxnLst/>
            <a:rect l="l" t="t" r="r" b="b"/>
            <a:pathLst>
              <a:path w="9237345" h="292734">
                <a:moveTo>
                  <a:pt x="9237345" y="292734"/>
                </a:moveTo>
                <a:lnTo>
                  <a:pt x="0" y="292734"/>
                </a:lnTo>
                <a:lnTo>
                  <a:pt x="0" y="0"/>
                </a:lnTo>
                <a:lnTo>
                  <a:pt x="9237345" y="0"/>
                </a:lnTo>
                <a:lnTo>
                  <a:pt x="9237345" y="292734"/>
                </a:lnTo>
                <a:close/>
              </a:path>
            </a:pathLst>
          </a:custGeom>
          <a:solidFill>
            <a:srgbClr val="F0F0F0"/>
          </a:solidFill>
        </p:spPr>
        <p:txBody>
          <a:bodyPr wrap="square" lIns="0" tIns="0" rIns="0" bIns="0" rtlCol="0"/>
          <a:lstStyle/>
          <a:p/>
        </p:txBody>
      </p:sp>
      <p:sp>
        <p:nvSpPr>
          <p:cNvPr id="12" name="object 12"/>
          <p:cNvSpPr/>
          <p:nvPr/>
        </p:nvSpPr>
        <p:spPr>
          <a:xfrm>
            <a:off x="914400" y="1481327"/>
            <a:ext cx="9237345" cy="1905"/>
          </a:xfrm>
          <a:custGeom>
            <a:avLst/>
            <a:gdLst/>
            <a:ahLst/>
            <a:cxnLst/>
            <a:rect l="l" t="t" r="r" b="b"/>
            <a:pathLst>
              <a:path w="9237345" h="1905">
                <a:moveTo>
                  <a:pt x="0" y="1524"/>
                </a:moveTo>
                <a:lnTo>
                  <a:pt x="0" y="0"/>
                </a:lnTo>
                <a:lnTo>
                  <a:pt x="9236964" y="0"/>
                </a:lnTo>
                <a:lnTo>
                  <a:pt x="9237345" y="762"/>
                </a:lnTo>
                <a:lnTo>
                  <a:pt x="0" y="1524"/>
                </a:lnTo>
                <a:close/>
              </a:path>
            </a:pathLst>
          </a:custGeom>
          <a:solidFill>
            <a:srgbClr val="000000"/>
          </a:solidFill>
        </p:spPr>
        <p:txBody>
          <a:bodyPr wrap="square" lIns="0" tIns="0" rIns="0" bIns="0" rtlCol="0"/>
          <a:lstStyle/>
          <a:p/>
        </p:txBody>
      </p:sp>
      <p:sp>
        <p:nvSpPr>
          <p:cNvPr id="13" name="object 13"/>
          <p:cNvSpPr txBox="1">
            <a:spLocks noGrp="1"/>
          </p:cNvSpPr>
          <p:nvPr>
            <p:ph type="title"/>
          </p:nvPr>
        </p:nvSpPr>
        <p:spPr>
          <a:xfrm>
            <a:off x="914400" y="1692909"/>
            <a:ext cx="9237345" cy="577215"/>
          </a:xfrm>
          <a:prstGeom prst="rect">
            <a:avLst/>
          </a:prstGeom>
          <a:solidFill>
            <a:srgbClr val="FFFFFF"/>
          </a:solidFill>
        </p:spPr>
        <p:txBody>
          <a:bodyPr vert="horz" wrap="square" lIns="0" tIns="23495" rIns="0" bIns="0" rtlCol="0">
            <a:spAutoFit/>
          </a:bodyPr>
          <a:lstStyle/>
          <a:p>
            <a:pPr>
              <a:lnSpc>
                <a:spcPct val="100000"/>
              </a:lnSpc>
              <a:spcBef>
                <a:spcPts val="185"/>
              </a:spcBef>
            </a:pPr>
            <a:r>
              <a:rPr sz="3600" b="0" spc="-5" dirty="0">
                <a:solidFill>
                  <a:srgbClr val="000000"/>
                </a:solidFill>
                <a:latin typeface="Segoe UI" panose="020B0502040204020203"/>
                <a:cs typeface="Segoe UI" panose="020B0502040204020203"/>
              </a:rPr>
              <a:t>The </a:t>
            </a:r>
            <a:r>
              <a:rPr lang="en-IN" sz="3600" b="0" spc="-5" dirty="0">
                <a:solidFill>
                  <a:srgbClr val="000000"/>
                </a:solidFill>
                <a:latin typeface="Segoe UI" panose="020B0502040204020203"/>
                <a:cs typeface="Segoe UI" panose="020B0502040204020203"/>
              </a:rPr>
              <a:t>P</a:t>
            </a:r>
            <a:r>
              <a:rPr sz="3600" b="0" dirty="0">
                <a:solidFill>
                  <a:srgbClr val="000000"/>
                </a:solidFill>
                <a:latin typeface="Segoe UI" panose="020B0502040204020203"/>
                <a:cs typeface="Segoe UI" panose="020B0502040204020203"/>
              </a:rPr>
              <a:t>ass</a:t>
            </a:r>
            <a:r>
              <a:rPr sz="3600" b="0" spc="-15" dirty="0">
                <a:solidFill>
                  <a:srgbClr val="000000"/>
                </a:solidFill>
                <a:latin typeface="Segoe UI" panose="020B0502040204020203"/>
                <a:cs typeface="Segoe UI" panose="020B0502040204020203"/>
              </a:rPr>
              <a:t> </a:t>
            </a:r>
            <a:r>
              <a:rPr sz="3600" b="0" spc="-5" dirty="0">
                <a:solidFill>
                  <a:srgbClr val="000000"/>
                </a:solidFill>
                <a:latin typeface="Segoe UI" panose="020B0502040204020203"/>
                <a:cs typeface="Segoe UI" panose="020B0502040204020203"/>
              </a:rPr>
              <a:t>Statement</a:t>
            </a:r>
            <a:endParaRPr sz="3600">
              <a:latin typeface="Segoe UI" panose="020B0502040204020203"/>
              <a:cs typeface="Segoe UI" panose="020B0502040204020203"/>
            </a:endParaRPr>
          </a:p>
        </p:txBody>
      </p:sp>
      <p:sp>
        <p:nvSpPr>
          <p:cNvPr id="14" name="object 14"/>
          <p:cNvSpPr/>
          <p:nvPr/>
        </p:nvSpPr>
        <p:spPr>
          <a:xfrm>
            <a:off x="914400" y="2270759"/>
            <a:ext cx="9237345" cy="183515"/>
          </a:xfrm>
          <a:custGeom>
            <a:avLst/>
            <a:gdLst/>
            <a:ahLst/>
            <a:cxnLst/>
            <a:rect l="l" t="t" r="r" b="b"/>
            <a:pathLst>
              <a:path w="9237345" h="183514">
                <a:moveTo>
                  <a:pt x="9237345" y="183514"/>
                </a:moveTo>
                <a:lnTo>
                  <a:pt x="0" y="183514"/>
                </a:lnTo>
                <a:lnTo>
                  <a:pt x="0" y="0"/>
                </a:lnTo>
                <a:lnTo>
                  <a:pt x="9237345" y="0"/>
                </a:lnTo>
                <a:lnTo>
                  <a:pt x="9237345" y="183514"/>
                </a:lnTo>
                <a:close/>
              </a:path>
            </a:pathLst>
          </a:custGeom>
          <a:solidFill>
            <a:srgbClr val="FFFFFF"/>
          </a:solidFill>
        </p:spPr>
        <p:txBody>
          <a:bodyPr wrap="square" lIns="0" tIns="0" rIns="0" bIns="0" rtlCol="0"/>
          <a:lstStyle/>
          <a:p/>
        </p:txBody>
      </p:sp>
      <p:sp>
        <p:nvSpPr>
          <p:cNvPr id="15" name="object 15"/>
          <p:cNvSpPr txBox="1"/>
          <p:nvPr/>
        </p:nvSpPr>
        <p:spPr>
          <a:xfrm>
            <a:off x="914400" y="2275839"/>
            <a:ext cx="221615" cy="174625"/>
          </a:xfrm>
          <a:prstGeom prst="rect">
            <a:avLst/>
          </a:prstGeom>
          <a:solidFill>
            <a:srgbClr val="F0F0F0"/>
          </a:solidFill>
        </p:spPr>
        <p:txBody>
          <a:bodyPr vert="horz" wrap="square" lIns="0" tIns="20955" rIns="0" bIns="0" rtlCol="0">
            <a:spAutoFit/>
          </a:bodyPr>
          <a:lstStyle/>
          <a:p>
            <a:pPr>
              <a:lnSpc>
                <a:spcPct val="100000"/>
              </a:lnSpc>
              <a:spcBef>
                <a:spcPts val="165"/>
              </a:spcBef>
            </a:pPr>
            <a:r>
              <a:rPr sz="1000" spc="-5" dirty="0">
                <a:solidFill>
                  <a:srgbClr val="DC133B"/>
                </a:solidFill>
                <a:latin typeface="Consolas" panose="020B0609020204030204"/>
                <a:cs typeface="Consolas" panose="020B0609020204030204"/>
              </a:rPr>
              <a:t>for</a:t>
            </a:r>
            <a:endParaRPr sz="1000">
              <a:latin typeface="Consolas" panose="020B0609020204030204"/>
              <a:cs typeface="Consolas" panose="020B0609020204030204"/>
            </a:endParaRPr>
          </a:p>
        </p:txBody>
      </p:sp>
      <p:sp>
        <p:nvSpPr>
          <p:cNvPr id="16" name="object 16"/>
          <p:cNvSpPr txBox="1"/>
          <p:nvPr/>
        </p:nvSpPr>
        <p:spPr>
          <a:xfrm>
            <a:off x="1162303" y="2265044"/>
            <a:ext cx="4297045" cy="200660"/>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loops cannot </a:t>
            </a:r>
            <a:r>
              <a:rPr sz="1150" dirty="0">
                <a:latin typeface="Verdana" panose="020B0604030504040204"/>
                <a:cs typeface="Verdana" panose="020B0604030504040204"/>
              </a:rPr>
              <a:t>be </a:t>
            </a:r>
            <a:r>
              <a:rPr sz="1150" spc="-5" dirty="0">
                <a:latin typeface="Verdana" panose="020B0604030504040204"/>
                <a:cs typeface="Verdana" panose="020B0604030504040204"/>
              </a:rPr>
              <a:t>empty, </a:t>
            </a:r>
            <a:r>
              <a:rPr sz="1150" dirty="0">
                <a:latin typeface="Verdana" panose="020B0604030504040204"/>
                <a:cs typeface="Verdana" panose="020B0604030504040204"/>
              </a:rPr>
              <a:t>but if </a:t>
            </a:r>
            <a:r>
              <a:rPr sz="1150" spc="-5" dirty="0">
                <a:latin typeface="Verdana" panose="020B0604030504040204"/>
                <a:cs typeface="Verdana" panose="020B0604030504040204"/>
              </a:rPr>
              <a:t>you for some reason have</a:t>
            </a:r>
            <a:r>
              <a:rPr sz="1150" spc="5" dirty="0">
                <a:latin typeface="Verdana" panose="020B0604030504040204"/>
                <a:cs typeface="Verdana" panose="020B0604030504040204"/>
              </a:rPr>
              <a:t> </a:t>
            </a:r>
            <a:r>
              <a:rPr sz="1150" dirty="0">
                <a:latin typeface="Verdana" panose="020B0604030504040204"/>
                <a:cs typeface="Verdana" panose="020B0604030504040204"/>
              </a:rPr>
              <a:t>a</a:t>
            </a:r>
            <a:endParaRPr sz="1150">
              <a:latin typeface="Verdana" panose="020B0604030504040204"/>
              <a:cs typeface="Verdana" panose="020B0604030504040204"/>
            </a:endParaRPr>
          </a:p>
        </p:txBody>
      </p:sp>
      <p:sp>
        <p:nvSpPr>
          <p:cNvPr id="17" name="object 17"/>
          <p:cNvSpPr txBox="1"/>
          <p:nvPr/>
        </p:nvSpPr>
        <p:spPr>
          <a:xfrm>
            <a:off x="5497195" y="2275839"/>
            <a:ext cx="209550" cy="178435"/>
          </a:xfrm>
          <a:prstGeom prst="rect">
            <a:avLst/>
          </a:prstGeom>
          <a:solidFill>
            <a:srgbClr val="F0F0F0"/>
          </a:solidFill>
        </p:spPr>
        <p:txBody>
          <a:bodyPr vert="horz" wrap="square" lIns="0" tIns="20955" rIns="0" bIns="0" rtlCol="0">
            <a:spAutoFit/>
          </a:bodyPr>
          <a:lstStyle/>
          <a:p>
            <a:pPr>
              <a:lnSpc>
                <a:spcPct val="100000"/>
              </a:lnSpc>
              <a:spcBef>
                <a:spcPts val="165"/>
              </a:spcBef>
            </a:pPr>
            <a:r>
              <a:rPr sz="1000" spc="-5" dirty="0">
                <a:solidFill>
                  <a:srgbClr val="DC133B"/>
                </a:solidFill>
                <a:latin typeface="Consolas" panose="020B0609020204030204"/>
                <a:cs typeface="Consolas" panose="020B0609020204030204"/>
              </a:rPr>
              <a:t>for</a:t>
            </a:r>
            <a:endParaRPr sz="1000">
              <a:latin typeface="Consolas" panose="020B0609020204030204"/>
              <a:cs typeface="Consolas" panose="020B0609020204030204"/>
            </a:endParaRPr>
          </a:p>
        </p:txBody>
      </p:sp>
      <p:sp>
        <p:nvSpPr>
          <p:cNvPr id="18" name="object 18"/>
          <p:cNvSpPr txBox="1"/>
          <p:nvPr/>
        </p:nvSpPr>
        <p:spPr>
          <a:xfrm>
            <a:off x="5744959" y="2265044"/>
            <a:ext cx="2348230" cy="200660"/>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loop </a:t>
            </a:r>
            <a:r>
              <a:rPr sz="1150" dirty="0">
                <a:latin typeface="Verdana" panose="020B0604030504040204"/>
                <a:cs typeface="Verdana" panose="020B0604030504040204"/>
              </a:rPr>
              <a:t>with no </a:t>
            </a:r>
            <a:r>
              <a:rPr sz="1150" spc="-5" dirty="0">
                <a:latin typeface="Verdana" panose="020B0604030504040204"/>
                <a:cs typeface="Verdana" panose="020B0604030504040204"/>
              </a:rPr>
              <a:t>content, </a:t>
            </a:r>
            <a:r>
              <a:rPr sz="1150" dirty="0">
                <a:latin typeface="Verdana" panose="020B0604030504040204"/>
                <a:cs typeface="Verdana" panose="020B0604030504040204"/>
              </a:rPr>
              <a:t>put in</a:t>
            </a:r>
            <a:r>
              <a:rPr sz="1150" spc="-100" dirty="0">
                <a:latin typeface="Verdana" panose="020B0604030504040204"/>
                <a:cs typeface="Verdana" panose="020B0604030504040204"/>
              </a:rPr>
              <a:t> </a:t>
            </a:r>
            <a:r>
              <a:rPr sz="1150" dirty="0">
                <a:latin typeface="Verdana" panose="020B0604030504040204"/>
                <a:cs typeface="Verdana" panose="020B0604030504040204"/>
              </a:rPr>
              <a:t>the</a:t>
            </a:r>
            <a:endParaRPr sz="1150">
              <a:latin typeface="Verdana" panose="020B0604030504040204"/>
              <a:cs typeface="Verdana" panose="020B0604030504040204"/>
            </a:endParaRPr>
          </a:p>
        </p:txBody>
      </p:sp>
      <p:sp>
        <p:nvSpPr>
          <p:cNvPr id="19" name="object 19"/>
          <p:cNvSpPr txBox="1"/>
          <p:nvPr/>
        </p:nvSpPr>
        <p:spPr>
          <a:xfrm>
            <a:off x="8131175" y="2275839"/>
            <a:ext cx="279400" cy="178435"/>
          </a:xfrm>
          <a:prstGeom prst="rect">
            <a:avLst/>
          </a:prstGeom>
          <a:solidFill>
            <a:srgbClr val="F0F0F0"/>
          </a:solidFill>
        </p:spPr>
        <p:txBody>
          <a:bodyPr vert="horz" wrap="square" lIns="0" tIns="20955" rIns="0" bIns="0" rtlCol="0">
            <a:spAutoFit/>
          </a:bodyPr>
          <a:lstStyle/>
          <a:p>
            <a:pPr>
              <a:lnSpc>
                <a:spcPct val="100000"/>
              </a:lnSpc>
              <a:spcBef>
                <a:spcPts val="165"/>
              </a:spcBef>
            </a:pPr>
            <a:r>
              <a:rPr sz="1000" spc="-5" dirty="0">
                <a:solidFill>
                  <a:srgbClr val="DC133B"/>
                </a:solidFill>
                <a:latin typeface="Consolas" panose="020B0609020204030204"/>
                <a:cs typeface="Consolas" panose="020B0609020204030204"/>
              </a:rPr>
              <a:t>pass</a:t>
            </a:r>
            <a:endParaRPr sz="1000">
              <a:latin typeface="Consolas" panose="020B0609020204030204"/>
              <a:cs typeface="Consolas" panose="020B0609020204030204"/>
            </a:endParaRPr>
          </a:p>
        </p:txBody>
      </p:sp>
      <p:sp>
        <p:nvSpPr>
          <p:cNvPr id="20" name="object 20"/>
          <p:cNvSpPr txBox="1"/>
          <p:nvPr/>
        </p:nvSpPr>
        <p:spPr>
          <a:xfrm>
            <a:off x="8448547" y="2265044"/>
            <a:ext cx="1415415" cy="200660"/>
          </a:xfrm>
          <a:prstGeom prst="rect">
            <a:avLst/>
          </a:prstGeom>
        </p:spPr>
        <p:txBody>
          <a:bodyPr vert="horz" wrap="square" lIns="0" tIns="12700" rIns="0" bIns="0" rtlCol="0">
            <a:spAutoFit/>
          </a:bodyPr>
          <a:lstStyle/>
          <a:p>
            <a:pPr marL="12700">
              <a:lnSpc>
                <a:spcPct val="100000"/>
              </a:lnSpc>
              <a:spcBef>
                <a:spcPts val="100"/>
              </a:spcBef>
            </a:pPr>
            <a:r>
              <a:rPr sz="1150" spc="-5" dirty="0">
                <a:latin typeface="Verdana" panose="020B0604030504040204"/>
                <a:cs typeface="Verdana" panose="020B0604030504040204"/>
              </a:rPr>
              <a:t>statement </a:t>
            </a:r>
            <a:r>
              <a:rPr sz="1150" dirty="0">
                <a:latin typeface="Verdana" panose="020B0604030504040204"/>
                <a:cs typeface="Verdana" panose="020B0604030504040204"/>
              </a:rPr>
              <a:t>to</a:t>
            </a:r>
            <a:r>
              <a:rPr sz="1150" spc="-45" dirty="0">
                <a:latin typeface="Verdana" panose="020B0604030504040204"/>
                <a:cs typeface="Verdana" panose="020B0604030504040204"/>
              </a:rPr>
              <a:t> </a:t>
            </a:r>
            <a:r>
              <a:rPr sz="1150" spc="-5" dirty="0">
                <a:latin typeface="Verdana" panose="020B0604030504040204"/>
                <a:cs typeface="Verdana" panose="020B0604030504040204"/>
              </a:rPr>
              <a:t>avoid</a:t>
            </a:r>
            <a:endParaRPr sz="1150">
              <a:latin typeface="Verdana" panose="020B0604030504040204"/>
              <a:cs typeface="Verdana" panose="020B0604030504040204"/>
            </a:endParaRPr>
          </a:p>
        </p:txBody>
      </p:sp>
      <p:sp>
        <p:nvSpPr>
          <p:cNvPr id="21" name="object 21"/>
          <p:cNvSpPr txBox="1"/>
          <p:nvPr/>
        </p:nvSpPr>
        <p:spPr>
          <a:xfrm>
            <a:off x="914400" y="2454274"/>
            <a:ext cx="9237345" cy="360680"/>
          </a:xfrm>
          <a:prstGeom prst="rect">
            <a:avLst/>
          </a:prstGeom>
          <a:solidFill>
            <a:srgbClr val="FFFFFF"/>
          </a:solidFill>
        </p:spPr>
        <p:txBody>
          <a:bodyPr vert="horz" wrap="square" lIns="0" tIns="1270" rIns="0" bIns="0" rtlCol="0">
            <a:spAutoFit/>
          </a:bodyPr>
          <a:lstStyle/>
          <a:p>
            <a:pPr>
              <a:lnSpc>
                <a:spcPct val="100000"/>
              </a:lnSpc>
              <a:spcBef>
                <a:spcPts val="10"/>
              </a:spcBef>
            </a:pPr>
            <a:r>
              <a:rPr sz="1150" spc="-5" dirty="0">
                <a:latin typeface="Verdana" panose="020B0604030504040204"/>
                <a:cs typeface="Verdana" panose="020B0604030504040204"/>
              </a:rPr>
              <a:t>getting </a:t>
            </a:r>
            <a:r>
              <a:rPr sz="1150" dirty="0">
                <a:latin typeface="Verdana" panose="020B0604030504040204"/>
                <a:cs typeface="Verdana" panose="020B0604030504040204"/>
              </a:rPr>
              <a:t>an</a:t>
            </a:r>
            <a:r>
              <a:rPr sz="1150" spc="-25" dirty="0">
                <a:latin typeface="Verdana" panose="020B0604030504040204"/>
                <a:cs typeface="Verdana" panose="020B0604030504040204"/>
              </a:rPr>
              <a:t> </a:t>
            </a:r>
            <a:r>
              <a:rPr sz="1150" spc="-5" dirty="0">
                <a:latin typeface="Verdana" panose="020B0604030504040204"/>
                <a:cs typeface="Verdana" panose="020B0604030504040204"/>
              </a:rPr>
              <a:t>error.</a:t>
            </a:r>
            <a:endParaRPr sz="1150">
              <a:latin typeface="Verdana" panose="020B0604030504040204"/>
              <a:cs typeface="Verdana" panose="020B0604030504040204"/>
            </a:endParaRPr>
          </a:p>
        </p:txBody>
      </p:sp>
      <p:sp>
        <p:nvSpPr>
          <p:cNvPr id="22" name="object 22"/>
          <p:cNvSpPr txBox="1"/>
          <p:nvPr/>
        </p:nvSpPr>
        <p:spPr>
          <a:xfrm>
            <a:off x="914400" y="2814954"/>
            <a:ext cx="9237345" cy="422909"/>
          </a:xfrm>
          <a:prstGeom prst="rect">
            <a:avLst/>
          </a:prstGeom>
          <a:solidFill>
            <a:srgbClr val="F0F0F0"/>
          </a:solidFill>
        </p:spPr>
        <p:txBody>
          <a:bodyPr vert="horz" wrap="square" lIns="0" tIns="18415" rIns="0" bIns="0" rtlCol="0">
            <a:spAutoFit/>
          </a:bodyPr>
          <a:lstStyle/>
          <a:p>
            <a:pPr>
              <a:lnSpc>
                <a:spcPct val="100000"/>
              </a:lnSpc>
              <a:spcBef>
                <a:spcPts val="145"/>
              </a:spcBef>
            </a:pPr>
            <a:r>
              <a:rPr sz="1800" b="1" spc="-5" dirty="0">
                <a:latin typeface="Segoe UI" panose="020B0502040204020203"/>
                <a:cs typeface="Segoe UI" panose="020B0502040204020203"/>
              </a:rPr>
              <a:t>Example</a:t>
            </a:r>
            <a:endParaRPr sz="1800">
              <a:latin typeface="Segoe UI" panose="020B0502040204020203"/>
              <a:cs typeface="Segoe UI" panose="020B0502040204020203"/>
            </a:endParaRPr>
          </a:p>
        </p:txBody>
      </p:sp>
      <p:sp>
        <p:nvSpPr>
          <p:cNvPr id="23" name="object 23"/>
          <p:cNvSpPr txBox="1"/>
          <p:nvPr/>
        </p:nvSpPr>
        <p:spPr>
          <a:xfrm>
            <a:off x="914400" y="3237864"/>
            <a:ext cx="9237345" cy="450215"/>
          </a:xfrm>
          <a:prstGeom prst="rect">
            <a:avLst/>
          </a:prstGeom>
          <a:solidFill>
            <a:srgbClr val="FFFFFF"/>
          </a:solidFill>
        </p:spPr>
        <p:txBody>
          <a:bodyPr vert="horz" wrap="square" lIns="0" tIns="0" rIns="0" bIns="0" rtlCol="0">
            <a:spAutoFit/>
          </a:bodyPr>
          <a:lstStyle/>
          <a:p>
            <a:pPr>
              <a:lnSpc>
                <a:spcPts val="1285"/>
              </a:lnSpc>
            </a:pPr>
            <a:r>
              <a:rPr dirty="0">
                <a:solidFill>
                  <a:srgbClr val="0000CD"/>
                </a:solidFill>
                <a:latin typeface="Consolas" panose="020B0609020204030204"/>
                <a:cs typeface="Consolas" panose="020B0609020204030204"/>
              </a:rPr>
              <a:t>for </a:t>
            </a:r>
            <a:r>
              <a:rPr dirty="0">
                <a:latin typeface="Consolas" panose="020B0609020204030204"/>
                <a:cs typeface="Consolas" panose="020B0609020204030204"/>
              </a:rPr>
              <a:t>x </a:t>
            </a:r>
            <a:r>
              <a:rPr dirty="0">
                <a:solidFill>
                  <a:srgbClr val="0000CD"/>
                </a:solidFill>
                <a:latin typeface="Consolas" panose="020B0609020204030204"/>
                <a:cs typeface="Consolas" panose="020B0609020204030204"/>
              </a:rPr>
              <a:t>in </a:t>
            </a:r>
            <a:r>
              <a:rPr dirty="0">
                <a:latin typeface="Consolas" panose="020B0609020204030204"/>
                <a:cs typeface="Consolas" panose="020B0609020204030204"/>
              </a:rPr>
              <a:t>[</a:t>
            </a:r>
            <a:r>
              <a:rPr dirty="0">
                <a:solidFill>
                  <a:srgbClr val="FF0000"/>
                </a:solidFill>
                <a:latin typeface="Consolas" panose="020B0609020204030204"/>
                <a:cs typeface="Consolas" panose="020B0609020204030204"/>
              </a:rPr>
              <a:t>0</a:t>
            </a:r>
            <a:r>
              <a:rPr dirty="0">
                <a:latin typeface="Consolas" panose="020B0609020204030204"/>
                <a:cs typeface="Consolas" panose="020B0609020204030204"/>
              </a:rPr>
              <a:t>, </a:t>
            </a:r>
            <a:r>
              <a:rPr spc="-5" dirty="0">
                <a:solidFill>
                  <a:srgbClr val="FF0000"/>
                </a:solidFill>
                <a:latin typeface="Consolas" panose="020B0609020204030204"/>
                <a:cs typeface="Consolas" panose="020B0609020204030204"/>
              </a:rPr>
              <a:t>1</a:t>
            </a:r>
            <a:r>
              <a:rPr spc="-5" dirty="0">
                <a:latin typeface="Consolas" panose="020B0609020204030204"/>
                <a:cs typeface="Consolas" panose="020B0609020204030204"/>
              </a:rPr>
              <a:t>,</a:t>
            </a:r>
            <a:r>
              <a:rPr spc="-25" dirty="0">
                <a:latin typeface="Consolas" panose="020B0609020204030204"/>
                <a:cs typeface="Consolas" panose="020B0609020204030204"/>
              </a:rPr>
              <a:t> </a:t>
            </a:r>
            <a:r>
              <a:rPr spc="-5" dirty="0">
                <a:solidFill>
                  <a:srgbClr val="FF0000"/>
                </a:solidFill>
                <a:latin typeface="Consolas" panose="020B0609020204030204"/>
                <a:cs typeface="Consolas" panose="020B0609020204030204"/>
              </a:rPr>
              <a:t>2</a:t>
            </a:r>
            <a:r>
              <a:rPr spc="-5" dirty="0">
                <a:latin typeface="Consolas" panose="020B0609020204030204"/>
                <a:cs typeface="Consolas" panose="020B0609020204030204"/>
              </a:rPr>
              <a:t>]:</a:t>
            </a:r>
            <a:endParaRPr>
              <a:latin typeface="Consolas" panose="020B0609020204030204"/>
              <a:cs typeface="Consolas" panose="020B0609020204030204"/>
            </a:endParaRPr>
          </a:p>
          <a:p>
            <a:pPr marL="159385">
              <a:lnSpc>
                <a:spcPct val="100000"/>
              </a:lnSpc>
              <a:spcBef>
                <a:spcPts val="70"/>
              </a:spcBef>
            </a:pPr>
            <a:r>
              <a:rPr dirty="0">
                <a:solidFill>
                  <a:srgbClr val="0000CD"/>
                </a:solidFill>
                <a:latin typeface="Consolas" panose="020B0609020204030204"/>
                <a:cs typeface="Consolas" panose="020B0609020204030204"/>
              </a:rPr>
              <a:t>pass</a:t>
            </a:r>
            <a:endParaRPr>
              <a:latin typeface="Consolas" panose="020B0609020204030204"/>
              <a:cs typeface="Consolas" panose="020B0609020204030204"/>
            </a:endParaRPr>
          </a:p>
        </p:txBody>
      </p:sp>
      <p:sp>
        <p:nvSpPr>
          <p:cNvPr id="24" name="object 24"/>
          <p:cNvSpPr/>
          <p:nvPr/>
        </p:nvSpPr>
        <p:spPr>
          <a:xfrm>
            <a:off x="914400" y="3709034"/>
            <a:ext cx="9237345" cy="1172210"/>
          </a:xfrm>
          <a:custGeom>
            <a:avLst/>
            <a:gdLst/>
            <a:ahLst/>
            <a:cxnLst/>
            <a:rect l="l" t="t" r="r" b="b"/>
            <a:pathLst>
              <a:path w="9237345" h="1172210">
                <a:moveTo>
                  <a:pt x="9237345" y="879475"/>
                </a:moveTo>
                <a:lnTo>
                  <a:pt x="0" y="879475"/>
                </a:lnTo>
                <a:lnTo>
                  <a:pt x="0" y="1172210"/>
                </a:lnTo>
                <a:lnTo>
                  <a:pt x="9237345" y="1172210"/>
                </a:lnTo>
                <a:lnTo>
                  <a:pt x="9237345" y="879475"/>
                </a:lnTo>
                <a:close/>
              </a:path>
              <a:path w="9237345" h="1172210">
                <a:moveTo>
                  <a:pt x="9237345" y="586105"/>
                </a:moveTo>
                <a:lnTo>
                  <a:pt x="0" y="586105"/>
                </a:lnTo>
                <a:lnTo>
                  <a:pt x="0" y="878840"/>
                </a:lnTo>
                <a:lnTo>
                  <a:pt x="9237345" y="878840"/>
                </a:lnTo>
                <a:lnTo>
                  <a:pt x="9237345" y="586105"/>
                </a:lnTo>
                <a:close/>
              </a:path>
              <a:path w="9237345" h="1172210">
                <a:moveTo>
                  <a:pt x="9237345" y="0"/>
                </a:moveTo>
                <a:lnTo>
                  <a:pt x="0" y="0"/>
                </a:lnTo>
                <a:lnTo>
                  <a:pt x="0" y="292735"/>
                </a:lnTo>
                <a:lnTo>
                  <a:pt x="0" y="585482"/>
                </a:lnTo>
                <a:lnTo>
                  <a:pt x="9237345" y="585482"/>
                </a:lnTo>
                <a:lnTo>
                  <a:pt x="9237345" y="292735"/>
                </a:lnTo>
                <a:lnTo>
                  <a:pt x="9237345" y="0"/>
                </a:lnTo>
                <a:close/>
              </a:path>
            </a:pathLst>
          </a:custGeom>
          <a:solidFill>
            <a:srgbClr val="F0F0F0"/>
          </a:solidFill>
        </p:spPr>
        <p:txBody>
          <a:bodyPr wrap="square" lIns="0" tIns="0" rIns="0" bIns="0" rtlCol="0"/>
          <a:lstStyle/>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3739387" y="377190"/>
            <a:ext cx="3317240" cy="574040"/>
          </a:xfrm>
          <a:prstGeom prst="rect">
            <a:avLst/>
          </a:prstGeom>
        </p:spPr>
        <p:txBody>
          <a:bodyPr vert="horz" wrap="square" lIns="0" tIns="12700" rIns="0" bIns="0" rtlCol="0">
            <a:spAutoFit/>
          </a:bodyPr>
          <a:lstStyle/>
          <a:p>
            <a:pPr marL="12700">
              <a:lnSpc>
                <a:spcPct val="100000"/>
              </a:lnSpc>
              <a:spcBef>
                <a:spcPts val="100"/>
              </a:spcBef>
            </a:pPr>
            <a:r>
              <a:rPr sz="3600" b="0" spc="-5" dirty="0">
                <a:solidFill>
                  <a:srgbClr val="000000"/>
                </a:solidFill>
                <a:latin typeface="Calibri" panose="020F0502020204030204"/>
                <a:cs typeface="Calibri" panose="020F0502020204030204"/>
              </a:rPr>
              <a:t>Python</a:t>
            </a:r>
            <a:r>
              <a:rPr sz="3600" b="0" spc="-55" dirty="0">
                <a:solidFill>
                  <a:srgbClr val="000000"/>
                </a:solidFill>
                <a:latin typeface="Calibri" panose="020F0502020204030204"/>
                <a:cs typeface="Calibri" panose="020F0502020204030204"/>
              </a:rPr>
              <a:t> </a:t>
            </a:r>
            <a:r>
              <a:rPr sz="3600" b="0" spc="-5" dirty="0">
                <a:solidFill>
                  <a:srgbClr val="000000"/>
                </a:solidFill>
                <a:latin typeface="Calibri" panose="020F0502020204030204"/>
                <a:cs typeface="Calibri" panose="020F0502020204030204"/>
              </a:rPr>
              <a:t>Sequence</a:t>
            </a:r>
            <a:endParaRPr sz="3600">
              <a:latin typeface="Calibri" panose="020F0502020204030204"/>
              <a:cs typeface="Calibri" panose="020F0502020204030204"/>
            </a:endParaRPr>
          </a:p>
        </p:txBody>
      </p:sp>
      <p:sp>
        <p:nvSpPr>
          <p:cNvPr id="12" name="object 12"/>
          <p:cNvSpPr txBox="1"/>
          <p:nvPr/>
        </p:nvSpPr>
        <p:spPr>
          <a:xfrm>
            <a:off x="883285" y="1453769"/>
            <a:ext cx="9303385" cy="2493010"/>
          </a:xfrm>
          <a:prstGeom prst="rect">
            <a:avLst/>
          </a:prstGeom>
        </p:spPr>
        <p:txBody>
          <a:bodyPr vert="horz" wrap="square" lIns="0" tIns="24765" rIns="0" bIns="0" rtlCol="0">
            <a:spAutoFit/>
          </a:bodyPr>
          <a:lstStyle/>
          <a:p>
            <a:pPr marL="12700" marR="5080">
              <a:lnSpc>
                <a:spcPts val="1380"/>
              </a:lnSpc>
              <a:spcBef>
                <a:spcPts val="195"/>
              </a:spcBef>
            </a:pPr>
            <a:r>
              <a:rPr dirty="0">
                <a:solidFill>
                  <a:srgbClr val="494949"/>
                </a:solidFill>
                <a:latin typeface="Arial" panose="020B0604020202020204"/>
                <a:cs typeface="Arial" panose="020B0604020202020204"/>
              </a:rPr>
              <a:t>A </a:t>
            </a:r>
            <a:r>
              <a:rPr spc="-5" dirty="0">
                <a:solidFill>
                  <a:srgbClr val="494949"/>
                </a:solidFill>
                <a:latin typeface="Arial" panose="020B0604020202020204"/>
                <a:cs typeface="Arial" panose="020B0604020202020204"/>
              </a:rPr>
              <a:t>sequence is </a:t>
            </a:r>
            <a:r>
              <a:rPr dirty="0">
                <a:solidFill>
                  <a:srgbClr val="494949"/>
                </a:solidFill>
                <a:latin typeface="Arial" panose="020B0604020202020204"/>
                <a:cs typeface="Arial" panose="020B0604020202020204"/>
              </a:rPr>
              <a:t>a </a:t>
            </a:r>
            <a:r>
              <a:rPr spc="-5" dirty="0">
                <a:solidFill>
                  <a:srgbClr val="494949"/>
                </a:solidFill>
                <a:latin typeface="Arial" panose="020B0604020202020204"/>
                <a:cs typeface="Arial" panose="020B0604020202020204"/>
              </a:rPr>
              <a:t>succession </a:t>
            </a:r>
            <a:r>
              <a:rPr dirty="0">
                <a:solidFill>
                  <a:srgbClr val="494949"/>
                </a:solidFill>
                <a:latin typeface="Arial" panose="020B0604020202020204"/>
                <a:cs typeface="Arial" panose="020B0604020202020204"/>
              </a:rPr>
              <a:t>of </a:t>
            </a:r>
            <a:r>
              <a:rPr spc="-5" dirty="0">
                <a:solidFill>
                  <a:srgbClr val="494949"/>
                </a:solidFill>
                <a:latin typeface="Arial" panose="020B0604020202020204"/>
                <a:cs typeface="Arial" panose="020B0604020202020204"/>
              </a:rPr>
              <a:t>values bound together </a:t>
            </a:r>
            <a:r>
              <a:rPr dirty="0">
                <a:solidFill>
                  <a:srgbClr val="494949"/>
                </a:solidFill>
                <a:latin typeface="Arial" panose="020B0604020202020204"/>
                <a:cs typeface="Arial" panose="020B0604020202020204"/>
              </a:rPr>
              <a:t>by a </a:t>
            </a:r>
            <a:r>
              <a:rPr spc="-5" dirty="0">
                <a:solidFill>
                  <a:srgbClr val="494949"/>
                </a:solidFill>
                <a:latin typeface="Arial" panose="020B0604020202020204"/>
                <a:cs typeface="Arial" panose="020B0604020202020204"/>
              </a:rPr>
              <a:t>container </a:t>
            </a:r>
            <a:r>
              <a:rPr dirty="0">
                <a:solidFill>
                  <a:srgbClr val="494949"/>
                </a:solidFill>
                <a:latin typeface="Arial" panose="020B0604020202020204"/>
                <a:cs typeface="Arial" panose="020B0604020202020204"/>
              </a:rPr>
              <a:t>that </a:t>
            </a:r>
            <a:r>
              <a:rPr spc="-5" dirty="0">
                <a:solidFill>
                  <a:srgbClr val="494949"/>
                </a:solidFill>
                <a:latin typeface="Arial" panose="020B0604020202020204"/>
                <a:cs typeface="Arial" panose="020B0604020202020204"/>
              </a:rPr>
              <a:t>reflects their type.</a:t>
            </a:r>
            <a:endParaRPr spc="-5" dirty="0">
              <a:solidFill>
                <a:srgbClr val="494949"/>
              </a:solidFill>
              <a:latin typeface="Arial" panose="020B0604020202020204"/>
              <a:cs typeface="Arial" panose="020B0604020202020204"/>
            </a:endParaRPr>
          </a:p>
          <a:p>
            <a:pPr marL="12700" marR="5080">
              <a:lnSpc>
                <a:spcPts val="1380"/>
              </a:lnSpc>
              <a:spcBef>
                <a:spcPts val="195"/>
              </a:spcBef>
            </a:pPr>
            <a:r>
              <a:rPr spc="-5" dirty="0">
                <a:solidFill>
                  <a:srgbClr val="494949"/>
                </a:solidFill>
                <a:latin typeface="Arial" panose="020B0604020202020204"/>
                <a:cs typeface="Arial" panose="020B0604020202020204"/>
              </a:rPr>
              <a:t> Almost every stream that you </a:t>
            </a:r>
            <a:r>
              <a:rPr dirty="0">
                <a:solidFill>
                  <a:srgbClr val="494949"/>
                </a:solidFill>
                <a:latin typeface="Arial" panose="020B0604020202020204"/>
                <a:cs typeface="Arial" panose="020B0604020202020204"/>
              </a:rPr>
              <a:t>put </a:t>
            </a:r>
            <a:r>
              <a:rPr spc="-5" dirty="0">
                <a:solidFill>
                  <a:srgbClr val="494949"/>
                </a:solidFill>
                <a:latin typeface="Arial" panose="020B0604020202020204"/>
                <a:cs typeface="Arial" panose="020B0604020202020204"/>
              </a:rPr>
              <a:t>in Python  is </a:t>
            </a:r>
            <a:r>
              <a:rPr dirty="0">
                <a:solidFill>
                  <a:srgbClr val="494949"/>
                </a:solidFill>
                <a:latin typeface="Arial" panose="020B0604020202020204"/>
                <a:cs typeface="Arial" panose="020B0604020202020204"/>
              </a:rPr>
              <a:t>a</a:t>
            </a:r>
            <a:r>
              <a:rPr spc="-5" dirty="0">
                <a:solidFill>
                  <a:srgbClr val="494949"/>
                </a:solidFill>
                <a:latin typeface="Arial" panose="020B0604020202020204"/>
                <a:cs typeface="Arial" panose="020B0604020202020204"/>
              </a:rPr>
              <a:t> sequence.</a:t>
            </a:r>
            <a:endParaRPr>
              <a:latin typeface="Arial" panose="020B0604020202020204"/>
              <a:cs typeface="Arial" panose="020B0604020202020204"/>
            </a:endParaRPr>
          </a:p>
          <a:p>
            <a:pPr>
              <a:lnSpc>
                <a:spcPct val="100000"/>
              </a:lnSpc>
              <a:spcBef>
                <a:spcPts val="40"/>
              </a:spcBef>
            </a:pPr>
            <a:endParaRPr>
              <a:latin typeface="Arial" panose="020B0604020202020204"/>
              <a:cs typeface="Arial" panose="020B0604020202020204"/>
            </a:endParaRPr>
          </a:p>
          <a:p>
            <a:pPr marL="12700">
              <a:lnSpc>
                <a:spcPct val="100000"/>
              </a:lnSpc>
              <a:spcBef>
                <a:spcPts val="5"/>
              </a:spcBef>
            </a:pPr>
            <a:r>
              <a:rPr b="1" spc="-5" dirty="0">
                <a:solidFill>
                  <a:srgbClr val="494949"/>
                </a:solidFill>
                <a:latin typeface="Arial" panose="020B0604020202020204"/>
                <a:cs typeface="Arial" panose="020B0604020202020204"/>
              </a:rPr>
              <a:t>Types of</a:t>
            </a:r>
            <a:r>
              <a:rPr b="1" dirty="0">
                <a:solidFill>
                  <a:srgbClr val="494949"/>
                </a:solidFill>
                <a:latin typeface="Arial" panose="020B0604020202020204"/>
                <a:cs typeface="Arial" panose="020B0604020202020204"/>
              </a:rPr>
              <a:t> </a:t>
            </a:r>
            <a:r>
              <a:rPr b="1" spc="-5" dirty="0">
                <a:solidFill>
                  <a:srgbClr val="494949"/>
                </a:solidFill>
                <a:latin typeface="Arial" panose="020B0604020202020204"/>
                <a:cs typeface="Arial" panose="020B0604020202020204"/>
              </a:rPr>
              <a:t>Sequences</a:t>
            </a:r>
            <a:endParaRPr>
              <a:latin typeface="Arial" panose="020B0604020202020204"/>
              <a:cs typeface="Arial" panose="020B0604020202020204"/>
            </a:endParaRPr>
          </a:p>
          <a:p>
            <a:pPr>
              <a:lnSpc>
                <a:spcPct val="100000"/>
              </a:lnSpc>
              <a:spcBef>
                <a:spcPts val="20"/>
              </a:spcBef>
            </a:pPr>
            <a:endParaRPr>
              <a:latin typeface="Arial" panose="020B0604020202020204"/>
              <a:cs typeface="Arial" panose="020B0604020202020204"/>
            </a:endParaRPr>
          </a:p>
          <a:p>
            <a:pPr marL="469900" indent="-228600">
              <a:lnSpc>
                <a:spcPts val="1410"/>
              </a:lnSpc>
              <a:buSzPct val="83000"/>
              <a:buFont typeface="Symbol" panose="05050102010706020507"/>
              <a:buChar char=""/>
              <a:tabLst>
                <a:tab pos="469265" algn="l"/>
                <a:tab pos="469900" algn="l"/>
              </a:tabLst>
            </a:pPr>
            <a:r>
              <a:rPr spc="-5" dirty="0">
                <a:solidFill>
                  <a:srgbClr val="494949"/>
                </a:solidFill>
                <a:latin typeface="Arial" panose="020B0604020202020204"/>
                <a:cs typeface="Arial" panose="020B0604020202020204"/>
              </a:rPr>
              <a:t>Lists</a:t>
            </a:r>
            <a:endParaRPr spc="-5" dirty="0">
              <a:solidFill>
                <a:srgbClr val="494949"/>
              </a:solidFill>
              <a:latin typeface="Arial" panose="020B0604020202020204"/>
              <a:cs typeface="Arial" panose="020B0604020202020204"/>
            </a:endParaRPr>
          </a:p>
          <a:p>
            <a:pPr marL="469900" indent="-228600">
              <a:lnSpc>
                <a:spcPts val="1410"/>
              </a:lnSpc>
              <a:buSzPct val="83000"/>
              <a:buFont typeface="Symbol" panose="05050102010706020507"/>
              <a:buChar char=""/>
              <a:tabLst>
                <a:tab pos="469265" algn="l"/>
                <a:tab pos="469900" algn="l"/>
              </a:tabLst>
            </a:pPr>
            <a:endParaRPr>
              <a:latin typeface="Arial" panose="020B0604020202020204"/>
              <a:cs typeface="Arial" panose="020B0604020202020204"/>
            </a:endParaRPr>
          </a:p>
          <a:p>
            <a:pPr marL="469900" indent="-228600">
              <a:lnSpc>
                <a:spcPts val="1380"/>
              </a:lnSpc>
              <a:buSzPct val="83000"/>
              <a:buFont typeface="Symbol" panose="05050102010706020507"/>
              <a:buChar char=""/>
              <a:tabLst>
                <a:tab pos="469265" algn="l"/>
                <a:tab pos="469900" algn="l"/>
              </a:tabLst>
            </a:pPr>
            <a:r>
              <a:rPr spc="-5" dirty="0">
                <a:solidFill>
                  <a:srgbClr val="494949"/>
                </a:solidFill>
                <a:latin typeface="Arial" panose="020B0604020202020204"/>
                <a:cs typeface="Arial" panose="020B0604020202020204"/>
              </a:rPr>
              <a:t>Tuples</a:t>
            </a:r>
            <a:endParaRPr spc="-5" dirty="0">
              <a:solidFill>
                <a:srgbClr val="494949"/>
              </a:solidFill>
              <a:latin typeface="Arial" panose="020B0604020202020204"/>
              <a:cs typeface="Arial" panose="020B0604020202020204"/>
            </a:endParaRPr>
          </a:p>
          <a:p>
            <a:pPr marL="469900" indent="-228600">
              <a:lnSpc>
                <a:spcPts val="1380"/>
              </a:lnSpc>
              <a:buSzPct val="83000"/>
              <a:buFont typeface="Symbol" panose="05050102010706020507"/>
              <a:buChar char=""/>
              <a:tabLst>
                <a:tab pos="469265" algn="l"/>
                <a:tab pos="469900" algn="l"/>
              </a:tabLst>
            </a:pPr>
            <a:endParaRPr>
              <a:latin typeface="Arial" panose="020B0604020202020204"/>
              <a:cs typeface="Arial" panose="020B0604020202020204"/>
            </a:endParaRPr>
          </a:p>
          <a:p>
            <a:pPr marL="469900" indent="-228600">
              <a:lnSpc>
                <a:spcPts val="1380"/>
              </a:lnSpc>
              <a:buSzPct val="83000"/>
              <a:buFont typeface="Symbol" panose="05050102010706020507"/>
              <a:buChar char=""/>
              <a:tabLst>
                <a:tab pos="469265" algn="l"/>
                <a:tab pos="469900" algn="l"/>
              </a:tabLst>
            </a:pPr>
            <a:r>
              <a:rPr spc="-5" dirty="0">
                <a:solidFill>
                  <a:srgbClr val="494949"/>
                </a:solidFill>
                <a:latin typeface="Arial" panose="020B0604020202020204"/>
                <a:cs typeface="Arial" panose="020B0604020202020204"/>
              </a:rPr>
              <a:t>Xrange</a:t>
            </a:r>
            <a:endParaRPr spc="-5" dirty="0">
              <a:solidFill>
                <a:srgbClr val="494949"/>
              </a:solidFill>
              <a:latin typeface="Arial" panose="020B0604020202020204"/>
              <a:cs typeface="Arial" panose="020B0604020202020204"/>
            </a:endParaRPr>
          </a:p>
          <a:p>
            <a:pPr marL="469900" indent="-228600">
              <a:lnSpc>
                <a:spcPts val="1380"/>
              </a:lnSpc>
              <a:buSzPct val="83000"/>
              <a:buFont typeface="Symbol" panose="05050102010706020507"/>
              <a:buChar char=""/>
              <a:tabLst>
                <a:tab pos="469265" algn="l"/>
                <a:tab pos="469900" algn="l"/>
              </a:tabLst>
            </a:pPr>
            <a:endParaRPr>
              <a:latin typeface="Arial" panose="020B0604020202020204"/>
              <a:cs typeface="Arial" panose="020B0604020202020204"/>
            </a:endParaRPr>
          </a:p>
          <a:p>
            <a:pPr marL="469900" indent="-228600">
              <a:lnSpc>
                <a:spcPts val="1410"/>
              </a:lnSpc>
              <a:buSzPct val="83000"/>
              <a:buFont typeface="Symbol" panose="05050102010706020507"/>
              <a:buChar char=""/>
              <a:tabLst>
                <a:tab pos="469265" algn="l"/>
                <a:tab pos="469900" algn="l"/>
              </a:tabLst>
            </a:pPr>
            <a:r>
              <a:rPr spc="-5" dirty="0">
                <a:solidFill>
                  <a:srgbClr val="494949"/>
                </a:solidFill>
                <a:latin typeface="Arial" panose="020B0604020202020204"/>
                <a:cs typeface="Arial" panose="020B0604020202020204"/>
              </a:rPr>
              <a:t>String</a:t>
            </a:r>
            <a:endParaRPr>
              <a:latin typeface="Arial" panose="020B0604020202020204"/>
              <a:cs typeface="Arial" panose="020B0604020202020204"/>
            </a:endParaRPr>
          </a:p>
        </p:txBody>
      </p:sp>
      <p:sp>
        <p:nvSpPr>
          <p:cNvPr id="13" name="object 13"/>
          <p:cNvSpPr txBox="1"/>
          <p:nvPr/>
        </p:nvSpPr>
        <p:spPr>
          <a:xfrm>
            <a:off x="883285" y="3848099"/>
            <a:ext cx="8387715" cy="3667125"/>
          </a:xfrm>
          <a:prstGeom prst="rect">
            <a:avLst/>
          </a:prstGeom>
        </p:spPr>
        <p:txBody>
          <a:bodyPr vert="horz" wrap="square" lIns="0" tIns="12700" rIns="0" bIns="0" rtlCol="0">
            <a:spAutoFit/>
          </a:bodyPr>
          <a:lstStyle/>
          <a:p>
            <a:pPr marL="2298700">
              <a:lnSpc>
                <a:spcPct val="100000"/>
              </a:lnSpc>
              <a:spcBef>
                <a:spcPts val="100"/>
              </a:spcBef>
            </a:pPr>
            <a:r>
              <a:rPr sz="2800" b="1" spc="-5" dirty="0">
                <a:solidFill>
                  <a:srgbClr val="494949"/>
                </a:solidFill>
                <a:latin typeface="Arial" panose="020B0604020202020204"/>
                <a:cs typeface="Arial" panose="020B0604020202020204"/>
              </a:rPr>
              <a:t>List</a:t>
            </a:r>
            <a:endParaRPr sz="4000">
              <a:latin typeface="Arial" panose="020B0604020202020204"/>
              <a:cs typeface="Arial" panose="020B0604020202020204"/>
            </a:endParaRPr>
          </a:p>
          <a:p>
            <a:pPr marL="469900" indent="-228600">
              <a:lnSpc>
                <a:spcPts val="1410"/>
              </a:lnSpc>
              <a:spcBef>
                <a:spcPts val="1340"/>
              </a:spcBef>
              <a:buSzPct val="83000"/>
              <a:buFont typeface="Symbol" panose="05050102010706020507"/>
              <a:buChar char=""/>
              <a:tabLst>
                <a:tab pos="469265" algn="l"/>
                <a:tab pos="469900" algn="l"/>
              </a:tabLst>
            </a:pPr>
            <a:r>
              <a:rPr sz="1600" dirty="0">
                <a:solidFill>
                  <a:srgbClr val="494949"/>
                </a:solidFill>
                <a:latin typeface="Arial" panose="020B0604020202020204"/>
                <a:cs typeface="Arial" panose="020B0604020202020204"/>
              </a:rPr>
              <a:t>A </a:t>
            </a:r>
            <a:r>
              <a:rPr sz="1600" spc="-5" dirty="0">
                <a:solidFill>
                  <a:srgbClr val="494949"/>
                </a:solidFill>
                <a:latin typeface="Arial" panose="020B0604020202020204"/>
                <a:cs typeface="Arial" panose="020B0604020202020204"/>
              </a:rPr>
              <a:t>list is </a:t>
            </a:r>
            <a:r>
              <a:rPr sz="1600" dirty="0">
                <a:solidFill>
                  <a:srgbClr val="494949"/>
                </a:solidFill>
                <a:latin typeface="Arial" panose="020B0604020202020204"/>
                <a:cs typeface="Arial" panose="020B0604020202020204"/>
              </a:rPr>
              <a:t>a </a:t>
            </a:r>
            <a:r>
              <a:rPr sz="1600" spc="-5" dirty="0">
                <a:solidFill>
                  <a:srgbClr val="494949"/>
                </a:solidFill>
                <a:latin typeface="Arial" panose="020B0604020202020204"/>
                <a:cs typeface="Arial" panose="020B0604020202020204"/>
              </a:rPr>
              <a:t>sort </a:t>
            </a:r>
            <a:r>
              <a:rPr sz="1600" dirty="0">
                <a:solidFill>
                  <a:srgbClr val="494949"/>
                </a:solidFill>
                <a:latin typeface="Arial" panose="020B0604020202020204"/>
                <a:cs typeface="Arial" panose="020B0604020202020204"/>
              </a:rPr>
              <a:t>of </a:t>
            </a:r>
            <a:r>
              <a:rPr sz="1600" spc="-5" dirty="0">
                <a:solidFill>
                  <a:srgbClr val="494949"/>
                </a:solidFill>
                <a:latin typeface="Arial" panose="020B0604020202020204"/>
                <a:cs typeface="Arial" panose="020B0604020202020204"/>
              </a:rPr>
              <a:t>container </a:t>
            </a:r>
            <a:r>
              <a:rPr sz="1600" dirty="0">
                <a:solidFill>
                  <a:srgbClr val="494949"/>
                </a:solidFill>
                <a:latin typeface="Arial" panose="020B0604020202020204"/>
                <a:cs typeface="Arial" panose="020B0604020202020204"/>
              </a:rPr>
              <a:t>that </a:t>
            </a:r>
            <a:r>
              <a:rPr sz="1600" spc="-5" dirty="0">
                <a:solidFill>
                  <a:srgbClr val="494949"/>
                </a:solidFill>
                <a:latin typeface="Arial" panose="020B0604020202020204"/>
                <a:cs typeface="Arial" panose="020B0604020202020204"/>
              </a:rPr>
              <a:t>holds </a:t>
            </a:r>
            <a:r>
              <a:rPr sz="1600" dirty="0">
                <a:solidFill>
                  <a:srgbClr val="494949"/>
                </a:solidFill>
                <a:latin typeface="Arial" panose="020B0604020202020204"/>
                <a:cs typeface="Arial" panose="020B0604020202020204"/>
              </a:rPr>
              <a:t>a </a:t>
            </a:r>
            <a:r>
              <a:rPr sz="1600" spc="-5" dirty="0">
                <a:solidFill>
                  <a:srgbClr val="494949"/>
                </a:solidFill>
                <a:latin typeface="Arial" panose="020B0604020202020204"/>
                <a:cs typeface="Arial" panose="020B0604020202020204"/>
              </a:rPr>
              <a:t>number </a:t>
            </a:r>
            <a:r>
              <a:rPr sz="1600" dirty="0">
                <a:solidFill>
                  <a:srgbClr val="494949"/>
                </a:solidFill>
                <a:latin typeface="Arial" panose="020B0604020202020204"/>
                <a:cs typeface="Arial" panose="020B0604020202020204"/>
              </a:rPr>
              <a:t>of </a:t>
            </a:r>
            <a:r>
              <a:rPr sz="1600" spc="-5" dirty="0">
                <a:solidFill>
                  <a:srgbClr val="494949"/>
                </a:solidFill>
                <a:latin typeface="Arial" panose="020B0604020202020204"/>
                <a:cs typeface="Arial" panose="020B0604020202020204"/>
              </a:rPr>
              <a:t>other objects, in </a:t>
            </a:r>
            <a:r>
              <a:rPr sz="1600" dirty="0">
                <a:solidFill>
                  <a:srgbClr val="494949"/>
                </a:solidFill>
                <a:latin typeface="Arial" panose="020B0604020202020204"/>
                <a:cs typeface="Arial" panose="020B0604020202020204"/>
              </a:rPr>
              <a:t>a </a:t>
            </a:r>
            <a:r>
              <a:rPr sz="1600" spc="-5" dirty="0">
                <a:solidFill>
                  <a:srgbClr val="494949"/>
                </a:solidFill>
                <a:latin typeface="Arial" panose="020B0604020202020204"/>
                <a:cs typeface="Arial" panose="020B0604020202020204"/>
              </a:rPr>
              <a:t>given</a:t>
            </a:r>
            <a:endParaRPr sz="1600" spc="-5" dirty="0">
              <a:solidFill>
                <a:srgbClr val="494949"/>
              </a:solidFill>
              <a:latin typeface="Arial" panose="020B0604020202020204"/>
              <a:cs typeface="Arial" panose="020B0604020202020204"/>
            </a:endParaRPr>
          </a:p>
          <a:p>
            <a:pPr marL="241300" indent="0">
              <a:lnSpc>
                <a:spcPts val="1410"/>
              </a:lnSpc>
              <a:spcBef>
                <a:spcPts val="1340"/>
              </a:spcBef>
              <a:buSzPct val="83000"/>
              <a:buFont typeface="Symbol" panose="05050102010706020507"/>
              <a:buNone/>
              <a:tabLst>
                <a:tab pos="469265" algn="l"/>
                <a:tab pos="469900" algn="l"/>
              </a:tabLst>
            </a:pPr>
            <a:r>
              <a:rPr sz="1600" spc="-20" dirty="0">
                <a:solidFill>
                  <a:srgbClr val="494949"/>
                </a:solidFill>
                <a:latin typeface="Arial" panose="020B0604020202020204"/>
                <a:cs typeface="Arial" panose="020B0604020202020204"/>
              </a:rPr>
              <a:t> </a:t>
            </a:r>
            <a:r>
              <a:rPr sz="1600" spc="-5" dirty="0">
                <a:solidFill>
                  <a:srgbClr val="494949"/>
                </a:solidFill>
                <a:latin typeface="Arial" panose="020B0604020202020204"/>
                <a:cs typeface="Arial" panose="020B0604020202020204"/>
              </a:rPr>
              <a:t>order.</a:t>
            </a:r>
            <a:endParaRPr sz="1600" spc="-5" dirty="0">
              <a:solidFill>
                <a:srgbClr val="494949"/>
              </a:solidFill>
              <a:latin typeface="Arial" panose="020B0604020202020204"/>
              <a:cs typeface="Arial" panose="020B0604020202020204"/>
            </a:endParaRPr>
          </a:p>
          <a:p>
            <a:pPr marL="241300" indent="0">
              <a:lnSpc>
                <a:spcPts val="1410"/>
              </a:lnSpc>
              <a:spcBef>
                <a:spcPts val="1340"/>
              </a:spcBef>
              <a:buSzPct val="83000"/>
              <a:buFont typeface="Symbol" panose="05050102010706020507"/>
              <a:buNone/>
              <a:tabLst>
                <a:tab pos="469265" algn="l"/>
                <a:tab pos="469900" algn="l"/>
              </a:tabLst>
            </a:pPr>
            <a:endParaRPr sz="1600">
              <a:latin typeface="Arial" panose="020B0604020202020204"/>
              <a:cs typeface="Arial" panose="020B0604020202020204"/>
            </a:endParaRPr>
          </a:p>
          <a:p>
            <a:pPr marL="469900" indent="-228600">
              <a:lnSpc>
                <a:spcPts val="1380"/>
              </a:lnSpc>
              <a:buSzPct val="83000"/>
              <a:buFont typeface="Symbol" panose="05050102010706020507"/>
              <a:buChar char=""/>
              <a:tabLst>
                <a:tab pos="469265" algn="l"/>
                <a:tab pos="469900" algn="l"/>
              </a:tabLst>
            </a:pPr>
            <a:r>
              <a:rPr sz="1600" dirty="0">
                <a:solidFill>
                  <a:srgbClr val="494949"/>
                </a:solidFill>
                <a:latin typeface="Arial" panose="020B0604020202020204"/>
                <a:cs typeface="Arial" panose="020B0604020202020204"/>
              </a:rPr>
              <a:t>The </a:t>
            </a:r>
            <a:r>
              <a:rPr sz="1600" spc="-5" dirty="0">
                <a:solidFill>
                  <a:srgbClr val="494949"/>
                </a:solidFill>
                <a:latin typeface="Arial" panose="020B0604020202020204"/>
                <a:cs typeface="Arial" panose="020B0604020202020204"/>
              </a:rPr>
              <a:t>list type implements </a:t>
            </a:r>
            <a:r>
              <a:rPr sz="1600" dirty="0">
                <a:solidFill>
                  <a:srgbClr val="494949"/>
                </a:solidFill>
                <a:latin typeface="Arial" panose="020B0604020202020204"/>
                <a:cs typeface="Arial" panose="020B0604020202020204"/>
              </a:rPr>
              <a:t>the </a:t>
            </a:r>
            <a:r>
              <a:rPr sz="1600" spc="-5" dirty="0">
                <a:solidFill>
                  <a:srgbClr val="494949"/>
                </a:solidFill>
                <a:latin typeface="Arial" panose="020B0604020202020204"/>
                <a:cs typeface="Arial" panose="020B0604020202020204"/>
              </a:rPr>
              <a:t>sequence protocol, </a:t>
            </a:r>
            <a:r>
              <a:rPr sz="1600" dirty="0">
                <a:solidFill>
                  <a:srgbClr val="494949"/>
                </a:solidFill>
                <a:latin typeface="Arial" panose="020B0604020202020204"/>
                <a:cs typeface="Arial" panose="020B0604020202020204"/>
              </a:rPr>
              <a:t>and </a:t>
            </a:r>
            <a:r>
              <a:rPr sz="1600" spc="-5" dirty="0">
                <a:solidFill>
                  <a:srgbClr val="494949"/>
                </a:solidFill>
                <a:latin typeface="Arial" panose="020B0604020202020204"/>
                <a:cs typeface="Arial" panose="020B0604020202020204"/>
              </a:rPr>
              <a:t>it also allows you </a:t>
            </a:r>
            <a:r>
              <a:rPr sz="1600" dirty="0">
                <a:solidFill>
                  <a:srgbClr val="494949"/>
                </a:solidFill>
                <a:latin typeface="Arial" panose="020B0604020202020204"/>
                <a:cs typeface="Arial" panose="020B0604020202020204"/>
              </a:rPr>
              <a:t>to add</a:t>
            </a:r>
            <a:endParaRPr sz="1600" dirty="0">
              <a:solidFill>
                <a:srgbClr val="494949"/>
              </a:solidFill>
              <a:latin typeface="Arial" panose="020B0604020202020204"/>
              <a:cs typeface="Arial" panose="020B0604020202020204"/>
            </a:endParaRPr>
          </a:p>
          <a:p>
            <a:pPr marL="241300" indent="0">
              <a:lnSpc>
                <a:spcPts val="1380"/>
              </a:lnSpc>
              <a:buSzPct val="83000"/>
              <a:buFont typeface="Symbol" panose="05050102010706020507"/>
              <a:buNone/>
              <a:tabLst>
                <a:tab pos="469265" algn="l"/>
                <a:tab pos="469900" algn="l"/>
              </a:tabLst>
            </a:pPr>
            <a:endParaRPr sz="1600" dirty="0">
              <a:solidFill>
                <a:srgbClr val="494949"/>
              </a:solidFill>
              <a:latin typeface="Arial" panose="020B0604020202020204"/>
              <a:cs typeface="Arial" panose="020B0604020202020204"/>
            </a:endParaRPr>
          </a:p>
          <a:p>
            <a:pPr marL="241300" indent="0">
              <a:lnSpc>
                <a:spcPts val="1380"/>
              </a:lnSpc>
              <a:buSzPct val="83000"/>
              <a:buFont typeface="Symbol" panose="05050102010706020507"/>
              <a:buNone/>
              <a:tabLst>
                <a:tab pos="469265" algn="l"/>
                <a:tab pos="469900" algn="l"/>
              </a:tabLst>
            </a:pPr>
            <a:r>
              <a:rPr sz="1600" dirty="0">
                <a:solidFill>
                  <a:srgbClr val="494949"/>
                </a:solidFill>
                <a:latin typeface="Arial" panose="020B0604020202020204"/>
                <a:cs typeface="Arial" panose="020B0604020202020204"/>
              </a:rPr>
              <a:t> </a:t>
            </a:r>
            <a:r>
              <a:rPr sz="1600" spc="-5" dirty="0">
                <a:solidFill>
                  <a:srgbClr val="494949"/>
                </a:solidFill>
                <a:latin typeface="Arial" panose="020B0604020202020204"/>
                <a:cs typeface="Arial" panose="020B0604020202020204"/>
              </a:rPr>
              <a:t>and remove objects from </a:t>
            </a:r>
            <a:r>
              <a:rPr sz="1600" dirty="0">
                <a:solidFill>
                  <a:srgbClr val="494949"/>
                </a:solidFill>
                <a:latin typeface="Arial" panose="020B0604020202020204"/>
                <a:cs typeface="Arial" panose="020B0604020202020204"/>
              </a:rPr>
              <a:t>the</a:t>
            </a:r>
            <a:r>
              <a:rPr sz="1600" spc="105" dirty="0">
                <a:solidFill>
                  <a:srgbClr val="494949"/>
                </a:solidFill>
                <a:latin typeface="Arial" panose="020B0604020202020204"/>
                <a:cs typeface="Arial" panose="020B0604020202020204"/>
              </a:rPr>
              <a:t> </a:t>
            </a:r>
            <a:r>
              <a:rPr sz="1600" spc="-5" dirty="0">
                <a:solidFill>
                  <a:srgbClr val="494949"/>
                </a:solidFill>
                <a:latin typeface="Arial" panose="020B0604020202020204"/>
                <a:cs typeface="Arial" panose="020B0604020202020204"/>
              </a:rPr>
              <a:t>sequence.</a:t>
            </a:r>
            <a:endParaRPr sz="1600" spc="-5" dirty="0">
              <a:solidFill>
                <a:srgbClr val="494949"/>
              </a:solidFill>
              <a:latin typeface="Arial" panose="020B0604020202020204"/>
              <a:cs typeface="Arial" panose="020B0604020202020204"/>
            </a:endParaRPr>
          </a:p>
          <a:p>
            <a:pPr marL="241300" indent="0">
              <a:lnSpc>
                <a:spcPts val="1380"/>
              </a:lnSpc>
              <a:buSzPct val="83000"/>
              <a:buFont typeface="Symbol" panose="05050102010706020507"/>
              <a:buNone/>
              <a:tabLst>
                <a:tab pos="469265" algn="l"/>
                <a:tab pos="469900" algn="l"/>
              </a:tabLst>
            </a:pPr>
            <a:endParaRPr sz="1600">
              <a:latin typeface="Arial" panose="020B0604020202020204"/>
              <a:cs typeface="Arial" panose="020B0604020202020204"/>
            </a:endParaRPr>
          </a:p>
          <a:p>
            <a:pPr marL="469900" indent="-228600">
              <a:lnSpc>
                <a:spcPts val="1410"/>
              </a:lnSpc>
              <a:buSzPct val="83000"/>
              <a:buFont typeface="Symbol" panose="05050102010706020507"/>
              <a:buChar char=""/>
              <a:tabLst>
                <a:tab pos="469265" algn="l"/>
                <a:tab pos="469900" algn="l"/>
              </a:tabLst>
            </a:pPr>
            <a:r>
              <a:rPr sz="1600" dirty="0">
                <a:solidFill>
                  <a:srgbClr val="494949"/>
                </a:solidFill>
                <a:latin typeface="Arial" panose="020B0604020202020204"/>
                <a:cs typeface="Arial" panose="020B0604020202020204"/>
              </a:rPr>
              <a:t>It </a:t>
            </a:r>
            <a:r>
              <a:rPr sz="1600" spc="-5" dirty="0">
                <a:solidFill>
                  <a:srgbClr val="494949"/>
                </a:solidFill>
                <a:latin typeface="Arial" panose="020B0604020202020204"/>
                <a:cs typeface="Arial" panose="020B0604020202020204"/>
              </a:rPr>
              <a:t>is </a:t>
            </a:r>
            <a:r>
              <a:rPr sz="1600" dirty="0">
                <a:solidFill>
                  <a:srgbClr val="494949"/>
                </a:solidFill>
                <a:latin typeface="Arial" panose="020B0604020202020204"/>
                <a:cs typeface="Arial" panose="020B0604020202020204"/>
              </a:rPr>
              <a:t>an </a:t>
            </a:r>
            <a:r>
              <a:rPr sz="1600" spc="-5" dirty="0">
                <a:solidFill>
                  <a:srgbClr val="494949"/>
                </a:solidFill>
                <a:latin typeface="Arial" panose="020B0604020202020204"/>
                <a:cs typeface="Arial" panose="020B0604020202020204"/>
              </a:rPr>
              <a:t>ordered </a:t>
            </a:r>
            <a:r>
              <a:rPr sz="1600" dirty="0">
                <a:solidFill>
                  <a:srgbClr val="494949"/>
                </a:solidFill>
                <a:latin typeface="Arial" panose="020B0604020202020204"/>
                <a:cs typeface="Arial" panose="020B0604020202020204"/>
              </a:rPr>
              <a:t>set of </a:t>
            </a:r>
            <a:r>
              <a:rPr sz="1600" spc="-5" dirty="0">
                <a:solidFill>
                  <a:srgbClr val="494949"/>
                </a:solidFill>
                <a:latin typeface="Arial" panose="020B0604020202020204"/>
                <a:cs typeface="Arial" panose="020B0604020202020204"/>
              </a:rPr>
              <a:t>elements enclosed in square</a:t>
            </a:r>
            <a:r>
              <a:rPr sz="1600" spc="-20" dirty="0">
                <a:solidFill>
                  <a:srgbClr val="494949"/>
                </a:solidFill>
                <a:latin typeface="Arial" panose="020B0604020202020204"/>
                <a:cs typeface="Arial" panose="020B0604020202020204"/>
              </a:rPr>
              <a:t> </a:t>
            </a:r>
            <a:r>
              <a:rPr sz="1600" spc="-5" dirty="0">
                <a:solidFill>
                  <a:srgbClr val="494949"/>
                </a:solidFill>
                <a:latin typeface="Arial" panose="020B0604020202020204"/>
                <a:cs typeface="Arial" panose="020B0604020202020204"/>
              </a:rPr>
              <a:t>brackets.</a:t>
            </a:r>
            <a:endParaRPr sz="1600">
              <a:latin typeface="Arial" panose="020B0604020202020204"/>
              <a:cs typeface="Arial" panose="020B0604020202020204"/>
            </a:endParaRPr>
          </a:p>
          <a:p>
            <a:pPr>
              <a:lnSpc>
                <a:spcPct val="100000"/>
              </a:lnSpc>
              <a:spcBef>
                <a:spcPts val="10"/>
              </a:spcBef>
            </a:pPr>
            <a:endParaRPr sz="1600">
              <a:latin typeface="Arial" panose="020B0604020202020204"/>
              <a:cs typeface="Arial" panose="020B0604020202020204"/>
            </a:endParaRPr>
          </a:p>
          <a:p>
            <a:pPr marL="12700">
              <a:lnSpc>
                <a:spcPct val="100000"/>
              </a:lnSpc>
            </a:pPr>
            <a:r>
              <a:rPr sz="1600" spc="-5" dirty="0">
                <a:solidFill>
                  <a:srgbClr val="494949"/>
                </a:solidFill>
                <a:latin typeface="Arial" panose="020B0604020202020204"/>
                <a:cs typeface="Arial" panose="020B0604020202020204"/>
              </a:rPr>
              <a:t>Simple definition </a:t>
            </a:r>
            <a:r>
              <a:rPr sz="1600" dirty="0">
                <a:solidFill>
                  <a:srgbClr val="494949"/>
                </a:solidFill>
                <a:latin typeface="Arial" panose="020B0604020202020204"/>
                <a:cs typeface="Arial" panose="020B0604020202020204"/>
              </a:rPr>
              <a:t>of </a:t>
            </a:r>
            <a:r>
              <a:rPr sz="1600" spc="-5" dirty="0">
                <a:solidFill>
                  <a:srgbClr val="494949"/>
                </a:solidFill>
                <a:latin typeface="Arial" panose="020B0604020202020204"/>
                <a:cs typeface="Arial" panose="020B0604020202020204"/>
              </a:rPr>
              <a:t>list </a:t>
            </a:r>
            <a:r>
              <a:rPr sz="1600" dirty="0">
                <a:solidFill>
                  <a:srgbClr val="494949"/>
                </a:solidFill>
                <a:latin typeface="Arial" panose="020B0604020202020204"/>
                <a:cs typeface="Arial" panose="020B0604020202020204"/>
              </a:rPr>
              <a:t>– </a:t>
            </a:r>
            <a:r>
              <a:rPr sz="1600" spc="-5" dirty="0">
                <a:solidFill>
                  <a:srgbClr val="494949"/>
                </a:solidFill>
                <a:latin typeface="Arial" panose="020B0604020202020204"/>
                <a:cs typeface="Arial" panose="020B0604020202020204"/>
              </a:rPr>
              <a:t>li </a:t>
            </a:r>
            <a:r>
              <a:rPr sz="1600" dirty="0">
                <a:solidFill>
                  <a:srgbClr val="494949"/>
                </a:solidFill>
                <a:latin typeface="Arial" panose="020B0604020202020204"/>
                <a:cs typeface="Arial" panose="020B0604020202020204"/>
              </a:rPr>
              <a:t>=</a:t>
            </a:r>
            <a:r>
              <a:rPr sz="1600" spc="-5" dirty="0">
                <a:solidFill>
                  <a:srgbClr val="494949"/>
                </a:solidFill>
                <a:latin typeface="Arial" panose="020B0604020202020204"/>
                <a:cs typeface="Arial" panose="020B0604020202020204"/>
              </a:rPr>
              <a:t> </a:t>
            </a:r>
            <a:r>
              <a:rPr sz="1600" dirty="0">
                <a:solidFill>
                  <a:srgbClr val="494949"/>
                </a:solidFill>
                <a:latin typeface="Arial" panose="020B0604020202020204"/>
                <a:cs typeface="Arial" panose="020B0604020202020204"/>
              </a:rPr>
              <a:t>[]</a:t>
            </a:r>
            <a:endParaRPr sz="1600">
              <a:latin typeface="Arial" panose="020B0604020202020204"/>
              <a:cs typeface="Arial" panose="020B0604020202020204"/>
            </a:endParaRPr>
          </a:p>
          <a:p>
            <a:pPr>
              <a:lnSpc>
                <a:spcPct val="100000"/>
              </a:lnSpc>
              <a:spcBef>
                <a:spcPts val="20"/>
              </a:spcBef>
            </a:pPr>
            <a:endParaRPr sz="1600">
              <a:latin typeface="Arial" panose="020B0604020202020204"/>
              <a:cs typeface="Arial" panose="020B0604020202020204"/>
            </a:endParaRPr>
          </a:p>
          <a:p>
            <a:pPr marL="12700" marR="6355080">
              <a:lnSpc>
                <a:spcPts val="1400"/>
              </a:lnSpc>
            </a:pPr>
            <a:r>
              <a:rPr sz="1600" dirty="0">
                <a:solidFill>
                  <a:srgbClr val="202429"/>
                </a:solidFill>
                <a:latin typeface="Consolas" panose="020B0609020204030204"/>
                <a:cs typeface="Consolas" panose="020B0609020204030204"/>
              </a:rPr>
              <a:t>li = list() # empty</a:t>
            </a:r>
            <a:r>
              <a:rPr sz="1600" spc="-100" dirty="0">
                <a:solidFill>
                  <a:srgbClr val="202429"/>
                </a:solidFill>
                <a:latin typeface="Consolas" panose="020B0609020204030204"/>
                <a:cs typeface="Consolas" panose="020B0609020204030204"/>
              </a:rPr>
              <a:t> </a:t>
            </a:r>
            <a:r>
              <a:rPr sz="1600" dirty="0">
                <a:solidFill>
                  <a:srgbClr val="202429"/>
                </a:solidFill>
                <a:latin typeface="Consolas" panose="020B0609020204030204"/>
                <a:cs typeface="Consolas" panose="020B0609020204030204"/>
              </a:rPr>
              <a:t>list  li =</a:t>
            </a:r>
            <a:r>
              <a:rPr sz="1600" spc="-30" dirty="0">
                <a:solidFill>
                  <a:srgbClr val="202429"/>
                </a:solidFill>
                <a:latin typeface="Consolas" panose="020B0609020204030204"/>
                <a:cs typeface="Consolas" panose="020B0609020204030204"/>
              </a:rPr>
              <a:t> </a:t>
            </a:r>
            <a:r>
              <a:rPr sz="1600" dirty="0">
                <a:solidFill>
                  <a:srgbClr val="202429"/>
                </a:solidFill>
                <a:latin typeface="Consolas" panose="020B0609020204030204"/>
                <a:cs typeface="Consolas" panose="020B0609020204030204"/>
              </a:rPr>
              <a:t>list(sequence)</a:t>
            </a:r>
            <a:endParaRPr sz="1600" dirty="0">
              <a:solidFill>
                <a:srgbClr val="202429"/>
              </a:solidFill>
              <a:latin typeface="Consolas" panose="020B0609020204030204"/>
              <a:cs typeface="Consolas" panose="020B0609020204030204"/>
            </a:endParaRPr>
          </a:p>
          <a:p>
            <a:pPr marL="12700" marR="6355080">
              <a:lnSpc>
                <a:spcPts val="1400"/>
              </a:lnSpc>
            </a:pPr>
            <a:endParaRPr sz="1600">
              <a:latin typeface="Consolas" panose="020B0609020204030204"/>
              <a:cs typeface="Consolas" panose="020B0609020204030204"/>
            </a:endParaRPr>
          </a:p>
          <a:p>
            <a:pPr marL="12700">
              <a:lnSpc>
                <a:spcPts val="1370"/>
              </a:lnSpc>
            </a:pPr>
            <a:r>
              <a:rPr sz="1600" dirty="0">
                <a:solidFill>
                  <a:srgbClr val="202429"/>
                </a:solidFill>
                <a:latin typeface="Consolas" panose="020B0609020204030204"/>
                <a:cs typeface="Consolas" panose="020B0609020204030204"/>
              </a:rPr>
              <a:t>li = list(expression for variable in</a:t>
            </a:r>
            <a:r>
              <a:rPr sz="1600" spc="-25" dirty="0">
                <a:solidFill>
                  <a:srgbClr val="202429"/>
                </a:solidFill>
                <a:latin typeface="Consolas" panose="020B0609020204030204"/>
                <a:cs typeface="Consolas" panose="020B0609020204030204"/>
              </a:rPr>
              <a:t> </a:t>
            </a:r>
            <a:r>
              <a:rPr sz="1600" dirty="0">
                <a:solidFill>
                  <a:srgbClr val="202429"/>
                </a:solidFill>
                <a:latin typeface="Consolas" panose="020B0609020204030204"/>
                <a:cs typeface="Consolas" panose="020B0609020204030204"/>
              </a:rPr>
              <a:t>sequence)</a:t>
            </a:r>
            <a:endParaRPr sz="1600">
              <a:latin typeface="Consolas" panose="020B0609020204030204"/>
              <a:cs typeface="Consolas" panose="020B060902020403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9970" y="355600"/>
            <a:ext cx="7364095" cy="3101975"/>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734695" y="3458210"/>
            <a:ext cx="7302500" cy="31534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914400" y="6962647"/>
            <a:ext cx="4410075" cy="367665"/>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393939"/>
                </a:solidFill>
                <a:latin typeface="Arial" panose="020B0604020202020204"/>
                <a:cs typeface="Arial" panose="020B0604020202020204"/>
              </a:rPr>
              <a:t>Iterating through elements </a:t>
            </a:r>
            <a:r>
              <a:rPr sz="2250" dirty="0">
                <a:solidFill>
                  <a:srgbClr val="393939"/>
                </a:solidFill>
                <a:latin typeface="Arial" panose="020B0604020202020204"/>
                <a:cs typeface="Arial" panose="020B0604020202020204"/>
              </a:rPr>
              <a:t>in </a:t>
            </a:r>
            <a:r>
              <a:rPr sz="2250" spc="-5" dirty="0">
                <a:solidFill>
                  <a:srgbClr val="393939"/>
                </a:solidFill>
                <a:latin typeface="Arial" panose="020B0604020202020204"/>
                <a:cs typeface="Arial" panose="020B0604020202020204"/>
              </a:rPr>
              <a:t>a List</a:t>
            </a:r>
            <a:endParaRPr sz="2250">
              <a:latin typeface="Arial" panose="020B0604020202020204"/>
              <a:cs typeface="Arial" panose="020B0604020202020204"/>
            </a:endParaRPr>
          </a:p>
        </p:txBody>
      </p:sp>
      <p:sp>
        <p:nvSpPr>
          <p:cNvPr id="5" name="object 5"/>
          <p:cNvSpPr/>
          <p:nvPr/>
        </p:nvSpPr>
        <p:spPr>
          <a:xfrm>
            <a:off x="914400" y="6443344"/>
            <a:ext cx="9237345" cy="167640"/>
          </a:xfrm>
          <a:custGeom>
            <a:avLst/>
            <a:gdLst/>
            <a:ahLst/>
            <a:cxnLst/>
            <a:rect l="l" t="t" r="r" b="b"/>
            <a:pathLst>
              <a:path w="9237345" h="167640">
                <a:moveTo>
                  <a:pt x="9237345" y="167640"/>
                </a:moveTo>
                <a:lnTo>
                  <a:pt x="0" y="167640"/>
                </a:lnTo>
                <a:lnTo>
                  <a:pt x="0" y="0"/>
                </a:lnTo>
                <a:lnTo>
                  <a:pt x="9237345" y="0"/>
                </a:lnTo>
                <a:lnTo>
                  <a:pt x="9237345" y="167640"/>
                </a:lnTo>
                <a:close/>
              </a:path>
            </a:pathLst>
          </a:custGeom>
          <a:solidFill>
            <a:srgbClr val="FFFFFF"/>
          </a:solidFill>
        </p:spPr>
        <p:txBody>
          <a:bodyPr wrap="square" lIns="0" tIns="0" rIns="0" bIns="0" rtlCol="0"/>
          <a:lstStyle/>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914399"/>
            <a:ext cx="9237345" cy="173990"/>
          </a:xfrm>
          <a:prstGeom prst="rect">
            <a:avLst/>
          </a:prstGeom>
          <a:solidFill>
            <a:srgbClr val="FFFFFF"/>
          </a:solidFill>
        </p:spPr>
        <p:txBody>
          <a:bodyPr vert="horz" wrap="square" lIns="0" tIns="0" rIns="0" bIns="0" rtlCol="0">
            <a:spAutoFit/>
          </a:bodyPr>
          <a:lstStyle/>
          <a:p>
            <a:pPr>
              <a:lnSpc>
                <a:spcPts val="1360"/>
              </a:lnSpc>
            </a:pPr>
            <a:r>
              <a:rPr spc="5" dirty="0">
                <a:solidFill>
                  <a:srgbClr val="393939"/>
                </a:solidFill>
                <a:latin typeface="Arial" panose="020B0604020202020204"/>
                <a:cs typeface="Arial" panose="020B0604020202020204"/>
              </a:rPr>
              <a:t>To </a:t>
            </a:r>
            <a:r>
              <a:rPr spc="-5" dirty="0">
                <a:solidFill>
                  <a:srgbClr val="393939"/>
                </a:solidFill>
                <a:latin typeface="Arial" panose="020B0604020202020204"/>
                <a:cs typeface="Arial" panose="020B0604020202020204"/>
              </a:rPr>
              <a:t>iterate through </a:t>
            </a:r>
            <a:r>
              <a:rPr dirty="0">
                <a:solidFill>
                  <a:srgbClr val="393939"/>
                </a:solidFill>
                <a:latin typeface="Arial" panose="020B0604020202020204"/>
                <a:cs typeface="Arial" panose="020B0604020202020204"/>
              </a:rPr>
              <a:t>a </a:t>
            </a:r>
            <a:r>
              <a:rPr spc="-5" dirty="0">
                <a:solidFill>
                  <a:srgbClr val="393939"/>
                </a:solidFill>
                <a:latin typeface="Arial" panose="020B0604020202020204"/>
                <a:cs typeface="Arial" panose="020B0604020202020204"/>
              </a:rPr>
              <a:t>list we </a:t>
            </a:r>
            <a:r>
              <a:rPr dirty="0">
                <a:solidFill>
                  <a:srgbClr val="393939"/>
                </a:solidFill>
                <a:latin typeface="Arial" panose="020B0604020202020204"/>
                <a:cs typeface="Arial" panose="020B0604020202020204"/>
              </a:rPr>
              <a:t>can use for </a:t>
            </a:r>
            <a:r>
              <a:rPr spc="-5" dirty="0">
                <a:solidFill>
                  <a:srgbClr val="393939"/>
                </a:solidFill>
                <a:latin typeface="Arial" panose="020B0604020202020204"/>
                <a:cs typeface="Arial" panose="020B0604020202020204"/>
              </a:rPr>
              <a:t>loop </a:t>
            </a:r>
            <a:r>
              <a:rPr dirty="0">
                <a:solidFill>
                  <a:srgbClr val="393939"/>
                </a:solidFill>
                <a:latin typeface="Arial" panose="020B0604020202020204"/>
                <a:cs typeface="Arial" panose="020B0604020202020204"/>
              </a:rPr>
              <a:t>as</a:t>
            </a:r>
            <a:r>
              <a:rPr spc="-30" dirty="0">
                <a:solidFill>
                  <a:srgbClr val="393939"/>
                </a:solidFill>
                <a:latin typeface="Arial" panose="020B0604020202020204"/>
                <a:cs typeface="Arial" panose="020B0604020202020204"/>
              </a:rPr>
              <a:t> </a:t>
            </a:r>
            <a:r>
              <a:rPr spc="-5" dirty="0">
                <a:solidFill>
                  <a:srgbClr val="393939"/>
                </a:solidFill>
                <a:latin typeface="Arial" panose="020B0604020202020204"/>
                <a:cs typeface="Arial" panose="020B0604020202020204"/>
              </a:rPr>
              <a:t>follows:</a:t>
            </a:r>
            <a:endParaRPr>
              <a:latin typeface="Arial" panose="020B0604020202020204"/>
              <a:cs typeface="Arial" panose="020B0604020202020204"/>
            </a:endParaRPr>
          </a:p>
        </p:txBody>
      </p:sp>
      <p:sp>
        <p:nvSpPr>
          <p:cNvPr id="3" name="object 3"/>
          <p:cNvSpPr txBox="1"/>
          <p:nvPr/>
        </p:nvSpPr>
        <p:spPr>
          <a:xfrm>
            <a:off x="901700" y="1368805"/>
            <a:ext cx="2879725" cy="5419090"/>
          </a:xfrm>
          <a:prstGeom prst="rect">
            <a:avLst/>
          </a:prstGeom>
        </p:spPr>
        <p:txBody>
          <a:bodyPr vert="horz" wrap="square" lIns="0" tIns="12065" rIns="0" bIns="0" rtlCol="0">
            <a:spAutoFit/>
          </a:bodyPr>
          <a:lstStyle/>
          <a:p>
            <a:pPr marL="57785">
              <a:lnSpc>
                <a:spcPct val="100000"/>
              </a:lnSpc>
              <a:spcBef>
                <a:spcPts val="95"/>
              </a:spcBef>
            </a:pPr>
            <a:r>
              <a:rPr spc="-5" dirty="0">
                <a:latin typeface="Segoe UI Emoji" panose="020B0502040204020203" charset="0"/>
                <a:cs typeface="Segoe UI Emoji" panose="020B0502040204020203" charset="0"/>
              </a:rPr>
              <a:t>1</a:t>
            </a:r>
            <a:r>
              <a:rPr spc="270" dirty="0">
                <a:latin typeface="Segoe UI Emoji" panose="020B0502040204020203" charset="0"/>
                <a:cs typeface="Segoe UI Emoji" panose="020B0502040204020203" charset="0"/>
              </a:rPr>
              <a:t> </a:t>
            </a:r>
            <a:r>
              <a:rPr dirty="0">
                <a:latin typeface="Segoe UI Emoji" panose="020B0502040204020203" charset="0"/>
                <a:cs typeface="Segoe UI Emoji" panose="020B0502040204020203" charset="0"/>
              </a:rPr>
              <a:t>&gt;&gt;&gt;</a:t>
            </a:r>
            <a:endParaRPr>
              <a:latin typeface="Segoe UI Emoji" panose="020B0502040204020203" charset="0"/>
              <a:cs typeface="Segoe UI Emoji" panose="020B0502040204020203" charset="0"/>
            </a:endParaRPr>
          </a:p>
          <a:p>
            <a:pPr marL="57785">
              <a:lnSpc>
                <a:spcPct val="100000"/>
              </a:lnSpc>
              <a:spcBef>
                <a:spcPts val="1500"/>
              </a:spcBef>
            </a:pPr>
            <a:r>
              <a:rPr spc="-5" dirty="0">
                <a:latin typeface="Segoe UI Emoji" panose="020B0502040204020203" charset="0"/>
                <a:cs typeface="Segoe UI Emoji" panose="020B0502040204020203" charset="0"/>
              </a:rPr>
              <a:t>2 </a:t>
            </a:r>
            <a:r>
              <a:rPr dirty="0">
                <a:latin typeface="Segoe UI Emoji" panose="020B0502040204020203" charset="0"/>
                <a:cs typeface="Segoe UI Emoji" panose="020B0502040204020203" charset="0"/>
              </a:rPr>
              <a:t>&gt;&gt;&gt; </a:t>
            </a:r>
            <a:r>
              <a:rPr spc="-5" dirty="0">
                <a:latin typeface="Segoe UI Emoji" panose="020B0502040204020203" charset="0"/>
                <a:cs typeface="Segoe UI Emoji" panose="020B0502040204020203" charset="0"/>
              </a:rPr>
              <a:t>marks = [122, </a:t>
            </a:r>
            <a:r>
              <a:rPr dirty="0">
                <a:latin typeface="Segoe UI Emoji" panose="020B0502040204020203" charset="0"/>
                <a:cs typeface="Segoe UI Emoji" panose="020B0502040204020203" charset="0"/>
              </a:rPr>
              <a:t>45, </a:t>
            </a:r>
            <a:r>
              <a:rPr spc="-5" dirty="0">
                <a:latin typeface="Segoe UI Emoji" panose="020B0502040204020203" charset="0"/>
                <a:cs typeface="Segoe UI Emoji" panose="020B0502040204020203" charset="0"/>
              </a:rPr>
              <a:t>23, </a:t>
            </a:r>
            <a:r>
              <a:rPr dirty="0">
                <a:latin typeface="Segoe UI Emoji" panose="020B0502040204020203" charset="0"/>
                <a:cs typeface="Segoe UI Emoji" panose="020B0502040204020203" charset="0"/>
              </a:rPr>
              <a:t>78, 65,</a:t>
            </a:r>
            <a:r>
              <a:rPr spc="-185" dirty="0">
                <a:latin typeface="Segoe UI Emoji" panose="020B0502040204020203" charset="0"/>
                <a:cs typeface="Segoe UI Emoji" panose="020B0502040204020203" charset="0"/>
              </a:rPr>
              <a:t> </a:t>
            </a:r>
            <a:r>
              <a:rPr dirty="0">
                <a:latin typeface="Segoe UI Emoji" panose="020B0502040204020203" charset="0"/>
                <a:cs typeface="Segoe UI Emoji" panose="020B0502040204020203" charset="0"/>
              </a:rPr>
              <a:t>12]</a:t>
            </a:r>
            <a:endParaRPr>
              <a:latin typeface="Segoe UI Emoji" panose="020B0502040204020203" charset="0"/>
              <a:cs typeface="Segoe UI Emoji" panose="020B0502040204020203" charset="0"/>
            </a:endParaRPr>
          </a:p>
          <a:p>
            <a:pPr marL="236220" indent="-179070">
              <a:lnSpc>
                <a:spcPct val="100000"/>
              </a:lnSpc>
              <a:spcBef>
                <a:spcPts val="1500"/>
              </a:spcBef>
              <a:buAutoNum type="arabicPlain" startAt="3"/>
              <a:tabLst>
                <a:tab pos="236220" algn="l"/>
              </a:tabLst>
            </a:pPr>
            <a:r>
              <a:rPr dirty="0">
                <a:latin typeface="Segoe UI Emoji" panose="020B0502040204020203" charset="0"/>
                <a:cs typeface="Segoe UI Emoji" panose="020B0502040204020203" charset="0"/>
              </a:rPr>
              <a:t>&gt;&gt;&gt; </a:t>
            </a:r>
            <a:r>
              <a:rPr spc="-5" dirty="0">
                <a:latin typeface="Segoe UI Emoji" panose="020B0502040204020203" charset="0"/>
                <a:cs typeface="Segoe UI Emoji" panose="020B0502040204020203" charset="0"/>
              </a:rPr>
              <a:t>for </a:t>
            </a:r>
            <a:r>
              <a:rPr spc="-10" dirty="0">
                <a:latin typeface="Segoe UI Emoji" panose="020B0502040204020203" charset="0"/>
                <a:cs typeface="Segoe UI Emoji" panose="020B0502040204020203" charset="0"/>
              </a:rPr>
              <a:t>m </a:t>
            </a:r>
            <a:r>
              <a:rPr spc="-5" dirty="0">
                <a:latin typeface="Segoe UI Emoji" panose="020B0502040204020203" charset="0"/>
                <a:cs typeface="Segoe UI Emoji" panose="020B0502040204020203" charset="0"/>
              </a:rPr>
              <a:t>in</a:t>
            </a:r>
            <a:r>
              <a:rPr spc="5" dirty="0">
                <a:latin typeface="Segoe UI Emoji" panose="020B0502040204020203" charset="0"/>
                <a:cs typeface="Segoe UI Emoji" panose="020B0502040204020203" charset="0"/>
              </a:rPr>
              <a:t> </a:t>
            </a:r>
            <a:r>
              <a:rPr spc="-5" dirty="0">
                <a:latin typeface="Segoe UI Emoji" panose="020B0502040204020203" charset="0"/>
                <a:cs typeface="Segoe UI Emoji" panose="020B0502040204020203" charset="0"/>
              </a:rPr>
              <a:t>marks:</a:t>
            </a:r>
            <a:endParaRPr>
              <a:latin typeface="Segoe UI Emoji" panose="020B0502040204020203" charset="0"/>
              <a:cs typeface="Segoe UI Emoji" panose="020B0502040204020203" charset="0"/>
            </a:endParaRPr>
          </a:p>
          <a:p>
            <a:pPr marL="57785" marR="1735455">
              <a:lnSpc>
                <a:spcPct val="225000"/>
              </a:lnSpc>
              <a:spcBef>
                <a:spcPts val="10"/>
              </a:spcBef>
              <a:buAutoNum type="arabicPlain" startAt="3"/>
              <a:tabLst>
                <a:tab pos="236220" algn="l"/>
                <a:tab pos="581025" algn="l"/>
              </a:tabLst>
            </a:pPr>
            <a:r>
              <a:rPr spc="-5" dirty="0">
                <a:latin typeface="Segoe UI Emoji" panose="020B0502040204020203" charset="0"/>
                <a:cs typeface="Segoe UI Emoji" panose="020B0502040204020203" charset="0"/>
              </a:rPr>
              <a:t>...	p</a:t>
            </a:r>
            <a:r>
              <a:rPr spc="-10" dirty="0">
                <a:latin typeface="Segoe UI Emoji" panose="020B0502040204020203" charset="0"/>
                <a:cs typeface="Segoe UI Emoji" panose="020B0502040204020203" charset="0"/>
              </a:rPr>
              <a:t>r</a:t>
            </a:r>
            <a:r>
              <a:rPr spc="-5" dirty="0">
                <a:latin typeface="Segoe UI Emoji" panose="020B0502040204020203" charset="0"/>
                <a:cs typeface="Segoe UI Emoji" panose="020B0502040204020203" charset="0"/>
              </a:rPr>
              <a:t>in</a:t>
            </a:r>
            <a:r>
              <a:rPr spc="5" dirty="0">
                <a:latin typeface="Segoe UI Emoji" panose="020B0502040204020203" charset="0"/>
                <a:cs typeface="Segoe UI Emoji" panose="020B0502040204020203" charset="0"/>
              </a:rPr>
              <a:t>t</a:t>
            </a:r>
            <a:r>
              <a:rPr dirty="0">
                <a:latin typeface="Segoe UI Emoji" panose="020B0502040204020203" charset="0"/>
                <a:cs typeface="Segoe UI Emoji" panose="020B0502040204020203" charset="0"/>
              </a:rPr>
              <a:t>(</a:t>
            </a:r>
            <a:r>
              <a:rPr spc="-15" dirty="0">
                <a:latin typeface="Segoe UI Emoji" panose="020B0502040204020203" charset="0"/>
                <a:cs typeface="Segoe UI Emoji" panose="020B0502040204020203" charset="0"/>
              </a:rPr>
              <a:t>m</a:t>
            </a:r>
            <a:r>
              <a:rPr spc="-5" dirty="0">
                <a:latin typeface="Segoe UI Emoji" panose="020B0502040204020203" charset="0"/>
                <a:cs typeface="Segoe UI Emoji" panose="020B0502040204020203" charset="0"/>
              </a:rPr>
              <a:t>)  5</a:t>
            </a:r>
            <a:r>
              <a:rPr spc="265" dirty="0">
                <a:latin typeface="Segoe UI Emoji" panose="020B0502040204020203" charset="0"/>
                <a:cs typeface="Segoe UI Emoji" panose="020B0502040204020203" charset="0"/>
              </a:rPr>
              <a:t> </a:t>
            </a:r>
            <a:r>
              <a:rPr spc="-5" dirty="0">
                <a:latin typeface="Segoe UI Emoji" panose="020B0502040204020203" charset="0"/>
                <a:cs typeface="Segoe UI Emoji" panose="020B0502040204020203" charset="0"/>
              </a:rPr>
              <a:t>...</a:t>
            </a:r>
            <a:endParaRPr>
              <a:latin typeface="Segoe UI Emoji" panose="020B0502040204020203" charset="0"/>
              <a:cs typeface="Segoe UI Emoji" panose="020B0502040204020203" charset="0"/>
            </a:endParaRPr>
          </a:p>
          <a:p>
            <a:pPr marL="57785">
              <a:lnSpc>
                <a:spcPct val="100000"/>
              </a:lnSpc>
              <a:spcBef>
                <a:spcPts val="1500"/>
              </a:spcBef>
            </a:pPr>
            <a:r>
              <a:rPr spc="-5" dirty="0">
                <a:latin typeface="Segoe UI Emoji" panose="020B0502040204020203" charset="0"/>
                <a:cs typeface="Segoe UI Emoji" panose="020B0502040204020203" charset="0"/>
              </a:rPr>
              <a:t>6</a:t>
            </a:r>
            <a:r>
              <a:rPr spc="270" dirty="0">
                <a:latin typeface="Segoe UI Emoji" panose="020B0502040204020203" charset="0"/>
                <a:cs typeface="Segoe UI Emoji" panose="020B0502040204020203" charset="0"/>
              </a:rPr>
              <a:t> </a:t>
            </a:r>
            <a:r>
              <a:rPr spc="-5" dirty="0">
                <a:latin typeface="Segoe UI Emoji" panose="020B0502040204020203" charset="0"/>
                <a:cs typeface="Segoe UI Emoji" panose="020B0502040204020203" charset="0"/>
              </a:rPr>
              <a:t>122</a:t>
            </a:r>
            <a:endParaRPr>
              <a:latin typeface="Segoe UI Emoji" panose="020B0502040204020203" charset="0"/>
              <a:cs typeface="Segoe UI Emoji" panose="020B0502040204020203" charset="0"/>
            </a:endParaRPr>
          </a:p>
          <a:p>
            <a:pPr marL="57785">
              <a:lnSpc>
                <a:spcPct val="100000"/>
              </a:lnSpc>
              <a:spcBef>
                <a:spcPts val="1515"/>
              </a:spcBef>
            </a:pPr>
            <a:r>
              <a:rPr spc="-5" dirty="0">
                <a:latin typeface="Segoe UI Emoji" panose="020B0502040204020203" charset="0"/>
                <a:cs typeface="Segoe UI Emoji" panose="020B0502040204020203" charset="0"/>
              </a:rPr>
              <a:t>7</a:t>
            </a:r>
            <a:r>
              <a:rPr spc="180" dirty="0">
                <a:latin typeface="Segoe UI Emoji" panose="020B0502040204020203" charset="0"/>
                <a:cs typeface="Segoe UI Emoji" panose="020B0502040204020203" charset="0"/>
              </a:rPr>
              <a:t> </a:t>
            </a:r>
            <a:r>
              <a:rPr spc="-5" dirty="0">
                <a:latin typeface="Segoe UI Emoji" panose="020B0502040204020203" charset="0"/>
                <a:cs typeface="Segoe UI Emoji" panose="020B0502040204020203" charset="0"/>
              </a:rPr>
              <a:t>45</a:t>
            </a:r>
            <a:endParaRPr>
              <a:latin typeface="Segoe UI Emoji" panose="020B0502040204020203" charset="0"/>
              <a:cs typeface="Segoe UI Emoji" panose="020B0502040204020203" charset="0"/>
            </a:endParaRPr>
          </a:p>
          <a:p>
            <a:pPr marL="57785">
              <a:lnSpc>
                <a:spcPct val="100000"/>
              </a:lnSpc>
              <a:spcBef>
                <a:spcPts val="1500"/>
              </a:spcBef>
            </a:pPr>
            <a:r>
              <a:rPr spc="-5" dirty="0">
                <a:latin typeface="Segoe UI Emoji" panose="020B0502040204020203" charset="0"/>
                <a:cs typeface="Segoe UI Emoji" panose="020B0502040204020203" charset="0"/>
              </a:rPr>
              <a:t>8</a:t>
            </a:r>
            <a:r>
              <a:rPr spc="180" dirty="0">
                <a:latin typeface="Segoe UI Emoji" panose="020B0502040204020203" charset="0"/>
                <a:cs typeface="Segoe UI Emoji" panose="020B0502040204020203" charset="0"/>
              </a:rPr>
              <a:t> </a:t>
            </a:r>
            <a:r>
              <a:rPr spc="-5" dirty="0">
                <a:latin typeface="Segoe UI Emoji" panose="020B0502040204020203" charset="0"/>
                <a:cs typeface="Segoe UI Emoji" panose="020B0502040204020203" charset="0"/>
              </a:rPr>
              <a:t>23</a:t>
            </a:r>
            <a:endParaRPr>
              <a:latin typeface="Segoe UI Emoji" panose="020B0502040204020203" charset="0"/>
              <a:cs typeface="Segoe UI Emoji" panose="020B0502040204020203" charset="0"/>
            </a:endParaRPr>
          </a:p>
          <a:p>
            <a:pPr marL="57785">
              <a:lnSpc>
                <a:spcPct val="100000"/>
              </a:lnSpc>
              <a:spcBef>
                <a:spcPts val="1510"/>
              </a:spcBef>
            </a:pPr>
            <a:r>
              <a:rPr spc="-5" dirty="0">
                <a:latin typeface="Segoe UI Emoji" panose="020B0502040204020203" charset="0"/>
                <a:cs typeface="Segoe UI Emoji" panose="020B0502040204020203" charset="0"/>
              </a:rPr>
              <a:t>9</a:t>
            </a:r>
            <a:r>
              <a:rPr spc="180" dirty="0">
                <a:latin typeface="Segoe UI Emoji" panose="020B0502040204020203" charset="0"/>
                <a:cs typeface="Segoe UI Emoji" panose="020B0502040204020203" charset="0"/>
              </a:rPr>
              <a:t> </a:t>
            </a:r>
            <a:r>
              <a:rPr spc="-5" dirty="0">
                <a:latin typeface="Segoe UI Emoji" panose="020B0502040204020203" charset="0"/>
                <a:cs typeface="Segoe UI Emoji" panose="020B0502040204020203" charset="0"/>
              </a:rPr>
              <a:t>78</a:t>
            </a:r>
            <a:endParaRPr>
              <a:latin typeface="Segoe UI Emoji" panose="020B0502040204020203" charset="0"/>
              <a:cs typeface="Segoe UI Emoji" panose="020B0502040204020203" charset="0"/>
            </a:endParaRPr>
          </a:p>
          <a:p>
            <a:pPr marL="12700">
              <a:lnSpc>
                <a:spcPct val="100000"/>
              </a:lnSpc>
              <a:spcBef>
                <a:spcPts val="1500"/>
              </a:spcBef>
            </a:pPr>
            <a:r>
              <a:rPr spc="-5" dirty="0">
                <a:latin typeface="Segoe UI Emoji" panose="020B0502040204020203" charset="0"/>
                <a:cs typeface="Segoe UI Emoji" panose="020B0502040204020203" charset="0"/>
              </a:rPr>
              <a:t>10</a:t>
            </a:r>
            <a:r>
              <a:rPr spc="-180" dirty="0">
                <a:latin typeface="Segoe UI Emoji" panose="020B0502040204020203" charset="0"/>
                <a:cs typeface="Segoe UI Emoji" panose="020B0502040204020203" charset="0"/>
              </a:rPr>
              <a:t> </a:t>
            </a:r>
            <a:r>
              <a:rPr spc="-5" dirty="0">
                <a:latin typeface="Segoe UI Emoji" panose="020B0502040204020203" charset="0"/>
                <a:cs typeface="Segoe UI Emoji" panose="020B0502040204020203" charset="0"/>
              </a:rPr>
              <a:t>65</a:t>
            </a:r>
            <a:endParaRPr>
              <a:latin typeface="Segoe UI Emoji" panose="020B0502040204020203" charset="0"/>
              <a:cs typeface="Segoe UI Emoji" panose="020B0502040204020203" charset="0"/>
            </a:endParaRPr>
          </a:p>
          <a:p>
            <a:pPr marL="12700">
              <a:lnSpc>
                <a:spcPct val="100000"/>
              </a:lnSpc>
              <a:spcBef>
                <a:spcPts val="1500"/>
              </a:spcBef>
            </a:pPr>
            <a:r>
              <a:rPr spc="-5" dirty="0">
                <a:latin typeface="Segoe UI Emoji" panose="020B0502040204020203" charset="0"/>
                <a:cs typeface="Segoe UI Emoji" panose="020B0502040204020203" charset="0"/>
              </a:rPr>
              <a:t>11</a:t>
            </a:r>
            <a:r>
              <a:rPr spc="-180" dirty="0">
                <a:latin typeface="Segoe UI Emoji" panose="020B0502040204020203" charset="0"/>
                <a:cs typeface="Segoe UI Emoji" panose="020B0502040204020203" charset="0"/>
              </a:rPr>
              <a:t> </a:t>
            </a:r>
            <a:r>
              <a:rPr spc="-5" dirty="0">
                <a:latin typeface="Segoe UI Emoji" panose="020B0502040204020203" charset="0"/>
                <a:cs typeface="Segoe UI Emoji" panose="020B0502040204020203" charset="0"/>
              </a:rPr>
              <a:t>12</a:t>
            </a:r>
            <a:endParaRPr>
              <a:latin typeface="Segoe UI Emoji" panose="020B0502040204020203" charset="0"/>
              <a:cs typeface="Segoe UI Emoji" panose="020B0502040204020203" charset="0"/>
            </a:endParaRPr>
          </a:p>
          <a:p>
            <a:pPr marL="12700">
              <a:lnSpc>
                <a:spcPct val="100000"/>
              </a:lnSpc>
              <a:spcBef>
                <a:spcPts val="1510"/>
              </a:spcBef>
            </a:pPr>
            <a:r>
              <a:rPr spc="-5" dirty="0">
                <a:latin typeface="Segoe UI Emoji" panose="020B0502040204020203" charset="0"/>
                <a:cs typeface="Segoe UI Emoji" panose="020B0502040204020203" charset="0"/>
              </a:rPr>
              <a:t>12</a:t>
            </a:r>
            <a:r>
              <a:rPr spc="-100" dirty="0">
                <a:latin typeface="Segoe UI Emoji" panose="020B0502040204020203" charset="0"/>
                <a:cs typeface="Segoe UI Emoji" panose="020B0502040204020203" charset="0"/>
              </a:rPr>
              <a:t> </a:t>
            </a:r>
            <a:r>
              <a:rPr dirty="0">
                <a:latin typeface="Segoe UI Emoji" panose="020B0502040204020203" charset="0"/>
                <a:cs typeface="Segoe UI Emoji" panose="020B0502040204020203" charset="0"/>
              </a:rPr>
              <a:t>&gt;&gt;&gt;</a:t>
            </a:r>
            <a:endParaRPr>
              <a:latin typeface="Segoe UI Emoji" panose="020B0502040204020203" charset="0"/>
              <a:cs typeface="Segoe UI Emoji" panose="020B0502040204020203"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1700" y="967739"/>
            <a:ext cx="7719059" cy="4564380"/>
          </a:xfrm>
          <a:prstGeom prst="rect">
            <a:avLst/>
          </a:prstGeom>
        </p:spPr>
        <p:txBody>
          <a:bodyPr vert="horz" wrap="square" lIns="0" tIns="13335" rIns="0" bIns="0" rtlCol="0">
            <a:spAutoFit/>
          </a:bodyPr>
          <a:lstStyle/>
          <a:p>
            <a:pPr marL="64135">
              <a:lnSpc>
                <a:spcPct val="100000"/>
              </a:lnSpc>
              <a:spcBef>
                <a:spcPts val="105"/>
              </a:spcBef>
            </a:pPr>
            <a:r>
              <a:rPr sz="1400" dirty="0">
                <a:cs typeface="+mn-lt"/>
              </a:rPr>
              <a:t>2 &gt;&gt;&gt; </a:t>
            </a:r>
            <a:r>
              <a:rPr sz="1400" spc="-5" dirty="0">
                <a:cs typeface="+mn-lt"/>
              </a:rPr>
              <a:t>marks </a:t>
            </a:r>
            <a:r>
              <a:rPr sz="1400" dirty="0">
                <a:cs typeface="+mn-lt"/>
              </a:rPr>
              <a:t>= </a:t>
            </a:r>
            <a:r>
              <a:rPr sz="1400" spc="-5" dirty="0">
                <a:cs typeface="+mn-lt"/>
              </a:rPr>
              <a:t>[122, 45, 23, </a:t>
            </a:r>
            <a:r>
              <a:rPr sz="1400" spc="-10" dirty="0">
                <a:cs typeface="+mn-lt"/>
              </a:rPr>
              <a:t>78, 65,</a:t>
            </a:r>
            <a:r>
              <a:rPr sz="1400" spc="-195" dirty="0">
                <a:cs typeface="+mn-lt"/>
              </a:rPr>
              <a:t> </a:t>
            </a:r>
            <a:r>
              <a:rPr sz="1400" spc="-5" dirty="0">
                <a:cs typeface="+mn-lt"/>
              </a:rPr>
              <a:t>12]</a:t>
            </a:r>
            <a:endParaRPr sz="1400">
              <a:cs typeface="+mn-lt"/>
            </a:endParaRPr>
          </a:p>
          <a:p>
            <a:pPr marL="64135">
              <a:lnSpc>
                <a:spcPct val="100000"/>
              </a:lnSpc>
              <a:spcBef>
                <a:spcPts val="1570"/>
              </a:spcBef>
            </a:pPr>
            <a:r>
              <a:rPr sz="1400" dirty="0">
                <a:cs typeface="+mn-lt"/>
              </a:rPr>
              <a:t>3</a:t>
            </a:r>
            <a:r>
              <a:rPr sz="1400" spc="160" dirty="0">
                <a:cs typeface="+mn-lt"/>
              </a:rPr>
              <a:t> </a:t>
            </a:r>
            <a:r>
              <a:rPr sz="1400" dirty="0">
                <a:cs typeface="+mn-lt"/>
              </a:rPr>
              <a:t>&gt;&gt;&gt;</a:t>
            </a:r>
            <a:endParaRPr sz="1400">
              <a:cs typeface="+mn-lt"/>
            </a:endParaRPr>
          </a:p>
          <a:p>
            <a:pPr marL="64135" marR="6052820">
              <a:lnSpc>
                <a:spcPct val="219000"/>
              </a:lnSpc>
            </a:pPr>
            <a:r>
              <a:rPr sz="1400" dirty="0">
                <a:cs typeface="+mn-lt"/>
              </a:rPr>
              <a:t>4 &gt;&gt;&gt; </a:t>
            </a:r>
            <a:r>
              <a:rPr sz="1400" spc="-5" dirty="0">
                <a:cs typeface="+mn-lt"/>
              </a:rPr>
              <a:t>import random  </a:t>
            </a:r>
            <a:r>
              <a:rPr sz="1400" dirty="0">
                <a:cs typeface="+mn-lt"/>
              </a:rPr>
              <a:t>5</a:t>
            </a:r>
            <a:r>
              <a:rPr sz="1400" spc="240" dirty="0">
                <a:cs typeface="+mn-lt"/>
              </a:rPr>
              <a:t> </a:t>
            </a:r>
            <a:r>
              <a:rPr sz="1400" dirty="0">
                <a:cs typeface="+mn-lt"/>
              </a:rPr>
              <a:t>&gt;&gt;&gt;</a:t>
            </a:r>
            <a:endParaRPr sz="1400">
              <a:cs typeface="+mn-lt"/>
            </a:endParaRPr>
          </a:p>
          <a:p>
            <a:pPr marL="254635" indent="-191135">
              <a:lnSpc>
                <a:spcPct val="100000"/>
              </a:lnSpc>
              <a:spcBef>
                <a:spcPts val="1585"/>
              </a:spcBef>
              <a:buAutoNum type="arabicPlain" startAt="6"/>
              <a:tabLst>
                <a:tab pos="255270" algn="l"/>
              </a:tabLst>
            </a:pPr>
            <a:r>
              <a:rPr sz="1400" dirty="0">
                <a:cs typeface="+mn-lt"/>
              </a:rPr>
              <a:t>&gt;&gt;&gt; </a:t>
            </a:r>
            <a:r>
              <a:rPr sz="1400" spc="-5" dirty="0">
                <a:cs typeface="+mn-lt"/>
              </a:rPr>
              <a:t>for </a:t>
            </a:r>
            <a:r>
              <a:rPr sz="1400" dirty="0">
                <a:cs typeface="+mn-lt"/>
              </a:rPr>
              <a:t>i in</a:t>
            </a:r>
            <a:r>
              <a:rPr sz="1400" spc="-35" dirty="0">
                <a:cs typeface="+mn-lt"/>
              </a:rPr>
              <a:t> </a:t>
            </a:r>
            <a:r>
              <a:rPr sz="1400" spc="-5" dirty="0">
                <a:cs typeface="+mn-lt"/>
              </a:rPr>
              <a:t>range(len(marks)):</a:t>
            </a:r>
            <a:endParaRPr sz="1400">
              <a:cs typeface="+mn-lt"/>
            </a:endParaRPr>
          </a:p>
          <a:p>
            <a:pPr marL="64135" marR="5080">
              <a:lnSpc>
                <a:spcPct val="219000"/>
              </a:lnSpc>
              <a:buAutoNum type="arabicPlain" startAt="6"/>
              <a:tabLst>
                <a:tab pos="255270" algn="l"/>
                <a:tab pos="634365" algn="l"/>
              </a:tabLst>
            </a:pPr>
            <a:r>
              <a:rPr sz="1400" spc="-5" dirty="0">
                <a:cs typeface="+mn-lt"/>
              </a:rPr>
              <a:t>...	marks[i] </a:t>
            </a:r>
            <a:r>
              <a:rPr sz="1400" dirty="0">
                <a:cs typeface="+mn-lt"/>
              </a:rPr>
              <a:t>= </a:t>
            </a:r>
            <a:r>
              <a:rPr sz="1400" spc="-5" dirty="0">
                <a:cs typeface="+mn-lt"/>
              </a:rPr>
              <a:t>random.randint(1, 100) </a:t>
            </a:r>
            <a:r>
              <a:rPr sz="1400" dirty="0">
                <a:cs typeface="+mn-lt"/>
              </a:rPr>
              <a:t># </a:t>
            </a:r>
            <a:r>
              <a:rPr sz="1400" spc="-5" dirty="0">
                <a:cs typeface="+mn-lt"/>
              </a:rPr>
              <a:t>assign some random value </a:t>
            </a:r>
            <a:r>
              <a:rPr sz="1400" dirty="0">
                <a:cs typeface="+mn-lt"/>
              </a:rPr>
              <a:t>between 1 to 100 to </a:t>
            </a:r>
            <a:r>
              <a:rPr sz="1400" spc="-5" dirty="0">
                <a:cs typeface="+mn-lt"/>
              </a:rPr>
              <a:t>all elements  </a:t>
            </a:r>
            <a:r>
              <a:rPr sz="1400" dirty="0">
                <a:cs typeface="+mn-lt"/>
              </a:rPr>
              <a:t>8</a:t>
            </a:r>
            <a:r>
              <a:rPr sz="1400" spc="245" dirty="0">
                <a:cs typeface="+mn-lt"/>
              </a:rPr>
              <a:t> </a:t>
            </a:r>
            <a:r>
              <a:rPr sz="1400" spc="-5" dirty="0">
                <a:cs typeface="+mn-lt"/>
              </a:rPr>
              <a:t>...</a:t>
            </a:r>
            <a:endParaRPr sz="1400">
              <a:cs typeface="+mn-lt"/>
            </a:endParaRPr>
          </a:p>
          <a:p>
            <a:pPr marL="64135">
              <a:lnSpc>
                <a:spcPct val="100000"/>
              </a:lnSpc>
              <a:spcBef>
                <a:spcPts val="1570"/>
              </a:spcBef>
            </a:pPr>
            <a:r>
              <a:rPr sz="1400" dirty="0">
                <a:cs typeface="+mn-lt"/>
              </a:rPr>
              <a:t>9</a:t>
            </a:r>
            <a:r>
              <a:rPr sz="1400" spc="245" dirty="0">
                <a:cs typeface="+mn-lt"/>
              </a:rPr>
              <a:t> </a:t>
            </a:r>
            <a:r>
              <a:rPr sz="1400" dirty="0">
                <a:cs typeface="+mn-lt"/>
              </a:rPr>
              <a:t>&gt;&gt;&gt;</a:t>
            </a:r>
            <a:endParaRPr sz="1400">
              <a:cs typeface="+mn-lt"/>
            </a:endParaRPr>
          </a:p>
          <a:p>
            <a:pPr marL="12700">
              <a:lnSpc>
                <a:spcPct val="100000"/>
              </a:lnSpc>
              <a:spcBef>
                <a:spcPts val="1585"/>
              </a:spcBef>
            </a:pPr>
            <a:r>
              <a:rPr sz="1400" dirty="0">
                <a:cs typeface="+mn-lt"/>
              </a:rPr>
              <a:t>10 &gt;&gt;&gt;</a:t>
            </a:r>
            <a:r>
              <a:rPr sz="1400" spc="-170" dirty="0">
                <a:cs typeface="+mn-lt"/>
              </a:rPr>
              <a:t> </a:t>
            </a:r>
            <a:r>
              <a:rPr sz="1400" spc="-5" dirty="0">
                <a:cs typeface="+mn-lt"/>
              </a:rPr>
              <a:t>marks</a:t>
            </a:r>
            <a:endParaRPr sz="1400">
              <a:cs typeface="+mn-lt"/>
            </a:endParaRPr>
          </a:p>
          <a:p>
            <a:pPr marL="12700">
              <a:lnSpc>
                <a:spcPct val="100000"/>
              </a:lnSpc>
              <a:spcBef>
                <a:spcPts val="1570"/>
              </a:spcBef>
            </a:pPr>
            <a:r>
              <a:rPr sz="1400" dirty="0">
                <a:cs typeface="+mn-lt"/>
              </a:rPr>
              <a:t>11 </a:t>
            </a:r>
            <a:r>
              <a:rPr sz="1400" spc="-5" dirty="0">
                <a:cs typeface="+mn-lt"/>
              </a:rPr>
              <a:t>[59, </a:t>
            </a:r>
            <a:r>
              <a:rPr sz="1400" dirty="0">
                <a:cs typeface="+mn-lt"/>
              </a:rPr>
              <a:t>9, </a:t>
            </a:r>
            <a:r>
              <a:rPr sz="1400" spc="-5" dirty="0">
                <a:cs typeface="+mn-lt"/>
              </a:rPr>
              <a:t>59, 21, 75,</a:t>
            </a:r>
            <a:r>
              <a:rPr sz="1400" spc="-160" dirty="0">
                <a:cs typeface="+mn-lt"/>
              </a:rPr>
              <a:t> </a:t>
            </a:r>
            <a:r>
              <a:rPr sz="1400" spc="-10" dirty="0">
                <a:cs typeface="+mn-lt"/>
              </a:rPr>
              <a:t>61]</a:t>
            </a:r>
            <a:endParaRPr sz="1400">
              <a:cs typeface="+mn-lt"/>
            </a:endParaRPr>
          </a:p>
          <a:p>
            <a:pPr marL="12700">
              <a:lnSpc>
                <a:spcPct val="100000"/>
              </a:lnSpc>
              <a:spcBef>
                <a:spcPts val="1575"/>
              </a:spcBef>
            </a:pPr>
            <a:r>
              <a:rPr sz="1400" dirty="0">
                <a:cs typeface="+mn-lt"/>
              </a:rPr>
              <a:t>12</a:t>
            </a:r>
            <a:r>
              <a:rPr sz="1400" spc="-235" dirty="0">
                <a:cs typeface="+mn-lt"/>
              </a:rPr>
              <a:t> </a:t>
            </a:r>
            <a:r>
              <a:rPr sz="1400" dirty="0">
                <a:cs typeface="+mn-lt"/>
              </a:rPr>
              <a:t>&gt;&gt;&gt;</a:t>
            </a:r>
            <a:endParaRPr sz="1400">
              <a:cs typeface="+mn-lt"/>
            </a:endParaRPr>
          </a:p>
          <a:p>
            <a:pPr marL="12700">
              <a:lnSpc>
                <a:spcPct val="100000"/>
              </a:lnSpc>
              <a:spcBef>
                <a:spcPts val="1570"/>
              </a:spcBef>
            </a:pPr>
            <a:r>
              <a:rPr sz="1400" dirty="0">
                <a:cs typeface="+mn-lt"/>
              </a:rPr>
              <a:t>13</a:t>
            </a:r>
            <a:r>
              <a:rPr sz="1400" spc="-235" dirty="0">
                <a:cs typeface="+mn-lt"/>
              </a:rPr>
              <a:t> </a:t>
            </a:r>
            <a:r>
              <a:rPr sz="1400" dirty="0">
                <a:cs typeface="+mn-lt"/>
              </a:rPr>
              <a:t>&gt;&gt;&gt;</a:t>
            </a:r>
            <a:endParaRPr sz="1400">
              <a:cs typeface="+mn-lt"/>
            </a:endParaRPr>
          </a:p>
        </p:txBody>
      </p:sp>
      <p:sp>
        <p:nvSpPr>
          <p:cNvPr id="4" name="object 4"/>
          <p:cNvSpPr txBox="1"/>
          <p:nvPr/>
        </p:nvSpPr>
        <p:spPr>
          <a:xfrm>
            <a:off x="947420" y="5838825"/>
            <a:ext cx="1296035" cy="696595"/>
          </a:xfrm>
          <a:prstGeom prst="rect">
            <a:avLst/>
          </a:prstGeom>
        </p:spPr>
        <p:txBody>
          <a:bodyPr vert="horz" wrap="square" lIns="0" tIns="12065" rIns="0" bIns="0" rtlCol="0">
            <a:spAutoFit/>
          </a:bodyPr>
          <a:lstStyle/>
          <a:p>
            <a:pPr marL="12700">
              <a:lnSpc>
                <a:spcPct val="100000"/>
              </a:lnSpc>
              <a:spcBef>
                <a:spcPts val="95"/>
              </a:spcBef>
            </a:pPr>
            <a:r>
              <a:rPr sz="1600" spc="-5" dirty="0">
                <a:latin typeface="Segoe Print" panose="02000600000000000000"/>
                <a:cs typeface="Segoe Print" panose="02000600000000000000"/>
              </a:rPr>
              <a:t>1</a:t>
            </a:r>
            <a:r>
              <a:rPr sz="1600" spc="254" dirty="0">
                <a:latin typeface="Segoe Print" panose="02000600000000000000"/>
                <a:cs typeface="Segoe Print" panose="02000600000000000000"/>
              </a:rPr>
              <a:t> </a:t>
            </a:r>
            <a:r>
              <a:rPr sz="1600" dirty="0">
                <a:latin typeface="Segoe Print" panose="02000600000000000000"/>
                <a:cs typeface="Segoe Print" panose="02000600000000000000"/>
              </a:rPr>
              <a:t>&gt;&gt;&gt;</a:t>
            </a:r>
            <a:endParaRPr sz="1600">
              <a:latin typeface="Segoe Print" panose="02000600000000000000"/>
              <a:cs typeface="Segoe Print" panose="02000600000000000000"/>
            </a:endParaRPr>
          </a:p>
          <a:p>
            <a:pPr marL="12700">
              <a:lnSpc>
                <a:spcPct val="100000"/>
              </a:lnSpc>
              <a:spcBef>
                <a:spcPts val="1500"/>
              </a:spcBef>
            </a:pPr>
            <a:r>
              <a:rPr sz="1600" spc="-5" dirty="0">
                <a:latin typeface="Segoe Print" panose="02000600000000000000"/>
                <a:cs typeface="Segoe Print" panose="02000600000000000000"/>
              </a:rPr>
              <a:t>2 </a:t>
            </a:r>
            <a:r>
              <a:rPr sz="1600" dirty="0">
                <a:latin typeface="Segoe Print" panose="02000600000000000000"/>
                <a:cs typeface="Segoe Print" panose="02000600000000000000"/>
              </a:rPr>
              <a:t>&gt;&gt;&gt; </a:t>
            </a:r>
            <a:r>
              <a:rPr sz="1600" spc="-5" dirty="0">
                <a:latin typeface="Segoe Print" panose="02000600000000000000"/>
                <a:cs typeface="Segoe Print" panose="02000600000000000000"/>
              </a:rPr>
              <a:t>i =</a:t>
            </a:r>
            <a:r>
              <a:rPr sz="1600" spc="-215" dirty="0">
                <a:latin typeface="Segoe Print" panose="02000600000000000000"/>
                <a:cs typeface="Segoe Print" panose="02000600000000000000"/>
              </a:rPr>
              <a:t> </a:t>
            </a:r>
            <a:r>
              <a:rPr sz="1600" spc="-5" dirty="0">
                <a:latin typeface="Segoe Print" panose="02000600000000000000"/>
                <a:cs typeface="Segoe Print" panose="02000600000000000000"/>
              </a:rPr>
              <a:t>0</a:t>
            </a:r>
            <a:endParaRPr sz="1600">
              <a:latin typeface="Segoe Print" panose="02000600000000000000"/>
              <a:cs typeface="Segoe Print" panose="0200060000000000000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2940" y="622935"/>
            <a:ext cx="2065655" cy="6005830"/>
          </a:xfrm>
          <a:prstGeom prst="rect">
            <a:avLst/>
          </a:prstGeom>
        </p:spPr>
        <p:txBody>
          <a:bodyPr vert="horz" wrap="square" lIns="0" tIns="12065" rIns="0" bIns="0" rtlCol="0">
            <a:spAutoFit/>
          </a:bodyPr>
          <a:lstStyle/>
          <a:p>
            <a:pPr marL="57785">
              <a:lnSpc>
                <a:spcPct val="100000"/>
              </a:lnSpc>
              <a:spcBef>
                <a:spcPts val="95"/>
              </a:spcBef>
            </a:pPr>
            <a:r>
              <a:rPr sz="1600" spc="-5" dirty="0">
                <a:cs typeface="+mn-lt"/>
              </a:rPr>
              <a:t>3</a:t>
            </a:r>
            <a:r>
              <a:rPr sz="1600" spc="265" dirty="0">
                <a:cs typeface="+mn-lt"/>
              </a:rPr>
              <a:t> </a:t>
            </a:r>
            <a:r>
              <a:rPr sz="1600" dirty="0">
                <a:cs typeface="+mn-lt"/>
              </a:rPr>
              <a:t>&gt;&gt;&gt;</a:t>
            </a:r>
            <a:endParaRPr sz="1600">
              <a:cs typeface="+mn-lt"/>
            </a:endParaRPr>
          </a:p>
          <a:p>
            <a:pPr marL="236220" indent="-179070">
              <a:lnSpc>
                <a:spcPct val="100000"/>
              </a:lnSpc>
              <a:spcBef>
                <a:spcPts val="1500"/>
              </a:spcBef>
              <a:buAutoNum type="arabicPlain" startAt="4"/>
              <a:tabLst>
                <a:tab pos="236220" algn="l"/>
              </a:tabLst>
            </a:pPr>
            <a:r>
              <a:rPr sz="1600" dirty="0">
                <a:cs typeface="+mn-lt"/>
              </a:rPr>
              <a:t>&gt;&gt;&gt; </a:t>
            </a:r>
            <a:r>
              <a:rPr sz="1600" spc="-5" dirty="0">
                <a:cs typeface="+mn-lt"/>
              </a:rPr>
              <a:t>while i &lt;</a:t>
            </a:r>
            <a:r>
              <a:rPr sz="1600" spc="-55" dirty="0">
                <a:cs typeface="+mn-lt"/>
              </a:rPr>
              <a:t> </a:t>
            </a:r>
            <a:r>
              <a:rPr sz="1600" spc="-5" dirty="0">
                <a:cs typeface="+mn-lt"/>
              </a:rPr>
              <a:t>len(marks):</a:t>
            </a:r>
            <a:endParaRPr sz="1600">
              <a:cs typeface="+mn-lt"/>
            </a:endParaRPr>
          </a:p>
          <a:p>
            <a:pPr marL="57785" marR="272415">
              <a:lnSpc>
                <a:spcPct val="225000"/>
              </a:lnSpc>
              <a:spcBef>
                <a:spcPts val="10"/>
              </a:spcBef>
              <a:buAutoNum type="arabicPlain" startAt="4"/>
              <a:tabLst>
                <a:tab pos="236220" algn="l"/>
                <a:tab pos="581025" algn="l"/>
              </a:tabLst>
            </a:pPr>
            <a:r>
              <a:rPr sz="1600" spc="-5" dirty="0">
                <a:cs typeface="+mn-lt"/>
              </a:rPr>
              <a:t>...	p</a:t>
            </a:r>
            <a:r>
              <a:rPr sz="1600" spc="-10" dirty="0">
                <a:cs typeface="+mn-lt"/>
              </a:rPr>
              <a:t>r</a:t>
            </a:r>
            <a:r>
              <a:rPr sz="1600" spc="-5" dirty="0">
                <a:cs typeface="+mn-lt"/>
              </a:rPr>
              <a:t>in</a:t>
            </a:r>
            <a:r>
              <a:rPr sz="1600" spc="5" dirty="0">
                <a:cs typeface="+mn-lt"/>
              </a:rPr>
              <a:t>t</a:t>
            </a:r>
            <a:r>
              <a:rPr sz="1600" dirty="0">
                <a:cs typeface="+mn-lt"/>
              </a:rPr>
              <a:t>(</a:t>
            </a:r>
            <a:r>
              <a:rPr sz="1600" spc="-15" dirty="0">
                <a:cs typeface="+mn-lt"/>
              </a:rPr>
              <a:t>m</a:t>
            </a:r>
            <a:r>
              <a:rPr sz="1600" spc="-5" dirty="0">
                <a:cs typeface="+mn-lt"/>
              </a:rPr>
              <a:t>a</a:t>
            </a:r>
            <a:r>
              <a:rPr sz="1600" spc="-10" dirty="0">
                <a:cs typeface="+mn-lt"/>
              </a:rPr>
              <a:t>rk</a:t>
            </a:r>
            <a:r>
              <a:rPr sz="1600" dirty="0">
                <a:cs typeface="+mn-lt"/>
              </a:rPr>
              <a:t>s</a:t>
            </a:r>
            <a:r>
              <a:rPr sz="1600" spc="-5" dirty="0">
                <a:cs typeface="+mn-lt"/>
              </a:rPr>
              <a:t>[i])  6</a:t>
            </a:r>
            <a:r>
              <a:rPr sz="1600" spc="285" dirty="0">
                <a:cs typeface="+mn-lt"/>
              </a:rPr>
              <a:t> </a:t>
            </a:r>
            <a:r>
              <a:rPr sz="1600" spc="-5" dirty="0">
                <a:cs typeface="+mn-lt"/>
              </a:rPr>
              <a:t>...	i </a:t>
            </a:r>
            <a:r>
              <a:rPr sz="1600" spc="-10" dirty="0">
                <a:cs typeface="+mn-lt"/>
              </a:rPr>
              <a:t>+=</a:t>
            </a:r>
            <a:r>
              <a:rPr sz="1600" dirty="0">
                <a:cs typeface="+mn-lt"/>
              </a:rPr>
              <a:t> </a:t>
            </a:r>
            <a:r>
              <a:rPr sz="1600" spc="-5" dirty="0">
                <a:cs typeface="+mn-lt"/>
              </a:rPr>
              <a:t>1</a:t>
            </a:r>
            <a:endParaRPr sz="1600">
              <a:cs typeface="+mn-lt"/>
            </a:endParaRPr>
          </a:p>
          <a:p>
            <a:pPr marL="57785">
              <a:lnSpc>
                <a:spcPct val="100000"/>
              </a:lnSpc>
              <a:spcBef>
                <a:spcPts val="1500"/>
              </a:spcBef>
            </a:pPr>
            <a:r>
              <a:rPr sz="1600" spc="-5" dirty="0">
                <a:cs typeface="+mn-lt"/>
              </a:rPr>
              <a:t>7</a:t>
            </a:r>
            <a:r>
              <a:rPr sz="1600" spc="270" dirty="0">
                <a:cs typeface="+mn-lt"/>
              </a:rPr>
              <a:t> </a:t>
            </a:r>
            <a:r>
              <a:rPr sz="1600" spc="-5" dirty="0">
                <a:cs typeface="+mn-lt"/>
              </a:rPr>
              <a:t>...</a:t>
            </a:r>
            <a:endParaRPr sz="1600">
              <a:cs typeface="+mn-lt"/>
            </a:endParaRPr>
          </a:p>
          <a:p>
            <a:pPr marL="57785">
              <a:lnSpc>
                <a:spcPct val="100000"/>
              </a:lnSpc>
              <a:spcBef>
                <a:spcPts val="1510"/>
              </a:spcBef>
            </a:pPr>
            <a:r>
              <a:rPr sz="1600" spc="-5" dirty="0">
                <a:cs typeface="+mn-lt"/>
              </a:rPr>
              <a:t>8</a:t>
            </a:r>
            <a:r>
              <a:rPr sz="1600" spc="265" dirty="0">
                <a:cs typeface="+mn-lt"/>
              </a:rPr>
              <a:t> </a:t>
            </a:r>
            <a:r>
              <a:rPr sz="1600" spc="-5" dirty="0">
                <a:cs typeface="+mn-lt"/>
              </a:rPr>
              <a:t>59</a:t>
            </a:r>
            <a:endParaRPr sz="1600">
              <a:cs typeface="+mn-lt"/>
            </a:endParaRPr>
          </a:p>
          <a:p>
            <a:pPr marL="57785">
              <a:lnSpc>
                <a:spcPct val="100000"/>
              </a:lnSpc>
              <a:spcBef>
                <a:spcPts val="1500"/>
              </a:spcBef>
            </a:pPr>
            <a:r>
              <a:rPr sz="1600" spc="-5" dirty="0">
                <a:cs typeface="+mn-lt"/>
              </a:rPr>
              <a:t>9</a:t>
            </a:r>
            <a:r>
              <a:rPr sz="1600" spc="265" dirty="0">
                <a:cs typeface="+mn-lt"/>
              </a:rPr>
              <a:t> </a:t>
            </a:r>
            <a:r>
              <a:rPr sz="1600" spc="-5" dirty="0">
                <a:cs typeface="+mn-lt"/>
              </a:rPr>
              <a:t>9</a:t>
            </a:r>
            <a:endParaRPr sz="1600">
              <a:cs typeface="+mn-lt"/>
            </a:endParaRPr>
          </a:p>
          <a:p>
            <a:pPr marL="12700">
              <a:lnSpc>
                <a:spcPct val="100000"/>
              </a:lnSpc>
              <a:spcBef>
                <a:spcPts val="1515"/>
              </a:spcBef>
            </a:pPr>
            <a:r>
              <a:rPr sz="1600" spc="-5" dirty="0">
                <a:cs typeface="+mn-lt"/>
              </a:rPr>
              <a:t>10</a:t>
            </a:r>
            <a:r>
              <a:rPr sz="1600" spc="-180" dirty="0">
                <a:cs typeface="+mn-lt"/>
              </a:rPr>
              <a:t> </a:t>
            </a:r>
            <a:r>
              <a:rPr sz="1600" spc="-5" dirty="0">
                <a:cs typeface="+mn-lt"/>
              </a:rPr>
              <a:t>59</a:t>
            </a:r>
            <a:endParaRPr sz="1600">
              <a:cs typeface="+mn-lt"/>
            </a:endParaRPr>
          </a:p>
          <a:p>
            <a:pPr marL="12700">
              <a:lnSpc>
                <a:spcPct val="100000"/>
              </a:lnSpc>
              <a:spcBef>
                <a:spcPts val="1500"/>
              </a:spcBef>
            </a:pPr>
            <a:r>
              <a:rPr sz="1600" spc="-5" dirty="0">
                <a:cs typeface="+mn-lt"/>
              </a:rPr>
              <a:t>11</a:t>
            </a:r>
            <a:r>
              <a:rPr sz="1600" spc="-180" dirty="0">
                <a:cs typeface="+mn-lt"/>
              </a:rPr>
              <a:t> </a:t>
            </a:r>
            <a:r>
              <a:rPr sz="1600" spc="-5" dirty="0">
                <a:cs typeface="+mn-lt"/>
              </a:rPr>
              <a:t>21</a:t>
            </a:r>
            <a:endParaRPr sz="1600">
              <a:cs typeface="+mn-lt"/>
            </a:endParaRPr>
          </a:p>
          <a:p>
            <a:pPr marL="12700">
              <a:lnSpc>
                <a:spcPct val="100000"/>
              </a:lnSpc>
              <a:spcBef>
                <a:spcPts val="1500"/>
              </a:spcBef>
            </a:pPr>
            <a:r>
              <a:rPr sz="1600" spc="-5" dirty="0">
                <a:cs typeface="+mn-lt"/>
              </a:rPr>
              <a:t>12</a:t>
            </a:r>
            <a:r>
              <a:rPr sz="1600" spc="-180" dirty="0">
                <a:cs typeface="+mn-lt"/>
              </a:rPr>
              <a:t> </a:t>
            </a:r>
            <a:r>
              <a:rPr sz="1600" spc="-5" dirty="0">
                <a:cs typeface="+mn-lt"/>
              </a:rPr>
              <a:t>75</a:t>
            </a:r>
            <a:endParaRPr sz="1600">
              <a:cs typeface="+mn-lt"/>
            </a:endParaRPr>
          </a:p>
          <a:p>
            <a:pPr marL="12700">
              <a:lnSpc>
                <a:spcPct val="100000"/>
              </a:lnSpc>
              <a:spcBef>
                <a:spcPts val="1510"/>
              </a:spcBef>
            </a:pPr>
            <a:r>
              <a:rPr sz="1600" spc="-5" dirty="0">
                <a:cs typeface="+mn-lt"/>
              </a:rPr>
              <a:t>13</a:t>
            </a:r>
            <a:r>
              <a:rPr sz="1600" spc="-180" dirty="0">
                <a:cs typeface="+mn-lt"/>
              </a:rPr>
              <a:t> </a:t>
            </a:r>
            <a:r>
              <a:rPr sz="1600" spc="-5" dirty="0">
                <a:cs typeface="+mn-lt"/>
              </a:rPr>
              <a:t>61</a:t>
            </a:r>
            <a:endParaRPr sz="1600">
              <a:cs typeface="+mn-lt"/>
            </a:endParaRPr>
          </a:p>
          <a:p>
            <a:pPr marL="12700">
              <a:lnSpc>
                <a:spcPct val="100000"/>
              </a:lnSpc>
              <a:spcBef>
                <a:spcPts val="1500"/>
              </a:spcBef>
            </a:pPr>
            <a:r>
              <a:rPr sz="1600" spc="-5" dirty="0">
                <a:cs typeface="+mn-lt"/>
              </a:rPr>
              <a:t>14</a:t>
            </a:r>
            <a:r>
              <a:rPr sz="1600" spc="-190" dirty="0">
                <a:cs typeface="+mn-lt"/>
              </a:rPr>
              <a:t> </a:t>
            </a:r>
            <a:r>
              <a:rPr sz="1600" dirty="0">
                <a:cs typeface="+mn-lt"/>
              </a:rPr>
              <a:t>&gt;&gt;&gt;</a:t>
            </a:r>
            <a:endParaRPr sz="1600">
              <a:cs typeface="+mn-lt"/>
            </a:endParaRPr>
          </a:p>
          <a:p>
            <a:pPr marL="12700">
              <a:lnSpc>
                <a:spcPct val="100000"/>
              </a:lnSpc>
              <a:spcBef>
                <a:spcPts val="1515"/>
              </a:spcBef>
            </a:pPr>
            <a:r>
              <a:rPr sz="1600" spc="-5" dirty="0">
                <a:cs typeface="+mn-lt"/>
              </a:rPr>
              <a:t>15</a:t>
            </a:r>
            <a:r>
              <a:rPr sz="1600" spc="-190" dirty="0">
                <a:cs typeface="+mn-lt"/>
              </a:rPr>
              <a:t> </a:t>
            </a:r>
            <a:r>
              <a:rPr sz="1600" dirty="0">
                <a:cs typeface="+mn-lt"/>
              </a:rPr>
              <a:t>&gt;&gt;&gt;</a:t>
            </a:r>
            <a:endParaRPr sz="1600">
              <a:cs typeface="+mn-l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721995" y="843915"/>
            <a:ext cx="1896110" cy="505460"/>
          </a:xfrm>
          <a:prstGeom prst="rect">
            <a:avLst/>
          </a:prstGeom>
        </p:spPr>
        <p:txBody>
          <a:bodyPr vert="horz" wrap="square" lIns="0" tIns="13335" rIns="0" bIns="0" rtlCol="0">
            <a:spAutoFit/>
          </a:bodyPr>
          <a:lstStyle/>
          <a:p>
            <a:pPr marL="12700">
              <a:lnSpc>
                <a:spcPct val="100000"/>
              </a:lnSpc>
              <a:spcBef>
                <a:spcPts val="105"/>
              </a:spcBef>
            </a:pPr>
            <a:r>
              <a:rPr sz="3200" b="0" spc="-5" dirty="0">
                <a:solidFill>
                  <a:srgbClr val="000000"/>
                </a:solidFill>
                <a:latin typeface="Calibri" panose="020F0502020204030204"/>
                <a:cs typeface="Calibri" panose="020F0502020204030204"/>
              </a:rPr>
              <a:t>Sorted</a:t>
            </a:r>
            <a:r>
              <a:rPr sz="3200" b="0" spc="-65" dirty="0">
                <a:solidFill>
                  <a:srgbClr val="000000"/>
                </a:solidFill>
                <a:latin typeface="Calibri" panose="020F0502020204030204"/>
                <a:cs typeface="Calibri" panose="020F0502020204030204"/>
              </a:rPr>
              <a:t> </a:t>
            </a:r>
            <a:r>
              <a:rPr sz="3200" b="0" spc="-5" dirty="0">
                <a:solidFill>
                  <a:srgbClr val="000000"/>
                </a:solidFill>
                <a:latin typeface="Calibri" panose="020F0502020204030204"/>
                <a:cs typeface="Calibri" panose="020F0502020204030204"/>
              </a:rPr>
              <a:t>list</a:t>
            </a:r>
            <a:endParaRPr sz="3200">
              <a:latin typeface="Calibri" panose="020F0502020204030204"/>
              <a:cs typeface="Calibri" panose="020F0502020204030204"/>
            </a:endParaRPr>
          </a:p>
        </p:txBody>
      </p:sp>
      <p:sp>
        <p:nvSpPr>
          <p:cNvPr id="12" name="object 12"/>
          <p:cNvSpPr txBox="1"/>
          <p:nvPr/>
        </p:nvSpPr>
        <p:spPr>
          <a:xfrm>
            <a:off x="914400" y="1494789"/>
            <a:ext cx="9275445" cy="426720"/>
          </a:xfrm>
          <a:prstGeom prst="rect">
            <a:avLst/>
          </a:prstGeom>
          <a:solidFill>
            <a:srgbClr val="FFFFFF"/>
          </a:solidFill>
        </p:spPr>
        <p:txBody>
          <a:bodyPr vert="horz" wrap="square" lIns="0" tIns="0" rIns="0" bIns="0" rtlCol="0">
            <a:spAutoFit/>
          </a:bodyPr>
          <a:lstStyle/>
          <a:p>
            <a:pPr>
              <a:lnSpc>
                <a:spcPts val="1595"/>
              </a:lnSpc>
            </a:pPr>
            <a:r>
              <a:rPr sz="1400" spc="-5" dirty="0">
                <a:solidFill>
                  <a:srgbClr val="212121"/>
                </a:solidFill>
                <a:latin typeface="Arial" panose="020B0604020202020204"/>
                <a:cs typeface="Arial" panose="020B0604020202020204"/>
              </a:rPr>
              <a:t>Python</a:t>
            </a:r>
            <a:r>
              <a:rPr sz="1400" spc="260" dirty="0">
                <a:solidFill>
                  <a:srgbClr val="212121"/>
                </a:solidFill>
                <a:latin typeface="Arial" panose="020B0604020202020204"/>
                <a:cs typeface="Arial" panose="020B0604020202020204"/>
              </a:rPr>
              <a:t> </a:t>
            </a:r>
            <a:r>
              <a:rPr sz="1400" spc="-5" dirty="0">
                <a:solidFill>
                  <a:srgbClr val="212121"/>
                </a:solidFill>
                <a:latin typeface="Arial" panose="020B0604020202020204"/>
                <a:cs typeface="Arial" panose="020B0604020202020204"/>
              </a:rPr>
              <a:t>lists</a:t>
            </a:r>
            <a:r>
              <a:rPr sz="1400" spc="280" dirty="0">
                <a:solidFill>
                  <a:srgbClr val="212121"/>
                </a:solidFill>
                <a:latin typeface="Arial" panose="020B0604020202020204"/>
                <a:cs typeface="Arial" panose="020B0604020202020204"/>
              </a:rPr>
              <a:t> </a:t>
            </a:r>
            <a:r>
              <a:rPr sz="1400" spc="-5" dirty="0">
                <a:solidFill>
                  <a:srgbClr val="212121"/>
                </a:solidFill>
                <a:latin typeface="Arial" panose="020B0604020202020204"/>
                <a:cs typeface="Arial" panose="020B0604020202020204"/>
              </a:rPr>
              <a:t>have</a:t>
            </a:r>
            <a:r>
              <a:rPr sz="1400" spc="285" dirty="0">
                <a:solidFill>
                  <a:srgbClr val="212121"/>
                </a:solidFill>
                <a:latin typeface="Arial" panose="020B0604020202020204"/>
                <a:cs typeface="Arial" panose="020B0604020202020204"/>
              </a:rPr>
              <a:t> </a:t>
            </a:r>
            <a:r>
              <a:rPr sz="1400" dirty="0">
                <a:solidFill>
                  <a:srgbClr val="212121"/>
                </a:solidFill>
                <a:latin typeface="Arial" panose="020B0604020202020204"/>
                <a:cs typeface="Arial" panose="020B0604020202020204"/>
              </a:rPr>
              <a:t>a</a:t>
            </a:r>
            <a:r>
              <a:rPr sz="1400" spc="275" dirty="0">
                <a:solidFill>
                  <a:srgbClr val="212121"/>
                </a:solidFill>
                <a:latin typeface="Arial" panose="020B0604020202020204"/>
                <a:cs typeface="Arial" panose="020B0604020202020204"/>
              </a:rPr>
              <a:t> </a:t>
            </a:r>
            <a:r>
              <a:rPr sz="1400" spc="-5" dirty="0">
                <a:solidFill>
                  <a:srgbClr val="212121"/>
                </a:solidFill>
                <a:latin typeface="Arial" panose="020B0604020202020204"/>
                <a:cs typeface="Arial" panose="020B0604020202020204"/>
              </a:rPr>
              <a:t>built-in</a:t>
            </a:r>
            <a:r>
              <a:rPr sz="1400" spc="275" dirty="0">
                <a:solidFill>
                  <a:srgbClr val="212121"/>
                </a:solidFill>
                <a:latin typeface="Arial" panose="020B0604020202020204"/>
                <a:cs typeface="Arial" panose="020B0604020202020204"/>
              </a:rPr>
              <a:t> </a:t>
            </a:r>
            <a:r>
              <a:rPr sz="1200" spc="-5" dirty="0">
                <a:solidFill>
                  <a:srgbClr val="6262BA"/>
                </a:solidFill>
                <a:latin typeface="Courier New" panose="02070309020205020404"/>
                <a:cs typeface="Courier New" panose="02070309020205020404"/>
                <a:hlinkClick r:id="rId1"/>
              </a:rPr>
              <a:t>list.sort()</a:t>
            </a:r>
            <a:r>
              <a:rPr sz="1200" spc="-40" dirty="0">
                <a:solidFill>
                  <a:srgbClr val="6262BA"/>
                </a:solidFill>
                <a:latin typeface="Courier New" panose="02070309020205020404"/>
                <a:cs typeface="Courier New" panose="02070309020205020404"/>
                <a:hlinkClick r:id="rId1"/>
              </a:rPr>
              <a:t> </a:t>
            </a:r>
            <a:r>
              <a:rPr sz="1400" spc="-5" dirty="0">
                <a:solidFill>
                  <a:srgbClr val="212121"/>
                </a:solidFill>
                <a:latin typeface="Arial" panose="020B0604020202020204"/>
                <a:cs typeface="Arial" panose="020B0604020202020204"/>
              </a:rPr>
              <a:t>method</a:t>
            </a:r>
            <a:r>
              <a:rPr sz="1400" spc="260" dirty="0">
                <a:solidFill>
                  <a:srgbClr val="212121"/>
                </a:solidFill>
                <a:latin typeface="Arial" panose="020B0604020202020204"/>
                <a:cs typeface="Arial" panose="020B0604020202020204"/>
              </a:rPr>
              <a:t> </a:t>
            </a:r>
            <a:r>
              <a:rPr sz="1400" dirty="0">
                <a:solidFill>
                  <a:srgbClr val="212121"/>
                </a:solidFill>
                <a:latin typeface="Arial" panose="020B0604020202020204"/>
                <a:cs typeface="Arial" panose="020B0604020202020204"/>
              </a:rPr>
              <a:t>that</a:t>
            </a:r>
            <a:r>
              <a:rPr sz="1400" spc="270" dirty="0">
                <a:solidFill>
                  <a:srgbClr val="212121"/>
                </a:solidFill>
                <a:latin typeface="Arial" panose="020B0604020202020204"/>
                <a:cs typeface="Arial" panose="020B0604020202020204"/>
              </a:rPr>
              <a:t> </a:t>
            </a:r>
            <a:r>
              <a:rPr sz="1400" spc="-5" dirty="0">
                <a:solidFill>
                  <a:srgbClr val="212121"/>
                </a:solidFill>
                <a:latin typeface="Arial" panose="020B0604020202020204"/>
                <a:cs typeface="Arial" panose="020B0604020202020204"/>
              </a:rPr>
              <a:t>modifies</a:t>
            </a:r>
            <a:r>
              <a:rPr sz="1400" spc="270" dirty="0">
                <a:solidFill>
                  <a:srgbClr val="212121"/>
                </a:solidFill>
                <a:latin typeface="Arial" panose="020B0604020202020204"/>
                <a:cs typeface="Arial" panose="020B0604020202020204"/>
              </a:rPr>
              <a:t> </a:t>
            </a:r>
            <a:r>
              <a:rPr sz="1400" dirty="0">
                <a:solidFill>
                  <a:srgbClr val="212121"/>
                </a:solidFill>
                <a:latin typeface="Arial" panose="020B0604020202020204"/>
                <a:cs typeface="Arial" panose="020B0604020202020204"/>
              </a:rPr>
              <a:t>the</a:t>
            </a:r>
            <a:r>
              <a:rPr sz="1400" spc="280" dirty="0">
                <a:solidFill>
                  <a:srgbClr val="212121"/>
                </a:solidFill>
                <a:latin typeface="Arial" panose="020B0604020202020204"/>
                <a:cs typeface="Arial" panose="020B0604020202020204"/>
              </a:rPr>
              <a:t> </a:t>
            </a:r>
            <a:r>
              <a:rPr sz="1400" dirty="0">
                <a:solidFill>
                  <a:srgbClr val="212121"/>
                </a:solidFill>
                <a:latin typeface="Arial" panose="020B0604020202020204"/>
                <a:cs typeface="Arial" panose="020B0604020202020204"/>
              </a:rPr>
              <a:t>list</a:t>
            </a:r>
            <a:r>
              <a:rPr sz="1400" spc="270" dirty="0">
                <a:solidFill>
                  <a:srgbClr val="212121"/>
                </a:solidFill>
                <a:latin typeface="Arial" panose="020B0604020202020204"/>
                <a:cs typeface="Arial" panose="020B0604020202020204"/>
              </a:rPr>
              <a:t> </a:t>
            </a:r>
            <a:r>
              <a:rPr sz="1400" spc="-5" dirty="0">
                <a:solidFill>
                  <a:srgbClr val="212121"/>
                </a:solidFill>
                <a:latin typeface="Arial" panose="020B0604020202020204"/>
                <a:cs typeface="Arial" panose="020B0604020202020204"/>
              </a:rPr>
              <a:t>in-place.</a:t>
            </a:r>
            <a:r>
              <a:rPr sz="1400" spc="270" dirty="0">
                <a:solidFill>
                  <a:srgbClr val="212121"/>
                </a:solidFill>
                <a:latin typeface="Arial" panose="020B0604020202020204"/>
                <a:cs typeface="Arial" panose="020B0604020202020204"/>
              </a:rPr>
              <a:t> </a:t>
            </a:r>
            <a:r>
              <a:rPr sz="1400" spc="-5" dirty="0">
                <a:solidFill>
                  <a:srgbClr val="212121"/>
                </a:solidFill>
                <a:latin typeface="Arial" panose="020B0604020202020204"/>
                <a:cs typeface="Arial" panose="020B0604020202020204"/>
              </a:rPr>
              <a:t>There</a:t>
            </a:r>
            <a:r>
              <a:rPr sz="1400" spc="285" dirty="0">
                <a:solidFill>
                  <a:srgbClr val="212121"/>
                </a:solidFill>
                <a:latin typeface="Arial" panose="020B0604020202020204"/>
                <a:cs typeface="Arial" panose="020B0604020202020204"/>
              </a:rPr>
              <a:t> </a:t>
            </a:r>
            <a:r>
              <a:rPr sz="1400" spc="-5" dirty="0">
                <a:solidFill>
                  <a:srgbClr val="212121"/>
                </a:solidFill>
                <a:latin typeface="Arial" panose="020B0604020202020204"/>
                <a:cs typeface="Arial" panose="020B0604020202020204"/>
              </a:rPr>
              <a:t>is</a:t>
            </a:r>
            <a:r>
              <a:rPr sz="1400" spc="270" dirty="0">
                <a:solidFill>
                  <a:srgbClr val="212121"/>
                </a:solidFill>
                <a:latin typeface="Arial" panose="020B0604020202020204"/>
                <a:cs typeface="Arial" panose="020B0604020202020204"/>
              </a:rPr>
              <a:t> </a:t>
            </a:r>
            <a:r>
              <a:rPr sz="1400" dirty="0">
                <a:solidFill>
                  <a:srgbClr val="212121"/>
                </a:solidFill>
                <a:latin typeface="Arial" panose="020B0604020202020204"/>
                <a:cs typeface="Arial" panose="020B0604020202020204"/>
              </a:rPr>
              <a:t>also</a:t>
            </a:r>
            <a:r>
              <a:rPr sz="1400" spc="275" dirty="0">
                <a:solidFill>
                  <a:srgbClr val="212121"/>
                </a:solidFill>
                <a:latin typeface="Arial" panose="020B0604020202020204"/>
                <a:cs typeface="Arial" panose="020B0604020202020204"/>
              </a:rPr>
              <a:t> </a:t>
            </a:r>
            <a:r>
              <a:rPr sz="1400" dirty="0">
                <a:solidFill>
                  <a:srgbClr val="212121"/>
                </a:solidFill>
                <a:latin typeface="Arial" panose="020B0604020202020204"/>
                <a:cs typeface="Arial" panose="020B0604020202020204"/>
              </a:rPr>
              <a:t>a</a:t>
            </a:r>
            <a:r>
              <a:rPr sz="1400" spc="280" dirty="0">
                <a:solidFill>
                  <a:srgbClr val="212121"/>
                </a:solidFill>
                <a:latin typeface="Arial" panose="020B0604020202020204"/>
                <a:cs typeface="Arial" panose="020B0604020202020204"/>
              </a:rPr>
              <a:t> </a:t>
            </a:r>
            <a:r>
              <a:rPr sz="1200" spc="-5" dirty="0">
                <a:solidFill>
                  <a:srgbClr val="6262BA"/>
                </a:solidFill>
                <a:latin typeface="Courier New" panose="02070309020205020404"/>
                <a:cs typeface="Courier New" panose="02070309020205020404"/>
                <a:hlinkClick r:id="rId2"/>
              </a:rPr>
              <a:t>sorted()</a:t>
            </a:r>
            <a:r>
              <a:rPr sz="1200" spc="-60" dirty="0">
                <a:solidFill>
                  <a:srgbClr val="6262BA"/>
                </a:solidFill>
                <a:latin typeface="Courier New" panose="02070309020205020404"/>
                <a:cs typeface="Courier New" panose="02070309020205020404"/>
                <a:hlinkClick r:id="rId2"/>
              </a:rPr>
              <a:t> </a:t>
            </a:r>
            <a:r>
              <a:rPr sz="1400" spc="-5" dirty="0">
                <a:solidFill>
                  <a:srgbClr val="212121"/>
                </a:solidFill>
                <a:latin typeface="Arial" panose="020B0604020202020204"/>
                <a:cs typeface="Arial" panose="020B0604020202020204"/>
              </a:rPr>
              <a:t>built-in</a:t>
            </a:r>
            <a:endParaRPr sz="1400">
              <a:latin typeface="Arial" panose="020B0604020202020204"/>
              <a:cs typeface="Arial" panose="020B0604020202020204"/>
            </a:endParaRPr>
          </a:p>
          <a:p>
            <a:pPr marR="30480">
              <a:lnSpc>
                <a:spcPct val="100000"/>
              </a:lnSpc>
              <a:spcBef>
                <a:spcPts val="70"/>
              </a:spcBef>
            </a:pPr>
            <a:r>
              <a:rPr sz="1400" spc="-5" dirty="0">
                <a:solidFill>
                  <a:srgbClr val="212121"/>
                </a:solidFill>
                <a:latin typeface="Arial" panose="020B0604020202020204"/>
                <a:cs typeface="Arial" panose="020B0604020202020204"/>
              </a:rPr>
              <a:t>function </a:t>
            </a:r>
            <a:r>
              <a:rPr sz="1400" dirty="0">
                <a:solidFill>
                  <a:srgbClr val="212121"/>
                </a:solidFill>
                <a:latin typeface="Arial" panose="020B0604020202020204"/>
                <a:cs typeface="Arial" panose="020B0604020202020204"/>
              </a:rPr>
              <a:t>that </a:t>
            </a:r>
            <a:r>
              <a:rPr sz="1400" spc="-5" dirty="0">
                <a:solidFill>
                  <a:srgbClr val="212121"/>
                </a:solidFill>
                <a:latin typeface="Arial" panose="020B0604020202020204"/>
                <a:cs typeface="Arial" panose="020B0604020202020204"/>
              </a:rPr>
              <a:t>builds </a:t>
            </a:r>
            <a:r>
              <a:rPr sz="1400" dirty="0">
                <a:solidFill>
                  <a:srgbClr val="212121"/>
                </a:solidFill>
                <a:latin typeface="Arial" panose="020B0604020202020204"/>
                <a:cs typeface="Arial" panose="020B0604020202020204"/>
              </a:rPr>
              <a:t>a </a:t>
            </a:r>
            <a:r>
              <a:rPr sz="1400" spc="-5" dirty="0">
                <a:solidFill>
                  <a:srgbClr val="212121"/>
                </a:solidFill>
                <a:latin typeface="Arial" panose="020B0604020202020204"/>
                <a:cs typeface="Arial" panose="020B0604020202020204"/>
              </a:rPr>
              <a:t>new </a:t>
            </a:r>
            <a:r>
              <a:rPr sz="1400" dirty="0">
                <a:solidFill>
                  <a:srgbClr val="212121"/>
                </a:solidFill>
                <a:latin typeface="Arial" panose="020B0604020202020204"/>
                <a:cs typeface="Arial" panose="020B0604020202020204"/>
              </a:rPr>
              <a:t>sorted list from an</a:t>
            </a:r>
            <a:r>
              <a:rPr sz="1400" spc="-95" dirty="0">
                <a:solidFill>
                  <a:srgbClr val="212121"/>
                </a:solidFill>
                <a:latin typeface="Arial" panose="020B0604020202020204"/>
                <a:cs typeface="Arial" panose="020B0604020202020204"/>
              </a:rPr>
              <a:t> </a:t>
            </a:r>
            <a:r>
              <a:rPr sz="1400" spc="-5" dirty="0">
                <a:solidFill>
                  <a:srgbClr val="212121"/>
                </a:solidFill>
                <a:latin typeface="Arial" panose="020B0604020202020204"/>
                <a:cs typeface="Arial" panose="020B0604020202020204"/>
              </a:rPr>
              <a:t>iterable.</a:t>
            </a:r>
            <a:endParaRPr sz="1400">
              <a:latin typeface="Arial" panose="020B0604020202020204"/>
              <a:cs typeface="Arial" panose="020B0604020202020204"/>
            </a:endParaRPr>
          </a:p>
        </p:txBody>
      </p:sp>
      <p:sp>
        <p:nvSpPr>
          <p:cNvPr id="13" name="object 13"/>
          <p:cNvSpPr txBox="1"/>
          <p:nvPr/>
        </p:nvSpPr>
        <p:spPr>
          <a:xfrm>
            <a:off x="721868" y="2077338"/>
            <a:ext cx="655891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212121"/>
                </a:solidFill>
                <a:latin typeface="Arial" panose="020B0604020202020204"/>
                <a:cs typeface="Arial" panose="020B0604020202020204"/>
              </a:rPr>
              <a:t>A </a:t>
            </a:r>
            <a:r>
              <a:rPr sz="1200" spc="-5" dirty="0">
                <a:solidFill>
                  <a:srgbClr val="212121"/>
                </a:solidFill>
                <a:latin typeface="Arial" panose="020B0604020202020204"/>
                <a:cs typeface="Arial" panose="020B0604020202020204"/>
              </a:rPr>
              <a:t>simple ascending sort is very easy: just call </a:t>
            </a:r>
            <a:r>
              <a:rPr sz="1200" dirty="0">
                <a:solidFill>
                  <a:srgbClr val="212121"/>
                </a:solidFill>
                <a:latin typeface="Arial" panose="020B0604020202020204"/>
                <a:cs typeface="Arial" panose="020B0604020202020204"/>
              </a:rPr>
              <a:t>the </a:t>
            </a:r>
            <a:r>
              <a:rPr sz="1200" spc="-5" dirty="0">
                <a:solidFill>
                  <a:srgbClr val="6262BA"/>
                </a:solidFill>
                <a:latin typeface="Courier New" panose="02070309020205020404"/>
                <a:cs typeface="Courier New" panose="02070309020205020404"/>
                <a:hlinkClick r:id="rId2"/>
              </a:rPr>
              <a:t>sorted()</a:t>
            </a:r>
            <a:r>
              <a:rPr sz="1200" spc="-280" dirty="0">
                <a:solidFill>
                  <a:srgbClr val="6262BA"/>
                </a:solidFill>
                <a:latin typeface="Courier New" panose="02070309020205020404"/>
                <a:cs typeface="Courier New" panose="02070309020205020404"/>
                <a:hlinkClick r:id="rId2"/>
              </a:rPr>
              <a:t> </a:t>
            </a:r>
            <a:r>
              <a:rPr sz="1200" spc="-5" dirty="0">
                <a:solidFill>
                  <a:srgbClr val="212121"/>
                </a:solidFill>
                <a:latin typeface="Arial" panose="020B0604020202020204"/>
                <a:cs typeface="Arial" panose="020B0604020202020204"/>
              </a:rPr>
              <a:t>function. </a:t>
            </a:r>
            <a:r>
              <a:rPr sz="1200" dirty="0">
                <a:solidFill>
                  <a:srgbClr val="212121"/>
                </a:solidFill>
                <a:latin typeface="Arial" panose="020B0604020202020204"/>
                <a:cs typeface="Arial" panose="020B0604020202020204"/>
              </a:rPr>
              <a:t>It </a:t>
            </a:r>
            <a:r>
              <a:rPr sz="1200" spc="-5" dirty="0">
                <a:solidFill>
                  <a:srgbClr val="212121"/>
                </a:solidFill>
                <a:latin typeface="Arial" panose="020B0604020202020204"/>
                <a:cs typeface="Arial" panose="020B0604020202020204"/>
              </a:rPr>
              <a:t>returns </a:t>
            </a:r>
            <a:r>
              <a:rPr sz="1200" dirty="0">
                <a:solidFill>
                  <a:srgbClr val="212121"/>
                </a:solidFill>
                <a:latin typeface="Arial" panose="020B0604020202020204"/>
                <a:cs typeface="Arial" panose="020B0604020202020204"/>
              </a:rPr>
              <a:t>a </a:t>
            </a:r>
            <a:r>
              <a:rPr sz="1200" spc="-5" dirty="0">
                <a:solidFill>
                  <a:srgbClr val="212121"/>
                </a:solidFill>
                <a:latin typeface="Arial" panose="020B0604020202020204"/>
                <a:cs typeface="Arial" panose="020B0604020202020204"/>
              </a:rPr>
              <a:t>new sorted list:</a:t>
            </a:r>
            <a:endParaRPr sz="1200">
              <a:latin typeface="Arial" panose="020B0604020202020204"/>
              <a:cs typeface="Arial" panose="020B0604020202020204"/>
            </a:endParaRPr>
          </a:p>
        </p:txBody>
      </p:sp>
      <p:sp>
        <p:nvSpPr>
          <p:cNvPr id="14" name="object 14"/>
          <p:cNvSpPr/>
          <p:nvPr/>
        </p:nvSpPr>
        <p:spPr>
          <a:xfrm>
            <a:off x="734568" y="2662427"/>
            <a:ext cx="5474208" cy="688848"/>
          </a:xfrm>
          <a:prstGeom prst="rect">
            <a:avLst/>
          </a:prstGeom>
          <a:blipFill>
            <a:blip r:embed="rId3" cstate="print"/>
            <a:stretch>
              <a:fillRect/>
            </a:stretch>
          </a:blipFill>
        </p:spPr>
        <p:txBody>
          <a:bodyPr wrap="square" lIns="0" tIns="0" rIns="0" bIns="0" rtlCol="0"/>
          <a:lstStyle/>
          <a:p/>
        </p:txBody>
      </p:sp>
      <p:sp>
        <p:nvSpPr>
          <p:cNvPr id="15" name="object 15"/>
          <p:cNvSpPr txBox="1"/>
          <p:nvPr/>
        </p:nvSpPr>
        <p:spPr>
          <a:xfrm>
            <a:off x="6475095" y="3451859"/>
            <a:ext cx="378460" cy="188595"/>
          </a:xfrm>
          <a:prstGeom prst="rect">
            <a:avLst/>
          </a:prstGeom>
          <a:solidFill>
            <a:srgbClr val="EBEFF3"/>
          </a:solidFill>
        </p:spPr>
        <p:txBody>
          <a:bodyPr vert="horz" wrap="square" lIns="0" tIns="0" rIns="0" bIns="0" rtlCol="0">
            <a:spAutoFit/>
          </a:bodyPr>
          <a:lstStyle/>
          <a:p>
            <a:pPr>
              <a:lnSpc>
                <a:spcPts val="1375"/>
              </a:lnSpc>
            </a:pPr>
            <a:r>
              <a:rPr sz="1200" spc="-5" dirty="0">
                <a:solidFill>
                  <a:srgbClr val="212121"/>
                </a:solidFill>
                <a:latin typeface="Courier New" panose="02070309020205020404"/>
                <a:cs typeface="Courier New" panose="02070309020205020404"/>
              </a:rPr>
              <a:t>Non</a:t>
            </a:r>
            <a:r>
              <a:rPr sz="1200" dirty="0">
                <a:solidFill>
                  <a:srgbClr val="212121"/>
                </a:solidFill>
                <a:latin typeface="Courier New" panose="02070309020205020404"/>
                <a:cs typeface="Courier New" panose="02070309020205020404"/>
              </a:rPr>
              <a:t>e</a:t>
            </a:r>
            <a:endParaRPr sz="1200">
              <a:latin typeface="Courier New" panose="02070309020205020404"/>
              <a:cs typeface="Courier New" panose="02070309020205020404"/>
            </a:endParaRPr>
          </a:p>
        </p:txBody>
      </p:sp>
      <p:sp>
        <p:nvSpPr>
          <p:cNvPr id="16" name="object 16"/>
          <p:cNvSpPr txBox="1"/>
          <p:nvPr/>
        </p:nvSpPr>
        <p:spPr>
          <a:xfrm>
            <a:off x="6871207" y="3429114"/>
            <a:ext cx="321056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212121"/>
                </a:solidFill>
                <a:latin typeface="Arial" panose="020B0604020202020204"/>
                <a:cs typeface="Arial" panose="020B0604020202020204"/>
              </a:rPr>
              <a:t>to </a:t>
            </a:r>
            <a:r>
              <a:rPr sz="1200" spc="-5" dirty="0">
                <a:solidFill>
                  <a:srgbClr val="212121"/>
                </a:solidFill>
                <a:latin typeface="Arial" panose="020B0604020202020204"/>
                <a:cs typeface="Arial" panose="020B0604020202020204"/>
              </a:rPr>
              <a:t>avoid confusion). Usually </a:t>
            </a:r>
            <a:r>
              <a:rPr sz="1200" dirty="0">
                <a:solidFill>
                  <a:srgbClr val="212121"/>
                </a:solidFill>
                <a:latin typeface="Arial" panose="020B0604020202020204"/>
                <a:cs typeface="Arial" panose="020B0604020202020204"/>
              </a:rPr>
              <a:t>it’s </a:t>
            </a:r>
            <a:r>
              <a:rPr sz="1200" spc="-5" dirty="0">
                <a:solidFill>
                  <a:srgbClr val="212121"/>
                </a:solidFill>
                <a:latin typeface="Arial" panose="020B0604020202020204"/>
                <a:cs typeface="Arial" panose="020B0604020202020204"/>
              </a:rPr>
              <a:t>less</a:t>
            </a:r>
            <a:r>
              <a:rPr sz="1200" spc="-15" dirty="0">
                <a:solidFill>
                  <a:srgbClr val="212121"/>
                </a:solidFill>
                <a:latin typeface="Arial" panose="020B0604020202020204"/>
                <a:cs typeface="Arial" panose="020B0604020202020204"/>
              </a:rPr>
              <a:t> </a:t>
            </a:r>
            <a:r>
              <a:rPr sz="1200" spc="-5" dirty="0">
                <a:solidFill>
                  <a:srgbClr val="212121"/>
                </a:solidFill>
                <a:latin typeface="Arial" panose="020B0604020202020204"/>
                <a:cs typeface="Arial" panose="020B0604020202020204"/>
              </a:rPr>
              <a:t>convenient</a:t>
            </a:r>
            <a:endParaRPr sz="1200">
              <a:latin typeface="Arial" panose="020B0604020202020204"/>
              <a:cs typeface="Arial" panose="020B0604020202020204"/>
            </a:endParaRPr>
          </a:p>
        </p:txBody>
      </p:sp>
      <p:sp>
        <p:nvSpPr>
          <p:cNvPr id="17" name="object 17"/>
          <p:cNvSpPr txBox="1"/>
          <p:nvPr/>
        </p:nvSpPr>
        <p:spPr>
          <a:xfrm>
            <a:off x="721868" y="3430650"/>
            <a:ext cx="5723890" cy="396240"/>
          </a:xfrm>
          <a:prstGeom prst="rect">
            <a:avLst/>
          </a:prstGeom>
        </p:spPr>
        <p:txBody>
          <a:bodyPr vert="horz" wrap="square" lIns="0" tIns="7620" rIns="0" bIns="0" rtlCol="0">
            <a:spAutoFit/>
          </a:bodyPr>
          <a:lstStyle/>
          <a:p>
            <a:pPr marL="12700" marR="5080">
              <a:lnSpc>
                <a:spcPct val="102000"/>
              </a:lnSpc>
              <a:spcBef>
                <a:spcPts val="60"/>
              </a:spcBef>
            </a:pPr>
            <a:r>
              <a:rPr sz="1200" spc="-5" dirty="0">
                <a:solidFill>
                  <a:srgbClr val="212121"/>
                </a:solidFill>
                <a:latin typeface="Arial" panose="020B0604020202020204"/>
                <a:cs typeface="Arial" panose="020B0604020202020204"/>
              </a:rPr>
              <a:t>you </a:t>
            </a:r>
            <a:r>
              <a:rPr sz="1200" dirty="0">
                <a:solidFill>
                  <a:srgbClr val="212121"/>
                </a:solidFill>
                <a:latin typeface="Arial" panose="020B0604020202020204"/>
                <a:cs typeface="Arial" panose="020B0604020202020204"/>
              </a:rPr>
              <a:t>can </a:t>
            </a:r>
            <a:r>
              <a:rPr sz="1200" spc="-5" dirty="0">
                <a:solidFill>
                  <a:srgbClr val="212121"/>
                </a:solidFill>
                <a:latin typeface="Arial" panose="020B0604020202020204"/>
                <a:cs typeface="Arial" panose="020B0604020202020204"/>
              </a:rPr>
              <a:t>also </a:t>
            </a:r>
            <a:r>
              <a:rPr sz="1200" dirty="0">
                <a:solidFill>
                  <a:srgbClr val="212121"/>
                </a:solidFill>
                <a:latin typeface="Arial" panose="020B0604020202020204"/>
                <a:cs typeface="Arial" panose="020B0604020202020204"/>
              </a:rPr>
              <a:t>use </a:t>
            </a:r>
            <a:r>
              <a:rPr sz="1200" spc="-5" dirty="0">
                <a:solidFill>
                  <a:srgbClr val="212121"/>
                </a:solidFill>
                <a:latin typeface="Arial" panose="020B0604020202020204"/>
                <a:cs typeface="Arial" panose="020B0604020202020204"/>
              </a:rPr>
              <a:t>the </a:t>
            </a:r>
            <a:r>
              <a:rPr sz="1200" spc="-5" dirty="0">
                <a:solidFill>
                  <a:srgbClr val="6262BA"/>
                </a:solidFill>
                <a:latin typeface="Courier New" panose="02070309020205020404"/>
                <a:cs typeface="Courier New" panose="02070309020205020404"/>
                <a:hlinkClick r:id="rId1"/>
              </a:rPr>
              <a:t>list.sort()</a:t>
            </a:r>
            <a:r>
              <a:rPr sz="1200" spc="-355" dirty="0">
                <a:solidFill>
                  <a:srgbClr val="6262BA"/>
                </a:solidFill>
                <a:latin typeface="Courier New" panose="02070309020205020404"/>
                <a:cs typeface="Courier New" panose="02070309020205020404"/>
                <a:hlinkClick r:id="rId1"/>
              </a:rPr>
              <a:t> </a:t>
            </a:r>
            <a:r>
              <a:rPr sz="1200" spc="-5" dirty="0">
                <a:solidFill>
                  <a:srgbClr val="212121"/>
                </a:solidFill>
                <a:latin typeface="Arial" panose="020B0604020202020204"/>
                <a:cs typeface="Arial" panose="020B0604020202020204"/>
              </a:rPr>
              <a:t>method. </a:t>
            </a:r>
            <a:r>
              <a:rPr sz="1200" dirty="0">
                <a:solidFill>
                  <a:srgbClr val="212121"/>
                </a:solidFill>
                <a:latin typeface="Arial" panose="020B0604020202020204"/>
                <a:cs typeface="Arial" panose="020B0604020202020204"/>
              </a:rPr>
              <a:t>It </a:t>
            </a:r>
            <a:r>
              <a:rPr sz="1200" spc="-5" dirty="0">
                <a:solidFill>
                  <a:srgbClr val="212121"/>
                </a:solidFill>
                <a:latin typeface="Arial" panose="020B0604020202020204"/>
                <a:cs typeface="Arial" panose="020B0604020202020204"/>
              </a:rPr>
              <a:t>modifies </a:t>
            </a:r>
            <a:r>
              <a:rPr sz="1200" dirty="0">
                <a:solidFill>
                  <a:srgbClr val="212121"/>
                </a:solidFill>
                <a:latin typeface="Arial" panose="020B0604020202020204"/>
                <a:cs typeface="Arial" panose="020B0604020202020204"/>
              </a:rPr>
              <a:t>the </a:t>
            </a:r>
            <a:r>
              <a:rPr sz="1200" spc="-5" dirty="0">
                <a:solidFill>
                  <a:srgbClr val="212121"/>
                </a:solidFill>
                <a:latin typeface="Arial" panose="020B0604020202020204"/>
                <a:cs typeface="Arial" panose="020B0604020202020204"/>
              </a:rPr>
              <a:t>list in-place (and returns  than </a:t>
            </a:r>
            <a:r>
              <a:rPr sz="1200" spc="-5" dirty="0">
                <a:solidFill>
                  <a:srgbClr val="6262BA"/>
                </a:solidFill>
                <a:latin typeface="Courier New" panose="02070309020205020404"/>
                <a:cs typeface="Courier New" panose="02070309020205020404"/>
                <a:hlinkClick r:id="rId2"/>
              </a:rPr>
              <a:t>sorted()</a:t>
            </a:r>
            <a:r>
              <a:rPr sz="1200" spc="-340" dirty="0">
                <a:solidFill>
                  <a:srgbClr val="6262BA"/>
                </a:solidFill>
                <a:latin typeface="Courier New" panose="02070309020205020404"/>
                <a:cs typeface="Courier New" panose="02070309020205020404"/>
                <a:hlinkClick r:id="rId2"/>
              </a:rPr>
              <a:t> </a:t>
            </a:r>
            <a:r>
              <a:rPr sz="1200" dirty="0">
                <a:solidFill>
                  <a:srgbClr val="212121"/>
                </a:solidFill>
                <a:latin typeface="Arial" panose="020B0604020202020204"/>
                <a:cs typeface="Arial" panose="020B0604020202020204"/>
              </a:rPr>
              <a:t>- but </a:t>
            </a:r>
            <a:r>
              <a:rPr sz="1200" spc="-5" dirty="0">
                <a:solidFill>
                  <a:srgbClr val="212121"/>
                </a:solidFill>
                <a:latin typeface="Arial" panose="020B0604020202020204"/>
                <a:cs typeface="Arial" panose="020B0604020202020204"/>
              </a:rPr>
              <a:t>if you don’t need </a:t>
            </a:r>
            <a:r>
              <a:rPr sz="1200" dirty="0">
                <a:solidFill>
                  <a:srgbClr val="212121"/>
                </a:solidFill>
                <a:latin typeface="Arial" panose="020B0604020202020204"/>
                <a:cs typeface="Arial" panose="020B0604020202020204"/>
              </a:rPr>
              <a:t>the </a:t>
            </a:r>
            <a:r>
              <a:rPr sz="1200" spc="-5" dirty="0">
                <a:solidFill>
                  <a:srgbClr val="212121"/>
                </a:solidFill>
                <a:latin typeface="Arial" panose="020B0604020202020204"/>
                <a:cs typeface="Arial" panose="020B0604020202020204"/>
              </a:rPr>
              <a:t>original list, it’s slightly more efficient</a:t>
            </a:r>
            <a:r>
              <a:rPr sz="1100" spc="-5" dirty="0">
                <a:solidFill>
                  <a:srgbClr val="212121"/>
                </a:solidFill>
                <a:latin typeface="Arial" panose="020B0604020202020204"/>
                <a:cs typeface="Arial" panose="020B0604020202020204"/>
              </a:rPr>
              <a:t>.</a:t>
            </a:r>
            <a:endParaRPr sz="1100">
              <a:latin typeface="Arial" panose="020B0604020202020204"/>
              <a:cs typeface="Arial" panose="020B0604020202020204"/>
            </a:endParaRPr>
          </a:p>
        </p:txBody>
      </p:sp>
      <p:sp>
        <p:nvSpPr>
          <p:cNvPr id="18" name="object 18"/>
          <p:cNvSpPr/>
          <p:nvPr/>
        </p:nvSpPr>
        <p:spPr>
          <a:xfrm>
            <a:off x="734568" y="4203191"/>
            <a:ext cx="5394959" cy="784860"/>
          </a:xfrm>
          <a:prstGeom prst="rect">
            <a:avLst/>
          </a:prstGeom>
          <a:blipFill>
            <a:blip r:embed="rId4" cstate="print"/>
            <a:stretch>
              <a:fillRect/>
            </a:stretch>
          </a:blipFill>
        </p:spPr>
        <p:txBody>
          <a:bodyPr wrap="square" lIns="0" tIns="0" rIns="0" bIns="0" rtlCol="0"/>
          <a:lstStyle/>
          <a:p/>
        </p:txBody>
      </p:sp>
      <p:sp>
        <p:nvSpPr>
          <p:cNvPr id="19" name="object 19"/>
          <p:cNvSpPr txBox="1"/>
          <p:nvPr/>
        </p:nvSpPr>
        <p:spPr>
          <a:xfrm>
            <a:off x="901700" y="5059794"/>
            <a:ext cx="9222105" cy="1448435"/>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333333"/>
                </a:solidFill>
                <a:latin typeface="Calibri Light" panose="020F0302020204030204"/>
                <a:cs typeface="Calibri Light" panose="020F0302020204030204"/>
              </a:rPr>
              <a:t>Python </a:t>
            </a:r>
            <a:r>
              <a:rPr sz="2800" b="0" dirty="0">
                <a:solidFill>
                  <a:srgbClr val="333333"/>
                </a:solidFill>
                <a:latin typeface="Calibri Light" panose="020F0302020204030204"/>
                <a:cs typeface="Calibri Light" panose="020F0302020204030204"/>
              </a:rPr>
              <a:t>Tuple</a:t>
            </a:r>
            <a:endParaRPr sz="2700">
              <a:latin typeface="Calibri Light" panose="020F0302020204030204"/>
              <a:cs typeface="Calibri Light" panose="020F0302020204030204"/>
            </a:endParaRPr>
          </a:p>
          <a:p>
            <a:pPr marL="12700" marR="5080">
              <a:lnSpc>
                <a:spcPct val="96000"/>
              </a:lnSpc>
              <a:spcBef>
                <a:spcPts val="1630"/>
              </a:spcBef>
            </a:pPr>
            <a:r>
              <a:rPr spc="-5" dirty="0">
                <a:solidFill>
                  <a:srgbClr val="333333"/>
                </a:solidFill>
                <a:latin typeface="Arial" panose="020B0604020202020204"/>
                <a:cs typeface="Arial" panose="020B0604020202020204"/>
              </a:rPr>
              <a:t>The Python Tuple is almost similar to a List except that </a:t>
            </a:r>
            <a:r>
              <a:rPr spc="-10" dirty="0">
                <a:solidFill>
                  <a:srgbClr val="333333"/>
                </a:solidFill>
                <a:latin typeface="Arial" panose="020B0604020202020204"/>
                <a:cs typeface="Arial" panose="020B0604020202020204"/>
              </a:rPr>
              <a:t>the </a:t>
            </a:r>
            <a:r>
              <a:rPr spc="-5" dirty="0">
                <a:solidFill>
                  <a:srgbClr val="333333"/>
                </a:solidFill>
                <a:latin typeface="Arial" panose="020B0604020202020204"/>
                <a:cs typeface="Arial" panose="020B0604020202020204"/>
              </a:rPr>
              <a:t>Tuples </a:t>
            </a:r>
            <a:r>
              <a:rPr spc="-10" dirty="0">
                <a:solidFill>
                  <a:srgbClr val="333333"/>
                </a:solidFill>
                <a:latin typeface="Arial" panose="020B0604020202020204"/>
                <a:cs typeface="Arial" panose="020B0604020202020204"/>
              </a:rPr>
              <a:t>are </a:t>
            </a:r>
            <a:r>
              <a:rPr spc="-5" dirty="0">
                <a:solidFill>
                  <a:srgbClr val="333333"/>
                </a:solidFill>
                <a:latin typeface="Arial" panose="020B0604020202020204"/>
                <a:cs typeface="Arial" panose="020B0604020202020204"/>
              </a:rPr>
              <a:t>immutable, and </a:t>
            </a:r>
            <a:r>
              <a:rPr spc="-10" dirty="0">
                <a:solidFill>
                  <a:srgbClr val="333333"/>
                </a:solidFill>
                <a:latin typeface="Arial" panose="020B0604020202020204"/>
                <a:cs typeface="Arial" panose="020B0604020202020204"/>
              </a:rPr>
              <a:t>Lists are </a:t>
            </a:r>
            <a:r>
              <a:rPr spc="-5" dirty="0">
                <a:solidFill>
                  <a:srgbClr val="333333"/>
                </a:solidFill>
                <a:latin typeface="Arial" panose="020B0604020202020204"/>
                <a:cs typeface="Arial" panose="020B0604020202020204"/>
              </a:rPr>
              <a:t>mutable. It means Once  we declare </a:t>
            </a:r>
            <a:r>
              <a:rPr spc="-10" dirty="0">
                <a:solidFill>
                  <a:srgbClr val="333333"/>
                </a:solidFill>
                <a:latin typeface="Arial" panose="020B0604020202020204"/>
                <a:cs typeface="Arial" panose="020B0604020202020204"/>
              </a:rPr>
              <a:t>the </a:t>
            </a:r>
            <a:r>
              <a:rPr spc="-5" dirty="0">
                <a:solidFill>
                  <a:srgbClr val="333333"/>
                </a:solidFill>
                <a:latin typeface="Arial" panose="020B0604020202020204"/>
                <a:cs typeface="Arial" panose="020B0604020202020204"/>
              </a:rPr>
              <a:t>Python Tuple, we cannot change </a:t>
            </a:r>
            <a:r>
              <a:rPr spc="-10" dirty="0">
                <a:solidFill>
                  <a:srgbClr val="333333"/>
                </a:solidFill>
                <a:latin typeface="Arial" panose="020B0604020202020204"/>
                <a:cs typeface="Arial" panose="020B0604020202020204"/>
              </a:rPr>
              <a:t>the </a:t>
            </a:r>
            <a:r>
              <a:rPr spc="-5" dirty="0">
                <a:solidFill>
                  <a:srgbClr val="333333"/>
                </a:solidFill>
                <a:latin typeface="Arial" panose="020B0604020202020204"/>
                <a:cs typeface="Arial" panose="020B0604020202020204"/>
              </a:rPr>
              <a:t>values or items inside </a:t>
            </a:r>
            <a:r>
              <a:rPr spc="-10" dirty="0">
                <a:solidFill>
                  <a:srgbClr val="333333"/>
                </a:solidFill>
                <a:latin typeface="Arial" panose="020B0604020202020204"/>
                <a:cs typeface="Arial" panose="020B0604020202020204"/>
              </a:rPr>
              <a:t>the </a:t>
            </a:r>
            <a:r>
              <a:rPr spc="-5" dirty="0">
                <a:solidFill>
                  <a:srgbClr val="333333"/>
                </a:solidFill>
                <a:latin typeface="Arial" panose="020B0604020202020204"/>
                <a:cs typeface="Arial" panose="020B0604020202020204"/>
              </a:rPr>
              <a:t>Tuple, something like Constant keyword in  other programming</a:t>
            </a:r>
            <a:r>
              <a:rPr spc="20" dirty="0">
                <a:solidFill>
                  <a:srgbClr val="333333"/>
                </a:solidFill>
                <a:latin typeface="Arial" panose="020B0604020202020204"/>
                <a:cs typeface="Arial" panose="020B0604020202020204"/>
              </a:rPr>
              <a:t> </a:t>
            </a:r>
            <a:r>
              <a:rPr spc="-5" dirty="0">
                <a:solidFill>
                  <a:srgbClr val="333333"/>
                </a:solidFill>
                <a:latin typeface="Arial" panose="020B0604020202020204"/>
                <a:cs typeface="Arial" panose="020B0604020202020204"/>
              </a:rPr>
              <a:t>languages.</a:t>
            </a:r>
            <a:endParaRPr>
              <a:latin typeface="Arial" panose="020B0604020202020204"/>
              <a:cs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37235"/>
            <a:ext cx="10972800" cy="5436235"/>
          </a:xfrm>
        </p:spPr>
        <p:txBody>
          <a:bodyPr/>
          <a:p>
            <a:pPr marL="0" indent="0">
              <a:buNone/>
            </a:pPr>
            <a:r>
              <a:rPr lang="en-US" sz="2800" dirty="0" smtClean="0">
                <a:solidFill>
                  <a:srgbClr val="282828"/>
                </a:solidFill>
                <a:effectLst/>
                <a:cs typeface="+mn-lt"/>
                <a:sym typeface="+mn-ea"/>
              </a:rPr>
              <a:t>While depositing or withdrawing amount, he/she just has to enter the amount then the system calculates the total remaining balance of the respective account and displays to the user. And the user can view all these transactions from the account statement. In this ATM Simulator, the user can also change the pin number. For this, the user has to enter the New pin code and then confirm it in order to change the pin code. This simple console based ATM simulator provides the simple account balance management of a respective account. It contains all the essential features. There is no database connection or neither any external text or other files used in this mini project to save user’s data. Everything is set inside the source code whether its pin code or the amount.</a:t>
            </a:r>
            <a:endParaRPr lang="en-US" sz="2800" dirty="0" smtClean="0">
              <a:solidFill>
                <a:srgbClr val="282828"/>
              </a:solidFill>
              <a:effectLst/>
              <a:cs typeface="+mn-lt"/>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1700" y="891539"/>
            <a:ext cx="8982710" cy="427355"/>
          </a:xfrm>
          <a:prstGeom prst="rect">
            <a:avLst/>
          </a:prstGeom>
        </p:spPr>
        <p:txBody>
          <a:bodyPr vert="horz" wrap="square" lIns="0" tIns="26034" rIns="0" bIns="0" rtlCol="0">
            <a:spAutoFit/>
          </a:bodyPr>
          <a:lstStyle/>
          <a:p>
            <a:pPr marL="12700" marR="5080">
              <a:lnSpc>
                <a:spcPts val="1550"/>
              </a:lnSpc>
              <a:spcBef>
                <a:spcPts val="205"/>
              </a:spcBef>
            </a:pPr>
            <a:r>
              <a:rPr sz="1350" spc="-5" dirty="0">
                <a:solidFill>
                  <a:srgbClr val="333333"/>
                </a:solidFill>
                <a:latin typeface="Arial" panose="020B0604020202020204"/>
                <a:cs typeface="Arial" panose="020B0604020202020204"/>
              </a:rPr>
              <a:t>A Python Tuple is a sequence of multiple values in </a:t>
            </a:r>
            <a:r>
              <a:rPr sz="1350" spc="-10" dirty="0">
                <a:solidFill>
                  <a:srgbClr val="333333"/>
                </a:solidFill>
                <a:latin typeface="Arial" panose="020B0604020202020204"/>
                <a:cs typeface="Arial" panose="020B0604020202020204"/>
              </a:rPr>
              <a:t>an </a:t>
            </a:r>
            <a:r>
              <a:rPr sz="1350" spc="-5" dirty="0">
                <a:solidFill>
                  <a:srgbClr val="333333"/>
                </a:solidFill>
                <a:latin typeface="Arial" panose="020B0604020202020204"/>
                <a:cs typeface="Arial" panose="020B0604020202020204"/>
              </a:rPr>
              <a:t>ordered sequence. Tuples </a:t>
            </a:r>
            <a:r>
              <a:rPr sz="1350" spc="-10" dirty="0">
                <a:solidFill>
                  <a:srgbClr val="333333"/>
                </a:solidFill>
                <a:latin typeface="Arial" panose="020B0604020202020204"/>
                <a:cs typeface="Arial" panose="020B0604020202020204"/>
              </a:rPr>
              <a:t>are </a:t>
            </a:r>
            <a:r>
              <a:rPr sz="1350" spc="-5" dirty="0">
                <a:solidFill>
                  <a:srgbClr val="333333"/>
                </a:solidFill>
                <a:latin typeface="Arial" panose="020B0604020202020204"/>
                <a:cs typeface="Arial" panose="020B0604020202020204"/>
              </a:rPr>
              <a:t>declared using Open and Closed  Parenthesis </a:t>
            </a:r>
            <a:r>
              <a:rPr sz="1350" b="1" i="1" spc="-5" dirty="0">
                <a:solidFill>
                  <a:srgbClr val="333333"/>
                </a:solidFill>
                <a:latin typeface="Arial" panose="020B0604020202020204"/>
                <a:cs typeface="Arial" panose="020B0604020202020204"/>
              </a:rPr>
              <a:t>( )</a:t>
            </a:r>
            <a:r>
              <a:rPr sz="1350" spc="-5" dirty="0">
                <a:solidFill>
                  <a:srgbClr val="333333"/>
                </a:solidFill>
                <a:latin typeface="Arial" panose="020B0604020202020204"/>
                <a:cs typeface="Arial" panose="020B0604020202020204"/>
              </a:rPr>
              <a:t>. Unlike </a:t>
            </a:r>
            <a:r>
              <a:rPr sz="1350" u="sng" spc="-5" dirty="0">
                <a:solidFill>
                  <a:srgbClr val="DE3133"/>
                </a:solidFill>
                <a:uFill>
                  <a:solidFill>
                    <a:srgbClr val="DE3133"/>
                  </a:solidFill>
                </a:uFill>
                <a:latin typeface="Arial" panose="020B0604020202020204"/>
                <a:cs typeface="Arial" panose="020B0604020202020204"/>
                <a:hlinkClick r:id="rId1"/>
              </a:rPr>
              <a:t>Python</a:t>
            </a:r>
            <a:r>
              <a:rPr sz="1350" spc="-5" dirty="0">
                <a:solidFill>
                  <a:srgbClr val="DE3133"/>
                </a:solidFill>
                <a:latin typeface="Arial" panose="020B0604020202020204"/>
                <a:cs typeface="Arial" panose="020B0604020202020204"/>
                <a:hlinkClick r:id="rId1"/>
              </a:rPr>
              <a:t> </a:t>
            </a:r>
            <a:r>
              <a:rPr sz="1350" spc="-5" dirty="0">
                <a:solidFill>
                  <a:srgbClr val="333333"/>
                </a:solidFill>
                <a:latin typeface="Arial" panose="020B0604020202020204"/>
                <a:cs typeface="Arial" panose="020B0604020202020204"/>
              </a:rPr>
              <a:t>Strings, Tuple allows </a:t>
            </a:r>
            <a:r>
              <a:rPr sz="1350" spc="-10" dirty="0">
                <a:solidFill>
                  <a:srgbClr val="333333"/>
                </a:solidFill>
                <a:latin typeface="Arial" panose="020B0604020202020204"/>
                <a:cs typeface="Arial" panose="020B0604020202020204"/>
              </a:rPr>
              <a:t>us </a:t>
            </a:r>
            <a:r>
              <a:rPr sz="1350" spc="-5" dirty="0">
                <a:solidFill>
                  <a:srgbClr val="333333"/>
                </a:solidFill>
                <a:latin typeface="Arial" panose="020B0604020202020204"/>
                <a:cs typeface="Arial" panose="020B0604020202020204"/>
              </a:rPr>
              <a:t>to store different types of data </a:t>
            </a:r>
            <a:r>
              <a:rPr sz="1350" spc="-10" dirty="0">
                <a:solidFill>
                  <a:srgbClr val="333333"/>
                </a:solidFill>
                <a:latin typeface="Arial" panose="020B0604020202020204"/>
                <a:cs typeface="Arial" panose="020B0604020202020204"/>
              </a:rPr>
              <a:t>such as </a:t>
            </a:r>
            <a:r>
              <a:rPr sz="1350" spc="-5" dirty="0">
                <a:solidFill>
                  <a:srgbClr val="333333"/>
                </a:solidFill>
                <a:latin typeface="Arial" panose="020B0604020202020204"/>
                <a:cs typeface="Arial" panose="020B0604020202020204"/>
              </a:rPr>
              <a:t>integer, float, string,</a:t>
            </a:r>
            <a:r>
              <a:rPr sz="1350" spc="350" dirty="0">
                <a:solidFill>
                  <a:srgbClr val="333333"/>
                </a:solidFill>
                <a:latin typeface="Arial" panose="020B0604020202020204"/>
                <a:cs typeface="Arial" panose="020B0604020202020204"/>
              </a:rPr>
              <a:t> </a:t>
            </a:r>
            <a:r>
              <a:rPr sz="1350" spc="-5" dirty="0">
                <a:solidFill>
                  <a:srgbClr val="333333"/>
                </a:solidFill>
                <a:latin typeface="Arial" panose="020B0604020202020204"/>
                <a:cs typeface="Arial" panose="020B0604020202020204"/>
              </a:rPr>
              <a:t>etc.</a:t>
            </a:r>
            <a:endParaRPr sz="1350">
              <a:latin typeface="Arial" panose="020B0604020202020204"/>
              <a:cs typeface="Arial" panose="020B0604020202020204"/>
            </a:endParaRPr>
          </a:p>
        </p:txBody>
      </p:sp>
      <p:sp>
        <p:nvSpPr>
          <p:cNvPr id="3" name="object 3"/>
          <p:cNvSpPr txBox="1"/>
          <p:nvPr/>
        </p:nvSpPr>
        <p:spPr>
          <a:xfrm>
            <a:off x="774065" y="1898014"/>
            <a:ext cx="9237345" cy="4946015"/>
          </a:xfrm>
          <a:prstGeom prst="rect">
            <a:avLst/>
          </a:prstGeom>
          <a:solidFill>
            <a:srgbClr val="FFFFFF"/>
          </a:solidFill>
        </p:spPr>
        <p:txBody>
          <a:bodyPr vert="horz" wrap="square" lIns="0" tIns="0" rIns="0" bIns="0" rtlCol="0">
            <a:spAutoFit/>
          </a:bodyPr>
          <a:lstStyle/>
          <a:p>
            <a:pPr>
              <a:lnSpc>
                <a:spcPts val="2545"/>
              </a:lnSpc>
            </a:pPr>
            <a:r>
              <a:rPr sz="3200" b="1" spc="-5" dirty="0">
                <a:solidFill>
                  <a:srgbClr val="333333"/>
                </a:solidFill>
                <a:latin typeface="Times New Roman" panose="02020603050405020304"/>
                <a:cs typeface="Times New Roman" panose="02020603050405020304"/>
              </a:rPr>
              <a:t>How to Declare Python</a:t>
            </a:r>
            <a:r>
              <a:rPr sz="3200" b="1" spc="45" dirty="0">
                <a:solidFill>
                  <a:srgbClr val="333333"/>
                </a:solidFill>
                <a:latin typeface="Times New Roman" panose="02020603050405020304"/>
                <a:cs typeface="Times New Roman" panose="02020603050405020304"/>
              </a:rPr>
              <a:t> </a:t>
            </a:r>
            <a:r>
              <a:rPr sz="3200" b="1" spc="-5" dirty="0">
                <a:solidFill>
                  <a:srgbClr val="333333"/>
                </a:solidFill>
                <a:latin typeface="Times New Roman" panose="02020603050405020304"/>
                <a:cs typeface="Times New Roman" panose="02020603050405020304"/>
              </a:rPr>
              <a:t>Tuple?</a:t>
            </a:r>
            <a:endParaRPr sz="2250">
              <a:latin typeface="Times New Roman" panose="02020603050405020304"/>
              <a:cs typeface="Times New Roman" panose="02020603050405020304"/>
            </a:endParaRPr>
          </a:p>
          <a:p>
            <a:pPr>
              <a:lnSpc>
                <a:spcPct val="100000"/>
              </a:lnSpc>
              <a:spcBef>
                <a:spcPts val="1165"/>
              </a:spcBef>
            </a:pPr>
            <a:r>
              <a:rPr sz="2000" spc="-5" dirty="0">
                <a:solidFill>
                  <a:srgbClr val="333333"/>
                </a:solidFill>
                <a:latin typeface="Arial" panose="020B0604020202020204"/>
                <a:cs typeface="Arial" panose="020B0604020202020204"/>
              </a:rPr>
              <a:t>The following </a:t>
            </a:r>
            <a:r>
              <a:rPr sz="2000" spc="-10" dirty="0">
                <a:solidFill>
                  <a:srgbClr val="333333"/>
                </a:solidFill>
                <a:latin typeface="Arial" panose="020B0604020202020204"/>
                <a:cs typeface="Arial" panose="020B0604020202020204"/>
              </a:rPr>
              <a:t>are the </a:t>
            </a:r>
            <a:r>
              <a:rPr sz="2000" spc="-5" dirty="0">
                <a:solidFill>
                  <a:srgbClr val="333333"/>
                </a:solidFill>
                <a:latin typeface="Arial" panose="020B0604020202020204"/>
                <a:cs typeface="Arial" panose="020B0604020202020204"/>
              </a:rPr>
              <a:t>list of possible </a:t>
            </a:r>
            <a:r>
              <a:rPr sz="2000" spc="-10" dirty="0">
                <a:solidFill>
                  <a:srgbClr val="333333"/>
                </a:solidFill>
                <a:latin typeface="Arial" panose="020B0604020202020204"/>
                <a:cs typeface="Arial" panose="020B0604020202020204"/>
              </a:rPr>
              <a:t>ways </a:t>
            </a:r>
            <a:r>
              <a:rPr sz="2000" spc="-5" dirty="0">
                <a:solidFill>
                  <a:srgbClr val="333333"/>
                </a:solidFill>
                <a:latin typeface="Arial" panose="020B0604020202020204"/>
                <a:cs typeface="Arial" panose="020B0604020202020204"/>
              </a:rPr>
              <a:t>to declare a Tuple in</a:t>
            </a:r>
            <a:r>
              <a:rPr sz="2000" spc="150" dirty="0">
                <a:solidFill>
                  <a:srgbClr val="333333"/>
                </a:solidFill>
                <a:latin typeface="Arial" panose="020B0604020202020204"/>
                <a:cs typeface="Arial" panose="020B0604020202020204"/>
              </a:rPr>
              <a:t> </a:t>
            </a:r>
            <a:r>
              <a:rPr sz="2000" spc="-5" dirty="0">
                <a:solidFill>
                  <a:srgbClr val="333333"/>
                </a:solidFill>
                <a:latin typeface="Arial" panose="020B0604020202020204"/>
                <a:cs typeface="Arial" panose="020B0604020202020204"/>
              </a:rPr>
              <a:t>Python.</a:t>
            </a:r>
            <a:endParaRPr sz="2000">
              <a:latin typeface="Arial" panose="020B0604020202020204"/>
              <a:cs typeface="Arial" panose="020B0604020202020204"/>
            </a:endParaRPr>
          </a:p>
          <a:p>
            <a:pPr>
              <a:lnSpc>
                <a:spcPct val="100000"/>
              </a:lnSpc>
              <a:spcBef>
                <a:spcPts val="30"/>
              </a:spcBef>
            </a:pPr>
            <a:endParaRPr sz="2000">
              <a:latin typeface="Arial" panose="020B0604020202020204"/>
              <a:cs typeface="Arial" panose="020B0604020202020204"/>
            </a:endParaRPr>
          </a:p>
          <a:p>
            <a:pPr>
              <a:lnSpc>
                <a:spcPct val="100000"/>
              </a:lnSpc>
            </a:pPr>
            <a:r>
              <a:rPr sz="2000" spc="-5" dirty="0">
                <a:solidFill>
                  <a:srgbClr val="333333"/>
                </a:solidFill>
                <a:latin typeface="Arial" panose="020B0604020202020204"/>
                <a:cs typeface="Arial" panose="020B0604020202020204"/>
              </a:rPr>
              <a:t>Tuple_Name = () is </a:t>
            </a:r>
            <a:r>
              <a:rPr sz="2000" spc="-10" dirty="0">
                <a:solidFill>
                  <a:srgbClr val="333333"/>
                </a:solidFill>
                <a:latin typeface="Arial" panose="020B0604020202020204"/>
                <a:cs typeface="Arial" panose="020B0604020202020204"/>
              </a:rPr>
              <a:t>an </a:t>
            </a:r>
            <a:r>
              <a:rPr sz="2000" spc="-5" dirty="0">
                <a:solidFill>
                  <a:srgbClr val="333333"/>
                </a:solidFill>
                <a:latin typeface="Arial" panose="020B0604020202020204"/>
                <a:cs typeface="Arial" panose="020B0604020202020204"/>
              </a:rPr>
              <a:t>empty Tuple that contains </a:t>
            </a:r>
            <a:r>
              <a:rPr sz="2000" spc="-10" dirty="0">
                <a:solidFill>
                  <a:srgbClr val="333333"/>
                </a:solidFill>
                <a:latin typeface="Arial" panose="020B0604020202020204"/>
                <a:cs typeface="Arial" panose="020B0604020202020204"/>
              </a:rPr>
              <a:t>no</a:t>
            </a:r>
            <a:r>
              <a:rPr sz="2000" spc="80" dirty="0">
                <a:solidFill>
                  <a:srgbClr val="333333"/>
                </a:solidFill>
                <a:latin typeface="Arial" panose="020B0604020202020204"/>
                <a:cs typeface="Arial" panose="020B0604020202020204"/>
              </a:rPr>
              <a:t> </a:t>
            </a:r>
            <a:r>
              <a:rPr sz="2000" spc="-5" dirty="0">
                <a:solidFill>
                  <a:srgbClr val="333333"/>
                </a:solidFill>
                <a:latin typeface="Arial" panose="020B0604020202020204"/>
                <a:cs typeface="Arial" panose="020B0604020202020204"/>
              </a:rPr>
              <a:t>values.</a:t>
            </a:r>
            <a:endParaRPr sz="2000">
              <a:latin typeface="Arial" panose="020B0604020202020204"/>
              <a:cs typeface="Arial" panose="020B0604020202020204"/>
            </a:endParaRPr>
          </a:p>
          <a:p>
            <a:pPr>
              <a:lnSpc>
                <a:spcPct val="100000"/>
              </a:lnSpc>
              <a:spcBef>
                <a:spcPts val="45"/>
              </a:spcBef>
            </a:pPr>
            <a:endParaRPr sz="2000">
              <a:latin typeface="Arial" panose="020B0604020202020204"/>
              <a:cs typeface="Arial" panose="020B0604020202020204"/>
            </a:endParaRPr>
          </a:p>
          <a:p>
            <a:pPr>
              <a:lnSpc>
                <a:spcPct val="100000"/>
              </a:lnSpc>
            </a:pPr>
            <a:r>
              <a:rPr sz="2000" spc="-5" dirty="0">
                <a:solidFill>
                  <a:srgbClr val="333333"/>
                </a:solidFill>
                <a:latin typeface="Arial" panose="020B0604020202020204"/>
                <a:cs typeface="Arial" panose="020B0604020202020204"/>
              </a:rPr>
              <a:t>String_Tuple = (‘apple’, ‘Orange’, ‘Grape’, ‘Mango’) is a string tuple </a:t>
            </a:r>
            <a:r>
              <a:rPr sz="2000" spc="-10" dirty="0">
                <a:solidFill>
                  <a:srgbClr val="333333"/>
                </a:solidFill>
                <a:latin typeface="Arial" panose="020B0604020202020204"/>
                <a:cs typeface="Arial" panose="020B0604020202020204"/>
              </a:rPr>
              <a:t>that </a:t>
            </a:r>
            <a:r>
              <a:rPr sz="2000" spc="-5" dirty="0">
                <a:solidFill>
                  <a:srgbClr val="333333"/>
                </a:solidFill>
                <a:latin typeface="Arial" panose="020B0604020202020204"/>
                <a:cs typeface="Arial" panose="020B0604020202020204"/>
              </a:rPr>
              <a:t>contains four string</a:t>
            </a:r>
            <a:r>
              <a:rPr sz="2000" spc="160" dirty="0">
                <a:solidFill>
                  <a:srgbClr val="333333"/>
                </a:solidFill>
                <a:latin typeface="Arial" panose="020B0604020202020204"/>
                <a:cs typeface="Arial" panose="020B0604020202020204"/>
              </a:rPr>
              <a:t> </a:t>
            </a:r>
            <a:r>
              <a:rPr sz="2000" spc="-5" dirty="0">
                <a:solidFill>
                  <a:srgbClr val="333333"/>
                </a:solidFill>
                <a:latin typeface="Arial" panose="020B0604020202020204"/>
                <a:cs typeface="Arial" panose="020B0604020202020204"/>
              </a:rPr>
              <a:t>values.</a:t>
            </a:r>
            <a:endParaRPr sz="2000">
              <a:latin typeface="Arial" panose="020B0604020202020204"/>
              <a:cs typeface="Arial" panose="020B0604020202020204"/>
            </a:endParaRPr>
          </a:p>
          <a:p>
            <a:pPr marR="353695">
              <a:lnSpc>
                <a:spcPct val="216000"/>
              </a:lnSpc>
            </a:pPr>
            <a:r>
              <a:rPr sz="2000" spc="-5" dirty="0">
                <a:solidFill>
                  <a:srgbClr val="333333"/>
                </a:solidFill>
                <a:latin typeface="Arial" panose="020B0604020202020204"/>
                <a:cs typeface="Arial" panose="020B0604020202020204"/>
              </a:rPr>
              <a:t>Mixed_Tuple = (‘apple’, 2, 3.50, ‘Mango’) is a mixed tuple </a:t>
            </a:r>
            <a:r>
              <a:rPr sz="2000" spc="-10" dirty="0">
                <a:solidFill>
                  <a:srgbClr val="333333"/>
                </a:solidFill>
                <a:latin typeface="Arial" panose="020B0604020202020204"/>
                <a:cs typeface="Arial" panose="020B0604020202020204"/>
              </a:rPr>
              <a:t>that </a:t>
            </a:r>
            <a:r>
              <a:rPr sz="2000" spc="-5" dirty="0">
                <a:solidFill>
                  <a:srgbClr val="333333"/>
                </a:solidFill>
                <a:latin typeface="Arial" panose="020B0604020202020204"/>
                <a:cs typeface="Arial" panose="020B0604020202020204"/>
              </a:rPr>
              <a:t>contains </a:t>
            </a:r>
            <a:r>
              <a:rPr sz="2000" spc="-10" dirty="0">
                <a:solidFill>
                  <a:srgbClr val="333333"/>
                </a:solidFill>
                <a:latin typeface="Arial" panose="020B0604020202020204"/>
                <a:cs typeface="Arial" panose="020B0604020202020204"/>
              </a:rPr>
              <a:t>one </a:t>
            </a:r>
            <a:r>
              <a:rPr sz="2000" spc="-5" dirty="0">
                <a:solidFill>
                  <a:srgbClr val="333333"/>
                </a:solidFill>
                <a:latin typeface="Arial" panose="020B0604020202020204"/>
                <a:cs typeface="Arial" panose="020B0604020202020204"/>
              </a:rPr>
              <a:t>integer, one float, and two integer values.  Nested_Tuple = (‘Python’, ‘Tutorial’, (1, 2, 3) ) is </a:t>
            </a:r>
            <a:r>
              <a:rPr sz="2000" spc="-10" dirty="0">
                <a:solidFill>
                  <a:srgbClr val="333333"/>
                </a:solidFill>
                <a:latin typeface="Arial" panose="020B0604020202020204"/>
                <a:cs typeface="Arial" panose="020B0604020202020204"/>
              </a:rPr>
              <a:t>an </a:t>
            </a:r>
            <a:r>
              <a:rPr sz="2000" spc="-5" dirty="0">
                <a:solidFill>
                  <a:srgbClr val="333333"/>
                </a:solidFill>
                <a:latin typeface="Arial" panose="020B0604020202020204"/>
                <a:cs typeface="Arial" panose="020B0604020202020204"/>
              </a:rPr>
              <a:t>example of tuple inside another tuple (Nested</a:t>
            </a:r>
            <a:r>
              <a:rPr sz="2000" spc="215" dirty="0">
                <a:solidFill>
                  <a:srgbClr val="333333"/>
                </a:solidFill>
                <a:latin typeface="Arial" panose="020B0604020202020204"/>
                <a:cs typeface="Arial" panose="020B0604020202020204"/>
              </a:rPr>
              <a:t> </a:t>
            </a:r>
            <a:r>
              <a:rPr sz="2000" spc="-5" dirty="0">
                <a:solidFill>
                  <a:srgbClr val="333333"/>
                </a:solidFill>
                <a:latin typeface="Arial" panose="020B0604020202020204"/>
                <a:cs typeface="Arial" panose="020B0604020202020204"/>
              </a:rPr>
              <a:t>Tuple)</a:t>
            </a:r>
            <a:endParaRPr sz="2000">
              <a:latin typeface="Arial" panose="020B0604020202020204"/>
              <a:cs typeface="Arial" panose="020B0604020202020204"/>
            </a:endParaRPr>
          </a:p>
          <a:p>
            <a:pPr>
              <a:lnSpc>
                <a:spcPct val="100000"/>
              </a:lnSpc>
              <a:spcBef>
                <a:spcPts val="40"/>
              </a:spcBef>
            </a:pPr>
            <a:endParaRPr sz="2000">
              <a:latin typeface="Arial" panose="020B0604020202020204"/>
              <a:cs typeface="Arial" panose="020B0604020202020204"/>
            </a:endParaRPr>
          </a:p>
          <a:p>
            <a:pPr>
              <a:lnSpc>
                <a:spcPct val="100000"/>
              </a:lnSpc>
              <a:spcBef>
                <a:spcPts val="5"/>
              </a:spcBef>
            </a:pPr>
            <a:r>
              <a:rPr sz="2000" spc="-5" dirty="0">
                <a:solidFill>
                  <a:srgbClr val="333333"/>
                </a:solidFill>
                <a:latin typeface="Arial" panose="020B0604020202020204"/>
                <a:cs typeface="Arial" panose="020B0604020202020204"/>
              </a:rPr>
              <a:t>List_Tuple = (‘Python’, ‘Tutorial’, </a:t>
            </a:r>
            <a:r>
              <a:rPr sz="2000" spc="-10" dirty="0">
                <a:solidFill>
                  <a:srgbClr val="333333"/>
                </a:solidFill>
                <a:latin typeface="Arial" panose="020B0604020202020204"/>
                <a:cs typeface="Arial" panose="020B0604020202020204"/>
              </a:rPr>
              <a:t>[1, </a:t>
            </a:r>
            <a:r>
              <a:rPr sz="2000" spc="-5" dirty="0">
                <a:solidFill>
                  <a:srgbClr val="333333"/>
                </a:solidFill>
                <a:latin typeface="Arial" panose="020B0604020202020204"/>
                <a:cs typeface="Arial" panose="020B0604020202020204"/>
              </a:rPr>
              <a:t>2, 3] ) is </a:t>
            </a:r>
            <a:r>
              <a:rPr sz="2000" spc="-10" dirty="0">
                <a:solidFill>
                  <a:srgbClr val="333333"/>
                </a:solidFill>
                <a:latin typeface="Arial" panose="020B0604020202020204"/>
                <a:cs typeface="Arial" panose="020B0604020202020204"/>
              </a:rPr>
              <a:t>an </a:t>
            </a:r>
            <a:r>
              <a:rPr sz="2000" spc="-5" dirty="0">
                <a:solidFill>
                  <a:srgbClr val="333333"/>
                </a:solidFill>
                <a:latin typeface="Arial" panose="020B0604020202020204"/>
                <a:cs typeface="Arial" panose="020B0604020202020204"/>
              </a:rPr>
              <a:t>example of List inside a</a:t>
            </a:r>
            <a:r>
              <a:rPr sz="2000" spc="140" dirty="0">
                <a:solidFill>
                  <a:srgbClr val="333333"/>
                </a:solidFill>
                <a:latin typeface="Arial" panose="020B0604020202020204"/>
                <a:cs typeface="Arial" panose="020B0604020202020204"/>
              </a:rPr>
              <a:t> </a:t>
            </a:r>
            <a:r>
              <a:rPr sz="2000" spc="-5" dirty="0">
                <a:solidFill>
                  <a:srgbClr val="333333"/>
                </a:solidFill>
                <a:latin typeface="Arial" panose="020B0604020202020204"/>
                <a:cs typeface="Arial" panose="020B0604020202020204"/>
              </a:rPr>
              <a:t>tuple</a:t>
            </a:r>
            <a:endParaRPr sz="2000">
              <a:latin typeface="Arial" panose="020B0604020202020204"/>
              <a:cs typeface="Arial" panose="020B060402020202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4695" y="442595"/>
            <a:ext cx="6530340" cy="64643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914399"/>
            <a:ext cx="9237345" cy="615315"/>
          </a:xfrm>
          <a:prstGeom prst="rect">
            <a:avLst/>
          </a:prstGeom>
          <a:solidFill>
            <a:srgbClr val="FFFFFF"/>
          </a:solidFill>
        </p:spPr>
        <p:txBody>
          <a:bodyPr vert="horz" wrap="square" lIns="0" tIns="0" rIns="0" bIns="0" rtlCol="0">
            <a:spAutoFit/>
          </a:bodyPr>
          <a:lstStyle/>
          <a:p>
            <a:pPr>
              <a:lnSpc>
                <a:spcPct val="100000"/>
              </a:lnSpc>
            </a:pPr>
            <a:r>
              <a:rPr sz="4000" b="1" spc="-5" dirty="0">
                <a:solidFill>
                  <a:srgbClr val="202429"/>
                </a:solidFill>
                <a:latin typeface="Segoe UI" panose="020B0502040204020203"/>
                <a:cs typeface="Segoe UI" panose="020B0502040204020203"/>
              </a:rPr>
              <a:t>String</a:t>
            </a:r>
            <a:r>
              <a:rPr sz="4000" b="1" spc="-10" dirty="0">
                <a:solidFill>
                  <a:srgbClr val="202429"/>
                </a:solidFill>
                <a:latin typeface="Segoe UI" panose="020B0502040204020203"/>
                <a:cs typeface="Segoe UI" panose="020B0502040204020203"/>
              </a:rPr>
              <a:t> </a:t>
            </a:r>
            <a:r>
              <a:rPr sz="4000" b="1" spc="-5" dirty="0">
                <a:solidFill>
                  <a:srgbClr val="202429"/>
                </a:solidFill>
                <a:latin typeface="Segoe UI" panose="020B0502040204020203"/>
                <a:cs typeface="Segoe UI" panose="020B0502040204020203"/>
              </a:rPr>
              <a:t>Formatting</a:t>
            </a:r>
            <a:endParaRPr sz="4000">
              <a:latin typeface="Segoe UI" panose="020B0502040204020203"/>
              <a:cs typeface="Segoe UI" panose="020B0502040204020203"/>
            </a:endParaRPr>
          </a:p>
        </p:txBody>
      </p:sp>
      <p:sp>
        <p:nvSpPr>
          <p:cNvPr id="3" name="object 3"/>
          <p:cNvSpPr/>
          <p:nvPr/>
        </p:nvSpPr>
        <p:spPr>
          <a:xfrm>
            <a:off x="914400" y="2532887"/>
            <a:ext cx="9237345" cy="635"/>
          </a:xfrm>
          <a:custGeom>
            <a:avLst/>
            <a:gdLst/>
            <a:ahLst/>
            <a:cxnLst/>
            <a:rect l="l" t="t" r="r" b="b"/>
            <a:pathLst>
              <a:path w="9237345" h="635">
                <a:moveTo>
                  <a:pt x="9237345" y="126"/>
                </a:moveTo>
                <a:lnTo>
                  <a:pt x="0" y="0"/>
                </a:lnTo>
                <a:lnTo>
                  <a:pt x="9237345" y="126"/>
                </a:lnTo>
                <a:close/>
              </a:path>
            </a:pathLst>
          </a:custGeom>
          <a:solidFill>
            <a:srgbClr val="202429"/>
          </a:solidFill>
        </p:spPr>
        <p:txBody>
          <a:bodyPr wrap="square" lIns="0" tIns="0" rIns="0" bIns="0" rtlCol="0"/>
          <a:lstStyle/>
          <a:p/>
        </p:txBody>
      </p:sp>
      <p:sp>
        <p:nvSpPr>
          <p:cNvPr id="4" name="object 4"/>
          <p:cNvSpPr txBox="1"/>
          <p:nvPr/>
        </p:nvSpPr>
        <p:spPr>
          <a:xfrm>
            <a:off x="914400" y="2647314"/>
            <a:ext cx="9237345" cy="1134745"/>
          </a:xfrm>
          <a:prstGeom prst="rect">
            <a:avLst/>
          </a:prstGeom>
          <a:solidFill>
            <a:srgbClr val="FFFFFF"/>
          </a:solidFill>
        </p:spPr>
        <p:txBody>
          <a:bodyPr vert="horz" wrap="square" lIns="0" tIns="4445" rIns="0" bIns="0" rtlCol="0">
            <a:spAutoFit/>
          </a:bodyPr>
          <a:lstStyle/>
          <a:p>
            <a:pPr marR="45720">
              <a:lnSpc>
                <a:spcPts val="1580"/>
              </a:lnSpc>
              <a:spcBef>
                <a:spcPts val="35"/>
              </a:spcBef>
            </a:pPr>
            <a:r>
              <a:rPr sz="2000" spc="-5" dirty="0">
                <a:solidFill>
                  <a:srgbClr val="202429"/>
                </a:solidFill>
                <a:latin typeface="Segoe UI" panose="020B0502040204020203"/>
                <a:cs typeface="Segoe UI" panose="020B0502040204020203"/>
              </a:rPr>
              <a:t>Python uses C-style string formatting </a:t>
            </a:r>
            <a:r>
              <a:rPr sz="2000" dirty="0">
                <a:solidFill>
                  <a:srgbClr val="202429"/>
                </a:solidFill>
                <a:latin typeface="Segoe UI" panose="020B0502040204020203"/>
                <a:cs typeface="Segoe UI" panose="020B0502040204020203"/>
              </a:rPr>
              <a:t>to </a:t>
            </a:r>
            <a:r>
              <a:rPr sz="2000" spc="-5" dirty="0">
                <a:solidFill>
                  <a:srgbClr val="202429"/>
                </a:solidFill>
                <a:latin typeface="Segoe UI" panose="020B0502040204020203"/>
                <a:cs typeface="Segoe UI" panose="020B0502040204020203"/>
              </a:rPr>
              <a:t>create new, formatted strings. The "%" operator is used </a:t>
            </a:r>
            <a:r>
              <a:rPr sz="2000" dirty="0">
                <a:solidFill>
                  <a:srgbClr val="202429"/>
                </a:solidFill>
                <a:latin typeface="Segoe UI" panose="020B0502040204020203"/>
                <a:cs typeface="Segoe UI" panose="020B0502040204020203"/>
              </a:rPr>
              <a:t>to </a:t>
            </a:r>
            <a:r>
              <a:rPr sz="2000" spc="-5" dirty="0">
                <a:solidFill>
                  <a:srgbClr val="202429"/>
                </a:solidFill>
                <a:latin typeface="Segoe UI" panose="020B0502040204020203"/>
                <a:cs typeface="Segoe UI" panose="020B0502040204020203"/>
              </a:rPr>
              <a:t>format </a:t>
            </a:r>
            <a:r>
              <a:rPr sz="2000" dirty="0">
                <a:solidFill>
                  <a:srgbClr val="202429"/>
                </a:solidFill>
                <a:latin typeface="Segoe UI" panose="020B0502040204020203"/>
                <a:cs typeface="Segoe UI" panose="020B0502040204020203"/>
              </a:rPr>
              <a:t>a </a:t>
            </a:r>
            <a:r>
              <a:rPr sz="2000" spc="-5" dirty="0">
                <a:solidFill>
                  <a:srgbClr val="202429"/>
                </a:solidFill>
                <a:latin typeface="Segoe UI" panose="020B0502040204020203"/>
                <a:cs typeface="Segoe UI" panose="020B0502040204020203"/>
              </a:rPr>
              <a:t>set </a:t>
            </a:r>
            <a:r>
              <a:rPr sz="2000" dirty="0">
                <a:solidFill>
                  <a:srgbClr val="202429"/>
                </a:solidFill>
                <a:latin typeface="Segoe UI" panose="020B0502040204020203"/>
                <a:cs typeface="Segoe UI" panose="020B0502040204020203"/>
              </a:rPr>
              <a:t>of </a:t>
            </a:r>
            <a:r>
              <a:rPr sz="2000" spc="-5" dirty="0">
                <a:solidFill>
                  <a:srgbClr val="202429"/>
                </a:solidFill>
                <a:latin typeface="Segoe UI" panose="020B0502040204020203"/>
                <a:cs typeface="Segoe UI" panose="020B0502040204020203"/>
              </a:rPr>
              <a:t>variables enclosed in </a:t>
            </a:r>
            <a:r>
              <a:rPr sz="2000" dirty="0">
                <a:solidFill>
                  <a:srgbClr val="202429"/>
                </a:solidFill>
                <a:latin typeface="Segoe UI" panose="020B0502040204020203"/>
                <a:cs typeface="Segoe UI" panose="020B0502040204020203"/>
              </a:rPr>
              <a:t>a  </a:t>
            </a:r>
            <a:r>
              <a:rPr sz="2000" spc="-5" dirty="0">
                <a:solidFill>
                  <a:srgbClr val="202429"/>
                </a:solidFill>
                <a:latin typeface="Segoe UI" panose="020B0502040204020203"/>
                <a:cs typeface="Segoe UI" panose="020B0502040204020203"/>
              </a:rPr>
              <a:t>"tuple" (a fixed size list), together with </a:t>
            </a:r>
            <a:r>
              <a:rPr sz="2000" dirty="0">
                <a:solidFill>
                  <a:srgbClr val="202429"/>
                </a:solidFill>
                <a:latin typeface="Segoe UI" panose="020B0502040204020203"/>
                <a:cs typeface="Segoe UI" panose="020B0502040204020203"/>
              </a:rPr>
              <a:t>a </a:t>
            </a:r>
            <a:r>
              <a:rPr sz="2000" spc="-5" dirty="0">
                <a:solidFill>
                  <a:srgbClr val="202429"/>
                </a:solidFill>
                <a:latin typeface="Segoe UI" panose="020B0502040204020203"/>
                <a:cs typeface="Segoe UI" panose="020B0502040204020203"/>
              </a:rPr>
              <a:t>format string, which contains normal text together with "argument specifiers", special</a:t>
            </a:r>
            <a:r>
              <a:rPr sz="2000" spc="225" dirty="0">
                <a:solidFill>
                  <a:srgbClr val="202429"/>
                </a:solidFill>
                <a:latin typeface="Segoe UI" panose="020B0502040204020203"/>
                <a:cs typeface="Segoe UI" panose="020B0502040204020203"/>
              </a:rPr>
              <a:t> </a:t>
            </a:r>
            <a:r>
              <a:rPr sz="2000" spc="-5" dirty="0">
                <a:solidFill>
                  <a:srgbClr val="202429"/>
                </a:solidFill>
                <a:latin typeface="Segoe UI" panose="020B0502040204020203"/>
                <a:cs typeface="Segoe UI" panose="020B0502040204020203"/>
              </a:rPr>
              <a:t>symbols</a:t>
            </a:r>
            <a:endParaRPr sz="2000">
              <a:latin typeface="Segoe UI" panose="020B0502040204020203"/>
              <a:cs typeface="Segoe UI" panose="020B0502040204020203"/>
            </a:endParaRPr>
          </a:p>
          <a:p>
            <a:pPr>
              <a:lnSpc>
                <a:spcPct val="100000"/>
              </a:lnSpc>
              <a:spcBef>
                <a:spcPts val="95"/>
              </a:spcBef>
            </a:pPr>
            <a:r>
              <a:rPr sz="2000" spc="-5" dirty="0">
                <a:solidFill>
                  <a:srgbClr val="202429"/>
                </a:solidFill>
                <a:latin typeface="Segoe UI" panose="020B0502040204020203"/>
                <a:cs typeface="Segoe UI" panose="020B0502040204020203"/>
              </a:rPr>
              <a:t>like "%s" </a:t>
            </a:r>
            <a:r>
              <a:rPr sz="2000" dirty="0">
                <a:solidFill>
                  <a:srgbClr val="202429"/>
                </a:solidFill>
                <a:latin typeface="Segoe UI" panose="020B0502040204020203"/>
                <a:cs typeface="Segoe UI" panose="020B0502040204020203"/>
              </a:rPr>
              <a:t>and</a:t>
            </a:r>
            <a:r>
              <a:rPr sz="2000" spc="-10" dirty="0">
                <a:solidFill>
                  <a:srgbClr val="202429"/>
                </a:solidFill>
                <a:latin typeface="Segoe UI" panose="020B0502040204020203"/>
                <a:cs typeface="Segoe UI" panose="020B0502040204020203"/>
              </a:rPr>
              <a:t> </a:t>
            </a:r>
            <a:r>
              <a:rPr sz="2000" spc="-5" dirty="0">
                <a:solidFill>
                  <a:srgbClr val="202429"/>
                </a:solidFill>
                <a:latin typeface="Segoe UI" panose="020B0502040204020203"/>
                <a:cs typeface="Segoe UI" panose="020B0502040204020203"/>
              </a:rPr>
              <a:t>"%d".</a:t>
            </a:r>
            <a:endParaRPr sz="2000">
              <a:latin typeface="Segoe UI" panose="020B0502040204020203"/>
              <a:cs typeface="Segoe UI" panose="020B0502040204020203"/>
            </a:endParaRPr>
          </a:p>
        </p:txBody>
      </p:sp>
      <p:sp>
        <p:nvSpPr>
          <p:cNvPr id="5" name="object 5"/>
          <p:cNvSpPr/>
          <p:nvPr/>
        </p:nvSpPr>
        <p:spPr>
          <a:xfrm>
            <a:off x="768985" y="4161155"/>
            <a:ext cx="7241540" cy="259588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723900" y="914399"/>
            <a:ext cx="9618345" cy="382270"/>
          </a:xfrm>
          <a:custGeom>
            <a:avLst/>
            <a:gdLst/>
            <a:ahLst/>
            <a:cxnLst/>
            <a:rect l="l" t="t" r="r" b="b"/>
            <a:pathLst>
              <a:path w="9618345" h="382269">
                <a:moveTo>
                  <a:pt x="9618345" y="382269"/>
                </a:moveTo>
                <a:lnTo>
                  <a:pt x="0" y="382269"/>
                </a:lnTo>
                <a:lnTo>
                  <a:pt x="0" y="0"/>
                </a:lnTo>
                <a:lnTo>
                  <a:pt x="9618345" y="0"/>
                </a:lnTo>
                <a:lnTo>
                  <a:pt x="9618345" y="382269"/>
                </a:lnTo>
                <a:close/>
              </a:path>
            </a:pathLst>
          </a:custGeom>
          <a:solidFill>
            <a:srgbClr val="F1F1F1"/>
          </a:solidFill>
        </p:spPr>
        <p:txBody>
          <a:bodyPr wrap="square" lIns="0" tIns="0" rIns="0" bIns="0" rtlCol="0"/>
          <a:lstStyle/>
          <a:p/>
        </p:txBody>
      </p:sp>
      <p:sp>
        <p:nvSpPr>
          <p:cNvPr id="12" name="object 12"/>
          <p:cNvSpPr txBox="1">
            <a:spLocks noGrp="1"/>
          </p:cNvSpPr>
          <p:nvPr>
            <p:ph type="title"/>
          </p:nvPr>
        </p:nvSpPr>
        <p:spPr>
          <a:xfrm>
            <a:off x="723900" y="851915"/>
            <a:ext cx="9618345" cy="377190"/>
          </a:xfrm>
          <a:prstGeom prst="rect">
            <a:avLst/>
          </a:prstGeom>
        </p:spPr>
        <p:txBody>
          <a:bodyPr vert="horz" wrap="square" lIns="0" tIns="13335" rIns="0" bIns="0" rtlCol="0">
            <a:spAutoFit/>
          </a:bodyPr>
          <a:lstStyle/>
          <a:p>
            <a:pPr>
              <a:lnSpc>
                <a:spcPct val="100000"/>
              </a:lnSpc>
              <a:spcBef>
                <a:spcPts val="105"/>
              </a:spcBef>
            </a:pPr>
            <a:r>
              <a:rPr sz="2300" b="0" spc="-5" dirty="0">
                <a:solidFill>
                  <a:srgbClr val="355F7B"/>
                </a:solidFill>
                <a:latin typeface="Courier New" panose="02070309020205020404"/>
                <a:cs typeface="Courier New" panose="02070309020205020404"/>
                <a:hlinkClick r:id="rId1"/>
              </a:rPr>
              <a:t>sets</a:t>
            </a:r>
            <a:r>
              <a:rPr sz="2300" b="0" spc="-875" dirty="0">
                <a:solidFill>
                  <a:srgbClr val="355F7B"/>
                </a:solidFill>
                <a:latin typeface="Courier New" panose="02070309020205020404"/>
                <a:cs typeface="Courier New" panose="02070309020205020404"/>
                <a:hlinkClick r:id="rId1"/>
              </a:rPr>
              <a:t> </a:t>
            </a:r>
            <a:r>
              <a:rPr sz="1600" b="1" spc="-5" dirty="0">
                <a:solidFill>
                  <a:srgbClr val="1F435C"/>
                </a:solidFill>
                <a:latin typeface="Trebuchet MS" panose="020B0603020202020204"/>
                <a:cs typeface="Trebuchet MS" panose="020B0603020202020204"/>
              </a:rPr>
              <a:t>— Unordered collections of unique elements</a:t>
            </a:r>
            <a:endParaRPr sz="1600">
              <a:latin typeface="Trebuchet MS" panose="020B0603020202020204"/>
              <a:cs typeface="Trebuchet MS" panose="020B0603020202020204"/>
            </a:endParaRPr>
          </a:p>
        </p:txBody>
      </p:sp>
      <p:sp>
        <p:nvSpPr>
          <p:cNvPr id="13" name="object 13"/>
          <p:cNvSpPr/>
          <p:nvPr/>
        </p:nvSpPr>
        <p:spPr>
          <a:xfrm>
            <a:off x="723900" y="1296669"/>
            <a:ext cx="9618345" cy="9525"/>
          </a:xfrm>
          <a:custGeom>
            <a:avLst/>
            <a:gdLst/>
            <a:ahLst/>
            <a:cxnLst/>
            <a:rect l="l" t="t" r="r" b="b"/>
            <a:pathLst>
              <a:path w="9618345" h="9525">
                <a:moveTo>
                  <a:pt x="9618345" y="9143"/>
                </a:moveTo>
                <a:lnTo>
                  <a:pt x="0" y="9143"/>
                </a:lnTo>
                <a:lnTo>
                  <a:pt x="0" y="0"/>
                </a:lnTo>
                <a:lnTo>
                  <a:pt x="9618345" y="0"/>
                </a:lnTo>
                <a:lnTo>
                  <a:pt x="9618345" y="9143"/>
                </a:lnTo>
                <a:close/>
              </a:path>
            </a:pathLst>
          </a:custGeom>
          <a:solidFill>
            <a:srgbClr val="CCCCCC"/>
          </a:solidFill>
        </p:spPr>
        <p:txBody>
          <a:bodyPr wrap="square" lIns="0" tIns="0" rIns="0" bIns="0" rtlCol="0"/>
          <a:lstStyle/>
          <a:p/>
        </p:txBody>
      </p:sp>
      <p:grpSp>
        <p:nvGrpSpPr>
          <p:cNvPr id="14" name="object 14"/>
          <p:cNvGrpSpPr/>
          <p:nvPr/>
        </p:nvGrpSpPr>
        <p:grpSpPr>
          <a:xfrm>
            <a:off x="914400" y="1483994"/>
            <a:ext cx="9237345" cy="4319270"/>
            <a:chOff x="914400" y="1483994"/>
            <a:chExt cx="9237345" cy="4319270"/>
          </a:xfrm>
        </p:grpSpPr>
        <p:sp>
          <p:nvSpPr>
            <p:cNvPr id="15" name="object 15"/>
            <p:cNvSpPr/>
            <p:nvPr/>
          </p:nvSpPr>
          <p:spPr>
            <a:xfrm>
              <a:off x="914400" y="1483994"/>
              <a:ext cx="9237345" cy="970280"/>
            </a:xfrm>
            <a:custGeom>
              <a:avLst/>
              <a:gdLst/>
              <a:ahLst/>
              <a:cxnLst/>
              <a:rect l="l" t="t" r="r" b="b"/>
              <a:pathLst>
                <a:path w="9237345" h="970280">
                  <a:moveTo>
                    <a:pt x="9237345" y="0"/>
                  </a:moveTo>
                  <a:lnTo>
                    <a:pt x="0" y="0"/>
                  </a:lnTo>
                  <a:lnTo>
                    <a:pt x="0" y="198120"/>
                  </a:lnTo>
                  <a:lnTo>
                    <a:pt x="0" y="396240"/>
                  </a:lnTo>
                  <a:lnTo>
                    <a:pt x="0" y="772160"/>
                  </a:lnTo>
                  <a:lnTo>
                    <a:pt x="0" y="970280"/>
                  </a:lnTo>
                  <a:lnTo>
                    <a:pt x="9237345" y="970280"/>
                  </a:lnTo>
                  <a:lnTo>
                    <a:pt x="9237345" y="772160"/>
                  </a:lnTo>
                  <a:lnTo>
                    <a:pt x="9237345" y="396240"/>
                  </a:lnTo>
                  <a:lnTo>
                    <a:pt x="9237345" y="198120"/>
                  </a:lnTo>
                  <a:lnTo>
                    <a:pt x="9237345" y="0"/>
                  </a:lnTo>
                  <a:close/>
                </a:path>
              </a:pathLst>
            </a:custGeom>
            <a:solidFill>
              <a:srgbClr val="FFFFFF"/>
            </a:solidFill>
          </p:spPr>
          <p:txBody>
            <a:bodyPr wrap="square" lIns="0" tIns="0" rIns="0" bIns="0" rtlCol="0"/>
            <a:lstStyle/>
            <a:p/>
          </p:txBody>
        </p:sp>
        <p:sp>
          <p:nvSpPr>
            <p:cNvPr id="16" name="object 16"/>
            <p:cNvSpPr/>
            <p:nvPr/>
          </p:nvSpPr>
          <p:spPr>
            <a:xfrm>
              <a:off x="3428365" y="2266949"/>
              <a:ext cx="3133725" cy="186690"/>
            </a:xfrm>
            <a:custGeom>
              <a:avLst/>
              <a:gdLst/>
              <a:ahLst/>
              <a:cxnLst/>
              <a:rect l="l" t="t" r="r" b="b"/>
              <a:pathLst>
                <a:path w="3133725" h="186689">
                  <a:moveTo>
                    <a:pt x="87617" y="0"/>
                  </a:moveTo>
                  <a:lnTo>
                    <a:pt x="0" y="0"/>
                  </a:lnTo>
                  <a:lnTo>
                    <a:pt x="0" y="186690"/>
                  </a:lnTo>
                  <a:lnTo>
                    <a:pt x="87617" y="186690"/>
                  </a:lnTo>
                  <a:lnTo>
                    <a:pt x="87617" y="0"/>
                  </a:lnTo>
                  <a:close/>
                </a:path>
                <a:path w="3133725" h="186689">
                  <a:moveTo>
                    <a:pt x="754367" y="0"/>
                  </a:moveTo>
                  <a:lnTo>
                    <a:pt x="491490" y="0"/>
                  </a:lnTo>
                  <a:lnTo>
                    <a:pt x="377190" y="0"/>
                  </a:lnTo>
                  <a:lnTo>
                    <a:pt x="201930" y="0"/>
                  </a:lnTo>
                  <a:lnTo>
                    <a:pt x="87630" y="0"/>
                  </a:lnTo>
                  <a:lnTo>
                    <a:pt x="87630" y="186690"/>
                  </a:lnTo>
                  <a:lnTo>
                    <a:pt x="201930" y="186690"/>
                  </a:lnTo>
                  <a:lnTo>
                    <a:pt x="377190" y="186690"/>
                  </a:lnTo>
                  <a:lnTo>
                    <a:pt x="491490" y="186690"/>
                  </a:lnTo>
                  <a:lnTo>
                    <a:pt x="754367" y="186690"/>
                  </a:lnTo>
                  <a:lnTo>
                    <a:pt x="754367" y="0"/>
                  </a:lnTo>
                  <a:close/>
                </a:path>
                <a:path w="3133725" h="186689">
                  <a:moveTo>
                    <a:pt x="1567180" y="0"/>
                  </a:moveTo>
                  <a:lnTo>
                    <a:pt x="865505" y="0"/>
                  </a:lnTo>
                  <a:lnTo>
                    <a:pt x="865505" y="186690"/>
                  </a:lnTo>
                  <a:lnTo>
                    <a:pt x="1567180" y="186690"/>
                  </a:lnTo>
                  <a:lnTo>
                    <a:pt x="1567180" y="0"/>
                  </a:lnTo>
                  <a:close/>
                </a:path>
                <a:path w="3133725" h="186689">
                  <a:moveTo>
                    <a:pt x="3133725" y="0"/>
                  </a:moveTo>
                  <a:lnTo>
                    <a:pt x="3133725" y="0"/>
                  </a:lnTo>
                  <a:lnTo>
                    <a:pt x="2001520" y="0"/>
                  </a:lnTo>
                  <a:lnTo>
                    <a:pt x="2001520" y="186690"/>
                  </a:lnTo>
                  <a:lnTo>
                    <a:pt x="3133725" y="186690"/>
                  </a:lnTo>
                  <a:lnTo>
                    <a:pt x="3133725" y="0"/>
                  </a:lnTo>
                  <a:close/>
                </a:path>
              </a:pathLst>
            </a:custGeom>
            <a:solidFill>
              <a:srgbClr val="EBEFF3"/>
            </a:solidFill>
          </p:spPr>
          <p:txBody>
            <a:bodyPr wrap="square" lIns="0" tIns="0" rIns="0" bIns="0" rtlCol="0"/>
            <a:lstStyle/>
            <a:p/>
          </p:txBody>
        </p:sp>
        <p:sp>
          <p:nvSpPr>
            <p:cNvPr id="17" name="object 17"/>
            <p:cNvSpPr/>
            <p:nvPr/>
          </p:nvSpPr>
          <p:spPr>
            <a:xfrm>
              <a:off x="914400" y="2454274"/>
              <a:ext cx="9237345" cy="1346200"/>
            </a:xfrm>
            <a:custGeom>
              <a:avLst/>
              <a:gdLst/>
              <a:ahLst/>
              <a:cxnLst/>
              <a:rect l="l" t="t" r="r" b="b"/>
              <a:pathLst>
                <a:path w="9237345" h="1346200">
                  <a:moveTo>
                    <a:pt x="9237345" y="0"/>
                  </a:moveTo>
                  <a:lnTo>
                    <a:pt x="0" y="0"/>
                  </a:lnTo>
                  <a:lnTo>
                    <a:pt x="0" y="375920"/>
                  </a:lnTo>
                  <a:lnTo>
                    <a:pt x="0" y="574040"/>
                  </a:lnTo>
                  <a:lnTo>
                    <a:pt x="0" y="772160"/>
                  </a:lnTo>
                  <a:lnTo>
                    <a:pt x="0" y="970280"/>
                  </a:lnTo>
                  <a:lnTo>
                    <a:pt x="0" y="1346200"/>
                  </a:lnTo>
                  <a:lnTo>
                    <a:pt x="9237345" y="1346200"/>
                  </a:lnTo>
                  <a:lnTo>
                    <a:pt x="9237345" y="375920"/>
                  </a:lnTo>
                  <a:lnTo>
                    <a:pt x="9237345" y="0"/>
                  </a:lnTo>
                  <a:close/>
                </a:path>
              </a:pathLst>
            </a:custGeom>
            <a:solidFill>
              <a:srgbClr val="FFFFFF"/>
            </a:solidFill>
          </p:spPr>
          <p:txBody>
            <a:bodyPr wrap="square" lIns="0" tIns="0" rIns="0" bIns="0" rtlCol="0"/>
            <a:lstStyle/>
            <a:p/>
          </p:txBody>
        </p:sp>
        <p:sp>
          <p:nvSpPr>
            <p:cNvPr id="18" name="object 18"/>
            <p:cNvSpPr/>
            <p:nvPr/>
          </p:nvSpPr>
          <p:spPr>
            <a:xfrm>
              <a:off x="1202055" y="3435349"/>
              <a:ext cx="2103755" cy="186690"/>
            </a:xfrm>
            <a:custGeom>
              <a:avLst/>
              <a:gdLst/>
              <a:ahLst/>
              <a:cxnLst/>
              <a:rect l="l" t="t" r="r" b="b"/>
              <a:pathLst>
                <a:path w="2103754" h="186689">
                  <a:moveTo>
                    <a:pt x="2103755" y="0"/>
                  </a:moveTo>
                  <a:lnTo>
                    <a:pt x="1402080" y="0"/>
                  </a:lnTo>
                  <a:lnTo>
                    <a:pt x="1314450" y="0"/>
                  </a:lnTo>
                  <a:lnTo>
                    <a:pt x="0" y="0"/>
                  </a:lnTo>
                  <a:lnTo>
                    <a:pt x="0" y="186690"/>
                  </a:lnTo>
                  <a:lnTo>
                    <a:pt x="1314450" y="186690"/>
                  </a:lnTo>
                  <a:lnTo>
                    <a:pt x="1402080" y="186690"/>
                  </a:lnTo>
                  <a:lnTo>
                    <a:pt x="2103755" y="186690"/>
                  </a:lnTo>
                  <a:lnTo>
                    <a:pt x="2103755" y="0"/>
                  </a:lnTo>
                  <a:close/>
                </a:path>
              </a:pathLst>
            </a:custGeom>
            <a:solidFill>
              <a:srgbClr val="EBEFF3"/>
            </a:solidFill>
          </p:spPr>
          <p:txBody>
            <a:bodyPr wrap="square" lIns="0" tIns="0" rIns="0" bIns="0" rtlCol="0"/>
            <a:lstStyle/>
            <a:p/>
          </p:txBody>
        </p:sp>
        <p:sp>
          <p:nvSpPr>
            <p:cNvPr id="19" name="object 19"/>
            <p:cNvSpPr/>
            <p:nvPr/>
          </p:nvSpPr>
          <p:spPr>
            <a:xfrm>
              <a:off x="914400" y="3800474"/>
              <a:ext cx="9237345" cy="1168400"/>
            </a:xfrm>
            <a:custGeom>
              <a:avLst/>
              <a:gdLst/>
              <a:ahLst/>
              <a:cxnLst/>
              <a:rect l="l" t="t" r="r" b="b"/>
              <a:pathLst>
                <a:path w="9237345" h="1168400">
                  <a:moveTo>
                    <a:pt x="9237345" y="0"/>
                  </a:moveTo>
                  <a:lnTo>
                    <a:pt x="0" y="0"/>
                  </a:lnTo>
                  <a:lnTo>
                    <a:pt x="0" y="198120"/>
                  </a:lnTo>
                  <a:lnTo>
                    <a:pt x="0" y="396240"/>
                  </a:lnTo>
                  <a:lnTo>
                    <a:pt x="0" y="1168400"/>
                  </a:lnTo>
                  <a:lnTo>
                    <a:pt x="9237345" y="1168400"/>
                  </a:lnTo>
                  <a:lnTo>
                    <a:pt x="9237345" y="198120"/>
                  </a:lnTo>
                  <a:lnTo>
                    <a:pt x="9237345" y="0"/>
                  </a:lnTo>
                  <a:close/>
                </a:path>
              </a:pathLst>
            </a:custGeom>
            <a:solidFill>
              <a:srgbClr val="FFFFFF"/>
            </a:solidFill>
          </p:spPr>
          <p:txBody>
            <a:bodyPr wrap="square" lIns="0" tIns="0" rIns="0" bIns="0" rtlCol="0"/>
            <a:lstStyle/>
            <a:p/>
          </p:txBody>
        </p:sp>
        <p:sp>
          <p:nvSpPr>
            <p:cNvPr id="20" name="object 20"/>
            <p:cNvSpPr/>
            <p:nvPr/>
          </p:nvSpPr>
          <p:spPr>
            <a:xfrm>
              <a:off x="1939289" y="4603749"/>
              <a:ext cx="2453640" cy="186690"/>
            </a:xfrm>
            <a:custGeom>
              <a:avLst/>
              <a:gdLst/>
              <a:ahLst/>
              <a:cxnLst/>
              <a:rect l="l" t="t" r="r" b="b"/>
              <a:pathLst>
                <a:path w="2453640" h="186689">
                  <a:moveTo>
                    <a:pt x="2453640" y="186689"/>
                  </a:moveTo>
                  <a:lnTo>
                    <a:pt x="0" y="186689"/>
                  </a:lnTo>
                  <a:lnTo>
                    <a:pt x="0" y="0"/>
                  </a:lnTo>
                  <a:lnTo>
                    <a:pt x="2453640" y="0"/>
                  </a:lnTo>
                  <a:lnTo>
                    <a:pt x="2453640" y="186689"/>
                  </a:lnTo>
                  <a:close/>
                </a:path>
              </a:pathLst>
            </a:custGeom>
            <a:solidFill>
              <a:srgbClr val="EBEFF3"/>
            </a:solidFill>
          </p:spPr>
          <p:txBody>
            <a:bodyPr wrap="square" lIns="0" tIns="0" rIns="0" bIns="0" rtlCol="0"/>
            <a:lstStyle/>
            <a:p/>
          </p:txBody>
        </p:sp>
        <p:sp>
          <p:nvSpPr>
            <p:cNvPr id="21" name="object 21"/>
            <p:cNvSpPr/>
            <p:nvPr/>
          </p:nvSpPr>
          <p:spPr>
            <a:xfrm>
              <a:off x="914400" y="4968874"/>
              <a:ext cx="9237345" cy="835025"/>
            </a:xfrm>
            <a:custGeom>
              <a:avLst/>
              <a:gdLst/>
              <a:ahLst/>
              <a:cxnLst/>
              <a:rect l="l" t="t" r="r" b="b"/>
              <a:pathLst>
                <a:path w="9237345" h="835025">
                  <a:moveTo>
                    <a:pt x="9237345" y="240030"/>
                  </a:moveTo>
                  <a:lnTo>
                    <a:pt x="457200" y="240030"/>
                  </a:lnTo>
                  <a:lnTo>
                    <a:pt x="457200" y="438150"/>
                  </a:lnTo>
                  <a:lnTo>
                    <a:pt x="457200" y="636270"/>
                  </a:lnTo>
                  <a:lnTo>
                    <a:pt x="457200" y="834402"/>
                  </a:lnTo>
                  <a:lnTo>
                    <a:pt x="9237345" y="834402"/>
                  </a:lnTo>
                  <a:lnTo>
                    <a:pt x="9237345" y="636270"/>
                  </a:lnTo>
                  <a:lnTo>
                    <a:pt x="9237345" y="438150"/>
                  </a:lnTo>
                  <a:lnTo>
                    <a:pt x="9237345" y="240030"/>
                  </a:lnTo>
                  <a:close/>
                </a:path>
                <a:path w="9237345" h="835025">
                  <a:moveTo>
                    <a:pt x="9237345" y="0"/>
                  </a:moveTo>
                  <a:lnTo>
                    <a:pt x="0" y="0"/>
                  </a:lnTo>
                  <a:lnTo>
                    <a:pt x="0" y="239395"/>
                  </a:lnTo>
                  <a:lnTo>
                    <a:pt x="9237345" y="239395"/>
                  </a:lnTo>
                  <a:lnTo>
                    <a:pt x="9237345" y="0"/>
                  </a:lnTo>
                  <a:close/>
                </a:path>
              </a:pathLst>
            </a:custGeom>
            <a:solidFill>
              <a:srgbClr val="FFFFFF"/>
            </a:solidFill>
          </p:spPr>
          <p:txBody>
            <a:bodyPr wrap="square" lIns="0" tIns="0" rIns="0" bIns="0" rtlCol="0"/>
            <a:lstStyle/>
            <a:p/>
          </p:txBody>
        </p:sp>
      </p:grpSp>
      <p:sp>
        <p:nvSpPr>
          <p:cNvPr id="22" name="object 22"/>
          <p:cNvSpPr txBox="1"/>
          <p:nvPr/>
        </p:nvSpPr>
        <p:spPr>
          <a:xfrm>
            <a:off x="913765" y="1483360"/>
            <a:ext cx="10104120" cy="4953000"/>
          </a:xfrm>
          <a:prstGeom prst="rect">
            <a:avLst/>
          </a:prstGeom>
        </p:spPr>
        <p:txBody>
          <a:bodyPr vert="horz" wrap="square" lIns="0" tIns="17780" rIns="0" bIns="0" rtlCol="0">
            <a:spAutoFit/>
          </a:bodyPr>
          <a:lstStyle/>
          <a:p>
            <a:pPr marL="12700" marR="6350" algn="just">
              <a:lnSpc>
                <a:spcPct val="111000"/>
              </a:lnSpc>
              <a:spcBef>
                <a:spcPts val="140"/>
              </a:spcBef>
            </a:pPr>
            <a:r>
              <a:rPr sz="1400" dirty="0">
                <a:latin typeface="Arial" panose="020B0604020202020204"/>
                <a:cs typeface="Arial" panose="020B0604020202020204"/>
              </a:rPr>
              <a:t>The </a:t>
            </a:r>
            <a:r>
              <a:rPr sz="1400" b="1" dirty="0">
                <a:solidFill>
                  <a:srgbClr val="355F7B"/>
                </a:solidFill>
                <a:latin typeface="Courier New" panose="02070309020205020404"/>
                <a:cs typeface="Courier New" panose="02070309020205020404"/>
                <a:hlinkClick r:id="rId1"/>
              </a:rPr>
              <a:t>sets </a:t>
            </a:r>
            <a:r>
              <a:rPr sz="1400" spc="-5" dirty="0">
                <a:latin typeface="Arial" panose="020B0604020202020204"/>
                <a:cs typeface="Arial" panose="020B0604020202020204"/>
              </a:rPr>
              <a:t>module provides classes </a:t>
            </a:r>
            <a:r>
              <a:rPr sz="1400" dirty="0">
                <a:latin typeface="Arial" panose="020B0604020202020204"/>
                <a:cs typeface="Arial" panose="020B0604020202020204"/>
              </a:rPr>
              <a:t>for </a:t>
            </a:r>
            <a:r>
              <a:rPr sz="1400" spc="-5" dirty="0">
                <a:latin typeface="Arial" panose="020B0604020202020204"/>
                <a:cs typeface="Arial" panose="020B0604020202020204"/>
              </a:rPr>
              <a:t>constructing </a:t>
            </a:r>
            <a:r>
              <a:rPr sz="1400" dirty="0">
                <a:latin typeface="Arial" panose="020B0604020202020204"/>
                <a:cs typeface="Arial" panose="020B0604020202020204"/>
              </a:rPr>
              <a:t>and </a:t>
            </a:r>
            <a:r>
              <a:rPr sz="1400" spc="-5" dirty="0">
                <a:latin typeface="Arial" panose="020B0604020202020204"/>
                <a:cs typeface="Arial" panose="020B0604020202020204"/>
              </a:rPr>
              <a:t>manipulating unordered collections </a:t>
            </a:r>
            <a:r>
              <a:rPr sz="1400" dirty="0">
                <a:latin typeface="Arial" panose="020B0604020202020204"/>
                <a:cs typeface="Arial" panose="020B0604020202020204"/>
              </a:rPr>
              <a:t>of </a:t>
            </a:r>
            <a:r>
              <a:rPr sz="1400" spc="-5" dirty="0">
                <a:latin typeface="Arial" panose="020B0604020202020204"/>
                <a:cs typeface="Arial" panose="020B0604020202020204"/>
              </a:rPr>
              <a:t>unique elements. Common </a:t>
            </a:r>
            <a:r>
              <a:rPr sz="1400" dirty="0">
                <a:latin typeface="Arial" panose="020B0604020202020204"/>
                <a:cs typeface="Arial" panose="020B0604020202020204"/>
              </a:rPr>
              <a:t>uses </a:t>
            </a:r>
            <a:r>
              <a:rPr sz="1400" spc="-5" dirty="0">
                <a:latin typeface="Arial" panose="020B0604020202020204"/>
                <a:cs typeface="Arial" panose="020B0604020202020204"/>
              </a:rPr>
              <a:t>include  membership testing, removing duplicates from </a:t>
            </a:r>
            <a:r>
              <a:rPr sz="1400" dirty="0">
                <a:latin typeface="Arial" panose="020B0604020202020204"/>
                <a:cs typeface="Arial" panose="020B0604020202020204"/>
              </a:rPr>
              <a:t>a </a:t>
            </a:r>
            <a:r>
              <a:rPr sz="1400" spc="-5" dirty="0">
                <a:latin typeface="Arial" panose="020B0604020202020204"/>
                <a:cs typeface="Arial" panose="020B0604020202020204"/>
              </a:rPr>
              <a:t>sequence, </a:t>
            </a:r>
            <a:r>
              <a:rPr sz="1400" dirty="0">
                <a:latin typeface="Arial" panose="020B0604020202020204"/>
                <a:cs typeface="Arial" panose="020B0604020202020204"/>
              </a:rPr>
              <a:t>and </a:t>
            </a:r>
            <a:r>
              <a:rPr sz="1400" spc="-5" dirty="0">
                <a:latin typeface="Arial" panose="020B0604020202020204"/>
                <a:cs typeface="Arial" panose="020B0604020202020204"/>
              </a:rPr>
              <a:t>computing standard math operations </a:t>
            </a:r>
            <a:r>
              <a:rPr sz="1400" dirty="0">
                <a:latin typeface="Arial" panose="020B0604020202020204"/>
                <a:cs typeface="Arial" panose="020B0604020202020204"/>
              </a:rPr>
              <a:t>on sets such as </a:t>
            </a:r>
            <a:r>
              <a:rPr sz="1400" spc="-5" dirty="0">
                <a:latin typeface="Arial" panose="020B0604020202020204"/>
                <a:cs typeface="Arial" panose="020B0604020202020204"/>
              </a:rPr>
              <a:t>intersection, union,  difference, and symmetric</a:t>
            </a:r>
            <a:r>
              <a:rPr sz="1400" spc="-10" dirty="0">
                <a:latin typeface="Arial" panose="020B0604020202020204"/>
                <a:cs typeface="Arial" panose="020B0604020202020204"/>
              </a:rPr>
              <a:t> </a:t>
            </a:r>
            <a:r>
              <a:rPr sz="1400" spc="-5" dirty="0">
                <a:latin typeface="Arial" panose="020B0604020202020204"/>
                <a:cs typeface="Arial" panose="020B0604020202020204"/>
              </a:rPr>
              <a:t>difference.</a:t>
            </a:r>
            <a:endParaRPr sz="1400">
              <a:latin typeface="Arial" panose="020B0604020202020204"/>
              <a:cs typeface="Arial" panose="020B0604020202020204"/>
            </a:endParaRPr>
          </a:p>
          <a:p>
            <a:pPr>
              <a:lnSpc>
                <a:spcPct val="100000"/>
              </a:lnSpc>
              <a:spcBef>
                <a:spcPts val="5"/>
              </a:spcBef>
            </a:pPr>
            <a:endParaRPr sz="1400">
              <a:latin typeface="Arial" panose="020B0604020202020204"/>
              <a:cs typeface="Arial" panose="020B0604020202020204"/>
            </a:endParaRPr>
          </a:p>
          <a:p>
            <a:pPr marL="12700" marR="18415" algn="just">
              <a:lnSpc>
                <a:spcPct val="115000"/>
              </a:lnSpc>
            </a:pPr>
            <a:r>
              <a:rPr sz="1400" spc="-5" dirty="0">
                <a:latin typeface="Arial" panose="020B0604020202020204"/>
                <a:cs typeface="Arial" panose="020B0604020202020204"/>
              </a:rPr>
              <a:t>Like other collections, </a:t>
            </a:r>
            <a:r>
              <a:rPr sz="1400" dirty="0">
                <a:latin typeface="Arial" panose="020B0604020202020204"/>
                <a:cs typeface="Arial" panose="020B0604020202020204"/>
              </a:rPr>
              <a:t>sets </a:t>
            </a:r>
            <a:r>
              <a:rPr sz="1400" spc="-5" dirty="0">
                <a:latin typeface="Arial" panose="020B0604020202020204"/>
                <a:cs typeface="Arial" panose="020B0604020202020204"/>
              </a:rPr>
              <a:t>support </a:t>
            </a:r>
            <a:r>
              <a:rPr sz="1400" dirty="0">
                <a:latin typeface="Courier New" panose="02070309020205020404"/>
                <a:cs typeface="Courier New" panose="02070309020205020404"/>
              </a:rPr>
              <a:t>x in set</a:t>
            </a:r>
            <a:r>
              <a:rPr sz="1400" dirty="0">
                <a:latin typeface="Arial" panose="020B0604020202020204"/>
                <a:cs typeface="Arial" panose="020B0604020202020204"/>
              </a:rPr>
              <a:t>, </a:t>
            </a:r>
            <a:r>
              <a:rPr sz="1400" spc="-5" dirty="0">
                <a:latin typeface="Courier New" panose="02070309020205020404"/>
                <a:cs typeface="Courier New" panose="02070309020205020404"/>
              </a:rPr>
              <a:t>len(set)</a:t>
            </a:r>
            <a:r>
              <a:rPr sz="1400" spc="-5" dirty="0">
                <a:latin typeface="Arial" panose="020B0604020202020204"/>
                <a:cs typeface="Arial" panose="020B0604020202020204"/>
              </a:rPr>
              <a:t>, </a:t>
            </a:r>
            <a:r>
              <a:rPr sz="1400" dirty="0">
                <a:latin typeface="Arial" panose="020B0604020202020204"/>
                <a:cs typeface="Arial" panose="020B0604020202020204"/>
              </a:rPr>
              <a:t>and </a:t>
            </a:r>
            <a:r>
              <a:rPr sz="1400" spc="-5" dirty="0">
                <a:latin typeface="Courier New" panose="02070309020205020404"/>
                <a:cs typeface="Courier New" panose="02070309020205020404"/>
              </a:rPr>
              <a:t>for </a:t>
            </a:r>
            <a:r>
              <a:rPr sz="1400" dirty="0">
                <a:latin typeface="Courier New" panose="02070309020205020404"/>
                <a:cs typeface="Courier New" panose="02070309020205020404"/>
              </a:rPr>
              <a:t>x in set</a:t>
            </a:r>
            <a:r>
              <a:rPr sz="1400" dirty="0">
                <a:latin typeface="Arial" panose="020B0604020202020204"/>
                <a:cs typeface="Arial" panose="020B0604020202020204"/>
              </a:rPr>
              <a:t>. </a:t>
            </a:r>
            <a:r>
              <a:rPr sz="1400" spc="-5" dirty="0">
                <a:latin typeface="Arial" panose="020B0604020202020204"/>
                <a:cs typeface="Arial" panose="020B0604020202020204"/>
              </a:rPr>
              <a:t>Being </a:t>
            </a:r>
            <a:r>
              <a:rPr sz="1400" dirty="0">
                <a:latin typeface="Arial" panose="020B0604020202020204"/>
                <a:cs typeface="Arial" panose="020B0604020202020204"/>
              </a:rPr>
              <a:t>an </a:t>
            </a:r>
            <a:r>
              <a:rPr sz="1400" spc="-5" dirty="0">
                <a:latin typeface="Arial" panose="020B0604020202020204"/>
                <a:cs typeface="Arial" panose="020B0604020202020204"/>
              </a:rPr>
              <a:t>unordered collection, </a:t>
            </a:r>
            <a:r>
              <a:rPr sz="1400" dirty="0">
                <a:latin typeface="Arial" panose="020B0604020202020204"/>
                <a:cs typeface="Arial" panose="020B0604020202020204"/>
              </a:rPr>
              <a:t>sets do not </a:t>
            </a:r>
            <a:r>
              <a:rPr sz="1400" spc="-5" dirty="0">
                <a:latin typeface="Arial" panose="020B0604020202020204"/>
                <a:cs typeface="Arial" panose="020B0604020202020204"/>
              </a:rPr>
              <a:t>record  element position </a:t>
            </a:r>
            <a:r>
              <a:rPr sz="1400" dirty="0">
                <a:latin typeface="Arial" panose="020B0604020202020204"/>
                <a:cs typeface="Arial" panose="020B0604020202020204"/>
              </a:rPr>
              <a:t>or </a:t>
            </a:r>
            <a:r>
              <a:rPr sz="1400" spc="-5" dirty="0">
                <a:latin typeface="Arial" panose="020B0604020202020204"/>
                <a:cs typeface="Arial" panose="020B0604020202020204"/>
              </a:rPr>
              <a:t>order </a:t>
            </a:r>
            <a:r>
              <a:rPr sz="1400" dirty="0">
                <a:latin typeface="Arial" panose="020B0604020202020204"/>
                <a:cs typeface="Arial" panose="020B0604020202020204"/>
              </a:rPr>
              <a:t>of </a:t>
            </a:r>
            <a:r>
              <a:rPr sz="1400" spc="-5" dirty="0">
                <a:latin typeface="Arial" panose="020B0604020202020204"/>
                <a:cs typeface="Arial" panose="020B0604020202020204"/>
              </a:rPr>
              <a:t>insertion. Accordingly, </a:t>
            </a:r>
            <a:r>
              <a:rPr sz="1400" dirty="0">
                <a:latin typeface="Arial" panose="020B0604020202020204"/>
                <a:cs typeface="Arial" panose="020B0604020202020204"/>
              </a:rPr>
              <a:t>sets do not </a:t>
            </a:r>
            <a:r>
              <a:rPr sz="1400" spc="-5" dirty="0">
                <a:latin typeface="Arial" panose="020B0604020202020204"/>
                <a:cs typeface="Arial" panose="020B0604020202020204"/>
              </a:rPr>
              <a:t>support indexing, slicing, </a:t>
            </a:r>
            <a:r>
              <a:rPr sz="1400" dirty="0">
                <a:latin typeface="Arial" panose="020B0604020202020204"/>
                <a:cs typeface="Arial" panose="020B0604020202020204"/>
              </a:rPr>
              <a:t>or </a:t>
            </a:r>
            <a:r>
              <a:rPr sz="1400" spc="-5" dirty="0">
                <a:latin typeface="Arial" panose="020B0604020202020204"/>
                <a:cs typeface="Arial" panose="020B0604020202020204"/>
              </a:rPr>
              <a:t>other sequence-like</a:t>
            </a:r>
            <a:r>
              <a:rPr sz="1400" spc="10" dirty="0">
                <a:latin typeface="Arial" panose="020B0604020202020204"/>
                <a:cs typeface="Arial" panose="020B0604020202020204"/>
              </a:rPr>
              <a:t> </a:t>
            </a:r>
            <a:r>
              <a:rPr sz="1400" spc="-5" dirty="0">
                <a:latin typeface="Arial" panose="020B0604020202020204"/>
                <a:cs typeface="Arial" panose="020B0604020202020204"/>
              </a:rPr>
              <a:t>behavior.</a:t>
            </a:r>
            <a:endParaRPr sz="1400">
              <a:latin typeface="Arial" panose="020B0604020202020204"/>
              <a:cs typeface="Arial" panose="020B0604020202020204"/>
            </a:endParaRPr>
          </a:p>
          <a:p>
            <a:pPr>
              <a:lnSpc>
                <a:spcPct val="100000"/>
              </a:lnSpc>
              <a:spcBef>
                <a:spcPts val="40"/>
              </a:spcBef>
            </a:pPr>
            <a:endParaRPr sz="1400">
              <a:latin typeface="Arial" panose="020B0604020202020204"/>
              <a:cs typeface="Arial" panose="020B0604020202020204"/>
            </a:endParaRPr>
          </a:p>
          <a:p>
            <a:pPr marL="12700" marR="13970" algn="just">
              <a:lnSpc>
                <a:spcPct val="108000"/>
              </a:lnSpc>
              <a:spcBef>
                <a:spcPts val="5"/>
              </a:spcBef>
            </a:pPr>
            <a:r>
              <a:rPr sz="1400" spc="-5" dirty="0">
                <a:latin typeface="Arial" panose="020B0604020202020204"/>
                <a:cs typeface="Arial" panose="020B0604020202020204"/>
              </a:rPr>
              <a:t>Most </a:t>
            </a:r>
            <a:r>
              <a:rPr sz="1400" dirty="0">
                <a:latin typeface="Arial" panose="020B0604020202020204"/>
                <a:cs typeface="Arial" panose="020B0604020202020204"/>
              </a:rPr>
              <a:t>set </a:t>
            </a:r>
            <a:r>
              <a:rPr sz="1400" spc="-5" dirty="0">
                <a:latin typeface="Arial" panose="020B0604020202020204"/>
                <a:cs typeface="Arial" panose="020B0604020202020204"/>
              </a:rPr>
              <a:t>applications </a:t>
            </a:r>
            <a:r>
              <a:rPr sz="1400" dirty="0">
                <a:latin typeface="Arial" panose="020B0604020202020204"/>
                <a:cs typeface="Arial" panose="020B0604020202020204"/>
              </a:rPr>
              <a:t>use the </a:t>
            </a:r>
            <a:r>
              <a:rPr sz="1400" b="1" dirty="0">
                <a:solidFill>
                  <a:srgbClr val="355F7B"/>
                </a:solidFill>
                <a:latin typeface="Courier New" panose="02070309020205020404"/>
                <a:cs typeface="Courier New" panose="02070309020205020404"/>
                <a:hlinkClick r:id="rId1"/>
              </a:rPr>
              <a:t>Set </a:t>
            </a:r>
            <a:r>
              <a:rPr sz="1400" spc="-5" dirty="0">
                <a:latin typeface="Arial" panose="020B0604020202020204"/>
                <a:cs typeface="Arial" panose="020B0604020202020204"/>
              </a:rPr>
              <a:t>class which provides every </a:t>
            </a:r>
            <a:r>
              <a:rPr sz="1400" dirty="0">
                <a:latin typeface="Arial" panose="020B0604020202020204"/>
                <a:cs typeface="Arial" panose="020B0604020202020204"/>
              </a:rPr>
              <a:t>set </a:t>
            </a:r>
            <a:r>
              <a:rPr sz="1400" spc="-5" dirty="0">
                <a:latin typeface="Arial" panose="020B0604020202020204"/>
                <a:cs typeface="Arial" panose="020B0604020202020204"/>
              </a:rPr>
              <a:t>method except </a:t>
            </a:r>
            <a:r>
              <a:rPr sz="1400" dirty="0">
                <a:latin typeface="Arial" panose="020B0604020202020204"/>
                <a:cs typeface="Arial" panose="020B0604020202020204"/>
              </a:rPr>
              <a:t>for</a:t>
            </a:r>
            <a:r>
              <a:rPr sz="1400" u="heavy" dirty="0">
                <a:uFill>
                  <a:solidFill>
                    <a:srgbClr val="345E7A"/>
                  </a:solidFill>
                </a:uFill>
                <a:latin typeface="Arial" panose="020B0604020202020204"/>
                <a:cs typeface="Arial" panose="020B0604020202020204"/>
                <a:hlinkClick r:id="rId2"/>
              </a:rPr>
              <a:t> </a:t>
            </a:r>
            <a:r>
              <a:rPr sz="1400" b="1" spc="-5" dirty="0">
                <a:solidFill>
                  <a:srgbClr val="355F7B"/>
                </a:solidFill>
                <a:latin typeface="Courier New" panose="02070309020205020404"/>
                <a:cs typeface="Courier New" panose="02070309020205020404"/>
                <a:hlinkClick r:id="rId2"/>
              </a:rPr>
              <a:t>hash</a:t>
            </a:r>
            <a:r>
              <a:rPr sz="1400" b="1" u="heavy" spc="-5" dirty="0">
                <a:solidFill>
                  <a:srgbClr val="355F7B"/>
                </a:solidFill>
                <a:uFill>
                  <a:solidFill>
                    <a:srgbClr val="345E7A"/>
                  </a:solidFill>
                </a:uFill>
                <a:latin typeface="Courier New" panose="02070309020205020404"/>
                <a:cs typeface="Courier New" panose="02070309020205020404"/>
                <a:hlinkClick r:id="rId2"/>
              </a:rPr>
              <a:t> </a:t>
            </a:r>
            <a:r>
              <a:rPr sz="1400" b="1" spc="-5" dirty="0">
                <a:solidFill>
                  <a:srgbClr val="355F7B"/>
                </a:solidFill>
                <a:latin typeface="Courier New" panose="02070309020205020404"/>
                <a:cs typeface="Courier New" panose="02070309020205020404"/>
                <a:hlinkClick r:id="rId2"/>
              </a:rPr>
              <a:t>()</a:t>
            </a:r>
            <a:r>
              <a:rPr sz="1400" spc="-5" dirty="0">
                <a:latin typeface="Arial" panose="020B0604020202020204"/>
                <a:cs typeface="Arial" panose="020B0604020202020204"/>
              </a:rPr>
              <a:t>. For advanced applications requiring </a:t>
            </a:r>
            <a:r>
              <a:rPr sz="1400" dirty="0">
                <a:latin typeface="Arial" panose="020B0604020202020204"/>
                <a:cs typeface="Arial" panose="020B0604020202020204"/>
              </a:rPr>
              <a:t>a  hash </a:t>
            </a:r>
            <a:r>
              <a:rPr sz="1400" spc="-5" dirty="0">
                <a:latin typeface="Arial" panose="020B0604020202020204"/>
                <a:cs typeface="Arial" panose="020B0604020202020204"/>
              </a:rPr>
              <a:t>method, </a:t>
            </a:r>
            <a:r>
              <a:rPr sz="1400" dirty="0">
                <a:latin typeface="Arial" panose="020B0604020202020204"/>
                <a:cs typeface="Arial" panose="020B0604020202020204"/>
              </a:rPr>
              <a:t>the </a:t>
            </a:r>
            <a:r>
              <a:rPr sz="1400" b="1" spc="-5" dirty="0">
                <a:solidFill>
                  <a:srgbClr val="355F7B"/>
                </a:solidFill>
                <a:latin typeface="Courier New" panose="02070309020205020404"/>
                <a:cs typeface="Courier New" panose="02070309020205020404"/>
                <a:hlinkClick r:id="rId1"/>
              </a:rPr>
              <a:t>ImmutableSet </a:t>
            </a:r>
            <a:r>
              <a:rPr sz="1400" spc="-5" dirty="0">
                <a:latin typeface="Arial" panose="020B0604020202020204"/>
                <a:cs typeface="Arial" panose="020B0604020202020204"/>
              </a:rPr>
              <a:t>class adds </a:t>
            </a:r>
            <a:r>
              <a:rPr sz="1400" dirty="0">
                <a:latin typeface="Arial" panose="020B0604020202020204"/>
                <a:cs typeface="Arial" panose="020B0604020202020204"/>
              </a:rPr>
              <a:t>a</a:t>
            </a:r>
            <a:r>
              <a:rPr sz="1400" u="heavy" dirty="0">
                <a:uFill>
                  <a:solidFill>
                    <a:srgbClr val="345E7A"/>
                  </a:solidFill>
                </a:uFill>
                <a:latin typeface="Arial" panose="020B0604020202020204"/>
                <a:cs typeface="Arial" panose="020B0604020202020204"/>
                <a:hlinkClick r:id="rId2"/>
              </a:rPr>
              <a:t> </a:t>
            </a:r>
            <a:r>
              <a:rPr sz="1400" b="1" spc="-5" dirty="0">
                <a:solidFill>
                  <a:srgbClr val="355F7B"/>
                </a:solidFill>
                <a:latin typeface="Courier New" panose="02070309020205020404"/>
                <a:cs typeface="Courier New" panose="02070309020205020404"/>
                <a:hlinkClick r:id="rId2"/>
              </a:rPr>
              <a:t>hash</a:t>
            </a:r>
            <a:r>
              <a:rPr sz="1400" b="1" u="heavy" spc="-5" dirty="0">
                <a:solidFill>
                  <a:srgbClr val="355F7B"/>
                </a:solidFill>
                <a:uFill>
                  <a:solidFill>
                    <a:srgbClr val="345E7A"/>
                  </a:solidFill>
                </a:uFill>
                <a:latin typeface="Courier New" panose="02070309020205020404"/>
                <a:cs typeface="Courier New" panose="02070309020205020404"/>
                <a:hlinkClick r:id="rId2"/>
              </a:rPr>
              <a:t> </a:t>
            </a:r>
            <a:r>
              <a:rPr sz="1400" b="1" spc="-5" dirty="0">
                <a:solidFill>
                  <a:srgbClr val="355F7B"/>
                </a:solidFill>
                <a:latin typeface="Courier New" panose="02070309020205020404"/>
                <a:cs typeface="Courier New" panose="02070309020205020404"/>
                <a:hlinkClick r:id="rId2"/>
              </a:rPr>
              <a:t>() </a:t>
            </a:r>
            <a:r>
              <a:rPr sz="1400" spc="-5" dirty="0">
                <a:latin typeface="Arial" panose="020B0604020202020204"/>
                <a:cs typeface="Arial" panose="020B0604020202020204"/>
              </a:rPr>
              <a:t>method </a:t>
            </a:r>
            <a:r>
              <a:rPr sz="1400" dirty="0">
                <a:latin typeface="Arial" panose="020B0604020202020204"/>
                <a:cs typeface="Arial" panose="020B0604020202020204"/>
              </a:rPr>
              <a:t>but </a:t>
            </a:r>
            <a:r>
              <a:rPr sz="1400" spc="-5" dirty="0">
                <a:latin typeface="Arial" panose="020B0604020202020204"/>
                <a:cs typeface="Arial" panose="020B0604020202020204"/>
              </a:rPr>
              <a:t>omits methods which alter </a:t>
            </a:r>
            <a:r>
              <a:rPr sz="1400" dirty="0">
                <a:latin typeface="Arial" panose="020B0604020202020204"/>
                <a:cs typeface="Arial" panose="020B0604020202020204"/>
              </a:rPr>
              <a:t>the </a:t>
            </a:r>
            <a:r>
              <a:rPr sz="1400" spc="-5" dirty="0">
                <a:latin typeface="Arial" panose="020B0604020202020204"/>
                <a:cs typeface="Arial" panose="020B0604020202020204"/>
              </a:rPr>
              <a:t>contents </a:t>
            </a:r>
            <a:r>
              <a:rPr sz="1400" dirty="0">
                <a:latin typeface="Arial" panose="020B0604020202020204"/>
                <a:cs typeface="Arial" panose="020B0604020202020204"/>
              </a:rPr>
              <a:t>of the </a:t>
            </a:r>
            <a:r>
              <a:rPr sz="1400" spc="-5" dirty="0">
                <a:latin typeface="Arial" panose="020B0604020202020204"/>
                <a:cs typeface="Arial" panose="020B0604020202020204"/>
              </a:rPr>
              <a:t>set.  </a:t>
            </a:r>
            <a:r>
              <a:rPr sz="1400" dirty="0">
                <a:latin typeface="Arial" panose="020B0604020202020204"/>
                <a:cs typeface="Arial" panose="020B0604020202020204"/>
              </a:rPr>
              <a:t>Both </a:t>
            </a:r>
            <a:r>
              <a:rPr sz="1400" b="1" spc="-5" dirty="0">
                <a:solidFill>
                  <a:srgbClr val="355F7B"/>
                </a:solidFill>
                <a:latin typeface="Courier New" panose="02070309020205020404"/>
                <a:cs typeface="Courier New" panose="02070309020205020404"/>
                <a:hlinkClick r:id="rId1"/>
              </a:rPr>
              <a:t>Set</a:t>
            </a:r>
            <a:r>
              <a:rPr sz="1400" b="1" spc="-5" dirty="0">
                <a:solidFill>
                  <a:srgbClr val="355F7B"/>
                </a:solidFill>
                <a:latin typeface="Courier New" panose="02070309020205020404"/>
                <a:cs typeface="Courier New" panose="02070309020205020404"/>
              </a:rPr>
              <a:t> </a:t>
            </a:r>
            <a:r>
              <a:rPr sz="1400" dirty="0">
                <a:latin typeface="Arial" panose="020B0604020202020204"/>
                <a:cs typeface="Arial" panose="020B0604020202020204"/>
              </a:rPr>
              <a:t>and </a:t>
            </a:r>
            <a:r>
              <a:rPr sz="1400" b="1" spc="-5" dirty="0">
                <a:solidFill>
                  <a:srgbClr val="355F7B"/>
                </a:solidFill>
                <a:latin typeface="Courier New" panose="02070309020205020404"/>
                <a:cs typeface="Courier New" panose="02070309020205020404"/>
                <a:hlinkClick r:id="rId1"/>
              </a:rPr>
              <a:t>ImmutableSet</a:t>
            </a:r>
            <a:r>
              <a:rPr sz="1400" b="1" spc="-5" dirty="0">
                <a:solidFill>
                  <a:srgbClr val="355F7B"/>
                </a:solidFill>
                <a:latin typeface="Courier New" panose="02070309020205020404"/>
                <a:cs typeface="Courier New" panose="02070309020205020404"/>
              </a:rPr>
              <a:t> </a:t>
            </a:r>
            <a:r>
              <a:rPr sz="1400" spc="-5" dirty="0">
                <a:latin typeface="Arial" panose="020B0604020202020204"/>
                <a:cs typeface="Arial" panose="020B0604020202020204"/>
              </a:rPr>
              <a:t>derive from </a:t>
            </a:r>
            <a:r>
              <a:rPr sz="1400" b="1" spc="-5" dirty="0">
                <a:latin typeface="Courier New" panose="02070309020205020404"/>
                <a:cs typeface="Courier New" panose="02070309020205020404"/>
              </a:rPr>
              <a:t>BaseSet</a:t>
            </a:r>
            <a:r>
              <a:rPr sz="1400" spc="-5" dirty="0">
                <a:latin typeface="Arial" panose="020B0604020202020204"/>
                <a:cs typeface="Arial" panose="020B0604020202020204"/>
              </a:rPr>
              <a:t>, </a:t>
            </a:r>
            <a:r>
              <a:rPr sz="1400" dirty="0">
                <a:latin typeface="Arial" panose="020B0604020202020204"/>
                <a:cs typeface="Arial" panose="020B0604020202020204"/>
              </a:rPr>
              <a:t>an </a:t>
            </a:r>
            <a:r>
              <a:rPr sz="1400" spc="-5" dirty="0">
                <a:latin typeface="Arial" panose="020B0604020202020204"/>
                <a:cs typeface="Arial" panose="020B0604020202020204"/>
              </a:rPr>
              <a:t>abstract class useful for determining whether something is </a:t>
            </a:r>
            <a:r>
              <a:rPr sz="1400" dirty="0">
                <a:latin typeface="Arial" panose="020B0604020202020204"/>
                <a:cs typeface="Arial" panose="020B0604020202020204"/>
              </a:rPr>
              <a:t>a  set: </a:t>
            </a:r>
            <a:r>
              <a:rPr sz="1400" spc="-5" dirty="0">
                <a:latin typeface="Courier New" panose="02070309020205020404"/>
                <a:cs typeface="Courier New" panose="02070309020205020404"/>
              </a:rPr>
              <a:t>isinstance(obj,</a:t>
            </a:r>
            <a:r>
              <a:rPr sz="1400" spc="-15" dirty="0">
                <a:latin typeface="Courier New" panose="02070309020205020404"/>
                <a:cs typeface="Courier New" panose="02070309020205020404"/>
              </a:rPr>
              <a:t> </a:t>
            </a:r>
            <a:r>
              <a:rPr sz="1400" spc="-5" dirty="0">
                <a:latin typeface="Courier New" panose="02070309020205020404"/>
                <a:cs typeface="Courier New" panose="02070309020205020404"/>
              </a:rPr>
              <a:t>BaseSet)</a:t>
            </a:r>
            <a:r>
              <a:rPr sz="1400" spc="-5" dirty="0">
                <a:latin typeface="Arial" panose="020B0604020202020204"/>
                <a:cs typeface="Arial" panose="020B0604020202020204"/>
              </a:rPr>
              <a:t>.</a:t>
            </a:r>
            <a:endParaRPr sz="1400">
              <a:latin typeface="Arial" panose="020B0604020202020204"/>
              <a:cs typeface="Arial" panose="020B0604020202020204"/>
            </a:endParaRPr>
          </a:p>
          <a:p>
            <a:pPr>
              <a:lnSpc>
                <a:spcPct val="100000"/>
              </a:lnSpc>
              <a:spcBef>
                <a:spcPts val="10"/>
              </a:spcBef>
            </a:pPr>
            <a:endParaRPr sz="1400">
              <a:latin typeface="Arial" panose="020B0604020202020204"/>
              <a:cs typeface="Arial" panose="020B0604020202020204"/>
            </a:endParaRPr>
          </a:p>
          <a:p>
            <a:pPr marL="12700" marR="6985" algn="just">
              <a:lnSpc>
                <a:spcPct val="107000"/>
              </a:lnSpc>
            </a:pPr>
            <a:r>
              <a:rPr sz="1400" dirty="0">
                <a:latin typeface="Arial" panose="020B0604020202020204"/>
                <a:cs typeface="Arial" panose="020B0604020202020204"/>
              </a:rPr>
              <a:t>The set </a:t>
            </a:r>
            <a:r>
              <a:rPr sz="1400" spc="-5" dirty="0">
                <a:latin typeface="Arial" panose="020B0604020202020204"/>
                <a:cs typeface="Arial" panose="020B0604020202020204"/>
              </a:rPr>
              <a:t>classes are implemented using dictionaries. Accordingly, </a:t>
            </a:r>
            <a:r>
              <a:rPr sz="1400" dirty="0">
                <a:latin typeface="Arial" panose="020B0604020202020204"/>
                <a:cs typeface="Arial" panose="020B0604020202020204"/>
              </a:rPr>
              <a:t>the </a:t>
            </a:r>
            <a:r>
              <a:rPr sz="1400" spc="-5" dirty="0">
                <a:latin typeface="Arial" panose="020B0604020202020204"/>
                <a:cs typeface="Arial" panose="020B0604020202020204"/>
              </a:rPr>
              <a:t>requirements </a:t>
            </a:r>
            <a:r>
              <a:rPr sz="1400" dirty="0">
                <a:latin typeface="Arial" panose="020B0604020202020204"/>
                <a:cs typeface="Arial" panose="020B0604020202020204"/>
              </a:rPr>
              <a:t>for set </a:t>
            </a:r>
            <a:r>
              <a:rPr sz="1400" spc="-5" dirty="0">
                <a:latin typeface="Arial" panose="020B0604020202020204"/>
                <a:cs typeface="Arial" panose="020B0604020202020204"/>
              </a:rPr>
              <a:t>elements are </a:t>
            </a:r>
            <a:r>
              <a:rPr sz="1400" dirty="0">
                <a:latin typeface="Arial" panose="020B0604020202020204"/>
                <a:cs typeface="Arial" panose="020B0604020202020204"/>
              </a:rPr>
              <a:t>the </a:t>
            </a:r>
            <a:r>
              <a:rPr sz="1400" spc="-5" dirty="0">
                <a:latin typeface="Arial" panose="020B0604020202020204"/>
                <a:cs typeface="Arial" panose="020B0604020202020204"/>
              </a:rPr>
              <a:t>same </a:t>
            </a:r>
            <a:r>
              <a:rPr sz="1400" dirty="0">
                <a:latin typeface="Arial" panose="020B0604020202020204"/>
                <a:cs typeface="Arial" panose="020B0604020202020204"/>
              </a:rPr>
              <a:t>as </a:t>
            </a:r>
            <a:r>
              <a:rPr sz="1400" spc="-5" dirty="0">
                <a:latin typeface="Arial" panose="020B0604020202020204"/>
                <a:cs typeface="Arial" panose="020B0604020202020204"/>
              </a:rPr>
              <a:t>those </a:t>
            </a:r>
            <a:r>
              <a:rPr sz="1400" dirty="0">
                <a:latin typeface="Arial" panose="020B0604020202020204"/>
                <a:cs typeface="Arial" panose="020B0604020202020204"/>
              </a:rPr>
              <a:t>for </a:t>
            </a:r>
            <a:r>
              <a:rPr sz="1400" spc="-5" dirty="0">
                <a:latin typeface="Arial" panose="020B0604020202020204"/>
                <a:cs typeface="Arial" panose="020B0604020202020204"/>
              </a:rPr>
              <a:t>dictionary  keys; namely, </a:t>
            </a:r>
            <a:r>
              <a:rPr sz="1400" dirty="0">
                <a:latin typeface="Arial" panose="020B0604020202020204"/>
                <a:cs typeface="Arial" panose="020B0604020202020204"/>
              </a:rPr>
              <a:t>that the </a:t>
            </a:r>
            <a:r>
              <a:rPr sz="1400" spc="-5" dirty="0">
                <a:latin typeface="Arial" panose="020B0604020202020204"/>
                <a:cs typeface="Arial" panose="020B0604020202020204"/>
              </a:rPr>
              <a:t>element defines both</a:t>
            </a:r>
            <a:r>
              <a:rPr sz="1400" u="heavy" spc="-5" dirty="0">
                <a:uFill>
                  <a:solidFill>
                    <a:srgbClr val="345E7A"/>
                  </a:solidFill>
                </a:uFill>
                <a:latin typeface="Arial" panose="020B0604020202020204"/>
                <a:cs typeface="Arial" panose="020B0604020202020204"/>
                <a:hlinkClick r:id="rId2"/>
              </a:rPr>
              <a:t> </a:t>
            </a:r>
            <a:r>
              <a:rPr sz="1400" b="1" spc="-5" dirty="0">
                <a:solidFill>
                  <a:srgbClr val="355F7B"/>
                </a:solidFill>
                <a:latin typeface="Courier New" panose="02070309020205020404"/>
                <a:cs typeface="Courier New" panose="02070309020205020404"/>
                <a:hlinkClick r:id="rId2"/>
              </a:rPr>
              <a:t>eq</a:t>
            </a:r>
            <a:r>
              <a:rPr sz="1400" b="1" u="heavy" spc="-5" dirty="0">
                <a:solidFill>
                  <a:srgbClr val="355F7B"/>
                </a:solidFill>
                <a:uFill>
                  <a:solidFill>
                    <a:srgbClr val="345E7A"/>
                  </a:solidFill>
                </a:uFill>
                <a:latin typeface="Courier New" panose="02070309020205020404"/>
                <a:cs typeface="Courier New" panose="02070309020205020404"/>
                <a:hlinkClick r:id="rId2"/>
              </a:rPr>
              <a:t> </a:t>
            </a:r>
            <a:r>
              <a:rPr sz="1400" b="1" dirty="0">
                <a:solidFill>
                  <a:srgbClr val="355F7B"/>
                </a:solidFill>
                <a:latin typeface="Courier New" panose="02070309020205020404"/>
                <a:cs typeface="Courier New" panose="02070309020205020404"/>
                <a:hlinkClick r:id="rId2"/>
              </a:rPr>
              <a:t>() </a:t>
            </a:r>
            <a:r>
              <a:rPr sz="1400" dirty="0">
                <a:latin typeface="Arial" panose="020B0604020202020204"/>
                <a:cs typeface="Arial" panose="020B0604020202020204"/>
              </a:rPr>
              <a:t>and</a:t>
            </a:r>
            <a:r>
              <a:rPr sz="1400" u="heavy" dirty="0">
                <a:uFill>
                  <a:solidFill>
                    <a:srgbClr val="345E7A"/>
                  </a:solidFill>
                </a:uFill>
                <a:latin typeface="Arial" panose="020B0604020202020204"/>
                <a:cs typeface="Arial" panose="020B0604020202020204"/>
                <a:hlinkClick r:id="rId2"/>
              </a:rPr>
              <a:t> </a:t>
            </a:r>
            <a:r>
              <a:rPr sz="1400" b="1" spc="-5" dirty="0">
                <a:solidFill>
                  <a:srgbClr val="355F7B"/>
                </a:solidFill>
                <a:latin typeface="Courier New" panose="02070309020205020404"/>
                <a:cs typeface="Courier New" panose="02070309020205020404"/>
                <a:hlinkClick r:id="rId2"/>
              </a:rPr>
              <a:t>hash</a:t>
            </a:r>
            <a:r>
              <a:rPr sz="1400" b="1" u="heavy" spc="-5" dirty="0">
                <a:solidFill>
                  <a:srgbClr val="355F7B"/>
                </a:solidFill>
                <a:uFill>
                  <a:solidFill>
                    <a:srgbClr val="345E7A"/>
                  </a:solidFill>
                </a:uFill>
                <a:latin typeface="Courier New" panose="02070309020205020404"/>
                <a:cs typeface="Courier New" panose="02070309020205020404"/>
                <a:hlinkClick r:id="rId2"/>
              </a:rPr>
              <a:t> </a:t>
            </a:r>
            <a:r>
              <a:rPr sz="1400" b="1" spc="-5" dirty="0">
                <a:solidFill>
                  <a:srgbClr val="355F7B"/>
                </a:solidFill>
                <a:latin typeface="Courier New" panose="02070309020205020404"/>
                <a:cs typeface="Courier New" panose="02070309020205020404"/>
                <a:hlinkClick r:id="rId2"/>
              </a:rPr>
              <a:t>()</a:t>
            </a:r>
            <a:r>
              <a:rPr sz="1400" spc="-5" dirty="0">
                <a:latin typeface="Arial" panose="020B0604020202020204"/>
                <a:cs typeface="Arial" panose="020B0604020202020204"/>
              </a:rPr>
              <a:t>. </a:t>
            </a:r>
            <a:r>
              <a:rPr sz="1400" dirty="0">
                <a:latin typeface="Arial" panose="020B0604020202020204"/>
                <a:cs typeface="Arial" panose="020B0604020202020204"/>
              </a:rPr>
              <a:t>As a </a:t>
            </a:r>
            <a:r>
              <a:rPr sz="1400" spc="-5" dirty="0">
                <a:latin typeface="Arial" panose="020B0604020202020204"/>
                <a:cs typeface="Arial" panose="020B0604020202020204"/>
              </a:rPr>
              <a:t>result, </a:t>
            </a:r>
            <a:r>
              <a:rPr sz="1400" dirty="0">
                <a:latin typeface="Arial" panose="020B0604020202020204"/>
                <a:cs typeface="Arial" panose="020B0604020202020204"/>
              </a:rPr>
              <a:t>sets </a:t>
            </a:r>
            <a:r>
              <a:rPr sz="1400" spc="-5" dirty="0">
                <a:latin typeface="Arial" panose="020B0604020202020204"/>
                <a:cs typeface="Arial" panose="020B0604020202020204"/>
              </a:rPr>
              <a:t>cannot contain mutable elements </a:t>
            </a:r>
            <a:r>
              <a:rPr sz="1400" dirty="0">
                <a:latin typeface="Arial" panose="020B0604020202020204"/>
                <a:cs typeface="Arial" panose="020B0604020202020204"/>
              </a:rPr>
              <a:t>such as </a:t>
            </a:r>
            <a:r>
              <a:rPr sz="1400" spc="-5" dirty="0">
                <a:latin typeface="Arial" panose="020B0604020202020204"/>
                <a:cs typeface="Arial" panose="020B0604020202020204"/>
              </a:rPr>
              <a:t>lists  </a:t>
            </a:r>
            <a:r>
              <a:rPr sz="1400" dirty="0">
                <a:latin typeface="Arial" panose="020B0604020202020204"/>
                <a:cs typeface="Arial" panose="020B0604020202020204"/>
              </a:rPr>
              <a:t>or </a:t>
            </a:r>
            <a:r>
              <a:rPr sz="1400" spc="-5" dirty="0">
                <a:latin typeface="Arial" panose="020B0604020202020204"/>
                <a:cs typeface="Arial" panose="020B0604020202020204"/>
              </a:rPr>
              <a:t>dictionaries. However, </a:t>
            </a:r>
            <a:r>
              <a:rPr sz="1400" dirty="0">
                <a:latin typeface="Arial" panose="020B0604020202020204"/>
                <a:cs typeface="Arial" panose="020B0604020202020204"/>
              </a:rPr>
              <a:t>they can </a:t>
            </a:r>
            <a:r>
              <a:rPr sz="1400" spc="-5" dirty="0">
                <a:latin typeface="Arial" panose="020B0604020202020204"/>
                <a:cs typeface="Arial" panose="020B0604020202020204"/>
              </a:rPr>
              <a:t>contain immutable collections </a:t>
            </a:r>
            <a:r>
              <a:rPr sz="1400" dirty="0">
                <a:latin typeface="Arial" panose="020B0604020202020204"/>
                <a:cs typeface="Arial" panose="020B0604020202020204"/>
              </a:rPr>
              <a:t>such as </a:t>
            </a:r>
            <a:r>
              <a:rPr sz="1400" spc="-5" dirty="0">
                <a:latin typeface="Arial" panose="020B0604020202020204"/>
                <a:cs typeface="Arial" panose="020B0604020202020204"/>
              </a:rPr>
              <a:t>tuples </a:t>
            </a:r>
            <a:r>
              <a:rPr sz="1400" dirty="0">
                <a:latin typeface="Arial" panose="020B0604020202020204"/>
                <a:cs typeface="Arial" panose="020B0604020202020204"/>
              </a:rPr>
              <a:t>or </a:t>
            </a:r>
            <a:r>
              <a:rPr sz="1400" spc="-5" dirty="0">
                <a:latin typeface="Arial" panose="020B0604020202020204"/>
                <a:cs typeface="Arial" panose="020B0604020202020204"/>
              </a:rPr>
              <a:t>instances </a:t>
            </a:r>
            <a:r>
              <a:rPr sz="1400" dirty="0">
                <a:latin typeface="Arial" panose="020B0604020202020204"/>
                <a:cs typeface="Arial" panose="020B0604020202020204"/>
              </a:rPr>
              <a:t>of </a:t>
            </a:r>
            <a:r>
              <a:rPr sz="1400" b="1" spc="-5" dirty="0">
                <a:solidFill>
                  <a:srgbClr val="355F7B"/>
                </a:solidFill>
                <a:latin typeface="Courier New" panose="02070309020205020404"/>
                <a:cs typeface="Courier New" panose="02070309020205020404"/>
                <a:hlinkClick r:id="rId1"/>
              </a:rPr>
              <a:t>ImmutableSet</a:t>
            </a:r>
            <a:r>
              <a:rPr sz="1400" spc="-5" dirty="0">
                <a:latin typeface="Arial" panose="020B0604020202020204"/>
                <a:cs typeface="Arial" panose="020B0604020202020204"/>
              </a:rPr>
              <a:t>. For convenience in  implementing sets </a:t>
            </a:r>
            <a:r>
              <a:rPr sz="1400" dirty="0">
                <a:latin typeface="Arial" panose="020B0604020202020204"/>
                <a:cs typeface="Arial" panose="020B0604020202020204"/>
              </a:rPr>
              <a:t>of sets, </a:t>
            </a:r>
            <a:r>
              <a:rPr sz="1400" spc="-5" dirty="0">
                <a:latin typeface="Arial" panose="020B0604020202020204"/>
                <a:cs typeface="Arial" panose="020B0604020202020204"/>
              </a:rPr>
              <a:t>inner </a:t>
            </a:r>
            <a:r>
              <a:rPr sz="1400" dirty="0">
                <a:latin typeface="Arial" panose="020B0604020202020204"/>
                <a:cs typeface="Arial" panose="020B0604020202020204"/>
              </a:rPr>
              <a:t>sets </a:t>
            </a:r>
            <a:r>
              <a:rPr sz="1400" spc="-5" dirty="0">
                <a:latin typeface="Arial" panose="020B0604020202020204"/>
                <a:cs typeface="Arial" panose="020B0604020202020204"/>
              </a:rPr>
              <a:t>are automatically converted </a:t>
            </a:r>
            <a:r>
              <a:rPr sz="1400" dirty="0">
                <a:latin typeface="Arial" panose="020B0604020202020204"/>
                <a:cs typeface="Arial" panose="020B0604020202020204"/>
              </a:rPr>
              <a:t>to </a:t>
            </a:r>
            <a:r>
              <a:rPr sz="1400" spc="-5" dirty="0">
                <a:latin typeface="Arial" panose="020B0604020202020204"/>
                <a:cs typeface="Arial" panose="020B0604020202020204"/>
              </a:rPr>
              <a:t>immutable form, </a:t>
            </a:r>
            <a:r>
              <a:rPr sz="1400" dirty="0">
                <a:latin typeface="Arial" panose="020B0604020202020204"/>
                <a:cs typeface="Arial" panose="020B0604020202020204"/>
              </a:rPr>
              <a:t>for </a:t>
            </a:r>
            <a:r>
              <a:rPr sz="1400" spc="-5" dirty="0">
                <a:latin typeface="Arial" panose="020B0604020202020204"/>
                <a:cs typeface="Arial" panose="020B0604020202020204"/>
              </a:rPr>
              <a:t>example, </a:t>
            </a:r>
            <a:r>
              <a:rPr sz="1400" spc="-5" dirty="0">
                <a:latin typeface="Courier New" panose="02070309020205020404"/>
                <a:cs typeface="Courier New" panose="02070309020205020404"/>
              </a:rPr>
              <a:t>Set([Set(['dog'])]) </a:t>
            </a:r>
            <a:r>
              <a:rPr sz="1400" spc="-5" dirty="0">
                <a:latin typeface="Arial" panose="020B0604020202020204"/>
                <a:cs typeface="Arial" panose="020B0604020202020204"/>
              </a:rPr>
              <a:t>is  transformed </a:t>
            </a:r>
            <a:r>
              <a:rPr sz="1400" dirty="0">
                <a:latin typeface="Arial" panose="020B0604020202020204"/>
                <a:cs typeface="Arial" panose="020B0604020202020204"/>
              </a:rPr>
              <a:t>to</a:t>
            </a:r>
            <a:r>
              <a:rPr sz="1400" spc="-5" dirty="0">
                <a:latin typeface="Arial" panose="020B0604020202020204"/>
                <a:cs typeface="Arial" panose="020B0604020202020204"/>
              </a:rPr>
              <a:t> </a:t>
            </a:r>
            <a:r>
              <a:rPr sz="1400" spc="-5" dirty="0">
                <a:latin typeface="Courier New" panose="02070309020205020404"/>
                <a:cs typeface="Courier New" panose="02070309020205020404"/>
              </a:rPr>
              <a:t>Set([ImmutableSet(['dog'])])</a:t>
            </a:r>
            <a:r>
              <a:rPr sz="1400" spc="-5" dirty="0">
                <a:latin typeface="Arial" panose="020B0604020202020204"/>
                <a:cs typeface="Arial" panose="020B0604020202020204"/>
              </a:rPr>
              <a:t>.</a:t>
            </a:r>
            <a:endParaRPr sz="1400">
              <a:latin typeface="Arial" panose="020B0604020202020204"/>
              <a:cs typeface="Arial" panose="020B0604020202020204"/>
            </a:endParaRPr>
          </a:p>
          <a:p>
            <a:pPr>
              <a:lnSpc>
                <a:spcPct val="100000"/>
              </a:lnSpc>
              <a:spcBef>
                <a:spcPts val="25"/>
              </a:spcBef>
            </a:pPr>
            <a:endParaRPr sz="1600" spc="-5" dirty="0">
              <a:latin typeface="Arial" panose="020B0604020202020204"/>
              <a:cs typeface="Arial" panose="020B0604020202020204"/>
            </a:endParaRPr>
          </a:p>
          <a:p>
            <a:pPr>
              <a:lnSpc>
                <a:spcPct val="100000"/>
              </a:lnSpc>
              <a:spcBef>
                <a:spcPts val="25"/>
              </a:spcBef>
            </a:pPr>
            <a:r>
              <a:rPr sz="1600" spc="-5" dirty="0">
                <a:latin typeface="Arial" panose="020B0604020202020204"/>
                <a:cs typeface="Arial" panose="020B0604020202020204"/>
              </a:rPr>
              <a:t>Constructs </a:t>
            </a:r>
            <a:r>
              <a:rPr sz="1600" dirty="0">
                <a:latin typeface="Arial" panose="020B0604020202020204"/>
                <a:cs typeface="Arial" panose="020B0604020202020204"/>
              </a:rPr>
              <a:t>a new </a:t>
            </a:r>
            <a:r>
              <a:rPr sz="1600" spc="-5" dirty="0">
                <a:latin typeface="Arial" panose="020B0604020202020204"/>
                <a:cs typeface="Arial" panose="020B0604020202020204"/>
              </a:rPr>
              <a:t>empty </a:t>
            </a:r>
            <a:r>
              <a:rPr sz="1600" b="1" spc="-5" dirty="0">
                <a:solidFill>
                  <a:srgbClr val="355F7B"/>
                </a:solidFill>
                <a:latin typeface="Courier New" panose="02070309020205020404"/>
                <a:cs typeface="Courier New" panose="02070309020205020404"/>
                <a:hlinkClick r:id="rId1"/>
              </a:rPr>
              <a:t>Set </a:t>
            </a:r>
            <a:r>
              <a:rPr sz="1600" spc="-5" dirty="0">
                <a:latin typeface="Arial" panose="020B0604020202020204"/>
                <a:cs typeface="Arial" panose="020B0604020202020204"/>
              </a:rPr>
              <a:t>object. </a:t>
            </a:r>
            <a:r>
              <a:rPr sz="1600" dirty="0">
                <a:latin typeface="Arial" panose="020B0604020202020204"/>
                <a:cs typeface="Arial" panose="020B0604020202020204"/>
              </a:rPr>
              <a:t>If the </a:t>
            </a:r>
            <a:r>
              <a:rPr sz="1600" spc="-5" dirty="0">
                <a:latin typeface="Arial" panose="020B0604020202020204"/>
                <a:cs typeface="Arial" panose="020B0604020202020204"/>
              </a:rPr>
              <a:t>optional </a:t>
            </a:r>
            <a:r>
              <a:rPr sz="1600" i="1" spc="-5" dirty="0">
                <a:latin typeface="Arial" panose="020B0604020202020204"/>
                <a:cs typeface="Arial" panose="020B0604020202020204"/>
              </a:rPr>
              <a:t>iterable </a:t>
            </a:r>
            <a:r>
              <a:rPr sz="1600" spc="-5" dirty="0">
                <a:latin typeface="Arial" panose="020B0604020202020204"/>
                <a:cs typeface="Arial" panose="020B0604020202020204"/>
              </a:rPr>
              <a:t>parameter is supplied, updates the </a:t>
            </a:r>
            <a:r>
              <a:rPr sz="1600" dirty="0">
                <a:latin typeface="Arial" panose="020B0604020202020204"/>
                <a:cs typeface="Arial" panose="020B0604020202020204"/>
              </a:rPr>
              <a:t>set </a:t>
            </a:r>
            <a:r>
              <a:rPr sz="1600" spc="-5" dirty="0">
                <a:latin typeface="Arial" panose="020B0604020202020204"/>
                <a:cs typeface="Arial" panose="020B0604020202020204"/>
              </a:rPr>
              <a:t>with</a:t>
            </a:r>
            <a:r>
              <a:rPr sz="1600" spc="-70" dirty="0">
                <a:latin typeface="Arial" panose="020B0604020202020204"/>
                <a:cs typeface="Arial" panose="020B0604020202020204"/>
              </a:rPr>
              <a:t> </a:t>
            </a:r>
            <a:r>
              <a:rPr sz="1600" spc="-5" dirty="0">
                <a:latin typeface="Arial" panose="020B0604020202020204"/>
                <a:cs typeface="Arial" panose="020B0604020202020204"/>
              </a:rPr>
              <a:t>elements obtained from iteration. All </a:t>
            </a:r>
            <a:r>
              <a:rPr sz="1600" dirty="0">
                <a:latin typeface="Arial" panose="020B0604020202020204"/>
                <a:cs typeface="Arial" panose="020B0604020202020204"/>
              </a:rPr>
              <a:t>of the </a:t>
            </a:r>
            <a:r>
              <a:rPr sz="1600" spc="-5" dirty="0">
                <a:latin typeface="Arial" panose="020B0604020202020204"/>
                <a:cs typeface="Arial" panose="020B0604020202020204"/>
              </a:rPr>
              <a:t>elements in </a:t>
            </a:r>
            <a:r>
              <a:rPr sz="1600" i="1" spc="-5" dirty="0">
                <a:latin typeface="Arial" panose="020B0604020202020204"/>
                <a:cs typeface="Arial" panose="020B0604020202020204"/>
              </a:rPr>
              <a:t>iterable </a:t>
            </a:r>
            <a:r>
              <a:rPr sz="1600" spc="-5" dirty="0">
                <a:latin typeface="Arial" panose="020B0604020202020204"/>
                <a:cs typeface="Arial" panose="020B0604020202020204"/>
              </a:rPr>
              <a:t>should </a:t>
            </a:r>
            <a:r>
              <a:rPr sz="1600" dirty="0">
                <a:latin typeface="Arial" panose="020B0604020202020204"/>
                <a:cs typeface="Arial" panose="020B0604020202020204"/>
              </a:rPr>
              <a:t>be </a:t>
            </a:r>
            <a:r>
              <a:rPr sz="1600" spc="-5" dirty="0">
                <a:latin typeface="Arial" panose="020B0604020202020204"/>
                <a:cs typeface="Arial" panose="020B0604020202020204"/>
              </a:rPr>
              <a:t>immutable </a:t>
            </a:r>
            <a:r>
              <a:rPr sz="1600" dirty="0">
                <a:latin typeface="Arial" panose="020B0604020202020204"/>
                <a:cs typeface="Arial" panose="020B0604020202020204"/>
              </a:rPr>
              <a:t>or be </a:t>
            </a:r>
            <a:r>
              <a:rPr sz="1600" spc="-5" dirty="0">
                <a:latin typeface="Arial" panose="020B0604020202020204"/>
                <a:cs typeface="Arial" panose="020B0604020202020204"/>
              </a:rPr>
              <a:t>transformable </a:t>
            </a:r>
            <a:r>
              <a:rPr sz="1600" dirty="0">
                <a:latin typeface="Arial" panose="020B0604020202020204"/>
                <a:cs typeface="Arial" panose="020B0604020202020204"/>
              </a:rPr>
              <a:t>to an </a:t>
            </a:r>
            <a:r>
              <a:rPr sz="1600" spc="-5" dirty="0">
                <a:latin typeface="Arial" panose="020B0604020202020204"/>
                <a:cs typeface="Arial" panose="020B0604020202020204"/>
              </a:rPr>
              <a:t>immutable using </a:t>
            </a:r>
            <a:r>
              <a:rPr sz="1600" dirty="0">
                <a:latin typeface="Arial" panose="020B0604020202020204"/>
                <a:cs typeface="Arial" panose="020B0604020202020204"/>
              </a:rPr>
              <a:t>the </a:t>
            </a:r>
            <a:r>
              <a:rPr sz="1600" spc="-5" dirty="0">
                <a:latin typeface="Arial" panose="020B0604020202020204"/>
                <a:cs typeface="Arial" panose="020B0604020202020204"/>
              </a:rPr>
              <a:t>protocol described in  section </a:t>
            </a:r>
            <a:r>
              <a:rPr sz="1600" spc="-5" dirty="0">
                <a:solidFill>
                  <a:srgbClr val="355F7B"/>
                </a:solidFill>
                <a:latin typeface="Arial" panose="020B0604020202020204"/>
                <a:cs typeface="Arial" panose="020B0604020202020204"/>
                <a:hlinkClick r:id="rId1"/>
              </a:rPr>
              <a:t>Protocol </a:t>
            </a:r>
            <a:r>
              <a:rPr sz="1600" dirty="0">
                <a:solidFill>
                  <a:srgbClr val="355F7B"/>
                </a:solidFill>
                <a:latin typeface="Arial" panose="020B0604020202020204"/>
                <a:cs typeface="Arial" panose="020B0604020202020204"/>
                <a:hlinkClick r:id="rId1"/>
              </a:rPr>
              <a:t>for </a:t>
            </a:r>
            <a:r>
              <a:rPr sz="1600" spc="-5" dirty="0">
                <a:solidFill>
                  <a:srgbClr val="355F7B"/>
                </a:solidFill>
                <a:latin typeface="Arial" panose="020B0604020202020204"/>
                <a:cs typeface="Arial" panose="020B0604020202020204"/>
                <a:hlinkClick r:id="rId1"/>
              </a:rPr>
              <a:t>automatic conversion </a:t>
            </a:r>
            <a:r>
              <a:rPr sz="1600" dirty="0">
                <a:solidFill>
                  <a:srgbClr val="355F7B"/>
                </a:solidFill>
                <a:latin typeface="Arial" panose="020B0604020202020204"/>
                <a:cs typeface="Arial" panose="020B0604020202020204"/>
                <a:hlinkClick r:id="rId1"/>
              </a:rPr>
              <a:t>to</a:t>
            </a:r>
            <a:r>
              <a:rPr sz="1600" spc="-25" dirty="0">
                <a:solidFill>
                  <a:srgbClr val="355F7B"/>
                </a:solidFill>
                <a:latin typeface="Arial" panose="020B0604020202020204"/>
                <a:cs typeface="Arial" panose="020B0604020202020204"/>
                <a:hlinkClick r:id="rId1"/>
              </a:rPr>
              <a:t> </a:t>
            </a:r>
            <a:r>
              <a:rPr sz="1400" spc="-5" dirty="0">
                <a:solidFill>
                  <a:srgbClr val="355F7B"/>
                </a:solidFill>
                <a:latin typeface="Arial" panose="020B0604020202020204"/>
                <a:cs typeface="Arial" panose="020B0604020202020204"/>
                <a:hlinkClick r:id="rId1"/>
              </a:rPr>
              <a:t>immutable</a:t>
            </a:r>
            <a:r>
              <a:rPr sz="1400" spc="-5" dirty="0">
                <a:latin typeface="Arial" panose="020B0604020202020204"/>
                <a:cs typeface="Arial" panose="020B0604020202020204"/>
              </a:rPr>
              <a:t>.</a:t>
            </a:r>
            <a:endParaRPr sz="1400">
              <a:latin typeface="Arial" panose="020B0604020202020204"/>
              <a:cs typeface="Arial" panose="020B06040202020202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914399"/>
            <a:ext cx="8780145" cy="1366520"/>
          </a:xfrm>
          <a:custGeom>
            <a:avLst/>
            <a:gdLst/>
            <a:ahLst/>
            <a:cxnLst/>
            <a:rect l="l" t="t" r="r" b="b"/>
            <a:pathLst>
              <a:path w="8780145" h="1366520">
                <a:moveTo>
                  <a:pt x="8780145" y="0"/>
                </a:moveTo>
                <a:lnTo>
                  <a:pt x="0" y="0"/>
                </a:lnTo>
                <a:lnTo>
                  <a:pt x="0" y="198120"/>
                </a:lnTo>
                <a:lnTo>
                  <a:pt x="0" y="396240"/>
                </a:lnTo>
                <a:lnTo>
                  <a:pt x="0" y="772160"/>
                </a:lnTo>
                <a:lnTo>
                  <a:pt x="0" y="970280"/>
                </a:lnTo>
                <a:lnTo>
                  <a:pt x="0" y="1168400"/>
                </a:lnTo>
                <a:lnTo>
                  <a:pt x="0" y="1366520"/>
                </a:lnTo>
                <a:lnTo>
                  <a:pt x="8780145" y="1366520"/>
                </a:lnTo>
                <a:lnTo>
                  <a:pt x="8780145" y="198120"/>
                </a:lnTo>
                <a:lnTo>
                  <a:pt x="8780145" y="0"/>
                </a:lnTo>
                <a:close/>
              </a:path>
            </a:pathLst>
          </a:custGeom>
          <a:solidFill>
            <a:srgbClr val="FFFFFF"/>
          </a:solidFill>
        </p:spPr>
        <p:txBody>
          <a:bodyPr wrap="square" lIns="0" tIns="0" rIns="0" bIns="0" rtlCol="0"/>
          <a:lstStyle/>
          <a:p/>
        </p:txBody>
      </p:sp>
      <p:grpSp>
        <p:nvGrpSpPr>
          <p:cNvPr id="3" name="object 3"/>
          <p:cNvGrpSpPr/>
          <p:nvPr/>
        </p:nvGrpSpPr>
        <p:grpSpPr>
          <a:xfrm>
            <a:off x="914400" y="2458719"/>
            <a:ext cx="9237345" cy="3947160"/>
            <a:chOff x="914400" y="2458719"/>
            <a:chExt cx="9237345" cy="3947160"/>
          </a:xfrm>
        </p:grpSpPr>
        <p:sp>
          <p:nvSpPr>
            <p:cNvPr id="4" name="object 4"/>
            <p:cNvSpPr/>
            <p:nvPr/>
          </p:nvSpPr>
          <p:spPr>
            <a:xfrm>
              <a:off x="914400" y="2458719"/>
              <a:ext cx="9237345" cy="1684655"/>
            </a:xfrm>
            <a:custGeom>
              <a:avLst/>
              <a:gdLst/>
              <a:ahLst/>
              <a:cxnLst/>
              <a:rect l="l" t="t" r="r" b="b"/>
              <a:pathLst>
                <a:path w="9237345" h="1684654">
                  <a:moveTo>
                    <a:pt x="9237345" y="1323975"/>
                  </a:moveTo>
                  <a:lnTo>
                    <a:pt x="0" y="1323975"/>
                  </a:lnTo>
                  <a:lnTo>
                    <a:pt x="0" y="1684032"/>
                  </a:lnTo>
                  <a:lnTo>
                    <a:pt x="9237345" y="1684032"/>
                  </a:lnTo>
                  <a:lnTo>
                    <a:pt x="9237345" y="1323975"/>
                  </a:lnTo>
                  <a:close/>
                </a:path>
                <a:path w="9237345" h="1684654">
                  <a:moveTo>
                    <a:pt x="9237345" y="0"/>
                  </a:moveTo>
                  <a:lnTo>
                    <a:pt x="0" y="0"/>
                  </a:lnTo>
                  <a:lnTo>
                    <a:pt x="0" y="500380"/>
                  </a:lnTo>
                  <a:lnTo>
                    <a:pt x="0" y="955675"/>
                  </a:lnTo>
                  <a:lnTo>
                    <a:pt x="0" y="1323340"/>
                  </a:lnTo>
                  <a:lnTo>
                    <a:pt x="9237345" y="1323340"/>
                  </a:lnTo>
                  <a:lnTo>
                    <a:pt x="9237345" y="955675"/>
                  </a:lnTo>
                  <a:lnTo>
                    <a:pt x="9237345" y="500380"/>
                  </a:lnTo>
                  <a:lnTo>
                    <a:pt x="9237345" y="0"/>
                  </a:lnTo>
                  <a:close/>
                </a:path>
              </a:pathLst>
            </a:custGeom>
            <a:solidFill>
              <a:srgbClr val="FFFFFF"/>
            </a:solidFill>
          </p:spPr>
          <p:txBody>
            <a:bodyPr wrap="square" lIns="0" tIns="0" rIns="0" bIns="0" rtlCol="0"/>
            <a:lstStyle/>
            <a:p/>
          </p:txBody>
        </p:sp>
        <p:sp>
          <p:nvSpPr>
            <p:cNvPr id="5" name="object 5"/>
            <p:cNvSpPr/>
            <p:nvPr/>
          </p:nvSpPr>
          <p:spPr>
            <a:xfrm>
              <a:off x="914400" y="4142739"/>
              <a:ext cx="9237345" cy="1350010"/>
            </a:xfrm>
            <a:custGeom>
              <a:avLst/>
              <a:gdLst/>
              <a:ahLst/>
              <a:cxnLst/>
              <a:rect l="l" t="t" r="r" b="b"/>
              <a:pathLst>
                <a:path w="9237345" h="1350010">
                  <a:moveTo>
                    <a:pt x="9237345" y="1012825"/>
                  </a:moveTo>
                  <a:lnTo>
                    <a:pt x="0" y="1012825"/>
                  </a:lnTo>
                  <a:lnTo>
                    <a:pt x="0" y="1350010"/>
                  </a:lnTo>
                  <a:lnTo>
                    <a:pt x="9237345" y="1350010"/>
                  </a:lnTo>
                  <a:lnTo>
                    <a:pt x="9237345" y="1012825"/>
                  </a:lnTo>
                  <a:close/>
                </a:path>
                <a:path w="9237345" h="1350010">
                  <a:moveTo>
                    <a:pt x="9237345" y="337820"/>
                  </a:moveTo>
                  <a:lnTo>
                    <a:pt x="0" y="337820"/>
                  </a:lnTo>
                  <a:lnTo>
                    <a:pt x="0" y="675005"/>
                  </a:lnTo>
                  <a:lnTo>
                    <a:pt x="0" y="1012202"/>
                  </a:lnTo>
                  <a:lnTo>
                    <a:pt x="9237345" y="1012202"/>
                  </a:lnTo>
                  <a:lnTo>
                    <a:pt x="9237345" y="675005"/>
                  </a:lnTo>
                  <a:lnTo>
                    <a:pt x="9237345" y="337820"/>
                  </a:lnTo>
                  <a:close/>
                </a:path>
                <a:path w="9237345" h="1350010">
                  <a:moveTo>
                    <a:pt x="9237345" y="0"/>
                  </a:moveTo>
                  <a:lnTo>
                    <a:pt x="0" y="0"/>
                  </a:lnTo>
                  <a:lnTo>
                    <a:pt x="0" y="337185"/>
                  </a:lnTo>
                  <a:lnTo>
                    <a:pt x="9237345" y="337185"/>
                  </a:lnTo>
                  <a:lnTo>
                    <a:pt x="9237345" y="0"/>
                  </a:lnTo>
                  <a:close/>
                </a:path>
              </a:pathLst>
            </a:custGeom>
            <a:solidFill>
              <a:srgbClr val="F0F0F0"/>
            </a:solidFill>
          </p:spPr>
          <p:txBody>
            <a:bodyPr wrap="square" lIns="0" tIns="0" rIns="0" bIns="0" rtlCol="0"/>
            <a:lstStyle/>
            <a:p/>
          </p:txBody>
        </p:sp>
        <p:sp>
          <p:nvSpPr>
            <p:cNvPr id="6" name="object 6"/>
            <p:cNvSpPr/>
            <p:nvPr/>
          </p:nvSpPr>
          <p:spPr>
            <a:xfrm>
              <a:off x="914400" y="5492749"/>
              <a:ext cx="9237345" cy="390525"/>
            </a:xfrm>
            <a:custGeom>
              <a:avLst/>
              <a:gdLst/>
              <a:ahLst/>
              <a:cxnLst/>
              <a:rect l="l" t="t" r="r" b="b"/>
              <a:pathLst>
                <a:path w="9237345" h="390525">
                  <a:moveTo>
                    <a:pt x="9237345" y="390525"/>
                  </a:moveTo>
                  <a:lnTo>
                    <a:pt x="0" y="390525"/>
                  </a:lnTo>
                  <a:lnTo>
                    <a:pt x="0" y="0"/>
                  </a:lnTo>
                  <a:lnTo>
                    <a:pt x="9237345" y="0"/>
                  </a:lnTo>
                  <a:lnTo>
                    <a:pt x="9237345" y="390525"/>
                  </a:lnTo>
                  <a:close/>
                </a:path>
              </a:pathLst>
            </a:custGeom>
            <a:solidFill>
              <a:srgbClr val="FFFFFF"/>
            </a:solidFill>
          </p:spPr>
          <p:txBody>
            <a:bodyPr wrap="square" lIns="0" tIns="0" rIns="0" bIns="0" rtlCol="0"/>
            <a:lstStyle/>
            <a:p/>
          </p:txBody>
        </p:sp>
        <p:sp>
          <p:nvSpPr>
            <p:cNvPr id="7" name="object 7"/>
            <p:cNvSpPr/>
            <p:nvPr/>
          </p:nvSpPr>
          <p:spPr>
            <a:xfrm>
              <a:off x="914400" y="5883909"/>
              <a:ext cx="9237345" cy="522605"/>
            </a:xfrm>
            <a:custGeom>
              <a:avLst/>
              <a:gdLst/>
              <a:ahLst/>
              <a:cxnLst/>
              <a:rect l="l" t="t" r="r" b="b"/>
              <a:pathLst>
                <a:path w="9237345" h="522604">
                  <a:moveTo>
                    <a:pt x="9237345" y="0"/>
                  </a:moveTo>
                  <a:lnTo>
                    <a:pt x="0" y="0"/>
                  </a:lnTo>
                  <a:lnTo>
                    <a:pt x="0" y="337185"/>
                  </a:lnTo>
                  <a:lnTo>
                    <a:pt x="0" y="521982"/>
                  </a:lnTo>
                  <a:lnTo>
                    <a:pt x="9237345" y="521982"/>
                  </a:lnTo>
                  <a:lnTo>
                    <a:pt x="9237345" y="337185"/>
                  </a:lnTo>
                  <a:lnTo>
                    <a:pt x="9237345" y="0"/>
                  </a:lnTo>
                  <a:close/>
                </a:path>
              </a:pathLst>
            </a:custGeom>
            <a:solidFill>
              <a:srgbClr val="F0F0F0"/>
            </a:solidFill>
          </p:spPr>
          <p:txBody>
            <a:bodyPr wrap="square" lIns="0" tIns="0" rIns="0" bIns="0" rtlCol="0"/>
            <a:lstStyle/>
            <a:p/>
          </p:txBody>
        </p:sp>
      </p:grpSp>
      <p:sp>
        <p:nvSpPr>
          <p:cNvPr id="8" name="object 8"/>
          <p:cNvSpPr txBox="1"/>
          <p:nvPr/>
        </p:nvSpPr>
        <p:spPr>
          <a:xfrm>
            <a:off x="901700" y="877963"/>
            <a:ext cx="9308465" cy="6081395"/>
          </a:xfrm>
          <a:prstGeom prst="rect">
            <a:avLst/>
          </a:prstGeom>
        </p:spPr>
        <p:txBody>
          <a:bodyPr vert="horz" wrap="square" lIns="0" tIns="17780" rIns="0" bIns="0" rtlCol="0">
            <a:spAutoFit/>
          </a:bodyPr>
          <a:lstStyle/>
          <a:p>
            <a:pPr>
              <a:lnSpc>
                <a:spcPct val="100000"/>
              </a:lnSpc>
              <a:spcBef>
                <a:spcPts val="55"/>
              </a:spcBef>
            </a:pPr>
            <a:endParaRPr sz="1350">
              <a:latin typeface="Arial" panose="020B0604020202020204"/>
              <a:cs typeface="Arial" panose="020B0604020202020204"/>
            </a:endParaRPr>
          </a:p>
          <a:p>
            <a:pPr marL="12700">
              <a:lnSpc>
                <a:spcPct val="100000"/>
              </a:lnSpc>
            </a:pPr>
            <a:r>
              <a:rPr sz="3200" spc="-5" dirty="0">
                <a:latin typeface="Segoe UI" panose="020B0502040204020203"/>
                <a:cs typeface="Segoe UI" panose="020B0502040204020203"/>
              </a:rPr>
              <a:t>File</a:t>
            </a:r>
            <a:r>
              <a:rPr sz="3200" dirty="0">
                <a:latin typeface="Segoe UI" panose="020B0502040204020203"/>
                <a:cs typeface="Segoe UI" panose="020B0502040204020203"/>
              </a:rPr>
              <a:t> </a:t>
            </a:r>
            <a:r>
              <a:rPr sz="3200" spc="-5" dirty="0">
                <a:latin typeface="Segoe UI" panose="020B0502040204020203"/>
                <a:cs typeface="Segoe UI" panose="020B0502040204020203"/>
              </a:rPr>
              <a:t>Handling</a:t>
            </a:r>
            <a:endParaRPr sz="3200">
              <a:latin typeface="Segoe UI" panose="020B0502040204020203"/>
              <a:cs typeface="Segoe UI" panose="020B0502040204020203"/>
            </a:endParaRPr>
          </a:p>
          <a:p>
            <a:pPr marL="12700" marR="4025900">
              <a:lnSpc>
                <a:spcPct val="202000"/>
              </a:lnSpc>
              <a:spcBef>
                <a:spcPts val="45"/>
              </a:spcBef>
            </a:pPr>
            <a:r>
              <a:rPr spc="-5" dirty="0">
                <a:latin typeface="Verdana" panose="020B0604030504040204"/>
                <a:cs typeface="Verdana" panose="020B0604030504040204"/>
              </a:rPr>
              <a:t>The key function for working </a:t>
            </a:r>
            <a:r>
              <a:rPr dirty="0">
                <a:latin typeface="Verdana" panose="020B0604030504040204"/>
                <a:cs typeface="Verdana" panose="020B0604030504040204"/>
              </a:rPr>
              <a:t>with </a:t>
            </a:r>
            <a:r>
              <a:rPr spc="-5" dirty="0">
                <a:latin typeface="Verdana" panose="020B0604030504040204"/>
                <a:cs typeface="Verdana" panose="020B0604030504040204"/>
              </a:rPr>
              <a:t>files </a:t>
            </a:r>
            <a:r>
              <a:rPr dirty="0">
                <a:latin typeface="Verdana" panose="020B0604030504040204"/>
                <a:cs typeface="Verdana" panose="020B0604030504040204"/>
              </a:rPr>
              <a:t>in </a:t>
            </a:r>
            <a:r>
              <a:rPr spc="-5" dirty="0">
                <a:latin typeface="Verdana" panose="020B0604030504040204"/>
                <a:cs typeface="Verdana" panose="020B0604030504040204"/>
              </a:rPr>
              <a:t>Python is </a:t>
            </a:r>
            <a:r>
              <a:rPr dirty="0">
                <a:latin typeface="Verdana" panose="020B0604030504040204"/>
                <a:cs typeface="Verdana" panose="020B0604030504040204"/>
              </a:rPr>
              <a:t>the </a:t>
            </a:r>
            <a:r>
              <a:rPr dirty="0">
                <a:solidFill>
                  <a:srgbClr val="DC133B"/>
                </a:solidFill>
                <a:latin typeface="Consolas" panose="020B0609020204030204"/>
                <a:cs typeface="Consolas" panose="020B0609020204030204"/>
              </a:rPr>
              <a:t>open()</a:t>
            </a:r>
            <a:r>
              <a:rPr spc="-235" dirty="0">
                <a:solidFill>
                  <a:srgbClr val="DC133B"/>
                </a:solidFill>
                <a:latin typeface="Consolas" panose="020B0609020204030204"/>
                <a:cs typeface="Consolas" panose="020B0609020204030204"/>
              </a:rPr>
              <a:t> </a:t>
            </a:r>
            <a:r>
              <a:rPr spc="-5" dirty="0">
                <a:latin typeface="Verdana" panose="020B0604030504040204"/>
                <a:cs typeface="Verdana" panose="020B0604030504040204"/>
              </a:rPr>
              <a:t>function.  The </a:t>
            </a:r>
            <a:r>
              <a:rPr dirty="0">
                <a:solidFill>
                  <a:srgbClr val="DC133B"/>
                </a:solidFill>
                <a:latin typeface="Consolas" panose="020B0609020204030204"/>
                <a:cs typeface="Consolas" panose="020B0609020204030204"/>
              </a:rPr>
              <a:t>open()</a:t>
            </a:r>
            <a:r>
              <a:rPr spc="-295" dirty="0">
                <a:solidFill>
                  <a:srgbClr val="DC133B"/>
                </a:solidFill>
                <a:latin typeface="Consolas" panose="020B0609020204030204"/>
                <a:cs typeface="Consolas" panose="020B0609020204030204"/>
              </a:rPr>
              <a:t> </a:t>
            </a:r>
            <a:r>
              <a:rPr spc="-5" dirty="0">
                <a:latin typeface="Verdana" panose="020B0604030504040204"/>
                <a:cs typeface="Verdana" panose="020B0604030504040204"/>
              </a:rPr>
              <a:t>function </a:t>
            </a:r>
            <a:r>
              <a:rPr dirty="0">
                <a:latin typeface="Verdana" panose="020B0604030504040204"/>
                <a:cs typeface="Verdana" panose="020B0604030504040204"/>
              </a:rPr>
              <a:t>takes two </a:t>
            </a:r>
            <a:r>
              <a:rPr spc="-5" dirty="0">
                <a:latin typeface="Verdana" panose="020B0604030504040204"/>
                <a:cs typeface="Verdana" panose="020B0604030504040204"/>
              </a:rPr>
              <a:t>parameters; </a:t>
            </a:r>
            <a:r>
              <a:rPr i="1" spc="-5" dirty="0">
                <a:latin typeface="Verdana" panose="020B0604030504040204"/>
                <a:cs typeface="Verdana" panose="020B0604030504040204"/>
              </a:rPr>
              <a:t>filename</a:t>
            </a:r>
            <a:r>
              <a:rPr spc="-5" dirty="0">
                <a:latin typeface="Verdana" panose="020B0604030504040204"/>
                <a:cs typeface="Verdana" panose="020B0604030504040204"/>
              </a:rPr>
              <a:t>, </a:t>
            </a:r>
            <a:r>
              <a:rPr dirty="0">
                <a:latin typeface="Verdana" panose="020B0604030504040204"/>
                <a:cs typeface="Verdana" panose="020B0604030504040204"/>
              </a:rPr>
              <a:t>and </a:t>
            </a:r>
            <a:r>
              <a:rPr i="1" spc="-5" dirty="0">
                <a:latin typeface="Verdana" panose="020B0604030504040204"/>
                <a:cs typeface="Verdana" panose="020B0604030504040204"/>
              </a:rPr>
              <a:t>mode</a:t>
            </a:r>
            <a:r>
              <a:rPr spc="-5" dirty="0">
                <a:latin typeface="Verdana" panose="020B0604030504040204"/>
                <a:cs typeface="Verdana" panose="020B0604030504040204"/>
              </a:rPr>
              <a:t>.</a:t>
            </a:r>
            <a:endParaRPr>
              <a:latin typeface="Verdana" panose="020B0604030504040204"/>
              <a:cs typeface="Verdana" panose="020B0604030504040204"/>
            </a:endParaRPr>
          </a:p>
          <a:p>
            <a:pPr>
              <a:lnSpc>
                <a:spcPct val="100000"/>
              </a:lnSpc>
              <a:spcBef>
                <a:spcPts val="45"/>
              </a:spcBef>
            </a:pPr>
            <a:endParaRPr>
              <a:latin typeface="Verdana" panose="020B0604030504040204"/>
              <a:cs typeface="Verdana" panose="020B0604030504040204"/>
            </a:endParaRPr>
          </a:p>
          <a:p>
            <a:pPr marL="12700">
              <a:lnSpc>
                <a:spcPct val="100000"/>
              </a:lnSpc>
            </a:pPr>
            <a:r>
              <a:rPr spc="-5" dirty="0">
                <a:latin typeface="Verdana" panose="020B0604030504040204"/>
                <a:cs typeface="Verdana" panose="020B0604030504040204"/>
              </a:rPr>
              <a:t>There </a:t>
            </a:r>
            <a:r>
              <a:rPr dirty="0">
                <a:latin typeface="Verdana" panose="020B0604030504040204"/>
                <a:cs typeface="Verdana" panose="020B0604030504040204"/>
              </a:rPr>
              <a:t>are </a:t>
            </a:r>
            <a:r>
              <a:rPr spc="-5" dirty="0">
                <a:latin typeface="Verdana" panose="020B0604030504040204"/>
                <a:cs typeface="Verdana" panose="020B0604030504040204"/>
              </a:rPr>
              <a:t>four different methods (modes) for opening </a:t>
            </a:r>
            <a:r>
              <a:rPr dirty="0">
                <a:latin typeface="Verdana" panose="020B0604030504040204"/>
                <a:cs typeface="Verdana" panose="020B0604030504040204"/>
              </a:rPr>
              <a:t>a</a:t>
            </a:r>
            <a:r>
              <a:rPr spc="-15" dirty="0">
                <a:latin typeface="Verdana" panose="020B0604030504040204"/>
                <a:cs typeface="Verdana" panose="020B0604030504040204"/>
              </a:rPr>
              <a:t> </a:t>
            </a:r>
            <a:r>
              <a:rPr spc="-5" dirty="0">
                <a:latin typeface="Verdana" panose="020B0604030504040204"/>
                <a:cs typeface="Verdana" panose="020B0604030504040204"/>
              </a:rPr>
              <a:t>file:</a:t>
            </a:r>
            <a:endParaRPr>
              <a:latin typeface="Verdana" panose="020B0604030504040204"/>
              <a:cs typeface="Verdana" panose="020B0604030504040204"/>
            </a:endParaRPr>
          </a:p>
          <a:p>
            <a:pPr>
              <a:lnSpc>
                <a:spcPct val="100000"/>
              </a:lnSpc>
              <a:spcBef>
                <a:spcPts val="15"/>
              </a:spcBef>
            </a:pPr>
            <a:endParaRPr>
              <a:latin typeface="Verdana" panose="020B0604030504040204"/>
              <a:cs typeface="Verdana" panose="020B0604030504040204"/>
            </a:endParaRPr>
          </a:p>
          <a:p>
            <a:pPr marL="12700">
              <a:lnSpc>
                <a:spcPct val="100000"/>
              </a:lnSpc>
            </a:pPr>
            <a:r>
              <a:rPr dirty="0">
                <a:solidFill>
                  <a:srgbClr val="DC133B"/>
                </a:solidFill>
                <a:latin typeface="Consolas" panose="020B0609020204030204"/>
                <a:cs typeface="Consolas" panose="020B0609020204030204"/>
              </a:rPr>
              <a:t>"r"</a:t>
            </a:r>
            <a:r>
              <a:rPr spc="-325" dirty="0">
                <a:solidFill>
                  <a:srgbClr val="DC133B"/>
                </a:solidFill>
                <a:latin typeface="Consolas" panose="020B0609020204030204"/>
                <a:cs typeface="Consolas" panose="020B0609020204030204"/>
              </a:rPr>
              <a:t> </a:t>
            </a:r>
            <a:r>
              <a:rPr dirty="0">
                <a:latin typeface="Verdana" panose="020B0604030504040204"/>
                <a:cs typeface="Verdana" panose="020B0604030504040204"/>
              </a:rPr>
              <a:t>- Read - </a:t>
            </a:r>
            <a:r>
              <a:rPr spc="-5" dirty="0">
                <a:latin typeface="Verdana" panose="020B0604030504040204"/>
                <a:cs typeface="Verdana" panose="020B0604030504040204"/>
              </a:rPr>
              <a:t>Default value. Opens </a:t>
            </a:r>
            <a:r>
              <a:rPr dirty="0">
                <a:latin typeface="Verdana" panose="020B0604030504040204"/>
                <a:cs typeface="Verdana" panose="020B0604030504040204"/>
              </a:rPr>
              <a:t>a file </a:t>
            </a:r>
            <a:r>
              <a:rPr spc="-5" dirty="0">
                <a:latin typeface="Verdana" panose="020B0604030504040204"/>
                <a:cs typeface="Verdana" panose="020B0604030504040204"/>
              </a:rPr>
              <a:t>for reading, error </a:t>
            </a:r>
            <a:r>
              <a:rPr dirty="0">
                <a:latin typeface="Verdana" panose="020B0604030504040204"/>
                <a:cs typeface="Verdana" panose="020B0604030504040204"/>
              </a:rPr>
              <a:t>if the file </a:t>
            </a:r>
            <a:r>
              <a:rPr spc="-5" dirty="0">
                <a:latin typeface="Verdana" panose="020B0604030504040204"/>
                <a:cs typeface="Verdana" panose="020B0604030504040204"/>
              </a:rPr>
              <a:t>does not </a:t>
            </a:r>
            <a:r>
              <a:rPr dirty="0">
                <a:latin typeface="Verdana" panose="020B0604030504040204"/>
                <a:cs typeface="Verdana" panose="020B0604030504040204"/>
              </a:rPr>
              <a:t>exist</a:t>
            </a:r>
            <a:endParaRPr>
              <a:latin typeface="Verdana" panose="020B0604030504040204"/>
              <a:cs typeface="Verdana" panose="020B0604030504040204"/>
            </a:endParaRPr>
          </a:p>
          <a:p>
            <a:pPr marL="12700">
              <a:lnSpc>
                <a:spcPct val="100000"/>
              </a:lnSpc>
              <a:spcBef>
                <a:spcPts val="1215"/>
              </a:spcBef>
            </a:pPr>
            <a:r>
              <a:rPr dirty="0">
                <a:solidFill>
                  <a:srgbClr val="DC133B"/>
                </a:solidFill>
                <a:latin typeface="Consolas" panose="020B0609020204030204"/>
                <a:cs typeface="Consolas" panose="020B0609020204030204"/>
              </a:rPr>
              <a:t>"a"</a:t>
            </a:r>
            <a:r>
              <a:rPr spc="-305" dirty="0">
                <a:solidFill>
                  <a:srgbClr val="DC133B"/>
                </a:solidFill>
                <a:latin typeface="Consolas" panose="020B0609020204030204"/>
                <a:cs typeface="Consolas" panose="020B0609020204030204"/>
              </a:rPr>
              <a:t> </a:t>
            </a:r>
            <a:r>
              <a:rPr dirty="0">
                <a:latin typeface="Verdana" panose="020B0604030504040204"/>
                <a:cs typeface="Verdana" panose="020B0604030504040204"/>
              </a:rPr>
              <a:t>- </a:t>
            </a:r>
            <a:r>
              <a:rPr spc="-5" dirty="0">
                <a:latin typeface="Verdana" panose="020B0604030504040204"/>
                <a:cs typeface="Verdana" panose="020B0604030504040204"/>
              </a:rPr>
              <a:t>Append </a:t>
            </a:r>
            <a:r>
              <a:rPr dirty="0">
                <a:latin typeface="Verdana" panose="020B0604030504040204"/>
                <a:cs typeface="Verdana" panose="020B0604030504040204"/>
              </a:rPr>
              <a:t>- </a:t>
            </a:r>
            <a:r>
              <a:rPr spc="-5" dirty="0">
                <a:latin typeface="Verdana" panose="020B0604030504040204"/>
                <a:cs typeface="Verdana" panose="020B0604030504040204"/>
              </a:rPr>
              <a:t>Opens </a:t>
            </a:r>
            <a:r>
              <a:rPr dirty="0">
                <a:latin typeface="Verdana" panose="020B0604030504040204"/>
                <a:cs typeface="Verdana" panose="020B0604030504040204"/>
              </a:rPr>
              <a:t>a </a:t>
            </a:r>
            <a:r>
              <a:rPr spc="-5" dirty="0">
                <a:latin typeface="Verdana" panose="020B0604030504040204"/>
                <a:cs typeface="Verdana" panose="020B0604030504040204"/>
              </a:rPr>
              <a:t>file for appending, creates </a:t>
            </a:r>
            <a:r>
              <a:rPr dirty="0">
                <a:latin typeface="Verdana" panose="020B0604030504040204"/>
                <a:cs typeface="Verdana" panose="020B0604030504040204"/>
              </a:rPr>
              <a:t>the file if it </a:t>
            </a:r>
            <a:r>
              <a:rPr spc="-5" dirty="0">
                <a:latin typeface="Verdana" panose="020B0604030504040204"/>
                <a:cs typeface="Verdana" panose="020B0604030504040204"/>
              </a:rPr>
              <a:t>does not </a:t>
            </a:r>
            <a:r>
              <a:rPr dirty="0">
                <a:latin typeface="Verdana" panose="020B0604030504040204"/>
                <a:cs typeface="Verdana" panose="020B0604030504040204"/>
              </a:rPr>
              <a:t>exist</a:t>
            </a:r>
            <a:endParaRPr>
              <a:latin typeface="Verdana" panose="020B0604030504040204"/>
              <a:cs typeface="Verdana" panose="020B0604030504040204"/>
            </a:endParaRPr>
          </a:p>
          <a:p>
            <a:pPr marL="12700">
              <a:lnSpc>
                <a:spcPct val="100000"/>
              </a:lnSpc>
              <a:spcBef>
                <a:spcPts val="1210"/>
              </a:spcBef>
            </a:pPr>
            <a:r>
              <a:rPr dirty="0">
                <a:solidFill>
                  <a:srgbClr val="DC133B"/>
                </a:solidFill>
                <a:latin typeface="Consolas" panose="020B0609020204030204"/>
                <a:cs typeface="Consolas" panose="020B0609020204030204"/>
              </a:rPr>
              <a:t>"w"</a:t>
            </a:r>
            <a:r>
              <a:rPr spc="-305" dirty="0">
                <a:solidFill>
                  <a:srgbClr val="DC133B"/>
                </a:solidFill>
                <a:latin typeface="Consolas" panose="020B0609020204030204"/>
                <a:cs typeface="Consolas" panose="020B0609020204030204"/>
              </a:rPr>
              <a:t> </a:t>
            </a:r>
            <a:r>
              <a:rPr dirty="0">
                <a:latin typeface="Verdana" panose="020B0604030504040204"/>
                <a:cs typeface="Verdana" panose="020B0604030504040204"/>
              </a:rPr>
              <a:t>- </a:t>
            </a:r>
            <a:r>
              <a:rPr spc="-5" dirty="0">
                <a:latin typeface="Verdana" panose="020B0604030504040204"/>
                <a:cs typeface="Verdana" panose="020B0604030504040204"/>
              </a:rPr>
              <a:t>Write </a:t>
            </a:r>
            <a:r>
              <a:rPr dirty="0">
                <a:latin typeface="Verdana" panose="020B0604030504040204"/>
                <a:cs typeface="Verdana" panose="020B0604030504040204"/>
              </a:rPr>
              <a:t>- </a:t>
            </a:r>
            <a:r>
              <a:rPr spc="-5" dirty="0">
                <a:latin typeface="Verdana" panose="020B0604030504040204"/>
                <a:cs typeface="Verdana" panose="020B0604030504040204"/>
              </a:rPr>
              <a:t>Opens </a:t>
            </a:r>
            <a:r>
              <a:rPr dirty="0">
                <a:latin typeface="Verdana" panose="020B0604030504040204"/>
                <a:cs typeface="Verdana" panose="020B0604030504040204"/>
              </a:rPr>
              <a:t>a file </a:t>
            </a:r>
            <a:r>
              <a:rPr spc="-5" dirty="0">
                <a:latin typeface="Verdana" panose="020B0604030504040204"/>
                <a:cs typeface="Verdana" panose="020B0604030504040204"/>
              </a:rPr>
              <a:t>for writing, creates </a:t>
            </a:r>
            <a:r>
              <a:rPr dirty="0">
                <a:latin typeface="Verdana" panose="020B0604030504040204"/>
                <a:cs typeface="Verdana" panose="020B0604030504040204"/>
              </a:rPr>
              <a:t>the file if it </a:t>
            </a:r>
            <a:r>
              <a:rPr spc="-5" dirty="0">
                <a:latin typeface="Verdana" panose="020B0604030504040204"/>
                <a:cs typeface="Verdana" panose="020B0604030504040204"/>
              </a:rPr>
              <a:t>does not exist</a:t>
            </a:r>
            <a:endParaRPr>
              <a:latin typeface="Verdana" panose="020B0604030504040204"/>
              <a:cs typeface="Verdana" panose="020B0604030504040204"/>
            </a:endParaRPr>
          </a:p>
          <a:p>
            <a:pPr marL="12700">
              <a:lnSpc>
                <a:spcPct val="100000"/>
              </a:lnSpc>
              <a:spcBef>
                <a:spcPts val="1225"/>
              </a:spcBef>
            </a:pPr>
            <a:r>
              <a:rPr dirty="0">
                <a:solidFill>
                  <a:srgbClr val="DC133B"/>
                </a:solidFill>
                <a:latin typeface="Consolas" panose="020B0609020204030204"/>
                <a:cs typeface="Consolas" panose="020B0609020204030204"/>
              </a:rPr>
              <a:t>"x" </a:t>
            </a:r>
            <a:r>
              <a:rPr dirty="0">
                <a:latin typeface="Verdana" panose="020B0604030504040204"/>
                <a:cs typeface="Verdana" panose="020B0604030504040204"/>
              </a:rPr>
              <a:t>- Create - </a:t>
            </a:r>
            <a:r>
              <a:rPr spc="-5" dirty="0">
                <a:latin typeface="Verdana" panose="020B0604030504040204"/>
                <a:cs typeface="Verdana" panose="020B0604030504040204"/>
              </a:rPr>
              <a:t>Creates the specified file, returns </a:t>
            </a:r>
            <a:r>
              <a:rPr dirty="0">
                <a:latin typeface="Verdana" panose="020B0604030504040204"/>
                <a:cs typeface="Verdana" panose="020B0604030504040204"/>
              </a:rPr>
              <a:t>an </a:t>
            </a:r>
            <a:r>
              <a:rPr spc="-5" dirty="0">
                <a:latin typeface="Verdana" panose="020B0604030504040204"/>
                <a:cs typeface="Verdana" panose="020B0604030504040204"/>
              </a:rPr>
              <a:t>error if </a:t>
            </a:r>
            <a:r>
              <a:rPr dirty="0">
                <a:latin typeface="Verdana" panose="020B0604030504040204"/>
                <a:cs typeface="Verdana" panose="020B0604030504040204"/>
              </a:rPr>
              <a:t>the file</a:t>
            </a:r>
            <a:r>
              <a:rPr spc="-275" dirty="0">
                <a:latin typeface="Verdana" panose="020B0604030504040204"/>
                <a:cs typeface="Verdana" panose="020B0604030504040204"/>
              </a:rPr>
              <a:t> </a:t>
            </a:r>
            <a:r>
              <a:rPr spc="-5" dirty="0">
                <a:latin typeface="Verdana" panose="020B0604030504040204"/>
                <a:cs typeface="Verdana" panose="020B0604030504040204"/>
              </a:rPr>
              <a:t>exists</a:t>
            </a:r>
            <a:endParaRPr>
              <a:latin typeface="Verdana" panose="020B0604030504040204"/>
              <a:cs typeface="Verdana" panose="020B0604030504040204"/>
            </a:endParaRPr>
          </a:p>
          <a:p>
            <a:pPr>
              <a:lnSpc>
                <a:spcPct val="100000"/>
              </a:lnSpc>
              <a:spcBef>
                <a:spcPts val="40"/>
              </a:spcBef>
            </a:pPr>
            <a:endParaRPr>
              <a:latin typeface="Verdana" panose="020B0604030504040204"/>
              <a:cs typeface="Verdana" panose="020B0604030504040204"/>
            </a:endParaRPr>
          </a:p>
          <a:p>
            <a:pPr marL="12700">
              <a:lnSpc>
                <a:spcPct val="100000"/>
              </a:lnSpc>
              <a:spcBef>
                <a:spcPts val="5"/>
              </a:spcBef>
            </a:pPr>
            <a:r>
              <a:rPr dirty="0">
                <a:latin typeface="Verdana" panose="020B0604030504040204"/>
                <a:cs typeface="Verdana" panose="020B0604030504040204"/>
              </a:rPr>
              <a:t>In </a:t>
            </a:r>
            <a:r>
              <a:rPr spc="-5" dirty="0">
                <a:latin typeface="Verdana" panose="020B0604030504040204"/>
                <a:cs typeface="Verdana" panose="020B0604030504040204"/>
              </a:rPr>
              <a:t>addition you </a:t>
            </a:r>
            <a:r>
              <a:rPr dirty="0">
                <a:latin typeface="Verdana" panose="020B0604030504040204"/>
                <a:cs typeface="Verdana" panose="020B0604030504040204"/>
              </a:rPr>
              <a:t>can </a:t>
            </a:r>
            <a:r>
              <a:rPr spc="-5" dirty="0">
                <a:latin typeface="Verdana" panose="020B0604030504040204"/>
                <a:cs typeface="Verdana" panose="020B0604030504040204"/>
              </a:rPr>
              <a:t>specify </a:t>
            </a:r>
            <a:r>
              <a:rPr dirty="0">
                <a:latin typeface="Verdana" panose="020B0604030504040204"/>
                <a:cs typeface="Verdana" panose="020B0604030504040204"/>
              </a:rPr>
              <a:t>if the file </a:t>
            </a:r>
            <a:r>
              <a:rPr spc="-5" dirty="0">
                <a:latin typeface="Verdana" panose="020B0604030504040204"/>
                <a:cs typeface="Verdana" panose="020B0604030504040204"/>
              </a:rPr>
              <a:t>should </a:t>
            </a:r>
            <a:r>
              <a:rPr dirty="0">
                <a:latin typeface="Verdana" panose="020B0604030504040204"/>
                <a:cs typeface="Verdana" panose="020B0604030504040204"/>
              </a:rPr>
              <a:t>be </a:t>
            </a:r>
            <a:r>
              <a:rPr spc="-5" dirty="0">
                <a:latin typeface="Verdana" panose="020B0604030504040204"/>
                <a:cs typeface="Verdana" panose="020B0604030504040204"/>
              </a:rPr>
              <a:t>handled </a:t>
            </a:r>
            <a:r>
              <a:rPr dirty="0">
                <a:latin typeface="Verdana" panose="020B0604030504040204"/>
                <a:cs typeface="Verdana" panose="020B0604030504040204"/>
              </a:rPr>
              <a:t>as binary </a:t>
            </a:r>
            <a:r>
              <a:rPr spc="-5" dirty="0">
                <a:latin typeface="Verdana" panose="020B0604030504040204"/>
                <a:cs typeface="Verdana" panose="020B0604030504040204"/>
              </a:rPr>
              <a:t>or text</a:t>
            </a:r>
            <a:r>
              <a:rPr spc="-45" dirty="0">
                <a:latin typeface="Verdana" panose="020B0604030504040204"/>
                <a:cs typeface="Verdana" panose="020B0604030504040204"/>
              </a:rPr>
              <a:t> </a:t>
            </a:r>
            <a:r>
              <a:rPr spc="-5" dirty="0">
                <a:latin typeface="Verdana" panose="020B0604030504040204"/>
                <a:cs typeface="Verdana" panose="020B0604030504040204"/>
              </a:rPr>
              <a:t>mode</a:t>
            </a:r>
            <a:endParaRPr>
              <a:latin typeface="Verdana" panose="020B0604030504040204"/>
              <a:cs typeface="Verdana" panose="020B0604030504040204"/>
            </a:endParaRPr>
          </a:p>
          <a:p>
            <a:pPr>
              <a:lnSpc>
                <a:spcPct val="100000"/>
              </a:lnSpc>
              <a:spcBef>
                <a:spcPts val="15"/>
              </a:spcBef>
            </a:pPr>
            <a:endParaRPr>
              <a:latin typeface="Verdana" panose="020B0604030504040204"/>
              <a:cs typeface="Verdana" panose="020B0604030504040204"/>
            </a:endParaRPr>
          </a:p>
          <a:p>
            <a:pPr marL="12700">
              <a:lnSpc>
                <a:spcPct val="100000"/>
              </a:lnSpc>
            </a:pPr>
            <a:r>
              <a:rPr dirty="0">
                <a:solidFill>
                  <a:srgbClr val="DC133B"/>
                </a:solidFill>
                <a:latin typeface="Consolas" panose="020B0609020204030204"/>
                <a:cs typeface="Consolas" panose="020B0609020204030204"/>
              </a:rPr>
              <a:t>"t"</a:t>
            </a:r>
            <a:r>
              <a:rPr spc="-290" dirty="0">
                <a:solidFill>
                  <a:srgbClr val="DC133B"/>
                </a:solidFill>
                <a:latin typeface="Consolas" panose="020B0609020204030204"/>
                <a:cs typeface="Consolas" panose="020B0609020204030204"/>
              </a:rPr>
              <a:t> </a:t>
            </a:r>
            <a:r>
              <a:rPr dirty="0">
                <a:latin typeface="Verdana" panose="020B0604030504040204"/>
                <a:cs typeface="Verdana" panose="020B0604030504040204"/>
              </a:rPr>
              <a:t>- </a:t>
            </a:r>
            <a:r>
              <a:rPr spc="-5" dirty="0">
                <a:latin typeface="Verdana" panose="020B0604030504040204"/>
                <a:cs typeface="Verdana" panose="020B0604030504040204"/>
              </a:rPr>
              <a:t>Text </a:t>
            </a:r>
            <a:r>
              <a:rPr dirty="0">
                <a:latin typeface="Verdana" panose="020B0604030504040204"/>
                <a:cs typeface="Verdana" panose="020B0604030504040204"/>
              </a:rPr>
              <a:t>- </a:t>
            </a:r>
            <a:r>
              <a:rPr spc="-5" dirty="0">
                <a:latin typeface="Verdana" panose="020B0604030504040204"/>
                <a:cs typeface="Verdana" panose="020B0604030504040204"/>
              </a:rPr>
              <a:t>Default value. Text mode</a:t>
            </a:r>
            <a:endParaRPr>
              <a:latin typeface="Verdana" panose="020B0604030504040204"/>
              <a:cs typeface="Verdana" panose="020B0604030504040204"/>
            </a:endParaRPr>
          </a:p>
          <a:p>
            <a:pPr marL="12700">
              <a:lnSpc>
                <a:spcPct val="100000"/>
              </a:lnSpc>
              <a:spcBef>
                <a:spcPts val="1210"/>
              </a:spcBef>
            </a:pPr>
            <a:r>
              <a:rPr dirty="0">
                <a:solidFill>
                  <a:srgbClr val="DC133B"/>
                </a:solidFill>
                <a:latin typeface="Consolas" panose="020B0609020204030204"/>
                <a:cs typeface="Consolas" panose="020B0609020204030204"/>
              </a:rPr>
              <a:t>"b" </a:t>
            </a:r>
            <a:r>
              <a:rPr dirty="0">
                <a:latin typeface="Verdana" panose="020B0604030504040204"/>
                <a:cs typeface="Verdana" panose="020B0604030504040204"/>
              </a:rPr>
              <a:t>- </a:t>
            </a:r>
            <a:r>
              <a:rPr spc="-5" dirty="0">
                <a:latin typeface="Verdana" panose="020B0604030504040204"/>
                <a:cs typeface="Verdana" panose="020B0604030504040204"/>
              </a:rPr>
              <a:t>Binary </a:t>
            </a:r>
            <a:r>
              <a:rPr dirty="0">
                <a:latin typeface="Verdana" panose="020B0604030504040204"/>
                <a:cs typeface="Verdana" panose="020B0604030504040204"/>
              </a:rPr>
              <a:t>- Binary </a:t>
            </a:r>
            <a:r>
              <a:rPr spc="-5" dirty="0">
                <a:latin typeface="Verdana" panose="020B0604030504040204"/>
                <a:cs typeface="Verdana" panose="020B0604030504040204"/>
              </a:rPr>
              <a:t>mode </a:t>
            </a:r>
            <a:r>
              <a:rPr dirty="0">
                <a:latin typeface="Verdana" panose="020B0604030504040204"/>
                <a:cs typeface="Verdana" panose="020B0604030504040204"/>
              </a:rPr>
              <a:t>(e.g.</a:t>
            </a:r>
            <a:r>
              <a:rPr spc="-290" dirty="0">
                <a:latin typeface="Verdana" panose="020B0604030504040204"/>
                <a:cs typeface="Verdana" panose="020B0604030504040204"/>
              </a:rPr>
              <a:t> </a:t>
            </a:r>
            <a:r>
              <a:rPr spc="-5" dirty="0">
                <a:latin typeface="Verdana" panose="020B0604030504040204"/>
                <a:cs typeface="Verdana" panose="020B0604030504040204"/>
              </a:rPr>
              <a:t>images)</a:t>
            </a:r>
            <a:endParaRPr>
              <a:latin typeface="Verdana" panose="020B0604030504040204"/>
              <a:cs typeface="Verdana" panose="020B06040305040402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object 11"/>
          <p:cNvGrpSpPr/>
          <p:nvPr/>
        </p:nvGrpSpPr>
        <p:grpSpPr>
          <a:xfrm>
            <a:off x="815975" y="746124"/>
            <a:ext cx="9237345" cy="893444"/>
            <a:chOff x="914400" y="914399"/>
            <a:chExt cx="9237345" cy="893444"/>
          </a:xfrm>
        </p:grpSpPr>
        <p:sp>
          <p:nvSpPr>
            <p:cNvPr id="12" name="object 12"/>
            <p:cNvSpPr/>
            <p:nvPr/>
          </p:nvSpPr>
          <p:spPr>
            <a:xfrm>
              <a:off x="914400" y="914399"/>
              <a:ext cx="9237345" cy="375920"/>
            </a:xfrm>
            <a:custGeom>
              <a:avLst/>
              <a:gdLst/>
              <a:ahLst/>
              <a:cxnLst/>
              <a:rect l="l" t="t" r="r" b="b"/>
              <a:pathLst>
                <a:path w="9237345" h="375919">
                  <a:moveTo>
                    <a:pt x="9237345" y="375919"/>
                  </a:moveTo>
                  <a:lnTo>
                    <a:pt x="0" y="375919"/>
                  </a:lnTo>
                  <a:lnTo>
                    <a:pt x="0" y="0"/>
                  </a:lnTo>
                  <a:lnTo>
                    <a:pt x="9237345" y="0"/>
                  </a:lnTo>
                  <a:lnTo>
                    <a:pt x="9237345" y="375919"/>
                  </a:lnTo>
                  <a:close/>
                </a:path>
              </a:pathLst>
            </a:custGeom>
            <a:solidFill>
              <a:srgbClr val="FFFFFF"/>
            </a:solidFill>
          </p:spPr>
          <p:txBody>
            <a:bodyPr wrap="square" lIns="0" tIns="0" rIns="0" bIns="0" rtlCol="0"/>
            <a:lstStyle/>
            <a:p/>
          </p:txBody>
        </p:sp>
        <p:sp>
          <p:nvSpPr>
            <p:cNvPr id="13" name="object 13"/>
            <p:cNvSpPr/>
            <p:nvPr/>
          </p:nvSpPr>
          <p:spPr>
            <a:xfrm>
              <a:off x="914400" y="1290319"/>
              <a:ext cx="9237345" cy="517525"/>
            </a:xfrm>
            <a:custGeom>
              <a:avLst/>
              <a:gdLst/>
              <a:ahLst/>
              <a:cxnLst/>
              <a:rect l="l" t="t" r="r" b="b"/>
              <a:pathLst>
                <a:path w="9237345" h="517525">
                  <a:moveTo>
                    <a:pt x="9237345" y="517524"/>
                  </a:moveTo>
                  <a:lnTo>
                    <a:pt x="0" y="517524"/>
                  </a:lnTo>
                  <a:lnTo>
                    <a:pt x="0" y="0"/>
                  </a:lnTo>
                  <a:lnTo>
                    <a:pt x="9237345" y="0"/>
                  </a:lnTo>
                  <a:lnTo>
                    <a:pt x="9237345" y="517524"/>
                  </a:lnTo>
                  <a:close/>
                </a:path>
              </a:pathLst>
            </a:custGeom>
            <a:solidFill>
              <a:srgbClr val="F8F9FB"/>
            </a:solidFill>
          </p:spPr>
          <p:txBody>
            <a:bodyPr wrap="square" lIns="0" tIns="0" rIns="0" bIns="0" rtlCol="0"/>
            <a:lstStyle/>
            <a:p/>
          </p:txBody>
        </p:sp>
      </p:grpSp>
      <p:sp>
        <p:nvSpPr>
          <p:cNvPr id="14" name="object 14"/>
          <p:cNvSpPr txBox="1">
            <a:spLocks noGrp="1"/>
          </p:cNvSpPr>
          <p:nvPr>
            <p:ph type="title"/>
          </p:nvPr>
        </p:nvSpPr>
        <p:spPr>
          <a:xfrm>
            <a:off x="901700" y="1339722"/>
            <a:ext cx="370459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4255E"/>
                </a:solidFill>
                <a:latin typeface="Segoe Print" panose="02000600000000000000"/>
                <a:cs typeface="Segoe Print" panose="02000600000000000000"/>
              </a:rPr>
              <a:t>What are exceptions in</a:t>
            </a:r>
            <a:r>
              <a:rPr sz="1800" b="1" spc="-35" dirty="0">
                <a:solidFill>
                  <a:srgbClr val="24255E"/>
                </a:solidFill>
                <a:latin typeface="Segoe Print" panose="02000600000000000000"/>
                <a:cs typeface="Segoe Print" panose="02000600000000000000"/>
              </a:rPr>
              <a:t> </a:t>
            </a:r>
            <a:r>
              <a:rPr sz="1800" b="1" spc="-5" dirty="0">
                <a:solidFill>
                  <a:srgbClr val="24255E"/>
                </a:solidFill>
                <a:latin typeface="Segoe Print" panose="02000600000000000000"/>
                <a:cs typeface="Segoe Print" panose="02000600000000000000"/>
              </a:rPr>
              <a:t>Python?</a:t>
            </a:r>
            <a:endParaRPr sz="1800">
              <a:latin typeface="Segoe Print" panose="02000600000000000000"/>
              <a:cs typeface="Segoe Print" panose="02000600000000000000"/>
            </a:endParaRPr>
          </a:p>
        </p:txBody>
      </p:sp>
      <p:sp>
        <p:nvSpPr>
          <p:cNvPr id="15" name="object 15"/>
          <p:cNvSpPr/>
          <p:nvPr/>
        </p:nvSpPr>
        <p:spPr>
          <a:xfrm>
            <a:off x="914400" y="1807844"/>
            <a:ext cx="9237345" cy="1362710"/>
          </a:xfrm>
          <a:custGeom>
            <a:avLst/>
            <a:gdLst/>
            <a:ahLst/>
            <a:cxnLst/>
            <a:rect l="l" t="t" r="r" b="b"/>
            <a:pathLst>
              <a:path w="9237345" h="1362710">
                <a:moveTo>
                  <a:pt x="9237345" y="908050"/>
                </a:moveTo>
                <a:lnTo>
                  <a:pt x="0" y="908050"/>
                </a:lnTo>
                <a:lnTo>
                  <a:pt x="0" y="1362710"/>
                </a:lnTo>
                <a:lnTo>
                  <a:pt x="9237345" y="1362710"/>
                </a:lnTo>
                <a:lnTo>
                  <a:pt x="9237345" y="908050"/>
                </a:lnTo>
                <a:close/>
              </a:path>
              <a:path w="9237345" h="1362710">
                <a:moveTo>
                  <a:pt x="9237345" y="302895"/>
                </a:moveTo>
                <a:lnTo>
                  <a:pt x="0" y="302895"/>
                </a:lnTo>
                <a:lnTo>
                  <a:pt x="0" y="605155"/>
                </a:lnTo>
                <a:lnTo>
                  <a:pt x="0" y="907415"/>
                </a:lnTo>
                <a:lnTo>
                  <a:pt x="9237345" y="907415"/>
                </a:lnTo>
                <a:lnTo>
                  <a:pt x="9237345" y="605155"/>
                </a:lnTo>
                <a:lnTo>
                  <a:pt x="9237345" y="302895"/>
                </a:lnTo>
                <a:close/>
              </a:path>
              <a:path w="9237345" h="1362710">
                <a:moveTo>
                  <a:pt x="9237345" y="0"/>
                </a:moveTo>
                <a:lnTo>
                  <a:pt x="0" y="0"/>
                </a:lnTo>
                <a:lnTo>
                  <a:pt x="0" y="302260"/>
                </a:lnTo>
                <a:lnTo>
                  <a:pt x="9237345" y="302260"/>
                </a:lnTo>
                <a:lnTo>
                  <a:pt x="9237345" y="0"/>
                </a:lnTo>
                <a:close/>
              </a:path>
            </a:pathLst>
          </a:custGeom>
          <a:solidFill>
            <a:srgbClr val="F8F9FB"/>
          </a:solidFill>
        </p:spPr>
        <p:txBody>
          <a:bodyPr wrap="square" lIns="0" tIns="0" rIns="0" bIns="0" rtlCol="0"/>
          <a:lstStyle/>
          <a:p/>
        </p:txBody>
      </p:sp>
      <p:sp>
        <p:nvSpPr>
          <p:cNvPr id="16" name="object 16"/>
          <p:cNvSpPr txBox="1"/>
          <p:nvPr/>
        </p:nvSpPr>
        <p:spPr>
          <a:xfrm>
            <a:off x="901700" y="1745742"/>
            <a:ext cx="9252585" cy="1235710"/>
          </a:xfrm>
          <a:prstGeom prst="rect">
            <a:avLst/>
          </a:prstGeom>
        </p:spPr>
        <p:txBody>
          <a:bodyPr vert="horz" wrap="square" lIns="0" tIns="12700" rIns="0" bIns="0" rtlCol="0">
            <a:spAutoFit/>
          </a:bodyPr>
          <a:lstStyle/>
          <a:p>
            <a:pPr marL="12700" marR="5080">
              <a:lnSpc>
                <a:spcPct val="147000"/>
              </a:lnSpc>
              <a:spcBef>
                <a:spcPts val="100"/>
              </a:spcBef>
            </a:pPr>
            <a:r>
              <a:rPr sz="1350" spc="-5" dirty="0">
                <a:latin typeface="Segoe Print" panose="02000600000000000000"/>
                <a:cs typeface="Segoe Print" panose="02000600000000000000"/>
              </a:rPr>
              <a:t>Python has many </a:t>
            </a:r>
            <a:r>
              <a:rPr sz="1350" u="sng" spc="-5" dirty="0">
                <a:solidFill>
                  <a:srgbClr val="0555F3"/>
                </a:solidFill>
                <a:uFill>
                  <a:solidFill>
                    <a:srgbClr val="0555F3"/>
                  </a:solidFill>
                </a:uFill>
                <a:latin typeface="Segoe Print" panose="02000600000000000000"/>
                <a:cs typeface="Segoe Print" panose="02000600000000000000"/>
                <a:hlinkClick r:id="rId1"/>
              </a:rPr>
              <a:t>built-in exceptions</a:t>
            </a:r>
            <a:r>
              <a:rPr sz="1350" spc="-5" dirty="0">
                <a:solidFill>
                  <a:srgbClr val="0555F3"/>
                </a:solidFill>
                <a:latin typeface="Segoe Print" panose="02000600000000000000"/>
                <a:cs typeface="Segoe Print" panose="02000600000000000000"/>
                <a:hlinkClick r:id="rId1"/>
              </a:rPr>
              <a:t> </a:t>
            </a:r>
            <a:r>
              <a:rPr sz="1350" spc="-5" dirty="0">
                <a:latin typeface="Segoe Print" panose="02000600000000000000"/>
                <a:cs typeface="Segoe Print" panose="02000600000000000000"/>
              </a:rPr>
              <a:t>which forces your program to output an error when something in it  goes</a:t>
            </a:r>
            <a:r>
              <a:rPr sz="1350" dirty="0">
                <a:latin typeface="Segoe Print" panose="02000600000000000000"/>
                <a:cs typeface="Segoe Print" panose="02000600000000000000"/>
              </a:rPr>
              <a:t> </a:t>
            </a:r>
            <a:r>
              <a:rPr sz="1350" spc="-5" dirty="0">
                <a:latin typeface="Segoe Print" panose="02000600000000000000"/>
                <a:cs typeface="Segoe Print" panose="02000600000000000000"/>
              </a:rPr>
              <a:t>wrong.</a:t>
            </a:r>
            <a:endParaRPr sz="1350">
              <a:latin typeface="Segoe Print" panose="02000600000000000000"/>
              <a:cs typeface="Segoe Print" panose="02000600000000000000"/>
            </a:endParaRPr>
          </a:p>
          <a:p>
            <a:pPr marL="12700" marR="410210">
              <a:lnSpc>
                <a:spcPct val="147000"/>
              </a:lnSpc>
            </a:pPr>
            <a:r>
              <a:rPr sz="1350" spc="-5" dirty="0">
                <a:latin typeface="Segoe Print" panose="02000600000000000000"/>
                <a:cs typeface="Segoe Print" panose="02000600000000000000"/>
              </a:rPr>
              <a:t>When these exceptions occur, it causes the current process to stop and passes it to the calling process  until it is handled. </a:t>
            </a:r>
            <a:r>
              <a:rPr sz="1350" spc="-10" dirty="0">
                <a:latin typeface="Segoe Print" panose="02000600000000000000"/>
                <a:cs typeface="Segoe Print" panose="02000600000000000000"/>
              </a:rPr>
              <a:t>If </a:t>
            </a:r>
            <a:r>
              <a:rPr sz="1350" spc="-5" dirty="0">
                <a:latin typeface="Segoe Print" panose="02000600000000000000"/>
                <a:cs typeface="Segoe Print" panose="02000600000000000000"/>
              </a:rPr>
              <a:t>not handled, our program will</a:t>
            </a:r>
            <a:r>
              <a:rPr sz="1350" spc="105" dirty="0">
                <a:latin typeface="Segoe Print" panose="02000600000000000000"/>
                <a:cs typeface="Segoe Print" panose="02000600000000000000"/>
              </a:rPr>
              <a:t> </a:t>
            </a:r>
            <a:r>
              <a:rPr sz="1350" spc="-5" dirty="0">
                <a:latin typeface="Segoe Print" panose="02000600000000000000"/>
                <a:cs typeface="Segoe Print" panose="02000600000000000000"/>
              </a:rPr>
              <a:t>crash.</a:t>
            </a:r>
            <a:endParaRPr sz="1350">
              <a:latin typeface="Segoe Print" panose="02000600000000000000"/>
              <a:cs typeface="Segoe Print" panose="02000600000000000000"/>
            </a:endParaRPr>
          </a:p>
        </p:txBody>
      </p:sp>
      <p:grpSp>
        <p:nvGrpSpPr>
          <p:cNvPr id="17" name="object 17"/>
          <p:cNvGrpSpPr/>
          <p:nvPr/>
        </p:nvGrpSpPr>
        <p:grpSpPr>
          <a:xfrm>
            <a:off x="914400" y="3170554"/>
            <a:ext cx="9237345" cy="302260"/>
            <a:chOff x="914400" y="3170554"/>
            <a:chExt cx="9237345" cy="302260"/>
          </a:xfrm>
        </p:grpSpPr>
        <p:sp>
          <p:nvSpPr>
            <p:cNvPr id="18" name="object 18"/>
            <p:cNvSpPr/>
            <p:nvPr/>
          </p:nvSpPr>
          <p:spPr>
            <a:xfrm>
              <a:off x="914400" y="3170554"/>
              <a:ext cx="9237345" cy="302260"/>
            </a:xfrm>
            <a:custGeom>
              <a:avLst/>
              <a:gdLst/>
              <a:ahLst/>
              <a:cxnLst/>
              <a:rect l="l" t="t" r="r" b="b"/>
              <a:pathLst>
                <a:path w="9237345" h="302260">
                  <a:moveTo>
                    <a:pt x="9237345" y="302260"/>
                  </a:moveTo>
                  <a:lnTo>
                    <a:pt x="0" y="302260"/>
                  </a:lnTo>
                  <a:lnTo>
                    <a:pt x="0" y="0"/>
                  </a:lnTo>
                  <a:lnTo>
                    <a:pt x="9237345" y="0"/>
                  </a:lnTo>
                  <a:lnTo>
                    <a:pt x="9237345" y="302260"/>
                  </a:lnTo>
                  <a:close/>
                </a:path>
              </a:pathLst>
            </a:custGeom>
            <a:solidFill>
              <a:srgbClr val="F8F9FB"/>
            </a:solidFill>
          </p:spPr>
          <p:txBody>
            <a:bodyPr wrap="square" lIns="0" tIns="0" rIns="0" bIns="0" rtlCol="0"/>
            <a:lstStyle/>
            <a:p/>
          </p:txBody>
        </p:sp>
        <p:sp>
          <p:nvSpPr>
            <p:cNvPr id="19" name="object 19"/>
            <p:cNvSpPr/>
            <p:nvPr/>
          </p:nvSpPr>
          <p:spPr>
            <a:xfrm>
              <a:off x="3069590" y="3180079"/>
              <a:ext cx="4056379" cy="283210"/>
            </a:xfrm>
            <a:custGeom>
              <a:avLst/>
              <a:gdLst/>
              <a:ahLst/>
              <a:cxnLst/>
              <a:rect l="l" t="t" r="r" b="b"/>
              <a:pathLst>
                <a:path w="4056379" h="283210">
                  <a:moveTo>
                    <a:pt x="73660" y="0"/>
                  </a:moveTo>
                  <a:lnTo>
                    <a:pt x="0" y="0"/>
                  </a:lnTo>
                  <a:lnTo>
                    <a:pt x="0" y="283210"/>
                  </a:lnTo>
                  <a:lnTo>
                    <a:pt x="73660" y="283210"/>
                  </a:lnTo>
                  <a:lnTo>
                    <a:pt x="73660" y="0"/>
                  </a:lnTo>
                  <a:close/>
                </a:path>
                <a:path w="4056379" h="283210">
                  <a:moveTo>
                    <a:pt x="1436370" y="0"/>
                  </a:moveTo>
                  <a:lnTo>
                    <a:pt x="1363345" y="0"/>
                  </a:lnTo>
                  <a:lnTo>
                    <a:pt x="1363345" y="283210"/>
                  </a:lnTo>
                  <a:lnTo>
                    <a:pt x="1436370" y="283210"/>
                  </a:lnTo>
                  <a:lnTo>
                    <a:pt x="1436370" y="0"/>
                  </a:lnTo>
                  <a:close/>
                </a:path>
                <a:path w="4056379" h="283210">
                  <a:moveTo>
                    <a:pt x="4056380" y="0"/>
                  </a:moveTo>
                  <a:lnTo>
                    <a:pt x="3983355" y="0"/>
                  </a:lnTo>
                  <a:lnTo>
                    <a:pt x="3983355" y="283210"/>
                  </a:lnTo>
                  <a:lnTo>
                    <a:pt x="4056380" y="283210"/>
                  </a:lnTo>
                  <a:lnTo>
                    <a:pt x="4056380" y="0"/>
                  </a:lnTo>
                  <a:close/>
                </a:path>
              </a:pathLst>
            </a:custGeom>
            <a:solidFill>
              <a:srgbClr val="F5F5F5"/>
            </a:solidFill>
          </p:spPr>
          <p:txBody>
            <a:bodyPr wrap="square" lIns="0" tIns="0" rIns="0" bIns="0" rtlCol="0"/>
            <a:lstStyle/>
            <a:p/>
          </p:txBody>
        </p:sp>
      </p:grpSp>
      <p:sp>
        <p:nvSpPr>
          <p:cNvPr id="20" name="object 20"/>
          <p:cNvSpPr txBox="1"/>
          <p:nvPr/>
        </p:nvSpPr>
        <p:spPr>
          <a:xfrm>
            <a:off x="3064510" y="3260216"/>
            <a:ext cx="83185" cy="158750"/>
          </a:xfrm>
          <a:prstGeom prst="rect">
            <a:avLst/>
          </a:prstGeom>
          <a:solidFill>
            <a:srgbClr val="F5F5F5"/>
          </a:solidFill>
          <a:ln w="9143">
            <a:solidFill>
              <a:srgbClr val="D2DCE6"/>
            </a:solidFill>
          </a:ln>
        </p:spPr>
        <p:txBody>
          <a:bodyPr vert="horz" wrap="square" lIns="0" tIns="0" rIns="0" bIns="0" rtlCol="0">
            <a:spAutoFit/>
          </a:bodyPr>
          <a:lstStyle/>
          <a:p>
            <a:pPr marL="4445">
              <a:lnSpc>
                <a:spcPts val="1210"/>
              </a:lnSpc>
            </a:pPr>
            <a:r>
              <a:rPr sz="1050" spc="-5" dirty="0">
                <a:latin typeface="Consolas" panose="020B0609020204030204"/>
                <a:cs typeface="Consolas" panose="020B0609020204030204"/>
              </a:rPr>
              <a:t>A</a:t>
            </a:r>
            <a:endParaRPr sz="1050">
              <a:latin typeface="Consolas" panose="020B0609020204030204"/>
              <a:cs typeface="Consolas" panose="020B0609020204030204"/>
            </a:endParaRPr>
          </a:p>
        </p:txBody>
      </p:sp>
      <p:sp>
        <p:nvSpPr>
          <p:cNvPr id="21" name="object 21"/>
          <p:cNvSpPr txBox="1"/>
          <p:nvPr/>
        </p:nvSpPr>
        <p:spPr>
          <a:xfrm>
            <a:off x="4427854" y="3260216"/>
            <a:ext cx="82550" cy="158750"/>
          </a:xfrm>
          <a:prstGeom prst="rect">
            <a:avLst/>
          </a:prstGeom>
          <a:solidFill>
            <a:srgbClr val="F5F5F5"/>
          </a:solidFill>
          <a:ln w="9144">
            <a:solidFill>
              <a:srgbClr val="D2DCE6"/>
            </a:solidFill>
          </a:ln>
        </p:spPr>
        <p:txBody>
          <a:bodyPr vert="horz" wrap="square" lIns="0" tIns="0" rIns="0" bIns="0" rtlCol="0">
            <a:spAutoFit/>
          </a:bodyPr>
          <a:lstStyle/>
          <a:p>
            <a:pPr marL="5080">
              <a:lnSpc>
                <a:spcPts val="1210"/>
              </a:lnSpc>
            </a:pPr>
            <a:r>
              <a:rPr sz="1050" spc="-5" dirty="0">
                <a:latin typeface="Consolas" panose="020B0609020204030204"/>
                <a:cs typeface="Consolas" panose="020B0609020204030204"/>
              </a:rPr>
              <a:t>B</a:t>
            </a:r>
            <a:endParaRPr sz="1050">
              <a:latin typeface="Consolas" panose="020B0609020204030204"/>
              <a:cs typeface="Consolas" panose="020B0609020204030204"/>
            </a:endParaRPr>
          </a:p>
        </p:txBody>
      </p:sp>
      <p:sp>
        <p:nvSpPr>
          <p:cNvPr id="22" name="object 22"/>
          <p:cNvSpPr txBox="1"/>
          <p:nvPr/>
        </p:nvSpPr>
        <p:spPr>
          <a:xfrm>
            <a:off x="901700" y="3204959"/>
            <a:ext cx="6087110" cy="230504"/>
          </a:xfrm>
          <a:prstGeom prst="rect">
            <a:avLst/>
          </a:prstGeom>
        </p:spPr>
        <p:txBody>
          <a:bodyPr vert="horz" wrap="square" lIns="0" tIns="12065" rIns="0" bIns="0" rtlCol="0">
            <a:spAutoFit/>
          </a:bodyPr>
          <a:lstStyle/>
          <a:p>
            <a:pPr marL="12700">
              <a:lnSpc>
                <a:spcPct val="100000"/>
              </a:lnSpc>
              <a:spcBef>
                <a:spcPts val="95"/>
              </a:spcBef>
              <a:tabLst>
                <a:tab pos="2316480" algn="l"/>
                <a:tab pos="3680460" algn="l"/>
              </a:tabLst>
            </a:pPr>
            <a:r>
              <a:rPr sz="1350" spc="-5" dirty="0">
                <a:latin typeface="Segoe Print" panose="02000600000000000000"/>
                <a:cs typeface="Segoe Print" panose="02000600000000000000"/>
              </a:rPr>
              <a:t>For example,</a:t>
            </a:r>
            <a:r>
              <a:rPr sz="1350" spc="20" dirty="0">
                <a:latin typeface="Segoe Print" panose="02000600000000000000"/>
                <a:cs typeface="Segoe Print" panose="02000600000000000000"/>
              </a:rPr>
              <a:t> </a:t>
            </a:r>
            <a:r>
              <a:rPr sz="1350" spc="-5" dirty="0">
                <a:latin typeface="Segoe Print" panose="02000600000000000000"/>
                <a:cs typeface="Segoe Print" panose="02000600000000000000"/>
              </a:rPr>
              <a:t>if</a:t>
            </a:r>
            <a:r>
              <a:rPr sz="1350" dirty="0">
                <a:latin typeface="Segoe Print" panose="02000600000000000000"/>
                <a:cs typeface="Segoe Print" panose="02000600000000000000"/>
              </a:rPr>
              <a:t> </a:t>
            </a:r>
            <a:r>
              <a:rPr sz="1350" u="sng" spc="-5" dirty="0">
                <a:solidFill>
                  <a:srgbClr val="0555F3"/>
                </a:solidFill>
                <a:uFill>
                  <a:solidFill>
                    <a:srgbClr val="0555F3"/>
                  </a:solidFill>
                </a:uFill>
                <a:latin typeface="Segoe Print" panose="02000600000000000000"/>
                <a:cs typeface="Segoe Print" panose="02000600000000000000"/>
                <a:hlinkClick r:id="rId2"/>
              </a:rPr>
              <a:t>function</a:t>
            </a:r>
            <a:r>
              <a:rPr sz="1350" spc="-5" dirty="0">
                <a:solidFill>
                  <a:srgbClr val="0555F3"/>
                </a:solidFill>
                <a:latin typeface="Segoe Print" panose="02000600000000000000"/>
                <a:cs typeface="Segoe Print" panose="02000600000000000000"/>
              </a:rPr>
              <a:t>	</a:t>
            </a:r>
            <a:r>
              <a:rPr sz="1350" spc="-5" dirty="0">
                <a:latin typeface="Segoe Print" panose="02000600000000000000"/>
                <a:cs typeface="Segoe Print" panose="02000600000000000000"/>
              </a:rPr>
              <a:t>calls</a:t>
            </a:r>
            <a:r>
              <a:rPr sz="1350" spc="20" dirty="0">
                <a:latin typeface="Segoe Print" panose="02000600000000000000"/>
                <a:cs typeface="Segoe Print" panose="02000600000000000000"/>
              </a:rPr>
              <a:t> </a:t>
            </a:r>
            <a:r>
              <a:rPr sz="1350" spc="-5" dirty="0">
                <a:latin typeface="Segoe Print" panose="02000600000000000000"/>
                <a:cs typeface="Segoe Print" panose="02000600000000000000"/>
              </a:rPr>
              <a:t>function	which in turn calls</a:t>
            </a:r>
            <a:r>
              <a:rPr sz="1350" spc="-15" dirty="0">
                <a:latin typeface="Segoe Print" panose="02000600000000000000"/>
                <a:cs typeface="Segoe Print" panose="02000600000000000000"/>
              </a:rPr>
              <a:t> </a:t>
            </a:r>
            <a:r>
              <a:rPr sz="1350" spc="-5" dirty="0">
                <a:latin typeface="Segoe Print" panose="02000600000000000000"/>
                <a:cs typeface="Segoe Print" panose="02000600000000000000"/>
              </a:rPr>
              <a:t>function</a:t>
            </a:r>
            <a:endParaRPr sz="1350">
              <a:latin typeface="Segoe Print" panose="02000600000000000000"/>
              <a:cs typeface="Segoe Print" panose="02000600000000000000"/>
            </a:endParaRPr>
          </a:p>
        </p:txBody>
      </p:sp>
      <p:sp>
        <p:nvSpPr>
          <p:cNvPr id="23" name="object 23"/>
          <p:cNvSpPr txBox="1"/>
          <p:nvPr/>
        </p:nvSpPr>
        <p:spPr>
          <a:xfrm>
            <a:off x="7047865" y="3260216"/>
            <a:ext cx="82550" cy="158750"/>
          </a:xfrm>
          <a:prstGeom prst="rect">
            <a:avLst/>
          </a:prstGeom>
          <a:solidFill>
            <a:srgbClr val="F5F5F5"/>
          </a:solidFill>
          <a:ln w="9144">
            <a:solidFill>
              <a:srgbClr val="D2DCE6"/>
            </a:solidFill>
          </a:ln>
        </p:spPr>
        <p:txBody>
          <a:bodyPr vert="horz" wrap="square" lIns="0" tIns="0" rIns="0" bIns="0" rtlCol="0">
            <a:spAutoFit/>
          </a:bodyPr>
          <a:lstStyle/>
          <a:p>
            <a:pPr marL="5080">
              <a:lnSpc>
                <a:spcPts val="1210"/>
              </a:lnSpc>
            </a:pPr>
            <a:r>
              <a:rPr sz="1050" spc="-5" dirty="0">
                <a:latin typeface="Consolas" panose="020B0609020204030204"/>
                <a:cs typeface="Consolas" panose="020B0609020204030204"/>
              </a:rPr>
              <a:t>C</a:t>
            </a:r>
            <a:endParaRPr sz="1050">
              <a:latin typeface="Consolas" panose="020B0609020204030204"/>
              <a:cs typeface="Consolas" panose="020B0609020204030204"/>
            </a:endParaRPr>
          </a:p>
        </p:txBody>
      </p:sp>
      <p:sp>
        <p:nvSpPr>
          <p:cNvPr id="24" name="object 24"/>
          <p:cNvSpPr txBox="1"/>
          <p:nvPr/>
        </p:nvSpPr>
        <p:spPr>
          <a:xfrm>
            <a:off x="7189723" y="3204959"/>
            <a:ext cx="2348865" cy="230504"/>
          </a:xfrm>
          <a:prstGeom prst="rect">
            <a:avLst/>
          </a:prstGeom>
        </p:spPr>
        <p:txBody>
          <a:bodyPr vert="horz" wrap="square" lIns="0" tIns="12065" rIns="0" bIns="0" rtlCol="0">
            <a:spAutoFit/>
          </a:bodyPr>
          <a:lstStyle/>
          <a:p>
            <a:pPr marL="12700">
              <a:lnSpc>
                <a:spcPct val="100000"/>
              </a:lnSpc>
              <a:spcBef>
                <a:spcPts val="95"/>
              </a:spcBef>
            </a:pPr>
            <a:r>
              <a:rPr sz="1350" spc="-5" dirty="0">
                <a:latin typeface="Segoe Print" panose="02000600000000000000"/>
                <a:cs typeface="Segoe Print" panose="02000600000000000000"/>
              </a:rPr>
              <a:t>and an exception occurs</a:t>
            </a:r>
            <a:r>
              <a:rPr sz="1350" spc="-20" dirty="0">
                <a:latin typeface="Segoe Print" panose="02000600000000000000"/>
                <a:cs typeface="Segoe Print" panose="02000600000000000000"/>
              </a:rPr>
              <a:t> </a:t>
            </a:r>
            <a:r>
              <a:rPr sz="1350" spc="-5" dirty="0">
                <a:latin typeface="Segoe Print" panose="02000600000000000000"/>
                <a:cs typeface="Segoe Print" panose="02000600000000000000"/>
              </a:rPr>
              <a:t>in</a:t>
            </a:r>
            <a:endParaRPr sz="1350">
              <a:latin typeface="Segoe Print" panose="02000600000000000000"/>
              <a:cs typeface="Segoe Print" panose="02000600000000000000"/>
            </a:endParaRPr>
          </a:p>
        </p:txBody>
      </p:sp>
      <p:grpSp>
        <p:nvGrpSpPr>
          <p:cNvPr id="25" name="object 25"/>
          <p:cNvGrpSpPr/>
          <p:nvPr/>
        </p:nvGrpSpPr>
        <p:grpSpPr>
          <a:xfrm>
            <a:off x="914400" y="3473450"/>
            <a:ext cx="9237345" cy="302260"/>
            <a:chOff x="914400" y="3473450"/>
            <a:chExt cx="9237345" cy="302260"/>
          </a:xfrm>
        </p:grpSpPr>
        <p:sp>
          <p:nvSpPr>
            <p:cNvPr id="26" name="object 26"/>
            <p:cNvSpPr/>
            <p:nvPr/>
          </p:nvSpPr>
          <p:spPr>
            <a:xfrm>
              <a:off x="914400" y="3473450"/>
              <a:ext cx="9237345" cy="302260"/>
            </a:xfrm>
            <a:custGeom>
              <a:avLst/>
              <a:gdLst/>
              <a:ahLst/>
              <a:cxnLst/>
              <a:rect l="l" t="t" r="r" b="b"/>
              <a:pathLst>
                <a:path w="9237345" h="302260">
                  <a:moveTo>
                    <a:pt x="9237345" y="302260"/>
                  </a:moveTo>
                  <a:lnTo>
                    <a:pt x="0" y="302260"/>
                  </a:lnTo>
                  <a:lnTo>
                    <a:pt x="0" y="0"/>
                  </a:lnTo>
                  <a:lnTo>
                    <a:pt x="9237345" y="0"/>
                  </a:lnTo>
                  <a:lnTo>
                    <a:pt x="9237345" y="302260"/>
                  </a:lnTo>
                  <a:close/>
                </a:path>
              </a:pathLst>
            </a:custGeom>
            <a:solidFill>
              <a:srgbClr val="F8F9FB"/>
            </a:solidFill>
          </p:spPr>
          <p:txBody>
            <a:bodyPr wrap="square" lIns="0" tIns="0" rIns="0" bIns="0" rtlCol="0"/>
            <a:lstStyle/>
            <a:p/>
          </p:txBody>
        </p:sp>
        <p:sp>
          <p:nvSpPr>
            <p:cNvPr id="27" name="object 27"/>
            <p:cNvSpPr/>
            <p:nvPr/>
          </p:nvSpPr>
          <p:spPr>
            <a:xfrm>
              <a:off x="1700530" y="3482974"/>
              <a:ext cx="5731510" cy="283210"/>
            </a:xfrm>
            <a:custGeom>
              <a:avLst/>
              <a:gdLst/>
              <a:ahLst/>
              <a:cxnLst/>
              <a:rect l="l" t="t" r="r" b="b"/>
              <a:pathLst>
                <a:path w="5731509" h="283210">
                  <a:moveTo>
                    <a:pt x="73025" y="0"/>
                  </a:moveTo>
                  <a:lnTo>
                    <a:pt x="0" y="0"/>
                  </a:lnTo>
                  <a:lnTo>
                    <a:pt x="0" y="283210"/>
                  </a:lnTo>
                  <a:lnTo>
                    <a:pt x="73025" y="283210"/>
                  </a:lnTo>
                  <a:lnTo>
                    <a:pt x="73025" y="0"/>
                  </a:lnTo>
                  <a:close/>
                </a:path>
                <a:path w="5731509" h="283210">
                  <a:moveTo>
                    <a:pt x="2198370" y="0"/>
                  </a:moveTo>
                  <a:lnTo>
                    <a:pt x="2124710" y="0"/>
                  </a:lnTo>
                  <a:lnTo>
                    <a:pt x="2124710" y="283210"/>
                  </a:lnTo>
                  <a:lnTo>
                    <a:pt x="2198370" y="283210"/>
                  </a:lnTo>
                  <a:lnTo>
                    <a:pt x="2198370" y="0"/>
                  </a:lnTo>
                  <a:close/>
                </a:path>
                <a:path w="5731509" h="283210">
                  <a:moveTo>
                    <a:pt x="4472305" y="0"/>
                  </a:moveTo>
                  <a:lnTo>
                    <a:pt x="4399280" y="0"/>
                  </a:lnTo>
                  <a:lnTo>
                    <a:pt x="4399280" y="283210"/>
                  </a:lnTo>
                  <a:lnTo>
                    <a:pt x="4472305" y="283210"/>
                  </a:lnTo>
                  <a:lnTo>
                    <a:pt x="4472305" y="0"/>
                  </a:lnTo>
                  <a:close/>
                </a:path>
                <a:path w="5731509" h="283210">
                  <a:moveTo>
                    <a:pt x="5731497" y="0"/>
                  </a:moveTo>
                  <a:lnTo>
                    <a:pt x="5657850" y="0"/>
                  </a:lnTo>
                  <a:lnTo>
                    <a:pt x="5657850" y="283210"/>
                  </a:lnTo>
                  <a:lnTo>
                    <a:pt x="5731497" y="283210"/>
                  </a:lnTo>
                  <a:lnTo>
                    <a:pt x="5731497" y="0"/>
                  </a:lnTo>
                  <a:close/>
                </a:path>
              </a:pathLst>
            </a:custGeom>
            <a:solidFill>
              <a:srgbClr val="F5F5F5"/>
            </a:solidFill>
          </p:spPr>
          <p:txBody>
            <a:bodyPr wrap="square" lIns="0" tIns="0" rIns="0" bIns="0" rtlCol="0"/>
            <a:lstStyle/>
            <a:p/>
          </p:txBody>
        </p:sp>
      </p:grpSp>
      <p:sp>
        <p:nvSpPr>
          <p:cNvPr id="28" name="object 28"/>
          <p:cNvSpPr txBox="1"/>
          <p:nvPr/>
        </p:nvSpPr>
        <p:spPr>
          <a:xfrm>
            <a:off x="6094729" y="3563111"/>
            <a:ext cx="82550" cy="158750"/>
          </a:xfrm>
          <a:prstGeom prst="rect">
            <a:avLst/>
          </a:prstGeom>
          <a:solidFill>
            <a:srgbClr val="F5F5F5"/>
          </a:solidFill>
          <a:ln w="9144">
            <a:solidFill>
              <a:srgbClr val="D2DCE6"/>
            </a:solidFill>
          </a:ln>
        </p:spPr>
        <p:txBody>
          <a:bodyPr vert="horz" wrap="square" lIns="0" tIns="0" rIns="0" bIns="0" rtlCol="0">
            <a:spAutoFit/>
          </a:bodyPr>
          <a:lstStyle/>
          <a:p>
            <a:pPr marL="3810">
              <a:lnSpc>
                <a:spcPts val="1210"/>
              </a:lnSpc>
            </a:pPr>
            <a:r>
              <a:rPr sz="1050" spc="-5" dirty="0">
                <a:latin typeface="Consolas" panose="020B0609020204030204"/>
                <a:cs typeface="Consolas" panose="020B0609020204030204"/>
              </a:rPr>
              <a:t>B</a:t>
            </a:r>
            <a:endParaRPr sz="1050">
              <a:latin typeface="Consolas" panose="020B0609020204030204"/>
              <a:cs typeface="Consolas" panose="020B0609020204030204"/>
            </a:endParaRPr>
          </a:p>
        </p:txBody>
      </p:sp>
      <p:sp>
        <p:nvSpPr>
          <p:cNvPr id="29" name="object 29"/>
          <p:cNvSpPr txBox="1"/>
          <p:nvPr/>
        </p:nvSpPr>
        <p:spPr>
          <a:xfrm>
            <a:off x="901700" y="3508247"/>
            <a:ext cx="6595745" cy="230504"/>
          </a:xfrm>
          <a:prstGeom prst="rect">
            <a:avLst/>
          </a:prstGeom>
        </p:spPr>
        <p:txBody>
          <a:bodyPr vert="horz" wrap="square" lIns="0" tIns="12065" rIns="0" bIns="0" rtlCol="0">
            <a:spAutoFit/>
          </a:bodyPr>
          <a:lstStyle/>
          <a:p>
            <a:pPr marL="12700">
              <a:lnSpc>
                <a:spcPct val="100000"/>
              </a:lnSpc>
              <a:spcBef>
                <a:spcPts val="95"/>
              </a:spcBef>
              <a:tabLst>
                <a:tab pos="5347970" algn="l"/>
              </a:tabLst>
            </a:pPr>
            <a:r>
              <a:rPr sz="1350" spc="-5" dirty="0">
                <a:latin typeface="Segoe Print" panose="02000600000000000000"/>
                <a:cs typeface="Segoe Print" panose="02000600000000000000"/>
              </a:rPr>
              <a:t>function </a:t>
            </a:r>
            <a:r>
              <a:rPr sz="1050" spc="30" dirty="0">
                <a:latin typeface="Consolas" panose="020B0609020204030204"/>
                <a:cs typeface="Consolas" panose="020B0609020204030204"/>
              </a:rPr>
              <a:t>C</a:t>
            </a:r>
            <a:r>
              <a:rPr sz="1350" spc="30" dirty="0">
                <a:latin typeface="Segoe Print" panose="02000600000000000000"/>
                <a:cs typeface="Segoe Print" panose="02000600000000000000"/>
              </a:rPr>
              <a:t>. </a:t>
            </a:r>
            <a:r>
              <a:rPr sz="1350" spc="-10" dirty="0">
                <a:latin typeface="Segoe Print" panose="02000600000000000000"/>
                <a:cs typeface="Segoe Print" panose="02000600000000000000"/>
              </a:rPr>
              <a:t>If </a:t>
            </a:r>
            <a:r>
              <a:rPr sz="1350" spc="-5" dirty="0">
                <a:latin typeface="Segoe Print" panose="02000600000000000000"/>
                <a:cs typeface="Segoe Print" panose="02000600000000000000"/>
              </a:rPr>
              <a:t>it is not handled in </a:t>
            </a:r>
            <a:r>
              <a:rPr sz="1050" spc="40" dirty="0">
                <a:latin typeface="Consolas" panose="020B0609020204030204"/>
                <a:cs typeface="Consolas" panose="020B0609020204030204"/>
              </a:rPr>
              <a:t>C</a:t>
            </a:r>
            <a:r>
              <a:rPr sz="1350" spc="40" dirty="0">
                <a:latin typeface="Segoe Print" panose="02000600000000000000"/>
                <a:cs typeface="Segoe Print" panose="02000600000000000000"/>
              </a:rPr>
              <a:t>, </a:t>
            </a:r>
            <a:r>
              <a:rPr sz="1350" spc="-5" dirty="0">
                <a:latin typeface="Segoe Print" panose="02000600000000000000"/>
                <a:cs typeface="Segoe Print" panose="02000600000000000000"/>
              </a:rPr>
              <a:t>the exception</a:t>
            </a:r>
            <a:r>
              <a:rPr sz="1350" spc="215" dirty="0">
                <a:latin typeface="Segoe Print" panose="02000600000000000000"/>
                <a:cs typeface="Segoe Print" panose="02000600000000000000"/>
              </a:rPr>
              <a:t> </a:t>
            </a:r>
            <a:r>
              <a:rPr sz="1350" spc="-5" dirty="0">
                <a:latin typeface="Segoe Print" panose="02000600000000000000"/>
                <a:cs typeface="Segoe Print" panose="02000600000000000000"/>
              </a:rPr>
              <a:t>passes</a:t>
            </a:r>
            <a:r>
              <a:rPr sz="1350" spc="25" dirty="0">
                <a:latin typeface="Segoe Print" panose="02000600000000000000"/>
                <a:cs typeface="Segoe Print" panose="02000600000000000000"/>
              </a:rPr>
              <a:t> </a:t>
            </a:r>
            <a:r>
              <a:rPr sz="1350" spc="-5" dirty="0">
                <a:latin typeface="Segoe Print" panose="02000600000000000000"/>
                <a:cs typeface="Segoe Print" panose="02000600000000000000"/>
              </a:rPr>
              <a:t>to	and then to</a:t>
            </a:r>
            <a:r>
              <a:rPr sz="1350" dirty="0">
                <a:latin typeface="Segoe Print" panose="02000600000000000000"/>
                <a:cs typeface="Segoe Print" panose="02000600000000000000"/>
              </a:rPr>
              <a:t> </a:t>
            </a:r>
            <a:r>
              <a:rPr sz="1050" spc="40" dirty="0">
                <a:latin typeface="Consolas" panose="020B0609020204030204"/>
                <a:cs typeface="Consolas" panose="020B0609020204030204"/>
              </a:rPr>
              <a:t>A</a:t>
            </a:r>
            <a:r>
              <a:rPr sz="1350" spc="40" dirty="0">
                <a:latin typeface="Segoe Print" panose="02000600000000000000"/>
                <a:cs typeface="Segoe Print" panose="02000600000000000000"/>
              </a:rPr>
              <a:t>.</a:t>
            </a:r>
            <a:endParaRPr sz="1350">
              <a:latin typeface="Segoe Print" panose="02000600000000000000"/>
              <a:cs typeface="Segoe Print" panose="02000600000000000000"/>
            </a:endParaRPr>
          </a:p>
        </p:txBody>
      </p:sp>
      <p:grpSp>
        <p:nvGrpSpPr>
          <p:cNvPr id="30" name="object 30"/>
          <p:cNvGrpSpPr/>
          <p:nvPr/>
        </p:nvGrpSpPr>
        <p:grpSpPr>
          <a:xfrm>
            <a:off x="914400" y="3558539"/>
            <a:ext cx="9237345" cy="2857500"/>
            <a:chOff x="914400" y="3558539"/>
            <a:chExt cx="9237345" cy="2857500"/>
          </a:xfrm>
        </p:grpSpPr>
        <p:sp>
          <p:nvSpPr>
            <p:cNvPr id="31" name="object 31"/>
            <p:cNvSpPr/>
            <p:nvPr/>
          </p:nvSpPr>
          <p:spPr>
            <a:xfrm>
              <a:off x="1690878" y="3558539"/>
              <a:ext cx="5750560" cy="168275"/>
            </a:xfrm>
            <a:custGeom>
              <a:avLst/>
              <a:gdLst/>
              <a:ahLst/>
              <a:cxnLst/>
              <a:rect l="l" t="t" r="r" b="b"/>
              <a:pathLst>
                <a:path w="5750559" h="168275">
                  <a:moveTo>
                    <a:pt x="91681" y="0"/>
                  </a:moveTo>
                  <a:lnTo>
                    <a:pt x="82550" y="0"/>
                  </a:lnTo>
                  <a:lnTo>
                    <a:pt x="82550" y="9144"/>
                  </a:lnTo>
                  <a:lnTo>
                    <a:pt x="82550" y="158750"/>
                  </a:lnTo>
                  <a:lnTo>
                    <a:pt x="9131" y="158750"/>
                  </a:lnTo>
                  <a:lnTo>
                    <a:pt x="9131" y="9144"/>
                  </a:lnTo>
                  <a:lnTo>
                    <a:pt x="82550" y="9144"/>
                  </a:lnTo>
                  <a:lnTo>
                    <a:pt x="82550" y="0"/>
                  </a:lnTo>
                  <a:lnTo>
                    <a:pt x="9131" y="0"/>
                  </a:lnTo>
                  <a:lnTo>
                    <a:pt x="0" y="0"/>
                  </a:lnTo>
                  <a:lnTo>
                    <a:pt x="0" y="9144"/>
                  </a:lnTo>
                  <a:lnTo>
                    <a:pt x="0" y="158750"/>
                  </a:lnTo>
                  <a:lnTo>
                    <a:pt x="0" y="167894"/>
                  </a:lnTo>
                  <a:lnTo>
                    <a:pt x="9131" y="167894"/>
                  </a:lnTo>
                  <a:lnTo>
                    <a:pt x="82550" y="167894"/>
                  </a:lnTo>
                  <a:lnTo>
                    <a:pt x="91681" y="167894"/>
                  </a:lnTo>
                  <a:lnTo>
                    <a:pt x="91681" y="158750"/>
                  </a:lnTo>
                  <a:lnTo>
                    <a:pt x="91681" y="9144"/>
                  </a:lnTo>
                  <a:lnTo>
                    <a:pt x="91681" y="0"/>
                  </a:lnTo>
                  <a:close/>
                </a:path>
                <a:path w="5750559" h="168275">
                  <a:moveTo>
                    <a:pt x="2217039" y="0"/>
                  </a:moveTo>
                  <a:lnTo>
                    <a:pt x="2207895" y="0"/>
                  </a:lnTo>
                  <a:lnTo>
                    <a:pt x="2207895" y="9144"/>
                  </a:lnTo>
                  <a:lnTo>
                    <a:pt x="2207895" y="158750"/>
                  </a:lnTo>
                  <a:lnTo>
                    <a:pt x="2133854" y="158750"/>
                  </a:lnTo>
                  <a:lnTo>
                    <a:pt x="2133854" y="9144"/>
                  </a:lnTo>
                  <a:lnTo>
                    <a:pt x="2207895" y="9144"/>
                  </a:lnTo>
                  <a:lnTo>
                    <a:pt x="2207895" y="0"/>
                  </a:lnTo>
                  <a:lnTo>
                    <a:pt x="2133854" y="0"/>
                  </a:lnTo>
                  <a:lnTo>
                    <a:pt x="2124710" y="0"/>
                  </a:lnTo>
                  <a:lnTo>
                    <a:pt x="2124710" y="9144"/>
                  </a:lnTo>
                  <a:lnTo>
                    <a:pt x="2124710" y="158750"/>
                  </a:lnTo>
                  <a:lnTo>
                    <a:pt x="2124710" y="167894"/>
                  </a:lnTo>
                  <a:lnTo>
                    <a:pt x="2133854" y="167894"/>
                  </a:lnTo>
                  <a:lnTo>
                    <a:pt x="2207895" y="167894"/>
                  </a:lnTo>
                  <a:lnTo>
                    <a:pt x="2217039" y="167894"/>
                  </a:lnTo>
                  <a:lnTo>
                    <a:pt x="2217039" y="158750"/>
                  </a:lnTo>
                  <a:lnTo>
                    <a:pt x="2217039" y="9144"/>
                  </a:lnTo>
                  <a:lnTo>
                    <a:pt x="2217039" y="0"/>
                  </a:lnTo>
                  <a:close/>
                </a:path>
                <a:path w="5750559" h="168275">
                  <a:moveTo>
                    <a:pt x="5750179" y="0"/>
                  </a:moveTo>
                  <a:lnTo>
                    <a:pt x="5741035" y="0"/>
                  </a:lnTo>
                  <a:lnTo>
                    <a:pt x="5741035" y="9144"/>
                  </a:lnTo>
                  <a:lnTo>
                    <a:pt x="5741035" y="158750"/>
                  </a:lnTo>
                  <a:lnTo>
                    <a:pt x="5666994" y="158750"/>
                  </a:lnTo>
                  <a:lnTo>
                    <a:pt x="5666994" y="9144"/>
                  </a:lnTo>
                  <a:lnTo>
                    <a:pt x="5741035" y="9144"/>
                  </a:lnTo>
                  <a:lnTo>
                    <a:pt x="5741035" y="0"/>
                  </a:lnTo>
                  <a:lnTo>
                    <a:pt x="5666994" y="0"/>
                  </a:lnTo>
                  <a:lnTo>
                    <a:pt x="5657850" y="0"/>
                  </a:lnTo>
                  <a:lnTo>
                    <a:pt x="5657850" y="9144"/>
                  </a:lnTo>
                  <a:lnTo>
                    <a:pt x="5657850" y="158750"/>
                  </a:lnTo>
                  <a:lnTo>
                    <a:pt x="5657850" y="167894"/>
                  </a:lnTo>
                  <a:lnTo>
                    <a:pt x="5666994" y="167894"/>
                  </a:lnTo>
                  <a:lnTo>
                    <a:pt x="5741035" y="167894"/>
                  </a:lnTo>
                  <a:lnTo>
                    <a:pt x="5750179" y="167894"/>
                  </a:lnTo>
                  <a:lnTo>
                    <a:pt x="5750179" y="158750"/>
                  </a:lnTo>
                  <a:lnTo>
                    <a:pt x="5750179" y="9144"/>
                  </a:lnTo>
                  <a:lnTo>
                    <a:pt x="5750179" y="0"/>
                  </a:lnTo>
                  <a:close/>
                </a:path>
              </a:pathLst>
            </a:custGeom>
            <a:solidFill>
              <a:srgbClr val="D2DCE6"/>
            </a:solidFill>
          </p:spPr>
          <p:txBody>
            <a:bodyPr wrap="square" lIns="0" tIns="0" rIns="0" bIns="0" rtlCol="0"/>
            <a:lstStyle/>
            <a:p/>
          </p:txBody>
        </p:sp>
        <p:sp>
          <p:nvSpPr>
            <p:cNvPr id="32" name="object 32"/>
            <p:cNvSpPr/>
            <p:nvPr/>
          </p:nvSpPr>
          <p:spPr>
            <a:xfrm>
              <a:off x="914400" y="3775709"/>
              <a:ext cx="9237345" cy="2640330"/>
            </a:xfrm>
            <a:custGeom>
              <a:avLst/>
              <a:gdLst/>
              <a:ahLst/>
              <a:cxnLst/>
              <a:rect l="l" t="t" r="r" b="b"/>
              <a:pathLst>
                <a:path w="9237345" h="2640329">
                  <a:moveTo>
                    <a:pt x="9237345" y="1731010"/>
                  </a:moveTo>
                  <a:lnTo>
                    <a:pt x="0" y="1731010"/>
                  </a:lnTo>
                  <a:lnTo>
                    <a:pt x="0" y="2185670"/>
                  </a:lnTo>
                  <a:lnTo>
                    <a:pt x="0" y="2640330"/>
                  </a:lnTo>
                  <a:lnTo>
                    <a:pt x="9237345" y="2640330"/>
                  </a:lnTo>
                  <a:lnTo>
                    <a:pt x="9237345" y="2185682"/>
                  </a:lnTo>
                  <a:lnTo>
                    <a:pt x="9237345" y="1731010"/>
                  </a:lnTo>
                  <a:close/>
                </a:path>
                <a:path w="9237345" h="2640329">
                  <a:moveTo>
                    <a:pt x="9237345" y="973455"/>
                  </a:moveTo>
                  <a:lnTo>
                    <a:pt x="0" y="973455"/>
                  </a:lnTo>
                  <a:lnTo>
                    <a:pt x="0" y="1428115"/>
                  </a:lnTo>
                  <a:lnTo>
                    <a:pt x="0" y="1730375"/>
                  </a:lnTo>
                  <a:lnTo>
                    <a:pt x="9237345" y="1730375"/>
                  </a:lnTo>
                  <a:lnTo>
                    <a:pt x="9237345" y="1428115"/>
                  </a:lnTo>
                  <a:lnTo>
                    <a:pt x="9237345" y="973455"/>
                  </a:lnTo>
                  <a:close/>
                </a:path>
                <a:path w="9237345" h="2640329">
                  <a:moveTo>
                    <a:pt x="9237345" y="455295"/>
                  </a:moveTo>
                  <a:lnTo>
                    <a:pt x="0" y="455295"/>
                  </a:lnTo>
                  <a:lnTo>
                    <a:pt x="0" y="972820"/>
                  </a:lnTo>
                  <a:lnTo>
                    <a:pt x="9237345" y="972820"/>
                  </a:lnTo>
                  <a:lnTo>
                    <a:pt x="9237345" y="455295"/>
                  </a:lnTo>
                  <a:close/>
                </a:path>
                <a:path w="9237345" h="2640329">
                  <a:moveTo>
                    <a:pt x="9237345" y="0"/>
                  </a:moveTo>
                  <a:lnTo>
                    <a:pt x="0" y="0"/>
                  </a:lnTo>
                  <a:lnTo>
                    <a:pt x="0" y="454660"/>
                  </a:lnTo>
                  <a:lnTo>
                    <a:pt x="9237345" y="454660"/>
                  </a:lnTo>
                  <a:lnTo>
                    <a:pt x="9237345" y="0"/>
                  </a:lnTo>
                  <a:close/>
                </a:path>
              </a:pathLst>
            </a:custGeom>
            <a:solidFill>
              <a:srgbClr val="F8F9FB"/>
            </a:solidFill>
          </p:spPr>
          <p:txBody>
            <a:bodyPr wrap="square" lIns="0" tIns="0" rIns="0" bIns="0" rtlCol="0"/>
            <a:lstStyle/>
            <a:p/>
          </p:txBody>
        </p:sp>
      </p:grpSp>
      <p:sp>
        <p:nvSpPr>
          <p:cNvPr id="33" name="object 33"/>
          <p:cNvSpPr txBox="1"/>
          <p:nvPr/>
        </p:nvSpPr>
        <p:spPr>
          <a:xfrm>
            <a:off x="901700" y="3809999"/>
            <a:ext cx="9151620" cy="2416175"/>
          </a:xfrm>
          <a:prstGeom prst="rect">
            <a:avLst/>
          </a:prstGeom>
        </p:spPr>
        <p:txBody>
          <a:bodyPr vert="horz" wrap="square" lIns="0" tIns="12065" rIns="0" bIns="0" rtlCol="0">
            <a:spAutoFit/>
          </a:bodyPr>
          <a:lstStyle/>
          <a:p>
            <a:pPr marL="12700">
              <a:lnSpc>
                <a:spcPct val="100000"/>
              </a:lnSpc>
              <a:spcBef>
                <a:spcPts val="95"/>
              </a:spcBef>
            </a:pPr>
            <a:r>
              <a:rPr sz="1350" spc="-10" dirty="0">
                <a:latin typeface="Segoe Print" panose="02000600000000000000"/>
                <a:cs typeface="Segoe Print" panose="02000600000000000000"/>
              </a:rPr>
              <a:t>If </a:t>
            </a:r>
            <a:r>
              <a:rPr sz="1350" spc="-5" dirty="0">
                <a:latin typeface="Segoe Print" panose="02000600000000000000"/>
                <a:cs typeface="Segoe Print" panose="02000600000000000000"/>
              </a:rPr>
              <a:t>never handled, an error message is spit out and our program come to a sudden, unexpected</a:t>
            </a:r>
            <a:r>
              <a:rPr sz="1350" spc="195" dirty="0">
                <a:latin typeface="Segoe Print" panose="02000600000000000000"/>
                <a:cs typeface="Segoe Print" panose="02000600000000000000"/>
              </a:rPr>
              <a:t> </a:t>
            </a:r>
            <a:r>
              <a:rPr sz="1350" spc="-5" dirty="0">
                <a:latin typeface="Segoe Print" panose="02000600000000000000"/>
                <a:cs typeface="Segoe Print" panose="02000600000000000000"/>
              </a:rPr>
              <a:t>halt.</a:t>
            </a:r>
            <a:endParaRPr sz="1350">
              <a:latin typeface="Segoe Print" panose="02000600000000000000"/>
              <a:cs typeface="Segoe Print" panose="02000600000000000000"/>
            </a:endParaRPr>
          </a:p>
          <a:p>
            <a:pPr>
              <a:lnSpc>
                <a:spcPct val="100000"/>
              </a:lnSpc>
              <a:spcBef>
                <a:spcPts val="50"/>
              </a:spcBef>
            </a:pPr>
            <a:endParaRPr sz="1150">
              <a:latin typeface="Segoe Print" panose="02000600000000000000"/>
              <a:cs typeface="Segoe Print" panose="02000600000000000000"/>
            </a:endParaRPr>
          </a:p>
          <a:p>
            <a:pPr marL="12700">
              <a:lnSpc>
                <a:spcPct val="100000"/>
              </a:lnSpc>
            </a:pPr>
            <a:r>
              <a:rPr sz="1800" b="1" spc="-5" dirty="0">
                <a:solidFill>
                  <a:srgbClr val="24255E"/>
                </a:solidFill>
                <a:latin typeface="Segoe Print" panose="02000600000000000000"/>
                <a:cs typeface="Segoe Print" panose="02000600000000000000"/>
              </a:rPr>
              <a:t>Catching Exceptions in Python</a:t>
            </a:r>
            <a:endParaRPr sz="1800">
              <a:latin typeface="Segoe Print" panose="02000600000000000000"/>
              <a:cs typeface="Segoe Print" panose="02000600000000000000"/>
            </a:endParaRPr>
          </a:p>
          <a:p>
            <a:pPr marL="12700">
              <a:lnSpc>
                <a:spcPct val="100000"/>
              </a:lnSpc>
              <a:spcBef>
                <a:spcPts val="1805"/>
              </a:spcBef>
            </a:pPr>
            <a:r>
              <a:rPr sz="1350" spc="-10" dirty="0">
                <a:latin typeface="Segoe Print" panose="02000600000000000000"/>
                <a:cs typeface="Segoe Print" panose="02000600000000000000"/>
              </a:rPr>
              <a:t>In </a:t>
            </a:r>
            <a:r>
              <a:rPr sz="1350" spc="-5" dirty="0">
                <a:latin typeface="Segoe Print" panose="02000600000000000000"/>
                <a:cs typeface="Segoe Print" panose="02000600000000000000"/>
              </a:rPr>
              <a:t>Python, exceptions can </a:t>
            </a:r>
            <a:r>
              <a:rPr sz="1350" spc="-10" dirty="0">
                <a:latin typeface="Segoe Print" panose="02000600000000000000"/>
                <a:cs typeface="Segoe Print" panose="02000600000000000000"/>
              </a:rPr>
              <a:t>be </a:t>
            </a:r>
            <a:r>
              <a:rPr sz="1350" spc="-5" dirty="0">
                <a:latin typeface="Segoe Print" panose="02000600000000000000"/>
                <a:cs typeface="Segoe Print" panose="02000600000000000000"/>
              </a:rPr>
              <a:t>handled using a try</a:t>
            </a:r>
            <a:r>
              <a:rPr sz="1350" spc="95" dirty="0">
                <a:latin typeface="Segoe Print" panose="02000600000000000000"/>
                <a:cs typeface="Segoe Print" panose="02000600000000000000"/>
              </a:rPr>
              <a:t> </a:t>
            </a:r>
            <a:r>
              <a:rPr sz="1350" spc="-5" dirty="0">
                <a:latin typeface="Segoe Print" panose="02000600000000000000"/>
                <a:cs typeface="Segoe Print" panose="02000600000000000000"/>
              </a:rPr>
              <a:t>statement.</a:t>
            </a:r>
            <a:endParaRPr sz="1350">
              <a:latin typeface="Segoe Print" panose="02000600000000000000"/>
              <a:cs typeface="Segoe Print" panose="02000600000000000000"/>
            </a:endParaRPr>
          </a:p>
          <a:p>
            <a:pPr marL="12700" marR="189865">
              <a:lnSpc>
                <a:spcPct val="147000"/>
              </a:lnSpc>
              <a:spcBef>
                <a:spcPts val="1190"/>
              </a:spcBef>
            </a:pPr>
            <a:r>
              <a:rPr sz="1350" spc="-5" dirty="0">
                <a:latin typeface="Segoe Print" panose="02000600000000000000"/>
                <a:cs typeface="Segoe Print" panose="02000600000000000000"/>
              </a:rPr>
              <a:t>A critical operation which can raise exception is placed inside the try clause and the code that handles  exception is written in except</a:t>
            </a:r>
            <a:r>
              <a:rPr sz="1350" spc="40" dirty="0">
                <a:latin typeface="Segoe Print" panose="02000600000000000000"/>
                <a:cs typeface="Segoe Print" panose="02000600000000000000"/>
              </a:rPr>
              <a:t> </a:t>
            </a:r>
            <a:r>
              <a:rPr sz="1350" spc="-5" dirty="0">
                <a:latin typeface="Segoe Print" panose="02000600000000000000"/>
                <a:cs typeface="Segoe Print" panose="02000600000000000000"/>
              </a:rPr>
              <a:t>clause.</a:t>
            </a:r>
            <a:endParaRPr sz="1350">
              <a:latin typeface="Segoe Print" panose="02000600000000000000"/>
              <a:cs typeface="Segoe Print" panose="02000600000000000000"/>
            </a:endParaRPr>
          </a:p>
          <a:p>
            <a:pPr marL="12700">
              <a:lnSpc>
                <a:spcPct val="100000"/>
              </a:lnSpc>
              <a:spcBef>
                <a:spcPts val="1955"/>
              </a:spcBef>
            </a:pPr>
            <a:r>
              <a:rPr sz="1350" spc="-10" dirty="0">
                <a:latin typeface="Segoe Print" panose="02000600000000000000"/>
                <a:cs typeface="Segoe Print" panose="02000600000000000000"/>
              </a:rPr>
              <a:t>It </a:t>
            </a:r>
            <a:r>
              <a:rPr sz="1350" spc="-5" dirty="0">
                <a:latin typeface="Segoe Print" panose="02000600000000000000"/>
                <a:cs typeface="Segoe Print" panose="02000600000000000000"/>
              </a:rPr>
              <a:t>is </a:t>
            </a:r>
            <a:r>
              <a:rPr sz="1350" spc="-10" dirty="0">
                <a:latin typeface="Segoe Print" panose="02000600000000000000"/>
                <a:cs typeface="Segoe Print" panose="02000600000000000000"/>
              </a:rPr>
              <a:t>up </a:t>
            </a:r>
            <a:r>
              <a:rPr sz="1350" spc="-5" dirty="0">
                <a:latin typeface="Segoe Print" panose="02000600000000000000"/>
                <a:cs typeface="Segoe Print" panose="02000600000000000000"/>
              </a:rPr>
              <a:t>to us, what operations we perform once we </a:t>
            </a:r>
            <a:r>
              <a:rPr sz="1350" spc="-10" dirty="0">
                <a:latin typeface="Segoe Print" panose="02000600000000000000"/>
                <a:cs typeface="Segoe Print" panose="02000600000000000000"/>
              </a:rPr>
              <a:t>have </a:t>
            </a:r>
            <a:r>
              <a:rPr sz="1350" spc="-5" dirty="0">
                <a:latin typeface="Segoe Print" panose="02000600000000000000"/>
                <a:cs typeface="Segoe Print" panose="02000600000000000000"/>
              </a:rPr>
              <a:t>caught the exception. </a:t>
            </a:r>
            <a:r>
              <a:rPr sz="1350" spc="-15" dirty="0">
                <a:latin typeface="Segoe Print" panose="02000600000000000000"/>
                <a:cs typeface="Segoe Print" panose="02000600000000000000"/>
              </a:rPr>
              <a:t>tfere </a:t>
            </a:r>
            <a:r>
              <a:rPr sz="1350" spc="-5" dirty="0">
                <a:latin typeface="Segoe Print" panose="02000600000000000000"/>
                <a:cs typeface="Segoe Print" panose="02000600000000000000"/>
              </a:rPr>
              <a:t>is a simple</a:t>
            </a:r>
            <a:r>
              <a:rPr sz="1350" spc="295" dirty="0">
                <a:latin typeface="Segoe Print" panose="02000600000000000000"/>
                <a:cs typeface="Segoe Print" panose="02000600000000000000"/>
              </a:rPr>
              <a:t> </a:t>
            </a:r>
            <a:r>
              <a:rPr sz="1350" spc="-5" dirty="0">
                <a:latin typeface="Segoe Print" panose="02000600000000000000"/>
                <a:cs typeface="Segoe Print" panose="02000600000000000000"/>
              </a:rPr>
              <a:t>example.</a:t>
            </a:r>
            <a:endParaRPr sz="1350">
              <a:latin typeface="Segoe Print" panose="02000600000000000000"/>
              <a:cs typeface="Segoe Print" panose="02000600000000000000"/>
            </a:endParaRPr>
          </a:p>
        </p:txBody>
      </p:sp>
      <p:sp>
        <p:nvSpPr>
          <p:cNvPr id="34" name="object 34"/>
          <p:cNvSpPr/>
          <p:nvPr/>
        </p:nvSpPr>
        <p:spPr>
          <a:xfrm>
            <a:off x="914400" y="6416675"/>
            <a:ext cx="9237345" cy="198120"/>
          </a:xfrm>
          <a:custGeom>
            <a:avLst/>
            <a:gdLst/>
            <a:ahLst/>
            <a:cxnLst/>
            <a:rect l="l" t="t" r="r" b="b"/>
            <a:pathLst>
              <a:path w="9237345" h="198120">
                <a:moveTo>
                  <a:pt x="9237345" y="198120"/>
                </a:moveTo>
                <a:lnTo>
                  <a:pt x="0" y="198120"/>
                </a:lnTo>
                <a:lnTo>
                  <a:pt x="0" y="0"/>
                </a:lnTo>
                <a:lnTo>
                  <a:pt x="9237345" y="0"/>
                </a:lnTo>
                <a:lnTo>
                  <a:pt x="9237345" y="198120"/>
                </a:lnTo>
                <a:close/>
              </a:path>
            </a:pathLst>
          </a:custGeom>
          <a:solidFill>
            <a:srgbClr val="FFFFFF"/>
          </a:solidFill>
        </p:spPr>
        <p:txBody>
          <a:bodyPr wrap="square" lIns="0" tIns="0" rIns="0" bIns="0" rtlCol="0"/>
          <a:lstStyle/>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492760"/>
            <a:ext cx="9237345" cy="3686810"/>
            <a:chOff x="914400" y="914399"/>
            <a:chExt cx="9237345" cy="2694305"/>
          </a:xfrm>
        </p:grpSpPr>
        <p:sp>
          <p:nvSpPr>
            <p:cNvPr id="3" name="object 3"/>
            <p:cNvSpPr/>
            <p:nvPr/>
          </p:nvSpPr>
          <p:spPr>
            <a:xfrm>
              <a:off x="914400" y="914399"/>
              <a:ext cx="9237345" cy="2694305"/>
            </a:xfrm>
            <a:custGeom>
              <a:avLst/>
              <a:gdLst/>
              <a:ahLst/>
              <a:cxnLst/>
              <a:rect l="l" t="t" r="r" b="b"/>
              <a:pathLst>
                <a:path w="9237345" h="2694304">
                  <a:moveTo>
                    <a:pt x="9237345" y="2694304"/>
                  </a:moveTo>
                  <a:lnTo>
                    <a:pt x="0" y="2694304"/>
                  </a:lnTo>
                  <a:lnTo>
                    <a:pt x="0" y="0"/>
                  </a:lnTo>
                  <a:lnTo>
                    <a:pt x="9237345" y="0"/>
                  </a:lnTo>
                  <a:lnTo>
                    <a:pt x="9237345" y="2694304"/>
                  </a:lnTo>
                  <a:close/>
                </a:path>
              </a:pathLst>
            </a:custGeom>
            <a:solidFill>
              <a:srgbClr val="FFFFFF"/>
            </a:solidFill>
          </p:spPr>
          <p:txBody>
            <a:bodyPr wrap="square" lIns="0" tIns="0" rIns="0" bIns="0" rtlCol="0"/>
            <a:lstStyle/>
            <a:p/>
          </p:txBody>
        </p:sp>
        <p:sp>
          <p:nvSpPr>
            <p:cNvPr id="4" name="object 4"/>
            <p:cNvSpPr/>
            <p:nvPr/>
          </p:nvSpPr>
          <p:spPr>
            <a:xfrm>
              <a:off x="914400" y="914399"/>
              <a:ext cx="5561076" cy="2516124"/>
            </a:xfrm>
            <a:prstGeom prst="rect">
              <a:avLst/>
            </a:prstGeom>
            <a:blipFill>
              <a:blip r:embed="rId1" cstate="print"/>
              <a:stretch>
                <a:fillRect/>
              </a:stretch>
            </a:blipFill>
          </p:spPr>
          <p:txBody>
            <a:bodyPr wrap="square" lIns="0" tIns="0" rIns="0" bIns="0" rtlCol="0"/>
            <a:lstStyle/>
            <a:p/>
          </p:txBody>
        </p:sp>
      </p:grpSp>
      <p:sp>
        <p:nvSpPr>
          <p:cNvPr id="5" name="object 5"/>
          <p:cNvSpPr/>
          <p:nvPr/>
        </p:nvSpPr>
        <p:spPr>
          <a:xfrm>
            <a:off x="914400" y="4256405"/>
            <a:ext cx="6033135" cy="2986405"/>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400" y="914399"/>
            <a:ext cx="9237345" cy="517525"/>
          </a:xfrm>
          <a:custGeom>
            <a:avLst/>
            <a:gdLst/>
            <a:ahLst/>
            <a:cxnLst/>
            <a:rect l="l" t="t" r="r" b="b"/>
            <a:pathLst>
              <a:path w="9237345" h="517525">
                <a:moveTo>
                  <a:pt x="9237345" y="517525"/>
                </a:moveTo>
                <a:lnTo>
                  <a:pt x="0" y="517525"/>
                </a:lnTo>
                <a:lnTo>
                  <a:pt x="0" y="0"/>
                </a:lnTo>
                <a:lnTo>
                  <a:pt x="9237345" y="0"/>
                </a:lnTo>
                <a:lnTo>
                  <a:pt x="9237345" y="517525"/>
                </a:lnTo>
                <a:close/>
              </a:path>
            </a:pathLst>
          </a:custGeom>
          <a:solidFill>
            <a:srgbClr val="F8F9FB"/>
          </a:solidFill>
        </p:spPr>
        <p:txBody>
          <a:bodyPr wrap="square" lIns="0" tIns="0" rIns="0" bIns="0" rtlCol="0"/>
          <a:lstStyle/>
          <a:p/>
        </p:txBody>
      </p:sp>
      <p:sp>
        <p:nvSpPr>
          <p:cNvPr id="12" name="object 12"/>
          <p:cNvSpPr txBox="1">
            <a:spLocks noGrp="1"/>
          </p:cNvSpPr>
          <p:nvPr>
            <p:ph type="title"/>
          </p:nvPr>
        </p:nvSpPr>
        <p:spPr>
          <a:xfrm>
            <a:off x="901700" y="963294"/>
            <a:ext cx="450659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4255E"/>
                </a:solidFill>
                <a:latin typeface="Segoe Print" panose="02000600000000000000"/>
                <a:cs typeface="Segoe Print" panose="02000600000000000000"/>
              </a:rPr>
              <a:t>Catching Specific Exceptions in</a:t>
            </a:r>
            <a:r>
              <a:rPr sz="1800" b="1" spc="-10" dirty="0">
                <a:solidFill>
                  <a:srgbClr val="24255E"/>
                </a:solidFill>
                <a:latin typeface="Segoe Print" panose="02000600000000000000"/>
                <a:cs typeface="Segoe Print" panose="02000600000000000000"/>
              </a:rPr>
              <a:t> </a:t>
            </a:r>
            <a:r>
              <a:rPr sz="1800" b="1" spc="-5" dirty="0">
                <a:solidFill>
                  <a:srgbClr val="24255E"/>
                </a:solidFill>
                <a:latin typeface="Segoe Print" panose="02000600000000000000"/>
                <a:cs typeface="Segoe Print" panose="02000600000000000000"/>
              </a:rPr>
              <a:t>Python</a:t>
            </a:r>
            <a:endParaRPr sz="1800">
              <a:latin typeface="Segoe Print" panose="02000600000000000000"/>
              <a:cs typeface="Segoe Print" panose="02000600000000000000"/>
            </a:endParaRPr>
          </a:p>
        </p:txBody>
      </p:sp>
      <p:sp>
        <p:nvSpPr>
          <p:cNvPr id="18" name="object 18"/>
          <p:cNvSpPr/>
          <p:nvPr/>
        </p:nvSpPr>
        <p:spPr>
          <a:xfrm>
            <a:off x="914400" y="1734819"/>
            <a:ext cx="9237345" cy="2119630"/>
          </a:xfrm>
          <a:custGeom>
            <a:avLst/>
            <a:gdLst/>
            <a:ahLst/>
            <a:cxnLst/>
            <a:rect l="l" t="t" r="r" b="b"/>
            <a:pathLst>
              <a:path w="9237345" h="2119629">
                <a:moveTo>
                  <a:pt x="9237345" y="1515110"/>
                </a:moveTo>
                <a:lnTo>
                  <a:pt x="0" y="1515110"/>
                </a:lnTo>
                <a:lnTo>
                  <a:pt x="0" y="1817370"/>
                </a:lnTo>
                <a:lnTo>
                  <a:pt x="0" y="2119630"/>
                </a:lnTo>
                <a:lnTo>
                  <a:pt x="9237345" y="2119630"/>
                </a:lnTo>
                <a:lnTo>
                  <a:pt x="9237345" y="1817370"/>
                </a:lnTo>
                <a:lnTo>
                  <a:pt x="9237345" y="1515110"/>
                </a:lnTo>
                <a:close/>
              </a:path>
              <a:path w="9237345" h="2119629">
                <a:moveTo>
                  <a:pt x="9237345" y="757555"/>
                </a:moveTo>
                <a:lnTo>
                  <a:pt x="0" y="757555"/>
                </a:lnTo>
                <a:lnTo>
                  <a:pt x="0" y="1059815"/>
                </a:lnTo>
                <a:lnTo>
                  <a:pt x="0" y="1514475"/>
                </a:lnTo>
                <a:lnTo>
                  <a:pt x="9237345" y="1514475"/>
                </a:lnTo>
                <a:lnTo>
                  <a:pt x="9237345" y="1059815"/>
                </a:lnTo>
                <a:lnTo>
                  <a:pt x="9237345" y="757555"/>
                </a:lnTo>
                <a:close/>
              </a:path>
              <a:path w="9237345" h="2119629">
                <a:moveTo>
                  <a:pt x="9237345" y="0"/>
                </a:moveTo>
                <a:lnTo>
                  <a:pt x="0" y="0"/>
                </a:lnTo>
                <a:lnTo>
                  <a:pt x="0" y="302260"/>
                </a:lnTo>
                <a:lnTo>
                  <a:pt x="0" y="756920"/>
                </a:lnTo>
                <a:lnTo>
                  <a:pt x="9237345" y="756920"/>
                </a:lnTo>
                <a:lnTo>
                  <a:pt x="9237345" y="302260"/>
                </a:lnTo>
                <a:lnTo>
                  <a:pt x="9237345" y="0"/>
                </a:lnTo>
                <a:close/>
              </a:path>
            </a:pathLst>
          </a:custGeom>
          <a:solidFill>
            <a:srgbClr val="F8F9FB"/>
          </a:solidFill>
        </p:spPr>
        <p:txBody>
          <a:bodyPr wrap="square" lIns="0" tIns="0" rIns="0" bIns="0" rtlCol="0"/>
          <a:lstStyle/>
          <a:p/>
        </p:txBody>
      </p:sp>
      <p:sp>
        <p:nvSpPr>
          <p:cNvPr id="19" name="object 19"/>
          <p:cNvSpPr txBox="1">
            <a:spLocks noGrp="1"/>
          </p:cNvSpPr>
          <p:nvPr>
            <p:ph type="body" idx="1"/>
          </p:nvPr>
        </p:nvSpPr>
        <p:spPr>
          <a:prstGeom prst="rect">
            <a:avLst/>
          </a:prstGeom>
        </p:spPr>
        <p:txBody>
          <a:bodyPr vert="horz" wrap="square" lIns="0" tIns="12700" rIns="0" bIns="0" rtlCol="0">
            <a:spAutoFit/>
          </a:bodyPr>
          <a:lstStyle/>
          <a:p>
            <a:pPr marL="12700" marR="5080">
              <a:lnSpc>
                <a:spcPct val="147000"/>
              </a:lnSpc>
              <a:spcBef>
                <a:spcPts val="100"/>
              </a:spcBef>
            </a:pPr>
            <a:r>
              <a:rPr spc="-5" dirty="0"/>
              <a:t>This is not a good programming practice as it will catch all exceptions and handle every case in the same  way. </a:t>
            </a:r>
            <a:r>
              <a:rPr spc="-10" dirty="0"/>
              <a:t>We </a:t>
            </a:r>
            <a:r>
              <a:rPr spc="-5" dirty="0"/>
              <a:t>can specify which exceptions an except clause will</a:t>
            </a:r>
            <a:r>
              <a:rPr spc="110" dirty="0"/>
              <a:t> </a:t>
            </a:r>
            <a:r>
              <a:rPr spc="-5" dirty="0"/>
              <a:t>catch.</a:t>
            </a:r>
            <a:endParaRPr spc="-5" dirty="0"/>
          </a:p>
          <a:p>
            <a:pPr marL="12700" marR="624840">
              <a:lnSpc>
                <a:spcPct val="147000"/>
              </a:lnSpc>
              <a:spcBef>
                <a:spcPts val="1210"/>
              </a:spcBef>
            </a:pPr>
            <a:r>
              <a:rPr spc="-5" dirty="0"/>
              <a:t>A try clause can </a:t>
            </a:r>
            <a:r>
              <a:rPr spc="-10" dirty="0"/>
              <a:t>have </a:t>
            </a:r>
            <a:r>
              <a:rPr spc="-5" dirty="0"/>
              <a:t>any number of except clause to handle them differently but only one will </a:t>
            </a:r>
            <a:r>
              <a:rPr spc="-10" dirty="0"/>
              <a:t>be  </a:t>
            </a:r>
            <a:r>
              <a:rPr spc="-5" dirty="0"/>
              <a:t>executed in case an exception</a:t>
            </a:r>
            <a:r>
              <a:rPr spc="25" dirty="0"/>
              <a:t> </a:t>
            </a:r>
            <a:r>
              <a:rPr spc="-5" dirty="0"/>
              <a:t>occurs.</a:t>
            </a:r>
            <a:endParaRPr spc="-5" dirty="0"/>
          </a:p>
          <a:p>
            <a:pPr marL="12700" marR="6350">
              <a:lnSpc>
                <a:spcPct val="147000"/>
              </a:lnSpc>
              <a:spcBef>
                <a:spcPts val="1210"/>
              </a:spcBef>
            </a:pPr>
            <a:r>
              <a:rPr spc="-10" dirty="0"/>
              <a:t>We </a:t>
            </a:r>
            <a:r>
              <a:rPr spc="-5" dirty="0"/>
              <a:t>can use a tuple of values to specify multiple exceptions in an except clause. </a:t>
            </a:r>
            <a:r>
              <a:rPr spc="-15" dirty="0"/>
              <a:t>tfere </a:t>
            </a:r>
            <a:r>
              <a:rPr spc="-5" dirty="0"/>
              <a:t>is an example pseudo  code.</a:t>
            </a:r>
            <a:endParaRPr spc="-5"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4695" y="264160"/>
            <a:ext cx="6131560" cy="3329305"/>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914400" y="3702050"/>
            <a:ext cx="9237345" cy="517525"/>
          </a:xfrm>
          <a:custGeom>
            <a:avLst/>
            <a:gdLst/>
            <a:ahLst/>
            <a:cxnLst/>
            <a:rect l="l" t="t" r="r" b="b"/>
            <a:pathLst>
              <a:path w="9237345" h="517525">
                <a:moveTo>
                  <a:pt x="9237345" y="517525"/>
                </a:moveTo>
                <a:lnTo>
                  <a:pt x="0" y="517525"/>
                </a:lnTo>
                <a:lnTo>
                  <a:pt x="0" y="0"/>
                </a:lnTo>
                <a:lnTo>
                  <a:pt x="9237345" y="0"/>
                </a:lnTo>
                <a:lnTo>
                  <a:pt x="9237345" y="517525"/>
                </a:lnTo>
                <a:close/>
              </a:path>
            </a:pathLst>
          </a:custGeom>
          <a:solidFill>
            <a:srgbClr val="F8F9FB"/>
          </a:solidFill>
        </p:spPr>
        <p:txBody>
          <a:bodyPr wrap="square" lIns="0" tIns="0" rIns="0" bIns="0" rtlCol="0"/>
          <a:lstStyle/>
          <a:p/>
        </p:txBody>
      </p:sp>
      <p:sp>
        <p:nvSpPr>
          <p:cNvPr id="4" name="object 4"/>
          <p:cNvSpPr txBox="1"/>
          <p:nvPr/>
        </p:nvSpPr>
        <p:spPr>
          <a:xfrm>
            <a:off x="901700" y="3750690"/>
            <a:ext cx="125476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4255E"/>
                </a:solidFill>
                <a:latin typeface="Segoe Print" panose="02000600000000000000"/>
                <a:cs typeface="Segoe Print" panose="02000600000000000000"/>
              </a:rPr>
              <a:t>try...finally</a:t>
            </a:r>
            <a:endParaRPr sz="1800">
              <a:latin typeface="Segoe Print" panose="02000600000000000000"/>
              <a:cs typeface="Segoe Print" panose="02000600000000000000"/>
            </a:endParaRPr>
          </a:p>
        </p:txBody>
      </p:sp>
      <p:grpSp>
        <p:nvGrpSpPr>
          <p:cNvPr id="5" name="object 5"/>
          <p:cNvGrpSpPr/>
          <p:nvPr/>
        </p:nvGrpSpPr>
        <p:grpSpPr>
          <a:xfrm>
            <a:off x="914400" y="4219575"/>
            <a:ext cx="9237345" cy="302260"/>
            <a:chOff x="914400" y="4219575"/>
            <a:chExt cx="9237345" cy="302260"/>
          </a:xfrm>
        </p:grpSpPr>
        <p:sp>
          <p:nvSpPr>
            <p:cNvPr id="6" name="object 6"/>
            <p:cNvSpPr/>
            <p:nvPr/>
          </p:nvSpPr>
          <p:spPr>
            <a:xfrm>
              <a:off x="914400" y="4219575"/>
              <a:ext cx="9237345" cy="302260"/>
            </a:xfrm>
            <a:custGeom>
              <a:avLst/>
              <a:gdLst/>
              <a:ahLst/>
              <a:cxnLst/>
              <a:rect l="l" t="t" r="r" b="b"/>
              <a:pathLst>
                <a:path w="9237345" h="302260">
                  <a:moveTo>
                    <a:pt x="9237345" y="302260"/>
                  </a:moveTo>
                  <a:lnTo>
                    <a:pt x="0" y="302260"/>
                  </a:lnTo>
                  <a:lnTo>
                    <a:pt x="0" y="0"/>
                  </a:lnTo>
                  <a:lnTo>
                    <a:pt x="9237345" y="0"/>
                  </a:lnTo>
                  <a:lnTo>
                    <a:pt x="9237345" y="302260"/>
                  </a:lnTo>
                  <a:close/>
                </a:path>
              </a:pathLst>
            </a:custGeom>
            <a:solidFill>
              <a:srgbClr val="F8F9FB"/>
            </a:solidFill>
          </p:spPr>
          <p:txBody>
            <a:bodyPr wrap="square" lIns="0" tIns="0" rIns="0" bIns="0" rtlCol="0"/>
            <a:lstStyle/>
            <a:p/>
          </p:txBody>
        </p:sp>
        <p:sp>
          <p:nvSpPr>
            <p:cNvPr id="7" name="object 7"/>
            <p:cNvSpPr/>
            <p:nvPr/>
          </p:nvSpPr>
          <p:spPr>
            <a:xfrm>
              <a:off x="5390515" y="4229100"/>
              <a:ext cx="513715" cy="283210"/>
            </a:xfrm>
            <a:custGeom>
              <a:avLst/>
              <a:gdLst/>
              <a:ahLst/>
              <a:cxnLst/>
              <a:rect l="l" t="t" r="r" b="b"/>
              <a:pathLst>
                <a:path w="513714" h="283210">
                  <a:moveTo>
                    <a:pt x="513714" y="283210"/>
                  </a:moveTo>
                  <a:lnTo>
                    <a:pt x="0" y="283210"/>
                  </a:lnTo>
                  <a:lnTo>
                    <a:pt x="0" y="0"/>
                  </a:lnTo>
                  <a:lnTo>
                    <a:pt x="513714" y="0"/>
                  </a:lnTo>
                  <a:lnTo>
                    <a:pt x="513714" y="283210"/>
                  </a:lnTo>
                  <a:close/>
                </a:path>
              </a:pathLst>
            </a:custGeom>
            <a:solidFill>
              <a:srgbClr val="F5F5F5"/>
            </a:solidFill>
          </p:spPr>
          <p:txBody>
            <a:bodyPr wrap="square" lIns="0" tIns="0" rIns="0" bIns="0" rtlCol="0"/>
            <a:lstStyle/>
            <a:p/>
          </p:txBody>
        </p:sp>
      </p:grpSp>
      <p:sp>
        <p:nvSpPr>
          <p:cNvPr id="8" name="object 8"/>
          <p:cNvSpPr txBox="1"/>
          <p:nvPr/>
        </p:nvSpPr>
        <p:spPr>
          <a:xfrm>
            <a:off x="5385434" y="4309236"/>
            <a:ext cx="523240" cy="158750"/>
          </a:xfrm>
          <a:prstGeom prst="rect">
            <a:avLst/>
          </a:prstGeom>
          <a:solidFill>
            <a:srgbClr val="F5F5F5"/>
          </a:solidFill>
          <a:ln w="9144">
            <a:solidFill>
              <a:srgbClr val="D2DCE6"/>
            </a:solidFill>
          </a:ln>
        </p:spPr>
        <p:txBody>
          <a:bodyPr vert="horz" wrap="square" lIns="0" tIns="0" rIns="0" bIns="0" rtlCol="0">
            <a:spAutoFit/>
          </a:bodyPr>
          <a:lstStyle/>
          <a:p>
            <a:pPr marL="4445">
              <a:lnSpc>
                <a:spcPts val="1215"/>
              </a:lnSpc>
            </a:pPr>
            <a:r>
              <a:rPr sz="1050" spc="-5" dirty="0">
                <a:latin typeface="Consolas" panose="020B0609020204030204"/>
                <a:cs typeface="Consolas" panose="020B0609020204030204"/>
              </a:rPr>
              <a:t>finally</a:t>
            </a:r>
            <a:endParaRPr sz="1050">
              <a:latin typeface="Consolas" panose="020B0609020204030204"/>
              <a:cs typeface="Consolas" panose="020B0609020204030204"/>
            </a:endParaRPr>
          </a:p>
        </p:txBody>
      </p:sp>
      <p:sp>
        <p:nvSpPr>
          <p:cNvPr id="9" name="object 9"/>
          <p:cNvSpPr txBox="1"/>
          <p:nvPr/>
        </p:nvSpPr>
        <p:spPr>
          <a:xfrm>
            <a:off x="5967476" y="4253483"/>
            <a:ext cx="4089400" cy="230504"/>
          </a:xfrm>
          <a:prstGeom prst="rect">
            <a:avLst/>
          </a:prstGeom>
        </p:spPr>
        <p:txBody>
          <a:bodyPr vert="horz" wrap="square" lIns="0" tIns="12065" rIns="0" bIns="0" rtlCol="0">
            <a:spAutoFit/>
          </a:bodyPr>
          <a:lstStyle/>
          <a:p>
            <a:pPr marL="12700">
              <a:lnSpc>
                <a:spcPct val="100000"/>
              </a:lnSpc>
              <a:spcBef>
                <a:spcPts val="95"/>
              </a:spcBef>
            </a:pPr>
            <a:r>
              <a:rPr sz="1350" spc="-5" dirty="0">
                <a:latin typeface="Segoe Print" panose="02000600000000000000"/>
                <a:cs typeface="Segoe Print" panose="02000600000000000000"/>
              </a:rPr>
              <a:t>clause. This clause is executed </a:t>
            </a:r>
            <a:r>
              <a:rPr sz="1350" spc="-10" dirty="0">
                <a:latin typeface="Segoe Print" panose="02000600000000000000"/>
                <a:cs typeface="Segoe Print" panose="02000600000000000000"/>
              </a:rPr>
              <a:t>no </a:t>
            </a:r>
            <a:r>
              <a:rPr sz="1350" spc="-5" dirty="0">
                <a:latin typeface="Segoe Print" panose="02000600000000000000"/>
                <a:cs typeface="Segoe Print" panose="02000600000000000000"/>
              </a:rPr>
              <a:t>matter</a:t>
            </a:r>
            <a:r>
              <a:rPr sz="1350" spc="70" dirty="0">
                <a:latin typeface="Segoe Print" panose="02000600000000000000"/>
                <a:cs typeface="Segoe Print" panose="02000600000000000000"/>
              </a:rPr>
              <a:t> </a:t>
            </a:r>
            <a:r>
              <a:rPr sz="1350" spc="-5" dirty="0">
                <a:latin typeface="Segoe Print" panose="02000600000000000000"/>
                <a:cs typeface="Segoe Print" panose="02000600000000000000"/>
              </a:rPr>
              <a:t>what,</a:t>
            </a:r>
            <a:endParaRPr sz="1350">
              <a:latin typeface="Segoe Print" panose="02000600000000000000"/>
              <a:cs typeface="Segoe Print" panose="02000600000000000000"/>
            </a:endParaRPr>
          </a:p>
        </p:txBody>
      </p:sp>
      <p:sp>
        <p:nvSpPr>
          <p:cNvPr id="10" name="object 10"/>
          <p:cNvSpPr/>
          <p:nvPr/>
        </p:nvSpPr>
        <p:spPr>
          <a:xfrm>
            <a:off x="914400" y="4522469"/>
            <a:ext cx="9237345" cy="302260"/>
          </a:xfrm>
          <a:custGeom>
            <a:avLst/>
            <a:gdLst/>
            <a:ahLst/>
            <a:cxnLst/>
            <a:rect l="l" t="t" r="r" b="b"/>
            <a:pathLst>
              <a:path w="9237345" h="302260">
                <a:moveTo>
                  <a:pt x="9237345" y="302260"/>
                </a:moveTo>
                <a:lnTo>
                  <a:pt x="0" y="302260"/>
                </a:lnTo>
                <a:lnTo>
                  <a:pt x="0" y="0"/>
                </a:lnTo>
                <a:lnTo>
                  <a:pt x="9237345" y="0"/>
                </a:lnTo>
                <a:lnTo>
                  <a:pt x="9237345" y="302260"/>
                </a:lnTo>
                <a:close/>
              </a:path>
            </a:pathLst>
          </a:custGeom>
          <a:solidFill>
            <a:srgbClr val="F8F9FB"/>
          </a:solidFill>
        </p:spPr>
        <p:txBody>
          <a:bodyPr wrap="square" lIns="0" tIns="0" rIns="0" bIns="0" rtlCol="0"/>
          <a:lstStyle/>
          <a:p/>
        </p:txBody>
      </p:sp>
      <p:sp>
        <p:nvSpPr>
          <p:cNvPr id="11" name="object 11"/>
          <p:cNvSpPr txBox="1"/>
          <p:nvPr/>
        </p:nvSpPr>
        <p:spPr>
          <a:xfrm>
            <a:off x="901700" y="4155185"/>
            <a:ext cx="4424045" cy="632460"/>
          </a:xfrm>
          <a:prstGeom prst="rect">
            <a:avLst/>
          </a:prstGeom>
        </p:spPr>
        <p:txBody>
          <a:bodyPr vert="horz" wrap="square" lIns="0" tIns="12700" rIns="0" bIns="0" rtlCol="0">
            <a:spAutoFit/>
          </a:bodyPr>
          <a:lstStyle/>
          <a:p>
            <a:pPr marL="12700" marR="5080">
              <a:lnSpc>
                <a:spcPct val="147000"/>
              </a:lnSpc>
              <a:spcBef>
                <a:spcPts val="100"/>
              </a:spcBef>
            </a:pPr>
            <a:r>
              <a:rPr sz="1350" spc="-5" dirty="0">
                <a:latin typeface="Segoe Print" panose="02000600000000000000"/>
                <a:cs typeface="Segoe Print" panose="02000600000000000000"/>
              </a:rPr>
              <a:t>The try statement in Python can </a:t>
            </a:r>
            <a:r>
              <a:rPr sz="1350" spc="-10" dirty="0">
                <a:latin typeface="Segoe Print" panose="02000600000000000000"/>
                <a:cs typeface="Segoe Print" panose="02000600000000000000"/>
              </a:rPr>
              <a:t>have </a:t>
            </a:r>
            <a:r>
              <a:rPr sz="1350" spc="-5" dirty="0">
                <a:latin typeface="Segoe Print" panose="02000600000000000000"/>
                <a:cs typeface="Segoe Print" panose="02000600000000000000"/>
              </a:rPr>
              <a:t>an optional  and is generally used to release external</a:t>
            </a:r>
            <a:r>
              <a:rPr sz="1350" spc="60" dirty="0">
                <a:latin typeface="Segoe Print" panose="02000600000000000000"/>
                <a:cs typeface="Segoe Print" panose="02000600000000000000"/>
              </a:rPr>
              <a:t> </a:t>
            </a:r>
            <a:r>
              <a:rPr sz="1350" spc="-5" dirty="0">
                <a:latin typeface="Segoe Print" panose="02000600000000000000"/>
                <a:cs typeface="Segoe Print" panose="02000600000000000000"/>
              </a:rPr>
              <a:t>resources.</a:t>
            </a:r>
            <a:endParaRPr sz="1350">
              <a:latin typeface="Segoe Print" panose="02000600000000000000"/>
              <a:cs typeface="Segoe Print" panose="02000600000000000000"/>
            </a:endParaRPr>
          </a:p>
        </p:txBody>
      </p:sp>
      <p:sp>
        <p:nvSpPr>
          <p:cNvPr id="12" name="object 12"/>
          <p:cNvSpPr/>
          <p:nvPr/>
        </p:nvSpPr>
        <p:spPr>
          <a:xfrm>
            <a:off x="914400" y="4824729"/>
            <a:ext cx="9237345" cy="1664970"/>
          </a:xfrm>
          <a:custGeom>
            <a:avLst/>
            <a:gdLst/>
            <a:ahLst/>
            <a:cxnLst/>
            <a:rect l="l" t="t" r="r" b="b"/>
            <a:pathLst>
              <a:path w="9237345" h="1664970">
                <a:moveTo>
                  <a:pt x="9237345" y="1060450"/>
                </a:moveTo>
                <a:lnTo>
                  <a:pt x="0" y="1060450"/>
                </a:lnTo>
                <a:lnTo>
                  <a:pt x="0" y="1362710"/>
                </a:lnTo>
                <a:lnTo>
                  <a:pt x="0" y="1664970"/>
                </a:lnTo>
                <a:lnTo>
                  <a:pt x="9237345" y="1664970"/>
                </a:lnTo>
                <a:lnTo>
                  <a:pt x="9237345" y="1362710"/>
                </a:lnTo>
                <a:lnTo>
                  <a:pt x="9237345" y="1060450"/>
                </a:lnTo>
                <a:close/>
              </a:path>
              <a:path w="9237345" h="1664970">
                <a:moveTo>
                  <a:pt x="9237345" y="302895"/>
                </a:moveTo>
                <a:lnTo>
                  <a:pt x="0" y="302895"/>
                </a:lnTo>
                <a:lnTo>
                  <a:pt x="0" y="757555"/>
                </a:lnTo>
                <a:lnTo>
                  <a:pt x="0" y="1059815"/>
                </a:lnTo>
                <a:lnTo>
                  <a:pt x="9237345" y="1059815"/>
                </a:lnTo>
                <a:lnTo>
                  <a:pt x="9237345" y="757555"/>
                </a:lnTo>
                <a:lnTo>
                  <a:pt x="9237345" y="302895"/>
                </a:lnTo>
                <a:close/>
              </a:path>
              <a:path w="9237345" h="1664970">
                <a:moveTo>
                  <a:pt x="9237345" y="0"/>
                </a:moveTo>
                <a:lnTo>
                  <a:pt x="0" y="0"/>
                </a:lnTo>
                <a:lnTo>
                  <a:pt x="0" y="302260"/>
                </a:lnTo>
                <a:lnTo>
                  <a:pt x="9237345" y="302260"/>
                </a:lnTo>
                <a:lnTo>
                  <a:pt x="9237345" y="0"/>
                </a:lnTo>
                <a:close/>
              </a:path>
            </a:pathLst>
          </a:custGeom>
          <a:solidFill>
            <a:srgbClr val="F8F9FB"/>
          </a:solidFill>
        </p:spPr>
        <p:txBody>
          <a:bodyPr wrap="square" lIns="0" tIns="0" rIns="0" bIns="0" rtlCol="0"/>
          <a:lstStyle/>
          <a:p/>
        </p:txBody>
      </p:sp>
      <p:sp>
        <p:nvSpPr>
          <p:cNvPr id="13" name="object 13"/>
          <p:cNvSpPr txBox="1"/>
          <p:nvPr/>
        </p:nvSpPr>
        <p:spPr>
          <a:xfrm>
            <a:off x="901700" y="4760188"/>
            <a:ext cx="9128760" cy="1691639"/>
          </a:xfrm>
          <a:prstGeom prst="rect">
            <a:avLst/>
          </a:prstGeom>
        </p:spPr>
        <p:txBody>
          <a:bodyPr vert="horz" wrap="square" lIns="0" tIns="12700" rIns="0" bIns="0" rtlCol="0">
            <a:spAutoFit/>
          </a:bodyPr>
          <a:lstStyle/>
          <a:p>
            <a:pPr marL="12700" marR="5080">
              <a:lnSpc>
                <a:spcPct val="147000"/>
              </a:lnSpc>
              <a:spcBef>
                <a:spcPts val="100"/>
              </a:spcBef>
            </a:pPr>
            <a:r>
              <a:rPr sz="1350" spc="-5" dirty="0">
                <a:latin typeface="Segoe Print" panose="02000600000000000000"/>
                <a:cs typeface="Segoe Print" panose="02000600000000000000"/>
              </a:rPr>
              <a:t>For example, we </a:t>
            </a:r>
            <a:r>
              <a:rPr sz="1350" spc="-10" dirty="0">
                <a:latin typeface="Segoe Print" panose="02000600000000000000"/>
                <a:cs typeface="Segoe Print" panose="02000600000000000000"/>
              </a:rPr>
              <a:t>may be </a:t>
            </a:r>
            <a:r>
              <a:rPr sz="1350" spc="-5" dirty="0">
                <a:latin typeface="Segoe Print" panose="02000600000000000000"/>
                <a:cs typeface="Segoe Print" panose="02000600000000000000"/>
              </a:rPr>
              <a:t>connected to a remote data center through the network </a:t>
            </a:r>
            <a:r>
              <a:rPr sz="1350" spc="-10" dirty="0">
                <a:latin typeface="Segoe Print" panose="02000600000000000000"/>
                <a:cs typeface="Segoe Print" panose="02000600000000000000"/>
              </a:rPr>
              <a:t>or </a:t>
            </a:r>
            <a:r>
              <a:rPr sz="1350" spc="-5" dirty="0">
                <a:latin typeface="Segoe Print" panose="02000600000000000000"/>
                <a:cs typeface="Segoe Print" panose="02000600000000000000"/>
              </a:rPr>
              <a:t>working with a file  </a:t>
            </a:r>
            <a:r>
              <a:rPr sz="1350" spc="-10" dirty="0">
                <a:latin typeface="Segoe Print" panose="02000600000000000000"/>
                <a:cs typeface="Segoe Print" panose="02000600000000000000"/>
              </a:rPr>
              <a:t>or </a:t>
            </a:r>
            <a:r>
              <a:rPr sz="1350" spc="-5" dirty="0">
                <a:latin typeface="Segoe Print" panose="02000600000000000000"/>
                <a:cs typeface="Segoe Print" panose="02000600000000000000"/>
              </a:rPr>
              <a:t>working with a Graphical User Interface</a:t>
            </a:r>
            <a:r>
              <a:rPr sz="1350" spc="65" dirty="0">
                <a:latin typeface="Segoe Print" panose="02000600000000000000"/>
                <a:cs typeface="Segoe Print" panose="02000600000000000000"/>
              </a:rPr>
              <a:t> </a:t>
            </a:r>
            <a:r>
              <a:rPr sz="1350" spc="-5" dirty="0">
                <a:latin typeface="Segoe Print" panose="02000600000000000000"/>
                <a:cs typeface="Segoe Print" panose="02000600000000000000"/>
              </a:rPr>
              <a:t>(GUI).</a:t>
            </a:r>
            <a:endParaRPr sz="1350">
              <a:latin typeface="Segoe Print" panose="02000600000000000000"/>
              <a:cs typeface="Segoe Print" panose="02000600000000000000"/>
            </a:endParaRPr>
          </a:p>
          <a:p>
            <a:pPr marL="12700" marR="175260">
              <a:lnSpc>
                <a:spcPct val="147000"/>
              </a:lnSpc>
              <a:spcBef>
                <a:spcPts val="1195"/>
              </a:spcBef>
            </a:pPr>
            <a:r>
              <a:rPr sz="1350" spc="-10" dirty="0">
                <a:latin typeface="Segoe Print" panose="02000600000000000000"/>
                <a:cs typeface="Segoe Print" panose="02000600000000000000"/>
              </a:rPr>
              <a:t>In </a:t>
            </a:r>
            <a:r>
              <a:rPr sz="1350" spc="-5" dirty="0">
                <a:latin typeface="Segoe Print" panose="02000600000000000000"/>
                <a:cs typeface="Segoe Print" panose="02000600000000000000"/>
              </a:rPr>
              <a:t>all these circumstances, we must clean </a:t>
            </a:r>
            <a:r>
              <a:rPr sz="1350" spc="-10" dirty="0">
                <a:latin typeface="Segoe Print" panose="02000600000000000000"/>
                <a:cs typeface="Segoe Print" panose="02000600000000000000"/>
              </a:rPr>
              <a:t>up </a:t>
            </a:r>
            <a:r>
              <a:rPr sz="1350" spc="-5" dirty="0">
                <a:latin typeface="Segoe Print" panose="02000600000000000000"/>
                <a:cs typeface="Segoe Print" panose="02000600000000000000"/>
              </a:rPr>
              <a:t>the resource once used, whether it was successful </a:t>
            </a:r>
            <a:r>
              <a:rPr sz="1350" spc="-10" dirty="0">
                <a:latin typeface="Segoe Print" panose="02000600000000000000"/>
                <a:cs typeface="Segoe Print" panose="02000600000000000000"/>
              </a:rPr>
              <a:t>or </a:t>
            </a:r>
            <a:r>
              <a:rPr sz="1350" spc="-5" dirty="0">
                <a:latin typeface="Segoe Print" panose="02000600000000000000"/>
                <a:cs typeface="Segoe Print" panose="02000600000000000000"/>
              </a:rPr>
              <a:t>not.  These actions (closing a file, GUI </a:t>
            </a:r>
            <a:r>
              <a:rPr sz="1350" spc="-10" dirty="0">
                <a:latin typeface="Segoe Print" panose="02000600000000000000"/>
                <a:cs typeface="Segoe Print" panose="02000600000000000000"/>
              </a:rPr>
              <a:t>or </a:t>
            </a:r>
            <a:r>
              <a:rPr sz="1350" spc="-5" dirty="0">
                <a:latin typeface="Segoe Print" panose="02000600000000000000"/>
                <a:cs typeface="Segoe Print" panose="02000600000000000000"/>
              </a:rPr>
              <a:t>disconnecting </a:t>
            </a:r>
            <a:r>
              <a:rPr sz="1350" spc="-10" dirty="0">
                <a:latin typeface="Segoe Print" panose="02000600000000000000"/>
                <a:cs typeface="Segoe Print" panose="02000600000000000000"/>
              </a:rPr>
              <a:t>from </a:t>
            </a:r>
            <a:r>
              <a:rPr sz="1350" spc="-5" dirty="0">
                <a:latin typeface="Segoe Print" panose="02000600000000000000"/>
                <a:cs typeface="Segoe Print" panose="02000600000000000000"/>
              </a:rPr>
              <a:t>network) are performed in the finally clause to  guarantee</a:t>
            </a:r>
            <a:r>
              <a:rPr sz="1350" dirty="0">
                <a:latin typeface="Segoe Print" panose="02000600000000000000"/>
                <a:cs typeface="Segoe Print" panose="02000600000000000000"/>
              </a:rPr>
              <a:t> </a:t>
            </a:r>
            <a:r>
              <a:rPr sz="1350" spc="-5" dirty="0">
                <a:latin typeface="Segoe Print" panose="02000600000000000000"/>
                <a:cs typeface="Segoe Print" panose="02000600000000000000"/>
              </a:rPr>
              <a:t>execution.</a:t>
            </a:r>
            <a:endParaRPr sz="1350">
              <a:latin typeface="Segoe Print" panose="02000600000000000000"/>
              <a:cs typeface="Segoe Print" panose="0200060000000000000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914399"/>
            <a:ext cx="9237345" cy="302260"/>
          </a:xfrm>
          <a:prstGeom prst="rect">
            <a:avLst/>
          </a:prstGeom>
          <a:solidFill>
            <a:srgbClr val="F8F9FB"/>
          </a:solidFill>
        </p:spPr>
        <p:txBody>
          <a:bodyPr vert="horz" wrap="square" lIns="0" tIns="45719" rIns="0" bIns="0" rtlCol="0">
            <a:spAutoFit/>
          </a:bodyPr>
          <a:lstStyle/>
          <a:p>
            <a:pPr>
              <a:lnSpc>
                <a:spcPct val="100000"/>
              </a:lnSpc>
              <a:spcBef>
                <a:spcPts val="360"/>
              </a:spcBef>
            </a:pPr>
            <a:r>
              <a:rPr sz="1350" spc="-15" dirty="0">
                <a:latin typeface="Segoe Print" panose="02000600000000000000"/>
                <a:cs typeface="Segoe Print" panose="02000600000000000000"/>
              </a:rPr>
              <a:t>tfere </a:t>
            </a:r>
            <a:r>
              <a:rPr sz="1350" spc="-5" dirty="0">
                <a:latin typeface="Segoe Print" panose="02000600000000000000"/>
                <a:cs typeface="Segoe Print" panose="02000600000000000000"/>
              </a:rPr>
              <a:t>is an example of </a:t>
            </a:r>
            <a:r>
              <a:rPr sz="1350" u="sng" spc="-5" dirty="0">
                <a:solidFill>
                  <a:srgbClr val="0555F3"/>
                </a:solidFill>
                <a:uFill>
                  <a:solidFill>
                    <a:srgbClr val="0555F3"/>
                  </a:solidFill>
                </a:uFill>
                <a:latin typeface="Segoe Print" panose="02000600000000000000"/>
                <a:cs typeface="Segoe Print" panose="02000600000000000000"/>
                <a:hlinkClick r:id="rId1"/>
              </a:rPr>
              <a:t>file operations</a:t>
            </a:r>
            <a:r>
              <a:rPr sz="1350" spc="-5" dirty="0">
                <a:solidFill>
                  <a:srgbClr val="0555F3"/>
                </a:solidFill>
                <a:latin typeface="Segoe Print" panose="02000600000000000000"/>
                <a:cs typeface="Segoe Print" panose="02000600000000000000"/>
                <a:hlinkClick r:id="rId1"/>
              </a:rPr>
              <a:t> </a:t>
            </a:r>
            <a:r>
              <a:rPr sz="1350" spc="-5" dirty="0">
                <a:latin typeface="Segoe Print" panose="02000600000000000000"/>
                <a:cs typeface="Segoe Print" panose="02000600000000000000"/>
              </a:rPr>
              <a:t>to illustrate</a:t>
            </a:r>
            <a:r>
              <a:rPr sz="1350" spc="75" dirty="0">
                <a:latin typeface="Segoe Print" panose="02000600000000000000"/>
                <a:cs typeface="Segoe Print" panose="02000600000000000000"/>
              </a:rPr>
              <a:t> </a:t>
            </a:r>
            <a:r>
              <a:rPr sz="1350" spc="-5" dirty="0">
                <a:latin typeface="Segoe Print" panose="02000600000000000000"/>
                <a:cs typeface="Segoe Print" panose="02000600000000000000"/>
              </a:rPr>
              <a:t>this.</a:t>
            </a:r>
            <a:endParaRPr sz="1350">
              <a:latin typeface="Segoe Print" panose="02000600000000000000"/>
              <a:cs typeface="Segoe Print" panose="02000600000000000000"/>
            </a:endParaRPr>
          </a:p>
        </p:txBody>
      </p:sp>
      <p:sp>
        <p:nvSpPr>
          <p:cNvPr id="3" name="object 3"/>
          <p:cNvSpPr/>
          <p:nvPr/>
        </p:nvSpPr>
        <p:spPr>
          <a:xfrm>
            <a:off x="734695" y="1489075"/>
            <a:ext cx="7087235" cy="224790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3896359" y="4133214"/>
            <a:ext cx="3275329" cy="566420"/>
          </a:xfrm>
          <a:prstGeom prst="rect">
            <a:avLst/>
          </a:prstGeom>
        </p:spPr>
        <p:txBody>
          <a:bodyPr vert="horz" wrap="square" lIns="0" tIns="12700" rIns="0" bIns="0" rtlCol="0">
            <a:spAutoFit/>
          </a:bodyPr>
          <a:lstStyle/>
          <a:p>
            <a:pPr marL="12700">
              <a:lnSpc>
                <a:spcPct val="100000"/>
              </a:lnSpc>
              <a:spcBef>
                <a:spcPts val="100"/>
              </a:spcBef>
            </a:pPr>
            <a:r>
              <a:rPr sz="3600" b="1" i="1" u="heavy" spc="-5" dirty="0">
                <a:solidFill>
                  <a:srgbClr val="FF0000"/>
                </a:solidFill>
                <a:uFill>
                  <a:solidFill>
                    <a:srgbClr val="FF0000"/>
                  </a:solidFill>
                </a:uFill>
                <a:latin typeface="Calibri Light" panose="020F0302020204030204"/>
                <a:cs typeface="Calibri Light" panose="020F0302020204030204"/>
              </a:rPr>
              <a:t>Python</a:t>
            </a:r>
            <a:r>
              <a:rPr sz="3600" b="1" i="1" u="heavy" spc="-35" dirty="0">
                <a:solidFill>
                  <a:srgbClr val="FF0000"/>
                </a:solidFill>
                <a:uFill>
                  <a:solidFill>
                    <a:srgbClr val="FF0000"/>
                  </a:solidFill>
                </a:uFill>
                <a:latin typeface="Calibri Light" panose="020F0302020204030204"/>
                <a:cs typeface="Calibri Light" panose="020F0302020204030204"/>
              </a:rPr>
              <a:t> </a:t>
            </a:r>
            <a:r>
              <a:rPr sz="3600" b="1" i="1" u="heavy" spc="-5" dirty="0">
                <a:solidFill>
                  <a:srgbClr val="FF0000"/>
                </a:solidFill>
                <a:uFill>
                  <a:solidFill>
                    <a:srgbClr val="FF0000"/>
                  </a:solidFill>
                </a:uFill>
                <a:latin typeface="Calibri Light" panose="020F0302020204030204"/>
                <a:cs typeface="Calibri Light" panose="020F0302020204030204"/>
              </a:rPr>
              <a:t>Dictionary</a:t>
            </a:r>
            <a:endParaRPr sz="3600" b="1">
              <a:latin typeface="Calibri Light" panose="020F0302020204030204"/>
              <a:cs typeface="Calibri Light" panose="020F0302020204030204"/>
            </a:endParaRPr>
          </a:p>
        </p:txBody>
      </p:sp>
      <p:sp>
        <p:nvSpPr>
          <p:cNvPr id="5" name="object 5"/>
          <p:cNvSpPr txBox="1"/>
          <p:nvPr/>
        </p:nvSpPr>
        <p:spPr>
          <a:xfrm>
            <a:off x="901700" y="4890770"/>
            <a:ext cx="10135235" cy="2237105"/>
          </a:xfrm>
          <a:prstGeom prst="rect">
            <a:avLst/>
          </a:prstGeom>
        </p:spPr>
        <p:txBody>
          <a:bodyPr vert="horz" wrap="square" lIns="0" tIns="24765" rIns="0" bIns="0" rtlCol="0">
            <a:spAutoFit/>
          </a:bodyPr>
          <a:lstStyle/>
          <a:p>
            <a:pPr marL="12700" marR="38100">
              <a:lnSpc>
                <a:spcPts val="1380"/>
              </a:lnSpc>
              <a:spcBef>
                <a:spcPts val="195"/>
              </a:spcBef>
            </a:pPr>
            <a:r>
              <a:rPr sz="1600" b="1" spc="-5" dirty="0">
                <a:latin typeface="Arial" panose="020B0604020202020204"/>
                <a:cs typeface="Arial" panose="020B0604020202020204"/>
              </a:rPr>
              <a:t>Dictionary </a:t>
            </a:r>
            <a:r>
              <a:rPr sz="1600" spc="-5" dirty="0">
                <a:latin typeface="Arial" panose="020B0604020202020204"/>
                <a:cs typeface="Arial" panose="020B0604020202020204"/>
              </a:rPr>
              <a:t>in Python is </a:t>
            </a:r>
            <a:r>
              <a:rPr sz="1600" dirty="0">
                <a:latin typeface="Arial" panose="020B0604020202020204"/>
                <a:cs typeface="Arial" panose="020B0604020202020204"/>
              </a:rPr>
              <a:t>an </a:t>
            </a:r>
            <a:r>
              <a:rPr sz="1600" spc="-5" dirty="0">
                <a:latin typeface="Arial" panose="020B0604020202020204"/>
                <a:cs typeface="Arial" panose="020B0604020202020204"/>
              </a:rPr>
              <a:t>unordered collection </a:t>
            </a:r>
            <a:r>
              <a:rPr sz="1600" dirty="0">
                <a:latin typeface="Arial" panose="020B0604020202020204"/>
                <a:cs typeface="Arial" panose="020B0604020202020204"/>
              </a:rPr>
              <a:t>of data </a:t>
            </a:r>
            <a:r>
              <a:rPr sz="1600" spc="-5" dirty="0">
                <a:latin typeface="Arial" panose="020B0604020202020204"/>
                <a:cs typeface="Arial" panose="020B0604020202020204"/>
              </a:rPr>
              <a:t>values, </a:t>
            </a:r>
            <a:r>
              <a:rPr sz="1600" dirty="0">
                <a:latin typeface="Arial" panose="020B0604020202020204"/>
                <a:cs typeface="Arial" panose="020B0604020202020204"/>
              </a:rPr>
              <a:t>used to </a:t>
            </a:r>
            <a:r>
              <a:rPr sz="1600" spc="-5" dirty="0">
                <a:latin typeface="Arial" panose="020B0604020202020204"/>
                <a:cs typeface="Arial" panose="020B0604020202020204"/>
              </a:rPr>
              <a:t>store data values like </a:t>
            </a:r>
            <a:r>
              <a:rPr sz="1600" dirty="0">
                <a:latin typeface="Arial" panose="020B0604020202020204"/>
                <a:cs typeface="Arial" panose="020B0604020202020204"/>
              </a:rPr>
              <a:t>a </a:t>
            </a:r>
            <a:r>
              <a:rPr sz="1600" spc="-5" dirty="0">
                <a:latin typeface="Arial" panose="020B0604020202020204"/>
                <a:cs typeface="Arial" panose="020B0604020202020204"/>
              </a:rPr>
              <a:t>map, which unlike other Data Types that  hold only single value </a:t>
            </a:r>
            <a:r>
              <a:rPr sz="1600" dirty="0">
                <a:latin typeface="Arial" panose="020B0604020202020204"/>
                <a:cs typeface="Arial" panose="020B0604020202020204"/>
              </a:rPr>
              <a:t>as an </a:t>
            </a:r>
            <a:r>
              <a:rPr sz="1600" spc="-5" dirty="0">
                <a:latin typeface="Arial" panose="020B0604020202020204"/>
                <a:cs typeface="Arial" panose="020B0604020202020204"/>
              </a:rPr>
              <a:t>element, Dictionary holds </a:t>
            </a:r>
            <a:r>
              <a:rPr sz="1600" b="1" spc="-5" dirty="0">
                <a:latin typeface="Consolas" panose="020B0609020204030204"/>
                <a:cs typeface="Consolas" panose="020B0609020204030204"/>
              </a:rPr>
              <a:t>key:value </a:t>
            </a:r>
            <a:r>
              <a:rPr sz="1600" spc="-5" dirty="0">
                <a:latin typeface="Arial" panose="020B0604020202020204"/>
                <a:cs typeface="Arial" panose="020B0604020202020204"/>
              </a:rPr>
              <a:t>pair. </a:t>
            </a:r>
            <a:r>
              <a:rPr sz="1600" dirty="0">
                <a:latin typeface="Arial" panose="020B0604020202020204"/>
                <a:cs typeface="Arial" panose="020B0604020202020204"/>
              </a:rPr>
              <a:t>Key </a:t>
            </a:r>
            <a:r>
              <a:rPr sz="1600" spc="-5" dirty="0">
                <a:latin typeface="Arial" panose="020B0604020202020204"/>
                <a:cs typeface="Arial" panose="020B0604020202020204"/>
              </a:rPr>
              <a:t>value is provided in </a:t>
            </a:r>
            <a:r>
              <a:rPr sz="1600" dirty="0">
                <a:latin typeface="Arial" panose="020B0604020202020204"/>
                <a:cs typeface="Arial" panose="020B0604020202020204"/>
              </a:rPr>
              <a:t>the </a:t>
            </a:r>
            <a:r>
              <a:rPr sz="1600" spc="-5" dirty="0">
                <a:latin typeface="Arial" panose="020B0604020202020204"/>
                <a:cs typeface="Arial" panose="020B0604020202020204"/>
              </a:rPr>
              <a:t>dictionary </a:t>
            </a:r>
            <a:r>
              <a:rPr sz="1600" dirty="0">
                <a:latin typeface="Arial" panose="020B0604020202020204"/>
                <a:cs typeface="Arial" panose="020B0604020202020204"/>
              </a:rPr>
              <a:t>to </a:t>
            </a:r>
            <a:r>
              <a:rPr sz="1600" spc="-5" dirty="0">
                <a:latin typeface="Arial" panose="020B0604020202020204"/>
                <a:cs typeface="Arial" panose="020B0604020202020204"/>
              </a:rPr>
              <a:t>make it more</a:t>
            </a:r>
            <a:r>
              <a:rPr sz="1600" spc="-20" dirty="0">
                <a:latin typeface="Arial" panose="020B0604020202020204"/>
                <a:cs typeface="Arial" panose="020B0604020202020204"/>
              </a:rPr>
              <a:t> </a:t>
            </a:r>
            <a:r>
              <a:rPr sz="1600" spc="-5" dirty="0">
                <a:latin typeface="Arial" panose="020B0604020202020204"/>
                <a:cs typeface="Arial" panose="020B0604020202020204"/>
              </a:rPr>
              <a:t>optimized.</a:t>
            </a:r>
            <a:endParaRPr sz="1600">
              <a:latin typeface="Arial" panose="020B0604020202020204"/>
              <a:cs typeface="Arial" panose="020B0604020202020204"/>
            </a:endParaRPr>
          </a:p>
          <a:p>
            <a:pPr marL="12700">
              <a:lnSpc>
                <a:spcPts val="1345"/>
              </a:lnSpc>
            </a:pPr>
            <a:r>
              <a:rPr sz="1600" b="1" spc="-5" dirty="0">
                <a:latin typeface="Arial" panose="020B0604020202020204"/>
                <a:cs typeface="Arial" panose="020B0604020202020204"/>
              </a:rPr>
              <a:t>Note </a:t>
            </a:r>
            <a:r>
              <a:rPr sz="1600" b="1" dirty="0">
                <a:latin typeface="Arial" panose="020B0604020202020204"/>
                <a:cs typeface="Arial" panose="020B0604020202020204"/>
              </a:rPr>
              <a:t>– </a:t>
            </a:r>
            <a:r>
              <a:rPr sz="1600" spc="-5" dirty="0">
                <a:latin typeface="Arial" panose="020B0604020202020204"/>
                <a:cs typeface="Arial" panose="020B0604020202020204"/>
              </a:rPr>
              <a:t>Keys in </a:t>
            </a:r>
            <a:r>
              <a:rPr sz="1600" dirty="0">
                <a:latin typeface="Arial" panose="020B0604020202020204"/>
                <a:cs typeface="Arial" panose="020B0604020202020204"/>
              </a:rPr>
              <a:t>a </a:t>
            </a:r>
            <a:r>
              <a:rPr sz="1600" spc="-5" dirty="0">
                <a:latin typeface="Arial" panose="020B0604020202020204"/>
                <a:cs typeface="Arial" panose="020B0604020202020204"/>
              </a:rPr>
              <a:t>dictionary doesn’t allows</a:t>
            </a:r>
            <a:r>
              <a:rPr sz="1600" spc="25" dirty="0">
                <a:latin typeface="Arial" panose="020B0604020202020204"/>
                <a:cs typeface="Arial" panose="020B0604020202020204"/>
              </a:rPr>
              <a:t> </a:t>
            </a:r>
            <a:r>
              <a:rPr sz="1600" spc="-5" dirty="0">
                <a:latin typeface="Arial" panose="020B0604020202020204"/>
                <a:cs typeface="Arial" panose="020B0604020202020204"/>
              </a:rPr>
              <a:t>Polymorphism.</a:t>
            </a:r>
            <a:endParaRPr sz="1200">
              <a:latin typeface="Arial" panose="020B0604020202020204"/>
              <a:cs typeface="Arial" panose="020B0604020202020204"/>
            </a:endParaRPr>
          </a:p>
          <a:p>
            <a:pPr>
              <a:lnSpc>
                <a:spcPct val="100000"/>
              </a:lnSpc>
            </a:pPr>
            <a:endParaRPr sz="1150">
              <a:latin typeface="Arial" panose="020B0604020202020204"/>
              <a:cs typeface="Arial" panose="020B0604020202020204"/>
            </a:endParaRPr>
          </a:p>
          <a:p>
            <a:pPr marL="67945" algn="ctr">
              <a:lnSpc>
                <a:spcPct val="100000"/>
              </a:lnSpc>
              <a:spcBef>
                <a:spcPts val="5"/>
              </a:spcBef>
            </a:pPr>
            <a:r>
              <a:rPr sz="2800" b="1" spc="-5" dirty="0">
                <a:latin typeface="Arial" panose="020B0604020202020204"/>
                <a:cs typeface="Arial" panose="020B0604020202020204"/>
              </a:rPr>
              <a:t>Creating a</a:t>
            </a:r>
            <a:r>
              <a:rPr sz="2800" b="1" dirty="0">
                <a:latin typeface="Arial" panose="020B0604020202020204"/>
                <a:cs typeface="Arial" panose="020B0604020202020204"/>
              </a:rPr>
              <a:t> </a:t>
            </a:r>
            <a:r>
              <a:rPr sz="2800" b="1" spc="-5" dirty="0">
                <a:latin typeface="Arial" panose="020B0604020202020204"/>
                <a:cs typeface="Arial" panose="020B0604020202020204"/>
              </a:rPr>
              <a:t>Dictionary</a:t>
            </a:r>
            <a:endParaRPr sz="2800">
              <a:latin typeface="Arial" panose="020B0604020202020204"/>
              <a:cs typeface="Arial" panose="020B0604020202020204"/>
            </a:endParaRPr>
          </a:p>
          <a:p>
            <a:pPr>
              <a:lnSpc>
                <a:spcPct val="100000"/>
              </a:lnSpc>
              <a:spcBef>
                <a:spcPts val="5"/>
              </a:spcBef>
            </a:pPr>
            <a:endParaRPr sz="1250">
              <a:latin typeface="Arial" panose="020B0604020202020204"/>
              <a:cs typeface="Arial" panose="020B0604020202020204"/>
            </a:endParaRPr>
          </a:p>
          <a:p>
            <a:pPr marL="12700" marR="5080">
              <a:lnSpc>
                <a:spcPts val="1380"/>
              </a:lnSpc>
            </a:pPr>
            <a:r>
              <a:rPr sz="1200" dirty="0">
                <a:latin typeface="Arial" panose="020B0604020202020204"/>
                <a:cs typeface="Arial" panose="020B0604020202020204"/>
              </a:rPr>
              <a:t>I</a:t>
            </a:r>
            <a:r>
              <a:rPr dirty="0">
                <a:latin typeface="Arial" panose="020B0604020202020204"/>
                <a:cs typeface="Arial" panose="020B0604020202020204"/>
              </a:rPr>
              <a:t>n </a:t>
            </a:r>
            <a:r>
              <a:rPr spc="-5" dirty="0">
                <a:latin typeface="Arial" panose="020B0604020202020204"/>
                <a:cs typeface="Arial" panose="020B0604020202020204"/>
              </a:rPr>
              <a:t>Python, </a:t>
            </a:r>
            <a:r>
              <a:rPr dirty="0">
                <a:latin typeface="Arial" panose="020B0604020202020204"/>
                <a:cs typeface="Arial" panose="020B0604020202020204"/>
              </a:rPr>
              <a:t>a </a:t>
            </a:r>
            <a:r>
              <a:rPr spc="-5" dirty="0">
                <a:latin typeface="Arial" panose="020B0604020202020204"/>
                <a:cs typeface="Arial" panose="020B0604020202020204"/>
              </a:rPr>
              <a:t>Dictionary </a:t>
            </a:r>
            <a:r>
              <a:rPr dirty="0">
                <a:latin typeface="Arial" panose="020B0604020202020204"/>
                <a:cs typeface="Arial" panose="020B0604020202020204"/>
              </a:rPr>
              <a:t>can be </a:t>
            </a:r>
            <a:r>
              <a:rPr spc="-5" dirty="0">
                <a:latin typeface="Arial" panose="020B0604020202020204"/>
                <a:cs typeface="Arial" panose="020B0604020202020204"/>
              </a:rPr>
              <a:t>created </a:t>
            </a:r>
            <a:r>
              <a:rPr dirty="0">
                <a:latin typeface="Arial" panose="020B0604020202020204"/>
                <a:cs typeface="Arial" panose="020B0604020202020204"/>
              </a:rPr>
              <a:t>by </a:t>
            </a:r>
            <a:r>
              <a:rPr spc="-5" dirty="0">
                <a:latin typeface="Arial" panose="020B0604020202020204"/>
                <a:cs typeface="Arial" panose="020B0604020202020204"/>
              </a:rPr>
              <a:t>placing sequence </a:t>
            </a:r>
            <a:r>
              <a:rPr dirty="0">
                <a:latin typeface="Arial" panose="020B0604020202020204"/>
                <a:cs typeface="Arial" panose="020B0604020202020204"/>
              </a:rPr>
              <a:t>of </a:t>
            </a:r>
            <a:r>
              <a:rPr spc="-5" dirty="0">
                <a:latin typeface="Arial" panose="020B0604020202020204"/>
                <a:cs typeface="Arial" panose="020B0604020202020204"/>
              </a:rPr>
              <a:t>elements within curly </a:t>
            </a:r>
            <a:r>
              <a:rPr b="1" dirty="0">
                <a:latin typeface="Arial" panose="020B0604020202020204"/>
                <a:cs typeface="Arial" panose="020B0604020202020204"/>
              </a:rPr>
              <a:t>{} </a:t>
            </a:r>
            <a:r>
              <a:rPr spc="-5" dirty="0">
                <a:latin typeface="Arial" panose="020B0604020202020204"/>
                <a:cs typeface="Arial" panose="020B0604020202020204"/>
              </a:rPr>
              <a:t>braces, separated </a:t>
            </a:r>
            <a:r>
              <a:rPr dirty="0">
                <a:latin typeface="Arial" panose="020B0604020202020204"/>
                <a:cs typeface="Arial" panose="020B0604020202020204"/>
              </a:rPr>
              <a:t>by </a:t>
            </a:r>
            <a:r>
              <a:rPr spc="-5" dirty="0">
                <a:latin typeface="Arial" panose="020B0604020202020204"/>
                <a:cs typeface="Arial" panose="020B0604020202020204"/>
              </a:rPr>
              <a:t>‘comma’. Dictionary holds </a:t>
            </a:r>
            <a:r>
              <a:rPr dirty="0">
                <a:latin typeface="Arial" panose="020B0604020202020204"/>
                <a:cs typeface="Arial" panose="020B0604020202020204"/>
              </a:rPr>
              <a:t>a  </a:t>
            </a:r>
            <a:r>
              <a:rPr spc="-5" dirty="0">
                <a:latin typeface="Arial" panose="020B0604020202020204"/>
                <a:cs typeface="Arial" panose="020B0604020202020204"/>
              </a:rPr>
              <a:t>pair </a:t>
            </a:r>
            <a:r>
              <a:rPr dirty="0">
                <a:latin typeface="Arial" panose="020B0604020202020204"/>
                <a:cs typeface="Arial" panose="020B0604020202020204"/>
              </a:rPr>
              <a:t>of </a:t>
            </a:r>
            <a:r>
              <a:rPr spc="-5" dirty="0">
                <a:latin typeface="Arial" panose="020B0604020202020204"/>
                <a:cs typeface="Arial" panose="020B0604020202020204"/>
              </a:rPr>
              <a:t>values, </a:t>
            </a:r>
            <a:r>
              <a:rPr dirty="0">
                <a:latin typeface="Arial" panose="020B0604020202020204"/>
                <a:cs typeface="Arial" panose="020B0604020202020204"/>
              </a:rPr>
              <a:t>one </a:t>
            </a:r>
            <a:r>
              <a:rPr spc="-5" dirty="0">
                <a:latin typeface="Arial" panose="020B0604020202020204"/>
                <a:cs typeface="Arial" panose="020B0604020202020204"/>
              </a:rPr>
              <a:t>being </a:t>
            </a:r>
            <a:r>
              <a:rPr dirty="0">
                <a:latin typeface="Arial" panose="020B0604020202020204"/>
                <a:cs typeface="Arial" panose="020B0604020202020204"/>
              </a:rPr>
              <a:t>the Key and the </a:t>
            </a:r>
            <a:r>
              <a:rPr spc="-5" dirty="0">
                <a:latin typeface="Arial" panose="020B0604020202020204"/>
                <a:cs typeface="Arial" panose="020B0604020202020204"/>
              </a:rPr>
              <a:t>other corresponding pair element being its </a:t>
            </a:r>
            <a:r>
              <a:rPr b="1" spc="-5" dirty="0">
                <a:latin typeface="Consolas" panose="020B0609020204030204"/>
                <a:cs typeface="Consolas" panose="020B0609020204030204"/>
              </a:rPr>
              <a:t>Key:value</a:t>
            </a:r>
            <a:r>
              <a:rPr spc="-5" dirty="0">
                <a:latin typeface="Arial" panose="020B0604020202020204"/>
                <a:cs typeface="Arial" panose="020B0604020202020204"/>
              </a:rPr>
              <a:t>. Values in </a:t>
            </a:r>
            <a:r>
              <a:rPr dirty="0">
                <a:latin typeface="Arial" panose="020B0604020202020204"/>
                <a:cs typeface="Arial" panose="020B0604020202020204"/>
              </a:rPr>
              <a:t>a </a:t>
            </a:r>
            <a:r>
              <a:rPr spc="-5" dirty="0">
                <a:latin typeface="Arial" panose="020B0604020202020204"/>
                <a:cs typeface="Arial" panose="020B0604020202020204"/>
              </a:rPr>
              <a:t>dictionary </a:t>
            </a:r>
            <a:r>
              <a:rPr dirty="0">
                <a:latin typeface="Arial" panose="020B0604020202020204"/>
                <a:cs typeface="Arial" panose="020B0604020202020204"/>
              </a:rPr>
              <a:t>can be of any  </a:t>
            </a:r>
            <a:r>
              <a:rPr spc="-5" dirty="0">
                <a:latin typeface="Arial" panose="020B0604020202020204"/>
                <a:cs typeface="Arial" panose="020B0604020202020204"/>
              </a:rPr>
              <a:t>datatype </a:t>
            </a:r>
            <a:r>
              <a:rPr dirty="0">
                <a:latin typeface="Arial" panose="020B0604020202020204"/>
                <a:cs typeface="Arial" panose="020B0604020202020204"/>
              </a:rPr>
              <a:t>and can be </a:t>
            </a:r>
            <a:r>
              <a:rPr spc="-5" dirty="0">
                <a:latin typeface="Arial" panose="020B0604020202020204"/>
                <a:cs typeface="Arial" panose="020B0604020202020204"/>
              </a:rPr>
              <a:t>duplicated, whereas keys can’t </a:t>
            </a:r>
            <a:r>
              <a:rPr dirty="0">
                <a:latin typeface="Arial" panose="020B0604020202020204"/>
                <a:cs typeface="Arial" panose="020B0604020202020204"/>
              </a:rPr>
              <a:t>be </a:t>
            </a:r>
            <a:r>
              <a:rPr spc="-5" dirty="0">
                <a:latin typeface="Arial" panose="020B0604020202020204"/>
                <a:cs typeface="Arial" panose="020B0604020202020204"/>
              </a:rPr>
              <a:t>repeated </a:t>
            </a:r>
            <a:r>
              <a:rPr dirty="0">
                <a:latin typeface="Arial" panose="020B0604020202020204"/>
                <a:cs typeface="Arial" panose="020B0604020202020204"/>
              </a:rPr>
              <a:t>and </a:t>
            </a:r>
            <a:r>
              <a:rPr spc="-5" dirty="0">
                <a:latin typeface="Arial" panose="020B0604020202020204"/>
                <a:cs typeface="Arial" panose="020B0604020202020204"/>
              </a:rPr>
              <a:t>must </a:t>
            </a:r>
            <a:r>
              <a:rPr dirty="0">
                <a:latin typeface="Arial" panose="020B0604020202020204"/>
                <a:cs typeface="Arial" panose="020B0604020202020204"/>
              </a:rPr>
              <a:t>be</a:t>
            </a:r>
            <a:r>
              <a:rPr spc="-20" dirty="0">
                <a:latin typeface="Arial" panose="020B0604020202020204"/>
                <a:cs typeface="Arial" panose="020B0604020202020204"/>
              </a:rPr>
              <a:t> </a:t>
            </a:r>
            <a:r>
              <a:rPr i="1" spc="-5" dirty="0">
                <a:latin typeface="Arial" panose="020B0604020202020204"/>
                <a:cs typeface="Arial" panose="020B0604020202020204"/>
              </a:rPr>
              <a:t>immutable</a:t>
            </a:r>
            <a:r>
              <a:rPr spc="-5" dirty="0">
                <a:latin typeface="Arial" panose="020B0604020202020204"/>
                <a:cs typeface="Arial" panose="020B0604020202020204"/>
              </a:rPr>
              <a:t>.</a:t>
            </a:r>
            <a:endParaRPr>
              <a:latin typeface="Arial" panose="020B0604020202020204"/>
              <a:cs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532765"/>
            <a:ext cx="10972800" cy="6223000"/>
          </a:xfrm>
        </p:spPr>
        <p:txBody>
          <a:bodyPr/>
          <a:p>
            <a:pPr marL="0" indent="0">
              <a:buNone/>
            </a:pPr>
            <a:endParaRPr lang="en-US"/>
          </a:p>
          <a:p>
            <a:pPr marL="0" indent="0">
              <a:buNone/>
            </a:pPr>
            <a:r>
              <a:rPr lang="en-US" sz="3525" b="1" dirty="0" smtClean="0">
                <a:solidFill>
                  <a:srgbClr val="282828"/>
                </a:solidFill>
                <a:effectLst/>
                <a:latin typeface="+mj-ea"/>
                <a:cs typeface="+mj-ea"/>
                <a:sym typeface="+mn-ea"/>
              </a:rPr>
              <a:t>Features:</a:t>
            </a:r>
            <a:endParaRPr lang="en-US" sz="3525" b="0" i="0" dirty="0" smtClean="0">
              <a:solidFill>
                <a:srgbClr val="282828"/>
              </a:solidFill>
              <a:effectLst/>
              <a:latin typeface="+mj-ea"/>
              <a:cs typeface="+mj-ea"/>
            </a:endParaRPr>
          </a:p>
          <a:p>
            <a:pPr>
              <a:buFont typeface="+mj-lt"/>
              <a:buAutoNum type="arabicPeriod"/>
            </a:pPr>
            <a:r>
              <a:rPr lang="en-US" sz="3525" dirty="0" smtClean="0">
                <a:solidFill>
                  <a:srgbClr val="282828"/>
                </a:solidFill>
                <a:effectLst/>
                <a:latin typeface="+mj-ea"/>
                <a:cs typeface="+mj-ea"/>
                <a:sym typeface="+mn-ea"/>
              </a:rPr>
              <a:t>Sign In</a:t>
            </a:r>
            <a:endParaRPr lang="en-US" sz="3525" b="0" i="0" dirty="0" smtClean="0">
              <a:solidFill>
                <a:srgbClr val="282828"/>
              </a:solidFill>
              <a:effectLst/>
              <a:latin typeface="+mj-ea"/>
              <a:cs typeface="+mj-ea"/>
            </a:endParaRPr>
          </a:p>
          <a:p>
            <a:pPr>
              <a:buFont typeface="+mj-lt"/>
              <a:buAutoNum type="arabicPeriod"/>
            </a:pPr>
            <a:r>
              <a:rPr lang="en-US" sz="3525" dirty="0" smtClean="0">
                <a:solidFill>
                  <a:srgbClr val="282828"/>
                </a:solidFill>
                <a:effectLst/>
                <a:latin typeface="+mj-ea"/>
                <a:cs typeface="+mj-ea"/>
                <a:sym typeface="+mn-ea"/>
              </a:rPr>
              <a:t>Account Statement</a:t>
            </a:r>
            <a:endParaRPr lang="en-US" sz="3525" b="0" i="0" dirty="0" smtClean="0">
              <a:solidFill>
                <a:srgbClr val="282828"/>
              </a:solidFill>
              <a:effectLst/>
              <a:latin typeface="+mj-ea"/>
              <a:cs typeface="+mj-ea"/>
            </a:endParaRPr>
          </a:p>
          <a:p>
            <a:pPr>
              <a:buFont typeface="+mj-lt"/>
              <a:buAutoNum type="arabicPeriod"/>
            </a:pPr>
            <a:r>
              <a:rPr lang="en-US" sz="3525" dirty="0" smtClean="0">
                <a:solidFill>
                  <a:srgbClr val="282828"/>
                </a:solidFill>
                <a:effectLst/>
                <a:latin typeface="+mj-ea"/>
                <a:cs typeface="+mj-ea"/>
                <a:sym typeface="+mn-ea"/>
              </a:rPr>
              <a:t>Withdraw amount</a:t>
            </a:r>
            <a:endParaRPr lang="en-US" sz="3525" b="0" i="0" dirty="0" smtClean="0">
              <a:solidFill>
                <a:srgbClr val="282828"/>
              </a:solidFill>
              <a:effectLst/>
              <a:latin typeface="+mj-ea"/>
              <a:cs typeface="+mj-ea"/>
            </a:endParaRPr>
          </a:p>
          <a:p>
            <a:pPr>
              <a:buFont typeface="+mj-lt"/>
              <a:buAutoNum type="arabicPeriod"/>
            </a:pPr>
            <a:r>
              <a:rPr lang="en-US" sz="3525" dirty="0" smtClean="0">
                <a:solidFill>
                  <a:srgbClr val="282828"/>
                </a:solidFill>
                <a:effectLst/>
                <a:latin typeface="+mj-ea"/>
                <a:cs typeface="+mj-ea"/>
                <a:sym typeface="+mn-ea"/>
              </a:rPr>
              <a:t>Lodge amount</a:t>
            </a:r>
            <a:endParaRPr lang="en-US" sz="3525" b="0" i="0" dirty="0" smtClean="0">
              <a:solidFill>
                <a:srgbClr val="282828"/>
              </a:solidFill>
              <a:effectLst/>
              <a:latin typeface="+mj-ea"/>
              <a:cs typeface="+mj-ea"/>
            </a:endParaRPr>
          </a:p>
          <a:p>
            <a:pPr>
              <a:buFont typeface="+mj-lt"/>
              <a:buAutoNum type="arabicPeriod"/>
            </a:pPr>
            <a:r>
              <a:rPr lang="en-US" sz="3525" dirty="0" smtClean="0">
                <a:solidFill>
                  <a:srgbClr val="282828"/>
                </a:solidFill>
                <a:effectLst/>
                <a:latin typeface="+mj-ea"/>
                <a:cs typeface="+mj-ea"/>
                <a:sym typeface="+mn-ea"/>
              </a:rPr>
              <a:t>Change Pin</a:t>
            </a:r>
            <a:endParaRPr lang="en-US" sz="3525" b="0" i="0" dirty="0">
              <a:solidFill>
                <a:srgbClr val="282828"/>
              </a:solidFill>
              <a:effectLst/>
              <a:latin typeface="source sans pro"/>
            </a:endParaRPr>
          </a:p>
          <a:p>
            <a:pPr marL="0" indent="0">
              <a:buNone/>
            </a:pPr>
            <a:r>
              <a:rPr lang="en-IN" altLang="en-US"/>
              <a:t>s</a:t>
            </a:r>
            <a:endParaRPr lang="en-I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1700" y="1457070"/>
            <a:ext cx="7122795" cy="148717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Note </a:t>
            </a:r>
            <a:r>
              <a:rPr sz="1200" b="1" dirty="0">
                <a:latin typeface="Arial" panose="020B0604020202020204"/>
                <a:cs typeface="Arial" panose="020B0604020202020204"/>
              </a:rPr>
              <a:t>– </a:t>
            </a:r>
            <a:r>
              <a:rPr sz="1200" spc="-5" dirty="0">
                <a:latin typeface="Arial" panose="020B0604020202020204"/>
                <a:cs typeface="Arial" panose="020B0604020202020204"/>
              </a:rPr>
              <a:t>Dictionary keys are </a:t>
            </a:r>
            <a:r>
              <a:rPr sz="1200" dirty="0">
                <a:latin typeface="Arial" panose="020B0604020202020204"/>
                <a:cs typeface="Arial" panose="020B0604020202020204"/>
              </a:rPr>
              <a:t>case </a:t>
            </a:r>
            <a:r>
              <a:rPr sz="1200" spc="-5" dirty="0">
                <a:latin typeface="Arial" panose="020B0604020202020204"/>
                <a:cs typeface="Arial" panose="020B0604020202020204"/>
              </a:rPr>
              <a:t>sensitive, same name </a:t>
            </a:r>
            <a:r>
              <a:rPr sz="1200" dirty="0">
                <a:latin typeface="Arial" panose="020B0604020202020204"/>
                <a:cs typeface="Arial" panose="020B0604020202020204"/>
              </a:rPr>
              <a:t>but </a:t>
            </a:r>
            <a:r>
              <a:rPr sz="1200" spc="-5" dirty="0">
                <a:latin typeface="Arial" panose="020B0604020202020204"/>
                <a:cs typeface="Arial" panose="020B0604020202020204"/>
              </a:rPr>
              <a:t>different </a:t>
            </a:r>
            <a:r>
              <a:rPr sz="1200" dirty="0">
                <a:latin typeface="Arial" panose="020B0604020202020204"/>
                <a:cs typeface="Arial" panose="020B0604020202020204"/>
              </a:rPr>
              <a:t>cases of Key </a:t>
            </a:r>
            <a:r>
              <a:rPr sz="1200" spc="-5" dirty="0">
                <a:latin typeface="Arial" panose="020B0604020202020204"/>
                <a:cs typeface="Arial" panose="020B0604020202020204"/>
              </a:rPr>
              <a:t>will </a:t>
            </a:r>
            <a:r>
              <a:rPr sz="1200" dirty="0">
                <a:latin typeface="Arial" panose="020B0604020202020204"/>
                <a:cs typeface="Arial" panose="020B0604020202020204"/>
              </a:rPr>
              <a:t>be </a:t>
            </a:r>
            <a:r>
              <a:rPr sz="1200" spc="-5" dirty="0">
                <a:latin typeface="Arial" panose="020B0604020202020204"/>
                <a:cs typeface="Arial" panose="020B0604020202020204"/>
              </a:rPr>
              <a:t>treated</a:t>
            </a:r>
            <a:r>
              <a:rPr sz="1200" spc="55" dirty="0">
                <a:latin typeface="Arial" panose="020B0604020202020204"/>
                <a:cs typeface="Arial" panose="020B0604020202020204"/>
              </a:rPr>
              <a:t> </a:t>
            </a:r>
            <a:r>
              <a:rPr sz="1200" spc="-5" dirty="0">
                <a:latin typeface="Arial" panose="020B0604020202020204"/>
                <a:cs typeface="Arial" panose="020B0604020202020204"/>
              </a:rPr>
              <a:t>distinctly.</a:t>
            </a:r>
            <a:endParaRPr sz="1200">
              <a:latin typeface="Arial" panose="020B0604020202020204"/>
              <a:cs typeface="Arial" panose="020B0604020202020204"/>
            </a:endParaRPr>
          </a:p>
          <a:p>
            <a:pPr>
              <a:lnSpc>
                <a:spcPct val="100000"/>
              </a:lnSpc>
              <a:spcBef>
                <a:spcPts val="35"/>
              </a:spcBef>
            </a:pPr>
            <a:endParaRPr sz="1550">
              <a:latin typeface="Arial" panose="020B0604020202020204"/>
              <a:cs typeface="Arial" panose="020B0604020202020204"/>
            </a:endParaRPr>
          </a:p>
          <a:p>
            <a:pPr marL="12700" marR="5349240">
              <a:lnSpc>
                <a:spcPct val="169000"/>
              </a:lnSpc>
            </a:pPr>
            <a:r>
              <a:rPr sz="1000" spc="-5" dirty="0">
                <a:latin typeface="Courier New" panose="02070309020205020404"/>
                <a:cs typeface="Courier New" panose="02070309020205020404"/>
              </a:rPr>
              <a:t>#</a:t>
            </a:r>
            <a:r>
              <a:rPr sz="1400" spc="-5" dirty="0">
                <a:latin typeface="Courier New" panose="02070309020205020404"/>
                <a:cs typeface="Courier New" panose="02070309020205020404"/>
              </a:rPr>
              <a:t> Creating a Dictionary  </a:t>
            </a:r>
            <a:r>
              <a:rPr sz="1400" dirty="0">
                <a:latin typeface="Courier New" panose="02070309020205020404"/>
                <a:cs typeface="Courier New" panose="02070309020205020404"/>
              </a:rPr>
              <a:t> </a:t>
            </a:r>
            <a:r>
              <a:rPr sz="1400" spc="-5" dirty="0">
                <a:latin typeface="Courier New" panose="02070309020205020404"/>
                <a:cs typeface="Courier New" panose="02070309020205020404"/>
              </a:rPr>
              <a:t># with Integer</a:t>
            </a:r>
            <a:r>
              <a:rPr sz="1400" spc="-20" dirty="0">
                <a:latin typeface="Courier New" panose="02070309020205020404"/>
                <a:cs typeface="Courier New" panose="02070309020205020404"/>
              </a:rPr>
              <a:t> </a:t>
            </a:r>
            <a:r>
              <a:rPr sz="1400" spc="-5" dirty="0">
                <a:latin typeface="Courier New" panose="02070309020205020404"/>
                <a:cs typeface="Courier New" panose="02070309020205020404"/>
              </a:rPr>
              <a:t>Keys</a:t>
            </a:r>
            <a:endParaRPr sz="1400">
              <a:latin typeface="Courier New" panose="02070309020205020404"/>
              <a:cs typeface="Courier New" panose="02070309020205020404"/>
            </a:endParaRPr>
          </a:p>
          <a:p>
            <a:pPr marL="12700">
              <a:lnSpc>
                <a:spcPct val="100000"/>
              </a:lnSpc>
              <a:spcBef>
                <a:spcPts val="815"/>
              </a:spcBef>
            </a:pPr>
            <a:r>
              <a:rPr sz="1400" spc="-5" dirty="0">
                <a:latin typeface="Courier New" panose="02070309020205020404"/>
                <a:cs typeface="Courier New" panose="02070309020205020404"/>
              </a:rPr>
              <a:t>Dict</a:t>
            </a:r>
            <a:r>
              <a:rPr sz="1400" spc="-365" dirty="0">
                <a:latin typeface="Courier New" panose="02070309020205020404"/>
                <a:cs typeface="Courier New" panose="02070309020205020404"/>
              </a:rPr>
              <a:t> </a:t>
            </a:r>
            <a:r>
              <a:rPr sz="1400" spc="-5" dirty="0">
                <a:latin typeface="Courier New" panose="02070309020205020404"/>
                <a:cs typeface="Courier New" panose="02070309020205020404"/>
              </a:rPr>
              <a:t>=</a:t>
            </a:r>
            <a:r>
              <a:rPr sz="1400" spc="-350" dirty="0">
                <a:latin typeface="Courier New" panose="02070309020205020404"/>
                <a:cs typeface="Courier New" panose="02070309020205020404"/>
              </a:rPr>
              <a:t> </a:t>
            </a:r>
            <a:r>
              <a:rPr sz="1400" spc="-5" dirty="0">
                <a:latin typeface="Courier New" panose="02070309020205020404"/>
                <a:cs typeface="Courier New" panose="02070309020205020404"/>
              </a:rPr>
              <a:t>{1:</a:t>
            </a:r>
            <a:r>
              <a:rPr sz="1400" dirty="0">
                <a:latin typeface="Courier New" panose="02070309020205020404"/>
                <a:cs typeface="Courier New" panose="02070309020205020404"/>
              </a:rPr>
              <a:t> </a:t>
            </a:r>
            <a:r>
              <a:rPr sz="1400" spc="-5" dirty="0">
                <a:latin typeface="Courier New" panose="02070309020205020404"/>
                <a:cs typeface="Courier New" panose="02070309020205020404"/>
              </a:rPr>
              <a:t>'Geeks',</a:t>
            </a:r>
            <a:r>
              <a:rPr sz="1400" dirty="0">
                <a:latin typeface="Courier New" panose="02070309020205020404"/>
                <a:cs typeface="Courier New" panose="02070309020205020404"/>
              </a:rPr>
              <a:t> </a:t>
            </a:r>
            <a:r>
              <a:rPr sz="1400" spc="-5" dirty="0">
                <a:latin typeface="Courier New" panose="02070309020205020404"/>
                <a:cs typeface="Courier New" panose="02070309020205020404"/>
              </a:rPr>
              <a:t>2:</a:t>
            </a:r>
            <a:r>
              <a:rPr sz="1400" dirty="0">
                <a:latin typeface="Courier New" panose="02070309020205020404"/>
                <a:cs typeface="Courier New" panose="02070309020205020404"/>
              </a:rPr>
              <a:t> </a:t>
            </a:r>
            <a:r>
              <a:rPr sz="1400" spc="-5" dirty="0">
                <a:latin typeface="Courier New" panose="02070309020205020404"/>
                <a:cs typeface="Courier New" panose="02070309020205020404"/>
              </a:rPr>
              <a:t>'For',</a:t>
            </a:r>
            <a:r>
              <a:rPr sz="1400" spc="10" dirty="0">
                <a:latin typeface="Courier New" panose="02070309020205020404"/>
                <a:cs typeface="Courier New" panose="02070309020205020404"/>
              </a:rPr>
              <a:t> </a:t>
            </a:r>
            <a:r>
              <a:rPr sz="1400" spc="-5" dirty="0">
                <a:latin typeface="Courier New" panose="02070309020205020404"/>
                <a:cs typeface="Courier New" panose="02070309020205020404"/>
              </a:rPr>
              <a:t>3:</a:t>
            </a:r>
            <a:r>
              <a:rPr sz="1400" dirty="0">
                <a:latin typeface="Courier New" panose="02070309020205020404"/>
                <a:cs typeface="Courier New" panose="02070309020205020404"/>
              </a:rPr>
              <a:t> </a:t>
            </a:r>
            <a:r>
              <a:rPr sz="1400" spc="-5" dirty="0">
                <a:latin typeface="Courier New" panose="02070309020205020404"/>
                <a:cs typeface="Courier New" panose="02070309020205020404"/>
              </a:rPr>
              <a:t>'Geeks'}</a:t>
            </a:r>
            <a:endParaRPr sz="1400">
              <a:latin typeface="Courier New" panose="02070309020205020404"/>
              <a:cs typeface="Courier New" panose="02070309020205020404"/>
            </a:endParaRPr>
          </a:p>
          <a:p>
            <a:pPr marL="12700" marR="3139440">
              <a:lnSpc>
                <a:spcPct val="168000"/>
              </a:lnSpc>
              <a:spcBef>
                <a:spcPts val="15"/>
              </a:spcBef>
            </a:pPr>
            <a:r>
              <a:rPr sz="1400" spc="-5" dirty="0">
                <a:latin typeface="Courier New" panose="02070309020205020404"/>
                <a:cs typeface="Courier New" panose="02070309020205020404"/>
              </a:rPr>
              <a:t>print("\nDictionary with the use of Integer Keys: ")  print(Dict)</a:t>
            </a:r>
            <a:endParaRPr sz="1400">
              <a:latin typeface="Courier New" panose="02070309020205020404"/>
              <a:cs typeface="Courier New" panose="02070309020205020404"/>
            </a:endParaRPr>
          </a:p>
        </p:txBody>
      </p:sp>
      <p:sp>
        <p:nvSpPr>
          <p:cNvPr id="3" name="object 3"/>
          <p:cNvSpPr txBox="1"/>
          <p:nvPr/>
        </p:nvSpPr>
        <p:spPr>
          <a:xfrm>
            <a:off x="901700" y="3285235"/>
            <a:ext cx="3835400" cy="1723390"/>
          </a:xfrm>
          <a:prstGeom prst="rect">
            <a:avLst/>
          </a:prstGeom>
        </p:spPr>
        <p:txBody>
          <a:bodyPr vert="horz" wrap="square" lIns="0" tIns="12065" rIns="0" bIns="0" rtlCol="0">
            <a:spAutoFit/>
          </a:bodyPr>
          <a:lstStyle/>
          <a:p>
            <a:pPr marL="12700">
              <a:lnSpc>
                <a:spcPct val="100000"/>
              </a:lnSpc>
              <a:spcBef>
                <a:spcPts val="95"/>
              </a:spcBef>
            </a:pPr>
            <a:r>
              <a:rPr sz="1200" spc="-5" dirty="0">
                <a:latin typeface="Courier New" panose="02070309020205020404"/>
                <a:cs typeface="Courier New" panose="02070309020205020404"/>
              </a:rPr>
              <a:t># Creating a</a:t>
            </a:r>
            <a:r>
              <a:rPr sz="1200" dirty="0">
                <a:latin typeface="Courier New" panose="02070309020205020404"/>
                <a:cs typeface="Courier New" panose="02070309020205020404"/>
              </a:rPr>
              <a:t> </a:t>
            </a:r>
            <a:r>
              <a:rPr sz="1200" spc="-5" dirty="0">
                <a:latin typeface="Courier New" panose="02070309020205020404"/>
                <a:cs typeface="Courier New" panose="02070309020205020404"/>
              </a:rPr>
              <a:t>Dictionary</a:t>
            </a:r>
            <a:endParaRPr sz="1200">
              <a:latin typeface="Courier New" panose="02070309020205020404"/>
              <a:cs typeface="Courier New" panose="02070309020205020404"/>
            </a:endParaRPr>
          </a:p>
          <a:p>
            <a:pPr marL="12700">
              <a:lnSpc>
                <a:spcPct val="100000"/>
              </a:lnSpc>
              <a:spcBef>
                <a:spcPts val="815"/>
              </a:spcBef>
            </a:pPr>
            <a:r>
              <a:rPr sz="1200" spc="-5" dirty="0">
                <a:latin typeface="Courier New" panose="02070309020205020404"/>
                <a:cs typeface="Courier New" panose="02070309020205020404"/>
              </a:rPr>
              <a:t># with Mixed</a:t>
            </a:r>
            <a:r>
              <a:rPr sz="1200" dirty="0">
                <a:latin typeface="Courier New" panose="02070309020205020404"/>
                <a:cs typeface="Courier New" panose="02070309020205020404"/>
              </a:rPr>
              <a:t> </a:t>
            </a:r>
            <a:r>
              <a:rPr sz="1200" spc="-5" dirty="0">
                <a:latin typeface="Courier New" panose="02070309020205020404"/>
                <a:cs typeface="Courier New" panose="02070309020205020404"/>
              </a:rPr>
              <a:t>keys</a:t>
            </a:r>
            <a:endParaRPr sz="1200">
              <a:latin typeface="Courier New" panose="02070309020205020404"/>
              <a:cs typeface="Courier New" panose="02070309020205020404"/>
            </a:endParaRPr>
          </a:p>
          <a:p>
            <a:pPr marL="12700" marR="5080">
              <a:lnSpc>
                <a:spcPct val="169000"/>
              </a:lnSpc>
              <a:spcBef>
                <a:spcPts val="5"/>
              </a:spcBef>
            </a:pPr>
            <a:r>
              <a:rPr sz="1200" spc="-5" dirty="0">
                <a:latin typeface="Courier New" panose="02070309020205020404"/>
                <a:cs typeface="Courier New" panose="02070309020205020404"/>
              </a:rPr>
              <a:t>Dict = {'Name': 'Geeks', 1: [1, 2, 3, 4]}  print("\nDictionary with the use of Mixed Keys: ")  print(Dict)</a:t>
            </a:r>
            <a:endParaRPr sz="1000">
              <a:latin typeface="Courier New" panose="02070309020205020404"/>
              <a:cs typeface="Courier New" panose="02070309020205020404"/>
            </a:endParaRPr>
          </a:p>
          <a:p>
            <a:pPr marL="12700">
              <a:lnSpc>
                <a:spcPct val="100000"/>
              </a:lnSpc>
              <a:spcBef>
                <a:spcPts val="915"/>
              </a:spcBef>
            </a:pPr>
            <a:r>
              <a:rPr sz="1200" b="1" spc="-5" dirty="0">
                <a:latin typeface="Arial" panose="020B0604020202020204"/>
                <a:cs typeface="Arial" panose="020B0604020202020204"/>
              </a:rPr>
              <a:t>Output:</a:t>
            </a:r>
            <a:endParaRPr sz="1200">
              <a:latin typeface="Arial" panose="020B0604020202020204"/>
              <a:cs typeface="Arial" panose="020B0604020202020204"/>
            </a:endParaRPr>
          </a:p>
        </p:txBody>
      </p:sp>
      <p:sp>
        <p:nvSpPr>
          <p:cNvPr id="4" name="object 4"/>
          <p:cNvSpPr txBox="1"/>
          <p:nvPr/>
        </p:nvSpPr>
        <p:spPr>
          <a:xfrm>
            <a:off x="914400" y="5040629"/>
            <a:ext cx="9237345" cy="1502410"/>
          </a:xfrm>
          <a:prstGeom prst="rect">
            <a:avLst/>
          </a:prstGeom>
          <a:solidFill>
            <a:srgbClr val="DFDFDF"/>
          </a:solidFill>
        </p:spPr>
        <p:txBody>
          <a:bodyPr vert="horz" wrap="square" lIns="0" tIns="0" rIns="0" bIns="0" rtlCol="0">
            <a:spAutoFit/>
          </a:bodyPr>
          <a:lstStyle/>
          <a:p>
            <a:pPr>
              <a:lnSpc>
                <a:spcPts val="1285"/>
              </a:lnSpc>
            </a:pPr>
            <a:r>
              <a:rPr sz="1150" spc="-5" dirty="0">
                <a:latin typeface="Consolas" panose="020B0609020204030204"/>
                <a:cs typeface="Consolas" panose="020B0609020204030204"/>
              </a:rPr>
              <a:t>Dictionary with </a:t>
            </a:r>
            <a:r>
              <a:rPr sz="1150" dirty="0">
                <a:latin typeface="Consolas" panose="020B0609020204030204"/>
                <a:cs typeface="Consolas" panose="020B0609020204030204"/>
              </a:rPr>
              <a:t>the use of </a:t>
            </a:r>
            <a:r>
              <a:rPr sz="1150" spc="-5" dirty="0">
                <a:latin typeface="Consolas" panose="020B0609020204030204"/>
                <a:cs typeface="Consolas" panose="020B0609020204030204"/>
              </a:rPr>
              <a:t>Integer</a:t>
            </a:r>
            <a:r>
              <a:rPr sz="1150" spc="-40" dirty="0">
                <a:latin typeface="Consolas" panose="020B0609020204030204"/>
                <a:cs typeface="Consolas" panose="020B0609020204030204"/>
              </a:rPr>
              <a:t> </a:t>
            </a:r>
            <a:r>
              <a:rPr sz="1150" spc="-5" dirty="0">
                <a:latin typeface="Consolas" panose="020B0609020204030204"/>
                <a:cs typeface="Consolas" panose="020B0609020204030204"/>
              </a:rPr>
              <a:t>Keys:</a:t>
            </a:r>
            <a:endParaRPr sz="1150">
              <a:latin typeface="Consolas" panose="020B0609020204030204"/>
              <a:cs typeface="Consolas" panose="020B0609020204030204"/>
            </a:endParaRPr>
          </a:p>
          <a:p>
            <a:pPr>
              <a:lnSpc>
                <a:spcPct val="100000"/>
              </a:lnSpc>
              <a:spcBef>
                <a:spcPts val="720"/>
              </a:spcBef>
            </a:pPr>
            <a:r>
              <a:rPr sz="1150" dirty="0">
                <a:latin typeface="Consolas" panose="020B0609020204030204"/>
                <a:cs typeface="Consolas" panose="020B0609020204030204"/>
              </a:rPr>
              <a:t>{1: </a:t>
            </a:r>
            <a:r>
              <a:rPr sz="1150" spc="-5" dirty="0">
                <a:latin typeface="Consolas" panose="020B0609020204030204"/>
                <a:cs typeface="Consolas" panose="020B0609020204030204"/>
              </a:rPr>
              <a:t>'Geeks', </a:t>
            </a:r>
            <a:r>
              <a:rPr sz="1150" dirty="0">
                <a:latin typeface="Consolas" panose="020B0609020204030204"/>
                <a:cs typeface="Consolas" panose="020B0609020204030204"/>
              </a:rPr>
              <a:t>2: </a:t>
            </a:r>
            <a:r>
              <a:rPr sz="1150" spc="-5" dirty="0">
                <a:latin typeface="Consolas" panose="020B0609020204030204"/>
                <a:cs typeface="Consolas" panose="020B0609020204030204"/>
              </a:rPr>
              <a:t>'For', </a:t>
            </a:r>
            <a:r>
              <a:rPr sz="1150" dirty="0">
                <a:latin typeface="Consolas" panose="020B0609020204030204"/>
                <a:cs typeface="Consolas" panose="020B0609020204030204"/>
              </a:rPr>
              <a:t>3:</a:t>
            </a:r>
            <a:r>
              <a:rPr sz="1150" spc="-25" dirty="0">
                <a:latin typeface="Consolas" panose="020B0609020204030204"/>
                <a:cs typeface="Consolas" panose="020B0609020204030204"/>
              </a:rPr>
              <a:t> </a:t>
            </a:r>
            <a:r>
              <a:rPr sz="1150" spc="-5" dirty="0">
                <a:latin typeface="Consolas" panose="020B0609020204030204"/>
                <a:cs typeface="Consolas" panose="020B0609020204030204"/>
              </a:rPr>
              <a:t>'Geeks'}</a:t>
            </a:r>
            <a:endParaRPr sz="1150">
              <a:latin typeface="Consolas" panose="020B0609020204030204"/>
              <a:cs typeface="Consolas" panose="020B0609020204030204"/>
            </a:endParaRPr>
          </a:p>
          <a:p>
            <a:pPr>
              <a:lnSpc>
                <a:spcPct val="100000"/>
              </a:lnSpc>
            </a:pPr>
            <a:endParaRPr sz="1100">
              <a:latin typeface="Consolas" panose="020B0609020204030204"/>
              <a:cs typeface="Consolas" panose="020B0609020204030204"/>
            </a:endParaRPr>
          </a:p>
          <a:p>
            <a:pPr>
              <a:lnSpc>
                <a:spcPct val="100000"/>
              </a:lnSpc>
              <a:spcBef>
                <a:spcPts val="55"/>
              </a:spcBef>
            </a:pPr>
            <a:endParaRPr sz="1250">
              <a:latin typeface="Consolas" panose="020B0609020204030204"/>
              <a:cs typeface="Consolas" panose="020B0609020204030204"/>
            </a:endParaRPr>
          </a:p>
          <a:p>
            <a:pPr>
              <a:lnSpc>
                <a:spcPct val="100000"/>
              </a:lnSpc>
            </a:pPr>
            <a:r>
              <a:rPr sz="1150" spc="-5" dirty="0">
                <a:latin typeface="Consolas" panose="020B0609020204030204"/>
                <a:cs typeface="Consolas" panose="020B0609020204030204"/>
              </a:rPr>
              <a:t>Dictionary with </a:t>
            </a:r>
            <a:r>
              <a:rPr sz="1150" dirty="0">
                <a:latin typeface="Consolas" panose="020B0609020204030204"/>
                <a:cs typeface="Consolas" panose="020B0609020204030204"/>
              </a:rPr>
              <a:t>the use of </a:t>
            </a:r>
            <a:r>
              <a:rPr sz="1150" spc="-5" dirty="0">
                <a:latin typeface="Consolas" panose="020B0609020204030204"/>
                <a:cs typeface="Consolas" panose="020B0609020204030204"/>
              </a:rPr>
              <a:t>Mixed</a:t>
            </a:r>
            <a:r>
              <a:rPr sz="1150" spc="-30" dirty="0">
                <a:latin typeface="Consolas" panose="020B0609020204030204"/>
                <a:cs typeface="Consolas" panose="020B0609020204030204"/>
              </a:rPr>
              <a:t> </a:t>
            </a:r>
            <a:r>
              <a:rPr sz="1150" spc="-5" dirty="0">
                <a:latin typeface="Consolas" panose="020B0609020204030204"/>
                <a:cs typeface="Consolas" panose="020B0609020204030204"/>
              </a:rPr>
              <a:t>Keys:</a:t>
            </a:r>
            <a:endParaRPr sz="1150">
              <a:latin typeface="Consolas" panose="020B0609020204030204"/>
              <a:cs typeface="Consolas" panose="020B0609020204030204"/>
            </a:endParaRPr>
          </a:p>
          <a:p>
            <a:pPr>
              <a:lnSpc>
                <a:spcPct val="100000"/>
              </a:lnSpc>
              <a:spcBef>
                <a:spcPts val="720"/>
              </a:spcBef>
            </a:pPr>
            <a:r>
              <a:rPr sz="1150" dirty="0">
                <a:latin typeface="Consolas" panose="020B0609020204030204"/>
                <a:cs typeface="Consolas" panose="020B0609020204030204"/>
              </a:rPr>
              <a:t>{1: [1, 2, 3, 4], </a:t>
            </a:r>
            <a:r>
              <a:rPr sz="1150" spc="-5" dirty="0">
                <a:latin typeface="Consolas" panose="020B0609020204030204"/>
                <a:cs typeface="Consolas" panose="020B0609020204030204"/>
              </a:rPr>
              <a:t>'Name':</a:t>
            </a:r>
            <a:r>
              <a:rPr sz="1150" spc="-55" dirty="0">
                <a:latin typeface="Consolas" panose="020B0609020204030204"/>
                <a:cs typeface="Consolas" panose="020B0609020204030204"/>
              </a:rPr>
              <a:t> </a:t>
            </a:r>
            <a:r>
              <a:rPr sz="1150" spc="-5" dirty="0">
                <a:latin typeface="Consolas" panose="020B0609020204030204"/>
                <a:cs typeface="Consolas" panose="020B0609020204030204"/>
              </a:rPr>
              <a:t>'Geeks'}</a:t>
            </a:r>
            <a:endParaRPr sz="1150">
              <a:latin typeface="Consolas" panose="020B0609020204030204"/>
              <a:cs typeface="Consolas" panose="020B0609020204030204"/>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1700" y="891654"/>
            <a:ext cx="8640445" cy="1186815"/>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Dictionary </a:t>
            </a:r>
            <a:r>
              <a:rPr sz="1200" dirty="0">
                <a:latin typeface="Arial" panose="020B0604020202020204"/>
                <a:cs typeface="Arial" panose="020B0604020202020204"/>
              </a:rPr>
              <a:t>can </a:t>
            </a:r>
            <a:r>
              <a:rPr sz="1200" spc="-5" dirty="0">
                <a:latin typeface="Arial" panose="020B0604020202020204"/>
                <a:cs typeface="Arial" panose="020B0604020202020204"/>
              </a:rPr>
              <a:t>also </a:t>
            </a:r>
            <a:r>
              <a:rPr sz="1200" dirty="0">
                <a:latin typeface="Arial" panose="020B0604020202020204"/>
                <a:cs typeface="Arial" panose="020B0604020202020204"/>
              </a:rPr>
              <a:t>be </a:t>
            </a:r>
            <a:r>
              <a:rPr sz="1200" spc="-5" dirty="0">
                <a:latin typeface="Arial" panose="020B0604020202020204"/>
                <a:cs typeface="Arial" panose="020B0604020202020204"/>
              </a:rPr>
              <a:t>created </a:t>
            </a:r>
            <a:r>
              <a:rPr sz="1200" dirty="0">
                <a:latin typeface="Arial" panose="020B0604020202020204"/>
                <a:cs typeface="Arial" panose="020B0604020202020204"/>
              </a:rPr>
              <a:t>by the </a:t>
            </a:r>
            <a:r>
              <a:rPr sz="1200" spc="-5" dirty="0">
                <a:latin typeface="Arial" panose="020B0604020202020204"/>
                <a:cs typeface="Arial" panose="020B0604020202020204"/>
              </a:rPr>
              <a:t>built-in function dict(). </a:t>
            </a:r>
            <a:r>
              <a:rPr sz="1200" dirty="0">
                <a:latin typeface="Arial" panose="020B0604020202020204"/>
                <a:cs typeface="Arial" panose="020B0604020202020204"/>
              </a:rPr>
              <a:t>An </a:t>
            </a:r>
            <a:r>
              <a:rPr sz="1200" spc="-5" dirty="0">
                <a:latin typeface="Arial" panose="020B0604020202020204"/>
                <a:cs typeface="Arial" panose="020B0604020202020204"/>
              </a:rPr>
              <a:t>empty dictionary </a:t>
            </a:r>
            <a:r>
              <a:rPr sz="1200" dirty="0">
                <a:latin typeface="Arial" panose="020B0604020202020204"/>
                <a:cs typeface="Arial" panose="020B0604020202020204"/>
              </a:rPr>
              <a:t>can be </a:t>
            </a:r>
            <a:r>
              <a:rPr sz="1200" spc="-5" dirty="0">
                <a:latin typeface="Arial" panose="020B0604020202020204"/>
                <a:cs typeface="Arial" panose="020B0604020202020204"/>
              </a:rPr>
              <a:t>created </a:t>
            </a:r>
            <a:r>
              <a:rPr sz="1200" dirty="0">
                <a:latin typeface="Arial" panose="020B0604020202020204"/>
                <a:cs typeface="Arial" panose="020B0604020202020204"/>
              </a:rPr>
              <a:t>by </a:t>
            </a:r>
            <a:r>
              <a:rPr sz="1200" spc="-5" dirty="0">
                <a:latin typeface="Arial" panose="020B0604020202020204"/>
                <a:cs typeface="Arial" panose="020B0604020202020204"/>
              </a:rPr>
              <a:t>just placing </a:t>
            </a:r>
            <a:r>
              <a:rPr sz="1200" dirty="0">
                <a:latin typeface="Arial" panose="020B0604020202020204"/>
                <a:cs typeface="Arial" panose="020B0604020202020204"/>
              </a:rPr>
              <a:t>to </a:t>
            </a:r>
            <a:r>
              <a:rPr sz="1200" spc="-5" dirty="0">
                <a:latin typeface="Arial" panose="020B0604020202020204"/>
                <a:cs typeface="Arial" panose="020B0604020202020204"/>
              </a:rPr>
              <a:t>curly</a:t>
            </a:r>
            <a:r>
              <a:rPr sz="1200" spc="135" dirty="0">
                <a:latin typeface="Arial" panose="020B0604020202020204"/>
                <a:cs typeface="Arial" panose="020B0604020202020204"/>
              </a:rPr>
              <a:t> </a:t>
            </a:r>
            <a:r>
              <a:rPr sz="1200" spc="-5" dirty="0">
                <a:latin typeface="Arial" panose="020B0604020202020204"/>
                <a:cs typeface="Arial" panose="020B0604020202020204"/>
              </a:rPr>
              <a:t>braces{}.</a:t>
            </a:r>
            <a:endParaRPr sz="1200">
              <a:latin typeface="Arial" panose="020B0604020202020204"/>
              <a:cs typeface="Arial" panose="020B0604020202020204"/>
            </a:endParaRPr>
          </a:p>
          <a:p>
            <a:pPr>
              <a:lnSpc>
                <a:spcPct val="100000"/>
              </a:lnSpc>
            </a:pPr>
            <a:endParaRPr sz="1050">
              <a:latin typeface="Arial" panose="020B0604020202020204"/>
              <a:cs typeface="Arial" panose="020B0604020202020204"/>
            </a:endParaRPr>
          </a:p>
          <a:p>
            <a:pPr marL="12700" marR="6334125">
              <a:lnSpc>
                <a:spcPct val="168000"/>
              </a:lnSpc>
            </a:pPr>
            <a:r>
              <a:rPr sz="1000" spc="-5" dirty="0">
                <a:latin typeface="Courier New" panose="02070309020205020404"/>
                <a:cs typeface="Courier New" panose="02070309020205020404"/>
              </a:rPr>
              <a:t>#</a:t>
            </a:r>
            <a:r>
              <a:rPr sz="1600" spc="-5" dirty="0">
                <a:latin typeface="Courier New" panose="02070309020205020404"/>
                <a:cs typeface="Courier New" panose="02070309020205020404"/>
              </a:rPr>
              <a:t> Creating an empty Dictionary  Dict</a:t>
            </a:r>
            <a:r>
              <a:rPr sz="1600" spc="-365" dirty="0">
                <a:latin typeface="Courier New" panose="02070309020205020404"/>
                <a:cs typeface="Courier New" panose="02070309020205020404"/>
              </a:rPr>
              <a:t> </a:t>
            </a:r>
            <a:r>
              <a:rPr sz="1600" spc="-5" dirty="0">
                <a:latin typeface="Courier New" panose="02070309020205020404"/>
                <a:cs typeface="Courier New" panose="02070309020205020404"/>
              </a:rPr>
              <a:t>=</a:t>
            </a:r>
            <a:r>
              <a:rPr sz="1600" spc="-350" dirty="0">
                <a:latin typeface="Courier New" panose="02070309020205020404"/>
                <a:cs typeface="Courier New" panose="02070309020205020404"/>
              </a:rPr>
              <a:t> </a:t>
            </a:r>
            <a:r>
              <a:rPr sz="1600" spc="-5" dirty="0">
                <a:latin typeface="Courier New" panose="02070309020205020404"/>
                <a:cs typeface="Courier New" panose="02070309020205020404"/>
              </a:rPr>
              <a:t>{}</a:t>
            </a:r>
            <a:endParaRPr sz="1600">
              <a:latin typeface="Courier New" panose="02070309020205020404"/>
              <a:cs typeface="Courier New" panose="02070309020205020404"/>
            </a:endParaRPr>
          </a:p>
          <a:p>
            <a:pPr marL="12700" marR="6562725">
              <a:lnSpc>
                <a:spcPct val="168000"/>
              </a:lnSpc>
              <a:spcBef>
                <a:spcPts val="10"/>
              </a:spcBef>
            </a:pPr>
            <a:r>
              <a:rPr sz="1600" spc="-5" dirty="0">
                <a:latin typeface="Courier New" panose="02070309020205020404"/>
                <a:cs typeface="Courier New" panose="02070309020205020404"/>
              </a:rPr>
              <a:t>print("Empty Dictionary: ")  print(Dict)</a:t>
            </a:r>
            <a:endParaRPr sz="1600">
              <a:latin typeface="Courier New" panose="02070309020205020404"/>
              <a:cs typeface="Courier New" panose="02070309020205020404"/>
            </a:endParaRPr>
          </a:p>
        </p:txBody>
      </p:sp>
      <p:sp>
        <p:nvSpPr>
          <p:cNvPr id="3" name="object 3"/>
          <p:cNvSpPr txBox="1"/>
          <p:nvPr/>
        </p:nvSpPr>
        <p:spPr>
          <a:xfrm>
            <a:off x="901700" y="2645917"/>
            <a:ext cx="3530600" cy="142113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panose="02070309020205020404"/>
                <a:cs typeface="Courier New" panose="02070309020205020404"/>
              </a:rPr>
              <a:t>#</a:t>
            </a:r>
            <a:r>
              <a:rPr sz="1200" spc="-5" dirty="0">
                <a:latin typeface="Courier New" panose="02070309020205020404"/>
                <a:cs typeface="Courier New" panose="02070309020205020404"/>
              </a:rPr>
              <a:t> Creating a</a:t>
            </a:r>
            <a:r>
              <a:rPr sz="1200" dirty="0">
                <a:latin typeface="Courier New" panose="02070309020205020404"/>
                <a:cs typeface="Courier New" panose="02070309020205020404"/>
              </a:rPr>
              <a:t> </a:t>
            </a:r>
            <a:r>
              <a:rPr sz="1200" spc="-5" dirty="0">
                <a:latin typeface="Courier New" panose="02070309020205020404"/>
                <a:cs typeface="Courier New" panose="02070309020205020404"/>
              </a:rPr>
              <a:t>Dictionary</a:t>
            </a:r>
            <a:endParaRPr sz="1200">
              <a:latin typeface="Courier New" panose="02070309020205020404"/>
              <a:cs typeface="Courier New" panose="02070309020205020404"/>
            </a:endParaRPr>
          </a:p>
          <a:p>
            <a:pPr marL="12700">
              <a:lnSpc>
                <a:spcPct val="100000"/>
              </a:lnSpc>
              <a:spcBef>
                <a:spcPts val="815"/>
              </a:spcBef>
            </a:pPr>
            <a:r>
              <a:rPr sz="1200" spc="-5" dirty="0">
                <a:latin typeface="Courier New" panose="02070309020205020404"/>
                <a:cs typeface="Courier New" panose="02070309020205020404"/>
              </a:rPr>
              <a:t># with dict()</a:t>
            </a:r>
            <a:r>
              <a:rPr sz="1200" dirty="0">
                <a:latin typeface="Courier New" panose="02070309020205020404"/>
                <a:cs typeface="Courier New" panose="02070309020205020404"/>
              </a:rPr>
              <a:t> </a:t>
            </a:r>
            <a:r>
              <a:rPr sz="1200" spc="-5" dirty="0">
                <a:latin typeface="Courier New" panose="02070309020205020404"/>
                <a:cs typeface="Courier New" panose="02070309020205020404"/>
              </a:rPr>
              <a:t>method</a:t>
            </a:r>
            <a:endParaRPr sz="1200">
              <a:latin typeface="Courier New" panose="02070309020205020404"/>
              <a:cs typeface="Courier New" panose="02070309020205020404"/>
            </a:endParaRPr>
          </a:p>
          <a:p>
            <a:pPr marL="12700" marR="5080">
              <a:lnSpc>
                <a:spcPct val="169000"/>
              </a:lnSpc>
              <a:spcBef>
                <a:spcPts val="5"/>
              </a:spcBef>
            </a:pPr>
            <a:r>
              <a:rPr sz="1200" spc="-5" dirty="0">
                <a:latin typeface="Courier New" panose="02070309020205020404"/>
                <a:cs typeface="Courier New" panose="02070309020205020404"/>
              </a:rPr>
              <a:t>Dict = dict({1: 'Geeks', 2: 'For', 3:'Geeks'})  print("\nDictionary with the use of dict(): ")  print(Dict)</a:t>
            </a:r>
            <a:endParaRPr sz="1200">
              <a:latin typeface="Courier New" panose="02070309020205020404"/>
              <a:cs typeface="Courier New" panose="02070309020205020404"/>
            </a:endParaRPr>
          </a:p>
        </p:txBody>
      </p:sp>
      <p:sp>
        <p:nvSpPr>
          <p:cNvPr id="4" name="object 4"/>
          <p:cNvSpPr txBox="1"/>
          <p:nvPr/>
        </p:nvSpPr>
        <p:spPr>
          <a:xfrm>
            <a:off x="901700" y="4215637"/>
            <a:ext cx="3683000" cy="1725295"/>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panose="02070309020205020404"/>
                <a:cs typeface="Courier New" panose="02070309020205020404"/>
              </a:rPr>
              <a:t>#</a:t>
            </a:r>
            <a:r>
              <a:rPr sz="1200" spc="-5" dirty="0">
                <a:latin typeface="Courier New" panose="02070309020205020404"/>
                <a:cs typeface="Courier New" panose="02070309020205020404"/>
              </a:rPr>
              <a:t> Creating a</a:t>
            </a:r>
            <a:r>
              <a:rPr sz="1200" dirty="0">
                <a:latin typeface="Courier New" panose="02070309020205020404"/>
                <a:cs typeface="Courier New" panose="02070309020205020404"/>
              </a:rPr>
              <a:t> </a:t>
            </a:r>
            <a:r>
              <a:rPr sz="1200" spc="-5" dirty="0">
                <a:latin typeface="Courier New" panose="02070309020205020404"/>
                <a:cs typeface="Courier New" panose="02070309020205020404"/>
              </a:rPr>
              <a:t>Dictionary</a:t>
            </a:r>
            <a:endParaRPr sz="1200">
              <a:latin typeface="Courier New" panose="02070309020205020404"/>
              <a:cs typeface="Courier New" panose="02070309020205020404"/>
            </a:endParaRPr>
          </a:p>
          <a:p>
            <a:pPr marL="12700">
              <a:lnSpc>
                <a:spcPct val="100000"/>
              </a:lnSpc>
              <a:spcBef>
                <a:spcPts val="825"/>
              </a:spcBef>
            </a:pPr>
            <a:r>
              <a:rPr sz="1200" spc="-5" dirty="0">
                <a:latin typeface="Courier New" panose="02070309020205020404"/>
                <a:cs typeface="Courier New" panose="02070309020205020404"/>
              </a:rPr>
              <a:t># with each item as a</a:t>
            </a:r>
            <a:r>
              <a:rPr sz="1200" spc="10" dirty="0">
                <a:latin typeface="Courier New" panose="02070309020205020404"/>
                <a:cs typeface="Courier New" panose="02070309020205020404"/>
              </a:rPr>
              <a:t> </a:t>
            </a:r>
            <a:r>
              <a:rPr sz="1200" spc="-5" dirty="0">
                <a:latin typeface="Courier New" panose="02070309020205020404"/>
                <a:cs typeface="Courier New" panose="02070309020205020404"/>
              </a:rPr>
              <a:t>Pair</a:t>
            </a:r>
            <a:endParaRPr sz="1200">
              <a:latin typeface="Courier New" panose="02070309020205020404"/>
              <a:cs typeface="Courier New" panose="02070309020205020404"/>
            </a:endParaRPr>
          </a:p>
          <a:p>
            <a:pPr marL="12700" marR="5080">
              <a:lnSpc>
                <a:spcPct val="169000"/>
              </a:lnSpc>
              <a:spcBef>
                <a:spcPts val="5"/>
              </a:spcBef>
            </a:pPr>
            <a:r>
              <a:rPr sz="1200" spc="-5" dirty="0">
                <a:latin typeface="Courier New" panose="02070309020205020404"/>
                <a:cs typeface="Courier New" panose="02070309020205020404"/>
              </a:rPr>
              <a:t>Dict = dict([(1, 'Geeks'), (2, 'For')])  print("\nDictionary with each item as a pair: ")  print(Dict)</a:t>
            </a:r>
            <a:endParaRPr sz="1200">
              <a:latin typeface="Courier New" panose="02070309020205020404"/>
              <a:cs typeface="Courier New" panose="02070309020205020404"/>
            </a:endParaRPr>
          </a:p>
          <a:p>
            <a:pPr marL="12700">
              <a:lnSpc>
                <a:spcPct val="100000"/>
              </a:lnSpc>
              <a:spcBef>
                <a:spcPts val="920"/>
              </a:spcBef>
            </a:pPr>
            <a:r>
              <a:rPr sz="1200" b="1" spc="-5" dirty="0">
                <a:latin typeface="Arial" panose="020B0604020202020204"/>
                <a:cs typeface="Arial" panose="020B0604020202020204"/>
              </a:rPr>
              <a:t>Output:</a:t>
            </a:r>
            <a:endParaRPr sz="1200">
              <a:latin typeface="Arial" panose="020B0604020202020204"/>
              <a:cs typeface="Arial" panose="020B0604020202020204"/>
            </a:endParaRPr>
          </a:p>
        </p:txBody>
      </p:sp>
      <p:sp>
        <p:nvSpPr>
          <p:cNvPr id="5" name="object 5"/>
          <p:cNvSpPr txBox="1"/>
          <p:nvPr/>
        </p:nvSpPr>
        <p:spPr>
          <a:xfrm>
            <a:off x="901700" y="6089649"/>
            <a:ext cx="9237345" cy="703580"/>
          </a:xfrm>
          <a:prstGeom prst="rect">
            <a:avLst/>
          </a:prstGeom>
          <a:solidFill>
            <a:srgbClr val="DFDFDF"/>
          </a:solidFill>
        </p:spPr>
        <p:txBody>
          <a:bodyPr vert="horz" wrap="square" lIns="0" tIns="0" rIns="0" bIns="0" rtlCol="0">
            <a:spAutoFit/>
          </a:bodyPr>
          <a:lstStyle/>
          <a:p>
            <a:pPr>
              <a:lnSpc>
                <a:spcPts val="1290"/>
              </a:lnSpc>
            </a:pPr>
            <a:r>
              <a:rPr sz="1150" spc="-5" dirty="0">
                <a:latin typeface="Consolas" panose="020B0609020204030204"/>
                <a:cs typeface="Consolas" panose="020B0609020204030204"/>
              </a:rPr>
              <a:t>Empty</a:t>
            </a:r>
            <a:r>
              <a:rPr sz="1150" spc="-10" dirty="0">
                <a:latin typeface="Consolas" panose="020B0609020204030204"/>
                <a:cs typeface="Consolas" panose="020B0609020204030204"/>
              </a:rPr>
              <a:t> </a:t>
            </a:r>
            <a:r>
              <a:rPr sz="1150" spc="-5" dirty="0">
                <a:latin typeface="Consolas" panose="020B0609020204030204"/>
                <a:cs typeface="Consolas" panose="020B0609020204030204"/>
              </a:rPr>
              <a:t>Dictionary:</a:t>
            </a:r>
            <a:endParaRPr sz="1150">
              <a:latin typeface="Consolas" panose="020B0609020204030204"/>
              <a:cs typeface="Consolas" panose="020B0609020204030204"/>
            </a:endParaRPr>
          </a:p>
          <a:p>
            <a:pPr>
              <a:lnSpc>
                <a:spcPct val="100000"/>
              </a:lnSpc>
              <a:spcBef>
                <a:spcPts val="705"/>
              </a:spcBef>
            </a:pPr>
            <a:r>
              <a:rPr sz="1150" dirty="0">
                <a:latin typeface="Consolas" panose="020B0609020204030204"/>
                <a:cs typeface="Consolas" panose="020B0609020204030204"/>
              </a:rPr>
              <a:t>{}</a:t>
            </a:r>
            <a:endParaRPr sz="1150">
              <a:latin typeface="Consolas" panose="020B0609020204030204"/>
              <a:cs typeface="Consolas" panose="020B06090202040302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914399"/>
            <a:ext cx="9237345" cy="1330960"/>
          </a:xfrm>
          <a:prstGeom prst="rect">
            <a:avLst/>
          </a:prstGeom>
          <a:solidFill>
            <a:srgbClr val="DFDFDF"/>
          </a:solidFill>
        </p:spPr>
        <p:txBody>
          <a:bodyPr vert="horz" wrap="square" lIns="0" tIns="0" rIns="0" bIns="0" rtlCol="0">
            <a:spAutoFit/>
          </a:bodyPr>
          <a:lstStyle/>
          <a:p>
            <a:pPr>
              <a:lnSpc>
                <a:spcPts val="1280"/>
              </a:lnSpc>
            </a:pPr>
            <a:r>
              <a:rPr sz="1150" spc="-5" dirty="0">
                <a:latin typeface="Consolas" panose="020B0609020204030204"/>
                <a:cs typeface="Consolas" panose="020B0609020204030204"/>
              </a:rPr>
              <a:t>Dictionary with </a:t>
            </a:r>
            <a:r>
              <a:rPr sz="1150" dirty="0">
                <a:latin typeface="Consolas" panose="020B0609020204030204"/>
                <a:cs typeface="Consolas" panose="020B0609020204030204"/>
              </a:rPr>
              <a:t>the use of</a:t>
            </a:r>
            <a:r>
              <a:rPr sz="1150" spc="-65" dirty="0">
                <a:latin typeface="Consolas" panose="020B0609020204030204"/>
                <a:cs typeface="Consolas" panose="020B0609020204030204"/>
              </a:rPr>
              <a:t> </a:t>
            </a:r>
            <a:r>
              <a:rPr sz="1150" spc="-5" dirty="0">
                <a:latin typeface="Consolas" panose="020B0609020204030204"/>
                <a:cs typeface="Consolas" panose="020B0609020204030204"/>
              </a:rPr>
              <a:t>dict():</a:t>
            </a:r>
            <a:endParaRPr sz="1150">
              <a:latin typeface="Consolas" panose="020B0609020204030204"/>
              <a:cs typeface="Consolas" panose="020B0609020204030204"/>
            </a:endParaRPr>
          </a:p>
          <a:p>
            <a:pPr>
              <a:lnSpc>
                <a:spcPct val="100000"/>
              </a:lnSpc>
              <a:spcBef>
                <a:spcPts val="720"/>
              </a:spcBef>
            </a:pPr>
            <a:r>
              <a:rPr sz="1150" dirty="0">
                <a:latin typeface="Consolas" panose="020B0609020204030204"/>
                <a:cs typeface="Consolas" panose="020B0609020204030204"/>
              </a:rPr>
              <a:t>{1: </a:t>
            </a:r>
            <a:r>
              <a:rPr sz="1150" spc="-5" dirty="0">
                <a:latin typeface="Consolas" panose="020B0609020204030204"/>
                <a:cs typeface="Consolas" panose="020B0609020204030204"/>
              </a:rPr>
              <a:t>'Geeks', </a:t>
            </a:r>
            <a:r>
              <a:rPr sz="1150" dirty="0">
                <a:latin typeface="Consolas" panose="020B0609020204030204"/>
                <a:cs typeface="Consolas" panose="020B0609020204030204"/>
              </a:rPr>
              <a:t>2: </a:t>
            </a:r>
            <a:r>
              <a:rPr sz="1150" spc="-5" dirty="0">
                <a:latin typeface="Consolas" panose="020B0609020204030204"/>
                <a:cs typeface="Consolas" panose="020B0609020204030204"/>
              </a:rPr>
              <a:t>'For', </a:t>
            </a:r>
            <a:r>
              <a:rPr sz="1150" dirty="0">
                <a:latin typeface="Consolas" panose="020B0609020204030204"/>
                <a:cs typeface="Consolas" panose="020B0609020204030204"/>
              </a:rPr>
              <a:t>3:</a:t>
            </a:r>
            <a:r>
              <a:rPr sz="1150" spc="-60" dirty="0">
                <a:latin typeface="Consolas" panose="020B0609020204030204"/>
                <a:cs typeface="Consolas" panose="020B0609020204030204"/>
              </a:rPr>
              <a:t> </a:t>
            </a:r>
            <a:r>
              <a:rPr sz="1150" spc="-5" dirty="0">
                <a:latin typeface="Consolas" panose="020B0609020204030204"/>
                <a:cs typeface="Consolas" panose="020B0609020204030204"/>
              </a:rPr>
              <a:t>'Geeks'}</a:t>
            </a:r>
            <a:endParaRPr sz="1150">
              <a:latin typeface="Consolas" panose="020B0609020204030204"/>
              <a:cs typeface="Consolas" panose="020B0609020204030204"/>
            </a:endParaRPr>
          </a:p>
          <a:p>
            <a:pPr>
              <a:lnSpc>
                <a:spcPct val="100000"/>
              </a:lnSpc>
            </a:pPr>
            <a:endParaRPr sz="1100">
              <a:latin typeface="Consolas" panose="020B0609020204030204"/>
              <a:cs typeface="Consolas" panose="020B0609020204030204"/>
            </a:endParaRPr>
          </a:p>
          <a:p>
            <a:pPr>
              <a:lnSpc>
                <a:spcPct val="100000"/>
              </a:lnSpc>
              <a:spcBef>
                <a:spcPts val="55"/>
              </a:spcBef>
            </a:pPr>
            <a:endParaRPr sz="1250">
              <a:latin typeface="Consolas" panose="020B0609020204030204"/>
              <a:cs typeface="Consolas" panose="020B0609020204030204"/>
            </a:endParaRPr>
          </a:p>
          <a:p>
            <a:pPr>
              <a:lnSpc>
                <a:spcPct val="100000"/>
              </a:lnSpc>
            </a:pPr>
            <a:r>
              <a:rPr sz="1150" spc="-5" dirty="0">
                <a:latin typeface="Consolas" panose="020B0609020204030204"/>
                <a:cs typeface="Consolas" panose="020B0609020204030204"/>
              </a:rPr>
              <a:t>Dictionary with each </a:t>
            </a:r>
            <a:r>
              <a:rPr sz="1150" dirty="0">
                <a:latin typeface="Consolas" panose="020B0609020204030204"/>
                <a:cs typeface="Consolas" panose="020B0609020204030204"/>
              </a:rPr>
              <a:t>item as a</a:t>
            </a:r>
            <a:r>
              <a:rPr sz="1150" spc="-20" dirty="0">
                <a:latin typeface="Consolas" panose="020B0609020204030204"/>
                <a:cs typeface="Consolas" panose="020B0609020204030204"/>
              </a:rPr>
              <a:t> </a:t>
            </a:r>
            <a:r>
              <a:rPr sz="1150" spc="-5" dirty="0">
                <a:latin typeface="Consolas" panose="020B0609020204030204"/>
                <a:cs typeface="Consolas" panose="020B0609020204030204"/>
              </a:rPr>
              <a:t>pair:</a:t>
            </a:r>
            <a:endParaRPr sz="1150">
              <a:latin typeface="Consolas" panose="020B0609020204030204"/>
              <a:cs typeface="Consolas" panose="020B0609020204030204"/>
            </a:endParaRPr>
          </a:p>
          <a:p>
            <a:pPr>
              <a:lnSpc>
                <a:spcPct val="100000"/>
              </a:lnSpc>
              <a:spcBef>
                <a:spcPts val="720"/>
              </a:spcBef>
            </a:pPr>
            <a:r>
              <a:rPr sz="1150" dirty="0">
                <a:latin typeface="Consolas" panose="020B0609020204030204"/>
                <a:cs typeface="Consolas" panose="020B0609020204030204"/>
              </a:rPr>
              <a:t>{1: </a:t>
            </a:r>
            <a:r>
              <a:rPr sz="1150" spc="-5" dirty="0">
                <a:latin typeface="Consolas" panose="020B0609020204030204"/>
                <a:cs typeface="Consolas" panose="020B0609020204030204"/>
              </a:rPr>
              <a:t>'Geeks', </a:t>
            </a:r>
            <a:r>
              <a:rPr sz="1150" dirty="0">
                <a:latin typeface="Consolas" panose="020B0609020204030204"/>
                <a:cs typeface="Consolas" panose="020B0609020204030204"/>
              </a:rPr>
              <a:t>2:</a:t>
            </a:r>
            <a:r>
              <a:rPr sz="1150" spc="-20" dirty="0">
                <a:latin typeface="Consolas" panose="020B0609020204030204"/>
                <a:cs typeface="Consolas" panose="020B0609020204030204"/>
              </a:rPr>
              <a:t> </a:t>
            </a:r>
            <a:r>
              <a:rPr sz="1150" spc="-5" dirty="0">
                <a:latin typeface="Consolas" panose="020B0609020204030204"/>
                <a:cs typeface="Consolas" panose="020B0609020204030204"/>
              </a:rPr>
              <a:t>'For'}</a:t>
            </a:r>
            <a:endParaRPr sz="1150">
              <a:latin typeface="Consolas" panose="020B0609020204030204"/>
              <a:cs typeface="Consolas" panose="020B0609020204030204"/>
            </a:endParaRPr>
          </a:p>
        </p:txBody>
      </p:sp>
      <p:sp>
        <p:nvSpPr>
          <p:cNvPr id="3" name="object 3"/>
          <p:cNvSpPr txBox="1"/>
          <p:nvPr/>
        </p:nvSpPr>
        <p:spPr>
          <a:xfrm>
            <a:off x="901700" y="2575560"/>
            <a:ext cx="1537970" cy="230504"/>
          </a:xfrm>
          <a:prstGeom prst="rect">
            <a:avLst/>
          </a:prstGeom>
        </p:spPr>
        <p:txBody>
          <a:bodyPr vert="horz" wrap="square" lIns="0" tIns="12065" rIns="0" bIns="0" rtlCol="0">
            <a:spAutoFit/>
          </a:bodyPr>
          <a:lstStyle/>
          <a:p>
            <a:pPr marL="12700">
              <a:lnSpc>
                <a:spcPct val="100000"/>
              </a:lnSpc>
              <a:spcBef>
                <a:spcPts val="95"/>
              </a:spcBef>
            </a:pPr>
            <a:r>
              <a:rPr sz="1350" b="1" spc="-5" dirty="0">
                <a:latin typeface="Arial" panose="020B0604020202020204"/>
                <a:cs typeface="Arial" panose="020B0604020202020204"/>
              </a:rPr>
              <a:t>Nested</a:t>
            </a:r>
            <a:r>
              <a:rPr sz="1350" b="1" spc="-50" dirty="0">
                <a:latin typeface="Arial" panose="020B0604020202020204"/>
                <a:cs typeface="Arial" panose="020B0604020202020204"/>
              </a:rPr>
              <a:t> </a:t>
            </a:r>
            <a:r>
              <a:rPr sz="1350" b="1" spc="-5" dirty="0">
                <a:latin typeface="Arial" panose="020B0604020202020204"/>
                <a:cs typeface="Arial" panose="020B0604020202020204"/>
              </a:rPr>
              <a:t>Dictionary:</a:t>
            </a:r>
            <a:endParaRPr sz="1350">
              <a:latin typeface="Arial" panose="020B0604020202020204"/>
              <a:cs typeface="Arial" panose="020B0604020202020204"/>
            </a:endParaRPr>
          </a:p>
        </p:txBody>
      </p:sp>
      <p:sp>
        <p:nvSpPr>
          <p:cNvPr id="4" name="object 4"/>
          <p:cNvSpPr/>
          <p:nvPr/>
        </p:nvSpPr>
        <p:spPr>
          <a:xfrm>
            <a:off x="914400" y="2981325"/>
            <a:ext cx="6708140" cy="3550285"/>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914399"/>
            <a:ext cx="6306185" cy="9525"/>
          </a:xfrm>
          <a:custGeom>
            <a:avLst/>
            <a:gdLst/>
            <a:ahLst/>
            <a:cxnLst/>
            <a:rect l="l" t="t" r="r" b="b"/>
            <a:pathLst>
              <a:path w="6306184" h="9525">
                <a:moveTo>
                  <a:pt x="0" y="9143"/>
                </a:moveTo>
                <a:lnTo>
                  <a:pt x="0" y="0"/>
                </a:lnTo>
                <a:lnTo>
                  <a:pt x="6306185" y="0"/>
                </a:lnTo>
                <a:lnTo>
                  <a:pt x="6306185" y="9143"/>
                </a:lnTo>
                <a:lnTo>
                  <a:pt x="0" y="9143"/>
                </a:lnTo>
                <a:close/>
              </a:path>
            </a:pathLst>
          </a:custGeom>
          <a:solidFill>
            <a:srgbClr val="878787"/>
          </a:solidFill>
        </p:spPr>
        <p:txBody>
          <a:bodyPr wrap="square" lIns="0" tIns="0" rIns="0" bIns="0" rtlCol="0"/>
          <a:lstStyle/>
          <a:p/>
        </p:txBody>
      </p:sp>
      <p:sp>
        <p:nvSpPr>
          <p:cNvPr id="3" name="object 3"/>
          <p:cNvSpPr/>
          <p:nvPr/>
        </p:nvSpPr>
        <p:spPr>
          <a:xfrm>
            <a:off x="914400" y="1635759"/>
            <a:ext cx="6306185" cy="9525"/>
          </a:xfrm>
          <a:custGeom>
            <a:avLst/>
            <a:gdLst/>
            <a:ahLst/>
            <a:cxnLst/>
            <a:rect l="l" t="t" r="r" b="b"/>
            <a:pathLst>
              <a:path w="6306184" h="9525">
                <a:moveTo>
                  <a:pt x="0" y="9143"/>
                </a:moveTo>
                <a:lnTo>
                  <a:pt x="0" y="0"/>
                </a:lnTo>
                <a:lnTo>
                  <a:pt x="6306185" y="0"/>
                </a:lnTo>
                <a:lnTo>
                  <a:pt x="6306185" y="9143"/>
                </a:lnTo>
                <a:lnTo>
                  <a:pt x="0" y="9143"/>
                </a:lnTo>
                <a:close/>
              </a:path>
            </a:pathLst>
          </a:custGeom>
          <a:solidFill>
            <a:srgbClr val="878787"/>
          </a:solidFill>
        </p:spPr>
        <p:txBody>
          <a:bodyPr wrap="square" lIns="0" tIns="0" rIns="0" bIns="0" rtlCol="0"/>
          <a:lstStyle/>
          <a:p/>
        </p:txBody>
      </p:sp>
      <p:sp>
        <p:nvSpPr>
          <p:cNvPr id="4" name="object 4"/>
          <p:cNvSpPr txBox="1"/>
          <p:nvPr/>
        </p:nvSpPr>
        <p:spPr>
          <a:xfrm>
            <a:off x="914400" y="1539875"/>
            <a:ext cx="9389110" cy="4803775"/>
          </a:xfrm>
          <a:prstGeom prst="rect">
            <a:avLst/>
          </a:prstGeom>
        </p:spPr>
        <p:txBody>
          <a:bodyPr vert="horz" wrap="square" lIns="0" tIns="25400" rIns="0" bIns="0" rtlCol="0">
            <a:spAutoFit/>
          </a:bodyPr>
          <a:lstStyle/>
          <a:p>
            <a:pPr marL="12700" marR="3154045" indent="261620">
              <a:lnSpc>
                <a:spcPts val="1310"/>
              </a:lnSpc>
              <a:spcBef>
                <a:spcPts val="200"/>
              </a:spcBef>
            </a:pPr>
            <a:endParaRPr sz="1150">
              <a:latin typeface="Courier New" panose="02070309020205020404"/>
              <a:cs typeface="Courier New" panose="02070309020205020404"/>
            </a:endParaRPr>
          </a:p>
          <a:p>
            <a:pPr>
              <a:lnSpc>
                <a:spcPct val="100000"/>
              </a:lnSpc>
              <a:spcBef>
                <a:spcPts val="10"/>
              </a:spcBef>
            </a:pPr>
            <a:endParaRPr sz="1200">
              <a:latin typeface="Courier New" panose="02070309020205020404"/>
              <a:cs typeface="Courier New" panose="02070309020205020404"/>
            </a:endParaRPr>
          </a:p>
          <a:p>
            <a:pPr marL="12700" algn="just">
              <a:lnSpc>
                <a:spcPct val="100000"/>
              </a:lnSpc>
            </a:pPr>
            <a:r>
              <a:rPr sz="3600" b="1" spc="-5" dirty="0">
                <a:latin typeface="Arial" panose="020B0604020202020204"/>
                <a:cs typeface="Arial" panose="020B0604020202020204"/>
              </a:rPr>
              <a:t>What </a:t>
            </a:r>
            <a:r>
              <a:rPr sz="3600" b="1" dirty="0">
                <a:latin typeface="Arial" panose="020B0604020202020204"/>
                <a:cs typeface="Arial" panose="020B0604020202020204"/>
              </a:rPr>
              <a:t>is</a:t>
            </a:r>
            <a:r>
              <a:rPr sz="3600" b="1" spc="-15" dirty="0">
                <a:latin typeface="Arial" panose="020B0604020202020204"/>
                <a:cs typeface="Arial" panose="020B0604020202020204"/>
              </a:rPr>
              <a:t> </a:t>
            </a:r>
            <a:r>
              <a:rPr sz="3600" b="1" spc="-5" dirty="0">
                <a:latin typeface="Arial" panose="020B0604020202020204"/>
                <a:cs typeface="Arial" panose="020B0604020202020204"/>
              </a:rPr>
              <a:t>Exception?</a:t>
            </a:r>
            <a:endParaRPr sz="1750">
              <a:latin typeface="Arial" panose="020B0604020202020204"/>
              <a:cs typeface="Arial" panose="020B0604020202020204"/>
            </a:endParaRPr>
          </a:p>
          <a:p>
            <a:pPr marL="43180" marR="5080" algn="just">
              <a:lnSpc>
                <a:spcPct val="96000"/>
              </a:lnSpc>
              <a:spcBef>
                <a:spcPts val="1415"/>
              </a:spcBef>
            </a:pPr>
            <a:r>
              <a:rPr dirty="0">
                <a:latin typeface="Arial" panose="020B0604020202020204"/>
                <a:cs typeface="Arial" panose="020B0604020202020204"/>
              </a:rPr>
              <a:t>An </a:t>
            </a:r>
            <a:r>
              <a:rPr spc="-5" dirty="0">
                <a:latin typeface="Arial" panose="020B0604020202020204"/>
                <a:cs typeface="Arial" panose="020B0604020202020204"/>
              </a:rPr>
              <a:t>exception is </a:t>
            </a:r>
            <a:r>
              <a:rPr dirty="0">
                <a:latin typeface="Arial" panose="020B0604020202020204"/>
                <a:cs typeface="Arial" panose="020B0604020202020204"/>
              </a:rPr>
              <a:t>an </a:t>
            </a:r>
            <a:r>
              <a:rPr spc="-5" dirty="0">
                <a:latin typeface="Arial" panose="020B0604020202020204"/>
                <a:cs typeface="Arial" panose="020B0604020202020204"/>
              </a:rPr>
              <a:t>event, which occurs during </a:t>
            </a:r>
            <a:r>
              <a:rPr dirty="0">
                <a:latin typeface="Arial" panose="020B0604020202020204"/>
                <a:cs typeface="Arial" panose="020B0604020202020204"/>
              </a:rPr>
              <a:t>the </a:t>
            </a:r>
            <a:r>
              <a:rPr spc="-5" dirty="0">
                <a:latin typeface="Arial" panose="020B0604020202020204"/>
                <a:cs typeface="Arial" panose="020B0604020202020204"/>
              </a:rPr>
              <a:t>execution </a:t>
            </a:r>
            <a:r>
              <a:rPr dirty="0">
                <a:latin typeface="Arial" panose="020B0604020202020204"/>
                <a:cs typeface="Arial" panose="020B0604020202020204"/>
              </a:rPr>
              <a:t>of a </a:t>
            </a:r>
            <a:r>
              <a:rPr spc="-5" dirty="0">
                <a:latin typeface="Arial" panose="020B0604020202020204"/>
                <a:cs typeface="Arial" panose="020B0604020202020204"/>
              </a:rPr>
              <a:t>program that disrupts </a:t>
            </a:r>
            <a:r>
              <a:rPr dirty="0">
                <a:latin typeface="Arial" panose="020B0604020202020204"/>
                <a:cs typeface="Arial" panose="020B0604020202020204"/>
              </a:rPr>
              <a:t>the  </a:t>
            </a:r>
            <a:r>
              <a:rPr spc="-5" dirty="0">
                <a:latin typeface="Arial" panose="020B0604020202020204"/>
                <a:cs typeface="Arial" panose="020B0604020202020204"/>
              </a:rPr>
              <a:t>normal flow </a:t>
            </a:r>
            <a:r>
              <a:rPr dirty="0">
                <a:latin typeface="Arial" panose="020B0604020202020204"/>
                <a:cs typeface="Arial" panose="020B0604020202020204"/>
              </a:rPr>
              <a:t>of the </a:t>
            </a:r>
            <a:r>
              <a:rPr spc="-5" dirty="0">
                <a:latin typeface="Arial" panose="020B0604020202020204"/>
                <a:cs typeface="Arial" panose="020B0604020202020204"/>
              </a:rPr>
              <a:t>program's instructions. </a:t>
            </a:r>
            <a:r>
              <a:rPr dirty="0">
                <a:latin typeface="Arial" panose="020B0604020202020204"/>
                <a:cs typeface="Arial" panose="020B0604020202020204"/>
              </a:rPr>
              <a:t>In </a:t>
            </a:r>
            <a:r>
              <a:rPr spc="-5" dirty="0">
                <a:latin typeface="Arial" panose="020B0604020202020204"/>
                <a:cs typeface="Arial" panose="020B0604020202020204"/>
              </a:rPr>
              <a:t>general, when </a:t>
            </a:r>
            <a:r>
              <a:rPr dirty="0">
                <a:latin typeface="Arial" panose="020B0604020202020204"/>
                <a:cs typeface="Arial" panose="020B0604020202020204"/>
              </a:rPr>
              <a:t>a </a:t>
            </a:r>
            <a:r>
              <a:rPr spc="-5" dirty="0">
                <a:latin typeface="Arial" panose="020B0604020202020204"/>
                <a:cs typeface="Arial" panose="020B0604020202020204"/>
              </a:rPr>
              <a:t>Python script encounters </a:t>
            </a:r>
            <a:r>
              <a:rPr dirty="0">
                <a:latin typeface="Arial" panose="020B0604020202020204"/>
                <a:cs typeface="Arial" panose="020B0604020202020204"/>
              </a:rPr>
              <a:t>a  </a:t>
            </a:r>
            <a:r>
              <a:rPr spc="-5" dirty="0">
                <a:latin typeface="Arial" panose="020B0604020202020204"/>
                <a:cs typeface="Arial" panose="020B0604020202020204"/>
              </a:rPr>
              <a:t>situation </a:t>
            </a:r>
            <a:r>
              <a:rPr dirty="0">
                <a:latin typeface="Arial" panose="020B0604020202020204"/>
                <a:cs typeface="Arial" panose="020B0604020202020204"/>
              </a:rPr>
              <a:t>that </a:t>
            </a:r>
            <a:r>
              <a:rPr spc="-5" dirty="0">
                <a:latin typeface="Arial" panose="020B0604020202020204"/>
                <a:cs typeface="Arial" panose="020B0604020202020204"/>
              </a:rPr>
              <a:t>it cannot cope with, it raises </a:t>
            </a:r>
            <a:r>
              <a:rPr dirty="0">
                <a:latin typeface="Arial" panose="020B0604020202020204"/>
                <a:cs typeface="Arial" panose="020B0604020202020204"/>
              </a:rPr>
              <a:t>an </a:t>
            </a:r>
            <a:r>
              <a:rPr spc="-5" dirty="0">
                <a:latin typeface="Arial" panose="020B0604020202020204"/>
                <a:cs typeface="Arial" panose="020B0604020202020204"/>
              </a:rPr>
              <a:t>exception. </a:t>
            </a:r>
            <a:r>
              <a:rPr dirty="0">
                <a:latin typeface="Arial" panose="020B0604020202020204"/>
                <a:cs typeface="Arial" panose="020B0604020202020204"/>
              </a:rPr>
              <a:t>An </a:t>
            </a:r>
            <a:r>
              <a:rPr spc="-5" dirty="0">
                <a:latin typeface="Arial" panose="020B0604020202020204"/>
                <a:cs typeface="Arial" panose="020B0604020202020204"/>
              </a:rPr>
              <a:t>exception is </a:t>
            </a:r>
            <a:r>
              <a:rPr dirty="0">
                <a:latin typeface="Arial" panose="020B0604020202020204"/>
                <a:cs typeface="Arial" panose="020B0604020202020204"/>
              </a:rPr>
              <a:t>a </a:t>
            </a:r>
            <a:r>
              <a:rPr spc="-5" dirty="0">
                <a:latin typeface="Arial" panose="020B0604020202020204"/>
                <a:cs typeface="Arial" panose="020B0604020202020204"/>
              </a:rPr>
              <a:t>Python object </a:t>
            </a:r>
            <a:r>
              <a:rPr dirty="0">
                <a:latin typeface="Arial" panose="020B0604020202020204"/>
                <a:cs typeface="Arial" panose="020B0604020202020204"/>
              </a:rPr>
              <a:t>that  </a:t>
            </a:r>
            <a:r>
              <a:rPr spc="-5" dirty="0">
                <a:latin typeface="Arial" panose="020B0604020202020204"/>
                <a:cs typeface="Arial" panose="020B0604020202020204"/>
              </a:rPr>
              <a:t>represents </a:t>
            </a:r>
            <a:r>
              <a:rPr dirty="0">
                <a:latin typeface="Arial" panose="020B0604020202020204"/>
                <a:cs typeface="Arial" panose="020B0604020202020204"/>
              </a:rPr>
              <a:t>an</a:t>
            </a:r>
            <a:r>
              <a:rPr spc="-15" dirty="0">
                <a:latin typeface="Arial" panose="020B0604020202020204"/>
                <a:cs typeface="Arial" panose="020B0604020202020204"/>
              </a:rPr>
              <a:t> </a:t>
            </a:r>
            <a:r>
              <a:rPr spc="-5" dirty="0">
                <a:latin typeface="Arial" panose="020B0604020202020204"/>
                <a:cs typeface="Arial" panose="020B0604020202020204"/>
              </a:rPr>
              <a:t>error.</a:t>
            </a:r>
            <a:endParaRPr>
              <a:latin typeface="Arial" panose="020B0604020202020204"/>
              <a:cs typeface="Arial" panose="020B0604020202020204"/>
            </a:endParaRPr>
          </a:p>
          <a:p>
            <a:pPr marL="43180" marR="7620" algn="just">
              <a:lnSpc>
                <a:spcPts val="1380"/>
              </a:lnSpc>
              <a:spcBef>
                <a:spcPts val="755"/>
              </a:spcBef>
            </a:pPr>
            <a:r>
              <a:rPr spc="-5" dirty="0">
                <a:latin typeface="Arial" panose="020B0604020202020204"/>
                <a:cs typeface="Arial" panose="020B0604020202020204"/>
              </a:rPr>
              <a:t>When </a:t>
            </a:r>
            <a:r>
              <a:rPr dirty="0">
                <a:latin typeface="Arial" panose="020B0604020202020204"/>
                <a:cs typeface="Arial" panose="020B0604020202020204"/>
              </a:rPr>
              <a:t>a </a:t>
            </a:r>
            <a:r>
              <a:rPr spc="-5" dirty="0">
                <a:latin typeface="Arial" panose="020B0604020202020204"/>
                <a:cs typeface="Arial" panose="020B0604020202020204"/>
              </a:rPr>
              <a:t>Python script raises </a:t>
            </a:r>
            <a:r>
              <a:rPr dirty="0">
                <a:latin typeface="Arial" panose="020B0604020202020204"/>
                <a:cs typeface="Arial" panose="020B0604020202020204"/>
              </a:rPr>
              <a:t>an </a:t>
            </a:r>
            <a:r>
              <a:rPr spc="-5" dirty="0">
                <a:latin typeface="Arial" panose="020B0604020202020204"/>
                <a:cs typeface="Arial" panose="020B0604020202020204"/>
              </a:rPr>
              <a:t>exception, it must either handle </a:t>
            </a:r>
            <a:r>
              <a:rPr dirty="0">
                <a:latin typeface="Arial" panose="020B0604020202020204"/>
                <a:cs typeface="Arial" panose="020B0604020202020204"/>
              </a:rPr>
              <a:t>the </a:t>
            </a:r>
            <a:r>
              <a:rPr spc="-5" dirty="0">
                <a:latin typeface="Arial" panose="020B0604020202020204"/>
                <a:cs typeface="Arial" panose="020B0604020202020204"/>
              </a:rPr>
              <a:t>exception immediately  otherwise it terminates </a:t>
            </a:r>
            <a:r>
              <a:rPr dirty="0">
                <a:latin typeface="Arial" panose="020B0604020202020204"/>
                <a:cs typeface="Arial" panose="020B0604020202020204"/>
              </a:rPr>
              <a:t>and</a:t>
            </a:r>
            <a:r>
              <a:rPr spc="-10" dirty="0">
                <a:latin typeface="Arial" panose="020B0604020202020204"/>
                <a:cs typeface="Arial" panose="020B0604020202020204"/>
              </a:rPr>
              <a:t> </a:t>
            </a:r>
            <a:r>
              <a:rPr spc="-5" dirty="0">
                <a:latin typeface="Arial" panose="020B0604020202020204"/>
                <a:cs typeface="Arial" panose="020B0604020202020204"/>
              </a:rPr>
              <a:t>quits.</a:t>
            </a:r>
            <a:endParaRPr sz="1200">
              <a:latin typeface="Arial" panose="020B0604020202020204"/>
              <a:cs typeface="Arial" panose="020B0604020202020204"/>
            </a:endParaRPr>
          </a:p>
          <a:p>
            <a:pPr>
              <a:lnSpc>
                <a:spcPct val="100000"/>
              </a:lnSpc>
              <a:spcBef>
                <a:spcPts val="10"/>
              </a:spcBef>
            </a:pPr>
            <a:endParaRPr sz="1100">
              <a:latin typeface="Arial" panose="020B0604020202020204"/>
              <a:cs typeface="Arial" panose="020B0604020202020204"/>
            </a:endParaRPr>
          </a:p>
          <a:p>
            <a:pPr marL="12700" algn="just">
              <a:lnSpc>
                <a:spcPct val="100000"/>
              </a:lnSpc>
            </a:pPr>
            <a:r>
              <a:rPr sz="3600" b="1" spc="-5" dirty="0">
                <a:latin typeface="Arial" panose="020B0604020202020204"/>
                <a:cs typeface="Arial" panose="020B0604020202020204"/>
              </a:rPr>
              <a:t>Handling an</a:t>
            </a:r>
            <a:r>
              <a:rPr sz="3600" b="1" spc="-10" dirty="0">
                <a:latin typeface="Arial" panose="020B0604020202020204"/>
                <a:cs typeface="Arial" panose="020B0604020202020204"/>
              </a:rPr>
              <a:t> </a:t>
            </a:r>
            <a:r>
              <a:rPr sz="3600" b="1" spc="-5" dirty="0">
                <a:latin typeface="Arial" panose="020B0604020202020204"/>
                <a:cs typeface="Arial" panose="020B0604020202020204"/>
              </a:rPr>
              <a:t>exception</a:t>
            </a:r>
            <a:endParaRPr sz="1750">
              <a:latin typeface="Arial" panose="020B0604020202020204"/>
              <a:cs typeface="Arial" panose="020B0604020202020204"/>
            </a:endParaRPr>
          </a:p>
          <a:p>
            <a:pPr marL="43180" marR="5715" algn="just">
              <a:lnSpc>
                <a:spcPts val="1380"/>
              </a:lnSpc>
              <a:spcBef>
                <a:spcPts val="1450"/>
              </a:spcBef>
            </a:pPr>
            <a:r>
              <a:rPr sz="2000" dirty="0">
                <a:latin typeface="Arial" panose="020B0604020202020204"/>
                <a:cs typeface="Arial" panose="020B0604020202020204"/>
              </a:rPr>
              <a:t>If </a:t>
            </a:r>
            <a:r>
              <a:rPr sz="2000" spc="-5" dirty="0">
                <a:latin typeface="Arial" panose="020B0604020202020204"/>
                <a:cs typeface="Arial" panose="020B0604020202020204"/>
              </a:rPr>
              <a:t>you have some </a:t>
            </a:r>
            <a:r>
              <a:rPr sz="2000" i="1" spc="-5" dirty="0">
                <a:latin typeface="Arial" panose="020B0604020202020204"/>
                <a:cs typeface="Arial" panose="020B0604020202020204"/>
              </a:rPr>
              <a:t>suspicious </a:t>
            </a:r>
            <a:r>
              <a:rPr sz="2000" spc="-5" dirty="0">
                <a:latin typeface="Arial" panose="020B0604020202020204"/>
                <a:cs typeface="Arial" panose="020B0604020202020204"/>
              </a:rPr>
              <a:t>code that may raise </a:t>
            </a:r>
            <a:r>
              <a:rPr sz="2000" dirty="0">
                <a:latin typeface="Arial" panose="020B0604020202020204"/>
                <a:cs typeface="Arial" panose="020B0604020202020204"/>
              </a:rPr>
              <a:t>an </a:t>
            </a:r>
            <a:r>
              <a:rPr sz="2000" spc="-5" dirty="0">
                <a:latin typeface="Arial" panose="020B0604020202020204"/>
                <a:cs typeface="Arial" panose="020B0604020202020204"/>
              </a:rPr>
              <a:t>exception, you </a:t>
            </a:r>
            <a:r>
              <a:rPr sz="2000" dirty="0">
                <a:latin typeface="Arial" panose="020B0604020202020204"/>
                <a:cs typeface="Arial" panose="020B0604020202020204"/>
              </a:rPr>
              <a:t>can </a:t>
            </a:r>
            <a:r>
              <a:rPr sz="2000" spc="-5" dirty="0">
                <a:latin typeface="Arial" panose="020B0604020202020204"/>
                <a:cs typeface="Arial" panose="020B0604020202020204"/>
              </a:rPr>
              <a:t>defend</a:t>
            </a:r>
            <a:endParaRPr sz="2000" spc="-5" dirty="0">
              <a:latin typeface="Arial" panose="020B0604020202020204"/>
              <a:cs typeface="Arial" panose="020B0604020202020204"/>
            </a:endParaRPr>
          </a:p>
          <a:p>
            <a:pPr marL="43180" marR="5715" algn="just">
              <a:lnSpc>
                <a:spcPts val="1380"/>
              </a:lnSpc>
              <a:spcBef>
                <a:spcPts val="1450"/>
              </a:spcBef>
            </a:pPr>
            <a:r>
              <a:rPr sz="2000" spc="-5" dirty="0">
                <a:latin typeface="Arial" panose="020B0604020202020204"/>
                <a:cs typeface="Arial" panose="020B0604020202020204"/>
              </a:rPr>
              <a:t> your  program </a:t>
            </a:r>
            <a:r>
              <a:rPr sz="2000" dirty="0">
                <a:latin typeface="Arial" panose="020B0604020202020204"/>
                <a:cs typeface="Arial" panose="020B0604020202020204"/>
              </a:rPr>
              <a:t>by </a:t>
            </a:r>
            <a:r>
              <a:rPr sz="2000" spc="-5" dirty="0">
                <a:latin typeface="Arial" panose="020B0604020202020204"/>
                <a:cs typeface="Arial" panose="020B0604020202020204"/>
              </a:rPr>
              <a:t>placing </a:t>
            </a:r>
            <a:r>
              <a:rPr sz="2000" dirty="0">
                <a:latin typeface="Arial" panose="020B0604020202020204"/>
                <a:cs typeface="Arial" panose="020B0604020202020204"/>
              </a:rPr>
              <a:t>the  </a:t>
            </a:r>
            <a:r>
              <a:rPr sz="2000" spc="-5" dirty="0">
                <a:latin typeface="Arial" panose="020B0604020202020204"/>
                <a:cs typeface="Arial" panose="020B0604020202020204"/>
              </a:rPr>
              <a:t>suspicious </a:t>
            </a:r>
            <a:r>
              <a:rPr sz="2000" dirty="0">
                <a:latin typeface="Arial" panose="020B0604020202020204"/>
                <a:cs typeface="Arial" panose="020B0604020202020204"/>
              </a:rPr>
              <a:t>code </a:t>
            </a:r>
            <a:r>
              <a:rPr sz="2000" spc="-5" dirty="0">
                <a:latin typeface="Arial" panose="020B0604020202020204"/>
                <a:cs typeface="Arial" panose="020B0604020202020204"/>
              </a:rPr>
              <a:t>in </a:t>
            </a:r>
            <a:r>
              <a:rPr sz="2000" dirty="0">
                <a:latin typeface="Arial" panose="020B0604020202020204"/>
                <a:cs typeface="Arial" panose="020B0604020202020204"/>
              </a:rPr>
              <a:t>a </a:t>
            </a:r>
            <a:r>
              <a:rPr sz="2000" b="1" spc="-10" dirty="0">
                <a:latin typeface="Arial" panose="020B0604020202020204"/>
                <a:cs typeface="Arial" panose="020B0604020202020204"/>
              </a:rPr>
              <a:t>try: </a:t>
            </a:r>
            <a:r>
              <a:rPr sz="2000" spc="-5" dirty="0">
                <a:latin typeface="Arial" panose="020B0604020202020204"/>
                <a:cs typeface="Arial" panose="020B0604020202020204"/>
              </a:rPr>
              <a:t>block. After </a:t>
            </a:r>
            <a:r>
              <a:rPr sz="2000" dirty="0">
                <a:latin typeface="Arial" panose="020B0604020202020204"/>
                <a:cs typeface="Arial" panose="020B0604020202020204"/>
              </a:rPr>
              <a:t>the </a:t>
            </a:r>
            <a:r>
              <a:rPr sz="2000" spc="-5" dirty="0">
                <a:latin typeface="Arial" panose="020B0604020202020204"/>
                <a:cs typeface="Arial" panose="020B0604020202020204"/>
              </a:rPr>
              <a:t>try: block</a:t>
            </a:r>
            <a:endParaRPr sz="2000" spc="-5" dirty="0">
              <a:latin typeface="Arial" panose="020B0604020202020204"/>
              <a:cs typeface="Arial" panose="020B0604020202020204"/>
            </a:endParaRPr>
          </a:p>
          <a:p>
            <a:pPr marL="43180" marR="5715" algn="just">
              <a:lnSpc>
                <a:spcPts val="1380"/>
              </a:lnSpc>
              <a:spcBef>
                <a:spcPts val="1450"/>
              </a:spcBef>
            </a:pPr>
            <a:r>
              <a:rPr sz="2000" spc="-5" dirty="0">
                <a:latin typeface="Arial" panose="020B0604020202020204"/>
                <a:cs typeface="Arial" panose="020B0604020202020204"/>
              </a:rPr>
              <a:t>, include  </a:t>
            </a:r>
            <a:r>
              <a:rPr sz="2000" dirty="0">
                <a:latin typeface="Arial" panose="020B0604020202020204"/>
                <a:cs typeface="Arial" panose="020B0604020202020204"/>
              </a:rPr>
              <a:t>an </a:t>
            </a:r>
            <a:r>
              <a:rPr sz="2000" b="1" spc="-5" dirty="0">
                <a:latin typeface="Arial" panose="020B0604020202020204"/>
                <a:cs typeface="Arial" panose="020B0604020202020204"/>
              </a:rPr>
              <a:t>except: </a:t>
            </a:r>
            <a:r>
              <a:rPr sz="2000" spc="-5" dirty="0">
                <a:latin typeface="Arial" panose="020B0604020202020204"/>
                <a:cs typeface="Arial" panose="020B0604020202020204"/>
              </a:rPr>
              <a:t>statement, followed </a:t>
            </a:r>
            <a:r>
              <a:rPr sz="2000" dirty="0">
                <a:latin typeface="Arial" panose="020B0604020202020204"/>
                <a:cs typeface="Arial" panose="020B0604020202020204"/>
              </a:rPr>
              <a:t>by a </a:t>
            </a:r>
            <a:r>
              <a:rPr sz="2000" spc="-5" dirty="0">
                <a:latin typeface="Arial" panose="020B0604020202020204"/>
                <a:cs typeface="Arial" panose="020B0604020202020204"/>
              </a:rPr>
              <a:t>block </a:t>
            </a:r>
            <a:r>
              <a:rPr sz="2000" dirty="0">
                <a:latin typeface="Arial" panose="020B0604020202020204"/>
                <a:cs typeface="Arial" panose="020B0604020202020204"/>
              </a:rPr>
              <a:t>of code </a:t>
            </a:r>
            <a:r>
              <a:rPr sz="2000" spc="-5" dirty="0">
                <a:latin typeface="Arial" panose="020B0604020202020204"/>
                <a:cs typeface="Arial" panose="020B0604020202020204"/>
              </a:rPr>
              <a:t>which handles </a:t>
            </a:r>
            <a:r>
              <a:rPr sz="2000" dirty="0">
                <a:latin typeface="Arial" panose="020B0604020202020204"/>
                <a:cs typeface="Arial" panose="020B0604020202020204"/>
              </a:rPr>
              <a:t>the</a:t>
            </a:r>
            <a:endParaRPr sz="2000" dirty="0">
              <a:latin typeface="Arial" panose="020B0604020202020204"/>
              <a:cs typeface="Arial" panose="020B0604020202020204"/>
            </a:endParaRPr>
          </a:p>
          <a:p>
            <a:pPr marL="43180" marR="5715" algn="just">
              <a:lnSpc>
                <a:spcPts val="1380"/>
              </a:lnSpc>
              <a:spcBef>
                <a:spcPts val="1450"/>
              </a:spcBef>
            </a:pPr>
            <a:r>
              <a:rPr sz="2000" dirty="0">
                <a:latin typeface="Arial" panose="020B0604020202020204"/>
                <a:cs typeface="Arial" panose="020B0604020202020204"/>
              </a:rPr>
              <a:t> </a:t>
            </a:r>
            <a:r>
              <a:rPr sz="2000" spc="-5" dirty="0">
                <a:latin typeface="Arial" panose="020B0604020202020204"/>
                <a:cs typeface="Arial" panose="020B0604020202020204"/>
              </a:rPr>
              <a:t>problem </a:t>
            </a:r>
            <a:r>
              <a:rPr sz="2000" dirty="0">
                <a:latin typeface="Arial" panose="020B0604020202020204"/>
                <a:cs typeface="Arial" panose="020B0604020202020204"/>
              </a:rPr>
              <a:t>as </a:t>
            </a:r>
            <a:r>
              <a:rPr sz="2000" spc="-5" dirty="0">
                <a:latin typeface="Arial" panose="020B0604020202020204"/>
                <a:cs typeface="Arial" panose="020B0604020202020204"/>
              </a:rPr>
              <a:t>elegantly  </a:t>
            </a:r>
            <a:r>
              <a:rPr sz="2000" dirty="0">
                <a:latin typeface="Arial" panose="020B0604020202020204"/>
                <a:cs typeface="Arial" panose="020B0604020202020204"/>
              </a:rPr>
              <a:t>as</a:t>
            </a:r>
            <a:r>
              <a:rPr sz="2000" spc="-15" dirty="0">
                <a:latin typeface="Arial" panose="020B0604020202020204"/>
                <a:cs typeface="Arial" panose="020B0604020202020204"/>
              </a:rPr>
              <a:t> </a:t>
            </a:r>
            <a:r>
              <a:rPr sz="2000" spc="-5" dirty="0">
                <a:latin typeface="Arial" panose="020B0604020202020204"/>
                <a:cs typeface="Arial" panose="020B0604020202020204"/>
              </a:rPr>
              <a:t>possible.</a:t>
            </a:r>
            <a:endParaRPr sz="2000">
              <a:latin typeface="Arial" panose="020B0604020202020204"/>
              <a:cs typeface="Arial" panose="020B0604020202020204"/>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5447029"/>
            <a:ext cx="6306185" cy="9525"/>
          </a:xfrm>
          <a:custGeom>
            <a:avLst/>
            <a:gdLst/>
            <a:ahLst/>
            <a:cxnLst/>
            <a:rect l="l" t="t" r="r" b="b"/>
            <a:pathLst>
              <a:path w="6306184" h="9525">
                <a:moveTo>
                  <a:pt x="0" y="9144"/>
                </a:moveTo>
                <a:lnTo>
                  <a:pt x="0" y="0"/>
                </a:lnTo>
                <a:lnTo>
                  <a:pt x="6306185" y="0"/>
                </a:lnTo>
                <a:lnTo>
                  <a:pt x="6306185" y="9144"/>
                </a:lnTo>
                <a:lnTo>
                  <a:pt x="0" y="9144"/>
                </a:lnTo>
                <a:close/>
              </a:path>
            </a:pathLst>
          </a:custGeom>
          <a:solidFill>
            <a:srgbClr val="878787"/>
          </a:solidFill>
        </p:spPr>
        <p:txBody>
          <a:bodyPr wrap="square" lIns="0" tIns="0" rIns="0" bIns="0" rtlCol="0"/>
          <a:lstStyle/>
          <a:p/>
        </p:txBody>
      </p:sp>
      <p:sp>
        <p:nvSpPr>
          <p:cNvPr id="3" name="object 3"/>
          <p:cNvSpPr txBox="1"/>
          <p:nvPr/>
        </p:nvSpPr>
        <p:spPr>
          <a:xfrm>
            <a:off x="410845" y="156845"/>
            <a:ext cx="8329930" cy="7155180"/>
          </a:xfrm>
          <a:prstGeom prst="rect">
            <a:avLst/>
          </a:prstGeom>
        </p:spPr>
        <p:txBody>
          <a:bodyPr vert="horz" wrap="square" lIns="0" tIns="94615" rIns="0" bIns="0" rtlCol="0">
            <a:spAutoFit/>
          </a:bodyPr>
          <a:lstStyle/>
          <a:p>
            <a:pPr marL="12700">
              <a:lnSpc>
                <a:spcPct val="100000"/>
              </a:lnSpc>
              <a:spcBef>
                <a:spcPts val="745"/>
              </a:spcBef>
            </a:pPr>
            <a:r>
              <a:rPr sz="1600" b="1" spc="-5" dirty="0">
                <a:solidFill>
                  <a:srgbClr val="1F3762"/>
                </a:solidFill>
                <a:latin typeface="Arial" panose="020B0604020202020204"/>
                <a:cs typeface="Arial" panose="020B0604020202020204"/>
              </a:rPr>
              <a:t>Syntax</a:t>
            </a:r>
            <a:endParaRPr sz="1600">
              <a:latin typeface="Arial" panose="020B0604020202020204"/>
              <a:cs typeface="Arial" panose="020B0604020202020204"/>
            </a:endParaRPr>
          </a:p>
          <a:p>
            <a:pPr marL="43180">
              <a:lnSpc>
                <a:spcPct val="100000"/>
              </a:lnSpc>
              <a:spcBef>
                <a:spcPts val="650"/>
              </a:spcBef>
            </a:pPr>
            <a:r>
              <a:rPr sz="1600" spc="-5" dirty="0">
                <a:latin typeface="Arial" panose="020B0604020202020204"/>
                <a:cs typeface="Arial" panose="020B0604020202020204"/>
              </a:rPr>
              <a:t>Here is simple syntax </a:t>
            </a:r>
            <a:r>
              <a:rPr sz="1600" dirty="0">
                <a:latin typeface="Arial" panose="020B0604020202020204"/>
                <a:cs typeface="Arial" panose="020B0604020202020204"/>
              </a:rPr>
              <a:t>of </a:t>
            </a:r>
            <a:r>
              <a:rPr sz="1600" i="1" spc="-5" dirty="0">
                <a:latin typeface="Arial" panose="020B0604020202020204"/>
                <a:cs typeface="Arial" panose="020B0604020202020204"/>
              </a:rPr>
              <a:t>try....except...else </a:t>
            </a:r>
            <a:r>
              <a:rPr sz="1600" spc="-5" dirty="0">
                <a:latin typeface="Arial" panose="020B0604020202020204"/>
                <a:cs typeface="Arial" panose="020B0604020202020204"/>
              </a:rPr>
              <a:t>blocks</a:t>
            </a:r>
            <a:r>
              <a:rPr sz="1600" dirty="0">
                <a:latin typeface="Arial" panose="020B0604020202020204"/>
                <a:cs typeface="Arial" panose="020B0604020202020204"/>
              </a:rPr>
              <a:t> −</a:t>
            </a:r>
            <a:endParaRPr sz="1600">
              <a:latin typeface="Arial" panose="020B0604020202020204"/>
              <a:cs typeface="Arial" panose="020B0604020202020204"/>
            </a:endParaRPr>
          </a:p>
          <a:p>
            <a:pPr marL="12700">
              <a:lnSpc>
                <a:spcPts val="1345"/>
              </a:lnSpc>
              <a:spcBef>
                <a:spcPts val="540"/>
              </a:spcBef>
            </a:pPr>
            <a:r>
              <a:rPr sz="1600" dirty="0">
                <a:latin typeface="Courier New" panose="02070309020205020404"/>
                <a:cs typeface="Courier New" panose="02070309020205020404"/>
              </a:rPr>
              <a:t>try:</a:t>
            </a:r>
            <a:endParaRPr sz="1600">
              <a:latin typeface="Courier New" panose="02070309020205020404"/>
              <a:cs typeface="Courier New" panose="02070309020205020404"/>
            </a:endParaRPr>
          </a:p>
          <a:p>
            <a:pPr marL="274320">
              <a:lnSpc>
                <a:spcPts val="1300"/>
              </a:lnSpc>
            </a:pPr>
            <a:r>
              <a:rPr sz="1600" dirty="0">
                <a:latin typeface="Courier New" panose="02070309020205020404"/>
                <a:cs typeface="Courier New" panose="02070309020205020404"/>
              </a:rPr>
              <a:t>You do your </a:t>
            </a:r>
            <a:r>
              <a:rPr sz="1600" spc="-5" dirty="0">
                <a:latin typeface="Courier New" panose="02070309020205020404"/>
                <a:cs typeface="Courier New" panose="02070309020205020404"/>
              </a:rPr>
              <a:t>operations</a:t>
            </a:r>
            <a:r>
              <a:rPr sz="1600" spc="-40" dirty="0">
                <a:latin typeface="Courier New" panose="02070309020205020404"/>
                <a:cs typeface="Courier New" panose="02070309020205020404"/>
              </a:rPr>
              <a:t> </a:t>
            </a:r>
            <a:r>
              <a:rPr sz="1600" dirty="0">
                <a:latin typeface="Courier New" panose="02070309020205020404"/>
                <a:cs typeface="Courier New" panose="02070309020205020404"/>
              </a:rPr>
              <a:t>here;</a:t>
            </a:r>
            <a:endParaRPr sz="1600">
              <a:latin typeface="Courier New" panose="02070309020205020404"/>
              <a:cs typeface="Courier New" panose="02070309020205020404"/>
            </a:endParaRPr>
          </a:p>
          <a:p>
            <a:pPr marL="274320">
              <a:lnSpc>
                <a:spcPts val="1300"/>
              </a:lnSpc>
            </a:pPr>
            <a:r>
              <a:rPr sz="1600" spc="-5" dirty="0">
                <a:latin typeface="Courier New" panose="02070309020205020404"/>
                <a:cs typeface="Courier New" panose="02070309020205020404"/>
              </a:rPr>
              <a:t>......................</a:t>
            </a:r>
            <a:endParaRPr sz="1600">
              <a:latin typeface="Courier New" panose="02070309020205020404"/>
              <a:cs typeface="Courier New" panose="02070309020205020404"/>
            </a:endParaRPr>
          </a:p>
          <a:p>
            <a:pPr marL="12700">
              <a:lnSpc>
                <a:spcPts val="1300"/>
              </a:lnSpc>
            </a:pPr>
            <a:r>
              <a:rPr sz="1600" spc="-5" dirty="0">
                <a:latin typeface="Courier New" panose="02070309020205020404"/>
                <a:cs typeface="Courier New" panose="02070309020205020404"/>
              </a:rPr>
              <a:t>except</a:t>
            </a:r>
            <a:r>
              <a:rPr sz="1600" spc="-20" dirty="0">
                <a:latin typeface="Courier New" panose="02070309020205020404"/>
                <a:cs typeface="Courier New" panose="02070309020205020404"/>
              </a:rPr>
              <a:t> </a:t>
            </a:r>
            <a:r>
              <a:rPr sz="1600" i="1" spc="-5" dirty="0">
                <a:latin typeface="Courier New" panose="02070309020205020404"/>
                <a:cs typeface="Courier New" panose="02070309020205020404"/>
              </a:rPr>
              <a:t>ExceptionI</a:t>
            </a:r>
            <a:r>
              <a:rPr sz="1600" spc="-5" dirty="0">
                <a:latin typeface="Courier New" panose="02070309020205020404"/>
                <a:cs typeface="Courier New" panose="02070309020205020404"/>
              </a:rPr>
              <a:t>:</a:t>
            </a:r>
            <a:endParaRPr sz="1600">
              <a:latin typeface="Courier New" panose="02070309020205020404"/>
              <a:cs typeface="Courier New" panose="02070309020205020404"/>
            </a:endParaRPr>
          </a:p>
          <a:p>
            <a:pPr marL="12700" marR="1840865" indent="261620">
              <a:lnSpc>
                <a:spcPts val="1310"/>
              </a:lnSpc>
              <a:spcBef>
                <a:spcPts val="60"/>
              </a:spcBef>
            </a:pPr>
            <a:r>
              <a:rPr sz="1600" dirty="0">
                <a:latin typeface="Courier New" panose="02070309020205020404"/>
                <a:cs typeface="Courier New" panose="02070309020205020404"/>
              </a:rPr>
              <a:t>If there is </a:t>
            </a:r>
            <a:r>
              <a:rPr sz="1600" spc="-5" dirty="0">
                <a:latin typeface="Courier New" panose="02070309020205020404"/>
                <a:cs typeface="Courier New" panose="02070309020205020404"/>
              </a:rPr>
              <a:t>ExceptionI, </a:t>
            </a:r>
            <a:r>
              <a:rPr sz="1600" dirty="0">
                <a:latin typeface="Courier New" panose="02070309020205020404"/>
                <a:cs typeface="Courier New" panose="02070309020205020404"/>
              </a:rPr>
              <a:t>then execute this </a:t>
            </a:r>
            <a:r>
              <a:rPr sz="1600" spc="-5" dirty="0">
                <a:latin typeface="Courier New" panose="02070309020205020404"/>
                <a:cs typeface="Courier New" panose="02070309020205020404"/>
              </a:rPr>
              <a:t>block.  except</a:t>
            </a:r>
            <a:r>
              <a:rPr sz="1600" spc="-20" dirty="0">
                <a:latin typeface="Courier New" panose="02070309020205020404"/>
                <a:cs typeface="Courier New" panose="02070309020205020404"/>
              </a:rPr>
              <a:t> </a:t>
            </a:r>
            <a:r>
              <a:rPr sz="1600" i="1" spc="-5" dirty="0">
                <a:latin typeface="Courier New" panose="02070309020205020404"/>
                <a:cs typeface="Courier New" panose="02070309020205020404"/>
              </a:rPr>
              <a:t>ExceptionII</a:t>
            </a:r>
            <a:r>
              <a:rPr sz="1600" spc="-5" dirty="0">
                <a:latin typeface="Courier New" panose="02070309020205020404"/>
                <a:cs typeface="Courier New" panose="02070309020205020404"/>
              </a:rPr>
              <a:t>:</a:t>
            </a:r>
            <a:endParaRPr sz="1600">
              <a:latin typeface="Courier New" panose="02070309020205020404"/>
              <a:cs typeface="Courier New" panose="02070309020205020404"/>
            </a:endParaRPr>
          </a:p>
          <a:p>
            <a:pPr marL="274320">
              <a:lnSpc>
                <a:spcPts val="1230"/>
              </a:lnSpc>
            </a:pPr>
            <a:r>
              <a:rPr sz="1600" dirty="0">
                <a:latin typeface="Courier New" panose="02070309020205020404"/>
                <a:cs typeface="Courier New" panose="02070309020205020404"/>
              </a:rPr>
              <a:t>If there is </a:t>
            </a:r>
            <a:r>
              <a:rPr sz="1600" spc="-5" dirty="0">
                <a:latin typeface="Courier New" panose="02070309020205020404"/>
                <a:cs typeface="Courier New" panose="02070309020205020404"/>
              </a:rPr>
              <a:t>ExceptionII, </a:t>
            </a:r>
            <a:r>
              <a:rPr sz="1600" dirty="0">
                <a:latin typeface="Courier New" panose="02070309020205020404"/>
                <a:cs typeface="Courier New" panose="02070309020205020404"/>
              </a:rPr>
              <a:t>then execute this</a:t>
            </a:r>
            <a:r>
              <a:rPr sz="1600" spc="-75" dirty="0">
                <a:latin typeface="Courier New" panose="02070309020205020404"/>
                <a:cs typeface="Courier New" panose="02070309020205020404"/>
              </a:rPr>
              <a:t> </a:t>
            </a:r>
            <a:r>
              <a:rPr sz="1600" spc="-5" dirty="0">
                <a:latin typeface="Courier New" panose="02070309020205020404"/>
                <a:cs typeface="Courier New" panose="02070309020205020404"/>
              </a:rPr>
              <a:t>block.</a:t>
            </a:r>
            <a:endParaRPr sz="1600">
              <a:latin typeface="Courier New" panose="02070309020205020404"/>
              <a:cs typeface="Courier New" panose="02070309020205020404"/>
            </a:endParaRPr>
          </a:p>
          <a:p>
            <a:pPr marL="274320">
              <a:lnSpc>
                <a:spcPts val="1300"/>
              </a:lnSpc>
            </a:pPr>
            <a:r>
              <a:rPr sz="1600" spc="-5" dirty="0">
                <a:latin typeface="Courier New" panose="02070309020205020404"/>
                <a:cs typeface="Courier New" panose="02070309020205020404"/>
              </a:rPr>
              <a:t>......................</a:t>
            </a:r>
            <a:endParaRPr sz="1600">
              <a:latin typeface="Courier New" panose="02070309020205020404"/>
              <a:cs typeface="Courier New" panose="02070309020205020404"/>
            </a:endParaRPr>
          </a:p>
          <a:p>
            <a:pPr marL="12700">
              <a:lnSpc>
                <a:spcPts val="1300"/>
              </a:lnSpc>
            </a:pPr>
            <a:r>
              <a:rPr sz="1600" dirty="0">
                <a:latin typeface="Courier New" panose="02070309020205020404"/>
                <a:cs typeface="Courier New" panose="02070309020205020404"/>
              </a:rPr>
              <a:t>else:</a:t>
            </a:r>
            <a:endParaRPr sz="1600">
              <a:latin typeface="Courier New" panose="02070309020205020404"/>
              <a:cs typeface="Courier New" panose="02070309020205020404"/>
            </a:endParaRPr>
          </a:p>
          <a:p>
            <a:pPr marL="274320">
              <a:lnSpc>
                <a:spcPts val="1340"/>
              </a:lnSpc>
            </a:pPr>
            <a:r>
              <a:rPr sz="1600" dirty="0">
                <a:latin typeface="Courier New" panose="02070309020205020404"/>
                <a:cs typeface="Courier New" panose="02070309020205020404"/>
              </a:rPr>
              <a:t>If there is no </a:t>
            </a:r>
            <a:r>
              <a:rPr sz="1600" spc="-5" dirty="0">
                <a:latin typeface="Courier New" panose="02070309020205020404"/>
                <a:cs typeface="Courier New" panose="02070309020205020404"/>
              </a:rPr>
              <a:t>exception </a:t>
            </a:r>
            <a:r>
              <a:rPr sz="1600" dirty="0">
                <a:latin typeface="Courier New" panose="02070309020205020404"/>
                <a:cs typeface="Courier New" panose="02070309020205020404"/>
              </a:rPr>
              <a:t>then execute this</a:t>
            </a:r>
            <a:r>
              <a:rPr sz="1600" spc="-90" dirty="0">
                <a:latin typeface="Courier New" panose="02070309020205020404"/>
                <a:cs typeface="Courier New" panose="02070309020205020404"/>
              </a:rPr>
              <a:t> </a:t>
            </a:r>
            <a:r>
              <a:rPr sz="1600" spc="-5" dirty="0">
                <a:latin typeface="Courier New" panose="02070309020205020404"/>
                <a:cs typeface="Courier New" panose="02070309020205020404"/>
              </a:rPr>
              <a:t>block.</a:t>
            </a:r>
            <a:endParaRPr sz="1600">
              <a:latin typeface="Courier New" panose="02070309020205020404"/>
              <a:cs typeface="Courier New" panose="02070309020205020404"/>
            </a:endParaRPr>
          </a:p>
          <a:p>
            <a:pPr marL="43180">
              <a:lnSpc>
                <a:spcPct val="100000"/>
              </a:lnSpc>
              <a:spcBef>
                <a:spcPts val="650"/>
              </a:spcBef>
            </a:pPr>
            <a:r>
              <a:rPr sz="1600" spc="-5" dirty="0">
                <a:latin typeface="Arial" panose="020B0604020202020204"/>
                <a:cs typeface="Arial" panose="020B0604020202020204"/>
              </a:rPr>
              <a:t>Here are </a:t>
            </a:r>
            <a:r>
              <a:rPr sz="1600" dirty="0">
                <a:latin typeface="Arial" panose="020B0604020202020204"/>
                <a:cs typeface="Arial" panose="020B0604020202020204"/>
              </a:rPr>
              <a:t>few </a:t>
            </a:r>
            <a:r>
              <a:rPr sz="1600" spc="-5" dirty="0">
                <a:latin typeface="Arial" panose="020B0604020202020204"/>
                <a:cs typeface="Arial" panose="020B0604020202020204"/>
              </a:rPr>
              <a:t>important points about </a:t>
            </a:r>
            <a:r>
              <a:rPr sz="1600" dirty="0">
                <a:latin typeface="Arial" panose="020B0604020202020204"/>
                <a:cs typeface="Arial" panose="020B0604020202020204"/>
              </a:rPr>
              <a:t>the </a:t>
            </a:r>
            <a:r>
              <a:rPr sz="1600" spc="-5" dirty="0">
                <a:latin typeface="Arial" panose="020B0604020202020204"/>
                <a:cs typeface="Arial" panose="020B0604020202020204"/>
              </a:rPr>
              <a:t>above-mentioned syntax</a:t>
            </a:r>
            <a:r>
              <a:rPr sz="1600" spc="-30" dirty="0">
                <a:latin typeface="Arial" panose="020B0604020202020204"/>
                <a:cs typeface="Arial" panose="020B0604020202020204"/>
              </a:rPr>
              <a:t> </a:t>
            </a:r>
            <a:r>
              <a:rPr sz="1600" dirty="0">
                <a:latin typeface="Arial" panose="020B0604020202020204"/>
                <a:cs typeface="Arial" panose="020B0604020202020204"/>
              </a:rPr>
              <a:t>−</a:t>
            </a:r>
            <a:endParaRPr sz="1600">
              <a:latin typeface="Arial" panose="020B0604020202020204"/>
              <a:cs typeface="Arial" panose="020B0604020202020204"/>
            </a:endParaRPr>
          </a:p>
          <a:p>
            <a:pPr marL="500380" marR="7620" indent="-228600">
              <a:lnSpc>
                <a:spcPts val="1200"/>
              </a:lnSpc>
              <a:spcBef>
                <a:spcPts val="780"/>
              </a:spcBef>
              <a:buSzPct val="95000"/>
              <a:buFont typeface="Symbol" panose="05050102010706020507"/>
              <a:buChar char=""/>
              <a:tabLst>
                <a:tab pos="469265" algn="l"/>
                <a:tab pos="469900" algn="l"/>
              </a:tabLst>
            </a:pPr>
            <a:r>
              <a:rPr sz="1600" spc="-5" dirty="0">
                <a:latin typeface="Arial" panose="020B0604020202020204"/>
                <a:cs typeface="Arial" panose="020B0604020202020204"/>
              </a:rPr>
              <a:t>A single try statement can have multiple except statements. This</a:t>
            </a:r>
            <a:endParaRPr sz="1600" spc="-5" dirty="0">
              <a:latin typeface="Arial" panose="020B0604020202020204"/>
              <a:cs typeface="Arial" panose="020B0604020202020204"/>
            </a:endParaRPr>
          </a:p>
          <a:p>
            <a:pPr marL="500380" marR="7620" indent="-228600">
              <a:lnSpc>
                <a:spcPts val="1200"/>
              </a:lnSpc>
              <a:spcBef>
                <a:spcPts val="780"/>
              </a:spcBef>
              <a:buSzPct val="95000"/>
              <a:buFont typeface="Symbol" panose="05050102010706020507"/>
              <a:buChar char=""/>
              <a:tabLst>
                <a:tab pos="469265" algn="l"/>
                <a:tab pos="469900" algn="l"/>
              </a:tabLst>
            </a:pPr>
            <a:r>
              <a:rPr sz="1600" spc="-5" dirty="0">
                <a:latin typeface="Arial" panose="020B0604020202020204"/>
                <a:cs typeface="Arial" panose="020B0604020202020204"/>
              </a:rPr>
              <a:t> is useful when </a:t>
            </a:r>
            <a:r>
              <a:rPr sz="1600" spc="-10" dirty="0">
                <a:latin typeface="Arial" panose="020B0604020202020204"/>
                <a:cs typeface="Arial" panose="020B0604020202020204"/>
              </a:rPr>
              <a:t>the </a:t>
            </a:r>
            <a:r>
              <a:rPr sz="1600" spc="-5" dirty="0">
                <a:latin typeface="Arial" panose="020B0604020202020204"/>
                <a:cs typeface="Arial" panose="020B0604020202020204"/>
              </a:rPr>
              <a:t>try block  contains statements that may </a:t>
            </a:r>
            <a:r>
              <a:rPr sz="1600" spc="-10" dirty="0">
                <a:latin typeface="Arial" panose="020B0604020202020204"/>
                <a:cs typeface="Arial" panose="020B0604020202020204"/>
              </a:rPr>
              <a:t>throw</a:t>
            </a:r>
            <a:endParaRPr sz="1600" spc="-10" dirty="0">
              <a:latin typeface="Arial" panose="020B0604020202020204"/>
              <a:cs typeface="Arial" panose="020B0604020202020204"/>
            </a:endParaRPr>
          </a:p>
          <a:p>
            <a:pPr marL="500380" marR="7620" indent="-228600">
              <a:lnSpc>
                <a:spcPts val="1200"/>
              </a:lnSpc>
              <a:spcBef>
                <a:spcPts val="780"/>
              </a:spcBef>
              <a:buSzPct val="95000"/>
              <a:buFont typeface="Symbol" panose="05050102010706020507"/>
              <a:buChar char=""/>
              <a:tabLst>
                <a:tab pos="469265" algn="l"/>
                <a:tab pos="469900" algn="l"/>
              </a:tabLst>
            </a:pPr>
            <a:r>
              <a:rPr sz="1600" spc="-10" dirty="0">
                <a:latin typeface="Arial" panose="020B0604020202020204"/>
                <a:cs typeface="Arial" panose="020B0604020202020204"/>
              </a:rPr>
              <a:t> </a:t>
            </a:r>
            <a:r>
              <a:rPr sz="1600" spc="-5" dirty="0">
                <a:latin typeface="Arial" panose="020B0604020202020204"/>
                <a:cs typeface="Arial" panose="020B0604020202020204"/>
              </a:rPr>
              <a:t>different </a:t>
            </a:r>
            <a:r>
              <a:rPr sz="1600" spc="-10" dirty="0">
                <a:latin typeface="Arial" panose="020B0604020202020204"/>
                <a:cs typeface="Arial" panose="020B0604020202020204"/>
              </a:rPr>
              <a:t>types of</a:t>
            </a:r>
            <a:r>
              <a:rPr sz="1600" spc="105" dirty="0">
                <a:latin typeface="Arial" panose="020B0604020202020204"/>
                <a:cs typeface="Arial" panose="020B0604020202020204"/>
              </a:rPr>
              <a:t> </a:t>
            </a:r>
            <a:r>
              <a:rPr sz="1600" spc="-5" dirty="0">
                <a:latin typeface="Arial" panose="020B0604020202020204"/>
                <a:cs typeface="Arial" panose="020B0604020202020204"/>
              </a:rPr>
              <a:t>exceptions.</a:t>
            </a:r>
            <a:endParaRPr sz="1600">
              <a:latin typeface="Arial" panose="020B0604020202020204"/>
              <a:cs typeface="Arial" panose="020B0604020202020204"/>
            </a:endParaRPr>
          </a:p>
          <a:p>
            <a:pPr marL="469900" indent="-198120">
              <a:lnSpc>
                <a:spcPct val="100000"/>
              </a:lnSpc>
              <a:spcBef>
                <a:spcPts val="665"/>
              </a:spcBef>
              <a:buSzPct val="95000"/>
              <a:buFont typeface="Symbol" panose="05050102010706020507"/>
              <a:buChar char=""/>
              <a:tabLst>
                <a:tab pos="469265" algn="l"/>
                <a:tab pos="469900" algn="l"/>
              </a:tabLst>
            </a:pPr>
            <a:r>
              <a:rPr sz="1600" spc="-10" dirty="0">
                <a:latin typeface="Arial" panose="020B0604020202020204"/>
                <a:cs typeface="Arial" panose="020B0604020202020204"/>
              </a:rPr>
              <a:t>You </a:t>
            </a:r>
            <a:r>
              <a:rPr sz="1600" spc="-5" dirty="0">
                <a:latin typeface="Arial" panose="020B0604020202020204"/>
                <a:cs typeface="Arial" panose="020B0604020202020204"/>
              </a:rPr>
              <a:t>can also provide a generic except clause, which handles any</a:t>
            </a:r>
            <a:r>
              <a:rPr sz="1600" spc="100" dirty="0">
                <a:latin typeface="Arial" panose="020B0604020202020204"/>
                <a:cs typeface="Arial" panose="020B0604020202020204"/>
              </a:rPr>
              <a:t> </a:t>
            </a:r>
            <a:r>
              <a:rPr sz="1600" spc="-5" dirty="0">
                <a:latin typeface="Arial" panose="020B0604020202020204"/>
                <a:cs typeface="Arial" panose="020B0604020202020204"/>
              </a:rPr>
              <a:t>exception.</a:t>
            </a:r>
            <a:endParaRPr sz="1600">
              <a:latin typeface="Arial" panose="020B0604020202020204"/>
              <a:cs typeface="Arial" panose="020B0604020202020204"/>
            </a:endParaRPr>
          </a:p>
          <a:p>
            <a:pPr marL="500380" marR="5080" indent="-228600">
              <a:lnSpc>
                <a:spcPts val="1200"/>
              </a:lnSpc>
              <a:spcBef>
                <a:spcPts val="775"/>
              </a:spcBef>
              <a:buSzPct val="95000"/>
              <a:buFont typeface="Symbol" panose="05050102010706020507"/>
              <a:buChar char=""/>
              <a:tabLst>
                <a:tab pos="469265" algn="l"/>
                <a:tab pos="469900" algn="l"/>
              </a:tabLst>
            </a:pPr>
            <a:r>
              <a:rPr sz="1600" spc="-10" dirty="0">
                <a:latin typeface="Arial" panose="020B0604020202020204"/>
                <a:cs typeface="Arial" panose="020B0604020202020204"/>
              </a:rPr>
              <a:t>After the </a:t>
            </a:r>
            <a:r>
              <a:rPr sz="1600" spc="-5" dirty="0">
                <a:latin typeface="Arial" panose="020B0604020202020204"/>
                <a:cs typeface="Arial" panose="020B0604020202020204"/>
              </a:rPr>
              <a:t>except clause(s), </a:t>
            </a:r>
            <a:r>
              <a:rPr sz="1600" spc="-10" dirty="0">
                <a:latin typeface="Arial" panose="020B0604020202020204"/>
                <a:cs typeface="Arial" panose="020B0604020202020204"/>
              </a:rPr>
              <a:t>you </a:t>
            </a:r>
            <a:r>
              <a:rPr sz="1600" spc="-5" dirty="0">
                <a:latin typeface="Arial" panose="020B0604020202020204"/>
                <a:cs typeface="Arial" panose="020B0604020202020204"/>
              </a:rPr>
              <a:t>can include </a:t>
            </a:r>
            <a:r>
              <a:rPr sz="1600" spc="-10" dirty="0">
                <a:latin typeface="Arial" panose="020B0604020202020204"/>
                <a:cs typeface="Arial" panose="020B0604020202020204"/>
              </a:rPr>
              <a:t>an </a:t>
            </a:r>
            <a:r>
              <a:rPr sz="1600" spc="-5" dirty="0">
                <a:latin typeface="Arial" panose="020B0604020202020204"/>
                <a:cs typeface="Arial" panose="020B0604020202020204"/>
              </a:rPr>
              <a:t>else-clause. The</a:t>
            </a:r>
            <a:endParaRPr sz="1600" spc="-5" dirty="0">
              <a:latin typeface="Arial" panose="020B0604020202020204"/>
              <a:cs typeface="Arial" panose="020B0604020202020204"/>
            </a:endParaRPr>
          </a:p>
          <a:p>
            <a:pPr marL="500380" marR="5080" indent="-228600">
              <a:lnSpc>
                <a:spcPts val="1200"/>
              </a:lnSpc>
              <a:spcBef>
                <a:spcPts val="775"/>
              </a:spcBef>
              <a:buSzPct val="95000"/>
              <a:buFont typeface="Symbol" panose="05050102010706020507"/>
              <a:buChar char=""/>
              <a:tabLst>
                <a:tab pos="469265" algn="l"/>
                <a:tab pos="469900" algn="l"/>
              </a:tabLst>
            </a:pPr>
            <a:r>
              <a:rPr sz="1600" spc="-5" dirty="0">
                <a:latin typeface="Arial" panose="020B0604020202020204"/>
                <a:cs typeface="Arial" panose="020B0604020202020204"/>
              </a:rPr>
              <a:t> code in </a:t>
            </a:r>
            <a:r>
              <a:rPr sz="1600" spc="-10" dirty="0">
                <a:latin typeface="Arial" panose="020B0604020202020204"/>
                <a:cs typeface="Arial" panose="020B0604020202020204"/>
              </a:rPr>
              <a:t>the </a:t>
            </a:r>
            <a:r>
              <a:rPr sz="1600" spc="-5" dirty="0">
                <a:latin typeface="Arial" panose="020B0604020202020204"/>
                <a:cs typeface="Arial" panose="020B0604020202020204"/>
              </a:rPr>
              <a:t>else-block executes if  </a:t>
            </a:r>
            <a:r>
              <a:rPr sz="1600" spc="-10" dirty="0">
                <a:latin typeface="Arial" panose="020B0604020202020204"/>
                <a:cs typeface="Arial" panose="020B0604020202020204"/>
              </a:rPr>
              <a:t>the code </a:t>
            </a:r>
            <a:r>
              <a:rPr sz="1600" spc="-5" dirty="0">
                <a:latin typeface="Arial" panose="020B0604020202020204"/>
                <a:cs typeface="Arial" panose="020B0604020202020204"/>
              </a:rPr>
              <a:t>in </a:t>
            </a:r>
            <a:r>
              <a:rPr sz="1600" spc="-10" dirty="0">
                <a:latin typeface="Arial" panose="020B0604020202020204"/>
                <a:cs typeface="Arial" panose="020B0604020202020204"/>
              </a:rPr>
              <a:t>the try: </a:t>
            </a:r>
            <a:r>
              <a:rPr sz="1600" spc="-5" dirty="0">
                <a:latin typeface="Arial" panose="020B0604020202020204"/>
                <a:cs typeface="Arial" panose="020B0604020202020204"/>
              </a:rPr>
              <a:t>block </a:t>
            </a:r>
            <a:r>
              <a:rPr sz="1600" spc="-10" dirty="0">
                <a:latin typeface="Arial" panose="020B0604020202020204"/>
                <a:cs typeface="Arial" panose="020B0604020202020204"/>
              </a:rPr>
              <a:t>does</a:t>
            </a:r>
            <a:endParaRPr sz="1600" spc="-10" dirty="0">
              <a:latin typeface="Arial" panose="020B0604020202020204"/>
              <a:cs typeface="Arial" panose="020B0604020202020204"/>
            </a:endParaRPr>
          </a:p>
          <a:p>
            <a:pPr marL="500380" marR="5080" indent="-228600">
              <a:lnSpc>
                <a:spcPts val="1200"/>
              </a:lnSpc>
              <a:spcBef>
                <a:spcPts val="775"/>
              </a:spcBef>
              <a:buSzPct val="95000"/>
              <a:buFont typeface="Symbol" panose="05050102010706020507"/>
              <a:buChar char=""/>
              <a:tabLst>
                <a:tab pos="469265" algn="l"/>
                <a:tab pos="469900" algn="l"/>
              </a:tabLst>
            </a:pPr>
            <a:r>
              <a:rPr sz="1600" spc="-10" dirty="0">
                <a:latin typeface="Arial" panose="020B0604020202020204"/>
                <a:cs typeface="Arial" panose="020B0604020202020204"/>
              </a:rPr>
              <a:t> not </a:t>
            </a:r>
            <a:r>
              <a:rPr sz="1600" spc="-5" dirty="0">
                <a:latin typeface="Arial" panose="020B0604020202020204"/>
                <a:cs typeface="Arial" panose="020B0604020202020204"/>
              </a:rPr>
              <a:t>raise </a:t>
            </a:r>
            <a:r>
              <a:rPr sz="1600" spc="-10" dirty="0">
                <a:latin typeface="Arial" panose="020B0604020202020204"/>
                <a:cs typeface="Arial" panose="020B0604020202020204"/>
              </a:rPr>
              <a:t>an</a:t>
            </a:r>
            <a:r>
              <a:rPr sz="1600" spc="180" dirty="0">
                <a:latin typeface="Arial" panose="020B0604020202020204"/>
                <a:cs typeface="Arial" panose="020B0604020202020204"/>
              </a:rPr>
              <a:t> </a:t>
            </a:r>
            <a:r>
              <a:rPr sz="1600" spc="-5" dirty="0">
                <a:latin typeface="Arial" panose="020B0604020202020204"/>
                <a:cs typeface="Arial" panose="020B0604020202020204"/>
              </a:rPr>
              <a:t>exception.</a:t>
            </a:r>
            <a:endParaRPr sz="1600">
              <a:latin typeface="Arial" panose="020B0604020202020204"/>
              <a:cs typeface="Arial" panose="020B0604020202020204"/>
            </a:endParaRPr>
          </a:p>
          <a:p>
            <a:pPr marL="469900" indent="-198120">
              <a:lnSpc>
                <a:spcPct val="100000"/>
              </a:lnSpc>
              <a:spcBef>
                <a:spcPts val="665"/>
              </a:spcBef>
              <a:buSzPct val="95000"/>
              <a:buFont typeface="Symbol" panose="05050102010706020507"/>
              <a:buChar char=""/>
              <a:tabLst>
                <a:tab pos="469265" algn="l"/>
                <a:tab pos="469900" algn="l"/>
              </a:tabLst>
            </a:pPr>
            <a:r>
              <a:rPr sz="1600" spc="-5" dirty="0">
                <a:latin typeface="Arial" panose="020B0604020202020204"/>
                <a:cs typeface="Arial" panose="020B0604020202020204"/>
              </a:rPr>
              <a:t>The else-block is a </a:t>
            </a:r>
            <a:r>
              <a:rPr sz="1600" spc="-10" dirty="0">
                <a:latin typeface="Arial" panose="020B0604020202020204"/>
                <a:cs typeface="Arial" panose="020B0604020202020204"/>
              </a:rPr>
              <a:t>good </a:t>
            </a:r>
            <a:r>
              <a:rPr sz="1600" spc="-5" dirty="0">
                <a:latin typeface="Arial" panose="020B0604020202020204"/>
                <a:cs typeface="Arial" panose="020B0604020202020204"/>
              </a:rPr>
              <a:t>place for code that </a:t>
            </a:r>
            <a:r>
              <a:rPr sz="1600" spc="-10" dirty="0">
                <a:latin typeface="Arial" panose="020B0604020202020204"/>
                <a:cs typeface="Arial" panose="020B0604020202020204"/>
              </a:rPr>
              <a:t>does </a:t>
            </a:r>
            <a:r>
              <a:rPr sz="1600" spc="-5" dirty="0">
                <a:latin typeface="Arial" panose="020B0604020202020204"/>
                <a:cs typeface="Arial" panose="020B0604020202020204"/>
              </a:rPr>
              <a:t>not </a:t>
            </a:r>
            <a:r>
              <a:rPr sz="1600" spc="-10" dirty="0">
                <a:latin typeface="Arial" panose="020B0604020202020204"/>
                <a:cs typeface="Arial" panose="020B0604020202020204"/>
              </a:rPr>
              <a:t>need the try: </a:t>
            </a:r>
            <a:r>
              <a:rPr sz="1600" spc="-5" dirty="0">
                <a:latin typeface="Arial" panose="020B0604020202020204"/>
                <a:cs typeface="Arial" panose="020B0604020202020204"/>
              </a:rPr>
              <a:t>block's</a:t>
            </a:r>
            <a:r>
              <a:rPr sz="1600" spc="225" dirty="0">
                <a:latin typeface="Arial" panose="020B0604020202020204"/>
                <a:cs typeface="Arial" panose="020B0604020202020204"/>
              </a:rPr>
              <a:t> </a:t>
            </a:r>
            <a:r>
              <a:rPr sz="1600" spc="-5" dirty="0">
                <a:latin typeface="Arial" panose="020B0604020202020204"/>
                <a:cs typeface="Arial" panose="020B0604020202020204"/>
              </a:rPr>
              <a:t>protection.</a:t>
            </a:r>
            <a:endParaRPr sz="1600">
              <a:latin typeface="Arial" panose="020B0604020202020204"/>
              <a:cs typeface="Arial" panose="020B0604020202020204"/>
            </a:endParaRPr>
          </a:p>
          <a:p>
            <a:pPr marL="12700">
              <a:lnSpc>
                <a:spcPct val="100000"/>
              </a:lnSpc>
              <a:spcBef>
                <a:spcPts val="655"/>
              </a:spcBef>
            </a:pPr>
            <a:r>
              <a:rPr sz="1600" b="1" spc="-5" dirty="0">
                <a:solidFill>
                  <a:srgbClr val="1F3762"/>
                </a:solidFill>
                <a:latin typeface="Arial" panose="020B0604020202020204"/>
                <a:cs typeface="Arial" panose="020B0604020202020204"/>
              </a:rPr>
              <a:t>Example</a:t>
            </a:r>
            <a:endParaRPr sz="1600">
              <a:latin typeface="Arial" panose="020B0604020202020204"/>
              <a:cs typeface="Arial" panose="020B0604020202020204"/>
            </a:endParaRPr>
          </a:p>
          <a:p>
            <a:pPr marL="43180" marR="8890">
              <a:lnSpc>
                <a:spcPts val="1380"/>
              </a:lnSpc>
              <a:spcBef>
                <a:spcPts val="740"/>
              </a:spcBef>
            </a:pPr>
            <a:r>
              <a:rPr sz="1600" spc="-5" dirty="0">
                <a:latin typeface="Arial" panose="020B0604020202020204"/>
                <a:cs typeface="Arial" panose="020B0604020202020204"/>
              </a:rPr>
              <a:t>This example opens </a:t>
            </a:r>
            <a:r>
              <a:rPr sz="1600" dirty="0">
                <a:latin typeface="Arial" panose="020B0604020202020204"/>
                <a:cs typeface="Arial" panose="020B0604020202020204"/>
              </a:rPr>
              <a:t>a </a:t>
            </a:r>
            <a:r>
              <a:rPr sz="1600" spc="-5" dirty="0">
                <a:latin typeface="Arial" panose="020B0604020202020204"/>
                <a:cs typeface="Arial" panose="020B0604020202020204"/>
              </a:rPr>
              <a:t>file, writes content in the, file </a:t>
            </a:r>
            <a:r>
              <a:rPr sz="1600" dirty="0">
                <a:latin typeface="Arial" panose="020B0604020202020204"/>
                <a:cs typeface="Arial" panose="020B0604020202020204"/>
              </a:rPr>
              <a:t>and </a:t>
            </a:r>
            <a:r>
              <a:rPr sz="1600" spc="-5" dirty="0">
                <a:latin typeface="Arial" panose="020B0604020202020204"/>
                <a:cs typeface="Arial" panose="020B0604020202020204"/>
              </a:rPr>
              <a:t>comes </a:t>
            </a:r>
            <a:r>
              <a:rPr sz="1600" dirty="0">
                <a:latin typeface="Arial" panose="020B0604020202020204"/>
                <a:cs typeface="Arial" panose="020B0604020202020204"/>
              </a:rPr>
              <a:t>out </a:t>
            </a:r>
            <a:r>
              <a:rPr sz="1600" spc="-5" dirty="0">
                <a:latin typeface="Arial" panose="020B0604020202020204"/>
                <a:cs typeface="Arial" panose="020B0604020202020204"/>
              </a:rPr>
              <a:t>gracefully because there  is </a:t>
            </a:r>
            <a:r>
              <a:rPr sz="1600" dirty="0">
                <a:latin typeface="Arial" panose="020B0604020202020204"/>
                <a:cs typeface="Arial" panose="020B0604020202020204"/>
              </a:rPr>
              <a:t>no </a:t>
            </a:r>
            <a:r>
              <a:rPr sz="1600" spc="-5" dirty="0">
                <a:latin typeface="Arial" panose="020B0604020202020204"/>
                <a:cs typeface="Arial" panose="020B0604020202020204"/>
              </a:rPr>
              <a:t>problem </a:t>
            </a:r>
            <a:r>
              <a:rPr sz="1600" dirty="0">
                <a:latin typeface="Arial" panose="020B0604020202020204"/>
                <a:cs typeface="Arial" panose="020B0604020202020204"/>
              </a:rPr>
              <a:t>at </a:t>
            </a:r>
            <a:r>
              <a:rPr sz="1600" spc="-5" dirty="0">
                <a:latin typeface="Arial" panose="020B0604020202020204"/>
                <a:cs typeface="Arial" panose="020B0604020202020204"/>
              </a:rPr>
              <a:t>all</a:t>
            </a:r>
            <a:r>
              <a:rPr sz="1600" spc="-15" dirty="0">
                <a:latin typeface="Arial" panose="020B0604020202020204"/>
                <a:cs typeface="Arial" panose="020B0604020202020204"/>
              </a:rPr>
              <a:t> </a:t>
            </a:r>
            <a:r>
              <a:rPr sz="1600" dirty="0">
                <a:latin typeface="Arial" panose="020B0604020202020204"/>
                <a:cs typeface="Arial" panose="020B0604020202020204"/>
              </a:rPr>
              <a:t>−</a:t>
            </a:r>
            <a:endParaRPr sz="1600">
              <a:latin typeface="Arial" panose="020B0604020202020204"/>
              <a:cs typeface="Arial" panose="020B0604020202020204"/>
            </a:endParaRPr>
          </a:p>
          <a:p>
            <a:pPr marL="12700">
              <a:lnSpc>
                <a:spcPct val="100000"/>
              </a:lnSpc>
              <a:spcBef>
                <a:spcPts val="795"/>
              </a:spcBef>
            </a:pPr>
            <a:r>
              <a:rPr sz="1600" spc="-5" dirty="0">
                <a:solidFill>
                  <a:srgbClr val="870000"/>
                </a:solidFill>
                <a:latin typeface="Courier New" panose="02070309020205020404"/>
                <a:cs typeface="Courier New" panose="02070309020205020404"/>
              </a:rPr>
              <a:t>#!/usr/bin/python</a:t>
            </a:r>
            <a:endParaRPr sz="1600">
              <a:latin typeface="Courier New" panose="02070309020205020404"/>
              <a:cs typeface="Courier New" panose="02070309020205020404"/>
            </a:endParaRPr>
          </a:p>
          <a:p>
            <a:pPr>
              <a:lnSpc>
                <a:spcPct val="100000"/>
              </a:lnSpc>
              <a:spcBef>
                <a:spcPts val="35"/>
              </a:spcBef>
            </a:pPr>
            <a:endParaRPr sz="1600">
              <a:latin typeface="Courier New" panose="02070309020205020404"/>
              <a:cs typeface="Courier New" panose="02070309020205020404"/>
            </a:endParaRPr>
          </a:p>
          <a:p>
            <a:pPr marL="12700">
              <a:lnSpc>
                <a:spcPts val="1340"/>
              </a:lnSpc>
            </a:pPr>
            <a:r>
              <a:rPr sz="1600" spc="-5" dirty="0">
                <a:solidFill>
                  <a:srgbClr val="000087"/>
                </a:solidFill>
                <a:latin typeface="Courier New" panose="02070309020205020404"/>
                <a:cs typeface="Courier New" panose="02070309020205020404"/>
              </a:rPr>
              <a:t>try</a:t>
            </a:r>
            <a:r>
              <a:rPr sz="1600" spc="-5" dirty="0">
                <a:solidFill>
                  <a:srgbClr val="666600"/>
                </a:solidFill>
                <a:latin typeface="Courier New" panose="02070309020205020404"/>
                <a:cs typeface="Courier New" panose="02070309020205020404"/>
              </a:rPr>
              <a:t>:</a:t>
            </a:r>
            <a:endParaRPr sz="1600">
              <a:latin typeface="Courier New" panose="02070309020205020404"/>
              <a:cs typeface="Courier New" panose="02070309020205020404"/>
            </a:endParaRPr>
          </a:p>
          <a:p>
            <a:pPr marL="274320">
              <a:lnSpc>
                <a:spcPts val="1300"/>
              </a:lnSpc>
            </a:pPr>
            <a:r>
              <a:rPr sz="1600" dirty="0">
                <a:latin typeface="Courier New" panose="02070309020205020404"/>
                <a:cs typeface="Courier New" panose="02070309020205020404"/>
              </a:rPr>
              <a:t>fh </a:t>
            </a:r>
            <a:r>
              <a:rPr sz="1600" dirty="0">
                <a:solidFill>
                  <a:srgbClr val="666600"/>
                </a:solidFill>
                <a:latin typeface="Courier New" panose="02070309020205020404"/>
                <a:cs typeface="Courier New" panose="02070309020205020404"/>
              </a:rPr>
              <a:t>= </a:t>
            </a:r>
            <a:r>
              <a:rPr sz="1600" spc="-5" dirty="0">
                <a:latin typeface="Courier New" panose="02070309020205020404"/>
                <a:cs typeface="Courier New" panose="02070309020205020404"/>
              </a:rPr>
              <a:t>open</a:t>
            </a:r>
            <a:r>
              <a:rPr sz="1600" spc="-5" dirty="0">
                <a:solidFill>
                  <a:srgbClr val="666600"/>
                </a:solidFill>
                <a:latin typeface="Courier New" panose="02070309020205020404"/>
                <a:cs typeface="Courier New" panose="02070309020205020404"/>
              </a:rPr>
              <a:t>(</a:t>
            </a:r>
            <a:r>
              <a:rPr sz="1600" spc="-5" dirty="0">
                <a:solidFill>
                  <a:srgbClr val="008700"/>
                </a:solidFill>
                <a:latin typeface="Courier New" panose="02070309020205020404"/>
                <a:cs typeface="Courier New" panose="02070309020205020404"/>
              </a:rPr>
              <a:t>"testfile"</a:t>
            </a:r>
            <a:r>
              <a:rPr sz="1600" spc="-5" dirty="0">
                <a:solidFill>
                  <a:srgbClr val="666600"/>
                </a:solidFill>
                <a:latin typeface="Courier New" panose="02070309020205020404"/>
                <a:cs typeface="Courier New" panose="02070309020205020404"/>
              </a:rPr>
              <a:t>,</a:t>
            </a:r>
            <a:r>
              <a:rPr sz="1600" spc="-20" dirty="0">
                <a:solidFill>
                  <a:srgbClr val="666600"/>
                </a:solidFill>
                <a:latin typeface="Courier New" panose="02070309020205020404"/>
                <a:cs typeface="Courier New" panose="02070309020205020404"/>
              </a:rPr>
              <a:t> </a:t>
            </a:r>
            <a:r>
              <a:rPr sz="1600" dirty="0">
                <a:solidFill>
                  <a:srgbClr val="008700"/>
                </a:solidFill>
                <a:latin typeface="Courier New" panose="02070309020205020404"/>
                <a:cs typeface="Courier New" panose="02070309020205020404"/>
              </a:rPr>
              <a:t>"w"</a:t>
            </a:r>
            <a:r>
              <a:rPr sz="1600" dirty="0">
                <a:solidFill>
                  <a:srgbClr val="666600"/>
                </a:solidFill>
                <a:latin typeface="Courier New" panose="02070309020205020404"/>
                <a:cs typeface="Courier New" panose="02070309020205020404"/>
              </a:rPr>
              <a:t>)</a:t>
            </a:r>
            <a:endParaRPr sz="1600">
              <a:latin typeface="Courier New" panose="02070309020205020404"/>
              <a:cs typeface="Courier New" panose="02070309020205020404"/>
            </a:endParaRPr>
          </a:p>
          <a:p>
            <a:pPr marL="12700" marR="1052830" indent="261620">
              <a:lnSpc>
                <a:spcPts val="1310"/>
              </a:lnSpc>
              <a:spcBef>
                <a:spcPts val="65"/>
              </a:spcBef>
            </a:pPr>
            <a:r>
              <a:rPr sz="1600" spc="-5" dirty="0">
                <a:latin typeface="Courier New" panose="02070309020205020404"/>
                <a:cs typeface="Courier New" panose="02070309020205020404"/>
              </a:rPr>
              <a:t>fh</a:t>
            </a:r>
            <a:r>
              <a:rPr sz="1600" spc="-5" dirty="0">
                <a:solidFill>
                  <a:srgbClr val="666600"/>
                </a:solidFill>
                <a:latin typeface="Courier New" panose="02070309020205020404"/>
                <a:cs typeface="Courier New" panose="02070309020205020404"/>
              </a:rPr>
              <a:t>.</a:t>
            </a:r>
            <a:r>
              <a:rPr sz="1600" spc="-5" dirty="0">
                <a:latin typeface="Courier New" panose="02070309020205020404"/>
                <a:cs typeface="Courier New" panose="02070309020205020404"/>
              </a:rPr>
              <a:t>write</a:t>
            </a:r>
            <a:r>
              <a:rPr sz="1600" spc="-5" dirty="0">
                <a:solidFill>
                  <a:srgbClr val="666600"/>
                </a:solidFill>
                <a:latin typeface="Courier New" panose="02070309020205020404"/>
                <a:cs typeface="Courier New" panose="02070309020205020404"/>
              </a:rPr>
              <a:t>(</a:t>
            </a:r>
            <a:r>
              <a:rPr sz="1600" spc="-5" dirty="0">
                <a:solidFill>
                  <a:srgbClr val="008700"/>
                </a:solidFill>
                <a:latin typeface="Courier New" panose="02070309020205020404"/>
                <a:cs typeface="Courier New" panose="02070309020205020404"/>
              </a:rPr>
              <a:t>"This </a:t>
            </a:r>
            <a:r>
              <a:rPr sz="1600" dirty="0">
                <a:solidFill>
                  <a:srgbClr val="008700"/>
                </a:solidFill>
                <a:latin typeface="Courier New" panose="02070309020205020404"/>
                <a:cs typeface="Courier New" panose="02070309020205020404"/>
              </a:rPr>
              <a:t>is my test file for </a:t>
            </a:r>
            <a:r>
              <a:rPr sz="1600" spc="-5" dirty="0">
                <a:solidFill>
                  <a:srgbClr val="008700"/>
                </a:solidFill>
                <a:latin typeface="Courier New" panose="02070309020205020404"/>
                <a:cs typeface="Courier New" panose="02070309020205020404"/>
              </a:rPr>
              <a:t>exception handling!!"</a:t>
            </a:r>
            <a:r>
              <a:rPr sz="1600" spc="-5" dirty="0">
                <a:solidFill>
                  <a:srgbClr val="666600"/>
                </a:solidFill>
                <a:latin typeface="Courier New" panose="02070309020205020404"/>
                <a:cs typeface="Courier New" panose="02070309020205020404"/>
              </a:rPr>
              <a:t>)  </a:t>
            </a:r>
            <a:r>
              <a:rPr sz="1600" spc="-5" dirty="0">
                <a:solidFill>
                  <a:srgbClr val="000087"/>
                </a:solidFill>
                <a:latin typeface="Courier New" panose="02070309020205020404"/>
                <a:cs typeface="Courier New" panose="02070309020205020404"/>
              </a:rPr>
              <a:t>except</a:t>
            </a:r>
            <a:r>
              <a:rPr sz="1600" spc="-20" dirty="0">
                <a:solidFill>
                  <a:srgbClr val="000087"/>
                </a:solidFill>
                <a:latin typeface="Courier New" panose="02070309020205020404"/>
                <a:cs typeface="Courier New" panose="02070309020205020404"/>
              </a:rPr>
              <a:t> </a:t>
            </a:r>
            <a:r>
              <a:rPr sz="1600" spc="-5" dirty="0">
                <a:solidFill>
                  <a:srgbClr val="660066"/>
                </a:solidFill>
                <a:latin typeface="Courier New" panose="02070309020205020404"/>
                <a:cs typeface="Courier New" panose="02070309020205020404"/>
              </a:rPr>
              <a:t>IOError</a:t>
            </a:r>
            <a:r>
              <a:rPr sz="1600" spc="-5" dirty="0">
                <a:solidFill>
                  <a:srgbClr val="666600"/>
                </a:solidFill>
                <a:latin typeface="Courier New" panose="02070309020205020404"/>
                <a:cs typeface="Courier New" panose="02070309020205020404"/>
              </a:rPr>
              <a:t>:</a:t>
            </a:r>
            <a:endParaRPr sz="1600">
              <a:latin typeface="Courier New" panose="02070309020205020404"/>
              <a:cs typeface="Courier New" panose="02070309020205020404"/>
            </a:endParaRPr>
          </a:p>
          <a:p>
            <a:pPr marL="274320">
              <a:lnSpc>
                <a:spcPts val="1260"/>
              </a:lnSpc>
            </a:pPr>
            <a:r>
              <a:rPr sz="1600" dirty="0">
                <a:solidFill>
                  <a:srgbClr val="000087"/>
                </a:solidFill>
                <a:latin typeface="Courier New" panose="02070309020205020404"/>
                <a:cs typeface="Courier New" panose="02070309020205020404"/>
              </a:rPr>
              <a:t>print </a:t>
            </a:r>
            <a:r>
              <a:rPr sz="1600" dirty="0">
                <a:solidFill>
                  <a:srgbClr val="008700"/>
                </a:solidFill>
                <a:latin typeface="Courier New" panose="02070309020205020404"/>
                <a:cs typeface="Courier New" panose="02070309020205020404"/>
              </a:rPr>
              <a:t>"Error: </a:t>
            </a:r>
            <a:r>
              <a:rPr sz="1600" spc="-5" dirty="0">
                <a:solidFill>
                  <a:srgbClr val="008700"/>
                </a:solidFill>
                <a:latin typeface="Courier New" panose="02070309020205020404"/>
                <a:cs typeface="Courier New" panose="02070309020205020404"/>
              </a:rPr>
              <a:t>can\'t </a:t>
            </a:r>
            <a:r>
              <a:rPr sz="1600" dirty="0">
                <a:solidFill>
                  <a:srgbClr val="008700"/>
                </a:solidFill>
                <a:latin typeface="Courier New" panose="02070309020205020404"/>
                <a:cs typeface="Courier New" panose="02070309020205020404"/>
              </a:rPr>
              <a:t>find file or read</a:t>
            </a:r>
            <a:r>
              <a:rPr sz="1600" spc="-80" dirty="0">
                <a:solidFill>
                  <a:srgbClr val="008700"/>
                </a:solidFill>
                <a:latin typeface="Courier New" panose="02070309020205020404"/>
                <a:cs typeface="Courier New" panose="02070309020205020404"/>
              </a:rPr>
              <a:t> </a:t>
            </a:r>
            <a:r>
              <a:rPr sz="1600" dirty="0">
                <a:solidFill>
                  <a:srgbClr val="008700"/>
                </a:solidFill>
                <a:latin typeface="Courier New" panose="02070309020205020404"/>
                <a:cs typeface="Courier New" panose="02070309020205020404"/>
              </a:rPr>
              <a:t>data"</a:t>
            </a:r>
            <a:endParaRPr sz="1600">
              <a:latin typeface="Courier New" panose="02070309020205020404"/>
              <a:cs typeface="Courier New" panose="02070309020205020404"/>
            </a:endParaRPr>
          </a:p>
        </p:txBody>
      </p:sp>
      <p:sp>
        <p:nvSpPr>
          <p:cNvPr id="4" name="object 4"/>
          <p:cNvSpPr/>
          <p:nvPr/>
        </p:nvSpPr>
        <p:spPr>
          <a:xfrm>
            <a:off x="914400" y="6664959"/>
            <a:ext cx="6306185" cy="9525"/>
          </a:xfrm>
          <a:custGeom>
            <a:avLst/>
            <a:gdLst/>
            <a:ahLst/>
            <a:cxnLst/>
            <a:rect l="l" t="t" r="r" b="b"/>
            <a:pathLst>
              <a:path w="6306184" h="9525">
                <a:moveTo>
                  <a:pt x="0" y="9144"/>
                </a:moveTo>
                <a:lnTo>
                  <a:pt x="0" y="0"/>
                </a:lnTo>
                <a:lnTo>
                  <a:pt x="6306185" y="0"/>
                </a:lnTo>
                <a:lnTo>
                  <a:pt x="6306185" y="9144"/>
                </a:lnTo>
                <a:lnTo>
                  <a:pt x="0" y="9144"/>
                </a:lnTo>
                <a:close/>
              </a:path>
            </a:pathLst>
          </a:custGeom>
          <a:solidFill>
            <a:srgbClr val="878787"/>
          </a:solidFill>
        </p:spPr>
        <p:txBody>
          <a:bodyPr wrap="square" lIns="0" tIns="0" rIns="0" bIns="0" rtlCol="0"/>
          <a:lstStyle/>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914399"/>
            <a:ext cx="6306185" cy="9525"/>
          </a:xfrm>
          <a:custGeom>
            <a:avLst/>
            <a:gdLst/>
            <a:ahLst/>
            <a:cxnLst/>
            <a:rect l="l" t="t" r="r" b="b"/>
            <a:pathLst>
              <a:path w="6306184" h="9525">
                <a:moveTo>
                  <a:pt x="0" y="9143"/>
                </a:moveTo>
                <a:lnTo>
                  <a:pt x="0" y="0"/>
                </a:lnTo>
                <a:lnTo>
                  <a:pt x="6306184" y="0"/>
                </a:lnTo>
                <a:lnTo>
                  <a:pt x="6306184" y="9143"/>
                </a:lnTo>
                <a:lnTo>
                  <a:pt x="0" y="9143"/>
                </a:lnTo>
                <a:close/>
              </a:path>
            </a:pathLst>
          </a:custGeom>
          <a:solidFill>
            <a:srgbClr val="878787"/>
          </a:solidFill>
        </p:spPr>
        <p:txBody>
          <a:bodyPr wrap="square" lIns="0" tIns="0" rIns="0" bIns="0" rtlCol="0"/>
          <a:lstStyle/>
          <a:p/>
        </p:txBody>
      </p:sp>
      <p:sp>
        <p:nvSpPr>
          <p:cNvPr id="3" name="object 3"/>
          <p:cNvSpPr/>
          <p:nvPr/>
        </p:nvSpPr>
        <p:spPr>
          <a:xfrm>
            <a:off x="914400" y="1470659"/>
            <a:ext cx="6306185" cy="9525"/>
          </a:xfrm>
          <a:custGeom>
            <a:avLst/>
            <a:gdLst/>
            <a:ahLst/>
            <a:cxnLst/>
            <a:rect l="l" t="t" r="r" b="b"/>
            <a:pathLst>
              <a:path w="6306184" h="9525">
                <a:moveTo>
                  <a:pt x="0" y="9143"/>
                </a:moveTo>
                <a:lnTo>
                  <a:pt x="0" y="0"/>
                </a:lnTo>
                <a:lnTo>
                  <a:pt x="6306184" y="0"/>
                </a:lnTo>
                <a:lnTo>
                  <a:pt x="6306184" y="9143"/>
                </a:lnTo>
                <a:lnTo>
                  <a:pt x="0" y="9143"/>
                </a:lnTo>
                <a:close/>
              </a:path>
            </a:pathLst>
          </a:custGeom>
          <a:solidFill>
            <a:srgbClr val="878787"/>
          </a:solidFill>
        </p:spPr>
        <p:txBody>
          <a:bodyPr wrap="square" lIns="0" tIns="0" rIns="0" bIns="0" rtlCol="0"/>
          <a:lstStyle/>
          <a:p/>
        </p:txBody>
      </p:sp>
      <p:sp>
        <p:nvSpPr>
          <p:cNvPr id="4" name="object 4"/>
          <p:cNvSpPr/>
          <p:nvPr/>
        </p:nvSpPr>
        <p:spPr>
          <a:xfrm>
            <a:off x="914400" y="2720974"/>
            <a:ext cx="6306185" cy="9525"/>
          </a:xfrm>
          <a:custGeom>
            <a:avLst/>
            <a:gdLst/>
            <a:ahLst/>
            <a:cxnLst/>
            <a:rect l="l" t="t" r="r" b="b"/>
            <a:pathLst>
              <a:path w="6306184" h="9525">
                <a:moveTo>
                  <a:pt x="0" y="9143"/>
                </a:moveTo>
                <a:lnTo>
                  <a:pt x="0" y="0"/>
                </a:lnTo>
                <a:lnTo>
                  <a:pt x="6306184" y="0"/>
                </a:lnTo>
                <a:lnTo>
                  <a:pt x="6306184" y="9143"/>
                </a:lnTo>
                <a:lnTo>
                  <a:pt x="0" y="9143"/>
                </a:lnTo>
                <a:close/>
              </a:path>
            </a:pathLst>
          </a:custGeom>
          <a:solidFill>
            <a:srgbClr val="878787"/>
          </a:solidFill>
        </p:spPr>
        <p:txBody>
          <a:bodyPr wrap="square" lIns="0" tIns="0" rIns="0" bIns="0" rtlCol="0"/>
          <a:lstStyle/>
          <a:p/>
        </p:txBody>
      </p:sp>
      <p:sp>
        <p:nvSpPr>
          <p:cNvPr id="5" name="object 5"/>
          <p:cNvSpPr/>
          <p:nvPr/>
        </p:nvSpPr>
        <p:spPr>
          <a:xfrm>
            <a:off x="914400" y="4270375"/>
            <a:ext cx="6306185" cy="9525"/>
          </a:xfrm>
          <a:custGeom>
            <a:avLst/>
            <a:gdLst/>
            <a:ahLst/>
            <a:cxnLst/>
            <a:rect l="l" t="t" r="r" b="b"/>
            <a:pathLst>
              <a:path w="6306184" h="9525">
                <a:moveTo>
                  <a:pt x="0" y="9144"/>
                </a:moveTo>
                <a:lnTo>
                  <a:pt x="0" y="0"/>
                </a:lnTo>
                <a:lnTo>
                  <a:pt x="6306184" y="0"/>
                </a:lnTo>
                <a:lnTo>
                  <a:pt x="6306184" y="9144"/>
                </a:lnTo>
                <a:lnTo>
                  <a:pt x="0" y="9144"/>
                </a:lnTo>
                <a:close/>
              </a:path>
            </a:pathLst>
          </a:custGeom>
          <a:solidFill>
            <a:srgbClr val="878787"/>
          </a:solidFill>
        </p:spPr>
        <p:txBody>
          <a:bodyPr wrap="square" lIns="0" tIns="0" rIns="0" bIns="0" rtlCol="0"/>
          <a:lstStyle/>
          <a:p/>
        </p:txBody>
      </p:sp>
      <p:sp>
        <p:nvSpPr>
          <p:cNvPr id="6" name="object 6"/>
          <p:cNvSpPr txBox="1"/>
          <p:nvPr/>
        </p:nvSpPr>
        <p:spPr>
          <a:xfrm>
            <a:off x="901700" y="911732"/>
            <a:ext cx="6328410" cy="5093970"/>
          </a:xfrm>
          <a:prstGeom prst="rect">
            <a:avLst/>
          </a:prstGeom>
        </p:spPr>
        <p:txBody>
          <a:bodyPr vert="horz" wrap="square" lIns="0" tIns="12700" rIns="0" bIns="0" rtlCol="0">
            <a:spAutoFit/>
          </a:bodyPr>
          <a:lstStyle/>
          <a:p>
            <a:pPr marL="12700">
              <a:lnSpc>
                <a:spcPts val="1345"/>
              </a:lnSpc>
              <a:spcBef>
                <a:spcPts val="100"/>
              </a:spcBef>
            </a:pPr>
            <a:r>
              <a:rPr sz="1150" spc="-5" dirty="0">
                <a:solidFill>
                  <a:srgbClr val="000087"/>
                </a:solidFill>
                <a:latin typeface="Courier New" panose="02070309020205020404"/>
                <a:cs typeface="Courier New" panose="02070309020205020404"/>
              </a:rPr>
              <a:t>e</a:t>
            </a:r>
            <a:r>
              <a:rPr sz="1600" spc="-5" dirty="0">
                <a:solidFill>
                  <a:srgbClr val="000087"/>
                </a:solidFill>
                <a:latin typeface="Courier New" panose="02070309020205020404"/>
                <a:cs typeface="Courier New" panose="02070309020205020404"/>
              </a:rPr>
              <a:t>lse</a:t>
            </a:r>
            <a:r>
              <a:rPr sz="1600" spc="-5" dirty="0">
                <a:solidFill>
                  <a:srgbClr val="666600"/>
                </a:solidFill>
                <a:latin typeface="Courier New" panose="02070309020205020404"/>
                <a:cs typeface="Courier New" panose="02070309020205020404"/>
              </a:rPr>
              <a:t>:</a:t>
            </a:r>
            <a:endParaRPr sz="1600">
              <a:latin typeface="Courier New" panose="02070309020205020404"/>
              <a:cs typeface="Courier New" panose="02070309020205020404"/>
            </a:endParaRPr>
          </a:p>
          <a:p>
            <a:pPr marL="274320" marR="1837055">
              <a:lnSpc>
                <a:spcPts val="1310"/>
              </a:lnSpc>
              <a:spcBef>
                <a:spcPts val="65"/>
              </a:spcBef>
            </a:pPr>
            <a:r>
              <a:rPr sz="1600" dirty="0">
                <a:solidFill>
                  <a:srgbClr val="000087"/>
                </a:solidFill>
                <a:latin typeface="Courier New" panose="02070309020205020404"/>
                <a:cs typeface="Courier New" panose="02070309020205020404"/>
              </a:rPr>
              <a:t>print </a:t>
            </a:r>
            <a:r>
              <a:rPr sz="1600" spc="-5" dirty="0">
                <a:solidFill>
                  <a:srgbClr val="008700"/>
                </a:solidFill>
                <a:latin typeface="Courier New" panose="02070309020205020404"/>
                <a:cs typeface="Courier New" panose="02070309020205020404"/>
              </a:rPr>
              <a:t>"Written </a:t>
            </a:r>
            <a:r>
              <a:rPr sz="1600" dirty="0">
                <a:solidFill>
                  <a:srgbClr val="008700"/>
                </a:solidFill>
                <a:latin typeface="Courier New" panose="02070309020205020404"/>
                <a:cs typeface="Courier New" panose="02070309020205020404"/>
              </a:rPr>
              <a:t>content in the file </a:t>
            </a:r>
            <a:r>
              <a:rPr sz="1600" spc="-5" dirty="0">
                <a:solidFill>
                  <a:srgbClr val="008700"/>
                </a:solidFill>
                <a:latin typeface="Courier New" panose="02070309020205020404"/>
                <a:cs typeface="Courier New" panose="02070309020205020404"/>
              </a:rPr>
              <a:t>successfully"  </a:t>
            </a:r>
            <a:r>
              <a:rPr sz="1600" spc="-5" dirty="0">
                <a:latin typeface="Courier New" panose="02070309020205020404"/>
                <a:cs typeface="Courier New" panose="02070309020205020404"/>
              </a:rPr>
              <a:t>fh</a:t>
            </a:r>
            <a:r>
              <a:rPr sz="1600" spc="-5" dirty="0">
                <a:solidFill>
                  <a:srgbClr val="666600"/>
                </a:solidFill>
                <a:latin typeface="Courier New" panose="02070309020205020404"/>
                <a:cs typeface="Courier New" panose="02070309020205020404"/>
              </a:rPr>
              <a:t>.</a:t>
            </a:r>
            <a:r>
              <a:rPr sz="1600" spc="-5" dirty="0">
                <a:latin typeface="Courier New" panose="02070309020205020404"/>
                <a:cs typeface="Courier New" panose="02070309020205020404"/>
              </a:rPr>
              <a:t>close</a:t>
            </a:r>
            <a:r>
              <a:rPr sz="1600" spc="-5" dirty="0">
                <a:solidFill>
                  <a:srgbClr val="666600"/>
                </a:solidFill>
                <a:latin typeface="Courier New" panose="02070309020205020404"/>
                <a:cs typeface="Courier New" panose="02070309020205020404"/>
              </a:rPr>
              <a:t>()</a:t>
            </a:r>
            <a:endParaRPr sz="1600">
              <a:latin typeface="Courier New" panose="02070309020205020404"/>
              <a:cs typeface="Courier New" panose="02070309020205020404"/>
            </a:endParaRPr>
          </a:p>
          <a:p>
            <a:pPr marL="43180">
              <a:lnSpc>
                <a:spcPct val="100000"/>
              </a:lnSpc>
              <a:spcBef>
                <a:spcPts val="875"/>
              </a:spcBef>
            </a:pPr>
            <a:r>
              <a:rPr sz="1600" spc="-5" dirty="0">
                <a:latin typeface="Arial" panose="020B0604020202020204"/>
                <a:cs typeface="Arial" panose="020B0604020202020204"/>
              </a:rPr>
              <a:t>This produces </a:t>
            </a:r>
            <a:r>
              <a:rPr sz="1600" dirty="0">
                <a:latin typeface="Arial" panose="020B0604020202020204"/>
                <a:cs typeface="Arial" panose="020B0604020202020204"/>
              </a:rPr>
              <a:t>the </a:t>
            </a:r>
            <a:r>
              <a:rPr sz="1600" spc="-5" dirty="0">
                <a:latin typeface="Arial" panose="020B0604020202020204"/>
                <a:cs typeface="Arial" panose="020B0604020202020204"/>
              </a:rPr>
              <a:t>following result</a:t>
            </a:r>
            <a:r>
              <a:rPr sz="1600" spc="-10" dirty="0">
                <a:latin typeface="Arial" panose="020B0604020202020204"/>
                <a:cs typeface="Arial" panose="020B0604020202020204"/>
              </a:rPr>
              <a:t> </a:t>
            </a:r>
            <a:r>
              <a:rPr sz="1600" dirty="0">
                <a:latin typeface="Arial" panose="020B0604020202020204"/>
                <a:cs typeface="Arial" panose="020B0604020202020204"/>
              </a:rPr>
              <a:t>−</a:t>
            </a:r>
            <a:endParaRPr sz="1600">
              <a:latin typeface="Arial" panose="020B0604020202020204"/>
              <a:cs typeface="Arial" panose="020B0604020202020204"/>
            </a:endParaRPr>
          </a:p>
          <a:p>
            <a:pPr marL="12700">
              <a:lnSpc>
                <a:spcPct val="100000"/>
              </a:lnSpc>
              <a:spcBef>
                <a:spcPts val="540"/>
              </a:spcBef>
            </a:pPr>
            <a:r>
              <a:rPr sz="1600" dirty="0">
                <a:latin typeface="Courier New" panose="02070309020205020404"/>
                <a:cs typeface="Courier New" panose="02070309020205020404"/>
              </a:rPr>
              <a:t>Written content in the file</a:t>
            </a:r>
            <a:r>
              <a:rPr sz="1600" spc="-75" dirty="0">
                <a:latin typeface="Courier New" panose="02070309020205020404"/>
                <a:cs typeface="Courier New" panose="02070309020205020404"/>
              </a:rPr>
              <a:t> </a:t>
            </a:r>
            <a:r>
              <a:rPr sz="1600" spc="-5" dirty="0">
                <a:latin typeface="Courier New" panose="02070309020205020404"/>
                <a:cs typeface="Courier New" panose="02070309020205020404"/>
              </a:rPr>
              <a:t>successfully</a:t>
            </a:r>
            <a:endParaRPr sz="1600">
              <a:latin typeface="Courier New" panose="02070309020205020404"/>
              <a:cs typeface="Courier New" panose="02070309020205020404"/>
            </a:endParaRPr>
          </a:p>
          <a:p>
            <a:pPr marL="12700">
              <a:lnSpc>
                <a:spcPct val="100000"/>
              </a:lnSpc>
              <a:spcBef>
                <a:spcPts val="240"/>
              </a:spcBef>
            </a:pPr>
            <a:r>
              <a:rPr sz="1600" b="1" spc="-5" dirty="0">
                <a:solidFill>
                  <a:srgbClr val="1F3762"/>
                </a:solidFill>
                <a:latin typeface="Arial" panose="020B0604020202020204"/>
                <a:cs typeface="Arial" panose="020B0604020202020204"/>
              </a:rPr>
              <a:t>Example</a:t>
            </a:r>
            <a:endParaRPr sz="1600">
              <a:latin typeface="Arial" panose="020B0604020202020204"/>
              <a:cs typeface="Arial" panose="020B0604020202020204"/>
            </a:endParaRPr>
          </a:p>
          <a:p>
            <a:pPr marL="43180" marR="5080">
              <a:lnSpc>
                <a:spcPts val="1380"/>
              </a:lnSpc>
              <a:spcBef>
                <a:spcPts val="745"/>
              </a:spcBef>
            </a:pPr>
            <a:r>
              <a:rPr sz="1600" spc="-5" dirty="0">
                <a:latin typeface="Arial" panose="020B0604020202020204"/>
                <a:cs typeface="Arial" panose="020B0604020202020204"/>
              </a:rPr>
              <a:t>This example tries </a:t>
            </a:r>
            <a:r>
              <a:rPr sz="1600" dirty="0">
                <a:latin typeface="Arial" panose="020B0604020202020204"/>
                <a:cs typeface="Arial" panose="020B0604020202020204"/>
              </a:rPr>
              <a:t>to </a:t>
            </a:r>
            <a:r>
              <a:rPr sz="1600" spc="-5" dirty="0">
                <a:latin typeface="Arial" panose="020B0604020202020204"/>
                <a:cs typeface="Arial" panose="020B0604020202020204"/>
              </a:rPr>
              <a:t>open </a:t>
            </a:r>
            <a:r>
              <a:rPr sz="1600" dirty="0">
                <a:latin typeface="Arial" panose="020B0604020202020204"/>
                <a:cs typeface="Arial" panose="020B0604020202020204"/>
              </a:rPr>
              <a:t>a </a:t>
            </a:r>
            <a:r>
              <a:rPr sz="1600" spc="-5" dirty="0">
                <a:latin typeface="Arial" panose="020B0604020202020204"/>
                <a:cs typeface="Arial" panose="020B0604020202020204"/>
              </a:rPr>
              <a:t>file where you </a:t>
            </a:r>
            <a:r>
              <a:rPr sz="1600" dirty="0">
                <a:latin typeface="Arial" panose="020B0604020202020204"/>
                <a:cs typeface="Arial" panose="020B0604020202020204"/>
              </a:rPr>
              <a:t>do </a:t>
            </a:r>
            <a:r>
              <a:rPr sz="1600" spc="-5" dirty="0">
                <a:latin typeface="Arial" panose="020B0604020202020204"/>
                <a:cs typeface="Arial" panose="020B0604020202020204"/>
              </a:rPr>
              <a:t>not have write </a:t>
            </a:r>
            <a:endParaRPr sz="1600" spc="-5" dirty="0">
              <a:latin typeface="Arial" panose="020B0604020202020204"/>
              <a:cs typeface="Arial" panose="020B0604020202020204"/>
            </a:endParaRPr>
          </a:p>
          <a:p>
            <a:pPr marL="43180" marR="5080">
              <a:lnSpc>
                <a:spcPts val="1380"/>
              </a:lnSpc>
              <a:spcBef>
                <a:spcPts val="745"/>
              </a:spcBef>
            </a:pPr>
            <a:r>
              <a:rPr sz="1600" spc="-5" dirty="0">
                <a:latin typeface="Arial" panose="020B0604020202020204"/>
                <a:cs typeface="Arial" panose="020B0604020202020204"/>
              </a:rPr>
              <a:t>permission, </a:t>
            </a:r>
            <a:r>
              <a:rPr sz="1600" dirty="0">
                <a:latin typeface="Arial" panose="020B0604020202020204"/>
                <a:cs typeface="Arial" panose="020B0604020202020204"/>
              </a:rPr>
              <a:t>so </a:t>
            </a:r>
            <a:r>
              <a:rPr sz="1600" spc="-5" dirty="0">
                <a:latin typeface="Arial" panose="020B0604020202020204"/>
                <a:cs typeface="Arial" panose="020B0604020202020204"/>
              </a:rPr>
              <a:t>it raises </a:t>
            </a:r>
            <a:r>
              <a:rPr sz="1600" dirty="0">
                <a:latin typeface="Arial" panose="020B0604020202020204"/>
                <a:cs typeface="Arial" panose="020B0604020202020204"/>
              </a:rPr>
              <a:t>an  </a:t>
            </a:r>
            <a:r>
              <a:rPr sz="1600" spc="-5" dirty="0">
                <a:latin typeface="Arial" panose="020B0604020202020204"/>
                <a:cs typeface="Arial" panose="020B0604020202020204"/>
              </a:rPr>
              <a:t>exception</a:t>
            </a:r>
            <a:r>
              <a:rPr sz="1600" spc="-10" dirty="0">
                <a:latin typeface="Arial" panose="020B0604020202020204"/>
                <a:cs typeface="Arial" panose="020B0604020202020204"/>
              </a:rPr>
              <a:t> </a:t>
            </a:r>
            <a:r>
              <a:rPr sz="1600" dirty="0">
                <a:latin typeface="Arial" panose="020B0604020202020204"/>
                <a:cs typeface="Arial" panose="020B0604020202020204"/>
              </a:rPr>
              <a:t>−</a:t>
            </a:r>
            <a:endParaRPr sz="1600">
              <a:latin typeface="Arial" panose="020B0604020202020204"/>
              <a:cs typeface="Arial" panose="020B0604020202020204"/>
            </a:endParaRPr>
          </a:p>
          <a:p>
            <a:pPr marL="12700">
              <a:lnSpc>
                <a:spcPct val="100000"/>
              </a:lnSpc>
              <a:spcBef>
                <a:spcPts val="780"/>
              </a:spcBef>
            </a:pPr>
            <a:r>
              <a:rPr sz="1600" spc="-5" dirty="0">
                <a:solidFill>
                  <a:srgbClr val="870000"/>
                </a:solidFill>
                <a:latin typeface="Courier New" panose="02070309020205020404"/>
                <a:cs typeface="Courier New" panose="02070309020205020404"/>
              </a:rPr>
              <a:t>#!/usr/bin/python</a:t>
            </a:r>
            <a:endParaRPr sz="1600">
              <a:latin typeface="Courier New" panose="02070309020205020404"/>
              <a:cs typeface="Courier New" panose="02070309020205020404"/>
            </a:endParaRPr>
          </a:p>
          <a:p>
            <a:pPr>
              <a:lnSpc>
                <a:spcPct val="100000"/>
              </a:lnSpc>
              <a:spcBef>
                <a:spcPts val="35"/>
              </a:spcBef>
            </a:pPr>
            <a:endParaRPr sz="1600">
              <a:latin typeface="Courier New" panose="02070309020205020404"/>
              <a:cs typeface="Courier New" panose="02070309020205020404"/>
            </a:endParaRPr>
          </a:p>
          <a:p>
            <a:pPr marL="12700">
              <a:lnSpc>
                <a:spcPts val="1345"/>
              </a:lnSpc>
            </a:pPr>
            <a:r>
              <a:rPr sz="1600" spc="-5" dirty="0">
                <a:solidFill>
                  <a:srgbClr val="000087"/>
                </a:solidFill>
                <a:latin typeface="Courier New" panose="02070309020205020404"/>
                <a:cs typeface="Courier New" panose="02070309020205020404"/>
              </a:rPr>
              <a:t>try</a:t>
            </a:r>
            <a:r>
              <a:rPr sz="1600" spc="-5" dirty="0">
                <a:solidFill>
                  <a:srgbClr val="666600"/>
                </a:solidFill>
                <a:latin typeface="Courier New" panose="02070309020205020404"/>
                <a:cs typeface="Courier New" panose="02070309020205020404"/>
              </a:rPr>
              <a:t>:</a:t>
            </a:r>
            <a:endParaRPr sz="1600">
              <a:latin typeface="Courier New" panose="02070309020205020404"/>
              <a:cs typeface="Courier New" panose="02070309020205020404"/>
            </a:endParaRPr>
          </a:p>
          <a:p>
            <a:pPr marL="274320">
              <a:lnSpc>
                <a:spcPts val="1300"/>
              </a:lnSpc>
            </a:pPr>
            <a:r>
              <a:rPr sz="1600" dirty="0">
                <a:latin typeface="Courier New" panose="02070309020205020404"/>
                <a:cs typeface="Courier New" panose="02070309020205020404"/>
              </a:rPr>
              <a:t>fh </a:t>
            </a:r>
            <a:r>
              <a:rPr sz="1600" dirty="0">
                <a:solidFill>
                  <a:srgbClr val="666600"/>
                </a:solidFill>
                <a:latin typeface="Courier New" panose="02070309020205020404"/>
                <a:cs typeface="Courier New" panose="02070309020205020404"/>
              </a:rPr>
              <a:t>= </a:t>
            </a:r>
            <a:r>
              <a:rPr sz="1600" spc="-5" dirty="0">
                <a:latin typeface="Courier New" panose="02070309020205020404"/>
                <a:cs typeface="Courier New" panose="02070309020205020404"/>
              </a:rPr>
              <a:t>open</a:t>
            </a:r>
            <a:r>
              <a:rPr sz="1600" spc="-5" dirty="0">
                <a:solidFill>
                  <a:srgbClr val="666600"/>
                </a:solidFill>
                <a:latin typeface="Courier New" panose="02070309020205020404"/>
                <a:cs typeface="Courier New" panose="02070309020205020404"/>
              </a:rPr>
              <a:t>(</a:t>
            </a:r>
            <a:r>
              <a:rPr sz="1600" spc="-5" dirty="0">
                <a:solidFill>
                  <a:srgbClr val="008700"/>
                </a:solidFill>
                <a:latin typeface="Courier New" panose="02070309020205020404"/>
                <a:cs typeface="Courier New" panose="02070309020205020404"/>
              </a:rPr>
              <a:t>"testfile"</a:t>
            </a:r>
            <a:r>
              <a:rPr sz="1600" spc="-5" dirty="0">
                <a:solidFill>
                  <a:srgbClr val="666600"/>
                </a:solidFill>
                <a:latin typeface="Courier New" panose="02070309020205020404"/>
                <a:cs typeface="Courier New" panose="02070309020205020404"/>
              </a:rPr>
              <a:t>,</a:t>
            </a:r>
            <a:r>
              <a:rPr sz="1600" spc="-20" dirty="0">
                <a:solidFill>
                  <a:srgbClr val="666600"/>
                </a:solidFill>
                <a:latin typeface="Courier New" panose="02070309020205020404"/>
                <a:cs typeface="Courier New" panose="02070309020205020404"/>
              </a:rPr>
              <a:t> </a:t>
            </a:r>
            <a:r>
              <a:rPr sz="1600" dirty="0">
                <a:solidFill>
                  <a:srgbClr val="008700"/>
                </a:solidFill>
                <a:latin typeface="Courier New" panose="02070309020205020404"/>
                <a:cs typeface="Courier New" panose="02070309020205020404"/>
              </a:rPr>
              <a:t>"r"</a:t>
            </a:r>
            <a:r>
              <a:rPr sz="1600" dirty="0">
                <a:solidFill>
                  <a:srgbClr val="666600"/>
                </a:solidFill>
                <a:latin typeface="Courier New" panose="02070309020205020404"/>
                <a:cs typeface="Courier New" panose="02070309020205020404"/>
              </a:rPr>
              <a:t>)</a:t>
            </a:r>
            <a:endParaRPr sz="1600">
              <a:latin typeface="Courier New" panose="02070309020205020404"/>
              <a:cs typeface="Courier New" panose="02070309020205020404"/>
            </a:endParaRPr>
          </a:p>
          <a:p>
            <a:pPr marL="12700" marR="1049020" indent="261620">
              <a:lnSpc>
                <a:spcPts val="1310"/>
              </a:lnSpc>
              <a:spcBef>
                <a:spcPts val="60"/>
              </a:spcBef>
            </a:pPr>
            <a:r>
              <a:rPr sz="1600" spc="-5" dirty="0">
                <a:latin typeface="Courier New" panose="02070309020205020404"/>
                <a:cs typeface="Courier New" panose="02070309020205020404"/>
              </a:rPr>
              <a:t>fh</a:t>
            </a:r>
            <a:r>
              <a:rPr sz="1600" spc="-5" dirty="0">
                <a:solidFill>
                  <a:srgbClr val="666600"/>
                </a:solidFill>
                <a:latin typeface="Courier New" panose="02070309020205020404"/>
                <a:cs typeface="Courier New" panose="02070309020205020404"/>
              </a:rPr>
              <a:t>.</a:t>
            </a:r>
            <a:r>
              <a:rPr sz="1600" spc="-5" dirty="0">
                <a:latin typeface="Courier New" panose="02070309020205020404"/>
                <a:cs typeface="Courier New" panose="02070309020205020404"/>
              </a:rPr>
              <a:t>write</a:t>
            </a:r>
            <a:r>
              <a:rPr sz="1600" spc="-5" dirty="0">
                <a:solidFill>
                  <a:srgbClr val="666600"/>
                </a:solidFill>
                <a:latin typeface="Courier New" panose="02070309020205020404"/>
                <a:cs typeface="Courier New" panose="02070309020205020404"/>
              </a:rPr>
              <a:t>(</a:t>
            </a:r>
            <a:r>
              <a:rPr sz="1600" spc="-5" dirty="0">
                <a:solidFill>
                  <a:srgbClr val="008700"/>
                </a:solidFill>
                <a:latin typeface="Courier New" panose="02070309020205020404"/>
                <a:cs typeface="Courier New" panose="02070309020205020404"/>
              </a:rPr>
              <a:t>"This </a:t>
            </a:r>
            <a:r>
              <a:rPr sz="1600" dirty="0">
                <a:solidFill>
                  <a:srgbClr val="008700"/>
                </a:solidFill>
                <a:latin typeface="Courier New" panose="02070309020205020404"/>
                <a:cs typeface="Courier New" panose="02070309020205020404"/>
              </a:rPr>
              <a:t>is my test file for </a:t>
            </a:r>
            <a:r>
              <a:rPr sz="1600" spc="-5" dirty="0">
                <a:solidFill>
                  <a:srgbClr val="008700"/>
                </a:solidFill>
                <a:latin typeface="Courier New" panose="02070309020205020404"/>
                <a:cs typeface="Courier New" panose="02070309020205020404"/>
              </a:rPr>
              <a:t>exception </a:t>
            </a:r>
            <a:endParaRPr sz="1600" spc="-5" dirty="0">
              <a:solidFill>
                <a:srgbClr val="008700"/>
              </a:solidFill>
              <a:latin typeface="Courier New" panose="02070309020205020404"/>
              <a:cs typeface="Courier New" panose="02070309020205020404"/>
            </a:endParaRPr>
          </a:p>
          <a:p>
            <a:pPr marL="12700" marR="1049020" indent="261620">
              <a:lnSpc>
                <a:spcPts val="1310"/>
              </a:lnSpc>
              <a:spcBef>
                <a:spcPts val="60"/>
              </a:spcBef>
            </a:pPr>
            <a:r>
              <a:rPr sz="1600" spc="-5" dirty="0">
                <a:solidFill>
                  <a:srgbClr val="008700"/>
                </a:solidFill>
                <a:latin typeface="Courier New" panose="02070309020205020404"/>
                <a:cs typeface="Courier New" panose="02070309020205020404"/>
              </a:rPr>
              <a:t>handling!!"</a:t>
            </a:r>
            <a:r>
              <a:rPr sz="1600" spc="-5" dirty="0">
                <a:solidFill>
                  <a:srgbClr val="666600"/>
                </a:solidFill>
                <a:latin typeface="Courier New" panose="02070309020205020404"/>
                <a:cs typeface="Courier New" panose="02070309020205020404"/>
              </a:rPr>
              <a:t>)  </a:t>
            </a:r>
            <a:r>
              <a:rPr sz="1600" spc="-5" dirty="0">
                <a:solidFill>
                  <a:srgbClr val="000087"/>
                </a:solidFill>
                <a:latin typeface="Courier New" panose="02070309020205020404"/>
                <a:cs typeface="Courier New" panose="02070309020205020404"/>
              </a:rPr>
              <a:t>except</a:t>
            </a:r>
            <a:r>
              <a:rPr sz="1600" spc="-20" dirty="0">
                <a:solidFill>
                  <a:srgbClr val="000087"/>
                </a:solidFill>
                <a:latin typeface="Courier New" panose="02070309020205020404"/>
                <a:cs typeface="Courier New" panose="02070309020205020404"/>
              </a:rPr>
              <a:t> </a:t>
            </a:r>
            <a:r>
              <a:rPr sz="1600" spc="-5" dirty="0">
                <a:solidFill>
                  <a:srgbClr val="660066"/>
                </a:solidFill>
                <a:latin typeface="Courier New" panose="02070309020205020404"/>
                <a:cs typeface="Courier New" panose="02070309020205020404"/>
              </a:rPr>
              <a:t>IOError</a:t>
            </a:r>
            <a:r>
              <a:rPr sz="1600" spc="-5" dirty="0">
                <a:solidFill>
                  <a:srgbClr val="666600"/>
                </a:solidFill>
                <a:latin typeface="Courier New" panose="02070309020205020404"/>
                <a:cs typeface="Courier New" panose="02070309020205020404"/>
              </a:rPr>
              <a:t>:</a:t>
            </a:r>
            <a:endParaRPr sz="1600" spc="-5" dirty="0">
              <a:solidFill>
                <a:srgbClr val="666600"/>
              </a:solidFill>
              <a:latin typeface="Courier New" panose="02070309020205020404"/>
              <a:cs typeface="Courier New" panose="02070309020205020404"/>
            </a:endParaRPr>
          </a:p>
          <a:p>
            <a:pPr marL="12700" marR="1049020" indent="261620">
              <a:lnSpc>
                <a:spcPts val="1310"/>
              </a:lnSpc>
              <a:spcBef>
                <a:spcPts val="60"/>
              </a:spcBef>
            </a:pPr>
            <a:endParaRPr sz="1600">
              <a:latin typeface="Courier New" panose="02070309020205020404"/>
              <a:cs typeface="Courier New" panose="02070309020205020404"/>
            </a:endParaRPr>
          </a:p>
          <a:p>
            <a:pPr marL="12700" marR="2187575" indent="261620">
              <a:lnSpc>
                <a:spcPts val="1300"/>
              </a:lnSpc>
              <a:spcBef>
                <a:spcPts val="5"/>
              </a:spcBef>
            </a:pPr>
            <a:r>
              <a:rPr sz="1600" dirty="0">
                <a:solidFill>
                  <a:srgbClr val="000087"/>
                </a:solidFill>
                <a:latin typeface="Courier New" panose="02070309020205020404"/>
                <a:cs typeface="Courier New" panose="02070309020205020404"/>
              </a:rPr>
              <a:t>print </a:t>
            </a:r>
            <a:r>
              <a:rPr sz="1600" dirty="0">
                <a:solidFill>
                  <a:srgbClr val="008700"/>
                </a:solidFill>
                <a:latin typeface="Courier New" panose="02070309020205020404"/>
                <a:cs typeface="Courier New" panose="02070309020205020404"/>
              </a:rPr>
              <a:t>"Error: </a:t>
            </a:r>
            <a:r>
              <a:rPr sz="1600" spc="-5" dirty="0">
                <a:solidFill>
                  <a:srgbClr val="008700"/>
                </a:solidFill>
                <a:latin typeface="Courier New" panose="02070309020205020404"/>
                <a:cs typeface="Courier New" panose="02070309020205020404"/>
              </a:rPr>
              <a:t>can\'t </a:t>
            </a:r>
            <a:r>
              <a:rPr sz="1600" dirty="0">
                <a:solidFill>
                  <a:srgbClr val="008700"/>
                </a:solidFill>
                <a:latin typeface="Courier New" panose="02070309020205020404"/>
                <a:cs typeface="Courier New" panose="02070309020205020404"/>
              </a:rPr>
              <a:t>find file or read</a:t>
            </a:r>
            <a:r>
              <a:rPr sz="1600" spc="-125" dirty="0">
                <a:solidFill>
                  <a:srgbClr val="008700"/>
                </a:solidFill>
                <a:latin typeface="Courier New" panose="02070309020205020404"/>
                <a:cs typeface="Courier New" panose="02070309020205020404"/>
              </a:rPr>
              <a:t> </a:t>
            </a:r>
            <a:r>
              <a:rPr sz="1600" dirty="0">
                <a:solidFill>
                  <a:srgbClr val="008700"/>
                </a:solidFill>
                <a:latin typeface="Courier New" panose="02070309020205020404"/>
                <a:cs typeface="Courier New" panose="02070309020205020404"/>
              </a:rPr>
              <a:t>data"</a:t>
            </a:r>
            <a:endParaRPr sz="1600" dirty="0">
              <a:solidFill>
                <a:srgbClr val="008700"/>
              </a:solidFill>
              <a:latin typeface="Courier New" panose="02070309020205020404"/>
              <a:cs typeface="Courier New" panose="02070309020205020404"/>
            </a:endParaRPr>
          </a:p>
          <a:p>
            <a:pPr marL="12700" marR="2187575" indent="261620">
              <a:lnSpc>
                <a:spcPts val="1300"/>
              </a:lnSpc>
              <a:spcBef>
                <a:spcPts val="5"/>
              </a:spcBef>
            </a:pPr>
            <a:r>
              <a:rPr sz="1600" dirty="0">
                <a:solidFill>
                  <a:srgbClr val="008700"/>
                </a:solidFill>
                <a:latin typeface="Courier New" panose="02070309020205020404"/>
                <a:cs typeface="Courier New" panose="02070309020205020404"/>
              </a:rPr>
              <a:t>  </a:t>
            </a:r>
            <a:r>
              <a:rPr sz="1600" spc="-5" dirty="0">
                <a:solidFill>
                  <a:srgbClr val="000087"/>
                </a:solidFill>
                <a:latin typeface="Courier New" panose="02070309020205020404"/>
                <a:cs typeface="Courier New" panose="02070309020205020404"/>
              </a:rPr>
              <a:t>else</a:t>
            </a:r>
            <a:r>
              <a:rPr sz="1600" spc="-5" dirty="0">
                <a:solidFill>
                  <a:srgbClr val="666600"/>
                </a:solidFill>
                <a:latin typeface="Courier New" panose="02070309020205020404"/>
                <a:cs typeface="Courier New" panose="02070309020205020404"/>
              </a:rPr>
              <a:t>:</a:t>
            </a:r>
            <a:endParaRPr sz="1600">
              <a:latin typeface="Courier New" panose="02070309020205020404"/>
              <a:cs typeface="Courier New" panose="02070309020205020404"/>
            </a:endParaRPr>
          </a:p>
          <a:p>
            <a:pPr marL="274320">
              <a:lnSpc>
                <a:spcPts val="1275"/>
              </a:lnSpc>
            </a:pPr>
            <a:r>
              <a:rPr sz="1600" dirty="0">
                <a:solidFill>
                  <a:srgbClr val="000087"/>
                </a:solidFill>
                <a:latin typeface="Courier New" panose="02070309020205020404"/>
                <a:cs typeface="Courier New" panose="02070309020205020404"/>
              </a:rPr>
              <a:t>print </a:t>
            </a:r>
            <a:r>
              <a:rPr sz="1600" spc="-5" dirty="0">
                <a:solidFill>
                  <a:srgbClr val="008700"/>
                </a:solidFill>
                <a:latin typeface="Courier New" panose="02070309020205020404"/>
                <a:cs typeface="Courier New" panose="02070309020205020404"/>
              </a:rPr>
              <a:t>"Written </a:t>
            </a:r>
            <a:r>
              <a:rPr sz="1600" dirty="0">
                <a:solidFill>
                  <a:srgbClr val="008700"/>
                </a:solidFill>
                <a:latin typeface="Courier New" panose="02070309020205020404"/>
                <a:cs typeface="Courier New" panose="02070309020205020404"/>
              </a:rPr>
              <a:t>content in the file</a:t>
            </a:r>
            <a:r>
              <a:rPr sz="1600" spc="-60" dirty="0">
                <a:solidFill>
                  <a:srgbClr val="008700"/>
                </a:solidFill>
                <a:latin typeface="Courier New" panose="02070309020205020404"/>
                <a:cs typeface="Courier New" panose="02070309020205020404"/>
              </a:rPr>
              <a:t> </a:t>
            </a:r>
            <a:r>
              <a:rPr sz="1600" spc="-5" dirty="0">
                <a:solidFill>
                  <a:srgbClr val="008700"/>
                </a:solidFill>
                <a:latin typeface="Courier New" panose="02070309020205020404"/>
                <a:cs typeface="Courier New" panose="02070309020205020404"/>
              </a:rPr>
              <a:t>successfully"</a:t>
            </a:r>
            <a:endParaRPr sz="1600">
              <a:latin typeface="Courier New" panose="02070309020205020404"/>
              <a:cs typeface="Courier New" panose="02070309020205020404"/>
            </a:endParaRPr>
          </a:p>
          <a:p>
            <a:pPr marL="43180">
              <a:lnSpc>
                <a:spcPct val="100000"/>
              </a:lnSpc>
              <a:spcBef>
                <a:spcPts val="910"/>
              </a:spcBef>
            </a:pPr>
            <a:r>
              <a:rPr sz="1600" spc="-5" dirty="0">
                <a:latin typeface="Arial" panose="020B0604020202020204"/>
                <a:cs typeface="Arial" panose="020B0604020202020204"/>
              </a:rPr>
              <a:t>This produces </a:t>
            </a:r>
            <a:r>
              <a:rPr sz="1600" dirty="0">
                <a:latin typeface="Arial" panose="020B0604020202020204"/>
                <a:cs typeface="Arial" panose="020B0604020202020204"/>
              </a:rPr>
              <a:t>the </a:t>
            </a:r>
            <a:r>
              <a:rPr sz="1600" spc="-5" dirty="0">
                <a:latin typeface="Arial" panose="020B0604020202020204"/>
                <a:cs typeface="Arial" panose="020B0604020202020204"/>
              </a:rPr>
              <a:t>following result</a:t>
            </a:r>
            <a:r>
              <a:rPr sz="1600" spc="-10" dirty="0">
                <a:latin typeface="Arial" panose="020B0604020202020204"/>
                <a:cs typeface="Arial" panose="020B0604020202020204"/>
              </a:rPr>
              <a:t> </a:t>
            </a:r>
            <a:r>
              <a:rPr sz="1600" dirty="0">
                <a:latin typeface="Arial" panose="020B0604020202020204"/>
                <a:cs typeface="Arial" panose="020B0604020202020204"/>
              </a:rPr>
              <a:t>−</a:t>
            </a:r>
            <a:endParaRPr sz="1600">
              <a:latin typeface="Arial" panose="020B0604020202020204"/>
              <a:cs typeface="Arial" panose="020B0604020202020204"/>
            </a:endParaRPr>
          </a:p>
          <a:p>
            <a:pPr marL="12700">
              <a:lnSpc>
                <a:spcPct val="100000"/>
              </a:lnSpc>
              <a:spcBef>
                <a:spcPts val="540"/>
              </a:spcBef>
            </a:pPr>
            <a:r>
              <a:rPr sz="1600" spc="-5" dirty="0">
                <a:latin typeface="Courier New" panose="02070309020205020404"/>
                <a:cs typeface="Courier New" panose="02070309020205020404"/>
              </a:rPr>
              <a:t>Error: </a:t>
            </a:r>
            <a:r>
              <a:rPr sz="1600" dirty="0">
                <a:latin typeface="Courier New" panose="02070309020205020404"/>
                <a:cs typeface="Courier New" panose="02070309020205020404"/>
              </a:rPr>
              <a:t>can't find file or read</a:t>
            </a:r>
            <a:r>
              <a:rPr sz="1600" spc="-75" dirty="0">
                <a:latin typeface="Courier New" panose="02070309020205020404"/>
                <a:cs typeface="Courier New" panose="02070309020205020404"/>
              </a:rPr>
              <a:t> </a:t>
            </a:r>
            <a:r>
              <a:rPr sz="1600" dirty="0">
                <a:latin typeface="Courier New" panose="02070309020205020404"/>
                <a:cs typeface="Courier New" panose="02070309020205020404"/>
              </a:rPr>
              <a:t>data</a:t>
            </a:r>
            <a:endParaRPr sz="1600">
              <a:latin typeface="Courier New" panose="02070309020205020404"/>
              <a:cs typeface="Courier New" panose="02070309020205020404"/>
            </a:endParaRPr>
          </a:p>
          <a:p>
            <a:pPr>
              <a:lnSpc>
                <a:spcPct val="100000"/>
              </a:lnSpc>
              <a:spcBef>
                <a:spcPts val="45"/>
              </a:spcBef>
            </a:pPr>
            <a:endParaRPr sz="1600">
              <a:latin typeface="Courier New" panose="02070309020205020404"/>
              <a:cs typeface="Courier New" panose="02070309020205020404"/>
            </a:endParaRPr>
          </a:p>
          <a:p>
            <a:pPr marL="12700">
              <a:lnSpc>
                <a:spcPct val="100000"/>
              </a:lnSpc>
            </a:pPr>
            <a:endParaRPr sz="1150">
              <a:latin typeface="Courier New" panose="02070309020205020404"/>
              <a:cs typeface="Courier New" panose="020703090202050204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1607184"/>
            <a:ext cx="6306185" cy="9525"/>
          </a:xfrm>
          <a:custGeom>
            <a:avLst/>
            <a:gdLst/>
            <a:ahLst/>
            <a:cxnLst/>
            <a:rect l="l" t="t" r="r" b="b"/>
            <a:pathLst>
              <a:path w="6306184" h="9525">
                <a:moveTo>
                  <a:pt x="0" y="9143"/>
                </a:moveTo>
                <a:lnTo>
                  <a:pt x="0" y="0"/>
                </a:lnTo>
                <a:lnTo>
                  <a:pt x="6306184" y="0"/>
                </a:lnTo>
                <a:lnTo>
                  <a:pt x="6306184" y="9143"/>
                </a:lnTo>
                <a:lnTo>
                  <a:pt x="0" y="9143"/>
                </a:lnTo>
                <a:close/>
              </a:path>
            </a:pathLst>
          </a:custGeom>
          <a:solidFill>
            <a:srgbClr val="878787"/>
          </a:solidFill>
        </p:spPr>
        <p:txBody>
          <a:bodyPr wrap="square" lIns="0" tIns="0" rIns="0" bIns="0" rtlCol="0"/>
          <a:lstStyle/>
          <a:p/>
        </p:txBody>
      </p:sp>
      <p:sp>
        <p:nvSpPr>
          <p:cNvPr id="3" name="object 3"/>
          <p:cNvSpPr/>
          <p:nvPr/>
        </p:nvSpPr>
        <p:spPr>
          <a:xfrm>
            <a:off x="914400" y="2660014"/>
            <a:ext cx="6306185" cy="9525"/>
          </a:xfrm>
          <a:custGeom>
            <a:avLst/>
            <a:gdLst/>
            <a:ahLst/>
            <a:cxnLst/>
            <a:rect l="l" t="t" r="r" b="b"/>
            <a:pathLst>
              <a:path w="6306184" h="9525">
                <a:moveTo>
                  <a:pt x="0" y="9143"/>
                </a:moveTo>
                <a:lnTo>
                  <a:pt x="0" y="0"/>
                </a:lnTo>
                <a:lnTo>
                  <a:pt x="6306184" y="0"/>
                </a:lnTo>
                <a:lnTo>
                  <a:pt x="6306184" y="9143"/>
                </a:lnTo>
                <a:lnTo>
                  <a:pt x="0" y="9143"/>
                </a:lnTo>
                <a:close/>
              </a:path>
            </a:pathLst>
          </a:custGeom>
          <a:solidFill>
            <a:srgbClr val="878787"/>
          </a:solidFill>
        </p:spPr>
        <p:txBody>
          <a:bodyPr wrap="square" lIns="0" tIns="0" rIns="0" bIns="0" rtlCol="0"/>
          <a:lstStyle/>
          <a:p/>
        </p:txBody>
      </p:sp>
      <p:sp>
        <p:nvSpPr>
          <p:cNvPr id="4" name="object 4"/>
          <p:cNvSpPr/>
          <p:nvPr/>
        </p:nvSpPr>
        <p:spPr>
          <a:xfrm>
            <a:off x="914400" y="4782184"/>
            <a:ext cx="6306185" cy="9525"/>
          </a:xfrm>
          <a:custGeom>
            <a:avLst/>
            <a:gdLst/>
            <a:ahLst/>
            <a:cxnLst/>
            <a:rect l="l" t="t" r="r" b="b"/>
            <a:pathLst>
              <a:path w="6306184" h="9525">
                <a:moveTo>
                  <a:pt x="0" y="9144"/>
                </a:moveTo>
                <a:lnTo>
                  <a:pt x="0" y="0"/>
                </a:lnTo>
                <a:lnTo>
                  <a:pt x="6306184" y="0"/>
                </a:lnTo>
                <a:lnTo>
                  <a:pt x="6306184" y="9144"/>
                </a:lnTo>
                <a:lnTo>
                  <a:pt x="0" y="9144"/>
                </a:lnTo>
                <a:close/>
              </a:path>
            </a:pathLst>
          </a:custGeom>
          <a:solidFill>
            <a:srgbClr val="878787"/>
          </a:solidFill>
        </p:spPr>
        <p:txBody>
          <a:bodyPr wrap="square" lIns="0" tIns="0" rIns="0" bIns="0" rtlCol="0"/>
          <a:lstStyle/>
          <a:p/>
        </p:txBody>
      </p:sp>
      <p:sp>
        <p:nvSpPr>
          <p:cNvPr id="5" name="object 5"/>
          <p:cNvSpPr/>
          <p:nvPr/>
        </p:nvSpPr>
        <p:spPr>
          <a:xfrm>
            <a:off x="914400" y="5338444"/>
            <a:ext cx="6306185" cy="9525"/>
          </a:xfrm>
          <a:custGeom>
            <a:avLst/>
            <a:gdLst/>
            <a:ahLst/>
            <a:cxnLst/>
            <a:rect l="l" t="t" r="r" b="b"/>
            <a:pathLst>
              <a:path w="6306184" h="9525">
                <a:moveTo>
                  <a:pt x="0" y="9144"/>
                </a:moveTo>
                <a:lnTo>
                  <a:pt x="0" y="0"/>
                </a:lnTo>
                <a:lnTo>
                  <a:pt x="6306184" y="0"/>
                </a:lnTo>
                <a:lnTo>
                  <a:pt x="6306184" y="9144"/>
                </a:lnTo>
                <a:lnTo>
                  <a:pt x="0" y="9144"/>
                </a:lnTo>
                <a:close/>
              </a:path>
            </a:pathLst>
          </a:custGeom>
          <a:solidFill>
            <a:srgbClr val="878787"/>
          </a:solidFill>
        </p:spPr>
        <p:txBody>
          <a:bodyPr wrap="square" lIns="0" tIns="0" rIns="0" bIns="0" rtlCol="0"/>
          <a:lstStyle/>
          <a:p/>
        </p:txBody>
      </p:sp>
      <p:sp>
        <p:nvSpPr>
          <p:cNvPr id="6" name="object 6"/>
          <p:cNvSpPr/>
          <p:nvPr/>
        </p:nvSpPr>
        <p:spPr>
          <a:xfrm>
            <a:off x="914400" y="5691504"/>
            <a:ext cx="6306185" cy="9525"/>
          </a:xfrm>
          <a:custGeom>
            <a:avLst/>
            <a:gdLst/>
            <a:ahLst/>
            <a:cxnLst/>
            <a:rect l="l" t="t" r="r" b="b"/>
            <a:pathLst>
              <a:path w="6306184" h="9525">
                <a:moveTo>
                  <a:pt x="0" y="9144"/>
                </a:moveTo>
                <a:lnTo>
                  <a:pt x="0" y="0"/>
                </a:lnTo>
                <a:lnTo>
                  <a:pt x="6306184" y="0"/>
                </a:lnTo>
                <a:lnTo>
                  <a:pt x="6306184" y="9144"/>
                </a:lnTo>
                <a:lnTo>
                  <a:pt x="0" y="9144"/>
                </a:lnTo>
                <a:close/>
              </a:path>
            </a:pathLst>
          </a:custGeom>
          <a:solidFill>
            <a:srgbClr val="878787"/>
          </a:solidFill>
        </p:spPr>
        <p:txBody>
          <a:bodyPr wrap="square" lIns="0" tIns="0" rIns="0" bIns="0" rtlCol="0"/>
          <a:lstStyle/>
          <a:p/>
        </p:txBody>
      </p:sp>
      <p:sp>
        <p:nvSpPr>
          <p:cNvPr id="7" name="object 7"/>
          <p:cNvSpPr txBox="1"/>
          <p:nvPr/>
        </p:nvSpPr>
        <p:spPr>
          <a:xfrm>
            <a:off x="833755" y="24765"/>
            <a:ext cx="9603740" cy="8041005"/>
          </a:xfrm>
          <a:prstGeom prst="rect">
            <a:avLst/>
          </a:prstGeom>
        </p:spPr>
        <p:txBody>
          <a:bodyPr vert="horz" wrap="square" lIns="0" tIns="24765" rIns="0" bIns="0" rtlCol="0">
            <a:spAutoFit/>
          </a:bodyPr>
          <a:lstStyle/>
          <a:p>
            <a:pPr marL="43180" marR="5080" algn="just">
              <a:lnSpc>
                <a:spcPts val="1380"/>
              </a:lnSpc>
              <a:spcBef>
                <a:spcPts val="195"/>
              </a:spcBef>
            </a:pPr>
            <a:endParaRPr b="1" spc="-5" dirty="0">
              <a:latin typeface="Arial" panose="020B0604020202020204"/>
              <a:cs typeface="Arial" panose="020B0604020202020204"/>
            </a:endParaRPr>
          </a:p>
          <a:p>
            <a:pPr marL="43180" marR="5080" algn="just">
              <a:lnSpc>
                <a:spcPts val="1380"/>
              </a:lnSpc>
              <a:spcBef>
                <a:spcPts val="195"/>
              </a:spcBef>
            </a:pPr>
            <a:r>
              <a:rPr b="1" spc="-5" dirty="0">
                <a:latin typeface="Arial" panose="020B0604020202020204"/>
                <a:cs typeface="Arial" panose="020B0604020202020204"/>
              </a:rPr>
              <a:t>Note: </a:t>
            </a:r>
            <a:r>
              <a:rPr dirty="0">
                <a:latin typeface="Arial" panose="020B0604020202020204"/>
                <a:cs typeface="Arial" panose="020B0604020202020204"/>
              </a:rPr>
              <a:t>In </a:t>
            </a:r>
            <a:r>
              <a:rPr spc="-5" dirty="0">
                <a:latin typeface="Arial" panose="020B0604020202020204"/>
                <a:cs typeface="Arial" panose="020B0604020202020204"/>
              </a:rPr>
              <a:t>order </a:t>
            </a:r>
            <a:r>
              <a:rPr dirty="0">
                <a:latin typeface="Arial" panose="020B0604020202020204"/>
                <a:cs typeface="Arial" panose="020B0604020202020204"/>
              </a:rPr>
              <a:t>to catch an </a:t>
            </a:r>
            <a:r>
              <a:rPr spc="-5" dirty="0">
                <a:latin typeface="Arial" panose="020B0604020202020204"/>
                <a:cs typeface="Arial" panose="020B0604020202020204"/>
              </a:rPr>
              <a:t>exception, </a:t>
            </a:r>
            <a:r>
              <a:rPr dirty="0">
                <a:latin typeface="Arial" panose="020B0604020202020204"/>
                <a:cs typeface="Arial" panose="020B0604020202020204"/>
              </a:rPr>
              <a:t>an </a:t>
            </a:r>
            <a:r>
              <a:rPr spc="-5" dirty="0">
                <a:latin typeface="Arial" panose="020B0604020202020204"/>
                <a:cs typeface="Arial" panose="020B0604020202020204"/>
              </a:rPr>
              <a:t>"except" clause must refer </a:t>
            </a:r>
            <a:r>
              <a:rPr dirty="0">
                <a:latin typeface="Arial" panose="020B0604020202020204"/>
                <a:cs typeface="Arial" panose="020B0604020202020204"/>
              </a:rPr>
              <a:t>to the </a:t>
            </a:r>
            <a:r>
              <a:rPr spc="-5" dirty="0">
                <a:latin typeface="Arial" panose="020B0604020202020204"/>
                <a:cs typeface="Arial" panose="020B0604020202020204"/>
              </a:rPr>
              <a:t>same </a:t>
            </a:r>
            <a:endParaRPr spc="-5" dirty="0">
              <a:latin typeface="Arial" panose="020B0604020202020204"/>
              <a:cs typeface="Arial" panose="020B0604020202020204"/>
            </a:endParaRPr>
          </a:p>
          <a:p>
            <a:pPr marL="43180" marR="5080" algn="just">
              <a:lnSpc>
                <a:spcPts val="1380"/>
              </a:lnSpc>
              <a:spcBef>
                <a:spcPts val="195"/>
              </a:spcBef>
            </a:pPr>
            <a:endParaRPr spc="-5" dirty="0">
              <a:latin typeface="Arial" panose="020B0604020202020204"/>
              <a:cs typeface="Arial" panose="020B0604020202020204"/>
            </a:endParaRPr>
          </a:p>
          <a:p>
            <a:pPr marL="43180" marR="5080" algn="just">
              <a:lnSpc>
                <a:spcPts val="1380"/>
              </a:lnSpc>
              <a:spcBef>
                <a:spcPts val="195"/>
              </a:spcBef>
            </a:pPr>
            <a:r>
              <a:rPr spc="-5" dirty="0">
                <a:latin typeface="Arial" panose="020B0604020202020204"/>
                <a:cs typeface="Arial" panose="020B0604020202020204"/>
              </a:rPr>
              <a:t>exception thrown either class object </a:t>
            </a:r>
            <a:r>
              <a:rPr dirty="0">
                <a:latin typeface="Arial" panose="020B0604020202020204"/>
                <a:cs typeface="Arial" panose="020B0604020202020204"/>
              </a:rPr>
              <a:t>or </a:t>
            </a:r>
            <a:r>
              <a:rPr spc="-5" dirty="0">
                <a:latin typeface="Arial" panose="020B0604020202020204"/>
                <a:cs typeface="Arial" panose="020B0604020202020204"/>
              </a:rPr>
              <a:t>simple string. For example, </a:t>
            </a:r>
            <a:r>
              <a:rPr dirty="0">
                <a:latin typeface="Arial" panose="020B0604020202020204"/>
                <a:cs typeface="Arial" panose="020B0604020202020204"/>
              </a:rPr>
              <a:t>to </a:t>
            </a:r>
            <a:r>
              <a:rPr spc="-5" dirty="0">
                <a:latin typeface="Arial" panose="020B0604020202020204"/>
                <a:cs typeface="Arial" panose="020B0604020202020204"/>
              </a:rPr>
              <a:t>capture above exception</a:t>
            </a:r>
            <a:endParaRPr spc="-5" dirty="0">
              <a:latin typeface="Arial" panose="020B0604020202020204"/>
              <a:cs typeface="Arial" panose="020B0604020202020204"/>
            </a:endParaRPr>
          </a:p>
          <a:p>
            <a:pPr marL="43180" marR="5080" algn="just">
              <a:lnSpc>
                <a:spcPts val="1380"/>
              </a:lnSpc>
              <a:spcBef>
                <a:spcPts val="195"/>
              </a:spcBef>
            </a:pPr>
            <a:r>
              <a:rPr spc="-5" dirty="0">
                <a:latin typeface="Arial" panose="020B0604020202020204"/>
                <a:cs typeface="Arial" panose="020B0604020202020204"/>
              </a:rPr>
              <a:t>, we  must write </a:t>
            </a:r>
            <a:r>
              <a:rPr dirty="0">
                <a:latin typeface="Arial" panose="020B0604020202020204"/>
                <a:cs typeface="Arial" panose="020B0604020202020204"/>
              </a:rPr>
              <a:t>the </a:t>
            </a:r>
            <a:r>
              <a:rPr spc="-5" dirty="0">
                <a:latin typeface="Arial" panose="020B0604020202020204"/>
                <a:cs typeface="Arial" panose="020B0604020202020204"/>
              </a:rPr>
              <a:t>except clause </a:t>
            </a:r>
            <a:r>
              <a:rPr dirty="0">
                <a:latin typeface="Arial" panose="020B0604020202020204"/>
                <a:cs typeface="Arial" panose="020B0604020202020204"/>
              </a:rPr>
              <a:t>as </a:t>
            </a:r>
            <a:r>
              <a:rPr spc="-5" dirty="0">
                <a:latin typeface="Arial" panose="020B0604020202020204"/>
                <a:cs typeface="Arial" panose="020B0604020202020204"/>
              </a:rPr>
              <a:t>follows</a:t>
            </a:r>
            <a:r>
              <a:rPr spc="-10" dirty="0">
                <a:latin typeface="Arial" panose="020B0604020202020204"/>
                <a:cs typeface="Arial" panose="020B0604020202020204"/>
              </a:rPr>
              <a:t> </a:t>
            </a:r>
            <a:r>
              <a:rPr dirty="0">
                <a:latin typeface="Arial" panose="020B0604020202020204"/>
                <a:cs typeface="Arial" panose="020B0604020202020204"/>
              </a:rPr>
              <a:t>−</a:t>
            </a:r>
            <a:endParaRPr>
              <a:latin typeface="Arial" panose="020B0604020202020204"/>
              <a:cs typeface="Arial" panose="020B0604020202020204"/>
            </a:endParaRPr>
          </a:p>
          <a:p>
            <a:pPr marL="12700">
              <a:lnSpc>
                <a:spcPts val="1345"/>
              </a:lnSpc>
              <a:spcBef>
                <a:spcPts val="780"/>
              </a:spcBef>
            </a:pPr>
            <a:r>
              <a:rPr spc="-5" dirty="0">
                <a:solidFill>
                  <a:srgbClr val="000087"/>
                </a:solidFill>
                <a:latin typeface="Courier New" panose="02070309020205020404"/>
                <a:cs typeface="Courier New" panose="02070309020205020404"/>
              </a:rPr>
              <a:t>try</a:t>
            </a:r>
            <a:r>
              <a:rPr spc="-5" dirty="0">
                <a:solidFill>
                  <a:srgbClr val="666600"/>
                </a:solidFill>
                <a:latin typeface="Courier New" panose="02070309020205020404"/>
                <a:cs typeface="Courier New" panose="02070309020205020404"/>
              </a:rPr>
              <a:t>:</a:t>
            </a:r>
            <a:endParaRPr>
              <a:latin typeface="Courier New" panose="02070309020205020404"/>
              <a:cs typeface="Courier New" panose="02070309020205020404"/>
            </a:endParaRPr>
          </a:p>
          <a:p>
            <a:pPr marL="12700" marR="4116705" indent="261620">
              <a:lnSpc>
                <a:spcPts val="1310"/>
              </a:lnSpc>
              <a:spcBef>
                <a:spcPts val="70"/>
              </a:spcBef>
            </a:pPr>
            <a:r>
              <a:rPr spc="-5" dirty="0">
                <a:solidFill>
                  <a:srgbClr val="660066"/>
                </a:solidFill>
                <a:latin typeface="Courier New" panose="02070309020205020404"/>
                <a:cs typeface="Courier New" panose="02070309020205020404"/>
              </a:rPr>
              <a:t>Business </a:t>
            </a:r>
            <a:r>
              <a:rPr dirty="0">
                <a:solidFill>
                  <a:srgbClr val="660066"/>
                </a:solidFill>
                <a:latin typeface="Courier New" panose="02070309020205020404"/>
                <a:cs typeface="Courier New" panose="02070309020205020404"/>
              </a:rPr>
              <a:t>Logic</a:t>
            </a:r>
            <a:r>
              <a:rPr spc="-75" dirty="0">
                <a:solidFill>
                  <a:srgbClr val="660066"/>
                </a:solidFill>
                <a:latin typeface="Courier New" panose="02070309020205020404"/>
                <a:cs typeface="Courier New" panose="02070309020205020404"/>
              </a:rPr>
              <a:t> </a:t>
            </a:r>
            <a:r>
              <a:rPr dirty="0">
                <a:latin typeface="Courier New" panose="02070309020205020404"/>
                <a:cs typeface="Courier New" panose="02070309020205020404"/>
              </a:rPr>
              <a:t>here</a:t>
            </a:r>
            <a:r>
              <a:rPr dirty="0">
                <a:solidFill>
                  <a:srgbClr val="666600"/>
                </a:solidFill>
                <a:latin typeface="Courier New" panose="02070309020205020404"/>
                <a:cs typeface="Courier New" panose="02070309020205020404"/>
              </a:rPr>
              <a:t>...  </a:t>
            </a:r>
            <a:r>
              <a:rPr spc="-5" dirty="0">
                <a:solidFill>
                  <a:srgbClr val="000087"/>
                </a:solidFill>
                <a:latin typeface="Courier New" panose="02070309020205020404"/>
                <a:cs typeface="Courier New" panose="02070309020205020404"/>
              </a:rPr>
              <a:t>except </a:t>
            </a:r>
            <a:r>
              <a:rPr spc="-5" dirty="0">
                <a:solidFill>
                  <a:srgbClr val="008700"/>
                </a:solidFill>
                <a:latin typeface="Courier New" panose="02070309020205020404"/>
                <a:cs typeface="Courier New" panose="02070309020205020404"/>
              </a:rPr>
              <a:t>"Invalid</a:t>
            </a:r>
            <a:endParaRPr spc="-5" dirty="0">
              <a:solidFill>
                <a:srgbClr val="008700"/>
              </a:solidFill>
              <a:latin typeface="Courier New" panose="02070309020205020404"/>
              <a:cs typeface="Courier New" panose="02070309020205020404"/>
            </a:endParaRPr>
          </a:p>
          <a:p>
            <a:pPr marL="12700" marR="4116705" indent="261620">
              <a:lnSpc>
                <a:spcPts val="1310"/>
              </a:lnSpc>
              <a:spcBef>
                <a:spcPts val="70"/>
              </a:spcBef>
            </a:pPr>
            <a:endParaRPr spc="-5" dirty="0">
              <a:solidFill>
                <a:srgbClr val="008700"/>
              </a:solidFill>
              <a:latin typeface="Courier New" panose="02070309020205020404"/>
              <a:cs typeface="Courier New" panose="02070309020205020404"/>
            </a:endParaRPr>
          </a:p>
          <a:p>
            <a:pPr marL="12700" marR="4116705" indent="261620">
              <a:lnSpc>
                <a:spcPts val="1310"/>
              </a:lnSpc>
              <a:spcBef>
                <a:spcPts val="70"/>
              </a:spcBef>
            </a:pPr>
            <a:r>
              <a:rPr spc="-30" dirty="0">
                <a:solidFill>
                  <a:srgbClr val="008700"/>
                </a:solidFill>
                <a:latin typeface="Courier New" panose="02070309020205020404"/>
                <a:cs typeface="Courier New" panose="02070309020205020404"/>
              </a:rPr>
              <a:t> </a:t>
            </a:r>
            <a:r>
              <a:rPr spc="-5" dirty="0">
                <a:solidFill>
                  <a:srgbClr val="008700"/>
                </a:solidFill>
                <a:latin typeface="Courier New" panose="02070309020205020404"/>
                <a:cs typeface="Courier New" panose="02070309020205020404"/>
              </a:rPr>
              <a:t>level!"</a:t>
            </a:r>
            <a:r>
              <a:rPr spc="-5" dirty="0">
                <a:solidFill>
                  <a:srgbClr val="666600"/>
                </a:solidFill>
                <a:latin typeface="Courier New" panose="02070309020205020404"/>
                <a:cs typeface="Courier New" panose="02070309020205020404"/>
              </a:rPr>
              <a:t>:</a:t>
            </a:r>
            <a:endParaRPr spc="-5" dirty="0">
              <a:solidFill>
                <a:srgbClr val="666600"/>
              </a:solidFill>
              <a:latin typeface="Courier New" panose="02070309020205020404"/>
              <a:cs typeface="Courier New" panose="02070309020205020404"/>
            </a:endParaRPr>
          </a:p>
          <a:p>
            <a:pPr marL="12700" marR="4116705" indent="261620">
              <a:lnSpc>
                <a:spcPts val="1310"/>
              </a:lnSpc>
              <a:spcBef>
                <a:spcPts val="70"/>
              </a:spcBef>
            </a:pPr>
            <a:endParaRPr>
              <a:latin typeface="Courier New" panose="02070309020205020404"/>
              <a:cs typeface="Courier New" panose="02070309020205020404"/>
            </a:endParaRPr>
          </a:p>
          <a:p>
            <a:pPr marL="274320">
              <a:lnSpc>
                <a:spcPts val="1225"/>
              </a:lnSpc>
            </a:pPr>
            <a:r>
              <a:rPr spc="-5" dirty="0">
                <a:solidFill>
                  <a:srgbClr val="660066"/>
                </a:solidFill>
                <a:latin typeface="Courier New" panose="02070309020205020404"/>
                <a:cs typeface="Courier New" panose="02070309020205020404"/>
              </a:rPr>
              <a:t>Exception </a:t>
            </a:r>
            <a:r>
              <a:rPr spc="-5" dirty="0">
                <a:latin typeface="Courier New" panose="02070309020205020404"/>
                <a:cs typeface="Courier New" panose="02070309020205020404"/>
              </a:rPr>
              <a:t>handling</a:t>
            </a:r>
            <a:r>
              <a:rPr spc="-15" dirty="0">
                <a:latin typeface="Courier New" panose="02070309020205020404"/>
                <a:cs typeface="Courier New" panose="02070309020205020404"/>
              </a:rPr>
              <a:t> </a:t>
            </a:r>
            <a:r>
              <a:rPr dirty="0">
                <a:latin typeface="Courier New" panose="02070309020205020404"/>
                <a:cs typeface="Courier New" panose="02070309020205020404"/>
              </a:rPr>
              <a:t>here</a:t>
            </a:r>
            <a:r>
              <a:rPr dirty="0">
                <a:solidFill>
                  <a:srgbClr val="666600"/>
                </a:solidFill>
                <a:latin typeface="Courier New" panose="02070309020205020404"/>
                <a:cs typeface="Courier New" panose="02070309020205020404"/>
              </a:rPr>
              <a:t>...</a:t>
            </a:r>
            <a:endParaRPr>
              <a:latin typeface="Courier New" panose="02070309020205020404"/>
              <a:cs typeface="Courier New" panose="02070309020205020404"/>
            </a:endParaRPr>
          </a:p>
          <a:p>
            <a:pPr marL="12700">
              <a:lnSpc>
                <a:spcPts val="1300"/>
              </a:lnSpc>
            </a:pPr>
            <a:r>
              <a:rPr spc="-5" dirty="0">
                <a:solidFill>
                  <a:srgbClr val="000087"/>
                </a:solidFill>
                <a:latin typeface="Courier New" panose="02070309020205020404"/>
                <a:cs typeface="Courier New" panose="02070309020205020404"/>
              </a:rPr>
              <a:t>else</a:t>
            </a:r>
            <a:r>
              <a:rPr spc="-5" dirty="0">
                <a:solidFill>
                  <a:srgbClr val="666600"/>
                </a:solidFill>
                <a:latin typeface="Courier New" panose="02070309020205020404"/>
                <a:cs typeface="Courier New" panose="02070309020205020404"/>
              </a:rPr>
              <a:t>:</a:t>
            </a:r>
            <a:endParaRPr>
              <a:latin typeface="Courier New" panose="02070309020205020404"/>
              <a:cs typeface="Courier New" panose="02070309020205020404"/>
            </a:endParaRPr>
          </a:p>
          <a:p>
            <a:pPr marL="274320">
              <a:lnSpc>
                <a:spcPts val="1340"/>
              </a:lnSpc>
            </a:pPr>
            <a:r>
              <a:rPr dirty="0">
                <a:solidFill>
                  <a:srgbClr val="660066"/>
                </a:solidFill>
                <a:latin typeface="Courier New" panose="02070309020205020404"/>
                <a:cs typeface="Courier New" panose="02070309020205020404"/>
              </a:rPr>
              <a:t>Rest </a:t>
            </a:r>
            <a:r>
              <a:rPr dirty="0">
                <a:solidFill>
                  <a:srgbClr val="000087"/>
                </a:solidFill>
                <a:latin typeface="Courier New" panose="02070309020205020404"/>
                <a:cs typeface="Courier New" panose="02070309020205020404"/>
              </a:rPr>
              <a:t>of </a:t>
            </a:r>
            <a:r>
              <a:rPr dirty="0">
                <a:latin typeface="Courier New" panose="02070309020205020404"/>
                <a:cs typeface="Courier New" panose="02070309020205020404"/>
              </a:rPr>
              <a:t>the code</a:t>
            </a:r>
            <a:r>
              <a:rPr spc="-50" dirty="0">
                <a:latin typeface="Courier New" panose="02070309020205020404"/>
                <a:cs typeface="Courier New" panose="02070309020205020404"/>
              </a:rPr>
              <a:t> </a:t>
            </a:r>
            <a:r>
              <a:rPr dirty="0">
                <a:latin typeface="Courier New" panose="02070309020205020404"/>
                <a:cs typeface="Courier New" panose="02070309020205020404"/>
              </a:rPr>
              <a:t>here</a:t>
            </a:r>
            <a:r>
              <a:rPr dirty="0">
                <a:solidFill>
                  <a:srgbClr val="666600"/>
                </a:solidFill>
                <a:latin typeface="Courier New" panose="02070309020205020404"/>
                <a:cs typeface="Courier New" panose="02070309020205020404"/>
              </a:rPr>
              <a:t>...</a:t>
            </a:r>
            <a:endParaRPr>
              <a:latin typeface="Courier New" panose="02070309020205020404"/>
              <a:cs typeface="Courier New" panose="02070309020205020404"/>
            </a:endParaRPr>
          </a:p>
          <a:p>
            <a:pPr>
              <a:lnSpc>
                <a:spcPct val="100000"/>
              </a:lnSpc>
              <a:spcBef>
                <a:spcPts val="35"/>
              </a:spcBef>
            </a:pPr>
            <a:endParaRPr>
              <a:latin typeface="Courier New" panose="02070309020205020404"/>
              <a:cs typeface="Courier New" panose="02070309020205020404"/>
            </a:endParaRPr>
          </a:p>
          <a:p>
            <a:pPr marL="12700">
              <a:lnSpc>
                <a:spcPct val="100000"/>
              </a:lnSpc>
            </a:pPr>
            <a:endParaRPr b="1" spc="-5" dirty="0">
              <a:latin typeface="Arial" panose="020B0604020202020204"/>
              <a:cs typeface="Arial" panose="020B0604020202020204"/>
            </a:endParaRPr>
          </a:p>
          <a:p>
            <a:pPr marL="12700">
              <a:lnSpc>
                <a:spcPct val="100000"/>
              </a:lnSpc>
            </a:pPr>
            <a:r>
              <a:rPr b="1" spc="-5" dirty="0">
                <a:latin typeface="Arial" panose="020B0604020202020204"/>
                <a:cs typeface="Arial" panose="020B0604020202020204"/>
              </a:rPr>
              <a:t>User-Defined</a:t>
            </a:r>
            <a:r>
              <a:rPr b="1" spc="-15" dirty="0">
                <a:latin typeface="Arial" panose="020B0604020202020204"/>
                <a:cs typeface="Arial" panose="020B0604020202020204"/>
              </a:rPr>
              <a:t> </a:t>
            </a:r>
            <a:r>
              <a:rPr b="1" spc="-5" dirty="0">
                <a:latin typeface="Arial" panose="020B0604020202020204"/>
                <a:cs typeface="Arial" panose="020B0604020202020204"/>
              </a:rPr>
              <a:t>Exceptions</a:t>
            </a:r>
            <a:endParaRPr>
              <a:latin typeface="Arial" panose="020B0604020202020204"/>
              <a:cs typeface="Arial" panose="020B0604020202020204"/>
            </a:endParaRPr>
          </a:p>
          <a:p>
            <a:pPr marL="43180" marR="7620" algn="just">
              <a:lnSpc>
                <a:spcPts val="1380"/>
              </a:lnSpc>
              <a:spcBef>
                <a:spcPts val="1440"/>
              </a:spcBef>
            </a:pPr>
            <a:r>
              <a:rPr spc="-5" dirty="0">
                <a:latin typeface="Arial" panose="020B0604020202020204"/>
                <a:cs typeface="Arial" panose="020B0604020202020204"/>
              </a:rPr>
              <a:t>Python also allows you </a:t>
            </a:r>
            <a:r>
              <a:rPr dirty="0">
                <a:latin typeface="Arial" panose="020B0604020202020204"/>
                <a:cs typeface="Arial" panose="020B0604020202020204"/>
              </a:rPr>
              <a:t>to </a:t>
            </a:r>
            <a:r>
              <a:rPr spc="-5" dirty="0">
                <a:latin typeface="Arial" panose="020B0604020202020204"/>
                <a:cs typeface="Arial" panose="020B0604020202020204"/>
              </a:rPr>
              <a:t>create your own exceptions </a:t>
            </a:r>
            <a:r>
              <a:rPr dirty="0">
                <a:latin typeface="Arial" panose="020B0604020202020204"/>
                <a:cs typeface="Arial" panose="020B0604020202020204"/>
              </a:rPr>
              <a:t>by </a:t>
            </a:r>
            <a:r>
              <a:rPr spc="-5" dirty="0">
                <a:latin typeface="Arial" panose="020B0604020202020204"/>
                <a:cs typeface="Arial" panose="020B0604020202020204"/>
              </a:rPr>
              <a:t>deriving classes from </a:t>
            </a:r>
            <a:r>
              <a:rPr dirty="0">
                <a:latin typeface="Arial" panose="020B0604020202020204"/>
                <a:cs typeface="Arial" panose="020B0604020202020204"/>
              </a:rPr>
              <a:t>the </a:t>
            </a:r>
            <a:r>
              <a:rPr spc="-5" dirty="0">
                <a:latin typeface="Arial" panose="020B0604020202020204"/>
                <a:cs typeface="Arial" panose="020B0604020202020204"/>
              </a:rPr>
              <a:t>standard</a:t>
            </a:r>
            <a:endParaRPr spc="-5" dirty="0">
              <a:latin typeface="Arial" panose="020B0604020202020204"/>
              <a:cs typeface="Arial" panose="020B0604020202020204"/>
            </a:endParaRPr>
          </a:p>
          <a:p>
            <a:pPr marL="43180" marR="7620" algn="just">
              <a:lnSpc>
                <a:spcPts val="1380"/>
              </a:lnSpc>
              <a:spcBef>
                <a:spcPts val="1440"/>
              </a:spcBef>
            </a:pPr>
            <a:r>
              <a:rPr spc="-5" dirty="0">
                <a:latin typeface="Arial" panose="020B0604020202020204"/>
                <a:cs typeface="Arial" panose="020B0604020202020204"/>
              </a:rPr>
              <a:t>  built-in</a:t>
            </a:r>
            <a:r>
              <a:rPr spc="-10" dirty="0">
                <a:latin typeface="Arial" panose="020B0604020202020204"/>
                <a:cs typeface="Arial" panose="020B0604020202020204"/>
              </a:rPr>
              <a:t> </a:t>
            </a:r>
            <a:r>
              <a:rPr spc="-5" dirty="0">
                <a:latin typeface="Arial" panose="020B0604020202020204"/>
                <a:cs typeface="Arial" panose="020B0604020202020204"/>
              </a:rPr>
              <a:t>exceptions.</a:t>
            </a:r>
            <a:endParaRPr>
              <a:latin typeface="Arial" panose="020B0604020202020204"/>
              <a:cs typeface="Arial" panose="020B0604020202020204"/>
            </a:endParaRPr>
          </a:p>
          <a:p>
            <a:pPr marL="43180" marR="6350" algn="just">
              <a:lnSpc>
                <a:spcPts val="1380"/>
              </a:lnSpc>
              <a:spcBef>
                <a:spcPts val="720"/>
              </a:spcBef>
            </a:pPr>
            <a:r>
              <a:rPr spc="-5" dirty="0">
                <a:latin typeface="Arial" panose="020B0604020202020204"/>
                <a:cs typeface="Arial" panose="020B0604020202020204"/>
              </a:rPr>
              <a:t>Here is </a:t>
            </a:r>
            <a:r>
              <a:rPr dirty="0">
                <a:latin typeface="Arial" panose="020B0604020202020204"/>
                <a:cs typeface="Arial" panose="020B0604020202020204"/>
              </a:rPr>
              <a:t>an </a:t>
            </a:r>
            <a:r>
              <a:rPr spc="-5" dirty="0">
                <a:latin typeface="Arial" panose="020B0604020202020204"/>
                <a:cs typeface="Arial" panose="020B0604020202020204"/>
              </a:rPr>
              <a:t>example related </a:t>
            </a:r>
            <a:r>
              <a:rPr dirty="0">
                <a:latin typeface="Arial" panose="020B0604020202020204"/>
                <a:cs typeface="Arial" panose="020B0604020202020204"/>
              </a:rPr>
              <a:t>to </a:t>
            </a:r>
            <a:r>
              <a:rPr i="1" spc="-5" dirty="0">
                <a:latin typeface="Arial" panose="020B0604020202020204"/>
                <a:cs typeface="Arial" panose="020B0604020202020204"/>
              </a:rPr>
              <a:t>RuntimeError</a:t>
            </a:r>
            <a:r>
              <a:rPr spc="-5" dirty="0">
                <a:latin typeface="Arial" panose="020B0604020202020204"/>
                <a:cs typeface="Arial" panose="020B0604020202020204"/>
              </a:rPr>
              <a:t>. Here, </a:t>
            </a:r>
            <a:r>
              <a:rPr dirty="0">
                <a:latin typeface="Arial" panose="020B0604020202020204"/>
                <a:cs typeface="Arial" panose="020B0604020202020204"/>
              </a:rPr>
              <a:t>a </a:t>
            </a:r>
            <a:r>
              <a:rPr spc="-5" dirty="0">
                <a:latin typeface="Arial" panose="020B0604020202020204"/>
                <a:cs typeface="Arial" panose="020B0604020202020204"/>
              </a:rPr>
              <a:t>class is created </a:t>
            </a:r>
            <a:r>
              <a:rPr dirty="0">
                <a:latin typeface="Arial" panose="020B0604020202020204"/>
                <a:cs typeface="Arial" panose="020B0604020202020204"/>
              </a:rPr>
              <a:t>that </a:t>
            </a:r>
            <a:r>
              <a:rPr spc="-5" dirty="0">
                <a:latin typeface="Arial" panose="020B0604020202020204"/>
                <a:cs typeface="Arial" panose="020B0604020202020204"/>
              </a:rPr>
              <a:t>is subclassed  from</a:t>
            </a:r>
            <a:endParaRPr spc="-5" dirty="0">
              <a:latin typeface="Arial" panose="020B0604020202020204"/>
              <a:cs typeface="Arial" panose="020B0604020202020204"/>
            </a:endParaRPr>
          </a:p>
          <a:p>
            <a:pPr marL="43180" marR="6350" algn="just">
              <a:lnSpc>
                <a:spcPts val="1380"/>
              </a:lnSpc>
              <a:spcBef>
                <a:spcPts val="720"/>
              </a:spcBef>
            </a:pPr>
            <a:r>
              <a:rPr spc="-5" dirty="0">
                <a:latin typeface="Arial" panose="020B0604020202020204"/>
                <a:cs typeface="Arial" panose="020B0604020202020204"/>
              </a:rPr>
              <a:t> </a:t>
            </a:r>
            <a:r>
              <a:rPr i="1" spc="-5" dirty="0">
                <a:latin typeface="Arial" panose="020B0604020202020204"/>
                <a:cs typeface="Arial" panose="020B0604020202020204"/>
              </a:rPr>
              <a:t>RuntimeError</a:t>
            </a:r>
            <a:r>
              <a:rPr spc="-5" dirty="0">
                <a:latin typeface="Arial" panose="020B0604020202020204"/>
                <a:cs typeface="Arial" panose="020B0604020202020204"/>
              </a:rPr>
              <a:t>. This is useful when you need </a:t>
            </a:r>
            <a:r>
              <a:rPr dirty="0">
                <a:latin typeface="Arial" panose="020B0604020202020204"/>
                <a:cs typeface="Arial" panose="020B0604020202020204"/>
              </a:rPr>
              <a:t>to </a:t>
            </a:r>
            <a:r>
              <a:rPr spc="-5" dirty="0">
                <a:latin typeface="Arial" panose="020B0604020202020204"/>
                <a:cs typeface="Arial" panose="020B0604020202020204"/>
              </a:rPr>
              <a:t>display more specific information when  </a:t>
            </a:r>
            <a:r>
              <a:rPr dirty="0">
                <a:latin typeface="Arial" panose="020B0604020202020204"/>
                <a:cs typeface="Arial" panose="020B0604020202020204"/>
              </a:rPr>
              <a:t>an</a:t>
            </a:r>
            <a:endParaRPr dirty="0">
              <a:latin typeface="Arial" panose="020B0604020202020204"/>
              <a:cs typeface="Arial" panose="020B0604020202020204"/>
            </a:endParaRPr>
          </a:p>
          <a:p>
            <a:pPr marL="43180" marR="6350" algn="just">
              <a:lnSpc>
                <a:spcPts val="1380"/>
              </a:lnSpc>
              <a:spcBef>
                <a:spcPts val="720"/>
              </a:spcBef>
            </a:pPr>
            <a:r>
              <a:rPr dirty="0">
                <a:latin typeface="Arial" panose="020B0604020202020204"/>
                <a:cs typeface="Arial" panose="020B0604020202020204"/>
              </a:rPr>
              <a:t> </a:t>
            </a:r>
            <a:r>
              <a:rPr spc="-5" dirty="0">
                <a:latin typeface="Arial" panose="020B0604020202020204"/>
                <a:cs typeface="Arial" panose="020B0604020202020204"/>
              </a:rPr>
              <a:t>exception is</a:t>
            </a:r>
            <a:r>
              <a:rPr spc="-10" dirty="0">
                <a:latin typeface="Arial" panose="020B0604020202020204"/>
                <a:cs typeface="Arial" panose="020B0604020202020204"/>
              </a:rPr>
              <a:t> </a:t>
            </a:r>
            <a:r>
              <a:rPr spc="-5" dirty="0">
                <a:latin typeface="Arial" panose="020B0604020202020204"/>
                <a:cs typeface="Arial" panose="020B0604020202020204"/>
              </a:rPr>
              <a:t>caught.</a:t>
            </a:r>
            <a:endParaRPr spc="-5" dirty="0">
              <a:latin typeface="Arial" panose="020B0604020202020204"/>
              <a:cs typeface="Arial" panose="020B0604020202020204"/>
            </a:endParaRPr>
          </a:p>
          <a:p>
            <a:pPr marL="43180" marR="6350" algn="just">
              <a:lnSpc>
                <a:spcPts val="1380"/>
              </a:lnSpc>
              <a:spcBef>
                <a:spcPts val="720"/>
              </a:spcBef>
            </a:pPr>
            <a:endParaRPr>
              <a:latin typeface="Arial" panose="020B0604020202020204"/>
              <a:cs typeface="Arial" panose="020B0604020202020204"/>
            </a:endParaRPr>
          </a:p>
          <a:p>
            <a:pPr marL="43180" marR="6350" algn="just">
              <a:lnSpc>
                <a:spcPts val="1380"/>
              </a:lnSpc>
              <a:spcBef>
                <a:spcPts val="720"/>
              </a:spcBef>
            </a:pPr>
            <a:r>
              <a:rPr dirty="0">
                <a:latin typeface="Arial" panose="020B0604020202020204"/>
                <a:cs typeface="Arial" panose="020B0604020202020204"/>
              </a:rPr>
              <a:t>In the </a:t>
            </a:r>
            <a:r>
              <a:rPr spc="-5" dirty="0">
                <a:latin typeface="Arial" panose="020B0604020202020204"/>
                <a:cs typeface="Arial" panose="020B0604020202020204"/>
              </a:rPr>
              <a:t>try block, </a:t>
            </a:r>
            <a:r>
              <a:rPr dirty="0">
                <a:latin typeface="Arial" panose="020B0604020202020204"/>
                <a:cs typeface="Arial" panose="020B0604020202020204"/>
              </a:rPr>
              <a:t>the </a:t>
            </a:r>
            <a:r>
              <a:rPr spc="-5" dirty="0">
                <a:latin typeface="Arial" panose="020B0604020202020204"/>
                <a:cs typeface="Arial" panose="020B0604020202020204"/>
              </a:rPr>
              <a:t>user-defined exception is raised and caught in the except block. </a:t>
            </a:r>
            <a:r>
              <a:rPr dirty="0">
                <a:latin typeface="Arial" panose="020B0604020202020204"/>
                <a:cs typeface="Arial" panose="020B0604020202020204"/>
              </a:rPr>
              <a:t>The</a:t>
            </a:r>
            <a:endParaRPr dirty="0">
              <a:latin typeface="Arial" panose="020B0604020202020204"/>
              <a:cs typeface="Arial" panose="020B0604020202020204"/>
            </a:endParaRPr>
          </a:p>
          <a:p>
            <a:pPr marL="43180" marR="6350" algn="just">
              <a:lnSpc>
                <a:spcPts val="1380"/>
              </a:lnSpc>
              <a:spcBef>
                <a:spcPts val="720"/>
              </a:spcBef>
            </a:pPr>
            <a:r>
              <a:rPr dirty="0">
                <a:latin typeface="Arial" panose="020B0604020202020204"/>
                <a:cs typeface="Arial" panose="020B0604020202020204"/>
              </a:rPr>
              <a:t>  </a:t>
            </a:r>
            <a:r>
              <a:rPr spc="-5" dirty="0">
                <a:latin typeface="Arial" panose="020B0604020202020204"/>
                <a:cs typeface="Arial" panose="020B0604020202020204"/>
              </a:rPr>
              <a:t>variable</a:t>
            </a:r>
            <a:endParaRPr spc="-5" dirty="0">
              <a:latin typeface="Arial" panose="020B0604020202020204"/>
              <a:cs typeface="Arial" panose="020B0604020202020204"/>
            </a:endParaRPr>
          </a:p>
          <a:p>
            <a:pPr marL="43180" marR="6350" algn="just">
              <a:lnSpc>
                <a:spcPts val="1380"/>
              </a:lnSpc>
              <a:spcBef>
                <a:spcPts val="720"/>
              </a:spcBef>
            </a:pPr>
            <a:r>
              <a:rPr spc="-5" dirty="0">
                <a:latin typeface="Arial" panose="020B0604020202020204"/>
                <a:cs typeface="Arial" panose="020B0604020202020204"/>
              </a:rPr>
              <a:t> </a:t>
            </a:r>
            <a:r>
              <a:rPr dirty="0">
                <a:latin typeface="Arial" panose="020B0604020202020204"/>
                <a:cs typeface="Arial" panose="020B0604020202020204"/>
              </a:rPr>
              <a:t>e </a:t>
            </a:r>
            <a:r>
              <a:rPr spc="-5" dirty="0">
                <a:latin typeface="Arial" panose="020B0604020202020204"/>
                <a:cs typeface="Arial" panose="020B0604020202020204"/>
              </a:rPr>
              <a:t>is </a:t>
            </a:r>
            <a:r>
              <a:rPr dirty="0">
                <a:latin typeface="Arial" panose="020B0604020202020204"/>
                <a:cs typeface="Arial" panose="020B0604020202020204"/>
              </a:rPr>
              <a:t>used to </a:t>
            </a:r>
            <a:r>
              <a:rPr spc="-5" dirty="0">
                <a:latin typeface="Arial" panose="020B0604020202020204"/>
                <a:cs typeface="Arial" panose="020B0604020202020204"/>
              </a:rPr>
              <a:t>create </a:t>
            </a:r>
            <a:r>
              <a:rPr dirty="0">
                <a:latin typeface="Arial" panose="020B0604020202020204"/>
                <a:cs typeface="Arial" panose="020B0604020202020204"/>
              </a:rPr>
              <a:t>an </a:t>
            </a:r>
            <a:r>
              <a:rPr spc="-5" dirty="0">
                <a:latin typeface="Arial" panose="020B0604020202020204"/>
                <a:cs typeface="Arial" panose="020B0604020202020204"/>
              </a:rPr>
              <a:t>instance </a:t>
            </a:r>
            <a:r>
              <a:rPr dirty="0">
                <a:latin typeface="Arial" panose="020B0604020202020204"/>
                <a:cs typeface="Arial" panose="020B0604020202020204"/>
              </a:rPr>
              <a:t>of the </a:t>
            </a:r>
            <a:r>
              <a:rPr spc="-5" dirty="0">
                <a:latin typeface="Arial" panose="020B0604020202020204"/>
                <a:cs typeface="Arial" panose="020B0604020202020204"/>
              </a:rPr>
              <a:t>class</a:t>
            </a:r>
            <a:r>
              <a:rPr spc="-40" dirty="0">
                <a:latin typeface="Arial" panose="020B0604020202020204"/>
                <a:cs typeface="Arial" panose="020B0604020202020204"/>
              </a:rPr>
              <a:t> </a:t>
            </a:r>
            <a:r>
              <a:rPr i="1" spc="-5" dirty="0">
                <a:latin typeface="Arial" panose="020B0604020202020204"/>
                <a:cs typeface="Arial" panose="020B0604020202020204"/>
              </a:rPr>
              <a:t>Networkerror</a:t>
            </a:r>
            <a:r>
              <a:rPr spc="-5" dirty="0">
                <a:latin typeface="Arial" panose="020B0604020202020204"/>
                <a:cs typeface="Arial" panose="020B0604020202020204"/>
              </a:rPr>
              <a:t>.</a:t>
            </a:r>
            <a:endParaRPr spc="-5" dirty="0">
              <a:latin typeface="Arial" panose="020B0604020202020204"/>
              <a:cs typeface="Arial" panose="020B0604020202020204"/>
            </a:endParaRPr>
          </a:p>
          <a:p>
            <a:pPr marL="43180" marR="6350" algn="just">
              <a:lnSpc>
                <a:spcPts val="1380"/>
              </a:lnSpc>
              <a:spcBef>
                <a:spcPts val="720"/>
              </a:spcBef>
            </a:pPr>
            <a:endParaRPr>
              <a:latin typeface="Arial" panose="020B0604020202020204"/>
              <a:cs typeface="Arial" panose="020B0604020202020204"/>
            </a:endParaRPr>
          </a:p>
          <a:p>
            <a:pPr marL="274320" marR="3416935" indent="-262255">
              <a:lnSpc>
                <a:spcPts val="1310"/>
              </a:lnSpc>
              <a:spcBef>
                <a:spcPts val="880"/>
              </a:spcBef>
              <a:tabLst>
                <a:tab pos="802005" algn="l"/>
                <a:tab pos="1325880" algn="l"/>
              </a:tabLst>
            </a:pPr>
            <a:r>
              <a:rPr dirty="0">
                <a:solidFill>
                  <a:srgbClr val="000087"/>
                </a:solidFill>
                <a:latin typeface="Courier New" panose="02070309020205020404"/>
                <a:cs typeface="Courier New" panose="02070309020205020404"/>
              </a:rPr>
              <a:t>class </a:t>
            </a:r>
            <a:r>
              <a:rPr spc="-5" dirty="0">
                <a:solidFill>
                  <a:srgbClr val="660066"/>
                </a:solidFill>
                <a:latin typeface="Courier New" panose="02070309020205020404"/>
                <a:cs typeface="Courier New" panose="02070309020205020404"/>
              </a:rPr>
              <a:t>Networkerror</a:t>
            </a:r>
            <a:r>
              <a:rPr spc="-5" dirty="0">
                <a:solidFill>
                  <a:srgbClr val="666600"/>
                </a:solidFill>
                <a:latin typeface="Courier New" panose="02070309020205020404"/>
                <a:cs typeface="Courier New" panose="02070309020205020404"/>
              </a:rPr>
              <a:t>(</a:t>
            </a:r>
            <a:r>
              <a:rPr spc="-5" dirty="0">
                <a:solidFill>
                  <a:srgbClr val="660066"/>
                </a:solidFill>
                <a:latin typeface="Courier New" panose="02070309020205020404"/>
                <a:cs typeface="Courier New" panose="02070309020205020404"/>
              </a:rPr>
              <a:t>RuntimeError</a:t>
            </a:r>
            <a:r>
              <a:rPr spc="-5" dirty="0">
                <a:solidFill>
                  <a:srgbClr val="666600"/>
                </a:solidFill>
                <a:latin typeface="Courier New" panose="02070309020205020404"/>
                <a:cs typeface="Courier New" panose="02070309020205020404"/>
              </a:rPr>
              <a:t>):  </a:t>
            </a:r>
            <a:r>
              <a:rPr dirty="0">
                <a:solidFill>
                  <a:srgbClr val="000087"/>
                </a:solidFill>
                <a:latin typeface="Courier New" panose="02070309020205020404"/>
                <a:cs typeface="Courier New" panose="02070309020205020404"/>
              </a:rPr>
              <a:t>def</a:t>
            </a:r>
            <a:r>
              <a:rPr u="sng" dirty="0">
                <a:solidFill>
                  <a:srgbClr val="000087"/>
                </a:solidFill>
                <a:uFill>
                  <a:solidFill>
                    <a:srgbClr val="000000"/>
                  </a:solidFill>
                </a:uFill>
                <a:latin typeface="Courier New" panose="02070309020205020404"/>
                <a:cs typeface="Courier New" panose="02070309020205020404"/>
              </a:rPr>
              <a:t> 	</a:t>
            </a:r>
            <a:r>
              <a:rPr spc="-5" dirty="0">
                <a:latin typeface="Courier New" panose="02070309020205020404"/>
                <a:cs typeface="Courier New" panose="02070309020205020404"/>
              </a:rPr>
              <a:t>init</a:t>
            </a:r>
            <a:endParaRPr spc="-5" dirty="0">
              <a:latin typeface="Courier New" panose="02070309020205020404"/>
              <a:cs typeface="Courier New" panose="02070309020205020404"/>
            </a:endParaRPr>
          </a:p>
          <a:p>
            <a:pPr marL="274320" marR="3416935" indent="-262255">
              <a:lnSpc>
                <a:spcPts val="1310"/>
              </a:lnSpc>
              <a:spcBef>
                <a:spcPts val="880"/>
              </a:spcBef>
              <a:tabLst>
                <a:tab pos="802005" algn="l"/>
                <a:tab pos="1325880" algn="l"/>
              </a:tabLst>
            </a:pPr>
            <a:endParaRPr spc="-5" dirty="0">
              <a:latin typeface="Courier New" panose="02070309020205020404"/>
              <a:cs typeface="Courier New" panose="02070309020205020404"/>
            </a:endParaRPr>
          </a:p>
          <a:p>
            <a:pPr marL="274320" marR="3416935" indent="-262255">
              <a:lnSpc>
                <a:spcPts val="1310"/>
              </a:lnSpc>
              <a:spcBef>
                <a:spcPts val="880"/>
              </a:spcBef>
              <a:tabLst>
                <a:tab pos="802005" algn="l"/>
                <a:tab pos="1325880" algn="l"/>
              </a:tabLst>
            </a:pPr>
            <a:r>
              <a:rPr u="sng" spc="-5" dirty="0">
                <a:solidFill>
                  <a:srgbClr val="666600"/>
                </a:solidFill>
                <a:uFill>
                  <a:solidFill>
                    <a:srgbClr val="000000"/>
                  </a:solidFill>
                </a:uFill>
                <a:latin typeface="Courier New" panose="02070309020205020404"/>
                <a:cs typeface="Courier New" panose="02070309020205020404"/>
              </a:rPr>
              <a:t> 	</a:t>
            </a:r>
            <a:r>
              <a:rPr spc="-5" dirty="0">
                <a:solidFill>
                  <a:srgbClr val="666600"/>
                </a:solidFill>
                <a:latin typeface="Courier New" panose="02070309020205020404"/>
                <a:cs typeface="Courier New" panose="02070309020205020404"/>
              </a:rPr>
              <a:t>(</a:t>
            </a:r>
            <a:r>
              <a:rPr spc="-5" dirty="0">
                <a:solidFill>
                  <a:srgbClr val="000087"/>
                </a:solidFill>
                <a:latin typeface="Courier New" panose="02070309020205020404"/>
                <a:cs typeface="Courier New" panose="02070309020205020404"/>
              </a:rPr>
              <a:t>self</a:t>
            </a:r>
            <a:r>
              <a:rPr spc="-5" dirty="0">
                <a:solidFill>
                  <a:srgbClr val="666600"/>
                </a:solidFill>
                <a:latin typeface="Courier New" panose="02070309020205020404"/>
                <a:cs typeface="Courier New" panose="02070309020205020404"/>
              </a:rPr>
              <a:t>,</a:t>
            </a:r>
            <a:r>
              <a:rPr spc="-15" dirty="0">
                <a:solidFill>
                  <a:srgbClr val="666600"/>
                </a:solidFill>
                <a:latin typeface="Courier New" panose="02070309020205020404"/>
                <a:cs typeface="Courier New" panose="02070309020205020404"/>
              </a:rPr>
              <a:t> </a:t>
            </a:r>
            <a:r>
              <a:rPr spc="-5" dirty="0">
                <a:latin typeface="Courier New" panose="02070309020205020404"/>
                <a:cs typeface="Courier New" panose="02070309020205020404"/>
              </a:rPr>
              <a:t>arg</a:t>
            </a:r>
            <a:r>
              <a:rPr spc="-5" dirty="0">
                <a:solidFill>
                  <a:srgbClr val="666600"/>
                </a:solidFill>
                <a:latin typeface="Courier New" panose="02070309020205020404"/>
                <a:cs typeface="Courier New" panose="02070309020205020404"/>
              </a:rPr>
              <a:t>):</a:t>
            </a:r>
            <a:endParaRPr spc="-5" dirty="0">
              <a:solidFill>
                <a:srgbClr val="666600"/>
              </a:solidFill>
              <a:latin typeface="Courier New" panose="02070309020205020404"/>
              <a:cs typeface="Courier New" panose="02070309020205020404"/>
            </a:endParaRPr>
          </a:p>
          <a:p>
            <a:pPr marL="274320" marR="3416935" indent="-262255">
              <a:lnSpc>
                <a:spcPts val="1310"/>
              </a:lnSpc>
              <a:spcBef>
                <a:spcPts val="880"/>
              </a:spcBef>
              <a:tabLst>
                <a:tab pos="802005" algn="l"/>
                <a:tab pos="1325880" algn="l"/>
              </a:tabLst>
            </a:pPr>
            <a:endParaRPr>
              <a:latin typeface="Courier New" panose="02070309020205020404"/>
              <a:cs typeface="Courier New" panose="02070309020205020404"/>
            </a:endParaRPr>
          </a:p>
          <a:p>
            <a:pPr marL="538480">
              <a:lnSpc>
                <a:spcPts val="1260"/>
              </a:lnSpc>
            </a:pPr>
            <a:r>
              <a:rPr spc="-5" dirty="0">
                <a:solidFill>
                  <a:srgbClr val="000087"/>
                </a:solidFill>
                <a:latin typeface="Courier New" panose="02070309020205020404"/>
                <a:cs typeface="Courier New" panose="02070309020205020404"/>
              </a:rPr>
              <a:t>self</a:t>
            </a:r>
            <a:r>
              <a:rPr spc="-5" dirty="0">
                <a:solidFill>
                  <a:srgbClr val="666600"/>
                </a:solidFill>
                <a:latin typeface="Courier New" panose="02070309020205020404"/>
                <a:cs typeface="Courier New" panose="02070309020205020404"/>
              </a:rPr>
              <a:t>.</a:t>
            </a:r>
            <a:r>
              <a:rPr spc="-5" dirty="0">
                <a:latin typeface="Courier New" panose="02070309020205020404"/>
                <a:cs typeface="Courier New" panose="02070309020205020404"/>
              </a:rPr>
              <a:t>args </a:t>
            </a:r>
            <a:r>
              <a:rPr dirty="0">
                <a:solidFill>
                  <a:srgbClr val="666600"/>
                </a:solidFill>
                <a:latin typeface="Courier New" panose="02070309020205020404"/>
                <a:cs typeface="Courier New" panose="02070309020205020404"/>
              </a:rPr>
              <a:t>=</a:t>
            </a:r>
            <a:r>
              <a:rPr spc="-10" dirty="0">
                <a:solidFill>
                  <a:srgbClr val="666600"/>
                </a:solidFill>
                <a:latin typeface="Courier New" panose="02070309020205020404"/>
                <a:cs typeface="Courier New" panose="02070309020205020404"/>
              </a:rPr>
              <a:t> </a:t>
            </a:r>
            <a:r>
              <a:rPr dirty="0">
                <a:latin typeface="Courier New" panose="02070309020205020404"/>
                <a:cs typeface="Courier New" panose="02070309020205020404"/>
              </a:rPr>
              <a:t>arg</a:t>
            </a:r>
            <a:endParaRPr dirty="0">
              <a:latin typeface="Courier New" panose="02070309020205020404"/>
              <a:cs typeface="Courier New" panose="02070309020205020404"/>
            </a:endParaRPr>
          </a:p>
          <a:p>
            <a:pPr marL="538480">
              <a:lnSpc>
                <a:spcPts val="1260"/>
              </a:lnSpc>
            </a:pPr>
            <a:endParaRPr>
              <a:latin typeface="Courier New" panose="02070309020205020404"/>
              <a:cs typeface="Courier New" panose="02070309020205020404"/>
            </a:endParaRPr>
          </a:p>
          <a:p>
            <a:pPr marL="43180" algn="just">
              <a:lnSpc>
                <a:spcPct val="100000"/>
              </a:lnSpc>
              <a:spcBef>
                <a:spcPts val="925"/>
              </a:spcBef>
            </a:pPr>
            <a:endParaRPr>
              <a:latin typeface="Courier New" panose="02070309020205020404"/>
              <a:cs typeface="Courier New" panose="02070309020205020404"/>
            </a:endParaRPr>
          </a:p>
        </p:txBody>
      </p:sp>
      <p:sp>
        <p:nvSpPr>
          <p:cNvPr id="8" name="object 8"/>
          <p:cNvSpPr/>
          <p:nvPr/>
        </p:nvSpPr>
        <p:spPr>
          <a:xfrm>
            <a:off x="914400" y="6412864"/>
            <a:ext cx="6306185" cy="9525"/>
          </a:xfrm>
          <a:custGeom>
            <a:avLst/>
            <a:gdLst/>
            <a:ahLst/>
            <a:cxnLst/>
            <a:rect l="l" t="t" r="r" b="b"/>
            <a:pathLst>
              <a:path w="6306184" h="9525">
                <a:moveTo>
                  <a:pt x="0" y="9144"/>
                </a:moveTo>
                <a:lnTo>
                  <a:pt x="0" y="0"/>
                </a:lnTo>
                <a:lnTo>
                  <a:pt x="6306184" y="0"/>
                </a:lnTo>
                <a:lnTo>
                  <a:pt x="6306184" y="9144"/>
                </a:lnTo>
                <a:lnTo>
                  <a:pt x="0" y="9144"/>
                </a:lnTo>
                <a:close/>
              </a:path>
            </a:pathLst>
          </a:custGeom>
          <a:solidFill>
            <a:srgbClr val="878787"/>
          </a:solidFill>
        </p:spPr>
        <p:txBody>
          <a:bodyPr wrap="square" lIns="0" tIns="0" rIns="0" bIns="0" rtlCol="0"/>
          <a:lstStyl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1020" y="605"/>
            <a:ext cx="10972800" cy="1260475"/>
          </a:xfrm>
        </p:spPr>
        <p:txBody>
          <a:bodyPr/>
          <a:p>
            <a:r>
              <a:rPr lang="en-IN" altLang="en-US"/>
              <a:t>SIGN IN</a:t>
            </a:r>
            <a:endParaRPr lang="en-IN" altLang="en-US"/>
          </a:p>
        </p:txBody>
      </p:sp>
      <p:pic>
        <p:nvPicPr>
          <p:cNvPr id="4" name="Content Placeholder 3" descr="100"/>
          <p:cNvPicPr>
            <a:picLocks noChangeAspect="1"/>
          </p:cNvPicPr>
          <p:nvPr>
            <p:ph idx="1"/>
          </p:nvPr>
        </p:nvPicPr>
        <p:blipFill>
          <a:blip r:embed="rId1"/>
          <a:stretch>
            <a:fillRect/>
          </a:stretch>
        </p:blipFill>
        <p:spPr>
          <a:xfrm>
            <a:off x="278130" y="952500"/>
            <a:ext cx="11487150" cy="6350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ACCOUNT STATEMENT</a:t>
            </a:r>
            <a:endParaRPr lang="en-IN" altLang="en-US"/>
          </a:p>
        </p:txBody>
      </p:sp>
      <p:pic>
        <p:nvPicPr>
          <p:cNvPr id="4" name="Content Placeholder 3" descr="200"/>
          <p:cNvPicPr>
            <a:picLocks noChangeAspect="1"/>
          </p:cNvPicPr>
          <p:nvPr>
            <p:ph idx="1"/>
          </p:nvPr>
        </p:nvPicPr>
        <p:blipFill>
          <a:blip r:embed="rId1"/>
          <a:stretch>
            <a:fillRect/>
          </a:stretch>
        </p:blipFill>
        <p:spPr>
          <a:xfrm>
            <a:off x="328930" y="1459865"/>
            <a:ext cx="11395710" cy="584327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34537</Words>
  <Application>WPS Presentation</Application>
  <PresentationFormat>On-screen Show (4:3)</PresentationFormat>
  <Paragraphs>1294</Paragraphs>
  <Slides>76</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76</vt:i4>
      </vt:variant>
    </vt:vector>
  </HeadingPairs>
  <TitlesOfParts>
    <vt:vector size="98" baseType="lpstr">
      <vt:lpstr>Arial</vt:lpstr>
      <vt:lpstr>SimSun</vt:lpstr>
      <vt:lpstr>Wingdings</vt:lpstr>
      <vt:lpstr>Trebuchet MS</vt:lpstr>
      <vt:lpstr>Calibri</vt:lpstr>
      <vt:lpstr>Symbol</vt:lpstr>
      <vt:lpstr>source sans pro</vt:lpstr>
      <vt:lpstr>Segoe Print</vt:lpstr>
      <vt:lpstr>Microsoft YaHei</vt:lpstr>
      <vt:lpstr>Arial Unicode MS</vt:lpstr>
      <vt:lpstr>Wingdings 3</vt:lpstr>
      <vt:lpstr>Calibri Light</vt:lpstr>
      <vt:lpstr>Wingdings</vt:lpstr>
      <vt:lpstr>Times New Roman</vt:lpstr>
      <vt:lpstr>Arial</vt:lpstr>
      <vt:lpstr>Segoe UI</vt:lpstr>
      <vt:lpstr>Verdana</vt:lpstr>
      <vt:lpstr>Consolas</vt:lpstr>
      <vt:lpstr>Segoe UI Emoji</vt:lpstr>
      <vt:lpstr>Segoe Print</vt:lpstr>
      <vt:lpstr>Courier New</vt:lpstr>
      <vt:lpstr>Default Design</vt:lpstr>
      <vt:lpstr>PowerPoint 演示文稿</vt:lpstr>
      <vt:lpstr>PRESENTATION  ADVANCE  PYHTHON INDUSTIAL TRANNING  BY DEEPIKA NEGI (01826418118) B.Voc(SD) SEM-4th</vt:lpstr>
      <vt:lpstr> Introduction  To Python</vt:lpstr>
      <vt:lpstr>MY MINI PROJECT  ON  ATM Simulator  (ADVANCE PYTHON)</vt:lpstr>
      <vt:lpstr>ABOUT MY PROJECT </vt:lpstr>
      <vt:lpstr>PowerPoint 演示文稿</vt:lpstr>
      <vt:lpstr>PowerPoint 演示文稿</vt:lpstr>
      <vt:lpstr>SIGN IN</vt:lpstr>
      <vt:lpstr>ACCOUNT STATEMENT</vt:lpstr>
      <vt:lpstr>WITHDRAW AMOUNT</vt:lpstr>
      <vt:lpstr>LODGE AMOUNT</vt:lpstr>
      <vt:lpstr>CHANGE PIN</vt:lpstr>
      <vt:lpstr>THRORETICAL  STUDY  OF   PYHTHON   </vt:lpstr>
      <vt:lpstr>Features</vt:lpstr>
      <vt:lpstr>First Program of Python</vt:lpstr>
      <vt:lpstr>PowerPoint 演示文稿</vt:lpstr>
      <vt:lpstr>PowerPoint 演示文稿</vt:lpstr>
      <vt:lpstr>PowerPoint 演示文稿</vt:lpstr>
      <vt:lpstr>PowerPoint 演示文稿</vt:lpstr>
      <vt:lpstr>For example −</vt:lpstr>
      <vt:lpstr>PowerPoint 演示文稿</vt:lpstr>
      <vt:lpstr>PowerPoint 演示文稿</vt:lpstr>
      <vt:lpstr>Operators</vt:lpstr>
      <vt:lpstr>PowerPoint 演示文稿</vt:lpstr>
      <vt:lpstr>//</vt:lpstr>
      <vt:lpstr>PowerPoint 演示文稿</vt:lpstr>
      <vt:lpstr>PowerPoint 演示文稿</vt:lpstr>
      <vt:lpstr>PowerPoint 演示文稿</vt:lpstr>
      <vt:lpstr>PowerPoint 演示文稿</vt:lpstr>
      <vt:lpstr>PowerPoint 演示文稿</vt:lpstr>
      <vt:lpstr>Python Logical Operators</vt:lpstr>
      <vt:lpstr>Decision Making</vt:lpstr>
      <vt:lpstr>PowerPoint 演示文稿</vt:lpstr>
      <vt:lpstr>Python If ... Else</vt:lpstr>
      <vt:lpstr>PowerPoint 演示文稿</vt:lpstr>
      <vt:lpstr>PowerPoint 演示文稿</vt:lpstr>
      <vt:lpstr>PowerPoint 演示文稿</vt:lpstr>
      <vt:lpstr>Example</vt:lpstr>
      <vt:lpstr>PowerPoint 演示文稿</vt:lpstr>
      <vt:lpstr>PowerPoint 演示文稿</vt:lpstr>
      <vt:lpstr>PowerPoint 演示文稿</vt:lpstr>
      <vt:lpstr>PowerPoint 演示文稿</vt:lpstr>
      <vt:lpstr>Python Loops</vt:lpstr>
      <vt:lpstr>Python Loops</vt:lpstr>
      <vt:lpstr>PowerPoint 演示文稿</vt:lpstr>
      <vt:lpstr>The continue Statement</vt:lpstr>
      <vt:lpstr>PowerPoint 演示文稿</vt:lpstr>
      <vt:lpstr>PowerPoint 演示文稿</vt:lpstr>
      <vt:lpstr>PowerPoint 演示文稿</vt:lpstr>
      <vt:lpstr>PowerPoint 演示文稿</vt:lpstr>
      <vt:lpstr>PowerPoint 演示文稿</vt:lpstr>
      <vt:lpstr>PowerPoint 演示文稿</vt:lpstr>
      <vt:lpstr>The Pass Statement</vt:lpstr>
      <vt:lpstr>Python Sequence</vt:lpstr>
      <vt:lpstr>PowerPoint 演示文稿</vt:lpstr>
      <vt:lpstr>PowerPoint 演示文稿</vt:lpstr>
      <vt:lpstr>PowerPoint 演示文稿</vt:lpstr>
      <vt:lpstr>PowerPoint 演示文稿</vt:lpstr>
      <vt:lpstr>Sorted list</vt:lpstr>
      <vt:lpstr>PowerPoint 演示文稿</vt:lpstr>
      <vt:lpstr>PowerPoint 演示文稿</vt:lpstr>
      <vt:lpstr>PowerPoint 演示文稿</vt:lpstr>
      <vt:lpstr>sets — Unordered collections of unique elements</vt:lpstr>
      <vt:lpstr>PowerPoint 演示文稿</vt:lpstr>
      <vt:lpstr>What are exceptions in Python?</vt:lpstr>
      <vt:lpstr>PowerPoint 演示文稿</vt:lpstr>
      <vt:lpstr>Catching Specific Exceptions in 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LATITUDE</dc:creator>
  <cp:lastModifiedBy>negid</cp:lastModifiedBy>
  <cp:revision>8</cp:revision>
  <dcterms:created xsi:type="dcterms:W3CDTF">2020-07-07T08:44:00Z</dcterms:created>
  <dcterms:modified xsi:type="dcterms:W3CDTF">2020-07-07T10:25:59Z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2020-07-07T00:00:00Z</vt:filetime>
  </property>
  <property fmtid="{D5CDD505-2E9C-101B-9397-08002B2CF9AE}" pid="3" name="Creator">
    <vt:lpwstr>WPS Writer</vt:lpwstr>
  </property>
  <property fmtid="{D5CDD505-2E9C-101B-9397-08002B2CF9AE}" pid="4" name="LastSaved">
    <vt:filetime>2020-07-07T00:00:00Z</vt:filetime>
  </property>
  <property fmtid="{D5CDD505-2E9C-101B-9397-08002B2CF9AE}" pid="5" name="KSOProductBuildVer">
    <vt:lpwstr>1033-11.2.0.9453</vt:lpwstr>
  </property>
</Properties>
</file>