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3" r:id="rId4"/>
    <p:sldId id="282" r:id="rId5"/>
    <p:sldId id="259" r:id="rId6"/>
    <p:sldId id="283" r:id="rId8"/>
    <p:sldId id="284" r:id="rId9"/>
    <p:sldId id="261" r:id="rId10"/>
    <p:sldId id="262" r:id="rId11"/>
    <p:sldId id="287" r:id="rId12"/>
    <p:sldId id="286" r:id="rId13"/>
    <p:sldId id="285" r:id="rId14"/>
    <p:sldId id="272" r:id="rId15"/>
    <p:sldId id="292" r:id="rId16"/>
    <p:sldId id="290" r:id="rId17"/>
    <p:sldId id="289" r:id="rId18"/>
    <p:sldId id="288" r:id="rId19"/>
    <p:sldId id="291" r:id="rId20"/>
  </p:sldIdLst>
  <p:sldSz cx="22399625" cy="125996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37" d="100"/>
          <a:sy n="37" d="100"/>
        </p:scale>
        <p:origin x="608" y="60"/>
      </p:cViewPr>
      <p:guideLst/>
    </p:cSldViewPr>
  </p:slideViewPr>
  <p:notesTextViewPr>
    <p:cViewPr>
      <p:scale>
        <a:sx n="1" d="1"/>
        <a:sy n="1" d="1"/>
      </p:scale>
      <p:origin x="0" y="0"/>
    </p:cViewPr>
  </p:notesTextViewPr>
  <p:sorterViewPr>
    <p:cViewPr>
      <p:scale>
        <a:sx n="100" d="100"/>
        <a:sy n="100" d="100"/>
      </p:scale>
      <p:origin x="0" y="-1070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4DB37-47CB-48DA-B4FB-598296B42228}"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A4043-E6DC-49A4-A90C-5702B6FA64C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1555115" rtl="0" eaLnBrk="1" latinLnBrk="0" hangingPunct="1">
      <a:defRPr sz="2040" kern="1200">
        <a:solidFill>
          <a:schemeClr val="tx1"/>
        </a:solidFill>
        <a:latin typeface="+mn-lt"/>
        <a:ea typeface="+mn-ea"/>
        <a:cs typeface="+mn-cs"/>
      </a:defRPr>
    </a:lvl1pPr>
    <a:lvl2pPr marL="777240" algn="l" defTabSz="1555115" rtl="0" eaLnBrk="1" latinLnBrk="0" hangingPunct="1">
      <a:defRPr sz="2040" kern="1200">
        <a:solidFill>
          <a:schemeClr val="tx1"/>
        </a:solidFill>
        <a:latin typeface="+mn-lt"/>
        <a:ea typeface="+mn-ea"/>
        <a:cs typeface="+mn-cs"/>
      </a:defRPr>
    </a:lvl2pPr>
    <a:lvl3pPr marL="1555115" algn="l" defTabSz="1555115" rtl="0" eaLnBrk="1" latinLnBrk="0" hangingPunct="1">
      <a:defRPr sz="2040" kern="1200">
        <a:solidFill>
          <a:schemeClr val="tx1"/>
        </a:solidFill>
        <a:latin typeface="+mn-lt"/>
        <a:ea typeface="+mn-ea"/>
        <a:cs typeface="+mn-cs"/>
      </a:defRPr>
    </a:lvl3pPr>
    <a:lvl4pPr marL="2332355" algn="l" defTabSz="1555115" rtl="0" eaLnBrk="1" latinLnBrk="0" hangingPunct="1">
      <a:defRPr sz="2040" kern="1200">
        <a:solidFill>
          <a:schemeClr val="tx1"/>
        </a:solidFill>
        <a:latin typeface="+mn-lt"/>
        <a:ea typeface="+mn-ea"/>
        <a:cs typeface="+mn-cs"/>
      </a:defRPr>
    </a:lvl4pPr>
    <a:lvl5pPr marL="3110230" algn="l" defTabSz="1555115" rtl="0" eaLnBrk="1" latinLnBrk="0" hangingPunct="1">
      <a:defRPr sz="2040" kern="1200">
        <a:solidFill>
          <a:schemeClr val="tx1"/>
        </a:solidFill>
        <a:latin typeface="+mn-lt"/>
        <a:ea typeface="+mn-ea"/>
        <a:cs typeface="+mn-cs"/>
      </a:defRPr>
    </a:lvl5pPr>
    <a:lvl6pPr marL="3887470" algn="l" defTabSz="1555115" rtl="0" eaLnBrk="1" latinLnBrk="0" hangingPunct="1">
      <a:defRPr sz="2040" kern="1200">
        <a:solidFill>
          <a:schemeClr val="tx1"/>
        </a:solidFill>
        <a:latin typeface="+mn-lt"/>
        <a:ea typeface="+mn-ea"/>
        <a:cs typeface="+mn-cs"/>
      </a:defRPr>
    </a:lvl6pPr>
    <a:lvl7pPr marL="4665345" algn="l" defTabSz="1555115" rtl="0" eaLnBrk="1" latinLnBrk="0" hangingPunct="1">
      <a:defRPr sz="2040" kern="1200">
        <a:solidFill>
          <a:schemeClr val="tx1"/>
        </a:solidFill>
        <a:latin typeface="+mn-lt"/>
        <a:ea typeface="+mn-ea"/>
        <a:cs typeface="+mn-cs"/>
      </a:defRPr>
    </a:lvl7pPr>
    <a:lvl8pPr marL="5442585" algn="l" defTabSz="1555115" rtl="0" eaLnBrk="1" latinLnBrk="0" hangingPunct="1">
      <a:defRPr sz="2040" kern="1200">
        <a:solidFill>
          <a:schemeClr val="tx1"/>
        </a:solidFill>
        <a:latin typeface="+mn-lt"/>
        <a:ea typeface="+mn-ea"/>
        <a:cs typeface="+mn-cs"/>
      </a:defRPr>
    </a:lvl8pPr>
    <a:lvl9pPr marL="6220460" algn="l" defTabSz="1555115" rtl="0" eaLnBrk="1" latinLnBrk="0" hangingPunct="1">
      <a:defRPr sz="20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6" name="Google Shape;1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6"/>
        <p:cNvGrpSpPr/>
        <p:nvPr/>
      </p:nvGrpSpPr>
      <p:grpSpPr>
        <a:xfrm>
          <a:off x="0" y="0"/>
          <a:ext cx="0" cy="0"/>
          <a:chOff x="0" y="0"/>
          <a:chExt cx="0" cy="0"/>
        </a:xfrm>
      </p:grpSpPr>
      <p:sp>
        <p:nvSpPr>
          <p:cNvPr id="357" name="Google Shape;3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8" name="Google Shape;3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99953" y="2062083"/>
            <a:ext cx="16799719" cy="4386662"/>
          </a:xfrm>
        </p:spPr>
        <p:txBody>
          <a:bodyPr anchor="b"/>
          <a:lstStyle>
            <a:lvl1pPr algn="ctr">
              <a:defRPr sz="11025"/>
            </a:lvl1pPr>
          </a:lstStyle>
          <a:p>
            <a:r>
              <a:rPr lang="en-US"/>
              <a:t>Click to edit Master title style</a:t>
            </a:r>
            <a:endParaRPr lang="en-US" dirty="0"/>
          </a:p>
        </p:txBody>
      </p:sp>
      <p:sp>
        <p:nvSpPr>
          <p:cNvPr id="3" name="Subtitle 2"/>
          <p:cNvSpPr>
            <a:spLocks noGrp="1"/>
          </p:cNvSpPr>
          <p:nvPr>
            <p:ph type="subTitle" idx="1"/>
          </p:nvPr>
        </p:nvSpPr>
        <p:spPr>
          <a:xfrm>
            <a:off x="2799953" y="6617911"/>
            <a:ext cx="16799719" cy="3042080"/>
          </a:xfrm>
        </p:spPr>
        <p:txBody>
          <a:bodyPr/>
          <a:lstStyle>
            <a:lvl1pPr marL="0" indent="0" algn="ctr">
              <a:buNone/>
              <a:defRPr sz="4410"/>
            </a:lvl1pPr>
            <a:lvl2pPr marL="840105" indent="0" algn="ctr">
              <a:buNone/>
              <a:defRPr sz="3675"/>
            </a:lvl2pPr>
            <a:lvl3pPr marL="1680210" indent="0" algn="ctr">
              <a:buNone/>
              <a:defRPr sz="3305"/>
            </a:lvl3pPr>
            <a:lvl4pPr marL="2519680" indent="0" algn="ctr">
              <a:buNone/>
              <a:defRPr sz="2940"/>
            </a:lvl4pPr>
            <a:lvl5pPr marL="3359785" indent="0" algn="ctr">
              <a:buNone/>
              <a:defRPr sz="2940"/>
            </a:lvl5pPr>
            <a:lvl6pPr marL="4199890" indent="0" algn="ctr">
              <a:buNone/>
              <a:defRPr sz="2940"/>
            </a:lvl6pPr>
            <a:lvl7pPr marL="5039995" indent="0" algn="ctr">
              <a:buNone/>
              <a:defRPr sz="2940"/>
            </a:lvl7pPr>
            <a:lvl8pPr marL="5879465" indent="0" algn="ctr">
              <a:buNone/>
              <a:defRPr sz="2940"/>
            </a:lvl8pPr>
            <a:lvl9pPr marL="6719570" indent="0" algn="ctr">
              <a:buNone/>
              <a:defRPr sz="29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CA97D1-455B-4111-A8F1-E7E4E978A6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A97D1-455B-4111-A8F1-E7E4E978A6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029732" y="670833"/>
            <a:ext cx="4829919" cy="1067790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39974" y="670833"/>
            <a:ext cx="14209762" cy="1067790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A97D1-455B-4111-A8F1-E7E4E978A6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59"/>
        <p:cNvGrpSpPr/>
        <p:nvPr/>
      </p:nvGrpSpPr>
      <p:grpSpPr>
        <a:xfrm>
          <a:off x="0" y="0"/>
          <a:ext cx="0" cy="0"/>
          <a:chOff x="0" y="0"/>
          <a:chExt cx="0" cy="0"/>
        </a:xfrm>
      </p:grpSpPr>
      <p:cxnSp>
        <p:nvCxnSpPr>
          <p:cNvPr id="60" name="Google Shape;60;p21"/>
          <p:cNvCxnSpPr/>
          <p:nvPr/>
        </p:nvCxnSpPr>
        <p:spPr>
          <a:xfrm flipH="1">
            <a:off x="1921677" y="4067314"/>
            <a:ext cx="3924" cy="3359997"/>
          </a:xfrm>
          <a:prstGeom prst="straightConnector1">
            <a:avLst/>
          </a:prstGeom>
          <a:noFill/>
          <a:ln w="165100" cap="flat" cmpd="sng">
            <a:solidFill>
              <a:schemeClr val="accent6"/>
            </a:solidFill>
            <a:prstDash val="solid"/>
            <a:miter lim="800000"/>
            <a:headEnd type="none" w="sm" len="sm"/>
            <a:tailEnd type="none" w="sm" len="sm"/>
          </a:ln>
        </p:spPr>
      </p:cxnSp>
      <p:cxnSp>
        <p:nvCxnSpPr>
          <p:cNvPr id="61" name="Google Shape;61;p21"/>
          <p:cNvCxnSpPr/>
          <p:nvPr/>
        </p:nvCxnSpPr>
        <p:spPr>
          <a:xfrm flipH="1">
            <a:off x="11355046" y="4067314"/>
            <a:ext cx="20397" cy="3359997"/>
          </a:xfrm>
          <a:prstGeom prst="straightConnector1">
            <a:avLst/>
          </a:prstGeom>
          <a:noFill/>
          <a:ln w="165100" cap="flat" cmpd="sng">
            <a:solidFill>
              <a:schemeClr val="accent6"/>
            </a:solidFill>
            <a:prstDash val="solid"/>
            <a:miter lim="800000"/>
            <a:headEnd type="none" w="sm" len="sm"/>
            <a:tailEnd type="none" w="sm" len="sm"/>
          </a:ln>
        </p:spPr>
      </p:cxnSp>
      <p:cxnSp>
        <p:nvCxnSpPr>
          <p:cNvPr id="62" name="Google Shape;62;p21"/>
          <p:cNvCxnSpPr/>
          <p:nvPr/>
        </p:nvCxnSpPr>
        <p:spPr>
          <a:xfrm flipH="1">
            <a:off x="16067805" y="7174005"/>
            <a:ext cx="3924" cy="3359997"/>
          </a:xfrm>
          <a:prstGeom prst="straightConnector1">
            <a:avLst/>
          </a:prstGeom>
          <a:noFill/>
          <a:ln w="165100" cap="flat" cmpd="sng">
            <a:solidFill>
              <a:schemeClr val="accent6"/>
            </a:solidFill>
            <a:prstDash val="solid"/>
            <a:miter lim="800000"/>
            <a:headEnd type="none" w="sm" len="sm"/>
            <a:tailEnd type="none" w="sm" len="sm"/>
          </a:ln>
        </p:spPr>
      </p:cxnSp>
      <p:cxnSp>
        <p:nvCxnSpPr>
          <p:cNvPr id="63" name="Google Shape;63;p21"/>
          <p:cNvCxnSpPr/>
          <p:nvPr/>
        </p:nvCxnSpPr>
        <p:spPr>
          <a:xfrm flipH="1">
            <a:off x="6634436" y="7157890"/>
            <a:ext cx="3924" cy="3359997"/>
          </a:xfrm>
          <a:prstGeom prst="straightConnector1">
            <a:avLst/>
          </a:prstGeom>
          <a:noFill/>
          <a:ln w="165100" cap="flat" cmpd="sng">
            <a:solidFill>
              <a:schemeClr val="accent6"/>
            </a:solidFill>
            <a:prstDash val="solid"/>
            <a:miter lim="800000"/>
            <a:headEnd type="none" w="sm" len="sm"/>
            <a:tailEnd type="none" w="sm" len="sm"/>
          </a:ln>
        </p:spPr>
      </p:cxnSp>
      <p:sp>
        <p:nvSpPr>
          <p:cNvPr id="64" name="Google Shape;64;p21"/>
          <p:cNvSpPr txBox="1">
            <a:spLocks noGrp="1"/>
          </p:cNvSpPr>
          <p:nvPr>
            <p:ph type="title"/>
          </p:nvPr>
        </p:nvSpPr>
        <p:spPr>
          <a:xfrm>
            <a:off x="1771142" y="1615076"/>
            <a:ext cx="9078677" cy="112231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8085"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a:spLocks noGrp="1"/>
          </p:cNvSpPr>
          <p:nvPr>
            <p:ph type="body" idx="1"/>
          </p:nvPr>
        </p:nvSpPr>
        <p:spPr>
          <a:xfrm>
            <a:off x="2382817" y="5392119"/>
            <a:ext cx="3919934" cy="678562"/>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1835"/>
              </a:spcBef>
              <a:spcAft>
                <a:spcPts val="0"/>
              </a:spcAft>
              <a:buClr>
                <a:schemeClr val="dk1"/>
              </a:buClr>
              <a:buSzPts val="1400"/>
              <a:buNone/>
              <a:defRPr sz="2570" b="0" i="0">
                <a:solidFill>
                  <a:schemeClr val="dk1"/>
                </a:solidFill>
                <a:latin typeface="Libre Franklin"/>
                <a:ea typeface="Libre Franklin"/>
                <a:cs typeface="Libre Franklin"/>
                <a:sym typeface="Libre Franklin"/>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66" name="Google Shape;66;p21"/>
          <p:cNvSpPr txBox="1">
            <a:spLocks noGrp="1"/>
          </p:cNvSpPr>
          <p:nvPr>
            <p:ph type="body" idx="2"/>
          </p:nvPr>
        </p:nvSpPr>
        <p:spPr>
          <a:xfrm>
            <a:off x="2382817" y="4719367"/>
            <a:ext cx="3919934" cy="378178"/>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735"/>
              </a:spcBef>
              <a:spcAft>
                <a:spcPts val="0"/>
              </a:spcAft>
              <a:buClr>
                <a:schemeClr val="dk1"/>
              </a:buClr>
              <a:buSzPts val="1800"/>
              <a:buNone/>
              <a:defRPr sz="3305" b="0" i="0">
                <a:solidFill>
                  <a:schemeClr val="dk1"/>
                </a:solidFill>
                <a:latin typeface="Franklin Gothic"/>
                <a:ea typeface="Franklin Gothic"/>
                <a:cs typeface="Franklin Gothic"/>
                <a:sym typeface="Franklin Gothic"/>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67" name="Google Shape;67;p21"/>
          <p:cNvSpPr txBox="1">
            <a:spLocks noGrp="1"/>
          </p:cNvSpPr>
          <p:nvPr>
            <p:ph type="body" idx="3"/>
          </p:nvPr>
        </p:nvSpPr>
        <p:spPr>
          <a:xfrm>
            <a:off x="7161191" y="9346788"/>
            <a:ext cx="3919934" cy="678562"/>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1835"/>
              </a:spcBef>
              <a:spcAft>
                <a:spcPts val="0"/>
              </a:spcAft>
              <a:buClr>
                <a:schemeClr val="dk1"/>
              </a:buClr>
              <a:buSzPts val="1400"/>
              <a:buNone/>
              <a:defRPr sz="2570" b="0" i="0">
                <a:solidFill>
                  <a:schemeClr val="dk1"/>
                </a:solidFill>
                <a:latin typeface="Libre Franklin"/>
                <a:ea typeface="Libre Franklin"/>
                <a:cs typeface="Libre Franklin"/>
                <a:sym typeface="Libre Franklin"/>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68" name="Google Shape;68;p21"/>
          <p:cNvSpPr txBox="1">
            <a:spLocks noGrp="1"/>
          </p:cNvSpPr>
          <p:nvPr>
            <p:ph type="body" idx="4"/>
          </p:nvPr>
        </p:nvSpPr>
        <p:spPr>
          <a:xfrm>
            <a:off x="7161191" y="8638669"/>
            <a:ext cx="3919934" cy="378178"/>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735"/>
              </a:spcBef>
              <a:spcAft>
                <a:spcPts val="0"/>
              </a:spcAft>
              <a:buClr>
                <a:schemeClr val="dk1"/>
              </a:buClr>
              <a:buSzPts val="1800"/>
              <a:buNone/>
              <a:defRPr sz="3305">
                <a:latin typeface="Franklin Gothic"/>
                <a:ea typeface="Franklin Gothic"/>
                <a:cs typeface="Franklin Gothic"/>
                <a:sym typeface="Franklin Gothic"/>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69" name="Google Shape;69;p21"/>
          <p:cNvSpPr txBox="1">
            <a:spLocks noGrp="1"/>
          </p:cNvSpPr>
          <p:nvPr>
            <p:ph type="body" idx="5"/>
          </p:nvPr>
        </p:nvSpPr>
        <p:spPr>
          <a:xfrm>
            <a:off x="16538300" y="9346788"/>
            <a:ext cx="3919934" cy="678562"/>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1835"/>
              </a:spcBef>
              <a:spcAft>
                <a:spcPts val="0"/>
              </a:spcAft>
              <a:buClr>
                <a:schemeClr val="dk1"/>
              </a:buClr>
              <a:buSzPts val="1400"/>
              <a:buNone/>
              <a:defRPr sz="2570" b="0" i="0">
                <a:solidFill>
                  <a:schemeClr val="dk1"/>
                </a:solidFill>
                <a:latin typeface="Libre Franklin"/>
                <a:ea typeface="Libre Franklin"/>
                <a:cs typeface="Libre Franklin"/>
                <a:sym typeface="Libre Franklin"/>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70" name="Google Shape;70;p21"/>
          <p:cNvSpPr txBox="1">
            <a:spLocks noGrp="1"/>
          </p:cNvSpPr>
          <p:nvPr>
            <p:ph type="body" idx="6"/>
          </p:nvPr>
        </p:nvSpPr>
        <p:spPr>
          <a:xfrm>
            <a:off x="16538300" y="8638669"/>
            <a:ext cx="3919934" cy="378178"/>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735"/>
              </a:spcBef>
              <a:spcAft>
                <a:spcPts val="0"/>
              </a:spcAft>
              <a:buClr>
                <a:schemeClr val="dk1"/>
              </a:buClr>
              <a:buSzPts val="1800"/>
              <a:buNone/>
              <a:defRPr sz="3305">
                <a:latin typeface="Franklin Gothic"/>
                <a:ea typeface="Franklin Gothic"/>
                <a:cs typeface="Franklin Gothic"/>
                <a:sym typeface="Franklin Gothic"/>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71" name="Google Shape;71;p21"/>
          <p:cNvSpPr txBox="1">
            <a:spLocks noGrp="1"/>
          </p:cNvSpPr>
          <p:nvPr>
            <p:ph type="body" idx="7"/>
          </p:nvPr>
        </p:nvSpPr>
        <p:spPr>
          <a:xfrm>
            <a:off x="11828411" y="5392119"/>
            <a:ext cx="3919934" cy="678562"/>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1835"/>
              </a:spcBef>
              <a:spcAft>
                <a:spcPts val="0"/>
              </a:spcAft>
              <a:buClr>
                <a:schemeClr val="dk1"/>
              </a:buClr>
              <a:buSzPts val="1400"/>
              <a:buNone/>
              <a:defRPr sz="2570" b="0" i="0">
                <a:solidFill>
                  <a:schemeClr val="dk1"/>
                </a:solidFill>
                <a:latin typeface="Libre Franklin"/>
                <a:ea typeface="Libre Franklin"/>
                <a:cs typeface="Libre Franklin"/>
                <a:sym typeface="Libre Franklin"/>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sp>
        <p:nvSpPr>
          <p:cNvPr id="72" name="Google Shape;72;p21"/>
          <p:cNvSpPr txBox="1">
            <a:spLocks noGrp="1"/>
          </p:cNvSpPr>
          <p:nvPr>
            <p:ph type="body" idx="8"/>
          </p:nvPr>
        </p:nvSpPr>
        <p:spPr>
          <a:xfrm>
            <a:off x="11828411" y="4719367"/>
            <a:ext cx="3919934" cy="378178"/>
          </a:xfrm>
          <a:prstGeom prst="rect">
            <a:avLst/>
          </a:prstGeom>
          <a:noFill/>
          <a:ln>
            <a:noFill/>
          </a:ln>
        </p:spPr>
        <p:txBody>
          <a:bodyPr spcFirstLastPara="1" wrap="square" lIns="0" tIns="0" rIns="0" bIns="0" anchor="t" anchorCtr="0">
            <a:noAutofit/>
          </a:bodyPr>
          <a:lstStyle>
            <a:lvl1pPr marL="840105" lvl="0" indent="-419735" algn="l">
              <a:lnSpc>
                <a:spcPct val="90000"/>
              </a:lnSpc>
              <a:spcBef>
                <a:spcPts val="735"/>
              </a:spcBef>
              <a:spcAft>
                <a:spcPts val="0"/>
              </a:spcAft>
              <a:buClr>
                <a:schemeClr val="dk1"/>
              </a:buClr>
              <a:buSzPts val="1800"/>
              <a:buNone/>
              <a:defRPr sz="3305" b="0" i="0">
                <a:solidFill>
                  <a:schemeClr val="dk1"/>
                </a:solidFill>
                <a:latin typeface="Franklin Gothic"/>
                <a:ea typeface="Franklin Gothic"/>
                <a:cs typeface="Franklin Gothic"/>
                <a:sym typeface="Franklin Gothic"/>
              </a:defRPr>
            </a:lvl1pPr>
            <a:lvl2pPr marL="1680210" lvl="1" indent="-886460" algn="l">
              <a:lnSpc>
                <a:spcPct val="90000"/>
              </a:lnSpc>
              <a:spcBef>
                <a:spcPts val="920"/>
              </a:spcBef>
              <a:spcAft>
                <a:spcPts val="0"/>
              </a:spcAft>
              <a:buClr>
                <a:schemeClr val="dk1"/>
              </a:buClr>
              <a:buSzPts val="4000"/>
              <a:buChar char="•"/>
              <a:defRPr sz="7350"/>
            </a:lvl2pPr>
            <a:lvl3pPr marL="2519680" lvl="2" indent="-886460" algn="l">
              <a:lnSpc>
                <a:spcPct val="90000"/>
              </a:lnSpc>
              <a:spcBef>
                <a:spcPts val="920"/>
              </a:spcBef>
              <a:spcAft>
                <a:spcPts val="0"/>
              </a:spcAft>
              <a:buClr>
                <a:schemeClr val="dk1"/>
              </a:buClr>
              <a:buSzPts val="4000"/>
              <a:buChar char="•"/>
              <a:defRPr sz="7350"/>
            </a:lvl3pPr>
            <a:lvl4pPr marL="3359785" lvl="3" indent="-886460" algn="l">
              <a:lnSpc>
                <a:spcPct val="90000"/>
              </a:lnSpc>
              <a:spcBef>
                <a:spcPts val="920"/>
              </a:spcBef>
              <a:spcAft>
                <a:spcPts val="0"/>
              </a:spcAft>
              <a:buClr>
                <a:schemeClr val="dk1"/>
              </a:buClr>
              <a:buSzPts val="4000"/>
              <a:buChar char="•"/>
              <a:defRPr sz="7350"/>
            </a:lvl4pPr>
            <a:lvl5pPr marL="4199890" lvl="4" indent="-886460" algn="l">
              <a:lnSpc>
                <a:spcPct val="90000"/>
              </a:lnSpc>
              <a:spcBef>
                <a:spcPts val="920"/>
              </a:spcBef>
              <a:spcAft>
                <a:spcPts val="0"/>
              </a:spcAft>
              <a:buClr>
                <a:schemeClr val="dk1"/>
              </a:buClr>
              <a:buSzPts val="4000"/>
              <a:buChar char="•"/>
              <a:defRPr sz="7350"/>
            </a:lvl5pPr>
            <a:lvl6pPr marL="5039995" lvl="5" indent="-629920" algn="l">
              <a:lnSpc>
                <a:spcPct val="90000"/>
              </a:lnSpc>
              <a:spcBef>
                <a:spcPts val="920"/>
              </a:spcBef>
              <a:spcAft>
                <a:spcPts val="0"/>
              </a:spcAft>
              <a:buClr>
                <a:schemeClr val="lt1"/>
              </a:buClr>
              <a:buSzPts val="1800"/>
              <a:buChar char="•"/>
              <a:defRPr/>
            </a:lvl6pPr>
            <a:lvl7pPr marL="5879465" lvl="6" indent="-629920" algn="l">
              <a:lnSpc>
                <a:spcPct val="90000"/>
              </a:lnSpc>
              <a:spcBef>
                <a:spcPts val="920"/>
              </a:spcBef>
              <a:spcAft>
                <a:spcPts val="0"/>
              </a:spcAft>
              <a:buClr>
                <a:schemeClr val="lt1"/>
              </a:buClr>
              <a:buSzPts val="1800"/>
              <a:buChar char="•"/>
              <a:defRPr/>
            </a:lvl7pPr>
            <a:lvl8pPr marL="6719570" lvl="7" indent="-629920" algn="l">
              <a:lnSpc>
                <a:spcPct val="90000"/>
              </a:lnSpc>
              <a:spcBef>
                <a:spcPts val="920"/>
              </a:spcBef>
              <a:spcAft>
                <a:spcPts val="0"/>
              </a:spcAft>
              <a:buClr>
                <a:schemeClr val="lt1"/>
              </a:buClr>
              <a:buSzPts val="1800"/>
              <a:buChar char="•"/>
              <a:defRPr/>
            </a:lvl8pPr>
            <a:lvl9pPr marL="7559675" lvl="8" indent="-629920" algn="l">
              <a:lnSpc>
                <a:spcPct val="90000"/>
              </a:lnSpc>
              <a:spcBef>
                <a:spcPts val="920"/>
              </a:spcBef>
              <a:spcAft>
                <a:spcPts val="0"/>
              </a:spcAft>
              <a:buClr>
                <a:schemeClr val="lt1"/>
              </a:buClr>
              <a:buSzPts val="1800"/>
              <a:buChar char="•"/>
              <a:defRPr/>
            </a:lvl9pPr>
          </a:lstStyle>
          <a:p/>
        </p:txBody>
      </p:sp>
      <p:cxnSp>
        <p:nvCxnSpPr>
          <p:cNvPr id="73" name="Google Shape;73;p21"/>
          <p:cNvCxnSpPr/>
          <p:nvPr/>
        </p:nvCxnSpPr>
        <p:spPr>
          <a:xfrm>
            <a:off x="1777877" y="7291715"/>
            <a:ext cx="18878513" cy="0"/>
          </a:xfrm>
          <a:prstGeom prst="straightConnector1">
            <a:avLst/>
          </a:prstGeom>
          <a:noFill/>
          <a:ln w="165100" cap="flat" cmpd="sng">
            <a:solidFill>
              <a:schemeClr val="accent3"/>
            </a:solidFill>
            <a:prstDash val="solid"/>
            <a:miter lim="800000"/>
            <a:headEnd type="none" w="sm" len="sm"/>
            <a:tailEnd type="none" w="sm" len="sm"/>
          </a:ln>
        </p:spPr>
      </p:cxnSp>
      <p:sp>
        <p:nvSpPr>
          <p:cNvPr id="74" name="Google Shape;74;p21"/>
          <p:cNvSpPr/>
          <p:nvPr/>
        </p:nvSpPr>
        <p:spPr>
          <a:xfrm>
            <a:off x="1771693" y="7134557"/>
            <a:ext cx="299968" cy="299973"/>
          </a:xfrm>
          <a:prstGeom prst="rect">
            <a:avLst/>
          </a:prstGeom>
          <a:solidFill>
            <a:schemeClr val="lt2"/>
          </a:solidFill>
          <a:ln>
            <a:noFill/>
          </a:ln>
        </p:spPr>
        <p:txBody>
          <a:bodyPr spcFirstLastPara="1" wrap="square" lIns="167970" tIns="83962" rIns="167970" bIns="83962"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305" b="0" i="0" u="none" strike="noStrike" cap="none">
              <a:solidFill>
                <a:schemeClr val="lt1"/>
              </a:solidFill>
              <a:latin typeface="Libre Franklin"/>
              <a:ea typeface="Libre Franklin"/>
              <a:cs typeface="Libre Franklin"/>
              <a:sym typeface="Libre Franklin"/>
            </a:endParaRPr>
          </a:p>
        </p:txBody>
      </p:sp>
      <p:sp>
        <p:nvSpPr>
          <p:cNvPr id="75" name="Google Shape;75;p21"/>
          <p:cNvSpPr/>
          <p:nvPr/>
        </p:nvSpPr>
        <p:spPr>
          <a:xfrm>
            <a:off x="6488378" y="7150672"/>
            <a:ext cx="299968" cy="299973"/>
          </a:xfrm>
          <a:prstGeom prst="rect">
            <a:avLst/>
          </a:prstGeom>
          <a:solidFill>
            <a:schemeClr val="lt2"/>
          </a:solidFill>
          <a:ln>
            <a:noFill/>
          </a:ln>
        </p:spPr>
        <p:txBody>
          <a:bodyPr spcFirstLastPara="1" wrap="square" lIns="167970" tIns="83962" rIns="167970" bIns="83962"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305" b="0" i="0" u="none" strike="noStrike" cap="none">
              <a:solidFill>
                <a:schemeClr val="lt1"/>
              </a:solidFill>
              <a:latin typeface="Libre Franklin"/>
              <a:ea typeface="Libre Franklin"/>
              <a:cs typeface="Libre Franklin"/>
              <a:sym typeface="Libre Franklin"/>
            </a:endParaRPr>
          </a:p>
        </p:txBody>
      </p:sp>
      <p:sp>
        <p:nvSpPr>
          <p:cNvPr id="76" name="Google Shape;76;p21"/>
          <p:cNvSpPr/>
          <p:nvPr/>
        </p:nvSpPr>
        <p:spPr>
          <a:xfrm>
            <a:off x="11205062" y="7134557"/>
            <a:ext cx="299968" cy="299973"/>
          </a:xfrm>
          <a:prstGeom prst="rect">
            <a:avLst/>
          </a:prstGeom>
          <a:solidFill>
            <a:schemeClr val="lt2"/>
          </a:solidFill>
          <a:ln>
            <a:noFill/>
          </a:ln>
        </p:spPr>
        <p:txBody>
          <a:bodyPr spcFirstLastPara="1" wrap="square" lIns="167970" tIns="83962" rIns="167970" bIns="83962"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305" b="0" i="0" u="none" strike="noStrike" cap="none">
              <a:solidFill>
                <a:schemeClr val="lt1"/>
              </a:solidFill>
              <a:latin typeface="Libre Franklin"/>
              <a:ea typeface="Libre Franklin"/>
              <a:cs typeface="Libre Franklin"/>
              <a:sym typeface="Libre Franklin"/>
            </a:endParaRPr>
          </a:p>
        </p:txBody>
      </p:sp>
      <p:sp>
        <p:nvSpPr>
          <p:cNvPr id="77" name="Google Shape;77;p21"/>
          <p:cNvSpPr/>
          <p:nvPr/>
        </p:nvSpPr>
        <p:spPr>
          <a:xfrm>
            <a:off x="15921747" y="7150672"/>
            <a:ext cx="299968" cy="299973"/>
          </a:xfrm>
          <a:prstGeom prst="rect">
            <a:avLst/>
          </a:prstGeom>
          <a:solidFill>
            <a:schemeClr val="lt2"/>
          </a:solidFill>
          <a:ln>
            <a:noFill/>
          </a:ln>
        </p:spPr>
        <p:txBody>
          <a:bodyPr spcFirstLastPara="1" wrap="square" lIns="167970" tIns="83962" rIns="167970" bIns="83962"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305" b="0" i="0" u="none" strike="noStrike" cap="none">
              <a:solidFill>
                <a:schemeClr val="lt1"/>
              </a:solidFill>
              <a:latin typeface="Libre Franklin"/>
              <a:ea typeface="Libre Franklin"/>
              <a:cs typeface="Libre Franklin"/>
              <a:sym typeface="Libre Franklin"/>
            </a:endParaRPr>
          </a:p>
        </p:txBody>
      </p:sp>
      <p:sp>
        <p:nvSpPr>
          <p:cNvPr id="78" name="Google Shape;78;p21"/>
          <p:cNvSpPr txBox="1">
            <a:spLocks noGrp="1"/>
          </p:cNvSpPr>
          <p:nvPr>
            <p:ph type="dt" idx="10"/>
          </p:nvPr>
        </p:nvSpPr>
        <p:spPr>
          <a:xfrm>
            <a:off x="5497241" y="11633990"/>
            <a:ext cx="2412626" cy="45500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a:spLocks noGrp="1"/>
          </p:cNvSpPr>
          <p:nvPr>
            <p:ph type="ftr" idx="11"/>
          </p:nvPr>
        </p:nvSpPr>
        <p:spPr>
          <a:xfrm>
            <a:off x="2746287" y="11633990"/>
            <a:ext cx="2750954" cy="45500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a:spLocks noGrp="1"/>
          </p:cNvSpPr>
          <p:nvPr>
            <p:ph type="sldNum" idx="12"/>
          </p:nvPr>
        </p:nvSpPr>
        <p:spPr>
          <a:xfrm>
            <a:off x="1784970" y="11633990"/>
            <a:ext cx="961317" cy="45500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panose="020B0604020202020204"/>
              <a:buNone/>
              <a:defRPr sz="2020" b="0" i="0" u="none" strike="noStrike" cap="none">
                <a:solidFill>
                  <a:schemeClr val="dk1"/>
                </a:solidFill>
                <a:latin typeface="Libre Franklin"/>
                <a:ea typeface="Libre Franklin"/>
                <a:cs typeface="Libre Franklin"/>
                <a:sym typeface="Libre Franklin"/>
              </a:defRPr>
            </a:lvl9pPr>
          </a:lstStyle>
          <a:p>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7CA97D1-455B-4111-A8F1-E7E4E978A6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8308" y="3141249"/>
            <a:ext cx="19319677" cy="5241244"/>
          </a:xfrm>
        </p:spPr>
        <p:txBody>
          <a:bodyPr anchor="b"/>
          <a:lstStyle>
            <a:lvl1pPr>
              <a:defRPr sz="11025"/>
            </a:lvl1pPr>
          </a:lstStyle>
          <a:p>
            <a:r>
              <a:rPr lang="en-US"/>
              <a:t>Click to edit Master title style</a:t>
            </a:r>
            <a:endParaRPr lang="en-US" dirty="0"/>
          </a:p>
        </p:txBody>
      </p:sp>
      <p:sp>
        <p:nvSpPr>
          <p:cNvPr id="3" name="Text Placeholder 2"/>
          <p:cNvSpPr>
            <a:spLocks noGrp="1"/>
          </p:cNvSpPr>
          <p:nvPr>
            <p:ph type="body" idx="1"/>
          </p:nvPr>
        </p:nvSpPr>
        <p:spPr>
          <a:xfrm>
            <a:off x="1528308" y="8432077"/>
            <a:ext cx="19319677" cy="2756246"/>
          </a:xfrm>
        </p:spPr>
        <p:txBody>
          <a:bodyPr/>
          <a:lstStyle>
            <a:lvl1pPr marL="0" indent="0">
              <a:buNone/>
              <a:defRPr sz="4410">
                <a:solidFill>
                  <a:schemeClr val="tx1">
                    <a:tint val="75000"/>
                  </a:schemeClr>
                </a:solidFill>
              </a:defRPr>
            </a:lvl1pPr>
            <a:lvl2pPr marL="840105" indent="0">
              <a:buNone/>
              <a:defRPr sz="3675">
                <a:solidFill>
                  <a:schemeClr val="tx1">
                    <a:tint val="75000"/>
                  </a:schemeClr>
                </a:solidFill>
              </a:defRPr>
            </a:lvl2pPr>
            <a:lvl3pPr marL="1680210" indent="0">
              <a:buNone/>
              <a:defRPr sz="3305">
                <a:solidFill>
                  <a:schemeClr val="tx1">
                    <a:tint val="75000"/>
                  </a:schemeClr>
                </a:solidFill>
              </a:defRPr>
            </a:lvl3pPr>
            <a:lvl4pPr marL="2519680" indent="0">
              <a:buNone/>
              <a:defRPr sz="2940">
                <a:solidFill>
                  <a:schemeClr val="tx1">
                    <a:tint val="75000"/>
                  </a:schemeClr>
                </a:solidFill>
              </a:defRPr>
            </a:lvl4pPr>
            <a:lvl5pPr marL="3359785" indent="0">
              <a:buNone/>
              <a:defRPr sz="2940">
                <a:solidFill>
                  <a:schemeClr val="tx1">
                    <a:tint val="75000"/>
                  </a:schemeClr>
                </a:solidFill>
              </a:defRPr>
            </a:lvl5pPr>
            <a:lvl6pPr marL="4199890" indent="0">
              <a:buNone/>
              <a:defRPr sz="2940">
                <a:solidFill>
                  <a:schemeClr val="tx1">
                    <a:tint val="75000"/>
                  </a:schemeClr>
                </a:solidFill>
              </a:defRPr>
            </a:lvl6pPr>
            <a:lvl7pPr marL="5039995" indent="0">
              <a:buNone/>
              <a:defRPr sz="2940">
                <a:solidFill>
                  <a:schemeClr val="tx1">
                    <a:tint val="75000"/>
                  </a:schemeClr>
                </a:solidFill>
              </a:defRPr>
            </a:lvl7pPr>
            <a:lvl8pPr marL="5879465" indent="0">
              <a:buNone/>
              <a:defRPr sz="2940">
                <a:solidFill>
                  <a:schemeClr val="tx1">
                    <a:tint val="75000"/>
                  </a:schemeClr>
                </a:solidFill>
              </a:defRPr>
            </a:lvl8pPr>
            <a:lvl9pPr marL="6719570" indent="0">
              <a:buNone/>
              <a:defRPr sz="294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7CA97D1-455B-4111-A8F1-E7E4E978A6B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39974" y="3354163"/>
            <a:ext cx="9519841" cy="79945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1339810" y="3354163"/>
            <a:ext cx="9519841" cy="79945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7CA97D1-455B-4111-A8F1-E7E4E978A6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42892" y="670834"/>
            <a:ext cx="19319677" cy="243541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42893" y="3088748"/>
            <a:ext cx="9476090" cy="1513748"/>
          </a:xfrm>
        </p:spPr>
        <p:txBody>
          <a:bodyPr anchor="b"/>
          <a:lstStyle>
            <a:lvl1pPr marL="0" indent="0">
              <a:buNone/>
              <a:defRPr sz="4410" b="1"/>
            </a:lvl1pPr>
            <a:lvl2pPr marL="840105" indent="0">
              <a:buNone/>
              <a:defRPr sz="3675" b="1"/>
            </a:lvl2pPr>
            <a:lvl3pPr marL="1680210" indent="0">
              <a:buNone/>
              <a:defRPr sz="3305" b="1"/>
            </a:lvl3pPr>
            <a:lvl4pPr marL="2519680" indent="0">
              <a:buNone/>
              <a:defRPr sz="2940" b="1"/>
            </a:lvl4pPr>
            <a:lvl5pPr marL="3359785" indent="0">
              <a:buNone/>
              <a:defRPr sz="2940" b="1"/>
            </a:lvl5pPr>
            <a:lvl6pPr marL="4199890" indent="0">
              <a:buNone/>
              <a:defRPr sz="2940" b="1"/>
            </a:lvl6pPr>
            <a:lvl7pPr marL="5039995" indent="0">
              <a:buNone/>
              <a:defRPr sz="2940" b="1"/>
            </a:lvl7pPr>
            <a:lvl8pPr marL="5879465" indent="0">
              <a:buNone/>
              <a:defRPr sz="2940" b="1"/>
            </a:lvl8pPr>
            <a:lvl9pPr marL="6719570" indent="0">
              <a:buNone/>
              <a:defRPr sz="2940" b="1"/>
            </a:lvl9pPr>
          </a:lstStyle>
          <a:p>
            <a:pPr lvl="0"/>
            <a:r>
              <a:rPr lang="en-US"/>
              <a:t>Click to edit Master text styles</a:t>
            </a:r>
            <a:endParaRPr lang="en-US"/>
          </a:p>
        </p:txBody>
      </p:sp>
      <p:sp>
        <p:nvSpPr>
          <p:cNvPr id="4" name="Content Placeholder 3"/>
          <p:cNvSpPr>
            <a:spLocks noGrp="1"/>
          </p:cNvSpPr>
          <p:nvPr>
            <p:ph sz="half" idx="2"/>
          </p:nvPr>
        </p:nvSpPr>
        <p:spPr>
          <a:xfrm>
            <a:off x="1542893" y="4602496"/>
            <a:ext cx="9476090" cy="676957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1339810" y="3088748"/>
            <a:ext cx="9522758" cy="1513748"/>
          </a:xfrm>
        </p:spPr>
        <p:txBody>
          <a:bodyPr anchor="b"/>
          <a:lstStyle>
            <a:lvl1pPr marL="0" indent="0">
              <a:buNone/>
              <a:defRPr sz="4410" b="1"/>
            </a:lvl1pPr>
            <a:lvl2pPr marL="840105" indent="0">
              <a:buNone/>
              <a:defRPr sz="3675" b="1"/>
            </a:lvl2pPr>
            <a:lvl3pPr marL="1680210" indent="0">
              <a:buNone/>
              <a:defRPr sz="3305" b="1"/>
            </a:lvl3pPr>
            <a:lvl4pPr marL="2519680" indent="0">
              <a:buNone/>
              <a:defRPr sz="2940" b="1"/>
            </a:lvl4pPr>
            <a:lvl5pPr marL="3359785" indent="0">
              <a:buNone/>
              <a:defRPr sz="2940" b="1"/>
            </a:lvl5pPr>
            <a:lvl6pPr marL="4199890" indent="0">
              <a:buNone/>
              <a:defRPr sz="2940" b="1"/>
            </a:lvl6pPr>
            <a:lvl7pPr marL="5039995" indent="0">
              <a:buNone/>
              <a:defRPr sz="2940" b="1"/>
            </a:lvl7pPr>
            <a:lvl8pPr marL="5879465" indent="0">
              <a:buNone/>
              <a:defRPr sz="2940" b="1"/>
            </a:lvl8pPr>
            <a:lvl9pPr marL="6719570" indent="0">
              <a:buNone/>
              <a:defRPr sz="2940" b="1"/>
            </a:lvl9pPr>
          </a:lstStyle>
          <a:p>
            <a:pPr lvl="0"/>
            <a:r>
              <a:rPr lang="en-US"/>
              <a:t>Click to edit Master text styles</a:t>
            </a:r>
            <a:endParaRPr lang="en-US"/>
          </a:p>
        </p:txBody>
      </p:sp>
      <p:sp>
        <p:nvSpPr>
          <p:cNvPr id="6" name="Content Placeholder 5"/>
          <p:cNvSpPr>
            <a:spLocks noGrp="1"/>
          </p:cNvSpPr>
          <p:nvPr>
            <p:ph sz="quarter" idx="4"/>
          </p:nvPr>
        </p:nvSpPr>
        <p:spPr>
          <a:xfrm>
            <a:off x="11339810" y="4602496"/>
            <a:ext cx="9522758" cy="676957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7CA97D1-455B-4111-A8F1-E7E4E978A6B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CA97D1-455B-4111-A8F1-E7E4E978A6B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CA97D1-455B-4111-A8F1-E7E4E978A6B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42893" y="839999"/>
            <a:ext cx="7224461" cy="2939997"/>
          </a:xfrm>
        </p:spPr>
        <p:txBody>
          <a:bodyPr anchor="b"/>
          <a:lstStyle>
            <a:lvl1pPr>
              <a:defRPr sz="5880"/>
            </a:lvl1pPr>
          </a:lstStyle>
          <a:p>
            <a:r>
              <a:rPr lang="en-US"/>
              <a:t>Click to edit Master title style</a:t>
            </a:r>
            <a:endParaRPr lang="en-US" dirty="0"/>
          </a:p>
        </p:txBody>
      </p:sp>
      <p:sp>
        <p:nvSpPr>
          <p:cNvPr id="3" name="Content Placeholder 2"/>
          <p:cNvSpPr>
            <a:spLocks noGrp="1"/>
          </p:cNvSpPr>
          <p:nvPr>
            <p:ph idx="1"/>
          </p:nvPr>
        </p:nvSpPr>
        <p:spPr>
          <a:xfrm>
            <a:off x="9522758" y="1814166"/>
            <a:ext cx="11339810" cy="8954158"/>
          </a:xfrm>
        </p:spPr>
        <p:txBody>
          <a:bodyPr/>
          <a:lstStyle>
            <a:lvl1pPr>
              <a:defRPr sz="5880"/>
            </a:lvl1pPr>
            <a:lvl2pPr>
              <a:defRPr sz="5145"/>
            </a:lvl2pPr>
            <a:lvl3pPr>
              <a:defRPr sz="4410"/>
            </a:lvl3pPr>
            <a:lvl4pPr>
              <a:defRPr sz="3675"/>
            </a:lvl4pPr>
            <a:lvl5pPr>
              <a:defRPr sz="3675"/>
            </a:lvl5pPr>
            <a:lvl6pPr>
              <a:defRPr sz="3675"/>
            </a:lvl6pPr>
            <a:lvl7pPr>
              <a:defRPr sz="3675"/>
            </a:lvl7pPr>
            <a:lvl8pPr>
              <a:defRPr sz="3675"/>
            </a:lvl8pPr>
            <a:lvl9pPr>
              <a:defRPr sz="367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542893" y="3779996"/>
            <a:ext cx="7224461" cy="7002911"/>
          </a:xfrm>
        </p:spPr>
        <p:txBody>
          <a:bodyPr/>
          <a:lstStyle>
            <a:lvl1pPr marL="0" indent="0">
              <a:buNone/>
              <a:defRPr sz="2940"/>
            </a:lvl1pPr>
            <a:lvl2pPr marL="840105" indent="0">
              <a:buNone/>
              <a:defRPr sz="2570"/>
            </a:lvl2pPr>
            <a:lvl3pPr marL="1680210" indent="0">
              <a:buNone/>
              <a:defRPr sz="2205"/>
            </a:lvl3pPr>
            <a:lvl4pPr marL="2519680" indent="0">
              <a:buNone/>
              <a:defRPr sz="1835"/>
            </a:lvl4pPr>
            <a:lvl5pPr marL="3359785" indent="0">
              <a:buNone/>
              <a:defRPr sz="1835"/>
            </a:lvl5pPr>
            <a:lvl6pPr marL="4199890" indent="0">
              <a:buNone/>
              <a:defRPr sz="1835"/>
            </a:lvl6pPr>
            <a:lvl7pPr marL="5039995" indent="0">
              <a:buNone/>
              <a:defRPr sz="1835"/>
            </a:lvl7pPr>
            <a:lvl8pPr marL="5879465" indent="0">
              <a:buNone/>
              <a:defRPr sz="1835"/>
            </a:lvl8pPr>
            <a:lvl9pPr marL="6719570" indent="0">
              <a:buNone/>
              <a:defRPr sz="183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7CA97D1-455B-4111-A8F1-E7E4E978A6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42893" y="839999"/>
            <a:ext cx="7224461" cy="2939997"/>
          </a:xfrm>
        </p:spPr>
        <p:txBody>
          <a:bodyPr anchor="b"/>
          <a:lstStyle>
            <a:lvl1pPr>
              <a:defRPr sz="5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522758" y="1814166"/>
            <a:ext cx="11339810" cy="8954158"/>
          </a:xfrm>
        </p:spPr>
        <p:txBody>
          <a:bodyPr anchor="t"/>
          <a:lstStyle>
            <a:lvl1pPr marL="0" indent="0">
              <a:buNone/>
              <a:defRPr sz="5880"/>
            </a:lvl1pPr>
            <a:lvl2pPr marL="840105" indent="0">
              <a:buNone/>
              <a:defRPr sz="5145"/>
            </a:lvl2pPr>
            <a:lvl3pPr marL="1680210" indent="0">
              <a:buNone/>
              <a:defRPr sz="4410"/>
            </a:lvl3pPr>
            <a:lvl4pPr marL="2519680" indent="0">
              <a:buNone/>
              <a:defRPr sz="3675"/>
            </a:lvl4pPr>
            <a:lvl5pPr marL="3359785" indent="0">
              <a:buNone/>
              <a:defRPr sz="3675"/>
            </a:lvl5pPr>
            <a:lvl6pPr marL="4199890" indent="0">
              <a:buNone/>
              <a:defRPr sz="3675"/>
            </a:lvl6pPr>
            <a:lvl7pPr marL="5039995" indent="0">
              <a:buNone/>
              <a:defRPr sz="3675"/>
            </a:lvl7pPr>
            <a:lvl8pPr marL="5879465" indent="0">
              <a:buNone/>
              <a:defRPr sz="3675"/>
            </a:lvl8pPr>
            <a:lvl9pPr marL="6719570" indent="0">
              <a:buNone/>
              <a:defRPr sz="3675"/>
            </a:lvl9pPr>
          </a:lstStyle>
          <a:p>
            <a:r>
              <a:rPr lang="en-US"/>
              <a:t>Click icon to add picture</a:t>
            </a:r>
            <a:endParaRPr lang="en-US" dirty="0"/>
          </a:p>
        </p:txBody>
      </p:sp>
      <p:sp>
        <p:nvSpPr>
          <p:cNvPr id="4" name="Text Placeholder 3"/>
          <p:cNvSpPr>
            <a:spLocks noGrp="1"/>
          </p:cNvSpPr>
          <p:nvPr>
            <p:ph type="body" sz="half" idx="2"/>
          </p:nvPr>
        </p:nvSpPr>
        <p:spPr>
          <a:xfrm>
            <a:off x="1542893" y="3779996"/>
            <a:ext cx="7224461" cy="7002911"/>
          </a:xfrm>
        </p:spPr>
        <p:txBody>
          <a:bodyPr/>
          <a:lstStyle>
            <a:lvl1pPr marL="0" indent="0">
              <a:buNone/>
              <a:defRPr sz="2940"/>
            </a:lvl1pPr>
            <a:lvl2pPr marL="840105" indent="0">
              <a:buNone/>
              <a:defRPr sz="2570"/>
            </a:lvl2pPr>
            <a:lvl3pPr marL="1680210" indent="0">
              <a:buNone/>
              <a:defRPr sz="2205"/>
            </a:lvl3pPr>
            <a:lvl4pPr marL="2519680" indent="0">
              <a:buNone/>
              <a:defRPr sz="1835"/>
            </a:lvl4pPr>
            <a:lvl5pPr marL="3359785" indent="0">
              <a:buNone/>
              <a:defRPr sz="1835"/>
            </a:lvl5pPr>
            <a:lvl6pPr marL="4199890" indent="0">
              <a:buNone/>
              <a:defRPr sz="1835"/>
            </a:lvl6pPr>
            <a:lvl7pPr marL="5039995" indent="0">
              <a:buNone/>
              <a:defRPr sz="1835"/>
            </a:lvl7pPr>
            <a:lvl8pPr marL="5879465" indent="0">
              <a:buNone/>
              <a:defRPr sz="1835"/>
            </a:lvl8pPr>
            <a:lvl9pPr marL="6719570" indent="0">
              <a:buNone/>
              <a:defRPr sz="183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7CA97D1-455B-4111-A8F1-E7E4E978A6B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D3D372-6C0E-4CFC-B28F-4559A6692D3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9974" y="670834"/>
            <a:ext cx="19319677" cy="24354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9974" y="3354163"/>
            <a:ext cx="19319677" cy="7994577"/>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539974" y="11678323"/>
            <a:ext cx="5039916" cy="670833"/>
          </a:xfrm>
          <a:prstGeom prst="rect">
            <a:avLst/>
          </a:prstGeom>
        </p:spPr>
        <p:txBody>
          <a:bodyPr vert="horz" lIns="91440" tIns="45720" rIns="91440" bIns="45720" rtlCol="0" anchor="ctr"/>
          <a:lstStyle>
            <a:lvl1pPr algn="l">
              <a:defRPr sz="2205">
                <a:solidFill>
                  <a:schemeClr val="tx1">
                    <a:tint val="75000"/>
                  </a:schemeClr>
                </a:solidFill>
              </a:defRPr>
            </a:lvl1pPr>
          </a:lstStyle>
          <a:p>
            <a:fld id="{67CA97D1-455B-4111-A8F1-E7E4E978A6BD}" type="datetimeFigureOut">
              <a:rPr lang="en-IN" smtClean="0"/>
            </a:fld>
            <a:endParaRPr lang="en-IN"/>
          </a:p>
        </p:txBody>
      </p:sp>
      <p:sp>
        <p:nvSpPr>
          <p:cNvPr id="5" name="Footer Placeholder 4"/>
          <p:cNvSpPr>
            <a:spLocks noGrp="1"/>
          </p:cNvSpPr>
          <p:nvPr>
            <p:ph type="ftr" sz="quarter" idx="3"/>
          </p:nvPr>
        </p:nvSpPr>
        <p:spPr>
          <a:xfrm>
            <a:off x="7419876" y="11678323"/>
            <a:ext cx="7559873" cy="670833"/>
          </a:xfrm>
          <a:prstGeom prst="rect">
            <a:avLst/>
          </a:prstGeom>
        </p:spPr>
        <p:txBody>
          <a:bodyPr vert="horz" lIns="91440" tIns="45720" rIns="91440" bIns="45720" rtlCol="0" anchor="ctr"/>
          <a:lstStyle>
            <a:lvl1pPr algn="ctr">
              <a:defRPr sz="220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19735" y="11678323"/>
            <a:ext cx="5039916" cy="670833"/>
          </a:xfrm>
          <a:prstGeom prst="rect">
            <a:avLst/>
          </a:prstGeom>
        </p:spPr>
        <p:txBody>
          <a:bodyPr vert="horz" lIns="91440" tIns="45720" rIns="91440" bIns="45720" rtlCol="0" anchor="ctr"/>
          <a:lstStyle>
            <a:lvl1pPr algn="r">
              <a:defRPr sz="2205">
                <a:solidFill>
                  <a:schemeClr val="tx1">
                    <a:tint val="75000"/>
                  </a:schemeClr>
                </a:solidFill>
              </a:defRPr>
            </a:lvl1pPr>
          </a:lstStyle>
          <a:p>
            <a:fld id="{A6D3D372-6C0E-4CFC-B28F-4559A6692D3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680210" rtl="0" eaLnBrk="1" latinLnBrk="0" hangingPunct="1">
        <a:lnSpc>
          <a:spcPct val="90000"/>
        </a:lnSpc>
        <a:spcBef>
          <a:spcPct val="0"/>
        </a:spcBef>
        <a:buNone/>
        <a:defRPr sz="8085" kern="1200">
          <a:solidFill>
            <a:schemeClr val="tx1"/>
          </a:solidFill>
          <a:latin typeface="+mj-lt"/>
          <a:ea typeface="+mj-ea"/>
          <a:cs typeface="+mj-cs"/>
        </a:defRPr>
      </a:lvl1pPr>
    </p:titleStyle>
    <p:bodyStyle>
      <a:lvl1pPr marL="419735" indent="-419735" algn="l" defTabSz="1680210" rtl="0" eaLnBrk="1" latinLnBrk="0" hangingPunct="1">
        <a:lnSpc>
          <a:spcPct val="90000"/>
        </a:lnSpc>
        <a:spcBef>
          <a:spcPts val="1835"/>
        </a:spcBef>
        <a:buFont typeface="Arial" panose="020B0604020202020204" pitchFamily="34" charset="0"/>
        <a:buChar char="•"/>
        <a:defRPr sz="5145" kern="1200">
          <a:solidFill>
            <a:schemeClr val="tx1"/>
          </a:solidFill>
          <a:latin typeface="+mn-lt"/>
          <a:ea typeface="+mn-ea"/>
          <a:cs typeface="+mn-cs"/>
        </a:defRPr>
      </a:lvl1pPr>
      <a:lvl2pPr marL="1259840" indent="-419735" algn="l" defTabSz="1680210" rtl="0" eaLnBrk="1" latinLnBrk="0" hangingPunct="1">
        <a:lnSpc>
          <a:spcPct val="90000"/>
        </a:lnSpc>
        <a:spcBef>
          <a:spcPts val="920"/>
        </a:spcBef>
        <a:buFont typeface="Arial" panose="020B0604020202020204" pitchFamily="34" charset="0"/>
        <a:buChar char="•"/>
        <a:defRPr sz="4410" kern="1200">
          <a:solidFill>
            <a:schemeClr val="tx1"/>
          </a:solidFill>
          <a:latin typeface="+mn-lt"/>
          <a:ea typeface="+mn-ea"/>
          <a:cs typeface="+mn-cs"/>
        </a:defRPr>
      </a:lvl2pPr>
      <a:lvl3pPr marL="2099945" indent="-419735" algn="l" defTabSz="1680210" rtl="0" eaLnBrk="1" latinLnBrk="0" hangingPunct="1">
        <a:lnSpc>
          <a:spcPct val="90000"/>
        </a:lnSpc>
        <a:spcBef>
          <a:spcPts val="920"/>
        </a:spcBef>
        <a:buFont typeface="Arial" panose="020B0604020202020204" pitchFamily="34" charset="0"/>
        <a:buChar char="•"/>
        <a:defRPr sz="3675" kern="1200">
          <a:solidFill>
            <a:schemeClr val="tx1"/>
          </a:solidFill>
          <a:latin typeface="+mn-lt"/>
          <a:ea typeface="+mn-ea"/>
          <a:cs typeface="+mn-cs"/>
        </a:defRPr>
      </a:lvl3pPr>
      <a:lvl4pPr marL="2940050" indent="-419735" algn="l" defTabSz="1680210" rtl="0" eaLnBrk="1" latinLnBrk="0" hangingPunct="1">
        <a:lnSpc>
          <a:spcPct val="90000"/>
        </a:lnSpc>
        <a:spcBef>
          <a:spcPts val="920"/>
        </a:spcBef>
        <a:buFont typeface="Arial" panose="020B0604020202020204" pitchFamily="34" charset="0"/>
        <a:buChar char="•"/>
        <a:defRPr sz="3305" kern="1200">
          <a:solidFill>
            <a:schemeClr val="tx1"/>
          </a:solidFill>
          <a:latin typeface="+mn-lt"/>
          <a:ea typeface="+mn-ea"/>
          <a:cs typeface="+mn-cs"/>
        </a:defRPr>
      </a:lvl4pPr>
      <a:lvl5pPr marL="3780155" indent="-419735" algn="l" defTabSz="1680210" rtl="0" eaLnBrk="1" latinLnBrk="0" hangingPunct="1">
        <a:lnSpc>
          <a:spcPct val="90000"/>
        </a:lnSpc>
        <a:spcBef>
          <a:spcPts val="920"/>
        </a:spcBef>
        <a:buFont typeface="Arial" panose="020B0604020202020204" pitchFamily="34" charset="0"/>
        <a:buChar char="•"/>
        <a:defRPr sz="3305" kern="1200">
          <a:solidFill>
            <a:schemeClr val="tx1"/>
          </a:solidFill>
          <a:latin typeface="+mn-lt"/>
          <a:ea typeface="+mn-ea"/>
          <a:cs typeface="+mn-cs"/>
        </a:defRPr>
      </a:lvl5pPr>
      <a:lvl6pPr marL="4619625" indent="-419735" algn="l" defTabSz="1680210" rtl="0" eaLnBrk="1" latinLnBrk="0" hangingPunct="1">
        <a:lnSpc>
          <a:spcPct val="90000"/>
        </a:lnSpc>
        <a:spcBef>
          <a:spcPts val="920"/>
        </a:spcBef>
        <a:buFont typeface="Arial" panose="020B0604020202020204" pitchFamily="34" charset="0"/>
        <a:buChar char="•"/>
        <a:defRPr sz="3305" kern="1200">
          <a:solidFill>
            <a:schemeClr val="tx1"/>
          </a:solidFill>
          <a:latin typeface="+mn-lt"/>
          <a:ea typeface="+mn-ea"/>
          <a:cs typeface="+mn-cs"/>
        </a:defRPr>
      </a:lvl6pPr>
      <a:lvl7pPr marL="5459730" indent="-419735" algn="l" defTabSz="1680210" rtl="0" eaLnBrk="1" latinLnBrk="0" hangingPunct="1">
        <a:lnSpc>
          <a:spcPct val="90000"/>
        </a:lnSpc>
        <a:spcBef>
          <a:spcPts val="920"/>
        </a:spcBef>
        <a:buFont typeface="Arial" panose="020B0604020202020204" pitchFamily="34" charset="0"/>
        <a:buChar char="•"/>
        <a:defRPr sz="3305" kern="1200">
          <a:solidFill>
            <a:schemeClr val="tx1"/>
          </a:solidFill>
          <a:latin typeface="+mn-lt"/>
          <a:ea typeface="+mn-ea"/>
          <a:cs typeface="+mn-cs"/>
        </a:defRPr>
      </a:lvl7pPr>
      <a:lvl8pPr marL="6299835" indent="-419735" algn="l" defTabSz="1680210" rtl="0" eaLnBrk="1" latinLnBrk="0" hangingPunct="1">
        <a:lnSpc>
          <a:spcPct val="90000"/>
        </a:lnSpc>
        <a:spcBef>
          <a:spcPts val="920"/>
        </a:spcBef>
        <a:buFont typeface="Arial" panose="020B0604020202020204" pitchFamily="34" charset="0"/>
        <a:buChar char="•"/>
        <a:defRPr sz="3305" kern="1200">
          <a:solidFill>
            <a:schemeClr val="tx1"/>
          </a:solidFill>
          <a:latin typeface="+mn-lt"/>
          <a:ea typeface="+mn-ea"/>
          <a:cs typeface="+mn-cs"/>
        </a:defRPr>
      </a:lvl8pPr>
      <a:lvl9pPr marL="7139940" indent="-419735" algn="l" defTabSz="1680210" rtl="0" eaLnBrk="1" latinLnBrk="0" hangingPunct="1">
        <a:lnSpc>
          <a:spcPct val="90000"/>
        </a:lnSpc>
        <a:spcBef>
          <a:spcPts val="920"/>
        </a:spcBef>
        <a:buFont typeface="Arial" panose="020B0604020202020204" pitchFamily="34" charset="0"/>
        <a:buChar char="•"/>
        <a:defRPr sz="3305" kern="1200">
          <a:solidFill>
            <a:schemeClr val="tx1"/>
          </a:solidFill>
          <a:latin typeface="+mn-lt"/>
          <a:ea typeface="+mn-ea"/>
          <a:cs typeface="+mn-cs"/>
        </a:defRPr>
      </a:lvl9pPr>
    </p:bodyStyle>
    <p:otherStyle>
      <a:defPPr>
        <a:defRPr lang="en-US"/>
      </a:defPPr>
      <a:lvl1pPr marL="0" algn="l" defTabSz="1680210" rtl="0" eaLnBrk="1" latinLnBrk="0" hangingPunct="1">
        <a:defRPr sz="3305" kern="1200">
          <a:solidFill>
            <a:schemeClr val="tx1"/>
          </a:solidFill>
          <a:latin typeface="+mn-lt"/>
          <a:ea typeface="+mn-ea"/>
          <a:cs typeface="+mn-cs"/>
        </a:defRPr>
      </a:lvl1pPr>
      <a:lvl2pPr marL="840105" algn="l" defTabSz="1680210" rtl="0" eaLnBrk="1" latinLnBrk="0" hangingPunct="1">
        <a:defRPr sz="3305" kern="1200">
          <a:solidFill>
            <a:schemeClr val="tx1"/>
          </a:solidFill>
          <a:latin typeface="+mn-lt"/>
          <a:ea typeface="+mn-ea"/>
          <a:cs typeface="+mn-cs"/>
        </a:defRPr>
      </a:lvl2pPr>
      <a:lvl3pPr marL="1680210" algn="l" defTabSz="1680210" rtl="0" eaLnBrk="1" latinLnBrk="0" hangingPunct="1">
        <a:defRPr sz="3305" kern="1200">
          <a:solidFill>
            <a:schemeClr val="tx1"/>
          </a:solidFill>
          <a:latin typeface="+mn-lt"/>
          <a:ea typeface="+mn-ea"/>
          <a:cs typeface="+mn-cs"/>
        </a:defRPr>
      </a:lvl3pPr>
      <a:lvl4pPr marL="2519680" algn="l" defTabSz="1680210" rtl="0" eaLnBrk="1" latinLnBrk="0" hangingPunct="1">
        <a:defRPr sz="3305" kern="1200">
          <a:solidFill>
            <a:schemeClr val="tx1"/>
          </a:solidFill>
          <a:latin typeface="+mn-lt"/>
          <a:ea typeface="+mn-ea"/>
          <a:cs typeface="+mn-cs"/>
        </a:defRPr>
      </a:lvl4pPr>
      <a:lvl5pPr marL="3359785" algn="l" defTabSz="1680210" rtl="0" eaLnBrk="1" latinLnBrk="0" hangingPunct="1">
        <a:defRPr sz="3305" kern="1200">
          <a:solidFill>
            <a:schemeClr val="tx1"/>
          </a:solidFill>
          <a:latin typeface="+mn-lt"/>
          <a:ea typeface="+mn-ea"/>
          <a:cs typeface="+mn-cs"/>
        </a:defRPr>
      </a:lvl5pPr>
      <a:lvl6pPr marL="4199890" algn="l" defTabSz="1680210" rtl="0" eaLnBrk="1" latinLnBrk="0" hangingPunct="1">
        <a:defRPr sz="3305" kern="1200">
          <a:solidFill>
            <a:schemeClr val="tx1"/>
          </a:solidFill>
          <a:latin typeface="+mn-lt"/>
          <a:ea typeface="+mn-ea"/>
          <a:cs typeface="+mn-cs"/>
        </a:defRPr>
      </a:lvl6pPr>
      <a:lvl7pPr marL="5039995" algn="l" defTabSz="1680210" rtl="0" eaLnBrk="1" latinLnBrk="0" hangingPunct="1">
        <a:defRPr sz="3305" kern="1200">
          <a:solidFill>
            <a:schemeClr val="tx1"/>
          </a:solidFill>
          <a:latin typeface="+mn-lt"/>
          <a:ea typeface="+mn-ea"/>
          <a:cs typeface="+mn-cs"/>
        </a:defRPr>
      </a:lvl7pPr>
      <a:lvl8pPr marL="5879465" algn="l" defTabSz="1680210" rtl="0" eaLnBrk="1" latinLnBrk="0" hangingPunct="1">
        <a:defRPr sz="3305" kern="1200">
          <a:solidFill>
            <a:schemeClr val="tx1"/>
          </a:solidFill>
          <a:latin typeface="+mn-lt"/>
          <a:ea typeface="+mn-ea"/>
          <a:cs typeface="+mn-cs"/>
        </a:defRPr>
      </a:lvl8pPr>
      <a:lvl9pPr marL="6719570" algn="l" defTabSz="1680210" rtl="0" eaLnBrk="1" latinLnBrk="0" hangingPunct="1">
        <a:defRPr sz="33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png"/><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6845042" y="3653535"/>
            <a:ext cx="29204937" cy="804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0661" tIns="65331" rIns="130661" bIns="65331" numCol="1" anchor="ctr" anchorCtr="0" compatLnSpc="1">
            <a:spAutoFit/>
          </a:bodyPr>
          <a:lstStyle/>
          <a:p>
            <a:pPr algn="just"/>
            <a:endParaRPr lang="en-IN" sz="4375" dirty="0"/>
          </a:p>
        </p:txBody>
      </p:sp>
      <p:sp>
        <p:nvSpPr>
          <p:cNvPr id="8" name="TextBox 7"/>
          <p:cNvSpPr txBox="1"/>
          <p:nvPr/>
        </p:nvSpPr>
        <p:spPr>
          <a:xfrm>
            <a:off x="6406044" y="0"/>
            <a:ext cx="15993581" cy="14616502"/>
          </a:xfrm>
          <a:prstGeom prst="rect">
            <a:avLst/>
          </a:prstGeom>
          <a:noFill/>
        </p:spPr>
        <p:txBody>
          <a:bodyPr wrap="square" rtlCol="0">
            <a:spAutoFit/>
          </a:bodyPr>
          <a:lstStyle/>
          <a:p>
            <a:pPr algn="ctr"/>
            <a:r>
              <a:rPr lang="en-IN" sz="3600" b="1" dirty="0">
                <a:latin typeface="Times New Roman" panose="02020603050405020304" pitchFamily="18" charset="0"/>
                <a:ea typeface="Calibri" panose="020F0502020204030204" pitchFamily="34" charset="0"/>
              </a:rPr>
              <a:t>          Post Graduate program in Data Science and engineering Online – January 2022</a:t>
            </a:r>
            <a:endParaRPr lang="en-IN" sz="3600" b="1" dirty="0">
              <a:latin typeface="Times New Roman" panose="02020603050405020304" pitchFamily="18" charset="0"/>
              <a:ea typeface="Calibri" panose="020F0502020204030204" pitchFamily="34" charset="0"/>
            </a:endParaRPr>
          </a:p>
          <a:p>
            <a:pPr algn="ctr"/>
            <a:endParaRPr lang="en-IN" sz="4400" b="1" dirty="0">
              <a:latin typeface="Times New Roman" panose="02020603050405020304" pitchFamily="18" charset="0"/>
              <a:ea typeface="Calibri" panose="020F0502020204030204" pitchFamily="34" charset="0"/>
            </a:endParaRPr>
          </a:p>
          <a:p>
            <a:pPr algn="ctr"/>
            <a:r>
              <a:rPr lang="en-IN" sz="3600" b="1" dirty="0">
                <a:latin typeface="Times New Roman" panose="02020603050405020304" pitchFamily="18" charset="0"/>
              </a:rPr>
              <a:t>GROUP-2</a:t>
            </a:r>
            <a:endParaRPr lang="en-IN" sz="3600" b="1" dirty="0">
              <a:latin typeface="Times New Roman" panose="02020603050405020304" pitchFamily="18" charset="0"/>
            </a:endParaRPr>
          </a:p>
          <a:p>
            <a:pPr algn="ctr"/>
            <a:endParaRPr lang="en-IN" sz="4400" b="1" dirty="0">
              <a:latin typeface="Times New Roman" panose="02020603050405020304" pitchFamily="18" charset="0"/>
            </a:endParaRPr>
          </a:p>
          <a:p>
            <a:pPr algn="ctr">
              <a:lnSpc>
                <a:spcPct val="107000"/>
              </a:lnSpc>
              <a:spcAft>
                <a:spcPts val="1105"/>
              </a:spcAft>
            </a:pPr>
            <a:r>
              <a:rPr lang="en-IN" sz="3600" b="1" dirty="0">
                <a:latin typeface="Times New Roman" panose="02020603050405020304" pitchFamily="18" charset="0"/>
                <a:ea typeface="Calibri" panose="020F0502020204030204" pitchFamily="34" charset="0"/>
                <a:cs typeface="Times New Roman" panose="02020603050405020304" pitchFamily="18" charset="0"/>
              </a:rPr>
              <a:t>Airline Passenger Satisfaction Analysis using </a:t>
            </a:r>
            <a:endParaRPr lang="en-IN" sz="36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3600" b="1" dirty="0">
                <a:latin typeface="Times New Roman" panose="02020603050405020304" pitchFamily="18" charset="0"/>
                <a:ea typeface="Calibri" panose="020F0502020204030204" pitchFamily="34" charset="0"/>
                <a:cs typeface="Times New Roman" panose="02020603050405020304" pitchFamily="18" charset="0"/>
              </a:rPr>
              <a:t>Machine Learning Techniques</a:t>
            </a:r>
            <a:endParaRPr lang="en-IN" sz="3600" b="1"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4400" b="1" dirty="0">
              <a:latin typeface="Times New Roman" panose="02020603050405020304" pitchFamily="18" charset="0"/>
              <a:cs typeface="Times New Roman" panose="02020603050405020304" pitchFamily="18" charset="0"/>
            </a:endParaRPr>
          </a:p>
          <a:p>
            <a:pPr algn="ctr"/>
            <a:endParaRPr lang="en-IN" sz="4400" b="1" dirty="0">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cs typeface="Times New Roman" panose="02020603050405020304" pitchFamily="18" charset="0"/>
              </a:rPr>
              <a:t>GROUP MEMBERS:</a:t>
            </a:r>
            <a:endParaRPr lang="en-IN" sz="3600" b="1" dirty="0">
              <a:latin typeface="Times New Roman" panose="02020603050405020304" pitchFamily="18" charset="0"/>
              <a:cs typeface="Times New Roman" panose="02020603050405020304" pitchFamily="18" charset="0"/>
            </a:endParaRPr>
          </a:p>
          <a:p>
            <a:pPr algn="ctr"/>
            <a:r>
              <a:rPr lang="en-IN" sz="3600" b="1" dirty="0">
                <a:solidFill>
                  <a:srgbClr val="353744"/>
                </a:solidFill>
                <a:latin typeface="Times New Roman" panose="02020603050405020304" pitchFamily="18" charset="0"/>
                <a:ea typeface="Proxima Nova"/>
                <a:cs typeface="Proxima Nova"/>
              </a:rPr>
              <a:t>Deepika Varshney</a:t>
            </a:r>
            <a:endParaRPr lang="en-IN" sz="3600" dirty="0">
              <a:solidFill>
                <a:srgbClr val="353744"/>
              </a:solidFill>
              <a:latin typeface="Proxima Nova"/>
              <a:ea typeface="Proxima Nova"/>
              <a:cs typeface="Proxima Nova"/>
            </a:endParaRPr>
          </a:p>
          <a:p>
            <a:pPr algn="ctr"/>
            <a:r>
              <a:rPr lang="en-IN" sz="3600" b="1" dirty="0">
                <a:solidFill>
                  <a:srgbClr val="353744"/>
                </a:solidFill>
                <a:latin typeface="Times New Roman" panose="02020603050405020304" pitchFamily="18" charset="0"/>
                <a:ea typeface="Proxima Nova"/>
                <a:cs typeface="Proxima Nova"/>
              </a:rPr>
              <a:t>Poorvi Khilwani</a:t>
            </a:r>
            <a:endParaRPr lang="en-IN" sz="3600" dirty="0">
              <a:solidFill>
                <a:srgbClr val="353744"/>
              </a:solidFill>
              <a:latin typeface="Proxima Nova"/>
              <a:ea typeface="Proxima Nova"/>
              <a:cs typeface="Proxima Nova"/>
            </a:endParaRPr>
          </a:p>
          <a:p>
            <a:pPr algn="ctr"/>
            <a:r>
              <a:rPr lang="en-IN" sz="3600" b="1" dirty="0">
                <a:solidFill>
                  <a:srgbClr val="353744"/>
                </a:solidFill>
                <a:latin typeface="Times New Roman" panose="02020603050405020304" pitchFamily="18" charset="0"/>
                <a:ea typeface="Proxima Nova"/>
                <a:cs typeface="Proxima Nova"/>
              </a:rPr>
              <a:t>P.K. Parasu Ramudu</a:t>
            </a:r>
            <a:endParaRPr lang="en-IN" sz="3600" dirty="0">
              <a:solidFill>
                <a:srgbClr val="353744"/>
              </a:solidFill>
              <a:latin typeface="Proxima Nova"/>
              <a:ea typeface="Proxima Nova"/>
              <a:cs typeface="Proxima Nova"/>
            </a:endParaRPr>
          </a:p>
          <a:p>
            <a:pPr algn="ctr"/>
            <a:r>
              <a:rPr lang="en-IN" sz="3600" b="1" dirty="0">
                <a:solidFill>
                  <a:srgbClr val="353744"/>
                </a:solidFill>
                <a:latin typeface="Times New Roman" panose="02020603050405020304" pitchFamily="18" charset="0"/>
                <a:ea typeface="Proxima Nova"/>
                <a:cs typeface="Proxima Nova"/>
              </a:rPr>
              <a:t>Venkatesh</a:t>
            </a:r>
            <a:endParaRPr lang="en-IN" sz="3600" dirty="0">
              <a:solidFill>
                <a:srgbClr val="353744"/>
              </a:solidFill>
              <a:latin typeface="Proxima Nova"/>
              <a:ea typeface="Proxima Nova"/>
              <a:cs typeface="Proxima Nova"/>
            </a:endParaRPr>
          </a:p>
          <a:p>
            <a:pPr algn="ctr"/>
            <a:r>
              <a:rPr lang="en-IN" sz="3600" b="1" dirty="0">
                <a:latin typeface="Times New Roman" panose="02020603050405020304" pitchFamily="18" charset="0"/>
                <a:ea typeface="Calibri" panose="020F0502020204030204" pitchFamily="34" charset="0"/>
              </a:rPr>
              <a:t>Varadharajan R</a:t>
            </a:r>
            <a:endParaRPr lang="en-IN" sz="3600" b="1" dirty="0">
              <a:latin typeface="Times New Roman" panose="02020603050405020304" pitchFamily="18" charset="0"/>
              <a:ea typeface="Calibri" panose="020F0502020204030204" pitchFamily="34" charset="0"/>
            </a:endParaRPr>
          </a:p>
          <a:p>
            <a:pPr algn="ctr"/>
            <a:endParaRPr lang="en-IN" sz="4400" b="1" dirty="0">
              <a:latin typeface="Times New Roman" panose="02020603050405020304" pitchFamily="18" charset="0"/>
              <a:cs typeface="Times New Roman" panose="02020603050405020304" pitchFamily="18" charset="0"/>
            </a:endParaRPr>
          </a:p>
          <a:p>
            <a:pPr algn="ctr"/>
            <a:endParaRPr lang="en-IN" sz="4000" b="1" dirty="0">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rPr>
              <a:t>MENTORED BY</a:t>
            </a:r>
            <a:endParaRPr lang="en-IN" sz="3600" b="1" dirty="0">
              <a:latin typeface="Times New Roman" panose="02020603050405020304" pitchFamily="18" charset="0"/>
            </a:endParaRPr>
          </a:p>
          <a:p>
            <a:pPr algn="ctr"/>
            <a:endParaRPr lang="en-IN" sz="4400" b="1" dirty="0">
              <a:latin typeface="Times New Roman" panose="02020603050405020304" pitchFamily="18" charset="0"/>
            </a:endParaRPr>
          </a:p>
          <a:p>
            <a:pPr algn="ctr"/>
            <a:r>
              <a:rPr lang="en-IN" sz="3600" b="1" dirty="0">
                <a:latin typeface="Times New Roman" panose="02020603050405020304" pitchFamily="18" charset="0"/>
                <a:ea typeface="Calibri" panose="020F0502020204030204" pitchFamily="34" charset="0"/>
              </a:rPr>
              <a:t>P. V. SUBRAMANIAN</a:t>
            </a:r>
            <a:endParaRPr lang="en-IN" sz="3600" b="1" dirty="0">
              <a:latin typeface="Times New Roman" panose="02020603050405020304" pitchFamily="18" charset="0"/>
            </a:endParaRPr>
          </a:p>
          <a:p>
            <a:pPr algn="ctr"/>
            <a:endParaRPr lang="en-IN" sz="4400" b="1" dirty="0">
              <a:latin typeface="Times New Roman" panose="02020603050405020304" pitchFamily="18" charset="0"/>
            </a:endParaRPr>
          </a:p>
          <a:p>
            <a:pPr algn="ctr"/>
            <a:endParaRPr lang="en-IN" sz="3870" b="1" dirty="0">
              <a:latin typeface="Times New Roman" panose="02020603050405020304" pitchFamily="18" charset="0"/>
            </a:endParaRPr>
          </a:p>
          <a:p>
            <a:pPr algn="ctr"/>
            <a:endParaRPr lang="en-IN" sz="3870" b="1" dirty="0">
              <a:latin typeface="Times New Roman" panose="02020603050405020304" pitchFamily="18" charset="0"/>
            </a:endParaRPr>
          </a:p>
          <a:p>
            <a:pPr algn="ctr"/>
            <a:endParaRPr lang="en-IN" sz="3870" dirty="0"/>
          </a:p>
        </p:txBody>
      </p:sp>
      <p:pic>
        <p:nvPicPr>
          <p:cNvPr id="12" name="Picture 11"/>
          <p:cNvPicPr>
            <a:picLocks noChangeAspect="1"/>
          </p:cNvPicPr>
          <p:nvPr/>
        </p:nvPicPr>
        <p:blipFill>
          <a:blip r:embed="rId1"/>
          <a:stretch>
            <a:fillRect/>
          </a:stretch>
        </p:blipFill>
        <p:spPr>
          <a:xfrm>
            <a:off x="0" y="0"/>
            <a:ext cx="7584141" cy="12599988"/>
          </a:xfrm>
          <a:prstGeom prst="rect">
            <a:avLst/>
          </a:prstGeom>
        </p:spPr>
      </p:pic>
      <p:pic>
        <p:nvPicPr>
          <p:cNvPr id="6" name="image3.png"/>
          <p:cNvPicPr/>
          <p:nvPr/>
        </p:nvPicPr>
        <p:blipFill>
          <a:blip r:embed="rId2">
            <a:extLst>
              <a:ext uri="{28A0092B-C50C-407E-A947-70E740481C1C}">
                <a14:useLocalDpi xmlns:a14="http://schemas.microsoft.com/office/drawing/2010/main" val="0"/>
              </a:ext>
            </a:extLst>
          </a:blip>
          <a:srcRect/>
          <a:stretch>
            <a:fillRect/>
          </a:stretch>
        </p:blipFill>
        <p:spPr>
          <a:xfrm>
            <a:off x="19638496" y="11779651"/>
            <a:ext cx="2761129" cy="8203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11509462" y="5703953"/>
            <a:ext cx="10890163" cy="3257974"/>
          </a:xfrm>
          <a:prstGeom prst="rect">
            <a:avLst/>
          </a:prstGeom>
        </p:spPr>
      </p:pic>
      <p:pic>
        <p:nvPicPr>
          <p:cNvPr id="11" name="Picture 10"/>
          <p:cNvPicPr>
            <a:picLocks noChangeAspect="1"/>
          </p:cNvPicPr>
          <p:nvPr/>
        </p:nvPicPr>
        <p:blipFill>
          <a:blip r:embed="rId2"/>
          <a:stretch>
            <a:fillRect/>
          </a:stretch>
        </p:blipFill>
        <p:spPr>
          <a:xfrm>
            <a:off x="13103965" y="968387"/>
            <a:ext cx="7055523" cy="4935308"/>
          </a:xfrm>
          <a:prstGeom prst="rect">
            <a:avLst/>
          </a:prstGeom>
        </p:spPr>
      </p:pic>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 name="image3.png"/>
          <p:cNvPicPr/>
          <p:nvPr/>
        </p:nvPicPr>
        <p:blipFill>
          <a:blip r:embed="rId3">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6" name="TextBox 5"/>
          <p:cNvSpPr txBox="1"/>
          <p:nvPr/>
        </p:nvSpPr>
        <p:spPr>
          <a:xfrm>
            <a:off x="773494" y="331740"/>
            <a:ext cx="15829471" cy="11930958"/>
          </a:xfrm>
          <a:prstGeom prst="rect">
            <a:avLst/>
          </a:prstGeom>
          <a:noFill/>
        </p:spPr>
        <p:txBody>
          <a:bodyPr wrap="square">
            <a:spAutoFit/>
          </a:bodyPr>
          <a:lstStyle/>
          <a:p>
            <a:pPr algn="just">
              <a:spcBef>
                <a:spcPts val="815"/>
              </a:spcBef>
            </a:pPr>
            <a:r>
              <a:rPr lang="en-IN" sz="4400" b="1" dirty="0">
                <a:solidFill>
                  <a:srgbClr val="000000"/>
                </a:solidFill>
                <a:effectLst>
                  <a:outerShdw blurRad="38100" dist="38100" dir="2700000" algn="tl">
                    <a:srgbClr val="000000">
                      <a:alpha val="43137"/>
                    </a:srgbClr>
                  </a:outerShdw>
                </a:effectLst>
                <a:latin typeface="Times New Roman" panose="02020603050405020304" pitchFamily="18" charset="0"/>
                <a:ea typeface="Helvetica" panose="020B0604020202020204" pitchFamily="34" charset="0"/>
                <a:cs typeface="Times New Roman" panose="02020603050405020304" pitchFamily="18" charset="0"/>
              </a:rPr>
              <a:t>Checking the assumptions:</a:t>
            </a:r>
            <a:endParaRPr lang="en-IN" sz="4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1</a:t>
            </a:r>
            <a:r>
              <a:rPr lang="en-US"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 Binary logistic regression requires the target / dependent variable to be binary.</a:t>
            </a:r>
            <a:endParaRPr lang="en-IN" sz="2800" b="1"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For a binary regression, the factor level 1 of the dependent variable should</a:t>
            </a:r>
            <a:endPar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represent the desired outcome. In our case it is class 1 - Dissatisfied customers</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2) </a:t>
            </a:r>
            <a:r>
              <a:rPr lang="en-US"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Only the meaningful variables should be included. </a:t>
            </a:r>
            <a:endParaRPr lang="en-US"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We have ensured that there are no unwanted variables selected for model building.</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3)</a:t>
            </a:r>
            <a:r>
              <a:rPr lang="en-US" sz="2800" dirty="0">
                <a:solidFill>
                  <a:srgbClr val="202124"/>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The predictor variables should not be correlated to each other. </a:t>
            </a:r>
            <a:endParaRPr lang="en-US"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To check this assumption, we use correlation coefficient among the independent </a:t>
            </a:r>
            <a:endPar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variables. </a:t>
            </a:r>
            <a:r>
              <a:rPr lang="en-US" sz="20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(Refer fig 10.1)</a:t>
            </a:r>
            <a:endParaRPr lang="en-US" sz="20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IN" sz="2800" b="0" dirty="0">
                <a:solidFill>
                  <a:srgbClr val="000000"/>
                </a:solidFill>
                <a:effectLst/>
                <a:latin typeface="Times New Roman" panose="02020603050405020304" pitchFamily="18" charset="0"/>
                <a:ea typeface="Helvetica" panose="020B0604020202020204" pitchFamily="34" charset="0"/>
              </a:rPr>
              <a:t>4) </a:t>
            </a:r>
            <a:r>
              <a:rPr lang="en-IN" sz="2800" b="1" dirty="0">
                <a:solidFill>
                  <a:srgbClr val="000000"/>
                </a:solidFill>
                <a:effectLst/>
                <a:latin typeface="Times New Roman" panose="02020603050405020304" pitchFamily="18" charset="0"/>
                <a:ea typeface="Helvetica" panose="020B0604020202020204" pitchFamily="34" charset="0"/>
              </a:rPr>
              <a:t>The independent variables are linearly related to the log odds</a:t>
            </a:r>
            <a:endParaRPr lang="en-IN" sz="2800" b="1" dirty="0">
              <a:effectLst/>
              <a:latin typeface="Times New Roman" panose="02020603050405020304" pitchFamily="18" charset="0"/>
              <a:ea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rPr>
              <a:t>plot the independent variables in question and look for an S-shaped curve</a:t>
            </a:r>
            <a:r>
              <a:rPr lang="en-US" sz="2000" dirty="0">
                <a:solidFill>
                  <a:srgbClr val="000000"/>
                </a:solidFill>
                <a:effectLst/>
                <a:latin typeface="Times New Roman" panose="02020603050405020304" pitchFamily="18" charset="0"/>
                <a:ea typeface="Helvetica" panose="020B0604020202020204" pitchFamily="34" charset="0"/>
              </a:rPr>
              <a:t>.</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(Refer fig 10.2)</a:t>
            </a:r>
            <a:endParaRPr lang="en-IN" sz="2000" dirty="0">
              <a:effectLst/>
              <a:latin typeface="Times New Roman" panose="02020603050405020304" pitchFamily="18" charset="0"/>
              <a:ea typeface="SimSun" panose="02010600030101010101" pitchFamily="2" charset="-122"/>
            </a:endParaRPr>
          </a:p>
          <a:p>
            <a:pPr algn="just">
              <a:lnSpc>
                <a:spcPct val="150000"/>
              </a:lnSpc>
              <a:spcBef>
                <a:spcPts val="1050"/>
              </a:spcBef>
            </a:pPr>
            <a:r>
              <a:rPr lang="en-IN" sz="2800" b="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5) </a:t>
            </a:r>
            <a:r>
              <a:rPr lang="en-IN"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Logistic regression requires quite a large number of observations.</a:t>
            </a:r>
            <a:endParaRPr lang="en-IN"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US" sz="2800"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rPr>
              <a:t>We have 103904 rows and 23 columns; so, we have approximately 4518 observations per variable.</a:t>
            </a:r>
            <a:endParaRPr lang="en-US" sz="2800" b="1" dirty="0">
              <a:solidFill>
                <a:srgbClr val="000000"/>
              </a:solidFill>
              <a:effectLst/>
              <a:latin typeface="Times New Roman" panose="02020603050405020304" pitchFamily="18" charset="0"/>
              <a:ea typeface="Helvetica" panose="020B0604020202020204" pitchFamily="34" charset="0"/>
              <a:cs typeface="Times New Roman" panose="02020603050405020304" pitchFamily="18" charset="0"/>
            </a:endParaRPr>
          </a:p>
          <a:p>
            <a:pPr algn="just">
              <a:lnSpc>
                <a:spcPct val="150000"/>
              </a:lnSpc>
              <a:spcBef>
                <a:spcPts val="1050"/>
              </a:spcBef>
            </a:pPr>
            <a:r>
              <a:rPr lang="en-US" sz="2800" b="1" dirty="0">
                <a:solidFill>
                  <a:schemeClr val="accent1">
                    <a:lumMod val="75000"/>
                  </a:schemeClr>
                </a:solidFill>
                <a:effectLst/>
                <a:latin typeface="Times New Roman" panose="02020603050405020304" pitchFamily="18" charset="0"/>
                <a:ea typeface="Helvetica" panose="020B0604020202020204" pitchFamily="34" charset="0"/>
                <a:cs typeface="Times New Roman" panose="02020603050405020304" pitchFamily="18" charset="0"/>
              </a:rPr>
              <a:t>So, all the assumptions are satisfied.</a:t>
            </a:r>
            <a:endParaRPr lang="en-IN" sz="2800" dirty="0">
              <a:solidFill>
                <a:schemeClr val="accent1">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spcBef>
                <a:spcPts val="1050"/>
              </a:spcBef>
            </a:pPr>
            <a:endParaRPr lang="en-IN" sz="2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14861680" y="9010274"/>
            <a:ext cx="4653995" cy="3257974"/>
          </a:xfrm>
          <a:prstGeom prst="rect">
            <a:avLst/>
          </a:prstGeom>
        </p:spPr>
      </p:pic>
      <p:sp>
        <p:nvSpPr>
          <p:cNvPr id="12" name="TextBox 11"/>
          <p:cNvSpPr txBox="1"/>
          <p:nvPr/>
        </p:nvSpPr>
        <p:spPr>
          <a:xfrm>
            <a:off x="19823885" y="3151504"/>
            <a:ext cx="1930106" cy="369332"/>
          </a:xfrm>
          <a:prstGeom prst="rect">
            <a:avLst/>
          </a:prstGeom>
          <a:noFill/>
        </p:spPr>
        <p:txBody>
          <a:bodyPr wrap="square" rtlCol="0">
            <a:spAutoFit/>
          </a:bodyPr>
          <a:lstStyle/>
          <a:p>
            <a:r>
              <a:rPr lang="en-IN" dirty="0"/>
              <a:t>Fig 10.1</a:t>
            </a:r>
            <a:endParaRPr lang="en-IN" dirty="0"/>
          </a:p>
        </p:txBody>
      </p:sp>
      <p:sp>
        <p:nvSpPr>
          <p:cNvPr id="13" name="TextBox 12"/>
          <p:cNvSpPr txBox="1"/>
          <p:nvPr/>
        </p:nvSpPr>
        <p:spPr>
          <a:xfrm>
            <a:off x="19910532" y="10280633"/>
            <a:ext cx="1930106" cy="369332"/>
          </a:xfrm>
          <a:prstGeom prst="rect">
            <a:avLst/>
          </a:prstGeom>
          <a:noFill/>
        </p:spPr>
        <p:txBody>
          <a:bodyPr wrap="square" rtlCol="0">
            <a:spAutoFit/>
          </a:bodyPr>
          <a:lstStyle/>
          <a:p>
            <a:r>
              <a:rPr lang="en-IN" dirty="0"/>
              <a:t>Fig 10.2</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7" name="TextBox 6"/>
          <p:cNvSpPr txBox="1"/>
          <p:nvPr/>
        </p:nvSpPr>
        <p:spPr>
          <a:xfrm>
            <a:off x="759754" y="38818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Results of Logistic Regression </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9710016" y="825163"/>
            <a:ext cx="5802696" cy="7333329"/>
          </a:xfrm>
          <a:prstGeom prst="rect">
            <a:avLst/>
          </a:prstGeom>
        </p:spPr>
      </p:pic>
      <p:pic>
        <p:nvPicPr>
          <p:cNvPr id="6" name="Picture 5"/>
          <p:cNvPicPr>
            <a:picLocks noChangeAspect="1"/>
          </p:cNvPicPr>
          <p:nvPr/>
        </p:nvPicPr>
        <p:blipFill>
          <a:blip r:embed="rId3"/>
          <a:stretch>
            <a:fillRect/>
          </a:stretch>
        </p:blipFill>
        <p:spPr>
          <a:xfrm>
            <a:off x="581084" y="1518249"/>
            <a:ext cx="9484733" cy="10558732"/>
          </a:xfrm>
          <a:prstGeom prst="rect">
            <a:avLst/>
          </a:prstGeom>
        </p:spPr>
      </p:pic>
      <p:pic>
        <p:nvPicPr>
          <p:cNvPr id="13" name="Picture 12"/>
          <p:cNvPicPr>
            <a:picLocks noChangeAspect="1"/>
          </p:cNvPicPr>
          <p:nvPr/>
        </p:nvPicPr>
        <p:blipFill>
          <a:blip r:embed="rId4"/>
          <a:stretch>
            <a:fillRect/>
          </a:stretch>
        </p:blipFill>
        <p:spPr>
          <a:xfrm>
            <a:off x="15667878" y="3091484"/>
            <a:ext cx="6430799" cy="4068464"/>
          </a:xfrm>
          <a:prstGeom prst="rect">
            <a:avLst/>
          </a:prstGeom>
        </p:spPr>
      </p:pic>
      <p:pic>
        <p:nvPicPr>
          <p:cNvPr id="15" name="Picture 14"/>
          <p:cNvPicPr>
            <a:picLocks noChangeAspect="1"/>
          </p:cNvPicPr>
          <p:nvPr/>
        </p:nvPicPr>
        <p:blipFill>
          <a:blip r:embed="rId5"/>
          <a:stretch>
            <a:fillRect/>
          </a:stretch>
        </p:blipFill>
        <p:spPr>
          <a:xfrm>
            <a:off x="9710016" y="8108160"/>
            <a:ext cx="12689609" cy="34878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5"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6" name="TextBox 5"/>
          <p:cNvSpPr txBox="1"/>
          <p:nvPr/>
        </p:nvSpPr>
        <p:spPr>
          <a:xfrm>
            <a:off x="759754" y="38818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Decision Tree</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sz="half" idx="2"/>
          </p:nvPr>
        </p:nvPicPr>
        <p:blipFill>
          <a:blip r:embed="rId2"/>
          <a:stretch>
            <a:fillRect/>
          </a:stretch>
        </p:blipFill>
        <p:spPr>
          <a:xfrm>
            <a:off x="16701135" y="1250950"/>
            <a:ext cx="5397500" cy="5103495"/>
          </a:xfrm>
          <a:prstGeom prst="rect">
            <a:avLst/>
          </a:prstGeom>
        </p:spPr>
      </p:pic>
      <p:pic>
        <p:nvPicPr>
          <p:cNvPr id="11" name="Picture 10"/>
          <p:cNvPicPr>
            <a:picLocks noChangeAspect="1"/>
          </p:cNvPicPr>
          <p:nvPr/>
        </p:nvPicPr>
        <p:blipFill>
          <a:blip r:embed="rId3"/>
          <a:stretch>
            <a:fillRect/>
          </a:stretch>
        </p:blipFill>
        <p:spPr>
          <a:xfrm>
            <a:off x="11336020" y="1250950"/>
            <a:ext cx="5384800" cy="5103495"/>
          </a:xfrm>
          <a:prstGeom prst="rect">
            <a:avLst/>
          </a:prstGeom>
        </p:spPr>
      </p:pic>
      <p:sp>
        <p:nvSpPr>
          <p:cNvPr id="13" name="Text Box 12"/>
          <p:cNvSpPr txBox="1"/>
          <p:nvPr/>
        </p:nvSpPr>
        <p:spPr>
          <a:xfrm>
            <a:off x="759460" y="1369060"/>
            <a:ext cx="10020935" cy="3999865"/>
          </a:xfrm>
          <a:prstGeom prst="rect">
            <a:avLst/>
          </a:prstGeom>
          <a:noFill/>
        </p:spPr>
        <p:txBody>
          <a:bodyPr wrap="square" rtlCol="0">
            <a:spAutoFit/>
          </a:bodyPr>
          <a:p>
            <a:r>
              <a:rPr lang="en-US" sz="3600" b="1">
                <a:latin typeface="Times New Roman" panose="02020603050405020304" pitchFamily="18" charset="0"/>
                <a:cs typeface="Times New Roman" panose="02020603050405020304" pitchFamily="18" charset="0"/>
              </a:rPr>
              <a:t>Observations</a:t>
            </a:r>
            <a:r>
              <a:rPr lang="en-IN" altLang="en-US" sz="3600" b="1">
                <a:latin typeface="Times New Roman" panose="02020603050405020304" pitchFamily="18" charset="0"/>
                <a:cs typeface="Times New Roman" panose="02020603050405020304" pitchFamily="18" charset="0"/>
              </a:rPr>
              <a:t>:</a:t>
            </a:r>
            <a:endParaRPr lang="en-IN" altLang="en-US" sz="3600" b="1">
              <a:latin typeface="Times New Roman" panose="02020603050405020304" pitchFamily="18" charset="0"/>
              <a:cs typeface="Times New Roman" panose="02020603050405020304" pitchFamily="18" charset="0"/>
            </a:endParaRPr>
          </a:p>
          <a:p>
            <a:endParaRPr lang="en-US" sz="3600" b="1">
              <a:latin typeface="Times New Roman" panose="02020603050405020304" pitchFamily="18" charset="0"/>
              <a:cs typeface="Times New Roman" panose="02020603050405020304" pitchFamily="18" charset="0"/>
            </a:endParaRPr>
          </a:p>
          <a:p>
            <a:pPr algn="just"/>
            <a:r>
              <a:rPr lang="en-US" sz="2600">
                <a:latin typeface="Times New Roman" panose="02020603050405020304" pitchFamily="18" charset="0"/>
                <a:cs typeface="Times New Roman" panose="02020603050405020304" pitchFamily="18" charset="0"/>
              </a:rPr>
              <a:t>Area under Roc curve signifies how well model is able to discriminate between the two classes As our score is above 0.90 it can be considered to be very good i.e the model is able to predict the correct class very well. We can also see that training roc auc score and testing roc auc score are not that similar hence their is chance of overfitting. We know that DT are highly prone to overfitting unless they are pruned hence we consider pruning the model.</a:t>
            </a:r>
            <a:endParaRPr lang="en-US" sz="2600">
              <a:latin typeface="Times New Roman" panose="02020603050405020304" pitchFamily="18" charset="0"/>
              <a:cs typeface="Times New Roman" panose="02020603050405020304" pitchFamily="18" charset="0"/>
            </a:endParaRPr>
          </a:p>
        </p:txBody>
      </p:sp>
      <p:sp>
        <p:nvSpPr>
          <p:cNvPr id="14" name="Text Box 13"/>
          <p:cNvSpPr txBox="1"/>
          <p:nvPr/>
        </p:nvSpPr>
        <p:spPr>
          <a:xfrm>
            <a:off x="759460" y="5771515"/>
            <a:ext cx="10021570" cy="5200650"/>
          </a:xfrm>
          <a:prstGeom prst="rect">
            <a:avLst/>
          </a:prstGeom>
          <a:noFill/>
        </p:spPr>
        <p:txBody>
          <a:bodyPr wrap="square" rtlCol="0">
            <a:spAutoFit/>
          </a:bodyPr>
          <a:p>
            <a:r>
              <a:rPr lang="en-US" sz="3600" b="1">
                <a:latin typeface="Times New Roman" panose="02020603050405020304" pitchFamily="18" charset="0"/>
                <a:cs typeface="Times New Roman" panose="02020603050405020304" pitchFamily="18" charset="0"/>
              </a:rPr>
              <a:t>Get insights from the model</a:t>
            </a:r>
            <a:r>
              <a:rPr lang="en-IN" altLang="en-US" sz="3600" b="1">
                <a:latin typeface="Times New Roman" panose="02020603050405020304" pitchFamily="18" charset="0"/>
                <a:cs typeface="Times New Roman" panose="02020603050405020304" pitchFamily="18" charset="0"/>
              </a:rPr>
              <a:t>:</a:t>
            </a:r>
            <a:endParaRPr lang="en-IN" altLang="en-US" sz="3600" b="1">
              <a:latin typeface="Times New Roman" panose="02020603050405020304" pitchFamily="18" charset="0"/>
              <a:cs typeface="Times New Roman" panose="02020603050405020304" pitchFamily="18" charset="0"/>
            </a:endParaRPr>
          </a:p>
          <a:p>
            <a:endParaRPr lang="en-US" sz="3600" b="1">
              <a:latin typeface="Times New Roman" panose="02020603050405020304" pitchFamily="18" charset="0"/>
              <a:cs typeface="Times New Roman" panose="02020603050405020304" pitchFamily="18" charset="0"/>
            </a:endParaRPr>
          </a:p>
          <a:p>
            <a:pPr algn="just"/>
            <a:r>
              <a:rPr lang="en-US" sz="2600">
                <a:latin typeface="Times New Roman" panose="02020603050405020304" pitchFamily="18" charset="0"/>
                <a:cs typeface="Times New Roman" panose="02020603050405020304" pitchFamily="18" charset="0"/>
              </a:rPr>
              <a:t>Feature importance scores can provide insight into the model. Most importance scores are calculated by a predictive model that has been fit on the dataset. Inspecting the importance score provides insight into that specific model and which features are the most important and least important to the model when making a prediction. This is a type of model interpretation that can be performed for those models that support it.</a:t>
            </a:r>
            <a:endParaRPr lang="en-US" sz="2600">
              <a:latin typeface="Times New Roman" panose="02020603050405020304" pitchFamily="18" charset="0"/>
              <a:cs typeface="Times New Roman" panose="02020603050405020304" pitchFamily="18" charset="0"/>
            </a:endParaRPr>
          </a:p>
          <a:p>
            <a:pPr algn="just"/>
            <a:endParaRPr lang="en-US" sz="2600">
              <a:latin typeface="Times New Roman" panose="02020603050405020304" pitchFamily="18" charset="0"/>
              <a:cs typeface="Times New Roman" panose="02020603050405020304" pitchFamily="18" charset="0"/>
            </a:endParaRPr>
          </a:p>
          <a:p>
            <a:pPr algn="just"/>
            <a:r>
              <a:rPr lang="en-US" sz="2600">
                <a:latin typeface="Times New Roman" panose="02020603050405020304" pitchFamily="18" charset="0"/>
                <a:cs typeface="Times New Roman" panose="02020603050405020304" pitchFamily="18" charset="0"/>
              </a:rPr>
              <a:t>Decision tree algorithms like classification and regression trees (CART) offer importance scores based on the reduction in the criterion used to select split points, like Gini or entropy.</a:t>
            </a:r>
            <a:endParaRPr lang="en-US" sz="2600">
              <a:latin typeface="Times New Roman" panose="02020603050405020304" pitchFamily="18" charset="0"/>
              <a:cs typeface="Times New Roman" panose="02020603050405020304" pitchFamily="18" charset="0"/>
            </a:endParaRPr>
          </a:p>
        </p:txBody>
      </p:sp>
      <p:pic>
        <p:nvPicPr>
          <p:cNvPr id="16" name="Content Placeholder 7"/>
          <p:cNvPicPr>
            <a:picLocks noChangeAspect="1"/>
          </p:cNvPicPr>
          <p:nvPr/>
        </p:nvPicPr>
        <p:blipFill>
          <a:blip r:embed="rId4"/>
          <a:stretch>
            <a:fillRect/>
          </a:stretch>
        </p:blipFill>
        <p:spPr>
          <a:xfrm>
            <a:off x="11336020" y="6828790"/>
            <a:ext cx="5384800" cy="5118100"/>
          </a:xfrm>
          <a:prstGeom prst="rect">
            <a:avLst/>
          </a:prstGeom>
        </p:spPr>
      </p:pic>
      <p:pic>
        <p:nvPicPr>
          <p:cNvPr id="18" name="Picture 17"/>
          <p:cNvPicPr>
            <a:picLocks noChangeAspect="1"/>
          </p:cNvPicPr>
          <p:nvPr/>
        </p:nvPicPr>
        <p:blipFill>
          <a:blip r:embed="rId5"/>
          <a:stretch>
            <a:fillRect/>
          </a:stretch>
        </p:blipFill>
        <p:spPr>
          <a:xfrm>
            <a:off x="16720820" y="6828790"/>
            <a:ext cx="5392420" cy="51187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5"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6" name="TextBox 5"/>
          <p:cNvSpPr txBox="1"/>
          <p:nvPr/>
        </p:nvSpPr>
        <p:spPr>
          <a:xfrm>
            <a:off x="759754" y="591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Pruning- Decision Tree</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1"/>
          </p:nvPr>
        </p:nvPicPr>
        <p:blipFill>
          <a:blip r:embed="rId2"/>
          <a:stretch>
            <a:fillRect/>
          </a:stretch>
        </p:blipFill>
        <p:spPr>
          <a:xfrm>
            <a:off x="739140" y="1005205"/>
            <a:ext cx="11626215" cy="8566785"/>
          </a:xfrm>
          <a:prstGeom prst="rect">
            <a:avLst/>
          </a:prstGeom>
        </p:spPr>
      </p:pic>
      <p:pic>
        <p:nvPicPr>
          <p:cNvPr id="11" name="Picture 10"/>
          <p:cNvPicPr>
            <a:picLocks noChangeAspect="1"/>
          </p:cNvPicPr>
          <p:nvPr/>
        </p:nvPicPr>
        <p:blipFill>
          <a:blip r:embed="rId3"/>
          <a:stretch>
            <a:fillRect/>
          </a:stretch>
        </p:blipFill>
        <p:spPr>
          <a:xfrm>
            <a:off x="12386310" y="776605"/>
            <a:ext cx="9274175" cy="9994900"/>
          </a:xfrm>
          <a:prstGeom prst="rect">
            <a:avLst/>
          </a:prstGeom>
        </p:spPr>
      </p:pic>
      <p:sp>
        <p:nvSpPr>
          <p:cNvPr id="12" name="Text Box 11"/>
          <p:cNvSpPr txBox="1"/>
          <p:nvPr/>
        </p:nvSpPr>
        <p:spPr>
          <a:xfrm>
            <a:off x="739140" y="9923780"/>
            <a:ext cx="20921345" cy="2368550"/>
          </a:xfrm>
          <a:prstGeom prst="rect">
            <a:avLst/>
          </a:prstGeom>
          <a:noFill/>
        </p:spPr>
        <p:txBody>
          <a:bodyPr wrap="square" rtlCol="0">
            <a:spAutoFit/>
          </a:bodyPr>
          <a:p>
            <a:r>
              <a:rPr lang="en-IN" altLang="en-US" sz="3600" b="1">
                <a:latin typeface="Times New Roman" panose="02020603050405020304" pitchFamily="18" charset="0"/>
                <a:cs typeface="Times New Roman" panose="02020603050405020304" pitchFamily="18" charset="0"/>
              </a:rPr>
              <a:t>O</a:t>
            </a:r>
            <a:r>
              <a:rPr lang="en-US" sz="3600" b="1">
                <a:latin typeface="Times New Roman" panose="02020603050405020304" pitchFamily="18" charset="0"/>
                <a:cs typeface="Times New Roman" panose="02020603050405020304" pitchFamily="18" charset="0"/>
              </a:rPr>
              <a:t>bservation</a:t>
            </a:r>
            <a:r>
              <a:rPr lang="en-IN" altLang="en-US" sz="3600" b="1">
                <a:latin typeface="Times New Roman" panose="02020603050405020304" pitchFamily="18" charset="0"/>
                <a:cs typeface="Times New Roman" panose="02020603050405020304" pitchFamily="18" charset="0"/>
              </a:rPr>
              <a:t>:</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From the Variable Feature Importance Graph we can infer that The following predictor variables influence the target variabl more then the rest of the predictor variables:</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1) Online_Boarding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2) Inflight_wifi_service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3) Type_of_Travel_code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4) Inflight_entertainment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5) Customer_Type_Code</a:t>
            </a:r>
            <a:r>
              <a:rPr lang="en-IN" altLang="en-US" sz="2800">
                <a:latin typeface="Times New Roman" panose="02020603050405020304" pitchFamily="18" charset="0"/>
                <a:cs typeface="Times New Roman" panose="02020603050405020304" pitchFamily="18" charset="0"/>
              </a:rPr>
              <a:t>.</a:t>
            </a:r>
            <a:endParaRPr lang="en-I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5"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4" name="TextBox 3"/>
          <p:cNvSpPr txBox="1"/>
          <p:nvPr/>
        </p:nvSpPr>
        <p:spPr>
          <a:xfrm>
            <a:off x="759754" y="38818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AdaBoost</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Content Placeholder 7"/>
          <p:cNvPicPr>
            <a:picLocks noChangeAspect="1"/>
          </p:cNvPicPr>
          <p:nvPr>
            <p:ph sz="half" idx="2"/>
          </p:nvPr>
        </p:nvPicPr>
        <p:blipFill>
          <a:blip r:embed="rId2"/>
          <a:stretch>
            <a:fillRect/>
          </a:stretch>
        </p:blipFill>
        <p:spPr>
          <a:xfrm>
            <a:off x="12188190" y="915670"/>
            <a:ext cx="9846945" cy="11184890"/>
          </a:xfrm>
          <a:prstGeom prst="rect">
            <a:avLst/>
          </a:prstGeom>
        </p:spPr>
      </p:pic>
      <p:sp>
        <p:nvSpPr>
          <p:cNvPr id="13" name="Text Box 12"/>
          <p:cNvSpPr txBox="1"/>
          <p:nvPr/>
        </p:nvSpPr>
        <p:spPr>
          <a:xfrm>
            <a:off x="5455285" y="8942705"/>
            <a:ext cx="1656080" cy="368300"/>
          </a:xfrm>
          <a:prstGeom prst="rect">
            <a:avLst/>
          </a:prstGeom>
          <a:noFill/>
        </p:spPr>
        <p:txBody>
          <a:bodyPr wrap="square" rtlCol="0">
            <a:spAutoFit/>
          </a:bodyPr>
          <a:p>
            <a:r>
              <a:rPr lang="en-IN" altLang="en-US">
                <a:latin typeface="Times New Roman" panose="02020603050405020304" pitchFamily="18" charset="0"/>
                <a:cs typeface="Times New Roman" panose="02020603050405020304" pitchFamily="18" charset="0"/>
              </a:rPr>
              <a:t> </a:t>
            </a:r>
            <a:endParaRPr lang="en-IN" altLang="en-US">
              <a:latin typeface="Arial Narrow" panose="020B0606020202030204" charset="0"/>
              <a:cs typeface="Arial Narrow" panose="020B0606020202030204" charset="0"/>
            </a:endParaRPr>
          </a:p>
        </p:txBody>
      </p:sp>
      <p:pic>
        <p:nvPicPr>
          <p:cNvPr id="15" name="Picture 14"/>
          <p:cNvPicPr>
            <a:picLocks noChangeAspect="1"/>
          </p:cNvPicPr>
          <p:nvPr/>
        </p:nvPicPr>
        <p:blipFill>
          <a:blip r:embed="rId3"/>
          <a:stretch>
            <a:fillRect/>
          </a:stretch>
        </p:blipFill>
        <p:spPr>
          <a:xfrm>
            <a:off x="406400" y="1511935"/>
            <a:ext cx="5859780" cy="7416165"/>
          </a:xfrm>
          <a:prstGeom prst="rect">
            <a:avLst/>
          </a:prstGeom>
        </p:spPr>
      </p:pic>
      <p:pic>
        <p:nvPicPr>
          <p:cNvPr id="16" name="Picture 15"/>
          <p:cNvPicPr>
            <a:picLocks noChangeAspect="1"/>
          </p:cNvPicPr>
          <p:nvPr/>
        </p:nvPicPr>
        <p:blipFill>
          <a:blip r:embed="rId4"/>
          <a:stretch>
            <a:fillRect/>
          </a:stretch>
        </p:blipFill>
        <p:spPr>
          <a:xfrm>
            <a:off x="6554470" y="1510030"/>
            <a:ext cx="5633720" cy="7401560"/>
          </a:xfrm>
          <a:prstGeom prst="rect">
            <a:avLst/>
          </a:prstGeom>
        </p:spPr>
      </p:pic>
      <p:sp>
        <p:nvSpPr>
          <p:cNvPr id="17" name="Text Box 16"/>
          <p:cNvSpPr txBox="1"/>
          <p:nvPr/>
        </p:nvSpPr>
        <p:spPr>
          <a:xfrm>
            <a:off x="759460" y="8911590"/>
            <a:ext cx="11664315" cy="3661410"/>
          </a:xfrm>
          <a:prstGeom prst="rect">
            <a:avLst/>
          </a:prstGeom>
          <a:noFill/>
        </p:spPr>
        <p:txBody>
          <a:bodyPr wrap="square" rtlCol="0">
            <a:spAutoFit/>
          </a:bodyPr>
          <a:p>
            <a:r>
              <a:rPr lang="en-IN" altLang="en-US" sz="3600" b="1">
                <a:latin typeface="Times New Roman" panose="02020603050405020304" pitchFamily="18" charset="0"/>
                <a:cs typeface="Times New Roman" panose="02020603050405020304" pitchFamily="18" charset="0"/>
              </a:rPr>
              <a:t>O</a:t>
            </a:r>
            <a:r>
              <a:rPr lang="en-US" sz="3600" b="1">
                <a:latin typeface="Times New Roman" panose="02020603050405020304" pitchFamily="18" charset="0"/>
                <a:cs typeface="Times New Roman" panose="02020603050405020304" pitchFamily="18" charset="0"/>
              </a:rPr>
              <a:t>bservation</a:t>
            </a:r>
            <a:r>
              <a:rPr lang="en-IN" altLang="en-US" sz="3600" b="1">
                <a:latin typeface="Times New Roman" panose="02020603050405020304" pitchFamily="18" charset="0"/>
                <a:cs typeface="Times New Roman" panose="02020603050405020304" pitchFamily="18" charset="0"/>
              </a:rPr>
              <a:t>: </a:t>
            </a:r>
            <a:endParaRPr lang="en-IN" altLang="en-US" sz="3600" b="1">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From the Variable Feature Importance Graph we can infer that The following predictor variables influence the target variabl more then the rest of the predictor variables:</a:t>
            </a:r>
            <a:endParaRPr lang="en-US" sz="2800">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1) Inflight_wifi_service 2) Online_Boarding 2) Seat_Comfort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3) </a:t>
            </a:r>
            <a:r>
              <a:rPr lang="en-IN" altLang="en-US" sz="2800">
                <a:latin typeface="Times New Roman" panose="02020603050405020304" pitchFamily="18" charset="0"/>
                <a:cs typeface="Times New Roman" panose="02020603050405020304" pitchFamily="18" charset="0"/>
              </a:rPr>
              <a:t>Leg</a:t>
            </a:r>
            <a:r>
              <a:rPr lang="en-US" sz="2800">
                <a:latin typeface="Times New Roman" panose="02020603050405020304" pitchFamily="18" charset="0"/>
                <a:cs typeface="Times New Roman" panose="02020603050405020304" pitchFamily="18" charset="0"/>
              </a:rPr>
              <a:t>_Room_Service 4) Age 5) Customer_Type_Code 6) Inflight Service</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7) Type of Travel Code</a:t>
            </a:r>
            <a:r>
              <a:rPr lang="en-IN" altLang="en-US" sz="2800">
                <a:latin typeface="Times New Roman" panose="02020603050405020304" pitchFamily="18" charset="0"/>
                <a:cs typeface="Times New Roman" panose="02020603050405020304" pitchFamily="18" charset="0"/>
              </a:rPr>
              <a:t>.</a:t>
            </a:r>
            <a:endParaRPr lang="en-I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5"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4" name="TextBox 3"/>
          <p:cNvSpPr txBox="1"/>
          <p:nvPr/>
        </p:nvSpPr>
        <p:spPr>
          <a:xfrm>
            <a:off x="759754" y="38818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Random Forest</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sz="half" idx="1"/>
          </p:nvPr>
        </p:nvPicPr>
        <p:blipFill>
          <a:blip r:embed="rId2"/>
          <a:stretch>
            <a:fillRect/>
          </a:stretch>
        </p:blipFill>
        <p:spPr>
          <a:xfrm>
            <a:off x="378460" y="1518920"/>
            <a:ext cx="6021705" cy="7279640"/>
          </a:xfrm>
          <a:prstGeom prst="rect">
            <a:avLst/>
          </a:prstGeom>
        </p:spPr>
      </p:pic>
      <p:pic>
        <p:nvPicPr>
          <p:cNvPr id="8" name="Content Placeholder 7"/>
          <p:cNvPicPr>
            <a:picLocks noChangeAspect="1"/>
          </p:cNvPicPr>
          <p:nvPr>
            <p:ph sz="half" idx="2"/>
          </p:nvPr>
        </p:nvPicPr>
        <p:blipFill>
          <a:blip r:embed="rId3"/>
          <a:stretch>
            <a:fillRect/>
          </a:stretch>
        </p:blipFill>
        <p:spPr>
          <a:xfrm>
            <a:off x="12298045" y="775970"/>
            <a:ext cx="9800590" cy="11075035"/>
          </a:xfrm>
          <a:prstGeom prst="rect">
            <a:avLst/>
          </a:prstGeom>
        </p:spPr>
      </p:pic>
      <p:pic>
        <p:nvPicPr>
          <p:cNvPr id="10" name="Picture 9"/>
          <p:cNvPicPr>
            <a:picLocks noChangeAspect="1"/>
          </p:cNvPicPr>
          <p:nvPr/>
        </p:nvPicPr>
        <p:blipFill>
          <a:blip r:embed="rId4"/>
          <a:stretch>
            <a:fillRect/>
          </a:stretch>
        </p:blipFill>
        <p:spPr>
          <a:xfrm>
            <a:off x="6510655" y="1519555"/>
            <a:ext cx="6072505" cy="7254240"/>
          </a:xfrm>
          <a:prstGeom prst="rect">
            <a:avLst/>
          </a:prstGeom>
        </p:spPr>
      </p:pic>
      <p:sp>
        <p:nvSpPr>
          <p:cNvPr id="11" name="Text Box 10"/>
          <p:cNvSpPr txBox="1"/>
          <p:nvPr/>
        </p:nvSpPr>
        <p:spPr>
          <a:xfrm>
            <a:off x="759460" y="8773795"/>
            <a:ext cx="11545570" cy="3230245"/>
          </a:xfrm>
          <a:prstGeom prst="rect">
            <a:avLst/>
          </a:prstGeom>
          <a:noFill/>
        </p:spPr>
        <p:txBody>
          <a:bodyPr wrap="square" rtlCol="0">
            <a:spAutoFit/>
          </a:bodyPr>
          <a:p>
            <a:r>
              <a:rPr lang="en-IN" altLang="en-US" sz="3600" b="1">
                <a:latin typeface="Times New Roman" panose="02020603050405020304" pitchFamily="18" charset="0"/>
                <a:cs typeface="Times New Roman" panose="02020603050405020304" pitchFamily="18" charset="0"/>
              </a:rPr>
              <a:t>O</a:t>
            </a:r>
            <a:r>
              <a:rPr lang="en-US" sz="3600" b="1">
                <a:latin typeface="Times New Roman" panose="02020603050405020304" pitchFamily="18" charset="0"/>
                <a:cs typeface="Times New Roman" panose="02020603050405020304" pitchFamily="18" charset="0"/>
              </a:rPr>
              <a:t>bservation</a:t>
            </a:r>
            <a:endParaRPr lang="en-US" sz="36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 From the Variable Feature Importance Graph we can infer that The following predictor variables influence the target variabl more then the rest of the predictor variables:</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1) Online_Boarding</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2) Inflight_wifi_service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3)</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Class code 4) Type_of_Travel_code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5) Inflight_entertainment</a:t>
            </a:r>
            <a:r>
              <a:rPr lang="en-IN" altLang="en-US" sz="2800">
                <a:latin typeface="Times New Roman" panose="02020603050405020304" pitchFamily="18" charset="0"/>
                <a:cs typeface="Times New Roman" panose="02020603050405020304" pitchFamily="18" charset="0"/>
              </a:rPr>
              <a:t>.</a:t>
            </a:r>
            <a:endParaRPr lang="en-I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5"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4" name="TextBox 3"/>
          <p:cNvSpPr txBox="1"/>
          <p:nvPr/>
        </p:nvSpPr>
        <p:spPr>
          <a:xfrm>
            <a:off x="759754" y="38818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Conclusion</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 Box 5"/>
          <p:cNvSpPr txBox="1"/>
          <p:nvPr/>
        </p:nvSpPr>
        <p:spPr>
          <a:xfrm>
            <a:off x="759460" y="1824355"/>
            <a:ext cx="20140295" cy="10001885"/>
          </a:xfrm>
          <a:prstGeom prst="rect">
            <a:avLst/>
          </a:prstGeom>
          <a:noFill/>
        </p:spPr>
        <p:txBody>
          <a:bodyPr wrap="square" rtlCol="0">
            <a:spAutoFit/>
          </a:bodyPr>
          <a:p>
            <a:pPr algn="l"/>
            <a:r>
              <a:rPr lang="en-US" sz="2800">
                <a:latin typeface="Times New Roman" panose="02020603050405020304" pitchFamily="18" charset="0"/>
                <a:cs typeface="Times New Roman" panose="02020603050405020304" pitchFamily="18" charset="0"/>
              </a:rPr>
              <a:t>We can conclude that Random Forest gives us the best performance out of all the variants. </a:t>
            </a:r>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And from all the models below variables as per each model are influcing the target variable the most. </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US" sz="2800" b="1">
                <a:latin typeface="Times New Roman" panose="02020603050405020304" pitchFamily="18" charset="0"/>
                <a:cs typeface="Times New Roman" panose="02020603050405020304" pitchFamily="18" charset="0"/>
              </a:rPr>
              <a:t>D</a:t>
            </a:r>
            <a:r>
              <a:rPr lang="en-IN" altLang="en-US" sz="2800" b="1">
                <a:latin typeface="Times New Roman" panose="02020603050405020304" pitchFamily="18" charset="0"/>
                <a:cs typeface="Times New Roman" panose="02020603050405020304" pitchFamily="18" charset="0"/>
              </a:rPr>
              <a:t>ecision Tree</a:t>
            </a:r>
            <a:r>
              <a:rPr lang="en-US" sz="2800" b="1">
                <a:latin typeface="Times New Roman" panose="02020603050405020304" pitchFamily="18" charset="0"/>
                <a:cs typeface="Times New Roman" panose="02020603050405020304" pitchFamily="18" charset="0"/>
              </a:rPr>
              <a:t>-Pruning</a:t>
            </a:r>
            <a:r>
              <a:rPr lang="en-US"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1) Online_Boarding 2) Inflight_wifi_service 3) Type_of_Travel_code 4) Inflight_entertainment 5) Customer_Type_Code</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US" sz="2800" b="1">
                <a:latin typeface="Times New Roman" panose="02020603050405020304" pitchFamily="18" charset="0"/>
                <a:cs typeface="Times New Roman" panose="02020603050405020304" pitchFamily="18" charset="0"/>
              </a:rPr>
              <a:t>AdaBoost</a:t>
            </a:r>
            <a:r>
              <a:rPr lang="en-US"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1) Inflight_wifi_service 2) Online_Boarding 2) Seat_Comfort 3) Leg_Room_Service 4) Age 5) Customer_Type_Code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6) Inflight Service </a:t>
            </a:r>
            <a:r>
              <a:rPr lang="en-IN" altLang="en-US"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7) Type of Travel Code</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IN" altLang="en-US" sz="2800" b="1">
                <a:latin typeface="Times New Roman" panose="02020603050405020304" pitchFamily="18" charset="0"/>
                <a:cs typeface="Times New Roman" panose="02020603050405020304" pitchFamily="18" charset="0"/>
              </a:rPr>
              <a:t>Random Forest</a:t>
            </a:r>
            <a:r>
              <a:rPr lang="en-US"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1) Online_Boarding 2) Inflight_wifi_service 3)Class code 4) Type_of_Travel_code 5) Inflight_entertainment</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r>
              <a:rPr lang="en-US" sz="2800" b="1">
                <a:latin typeface="Times New Roman" panose="02020603050405020304" pitchFamily="18" charset="0"/>
                <a:cs typeface="Times New Roman" panose="02020603050405020304" pitchFamily="18" charset="0"/>
              </a:rPr>
              <a:t>L</a:t>
            </a:r>
            <a:r>
              <a:rPr lang="en-IN" altLang="en-US" sz="2800" b="1">
                <a:latin typeface="Times New Roman" panose="02020603050405020304" pitchFamily="18" charset="0"/>
                <a:cs typeface="Times New Roman" panose="02020603050405020304" pitchFamily="18" charset="0"/>
              </a:rPr>
              <a:t>ogistic </a:t>
            </a:r>
            <a:r>
              <a:rPr lang="en-US" sz="2800" b="1">
                <a:latin typeface="Times New Roman" panose="02020603050405020304" pitchFamily="18" charset="0"/>
                <a:cs typeface="Times New Roman" panose="02020603050405020304" pitchFamily="18" charset="0"/>
              </a:rPr>
              <a:t>R</a:t>
            </a:r>
            <a:r>
              <a:rPr lang="en-IN" altLang="en-US" sz="2800" b="1">
                <a:latin typeface="Times New Roman" panose="02020603050405020304" pitchFamily="18" charset="0"/>
                <a:cs typeface="Times New Roman" panose="02020603050405020304" pitchFamily="18" charset="0"/>
              </a:rPr>
              <a:t>egression</a:t>
            </a:r>
            <a:r>
              <a:rPr lang="en-US" sz="2800" b="1">
                <a:latin typeface="Times New Roman" panose="02020603050405020304" pitchFamily="18" charset="0"/>
                <a:cs typeface="Times New Roman" panose="02020603050405020304" pitchFamily="18" charset="0"/>
              </a:rPr>
              <a:t>:</a:t>
            </a:r>
            <a:endParaRPr lang="en-US" sz="2800" b="1">
              <a:latin typeface="Times New Roman" panose="02020603050405020304" pitchFamily="18" charset="0"/>
              <a:cs typeface="Times New Roman" panose="02020603050405020304" pitchFamily="18" charset="0"/>
            </a:endParaRPr>
          </a:p>
          <a:p>
            <a:pPr algn="l"/>
            <a:endParaRPr lang="en-US" sz="2800" b="1">
              <a:latin typeface="Times New Roman" panose="02020603050405020304" pitchFamily="18" charset="0"/>
              <a:cs typeface="Times New Roman" panose="02020603050405020304" pitchFamily="18" charset="0"/>
            </a:endParaRPr>
          </a:p>
          <a:p>
            <a:pPr algn="l"/>
            <a:r>
              <a:rPr lang="en-US" sz="2800">
                <a:latin typeface="Times New Roman" panose="02020603050405020304" pitchFamily="18" charset="0"/>
                <a:cs typeface="Times New Roman" panose="02020603050405020304" pitchFamily="18" charset="0"/>
              </a:rPr>
              <a:t>1) Type_of_Travel_code 2) Customer_Type_Code 3) Departure_Delay_in_Minutes 4) Class_Code and 5) Age</a:t>
            </a:r>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algn="l"/>
            <a:endParaRPr lang="en-US" sz="2800">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v"/>
            </a:pPr>
            <a:r>
              <a:rPr lang="en-IN" altLang="en-US" sz="2800">
                <a:latin typeface="Times New Roman" panose="02020603050405020304" pitchFamily="18" charset="0"/>
                <a:cs typeface="Times New Roman" panose="02020603050405020304" pitchFamily="18" charset="0"/>
              </a:rPr>
              <a:t>Here From the above measures </a:t>
            </a:r>
            <a:r>
              <a:rPr lang="en-US" sz="2800">
                <a:latin typeface="Times New Roman" panose="02020603050405020304" pitchFamily="18" charset="0"/>
                <a:cs typeface="Times New Roman" panose="02020603050405020304" pitchFamily="18" charset="0"/>
              </a:rPr>
              <a:t>we can conclude that 1) Type_of_travel_code 2) Customer_type_code 3) class_code</a:t>
            </a:r>
            <a:r>
              <a:rPr lang="en-IN" altLang="en-US" sz="2800">
                <a:latin typeface="Times New Roman" panose="02020603050405020304" pitchFamily="18" charset="0"/>
                <a:cs typeface="Times New Roman" panose="02020603050405020304" pitchFamily="18" charset="0"/>
              </a:rPr>
              <a:t>.</a:t>
            </a:r>
            <a:endParaRPr lang="en-IN" altLang="en-US" sz="2800">
              <a:latin typeface="Times New Roman" panose="02020603050405020304" pitchFamily="18" charset="0"/>
              <a:cs typeface="Times New Roman" panose="02020603050405020304" pitchFamily="18" charset="0"/>
            </a:endParaRPr>
          </a:p>
          <a:p>
            <a:pPr algn="l"/>
            <a:r>
              <a:rPr lang="en-IN" altLang="en-US" sz="2800">
                <a:latin typeface="Times New Roman" panose="02020603050405020304" pitchFamily="18" charset="0"/>
                <a:cs typeface="Times New Roman" panose="02020603050405020304" pitchFamily="18" charset="0"/>
              </a:rPr>
              <a:t>	has appeared in most of the models which are influencing the target model.</a:t>
            </a:r>
            <a:endParaRPr lang="en-I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5"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4" name="TextBox 3"/>
          <p:cNvSpPr txBox="1"/>
          <p:nvPr/>
        </p:nvSpPr>
        <p:spPr>
          <a:xfrm>
            <a:off x="5661653" y="5468997"/>
            <a:ext cx="11076317" cy="830997"/>
          </a:xfrm>
          <a:prstGeom prst="rect">
            <a:avLst/>
          </a:prstGeom>
          <a:noFill/>
        </p:spPr>
        <p:txBody>
          <a:bodyPr wrap="square" rtlCol="0">
            <a:spAutoFit/>
          </a:bodyPr>
          <a:lstStyle/>
          <a:p>
            <a:pPr algn="ctr"/>
            <a:r>
              <a:rPr lang="en-IN" sz="4800" b="1" dirty="0">
                <a:solidFill>
                  <a:schemeClr val="accent1">
                    <a:lumMod val="75000"/>
                  </a:schemeClr>
                </a:solidFill>
              </a:rPr>
              <a:t>THANK YOU</a:t>
            </a:r>
            <a:endParaRPr lang="en-IN" sz="4800" b="1" dirty="0">
              <a:solidFill>
                <a:schemeClr val="accent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54" name="TextBox 53"/>
          <p:cNvSpPr txBox="1"/>
          <p:nvPr/>
        </p:nvSpPr>
        <p:spPr>
          <a:xfrm>
            <a:off x="1225738" y="529322"/>
            <a:ext cx="9974074" cy="2923877"/>
          </a:xfrm>
          <a:prstGeom prst="rect">
            <a:avLst/>
          </a:prstGeom>
          <a:noFill/>
        </p:spPr>
        <p:txBody>
          <a:bodyPr wrap="square">
            <a:spAutoFit/>
          </a:bodyPr>
          <a:lstStyle/>
          <a:p>
            <a:pPr rtl="0">
              <a:spcBef>
                <a:spcPts val="0"/>
              </a:spcBef>
              <a:spcAft>
                <a:spcPts val="0"/>
              </a:spcAft>
            </a:pPr>
            <a:r>
              <a:rPr lang="en-IN" sz="4800" b="1" i="0" strike="noStrike" dirty="0">
                <a:solidFill>
                  <a:srgbClr val="3F3F3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Objective and Understanding</a:t>
            </a:r>
            <a:endPar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br>
              <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5" name="TextBox 54"/>
          <p:cNvSpPr txBox="1"/>
          <p:nvPr/>
        </p:nvSpPr>
        <p:spPr>
          <a:xfrm>
            <a:off x="1225739" y="3404047"/>
            <a:ext cx="3927548" cy="584775"/>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800"/>
              <a:buFont typeface="Calibri" panose="020F0502020204030204"/>
              <a:buNone/>
            </a:pPr>
            <a:r>
              <a:rPr lang="en-IN" sz="3200" b="1" i="0" u="none" strike="noStrike" cap="none" dirty="0">
                <a:solidFill>
                  <a:schemeClr val="accent1">
                    <a:lumMod val="75000"/>
                  </a:schemeClr>
                </a:solidFill>
                <a:latin typeface="Times New Roman" panose="02020603050405020304" pitchFamily="18" charset="0"/>
                <a:ea typeface="Calibri" panose="020F0502020204030204"/>
                <a:cs typeface="Times New Roman" panose="02020603050405020304" pitchFamily="18" charset="0"/>
                <a:sym typeface="Calibri" panose="020F0502020204030204"/>
              </a:rPr>
              <a:t>Problem Statement</a:t>
            </a:r>
            <a:endParaRPr lang="en-IN" sz="3200" b="0" i="0" u="none" strike="noStrike" cap="none" dirty="0">
              <a:solidFill>
                <a:schemeClr val="accent1">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6" name="TextBox 55"/>
          <p:cNvSpPr txBox="1"/>
          <p:nvPr/>
        </p:nvSpPr>
        <p:spPr>
          <a:xfrm>
            <a:off x="1225739" y="4165807"/>
            <a:ext cx="2966699" cy="3108543"/>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400"/>
              <a:buFont typeface="Calibri" panose="020F0502020204030204"/>
              <a:buNone/>
            </a:pPr>
            <a:r>
              <a:rPr lang="en-US" sz="2800" b="0" i="0" u="none" strike="noStrike" cap="none"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We aim to build a classification model to determine customer satisfaction and identify areas of improvement.</a:t>
            </a:r>
            <a:endParaRPr lang="en-US" sz="2800" b="0"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7" name="TextBox 56"/>
          <p:cNvSpPr txBox="1"/>
          <p:nvPr/>
        </p:nvSpPr>
        <p:spPr>
          <a:xfrm>
            <a:off x="5586724" y="3404047"/>
            <a:ext cx="3927548" cy="584775"/>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800"/>
              <a:buFont typeface="Calibri" panose="020F0502020204030204"/>
              <a:buNone/>
            </a:pPr>
            <a:r>
              <a:rPr lang="en-IN" sz="3200" b="1" i="0" u="none" strike="noStrike" cap="none" dirty="0">
                <a:solidFill>
                  <a:schemeClr val="accent1">
                    <a:lumMod val="75000"/>
                  </a:schemeClr>
                </a:solidFill>
                <a:latin typeface="Times New Roman" panose="02020603050405020304" pitchFamily="18" charset="0"/>
                <a:ea typeface="Calibri" panose="020F0502020204030204"/>
                <a:cs typeface="Times New Roman" panose="02020603050405020304" pitchFamily="18" charset="0"/>
                <a:sym typeface="Calibri" panose="020F0502020204030204"/>
              </a:rPr>
              <a:t>Why it is important </a:t>
            </a:r>
            <a:endParaRPr lang="en-IN" sz="3200" b="0" i="0" u="none" strike="noStrike" cap="none" dirty="0">
              <a:solidFill>
                <a:schemeClr val="accent1">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58" name="TextBox 57"/>
          <p:cNvSpPr txBox="1"/>
          <p:nvPr/>
        </p:nvSpPr>
        <p:spPr>
          <a:xfrm>
            <a:off x="5563387" y="4146539"/>
            <a:ext cx="3304568" cy="3108543"/>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2800" b="0" i="0" u="none" strike="noStrike" cap="none"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It will help the airline industry or airline company to perform very well in their business by knowing the key areas for improvement.</a:t>
            </a:r>
            <a:endParaRPr lang="en-US" sz="2800" b="0" i="0" u="none" strike="noStrike" cap="none" dirty="0">
              <a:solidFill>
                <a:srgbClr val="3F3F3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9" name="TextBox 58"/>
          <p:cNvSpPr txBox="1"/>
          <p:nvPr/>
        </p:nvSpPr>
        <p:spPr>
          <a:xfrm>
            <a:off x="10683384" y="3409286"/>
            <a:ext cx="3369321" cy="584775"/>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800"/>
              <a:buFont typeface="Calibri" panose="020F0502020204030204"/>
              <a:buNone/>
            </a:pPr>
            <a:r>
              <a:rPr lang="en-IN" sz="3200" b="1" i="0" u="none" strike="noStrike" cap="none" dirty="0">
                <a:solidFill>
                  <a:schemeClr val="accent1">
                    <a:lumMod val="75000"/>
                  </a:schemeClr>
                </a:solidFill>
                <a:latin typeface="Times New Roman" panose="02020603050405020304" pitchFamily="18" charset="0"/>
                <a:ea typeface="Calibri" panose="020F0502020204030204"/>
                <a:cs typeface="Times New Roman" panose="02020603050405020304" pitchFamily="18" charset="0"/>
                <a:sym typeface="Calibri" panose="020F0502020204030204"/>
              </a:rPr>
              <a:t>Value Addition</a:t>
            </a:r>
            <a:endParaRPr lang="en-IN" sz="3200" b="0" i="0" u="none" strike="noStrike" cap="none" dirty="0">
              <a:solidFill>
                <a:schemeClr val="accent1">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60" name="TextBox 59"/>
          <p:cNvSpPr txBox="1"/>
          <p:nvPr/>
        </p:nvSpPr>
        <p:spPr>
          <a:xfrm>
            <a:off x="10683384" y="4147950"/>
            <a:ext cx="2956746" cy="2677656"/>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400"/>
              <a:buFont typeface="Calibri" panose="020F0502020204030204"/>
              <a:buNone/>
            </a:pPr>
            <a:r>
              <a:rPr lang="en-US" sz="2800" b="0" i="0" u="none" strike="noStrike" cap="none"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Airline companies can prioritize their expenditure which will help them in developing their business</a:t>
            </a:r>
            <a:r>
              <a:rPr lang="en-US" sz="2800" b="0" i="0" u="none" strike="noStrike" cap="none" dirty="0">
                <a:solidFill>
                  <a:srgbClr val="3F3F3F"/>
                </a:solidFill>
                <a:latin typeface="Arial" panose="020B0604020202020204"/>
                <a:ea typeface="Arial" panose="020B0604020202020204"/>
                <a:cs typeface="Arial" panose="020B0604020202020204"/>
                <a:sym typeface="Arial" panose="020B0604020202020204"/>
              </a:rPr>
              <a:t>.</a:t>
            </a:r>
            <a:endParaRPr lang="en-US" sz="2800" b="0" i="0" u="none" strike="noStrike" cap="none" dirty="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61" name="TextBox 60"/>
          <p:cNvSpPr txBox="1"/>
          <p:nvPr/>
        </p:nvSpPr>
        <p:spPr>
          <a:xfrm>
            <a:off x="1225739" y="8151247"/>
            <a:ext cx="3380767" cy="584775"/>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800"/>
              <a:buFont typeface="Calibri" panose="020F0502020204030204"/>
              <a:buNone/>
            </a:pPr>
            <a:r>
              <a:rPr lang="en-IN" sz="3200" b="1" i="0" u="none" strike="noStrike" cap="none" dirty="0">
                <a:solidFill>
                  <a:schemeClr val="accent1">
                    <a:lumMod val="75000"/>
                  </a:schemeClr>
                </a:solidFill>
                <a:latin typeface="Times New Roman" panose="02020603050405020304" pitchFamily="18" charset="0"/>
                <a:ea typeface="Calibri" panose="020F0502020204030204"/>
                <a:cs typeface="Times New Roman" panose="02020603050405020304" pitchFamily="18" charset="0"/>
                <a:sym typeface="Calibri" panose="020F0502020204030204"/>
              </a:rPr>
              <a:t>Future Scope</a:t>
            </a:r>
            <a:endParaRPr lang="en-IN" sz="3200" b="0" i="0" u="none" strike="noStrike" cap="none" dirty="0">
              <a:solidFill>
                <a:schemeClr val="accent1">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62" name="TextBox 61"/>
          <p:cNvSpPr txBox="1"/>
          <p:nvPr/>
        </p:nvSpPr>
        <p:spPr>
          <a:xfrm>
            <a:off x="1225739" y="8924784"/>
            <a:ext cx="2811423" cy="3108543"/>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050"/>
              <a:buFont typeface="Calibri" panose="020F0502020204030204"/>
              <a:buNone/>
            </a:pPr>
            <a:r>
              <a:rPr lang="en-US" sz="2800" b="0" i="0" u="none" strike="noStrike" cap="none"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When our model goes into production, it will help the Airline companies to identify areas to improve</a:t>
            </a:r>
            <a:r>
              <a:rPr lang="en-US" sz="2800" b="0" i="0" u="none" strike="noStrike" cap="none" dirty="0">
                <a:solidFill>
                  <a:srgbClr val="3F3F3F"/>
                </a:solidFill>
                <a:latin typeface="Arial" panose="020B0604020202020204"/>
                <a:ea typeface="Arial" panose="020B0604020202020204"/>
                <a:cs typeface="Arial" panose="020B0604020202020204"/>
                <a:sym typeface="Arial" panose="020B0604020202020204"/>
              </a:rPr>
              <a:t>.</a:t>
            </a:r>
            <a:endParaRPr lang="en-US" sz="2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TextBox 62"/>
          <p:cNvSpPr txBox="1"/>
          <p:nvPr/>
        </p:nvSpPr>
        <p:spPr>
          <a:xfrm>
            <a:off x="5586724" y="8151247"/>
            <a:ext cx="3718636" cy="584775"/>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800"/>
              <a:buFont typeface="Calibri" panose="020F0502020204030204"/>
              <a:buNone/>
            </a:pPr>
            <a:r>
              <a:rPr lang="en-IN" sz="3200" b="1" i="0" u="none" strike="noStrike" cap="none" dirty="0">
                <a:solidFill>
                  <a:schemeClr val="accent1">
                    <a:lumMod val="75000"/>
                  </a:schemeClr>
                </a:solidFill>
                <a:latin typeface="Times New Roman" panose="02020603050405020304" pitchFamily="18" charset="0"/>
                <a:ea typeface="Calibri" panose="020F0502020204030204"/>
                <a:cs typeface="Times New Roman" panose="02020603050405020304" pitchFamily="18" charset="0"/>
                <a:sym typeface="Calibri" panose="020F0502020204030204"/>
              </a:rPr>
              <a:t>Solution</a:t>
            </a:r>
            <a:endParaRPr lang="en-IN" sz="3200" b="0" i="0" u="none" strike="noStrike" cap="none" dirty="0">
              <a:solidFill>
                <a:schemeClr val="accent1">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64" name="TextBox 63"/>
          <p:cNvSpPr txBox="1"/>
          <p:nvPr/>
        </p:nvSpPr>
        <p:spPr>
          <a:xfrm>
            <a:off x="5563388" y="8924784"/>
            <a:ext cx="3425338" cy="2677656"/>
          </a:xfrm>
          <a:prstGeom prst="rect">
            <a:avLst/>
          </a:prstGeom>
          <a:noFill/>
        </p:spPr>
        <p:txBody>
          <a:bodyPr wrap="square">
            <a:spAutoFit/>
          </a:bodyPr>
          <a:lstStyle/>
          <a:p>
            <a:pPr marL="0" marR="0" lvl="0" indent="0" algn="l" rtl="0">
              <a:lnSpc>
                <a:spcPct val="100000"/>
              </a:lnSpc>
              <a:spcBef>
                <a:spcPts val="0"/>
              </a:spcBef>
              <a:spcAft>
                <a:spcPts val="0"/>
              </a:spcAft>
              <a:buClr>
                <a:schemeClr val="accent1"/>
              </a:buClr>
              <a:buSzPts val="1050"/>
              <a:buFont typeface="Calibri" panose="020F0502020204030204"/>
              <a:buNone/>
            </a:pPr>
            <a:r>
              <a:rPr lang="en-US" sz="2800" b="0" i="0" u="none" strike="noStrike" cap="none" dirty="0">
                <a:solidFill>
                  <a:srgbClr val="3F3F3F"/>
                </a:solidFill>
                <a:latin typeface="Times New Roman" panose="02020603050405020304" pitchFamily="18" charset="0"/>
                <a:ea typeface="Arial" panose="020B0604020202020204"/>
                <a:cs typeface="Times New Roman" panose="02020603050405020304" pitchFamily="18" charset="0"/>
                <a:sym typeface="Arial" panose="020B0604020202020204"/>
              </a:rPr>
              <a:t>Model will help the airline to retain loyal customers and improve chances so that new customers also prefer the airline.</a:t>
            </a:r>
            <a:endParaRPr lang="en-US" sz="2800" b="0" i="0" u="none" strike="noStrike" cap="none"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65" name="Rectangle 64"/>
          <p:cNvSpPr/>
          <p:nvPr/>
        </p:nvSpPr>
        <p:spPr>
          <a:xfrm>
            <a:off x="1225739" y="2898475"/>
            <a:ext cx="3380767" cy="189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6" name="Rectangle 65"/>
          <p:cNvSpPr/>
          <p:nvPr/>
        </p:nvSpPr>
        <p:spPr>
          <a:xfrm>
            <a:off x="5607959" y="2898475"/>
            <a:ext cx="3380767" cy="189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7" name="Rectangle 66"/>
          <p:cNvSpPr/>
          <p:nvPr/>
        </p:nvSpPr>
        <p:spPr>
          <a:xfrm>
            <a:off x="10677660" y="2898475"/>
            <a:ext cx="3380767" cy="189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8" name="Rectangle 67"/>
          <p:cNvSpPr/>
          <p:nvPr/>
        </p:nvSpPr>
        <p:spPr>
          <a:xfrm>
            <a:off x="1225738" y="7743872"/>
            <a:ext cx="3380767" cy="189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9" name="Rectangle 68"/>
          <p:cNvSpPr/>
          <p:nvPr/>
        </p:nvSpPr>
        <p:spPr>
          <a:xfrm>
            <a:off x="5607959" y="7750057"/>
            <a:ext cx="3380767" cy="1897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7" name="TextBox 6"/>
          <p:cNvSpPr txBox="1"/>
          <p:nvPr/>
        </p:nvSpPr>
        <p:spPr>
          <a:xfrm>
            <a:off x="979098" y="776814"/>
            <a:ext cx="11201400" cy="830997"/>
          </a:xfrm>
          <a:prstGeom prst="rect">
            <a:avLst/>
          </a:prstGeom>
          <a:noFill/>
        </p:spPr>
        <p:txBody>
          <a:bodyPr wrap="square">
            <a:spAutoFit/>
          </a:bodyPr>
          <a:lstStyle/>
          <a:p>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PROPERTY OF DATASET</a:t>
            </a:r>
            <a:endParaRPr lang="en-IN" sz="4800" dirty="0">
              <a:effectLst>
                <a:outerShdw blurRad="38100" dist="38100" dir="2700000" algn="tl">
                  <a:srgbClr val="000000">
                    <a:alpha val="43137"/>
                  </a:srgbClr>
                </a:outerShdw>
              </a:effectLst>
            </a:endParaRPr>
          </a:p>
        </p:txBody>
      </p:sp>
      <p:sp>
        <p:nvSpPr>
          <p:cNvPr id="12" name="Content Placeholder 2"/>
          <p:cNvSpPr>
            <a:spLocks noGrp="1"/>
          </p:cNvSpPr>
          <p:nvPr/>
        </p:nvSpPr>
        <p:spPr>
          <a:xfrm>
            <a:off x="979098" y="2029998"/>
            <a:ext cx="11201400" cy="88141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15000"/>
              </a:lnSpc>
              <a:buNone/>
            </a:pPr>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categorization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buNone/>
            </a:pPr>
            <a:r>
              <a:rPr lang="en-US" sz="40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Independent variables: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15000"/>
              </a:lnSpc>
            </a:pP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Numerical column: </a:t>
            </a:r>
            <a:r>
              <a:rPr lang="en-US" sz="4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18</a:t>
            </a: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15000"/>
              </a:lnSpc>
            </a:pP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Categorical column: </a:t>
            </a:r>
            <a:r>
              <a:rPr lang="en-US" sz="4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4</a:t>
            </a: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15000"/>
              </a:lnSpc>
            </a:pP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Column with Null values : 1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buNone/>
            </a:pPr>
            <a:r>
              <a:rPr lang="en-US" sz="40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Target variable</a:t>
            </a: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15000"/>
              </a:lnSpc>
            </a:pPr>
            <a:r>
              <a:rPr lang="en-US" sz="4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Categorical - 1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4000" b="1" dirty="0">
                <a:latin typeface="Times New Roman" panose="02020603050405020304" pitchFamily="18" charset="0"/>
                <a:cs typeface="Times New Roman" panose="02020603050405020304" pitchFamily="18" charset="0"/>
              </a:rPr>
              <a:t>Shape of the dataset:</a:t>
            </a:r>
            <a:endParaRPr lang="en-US" sz="4000" b="1"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103904 rows and 23 columns</a:t>
            </a:r>
            <a:endParaRPr lang="en-IN" sz="40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10219855" y="1851019"/>
            <a:ext cx="10569805" cy="94656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1771142" y="1615150"/>
            <a:ext cx="9078677" cy="1122302"/>
          </a:xfrm>
          <a:prstGeom prst="rect">
            <a:avLst/>
          </a:prstGeom>
          <a:noFill/>
          <a:ln>
            <a:noFill/>
          </a:ln>
        </p:spPr>
        <p:txBody>
          <a:bodyPr spcFirstLastPara="1" vert="horz" wrap="square" lIns="0" tIns="0" rIns="0" bIns="0" rtlCol="0" anchor="b" anchorCtr="0">
            <a:normAutofit/>
          </a:bodyPr>
          <a:lstStyle/>
          <a:p>
            <a:r>
              <a:rPr lang="en-US" sz="7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Processing </a:t>
            </a:r>
            <a:endParaRPr sz="7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9" name="Google Shape;149;p3"/>
          <p:cNvSpPr txBox="1">
            <a:spLocks noGrp="1"/>
          </p:cNvSpPr>
          <p:nvPr>
            <p:ph type="body" idx="2"/>
          </p:nvPr>
        </p:nvSpPr>
        <p:spPr>
          <a:xfrm>
            <a:off x="6521257" y="3453675"/>
            <a:ext cx="3919934" cy="378172"/>
          </a:xfrm>
          <a:prstGeom prst="rect">
            <a:avLst/>
          </a:prstGeom>
          <a:noFill/>
          <a:ln>
            <a:noFill/>
          </a:ln>
        </p:spPr>
        <p:txBody>
          <a:bodyPr spcFirstLastPara="1" vert="horz" wrap="square" lIns="0" tIns="0" rIns="0" bIns="0" rtlCol="0" anchor="t" anchorCtr="0">
            <a:noAutofit/>
          </a:bodyPr>
          <a:lstStyle/>
          <a:p>
            <a:pPr marL="0" indent="0">
              <a:spcBef>
                <a:spcPts val="0"/>
              </a:spcBef>
            </a:pPr>
            <a:r>
              <a:rPr lang="en-US" b="1" dirty="0">
                <a:latin typeface="Times New Roman" panose="02020603050405020304" pitchFamily="18" charset="0"/>
                <a:cs typeface="Times New Roman" panose="02020603050405020304" pitchFamily="18" charset="0"/>
              </a:rPr>
              <a:t>Data Description</a:t>
            </a:r>
            <a:endParaRPr b="1" dirty="0">
              <a:latin typeface="Times New Roman" panose="02020603050405020304" pitchFamily="18" charset="0"/>
              <a:cs typeface="Times New Roman" panose="02020603050405020304" pitchFamily="18" charset="0"/>
            </a:endParaRPr>
          </a:p>
        </p:txBody>
      </p:sp>
      <p:sp>
        <p:nvSpPr>
          <p:cNvPr id="151" name="Google Shape;151;p3"/>
          <p:cNvSpPr txBox="1">
            <a:spLocks noGrp="1"/>
          </p:cNvSpPr>
          <p:nvPr>
            <p:ph type="body" idx="4"/>
          </p:nvPr>
        </p:nvSpPr>
        <p:spPr>
          <a:xfrm>
            <a:off x="6913478" y="7572105"/>
            <a:ext cx="3075911" cy="1042979"/>
          </a:xfrm>
          <a:prstGeom prst="rect">
            <a:avLst/>
          </a:prstGeom>
          <a:noFill/>
          <a:ln>
            <a:noFill/>
          </a:ln>
        </p:spPr>
        <p:txBody>
          <a:bodyPr spcFirstLastPara="1" vert="horz" wrap="square" lIns="0" tIns="0" rIns="0" bIns="0" rtlCol="0" anchor="t" anchorCtr="0">
            <a:noAutofit/>
          </a:bodyPr>
          <a:lstStyle/>
          <a:p>
            <a:pPr marL="0" indent="0">
              <a:spcBef>
                <a:spcPts val="0"/>
              </a:spcBef>
            </a:pPr>
            <a:r>
              <a:rPr lang="en-US" b="1" dirty="0">
                <a:latin typeface="Times New Roman" panose="02020603050405020304" pitchFamily="18" charset="0"/>
                <a:cs typeface="Times New Roman" panose="02020603050405020304" pitchFamily="18" charset="0"/>
              </a:rPr>
              <a:t>Handling Missing Values	</a:t>
            </a:r>
            <a:endParaRPr b="1" dirty="0">
              <a:latin typeface="Times New Roman" panose="02020603050405020304" pitchFamily="18" charset="0"/>
              <a:cs typeface="Times New Roman" panose="02020603050405020304" pitchFamily="18" charset="0"/>
            </a:endParaRPr>
          </a:p>
        </p:txBody>
      </p:sp>
      <p:sp>
        <p:nvSpPr>
          <p:cNvPr id="152" name="Google Shape;152;p3"/>
          <p:cNvSpPr txBox="1">
            <a:spLocks noGrp="1"/>
          </p:cNvSpPr>
          <p:nvPr>
            <p:ph type="body" idx="3"/>
          </p:nvPr>
        </p:nvSpPr>
        <p:spPr>
          <a:xfrm>
            <a:off x="6913477" y="8615085"/>
            <a:ext cx="3213933" cy="1830081"/>
          </a:xfrm>
          <a:prstGeom prst="rect">
            <a:avLst/>
          </a:prstGeom>
          <a:noFill/>
          <a:ln>
            <a:noFill/>
          </a:ln>
        </p:spPr>
        <p:txBody>
          <a:bodyPr spcFirstLastPara="1" vert="horz" wrap="square" lIns="0" tIns="0" rIns="0" bIns="0" rtlCol="0" anchor="t" anchorCtr="0">
            <a:noAutofit/>
          </a:bodyPr>
          <a:lstStyle/>
          <a:p>
            <a:pPr marL="0" indent="0">
              <a:spcBef>
                <a:spcPts val="0"/>
              </a:spcBef>
              <a:buClr>
                <a:srgbClr val="000000"/>
              </a:buClr>
              <a:buSzPts val="1200"/>
            </a:pPr>
            <a:r>
              <a:rPr lang="en-US" sz="2400" dirty="0">
                <a:solidFill>
                  <a:srgbClr val="000000"/>
                </a:solidFill>
                <a:latin typeface="Libre Franklin" pitchFamily="2" charset="0"/>
                <a:ea typeface="Arial" panose="020B0604020202020204"/>
                <a:cs typeface="Arial" panose="020B0604020202020204"/>
                <a:sym typeface="Arial" panose="020B0604020202020204"/>
              </a:rPr>
              <a:t>We have no missing values in our dataset. We used </a:t>
            </a:r>
            <a:r>
              <a:rPr lang="en-US" sz="2400" dirty="0" err="1">
                <a:solidFill>
                  <a:srgbClr val="000000"/>
                </a:solidFill>
                <a:latin typeface="Libre Franklin" pitchFamily="2" charset="0"/>
                <a:ea typeface="Arial" panose="020B0604020202020204"/>
                <a:cs typeface="Arial" panose="020B0604020202020204"/>
                <a:sym typeface="Arial" panose="020B0604020202020204"/>
              </a:rPr>
              <a:t>IterativeImputer</a:t>
            </a:r>
            <a:r>
              <a:rPr lang="en-US" sz="2400" dirty="0">
                <a:solidFill>
                  <a:srgbClr val="000000"/>
                </a:solidFill>
                <a:latin typeface="Libre Franklin" pitchFamily="2" charset="0"/>
                <a:ea typeface="Arial" panose="020B0604020202020204"/>
                <a:cs typeface="Arial" panose="020B0604020202020204"/>
                <a:sym typeface="Arial" panose="020B0604020202020204"/>
              </a:rPr>
              <a:t> to treat missing values found in 1 column.</a:t>
            </a:r>
            <a:endParaRPr sz="2000" dirty="0">
              <a:latin typeface="Libre Franklin" pitchFamily="2" charset="0"/>
            </a:endParaRPr>
          </a:p>
        </p:txBody>
      </p:sp>
      <p:sp>
        <p:nvSpPr>
          <p:cNvPr id="155" name="Google Shape;155;p3"/>
          <p:cNvSpPr txBox="1">
            <a:spLocks noGrp="1"/>
          </p:cNvSpPr>
          <p:nvPr>
            <p:ph type="body" idx="6"/>
          </p:nvPr>
        </p:nvSpPr>
        <p:spPr>
          <a:xfrm>
            <a:off x="11789417" y="4349971"/>
            <a:ext cx="3919934" cy="378172"/>
          </a:xfrm>
          <a:prstGeom prst="rect">
            <a:avLst/>
          </a:prstGeom>
          <a:noFill/>
          <a:ln>
            <a:noFill/>
          </a:ln>
        </p:spPr>
        <p:txBody>
          <a:bodyPr spcFirstLastPara="1" vert="horz" wrap="square" lIns="0" tIns="0" rIns="0" bIns="0" rtlCol="0" anchor="t" anchorCtr="0">
            <a:noAutofit/>
          </a:bodyPr>
          <a:lstStyle/>
          <a:p>
            <a:pPr marL="0" indent="0">
              <a:spcBef>
                <a:spcPts val="0"/>
              </a:spcBef>
            </a:pPr>
            <a:r>
              <a:rPr lang="en-US" b="1" dirty="0">
                <a:latin typeface="Times New Roman" panose="02020603050405020304" pitchFamily="18" charset="0"/>
                <a:cs typeface="Times New Roman" panose="02020603050405020304" pitchFamily="18" charset="0"/>
              </a:rPr>
              <a:t>Outlier Treatment	</a:t>
            </a:r>
            <a:endParaRPr b="1" dirty="0">
              <a:latin typeface="Times New Roman" panose="02020603050405020304" pitchFamily="18" charset="0"/>
              <a:cs typeface="Times New Roman" panose="02020603050405020304" pitchFamily="18" charset="0"/>
            </a:endParaRPr>
          </a:p>
        </p:txBody>
      </p:sp>
      <p:sp>
        <p:nvSpPr>
          <p:cNvPr id="156" name="Google Shape;156;p3"/>
          <p:cNvSpPr txBox="1">
            <a:spLocks noGrp="1"/>
          </p:cNvSpPr>
          <p:nvPr>
            <p:ph type="body" idx="5"/>
          </p:nvPr>
        </p:nvSpPr>
        <p:spPr>
          <a:xfrm>
            <a:off x="11789417" y="5198027"/>
            <a:ext cx="3919934" cy="678551"/>
          </a:xfrm>
          <a:prstGeom prst="rect">
            <a:avLst/>
          </a:prstGeom>
          <a:noFill/>
          <a:ln>
            <a:noFill/>
          </a:ln>
        </p:spPr>
        <p:txBody>
          <a:bodyPr spcFirstLastPara="1" vert="horz" wrap="square" lIns="0" tIns="0" rIns="0" bIns="0" rtlCol="0" anchor="t" anchorCtr="0">
            <a:noAutofit/>
          </a:bodyPr>
          <a:lstStyle/>
          <a:p>
            <a:pPr marL="0" indent="0">
              <a:spcBef>
                <a:spcPts val="0"/>
              </a:spcBef>
            </a:pPr>
            <a:r>
              <a:rPr lang="en-US" dirty="0"/>
              <a:t>We check outliers on all variables and treat on four continuous numerical with IQR.</a:t>
            </a:r>
            <a:endParaRPr dirty="0"/>
          </a:p>
        </p:txBody>
      </p:sp>
      <p:pic>
        <p:nvPicPr>
          <p:cNvPr id="9" name="Picture 8"/>
          <p:cNvPicPr>
            <a:picLocks noChangeAspect="1"/>
          </p:cNvPicPr>
          <p:nvPr/>
        </p:nvPicPr>
        <p:blipFill>
          <a:blip r:embed="rId1"/>
          <a:stretch>
            <a:fillRect/>
          </a:stretch>
        </p:blipFill>
        <p:spPr>
          <a:xfrm>
            <a:off x="2175298" y="3834375"/>
            <a:ext cx="3886400" cy="3211023"/>
          </a:xfrm>
          <a:prstGeom prst="rect">
            <a:avLst/>
          </a:prstGeom>
        </p:spPr>
      </p:pic>
      <p:pic>
        <p:nvPicPr>
          <p:cNvPr id="23" name="Picture 22"/>
          <p:cNvPicPr>
            <a:picLocks noChangeAspect="1"/>
          </p:cNvPicPr>
          <p:nvPr/>
        </p:nvPicPr>
        <p:blipFill>
          <a:blip r:embed="rId2"/>
          <a:stretch>
            <a:fillRect/>
          </a:stretch>
        </p:blipFill>
        <p:spPr>
          <a:xfrm>
            <a:off x="6228337" y="4072869"/>
            <a:ext cx="4946505" cy="2972529"/>
          </a:xfrm>
          <a:prstGeom prst="rect">
            <a:avLst/>
          </a:prstGeom>
        </p:spPr>
      </p:pic>
      <p:pic>
        <p:nvPicPr>
          <p:cNvPr id="25" name="Picture 24"/>
          <p:cNvPicPr>
            <a:picLocks noChangeAspect="1"/>
          </p:cNvPicPr>
          <p:nvPr/>
        </p:nvPicPr>
        <p:blipFill>
          <a:blip r:embed="rId3"/>
          <a:stretch>
            <a:fillRect/>
          </a:stretch>
        </p:blipFill>
        <p:spPr>
          <a:xfrm>
            <a:off x="16419867" y="8284458"/>
            <a:ext cx="4748480" cy="2344254"/>
          </a:xfrm>
          <a:prstGeom prst="rect">
            <a:avLst/>
          </a:prstGeom>
        </p:spPr>
      </p:pic>
      <p:sp>
        <p:nvSpPr>
          <p:cNvPr id="28" name="Google Shape;149;p3"/>
          <p:cNvSpPr txBox="1"/>
          <p:nvPr/>
        </p:nvSpPr>
        <p:spPr>
          <a:xfrm>
            <a:off x="16587014" y="7761192"/>
            <a:ext cx="3919934" cy="378172"/>
          </a:xfrm>
          <a:prstGeom prst="rect">
            <a:avLst/>
          </a:prstGeom>
          <a:noFill/>
          <a:ln>
            <a:noFill/>
          </a:ln>
        </p:spPr>
        <p:txBody>
          <a:bodyPr spcFirstLastPara="1" vert="horz" wrap="square" lIns="0" tIns="0" rIns="0" bIns="0" rtlCol="0" anchor="t" anchorCtr="0">
            <a:noAutofit/>
          </a:bodyPr>
          <a:lstStyle>
            <a:lvl1pPr marL="840105" lvl="0" indent="-419735" algn="l" defTabSz="1680210" rtl="0" eaLnBrk="1" latinLnBrk="0" hangingPunct="1">
              <a:lnSpc>
                <a:spcPct val="90000"/>
              </a:lnSpc>
              <a:spcBef>
                <a:spcPts val="735"/>
              </a:spcBef>
              <a:spcAft>
                <a:spcPts val="0"/>
              </a:spcAft>
              <a:buClr>
                <a:schemeClr val="dk1"/>
              </a:buClr>
              <a:buSzPts val="1800"/>
              <a:buFont typeface="Arial" panose="020B0604020202020204" pitchFamily="34" charset="0"/>
              <a:buNone/>
              <a:defRPr sz="3305" b="0" i="0" kern="1200">
                <a:solidFill>
                  <a:schemeClr val="dk1"/>
                </a:solidFill>
                <a:latin typeface="Franklin Gothic"/>
                <a:ea typeface="Franklin Gothic"/>
                <a:cs typeface="Franklin Gothic"/>
                <a:sym typeface="Franklin Gothic"/>
              </a:defRPr>
            </a:lvl1pPr>
            <a:lvl2pPr marL="1680210" lvl="1" indent="-886460" algn="l" defTabSz="1680210" rtl="0" eaLnBrk="1" latinLnBrk="0" hangingPunct="1">
              <a:lnSpc>
                <a:spcPct val="90000"/>
              </a:lnSpc>
              <a:spcBef>
                <a:spcPts val="920"/>
              </a:spcBef>
              <a:spcAft>
                <a:spcPts val="0"/>
              </a:spcAft>
              <a:buClr>
                <a:schemeClr val="dk1"/>
              </a:buClr>
              <a:buSzPts val="4000"/>
              <a:buFont typeface="Arial" panose="020B0604020202020204" pitchFamily="34" charset="0"/>
              <a:buChar char="•"/>
              <a:defRPr sz="7350" kern="1200">
                <a:solidFill>
                  <a:schemeClr val="tx1"/>
                </a:solidFill>
                <a:latin typeface="+mn-lt"/>
                <a:ea typeface="+mn-ea"/>
                <a:cs typeface="+mn-cs"/>
              </a:defRPr>
            </a:lvl2pPr>
            <a:lvl3pPr marL="2519680" lvl="2" indent="-886460" algn="l" defTabSz="1680210" rtl="0" eaLnBrk="1" latinLnBrk="0" hangingPunct="1">
              <a:lnSpc>
                <a:spcPct val="90000"/>
              </a:lnSpc>
              <a:spcBef>
                <a:spcPts val="920"/>
              </a:spcBef>
              <a:spcAft>
                <a:spcPts val="0"/>
              </a:spcAft>
              <a:buClr>
                <a:schemeClr val="dk1"/>
              </a:buClr>
              <a:buSzPts val="4000"/>
              <a:buFont typeface="Arial" panose="020B0604020202020204" pitchFamily="34" charset="0"/>
              <a:buChar char="•"/>
              <a:defRPr sz="7350" kern="1200">
                <a:solidFill>
                  <a:schemeClr val="tx1"/>
                </a:solidFill>
                <a:latin typeface="+mn-lt"/>
                <a:ea typeface="+mn-ea"/>
                <a:cs typeface="+mn-cs"/>
              </a:defRPr>
            </a:lvl3pPr>
            <a:lvl4pPr marL="3359785" lvl="3" indent="-886460" algn="l" defTabSz="1680210" rtl="0" eaLnBrk="1" latinLnBrk="0" hangingPunct="1">
              <a:lnSpc>
                <a:spcPct val="90000"/>
              </a:lnSpc>
              <a:spcBef>
                <a:spcPts val="920"/>
              </a:spcBef>
              <a:spcAft>
                <a:spcPts val="0"/>
              </a:spcAft>
              <a:buClr>
                <a:schemeClr val="dk1"/>
              </a:buClr>
              <a:buSzPts val="4000"/>
              <a:buFont typeface="Arial" panose="020B0604020202020204" pitchFamily="34" charset="0"/>
              <a:buChar char="•"/>
              <a:defRPr sz="7350" kern="1200">
                <a:solidFill>
                  <a:schemeClr val="tx1"/>
                </a:solidFill>
                <a:latin typeface="+mn-lt"/>
                <a:ea typeface="+mn-ea"/>
                <a:cs typeface="+mn-cs"/>
              </a:defRPr>
            </a:lvl4pPr>
            <a:lvl5pPr marL="4199890" lvl="4" indent="-886460" algn="l" defTabSz="1680210" rtl="0" eaLnBrk="1" latinLnBrk="0" hangingPunct="1">
              <a:lnSpc>
                <a:spcPct val="90000"/>
              </a:lnSpc>
              <a:spcBef>
                <a:spcPts val="920"/>
              </a:spcBef>
              <a:spcAft>
                <a:spcPts val="0"/>
              </a:spcAft>
              <a:buClr>
                <a:schemeClr val="dk1"/>
              </a:buClr>
              <a:buSzPts val="4000"/>
              <a:buFont typeface="Arial" panose="020B0604020202020204" pitchFamily="34" charset="0"/>
              <a:buChar char="•"/>
              <a:defRPr sz="7350" kern="1200">
                <a:solidFill>
                  <a:schemeClr val="tx1"/>
                </a:solidFill>
                <a:latin typeface="+mn-lt"/>
                <a:ea typeface="+mn-ea"/>
                <a:cs typeface="+mn-cs"/>
              </a:defRPr>
            </a:lvl5pPr>
            <a:lvl6pPr marL="5039995" lvl="5" indent="-629920" algn="l" defTabSz="1680210" rtl="0" eaLnBrk="1" latinLnBrk="0" hangingPunct="1">
              <a:lnSpc>
                <a:spcPct val="90000"/>
              </a:lnSpc>
              <a:spcBef>
                <a:spcPts val="920"/>
              </a:spcBef>
              <a:spcAft>
                <a:spcPts val="0"/>
              </a:spcAft>
              <a:buClr>
                <a:schemeClr val="lt1"/>
              </a:buClr>
              <a:buSzPts val="1800"/>
              <a:buFont typeface="Arial" panose="020B0604020202020204" pitchFamily="34" charset="0"/>
              <a:buChar char="•"/>
              <a:defRPr sz="3305" kern="1200">
                <a:solidFill>
                  <a:schemeClr val="tx1"/>
                </a:solidFill>
                <a:latin typeface="+mn-lt"/>
                <a:ea typeface="+mn-ea"/>
                <a:cs typeface="+mn-cs"/>
              </a:defRPr>
            </a:lvl6pPr>
            <a:lvl7pPr marL="5879465" lvl="6" indent="-629920" algn="l" defTabSz="1680210" rtl="0" eaLnBrk="1" latinLnBrk="0" hangingPunct="1">
              <a:lnSpc>
                <a:spcPct val="90000"/>
              </a:lnSpc>
              <a:spcBef>
                <a:spcPts val="920"/>
              </a:spcBef>
              <a:spcAft>
                <a:spcPts val="0"/>
              </a:spcAft>
              <a:buClr>
                <a:schemeClr val="lt1"/>
              </a:buClr>
              <a:buSzPts val="1800"/>
              <a:buFont typeface="Arial" panose="020B0604020202020204" pitchFamily="34" charset="0"/>
              <a:buChar char="•"/>
              <a:defRPr sz="3305" kern="1200">
                <a:solidFill>
                  <a:schemeClr val="tx1"/>
                </a:solidFill>
                <a:latin typeface="+mn-lt"/>
                <a:ea typeface="+mn-ea"/>
                <a:cs typeface="+mn-cs"/>
              </a:defRPr>
            </a:lvl7pPr>
            <a:lvl8pPr marL="6719570" lvl="7" indent="-629920" algn="l" defTabSz="1680210" rtl="0" eaLnBrk="1" latinLnBrk="0" hangingPunct="1">
              <a:lnSpc>
                <a:spcPct val="90000"/>
              </a:lnSpc>
              <a:spcBef>
                <a:spcPts val="920"/>
              </a:spcBef>
              <a:spcAft>
                <a:spcPts val="0"/>
              </a:spcAft>
              <a:buClr>
                <a:schemeClr val="lt1"/>
              </a:buClr>
              <a:buSzPts val="1800"/>
              <a:buFont typeface="Arial" panose="020B0604020202020204" pitchFamily="34" charset="0"/>
              <a:buChar char="•"/>
              <a:defRPr sz="3305" kern="1200">
                <a:solidFill>
                  <a:schemeClr val="tx1"/>
                </a:solidFill>
                <a:latin typeface="+mn-lt"/>
                <a:ea typeface="+mn-ea"/>
                <a:cs typeface="+mn-cs"/>
              </a:defRPr>
            </a:lvl8pPr>
            <a:lvl9pPr marL="7559675" lvl="8" indent="-629920" algn="l" defTabSz="1680210" rtl="0" eaLnBrk="1" latinLnBrk="0" hangingPunct="1">
              <a:lnSpc>
                <a:spcPct val="90000"/>
              </a:lnSpc>
              <a:spcBef>
                <a:spcPts val="920"/>
              </a:spcBef>
              <a:spcAft>
                <a:spcPts val="0"/>
              </a:spcAft>
              <a:buClr>
                <a:schemeClr val="lt1"/>
              </a:buClr>
              <a:buSzPts val="1800"/>
              <a:buFont typeface="Arial" panose="020B0604020202020204" pitchFamily="34" charset="0"/>
              <a:buChar char="•"/>
              <a:defRPr sz="3305" kern="1200">
                <a:solidFill>
                  <a:schemeClr val="tx1"/>
                </a:solidFill>
                <a:latin typeface="+mn-lt"/>
                <a:ea typeface="+mn-ea"/>
                <a:cs typeface="+mn-cs"/>
              </a:defRPr>
            </a:lvl9pPr>
          </a:lstStyle>
          <a:p>
            <a:pPr marL="0" indent="0">
              <a:spcBef>
                <a:spcPts val="0"/>
              </a:spcBef>
            </a:pPr>
            <a:r>
              <a:rPr lang="en-US" b="1" dirty="0">
                <a:latin typeface="Times New Roman" panose="02020603050405020304" pitchFamily="18" charset="0"/>
                <a:cs typeface="Times New Roman" panose="02020603050405020304" pitchFamily="18" charset="0"/>
              </a:rPr>
              <a:t>Class Imbalance</a:t>
            </a:r>
            <a:endParaRPr lang="en-US" b="1" dirty="0">
              <a:latin typeface="Times New Roman" panose="02020603050405020304" pitchFamily="18" charset="0"/>
              <a:cs typeface="Times New Roman" panose="02020603050405020304" pitchFamily="18" charset="0"/>
            </a:endParaRPr>
          </a:p>
        </p:txBody>
      </p:sp>
      <p:pic>
        <p:nvPicPr>
          <p:cNvPr id="30" name="Picture 29"/>
          <p:cNvPicPr>
            <a:picLocks noChangeAspect="1"/>
          </p:cNvPicPr>
          <p:nvPr/>
        </p:nvPicPr>
        <p:blipFill>
          <a:blip r:embed="rId4"/>
          <a:stretch>
            <a:fillRect/>
          </a:stretch>
        </p:blipFill>
        <p:spPr>
          <a:xfrm>
            <a:off x="15709351" y="1654544"/>
            <a:ext cx="5458996" cy="5390854"/>
          </a:xfrm>
          <a:prstGeom prst="rect">
            <a:avLst/>
          </a:prstGeom>
        </p:spPr>
      </p:pic>
      <p:pic>
        <p:nvPicPr>
          <p:cNvPr id="32" name="Picture 31"/>
          <p:cNvPicPr>
            <a:picLocks noChangeAspect="1"/>
          </p:cNvPicPr>
          <p:nvPr/>
        </p:nvPicPr>
        <p:blipFill>
          <a:blip r:embed="rId5"/>
          <a:stretch>
            <a:fillRect/>
          </a:stretch>
        </p:blipFill>
        <p:spPr>
          <a:xfrm>
            <a:off x="10282688" y="7439708"/>
            <a:ext cx="5596698" cy="3678584"/>
          </a:xfrm>
          <a:prstGeom prst="rect">
            <a:avLst/>
          </a:prstGeom>
        </p:spPr>
      </p:pic>
      <p:sp>
        <p:nvSpPr>
          <p:cNvPr id="37"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38"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9" name="image3.png"/>
          <p:cNvPicPr/>
          <p:nvPr/>
        </p:nvPicPr>
        <p:blipFill>
          <a:blip r:embed="rId6">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9" name="TextBox 8"/>
          <p:cNvSpPr txBox="1"/>
          <p:nvPr/>
        </p:nvSpPr>
        <p:spPr>
          <a:xfrm>
            <a:off x="958203" y="2718217"/>
            <a:ext cx="7788981" cy="8710077"/>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890"/>
              <a:buFont typeface="Calibri" panose="020F0502020204030204"/>
              <a:buNone/>
            </a:pPr>
            <a:r>
              <a:rPr lang="en-US" sz="4000" b="1" i="0" u="sng"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Overview</a:t>
            </a:r>
            <a:r>
              <a:rPr lang="en-US" sz="40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used columns:</a:t>
            </a:r>
            <a:endParaRPr lang="en-US"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Clr>
                <a:schemeClr val="dk1"/>
              </a:buClr>
              <a:buSzPts val="1890"/>
              <a:buFont typeface="Calibri" panose="020F0502020204030204"/>
              <a:buNone/>
            </a:pPr>
            <a:r>
              <a:rPr lang="en-US" sz="3200" b="0"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Gender code, Customer Type code,</a:t>
            </a:r>
            <a:r>
              <a:rPr lang="en-US" sz="32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3200" b="0"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Type of Travel code, Class code</a:t>
            </a:r>
            <a:endParaRPr lang="en-US" sz="3200" b="0"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00000"/>
              </a:lnSpc>
              <a:spcBef>
                <a:spcPts val="0"/>
              </a:spcBef>
              <a:spcAft>
                <a:spcPts val="0"/>
              </a:spcAft>
              <a:buClr>
                <a:schemeClr val="dk1"/>
              </a:buClr>
              <a:buSzPts val="1890"/>
              <a:buFont typeface="Calibri" panose="020F0502020204030204"/>
              <a:buNone/>
            </a:pPr>
            <a:endParaRPr lang="en-US" sz="320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endParaRPr>
          </a:p>
          <a:p>
            <a:pPr marR="0" lvl="0" algn="l" rtl="0">
              <a:lnSpc>
                <a:spcPct val="100000"/>
              </a:lnSpc>
              <a:spcBef>
                <a:spcPts val="0"/>
              </a:spcBef>
              <a:spcAft>
                <a:spcPts val="0"/>
              </a:spcAft>
              <a:buClr>
                <a:schemeClr val="dk1"/>
              </a:buClr>
              <a:buSzPts val="1890"/>
            </a:pPr>
            <a:r>
              <a:rPr lang="en-US" sz="4000" b="1"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Encoding</a:t>
            </a:r>
            <a:r>
              <a:rPr lang="en-US" sz="320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 </a:t>
            </a:r>
            <a:endParaRPr lang="en-US" sz="320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endParaRPr>
          </a:p>
          <a:p>
            <a:pPr marR="0" lvl="0" algn="l" rtl="0">
              <a:lnSpc>
                <a:spcPct val="100000"/>
              </a:lnSpc>
              <a:spcBef>
                <a:spcPts val="0"/>
              </a:spcBef>
              <a:spcAft>
                <a:spcPts val="0"/>
              </a:spcAft>
              <a:buClr>
                <a:schemeClr val="dk1"/>
              </a:buClr>
              <a:buSzPts val="1890"/>
            </a:pPr>
            <a:r>
              <a:rPr lang="en-US" sz="320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Used </a:t>
            </a:r>
            <a:r>
              <a:rPr lang="en-US" sz="3200" b="1" i="0" u="none" strike="noStrike" cap="none"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Ordinal</a:t>
            </a:r>
            <a:r>
              <a:rPr lang="en-US" sz="32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Encoding</a:t>
            </a:r>
            <a:r>
              <a:rPr lang="en-US" sz="32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 (</a:t>
            </a: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Refer fig: 5.1)</a:t>
            </a: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endParaRPr>
          </a:p>
          <a:p>
            <a:pPr marR="0" lvl="0" algn="l" rtl="0">
              <a:lnSpc>
                <a:spcPct val="100000"/>
              </a:lnSpc>
              <a:spcBef>
                <a:spcPts val="0"/>
              </a:spcBef>
              <a:spcAft>
                <a:spcPts val="0"/>
              </a:spcAft>
              <a:buClr>
                <a:schemeClr val="dk1"/>
              </a:buClr>
              <a:buSzPts val="1890"/>
            </a:pPr>
            <a:endParaRPr lang="en-US" sz="40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a:buClr>
                <a:srgbClr val="000000"/>
              </a:buClr>
              <a:buSzPts val="1679"/>
            </a:pPr>
            <a:r>
              <a:rPr lang="en-US" sz="40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Normality Test</a:t>
            </a:r>
            <a:r>
              <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GB" sz="3200" b="0" i="0" dirty="0">
                <a:solidFill>
                  <a:srgbClr val="000000"/>
                </a:solidFill>
                <a:effectLst/>
                <a:latin typeface="Times New Roman" panose="02020603050405020304" pitchFamily="18" charset="0"/>
                <a:cs typeface="Times New Roman" panose="02020603050405020304" pitchFamily="18" charset="0"/>
              </a:rPr>
              <a:t>All the four continuous numerical variables are not normally distributed based on the Shapiro test and its skewness and kurtosis value. </a:t>
            </a: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(Refer fig: 5.2)</a:t>
            </a:r>
            <a:endParaRPr lang="en-US" sz="24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R="0" lvl="0" algn="l" rtl="0">
              <a:lnSpc>
                <a:spcPct val="100000"/>
              </a:lnSpc>
              <a:spcBef>
                <a:spcPts val="0"/>
              </a:spcBef>
              <a:spcAft>
                <a:spcPts val="0"/>
              </a:spcAft>
              <a:buClr>
                <a:srgbClr val="000000"/>
              </a:buClr>
              <a:buSzPts val="1679"/>
            </a:pPr>
            <a:endParaRPr lang="en-US" sz="40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R="0" lvl="0" algn="l" rtl="0">
              <a:lnSpc>
                <a:spcPct val="100000"/>
              </a:lnSpc>
              <a:spcBef>
                <a:spcPts val="0"/>
              </a:spcBef>
              <a:spcAft>
                <a:spcPts val="0"/>
              </a:spcAft>
              <a:buClr>
                <a:srgbClr val="000000"/>
              </a:buClr>
              <a:buSzPts val="1679"/>
            </a:pPr>
            <a:r>
              <a:rPr lang="en-US" sz="40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Normalization</a:t>
            </a:r>
            <a:r>
              <a:rPr lang="en-US" sz="40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used log transformation and </a:t>
            </a:r>
            <a:r>
              <a:rPr lang="en-GB" sz="3200" b="0" i="0" dirty="0">
                <a:solidFill>
                  <a:srgbClr val="000000"/>
                </a:solidFill>
                <a:effectLst/>
                <a:latin typeface="Times New Roman" panose="02020603050405020304" pitchFamily="18" charset="0"/>
                <a:cs typeface="Times New Roman" panose="02020603050405020304" pitchFamily="18" charset="0"/>
              </a:rPr>
              <a:t>value of skewness and kurtosis has gone down significantly but still data is not normally distributed.</a:t>
            </a:r>
            <a:endParaRPr lang="en-US" sz="32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 name="Google Shape;148;p3"/>
          <p:cNvSpPr txBox="1"/>
          <p:nvPr/>
        </p:nvSpPr>
        <p:spPr>
          <a:xfrm>
            <a:off x="753225" y="776377"/>
            <a:ext cx="9078677" cy="1122302"/>
          </a:xfrm>
          <a:prstGeom prst="rect">
            <a:avLst/>
          </a:prstGeom>
          <a:noFill/>
          <a:ln>
            <a:noFill/>
          </a:ln>
        </p:spPr>
        <p:txBody>
          <a:bodyPr spcFirstLastPara="1" vert="horz" wrap="square" lIns="0" tIns="0" rIns="0" bIns="0" rtlCol="0" anchor="b" anchorCtr="0">
            <a:normAutofit fontScale="70000" lnSpcReduction="20000"/>
          </a:bodyPr>
          <a:lstStyle>
            <a:lvl1pPr algn="ctr" defTabSz="1680210" rtl="0" eaLnBrk="1" latinLnBrk="0" hangingPunct="1">
              <a:lnSpc>
                <a:spcPct val="90000"/>
              </a:lnSpc>
              <a:spcBef>
                <a:spcPct val="0"/>
              </a:spcBef>
              <a:buNone/>
              <a:defRPr sz="11025" kern="1200">
                <a:solidFill>
                  <a:schemeClr val="tx1"/>
                </a:solidFill>
                <a:latin typeface="+mj-lt"/>
                <a:ea typeface="+mj-ea"/>
                <a:cs typeface="+mj-cs"/>
              </a:defRPr>
            </a:lvl1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Engineering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1" name="Google Shape;331;p4"/>
          <p:cNvPicPr preferRelativeResize="0"/>
          <p:nvPr/>
        </p:nvPicPr>
        <p:blipFill rotWithShape="1">
          <a:blip r:embed="rId1"/>
          <a:srcRect/>
          <a:stretch>
            <a:fillRect/>
          </a:stretch>
        </p:blipFill>
        <p:spPr>
          <a:xfrm>
            <a:off x="9883978" y="420256"/>
            <a:ext cx="8440741" cy="3852163"/>
          </a:xfrm>
          <a:prstGeom prst="rect">
            <a:avLst/>
          </a:prstGeom>
          <a:noFill/>
          <a:ln>
            <a:noFill/>
          </a:ln>
        </p:spPr>
      </p:pic>
      <p:graphicFrame>
        <p:nvGraphicFramePr>
          <p:cNvPr id="12" name="Google Shape;343;p5"/>
          <p:cNvGraphicFramePr/>
          <p:nvPr/>
        </p:nvGraphicFramePr>
        <p:xfrm>
          <a:off x="9831902" y="4466642"/>
          <a:ext cx="10367577" cy="6247366"/>
        </p:xfrm>
        <a:graphic>
          <a:graphicData uri="http://schemas.openxmlformats.org/drawingml/2006/table">
            <a:tbl>
              <a:tblPr firstRow="1" bandRow="1">
                <a:noFill/>
              </a:tblPr>
              <a:tblGrid>
                <a:gridCol w="1393926"/>
                <a:gridCol w="2931906"/>
                <a:gridCol w="2787282"/>
                <a:gridCol w="3254463"/>
              </a:tblGrid>
              <a:tr h="1218182">
                <a:tc>
                  <a:txBody>
                    <a:bodyPr/>
                    <a:lstStyle/>
                    <a:p>
                      <a:pPr marL="0" marR="0" lvl="0" indent="0" algn="l" rtl="0">
                        <a:spcBef>
                          <a:spcPts val="0"/>
                        </a:spcBef>
                        <a:spcAft>
                          <a:spcPts val="0"/>
                        </a:spcAft>
                        <a:buNone/>
                      </a:pPr>
                      <a:r>
                        <a:rPr lang="en-IN" sz="1890" b="1" i="0" u="none" strike="noStrike" cap="none" dirty="0">
                          <a:solidFill>
                            <a:schemeClr val="accent1"/>
                          </a:solidFill>
                          <a:latin typeface="Calibri" panose="020F0502020204030204"/>
                          <a:ea typeface="Calibri" panose="020F0502020204030204"/>
                          <a:cs typeface="Calibri" panose="020F0502020204030204"/>
                          <a:sym typeface="Calibri" panose="020F0502020204030204"/>
                        </a:rPr>
                        <a:t>Column Name</a:t>
                      </a:r>
                      <a:endParaRPr sz="1890" b="1" dirty="0">
                        <a:solidFill>
                          <a:schemeClr val="accent1"/>
                        </a:solidFill>
                      </a:endParaRPr>
                    </a:p>
                  </a:txBody>
                  <a:tcPr marL="91450" marR="91450" marT="45725" marB="45725">
                    <a:solidFill>
                      <a:schemeClr val="accent1">
                        <a:lumMod val="20000"/>
                        <a:lumOff val="80000"/>
                      </a:schemeClr>
                    </a:solidFill>
                  </a:tcPr>
                </a:tc>
                <a:tc>
                  <a:txBody>
                    <a:bodyPr/>
                    <a:lstStyle/>
                    <a:p>
                      <a:pPr marL="0" marR="0" lvl="0" indent="0" algn="l" rtl="0">
                        <a:spcBef>
                          <a:spcPts val="0"/>
                        </a:spcBef>
                        <a:spcAft>
                          <a:spcPts val="0"/>
                        </a:spcAft>
                        <a:buNone/>
                      </a:pPr>
                      <a:r>
                        <a:rPr lang="en-IN" sz="1890" b="1" i="0" u="none" strike="noStrike">
                          <a:solidFill>
                            <a:schemeClr val="accent1"/>
                          </a:solidFill>
                          <a:latin typeface="Calibri" panose="020F0502020204030204"/>
                          <a:ea typeface="Calibri" panose="020F0502020204030204"/>
                          <a:cs typeface="Calibri" panose="020F0502020204030204"/>
                          <a:sym typeface="Calibri" panose="020F0502020204030204"/>
                        </a:rPr>
                        <a:t>SKEWNESS </a:t>
                      </a:r>
                      <a:endParaRPr sz="1890" b="1">
                        <a:solidFill>
                          <a:schemeClr val="accent1"/>
                        </a:solidFill>
                      </a:endParaRPr>
                    </a:p>
                  </a:txBody>
                  <a:tcPr marL="91450" marR="91450" marT="45725" marB="45725">
                    <a:solidFill>
                      <a:schemeClr val="accent1">
                        <a:lumMod val="20000"/>
                        <a:lumOff val="80000"/>
                      </a:schemeClr>
                    </a:solidFill>
                  </a:tcPr>
                </a:tc>
                <a:tc>
                  <a:txBody>
                    <a:bodyPr/>
                    <a:lstStyle/>
                    <a:p>
                      <a:pPr marL="0" marR="0" lvl="0" indent="0" algn="l" rtl="0">
                        <a:spcBef>
                          <a:spcPts val="0"/>
                        </a:spcBef>
                        <a:spcAft>
                          <a:spcPts val="0"/>
                        </a:spcAft>
                        <a:buNone/>
                      </a:pPr>
                      <a:r>
                        <a:rPr lang="en-IN" sz="1890" b="1" i="0" u="none" strike="noStrike">
                          <a:solidFill>
                            <a:schemeClr val="accent1"/>
                          </a:solidFill>
                          <a:latin typeface="Calibri" panose="020F0502020204030204"/>
                          <a:ea typeface="Calibri" panose="020F0502020204030204"/>
                          <a:cs typeface="Calibri" panose="020F0502020204030204"/>
                          <a:sym typeface="Calibri" panose="020F0502020204030204"/>
                        </a:rPr>
                        <a:t>Kurtosis </a:t>
                      </a:r>
                      <a:endParaRPr sz="1890" b="1">
                        <a:solidFill>
                          <a:schemeClr val="accent1"/>
                        </a:solidFill>
                      </a:endParaRPr>
                    </a:p>
                  </a:txBody>
                  <a:tcPr marL="91450" marR="91450" marT="45725" marB="45725">
                    <a:solidFill>
                      <a:schemeClr val="accent1">
                        <a:lumMod val="20000"/>
                        <a:lumOff val="80000"/>
                      </a:schemeClr>
                    </a:solidFill>
                  </a:tcPr>
                </a:tc>
                <a:tc>
                  <a:txBody>
                    <a:bodyPr/>
                    <a:lstStyle/>
                    <a:p>
                      <a:pPr marL="0" marR="0" lvl="0" indent="0" algn="l" rtl="0">
                        <a:spcBef>
                          <a:spcPts val="0"/>
                        </a:spcBef>
                        <a:spcAft>
                          <a:spcPts val="0"/>
                        </a:spcAft>
                        <a:buNone/>
                      </a:pPr>
                      <a:r>
                        <a:rPr lang="en-IN" sz="1890" b="1" i="0" u="none" strike="noStrike" dirty="0">
                          <a:solidFill>
                            <a:schemeClr val="accent1"/>
                          </a:solidFill>
                          <a:latin typeface="Calibri" panose="020F0502020204030204"/>
                          <a:ea typeface="Calibri" panose="020F0502020204030204"/>
                          <a:cs typeface="Calibri" panose="020F0502020204030204"/>
                          <a:sym typeface="Calibri" panose="020F0502020204030204"/>
                        </a:rPr>
                        <a:t>Shapiro Test</a:t>
                      </a:r>
                      <a:br>
                        <a:rPr lang="en-IN" sz="1890" b="1" i="0" u="none" strike="noStrike" dirty="0">
                          <a:solidFill>
                            <a:schemeClr val="accent1"/>
                          </a:solidFill>
                          <a:latin typeface="Calibri" panose="020F0502020204030204"/>
                          <a:ea typeface="Calibri" panose="020F0502020204030204"/>
                          <a:cs typeface="Calibri" panose="020F0502020204030204"/>
                          <a:sym typeface="Calibri" panose="020F0502020204030204"/>
                        </a:rPr>
                      </a:br>
                      <a:r>
                        <a:rPr lang="en-IN" sz="1200" b="1" i="0" u="none" strike="noStrike" dirty="0">
                          <a:solidFill>
                            <a:schemeClr val="accent1"/>
                          </a:solidFill>
                          <a:latin typeface="Calibri" panose="020F0502020204030204"/>
                          <a:ea typeface="Calibri" panose="020F0502020204030204"/>
                          <a:cs typeface="Calibri" panose="020F0502020204030204"/>
                          <a:sym typeface="Calibri" panose="020F0502020204030204"/>
                        </a:rPr>
                        <a:t>p &lt;= alpha( = 0.05) : reject H0, not normal.</a:t>
                      </a:r>
                      <a:endParaRPr sz="1200" b="1" dirty="0">
                        <a:solidFill>
                          <a:schemeClr val="accent1"/>
                        </a:solidFill>
                      </a:endParaRPr>
                    </a:p>
                    <a:p>
                      <a:pPr marL="0" marR="0" lvl="0" indent="0" algn="l" rtl="0">
                        <a:spcBef>
                          <a:spcPts val="0"/>
                        </a:spcBef>
                        <a:spcAft>
                          <a:spcPts val="0"/>
                        </a:spcAft>
                        <a:buNone/>
                      </a:pPr>
                      <a:r>
                        <a:rPr lang="en-IN" sz="1200" b="1" i="0" u="none" strike="noStrike" dirty="0">
                          <a:solidFill>
                            <a:schemeClr val="accent1"/>
                          </a:solidFill>
                          <a:latin typeface="Calibri" panose="020F0502020204030204"/>
                          <a:ea typeface="Calibri" panose="020F0502020204030204"/>
                          <a:cs typeface="Calibri" panose="020F0502020204030204"/>
                          <a:sym typeface="Calibri" panose="020F0502020204030204"/>
                        </a:rPr>
                        <a:t>p &gt; alpha( = 0.05)  : fail to reject H0, normal.</a:t>
                      </a:r>
                      <a:endParaRPr sz="1200" b="1" dirty="0">
                        <a:solidFill>
                          <a:schemeClr val="accent1"/>
                        </a:solidFill>
                      </a:endParaRPr>
                    </a:p>
                  </a:txBody>
                  <a:tcPr marL="91450" marR="91450" marT="45725" marB="45725">
                    <a:solidFill>
                      <a:schemeClr val="accent1">
                        <a:lumMod val="20000"/>
                        <a:lumOff val="80000"/>
                      </a:schemeClr>
                    </a:solidFill>
                  </a:tcPr>
                </a:tc>
              </a:tr>
              <a:tr h="1036042">
                <a:tc>
                  <a:txBody>
                    <a:bodyPr/>
                    <a:lstStyle/>
                    <a:p>
                      <a:pPr marL="0" marR="0" lvl="0" indent="0" algn="l" rtl="0">
                        <a:spcBef>
                          <a:spcPts val="0"/>
                        </a:spcBef>
                        <a:spcAft>
                          <a:spcPts val="0"/>
                        </a:spcAft>
                        <a:buNone/>
                      </a:pPr>
                      <a:r>
                        <a:rPr lang="en-IN" sz="1400" b="1">
                          <a:solidFill>
                            <a:schemeClr val="accent1"/>
                          </a:solidFill>
                        </a:rPr>
                        <a:t>Age</a:t>
                      </a:r>
                      <a:endParaRPr>
                        <a:solidFill>
                          <a:schemeClr val="accent1"/>
                        </a:solidFill>
                      </a:endParaRPr>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-0.004516 ,not normally distributed has more weight in the right tail of the distribution.</a:t>
                      </a:r>
                      <a:endParaRPr sz="1400" dirty="0"/>
                    </a:p>
                  </a:txBody>
                  <a:tcPr marL="91450" marR="91450" marT="45725" marB="45725"/>
                </a:tc>
                <a:tc>
                  <a:txBody>
                    <a:bodyPr/>
                    <a:lstStyle/>
                    <a:p>
                      <a:pPr marL="0" marR="0" lvl="0" indent="0" algn="l" rtl="0">
                        <a:spcBef>
                          <a:spcPts val="0"/>
                        </a:spcBef>
                        <a:spcAft>
                          <a:spcPts val="0"/>
                        </a:spcAft>
                        <a:buNone/>
                      </a:pPr>
                      <a:r>
                        <a:rPr lang="en-IN" sz="1400" b="0" i="0" u="none" strike="noStrike">
                          <a:solidFill>
                            <a:schemeClr val="dk1"/>
                          </a:solidFill>
                          <a:latin typeface="Calibri" panose="020F0502020204030204"/>
                          <a:ea typeface="Calibri" panose="020F0502020204030204"/>
                          <a:cs typeface="Calibri" panose="020F0502020204030204"/>
                          <a:sym typeface="Calibri" panose="020F0502020204030204"/>
                        </a:rPr>
                        <a:t>-0.719591 ,not normally distributed and platykurtic.</a:t>
                      </a:r>
                      <a:endParaRPr sz="1890"/>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Statistics = 0.988, p = 0.000</a:t>
                      </a:r>
                      <a:endParaRPr sz="1400" b="0" dirty="0"/>
                    </a:p>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Age Sample does not look Gaussian (reject H0)</a:t>
                      </a:r>
                      <a:endParaRPr sz="1400" b="0" dirty="0"/>
                    </a:p>
                  </a:txBody>
                  <a:tcPr marL="91450" marR="91450" marT="45725" marB="45725"/>
                </a:tc>
              </a:tr>
              <a:tr h="1072591">
                <a:tc>
                  <a:txBody>
                    <a:bodyPr/>
                    <a:lstStyle/>
                    <a:p>
                      <a:pPr marL="0" marR="0" lvl="0" indent="0" algn="l" rtl="0">
                        <a:spcBef>
                          <a:spcPts val="0"/>
                        </a:spcBef>
                        <a:spcAft>
                          <a:spcPts val="0"/>
                        </a:spcAft>
                        <a:buNone/>
                      </a:pPr>
                      <a:r>
                        <a:rPr lang="en-IN" sz="1400" b="1">
                          <a:solidFill>
                            <a:schemeClr val="accent1"/>
                          </a:solidFill>
                        </a:rPr>
                        <a:t>Flight Distance</a:t>
                      </a:r>
                      <a:endParaRPr>
                        <a:solidFill>
                          <a:schemeClr val="accent1"/>
                        </a:solidFill>
                      </a:endParaRPr>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1.109450 , not normally distributed and has more weight in the left tail of the distribution.</a:t>
                      </a:r>
                      <a:endParaRPr sz="1400" dirty="0"/>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0.268465 ,not normally distributed and platykurtic.</a:t>
                      </a:r>
                      <a:endParaRPr sz="1400" b="0" dirty="0"/>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Statistics = 0.864, p = 0.000</a:t>
                      </a:r>
                      <a:endParaRPr sz="1400" b="0" dirty="0"/>
                    </a:p>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Sample does not look Gaussian (reject H0)</a:t>
                      </a:r>
                      <a:endParaRPr sz="1400" b="0" dirty="0"/>
                    </a:p>
                  </a:txBody>
                  <a:tcPr marL="91450" marR="91450" marT="45725" marB="45725"/>
                </a:tc>
              </a:tr>
              <a:tr h="1286970">
                <a:tc>
                  <a:txBody>
                    <a:bodyPr/>
                    <a:lstStyle/>
                    <a:p>
                      <a:pPr marL="0" marR="0" lvl="0" indent="0" algn="l" rtl="0">
                        <a:spcBef>
                          <a:spcPts val="0"/>
                        </a:spcBef>
                        <a:spcAft>
                          <a:spcPts val="0"/>
                        </a:spcAft>
                        <a:buNone/>
                      </a:pPr>
                      <a:r>
                        <a:rPr lang="en-IN" sz="1400" b="1">
                          <a:solidFill>
                            <a:schemeClr val="accent1"/>
                          </a:solidFill>
                        </a:rPr>
                        <a:t>Departure Delay in Min</a:t>
                      </a:r>
                      <a:endParaRPr>
                        <a:solidFill>
                          <a:schemeClr val="accent1"/>
                        </a:solidFill>
                      </a:endParaRPr>
                    </a:p>
                  </a:txBody>
                  <a:tcPr marL="91450" marR="91450" marT="45725" marB="45725"/>
                </a:tc>
                <a:tc>
                  <a:txBody>
                    <a:bodyPr/>
                    <a:lstStyle/>
                    <a:p>
                      <a:pPr marL="0" marR="0" lvl="0" indent="0" algn="l" rtl="0">
                        <a:spcBef>
                          <a:spcPts val="0"/>
                        </a:spcBef>
                        <a:spcAft>
                          <a:spcPts val="0"/>
                        </a:spcAft>
                        <a:buNone/>
                      </a:pPr>
                      <a:r>
                        <a:rPr lang="en-IN" sz="1400" b="0" i="0" u="none" strike="noStrike">
                          <a:solidFill>
                            <a:schemeClr val="dk1"/>
                          </a:solidFill>
                          <a:latin typeface="Calibri" panose="020F0502020204030204"/>
                          <a:ea typeface="Calibri" panose="020F0502020204030204"/>
                          <a:cs typeface="Calibri" panose="020F0502020204030204"/>
                          <a:sym typeface="Calibri" panose="020F0502020204030204"/>
                        </a:rPr>
                        <a:t>6.733882 ,not normally distributed and has more weight in the left tail of the distribution</a:t>
                      </a:r>
                      <a:endParaRPr sz="1400"/>
                    </a:p>
                  </a:txBody>
                  <a:tcPr marL="91450" marR="91450" marT="45725" marB="45725"/>
                </a:tc>
                <a:tc>
                  <a:txBody>
                    <a:bodyPr/>
                    <a:lstStyle/>
                    <a:p>
                      <a:pPr marL="0" marR="0" lvl="0" indent="0" algn="l" rtl="0">
                        <a:spcBef>
                          <a:spcPts val="0"/>
                        </a:spcBef>
                        <a:spcAft>
                          <a:spcPts val="0"/>
                        </a:spcAft>
                        <a:buNone/>
                      </a:pPr>
                      <a:r>
                        <a:rPr lang="en-IN" sz="1400" b="0" i="0" u="none" strike="noStrike">
                          <a:solidFill>
                            <a:schemeClr val="dk1"/>
                          </a:solidFill>
                          <a:latin typeface="Calibri" panose="020F0502020204030204"/>
                          <a:ea typeface="Calibri" panose="020F0502020204030204"/>
                          <a:cs typeface="Calibri" panose="020F0502020204030204"/>
                          <a:sym typeface="Calibri" panose="020F0502020204030204"/>
                        </a:rPr>
                        <a:t>100.262123 ,not normally distributed and leptokurtic. It signifies that it tries to produce more outliers rather than the normal distribution.</a:t>
                      </a:r>
                      <a:endParaRPr sz="1400"/>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Statistics = 0.423, p = 0.000</a:t>
                      </a:r>
                      <a:endParaRPr sz="1400" b="0" dirty="0"/>
                    </a:p>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Sample does not look Gaussian (reject H0)</a:t>
                      </a:r>
                      <a:endParaRPr sz="1400" b="0" dirty="0"/>
                    </a:p>
                  </a:txBody>
                  <a:tcPr marL="91450" marR="91450" marT="45725" marB="45725"/>
                </a:tc>
              </a:tr>
              <a:tr h="1633581">
                <a:tc>
                  <a:txBody>
                    <a:bodyPr/>
                    <a:lstStyle/>
                    <a:p>
                      <a:pPr marL="0" marR="0" lvl="0" indent="0" algn="l" rtl="0">
                        <a:spcBef>
                          <a:spcPts val="0"/>
                        </a:spcBef>
                        <a:spcAft>
                          <a:spcPts val="0"/>
                        </a:spcAft>
                        <a:buNone/>
                      </a:pPr>
                      <a:r>
                        <a:rPr lang="en-IN" sz="1400" b="1" dirty="0">
                          <a:solidFill>
                            <a:schemeClr val="accent1"/>
                          </a:solidFill>
                        </a:rPr>
                        <a:t>Arrival Delay in Min</a:t>
                      </a:r>
                      <a:endParaRPr dirty="0">
                        <a:solidFill>
                          <a:schemeClr val="accent1"/>
                        </a:solidFill>
                      </a:endParaRPr>
                    </a:p>
                  </a:txBody>
                  <a:tcPr marL="91450" marR="91450" marT="45725" marB="45725"/>
                </a:tc>
                <a:tc>
                  <a:txBody>
                    <a:bodyPr/>
                    <a:lstStyle/>
                    <a:p>
                      <a:pPr marL="0" marR="0" lvl="0" indent="0" algn="l" rtl="0">
                        <a:spcBef>
                          <a:spcPts val="0"/>
                        </a:spcBef>
                        <a:spcAft>
                          <a:spcPts val="0"/>
                        </a:spcAft>
                        <a:buNone/>
                      </a:pPr>
                      <a:r>
                        <a:rPr lang="en-IN" sz="1400" b="0" i="0" u="none" strike="noStrike">
                          <a:solidFill>
                            <a:schemeClr val="dk1"/>
                          </a:solidFill>
                          <a:latin typeface="Calibri" panose="020F0502020204030204"/>
                          <a:ea typeface="Calibri" panose="020F0502020204030204"/>
                          <a:cs typeface="Calibri" panose="020F0502020204030204"/>
                          <a:sym typeface="Calibri" panose="020F0502020204030204"/>
                        </a:rPr>
                        <a:t>6.564658 ,not normally distributed and has more weight in the left tail of the distribution</a:t>
                      </a:r>
                      <a:endParaRPr sz="1400" b="0"/>
                    </a:p>
                  </a:txBody>
                  <a:tcPr marL="91450" marR="91450" marT="45725" marB="45725"/>
                </a:tc>
                <a:tc>
                  <a:txBody>
                    <a:bodyPr/>
                    <a:lstStyle/>
                    <a:p>
                      <a:pPr marL="0" marR="0" lvl="0" indent="0" algn="l" rtl="0">
                        <a:spcBef>
                          <a:spcPts val="0"/>
                        </a:spcBef>
                        <a:spcAft>
                          <a:spcPts val="0"/>
                        </a:spcAft>
                        <a:buNone/>
                      </a:pPr>
                      <a:r>
                        <a:rPr lang="en-IN" sz="1400" b="0" i="0" u="none" strike="noStrike">
                          <a:solidFill>
                            <a:schemeClr val="dk1"/>
                          </a:solidFill>
                          <a:latin typeface="Calibri" panose="020F0502020204030204"/>
                          <a:ea typeface="Calibri" panose="020F0502020204030204"/>
                          <a:cs typeface="Calibri" panose="020F0502020204030204"/>
                          <a:sym typeface="Calibri" panose="020F0502020204030204"/>
                        </a:rPr>
                        <a:t>93.505029 ,not normally distributed and leptokurtic. It signifies that it tries to produce more outliers rather than the normal distribution.</a:t>
                      </a:r>
                      <a:endParaRPr sz="1890"/>
                    </a:p>
                  </a:txBody>
                  <a:tcPr marL="91450" marR="91450" marT="45725" marB="45725"/>
                </a:tc>
                <a:tc>
                  <a:txBody>
                    <a:bodyPr/>
                    <a:lstStyle/>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Statistics = 0.429, p = 0.000</a:t>
                      </a:r>
                      <a:endParaRPr sz="1400" b="0" dirty="0"/>
                    </a:p>
                    <a:p>
                      <a:pPr marL="0" marR="0" lvl="0" indent="0" algn="l" rtl="0">
                        <a:spcBef>
                          <a:spcPts val="0"/>
                        </a:spcBef>
                        <a:spcAft>
                          <a:spcPts val="0"/>
                        </a:spcAft>
                        <a:buNone/>
                      </a:pPr>
                      <a:r>
                        <a:rPr lang="en-IN" sz="1400" b="0" i="0" u="none" strike="noStrike" dirty="0">
                          <a:solidFill>
                            <a:schemeClr val="dk1"/>
                          </a:solidFill>
                          <a:latin typeface="Calibri" panose="020F0502020204030204"/>
                          <a:ea typeface="Calibri" panose="020F0502020204030204"/>
                          <a:cs typeface="Calibri" panose="020F0502020204030204"/>
                          <a:sym typeface="Calibri" panose="020F0502020204030204"/>
                        </a:rPr>
                        <a:t>Sample does not look Gaussian (reject H0)</a:t>
                      </a:r>
                      <a:endParaRPr sz="1400" b="0" dirty="0"/>
                    </a:p>
                  </a:txBody>
                  <a:tcPr marL="91450" marR="91450" marT="45725" marB="45725"/>
                </a:tc>
              </a:tr>
            </a:tbl>
          </a:graphicData>
        </a:graphic>
      </p:graphicFrame>
      <p:sp>
        <p:nvSpPr>
          <p:cNvPr id="13" name="TextBox 12"/>
          <p:cNvSpPr txBox="1"/>
          <p:nvPr/>
        </p:nvSpPr>
        <p:spPr>
          <a:xfrm>
            <a:off x="18483233" y="3790008"/>
            <a:ext cx="1930106" cy="369332"/>
          </a:xfrm>
          <a:prstGeom prst="rect">
            <a:avLst/>
          </a:prstGeom>
          <a:noFill/>
        </p:spPr>
        <p:txBody>
          <a:bodyPr wrap="square" rtlCol="0">
            <a:spAutoFit/>
          </a:bodyPr>
          <a:lstStyle/>
          <a:p>
            <a:r>
              <a:rPr lang="en-IN" dirty="0"/>
              <a:t>Fig 5.1</a:t>
            </a:r>
            <a:endParaRPr lang="en-IN" dirty="0"/>
          </a:p>
        </p:txBody>
      </p:sp>
      <p:sp>
        <p:nvSpPr>
          <p:cNvPr id="14" name="TextBox 13"/>
          <p:cNvSpPr txBox="1"/>
          <p:nvPr/>
        </p:nvSpPr>
        <p:spPr>
          <a:xfrm>
            <a:off x="20168571" y="10344676"/>
            <a:ext cx="1930106" cy="369332"/>
          </a:xfrm>
          <a:prstGeom prst="rect">
            <a:avLst/>
          </a:prstGeom>
          <a:noFill/>
        </p:spPr>
        <p:txBody>
          <a:bodyPr wrap="square" rtlCol="0">
            <a:spAutoFit/>
          </a:bodyPr>
          <a:lstStyle/>
          <a:p>
            <a:r>
              <a:rPr lang="en-IN" dirty="0"/>
              <a:t>Fig 5.2</a:t>
            </a:r>
            <a:endParaRPr lang="en-IN" dirty="0"/>
          </a:p>
        </p:txBody>
      </p:sp>
      <p:pic>
        <p:nvPicPr>
          <p:cNvPr id="3" name="image3.png"/>
          <p:cNvPicPr/>
          <p:nvPr/>
        </p:nvPicPr>
        <p:blipFill>
          <a:blip r:embed="rId2">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17" name="TextBox 16"/>
          <p:cNvSpPr txBox="1"/>
          <p:nvPr/>
        </p:nvSpPr>
        <p:spPr>
          <a:xfrm>
            <a:off x="17313917" y="11757275"/>
            <a:ext cx="1930106" cy="646331"/>
          </a:xfrm>
          <a:prstGeom prst="rect">
            <a:avLst/>
          </a:prstGeom>
          <a:noFill/>
        </p:spPr>
        <p:txBody>
          <a:bodyPr wrap="square" rtlCol="0">
            <a:spAutoFit/>
          </a:bodyPr>
          <a:lstStyle/>
          <a:p>
            <a:r>
              <a:rPr lang="en-IN" dirty="0"/>
              <a:t>Fig 5.3</a:t>
            </a:r>
            <a:endParaRPr lang="en-IN" dirty="0"/>
          </a:p>
          <a:p>
            <a:endParaRPr lang="en-IN" dirty="0"/>
          </a:p>
        </p:txBody>
      </p:sp>
      <p:pic>
        <p:nvPicPr>
          <p:cNvPr id="19" name="Picture 18"/>
          <p:cNvPicPr>
            <a:picLocks noChangeAspect="1"/>
          </p:cNvPicPr>
          <p:nvPr/>
        </p:nvPicPr>
        <p:blipFill>
          <a:blip r:embed="rId3"/>
          <a:stretch>
            <a:fillRect/>
          </a:stretch>
        </p:blipFill>
        <p:spPr>
          <a:xfrm>
            <a:off x="9552587" y="10908231"/>
            <a:ext cx="10742484" cy="13664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2" name="TextBox 1"/>
          <p:cNvSpPr txBox="1"/>
          <p:nvPr/>
        </p:nvSpPr>
        <p:spPr>
          <a:xfrm>
            <a:off x="964793" y="1214881"/>
            <a:ext cx="7788981" cy="7786747"/>
          </a:xfrm>
          <a:prstGeom prst="rect">
            <a:avLst/>
          </a:prstGeom>
          <a:noFill/>
        </p:spPr>
        <p:txBody>
          <a:bodyPr wrap="square">
            <a:spAutoFit/>
          </a:bodyPr>
          <a:lstStyle/>
          <a:p>
            <a:pPr>
              <a:buClr>
                <a:schemeClr val="dk1"/>
              </a:buClr>
              <a:buSzPts val="1890"/>
            </a:pPr>
            <a:r>
              <a:rPr lang="en-US" sz="4000" b="1" i="0" strike="noStrike" cap="none" dirty="0">
                <a:solidFill>
                  <a:schemeClr val="dk1"/>
                </a:solidFill>
                <a:effectLst>
                  <a:outerShdw blurRad="38100" dist="38100" dir="2700000" algn="tl">
                    <a:srgbClr val="000000">
                      <a:alpha val="43137"/>
                    </a:srgbClr>
                  </a:outerShdw>
                </a:effectLst>
                <a:latin typeface="Times New Roman" panose="02020603050405020304" pitchFamily="18" charset="0"/>
                <a:ea typeface="Calibri" panose="020F0502020204030204"/>
                <a:cs typeface="Times New Roman" panose="02020603050405020304" pitchFamily="18" charset="0"/>
                <a:sym typeface="Calibri" panose="020F0502020204030204"/>
              </a:rPr>
              <a:t>Feature Scaling</a:t>
            </a:r>
            <a:r>
              <a:rPr lang="en-US" sz="40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GB" sz="3200" b="0" i="0" dirty="0">
                <a:solidFill>
                  <a:srgbClr val="000000"/>
                </a:solidFill>
                <a:effectLst/>
                <a:latin typeface="Times New Roman" panose="02020603050405020304" pitchFamily="18" charset="0"/>
                <a:cs typeface="Times New Roman" panose="02020603050405020304" pitchFamily="18" charset="0"/>
              </a:rPr>
              <a:t>we use </a:t>
            </a:r>
            <a:r>
              <a:rPr lang="en-GB" sz="3200" b="1" i="0" dirty="0">
                <a:solidFill>
                  <a:srgbClr val="000000"/>
                </a:solidFill>
                <a:effectLst/>
                <a:latin typeface="Times New Roman" panose="02020603050405020304" pitchFamily="18" charset="0"/>
                <a:cs typeface="Times New Roman" panose="02020603050405020304" pitchFamily="18" charset="0"/>
              </a:rPr>
              <a:t>min max scaler </a:t>
            </a:r>
            <a:r>
              <a:rPr lang="en-GB" sz="3200" b="0" i="0" dirty="0">
                <a:solidFill>
                  <a:srgbClr val="000000"/>
                </a:solidFill>
                <a:effectLst/>
                <a:latin typeface="Times New Roman" panose="02020603050405020304" pitchFamily="18" charset="0"/>
                <a:cs typeface="Times New Roman" panose="02020603050405020304" pitchFamily="18" charset="0"/>
              </a:rPr>
              <a:t>instead of standard scalar. This can help in improve performance of Logistic </a:t>
            </a:r>
            <a:r>
              <a:rPr lang="en-GB" sz="3200" dirty="0">
                <a:solidFill>
                  <a:srgbClr val="000000"/>
                </a:solidFill>
                <a:latin typeface="Times New Roman" panose="02020603050405020304" pitchFamily="18" charset="0"/>
                <a:cs typeface="Times New Roman" panose="02020603050405020304" pitchFamily="18" charset="0"/>
              </a:rPr>
              <a:t>R</a:t>
            </a:r>
            <a:r>
              <a:rPr lang="en-GB" sz="3200" b="0" i="0" dirty="0">
                <a:solidFill>
                  <a:srgbClr val="000000"/>
                </a:solidFill>
                <a:effectLst/>
                <a:latin typeface="Times New Roman" panose="02020603050405020304" pitchFamily="18" charset="0"/>
                <a:cs typeface="Times New Roman" panose="02020603050405020304" pitchFamily="18" charset="0"/>
              </a:rPr>
              <a:t>egression, SVM etc.</a:t>
            </a:r>
            <a:r>
              <a:rPr lang="en-US" sz="40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 </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(Refer fig: 6.1)</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chemeClr val="dk1"/>
              </a:buClr>
              <a:buSzPts val="1890"/>
              <a:buFont typeface="Calibri" panose="020F0502020204030204"/>
              <a:buNone/>
            </a:pPr>
            <a:endParaRPr lang="en-US" sz="3200"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endParaRPr>
          </a:p>
          <a:p>
            <a:pPr marR="0" lvl="0" algn="l" rtl="0">
              <a:lnSpc>
                <a:spcPct val="100000"/>
              </a:lnSpc>
              <a:spcBef>
                <a:spcPts val="0"/>
              </a:spcBef>
              <a:spcAft>
                <a:spcPts val="0"/>
              </a:spcAft>
              <a:buClr>
                <a:schemeClr val="dk1"/>
              </a:buClr>
              <a:buSzPts val="1890"/>
            </a:pPr>
            <a:r>
              <a:rPr lang="en-US" sz="4000" b="1" dirty="0">
                <a:solidFill>
                  <a:schemeClr val="dk1"/>
                </a:solidFill>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Calibri" panose="020F0502020204030204"/>
              </a:rPr>
              <a:t>Multicollinearity</a:t>
            </a:r>
            <a:r>
              <a:rPr lang="en-US" sz="3200" i="0" u="none" strike="noStrike" cap="none" dirty="0">
                <a:solidFill>
                  <a:schemeClr val="dk1"/>
                </a:solidFill>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Calibri" panose="020F0502020204030204"/>
              </a:rPr>
              <a:t> </a:t>
            </a:r>
            <a:r>
              <a:rPr lang="en-US" sz="4000" b="1" i="0" u="none" strike="noStrike" cap="none" dirty="0">
                <a:solidFill>
                  <a:schemeClr val="dk1"/>
                </a:solidFill>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Calibri" panose="020F0502020204030204"/>
              </a:rPr>
              <a:t>Detection</a:t>
            </a:r>
            <a:endParaRPr lang="en-US" sz="3200" b="1" i="0" u="none" strike="noStrike" cap="none" dirty="0">
              <a:solidFill>
                <a:schemeClr val="dk1"/>
              </a:solidFill>
              <a:effectLst>
                <a:outerShdw blurRad="38100" dist="38100" dir="2700000" algn="tl">
                  <a:srgbClr val="000000">
                    <a:alpha val="43137"/>
                  </a:srgbClr>
                </a:outerShdw>
              </a:effectLst>
              <a:latin typeface="Times New Roman" panose="02020603050405020304" pitchFamily="18" charset="0"/>
              <a:ea typeface="Times New Roman" panose="02020603050405020304"/>
              <a:cs typeface="Times New Roman" panose="02020603050405020304" pitchFamily="18" charset="0"/>
              <a:sym typeface="Calibri" panose="020F0502020204030204"/>
            </a:endParaRPr>
          </a:p>
          <a:p>
            <a:pPr marR="0" lvl="0" algn="l" rtl="0">
              <a:lnSpc>
                <a:spcPct val="100000"/>
              </a:lnSpc>
              <a:spcBef>
                <a:spcPts val="0"/>
              </a:spcBef>
              <a:spcAft>
                <a:spcPts val="0"/>
              </a:spcAft>
              <a:buClr>
                <a:schemeClr val="dk1"/>
              </a:buClr>
              <a:buSzPts val="1890"/>
            </a:pPr>
            <a:r>
              <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Using </a:t>
            </a:r>
            <a:r>
              <a:rPr lang="en-US" sz="32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correlation matrix </a:t>
            </a:r>
            <a:r>
              <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and </a:t>
            </a:r>
            <a:r>
              <a:rPr lang="en-US" sz="3200" b="1"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variance_inflation_factor</a:t>
            </a:r>
            <a:r>
              <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a:buClr>
                <a:schemeClr val="dk1"/>
              </a:buClr>
              <a:buSzPts val="1890"/>
            </a:pPr>
            <a:r>
              <a:rPr lang="en-GB"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rPr>
              <a:t>VIF is less than for 5 for continuous numerical variables, hence it is evident that multicollinearity is absent in them. </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Calibri" panose="020F0502020204030204"/>
              </a:rPr>
              <a:t>(Refer fig: 6.2, 6.3)</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marR="0" lvl="0" algn="l" rtl="0">
              <a:lnSpc>
                <a:spcPct val="100000"/>
              </a:lnSpc>
              <a:spcBef>
                <a:spcPts val="0"/>
              </a:spcBef>
              <a:spcAft>
                <a:spcPts val="0"/>
              </a:spcAft>
              <a:buClr>
                <a:schemeClr val="dk1"/>
              </a:buClr>
              <a:buSzPts val="1890"/>
            </a:pPr>
            <a:endPar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R="0" lvl="0" algn="l" rtl="0">
              <a:lnSpc>
                <a:spcPct val="100000"/>
              </a:lnSpc>
              <a:spcBef>
                <a:spcPts val="0"/>
              </a:spcBef>
              <a:spcAft>
                <a:spcPts val="0"/>
              </a:spcAft>
              <a:buClr>
                <a:schemeClr val="dk1"/>
              </a:buClr>
              <a:buSzPts val="1890"/>
            </a:pPr>
            <a:endParaRPr lang="en-US" sz="3200"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R="0" lvl="0" algn="l" rtl="0">
              <a:lnSpc>
                <a:spcPct val="100000"/>
              </a:lnSpc>
              <a:spcBef>
                <a:spcPts val="0"/>
              </a:spcBef>
              <a:spcAft>
                <a:spcPts val="0"/>
              </a:spcAft>
              <a:buClr>
                <a:srgbClr val="000000"/>
              </a:buClr>
              <a:buSzPts val="1679"/>
            </a:pPr>
            <a:endParaRPr lang="en-US" sz="40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7" name="Picture 6"/>
          <p:cNvPicPr>
            <a:picLocks noChangeAspect="1"/>
          </p:cNvPicPr>
          <p:nvPr/>
        </p:nvPicPr>
        <p:blipFill>
          <a:blip r:embed="rId2"/>
          <a:stretch>
            <a:fillRect/>
          </a:stretch>
        </p:blipFill>
        <p:spPr>
          <a:xfrm>
            <a:off x="9993430" y="2029998"/>
            <a:ext cx="9247510" cy="2149421"/>
          </a:xfrm>
          <a:prstGeom prst="rect">
            <a:avLst/>
          </a:prstGeom>
        </p:spPr>
      </p:pic>
      <p:sp>
        <p:nvSpPr>
          <p:cNvPr id="8" name="TextBox 7"/>
          <p:cNvSpPr txBox="1"/>
          <p:nvPr/>
        </p:nvSpPr>
        <p:spPr>
          <a:xfrm>
            <a:off x="19450132" y="2082012"/>
            <a:ext cx="1930106" cy="369332"/>
          </a:xfrm>
          <a:prstGeom prst="rect">
            <a:avLst/>
          </a:prstGeom>
          <a:noFill/>
        </p:spPr>
        <p:txBody>
          <a:bodyPr wrap="square" rtlCol="0">
            <a:spAutoFit/>
          </a:bodyPr>
          <a:lstStyle/>
          <a:p>
            <a:r>
              <a:rPr lang="en-IN" dirty="0"/>
              <a:t>Fig 6.1</a:t>
            </a:r>
            <a:endParaRPr lang="en-IN" dirty="0"/>
          </a:p>
        </p:txBody>
      </p:sp>
      <p:pic>
        <p:nvPicPr>
          <p:cNvPr id="16" name="Picture 15"/>
          <p:cNvPicPr>
            <a:picLocks noChangeAspect="1"/>
          </p:cNvPicPr>
          <p:nvPr/>
        </p:nvPicPr>
        <p:blipFill>
          <a:blip r:embed="rId3"/>
          <a:stretch>
            <a:fillRect/>
          </a:stretch>
        </p:blipFill>
        <p:spPr>
          <a:xfrm>
            <a:off x="1716284" y="7002264"/>
            <a:ext cx="6733298" cy="5211486"/>
          </a:xfrm>
          <a:prstGeom prst="rect">
            <a:avLst/>
          </a:prstGeom>
        </p:spPr>
      </p:pic>
      <p:pic>
        <p:nvPicPr>
          <p:cNvPr id="20" name="Picture 19"/>
          <p:cNvPicPr>
            <a:picLocks noChangeAspect="1"/>
          </p:cNvPicPr>
          <p:nvPr/>
        </p:nvPicPr>
        <p:blipFill>
          <a:blip r:embed="rId4"/>
          <a:stretch>
            <a:fillRect/>
          </a:stretch>
        </p:blipFill>
        <p:spPr>
          <a:xfrm>
            <a:off x="9993430" y="4831689"/>
            <a:ext cx="11441402" cy="4783141"/>
          </a:xfrm>
          <a:prstGeom prst="rect">
            <a:avLst/>
          </a:prstGeom>
        </p:spPr>
      </p:pic>
      <p:sp>
        <p:nvSpPr>
          <p:cNvPr id="21" name="TextBox 20"/>
          <p:cNvSpPr txBox="1"/>
          <p:nvPr/>
        </p:nvSpPr>
        <p:spPr>
          <a:xfrm>
            <a:off x="6519476" y="12213749"/>
            <a:ext cx="1930106" cy="369332"/>
          </a:xfrm>
          <a:prstGeom prst="rect">
            <a:avLst/>
          </a:prstGeom>
          <a:noFill/>
        </p:spPr>
        <p:txBody>
          <a:bodyPr wrap="square" rtlCol="0">
            <a:spAutoFit/>
          </a:bodyPr>
          <a:lstStyle/>
          <a:p>
            <a:r>
              <a:rPr lang="en-IN" dirty="0"/>
              <a:t>Fig 6.2</a:t>
            </a:r>
            <a:endParaRPr lang="en-IN" dirty="0"/>
          </a:p>
        </p:txBody>
      </p:sp>
      <p:sp>
        <p:nvSpPr>
          <p:cNvPr id="22" name="TextBox 21"/>
          <p:cNvSpPr txBox="1"/>
          <p:nvPr/>
        </p:nvSpPr>
        <p:spPr>
          <a:xfrm>
            <a:off x="21133624" y="9541061"/>
            <a:ext cx="1930106" cy="369332"/>
          </a:xfrm>
          <a:prstGeom prst="rect">
            <a:avLst/>
          </a:prstGeom>
          <a:noFill/>
        </p:spPr>
        <p:txBody>
          <a:bodyPr wrap="square" rtlCol="0">
            <a:spAutoFit/>
          </a:bodyPr>
          <a:lstStyle/>
          <a:p>
            <a:r>
              <a:rPr lang="en-IN" dirty="0"/>
              <a:t>Fig 6.3</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
          <p:cNvSpPr txBox="1">
            <a:spLocks noGrp="1"/>
          </p:cNvSpPr>
          <p:nvPr>
            <p:ph type="title" idx="4294967295"/>
          </p:nvPr>
        </p:nvSpPr>
        <p:spPr>
          <a:xfrm>
            <a:off x="585178" y="269384"/>
            <a:ext cx="13328046" cy="945251"/>
          </a:xfrm>
          <a:prstGeom prst="rect">
            <a:avLst/>
          </a:prstGeom>
          <a:noFill/>
          <a:ln>
            <a:noFill/>
          </a:ln>
        </p:spPr>
        <p:txBody>
          <a:bodyPr spcFirstLastPara="1" vert="horz" wrap="square" lIns="142212" tIns="71087" rIns="142212" bIns="71087" rtlCol="0" anchor="ctr" anchorCtr="0">
            <a:noAutofit/>
          </a:bodyPr>
          <a:lstStyle/>
          <a:p>
            <a:pPr algn="ctr">
              <a:lnSpc>
                <a:spcPct val="100000"/>
              </a:lnSpc>
              <a:spcBef>
                <a:spcPts val="0"/>
              </a:spcBef>
              <a:buClr>
                <a:schemeClr val="dk1"/>
              </a:buClr>
              <a:buSzPts val="4400"/>
            </a:pPr>
            <a:r>
              <a:rPr lang="en-IN" sz="5225" b="1" dirty="0">
                <a:effectLst>
                  <a:outerShdw blurRad="38100" dist="38100" dir="2700000" algn="tl">
                    <a:srgbClr val="000000">
                      <a:alpha val="43137"/>
                    </a:srgbClr>
                  </a:outerShdw>
                </a:effectLst>
                <a:latin typeface="Calibri" panose="020F0502020204030204"/>
                <a:ea typeface="Calibri" panose="020F0502020204030204"/>
                <a:cs typeface="Calibri" panose="020F0502020204030204"/>
                <a:sym typeface="Calibri" panose="020F0502020204030204"/>
              </a:rPr>
              <a:t>Validating Inferences Using Visualizations</a:t>
            </a:r>
            <a:endParaRPr sz="5225" dirty="0">
              <a:effectLst>
                <a:outerShdw blurRad="38100" dist="38100" dir="2700000" algn="tl">
                  <a:srgbClr val="000000">
                    <a:alpha val="43137"/>
                  </a:srgbClr>
                </a:outerShdw>
              </a:effectLst>
              <a:latin typeface="Calibri" panose="020F0502020204030204"/>
              <a:ea typeface="Calibri" panose="020F0502020204030204"/>
              <a:cs typeface="Calibri" panose="020F0502020204030204"/>
              <a:sym typeface="Calibri" panose="020F0502020204030204"/>
            </a:endParaRPr>
          </a:p>
        </p:txBody>
      </p:sp>
      <p:graphicFrame>
        <p:nvGraphicFramePr>
          <p:cNvPr id="351" name="Google Shape;351;p6"/>
          <p:cNvGraphicFramePr/>
          <p:nvPr/>
        </p:nvGraphicFramePr>
        <p:xfrm>
          <a:off x="1388781" y="1360601"/>
          <a:ext cx="19248033" cy="11100340"/>
        </p:xfrm>
        <a:graphic>
          <a:graphicData uri="http://schemas.openxmlformats.org/drawingml/2006/table">
            <a:tbl>
              <a:tblPr firstRow="1" bandRow="1">
                <a:noFill/>
              </a:tblPr>
              <a:tblGrid>
                <a:gridCol w="13864891"/>
                <a:gridCol w="5383142"/>
              </a:tblGrid>
              <a:tr h="2893113">
                <a:tc>
                  <a:txBody>
                    <a:bodyPr/>
                    <a:lstStyle/>
                    <a:p>
                      <a:pPr marL="0" marR="0" lvl="0" indent="0" algn="l" rtl="0">
                        <a:spcBef>
                          <a:spcPts val="0"/>
                        </a:spcBef>
                        <a:spcAft>
                          <a:spcPts val="0"/>
                        </a:spcAft>
                        <a:buNone/>
                      </a:pPr>
                      <a:endParaRPr sz="3100"/>
                    </a:p>
                  </a:txBody>
                  <a:tcPr marL="149329" marR="149329" marT="74664" marB="74664"/>
                </a:tc>
                <a:tc>
                  <a:txBody>
                    <a:bodyPr/>
                    <a:lstStyle/>
                    <a:p>
                      <a:pPr marL="0" marR="0" lvl="0" indent="0" algn="just" rtl="0">
                        <a:spcBef>
                          <a:spcPts val="0"/>
                        </a:spcBef>
                        <a:spcAft>
                          <a:spcPts val="0"/>
                        </a:spcAft>
                        <a:buNone/>
                      </a:pPr>
                      <a:r>
                        <a:rPr lang="en-IN" sz="2800" dirty="0">
                          <a:latin typeface="Times New Roman" panose="02020603050405020304" pitchFamily="18" charset="0"/>
                          <a:cs typeface="Times New Roman" panose="02020603050405020304" pitchFamily="18" charset="0"/>
                        </a:rPr>
                        <a:t>Frequent flyers are more likely to be loyal customers.</a:t>
                      </a:r>
                      <a:endParaRPr sz="2800" dirty="0">
                        <a:latin typeface="Times New Roman" panose="02020603050405020304" pitchFamily="18" charset="0"/>
                        <a:cs typeface="Times New Roman" panose="02020603050405020304" pitchFamily="18" charset="0"/>
                      </a:endParaRPr>
                    </a:p>
                  </a:txBody>
                  <a:tcPr marL="149329" marR="149329" marT="74664" marB="74664"/>
                </a:tc>
              </a:tr>
              <a:tr h="2537563">
                <a:tc>
                  <a:txBody>
                    <a:bodyPr/>
                    <a:lstStyle/>
                    <a:p>
                      <a:pPr marL="0" marR="0" lvl="0" indent="0" algn="l" rtl="0">
                        <a:spcBef>
                          <a:spcPts val="0"/>
                        </a:spcBef>
                        <a:spcAft>
                          <a:spcPts val="0"/>
                        </a:spcAft>
                        <a:buNone/>
                      </a:pPr>
                      <a:endParaRPr sz="3100"/>
                    </a:p>
                  </a:txBody>
                  <a:tcPr marL="149329" marR="149329" marT="74664" marB="74664"/>
                </a:tc>
                <a:tc>
                  <a:txBody>
                    <a:bodyPr/>
                    <a:lstStyle/>
                    <a:p>
                      <a:pPr marL="0" marR="0" lvl="0" indent="0" algn="just" rtl="0">
                        <a:spcBef>
                          <a:spcPts val="0"/>
                        </a:spcBef>
                        <a:spcAft>
                          <a:spcPts val="0"/>
                        </a:spcAft>
                        <a:buNone/>
                      </a:pPr>
                      <a:r>
                        <a:rPr lang="en-IN" sz="2800" b="0" dirty="0">
                          <a:latin typeface="Times New Roman" panose="02020603050405020304" pitchFamily="18" charset="0"/>
                          <a:cs typeface="Times New Roman" panose="02020603050405020304" pitchFamily="18" charset="0"/>
                        </a:rPr>
                        <a:t>Customer Prefer Business class more than other Class types.</a:t>
                      </a:r>
                      <a:endParaRPr sz="5100" b="0" dirty="0">
                        <a:latin typeface="Times New Roman" panose="02020603050405020304" pitchFamily="18" charset="0"/>
                        <a:cs typeface="Times New Roman" panose="02020603050405020304" pitchFamily="18" charset="0"/>
                      </a:endParaRPr>
                    </a:p>
                  </a:txBody>
                  <a:tcPr marL="149329" marR="149329" marT="74664" marB="74664"/>
                </a:tc>
              </a:tr>
              <a:tr h="2762698">
                <a:tc>
                  <a:txBody>
                    <a:bodyPr/>
                    <a:lstStyle/>
                    <a:p>
                      <a:pPr marL="0" marR="0" lvl="0" indent="0" algn="l" rtl="0">
                        <a:spcBef>
                          <a:spcPts val="0"/>
                        </a:spcBef>
                        <a:spcAft>
                          <a:spcPts val="0"/>
                        </a:spcAft>
                        <a:buNone/>
                      </a:pPr>
                      <a:endParaRPr sz="3100"/>
                    </a:p>
                  </a:txBody>
                  <a:tcPr marL="149329" marR="149329" marT="74664" marB="74664"/>
                </a:tc>
                <a:tc>
                  <a:txBody>
                    <a:bodyPr/>
                    <a:lstStyle/>
                    <a:p>
                      <a:pPr marL="0" marR="0" lvl="0" indent="0" algn="just" rtl="0">
                        <a:spcBef>
                          <a:spcPts val="0"/>
                        </a:spcBef>
                        <a:spcAft>
                          <a:spcPts val="0"/>
                        </a:spcAft>
                        <a:buNone/>
                      </a:pPr>
                      <a:r>
                        <a:rPr lang="en-IN" sz="2800" b="0" i="0" dirty="0">
                          <a:latin typeface="Times New Roman" panose="02020603050405020304" pitchFamily="18" charset="0"/>
                          <a:cs typeface="Times New Roman" panose="02020603050405020304" pitchFamily="18" charset="0"/>
                        </a:rPr>
                        <a:t>Business Class customers travelling for Business purpose are more satisfied than then those travelling for personal use.</a:t>
                      </a:r>
                      <a:endParaRPr sz="5100" b="0" dirty="0">
                        <a:latin typeface="Times New Roman" panose="02020603050405020304" pitchFamily="18" charset="0"/>
                        <a:cs typeface="Times New Roman" panose="02020603050405020304" pitchFamily="18" charset="0"/>
                      </a:endParaRPr>
                    </a:p>
                  </a:txBody>
                  <a:tcPr marL="149329" marR="149329" marT="74664" marB="74664"/>
                </a:tc>
              </a:tr>
              <a:tr h="2906966">
                <a:tc>
                  <a:txBody>
                    <a:bodyPr/>
                    <a:lstStyle/>
                    <a:p>
                      <a:pPr marL="0" marR="0" lvl="0" indent="0" algn="l" rtl="0">
                        <a:spcBef>
                          <a:spcPts val="0"/>
                        </a:spcBef>
                        <a:spcAft>
                          <a:spcPts val="0"/>
                        </a:spcAft>
                        <a:buNone/>
                      </a:pPr>
                      <a:endParaRPr sz="3100" dirty="0"/>
                    </a:p>
                  </a:txBody>
                  <a:tcPr marL="149329" marR="149329" marT="74664" marB="74664"/>
                </a:tc>
                <a:tc>
                  <a:txBody>
                    <a:bodyPr/>
                    <a:lstStyle/>
                    <a:p>
                      <a:pPr marL="0" marR="0" lvl="0" indent="0" algn="just" defTabSz="1680210" rtl="0" eaLnBrk="1" fontAlgn="auto" latinLnBrk="0" hangingPunct="1">
                        <a:lnSpc>
                          <a:spcPct val="100000"/>
                        </a:lnSpc>
                        <a:spcBef>
                          <a:spcPts val="0"/>
                        </a:spcBef>
                        <a:spcAft>
                          <a:spcPts val="0"/>
                        </a:spcAft>
                        <a:buClrTx/>
                        <a:buSzTx/>
                        <a:buFontTx/>
                        <a:buNone/>
                        <a:defRPr/>
                      </a:pPr>
                      <a:r>
                        <a:rPr lang="en-GB" sz="2400" dirty="0"/>
                        <a:t>E</a:t>
                      </a:r>
                      <a:r>
                        <a:rPr lang="en-GB" sz="2800" dirty="0">
                          <a:latin typeface="Times New Roman" panose="02020603050405020304" pitchFamily="18" charset="0"/>
                          <a:cs typeface="Times New Roman" panose="02020603050405020304" pitchFamily="18" charset="0"/>
                        </a:rPr>
                        <a:t>conomy and business class passengers are more  dissatisfied for both gender. Also there are outliers present in the satisfaction and dissatisfaction column for the business class. </a:t>
                      </a:r>
                      <a:endParaRPr lang="en-GB" sz="2800" dirty="0">
                        <a:latin typeface="Times New Roman" panose="02020603050405020304" pitchFamily="18" charset="0"/>
                        <a:cs typeface="Times New Roman" panose="02020603050405020304" pitchFamily="18" charset="0"/>
                      </a:endParaRPr>
                    </a:p>
                    <a:p>
                      <a:pPr marL="0" marR="0" lvl="0" indent="0" algn="just" defTabSz="1680210" rtl="0" eaLnBrk="1" fontAlgn="auto" latinLnBrk="0" hangingPunct="1">
                        <a:lnSpc>
                          <a:spcPct val="100000"/>
                        </a:lnSpc>
                        <a:spcBef>
                          <a:spcPts val="0"/>
                        </a:spcBef>
                        <a:spcAft>
                          <a:spcPts val="0"/>
                        </a:spcAft>
                        <a:buClrTx/>
                        <a:buSzTx/>
                        <a:buFontTx/>
                        <a:buNone/>
                        <a:defRPr/>
                      </a:pPr>
                      <a:endParaRPr sz="2800" b="0" dirty="0">
                        <a:latin typeface="Times New Roman" panose="02020603050405020304" pitchFamily="18" charset="0"/>
                        <a:cs typeface="Times New Roman" panose="02020603050405020304" pitchFamily="18" charset="0"/>
                      </a:endParaRPr>
                    </a:p>
                  </a:txBody>
                  <a:tcPr marL="149329" marR="149329" marT="74664" marB="74664"/>
                </a:tc>
              </a:tr>
            </a:tbl>
          </a:graphicData>
        </a:graphic>
      </p:graphicFrame>
      <p:pic>
        <p:nvPicPr>
          <p:cNvPr id="352" name="Google Shape;352;p6"/>
          <p:cNvPicPr preferRelativeResize="0"/>
          <p:nvPr/>
        </p:nvPicPr>
        <p:blipFill rotWithShape="1">
          <a:blip r:embed="rId1"/>
          <a:srcRect/>
          <a:stretch>
            <a:fillRect/>
          </a:stretch>
        </p:blipFill>
        <p:spPr>
          <a:xfrm>
            <a:off x="1626012" y="1473626"/>
            <a:ext cx="13431953" cy="2861082"/>
          </a:xfrm>
          <a:prstGeom prst="rect">
            <a:avLst/>
          </a:prstGeom>
          <a:noFill/>
          <a:ln>
            <a:noFill/>
          </a:ln>
        </p:spPr>
      </p:pic>
      <p:pic>
        <p:nvPicPr>
          <p:cNvPr id="353" name="Google Shape;353;p6"/>
          <p:cNvPicPr preferRelativeResize="0"/>
          <p:nvPr/>
        </p:nvPicPr>
        <p:blipFill rotWithShape="1">
          <a:blip r:embed="rId2"/>
          <a:srcRect/>
          <a:stretch>
            <a:fillRect/>
          </a:stretch>
        </p:blipFill>
        <p:spPr>
          <a:xfrm>
            <a:off x="1398548" y="4388495"/>
            <a:ext cx="13807003" cy="2324018"/>
          </a:xfrm>
          <a:prstGeom prst="rect">
            <a:avLst/>
          </a:prstGeom>
          <a:noFill/>
          <a:ln>
            <a:noFill/>
          </a:ln>
        </p:spPr>
      </p:pic>
      <p:pic>
        <p:nvPicPr>
          <p:cNvPr id="354" name="Google Shape;354;p6"/>
          <p:cNvPicPr preferRelativeResize="0"/>
          <p:nvPr/>
        </p:nvPicPr>
        <p:blipFill rotWithShape="1">
          <a:blip r:embed="rId3"/>
          <a:srcRect/>
          <a:stretch>
            <a:fillRect/>
          </a:stretch>
        </p:blipFill>
        <p:spPr>
          <a:xfrm>
            <a:off x="1626012" y="6804692"/>
            <a:ext cx="13579539" cy="2613734"/>
          </a:xfrm>
          <a:prstGeom prst="rect">
            <a:avLst/>
          </a:prstGeom>
          <a:noFill/>
          <a:ln>
            <a:noFill/>
          </a:ln>
        </p:spPr>
      </p:pic>
      <p:pic>
        <p:nvPicPr>
          <p:cNvPr id="355" name="Google Shape;355;p6"/>
          <p:cNvPicPr preferRelativeResize="0"/>
          <p:nvPr/>
        </p:nvPicPr>
        <p:blipFill rotWithShape="1">
          <a:blip r:embed="rId4"/>
          <a:srcRect/>
          <a:stretch>
            <a:fillRect/>
          </a:stretch>
        </p:blipFill>
        <p:spPr>
          <a:xfrm>
            <a:off x="18704789" y="262061"/>
            <a:ext cx="3109658" cy="684508"/>
          </a:xfrm>
          <a:prstGeom prst="rect">
            <a:avLst/>
          </a:prstGeom>
          <a:noFill/>
          <a:ln>
            <a:noFill/>
          </a:ln>
        </p:spPr>
      </p:pic>
      <p:sp>
        <p:nvSpPr>
          <p:cNvPr id="5"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6"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8" name="Google Shape;361;p7"/>
          <p:cNvPicPr preferRelativeResize="0"/>
          <p:nvPr/>
        </p:nvPicPr>
        <p:blipFill rotWithShape="1">
          <a:blip r:embed="rId5"/>
          <a:srcRect/>
          <a:stretch>
            <a:fillRect/>
          </a:stretch>
        </p:blipFill>
        <p:spPr>
          <a:xfrm>
            <a:off x="1762811" y="9564392"/>
            <a:ext cx="12060321" cy="28107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aphicFrame>
        <p:nvGraphicFramePr>
          <p:cNvPr id="360" name="Google Shape;360;p7"/>
          <p:cNvGraphicFramePr/>
          <p:nvPr/>
        </p:nvGraphicFramePr>
        <p:xfrm>
          <a:off x="1401946" y="496266"/>
          <a:ext cx="19248033" cy="11455056"/>
        </p:xfrm>
        <a:graphic>
          <a:graphicData uri="http://schemas.openxmlformats.org/drawingml/2006/table">
            <a:tbl>
              <a:tblPr firstRow="1" bandRow="1">
                <a:noFill/>
              </a:tblPr>
              <a:tblGrid>
                <a:gridCol w="13864891"/>
                <a:gridCol w="5383142"/>
              </a:tblGrid>
              <a:tr h="2679982">
                <a:tc>
                  <a:txBody>
                    <a:bodyPr/>
                    <a:lstStyle/>
                    <a:p>
                      <a:pPr marL="0" marR="0" lvl="0" indent="0" algn="l" rtl="0">
                        <a:spcBef>
                          <a:spcPts val="0"/>
                        </a:spcBef>
                        <a:spcAft>
                          <a:spcPts val="0"/>
                        </a:spcAft>
                        <a:buNone/>
                      </a:pPr>
                      <a:endParaRPr sz="3100" dirty="0"/>
                    </a:p>
                  </a:txBody>
                  <a:tcPr marL="149329" marR="149329" marT="74664" marB="74664"/>
                </a:tc>
                <a:tc>
                  <a:txBody>
                    <a:bodyPr/>
                    <a:lstStyle/>
                    <a:p>
                      <a:pPr marL="0" marR="0" lvl="0" indent="0" algn="l" defTabSz="1680210" rtl="0" eaLnBrk="1" fontAlgn="auto" latinLnBrk="0" hangingPunct="1">
                        <a:lnSpc>
                          <a:spcPct val="100000"/>
                        </a:lnSpc>
                        <a:spcBef>
                          <a:spcPts val="0"/>
                        </a:spcBef>
                        <a:spcAft>
                          <a:spcPts val="0"/>
                        </a:spcAft>
                        <a:buClrTx/>
                        <a:buSzTx/>
                        <a:buFontTx/>
                        <a:buNone/>
                        <a:defRPr/>
                      </a:pPr>
                      <a:r>
                        <a:rPr lang="en-GB" sz="2600" b="0" dirty="0">
                          <a:latin typeface="Times New Roman" panose="02020603050405020304" pitchFamily="18" charset="0"/>
                          <a:cs typeface="Times New Roman" panose="02020603050405020304" pitchFamily="18" charset="0"/>
                        </a:rPr>
                        <a:t>Two graphs show the relation of the target variable with Departure and Arrival of flights that how the target variable gets effected by these two variables.</a:t>
                      </a:r>
                      <a:endParaRPr lang="en-GB" sz="2600" b="0" dirty="0">
                        <a:latin typeface="Times New Roman" panose="02020603050405020304" pitchFamily="18" charset="0"/>
                        <a:cs typeface="Times New Roman" panose="02020603050405020304" pitchFamily="18" charset="0"/>
                      </a:endParaRPr>
                    </a:p>
                  </a:txBody>
                  <a:tcPr marL="149329" marR="149329" marT="74664" marB="74664"/>
                </a:tc>
              </a:tr>
              <a:tr h="2915136">
                <a:tc>
                  <a:txBody>
                    <a:bodyPr/>
                    <a:lstStyle/>
                    <a:p>
                      <a:pPr marL="0" marR="0" lvl="0" indent="0" algn="l" rtl="0">
                        <a:spcBef>
                          <a:spcPts val="0"/>
                        </a:spcBef>
                        <a:spcAft>
                          <a:spcPts val="0"/>
                        </a:spcAft>
                        <a:buNone/>
                      </a:pPr>
                      <a:endParaRPr sz="3100" dirty="0"/>
                    </a:p>
                  </a:txBody>
                  <a:tcPr marL="149329" marR="149329" marT="74664" marB="74664"/>
                </a:tc>
                <a:tc>
                  <a:txBody>
                    <a:bodyPr/>
                    <a:lstStyle/>
                    <a:p>
                      <a:pPr marL="0" marR="0" lvl="0" indent="0" algn="ctr" rtl="0">
                        <a:spcBef>
                          <a:spcPts val="0"/>
                        </a:spcBef>
                        <a:spcAft>
                          <a:spcPts val="0"/>
                        </a:spcAft>
                        <a:buNone/>
                      </a:pPr>
                      <a:r>
                        <a:rPr lang="en-IN" sz="2800" b="1" dirty="0">
                          <a:latin typeface="Times New Roman" panose="02020603050405020304" pitchFamily="18" charset="0"/>
                          <a:cs typeface="Times New Roman" panose="02020603050405020304" pitchFamily="18" charset="0"/>
                        </a:rPr>
                        <a:t>Univariate Analysis</a:t>
                      </a:r>
                      <a:endParaRPr lang="en-IN" sz="2800" b="0" dirty="0">
                        <a:latin typeface="Times New Roman" panose="02020603050405020304" pitchFamily="18" charset="0"/>
                        <a:cs typeface="Times New Roman" panose="02020603050405020304" pitchFamily="18" charset="0"/>
                      </a:endParaRPr>
                    </a:p>
                    <a:p>
                      <a:pPr marL="0" marR="0" lvl="0" indent="0" algn="dist" rtl="0">
                        <a:spcBef>
                          <a:spcPts val="0"/>
                        </a:spcBef>
                        <a:spcAft>
                          <a:spcPts val="0"/>
                        </a:spcAft>
                        <a:buNone/>
                      </a:pPr>
                      <a:r>
                        <a:rPr lang="en-IN" sz="2800" b="0" dirty="0">
                          <a:latin typeface="Times New Roman" panose="02020603050405020304" pitchFamily="18" charset="0"/>
                          <a:cs typeface="Times New Roman" panose="02020603050405020304" pitchFamily="18" charset="0"/>
                        </a:rPr>
                        <a:t> Avg age is 40 years and passengers are between 20 and 60 yrs.</a:t>
                      </a:r>
                      <a:endParaRPr lang="en-IN" sz="2800" b="0" dirty="0">
                        <a:latin typeface="Times New Roman" panose="02020603050405020304" pitchFamily="18" charset="0"/>
                        <a:cs typeface="Times New Roman" panose="02020603050405020304" pitchFamily="18" charset="0"/>
                      </a:endParaRPr>
                    </a:p>
                    <a:p>
                      <a:pPr marL="0" marR="0" lvl="0" indent="0" algn="dist" rtl="0">
                        <a:spcBef>
                          <a:spcPts val="0"/>
                        </a:spcBef>
                        <a:spcAft>
                          <a:spcPts val="0"/>
                        </a:spcAft>
                        <a:buNone/>
                      </a:pPr>
                      <a:r>
                        <a:rPr lang="en-IN" sz="2800" b="0" dirty="0">
                          <a:latin typeface="Times New Roman" panose="02020603050405020304" pitchFamily="18" charset="0"/>
                          <a:cs typeface="Times New Roman" panose="02020603050405020304" pitchFamily="18" charset="0"/>
                        </a:rPr>
                        <a:t>Avg flight dis is 1190km</a:t>
                      </a:r>
                      <a:endParaRPr lang="en-IN" sz="2800" b="0" dirty="0">
                        <a:latin typeface="Times New Roman" panose="02020603050405020304" pitchFamily="18" charset="0"/>
                        <a:cs typeface="Times New Roman" panose="02020603050405020304" pitchFamily="18" charset="0"/>
                      </a:endParaRPr>
                    </a:p>
                    <a:p>
                      <a:pPr marL="0" marR="0" lvl="0" indent="0" algn="dist" rtl="0">
                        <a:spcBef>
                          <a:spcPts val="0"/>
                        </a:spcBef>
                        <a:spcAft>
                          <a:spcPts val="0"/>
                        </a:spcAft>
                        <a:buNone/>
                      </a:pPr>
                      <a:r>
                        <a:rPr lang="en-IN" sz="2800" b="0" dirty="0">
                          <a:latin typeface="Times New Roman" panose="02020603050405020304" pitchFamily="18" charset="0"/>
                          <a:cs typeface="Times New Roman" panose="02020603050405020304" pitchFamily="18" charset="0"/>
                        </a:rPr>
                        <a:t>Avg delay in departure is 14min</a:t>
                      </a:r>
                      <a:endParaRPr lang="en-IN" sz="2800" b="0" dirty="0">
                        <a:latin typeface="Times New Roman" panose="02020603050405020304" pitchFamily="18" charset="0"/>
                        <a:cs typeface="Times New Roman" panose="02020603050405020304" pitchFamily="18" charset="0"/>
                      </a:endParaRPr>
                    </a:p>
                    <a:p>
                      <a:pPr marL="0" marR="0" lvl="0" indent="0" algn="dist" rtl="0">
                        <a:spcBef>
                          <a:spcPts val="0"/>
                        </a:spcBef>
                        <a:spcAft>
                          <a:spcPts val="0"/>
                        </a:spcAft>
                        <a:buNone/>
                      </a:pPr>
                      <a:r>
                        <a:rPr lang="en-IN" sz="2800" b="0" dirty="0">
                          <a:latin typeface="Times New Roman" panose="02020603050405020304" pitchFamily="18" charset="0"/>
                          <a:cs typeface="Times New Roman" panose="02020603050405020304" pitchFamily="18" charset="0"/>
                        </a:rPr>
                        <a:t>Avg delay in arrival  is 15min</a:t>
                      </a:r>
                      <a:endParaRPr sz="2800" b="0" dirty="0">
                        <a:latin typeface="Times New Roman" panose="02020603050405020304" pitchFamily="18" charset="0"/>
                        <a:cs typeface="Times New Roman" panose="02020603050405020304" pitchFamily="18" charset="0"/>
                      </a:endParaRPr>
                    </a:p>
                  </a:txBody>
                  <a:tcPr marL="149329" marR="149329" marT="74664" marB="74664"/>
                </a:tc>
              </a:tr>
              <a:tr h="2915285">
                <a:tc>
                  <a:txBody>
                    <a:bodyPr/>
                    <a:lstStyle/>
                    <a:p>
                      <a:pPr marL="0" marR="0" lvl="0" indent="0" algn="l" rtl="0">
                        <a:spcBef>
                          <a:spcPts val="0"/>
                        </a:spcBef>
                        <a:spcAft>
                          <a:spcPts val="0"/>
                        </a:spcAft>
                        <a:buNone/>
                      </a:pPr>
                      <a:endParaRPr sz="3100" dirty="0"/>
                    </a:p>
                  </a:txBody>
                  <a:tcPr marL="149329" marR="149329" marT="74664" marB="74664"/>
                </a:tc>
                <a:tc>
                  <a:txBody>
                    <a:bodyPr/>
                    <a:lstStyle/>
                    <a:p>
                      <a:pPr marL="0" marR="0" lvl="0" indent="0" algn="ctr" rtl="0">
                        <a:spcBef>
                          <a:spcPts val="0"/>
                        </a:spcBef>
                        <a:spcAft>
                          <a:spcPts val="0"/>
                        </a:spcAft>
                        <a:buNone/>
                      </a:pPr>
                      <a:r>
                        <a:rPr lang="en-IN" sz="2800" b="1" dirty="0">
                          <a:latin typeface="Times New Roman" panose="02020603050405020304" pitchFamily="18" charset="0"/>
                          <a:cs typeface="Times New Roman" panose="02020603050405020304" pitchFamily="18" charset="0"/>
                        </a:rPr>
                        <a:t>Bivariate Analysis</a:t>
                      </a:r>
                      <a:endParaRPr lang="en-IN" sz="2800" b="1"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2800" b="0" dirty="0">
                          <a:latin typeface="Times New Roman" panose="02020603050405020304" pitchFamily="18" charset="0"/>
                          <a:cs typeface="Times New Roman" panose="02020603050405020304" pitchFamily="18" charset="0"/>
                        </a:rPr>
                        <a:t>These graphs shows relation between Type of travel and class of the travel w.r to target variable.</a:t>
                      </a:r>
                      <a:endParaRPr lang="en-IN" sz="2800" b="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2800" b="0" dirty="0">
                          <a:latin typeface="Times New Roman" panose="02020603050405020304" pitchFamily="18" charset="0"/>
                          <a:cs typeface="Times New Roman" panose="02020603050405020304" pitchFamily="18" charset="0"/>
                        </a:rPr>
                        <a:t>Statistical analysis is done here.</a:t>
                      </a:r>
                      <a:endParaRPr lang="en-IN" sz="2800" b="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2800" b="0" dirty="0">
                          <a:latin typeface="Times New Roman" panose="02020603050405020304" pitchFamily="18" charset="0"/>
                          <a:cs typeface="Times New Roman" panose="02020603050405020304" pitchFamily="18" charset="0"/>
                        </a:rPr>
                        <a:t>(Chi-Square test).</a:t>
                      </a:r>
                      <a:endParaRPr lang="en-IN" sz="2800" b="0" dirty="0">
                        <a:latin typeface="Times New Roman" panose="02020603050405020304" pitchFamily="18" charset="0"/>
                        <a:cs typeface="Times New Roman" panose="02020603050405020304" pitchFamily="18" charset="0"/>
                      </a:endParaRPr>
                    </a:p>
                  </a:txBody>
                  <a:tcPr marL="149329" marR="149329" marT="74664" marB="74664"/>
                </a:tc>
              </a:tr>
              <a:tr h="2915136">
                <a:tc>
                  <a:txBody>
                    <a:bodyPr/>
                    <a:lstStyle/>
                    <a:p>
                      <a:pPr marL="0" marR="0" lvl="0" indent="0" algn="l" rtl="0">
                        <a:spcBef>
                          <a:spcPts val="0"/>
                        </a:spcBef>
                        <a:spcAft>
                          <a:spcPts val="0"/>
                        </a:spcAft>
                        <a:buNone/>
                      </a:pPr>
                      <a:endParaRPr sz="3100"/>
                    </a:p>
                  </a:txBody>
                  <a:tcPr marL="149329" marR="149329" marT="74664" marB="74664"/>
                </a:tc>
                <a:tc>
                  <a:txBody>
                    <a:bodyPr/>
                    <a:lstStyle/>
                    <a:p>
                      <a:pPr marL="0" marR="0" lvl="0" indent="0" algn="ctr" defTabSz="1680210" rtl="0" eaLnBrk="1" fontAlgn="auto" latinLnBrk="0" hangingPunct="1">
                        <a:lnSpc>
                          <a:spcPct val="100000"/>
                        </a:lnSpc>
                        <a:spcBef>
                          <a:spcPts val="0"/>
                        </a:spcBef>
                        <a:spcAft>
                          <a:spcPts val="0"/>
                        </a:spcAft>
                        <a:buClrTx/>
                        <a:buSzTx/>
                        <a:buFontTx/>
                        <a:buNone/>
                        <a:defRPr/>
                      </a:pPr>
                      <a:r>
                        <a:rPr lang="en-IN" sz="2800" b="1" dirty="0">
                          <a:latin typeface="Times New Roman" panose="02020603050405020304" pitchFamily="18" charset="0"/>
                          <a:cs typeface="Times New Roman" panose="02020603050405020304" pitchFamily="18" charset="0"/>
                        </a:rPr>
                        <a:t>Multivaraiate Analysis</a:t>
                      </a:r>
                      <a:endParaRPr lang="en-IN" sz="2800" b="1" dirty="0">
                        <a:latin typeface="Times New Roman" panose="02020603050405020304" pitchFamily="18" charset="0"/>
                        <a:cs typeface="Times New Roman" panose="02020603050405020304" pitchFamily="18" charset="0"/>
                      </a:endParaRPr>
                    </a:p>
                    <a:p>
                      <a:pPr marL="0" marR="0" lvl="0" indent="0" algn="just" defTabSz="1680210" rtl="0" eaLnBrk="1" fontAlgn="auto" latinLnBrk="0" hangingPunct="1">
                        <a:lnSpc>
                          <a:spcPct val="100000"/>
                        </a:lnSpc>
                        <a:spcBef>
                          <a:spcPts val="0"/>
                        </a:spcBef>
                        <a:spcAft>
                          <a:spcPts val="0"/>
                        </a:spcAft>
                        <a:buClrTx/>
                        <a:buSzTx/>
                        <a:buFontTx/>
                        <a:buNone/>
                        <a:defRPr/>
                      </a:pPr>
                      <a:endParaRPr lang="en-IN" sz="2800" b="1"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IN" sz="2800" dirty="0">
                          <a:latin typeface="Times New Roman" panose="02020603050405020304" pitchFamily="18" charset="0"/>
                          <a:cs typeface="Times New Roman" panose="02020603050405020304" pitchFamily="18" charset="0"/>
                          <a:sym typeface="+mn-ea"/>
                        </a:rPr>
                        <a:t>These graphs shows relation between Type of travel and class of the travel w.r to target variable.</a:t>
                      </a:r>
                      <a:endParaRPr lang="en-IN" sz="2800" b="0" dirty="0">
                        <a:latin typeface="Times New Roman" panose="02020603050405020304" pitchFamily="18" charset="0"/>
                        <a:cs typeface="Times New Roman" panose="02020603050405020304" pitchFamily="18" charset="0"/>
                      </a:endParaRPr>
                    </a:p>
                    <a:p>
                      <a:pPr marL="0" marR="0" lvl="0" indent="0" algn="ctr" defTabSz="1680210" rtl="0" eaLnBrk="1" fontAlgn="auto" latinLnBrk="0" hangingPunct="1">
                        <a:lnSpc>
                          <a:spcPct val="100000"/>
                        </a:lnSpc>
                        <a:spcBef>
                          <a:spcPts val="0"/>
                        </a:spcBef>
                        <a:spcAft>
                          <a:spcPts val="0"/>
                        </a:spcAft>
                        <a:buClrTx/>
                        <a:buSzTx/>
                        <a:buFontTx/>
                        <a:buNone/>
                        <a:defRPr/>
                      </a:pPr>
                      <a:endParaRPr lang="en-IN" sz="2800" b="1" dirty="0">
                        <a:latin typeface="Times New Roman" panose="02020603050405020304" pitchFamily="18" charset="0"/>
                        <a:cs typeface="Times New Roman" panose="02020603050405020304" pitchFamily="18" charset="0"/>
                      </a:endParaRPr>
                    </a:p>
                  </a:txBody>
                  <a:tcPr marL="149329" marR="149329" marT="74664" marB="74664"/>
                </a:tc>
              </a:tr>
            </a:tbl>
          </a:graphicData>
        </a:graphic>
      </p:graphicFrame>
      <p:pic>
        <p:nvPicPr>
          <p:cNvPr id="362" name="Google Shape;362;p7"/>
          <p:cNvPicPr preferRelativeResize="0"/>
          <p:nvPr/>
        </p:nvPicPr>
        <p:blipFill rotWithShape="1">
          <a:blip r:embed="rId1"/>
          <a:srcRect/>
          <a:stretch>
            <a:fillRect/>
          </a:stretch>
        </p:blipFill>
        <p:spPr>
          <a:xfrm>
            <a:off x="1455420" y="559435"/>
            <a:ext cx="13759815" cy="2545080"/>
          </a:xfrm>
          <a:prstGeom prst="rect">
            <a:avLst/>
          </a:prstGeom>
          <a:noFill/>
          <a:ln>
            <a:noFill/>
          </a:ln>
        </p:spPr>
      </p:pic>
      <p:pic>
        <p:nvPicPr>
          <p:cNvPr id="363" name="Google Shape;363;p7"/>
          <p:cNvPicPr preferRelativeResize="0"/>
          <p:nvPr/>
        </p:nvPicPr>
        <p:blipFill rotWithShape="1">
          <a:blip r:embed="rId2"/>
          <a:srcRect/>
          <a:stretch>
            <a:fillRect/>
          </a:stretch>
        </p:blipFill>
        <p:spPr>
          <a:xfrm>
            <a:off x="19289967" y="11761468"/>
            <a:ext cx="3109658" cy="684508"/>
          </a:xfrm>
          <a:prstGeom prst="rect">
            <a:avLst/>
          </a:prstGeom>
          <a:noFill/>
          <a:ln>
            <a:noFill/>
          </a:ln>
        </p:spPr>
      </p:pic>
      <p:pic>
        <p:nvPicPr>
          <p:cNvPr id="3" name="Picture 2"/>
          <p:cNvPicPr>
            <a:picLocks noChangeAspect="1"/>
          </p:cNvPicPr>
          <p:nvPr/>
        </p:nvPicPr>
        <p:blipFill>
          <a:blip r:embed="rId3"/>
          <a:stretch>
            <a:fillRect/>
          </a:stretch>
        </p:blipFill>
        <p:spPr>
          <a:xfrm>
            <a:off x="1455733" y="3338564"/>
            <a:ext cx="13759710" cy="2703648"/>
          </a:xfrm>
          <a:prstGeom prst="rect">
            <a:avLst/>
          </a:prstGeom>
        </p:spPr>
      </p:pic>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2" name="Picture 1"/>
          <p:cNvPicPr>
            <a:picLocks noChangeAspect="1"/>
          </p:cNvPicPr>
          <p:nvPr/>
        </p:nvPicPr>
        <p:blipFill>
          <a:blip r:embed="rId4"/>
          <a:stretch>
            <a:fillRect/>
          </a:stretch>
        </p:blipFill>
        <p:spPr>
          <a:xfrm>
            <a:off x="1614805" y="6181090"/>
            <a:ext cx="3597275" cy="2785110"/>
          </a:xfrm>
          <a:prstGeom prst="rect">
            <a:avLst/>
          </a:prstGeom>
        </p:spPr>
      </p:pic>
      <p:pic>
        <p:nvPicPr>
          <p:cNvPr id="6" name="Picture 5"/>
          <p:cNvPicPr>
            <a:picLocks noChangeAspect="1"/>
          </p:cNvPicPr>
          <p:nvPr/>
        </p:nvPicPr>
        <p:blipFill>
          <a:blip r:embed="rId5"/>
          <a:stretch>
            <a:fillRect/>
          </a:stretch>
        </p:blipFill>
        <p:spPr>
          <a:xfrm>
            <a:off x="5046345" y="6181090"/>
            <a:ext cx="3609340" cy="2785745"/>
          </a:xfrm>
          <a:prstGeom prst="rect">
            <a:avLst/>
          </a:prstGeom>
        </p:spPr>
      </p:pic>
      <p:pic>
        <p:nvPicPr>
          <p:cNvPr id="7" name="Picture 6"/>
          <p:cNvPicPr>
            <a:picLocks noChangeAspect="1"/>
          </p:cNvPicPr>
          <p:nvPr/>
        </p:nvPicPr>
        <p:blipFill>
          <a:blip r:embed="rId6"/>
          <a:stretch>
            <a:fillRect/>
          </a:stretch>
        </p:blipFill>
        <p:spPr>
          <a:xfrm>
            <a:off x="8560435" y="6276340"/>
            <a:ext cx="3516630" cy="2689860"/>
          </a:xfrm>
          <a:prstGeom prst="rect">
            <a:avLst/>
          </a:prstGeom>
        </p:spPr>
      </p:pic>
      <p:pic>
        <p:nvPicPr>
          <p:cNvPr id="8" name="Picture 7"/>
          <p:cNvPicPr>
            <a:picLocks noChangeAspect="1"/>
          </p:cNvPicPr>
          <p:nvPr/>
        </p:nvPicPr>
        <p:blipFill>
          <a:blip r:embed="rId7"/>
          <a:stretch>
            <a:fillRect/>
          </a:stretch>
        </p:blipFill>
        <p:spPr>
          <a:xfrm>
            <a:off x="12077700" y="6181090"/>
            <a:ext cx="3136900" cy="2782570"/>
          </a:xfrm>
          <a:prstGeom prst="rect">
            <a:avLst/>
          </a:prstGeom>
        </p:spPr>
      </p:pic>
      <p:pic>
        <p:nvPicPr>
          <p:cNvPr id="11" name="Picture 10"/>
          <p:cNvPicPr>
            <a:picLocks noChangeAspect="1"/>
          </p:cNvPicPr>
          <p:nvPr/>
        </p:nvPicPr>
        <p:blipFill>
          <a:blip r:embed="rId8"/>
          <a:stretch>
            <a:fillRect/>
          </a:stretch>
        </p:blipFill>
        <p:spPr>
          <a:xfrm>
            <a:off x="1614805" y="9105265"/>
            <a:ext cx="6683375" cy="2800985"/>
          </a:xfrm>
          <a:prstGeom prst="rect">
            <a:avLst/>
          </a:prstGeom>
        </p:spPr>
      </p:pic>
      <p:pic>
        <p:nvPicPr>
          <p:cNvPr id="12" name="Picture 11"/>
          <p:cNvPicPr>
            <a:picLocks noChangeAspect="1"/>
          </p:cNvPicPr>
          <p:nvPr/>
        </p:nvPicPr>
        <p:blipFill>
          <a:blip r:embed="rId9"/>
          <a:stretch>
            <a:fillRect/>
          </a:stretch>
        </p:blipFill>
        <p:spPr>
          <a:xfrm>
            <a:off x="8298180" y="9102725"/>
            <a:ext cx="6917055" cy="2803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0" y="0"/>
            <a:ext cx="378637" cy="4059996"/>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sp>
        <p:nvSpPr>
          <p:cNvPr id="5" name="Round Diagonal Corner Rectangle 4"/>
          <p:cNvSpPr/>
          <p:nvPr/>
        </p:nvSpPr>
        <p:spPr>
          <a:xfrm>
            <a:off x="0" y="4142710"/>
            <a:ext cx="378637" cy="8457278"/>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3305"/>
          </a:p>
        </p:txBody>
      </p:sp>
      <p:pic>
        <p:nvPicPr>
          <p:cNvPr id="3" name="image3.png"/>
          <p:cNvPicPr/>
          <p:nvPr/>
        </p:nvPicPr>
        <p:blipFill>
          <a:blip r:embed="rId1">
            <a:extLst>
              <a:ext uri="{28A0092B-C50C-407E-A947-70E740481C1C}">
                <a14:useLocalDpi xmlns:a14="http://schemas.microsoft.com/office/drawing/2010/main" val="0"/>
              </a:ext>
            </a:extLst>
          </a:blip>
          <a:srcRect/>
          <a:stretch>
            <a:fillRect/>
          </a:stretch>
        </p:blipFill>
        <p:spPr>
          <a:xfrm>
            <a:off x="18374265" y="0"/>
            <a:ext cx="3724412" cy="776377"/>
          </a:xfrm>
          <a:prstGeom prst="rect">
            <a:avLst/>
          </a:prstGeom>
        </p:spPr>
      </p:pic>
      <p:sp>
        <p:nvSpPr>
          <p:cNvPr id="2" name="Content Placeholder 2"/>
          <p:cNvSpPr txBox="1"/>
          <p:nvPr/>
        </p:nvSpPr>
        <p:spPr>
          <a:xfrm>
            <a:off x="759754" y="1594411"/>
            <a:ext cx="15590587" cy="11005577"/>
          </a:xfrm>
          <a:prstGeom prst="rect">
            <a:avLst/>
          </a:prstGeom>
        </p:spPr>
        <p:txBody>
          <a:bodyPr vert="horz" lIns="168000" tIns="84000" rIns="168000" bIns="8400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defTabSz="1680210">
              <a:defRPr/>
            </a:pPr>
            <a:r>
              <a:rPr lang="en-IN" sz="2800" dirty="0">
                <a:solidFill>
                  <a:prstClr val="black"/>
                </a:solidFill>
                <a:latin typeface="Times New Roman" panose="02020603050405020304" pitchFamily="18" charset="0"/>
                <a:cs typeface="Times New Roman" panose="02020603050405020304" pitchFamily="18" charset="0"/>
              </a:rPr>
              <a:t>Dataset has target variable as categorical hence we can compared all models and do spot check on their performances basis roc_auc, precision and recall. </a:t>
            </a:r>
            <a:endParaRPr lang="en-IN" sz="2800" dirty="0">
              <a:solidFill>
                <a:prstClr val="black"/>
              </a:solidFill>
              <a:latin typeface="Times New Roman" panose="02020603050405020304" pitchFamily="18" charset="0"/>
              <a:cs typeface="Times New Roman" panose="02020603050405020304" pitchFamily="18" charset="0"/>
            </a:endParaRPr>
          </a:p>
          <a:p>
            <a:pPr algn="l" defTabSz="1680210">
              <a:defRPr/>
            </a:pPr>
            <a:endParaRPr lang="en-IN"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Logistic Regression</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Decision Tree Classifier</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Gaussian NB</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Random Forest Classifier</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AdaBoost </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Linear Discriminant Analysis</a:t>
            </a: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r>
              <a:rPr lang="en-US" sz="2800" dirty="0">
                <a:solidFill>
                  <a:prstClr val="black"/>
                </a:solidFill>
                <a:latin typeface="Times New Roman" panose="02020603050405020304" pitchFamily="18" charset="0"/>
                <a:cs typeface="Times New Roman" panose="02020603050405020304" pitchFamily="18" charset="0"/>
              </a:rPr>
              <a:t>When model doesn’t give better results then ensemble methods like Random Forest, Boosting </a:t>
            </a: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r>
              <a:rPr lang="en-US" sz="2800" dirty="0">
                <a:solidFill>
                  <a:prstClr val="black"/>
                </a:solidFill>
                <a:latin typeface="Times New Roman" panose="02020603050405020304" pitchFamily="18" charset="0"/>
                <a:cs typeface="Times New Roman" panose="02020603050405020304" pitchFamily="18" charset="0"/>
              </a:rPr>
              <a:t>methods can be implemented to get better results</a:t>
            </a: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r>
              <a:rPr lang="en-US" sz="2800" dirty="0">
                <a:solidFill>
                  <a:prstClr val="black"/>
                </a:solidFill>
                <a:latin typeface="Times New Roman" panose="02020603050405020304" pitchFamily="18" charset="0"/>
                <a:cs typeface="Times New Roman" panose="02020603050405020304" pitchFamily="18" charset="0"/>
              </a:rPr>
              <a:t>Metrics to evaluate the model</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AUC score</a:t>
            </a:r>
            <a:endParaRPr lang="en-US" sz="2800" dirty="0">
              <a:solidFill>
                <a:prstClr val="black"/>
              </a:solidFill>
              <a:latin typeface="Times New Roman" panose="02020603050405020304" pitchFamily="18" charset="0"/>
              <a:cs typeface="Times New Roman" panose="02020603050405020304" pitchFamily="18" charset="0"/>
            </a:endParaRPr>
          </a:p>
          <a:p>
            <a:pPr marL="629920" indent="-629920" algn="l" defTabSz="1680210">
              <a:buFont typeface="Arial" panose="020B0604020202020204" pitchFamily="34" charset="0"/>
              <a:buChar char="•"/>
              <a:defRPr/>
            </a:pPr>
            <a:r>
              <a:rPr lang="en-US" sz="2800" dirty="0">
                <a:solidFill>
                  <a:prstClr val="black"/>
                </a:solidFill>
                <a:latin typeface="Times New Roman" panose="02020603050405020304" pitchFamily="18" charset="0"/>
                <a:cs typeface="Times New Roman" panose="02020603050405020304" pitchFamily="18" charset="0"/>
              </a:rPr>
              <a:t>Accuracy score</a:t>
            </a: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endParaRPr lang="en-US" sz="2800" dirty="0">
              <a:solidFill>
                <a:prstClr val="black"/>
              </a:solidFill>
              <a:latin typeface="Times New Roman" panose="02020603050405020304" pitchFamily="18" charset="0"/>
              <a:cs typeface="Times New Roman" panose="02020603050405020304" pitchFamily="18" charset="0"/>
            </a:endParaRPr>
          </a:p>
          <a:p>
            <a:pPr algn="l" defTabSz="1680210">
              <a:defRPr/>
            </a:pPr>
            <a:r>
              <a:rPr lang="en-GB" sz="2800" dirty="0">
                <a:solidFill>
                  <a:schemeClr val="tx1"/>
                </a:solidFill>
                <a:latin typeface="Times New Roman" panose="02020603050405020304" pitchFamily="18" charset="0"/>
                <a:cs typeface="Times New Roman" panose="02020603050405020304" pitchFamily="18" charset="0"/>
              </a:rPr>
              <a:t>We observe that both Decision Tree and Random Forest models have recall score above 95%. However, Logistic Regression model which has excellent explanatory power gives a good performance measure (0.9058). So, we check if the assumptions of Logistic Regression model are satisfied before using them.</a:t>
            </a:r>
            <a:r>
              <a:rPr lang="en-US" sz="2800" dirty="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a:p>
            <a:pPr algn="l" defTabSz="1680210">
              <a:defRPr/>
            </a:pPr>
            <a:endParaRPr lang="en-IN" sz="2800" dirty="0">
              <a:solidFill>
                <a:srgbClr val="0055A0"/>
              </a:solidFill>
              <a:latin typeface="Times New Roman" panose="02020603050405020304" pitchFamily="18" charset="0"/>
              <a:cs typeface="Times New Roman" panose="02020603050405020304" pitchFamily="18" charset="0"/>
            </a:endParaRPr>
          </a:p>
          <a:p>
            <a:pPr algn="l" defTabSz="1680210">
              <a:defRPr/>
            </a:pPr>
            <a:endParaRPr lang="en-IN" sz="2800" dirty="0">
              <a:solidFill>
                <a:srgbClr val="0055A0"/>
              </a:solidFill>
              <a:latin typeface="Times New Roman" panose="02020603050405020304" pitchFamily="18" charset="0"/>
              <a:cs typeface="Times New Roman" panose="02020603050405020304" pitchFamily="18" charset="0"/>
            </a:endParaRPr>
          </a:p>
          <a:p>
            <a:pPr algn="l" defTabSz="1680210">
              <a:defRPr/>
            </a:pPr>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59754" y="388188"/>
            <a:ext cx="15685439" cy="770980"/>
          </a:xfrm>
          <a:prstGeom prst="rect">
            <a:avLst/>
          </a:prstGeom>
          <a:noFill/>
        </p:spPr>
        <p:txBody>
          <a:bodyPr wrap="square" rtlCol="0">
            <a:spAutoFit/>
          </a:bodyPr>
          <a:lstStyle/>
          <a:p>
            <a:pPr defTabSz="1680210">
              <a:defRPr/>
            </a:pPr>
            <a:r>
              <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ea typeface="굴림" panose="020B0600000101010101" pitchFamily="34" charset="-127"/>
                <a:cs typeface="Times New Roman" panose="02020603050405020304" pitchFamily="18" charset="0"/>
              </a:rPr>
              <a:t>BASE MODEL BUILDING:</a:t>
            </a:r>
            <a:endParaRPr lang="en-US" sz="441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4972665" y="2632710"/>
            <a:ext cx="6803390" cy="76600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9509</Words>
  <Application>WPS Presentation</Application>
  <PresentationFormat>Custom</PresentationFormat>
  <Paragraphs>288</Paragraphs>
  <Slides>17</Slides>
  <Notes>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SimSun</vt:lpstr>
      <vt:lpstr>Wingdings</vt:lpstr>
      <vt:lpstr>Franklin Gothic</vt:lpstr>
      <vt:lpstr>Franklin Gothic Book</vt:lpstr>
      <vt:lpstr>Libre Franklin</vt:lpstr>
      <vt:lpstr>Segoe Print</vt:lpstr>
      <vt:lpstr>Arial</vt:lpstr>
      <vt:lpstr>Times New Roman</vt:lpstr>
      <vt:lpstr>Calibri</vt:lpstr>
      <vt:lpstr>Proxima Nova</vt:lpstr>
      <vt:lpstr>Calibri</vt:lpstr>
      <vt:lpstr>Libre Franklin</vt:lpstr>
      <vt:lpstr>Times New Roman</vt:lpstr>
      <vt:lpstr>굴림</vt:lpstr>
      <vt:lpstr>Malgun Gothic</vt:lpstr>
      <vt:lpstr>Helvetica</vt:lpstr>
      <vt:lpstr>Arial Narrow</vt:lpstr>
      <vt:lpstr>Wingdings</vt:lpstr>
      <vt:lpstr>Microsoft YaHei</vt:lpstr>
      <vt:lpstr>Arial Unicode MS</vt:lpstr>
      <vt:lpstr>Calibri Light</vt:lpstr>
      <vt:lpstr>Office Theme</vt:lpstr>
      <vt:lpstr>PowerPoint 演示文稿</vt:lpstr>
      <vt:lpstr>PowerPoint 演示文稿</vt:lpstr>
      <vt:lpstr>PowerPoint 演示文稿</vt:lpstr>
      <vt:lpstr>Data Processing </vt:lpstr>
      <vt:lpstr>PowerPoint 演示文稿</vt:lpstr>
      <vt:lpstr>PowerPoint 演示文稿</vt:lpstr>
      <vt:lpstr>Validating Inferences Using Visualizations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varadharajan raghunathan</dc:creator>
  <cp:lastModifiedBy>venke</cp:lastModifiedBy>
  <cp:revision>39</cp:revision>
  <dcterms:created xsi:type="dcterms:W3CDTF">2022-09-22T10:24:00Z</dcterms:created>
  <dcterms:modified xsi:type="dcterms:W3CDTF">2022-09-25T09:56:52Z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FE225DD2CB2244EF91C01A82932C1609</vt:lpwstr>
  </property>
  <property fmtid="{D5CDD505-2E9C-101B-9397-08002B2CF9AE}" pid="3" name="KSOProductBuildVer">
    <vt:lpwstr>1033-11.2.0.11210</vt:lpwstr>
  </property>
</Properties>
</file>