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80" r:id="rId24"/>
    <p:sldId id="303" r:id="rId25"/>
    <p:sldId id="304" r:id="rId26"/>
    <p:sldId id="305" r:id="rId27"/>
    <p:sldId id="306" r:id="rId28"/>
    <p:sldId id="307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195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71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469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99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0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8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6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4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67FF-7410-444B-90AE-43B09028F72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58C93E-2479-43B4-A3A9-C8B156D2E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7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A7AAC-D4F8-63AD-122A-BC9132C6EBBD}"/>
              </a:ext>
            </a:extLst>
          </p:cNvPr>
          <p:cNvSpPr txBox="1"/>
          <p:nvPr/>
        </p:nvSpPr>
        <p:spPr>
          <a:xfrm>
            <a:off x="2045110" y="2625213"/>
            <a:ext cx="7246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>
                <a:solidFill>
                  <a:schemeClr val="accent1">
                    <a:lumMod val="50000"/>
                  </a:schemeClr>
                </a:solidFill>
              </a:rPr>
              <a:t>Learner’s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180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859E8-D16D-13E9-5784-C658C296E3B9}"/>
              </a:ext>
            </a:extLst>
          </p:cNvPr>
          <p:cNvSpPr txBox="1"/>
          <p:nvPr/>
        </p:nvSpPr>
        <p:spPr>
          <a:xfrm>
            <a:off x="265471" y="422787"/>
            <a:ext cx="759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𝑈𝑛𝑖𝑣𝑎𝑟𝑖𝑎𝑡𝑒 𝐴𝑛𝑎𝑙𝑦𝑠𝑖𝑠 𝑜𝑓 𝑁𝑢𝑚𝑒𝑟𝑖𝑐𝑎𝑙 𝑉𝑎𝑟𝑖𝑎𝑏𝑙𝑒𝑠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0107F-D675-C718-2368-2D55ADFA7870}"/>
              </a:ext>
            </a:extLst>
          </p:cNvPr>
          <p:cNvSpPr txBox="1"/>
          <p:nvPr/>
        </p:nvSpPr>
        <p:spPr>
          <a:xfrm>
            <a:off x="521110" y="1160205"/>
            <a:ext cx="8315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Check if the data is discrete or continuous.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Measure the central tendency (mean, median, mode)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Measure the dispersion values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Check for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Checking for skewness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Check for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Think about how the missing values could be treated.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Think about the kind of graph/chart that can be plotted using this data.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243B4-2F0A-D054-39BB-70E3A5EDFD09}"/>
              </a:ext>
            </a:extLst>
          </p:cNvPr>
          <p:cNvSpPr txBox="1"/>
          <p:nvPr/>
        </p:nvSpPr>
        <p:spPr>
          <a:xfrm>
            <a:off x="835742" y="4100052"/>
            <a:ext cx="8315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Many people are preferring the area between 50 to 150.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Majority of the rent amount are falls in the range between 1000 to 3000.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Total amount is between 250 to 1300</a:t>
            </a:r>
            <a:r>
              <a:rPr lang="en-AU" b="1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4224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27FE5-8913-FC59-65ED-1FEA168D738F}"/>
              </a:ext>
            </a:extLst>
          </p:cNvPr>
          <p:cNvSpPr txBox="1"/>
          <p:nvPr/>
        </p:nvSpPr>
        <p:spPr>
          <a:xfrm>
            <a:off x="98323" y="875071"/>
            <a:ext cx="985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  The dataset has 13 columns, including categorical variables such as city, animal,  furniture , rooms, bathroom, parking spaces, floor and numerical variables such as area,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(R$), rent amount (R$), property tax (R$), fire insurance (R$), and total (R$) 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dataset has no missing values, making it suitable for further analysis</a:t>
            </a:r>
            <a:r>
              <a:rPr lang="en-AU" b="1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11C9D-345E-A161-FE2E-40DD7C5D403F}"/>
              </a:ext>
            </a:extLst>
          </p:cNvPr>
          <p:cNvSpPr txBox="1"/>
          <p:nvPr/>
        </p:nvSpPr>
        <p:spPr>
          <a:xfrm>
            <a:off x="98324" y="2875663"/>
            <a:ext cx="900635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dataset includes entries from various cities such as  Campinas, Belo Horizonte, Porto Allegra providing a multi-city perspective on housing characteristics and costs.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dataset details various property characteristics, including the number of rooms, bathrooms, parking spaces, and whether the properties are furnished or unfurnished, offering a comprehensive view of the housing options available in  different cities.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F3204-DE40-047F-8BB9-91DECE04D818}"/>
              </a:ext>
            </a:extLst>
          </p:cNvPr>
          <p:cNvSpPr txBox="1"/>
          <p:nvPr/>
        </p:nvSpPr>
        <p:spPr>
          <a:xfrm>
            <a:off x="1297858" y="235974"/>
            <a:ext cx="823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TASK-1  ANALYSIS OF ROOMS TO RELOCATE FOR BACHELORS|</a:t>
            </a:r>
          </a:p>
          <a:p>
            <a:pPr algn="ctr"/>
            <a:r>
              <a:rPr lang="en-IN" b="1" dirty="0"/>
              <a:t>LEVEL-1 UNIVARIATE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E46E0-5ACD-538F-4D03-3D3301AB96A9}"/>
              </a:ext>
            </a:extLst>
          </p:cNvPr>
          <p:cNvSpPr txBox="1"/>
          <p:nvPr/>
        </p:nvSpPr>
        <p:spPr>
          <a:xfrm>
            <a:off x="265470" y="959411"/>
            <a:ext cx="951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filtering the data for Bachelors to relocate </a:t>
            </a:r>
            <a:r>
              <a:rPr lang="en-AU" dirty="0"/>
              <a:t>based on the findings of the previously mentioned univariate analysis.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E1D94-FE17-473B-B614-3B82FE71C8D6}"/>
              </a:ext>
            </a:extLst>
          </p:cNvPr>
          <p:cNvSpPr txBox="1"/>
          <p:nvPr/>
        </p:nvSpPr>
        <p:spPr>
          <a:xfrm>
            <a:off x="353959" y="1553497"/>
            <a:ext cx="812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Considering the number of rooms for Bachelor is less than or equal to 2.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3B47B-5CBB-7EC0-648A-7496118F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9" y="2187671"/>
            <a:ext cx="9050152" cy="44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5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49329-5A1F-E383-11A5-F4A59A17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134"/>
            <a:ext cx="8873696" cy="4588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5DABE-AD2B-D4DA-C2FC-1509290A8148}"/>
              </a:ext>
            </a:extLst>
          </p:cNvPr>
          <p:cNvSpPr txBox="1"/>
          <p:nvPr/>
        </p:nvSpPr>
        <p:spPr>
          <a:xfrm>
            <a:off x="1231490" y="5378245"/>
            <a:ext cx="7253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Interpretation : </a:t>
            </a:r>
            <a:r>
              <a:rPr lang="en-AU" dirty="0">
                <a:solidFill>
                  <a:schemeClr val="accent5">
                    <a:lumMod val="75000"/>
                  </a:schemeClr>
                </a:solidFill>
              </a:rPr>
              <a:t>Based on our analysis, Porte Allegra city offers bachelors more economical, adequate living and remote work options.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7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442B5-644A-9834-7D36-90C800E93F05}"/>
              </a:ext>
            </a:extLst>
          </p:cNvPr>
          <p:cNvSpPr txBox="1"/>
          <p:nvPr/>
        </p:nvSpPr>
        <p:spPr>
          <a:xfrm>
            <a:off x="1229032" y="206477"/>
            <a:ext cx="667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RELATIONSHIP OF CITY WITH AREA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65AD8-FA8A-3490-3639-806ED436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8" y="1670785"/>
            <a:ext cx="9525825" cy="318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B049D-A154-3749-A314-2BFCA2D508F8}"/>
              </a:ext>
            </a:extLst>
          </p:cNvPr>
          <p:cNvSpPr txBox="1"/>
          <p:nvPr/>
        </p:nvSpPr>
        <p:spPr>
          <a:xfrm>
            <a:off x="1002890" y="4601496"/>
            <a:ext cx="8101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Interpretation:As</a:t>
            </a:r>
            <a:r>
              <a:rPr lang="en-US" dirty="0"/>
              <a:t> the above </a:t>
            </a:r>
            <a:r>
              <a:rPr lang="en-US" dirty="0" err="1"/>
              <a:t>Countplot</a:t>
            </a:r>
            <a:r>
              <a:rPr lang="en-US" dirty="0"/>
              <a:t> indicates that Port Alegre has the widest range of rooms available in the area than other two </a:t>
            </a:r>
            <a:r>
              <a:rPr lang="en-US" dirty="0" err="1"/>
              <a:t>cities.Now</a:t>
            </a:r>
            <a:r>
              <a:rPr lang="en-US" dirty="0"/>
              <a:t> for further analysis we will proceed to </a:t>
            </a:r>
            <a:r>
              <a:rPr lang="en-US" dirty="0" err="1"/>
              <a:t>Multivaraiate</a:t>
            </a:r>
            <a:r>
              <a:rPr lang="en-US" dirty="0"/>
              <a:t>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37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E6CE9-7689-ACD6-4B05-F86010D6EE94}"/>
              </a:ext>
            </a:extLst>
          </p:cNvPr>
          <p:cNvSpPr txBox="1"/>
          <p:nvPr/>
        </p:nvSpPr>
        <p:spPr>
          <a:xfrm>
            <a:off x="835742" y="550606"/>
            <a:ext cx="7580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Deeper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city has the offer for Bachelors at most affordable </a:t>
            </a:r>
            <a:r>
              <a:rPr lang="en-US" dirty="0" err="1"/>
              <a:t>price,so</a:t>
            </a:r>
            <a:r>
              <a:rPr lang="en-US" dirty="0"/>
              <a:t> that they can relocate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and retrieving the data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0B4A3-F49A-CF3D-8EDA-817668493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2064774"/>
            <a:ext cx="9114503" cy="44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9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27199-9335-6BE5-9F7A-945084D0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4" y="127819"/>
            <a:ext cx="8184884" cy="3494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7D955-FCC8-F0E5-0E35-817D44A03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1" y="3240419"/>
            <a:ext cx="9142117" cy="36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0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1F92B-20DF-30CD-8199-F0C8C3F7A4DB}"/>
              </a:ext>
            </a:extLst>
          </p:cNvPr>
          <p:cNvSpPr txBox="1"/>
          <p:nvPr/>
        </p:nvSpPr>
        <p:spPr>
          <a:xfrm>
            <a:off x="1160206" y="1347019"/>
            <a:ext cx="81116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Interpretation:In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 above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countplot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 Belo Horizonte and Port Alegre are highly recommended here for the houses of area between 30 to 100,with less than equal to 2 rooms at lowest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Helvetica Neue"/>
              </a:rPr>
              <a:t>price.So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 we can conclude that Belo Horizonte is the best suited city for Bachelors to relocate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48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41545-2D1E-C088-1F18-31C607F08FCD}"/>
              </a:ext>
            </a:extLst>
          </p:cNvPr>
          <p:cNvSpPr txBox="1"/>
          <p:nvPr/>
        </p:nvSpPr>
        <p:spPr>
          <a:xfrm>
            <a:off x="501445" y="970796"/>
            <a:ext cx="6223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filtering the data for Mid size family to relocate </a:t>
            </a:r>
            <a:r>
              <a:rPr lang="en-AU" dirty="0"/>
              <a:t>based on the findings of the previously mentioned univariate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Considering the number of rooms for Mid size family is more than or equal to 3.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2F2C0-6627-2EB3-D7C9-637FEA23654F}"/>
              </a:ext>
            </a:extLst>
          </p:cNvPr>
          <p:cNvSpPr txBox="1"/>
          <p:nvPr/>
        </p:nvSpPr>
        <p:spPr>
          <a:xfrm>
            <a:off x="1415845" y="324465"/>
            <a:ext cx="712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TASK-1  ANALYSIS OF ROOMS TO RELOCATE FOR BACHELORS|</a:t>
            </a:r>
          </a:p>
          <a:p>
            <a:pPr algn="ctr"/>
            <a:r>
              <a:rPr lang="en-IN" b="1"/>
              <a:t>LEVEL-1 UNIVARIATE ANALYSIS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62A19-2FBF-D4C5-4D82-8FB5E5A3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4542"/>
            <a:ext cx="9488129" cy="419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12C13-56C6-DDD9-813A-C7DCB9D9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9" y="304800"/>
            <a:ext cx="8538912" cy="4208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DC8CEF-3FA7-4B65-5F32-61A0A5935C5F}"/>
              </a:ext>
            </a:extLst>
          </p:cNvPr>
          <p:cNvSpPr txBox="1"/>
          <p:nvPr/>
        </p:nvSpPr>
        <p:spPr>
          <a:xfrm>
            <a:off x="501445" y="4630994"/>
            <a:ext cx="8750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Interpretation: As the above Count plot indicates that Belo Horizonte has the highest availability of rooms  that is approx. 50% for mid size family, those who wants at least 2 rooms and at most 4 rooms.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F114B-01C1-E400-A8E7-74C65508BFB9}"/>
              </a:ext>
            </a:extLst>
          </p:cNvPr>
          <p:cNvSpPr txBox="1"/>
          <p:nvPr/>
        </p:nvSpPr>
        <p:spPr>
          <a:xfrm>
            <a:off x="1494504" y="4090218"/>
            <a:ext cx="7216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Guidance by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- Shruthi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</a:rPr>
              <a:t>Gode</a:t>
            </a:r>
            <a:endParaRPr lang="en-U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Presented by </a:t>
            </a:r>
          </a:p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                 - Deepika Tyagi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C361C-42D3-D4D5-1EF3-48A4F991A49A}"/>
              </a:ext>
            </a:extLst>
          </p:cNvPr>
          <p:cNvSpPr txBox="1"/>
          <p:nvPr/>
        </p:nvSpPr>
        <p:spPr>
          <a:xfrm>
            <a:off x="1565787" y="1845697"/>
            <a:ext cx="6100916" cy="92333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Brazil Housing</a:t>
            </a:r>
            <a:endParaRPr lang="en-IN" sz="5400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1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6359E-2529-19E8-E220-71558937CB27}"/>
              </a:ext>
            </a:extLst>
          </p:cNvPr>
          <p:cNvSpPr txBox="1"/>
          <p:nvPr/>
        </p:nvSpPr>
        <p:spPr>
          <a:xfrm>
            <a:off x="1120877" y="334297"/>
            <a:ext cx="735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LEVEL-2  BIVARIATE ANALYSIS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FB6DA-3C82-902A-6954-303BC136D55E}"/>
              </a:ext>
            </a:extLst>
          </p:cNvPr>
          <p:cNvSpPr txBox="1"/>
          <p:nvPr/>
        </p:nvSpPr>
        <p:spPr>
          <a:xfrm>
            <a:off x="2713703" y="599768"/>
            <a:ext cx="50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RELATIONSHIP OF CITY WITH AREA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7BC35-2043-0790-BE81-A52763EA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571"/>
            <a:ext cx="9792929" cy="3996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E4043B-E5A0-85A4-CC9D-AD244FC89438}"/>
              </a:ext>
            </a:extLst>
          </p:cNvPr>
          <p:cNvSpPr txBox="1"/>
          <p:nvPr/>
        </p:nvSpPr>
        <p:spPr>
          <a:xfrm>
            <a:off x="766917" y="5230760"/>
            <a:ext cx="8917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Interpretation:As the above Countplot indicates that Belo Horizonte has the widest range of rooms available in the area than other two cities.Now for further analysis we will proceed to Multivaraiate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81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12665-A69D-D7E3-E54F-B0A391A654E5}"/>
              </a:ext>
            </a:extLst>
          </p:cNvPr>
          <p:cNvSpPr txBox="1"/>
          <p:nvPr/>
        </p:nvSpPr>
        <p:spPr>
          <a:xfrm>
            <a:off x="1327355" y="383458"/>
            <a:ext cx="550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LEVEL-3 MULTIVARIATE ANALYSIS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82233-0656-7741-CF1E-85C5C23B9B5A}"/>
              </a:ext>
            </a:extLst>
          </p:cNvPr>
          <p:cNvSpPr txBox="1"/>
          <p:nvPr/>
        </p:nvSpPr>
        <p:spPr>
          <a:xfrm>
            <a:off x="0" y="752790"/>
            <a:ext cx="7905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area is the best for Mid size family among the three cities?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area has the most </a:t>
            </a:r>
            <a:r>
              <a:rPr lang="en-US" dirty="0" err="1"/>
              <a:t>Spreaded</a:t>
            </a:r>
            <a:r>
              <a:rPr lang="en-US" dirty="0"/>
              <a:t>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city has the houses at affordable price?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7DDC8-DEF5-885C-0E83-0977F22DD64B}"/>
              </a:ext>
            </a:extLst>
          </p:cNvPr>
          <p:cNvSpPr txBox="1"/>
          <p:nvPr/>
        </p:nvSpPr>
        <p:spPr>
          <a:xfrm>
            <a:off x="1" y="2054942"/>
            <a:ext cx="9151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Deeper Analysis</a:t>
            </a:r>
          </a:p>
          <a:p>
            <a:r>
              <a:rPr lang="en-US" dirty="0"/>
              <a:t>Which city has the offer for Mid size family at most affordable </a:t>
            </a:r>
            <a:r>
              <a:rPr lang="en-US" dirty="0" err="1"/>
              <a:t>price,so</a:t>
            </a:r>
            <a:r>
              <a:rPr lang="en-US" dirty="0"/>
              <a:t> that they can relocate themselves which is fulfilling all their basic needs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086ADC-2BE4-5723-3FAE-0EAA81D2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8" y="3080095"/>
            <a:ext cx="9566786" cy="345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7F778-285C-8142-40D9-69268F8B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1" y="1"/>
            <a:ext cx="9646057" cy="4611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C5777-452A-B746-1A66-B5ED9448FA04}"/>
              </a:ext>
            </a:extLst>
          </p:cNvPr>
          <p:cNvSpPr txBox="1"/>
          <p:nvPr/>
        </p:nvSpPr>
        <p:spPr>
          <a:xfrm>
            <a:off x="412955" y="4788309"/>
            <a:ext cx="8642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Interpretation: Belo</a:t>
            </a:r>
            <a:r>
              <a:rPr lang="en-US" dirty="0"/>
              <a:t> Horizonte is showing here the houses of area between 80 to 200,with at least 2 rooms  and almost 4 rooms at lowest price. So we can conclude that Belo Horizonte is the best suited city for Mid Size Family to relocate.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149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B8FA9-B168-B8EA-8418-61F04734C0C5}"/>
              </a:ext>
            </a:extLst>
          </p:cNvPr>
          <p:cNvSpPr txBox="1"/>
          <p:nvPr/>
        </p:nvSpPr>
        <p:spPr>
          <a:xfrm>
            <a:off x="1691148" y="1533829"/>
            <a:ext cx="69612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Interpretation on Mid-sized families : </a:t>
            </a:r>
          </a:p>
          <a:p>
            <a:r>
              <a:rPr lang="en-AU" sz="3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	Belo Horizonte city is most suitable for Mid sized families with 2-4 rooms, 2-3 bathroom , one parking space, fully furnished with less than average rent amount and wide area space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25158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68E7A-2261-AFA9-1C0B-3A6E265C63B2}"/>
              </a:ext>
            </a:extLst>
          </p:cNvPr>
          <p:cNvSpPr txBox="1"/>
          <p:nvPr/>
        </p:nvSpPr>
        <p:spPr>
          <a:xfrm>
            <a:off x="570271" y="412955"/>
            <a:ext cx="769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TASK-3  ANALYSIS OF ROOMS TO RELOCATE FOR LARGE SIZE FAMILY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ED1F8-DDDB-693D-F16A-3F5682E4D956}"/>
              </a:ext>
            </a:extLst>
          </p:cNvPr>
          <p:cNvSpPr txBox="1"/>
          <p:nvPr/>
        </p:nvSpPr>
        <p:spPr>
          <a:xfrm>
            <a:off x="865239" y="953729"/>
            <a:ext cx="7079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LEVEL-1 UNIVARIATE ANALYSIS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43A32-D0A8-96F5-1FF4-6C4B178F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923"/>
            <a:ext cx="11002239" cy="4626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7C67D-CBF2-5966-8D5C-046F835A3A52}"/>
              </a:ext>
            </a:extLst>
          </p:cNvPr>
          <p:cNvSpPr txBox="1"/>
          <p:nvPr/>
        </p:nvSpPr>
        <p:spPr>
          <a:xfrm>
            <a:off x="88490" y="1323061"/>
            <a:ext cx="9062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filtering the data for Large size family to relocate </a:t>
            </a:r>
            <a:r>
              <a:rPr lang="en-AU" dirty="0"/>
              <a:t>based on the findings of the previously mentioned univariate analysis.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Considering the number of rooms for Large size family is more than or equal to 5.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1068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2CABB-1234-EE18-1D7A-2ACFC13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245806"/>
            <a:ext cx="9743789" cy="4890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43151F-BA87-203F-40E5-9390B66AD6FA}"/>
              </a:ext>
            </a:extLst>
          </p:cNvPr>
          <p:cNvSpPr txBox="1"/>
          <p:nvPr/>
        </p:nvSpPr>
        <p:spPr>
          <a:xfrm>
            <a:off x="1170039" y="5604387"/>
            <a:ext cx="890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Interpretation: </a:t>
            </a:r>
            <a:r>
              <a:rPr lang="en-US" dirty="0"/>
              <a:t>As the above Count plot indicates that Belo Horizonte has the highest availability of rooms that is approx. 51% for mid size family, those who wants at least 2 rooms and at most 4 rooms.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4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A6A8DF-F68E-6BDA-7D90-D4D3B4484160}"/>
              </a:ext>
            </a:extLst>
          </p:cNvPr>
          <p:cNvSpPr txBox="1"/>
          <p:nvPr/>
        </p:nvSpPr>
        <p:spPr>
          <a:xfrm>
            <a:off x="1366684" y="403123"/>
            <a:ext cx="598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LEVEL-2  BIVARIATE ANALYSIS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7870C-F0B6-869A-3FC1-E45BD115861E}"/>
              </a:ext>
            </a:extLst>
          </p:cNvPr>
          <p:cNvSpPr txBox="1"/>
          <p:nvPr/>
        </p:nvSpPr>
        <p:spPr>
          <a:xfrm>
            <a:off x="2222090" y="1091381"/>
            <a:ext cx="513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 RELATIONSHIP OF CITY WITH AREA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3467-762E-56E5-E360-80204EBA1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404"/>
            <a:ext cx="9901085" cy="3973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3337D-54C8-896B-7C5F-4797F72ABDF6}"/>
              </a:ext>
            </a:extLst>
          </p:cNvPr>
          <p:cNvSpPr txBox="1"/>
          <p:nvPr/>
        </p:nvSpPr>
        <p:spPr>
          <a:xfrm>
            <a:off x="1071716" y="5810865"/>
            <a:ext cx="8101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Interpretation</a:t>
            </a:r>
            <a:r>
              <a:rPr lang="en-US" dirty="0" err="1"/>
              <a:t>:As</a:t>
            </a:r>
            <a:r>
              <a:rPr lang="en-US" dirty="0"/>
              <a:t> the above </a:t>
            </a:r>
            <a:r>
              <a:rPr lang="en-US" dirty="0" err="1"/>
              <a:t>Countplot</a:t>
            </a:r>
            <a:r>
              <a:rPr lang="en-US" dirty="0"/>
              <a:t> indicates that Belo Horizonte has the widest range of rooms available in the area than other two </a:t>
            </a:r>
            <a:r>
              <a:rPr lang="en-US" dirty="0" err="1"/>
              <a:t>cities.Now</a:t>
            </a:r>
            <a:r>
              <a:rPr lang="en-US" dirty="0"/>
              <a:t> for further analysis we will proceed to </a:t>
            </a:r>
            <a:r>
              <a:rPr lang="en-US" dirty="0" err="1"/>
              <a:t>Multivaraiate</a:t>
            </a:r>
            <a:r>
              <a:rPr lang="en-US" dirty="0"/>
              <a:t>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6034F7-EAA9-0EF3-D5C7-F62B13816A24}"/>
              </a:ext>
            </a:extLst>
          </p:cNvPr>
          <p:cNvSpPr txBox="1"/>
          <p:nvPr/>
        </p:nvSpPr>
        <p:spPr>
          <a:xfrm>
            <a:off x="1150374" y="324465"/>
            <a:ext cx="75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LEVEL-3 MULTIVARIATE ANALYSIS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AAAF5-A02A-C0A1-E84B-E72E6FAC965C}"/>
              </a:ext>
            </a:extLst>
          </p:cNvPr>
          <p:cNvSpPr txBox="1"/>
          <p:nvPr/>
        </p:nvSpPr>
        <p:spPr>
          <a:xfrm>
            <a:off x="68826" y="693797"/>
            <a:ext cx="90432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Further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area is the most suitable for large size family among the three cities?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area has the most </a:t>
            </a:r>
            <a:r>
              <a:rPr lang="en-US" dirty="0" err="1"/>
              <a:t>Spreaded</a:t>
            </a:r>
            <a:r>
              <a:rPr lang="en-US" dirty="0"/>
              <a:t>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Which city has the houses at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affordable price according to the needs for large size family?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98784-8CB1-50AF-F11F-497648DCD0C2}"/>
              </a:ext>
            </a:extLst>
          </p:cNvPr>
          <p:cNvSpPr txBox="1"/>
          <p:nvPr/>
        </p:nvSpPr>
        <p:spPr>
          <a:xfrm>
            <a:off x="3421626" y="2171126"/>
            <a:ext cx="6331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Deeper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city has the best offer for Large size family at most affordable </a:t>
            </a:r>
            <a:r>
              <a:rPr lang="en-US" dirty="0" err="1"/>
              <a:t>price,so</a:t>
            </a:r>
            <a:r>
              <a:rPr lang="en-US" dirty="0"/>
              <a:t> that they can relocate themselves which is fulfilling all their basic needs.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A9FFC-4B2C-A503-18A5-BCD31F2D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" y="3486547"/>
            <a:ext cx="10943303" cy="33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7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C290C-2F8F-3BEB-7295-D5C9EE289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71"/>
            <a:ext cx="7230374" cy="3167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BC889-CE5B-F1A1-512B-9A605582F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" y="3554591"/>
            <a:ext cx="9714271" cy="316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4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3F0CB-2A30-54C1-1F7A-804CEFC67C9E}"/>
              </a:ext>
            </a:extLst>
          </p:cNvPr>
          <p:cNvSpPr txBox="1"/>
          <p:nvPr/>
        </p:nvSpPr>
        <p:spPr>
          <a:xfrm>
            <a:off x="1514168" y="1081548"/>
            <a:ext cx="80034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32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Interpretation on large families : Belo Horizonte city is most suitable for large families with 4-6 rooms, 3-5 bathroom , 2-4 parking space, fully furnished with less than average rent amount and wide area space availabilty.The total amount will increase with the increase in the rooms and area.</a:t>
            </a:r>
            <a:endParaRPr lang="en-AU" sz="32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35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25C4C-D850-8FC9-8F5B-AB227977FBC7}"/>
              </a:ext>
            </a:extLst>
          </p:cNvPr>
          <p:cNvSpPr txBox="1"/>
          <p:nvPr/>
        </p:nvSpPr>
        <p:spPr>
          <a:xfrm>
            <a:off x="1258529" y="629265"/>
            <a:ext cx="555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Business Objectives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3F818-D4CB-B85F-82E2-C0CF644DF3C4}"/>
              </a:ext>
            </a:extLst>
          </p:cNvPr>
          <p:cNvSpPr txBox="1"/>
          <p:nvPr/>
        </p:nvSpPr>
        <p:spPr>
          <a:xfrm>
            <a:off x="235974" y="1563328"/>
            <a:ext cx="110022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itchFamily="18" charset="0"/>
                <a:cs typeface="Times New Roman" pitchFamily="18" charset="0"/>
              </a:rPr>
              <a:t>Work From Home (WFH) has become the new normal for workers around the world. Some companies allowing employees to work from home permanently.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en-AU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itchFamily="18" charset="0"/>
                <a:cs typeface="Times New Roman" pitchFamily="18" charset="0"/>
              </a:rPr>
              <a:t>Rio De Janeiro and Sao Paulo are among the most expensive cities to live in Brazil.</a:t>
            </a:r>
            <a:br>
              <a:rPr lang="en-AU" sz="1800" dirty="0">
                <a:latin typeface="Times New Roman" pitchFamily="18" charset="0"/>
                <a:cs typeface="Times New Roman" pitchFamily="18" charset="0"/>
              </a:rPr>
            </a:br>
            <a:endParaRPr lang="en-AU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itchFamily="18" charset="0"/>
                <a:cs typeface="Times New Roman" pitchFamily="18" charset="0"/>
              </a:rPr>
              <a:t>Analyse the housing data to identify cities in Brazil that offer affordable and spacious accommodation for bachelors, mid-sized families, and large families, taking into account the number of rooms, area, and other amenities.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itchFamily="18" charset="0"/>
                <a:cs typeface="Times New Roman" pitchFamily="18" charset="0"/>
              </a:rPr>
              <a:t>Suggest cities that provide a comfortable living environment for families of different sizes, considering factors.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AU" sz="1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sz="1800" dirty="0">
                <a:latin typeface="Times New Roman" pitchFamily="18" charset="0"/>
                <a:cs typeface="Times New Roman" pitchFamily="18" charset="0"/>
              </a:rPr>
              <a:t>Providing data-driven insights to support decision-making for individuals and families planning to embrace remote work and relocate to a new city in Brazil.</a:t>
            </a:r>
          </a:p>
        </p:txBody>
      </p:sp>
    </p:spTree>
    <p:extLst>
      <p:ext uri="{BB962C8B-B14F-4D97-AF65-F5344CB8AC3E}">
        <p14:creationId xmlns:p14="http://schemas.microsoft.com/office/powerpoint/2010/main" val="43060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Thank You slide template vector for business presentation | premium image  by rawpixel.com / Sasi in 2023 | Slides for ppt, Business presentation, Thank  you">
            <a:extLst>
              <a:ext uri="{FF2B5EF4-FFF2-40B4-BE49-F238E27FC236}">
                <a16:creationId xmlns:a16="http://schemas.microsoft.com/office/drawing/2014/main" id="{61D965D4-AA4D-E751-D238-1B8647D38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1548"/>
            <a:ext cx="9159296" cy="51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28252-8E34-145C-519C-F274541946F7}"/>
              </a:ext>
            </a:extLst>
          </p:cNvPr>
          <p:cNvSpPr txBox="1"/>
          <p:nvPr/>
        </p:nvSpPr>
        <p:spPr>
          <a:xfrm>
            <a:off x="1032387" y="471948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Reading the Data Frame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3E12C-59F7-6777-0EDA-5C46BA84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1150374"/>
            <a:ext cx="11086265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7ECFA-44E1-296B-3952-5E6EC0D8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80" y="1385544"/>
            <a:ext cx="9906859" cy="5084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FE516-6100-9970-E0F6-E11349255C82}"/>
              </a:ext>
            </a:extLst>
          </p:cNvPr>
          <p:cNvSpPr txBox="1"/>
          <p:nvPr/>
        </p:nvSpPr>
        <p:spPr>
          <a:xfrm>
            <a:off x="786581" y="540774"/>
            <a:ext cx="869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Dropping the cities  ‘Rio de Janeiro’ and  ‘São Paulo’ which is expensive and people want to migrate.</a:t>
            </a:r>
          </a:p>
        </p:txBody>
      </p:sp>
    </p:spTree>
    <p:extLst>
      <p:ext uri="{BB962C8B-B14F-4D97-AF65-F5344CB8AC3E}">
        <p14:creationId xmlns:p14="http://schemas.microsoft.com/office/powerpoint/2010/main" val="18376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1AEE0-11F3-7DD7-9566-16F5CD65D245}"/>
              </a:ext>
            </a:extLst>
          </p:cNvPr>
          <p:cNvSpPr txBox="1"/>
          <p:nvPr/>
        </p:nvSpPr>
        <p:spPr>
          <a:xfrm>
            <a:off x="1917290" y="2104103"/>
            <a:ext cx="7806813" cy="3139321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Data Cleaning </a:t>
            </a:r>
            <a:b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and</a:t>
            </a:r>
            <a:b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Algerian" panose="04020705040A02060702" pitchFamily="82" charset="0"/>
              </a:rPr>
              <a:t> Preprocessing </a:t>
            </a:r>
            <a:endParaRPr lang="en-IN" sz="6600" b="1" dirty="0">
              <a:solidFill>
                <a:schemeClr val="accent4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7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C654E-D93C-9836-24E4-14A6B79BC410}"/>
              </a:ext>
            </a:extLst>
          </p:cNvPr>
          <p:cNvSpPr txBox="1"/>
          <p:nvPr/>
        </p:nvSpPr>
        <p:spPr>
          <a:xfrm>
            <a:off x="688258" y="255640"/>
            <a:ext cx="354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Data : Level 0</a:t>
            </a:r>
            <a:br>
              <a:rPr lang="en-US" sz="1800" b="1" i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323A8-FF69-063B-F37A-AAF84F489B9D}"/>
              </a:ext>
            </a:extLst>
          </p:cNvPr>
          <p:cNvSpPr txBox="1"/>
          <p:nvPr/>
        </p:nvSpPr>
        <p:spPr>
          <a:xfrm>
            <a:off x="1248696" y="901970"/>
            <a:ext cx="31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/>
              <a:t>Reading the top 5 rows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6028E-1678-ECC0-1FC6-89093DBD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1385384"/>
            <a:ext cx="9480102" cy="2629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023D1-579E-C5D9-42B8-4CC33D96DBA1}"/>
              </a:ext>
            </a:extLst>
          </p:cNvPr>
          <p:cNvSpPr txBox="1"/>
          <p:nvPr/>
        </p:nvSpPr>
        <p:spPr>
          <a:xfrm>
            <a:off x="135846" y="3830225"/>
            <a:ext cx="377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Reading the bottom 5 rows</a:t>
            </a:r>
            <a:endParaRPr lang="en-IN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42E0F-4533-4C97-F8A4-B67A353C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8" y="4306529"/>
            <a:ext cx="9708721" cy="25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36CF020-EC48-3971-E1D4-3362CFF55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b="15176"/>
          <a:stretch/>
        </p:blipFill>
        <p:spPr bwMode="auto">
          <a:xfrm>
            <a:off x="313301" y="991221"/>
            <a:ext cx="2999225" cy="6562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479CCD6-C505-17F1-5644-532A4EB57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" y="3119284"/>
            <a:ext cx="3749675" cy="37387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7126FD-8561-2173-037C-F421D4267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9"/>
          <a:stretch/>
        </p:blipFill>
        <p:spPr bwMode="auto">
          <a:xfrm>
            <a:off x="4088991" y="647700"/>
            <a:ext cx="5295900" cy="16727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685C12-07F4-4FA1-77FD-B608A8548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35" y="3028949"/>
            <a:ext cx="3547145" cy="36274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53C378-FC25-9FEA-2366-DF8136CCD038}"/>
              </a:ext>
            </a:extLst>
          </p:cNvPr>
          <p:cNvSpPr txBox="1"/>
          <p:nvPr/>
        </p:nvSpPr>
        <p:spPr>
          <a:xfrm>
            <a:off x="1081548" y="2615381"/>
            <a:ext cx="21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info of the Data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12DB1-7F2E-00E4-BA8D-A293D5B79723}"/>
              </a:ext>
            </a:extLst>
          </p:cNvPr>
          <p:cNvSpPr txBox="1"/>
          <p:nvPr/>
        </p:nvSpPr>
        <p:spPr>
          <a:xfrm>
            <a:off x="5926235" y="2497393"/>
            <a:ext cx="406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Checking for missing values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83DF5-BD65-59F0-D050-DDF7117C3B1B}"/>
              </a:ext>
            </a:extLst>
          </p:cNvPr>
          <p:cNvSpPr txBox="1"/>
          <p:nvPr/>
        </p:nvSpPr>
        <p:spPr>
          <a:xfrm>
            <a:off x="4719485" y="117986"/>
            <a:ext cx="377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Checking for the columns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B12E7-2CEE-71B6-A93B-4D154A6B8D40}"/>
              </a:ext>
            </a:extLst>
          </p:cNvPr>
          <p:cNvSpPr txBox="1"/>
          <p:nvPr/>
        </p:nvSpPr>
        <p:spPr>
          <a:xfrm>
            <a:off x="412955" y="487318"/>
            <a:ext cx="212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Shape of the Data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2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BD2C2-EAC6-0213-5F09-931158286C2E}"/>
              </a:ext>
            </a:extLst>
          </p:cNvPr>
          <p:cNvSpPr txBox="1"/>
          <p:nvPr/>
        </p:nvSpPr>
        <p:spPr>
          <a:xfrm>
            <a:off x="432619" y="275303"/>
            <a:ext cx="92423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Level 1 Analysis of the Brazil Housing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E9644-395E-5276-CEB6-79C3DDF9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1818968"/>
            <a:ext cx="2903472" cy="2467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0BC85-2966-739F-ED3A-C1939164D00D}"/>
              </a:ext>
            </a:extLst>
          </p:cNvPr>
          <p:cNvSpPr txBox="1"/>
          <p:nvPr/>
        </p:nvSpPr>
        <p:spPr>
          <a:xfrm>
            <a:off x="4798142" y="1721853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dirty="0">
                <a:latin typeface="Times New Roman" pitchFamily="18" charset="0"/>
                <a:cs typeface="Times New Roman" pitchFamily="18" charset="0"/>
              </a:rPr>
              <a:t>It involves separating the categorical and numerical variables in the Brazil Housing dataset.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2FB84-2707-2830-5DE3-5EE36E48421F}"/>
              </a:ext>
            </a:extLst>
          </p:cNvPr>
          <p:cNvSpPr txBox="1"/>
          <p:nvPr/>
        </p:nvSpPr>
        <p:spPr>
          <a:xfrm>
            <a:off x="2116392" y="4102198"/>
            <a:ext cx="6191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𝑈𝑛𝑖𝑣𝑎𝑟𝑖𝑎𝑡𝑒 𝐴𝑛𝑎𝑙𝑦𝑠𝑖𝑠 𝑜𝑓 𝐶𝑎𝑡𝑒𝑔𝑜𝑟𝑖𝑐𝑎𝑙 𝑉𝑎𝑟𝑖𝑎𝑏𝑙𝑒𝑠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35A67-981E-032E-F57F-728ADDD5ED37}"/>
              </a:ext>
            </a:extLst>
          </p:cNvPr>
          <p:cNvSpPr txBox="1"/>
          <p:nvPr/>
        </p:nvSpPr>
        <p:spPr>
          <a:xfrm>
            <a:off x="432620" y="4471530"/>
            <a:ext cx="9429136" cy="238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Some of the people choose to live Campinas city 38% of the total population.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Majority of the people are accepting the animal which is 78%.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The above  dataset indicates that 76% of the houses are furnished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Generally people opt for 3 rooms followed by 2 rooms.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Majority of the people prefer for one bathroom followed by 2 ,3 and so 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Some people are preferring 1 parking spaces only.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AU" dirty="0">
                <a:latin typeface="Times New Roman" pitchFamily="18" charset="0"/>
                <a:cs typeface="Times New Roman" pitchFamily="18" charset="0"/>
              </a:rPr>
              <a:t>Usually people prefer ground floor house which adds </a:t>
            </a:r>
            <a:r>
              <a:rPr lang="en-AU" dirty="0" err="1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22%.</a:t>
            </a:r>
          </a:p>
          <a:p>
            <a:pPr marL="285750" indent="-285750">
              <a:buFont typeface="Arial" pitchFamily="34" charset="0"/>
              <a:buChar char="•"/>
            </a:pPr>
            <a:endParaRPr lang="en-A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735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1305</Words>
  <Application>Microsoft Office PowerPoint</Application>
  <PresentationFormat>Widescreen</PresentationFormat>
  <Paragraphs>104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Algerian</vt:lpstr>
      <vt:lpstr>Arial</vt:lpstr>
      <vt:lpstr>Courier New</vt:lpstr>
      <vt:lpstr>Helvetica Neue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Bhardwaj</dc:creator>
  <cp:lastModifiedBy>Vikas Bhardwaj</cp:lastModifiedBy>
  <cp:revision>4</cp:revision>
  <dcterms:created xsi:type="dcterms:W3CDTF">2023-12-17T14:31:00Z</dcterms:created>
  <dcterms:modified xsi:type="dcterms:W3CDTF">2024-03-15T15:34:41Z</dcterms:modified>
</cp:coreProperties>
</file>