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1" r:id="rId1"/>
  </p:sldMasterIdLst>
  <p:notesMasterIdLst>
    <p:notesMasterId r:id="rId26"/>
  </p:notesMasterIdLst>
  <p:sldIdLst>
    <p:sldId id="276" r:id="rId2"/>
    <p:sldId id="277" r:id="rId3"/>
    <p:sldId id="260" r:id="rId4"/>
    <p:sldId id="261" r:id="rId5"/>
    <p:sldId id="262" r:id="rId6"/>
    <p:sldId id="263" r:id="rId7"/>
    <p:sldId id="264" r:id="rId8"/>
    <p:sldId id="265" r:id="rId9"/>
    <p:sldId id="267" r:id="rId10"/>
    <p:sldId id="269" r:id="rId11"/>
    <p:sldId id="270" r:id="rId12"/>
    <p:sldId id="271" r:id="rId13"/>
    <p:sldId id="272" r:id="rId14"/>
    <p:sldId id="273" r:id="rId15"/>
    <p:sldId id="274" r:id="rId16"/>
    <p:sldId id="275" r:id="rId17"/>
    <p:sldId id="280" r:id="rId18"/>
    <p:sldId id="281" r:id="rId19"/>
    <p:sldId id="282" r:id="rId20"/>
    <p:sldId id="283" r:id="rId21"/>
    <p:sldId id="284" r:id="rId22"/>
    <p:sldId id="285" r:id="rId23"/>
    <p:sldId id="279" r:id="rId24"/>
    <p:sldId id="28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94660"/>
  </p:normalViewPr>
  <p:slideViewPr>
    <p:cSldViewPr snapToGrid="0">
      <p:cViewPr varScale="1">
        <p:scale>
          <a:sx n="78" d="100"/>
          <a:sy n="78" d="100"/>
        </p:scale>
        <p:origin x="88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A63D7C-AC68-4BEC-9EAC-D8ECB84FD884}" type="datetimeFigureOut">
              <a:rPr lang="en-IN" smtClean="0"/>
              <a:t>08-02-2024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8F8248-77C0-4496-B1D0-CAF97CFB2877}" type="slidenum">
              <a:rPr lang="en-IN" smtClean="0"/>
              <a:t>‹#›</a:t>
            </a:fld>
            <a:endParaRPr lang="en-IN"/>
          </a:p>
        </p:txBody>
      </p:sp>
    </p:spTree>
    <p:extLst>
      <p:ext uri="{BB962C8B-B14F-4D97-AF65-F5344CB8AC3E}">
        <p14:creationId xmlns:p14="http://schemas.microsoft.com/office/powerpoint/2010/main" val="1341700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98F8248-77C0-4496-B1D0-CAF97CFB2877}" type="slidenum">
              <a:rPr lang="en-IN" smtClean="0"/>
              <a:t>14</a:t>
            </a:fld>
            <a:endParaRPr lang="en-IN"/>
          </a:p>
        </p:txBody>
      </p:sp>
    </p:spTree>
    <p:extLst>
      <p:ext uri="{BB962C8B-B14F-4D97-AF65-F5344CB8AC3E}">
        <p14:creationId xmlns:p14="http://schemas.microsoft.com/office/powerpoint/2010/main" val="4242720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98F8248-77C0-4496-B1D0-CAF97CFB2877}" type="slidenum">
              <a:rPr lang="en-IN" smtClean="0"/>
              <a:t>16</a:t>
            </a:fld>
            <a:endParaRPr lang="en-IN"/>
          </a:p>
        </p:txBody>
      </p:sp>
    </p:spTree>
    <p:extLst>
      <p:ext uri="{BB962C8B-B14F-4D97-AF65-F5344CB8AC3E}">
        <p14:creationId xmlns:p14="http://schemas.microsoft.com/office/powerpoint/2010/main" val="2080370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5F13A4-A222-49F4-9E4A-9A9390FC26CC}"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397348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5F13A4-A222-49F4-9E4A-9A9390FC26CC}"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267500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5F13A4-A222-49F4-9E4A-9A9390FC26CC}"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F1A551-D2F4-45EC-949E-E9B6FCF2AC3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54914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5F13A4-A222-49F4-9E4A-9A9390FC26CC}"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25563940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5F13A4-A222-49F4-9E4A-9A9390FC26CC}"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F1A551-D2F4-45EC-949E-E9B6FCF2AC3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22995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5F13A4-A222-49F4-9E4A-9A9390FC26CC}"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1142683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5F13A4-A222-49F4-9E4A-9A9390FC26CC}"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2102069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5F13A4-A222-49F4-9E4A-9A9390FC26CC}"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1338747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5F13A4-A222-49F4-9E4A-9A9390FC26CC}"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24063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5F13A4-A222-49F4-9E4A-9A9390FC26CC}"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302719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5F13A4-A222-49F4-9E4A-9A9390FC26CC}" type="datetimeFigureOut">
              <a:rPr lang="en-IN" smtClean="0"/>
              <a:t>08-02-2024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4216976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5F13A4-A222-49F4-9E4A-9A9390FC26CC}" type="datetimeFigureOut">
              <a:rPr lang="en-IN" smtClean="0"/>
              <a:t>08-02-2024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1562413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5F13A4-A222-49F4-9E4A-9A9390FC26CC}" type="datetimeFigureOut">
              <a:rPr lang="en-IN" smtClean="0"/>
              <a:t>08-02-2024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2879956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5F13A4-A222-49F4-9E4A-9A9390FC26CC}" type="datetimeFigureOut">
              <a:rPr lang="en-IN" smtClean="0"/>
              <a:t>08-02-2024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2182042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5F13A4-A222-49F4-9E4A-9A9390FC26CC}" type="datetimeFigureOut">
              <a:rPr lang="en-IN" smtClean="0"/>
              <a:t>08-02-2024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F1A551-D2F4-45EC-949E-E9B6FCF2AC36}" type="slidenum">
              <a:rPr lang="en-IN" smtClean="0"/>
              <a:t>‹#›</a:t>
            </a:fld>
            <a:endParaRPr lang="en-IN"/>
          </a:p>
        </p:txBody>
      </p:sp>
    </p:spTree>
    <p:extLst>
      <p:ext uri="{BB962C8B-B14F-4D97-AF65-F5344CB8AC3E}">
        <p14:creationId xmlns:p14="http://schemas.microsoft.com/office/powerpoint/2010/main" val="2633642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F1A551-D2F4-45EC-949E-E9B6FCF2AC36}" type="slidenum">
              <a:rPr lang="en-IN" smtClean="0"/>
              <a:t>‹#›</a:t>
            </a:fld>
            <a:endParaRPr lang="en-IN"/>
          </a:p>
        </p:txBody>
      </p:sp>
      <p:sp>
        <p:nvSpPr>
          <p:cNvPr id="5" name="Date Placeholder 4"/>
          <p:cNvSpPr>
            <a:spLocks noGrp="1"/>
          </p:cNvSpPr>
          <p:nvPr>
            <p:ph type="dt" sz="half" idx="10"/>
          </p:nvPr>
        </p:nvSpPr>
        <p:spPr/>
        <p:txBody>
          <a:bodyPr/>
          <a:lstStyle/>
          <a:p>
            <a:fld id="{E65F13A4-A222-49F4-9E4A-9A9390FC26CC}" type="datetimeFigureOut">
              <a:rPr lang="en-IN" smtClean="0"/>
              <a:t>08-02-2024</a:t>
            </a:fld>
            <a:endParaRPr lang="en-IN"/>
          </a:p>
        </p:txBody>
      </p:sp>
    </p:spTree>
    <p:extLst>
      <p:ext uri="{BB962C8B-B14F-4D97-AF65-F5344CB8AC3E}">
        <p14:creationId xmlns:p14="http://schemas.microsoft.com/office/powerpoint/2010/main" val="3041846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65F13A4-A222-49F4-9E4A-9A9390FC26CC}" type="datetimeFigureOut">
              <a:rPr lang="en-IN" smtClean="0"/>
              <a:t>08-02-2024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CF1A551-D2F4-45EC-949E-E9B6FCF2AC36}" type="slidenum">
              <a:rPr lang="en-IN" smtClean="0"/>
              <a:t>‹#›</a:t>
            </a:fld>
            <a:endParaRPr lang="en-IN"/>
          </a:p>
        </p:txBody>
      </p:sp>
    </p:spTree>
    <p:extLst>
      <p:ext uri="{BB962C8B-B14F-4D97-AF65-F5344CB8AC3E}">
        <p14:creationId xmlns:p14="http://schemas.microsoft.com/office/powerpoint/2010/main" val="3007280912"/>
      </p:ext>
    </p:extLst>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 id="2147483944" r:id="rId13"/>
    <p:sldLayoutId id="2147483945" r:id="rId14"/>
    <p:sldLayoutId id="2147483946" r:id="rId15"/>
    <p:sldLayoutId id="21474839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A3AFC-8326-198C-69E9-E88EF3ACA98B}"/>
              </a:ext>
            </a:extLst>
          </p:cNvPr>
          <p:cNvSpPr>
            <a:spLocks noGrp="1"/>
          </p:cNvSpPr>
          <p:nvPr>
            <p:ph type="ctrTitle"/>
          </p:nvPr>
        </p:nvSpPr>
        <p:spPr/>
        <p:txBody>
          <a:bodyPr/>
          <a:lstStyle/>
          <a:p>
            <a:r>
              <a:rPr lang="en-US" dirty="0">
                <a:solidFill>
                  <a:schemeClr val="bg1"/>
                </a:solidFill>
              </a:rPr>
              <a:t>MOM</a:t>
            </a:r>
            <a:endParaRPr lang="en-IN" dirty="0">
              <a:solidFill>
                <a:schemeClr val="bg1"/>
              </a:solidFill>
            </a:endParaRPr>
          </a:p>
        </p:txBody>
      </p:sp>
      <p:sp>
        <p:nvSpPr>
          <p:cNvPr id="3" name="Subtitle 2">
            <a:extLst>
              <a:ext uri="{FF2B5EF4-FFF2-40B4-BE49-F238E27FC236}">
                <a16:creationId xmlns:a16="http://schemas.microsoft.com/office/drawing/2014/main" id="{B5FD2489-98E8-1379-B3C0-1795965641E8}"/>
              </a:ext>
            </a:extLst>
          </p:cNvPr>
          <p:cNvSpPr>
            <a:spLocks noGrp="1"/>
          </p:cNvSpPr>
          <p:nvPr>
            <p:ph type="subTitle" idx="1"/>
          </p:nvPr>
        </p:nvSpPr>
        <p:spPr>
          <a:xfrm>
            <a:off x="5506065" y="3578942"/>
            <a:ext cx="1025172" cy="1339606"/>
          </a:xfrm>
        </p:spPr>
        <p:txBody>
          <a:bodyPr>
            <a:normAutofit/>
          </a:bodyPr>
          <a:lstStyle/>
          <a:p>
            <a:r>
              <a:rPr lang="en-US" dirty="0"/>
              <a:t> </a:t>
            </a:r>
          </a:p>
          <a:p>
            <a:pPr algn="ctr"/>
            <a:endParaRPr lang="en-US" sz="2400" b="1" dirty="0">
              <a:solidFill>
                <a:schemeClr val="accent5">
                  <a:lumMod val="75000"/>
                </a:schemeClr>
              </a:solidFill>
            </a:endParaRPr>
          </a:p>
        </p:txBody>
      </p:sp>
      <p:pic>
        <p:nvPicPr>
          <p:cNvPr id="1026" name="Picture 2">
            <a:extLst>
              <a:ext uri="{FF2B5EF4-FFF2-40B4-BE49-F238E27FC236}">
                <a16:creationId xmlns:a16="http://schemas.microsoft.com/office/drawing/2014/main" id="{B2BC85D9-10A4-92E4-A2B5-BFB7FE8E2A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484" y="229467"/>
            <a:ext cx="3952568" cy="218379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E66FEAD-BAF5-6E50-614E-464253089ECC}"/>
              </a:ext>
            </a:extLst>
          </p:cNvPr>
          <p:cNvSpPr txBox="1"/>
          <p:nvPr/>
        </p:nvSpPr>
        <p:spPr>
          <a:xfrm>
            <a:off x="1671484" y="2536722"/>
            <a:ext cx="7384025" cy="1077218"/>
          </a:xfrm>
          <a:prstGeom prst="rect">
            <a:avLst/>
          </a:prstGeom>
          <a:noFill/>
          <a:effectLst>
            <a:outerShdw blurRad="63500" sx="102000" sy="102000" algn="ctr" rotWithShape="0">
              <a:prstClr val="black">
                <a:alpha val="40000"/>
              </a:prstClr>
            </a:outerShdw>
          </a:effectLst>
        </p:spPr>
        <p:txBody>
          <a:bodyPr wrap="square" rtlCol="0">
            <a:spAutoFit/>
          </a:bodyPr>
          <a:lstStyle/>
          <a:p>
            <a:r>
              <a:rPr lang="en-US" sz="3200" b="1" dirty="0">
                <a:latin typeface="Algerian" panose="04020705040A02060702" pitchFamily="82" charset="0"/>
              </a:rPr>
              <a:t>CAPSTONE PRESENTATION</a:t>
            </a:r>
          </a:p>
          <a:p>
            <a:r>
              <a:rPr lang="en-US" sz="3200" b="1" dirty="0">
                <a:latin typeface="Algerian" panose="04020705040A02060702" pitchFamily="82" charset="0"/>
              </a:rPr>
              <a:t>MOVIE RENTAL DATA  ANALYSIS</a:t>
            </a:r>
            <a:endParaRPr lang="en-IN" sz="3200" b="1" dirty="0">
              <a:latin typeface="Algerian" panose="04020705040A02060702" pitchFamily="82" charset="0"/>
            </a:endParaRPr>
          </a:p>
        </p:txBody>
      </p:sp>
      <p:sp>
        <p:nvSpPr>
          <p:cNvPr id="5" name="TextBox 4">
            <a:extLst>
              <a:ext uri="{FF2B5EF4-FFF2-40B4-BE49-F238E27FC236}">
                <a16:creationId xmlns:a16="http://schemas.microsoft.com/office/drawing/2014/main" id="{BF192CBE-4E5E-1EE2-9FDD-D07466717D10}"/>
              </a:ext>
            </a:extLst>
          </p:cNvPr>
          <p:cNvSpPr txBox="1"/>
          <p:nvPr/>
        </p:nvSpPr>
        <p:spPr>
          <a:xfrm>
            <a:off x="1671484" y="4050836"/>
            <a:ext cx="7219608" cy="958660"/>
          </a:xfrm>
          <a:prstGeom prst="rect">
            <a:avLst/>
          </a:prstGeom>
          <a:noFill/>
          <a:effectLst>
            <a:outerShdw blurRad="63500" sx="102000" sy="102000" algn="ctr" rotWithShape="0">
              <a:prstClr val="black">
                <a:alpha val="40000"/>
              </a:prstClr>
            </a:outerShdw>
          </a:effectLst>
        </p:spPr>
        <p:txBody>
          <a:bodyPr wrap="square" rtlCol="0">
            <a:spAutoFit/>
          </a:bodyPr>
          <a:lstStyle/>
          <a:p>
            <a:pPr>
              <a:lnSpc>
                <a:spcPct val="150000"/>
              </a:lnSpc>
            </a:pPr>
            <a:r>
              <a:rPr lang="en-US" sz="2000" b="1" dirty="0">
                <a:solidFill>
                  <a:srgbClr val="7030A0"/>
                </a:solidFill>
                <a:latin typeface="Arial" panose="020B0604020202020204" pitchFamily="34" charset="0"/>
                <a:cs typeface="Arial" panose="020B0604020202020204" pitchFamily="34" charset="0"/>
              </a:rPr>
              <a:t>MENTOR’S NAME- MS.SHRUTI GODE</a:t>
            </a:r>
          </a:p>
          <a:p>
            <a:pPr>
              <a:lnSpc>
                <a:spcPct val="150000"/>
              </a:lnSpc>
            </a:pPr>
            <a:r>
              <a:rPr lang="en-US" sz="2000" b="1" dirty="0">
                <a:solidFill>
                  <a:srgbClr val="7030A0"/>
                </a:solidFill>
                <a:latin typeface="Arial" panose="020B0604020202020204" pitchFamily="34" charset="0"/>
                <a:cs typeface="Arial" panose="020B0604020202020204" pitchFamily="34" charset="0"/>
              </a:rPr>
              <a:t>PRESENTED BY- DEEPIKA TYAGI</a:t>
            </a:r>
            <a:endParaRPr lang="en-IN" sz="2000"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5192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1026B-CF42-A0A0-9CC8-5707F89A5239}"/>
              </a:ext>
            </a:extLst>
          </p:cNvPr>
          <p:cNvSpPr>
            <a:spLocks noGrp="1"/>
          </p:cNvSpPr>
          <p:nvPr>
            <p:ph type="title"/>
          </p:nvPr>
        </p:nvSpPr>
        <p:spPr>
          <a:xfrm>
            <a:off x="530942" y="403123"/>
            <a:ext cx="4660490" cy="1651819"/>
          </a:xfrm>
        </p:spPr>
        <p:txBody>
          <a:bodyPr/>
          <a:lstStyle/>
          <a:p>
            <a:r>
              <a:rPr lang="en-US" b="1" dirty="0"/>
              <a:t>TASK-4 (C): Display the list of records for the movies that are suitable for the audience below 13 years of age.</a:t>
            </a:r>
            <a:endParaRPr lang="en-IN" sz="2000" dirty="0"/>
          </a:p>
        </p:txBody>
      </p:sp>
      <p:sp>
        <p:nvSpPr>
          <p:cNvPr id="4" name="Text Placeholder 3">
            <a:extLst>
              <a:ext uri="{FF2B5EF4-FFF2-40B4-BE49-F238E27FC236}">
                <a16:creationId xmlns:a16="http://schemas.microsoft.com/office/drawing/2014/main" id="{17370A4D-8DD2-5B4B-A5AF-24D495F39709}"/>
              </a:ext>
            </a:extLst>
          </p:cNvPr>
          <p:cNvSpPr>
            <a:spLocks noGrp="1"/>
          </p:cNvSpPr>
          <p:nvPr>
            <p:ph type="body" sz="half" idx="2"/>
          </p:nvPr>
        </p:nvSpPr>
        <p:spPr/>
        <p:txBody>
          <a:bodyPr/>
          <a:lstStyle/>
          <a:p>
            <a:endParaRPr lang="en-US" dirty="0"/>
          </a:p>
          <a:p>
            <a:r>
              <a:rPr lang="en-US" b="1" dirty="0"/>
              <a:t>INTERPRETATION:  </a:t>
            </a:r>
          </a:p>
          <a:p>
            <a:r>
              <a:rPr lang="en-US" b="1" dirty="0"/>
              <a:t>There is a list of 223 movies with rating ‘PG-13’</a:t>
            </a:r>
            <a:r>
              <a:rPr lang="en-US" sz="1400" b="1" dirty="0"/>
              <a:t>, the movies that are suitable for audience below 13 years of age</a:t>
            </a:r>
            <a:r>
              <a:rPr lang="en-US" b="1" dirty="0"/>
              <a:t>.</a:t>
            </a:r>
            <a:endParaRPr lang="en-IN" dirty="0"/>
          </a:p>
        </p:txBody>
      </p:sp>
      <p:pic>
        <p:nvPicPr>
          <p:cNvPr id="8" name="Content Placeholder 7">
            <a:extLst>
              <a:ext uri="{FF2B5EF4-FFF2-40B4-BE49-F238E27FC236}">
                <a16:creationId xmlns:a16="http://schemas.microsoft.com/office/drawing/2014/main" id="{3A5819CA-A0D6-69AD-268D-1E556AA7ACF8}"/>
              </a:ext>
            </a:extLst>
          </p:cNvPr>
          <p:cNvPicPr>
            <a:picLocks noGrp="1" noChangeAspect="1"/>
          </p:cNvPicPr>
          <p:nvPr>
            <p:ph idx="1"/>
          </p:nvPr>
        </p:nvPicPr>
        <p:blipFill>
          <a:blip r:embed="rId2"/>
          <a:stretch>
            <a:fillRect/>
          </a:stretch>
        </p:blipFill>
        <p:spPr>
          <a:xfrm>
            <a:off x="5299587" y="786581"/>
            <a:ext cx="4305492" cy="4650658"/>
          </a:xfr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680936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826B3-4370-AFED-E98D-1ECDF5B7293C}"/>
              </a:ext>
            </a:extLst>
          </p:cNvPr>
          <p:cNvSpPr>
            <a:spLocks noGrp="1"/>
          </p:cNvSpPr>
          <p:nvPr>
            <p:ph type="title"/>
          </p:nvPr>
        </p:nvSpPr>
        <p:spPr>
          <a:xfrm>
            <a:off x="294969" y="235974"/>
            <a:ext cx="5801031" cy="3193026"/>
          </a:xfrm>
        </p:spPr>
        <p:txBody>
          <a:bodyPr>
            <a:normAutofit fontScale="90000"/>
          </a:bodyPr>
          <a:lstStyle/>
          <a:p>
            <a:r>
              <a:rPr lang="en-US" sz="2200" b="1" dirty="0"/>
              <a:t>TASK-5 : The board member wants to understand the replacement cost of a movie copy.The replacement cost refers to the amount charged to the customer if the movie disc  is not returned or is retuned in a damaged state</a:t>
            </a:r>
            <a:r>
              <a:rPr lang="en-US" sz="2000" dirty="0"/>
              <a:t>.                                                   </a:t>
            </a:r>
            <a:r>
              <a:rPr lang="en-US" sz="2200" b="1" dirty="0"/>
              <a:t>(A) Display the list of records for the movies where the replacement cost is up to $11.</a:t>
            </a:r>
            <a:br>
              <a:rPr lang="en-US" sz="2200" b="1" dirty="0"/>
            </a:br>
            <a:endParaRPr lang="en-IN" sz="2200" b="1" dirty="0"/>
          </a:p>
        </p:txBody>
      </p:sp>
      <p:sp>
        <p:nvSpPr>
          <p:cNvPr id="4" name="Text Placeholder 3">
            <a:extLst>
              <a:ext uri="{FF2B5EF4-FFF2-40B4-BE49-F238E27FC236}">
                <a16:creationId xmlns:a16="http://schemas.microsoft.com/office/drawing/2014/main" id="{C912FFA1-9ED6-5150-32B1-43A95AF40D08}"/>
              </a:ext>
            </a:extLst>
          </p:cNvPr>
          <p:cNvSpPr>
            <a:spLocks noGrp="1"/>
          </p:cNvSpPr>
          <p:nvPr>
            <p:ph type="body" sz="half" idx="2"/>
          </p:nvPr>
        </p:nvSpPr>
        <p:spPr>
          <a:xfrm>
            <a:off x="373627" y="3684642"/>
            <a:ext cx="5201263" cy="1093836"/>
          </a:xfrm>
        </p:spPr>
        <p:txBody>
          <a:bodyPr/>
          <a:lstStyle/>
          <a:p>
            <a:r>
              <a:rPr lang="en-US" b="1" dirty="0"/>
              <a:t>INTERPRETATION:  </a:t>
            </a:r>
          </a:p>
          <a:p>
            <a:r>
              <a:rPr lang="en-IN" b="1" dirty="0"/>
              <a:t>90 movies </a:t>
            </a:r>
            <a:r>
              <a:rPr lang="en-US" sz="1400" b="1" dirty="0"/>
              <a:t>where the replacement cost is up to $11</a:t>
            </a:r>
            <a:endParaRPr lang="en-IN" b="1" dirty="0"/>
          </a:p>
        </p:txBody>
      </p:sp>
      <p:pic>
        <p:nvPicPr>
          <p:cNvPr id="8" name="Content Placeholder 7">
            <a:extLst>
              <a:ext uri="{FF2B5EF4-FFF2-40B4-BE49-F238E27FC236}">
                <a16:creationId xmlns:a16="http://schemas.microsoft.com/office/drawing/2014/main" id="{8C4EC7DB-EEA1-0AC1-3543-CC6DBA7B43D3}"/>
              </a:ext>
            </a:extLst>
          </p:cNvPr>
          <p:cNvPicPr>
            <a:picLocks noGrp="1" noChangeAspect="1"/>
          </p:cNvPicPr>
          <p:nvPr>
            <p:ph idx="1"/>
          </p:nvPr>
        </p:nvPicPr>
        <p:blipFill>
          <a:blip r:embed="rId2"/>
          <a:stretch>
            <a:fillRect/>
          </a:stretch>
        </p:blipFill>
        <p:spPr>
          <a:xfrm>
            <a:off x="6174660" y="1071250"/>
            <a:ext cx="3490451" cy="3930912"/>
          </a:xfr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058984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D8FCF-F967-9C66-C4B8-AE16D1A87509}"/>
              </a:ext>
            </a:extLst>
          </p:cNvPr>
          <p:cNvSpPr>
            <a:spLocks noGrp="1"/>
          </p:cNvSpPr>
          <p:nvPr>
            <p:ph type="title"/>
          </p:nvPr>
        </p:nvSpPr>
        <p:spPr>
          <a:xfrm>
            <a:off x="442451" y="609600"/>
            <a:ext cx="5014451" cy="1425677"/>
          </a:xfrm>
        </p:spPr>
        <p:txBody>
          <a:bodyPr>
            <a:normAutofit/>
          </a:bodyPr>
          <a:lstStyle/>
          <a:p>
            <a:r>
              <a:rPr lang="en-US" sz="2000" b="1" dirty="0"/>
              <a:t>Task-5(B): Display the list of records for the movies where the replacement cost is between $11 and $20.</a:t>
            </a:r>
            <a:endParaRPr lang="en-IN" sz="2000" b="1" dirty="0"/>
          </a:p>
        </p:txBody>
      </p:sp>
      <p:sp>
        <p:nvSpPr>
          <p:cNvPr id="4" name="Text Placeholder 3">
            <a:extLst>
              <a:ext uri="{FF2B5EF4-FFF2-40B4-BE49-F238E27FC236}">
                <a16:creationId xmlns:a16="http://schemas.microsoft.com/office/drawing/2014/main" id="{A41C8A96-C799-3B69-2F2A-3BA81C36FA30}"/>
              </a:ext>
            </a:extLst>
          </p:cNvPr>
          <p:cNvSpPr>
            <a:spLocks noGrp="1"/>
          </p:cNvSpPr>
          <p:nvPr>
            <p:ph type="body" sz="half" idx="2"/>
          </p:nvPr>
        </p:nvSpPr>
        <p:spPr>
          <a:xfrm>
            <a:off x="275302" y="3119449"/>
            <a:ext cx="4847303" cy="1521378"/>
          </a:xfrm>
        </p:spPr>
        <p:txBody>
          <a:bodyPr/>
          <a:lstStyle/>
          <a:p>
            <a:r>
              <a:rPr lang="en-US" b="1" dirty="0"/>
              <a:t>INTERPRETATION:  </a:t>
            </a:r>
          </a:p>
          <a:p>
            <a:r>
              <a:rPr lang="en-IN" b="1" dirty="0"/>
              <a:t>424 movies </a:t>
            </a:r>
            <a:r>
              <a:rPr lang="en-US" sz="1400" b="1" dirty="0"/>
              <a:t>where the replacement cost is between $11 and $20.</a:t>
            </a:r>
            <a:endParaRPr lang="en-IN" dirty="0"/>
          </a:p>
        </p:txBody>
      </p:sp>
      <p:pic>
        <p:nvPicPr>
          <p:cNvPr id="8" name="Content Placeholder 7">
            <a:extLst>
              <a:ext uri="{FF2B5EF4-FFF2-40B4-BE49-F238E27FC236}">
                <a16:creationId xmlns:a16="http://schemas.microsoft.com/office/drawing/2014/main" id="{07F47344-EE01-7014-2133-08E5AD51E444}"/>
              </a:ext>
            </a:extLst>
          </p:cNvPr>
          <p:cNvPicPr>
            <a:picLocks noGrp="1" noChangeAspect="1"/>
          </p:cNvPicPr>
          <p:nvPr>
            <p:ph idx="1"/>
          </p:nvPr>
        </p:nvPicPr>
        <p:blipFill>
          <a:blip r:embed="rId2"/>
          <a:stretch>
            <a:fillRect/>
          </a:stretch>
        </p:blipFill>
        <p:spPr>
          <a:xfrm>
            <a:off x="5614218" y="1192161"/>
            <a:ext cx="3864079" cy="4126941"/>
          </a:xfr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678291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0F91-A21E-3989-EA58-BFD24B451BF7}"/>
              </a:ext>
            </a:extLst>
          </p:cNvPr>
          <p:cNvSpPr>
            <a:spLocks noGrp="1"/>
          </p:cNvSpPr>
          <p:nvPr>
            <p:ph type="title"/>
          </p:nvPr>
        </p:nvSpPr>
        <p:spPr>
          <a:xfrm>
            <a:off x="255639" y="589936"/>
            <a:ext cx="5388077" cy="1376516"/>
          </a:xfrm>
        </p:spPr>
        <p:txBody>
          <a:bodyPr>
            <a:normAutofit/>
          </a:bodyPr>
          <a:lstStyle/>
          <a:p>
            <a:r>
              <a:rPr lang="en-US" sz="2000" b="1" dirty="0"/>
              <a:t>Task-5(C): Display the list of records for the movies in descending order of their replacement cost.</a:t>
            </a:r>
            <a:endParaRPr lang="en-IN" b="1" dirty="0"/>
          </a:p>
        </p:txBody>
      </p:sp>
      <p:sp>
        <p:nvSpPr>
          <p:cNvPr id="4" name="Text Placeholder 3">
            <a:extLst>
              <a:ext uri="{FF2B5EF4-FFF2-40B4-BE49-F238E27FC236}">
                <a16:creationId xmlns:a16="http://schemas.microsoft.com/office/drawing/2014/main" id="{6182B25F-F322-8CF8-6762-87BB1DEBEDAF}"/>
              </a:ext>
            </a:extLst>
          </p:cNvPr>
          <p:cNvSpPr>
            <a:spLocks noGrp="1"/>
          </p:cNvSpPr>
          <p:nvPr>
            <p:ph type="body" sz="half" idx="2"/>
          </p:nvPr>
        </p:nvSpPr>
        <p:spPr>
          <a:xfrm>
            <a:off x="255639" y="2812027"/>
            <a:ext cx="5388077" cy="1592826"/>
          </a:xfrm>
        </p:spPr>
        <p:txBody>
          <a:bodyPr/>
          <a:lstStyle/>
          <a:p>
            <a:r>
              <a:rPr lang="en-US" dirty="0"/>
              <a:t>INTERPRETATION:  </a:t>
            </a:r>
          </a:p>
          <a:p>
            <a:r>
              <a:rPr lang="en-IN" b="1" dirty="0"/>
              <a:t>1000 movies recorded, </a:t>
            </a:r>
            <a:r>
              <a:rPr lang="en-US" sz="1400" b="1" dirty="0"/>
              <a:t>where the replacement cost is in descending order.</a:t>
            </a:r>
            <a:endParaRPr lang="en-IN" b="1" dirty="0"/>
          </a:p>
        </p:txBody>
      </p:sp>
      <p:pic>
        <p:nvPicPr>
          <p:cNvPr id="8" name="Content Placeholder 7">
            <a:extLst>
              <a:ext uri="{FF2B5EF4-FFF2-40B4-BE49-F238E27FC236}">
                <a16:creationId xmlns:a16="http://schemas.microsoft.com/office/drawing/2014/main" id="{E25ECA8D-4700-E458-9007-9C454E7D9F04}"/>
              </a:ext>
            </a:extLst>
          </p:cNvPr>
          <p:cNvPicPr>
            <a:picLocks noGrp="1" noChangeAspect="1"/>
          </p:cNvPicPr>
          <p:nvPr>
            <p:ph idx="1"/>
          </p:nvPr>
        </p:nvPicPr>
        <p:blipFill>
          <a:blip r:embed="rId2"/>
          <a:stretch>
            <a:fillRect/>
          </a:stretch>
        </p:blipFill>
        <p:spPr>
          <a:xfrm>
            <a:off x="5791200" y="884904"/>
            <a:ext cx="3628103" cy="4556027"/>
          </a:xfr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773022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0BAE7-2DD2-7CC9-A165-6DF8C047A64F}"/>
              </a:ext>
            </a:extLst>
          </p:cNvPr>
          <p:cNvSpPr>
            <a:spLocks noGrp="1"/>
          </p:cNvSpPr>
          <p:nvPr>
            <p:ph type="title"/>
          </p:nvPr>
        </p:nvSpPr>
        <p:spPr>
          <a:xfrm>
            <a:off x="432619" y="393290"/>
            <a:ext cx="4591665" cy="1769807"/>
          </a:xfrm>
        </p:spPr>
        <p:txBody>
          <a:bodyPr>
            <a:normAutofit/>
          </a:bodyPr>
          <a:lstStyle/>
          <a:p>
            <a:r>
              <a:rPr lang="en-US" sz="2000" b="1" dirty="0"/>
              <a:t>TASK-6 :Display the names of the top 3 movies with the greatest number of actors.</a:t>
            </a:r>
            <a:endParaRPr lang="en-IN" b="1" dirty="0"/>
          </a:p>
        </p:txBody>
      </p:sp>
      <p:sp>
        <p:nvSpPr>
          <p:cNvPr id="4" name="Text Placeholder 3">
            <a:extLst>
              <a:ext uri="{FF2B5EF4-FFF2-40B4-BE49-F238E27FC236}">
                <a16:creationId xmlns:a16="http://schemas.microsoft.com/office/drawing/2014/main" id="{619A2407-2731-20C8-85F6-A6DC818F9B31}"/>
              </a:ext>
            </a:extLst>
          </p:cNvPr>
          <p:cNvSpPr>
            <a:spLocks noGrp="1"/>
          </p:cNvSpPr>
          <p:nvPr>
            <p:ph type="body" sz="half" idx="2"/>
          </p:nvPr>
        </p:nvSpPr>
        <p:spPr>
          <a:xfrm>
            <a:off x="432619" y="3028335"/>
            <a:ext cx="5063612" cy="1518052"/>
          </a:xfrm>
        </p:spPr>
        <p:txBody>
          <a:bodyPr/>
          <a:lstStyle/>
          <a:p>
            <a:r>
              <a:rPr lang="en-US" dirty="0"/>
              <a:t>INTERPRETATION:  </a:t>
            </a:r>
          </a:p>
          <a:p>
            <a:r>
              <a:rPr lang="en-IN" dirty="0"/>
              <a:t>Movies name with the greatest number of actors by joining ‘Film’ and ‘Film_actor’ tables.</a:t>
            </a:r>
          </a:p>
        </p:txBody>
      </p:sp>
      <p:pic>
        <p:nvPicPr>
          <p:cNvPr id="8" name="Content Placeholder 7">
            <a:extLst>
              <a:ext uri="{FF2B5EF4-FFF2-40B4-BE49-F238E27FC236}">
                <a16:creationId xmlns:a16="http://schemas.microsoft.com/office/drawing/2014/main" id="{596406AB-C7C1-A199-FA3E-646B030C97CD}"/>
              </a:ext>
            </a:extLst>
          </p:cNvPr>
          <p:cNvPicPr>
            <a:picLocks noGrp="1" noChangeAspect="1"/>
          </p:cNvPicPr>
          <p:nvPr>
            <p:ph idx="1"/>
          </p:nvPr>
        </p:nvPicPr>
        <p:blipFill>
          <a:blip r:embed="rId3"/>
          <a:stretch>
            <a:fillRect/>
          </a:stretch>
        </p:blipFill>
        <p:spPr>
          <a:xfrm>
            <a:off x="5633884" y="1602658"/>
            <a:ext cx="4001729" cy="3090993"/>
          </a:xfr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779012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D3AFF-0E4F-8ED9-FB08-1F557F7F444D}"/>
              </a:ext>
            </a:extLst>
          </p:cNvPr>
          <p:cNvSpPr>
            <a:spLocks noGrp="1"/>
          </p:cNvSpPr>
          <p:nvPr>
            <p:ph type="title"/>
          </p:nvPr>
        </p:nvSpPr>
        <p:spPr>
          <a:xfrm>
            <a:off x="314632" y="245806"/>
            <a:ext cx="4876800" cy="2959510"/>
          </a:xfrm>
        </p:spPr>
        <p:txBody>
          <a:bodyPr>
            <a:normAutofit/>
          </a:bodyPr>
          <a:lstStyle/>
          <a:p>
            <a:r>
              <a:rPr lang="en-US" sz="2200" b="1" dirty="0"/>
              <a:t>TASK-7: 'Music of Queen' and 'Kris Kristofferson' have seen an unlikely resurgence. As an unintended consequence, films starting with the letters 'K' and 'Q' have also soared in popularity. Display the titles of the movies starting with the letters 'K' and 'Q'.</a:t>
            </a:r>
            <a:endParaRPr lang="en-IN" sz="2200" b="1" dirty="0"/>
          </a:p>
        </p:txBody>
      </p:sp>
      <p:sp>
        <p:nvSpPr>
          <p:cNvPr id="4" name="Text Placeholder 3">
            <a:extLst>
              <a:ext uri="{FF2B5EF4-FFF2-40B4-BE49-F238E27FC236}">
                <a16:creationId xmlns:a16="http://schemas.microsoft.com/office/drawing/2014/main" id="{E9871290-2DD0-D1A2-714B-C676F62E9780}"/>
              </a:ext>
            </a:extLst>
          </p:cNvPr>
          <p:cNvSpPr>
            <a:spLocks noGrp="1"/>
          </p:cNvSpPr>
          <p:nvPr>
            <p:ph type="body" sz="half" idx="2"/>
          </p:nvPr>
        </p:nvSpPr>
        <p:spPr>
          <a:xfrm>
            <a:off x="511277" y="3785419"/>
            <a:ext cx="4965291" cy="1386349"/>
          </a:xfrm>
        </p:spPr>
        <p:txBody>
          <a:bodyPr/>
          <a:lstStyle/>
          <a:p>
            <a:r>
              <a:rPr lang="en-US" b="1" dirty="0"/>
              <a:t>INTERPRETATION:  </a:t>
            </a:r>
          </a:p>
          <a:p>
            <a:r>
              <a:rPr lang="en-IN" b="1" dirty="0"/>
              <a:t>15 movies titles </a:t>
            </a:r>
            <a:r>
              <a:rPr lang="en-US" sz="1400" b="1" dirty="0"/>
              <a:t>starting with the letters 'K' and ‘Q’.</a:t>
            </a:r>
            <a:endParaRPr lang="en-IN" b="1" dirty="0"/>
          </a:p>
        </p:txBody>
      </p:sp>
      <p:pic>
        <p:nvPicPr>
          <p:cNvPr id="8" name="Content Placeholder 7">
            <a:extLst>
              <a:ext uri="{FF2B5EF4-FFF2-40B4-BE49-F238E27FC236}">
                <a16:creationId xmlns:a16="http://schemas.microsoft.com/office/drawing/2014/main" id="{DCF47360-AA69-39DD-7B72-A55687CA9D4D}"/>
              </a:ext>
            </a:extLst>
          </p:cNvPr>
          <p:cNvPicPr>
            <a:picLocks noGrp="1" noChangeAspect="1"/>
          </p:cNvPicPr>
          <p:nvPr>
            <p:ph idx="1"/>
          </p:nvPr>
        </p:nvPicPr>
        <p:blipFill>
          <a:blip r:embed="rId2"/>
          <a:stretch>
            <a:fillRect/>
          </a:stretch>
        </p:blipFill>
        <p:spPr>
          <a:xfrm>
            <a:off x="5643716" y="609600"/>
            <a:ext cx="3441731" cy="5102941"/>
          </a:xfr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985138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8FCB-862F-BCB6-25C0-FF0AAE3DED7A}"/>
              </a:ext>
            </a:extLst>
          </p:cNvPr>
          <p:cNvSpPr>
            <a:spLocks noGrp="1"/>
          </p:cNvSpPr>
          <p:nvPr>
            <p:ph type="title"/>
          </p:nvPr>
        </p:nvSpPr>
        <p:spPr>
          <a:xfrm>
            <a:off x="245807" y="321844"/>
            <a:ext cx="4798142" cy="1831421"/>
          </a:xfrm>
        </p:spPr>
        <p:txBody>
          <a:bodyPr/>
          <a:lstStyle/>
          <a:p>
            <a:r>
              <a:rPr lang="en-US" sz="2000" b="1" dirty="0"/>
              <a:t>TASK-8:The film 'Agent Truman' has been a great success. Display the names of all actors who appeared in this film.</a:t>
            </a:r>
            <a:endParaRPr lang="en-IN" sz="2000" b="1" dirty="0"/>
          </a:p>
        </p:txBody>
      </p:sp>
      <p:sp>
        <p:nvSpPr>
          <p:cNvPr id="4" name="Text Placeholder 3">
            <a:extLst>
              <a:ext uri="{FF2B5EF4-FFF2-40B4-BE49-F238E27FC236}">
                <a16:creationId xmlns:a16="http://schemas.microsoft.com/office/drawing/2014/main" id="{1909CCBA-BE39-23CF-2845-197A0F01014E}"/>
              </a:ext>
            </a:extLst>
          </p:cNvPr>
          <p:cNvSpPr>
            <a:spLocks noGrp="1"/>
          </p:cNvSpPr>
          <p:nvPr>
            <p:ph type="body" sz="half" idx="2"/>
          </p:nvPr>
        </p:nvSpPr>
        <p:spPr>
          <a:xfrm>
            <a:off x="245808" y="2871019"/>
            <a:ext cx="4650657" cy="1831421"/>
          </a:xfrm>
        </p:spPr>
        <p:txBody>
          <a:bodyPr/>
          <a:lstStyle/>
          <a:p>
            <a:endParaRPr lang="en-US" dirty="0"/>
          </a:p>
          <a:p>
            <a:r>
              <a:rPr lang="en-US" b="1" dirty="0"/>
              <a:t>INTERPRETATION:  </a:t>
            </a:r>
          </a:p>
          <a:p>
            <a:r>
              <a:rPr lang="en-IN" dirty="0"/>
              <a:t> </a:t>
            </a:r>
            <a:r>
              <a:rPr lang="en-US" sz="1400" b="1" dirty="0"/>
              <a:t>The film 'Agent Truman' has only 7 actors whose full name are shown in the adjacent snapshot.</a:t>
            </a:r>
            <a:endParaRPr lang="en-IN" b="1" dirty="0"/>
          </a:p>
        </p:txBody>
      </p:sp>
      <p:pic>
        <p:nvPicPr>
          <p:cNvPr id="8" name="Content Placeholder 7">
            <a:extLst>
              <a:ext uri="{FF2B5EF4-FFF2-40B4-BE49-F238E27FC236}">
                <a16:creationId xmlns:a16="http://schemas.microsoft.com/office/drawing/2014/main" id="{A1BD48D6-1F9E-3D0B-A8FB-0ED0881FBEDE}"/>
              </a:ext>
            </a:extLst>
          </p:cNvPr>
          <p:cNvPicPr>
            <a:picLocks noGrp="1" noChangeAspect="1"/>
          </p:cNvPicPr>
          <p:nvPr>
            <p:ph idx="1"/>
          </p:nvPr>
        </p:nvPicPr>
        <p:blipFill>
          <a:blip r:embed="rId3"/>
          <a:stretch>
            <a:fillRect/>
          </a:stretch>
        </p:blipFill>
        <p:spPr>
          <a:xfrm>
            <a:off x="5369506" y="983226"/>
            <a:ext cx="3980971" cy="4408522"/>
          </a:xfr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620222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D033A6C-2ED3-B17B-DE90-2F04B8CE6D9A}"/>
              </a:ext>
            </a:extLst>
          </p:cNvPr>
          <p:cNvSpPr>
            <a:spLocks noGrp="1"/>
          </p:cNvSpPr>
          <p:nvPr>
            <p:ph type="title"/>
          </p:nvPr>
        </p:nvSpPr>
        <p:spPr>
          <a:xfrm>
            <a:off x="411863" y="452284"/>
            <a:ext cx="5153195" cy="1907458"/>
          </a:xfrm>
        </p:spPr>
        <p:txBody>
          <a:bodyPr>
            <a:noAutofit/>
          </a:bodyPr>
          <a:lstStyle/>
          <a:p>
            <a:r>
              <a:rPr lang="en-US" b="1" dirty="0"/>
              <a:t>TASK-9:Sales have been lagging among young families, so the management wants to promote family movies. Identified all the movies categorized as 'Family Film'.</a:t>
            </a:r>
            <a:endParaRPr lang="en-IN" b="1" dirty="0"/>
          </a:p>
        </p:txBody>
      </p:sp>
      <p:pic>
        <p:nvPicPr>
          <p:cNvPr id="9" name="Content Placeholder 8">
            <a:extLst>
              <a:ext uri="{FF2B5EF4-FFF2-40B4-BE49-F238E27FC236}">
                <a16:creationId xmlns:a16="http://schemas.microsoft.com/office/drawing/2014/main" id="{29574749-15C2-1975-3CCC-8C0E50D07608}"/>
              </a:ext>
            </a:extLst>
          </p:cNvPr>
          <p:cNvPicPr>
            <a:picLocks noGrp="1" noChangeAspect="1"/>
          </p:cNvPicPr>
          <p:nvPr>
            <p:ph idx="1"/>
          </p:nvPr>
        </p:nvPicPr>
        <p:blipFill>
          <a:blip r:embed="rId2"/>
          <a:stretch>
            <a:fillRect/>
          </a:stretch>
        </p:blipFill>
        <p:spPr>
          <a:xfrm>
            <a:off x="5781368" y="967616"/>
            <a:ext cx="3618271" cy="4449958"/>
          </a:xfrm>
          <a:effectLst>
            <a:outerShdw blurRad="63500" sx="102000" sy="102000" algn="ctr" rotWithShape="0">
              <a:prstClr val="black">
                <a:alpha val="40000"/>
              </a:prstClr>
            </a:outerShdw>
          </a:effectLst>
        </p:spPr>
      </p:pic>
      <p:sp>
        <p:nvSpPr>
          <p:cNvPr id="7" name="Text Placeholder 6">
            <a:extLst>
              <a:ext uri="{FF2B5EF4-FFF2-40B4-BE49-F238E27FC236}">
                <a16:creationId xmlns:a16="http://schemas.microsoft.com/office/drawing/2014/main" id="{F56EF9DF-3507-566A-AC10-18CBB6290626}"/>
              </a:ext>
            </a:extLst>
          </p:cNvPr>
          <p:cNvSpPr>
            <a:spLocks noGrp="1"/>
          </p:cNvSpPr>
          <p:nvPr>
            <p:ph type="body" sz="half" idx="2"/>
          </p:nvPr>
        </p:nvSpPr>
        <p:spPr>
          <a:xfrm>
            <a:off x="324464" y="2930013"/>
            <a:ext cx="4925961" cy="943897"/>
          </a:xfrm>
        </p:spPr>
        <p:txBody>
          <a:bodyPr/>
          <a:lstStyle/>
          <a:p>
            <a:r>
              <a:rPr lang="en-US" b="1" dirty="0"/>
              <a:t>INTERPRETATION:  </a:t>
            </a:r>
          </a:p>
          <a:p>
            <a:r>
              <a:rPr lang="en-IN" b="1" dirty="0"/>
              <a:t>69 movies titles </a:t>
            </a:r>
            <a:r>
              <a:rPr lang="en-US" b="1" dirty="0"/>
              <a:t>movies categorized as 'Family’.</a:t>
            </a:r>
            <a:endParaRPr lang="en-IN" dirty="0"/>
          </a:p>
        </p:txBody>
      </p:sp>
    </p:spTree>
    <p:extLst>
      <p:ext uri="{BB962C8B-B14F-4D97-AF65-F5344CB8AC3E}">
        <p14:creationId xmlns:p14="http://schemas.microsoft.com/office/powerpoint/2010/main" val="150635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183F98C-2328-3C27-A0F9-CF860B5C4971}"/>
              </a:ext>
            </a:extLst>
          </p:cNvPr>
          <p:cNvSpPr>
            <a:spLocks noGrp="1"/>
          </p:cNvSpPr>
          <p:nvPr>
            <p:ph type="title"/>
          </p:nvPr>
        </p:nvSpPr>
        <p:spPr>
          <a:xfrm>
            <a:off x="206477" y="393291"/>
            <a:ext cx="5702710" cy="2782528"/>
          </a:xfrm>
        </p:spPr>
        <p:txBody>
          <a:bodyPr>
            <a:noAutofit/>
          </a:bodyPr>
          <a:lstStyle/>
          <a:p>
            <a:r>
              <a:rPr lang="en-US" b="1" dirty="0"/>
              <a:t>TASK-10:The management wants to observe the rental rates and rental frequencies. (Number of time the movie disc is rented)                                            </a:t>
            </a:r>
            <a:br>
              <a:rPr lang="en-US" b="1" dirty="0"/>
            </a:br>
            <a:r>
              <a:rPr lang="en-US" b="1" dirty="0"/>
              <a:t>(A) Display maximum, minimum and average rental rates of movies based on their ratings.</a:t>
            </a:r>
            <a:br>
              <a:rPr lang="en-US" b="1" dirty="0"/>
            </a:br>
            <a:r>
              <a:rPr lang="en-US" b="1" dirty="0"/>
              <a:t> The output must be sorted in descending order of the average rental rates.                   </a:t>
            </a:r>
            <a:endParaRPr lang="en-IN" b="1" dirty="0"/>
          </a:p>
        </p:txBody>
      </p:sp>
      <p:sp>
        <p:nvSpPr>
          <p:cNvPr id="7" name="Text Placeholder 6">
            <a:extLst>
              <a:ext uri="{FF2B5EF4-FFF2-40B4-BE49-F238E27FC236}">
                <a16:creationId xmlns:a16="http://schemas.microsoft.com/office/drawing/2014/main" id="{DDBFBFCF-16CB-A9C9-BDA3-C675E06EA4F2}"/>
              </a:ext>
            </a:extLst>
          </p:cNvPr>
          <p:cNvSpPr>
            <a:spLocks noGrp="1"/>
          </p:cNvSpPr>
          <p:nvPr>
            <p:ph type="body" sz="half" idx="2"/>
          </p:nvPr>
        </p:nvSpPr>
        <p:spPr>
          <a:xfrm>
            <a:off x="206477" y="3991896"/>
            <a:ext cx="5299589" cy="1573162"/>
          </a:xfrm>
        </p:spPr>
        <p:txBody>
          <a:bodyPr>
            <a:normAutofit/>
          </a:bodyPr>
          <a:lstStyle/>
          <a:p>
            <a:r>
              <a:rPr lang="en-US" b="1" dirty="0"/>
              <a:t>INTERPRETATION:  </a:t>
            </a:r>
          </a:p>
          <a:p>
            <a:r>
              <a:rPr lang="en-IN" b="1" dirty="0"/>
              <a:t> 5 different types of rating with </a:t>
            </a:r>
            <a:r>
              <a:rPr lang="en-US" b="1" dirty="0"/>
              <a:t>maximum, minimum and average rental rates of movies based on their ratings.</a:t>
            </a:r>
            <a:endParaRPr lang="en-IN" dirty="0"/>
          </a:p>
        </p:txBody>
      </p:sp>
      <p:pic>
        <p:nvPicPr>
          <p:cNvPr id="13" name="Content Placeholder 12">
            <a:extLst>
              <a:ext uri="{FF2B5EF4-FFF2-40B4-BE49-F238E27FC236}">
                <a16:creationId xmlns:a16="http://schemas.microsoft.com/office/drawing/2014/main" id="{773F6041-2332-1F54-E28B-306B830CCE85}"/>
              </a:ext>
            </a:extLst>
          </p:cNvPr>
          <p:cNvPicPr>
            <a:picLocks noGrp="1" noChangeAspect="1"/>
          </p:cNvPicPr>
          <p:nvPr>
            <p:ph idx="1"/>
          </p:nvPr>
        </p:nvPicPr>
        <p:blipFill>
          <a:blip r:embed="rId2"/>
          <a:stretch>
            <a:fillRect/>
          </a:stretch>
        </p:blipFill>
        <p:spPr>
          <a:xfrm>
            <a:off x="6007510" y="2064775"/>
            <a:ext cx="3733818" cy="3706760"/>
          </a:xfr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898407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C76E07-4675-82DA-243B-84CDB77A4855}"/>
              </a:ext>
            </a:extLst>
          </p:cNvPr>
          <p:cNvSpPr>
            <a:spLocks noGrp="1"/>
          </p:cNvSpPr>
          <p:nvPr>
            <p:ph type="title"/>
          </p:nvPr>
        </p:nvSpPr>
        <p:spPr>
          <a:xfrm>
            <a:off x="412955" y="514924"/>
            <a:ext cx="4118907" cy="1677670"/>
          </a:xfrm>
        </p:spPr>
        <p:txBody>
          <a:bodyPr/>
          <a:lstStyle/>
          <a:p>
            <a:r>
              <a:rPr lang="en-US" b="1" dirty="0"/>
              <a:t>TASK-10(B):Display the movies in descending order of their rental frequencies, so the management can maintain more copies of those movies.</a:t>
            </a:r>
            <a:endParaRPr lang="en-IN" b="1" dirty="0"/>
          </a:p>
        </p:txBody>
      </p:sp>
      <p:pic>
        <p:nvPicPr>
          <p:cNvPr id="9" name="Content Placeholder 8">
            <a:extLst>
              <a:ext uri="{FF2B5EF4-FFF2-40B4-BE49-F238E27FC236}">
                <a16:creationId xmlns:a16="http://schemas.microsoft.com/office/drawing/2014/main" id="{3F07841A-719D-32A7-FDC8-8C8407B0648B}"/>
              </a:ext>
            </a:extLst>
          </p:cNvPr>
          <p:cNvPicPr>
            <a:picLocks noGrp="1" noChangeAspect="1"/>
          </p:cNvPicPr>
          <p:nvPr>
            <p:ph idx="1"/>
          </p:nvPr>
        </p:nvPicPr>
        <p:blipFill>
          <a:blip r:embed="rId2"/>
          <a:stretch>
            <a:fillRect/>
          </a:stretch>
        </p:blipFill>
        <p:spPr>
          <a:xfrm>
            <a:off x="5371856" y="1076631"/>
            <a:ext cx="3879489" cy="4119717"/>
          </a:xfrm>
          <a:effectLst>
            <a:outerShdw blurRad="63500" sx="102000" sy="102000" algn="ctr" rotWithShape="0">
              <a:prstClr val="black">
                <a:alpha val="40000"/>
              </a:prstClr>
            </a:outerShdw>
          </a:effectLst>
        </p:spPr>
      </p:pic>
      <p:sp>
        <p:nvSpPr>
          <p:cNvPr id="7" name="Text Placeholder 6">
            <a:extLst>
              <a:ext uri="{FF2B5EF4-FFF2-40B4-BE49-F238E27FC236}">
                <a16:creationId xmlns:a16="http://schemas.microsoft.com/office/drawing/2014/main" id="{E1F70B6C-7BF3-B21F-4BE9-77B66466B2A1}"/>
              </a:ext>
            </a:extLst>
          </p:cNvPr>
          <p:cNvSpPr>
            <a:spLocks noGrp="1"/>
          </p:cNvSpPr>
          <p:nvPr>
            <p:ph type="body" sz="half" idx="2"/>
          </p:nvPr>
        </p:nvSpPr>
        <p:spPr>
          <a:xfrm>
            <a:off x="412955" y="3136490"/>
            <a:ext cx="4375354" cy="1677670"/>
          </a:xfrm>
        </p:spPr>
        <p:txBody>
          <a:bodyPr>
            <a:normAutofit/>
          </a:bodyPr>
          <a:lstStyle/>
          <a:p>
            <a:r>
              <a:rPr lang="en-US" dirty="0"/>
              <a:t>INTERPRETATION:</a:t>
            </a:r>
          </a:p>
          <a:p>
            <a:r>
              <a:rPr lang="en-US" dirty="0"/>
              <a:t>958 records of movies title, with descending order of their the rental frequency.</a:t>
            </a:r>
          </a:p>
          <a:p>
            <a:r>
              <a:rPr lang="en-US" dirty="0"/>
              <a:t>So, now it will be easy to maintain more copies of movies, those are in demand basis on their rental rates.</a:t>
            </a:r>
            <a:endParaRPr lang="en-IN" dirty="0"/>
          </a:p>
        </p:txBody>
      </p:sp>
    </p:spTree>
    <p:extLst>
      <p:ext uri="{BB962C8B-B14F-4D97-AF65-F5344CB8AC3E}">
        <p14:creationId xmlns:p14="http://schemas.microsoft.com/office/powerpoint/2010/main" val="2949561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DE455D-6F98-6E7A-D8A0-D0C6F8FCDB12}"/>
              </a:ext>
            </a:extLst>
          </p:cNvPr>
          <p:cNvSpPr txBox="1"/>
          <p:nvPr/>
        </p:nvSpPr>
        <p:spPr>
          <a:xfrm>
            <a:off x="845575" y="466532"/>
            <a:ext cx="9714270" cy="11172289"/>
          </a:xfrm>
          <a:prstGeom prst="rect">
            <a:avLst/>
          </a:prstGeom>
          <a:noFill/>
          <a:effectLst>
            <a:outerShdw blurRad="63500" sx="102000" sy="102000" algn="ctr" rotWithShape="0">
              <a:prstClr val="black">
                <a:alpha val="40000"/>
              </a:prstClr>
            </a:outerShdw>
          </a:effectLst>
        </p:spPr>
        <p:txBody>
          <a:bodyPr wrap="square" rtlCol="0">
            <a:spAutoFit/>
          </a:bodyPr>
          <a:lstStyle/>
          <a:p>
            <a:pPr algn="ctr"/>
            <a:r>
              <a:rPr lang="en-US" sz="3600" b="1" u="sng" dirty="0">
                <a:solidFill>
                  <a:schemeClr val="accent5">
                    <a:lumMod val="75000"/>
                  </a:schemeClr>
                </a:solidFill>
                <a:latin typeface="Algerian" panose="04020705040A02060702" pitchFamily="82" charset="0"/>
              </a:rPr>
              <a:t>BUSINESS OBJECTIVES:</a:t>
            </a:r>
            <a:endParaRPr lang="en-US" sz="3600" b="1" dirty="0">
              <a:latin typeface="Algerian" panose="04020705040A02060702" pitchFamily="82" charset="0"/>
            </a:endParaRPr>
          </a:p>
          <a:p>
            <a:endParaRPr lang="en-US" dirty="0"/>
          </a:p>
          <a:p>
            <a:pPr marL="457200" indent="-457200">
              <a:lnSpc>
                <a:spcPct val="150000"/>
              </a:lnSpc>
              <a:buFont typeface="Wingdings" panose="05000000000000000000" pitchFamily="2" charset="2"/>
              <a:buChar char="Ø"/>
            </a:pPr>
            <a:r>
              <a:rPr lang="en-US" sz="2400" b="1" dirty="0">
                <a:latin typeface="Bodoni MT" panose="02070603080606020203" pitchFamily="18" charset="0"/>
              </a:rPr>
              <a:t>To analyze the data to understand what kind of movies and actors are often rented by the help of which it is easy to increase the rental rate of movies.</a:t>
            </a:r>
          </a:p>
          <a:p>
            <a:pPr marL="457200" indent="-457200">
              <a:lnSpc>
                <a:spcPct val="150000"/>
              </a:lnSpc>
              <a:buFont typeface="Wingdings" panose="05000000000000000000" pitchFamily="2" charset="2"/>
              <a:buChar char="Ø"/>
            </a:pPr>
            <a:r>
              <a:rPr lang="en-US" sz="2400" b="1" dirty="0">
                <a:latin typeface="Bodoni MT" panose="02070603080606020203" pitchFamily="18" charset="0"/>
              </a:rPr>
              <a:t>To understand that which genres of movies is highly in demand.</a:t>
            </a:r>
          </a:p>
          <a:p>
            <a:pPr marL="457200" indent="-457200">
              <a:lnSpc>
                <a:spcPct val="150000"/>
              </a:lnSpc>
              <a:buFont typeface="Wingdings" panose="05000000000000000000" pitchFamily="2" charset="2"/>
              <a:buChar char="Ø"/>
            </a:pPr>
            <a:r>
              <a:rPr lang="en-US" sz="2400" b="1" dirty="0">
                <a:latin typeface="Bodoni MT" panose="02070603080606020203" pitchFamily="18" charset="0"/>
              </a:rPr>
              <a:t>To maintain the stock of inventory of such movies which are highly in demand by audience.</a:t>
            </a:r>
          </a:p>
          <a:p>
            <a:pPr>
              <a:lnSpc>
                <a:spcPct val="150000"/>
              </a:lnSpc>
            </a:pPr>
            <a:endParaRPr lang="en-US" sz="2400" b="1" dirty="0">
              <a:latin typeface="Bodoni MT" panose="02070603080606020203" pitchFamily="18" charset="0"/>
            </a:endParaRPr>
          </a:p>
          <a:p>
            <a:pPr marL="457200" indent="-457200">
              <a:lnSpc>
                <a:spcPct val="150000"/>
              </a:lnSpc>
              <a:buFont typeface="Wingdings" panose="05000000000000000000" pitchFamily="2" charset="2"/>
              <a:buChar char="Ø"/>
            </a:pPr>
            <a:endParaRPr lang="en-US" sz="2400" b="1" dirty="0">
              <a:latin typeface="Bodoni MT" panose="02070603080606020203" pitchFamily="18" charset="0"/>
            </a:endParaRPr>
          </a:p>
          <a:p>
            <a:pPr>
              <a:lnSpc>
                <a:spcPct val="150000"/>
              </a:lnSpc>
            </a:pPr>
            <a:r>
              <a:rPr lang="en-US" sz="2400" b="1" dirty="0">
                <a:latin typeface="Bodoni MT" panose="02070603080606020203" pitchFamily="18" charset="0"/>
              </a:rPr>
              <a:t>                                                                                                                                 </a:t>
            </a:r>
            <a:endParaRPr lang="en-US" dirty="0">
              <a:latin typeface="Bodoni MT" panose="02070603080606020203" pitchFamily="18"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992957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47F00D-6D65-C47B-66BE-46D4C0350BAE}"/>
              </a:ext>
            </a:extLst>
          </p:cNvPr>
          <p:cNvSpPr>
            <a:spLocks noGrp="1"/>
          </p:cNvSpPr>
          <p:nvPr>
            <p:ph type="title"/>
          </p:nvPr>
        </p:nvSpPr>
        <p:spPr>
          <a:xfrm>
            <a:off x="314633" y="514924"/>
            <a:ext cx="5142270" cy="1648173"/>
          </a:xfrm>
        </p:spPr>
        <p:txBody>
          <a:bodyPr/>
          <a:lstStyle/>
          <a:p>
            <a:r>
              <a:rPr lang="en-US" b="1" dirty="0"/>
              <a:t>TASK-11(A): In how many film categories, the difference between the average film replacement cost and the average film rental rate is greater than $15?</a:t>
            </a:r>
            <a:endParaRPr lang="en-IN" b="1" dirty="0"/>
          </a:p>
        </p:txBody>
      </p:sp>
      <p:sp>
        <p:nvSpPr>
          <p:cNvPr id="7" name="Text Placeholder 6">
            <a:extLst>
              <a:ext uri="{FF2B5EF4-FFF2-40B4-BE49-F238E27FC236}">
                <a16:creationId xmlns:a16="http://schemas.microsoft.com/office/drawing/2014/main" id="{60E88686-46C2-5817-6E08-ED36ECC76162}"/>
              </a:ext>
            </a:extLst>
          </p:cNvPr>
          <p:cNvSpPr>
            <a:spLocks noGrp="1"/>
          </p:cNvSpPr>
          <p:nvPr>
            <p:ph type="body" sz="half" idx="2"/>
          </p:nvPr>
        </p:nvSpPr>
        <p:spPr>
          <a:xfrm>
            <a:off x="314633" y="3293806"/>
            <a:ext cx="4975122" cy="1828800"/>
          </a:xfrm>
        </p:spPr>
        <p:txBody>
          <a:bodyPr/>
          <a:lstStyle/>
          <a:p>
            <a:r>
              <a:rPr lang="en-US" b="1" dirty="0"/>
              <a:t>INTERPRETATION:</a:t>
            </a:r>
          </a:p>
          <a:p>
            <a:r>
              <a:rPr lang="en-US" b="1" dirty="0"/>
              <a:t>15 film categories in which the difference between the average film replacement cost and the average film rental rate is greater than $15.</a:t>
            </a:r>
          </a:p>
        </p:txBody>
      </p:sp>
      <p:pic>
        <p:nvPicPr>
          <p:cNvPr id="13" name="Content Placeholder 12">
            <a:extLst>
              <a:ext uri="{FF2B5EF4-FFF2-40B4-BE49-F238E27FC236}">
                <a16:creationId xmlns:a16="http://schemas.microsoft.com/office/drawing/2014/main" id="{9DC0CB99-E4CC-E2A0-F3E7-6A011C80971F}"/>
              </a:ext>
            </a:extLst>
          </p:cNvPr>
          <p:cNvPicPr>
            <a:picLocks noGrp="1" noChangeAspect="1"/>
          </p:cNvPicPr>
          <p:nvPr>
            <p:ph idx="1"/>
          </p:nvPr>
        </p:nvPicPr>
        <p:blipFill>
          <a:blip r:embed="rId2"/>
          <a:stretch>
            <a:fillRect/>
          </a:stretch>
        </p:blipFill>
        <p:spPr>
          <a:xfrm>
            <a:off x="5506002" y="953730"/>
            <a:ext cx="3824811" cy="4402074"/>
          </a:xfr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261274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6C471FD-6DDB-4282-4C0B-5DFB16DBA9DE}"/>
              </a:ext>
            </a:extLst>
          </p:cNvPr>
          <p:cNvSpPr>
            <a:spLocks noGrp="1"/>
          </p:cNvSpPr>
          <p:nvPr>
            <p:ph type="title"/>
          </p:nvPr>
        </p:nvSpPr>
        <p:spPr>
          <a:xfrm>
            <a:off x="255639" y="410019"/>
            <a:ext cx="4935793" cy="1713750"/>
          </a:xfrm>
        </p:spPr>
        <p:txBody>
          <a:bodyPr>
            <a:noAutofit/>
          </a:bodyPr>
          <a:lstStyle/>
          <a:p>
            <a:r>
              <a:rPr lang="en-US" b="1" dirty="0"/>
              <a:t>TASK-11(B): Display the list of all film categories identified above, along with the corresponding average film replacement cost and average film rental rate.</a:t>
            </a:r>
            <a:endParaRPr lang="en-IN" b="1" dirty="0"/>
          </a:p>
        </p:txBody>
      </p:sp>
      <p:pic>
        <p:nvPicPr>
          <p:cNvPr id="9" name="Content Placeholder 8">
            <a:extLst>
              <a:ext uri="{FF2B5EF4-FFF2-40B4-BE49-F238E27FC236}">
                <a16:creationId xmlns:a16="http://schemas.microsoft.com/office/drawing/2014/main" id="{A90AD5D7-AE76-BA98-E197-4AE8AFD3D3A4}"/>
              </a:ext>
            </a:extLst>
          </p:cNvPr>
          <p:cNvPicPr>
            <a:picLocks noGrp="1" noChangeAspect="1"/>
          </p:cNvPicPr>
          <p:nvPr>
            <p:ph idx="1"/>
          </p:nvPr>
        </p:nvPicPr>
        <p:blipFill>
          <a:blip r:embed="rId2"/>
          <a:stretch>
            <a:fillRect/>
          </a:stretch>
        </p:blipFill>
        <p:spPr>
          <a:xfrm>
            <a:off x="5270091" y="816078"/>
            <a:ext cx="4355690" cy="4975122"/>
          </a:xfrm>
          <a:effectLst>
            <a:outerShdw blurRad="63500" sx="102000" sy="102000" algn="ctr" rotWithShape="0">
              <a:prstClr val="black">
                <a:alpha val="40000"/>
              </a:prstClr>
            </a:outerShdw>
          </a:effectLst>
        </p:spPr>
      </p:pic>
      <p:sp>
        <p:nvSpPr>
          <p:cNvPr id="7" name="Text Placeholder 6">
            <a:extLst>
              <a:ext uri="{FF2B5EF4-FFF2-40B4-BE49-F238E27FC236}">
                <a16:creationId xmlns:a16="http://schemas.microsoft.com/office/drawing/2014/main" id="{A05549B3-0C4E-F6E6-DB27-DF2561872CDD}"/>
              </a:ext>
            </a:extLst>
          </p:cNvPr>
          <p:cNvSpPr>
            <a:spLocks noGrp="1"/>
          </p:cNvSpPr>
          <p:nvPr>
            <p:ph type="body" sz="half" idx="2"/>
          </p:nvPr>
        </p:nvSpPr>
        <p:spPr>
          <a:xfrm>
            <a:off x="373627" y="3008672"/>
            <a:ext cx="4611328" cy="2074606"/>
          </a:xfrm>
        </p:spPr>
        <p:txBody>
          <a:bodyPr/>
          <a:lstStyle/>
          <a:p>
            <a:r>
              <a:rPr lang="en-US" b="1" dirty="0"/>
              <a:t>INTERPRETATION:</a:t>
            </a:r>
          </a:p>
          <a:p>
            <a:r>
              <a:rPr lang="en-US" b="1" dirty="0"/>
              <a:t>568 film categories along with the corresponding average film replacement cost and average film rental rate. </a:t>
            </a:r>
            <a:endParaRPr lang="en-IN" dirty="0"/>
          </a:p>
        </p:txBody>
      </p:sp>
    </p:spTree>
    <p:extLst>
      <p:ext uri="{BB962C8B-B14F-4D97-AF65-F5344CB8AC3E}">
        <p14:creationId xmlns:p14="http://schemas.microsoft.com/office/powerpoint/2010/main" val="2750932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2A6F-3FDE-740B-DE68-ABAA487CD756}"/>
              </a:ext>
            </a:extLst>
          </p:cNvPr>
          <p:cNvSpPr>
            <a:spLocks noGrp="1"/>
          </p:cNvSpPr>
          <p:nvPr>
            <p:ph type="title"/>
          </p:nvPr>
        </p:nvSpPr>
        <p:spPr>
          <a:xfrm>
            <a:off x="432619" y="514925"/>
            <a:ext cx="5574892" cy="981558"/>
          </a:xfrm>
        </p:spPr>
        <p:txBody>
          <a:bodyPr>
            <a:normAutofit/>
          </a:bodyPr>
          <a:lstStyle/>
          <a:p>
            <a:r>
              <a:rPr lang="en-US" b="1" dirty="0"/>
              <a:t>TASK-12: Display the film categories in which the number of movies is greater than 70.</a:t>
            </a:r>
            <a:endParaRPr lang="en-IN" b="1" dirty="0"/>
          </a:p>
        </p:txBody>
      </p:sp>
      <p:pic>
        <p:nvPicPr>
          <p:cNvPr id="6" name="Content Placeholder 5">
            <a:extLst>
              <a:ext uri="{FF2B5EF4-FFF2-40B4-BE49-F238E27FC236}">
                <a16:creationId xmlns:a16="http://schemas.microsoft.com/office/drawing/2014/main" id="{FABA4977-2E60-09EF-FD29-69926E122AC1}"/>
              </a:ext>
            </a:extLst>
          </p:cNvPr>
          <p:cNvPicPr>
            <a:picLocks noGrp="1" noChangeAspect="1"/>
          </p:cNvPicPr>
          <p:nvPr>
            <p:ph idx="1"/>
          </p:nvPr>
        </p:nvPicPr>
        <p:blipFill>
          <a:blip r:embed="rId2"/>
          <a:stretch>
            <a:fillRect/>
          </a:stretch>
        </p:blipFill>
        <p:spPr>
          <a:xfrm>
            <a:off x="6007511" y="1592827"/>
            <a:ext cx="3578941" cy="2585883"/>
          </a:xfrm>
          <a:effectLst>
            <a:outerShdw blurRad="63500" sx="102000" sy="102000" algn="ctr" rotWithShape="0">
              <a:prstClr val="black">
                <a:alpha val="40000"/>
              </a:prstClr>
            </a:outerShdw>
          </a:effectLst>
        </p:spPr>
      </p:pic>
      <p:sp>
        <p:nvSpPr>
          <p:cNvPr id="4" name="Text Placeholder 3">
            <a:extLst>
              <a:ext uri="{FF2B5EF4-FFF2-40B4-BE49-F238E27FC236}">
                <a16:creationId xmlns:a16="http://schemas.microsoft.com/office/drawing/2014/main" id="{0F4EB7DE-939E-182E-4CC0-AA7B5EBD8D7B}"/>
              </a:ext>
            </a:extLst>
          </p:cNvPr>
          <p:cNvSpPr>
            <a:spLocks noGrp="1"/>
          </p:cNvSpPr>
          <p:nvPr>
            <p:ph type="body" sz="half" idx="2"/>
          </p:nvPr>
        </p:nvSpPr>
        <p:spPr>
          <a:xfrm>
            <a:off x="432619" y="2281086"/>
            <a:ext cx="5034115" cy="1897624"/>
          </a:xfrm>
        </p:spPr>
        <p:txBody>
          <a:bodyPr/>
          <a:lstStyle/>
          <a:p>
            <a:r>
              <a:rPr lang="en-US" b="1" dirty="0"/>
              <a:t>INTERPRETATION:</a:t>
            </a:r>
          </a:p>
          <a:p>
            <a:r>
              <a:rPr lang="en-US" b="1" dirty="0"/>
              <a:t>Only 2  film categories ‘Foreign’ and ‘Sports’ in which count of movies is greater than 70.</a:t>
            </a:r>
            <a:endParaRPr lang="en-IN" dirty="0"/>
          </a:p>
        </p:txBody>
      </p:sp>
    </p:spTree>
    <p:extLst>
      <p:ext uri="{BB962C8B-B14F-4D97-AF65-F5344CB8AC3E}">
        <p14:creationId xmlns:p14="http://schemas.microsoft.com/office/powerpoint/2010/main" val="2139069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154098-A5DA-CE94-AE99-3EC8536F3754}"/>
              </a:ext>
            </a:extLst>
          </p:cNvPr>
          <p:cNvSpPr>
            <a:spLocks noGrp="1"/>
          </p:cNvSpPr>
          <p:nvPr>
            <p:ph type="title"/>
          </p:nvPr>
        </p:nvSpPr>
        <p:spPr>
          <a:xfrm>
            <a:off x="2389239" y="186811"/>
            <a:ext cx="6904428" cy="953729"/>
          </a:xfrm>
          <a:effectLst>
            <a:outerShdw blurRad="63500" sx="102000" sy="102000" algn="ctr" rotWithShape="0">
              <a:prstClr val="black">
                <a:alpha val="40000"/>
              </a:prstClr>
            </a:outerShdw>
          </a:effectLst>
        </p:spPr>
        <p:txBody>
          <a:bodyPr>
            <a:normAutofit fontScale="90000"/>
          </a:bodyPr>
          <a:lstStyle/>
          <a:p>
            <a:pPr algn="ctr"/>
            <a:r>
              <a:rPr lang="en-US" b="1">
                <a:latin typeface="Algerian" panose="04020705040A02060702" pitchFamily="82" charset="0"/>
              </a:rPr>
              <a:t>CONCLUSION &amp;RECOMMENDATIONS</a:t>
            </a:r>
            <a:r>
              <a:rPr lang="en-US" b="1" dirty="0">
                <a:latin typeface="Algerian" panose="04020705040A02060702" pitchFamily="82" charset="0"/>
              </a:rPr>
              <a:t>:</a:t>
            </a:r>
            <a:endParaRPr lang="en-IN" b="1" dirty="0">
              <a:latin typeface="Algerian" panose="04020705040A02060702" pitchFamily="82" charset="0"/>
            </a:endParaRPr>
          </a:p>
        </p:txBody>
      </p:sp>
      <p:sp>
        <p:nvSpPr>
          <p:cNvPr id="6" name="Content Placeholder 5">
            <a:extLst>
              <a:ext uri="{FF2B5EF4-FFF2-40B4-BE49-F238E27FC236}">
                <a16:creationId xmlns:a16="http://schemas.microsoft.com/office/drawing/2014/main" id="{41809A34-2E8E-900B-3B12-ED923B0017FA}"/>
              </a:ext>
            </a:extLst>
          </p:cNvPr>
          <p:cNvSpPr>
            <a:spLocks noGrp="1"/>
          </p:cNvSpPr>
          <p:nvPr>
            <p:ph idx="1"/>
          </p:nvPr>
        </p:nvSpPr>
        <p:spPr>
          <a:xfrm>
            <a:off x="1002890" y="1278194"/>
            <a:ext cx="9075175" cy="5486400"/>
          </a:xfrm>
        </p:spPr>
        <p:txBody>
          <a:bodyPr>
            <a:normAutofit fontScale="25000" lnSpcReduction="20000"/>
          </a:bodyPr>
          <a:lstStyle/>
          <a:p>
            <a:pPr marL="0" indent="0">
              <a:lnSpc>
                <a:spcPct val="170000"/>
              </a:lnSpc>
              <a:buNone/>
            </a:pPr>
            <a:r>
              <a:rPr lang="en-US" sz="7200" dirty="0">
                <a:latin typeface="Bodoni MT" panose="02070603080606020203" pitchFamily="18" charset="0"/>
              </a:rPr>
              <a:t>As we have solved all given tasks successfully, for data analyzation of Sakila Database in order to  the increase the profit in Business. On the basis of solution of tasks for improving the growth of Business in a good way, some recommendations are as follows-</a:t>
            </a:r>
          </a:p>
          <a:p>
            <a:pPr>
              <a:lnSpc>
                <a:spcPct val="170000"/>
              </a:lnSpc>
            </a:pPr>
            <a:r>
              <a:rPr lang="en-US" sz="7200" dirty="0">
                <a:latin typeface="Bodoni MT" panose="02070603080606020203" pitchFamily="18" charset="0"/>
              </a:rPr>
              <a:t>Movies with rating PG has more avg rental rate, so in order to increase rental rate we  should promote this type of movies more as we can.</a:t>
            </a:r>
          </a:p>
          <a:p>
            <a:pPr>
              <a:lnSpc>
                <a:spcPct val="170000"/>
              </a:lnSpc>
            </a:pPr>
            <a:r>
              <a:rPr lang="en-US" sz="7200" dirty="0">
                <a:latin typeface="Bodoni MT" panose="02070603080606020203" pitchFamily="18" charset="0"/>
              </a:rPr>
              <a:t>The movies with higher replacement cost i.e.; $29.99 should promote more so that maximum profit can be earn.</a:t>
            </a:r>
          </a:p>
          <a:p>
            <a:pPr>
              <a:lnSpc>
                <a:spcPct val="170000"/>
              </a:lnSpc>
            </a:pPr>
            <a:r>
              <a:rPr lang="en-US" sz="7200" dirty="0">
                <a:latin typeface="Bodoni MT" panose="02070603080606020203" pitchFamily="18" charset="0"/>
              </a:rPr>
              <a:t>By knowing higher rental rate movies, the stock must be maintained properly of inventory  with highly demanding movies.</a:t>
            </a:r>
          </a:p>
          <a:p>
            <a:pPr>
              <a:lnSpc>
                <a:spcPct val="170000"/>
              </a:lnSpc>
            </a:pPr>
            <a:r>
              <a:rPr lang="en-US" sz="7200" dirty="0">
                <a:latin typeface="Bodoni MT" panose="02070603080606020203" pitchFamily="18" charset="0"/>
              </a:rPr>
              <a:t>‘Family’ category movie should promote more and stock should be maintain accordingly.</a:t>
            </a:r>
            <a:endParaRPr lang="en-IN" dirty="0"/>
          </a:p>
        </p:txBody>
      </p:sp>
    </p:spTree>
    <p:extLst>
      <p:ext uri="{BB962C8B-B14F-4D97-AF65-F5344CB8AC3E}">
        <p14:creationId xmlns:p14="http://schemas.microsoft.com/office/powerpoint/2010/main" val="2793621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916A3C-EE3D-3C3B-011A-A810FEE78ACF}"/>
              </a:ext>
            </a:extLst>
          </p:cNvPr>
          <p:cNvPicPr>
            <a:picLocks noChangeAspect="1"/>
          </p:cNvPicPr>
          <p:nvPr/>
        </p:nvPicPr>
        <p:blipFill>
          <a:blip r:embed="rId2"/>
          <a:stretch>
            <a:fillRect/>
          </a:stretch>
        </p:blipFill>
        <p:spPr>
          <a:xfrm>
            <a:off x="696075" y="403123"/>
            <a:ext cx="8288239" cy="5869858"/>
          </a:xfrm>
          <a:prstGeom prst="rect">
            <a:avLst/>
          </a:prstGeom>
        </p:spPr>
      </p:pic>
    </p:spTree>
    <p:extLst>
      <p:ext uri="{BB962C8B-B14F-4D97-AF65-F5344CB8AC3E}">
        <p14:creationId xmlns:p14="http://schemas.microsoft.com/office/powerpoint/2010/main" val="1220926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D1565-67D5-A5FF-271D-C2F88DEC8861}"/>
              </a:ext>
            </a:extLst>
          </p:cNvPr>
          <p:cNvSpPr>
            <a:spLocks noGrp="1"/>
          </p:cNvSpPr>
          <p:nvPr>
            <p:ph type="title"/>
          </p:nvPr>
        </p:nvSpPr>
        <p:spPr>
          <a:xfrm>
            <a:off x="677334" y="1032388"/>
            <a:ext cx="3854528" cy="1278466"/>
          </a:xfrm>
        </p:spPr>
        <p:txBody>
          <a:bodyPr>
            <a:normAutofit/>
          </a:bodyPr>
          <a:lstStyle/>
          <a:p>
            <a:pPr algn="ctr"/>
            <a:r>
              <a:rPr lang="en-US" sz="2000" b="1" dirty="0"/>
              <a:t>Task-1:Display  all the full names of actors available in the database</a:t>
            </a:r>
            <a:r>
              <a:rPr lang="en-US" sz="2000" dirty="0"/>
              <a:t>.</a:t>
            </a:r>
            <a:endParaRPr lang="en-IN" sz="2000" dirty="0"/>
          </a:p>
        </p:txBody>
      </p:sp>
      <p:pic>
        <p:nvPicPr>
          <p:cNvPr id="7" name="Content Placeholder 6">
            <a:extLst>
              <a:ext uri="{FF2B5EF4-FFF2-40B4-BE49-F238E27FC236}">
                <a16:creationId xmlns:a16="http://schemas.microsoft.com/office/drawing/2014/main" id="{5BEE3A8D-F7DA-9DF0-2587-25AA12F10689}"/>
              </a:ext>
            </a:extLst>
          </p:cNvPr>
          <p:cNvPicPr>
            <a:picLocks noGrp="1" noChangeAspect="1"/>
          </p:cNvPicPr>
          <p:nvPr>
            <p:ph idx="1"/>
          </p:nvPr>
        </p:nvPicPr>
        <p:blipFill>
          <a:blip r:embed="rId2"/>
          <a:stretch>
            <a:fillRect/>
          </a:stretch>
        </p:blipFill>
        <p:spPr>
          <a:xfrm>
            <a:off x="4611329" y="540774"/>
            <a:ext cx="4699819" cy="5251583"/>
          </a:xfrm>
          <a:effectLst>
            <a:outerShdw blurRad="63500" sx="102000" sy="102000" algn="ctr" rotWithShape="0">
              <a:prstClr val="black">
                <a:alpha val="40000"/>
              </a:prstClr>
            </a:outerShdw>
          </a:effectLst>
        </p:spPr>
      </p:pic>
      <p:sp>
        <p:nvSpPr>
          <p:cNvPr id="4" name="Text Placeholder 3">
            <a:extLst>
              <a:ext uri="{FF2B5EF4-FFF2-40B4-BE49-F238E27FC236}">
                <a16:creationId xmlns:a16="http://schemas.microsoft.com/office/drawing/2014/main" id="{CD4DA850-E979-B1CE-7B11-5EB5775EF7B7}"/>
              </a:ext>
            </a:extLst>
          </p:cNvPr>
          <p:cNvSpPr>
            <a:spLocks noGrp="1"/>
          </p:cNvSpPr>
          <p:nvPr>
            <p:ph type="body" sz="half" idx="2"/>
          </p:nvPr>
        </p:nvSpPr>
        <p:spPr>
          <a:xfrm>
            <a:off x="275303" y="2777070"/>
            <a:ext cx="4001729" cy="1381975"/>
          </a:xfrm>
        </p:spPr>
        <p:txBody>
          <a:bodyPr>
            <a:normAutofit/>
          </a:bodyPr>
          <a:lstStyle/>
          <a:p>
            <a:r>
              <a:rPr lang="en-US" b="1" dirty="0"/>
              <a:t>INTERPRETATION:   </a:t>
            </a:r>
          </a:p>
          <a:p>
            <a:r>
              <a:rPr lang="en-US" sz="1600" b="1" dirty="0"/>
              <a:t>200 actors full name which has been extracted from actor table.</a:t>
            </a:r>
          </a:p>
          <a:p>
            <a:r>
              <a:rPr lang="en-US" dirty="0"/>
              <a:t>         </a:t>
            </a:r>
            <a:endParaRPr lang="en-IN" dirty="0"/>
          </a:p>
        </p:txBody>
      </p:sp>
    </p:spTree>
    <p:extLst>
      <p:ext uri="{BB962C8B-B14F-4D97-AF65-F5344CB8AC3E}">
        <p14:creationId xmlns:p14="http://schemas.microsoft.com/office/powerpoint/2010/main" val="405842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7DEAE-DB25-106D-1820-C57AEC5417AF}"/>
              </a:ext>
            </a:extLst>
          </p:cNvPr>
          <p:cNvSpPr>
            <a:spLocks noGrp="1"/>
          </p:cNvSpPr>
          <p:nvPr>
            <p:ph type="title"/>
          </p:nvPr>
        </p:nvSpPr>
        <p:spPr>
          <a:xfrm>
            <a:off x="462115" y="324465"/>
            <a:ext cx="4522839" cy="2452605"/>
          </a:xfrm>
        </p:spPr>
        <p:txBody>
          <a:bodyPr/>
          <a:lstStyle/>
          <a:p>
            <a:r>
              <a:rPr lang="en-US" sz="2000" b="1" dirty="0"/>
              <a:t> (A)</a:t>
            </a:r>
            <a:r>
              <a:rPr lang="en-US" sz="2000" dirty="0"/>
              <a:t> : </a:t>
            </a:r>
            <a:r>
              <a:rPr lang="en-US" sz="2000" b="1" dirty="0"/>
              <a:t>Display the number of times each first name appears in the database.</a:t>
            </a:r>
            <a:endParaRPr lang="en-IN" sz="2000" b="1" dirty="0"/>
          </a:p>
        </p:txBody>
      </p:sp>
      <p:sp>
        <p:nvSpPr>
          <p:cNvPr id="4" name="Text Placeholder 3">
            <a:extLst>
              <a:ext uri="{FF2B5EF4-FFF2-40B4-BE49-F238E27FC236}">
                <a16:creationId xmlns:a16="http://schemas.microsoft.com/office/drawing/2014/main" id="{BEBC9C13-9CD5-469C-1D47-CB0949CEDFC9}"/>
              </a:ext>
            </a:extLst>
          </p:cNvPr>
          <p:cNvSpPr>
            <a:spLocks noGrp="1"/>
          </p:cNvSpPr>
          <p:nvPr>
            <p:ph type="body" sz="half" idx="2"/>
          </p:nvPr>
        </p:nvSpPr>
        <p:spPr>
          <a:xfrm>
            <a:off x="462115" y="3539612"/>
            <a:ext cx="4140472" cy="1396726"/>
          </a:xfrm>
        </p:spPr>
        <p:txBody>
          <a:bodyPr/>
          <a:lstStyle/>
          <a:p>
            <a:endParaRPr lang="en-US" dirty="0"/>
          </a:p>
          <a:p>
            <a:endParaRPr lang="en-US" dirty="0"/>
          </a:p>
          <a:p>
            <a:r>
              <a:rPr lang="en-US" b="1" dirty="0"/>
              <a:t>INTERPRETATION:   </a:t>
            </a:r>
          </a:p>
          <a:p>
            <a:r>
              <a:rPr lang="en-US" b="1" dirty="0"/>
              <a:t>128 names of actors with the name count.</a:t>
            </a:r>
            <a:endParaRPr lang="en-IN" dirty="0"/>
          </a:p>
        </p:txBody>
      </p:sp>
      <p:sp>
        <p:nvSpPr>
          <p:cNvPr id="5" name="TextBox 4">
            <a:extLst>
              <a:ext uri="{FF2B5EF4-FFF2-40B4-BE49-F238E27FC236}">
                <a16:creationId xmlns:a16="http://schemas.microsoft.com/office/drawing/2014/main" id="{941B4476-5AFA-EC8E-9CE5-5F58D9778963}"/>
              </a:ext>
            </a:extLst>
          </p:cNvPr>
          <p:cNvSpPr txBox="1"/>
          <p:nvPr/>
        </p:nvSpPr>
        <p:spPr>
          <a:xfrm>
            <a:off x="462115" y="554052"/>
            <a:ext cx="4670323" cy="1015663"/>
          </a:xfrm>
          <a:prstGeom prst="rect">
            <a:avLst/>
          </a:prstGeom>
          <a:noFill/>
        </p:spPr>
        <p:txBody>
          <a:bodyPr wrap="square">
            <a:spAutoFit/>
          </a:bodyPr>
          <a:lstStyle/>
          <a:p>
            <a:r>
              <a:rPr lang="en-US" sz="2000" b="1" dirty="0">
                <a:solidFill>
                  <a:schemeClr val="accent1"/>
                </a:solidFill>
              </a:rPr>
              <a:t>TASK-2-Management wants to know if there are any names of the actors appearing frequently.</a:t>
            </a:r>
            <a:endParaRPr lang="en-IN" sz="2000" b="1" dirty="0">
              <a:solidFill>
                <a:schemeClr val="accent1"/>
              </a:solidFill>
            </a:endParaRPr>
          </a:p>
        </p:txBody>
      </p:sp>
      <p:pic>
        <p:nvPicPr>
          <p:cNvPr id="10" name="Content Placeholder 9">
            <a:extLst>
              <a:ext uri="{FF2B5EF4-FFF2-40B4-BE49-F238E27FC236}">
                <a16:creationId xmlns:a16="http://schemas.microsoft.com/office/drawing/2014/main" id="{14988EF7-41B4-A217-5071-DDFE4695BFC9}"/>
              </a:ext>
            </a:extLst>
          </p:cNvPr>
          <p:cNvPicPr>
            <a:picLocks noGrp="1" noChangeAspect="1"/>
          </p:cNvPicPr>
          <p:nvPr>
            <p:ph idx="1"/>
          </p:nvPr>
        </p:nvPicPr>
        <p:blipFill>
          <a:blip r:embed="rId2"/>
          <a:stretch>
            <a:fillRect/>
          </a:stretch>
        </p:blipFill>
        <p:spPr>
          <a:xfrm>
            <a:off x="5200173" y="629265"/>
            <a:ext cx="4140472" cy="5545393"/>
          </a:xfr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624010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AFF62-C364-FA77-5B7F-E612F5AA5DC4}"/>
              </a:ext>
            </a:extLst>
          </p:cNvPr>
          <p:cNvSpPr>
            <a:spLocks noGrp="1"/>
          </p:cNvSpPr>
          <p:nvPr>
            <p:ph type="title"/>
          </p:nvPr>
        </p:nvSpPr>
        <p:spPr>
          <a:xfrm>
            <a:off x="697556" y="514924"/>
            <a:ext cx="4513541" cy="1864481"/>
          </a:xfrm>
        </p:spPr>
        <p:txBody>
          <a:bodyPr/>
          <a:lstStyle/>
          <a:p>
            <a:r>
              <a:rPr lang="en-US" sz="2000" b="1" dirty="0"/>
              <a:t>(B):What is the count of actors that have unique first name in the database? Display the first name of all these actors.</a:t>
            </a:r>
            <a:endParaRPr lang="en-IN" sz="2000" b="1" dirty="0"/>
          </a:p>
        </p:txBody>
      </p:sp>
      <p:sp>
        <p:nvSpPr>
          <p:cNvPr id="3" name="Content Placeholder 2">
            <a:extLst>
              <a:ext uri="{FF2B5EF4-FFF2-40B4-BE49-F238E27FC236}">
                <a16:creationId xmlns:a16="http://schemas.microsoft.com/office/drawing/2014/main" id="{B5BFBF66-0D60-0049-0204-7E442BFB9C4C}"/>
              </a:ext>
            </a:extLst>
          </p:cNvPr>
          <p:cNvSpPr>
            <a:spLocks noGrp="1"/>
          </p:cNvSpPr>
          <p:nvPr>
            <p:ph idx="1"/>
          </p:nvPr>
        </p:nvSpPr>
        <p:spPr/>
        <p:txBody>
          <a:bodyPr/>
          <a:lstStyle/>
          <a:p>
            <a:endParaRPr lang="en-US" dirty="0"/>
          </a:p>
          <a:p>
            <a:endParaRPr lang="en-IN" dirty="0"/>
          </a:p>
        </p:txBody>
      </p:sp>
      <p:sp>
        <p:nvSpPr>
          <p:cNvPr id="4" name="Text Placeholder 3">
            <a:extLst>
              <a:ext uri="{FF2B5EF4-FFF2-40B4-BE49-F238E27FC236}">
                <a16:creationId xmlns:a16="http://schemas.microsoft.com/office/drawing/2014/main" id="{5A49AA73-CDEF-2004-4CB4-C38166B38AE6}"/>
              </a:ext>
            </a:extLst>
          </p:cNvPr>
          <p:cNvSpPr>
            <a:spLocks noGrp="1"/>
          </p:cNvSpPr>
          <p:nvPr>
            <p:ph type="body" sz="half" idx="2"/>
          </p:nvPr>
        </p:nvSpPr>
        <p:spPr>
          <a:xfrm>
            <a:off x="323371" y="3278142"/>
            <a:ext cx="4632085" cy="1042221"/>
          </a:xfrm>
        </p:spPr>
        <p:txBody>
          <a:bodyPr/>
          <a:lstStyle/>
          <a:p>
            <a:r>
              <a:rPr lang="en-US" b="1" dirty="0"/>
              <a:t>INTERPRETATION:   </a:t>
            </a:r>
          </a:p>
          <a:p>
            <a:r>
              <a:rPr lang="en-US" b="1" dirty="0"/>
              <a:t>76 unique first name of actors with the name count available in the database.</a:t>
            </a:r>
            <a:endParaRPr lang="en-IN" dirty="0"/>
          </a:p>
        </p:txBody>
      </p:sp>
      <p:pic>
        <p:nvPicPr>
          <p:cNvPr id="7" name="Picture 6">
            <a:extLst>
              <a:ext uri="{FF2B5EF4-FFF2-40B4-BE49-F238E27FC236}">
                <a16:creationId xmlns:a16="http://schemas.microsoft.com/office/drawing/2014/main" id="{D201A54C-F5C0-B2B2-CCF7-BC76AD351338}"/>
              </a:ext>
            </a:extLst>
          </p:cNvPr>
          <p:cNvPicPr>
            <a:picLocks noChangeAspect="1"/>
          </p:cNvPicPr>
          <p:nvPr/>
        </p:nvPicPr>
        <p:blipFill>
          <a:blip r:embed="rId2"/>
          <a:stretch>
            <a:fillRect/>
          </a:stretch>
        </p:blipFill>
        <p:spPr>
          <a:xfrm>
            <a:off x="5496232" y="816639"/>
            <a:ext cx="3896314" cy="517063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912067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85932-F618-E2B7-FDF9-9AE32C63A89C}"/>
              </a:ext>
            </a:extLst>
          </p:cNvPr>
          <p:cNvSpPr>
            <a:spLocks noGrp="1"/>
          </p:cNvSpPr>
          <p:nvPr>
            <p:ph type="title"/>
          </p:nvPr>
        </p:nvSpPr>
        <p:spPr>
          <a:xfrm>
            <a:off x="550607" y="471947"/>
            <a:ext cx="5132438" cy="3156155"/>
          </a:xfrm>
        </p:spPr>
        <p:txBody>
          <a:bodyPr>
            <a:normAutofit fontScale="90000"/>
          </a:bodyPr>
          <a:lstStyle/>
          <a:p>
            <a:br>
              <a:rPr lang="en-US" sz="2000" b="1" dirty="0"/>
            </a:br>
            <a:br>
              <a:rPr lang="en-US" sz="2000" b="1" dirty="0"/>
            </a:br>
            <a:br>
              <a:rPr lang="en-US" sz="2000" b="1" dirty="0"/>
            </a:br>
            <a:br>
              <a:rPr lang="en-US" sz="2000" b="1" dirty="0"/>
            </a:br>
            <a:r>
              <a:rPr lang="en-US" sz="2200" b="1" dirty="0"/>
              <a:t>TASK-3- The management is interested to analyze the similarity in the last name of the actors.</a:t>
            </a:r>
            <a:br>
              <a:rPr lang="en-US" sz="2200" b="1" dirty="0"/>
            </a:br>
            <a:br>
              <a:rPr lang="en-US" sz="2000" dirty="0"/>
            </a:br>
            <a:r>
              <a:rPr lang="en-US" sz="2200" b="1" dirty="0"/>
              <a:t>(A): Display the number of times each last name appears in the database.</a:t>
            </a:r>
            <a:br>
              <a:rPr lang="en-US" sz="2000" dirty="0"/>
            </a:br>
            <a:br>
              <a:rPr lang="en-US" sz="2000" dirty="0"/>
            </a:br>
            <a:endParaRPr lang="en-IN" dirty="0"/>
          </a:p>
        </p:txBody>
      </p:sp>
      <p:sp>
        <p:nvSpPr>
          <p:cNvPr id="4" name="Text Placeholder 3">
            <a:extLst>
              <a:ext uri="{FF2B5EF4-FFF2-40B4-BE49-F238E27FC236}">
                <a16:creationId xmlns:a16="http://schemas.microsoft.com/office/drawing/2014/main" id="{CCA8E43B-6BA2-E0FB-F493-A7D1C3DFA444}"/>
              </a:ext>
            </a:extLst>
          </p:cNvPr>
          <p:cNvSpPr>
            <a:spLocks noGrp="1"/>
          </p:cNvSpPr>
          <p:nvPr>
            <p:ph type="body" sz="half" idx="2"/>
          </p:nvPr>
        </p:nvSpPr>
        <p:spPr>
          <a:xfrm>
            <a:off x="462117" y="4188543"/>
            <a:ext cx="4876799" cy="1172976"/>
          </a:xfrm>
        </p:spPr>
        <p:txBody>
          <a:bodyPr/>
          <a:lstStyle/>
          <a:p>
            <a:r>
              <a:rPr lang="en-US" b="1" dirty="0"/>
              <a:t>INTERPRETATION:   </a:t>
            </a:r>
          </a:p>
          <a:p>
            <a:r>
              <a:rPr lang="en-US" b="1" dirty="0"/>
              <a:t> 121 unique last name of actors with the name count available in the database.</a:t>
            </a:r>
            <a:endParaRPr lang="en-IN" b="1" dirty="0"/>
          </a:p>
        </p:txBody>
      </p:sp>
      <p:pic>
        <p:nvPicPr>
          <p:cNvPr id="8" name="Content Placeholder 7">
            <a:extLst>
              <a:ext uri="{FF2B5EF4-FFF2-40B4-BE49-F238E27FC236}">
                <a16:creationId xmlns:a16="http://schemas.microsoft.com/office/drawing/2014/main" id="{C79E6274-A634-3B5E-1834-354BCF41DB58}"/>
              </a:ext>
            </a:extLst>
          </p:cNvPr>
          <p:cNvPicPr>
            <a:picLocks noGrp="1" noChangeAspect="1"/>
          </p:cNvPicPr>
          <p:nvPr>
            <p:ph idx="1"/>
          </p:nvPr>
        </p:nvPicPr>
        <p:blipFill>
          <a:blip r:embed="rId2"/>
          <a:stretch>
            <a:fillRect/>
          </a:stretch>
        </p:blipFill>
        <p:spPr>
          <a:xfrm>
            <a:off x="5958349" y="1323906"/>
            <a:ext cx="3234813" cy="4037612"/>
          </a:xfr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914885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C920-6130-B015-BFBF-8302B30C26C9}"/>
              </a:ext>
            </a:extLst>
          </p:cNvPr>
          <p:cNvSpPr>
            <a:spLocks noGrp="1"/>
          </p:cNvSpPr>
          <p:nvPr>
            <p:ph type="title"/>
          </p:nvPr>
        </p:nvSpPr>
        <p:spPr>
          <a:xfrm>
            <a:off x="677334" y="481781"/>
            <a:ext cx="4789401" cy="1592825"/>
          </a:xfrm>
        </p:spPr>
        <p:txBody>
          <a:bodyPr/>
          <a:lstStyle/>
          <a:p>
            <a:r>
              <a:rPr lang="en-US" b="1" dirty="0"/>
              <a:t>(B):Display all unique last name in the database.</a:t>
            </a:r>
            <a:endParaRPr lang="en-IN" b="1" dirty="0"/>
          </a:p>
        </p:txBody>
      </p:sp>
      <p:sp>
        <p:nvSpPr>
          <p:cNvPr id="4" name="Text Placeholder 3">
            <a:extLst>
              <a:ext uri="{FF2B5EF4-FFF2-40B4-BE49-F238E27FC236}">
                <a16:creationId xmlns:a16="http://schemas.microsoft.com/office/drawing/2014/main" id="{8EAFAA25-586B-8FD5-15A8-07CFA503EE45}"/>
              </a:ext>
            </a:extLst>
          </p:cNvPr>
          <p:cNvSpPr>
            <a:spLocks noGrp="1"/>
          </p:cNvSpPr>
          <p:nvPr>
            <p:ph type="body" sz="half" idx="2"/>
          </p:nvPr>
        </p:nvSpPr>
        <p:spPr>
          <a:xfrm>
            <a:off x="677333" y="2949677"/>
            <a:ext cx="4464937" cy="2099190"/>
          </a:xfrm>
        </p:spPr>
        <p:txBody>
          <a:bodyPr/>
          <a:lstStyle/>
          <a:p>
            <a:r>
              <a:rPr lang="en-US" b="1" dirty="0"/>
              <a:t>INTERPRETATION:   </a:t>
            </a:r>
          </a:p>
          <a:p>
            <a:r>
              <a:rPr lang="en-IN" b="1" dirty="0"/>
              <a:t>66 last name of actors with name count in the database.</a:t>
            </a:r>
          </a:p>
        </p:txBody>
      </p:sp>
      <p:pic>
        <p:nvPicPr>
          <p:cNvPr id="8" name="Content Placeholder 7">
            <a:extLst>
              <a:ext uri="{FF2B5EF4-FFF2-40B4-BE49-F238E27FC236}">
                <a16:creationId xmlns:a16="http://schemas.microsoft.com/office/drawing/2014/main" id="{4BD179EE-05F0-951B-3054-6BA7AE98DA8B}"/>
              </a:ext>
            </a:extLst>
          </p:cNvPr>
          <p:cNvPicPr>
            <a:picLocks noGrp="1" noChangeAspect="1"/>
          </p:cNvPicPr>
          <p:nvPr>
            <p:ph idx="1"/>
          </p:nvPr>
        </p:nvPicPr>
        <p:blipFill>
          <a:blip r:embed="rId2"/>
          <a:stretch>
            <a:fillRect/>
          </a:stretch>
        </p:blipFill>
        <p:spPr>
          <a:xfrm>
            <a:off x="5788539" y="1012723"/>
            <a:ext cx="3729088" cy="4670323"/>
          </a:xfr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802062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56C1A-6552-371B-D0F4-1BEFAF3C9F31}"/>
              </a:ext>
            </a:extLst>
          </p:cNvPr>
          <p:cNvSpPr>
            <a:spLocks noGrp="1"/>
          </p:cNvSpPr>
          <p:nvPr>
            <p:ph type="title"/>
          </p:nvPr>
        </p:nvSpPr>
        <p:spPr>
          <a:xfrm>
            <a:off x="186811" y="275303"/>
            <a:ext cx="5574891" cy="4463845"/>
          </a:xfrm>
        </p:spPr>
        <p:txBody>
          <a:bodyPr>
            <a:normAutofit/>
          </a:bodyPr>
          <a:lstStyle/>
          <a:p>
            <a:r>
              <a:rPr lang="en-US" sz="2200" b="1" dirty="0"/>
              <a:t>TASK-4:The Management wants to analyze the movies based on their rating to determine if they are suitable for kids or some parental assistance is required. Perform the following tasks to perform required analysis. </a:t>
            </a:r>
            <a:br>
              <a:rPr lang="en-US" sz="2200" b="1" dirty="0"/>
            </a:br>
            <a:r>
              <a:rPr lang="en-US" sz="2200" b="1" dirty="0"/>
              <a:t>(A) Display the list of records of the movies with rating 'R'.(The movies rating with 'R' are not suitable for audience under age 17 years.</a:t>
            </a:r>
            <a:br>
              <a:rPr lang="en-US" sz="2200" b="1" dirty="0"/>
            </a:br>
            <a:r>
              <a:rPr lang="en-US" sz="2200" b="1" dirty="0"/>
              <a:t>                    </a:t>
            </a:r>
            <a:br>
              <a:rPr lang="en-US" sz="2200" b="1" dirty="0"/>
            </a:br>
            <a:br>
              <a:rPr lang="en-US" sz="2000" b="1" dirty="0"/>
            </a:br>
            <a:endParaRPr lang="en-IN" b="1" dirty="0"/>
          </a:p>
        </p:txBody>
      </p:sp>
      <p:pic>
        <p:nvPicPr>
          <p:cNvPr id="10" name="Content Placeholder 9">
            <a:extLst>
              <a:ext uri="{FF2B5EF4-FFF2-40B4-BE49-F238E27FC236}">
                <a16:creationId xmlns:a16="http://schemas.microsoft.com/office/drawing/2014/main" id="{E2023E1A-9CCC-58E2-2118-122147F6257A}"/>
              </a:ext>
            </a:extLst>
          </p:cNvPr>
          <p:cNvPicPr>
            <a:picLocks noGrp="1" noChangeAspect="1"/>
          </p:cNvPicPr>
          <p:nvPr>
            <p:ph idx="1"/>
          </p:nvPr>
        </p:nvPicPr>
        <p:blipFill>
          <a:blip r:embed="rId2"/>
          <a:stretch>
            <a:fillRect/>
          </a:stretch>
        </p:blipFill>
        <p:spPr>
          <a:xfrm>
            <a:off x="6096000" y="904569"/>
            <a:ext cx="3461323" cy="4306529"/>
          </a:xfrm>
          <a:effectLst>
            <a:outerShdw blurRad="63500" sx="102000" sy="102000" algn="ctr" rotWithShape="0">
              <a:prstClr val="black">
                <a:alpha val="40000"/>
              </a:prstClr>
            </a:outerShdw>
          </a:effectLst>
        </p:spPr>
      </p:pic>
      <p:sp>
        <p:nvSpPr>
          <p:cNvPr id="8" name="Text Placeholder 7">
            <a:extLst>
              <a:ext uri="{FF2B5EF4-FFF2-40B4-BE49-F238E27FC236}">
                <a16:creationId xmlns:a16="http://schemas.microsoft.com/office/drawing/2014/main" id="{E95CEA72-3957-781D-D950-E84A7D4AE2B9}"/>
              </a:ext>
            </a:extLst>
          </p:cNvPr>
          <p:cNvSpPr>
            <a:spLocks noGrp="1"/>
          </p:cNvSpPr>
          <p:nvPr>
            <p:ph type="body" sz="half" idx="2"/>
          </p:nvPr>
        </p:nvSpPr>
        <p:spPr>
          <a:xfrm>
            <a:off x="471947" y="4404852"/>
            <a:ext cx="4286866" cy="1612490"/>
          </a:xfrm>
        </p:spPr>
        <p:txBody>
          <a:bodyPr/>
          <a:lstStyle/>
          <a:p>
            <a:r>
              <a:rPr lang="en-US" b="1" dirty="0"/>
              <a:t>INTERPRETATION:  </a:t>
            </a:r>
          </a:p>
          <a:p>
            <a:r>
              <a:rPr lang="en-US" b="1" dirty="0"/>
              <a:t>A list of 195 movies with ‘R’ rating,i.e; the movies which are not suitable for </a:t>
            </a:r>
            <a:r>
              <a:rPr lang="en-US" sz="1400" b="1" dirty="0"/>
              <a:t>audience under age 17 years.</a:t>
            </a:r>
            <a:endParaRPr lang="en-US" b="1" dirty="0"/>
          </a:p>
          <a:p>
            <a:endParaRPr lang="en-IN" dirty="0"/>
          </a:p>
        </p:txBody>
      </p:sp>
    </p:spTree>
    <p:extLst>
      <p:ext uri="{BB962C8B-B14F-4D97-AF65-F5344CB8AC3E}">
        <p14:creationId xmlns:p14="http://schemas.microsoft.com/office/powerpoint/2010/main" val="4042889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606C7-B42B-5301-3E21-6B11FC00850A}"/>
              </a:ext>
            </a:extLst>
          </p:cNvPr>
          <p:cNvSpPr>
            <a:spLocks noGrp="1"/>
          </p:cNvSpPr>
          <p:nvPr>
            <p:ph type="title"/>
          </p:nvPr>
        </p:nvSpPr>
        <p:spPr>
          <a:xfrm>
            <a:off x="442452" y="589936"/>
            <a:ext cx="5132437" cy="1602658"/>
          </a:xfrm>
        </p:spPr>
        <p:txBody>
          <a:bodyPr/>
          <a:lstStyle/>
          <a:p>
            <a:r>
              <a:rPr lang="en-US" sz="2000" b="1" dirty="0"/>
              <a:t>TASK-4 (</a:t>
            </a:r>
            <a:r>
              <a:rPr lang="en-US" b="1" dirty="0"/>
              <a:t>B</a:t>
            </a:r>
            <a:r>
              <a:rPr lang="en-US" sz="2000" b="1" dirty="0"/>
              <a:t>): Display the list of records for the movies that are not rated with 'R'.</a:t>
            </a:r>
            <a:endParaRPr lang="en-IN" sz="2000" b="1" dirty="0"/>
          </a:p>
        </p:txBody>
      </p:sp>
      <p:sp>
        <p:nvSpPr>
          <p:cNvPr id="4" name="Text Placeholder 3">
            <a:extLst>
              <a:ext uri="{FF2B5EF4-FFF2-40B4-BE49-F238E27FC236}">
                <a16:creationId xmlns:a16="http://schemas.microsoft.com/office/drawing/2014/main" id="{E54EA384-1B2D-97D0-80DE-605656852AB8}"/>
              </a:ext>
            </a:extLst>
          </p:cNvPr>
          <p:cNvSpPr>
            <a:spLocks noGrp="1"/>
          </p:cNvSpPr>
          <p:nvPr>
            <p:ph type="body" sz="half" idx="2"/>
          </p:nvPr>
        </p:nvSpPr>
        <p:spPr>
          <a:xfrm>
            <a:off x="521110" y="3614113"/>
            <a:ext cx="4689988" cy="928390"/>
          </a:xfrm>
        </p:spPr>
        <p:txBody>
          <a:bodyPr/>
          <a:lstStyle/>
          <a:p>
            <a:r>
              <a:rPr lang="en-US" b="1" dirty="0"/>
              <a:t>INTERPRETATION:  </a:t>
            </a:r>
          </a:p>
          <a:p>
            <a:r>
              <a:rPr lang="en-US" b="1" dirty="0"/>
              <a:t>List of 805 movies with rating other than ‘R’.</a:t>
            </a:r>
            <a:endParaRPr lang="en-IN" dirty="0"/>
          </a:p>
        </p:txBody>
      </p:sp>
      <p:pic>
        <p:nvPicPr>
          <p:cNvPr id="8" name="Content Placeholder 7">
            <a:extLst>
              <a:ext uri="{FF2B5EF4-FFF2-40B4-BE49-F238E27FC236}">
                <a16:creationId xmlns:a16="http://schemas.microsoft.com/office/drawing/2014/main" id="{746068ED-6D3E-1F3C-F97C-3BEE4BF7E52F}"/>
              </a:ext>
            </a:extLst>
          </p:cNvPr>
          <p:cNvPicPr>
            <a:picLocks noGrp="1" noChangeAspect="1"/>
          </p:cNvPicPr>
          <p:nvPr>
            <p:ph idx="1"/>
          </p:nvPr>
        </p:nvPicPr>
        <p:blipFill>
          <a:blip r:embed="rId2"/>
          <a:stretch>
            <a:fillRect/>
          </a:stretch>
        </p:blipFill>
        <p:spPr>
          <a:xfrm>
            <a:off x="5574888" y="717440"/>
            <a:ext cx="3893574" cy="4816421"/>
          </a:xfr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1563311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1361</TotalTime>
  <Words>1248</Words>
  <Application>Microsoft Office PowerPoint</Application>
  <PresentationFormat>Widescreen</PresentationFormat>
  <Paragraphs>106</Paragraphs>
  <Slides>24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Algerian</vt:lpstr>
      <vt:lpstr>Arial</vt:lpstr>
      <vt:lpstr>Bodoni MT</vt:lpstr>
      <vt:lpstr>Calibri</vt:lpstr>
      <vt:lpstr>Trebuchet MS</vt:lpstr>
      <vt:lpstr>Wingdings</vt:lpstr>
      <vt:lpstr>Wingdings 3</vt:lpstr>
      <vt:lpstr>Facet</vt:lpstr>
      <vt:lpstr>MOM</vt:lpstr>
      <vt:lpstr>PowerPoint Presentation</vt:lpstr>
      <vt:lpstr>Task-1:Display  all the full names of actors available in the database.</vt:lpstr>
      <vt:lpstr> (A) : Display the number of times each first name appears in the database.</vt:lpstr>
      <vt:lpstr>(B):What is the count of actors that have unique first name in the database? Display the first name of all these actors.</vt:lpstr>
      <vt:lpstr>    TASK-3- The management is interested to analyze the similarity in the last name of the actors.  (A): Display the number of times each last name appears in the database.  </vt:lpstr>
      <vt:lpstr>(B):Display all unique last name in the database.</vt:lpstr>
      <vt:lpstr>TASK-4:The Management wants to analyze the movies based on their rating to determine if they are suitable for kids or some parental assistance is required. Perform the following tasks to perform required analysis.  (A) Display the list of records of the movies with rating 'R'.(The movies rating with 'R' are not suitable for audience under age 17 years.                       </vt:lpstr>
      <vt:lpstr>TASK-4 (B): Display the list of records for the movies that are not rated with 'R'.</vt:lpstr>
      <vt:lpstr>TASK-4 (C): Display the list of records for the movies that are suitable for the audience below 13 years of age.</vt:lpstr>
      <vt:lpstr>TASK-5 : The board member wants to understand the replacement cost of a movie copy.The replacement cost refers to the amount charged to the customer if the movie disc  is not returned or is retuned in a damaged state.                                                   (A) Display the list of records for the movies where the replacement cost is up to $11. </vt:lpstr>
      <vt:lpstr>Task-5(B): Display the list of records for the movies where the replacement cost is between $11 and $20.</vt:lpstr>
      <vt:lpstr>Task-5(C): Display the list of records for the movies in descending order of their replacement cost.</vt:lpstr>
      <vt:lpstr>TASK-6 :Display the names of the top 3 movies with the greatest number of actors.</vt:lpstr>
      <vt:lpstr>TASK-7: 'Music of Queen' and 'Kris Kristofferson' have seen an unlikely resurgence. As an unintended consequence, films starting with the letters 'K' and 'Q' have also soared in popularity. Display the titles of the movies starting with the letters 'K' and 'Q'.</vt:lpstr>
      <vt:lpstr>TASK-8:The film 'Agent Truman' has been a great success. Display the names of all actors who appeared in this film.</vt:lpstr>
      <vt:lpstr>TASK-9:Sales have been lagging among young families, so the management wants to promote family movies. Identified all the movies categorized as 'Family Film'.</vt:lpstr>
      <vt:lpstr>TASK-10:The management wants to observe the rental rates and rental frequencies. (Number of time the movie disc is rented)                                             (A) Display maximum, minimum and average rental rates of movies based on their ratings.  The output must be sorted in descending order of the average rental rates.                   </vt:lpstr>
      <vt:lpstr>TASK-10(B):Display the movies in descending order of their rental frequencies, so the management can maintain more copies of those movies.</vt:lpstr>
      <vt:lpstr>TASK-11(A): In how many film categories, the difference between the average film replacement cost and the average film rental rate is greater than $15?</vt:lpstr>
      <vt:lpstr>TASK-11(B): Display the list of all film categories identified above, along with the corresponding average film replacement cost and average film rental rate.</vt:lpstr>
      <vt:lpstr>TASK-12: Display the film categories in which the number of movies is greater than 70.</vt:lpstr>
      <vt:lpstr>CONCLUSION &amp;RECOMMENDATIONS: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dc:title>
  <dc:creator>Vikas Bhardwaj</dc:creator>
  <cp:lastModifiedBy>Vikas Bhardwaj</cp:lastModifiedBy>
  <cp:revision>64</cp:revision>
  <dcterms:created xsi:type="dcterms:W3CDTF">2023-10-09T14:32:50Z</dcterms:created>
  <dcterms:modified xsi:type="dcterms:W3CDTF">2024-02-08T18:18:44Z</dcterms:modified>
</cp:coreProperties>
</file>