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1" r:id="rId1"/>
  </p:sldMasterIdLst>
  <p:notesMasterIdLst>
    <p:notesMasterId r:id="rId19"/>
  </p:notesMasterIdLst>
  <p:sldIdLst>
    <p:sldId id="276" r:id="rId2"/>
    <p:sldId id="277" r:id="rId3"/>
    <p:sldId id="260" r:id="rId4"/>
    <p:sldId id="261" r:id="rId5"/>
    <p:sldId id="262" r:id="rId6"/>
    <p:sldId id="263" r:id="rId7"/>
    <p:sldId id="264" r:id="rId8"/>
    <p:sldId id="265" r:id="rId9"/>
    <p:sldId id="267" r:id="rId10"/>
    <p:sldId id="269" r:id="rId11"/>
    <p:sldId id="270" r:id="rId12"/>
    <p:sldId id="271" r:id="rId13"/>
    <p:sldId id="272" r:id="rId14"/>
    <p:sldId id="274" r:id="rId15"/>
    <p:sldId id="275"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63D7C-AC68-4BEC-9EAC-D8ECB84FD884}"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8248-77C0-4496-B1D0-CAF97CFB2877}" type="slidenum">
              <a:rPr lang="en-IN" smtClean="0"/>
              <a:t>‹#›</a:t>
            </a:fld>
            <a:endParaRPr lang="en-IN"/>
          </a:p>
        </p:txBody>
      </p:sp>
    </p:spTree>
    <p:extLst>
      <p:ext uri="{BB962C8B-B14F-4D97-AF65-F5344CB8AC3E}">
        <p14:creationId xmlns:p14="http://schemas.microsoft.com/office/powerpoint/2010/main" val="134170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3</a:t>
            </a:fld>
            <a:endParaRPr lang="en-IN"/>
          </a:p>
        </p:txBody>
      </p:sp>
    </p:spTree>
    <p:extLst>
      <p:ext uri="{BB962C8B-B14F-4D97-AF65-F5344CB8AC3E}">
        <p14:creationId xmlns:p14="http://schemas.microsoft.com/office/powerpoint/2010/main" val="266241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15</a:t>
            </a:fld>
            <a:endParaRPr lang="en-IN"/>
          </a:p>
        </p:txBody>
      </p:sp>
    </p:spTree>
    <p:extLst>
      <p:ext uri="{BB962C8B-B14F-4D97-AF65-F5344CB8AC3E}">
        <p14:creationId xmlns:p14="http://schemas.microsoft.com/office/powerpoint/2010/main" val="208037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71236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9448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735900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173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220795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721781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77296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536823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303867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28644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95237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07316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1692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F13A4-A222-49F4-9E4A-9A9390FC26CC}"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19606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0389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65F13A4-A222-49F4-9E4A-9A9390FC26CC}"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98397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21413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67170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65F13A4-A222-49F4-9E4A-9A9390FC26CC}" type="datetimeFigureOut">
              <a:rPr lang="en-IN" smtClean="0"/>
              <a:t>08-02-2024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CF1A551-D2F4-45EC-949E-E9B6FCF2AC36}" type="slidenum">
              <a:rPr lang="en-IN" smtClean="0"/>
              <a:t>‹#›</a:t>
            </a:fld>
            <a:endParaRPr lang="en-IN"/>
          </a:p>
        </p:txBody>
      </p:sp>
    </p:spTree>
    <p:extLst>
      <p:ext uri="{BB962C8B-B14F-4D97-AF65-F5344CB8AC3E}">
        <p14:creationId xmlns:p14="http://schemas.microsoft.com/office/powerpoint/2010/main" val="4114293392"/>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 id="2147484285" r:id="rId14"/>
    <p:sldLayoutId id="2147484286" r:id="rId15"/>
    <p:sldLayoutId id="2147484287" r:id="rId16"/>
    <p:sldLayoutId id="2147484288" r:id="rId17"/>
    <p:sldLayoutId id="214748428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FD2489-98E8-1379-B3C0-1795965641E8}"/>
              </a:ext>
            </a:extLst>
          </p:cNvPr>
          <p:cNvSpPr>
            <a:spLocks noGrp="1"/>
          </p:cNvSpPr>
          <p:nvPr>
            <p:ph type="subTitle" idx="1"/>
          </p:nvPr>
        </p:nvSpPr>
        <p:spPr>
          <a:xfrm>
            <a:off x="2202426" y="2969342"/>
            <a:ext cx="6056671" cy="1258529"/>
          </a:xfrm>
        </p:spPr>
        <p:txBody>
          <a:bodyPr>
            <a:normAutofit/>
          </a:bodyPr>
          <a:lstStyle/>
          <a:p>
            <a:r>
              <a:rPr lang="en-US" dirty="0"/>
              <a:t> </a:t>
            </a:r>
          </a:p>
          <a:p>
            <a:pPr algn="ctr"/>
            <a:endParaRPr lang="en-US" sz="2400" b="1" dirty="0">
              <a:solidFill>
                <a:schemeClr val="accent5">
                  <a:lumMod val="75000"/>
                </a:schemeClr>
              </a:solidFill>
            </a:endParaRPr>
          </a:p>
          <a:p>
            <a:pPr algn="ctr"/>
            <a:endParaRPr lang="en-US" sz="2400" b="1" dirty="0">
              <a:solidFill>
                <a:schemeClr val="accent5">
                  <a:lumMod val="75000"/>
                </a:schemeClr>
              </a:solidFill>
            </a:endParaRPr>
          </a:p>
        </p:txBody>
      </p:sp>
      <p:sp>
        <p:nvSpPr>
          <p:cNvPr id="6" name="Title 5">
            <a:extLst>
              <a:ext uri="{FF2B5EF4-FFF2-40B4-BE49-F238E27FC236}">
                <a16:creationId xmlns:a16="http://schemas.microsoft.com/office/drawing/2014/main" id="{EDA373A4-75E7-F374-CEB6-B5F26F7B24D3}"/>
              </a:ext>
            </a:extLst>
          </p:cNvPr>
          <p:cNvSpPr>
            <a:spLocks noGrp="1"/>
          </p:cNvSpPr>
          <p:nvPr>
            <p:ph type="ctrTitle"/>
          </p:nvPr>
        </p:nvSpPr>
        <p:spPr>
          <a:xfrm>
            <a:off x="3146322" y="796412"/>
            <a:ext cx="6528620" cy="2949677"/>
          </a:xfrm>
          <a:effectLst/>
        </p:spPr>
        <p:txBody>
          <a:bodyPr>
            <a:noAutofit/>
          </a:bodyPr>
          <a:lstStyle/>
          <a:p>
            <a:r>
              <a:rPr lang="en-US" sz="4000" b="1" dirty="0">
                <a:latin typeface="Algerian" panose="04020705040A02060702" pitchFamily="82" charset="0"/>
              </a:rPr>
              <a:t>CAPSTONE PRESENTATION</a:t>
            </a:r>
            <a:br>
              <a:rPr lang="en-US" sz="4000" b="1" dirty="0">
                <a:latin typeface="Algerian" panose="04020705040A02060702" pitchFamily="82" charset="0"/>
              </a:rPr>
            </a:br>
            <a:r>
              <a:rPr lang="en-US" sz="4000" b="1" dirty="0">
                <a:latin typeface="Algerian" panose="04020705040A02060702" pitchFamily="82" charset="0"/>
              </a:rPr>
              <a:t>TDMB MOVIE DATA ANALYSIS</a:t>
            </a:r>
            <a:endParaRPr lang="en-IN" sz="4000" b="1" dirty="0">
              <a:latin typeface="Algerian" panose="04020705040A02060702" pitchFamily="82" charset="0"/>
            </a:endParaRPr>
          </a:p>
        </p:txBody>
      </p:sp>
      <p:sp>
        <p:nvSpPr>
          <p:cNvPr id="9" name="TextBox 8">
            <a:extLst>
              <a:ext uri="{FF2B5EF4-FFF2-40B4-BE49-F238E27FC236}">
                <a16:creationId xmlns:a16="http://schemas.microsoft.com/office/drawing/2014/main" id="{FC8F5B3F-A45C-DDE4-1C80-93AC22C9583B}"/>
              </a:ext>
            </a:extLst>
          </p:cNvPr>
          <p:cNvSpPr txBox="1"/>
          <p:nvPr/>
        </p:nvSpPr>
        <p:spPr>
          <a:xfrm>
            <a:off x="3470786" y="3854245"/>
            <a:ext cx="6292645"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800" b="1" dirty="0">
                <a:solidFill>
                  <a:srgbClr val="FF0000"/>
                </a:solidFill>
                <a:latin typeface="Algerian" panose="04020705040A02060702" pitchFamily="82" charset="0"/>
              </a:rPr>
              <a:t>MENTOR’S NAME – MS.SHRUTI GODE</a:t>
            </a:r>
          </a:p>
          <a:p>
            <a:r>
              <a:rPr lang="en-US" sz="2800" b="1" dirty="0">
                <a:solidFill>
                  <a:srgbClr val="FF0000"/>
                </a:solidFill>
                <a:latin typeface="Algerian" panose="04020705040A02060702" pitchFamily="82" charset="0"/>
              </a:rPr>
              <a:t>PRESENTED BY- DEEPIKA TYAGI</a:t>
            </a:r>
            <a:endParaRPr lang="en-IN" sz="2800"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411519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026B-CF42-A0A0-9CC8-5707F89A5239}"/>
              </a:ext>
            </a:extLst>
          </p:cNvPr>
          <p:cNvSpPr>
            <a:spLocks noGrp="1"/>
          </p:cNvSpPr>
          <p:nvPr>
            <p:ph type="title" idx="4294967295"/>
          </p:nvPr>
        </p:nvSpPr>
        <p:spPr>
          <a:xfrm>
            <a:off x="3824032" y="117425"/>
            <a:ext cx="4936510" cy="747814"/>
          </a:xfrm>
        </p:spPr>
        <p:txBody>
          <a:bodyPr>
            <a:normAutofit fontScale="90000"/>
          </a:bodyPr>
          <a:lstStyle/>
          <a:p>
            <a:r>
              <a:rPr lang="en-US" sz="1800" b="1" dirty="0"/>
              <a:t>TASK-8: Identify and display the names of all production companies along the number of times they appeared in the dataset.</a:t>
            </a:r>
            <a:endParaRPr lang="en-IN" sz="1800" dirty="0"/>
          </a:p>
        </p:txBody>
      </p:sp>
      <p:sp>
        <p:nvSpPr>
          <p:cNvPr id="4" name="Text Placeholder 3">
            <a:extLst>
              <a:ext uri="{FF2B5EF4-FFF2-40B4-BE49-F238E27FC236}">
                <a16:creationId xmlns:a16="http://schemas.microsoft.com/office/drawing/2014/main" id="{17370A4D-8DD2-5B4B-A5AF-24D495F39709}"/>
              </a:ext>
            </a:extLst>
          </p:cNvPr>
          <p:cNvSpPr>
            <a:spLocks noGrp="1"/>
          </p:cNvSpPr>
          <p:nvPr>
            <p:ph type="body" sz="half" idx="4294967295"/>
          </p:nvPr>
        </p:nvSpPr>
        <p:spPr>
          <a:xfrm>
            <a:off x="255740" y="5270090"/>
            <a:ext cx="10254943" cy="1130710"/>
          </a:xfrm>
        </p:spPr>
        <p:txBody>
          <a:bodyPr>
            <a:normAutofit fontScale="47500" lnSpcReduction="20000"/>
          </a:bodyPr>
          <a:lstStyle/>
          <a:p>
            <a:endParaRPr lang="en-US" dirty="0"/>
          </a:p>
          <a:p>
            <a:r>
              <a:rPr lang="en-US" sz="3800" b="1" dirty="0"/>
              <a:t>INTERPRETATION: Here we are having 351 records with production companies, ‘PARAMOUNT PICTURES’ APPEARED THE MAXIMUM  NUMBER OF TIMES I.E; 58 IN THE DATASET.</a:t>
            </a:r>
          </a:p>
          <a:p>
            <a:endParaRPr lang="en-IN" dirty="0"/>
          </a:p>
        </p:txBody>
      </p:sp>
      <p:pic>
        <p:nvPicPr>
          <p:cNvPr id="6" name="Picture 5">
            <a:extLst>
              <a:ext uri="{FF2B5EF4-FFF2-40B4-BE49-F238E27FC236}">
                <a16:creationId xmlns:a16="http://schemas.microsoft.com/office/drawing/2014/main" id="{72213BA1-5E3A-E071-0A7F-36B5939215B5}"/>
              </a:ext>
            </a:extLst>
          </p:cNvPr>
          <p:cNvPicPr>
            <a:picLocks noChangeAspect="1"/>
          </p:cNvPicPr>
          <p:nvPr/>
        </p:nvPicPr>
        <p:blipFill>
          <a:blip r:embed="rId2"/>
          <a:stretch>
            <a:fillRect/>
          </a:stretch>
        </p:blipFill>
        <p:spPr>
          <a:xfrm>
            <a:off x="1681316" y="1061885"/>
            <a:ext cx="8857721" cy="42082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093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26B3-4370-AFED-E98D-1ECDF5B7293C}"/>
              </a:ext>
            </a:extLst>
          </p:cNvPr>
          <p:cNvSpPr>
            <a:spLocks noGrp="1"/>
          </p:cNvSpPr>
          <p:nvPr>
            <p:ph type="title" idx="4294967295"/>
          </p:nvPr>
        </p:nvSpPr>
        <p:spPr>
          <a:xfrm>
            <a:off x="3828948" y="20432"/>
            <a:ext cx="6022975" cy="1208599"/>
          </a:xfrm>
        </p:spPr>
        <p:txBody>
          <a:bodyPr>
            <a:normAutofit fontScale="90000"/>
          </a:bodyPr>
          <a:lstStyle/>
          <a:p>
            <a:r>
              <a:rPr lang="en-US" sz="2200" b="1" dirty="0"/>
              <a:t>TASK-9:Display the name of top 25 production companies based on the number of movies they have produced in descending order of the number of movies produced. </a:t>
            </a:r>
            <a:endParaRPr lang="en-IN" sz="2200" b="1" dirty="0"/>
          </a:p>
        </p:txBody>
      </p:sp>
      <p:sp>
        <p:nvSpPr>
          <p:cNvPr id="4" name="Text Placeholder 3">
            <a:extLst>
              <a:ext uri="{FF2B5EF4-FFF2-40B4-BE49-F238E27FC236}">
                <a16:creationId xmlns:a16="http://schemas.microsoft.com/office/drawing/2014/main" id="{C912FFA1-9ED6-5150-32B1-43A95AF40D08}"/>
              </a:ext>
            </a:extLst>
          </p:cNvPr>
          <p:cNvSpPr>
            <a:spLocks noGrp="1"/>
          </p:cNvSpPr>
          <p:nvPr>
            <p:ph type="body" sz="half" idx="4294967295"/>
          </p:nvPr>
        </p:nvSpPr>
        <p:spPr>
          <a:xfrm>
            <a:off x="88490" y="5751405"/>
            <a:ext cx="11071124" cy="924698"/>
          </a:xfrm>
        </p:spPr>
        <p:txBody>
          <a:bodyPr>
            <a:normAutofit/>
          </a:bodyPr>
          <a:lstStyle/>
          <a:p>
            <a:r>
              <a:rPr lang="en-US" b="1" dirty="0"/>
              <a:t>INTERPRETATION: </a:t>
            </a:r>
            <a:r>
              <a:rPr lang="en-US" sz="2000" b="1" dirty="0"/>
              <a:t>‘paramount pictures’ produced maximum number of movies, followed by ‘universal pictures’ and so on.</a:t>
            </a:r>
            <a:endParaRPr lang="en-US" b="1" dirty="0"/>
          </a:p>
        </p:txBody>
      </p:sp>
      <p:pic>
        <p:nvPicPr>
          <p:cNvPr id="5" name="Picture 4">
            <a:extLst>
              <a:ext uri="{FF2B5EF4-FFF2-40B4-BE49-F238E27FC236}">
                <a16:creationId xmlns:a16="http://schemas.microsoft.com/office/drawing/2014/main" id="{875F2DA4-4FCE-11AE-2148-A79AC14EC2B6}"/>
              </a:ext>
            </a:extLst>
          </p:cNvPr>
          <p:cNvPicPr>
            <a:picLocks noChangeAspect="1"/>
          </p:cNvPicPr>
          <p:nvPr/>
        </p:nvPicPr>
        <p:blipFill>
          <a:blip r:embed="rId2"/>
          <a:stretch>
            <a:fillRect/>
          </a:stretch>
        </p:blipFill>
        <p:spPr>
          <a:xfrm>
            <a:off x="1676400" y="1479958"/>
            <a:ext cx="8839200" cy="40205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98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8FCF-F967-9C66-C4B8-AE16D1A87509}"/>
              </a:ext>
            </a:extLst>
          </p:cNvPr>
          <p:cNvSpPr>
            <a:spLocks noGrp="1"/>
          </p:cNvSpPr>
          <p:nvPr>
            <p:ph type="title" idx="4294967295"/>
          </p:nvPr>
        </p:nvSpPr>
        <p:spPr>
          <a:xfrm>
            <a:off x="2910349" y="334298"/>
            <a:ext cx="7905136" cy="1086464"/>
          </a:xfrm>
        </p:spPr>
        <p:txBody>
          <a:bodyPr>
            <a:normAutofit fontScale="90000"/>
          </a:bodyPr>
          <a:lstStyle/>
          <a:p>
            <a:r>
              <a:rPr lang="en-US" sz="2000" b="1" dirty="0"/>
              <a:t>Task-10: Sort the data in descending order based on revenue and filter 500 movies.Find the measures of central Tendency for the three columns given below here </a:t>
            </a:r>
            <a:br>
              <a:rPr lang="en-US" sz="2000" b="1" dirty="0"/>
            </a:br>
            <a:r>
              <a:rPr lang="en-US" sz="2000" b="1" dirty="0"/>
              <a:t> </a:t>
            </a:r>
            <a:r>
              <a:rPr lang="en-US" sz="2000" b="1" dirty="0" err="1"/>
              <a:t>i</a:t>
            </a:r>
            <a:r>
              <a:rPr lang="en-US" sz="2000" b="1" dirty="0"/>
              <a:t>)MEAN      ii) MEDIAN         iii)MODE</a:t>
            </a:r>
            <a:br>
              <a:rPr lang="en-US" sz="2000" b="1" dirty="0"/>
            </a:br>
            <a:r>
              <a:rPr lang="en-US" sz="2000" b="1" dirty="0"/>
              <a:t>PERFORM THE OUTLIER ANALYSIS FOR ABOVE THREE COLUMNS USING BOX PLOTS.</a:t>
            </a:r>
            <a:endParaRPr lang="en-IN" sz="2000" b="1" dirty="0"/>
          </a:p>
        </p:txBody>
      </p:sp>
      <p:pic>
        <p:nvPicPr>
          <p:cNvPr id="7" name="Picture 6">
            <a:extLst>
              <a:ext uri="{FF2B5EF4-FFF2-40B4-BE49-F238E27FC236}">
                <a16:creationId xmlns:a16="http://schemas.microsoft.com/office/drawing/2014/main" id="{51FF56F6-F271-5FE2-C580-EA5A770FB65E}"/>
              </a:ext>
            </a:extLst>
          </p:cNvPr>
          <p:cNvPicPr>
            <a:picLocks noChangeAspect="1"/>
          </p:cNvPicPr>
          <p:nvPr/>
        </p:nvPicPr>
        <p:blipFill>
          <a:blip r:embed="rId2"/>
          <a:stretch>
            <a:fillRect/>
          </a:stretch>
        </p:blipFill>
        <p:spPr>
          <a:xfrm>
            <a:off x="78659" y="1741023"/>
            <a:ext cx="7620000" cy="3696216"/>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AA9A06AD-B5CE-0B82-1DD5-A4A22D8434C9}"/>
              </a:ext>
            </a:extLst>
          </p:cNvPr>
          <p:cNvPicPr>
            <a:picLocks noChangeAspect="1"/>
          </p:cNvPicPr>
          <p:nvPr/>
        </p:nvPicPr>
        <p:blipFill>
          <a:blip r:embed="rId3"/>
          <a:stretch>
            <a:fillRect/>
          </a:stretch>
        </p:blipFill>
        <p:spPr>
          <a:xfrm>
            <a:off x="196647" y="5449733"/>
            <a:ext cx="3136488" cy="1333288"/>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6C526F35-CEA3-DD04-6271-0B6A536CA6FC}"/>
              </a:ext>
            </a:extLst>
          </p:cNvPr>
          <p:cNvPicPr>
            <a:picLocks noChangeAspect="1"/>
          </p:cNvPicPr>
          <p:nvPr/>
        </p:nvPicPr>
        <p:blipFill>
          <a:blip r:embed="rId4"/>
          <a:stretch>
            <a:fillRect/>
          </a:stretch>
        </p:blipFill>
        <p:spPr>
          <a:xfrm>
            <a:off x="3401963" y="5459371"/>
            <a:ext cx="3244644" cy="1338965"/>
          </a:xfrm>
          <a:prstGeom prst="rect">
            <a:avLst/>
          </a:prstGeom>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D0D2EC67-304B-4FE3-A56D-34CD0D8A49B5}"/>
              </a:ext>
            </a:extLst>
          </p:cNvPr>
          <p:cNvPicPr>
            <a:picLocks noChangeAspect="1"/>
          </p:cNvPicPr>
          <p:nvPr/>
        </p:nvPicPr>
        <p:blipFill>
          <a:blip r:embed="rId5"/>
          <a:stretch>
            <a:fillRect/>
          </a:stretch>
        </p:blipFill>
        <p:spPr>
          <a:xfrm>
            <a:off x="7853953" y="1741023"/>
            <a:ext cx="4259388" cy="350940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782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0F91-A21E-3989-EA58-BFD24B451BF7}"/>
              </a:ext>
            </a:extLst>
          </p:cNvPr>
          <p:cNvSpPr>
            <a:spLocks noGrp="1"/>
          </p:cNvSpPr>
          <p:nvPr>
            <p:ph type="title" idx="4294967295"/>
          </p:nvPr>
        </p:nvSpPr>
        <p:spPr>
          <a:xfrm>
            <a:off x="3028336" y="182563"/>
            <a:ext cx="4247536" cy="348379"/>
          </a:xfrm>
        </p:spPr>
        <p:txBody>
          <a:bodyPr>
            <a:normAutofit fontScale="90000"/>
          </a:bodyPr>
          <a:lstStyle/>
          <a:p>
            <a:r>
              <a:rPr lang="en-US" sz="2000" b="1" dirty="0"/>
              <a:t>OUTLIER ANALYSIS USING BOX PLOT</a:t>
            </a:r>
            <a:endParaRPr lang="en-IN" b="1" dirty="0"/>
          </a:p>
        </p:txBody>
      </p:sp>
      <p:sp>
        <p:nvSpPr>
          <p:cNvPr id="4" name="Text Placeholder 3">
            <a:extLst>
              <a:ext uri="{FF2B5EF4-FFF2-40B4-BE49-F238E27FC236}">
                <a16:creationId xmlns:a16="http://schemas.microsoft.com/office/drawing/2014/main" id="{6182B25F-F322-8CF8-6762-87BB1DEBEDAF}"/>
              </a:ext>
            </a:extLst>
          </p:cNvPr>
          <p:cNvSpPr>
            <a:spLocks noGrp="1"/>
          </p:cNvSpPr>
          <p:nvPr>
            <p:ph type="body" sz="half" idx="4294967295"/>
          </p:nvPr>
        </p:nvSpPr>
        <p:spPr>
          <a:xfrm>
            <a:off x="49160" y="5161935"/>
            <a:ext cx="5060189" cy="1513502"/>
          </a:xfrm>
        </p:spPr>
        <p:txBody>
          <a:bodyPr>
            <a:normAutofit/>
          </a:bodyPr>
          <a:lstStyle/>
          <a:p>
            <a:r>
              <a:rPr lang="en-US" sz="1800" b="1" dirty="0"/>
              <a:t>INTERPRETATION: Box plot is showing right Skewness. There are only 2 outliers visible in 'Budget' column.</a:t>
            </a:r>
            <a:endParaRPr lang="en-IN" sz="1800" b="1" dirty="0"/>
          </a:p>
        </p:txBody>
      </p:sp>
      <p:pic>
        <p:nvPicPr>
          <p:cNvPr id="7" name="Picture 6">
            <a:extLst>
              <a:ext uri="{FF2B5EF4-FFF2-40B4-BE49-F238E27FC236}">
                <a16:creationId xmlns:a16="http://schemas.microsoft.com/office/drawing/2014/main" id="{ED7A32B6-8640-1477-8753-954BE6AA3232}"/>
              </a:ext>
            </a:extLst>
          </p:cNvPr>
          <p:cNvPicPr>
            <a:picLocks noChangeAspect="1"/>
          </p:cNvPicPr>
          <p:nvPr/>
        </p:nvPicPr>
        <p:blipFill>
          <a:blip r:embed="rId2"/>
          <a:stretch>
            <a:fillRect/>
          </a:stretch>
        </p:blipFill>
        <p:spPr>
          <a:xfrm>
            <a:off x="148875" y="1740309"/>
            <a:ext cx="5060189" cy="3091182"/>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A7BA344E-0BDB-6618-1DF4-B44C57E6E37C}"/>
              </a:ext>
            </a:extLst>
          </p:cNvPr>
          <p:cNvPicPr>
            <a:picLocks noChangeAspect="1"/>
          </p:cNvPicPr>
          <p:nvPr/>
        </p:nvPicPr>
        <p:blipFill>
          <a:blip r:embed="rId3"/>
          <a:stretch>
            <a:fillRect/>
          </a:stretch>
        </p:blipFill>
        <p:spPr>
          <a:xfrm>
            <a:off x="6020766" y="706751"/>
            <a:ext cx="4493342" cy="3374807"/>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3BE49859-1A92-4E71-0755-BD52DD45425E}"/>
              </a:ext>
            </a:extLst>
          </p:cNvPr>
          <p:cNvSpPr txBox="1"/>
          <p:nvPr/>
        </p:nvSpPr>
        <p:spPr>
          <a:xfrm>
            <a:off x="6020766" y="4463845"/>
            <a:ext cx="5296163" cy="923330"/>
          </a:xfrm>
          <a:prstGeom prst="rect">
            <a:avLst/>
          </a:prstGeom>
          <a:noFill/>
        </p:spPr>
        <p:txBody>
          <a:bodyPr wrap="square">
            <a:spAutoFit/>
          </a:bodyPr>
          <a:lstStyle/>
          <a:p>
            <a:r>
              <a:rPr lang="en-US" b="1" dirty="0"/>
              <a:t>INTERPRETATION: BOX PLOT IS SHOWING RIGHT SKEWNESS. THERE ARE SO MANY OUTLIERS VISIBLE IN ‘REVENUE' COLUMN.</a:t>
            </a:r>
            <a:endParaRPr lang="en-IN" b="1" dirty="0"/>
          </a:p>
        </p:txBody>
      </p:sp>
    </p:spTree>
    <p:extLst>
      <p:ext uri="{BB962C8B-B14F-4D97-AF65-F5344CB8AC3E}">
        <p14:creationId xmlns:p14="http://schemas.microsoft.com/office/powerpoint/2010/main" val="7730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3AFF-0E4F-8ED9-FB08-1F557F7F444D}"/>
              </a:ext>
            </a:extLst>
          </p:cNvPr>
          <p:cNvSpPr>
            <a:spLocks noGrp="1"/>
          </p:cNvSpPr>
          <p:nvPr>
            <p:ph type="title" idx="4294967295"/>
          </p:nvPr>
        </p:nvSpPr>
        <p:spPr>
          <a:xfrm>
            <a:off x="4552950" y="1"/>
            <a:ext cx="5131824" cy="747252"/>
          </a:xfrm>
        </p:spPr>
        <p:txBody>
          <a:bodyPr>
            <a:normAutofit/>
          </a:bodyPr>
          <a:lstStyle/>
          <a:p>
            <a:r>
              <a:rPr lang="en-US" sz="2400" b="1" dirty="0"/>
              <a:t>OUTLIER ANALYSIS USING BOX PLOT</a:t>
            </a:r>
            <a:endParaRPr lang="en-IN" sz="2200" b="1" dirty="0"/>
          </a:p>
        </p:txBody>
      </p:sp>
      <p:sp>
        <p:nvSpPr>
          <p:cNvPr id="4" name="Text Placeholder 3">
            <a:extLst>
              <a:ext uri="{FF2B5EF4-FFF2-40B4-BE49-F238E27FC236}">
                <a16:creationId xmlns:a16="http://schemas.microsoft.com/office/drawing/2014/main" id="{E9871290-2DD0-D1A2-714B-C676F62E9780}"/>
              </a:ext>
            </a:extLst>
          </p:cNvPr>
          <p:cNvSpPr>
            <a:spLocks noGrp="1"/>
          </p:cNvSpPr>
          <p:nvPr>
            <p:ph type="body" sz="half" idx="4294967295"/>
          </p:nvPr>
        </p:nvSpPr>
        <p:spPr>
          <a:xfrm>
            <a:off x="176982" y="5270090"/>
            <a:ext cx="11021960" cy="865239"/>
          </a:xfrm>
        </p:spPr>
        <p:txBody>
          <a:bodyPr>
            <a:normAutofit/>
          </a:bodyPr>
          <a:lstStyle/>
          <a:p>
            <a:r>
              <a:rPr lang="en-US" b="1" dirty="0"/>
              <a:t>INTERPRETATION: Box plot is showing right Skewness.There are also few outliers  visible in 'Runtime' column. </a:t>
            </a:r>
          </a:p>
        </p:txBody>
      </p:sp>
      <p:pic>
        <p:nvPicPr>
          <p:cNvPr id="5" name="Picture 4">
            <a:extLst>
              <a:ext uri="{FF2B5EF4-FFF2-40B4-BE49-F238E27FC236}">
                <a16:creationId xmlns:a16="http://schemas.microsoft.com/office/drawing/2014/main" id="{D67A0C36-CEC8-F8EA-3607-448E32FB887E}"/>
              </a:ext>
            </a:extLst>
          </p:cNvPr>
          <p:cNvPicPr>
            <a:picLocks noChangeAspect="1"/>
          </p:cNvPicPr>
          <p:nvPr/>
        </p:nvPicPr>
        <p:blipFill>
          <a:blip r:embed="rId2"/>
          <a:stretch>
            <a:fillRect/>
          </a:stretch>
        </p:blipFill>
        <p:spPr>
          <a:xfrm>
            <a:off x="3008671" y="914402"/>
            <a:ext cx="5938684" cy="41149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8513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8FCB-862F-BCB6-25C0-FF0AAE3DED7A}"/>
              </a:ext>
            </a:extLst>
          </p:cNvPr>
          <p:cNvSpPr>
            <a:spLocks noGrp="1"/>
          </p:cNvSpPr>
          <p:nvPr>
            <p:ph type="title" idx="4294967295"/>
          </p:nvPr>
        </p:nvSpPr>
        <p:spPr>
          <a:xfrm>
            <a:off x="2654659" y="-215747"/>
            <a:ext cx="7669212" cy="1681163"/>
          </a:xfrm>
        </p:spPr>
        <p:txBody>
          <a:bodyPr/>
          <a:lstStyle/>
          <a:p>
            <a:r>
              <a:rPr lang="en-US" sz="2000" b="1" dirty="0"/>
              <a:t>TASK-11:Identify and display the name of movies alongwith their runtimes for those movies that have above average runtime,using the data from previous task.</a:t>
            </a:r>
            <a:endParaRPr lang="en-IN" sz="2000" b="1" dirty="0"/>
          </a:p>
        </p:txBody>
      </p:sp>
      <p:sp>
        <p:nvSpPr>
          <p:cNvPr id="4" name="Text Placeholder 3">
            <a:extLst>
              <a:ext uri="{FF2B5EF4-FFF2-40B4-BE49-F238E27FC236}">
                <a16:creationId xmlns:a16="http://schemas.microsoft.com/office/drawing/2014/main" id="{1909CCBA-BE39-23CF-2845-197A0F01014E}"/>
              </a:ext>
            </a:extLst>
          </p:cNvPr>
          <p:cNvSpPr>
            <a:spLocks noGrp="1"/>
          </p:cNvSpPr>
          <p:nvPr>
            <p:ph type="body" sz="half" idx="4294967295"/>
          </p:nvPr>
        </p:nvSpPr>
        <p:spPr>
          <a:xfrm>
            <a:off x="88491" y="5014453"/>
            <a:ext cx="11198942" cy="1612336"/>
          </a:xfrm>
        </p:spPr>
        <p:txBody>
          <a:bodyPr>
            <a:normAutofit/>
          </a:bodyPr>
          <a:lstStyle/>
          <a:p>
            <a:endParaRPr lang="en-US" dirty="0"/>
          </a:p>
          <a:p>
            <a:r>
              <a:rPr lang="en-US" b="1" dirty="0"/>
              <a:t>INTERPRETATION:  232 name of movies </a:t>
            </a:r>
            <a:r>
              <a:rPr lang="en-US" sz="2000" b="1" dirty="0"/>
              <a:t>alongwith their runtimes for those movies that have above average runtime</a:t>
            </a:r>
            <a:r>
              <a:rPr lang="en-US" b="1" dirty="0"/>
              <a:t>.</a:t>
            </a:r>
          </a:p>
        </p:txBody>
      </p:sp>
      <p:pic>
        <p:nvPicPr>
          <p:cNvPr id="6" name="Picture 5">
            <a:extLst>
              <a:ext uri="{FF2B5EF4-FFF2-40B4-BE49-F238E27FC236}">
                <a16:creationId xmlns:a16="http://schemas.microsoft.com/office/drawing/2014/main" id="{56A2F581-9FC3-94D8-4D73-C0E0C3BDF76D}"/>
              </a:ext>
            </a:extLst>
          </p:cNvPr>
          <p:cNvPicPr>
            <a:picLocks noChangeAspect="1"/>
          </p:cNvPicPr>
          <p:nvPr/>
        </p:nvPicPr>
        <p:blipFill>
          <a:blip r:embed="rId3"/>
          <a:stretch>
            <a:fillRect/>
          </a:stretch>
        </p:blipFill>
        <p:spPr>
          <a:xfrm>
            <a:off x="3760839" y="1264601"/>
            <a:ext cx="4670322" cy="389663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2022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54098-A5DA-CE94-AE99-3EC8536F3754}"/>
              </a:ext>
            </a:extLst>
          </p:cNvPr>
          <p:cNvSpPr>
            <a:spLocks noGrp="1"/>
          </p:cNvSpPr>
          <p:nvPr>
            <p:ph type="title"/>
          </p:nvPr>
        </p:nvSpPr>
        <p:spPr>
          <a:xfrm>
            <a:off x="4434348" y="117988"/>
            <a:ext cx="3195484" cy="658760"/>
          </a:xfrm>
          <a:effectLst>
            <a:outerShdw blurRad="63500" sx="102000" sy="102000" algn="ctr" rotWithShape="0">
              <a:prstClr val="black">
                <a:alpha val="40000"/>
              </a:prstClr>
            </a:outerShdw>
          </a:effectLst>
        </p:spPr>
        <p:txBody>
          <a:bodyPr>
            <a:normAutofit/>
          </a:bodyPr>
          <a:lstStyle/>
          <a:p>
            <a:pPr algn="ctr"/>
            <a:r>
              <a:rPr lang="en-US" sz="4000" b="1" dirty="0">
                <a:latin typeface="Algerian" panose="04020705040A02060702" pitchFamily="82" charset="0"/>
              </a:rPr>
              <a:t>CONCLUSION:</a:t>
            </a:r>
            <a:endParaRPr lang="en-IN" sz="4000" b="1" dirty="0">
              <a:latin typeface="Algerian" panose="04020705040A02060702" pitchFamily="82" charset="0"/>
            </a:endParaRPr>
          </a:p>
        </p:txBody>
      </p:sp>
      <p:sp>
        <p:nvSpPr>
          <p:cNvPr id="6" name="Content Placeholder 5">
            <a:extLst>
              <a:ext uri="{FF2B5EF4-FFF2-40B4-BE49-F238E27FC236}">
                <a16:creationId xmlns:a16="http://schemas.microsoft.com/office/drawing/2014/main" id="{41809A34-2E8E-900B-3B12-ED923B0017FA}"/>
              </a:ext>
            </a:extLst>
          </p:cNvPr>
          <p:cNvSpPr>
            <a:spLocks noGrp="1"/>
          </p:cNvSpPr>
          <p:nvPr>
            <p:ph idx="1"/>
          </p:nvPr>
        </p:nvSpPr>
        <p:spPr>
          <a:xfrm>
            <a:off x="363793" y="698091"/>
            <a:ext cx="11700387" cy="6041922"/>
          </a:xfrm>
        </p:spPr>
        <p:txBody>
          <a:bodyPr>
            <a:normAutofit/>
          </a:bodyPr>
          <a:lstStyle/>
          <a:p>
            <a:pPr marL="0" indent="0">
              <a:lnSpc>
                <a:spcPct val="150000"/>
              </a:lnSpc>
              <a:buNone/>
            </a:pPr>
            <a:r>
              <a:rPr lang="en-US" b="1" dirty="0">
                <a:latin typeface="Arial" panose="020B0604020202020204" pitchFamily="34" charset="0"/>
                <a:cs typeface="Arial" panose="020B0604020202020204" pitchFamily="34" charset="0"/>
              </a:rPr>
              <a:t>As we have solved all given tasks successfully, SO ON THE BASIS OF WHICH THE FOLLOWING RECOMMENDATION MUST BE FOLLOWED FOR GETTING THE MAXIMUM PROFIT:</a:t>
            </a:r>
          </a:p>
          <a:p>
            <a:pPr>
              <a:lnSpc>
                <a:spcPct val="150000"/>
              </a:lnSpc>
              <a:buFont typeface="Courier New" panose="02070309020205020404" pitchFamily="49" charset="0"/>
              <a:buChar char="o"/>
            </a:pPr>
            <a:r>
              <a:rPr lang="en-US" b="1" dirty="0">
                <a:latin typeface="Arial" panose="020B0604020202020204" pitchFamily="34" charset="0"/>
                <a:cs typeface="Arial" panose="020B0604020202020204" pitchFamily="34" charset="0"/>
              </a:rPr>
              <a:t>THE MOST POPULAR GENRES WHICH ARE HIGHLY IN DEMAND BY AUDIECE ARE ‘ACTION’, ‘ADVENTURE’,’SCIENCE-FICTION’ AND ‘DRAMA’.</a:t>
            </a:r>
          </a:p>
          <a:p>
            <a:pPr>
              <a:lnSpc>
                <a:spcPct val="150000"/>
              </a:lnSpc>
              <a:buFont typeface="Courier New" panose="02070309020205020404" pitchFamily="49" charset="0"/>
              <a:buChar char="o"/>
            </a:pPr>
            <a:r>
              <a:rPr lang="en-US" b="1" dirty="0">
                <a:latin typeface="Arial" panose="020B0604020202020204" pitchFamily="34" charset="0"/>
                <a:cs typeface="Arial" panose="020B0604020202020204" pitchFamily="34" charset="0"/>
              </a:rPr>
              <a:t>“AVATAR” IS THE MOVIE WITH HIGHEST REVENUE,WHILE “CITY OF GHOSTS” IS THE MOVIE WITH LOWEST BUDGET.</a:t>
            </a:r>
          </a:p>
          <a:p>
            <a:pPr>
              <a:lnSpc>
                <a:spcPct val="150000"/>
              </a:lnSpc>
              <a:buFont typeface="Courier New" panose="02070309020205020404" pitchFamily="49" charset="0"/>
              <a:buChar char="o"/>
            </a:pPr>
            <a:r>
              <a:rPr lang="en-US" b="1" dirty="0">
                <a:latin typeface="Arial" panose="020B0604020202020204" pitchFamily="34" charset="0"/>
                <a:cs typeface="Arial" panose="020B0604020202020204" pitchFamily="34" charset="0"/>
              </a:rPr>
              <a:t>THERE IS POSITIVE CORRELATION BETWEEN POPULARITY AND BUDGET OF THE MOVIES as well as BETWEEN BUDGET AND REVENUE.</a:t>
            </a:r>
          </a:p>
          <a:p>
            <a:pPr>
              <a:lnSpc>
                <a:spcPct val="150000"/>
              </a:lnSpc>
              <a:buFont typeface="Courier New" panose="02070309020205020404" pitchFamily="49" charset="0"/>
              <a:buChar char="o"/>
            </a:pPr>
            <a:r>
              <a:rPr lang="en-US" b="1" dirty="0">
                <a:latin typeface="Arial" panose="020B0604020202020204" pitchFamily="34" charset="0"/>
                <a:cs typeface="Arial" panose="020B0604020202020204" pitchFamily="34" charset="0"/>
              </a:rPr>
              <a:t>“PARAMOUNT PICTURES” IS THE PRODUCTION COMPANY WITH THE HIGHEST NUMBER OF MOVIES THAT IS 48.</a:t>
            </a:r>
          </a:p>
          <a:p>
            <a:pPr>
              <a:lnSpc>
                <a:spcPct val="150000"/>
              </a:lnSpc>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936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7EA97-38CE-E4C2-63CA-6B90A89709D3}"/>
              </a:ext>
            </a:extLst>
          </p:cNvPr>
          <p:cNvSpPr txBox="1"/>
          <p:nvPr/>
        </p:nvSpPr>
        <p:spPr>
          <a:xfrm>
            <a:off x="3244644" y="2615381"/>
            <a:ext cx="6882581" cy="2554545"/>
          </a:xfrm>
          <a:prstGeom prst="rect">
            <a:avLst/>
          </a:prstGeom>
          <a:noFill/>
          <a:effectLst>
            <a:innerShdw blurRad="114300">
              <a:prstClr val="black"/>
            </a:innerShdw>
          </a:effectLst>
        </p:spPr>
        <p:txBody>
          <a:bodyPr wrap="square" rtlCol="0">
            <a:spAutoFit/>
          </a:bodyPr>
          <a:lstStyle/>
          <a:p>
            <a:r>
              <a:rPr lang="en-US" sz="8000" i="1" dirty="0">
                <a:latin typeface="Algerian" panose="04020705040A02060702" pitchFamily="82" charset="0"/>
              </a:rPr>
              <a:t>THANK YOU</a:t>
            </a:r>
            <a:endParaRPr lang="en-IN" sz="8000" i="1" dirty="0">
              <a:latin typeface="Algerian" panose="04020705040A02060702" pitchFamily="82" charset="0"/>
            </a:endParaRPr>
          </a:p>
          <a:p>
            <a:r>
              <a:rPr lang="en-US" sz="8000" dirty="0">
                <a:latin typeface="Algerian" panose="04020705040A02060702" pitchFamily="82" charset="0"/>
              </a:rPr>
              <a:t> </a:t>
            </a:r>
          </a:p>
        </p:txBody>
      </p:sp>
    </p:spTree>
    <p:extLst>
      <p:ext uri="{BB962C8B-B14F-4D97-AF65-F5344CB8AC3E}">
        <p14:creationId xmlns:p14="http://schemas.microsoft.com/office/powerpoint/2010/main" val="306020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E455D-6F98-6E7A-D8A0-D0C6F8FCDB12}"/>
              </a:ext>
            </a:extLst>
          </p:cNvPr>
          <p:cNvSpPr txBox="1"/>
          <p:nvPr/>
        </p:nvSpPr>
        <p:spPr>
          <a:xfrm>
            <a:off x="1012723" y="98323"/>
            <a:ext cx="10166554" cy="10525958"/>
          </a:xfrm>
          <a:prstGeom prst="rect">
            <a:avLst/>
          </a:prstGeom>
          <a:noFill/>
        </p:spPr>
        <p:txBody>
          <a:bodyPr wrap="square" rtlCol="0">
            <a:spAutoFit/>
          </a:bodyPr>
          <a:lstStyle/>
          <a:p>
            <a:pPr algn="ctr"/>
            <a:r>
              <a:rPr lang="en-US" sz="3600" b="1" u="sng" dirty="0">
                <a:solidFill>
                  <a:schemeClr val="accent5">
                    <a:lumMod val="75000"/>
                  </a:schemeClr>
                </a:solidFill>
              </a:rPr>
              <a:t>BUSINESS OBJECTIVES:</a:t>
            </a:r>
            <a:endParaRPr lang="en-US" sz="3600" b="1" dirty="0"/>
          </a:p>
          <a:p>
            <a:endParaRPr lang="en-US" dirty="0"/>
          </a:p>
          <a:p>
            <a:pPr>
              <a:lnSpc>
                <a:spcPct val="150000"/>
              </a:lnSpc>
            </a:pPr>
            <a:r>
              <a:rPr lang="en-US" sz="2000" b="1" i="0" dirty="0">
                <a:solidFill>
                  <a:srgbClr val="000000"/>
                </a:solidFill>
                <a:effectLst/>
                <a:latin typeface="Algerian" panose="04020705040A02060702" pitchFamily="82" charset="0"/>
              </a:rPr>
              <a:t>Production company wants to analyze the movie data</a:t>
            </a:r>
            <a:r>
              <a:rPr lang="en-US" sz="2000" b="1" dirty="0">
                <a:solidFill>
                  <a:srgbClr val="000000"/>
                </a:solidFill>
                <a:latin typeface="Algerian" panose="04020705040A02060702" pitchFamily="82" charset="0"/>
              </a:rPr>
              <a:t>.</a:t>
            </a:r>
            <a:r>
              <a:rPr lang="en-US" sz="2000" b="1" i="0" dirty="0">
                <a:solidFill>
                  <a:srgbClr val="000000"/>
                </a:solidFill>
                <a:effectLst/>
                <a:latin typeface="Algerian" panose="04020705040A02060702" pitchFamily="82" charset="0"/>
              </a:rPr>
              <a:t> Basically they wants to upgrow the business, so for the same they want some powerful insights with python programming.</a:t>
            </a:r>
          </a:p>
          <a:p>
            <a:pPr marL="342900" indent="-342900" algn="l">
              <a:lnSpc>
                <a:spcPct val="150000"/>
              </a:lnSpc>
              <a:buFont typeface="Wingdings" panose="05000000000000000000" pitchFamily="2" charset="2"/>
              <a:buChar char="q"/>
            </a:pPr>
            <a:r>
              <a:rPr lang="en-US" sz="2000" b="1" i="0" dirty="0">
                <a:solidFill>
                  <a:srgbClr val="000000"/>
                </a:solidFill>
                <a:effectLst/>
                <a:latin typeface="Algerian" panose="04020705040A02060702" pitchFamily="82" charset="0"/>
              </a:rPr>
              <a:t> to know that which kind of movie is high in demand and which genre is the popular among audience and so on.</a:t>
            </a:r>
          </a:p>
          <a:p>
            <a:pPr marL="342900" indent="-342900" algn="l">
              <a:lnSpc>
                <a:spcPct val="150000"/>
              </a:lnSpc>
              <a:buFont typeface="Wingdings" panose="05000000000000000000" pitchFamily="2" charset="2"/>
              <a:buChar char="q"/>
            </a:pPr>
            <a:r>
              <a:rPr lang="en-US" sz="2000" b="1" i="0" dirty="0">
                <a:solidFill>
                  <a:srgbClr val="000000"/>
                </a:solidFill>
                <a:effectLst/>
                <a:latin typeface="Algerian" panose="04020705040A02060702" pitchFamily="82" charset="0"/>
              </a:rPr>
              <a:t> TO UNDERSTAND THE RELATION BETWEEN POPULARITY AND BUDGET,IF ANY.</a:t>
            </a:r>
          </a:p>
          <a:p>
            <a:pPr marL="342900" indent="-342900" algn="l">
              <a:lnSpc>
                <a:spcPct val="150000"/>
              </a:lnSpc>
              <a:buFont typeface="Wingdings" panose="05000000000000000000" pitchFamily="2" charset="2"/>
              <a:buChar char="q"/>
            </a:pPr>
            <a:r>
              <a:rPr lang="en-US" sz="2000" b="1" dirty="0">
                <a:solidFill>
                  <a:srgbClr val="000000"/>
                </a:solidFill>
                <a:latin typeface="Algerian" panose="04020705040A02060702" pitchFamily="82" charset="0"/>
              </a:rPr>
              <a:t>TO IDENTIFY THE MOVIES WITH THE HIGHEST BUDGET AND LOWEST BUDGET.</a:t>
            </a:r>
          </a:p>
          <a:p>
            <a:pPr marL="342900" indent="-342900" algn="l">
              <a:lnSpc>
                <a:spcPct val="150000"/>
              </a:lnSpc>
              <a:buFont typeface="Wingdings" panose="05000000000000000000" pitchFamily="2" charset="2"/>
              <a:buChar char="q"/>
            </a:pPr>
            <a:r>
              <a:rPr lang="en-US" sz="2000" b="1" dirty="0">
                <a:solidFill>
                  <a:srgbClr val="000000"/>
                </a:solidFill>
                <a:latin typeface="Algerian" panose="04020705040A02060702" pitchFamily="82" charset="0"/>
              </a:rPr>
              <a:t>TO FIND THE TOP PRODUCTION COMPANIES BY WHICH HIGHEST NUMBER OF MOVIES ARE PRODUCED WHICH ARE IN DEMAND. </a:t>
            </a:r>
          </a:p>
          <a:p>
            <a:pPr marL="342900" indent="-342900" algn="l">
              <a:lnSpc>
                <a:spcPct val="150000"/>
              </a:lnSpc>
              <a:buFont typeface="Wingdings" panose="05000000000000000000" pitchFamily="2" charset="2"/>
              <a:buChar char="q"/>
            </a:pPr>
            <a:endParaRPr lang="en-US" sz="2000" dirty="0">
              <a:latin typeface="Algerian" panose="04020705040A02060702" pitchFamily="82"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9295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1565-67D5-A5FF-271D-C2F88DEC8861}"/>
              </a:ext>
            </a:extLst>
          </p:cNvPr>
          <p:cNvSpPr>
            <a:spLocks noGrp="1"/>
          </p:cNvSpPr>
          <p:nvPr>
            <p:ph type="title" idx="4294967295"/>
          </p:nvPr>
        </p:nvSpPr>
        <p:spPr>
          <a:xfrm>
            <a:off x="0" y="196850"/>
            <a:ext cx="11650663" cy="982663"/>
          </a:xfrm>
        </p:spPr>
        <p:txBody>
          <a:bodyPr>
            <a:normAutofit/>
          </a:bodyPr>
          <a:lstStyle/>
          <a:p>
            <a:pPr algn="ctr"/>
            <a:r>
              <a:rPr lang="en-US" sz="2000" b="1" dirty="0"/>
              <a:t>Task-1:Load the movie dataset in python notebook.Display the number of rows and columns in the dataset.Display the title and genres of the first 50 movies in the dataset.</a:t>
            </a:r>
            <a:endParaRPr lang="en-IN" sz="2000" dirty="0"/>
          </a:p>
        </p:txBody>
      </p:sp>
      <p:pic>
        <p:nvPicPr>
          <p:cNvPr id="5" name="Picture 4">
            <a:extLst>
              <a:ext uri="{FF2B5EF4-FFF2-40B4-BE49-F238E27FC236}">
                <a16:creationId xmlns:a16="http://schemas.microsoft.com/office/drawing/2014/main" id="{538080A6-8550-F7FE-1913-D09358BA1572}"/>
              </a:ext>
            </a:extLst>
          </p:cNvPr>
          <p:cNvPicPr>
            <a:picLocks noChangeAspect="1"/>
          </p:cNvPicPr>
          <p:nvPr/>
        </p:nvPicPr>
        <p:blipFill>
          <a:blip r:embed="rId3"/>
          <a:stretch>
            <a:fillRect/>
          </a:stretch>
        </p:blipFill>
        <p:spPr>
          <a:xfrm>
            <a:off x="0" y="1179513"/>
            <a:ext cx="7590502" cy="410041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6CB01F57-FBA9-AB33-A57B-FCF7C1E1C69B}"/>
              </a:ext>
            </a:extLst>
          </p:cNvPr>
          <p:cNvPicPr>
            <a:picLocks noChangeAspect="1"/>
          </p:cNvPicPr>
          <p:nvPr/>
        </p:nvPicPr>
        <p:blipFill>
          <a:blip r:embed="rId4"/>
          <a:stretch>
            <a:fillRect/>
          </a:stretch>
        </p:blipFill>
        <p:spPr>
          <a:xfrm>
            <a:off x="7698658" y="1179513"/>
            <a:ext cx="4168878" cy="3522400"/>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7C57C075-5A8E-FA2A-A8F3-12648E1151EA}"/>
              </a:ext>
            </a:extLst>
          </p:cNvPr>
          <p:cNvPicPr>
            <a:picLocks noChangeAspect="1"/>
          </p:cNvPicPr>
          <p:nvPr/>
        </p:nvPicPr>
        <p:blipFill>
          <a:blip r:embed="rId5"/>
          <a:stretch>
            <a:fillRect/>
          </a:stretch>
        </p:blipFill>
        <p:spPr>
          <a:xfrm>
            <a:off x="9340646" y="4768987"/>
            <a:ext cx="1936954" cy="815514"/>
          </a:xfrm>
          <a:prstGeom prst="rect">
            <a:avLst/>
          </a:prstGeom>
        </p:spPr>
      </p:pic>
      <p:sp>
        <p:nvSpPr>
          <p:cNvPr id="14" name="TextBox 13">
            <a:extLst>
              <a:ext uri="{FF2B5EF4-FFF2-40B4-BE49-F238E27FC236}">
                <a16:creationId xmlns:a16="http://schemas.microsoft.com/office/drawing/2014/main" id="{788A265B-8834-5CE9-6D53-807D2AFD99F2}"/>
              </a:ext>
            </a:extLst>
          </p:cNvPr>
          <p:cNvSpPr txBox="1"/>
          <p:nvPr/>
        </p:nvSpPr>
        <p:spPr>
          <a:xfrm rot="10800000" flipV="1">
            <a:off x="68826" y="5647370"/>
            <a:ext cx="10078064" cy="646331"/>
          </a:xfrm>
          <a:prstGeom prst="rect">
            <a:avLst/>
          </a:prstGeom>
          <a:noFill/>
        </p:spPr>
        <p:txBody>
          <a:bodyPr wrap="square">
            <a:spAutoFit/>
          </a:bodyPr>
          <a:lstStyle/>
          <a:p>
            <a:r>
              <a:rPr lang="en-US" b="1" dirty="0"/>
              <a:t>INTERPRETATION:  During Data Pre-processing using Python, firstly we have loaded the dataset in Jupyter notebook via various libraries of Python. There are 4803 rows and 20 columns in our dataset. </a:t>
            </a:r>
            <a:endParaRPr lang="en-IN" dirty="0"/>
          </a:p>
        </p:txBody>
      </p:sp>
    </p:spTree>
    <p:extLst>
      <p:ext uri="{BB962C8B-B14F-4D97-AF65-F5344CB8AC3E}">
        <p14:creationId xmlns:p14="http://schemas.microsoft.com/office/powerpoint/2010/main" val="4058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DEAE-DB25-106D-1820-C57AEC5417AF}"/>
              </a:ext>
            </a:extLst>
          </p:cNvPr>
          <p:cNvSpPr>
            <a:spLocks noGrp="1"/>
          </p:cNvSpPr>
          <p:nvPr>
            <p:ph type="title" idx="4294967295"/>
          </p:nvPr>
        </p:nvSpPr>
        <p:spPr>
          <a:xfrm>
            <a:off x="2899797" y="157316"/>
            <a:ext cx="7688828" cy="834872"/>
          </a:xfrm>
        </p:spPr>
        <p:txBody>
          <a:bodyPr>
            <a:normAutofit fontScale="90000"/>
          </a:bodyPr>
          <a:lstStyle/>
          <a:p>
            <a:r>
              <a:rPr lang="en-US" sz="2000" b="1" dirty="0"/>
              <a:t>TASK-2</a:t>
            </a:r>
            <a:r>
              <a:rPr lang="en-US" sz="2000" dirty="0"/>
              <a:t> : </a:t>
            </a:r>
            <a:r>
              <a:rPr lang="en-US" sz="2000" b="1" dirty="0"/>
              <a:t>Identify the columns that have null values and perform null values treatment.(Choose the imputation method based on the type of data in the columns of the dataset.)</a:t>
            </a:r>
            <a:endParaRPr lang="en-IN" sz="2000" b="1" dirty="0"/>
          </a:p>
        </p:txBody>
      </p:sp>
      <p:sp>
        <p:nvSpPr>
          <p:cNvPr id="4" name="Text Placeholder 3">
            <a:extLst>
              <a:ext uri="{FF2B5EF4-FFF2-40B4-BE49-F238E27FC236}">
                <a16:creationId xmlns:a16="http://schemas.microsoft.com/office/drawing/2014/main" id="{BEBC9C13-9CD5-469C-1D47-CB0949CEDFC9}"/>
              </a:ext>
            </a:extLst>
          </p:cNvPr>
          <p:cNvSpPr>
            <a:spLocks noGrp="1"/>
          </p:cNvSpPr>
          <p:nvPr>
            <p:ph type="body" sz="half" idx="4294967295"/>
          </p:nvPr>
        </p:nvSpPr>
        <p:spPr>
          <a:xfrm>
            <a:off x="0" y="3303588"/>
            <a:ext cx="3273425" cy="1474787"/>
          </a:xfrm>
        </p:spPr>
        <p:txBody>
          <a:bodyPr>
            <a:normAutofit/>
          </a:bodyPr>
          <a:lstStyle/>
          <a:p>
            <a:endParaRPr lang="en-US" dirty="0"/>
          </a:p>
          <a:p>
            <a:endParaRPr lang="en-US" dirty="0"/>
          </a:p>
        </p:txBody>
      </p:sp>
      <p:pic>
        <p:nvPicPr>
          <p:cNvPr id="6" name="Picture 5">
            <a:extLst>
              <a:ext uri="{FF2B5EF4-FFF2-40B4-BE49-F238E27FC236}">
                <a16:creationId xmlns:a16="http://schemas.microsoft.com/office/drawing/2014/main" id="{EBF4FC64-6D0E-3076-05B7-81C0595FA5E8}"/>
              </a:ext>
            </a:extLst>
          </p:cNvPr>
          <p:cNvPicPr>
            <a:picLocks noChangeAspect="1"/>
          </p:cNvPicPr>
          <p:nvPr/>
        </p:nvPicPr>
        <p:blipFill>
          <a:blip r:embed="rId2"/>
          <a:stretch>
            <a:fillRect/>
          </a:stretch>
        </p:blipFill>
        <p:spPr>
          <a:xfrm>
            <a:off x="1129994" y="1111351"/>
            <a:ext cx="3805799" cy="4057989"/>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9AF0F6A-BCAC-B2D1-D22D-F6AFB006F349}"/>
              </a:ext>
            </a:extLst>
          </p:cNvPr>
          <p:cNvPicPr>
            <a:picLocks noChangeAspect="1"/>
          </p:cNvPicPr>
          <p:nvPr/>
        </p:nvPicPr>
        <p:blipFill>
          <a:blip r:embed="rId3"/>
          <a:stretch>
            <a:fillRect/>
          </a:stretch>
        </p:blipFill>
        <p:spPr>
          <a:xfrm>
            <a:off x="6096000" y="1176119"/>
            <a:ext cx="5976752" cy="4115733"/>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E49D0403-4971-DC2F-F970-28DCEFEDA546}"/>
              </a:ext>
            </a:extLst>
          </p:cNvPr>
          <p:cNvSpPr txBox="1"/>
          <p:nvPr/>
        </p:nvSpPr>
        <p:spPr>
          <a:xfrm>
            <a:off x="96409" y="5291853"/>
            <a:ext cx="9420500" cy="923330"/>
          </a:xfrm>
          <a:prstGeom prst="rect">
            <a:avLst/>
          </a:prstGeom>
          <a:noFill/>
        </p:spPr>
        <p:txBody>
          <a:bodyPr wrap="square">
            <a:spAutoFit/>
          </a:bodyPr>
          <a:lstStyle/>
          <a:p>
            <a:r>
              <a:rPr lang="en-US" b="1" dirty="0"/>
              <a:t>INTERPRETATION: Later on we have checked the Null value in the dataset, and we have found 5 columns with null value ,so in order to fill the null value ,we are replacing the null values with measure of central tendency as per requirement. </a:t>
            </a:r>
          </a:p>
        </p:txBody>
      </p:sp>
    </p:spTree>
    <p:extLst>
      <p:ext uri="{BB962C8B-B14F-4D97-AF65-F5344CB8AC3E}">
        <p14:creationId xmlns:p14="http://schemas.microsoft.com/office/powerpoint/2010/main" val="6240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FF62-C364-FA77-5B7F-E612F5AA5DC4}"/>
              </a:ext>
            </a:extLst>
          </p:cNvPr>
          <p:cNvSpPr>
            <a:spLocks noGrp="1"/>
          </p:cNvSpPr>
          <p:nvPr>
            <p:ph type="title" idx="4294967295"/>
          </p:nvPr>
        </p:nvSpPr>
        <p:spPr>
          <a:xfrm>
            <a:off x="3038168" y="196850"/>
            <a:ext cx="7452852" cy="784225"/>
          </a:xfrm>
        </p:spPr>
        <p:txBody>
          <a:bodyPr>
            <a:normAutofit/>
          </a:bodyPr>
          <a:lstStyle/>
          <a:p>
            <a:r>
              <a:rPr lang="en-US" sz="2000" b="1" dirty="0"/>
              <a:t>TASK-3 :Display the movie categories that have budget greater than $220,000. </a:t>
            </a:r>
            <a:endParaRPr lang="en-IN" sz="2000" b="1" dirty="0"/>
          </a:p>
        </p:txBody>
      </p:sp>
      <p:sp>
        <p:nvSpPr>
          <p:cNvPr id="3" name="Content Placeholder 2">
            <a:extLst>
              <a:ext uri="{FF2B5EF4-FFF2-40B4-BE49-F238E27FC236}">
                <a16:creationId xmlns:a16="http://schemas.microsoft.com/office/drawing/2014/main" id="{B5BFBF66-0D60-0049-0204-7E442BFB9C4C}"/>
              </a:ext>
            </a:extLst>
          </p:cNvPr>
          <p:cNvSpPr>
            <a:spLocks noGrp="1"/>
          </p:cNvSpPr>
          <p:nvPr>
            <p:ph idx="4294967295"/>
          </p:nvPr>
        </p:nvSpPr>
        <p:spPr>
          <a:xfrm>
            <a:off x="0" y="2564223"/>
            <a:ext cx="3510116" cy="1486668"/>
          </a:xfrm>
        </p:spPr>
        <p:txBody>
          <a:bodyPr/>
          <a:lstStyle/>
          <a:p>
            <a:endParaRPr lang="en-US" dirty="0"/>
          </a:p>
          <a:p>
            <a:endParaRPr lang="en-IN" dirty="0"/>
          </a:p>
        </p:txBody>
      </p:sp>
      <p:sp>
        <p:nvSpPr>
          <p:cNvPr id="4" name="Text Placeholder 3">
            <a:extLst>
              <a:ext uri="{FF2B5EF4-FFF2-40B4-BE49-F238E27FC236}">
                <a16:creationId xmlns:a16="http://schemas.microsoft.com/office/drawing/2014/main" id="{5A49AA73-CDEF-2004-4CB4-C38166B38AE6}"/>
              </a:ext>
            </a:extLst>
          </p:cNvPr>
          <p:cNvSpPr>
            <a:spLocks noGrp="1"/>
          </p:cNvSpPr>
          <p:nvPr>
            <p:ph type="body" sz="half" idx="4294967295"/>
          </p:nvPr>
        </p:nvSpPr>
        <p:spPr>
          <a:xfrm>
            <a:off x="491613" y="5380601"/>
            <a:ext cx="9143999" cy="1280549"/>
          </a:xfrm>
        </p:spPr>
        <p:txBody>
          <a:bodyPr>
            <a:normAutofit fontScale="55000" lnSpcReduction="20000"/>
          </a:bodyPr>
          <a:lstStyle/>
          <a:p>
            <a:pPr marL="0" indent="0">
              <a:buNone/>
            </a:pPr>
            <a:r>
              <a:rPr lang="en-US" sz="2900" b="1" dirty="0"/>
              <a:t>INTERPRETATION:   </a:t>
            </a:r>
          </a:p>
          <a:p>
            <a:pPr marL="0" indent="0">
              <a:buNone/>
            </a:pPr>
            <a:r>
              <a:rPr lang="en-US" sz="2900" b="1" dirty="0"/>
              <a:t>                           We got 3684 MOVIE CATEGORIES that have budget greater than $220,000.on the basis of which we can say that ‘ACTION’ &amp; ‘ADVENTURE’ ARE ON TOPMOST.</a:t>
            </a:r>
          </a:p>
          <a:p>
            <a:endParaRPr lang="en-IN" dirty="0"/>
          </a:p>
        </p:txBody>
      </p:sp>
      <p:pic>
        <p:nvPicPr>
          <p:cNvPr id="8" name="Picture 7">
            <a:extLst>
              <a:ext uri="{FF2B5EF4-FFF2-40B4-BE49-F238E27FC236}">
                <a16:creationId xmlns:a16="http://schemas.microsoft.com/office/drawing/2014/main" id="{241280BE-2629-E07A-E1FB-63B9179AA14D}"/>
              </a:ext>
            </a:extLst>
          </p:cNvPr>
          <p:cNvPicPr>
            <a:picLocks noChangeAspect="1"/>
          </p:cNvPicPr>
          <p:nvPr/>
        </p:nvPicPr>
        <p:blipFill>
          <a:blip r:embed="rId2"/>
          <a:stretch>
            <a:fillRect/>
          </a:stretch>
        </p:blipFill>
        <p:spPr>
          <a:xfrm>
            <a:off x="3824748" y="981075"/>
            <a:ext cx="6869338" cy="42827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20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5932-F618-E2B7-FDF9-9AE32C63A89C}"/>
              </a:ext>
            </a:extLst>
          </p:cNvPr>
          <p:cNvSpPr>
            <a:spLocks noGrp="1"/>
          </p:cNvSpPr>
          <p:nvPr>
            <p:ph type="title" idx="4294967295"/>
          </p:nvPr>
        </p:nvSpPr>
        <p:spPr>
          <a:xfrm>
            <a:off x="2428568" y="-727587"/>
            <a:ext cx="7718322" cy="1759380"/>
          </a:xfrm>
        </p:spPr>
        <p:txBody>
          <a:bodyPr>
            <a:normAutofit fontScale="90000"/>
          </a:bodyPr>
          <a:lstStyle/>
          <a:p>
            <a:br>
              <a:rPr lang="en-US" sz="2000" b="1" dirty="0"/>
            </a:br>
            <a:br>
              <a:rPr lang="en-US" sz="2000" b="1" dirty="0"/>
            </a:br>
            <a:br>
              <a:rPr lang="en-US" sz="2000" b="1" dirty="0"/>
            </a:br>
            <a:br>
              <a:rPr lang="en-US" sz="2000" b="1" dirty="0"/>
            </a:br>
            <a:r>
              <a:rPr lang="en-US" sz="2200" b="1" dirty="0"/>
              <a:t>TASK-4- Display the movie categories where the revenue is greater than $961,000,000.</a:t>
            </a:r>
            <a:br>
              <a:rPr lang="en-US" sz="2000" dirty="0"/>
            </a:br>
            <a:endParaRPr lang="en-IN" dirty="0"/>
          </a:p>
        </p:txBody>
      </p:sp>
      <p:sp>
        <p:nvSpPr>
          <p:cNvPr id="4" name="Text Placeholder 3">
            <a:extLst>
              <a:ext uri="{FF2B5EF4-FFF2-40B4-BE49-F238E27FC236}">
                <a16:creationId xmlns:a16="http://schemas.microsoft.com/office/drawing/2014/main" id="{CCA8E43B-6BA2-E0FB-F493-A7D1C3DFA444}"/>
              </a:ext>
            </a:extLst>
          </p:cNvPr>
          <p:cNvSpPr>
            <a:spLocks noGrp="1"/>
          </p:cNvSpPr>
          <p:nvPr>
            <p:ph type="body" sz="half" idx="4294967295"/>
          </p:nvPr>
        </p:nvSpPr>
        <p:spPr>
          <a:xfrm>
            <a:off x="530942" y="5329083"/>
            <a:ext cx="9684774" cy="1401783"/>
          </a:xfrm>
        </p:spPr>
        <p:txBody>
          <a:bodyPr>
            <a:normAutofit fontScale="77500" lnSpcReduction="20000"/>
          </a:bodyPr>
          <a:lstStyle/>
          <a:p>
            <a:pPr marL="0" indent="0">
              <a:buNone/>
            </a:pPr>
            <a:r>
              <a:rPr lang="en-US" b="1" dirty="0"/>
              <a:t>INTERPRETATION:   </a:t>
            </a:r>
          </a:p>
          <a:p>
            <a:pPr marL="0" indent="0">
              <a:buNone/>
            </a:pPr>
            <a:r>
              <a:rPr lang="en-US" b="1" dirty="0"/>
              <a:t>THERE ARE 480 MOVIE CATEGORIES </a:t>
            </a:r>
            <a:r>
              <a:rPr lang="en-US" sz="2000" b="1" dirty="0"/>
              <a:t>that have revenue is greater than $961,000,000</a:t>
            </a:r>
            <a:r>
              <a:rPr lang="en-US" b="1" dirty="0"/>
              <a:t>. IT </a:t>
            </a:r>
            <a:r>
              <a:rPr lang="en-US" sz="2000" b="1" dirty="0"/>
              <a:t>SHOWS THAT ‘ACTION’,’ADVENTURE’,’SCIENCE FICTION’ &amp;’DRAMA’ ARE MOVIE CATEGORIES WITH THE HIGHEST REVENUE.</a:t>
            </a:r>
            <a:br>
              <a:rPr lang="en-US" sz="1800" dirty="0"/>
            </a:br>
            <a:endParaRPr lang="en-IN" b="1" dirty="0"/>
          </a:p>
        </p:txBody>
      </p:sp>
      <p:pic>
        <p:nvPicPr>
          <p:cNvPr id="5" name="Picture 4">
            <a:extLst>
              <a:ext uri="{FF2B5EF4-FFF2-40B4-BE49-F238E27FC236}">
                <a16:creationId xmlns:a16="http://schemas.microsoft.com/office/drawing/2014/main" id="{075D8B59-D99E-5545-5B12-C111A97728B0}"/>
              </a:ext>
            </a:extLst>
          </p:cNvPr>
          <p:cNvPicPr>
            <a:picLocks noChangeAspect="1"/>
          </p:cNvPicPr>
          <p:nvPr/>
        </p:nvPicPr>
        <p:blipFill>
          <a:blip r:embed="rId2"/>
          <a:stretch>
            <a:fillRect/>
          </a:stretch>
        </p:blipFill>
        <p:spPr>
          <a:xfrm>
            <a:off x="3638501" y="770544"/>
            <a:ext cx="6508390" cy="44621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488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C920-6130-B015-BFBF-8302B30C26C9}"/>
              </a:ext>
            </a:extLst>
          </p:cNvPr>
          <p:cNvSpPr>
            <a:spLocks noGrp="1"/>
          </p:cNvSpPr>
          <p:nvPr>
            <p:ph type="title" idx="4294967295"/>
          </p:nvPr>
        </p:nvSpPr>
        <p:spPr>
          <a:xfrm>
            <a:off x="2566218" y="186813"/>
            <a:ext cx="8711381" cy="1012722"/>
          </a:xfrm>
        </p:spPr>
        <p:txBody>
          <a:bodyPr>
            <a:normAutofit fontScale="90000"/>
          </a:bodyPr>
          <a:lstStyle/>
          <a:p>
            <a:r>
              <a:rPr lang="en-US" sz="2000" b="1" dirty="0"/>
              <a:t>TASK-5: the dataset,there are some movies for which the budget and revenue columns have the value 0,which mean unknown values.Remove the rows with value 0 from both the budget and revenue columns.</a:t>
            </a:r>
            <a:endParaRPr lang="en-IN" sz="2000" b="1" dirty="0"/>
          </a:p>
        </p:txBody>
      </p:sp>
      <p:sp>
        <p:nvSpPr>
          <p:cNvPr id="4" name="Text Placeholder 3">
            <a:extLst>
              <a:ext uri="{FF2B5EF4-FFF2-40B4-BE49-F238E27FC236}">
                <a16:creationId xmlns:a16="http://schemas.microsoft.com/office/drawing/2014/main" id="{8EAFAA25-586B-8FD5-15A8-07CFA503EE45}"/>
              </a:ext>
            </a:extLst>
          </p:cNvPr>
          <p:cNvSpPr>
            <a:spLocks noGrp="1"/>
          </p:cNvSpPr>
          <p:nvPr>
            <p:ph type="body" sz="half" idx="4294967295"/>
          </p:nvPr>
        </p:nvSpPr>
        <p:spPr>
          <a:xfrm>
            <a:off x="235974" y="5338915"/>
            <a:ext cx="10235381" cy="1111045"/>
          </a:xfrm>
        </p:spPr>
        <p:txBody>
          <a:bodyPr>
            <a:noAutofit/>
          </a:bodyPr>
          <a:lstStyle/>
          <a:p>
            <a:r>
              <a:rPr lang="en-US" sz="1800" b="1" dirty="0"/>
              <a:t>INTERPRETATION:   </a:t>
            </a:r>
          </a:p>
          <a:p>
            <a:pPr marL="0" indent="0">
              <a:buNone/>
            </a:pPr>
            <a:r>
              <a:rPr lang="en-IN" sz="1800" b="1" dirty="0"/>
              <a:t>After removing </a:t>
            </a:r>
            <a:r>
              <a:rPr lang="en-US" sz="1800" b="1" dirty="0"/>
              <a:t>the rows with value 0 from both the budget and revenue columns, there ARE 64580 records of movie that we are having as output.</a:t>
            </a:r>
            <a:endParaRPr lang="en-IN" sz="1800" b="1" dirty="0"/>
          </a:p>
        </p:txBody>
      </p:sp>
      <p:pic>
        <p:nvPicPr>
          <p:cNvPr id="6" name="Picture 5">
            <a:extLst>
              <a:ext uri="{FF2B5EF4-FFF2-40B4-BE49-F238E27FC236}">
                <a16:creationId xmlns:a16="http://schemas.microsoft.com/office/drawing/2014/main" id="{B9C32361-72EE-7D56-F6D9-4AA607923DED}"/>
              </a:ext>
            </a:extLst>
          </p:cNvPr>
          <p:cNvPicPr>
            <a:picLocks noChangeAspect="1"/>
          </p:cNvPicPr>
          <p:nvPr/>
        </p:nvPicPr>
        <p:blipFill>
          <a:blip r:embed="rId2"/>
          <a:stretch>
            <a:fillRect/>
          </a:stretch>
        </p:blipFill>
        <p:spPr>
          <a:xfrm>
            <a:off x="3500285" y="1199535"/>
            <a:ext cx="7185416" cy="399189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0206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6C1A-6552-371B-D0F4-1BEFAF3C9F31}"/>
              </a:ext>
            </a:extLst>
          </p:cNvPr>
          <p:cNvSpPr>
            <a:spLocks noGrp="1"/>
          </p:cNvSpPr>
          <p:nvPr>
            <p:ph type="title" idx="4294967295"/>
          </p:nvPr>
        </p:nvSpPr>
        <p:spPr>
          <a:xfrm>
            <a:off x="2506663" y="107950"/>
            <a:ext cx="9685337" cy="885825"/>
          </a:xfrm>
        </p:spPr>
        <p:txBody>
          <a:bodyPr>
            <a:normAutofit/>
          </a:bodyPr>
          <a:lstStyle/>
          <a:p>
            <a:r>
              <a:rPr lang="en-US" sz="2200" b="1" dirty="0"/>
              <a:t>TASK-6:List the top 10 movies with the highest revenues and the top 10 movies with the least budget.</a:t>
            </a:r>
            <a:endParaRPr lang="en-IN" b="1" dirty="0"/>
          </a:p>
        </p:txBody>
      </p:sp>
      <p:pic>
        <p:nvPicPr>
          <p:cNvPr id="6" name="Picture 5">
            <a:extLst>
              <a:ext uri="{FF2B5EF4-FFF2-40B4-BE49-F238E27FC236}">
                <a16:creationId xmlns:a16="http://schemas.microsoft.com/office/drawing/2014/main" id="{B574D061-277A-E222-AA5D-431D2EB4EEC2}"/>
              </a:ext>
            </a:extLst>
          </p:cNvPr>
          <p:cNvPicPr>
            <a:picLocks noChangeAspect="1"/>
          </p:cNvPicPr>
          <p:nvPr/>
        </p:nvPicPr>
        <p:blipFill>
          <a:blip r:embed="rId2"/>
          <a:stretch>
            <a:fillRect/>
          </a:stretch>
        </p:blipFill>
        <p:spPr>
          <a:xfrm>
            <a:off x="78186" y="1789471"/>
            <a:ext cx="3736730" cy="481780"/>
          </a:xfrm>
          <a:prstGeom prst="rect">
            <a:avLst/>
          </a:prstGeom>
        </p:spPr>
      </p:pic>
      <p:pic>
        <p:nvPicPr>
          <p:cNvPr id="9" name="Picture 8">
            <a:extLst>
              <a:ext uri="{FF2B5EF4-FFF2-40B4-BE49-F238E27FC236}">
                <a16:creationId xmlns:a16="http://schemas.microsoft.com/office/drawing/2014/main" id="{AFBD3D14-1AFE-A283-E20B-744E20736998}"/>
              </a:ext>
            </a:extLst>
          </p:cNvPr>
          <p:cNvPicPr>
            <a:picLocks noChangeAspect="1"/>
          </p:cNvPicPr>
          <p:nvPr/>
        </p:nvPicPr>
        <p:blipFill>
          <a:blip r:embed="rId3"/>
          <a:stretch>
            <a:fillRect/>
          </a:stretch>
        </p:blipFill>
        <p:spPr>
          <a:xfrm>
            <a:off x="186576" y="3602523"/>
            <a:ext cx="7855974" cy="3242571"/>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E86F9587-D3FD-BC64-B478-2294E5C9AACF}"/>
              </a:ext>
            </a:extLst>
          </p:cNvPr>
          <p:cNvPicPr>
            <a:picLocks noChangeAspect="1"/>
          </p:cNvPicPr>
          <p:nvPr/>
        </p:nvPicPr>
        <p:blipFill>
          <a:blip r:embed="rId4"/>
          <a:stretch>
            <a:fillRect/>
          </a:stretch>
        </p:blipFill>
        <p:spPr>
          <a:xfrm>
            <a:off x="3893101" y="993427"/>
            <a:ext cx="8298899" cy="2555647"/>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B40D5C14-82DA-E9F5-7304-38AC8E72E1BB}"/>
              </a:ext>
            </a:extLst>
          </p:cNvPr>
          <p:cNvPicPr>
            <a:picLocks noChangeAspect="1"/>
          </p:cNvPicPr>
          <p:nvPr/>
        </p:nvPicPr>
        <p:blipFill>
          <a:blip r:embed="rId5"/>
          <a:stretch>
            <a:fillRect/>
          </a:stretch>
        </p:blipFill>
        <p:spPr>
          <a:xfrm>
            <a:off x="8278761" y="4168876"/>
            <a:ext cx="3834581" cy="595445"/>
          </a:xfrm>
          <a:prstGeom prst="rect">
            <a:avLst/>
          </a:prstGeom>
        </p:spPr>
      </p:pic>
    </p:spTree>
    <p:extLst>
      <p:ext uri="{BB962C8B-B14F-4D97-AF65-F5344CB8AC3E}">
        <p14:creationId xmlns:p14="http://schemas.microsoft.com/office/powerpoint/2010/main" val="404288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06C7-B42B-5301-3E21-6B11FC00850A}"/>
              </a:ext>
            </a:extLst>
          </p:cNvPr>
          <p:cNvSpPr>
            <a:spLocks noGrp="1"/>
          </p:cNvSpPr>
          <p:nvPr>
            <p:ph type="title" idx="4294967295"/>
          </p:nvPr>
        </p:nvSpPr>
        <p:spPr>
          <a:xfrm>
            <a:off x="3441291" y="98425"/>
            <a:ext cx="6567948" cy="1051949"/>
          </a:xfrm>
        </p:spPr>
        <p:txBody>
          <a:bodyPr>
            <a:normAutofit fontScale="90000"/>
          </a:bodyPr>
          <a:lstStyle/>
          <a:p>
            <a:r>
              <a:rPr lang="en-US" sz="2000" b="1" dirty="0"/>
              <a:t>TASK-7: How are popularities of movies related with the movie budget?Are correlated or totally uncorrelated to each other?Write interpretation of your analysis.</a:t>
            </a:r>
            <a:endParaRPr lang="en-IN" sz="2000" b="1" dirty="0"/>
          </a:p>
        </p:txBody>
      </p:sp>
      <p:sp>
        <p:nvSpPr>
          <p:cNvPr id="4" name="Text Placeholder 3">
            <a:extLst>
              <a:ext uri="{FF2B5EF4-FFF2-40B4-BE49-F238E27FC236}">
                <a16:creationId xmlns:a16="http://schemas.microsoft.com/office/drawing/2014/main" id="{E54EA384-1B2D-97D0-80DE-605656852AB8}"/>
              </a:ext>
            </a:extLst>
          </p:cNvPr>
          <p:cNvSpPr>
            <a:spLocks noGrp="1"/>
          </p:cNvSpPr>
          <p:nvPr>
            <p:ph type="body" sz="half" idx="4294967295"/>
          </p:nvPr>
        </p:nvSpPr>
        <p:spPr>
          <a:xfrm>
            <a:off x="550607" y="5458561"/>
            <a:ext cx="9920748" cy="911099"/>
          </a:xfrm>
        </p:spPr>
        <p:txBody>
          <a:bodyPr>
            <a:normAutofit fontScale="70000" lnSpcReduction="20000"/>
          </a:bodyPr>
          <a:lstStyle/>
          <a:p>
            <a:r>
              <a:rPr lang="en-US" b="1" dirty="0"/>
              <a:t>INTERPRETATION:  </a:t>
            </a:r>
          </a:p>
          <a:p>
            <a:pPr marL="0" indent="0">
              <a:buNone/>
            </a:pPr>
            <a:r>
              <a:rPr lang="en-US" sz="1900" b="1" dirty="0"/>
              <a:t>there is a positive correlation between Movie Budget &amp; the popularity with a moderate correlation coefficient.</a:t>
            </a:r>
            <a:endParaRPr lang="en-IN" sz="1900" b="1" dirty="0"/>
          </a:p>
        </p:txBody>
      </p:sp>
      <p:pic>
        <p:nvPicPr>
          <p:cNvPr id="9" name="Picture 8">
            <a:extLst>
              <a:ext uri="{FF2B5EF4-FFF2-40B4-BE49-F238E27FC236}">
                <a16:creationId xmlns:a16="http://schemas.microsoft.com/office/drawing/2014/main" id="{8083A9A6-F1A1-494C-E11D-47825C203D79}"/>
              </a:ext>
            </a:extLst>
          </p:cNvPr>
          <p:cNvPicPr>
            <a:picLocks noChangeAspect="1"/>
          </p:cNvPicPr>
          <p:nvPr/>
        </p:nvPicPr>
        <p:blipFill>
          <a:blip r:embed="rId2"/>
          <a:stretch>
            <a:fillRect/>
          </a:stretch>
        </p:blipFill>
        <p:spPr>
          <a:xfrm>
            <a:off x="2802195" y="1399438"/>
            <a:ext cx="6994520" cy="40591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6331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2460</TotalTime>
  <Words>907</Words>
  <Application>Microsoft Office PowerPoint</Application>
  <PresentationFormat>Widescreen</PresentationFormat>
  <Paragraphs>69</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Courier New</vt:lpstr>
      <vt:lpstr>Tw Cen MT</vt:lpstr>
      <vt:lpstr>Wingdings</vt:lpstr>
      <vt:lpstr>Droplet</vt:lpstr>
      <vt:lpstr>CAPSTONE PRESENTATION TDMB MOVIE DATA ANALYSIS</vt:lpstr>
      <vt:lpstr>PowerPoint Presentation</vt:lpstr>
      <vt:lpstr>Task-1:Load the movie dataset in python notebook.Display the number of rows and columns in the dataset.Display the title and genres of the first 50 movies in the dataset.</vt:lpstr>
      <vt:lpstr>TASK-2 : Identify the columns that have null values and perform null values treatment.(Choose the imputation method based on the type of data in the columns of the dataset.)</vt:lpstr>
      <vt:lpstr>TASK-3 :Display the movie categories that have budget greater than $220,000. </vt:lpstr>
      <vt:lpstr>    TASK-4- Display the movie categories where the revenue is greater than $961,000,000. </vt:lpstr>
      <vt:lpstr>TASK-5: the dataset,there are some movies for which the budget and revenue columns have the value 0,which mean unknown values.Remove the rows with value 0 from both the budget and revenue columns.</vt:lpstr>
      <vt:lpstr>TASK-6:List the top 10 movies with the highest revenues and the top 10 movies with the least budget.</vt:lpstr>
      <vt:lpstr>TASK-7: How are popularities of movies related with the movie budget?Are correlated or totally uncorrelated to each other?Write interpretation of your analysis.</vt:lpstr>
      <vt:lpstr>TASK-8: Identify and display the names of all production companies along the number of times they appeared in the dataset.</vt:lpstr>
      <vt:lpstr>TASK-9:Display the name of top 25 production companies based on the number of movies they have produced in descending order of the number of movies produced. </vt:lpstr>
      <vt:lpstr>Task-10: Sort the data in descending order based on revenue and filter 500 movies.Find the measures of central Tendency for the three columns given below here   i)MEAN      ii) MEDIAN         iii)MODE PERFORM THE OUTLIER ANALYSIS FOR ABOVE THREE COLUMNS USING BOX PLOTS.</vt:lpstr>
      <vt:lpstr>OUTLIER ANALYSIS USING BOX PLOT</vt:lpstr>
      <vt:lpstr>OUTLIER ANALYSIS USING BOX PLOT</vt:lpstr>
      <vt:lpstr>TASK-11:Identify and display the name of movies alongwith their runtimes for those movies that have above average runtime,using the data from previous task.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Vikas Bhardwaj</dc:creator>
  <cp:lastModifiedBy>Vikas Bhardwaj</cp:lastModifiedBy>
  <cp:revision>108</cp:revision>
  <dcterms:created xsi:type="dcterms:W3CDTF">2023-10-09T14:32:50Z</dcterms:created>
  <dcterms:modified xsi:type="dcterms:W3CDTF">2024-02-08T17:29:37Z</dcterms:modified>
</cp:coreProperties>
</file>