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18"/>
  </p:notesMasterIdLst>
  <p:sldIdLst>
    <p:sldId id="286" r:id="rId2"/>
    <p:sldId id="277" r:id="rId3"/>
    <p:sldId id="260" r:id="rId4"/>
    <p:sldId id="261" r:id="rId5"/>
    <p:sldId id="262" r:id="rId6"/>
    <p:sldId id="263" r:id="rId7"/>
    <p:sldId id="264" r:id="rId8"/>
    <p:sldId id="265" r:id="rId9"/>
    <p:sldId id="267" r:id="rId10"/>
    <p:sldId id="269" r:id="rId11"/>
    <p:sldId id="270" r:id="rId12"/>
    <p:sldId id="271" r:id="rId13"/>
    <p:sldId id="272" r:id="rId14"/>
    <p:sldId id="279" r:id="rId15"/>
    <p:sldId id="288"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63D7C-AC68-4BEC-9EAC-D8ECB84FD884}"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8248-77C0-4496-B1D0-CAF97CFB2877}" type="slidenum">
              <a:rPr lang="en-IN" smtClean="0"/>
              <a:t>‹#›</a:t>
            </a:fld>
            <a:endParaRPr lang="en-IN"/>
          </a:p>
        </p:txBody>
      </p:sp>
    </p:spTree>
    <p:extLst>
      <p:ext uri="{BB962C8B-B14F-4D97-AF65-F5344CB8AC3E}">
        <p14:creationId xmlns:p14="http://schemas.microsoft.com/office/powerpoint/2010/main" val="134170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F8248-77C0-4496-B1D0-CAF97CFB2877}" type="slidenum">
              <a:rPr lang="en-IN" smtClean="0"/>
              <a:t>3</a:t>
            </a:fld>
            <a:endParaRPr lang="en-IN"/>
          </a:p>
        </p:txBody>
      </p:sp>
    </p:spTree>
    <p:extLst>
      <p:ext uri="{BB962C8B-B14F-4D97-AF65-F5344CB8AC3E}">
        <p14:creationId xmlns:p14="http://schemas.microsoft.com/office/powerpoint/2010/main" val="266241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79672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24191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124600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757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666587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553803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243366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826540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63214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6445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51359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84247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F13A4-A222-49F4-9E4A-9A9390FC26CC}"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79467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20821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92852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95480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98026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5F13A4-A222-49F4-9E4A-9A9390FC26CC}" type="datetimeFigureOut">
              <a:rPr lang="en-IN" smtClean="0"/>
              <a:t>08-02-2024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CF1A551-D2F4-45EC-949E-E9B6FCF2AC36}" type="slidenum">
              <a:rPr lang="en-IN" smtClean="0"/>
              <a:t>‹#›</a:t>
            </a:fld>
            <a:endParaRPr lang="en-IN"/>
          </a:p>
        </p:txBody>
      </p:sp>
    </p:spTree>
    <p:extLst>
      <p:ext uri="{BB962C8B-B14F-4D97-AF65-F5344CB8AC3E}">
        <p14:creationId xmlns:p14="http://schemas.microsoft.com/office/powerpoint/2010/main" val="1322176666"/>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D8576F-598B-917E-5D3C-FAC2A365B5EB}"/>
              </a:ext>
            </a:extLst>
          </p:cNvPr>
          <p:cNvSpPr txBox="1"/>
          <p:nvPr/>
        </p:nvSpPr>
        <p:spPr>
          <a:xfrm>
            <a:off x="4611329" y="1622323"/>
            <a:ext cx="7089058" cy="1323439"/>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4000" b="1" dirty="0">
                <a:solidFill>
                  <a:schemeClr val="accent1">
                    <a:lumMod val="75000"/>
                  </a:schemeClr>
                </a:solidFill>
                <a:latin typeface="Algerian" panose="04020705040A02060702" pitchFamily="82" charset="0"/>
              </a:rPr>
              <a:t>CAPSTONE PRESENTATION</a:t>
            </a:r>
          </a:p>
          <a:p>
            <a:r>
              <a:rPr lang="en-US" sz="4000" b="1" dirty="0">
                <a:solidFill>
                  <a:schemeClr val="accent1">
                    <a:lumMod val="75000"/>
                  </a:schemeClr>
                </a:solidFill>
                <a:latin typeface="Algerian" panose="04020705040A02060702" pitchFamily="82" charset="0"/>
              </a:rPr>
              <a:t>CUSTOMER CHURN ANALYSIS</a:t>
            </a:r>
            <a:endParaRPr lang="en-IN" sz="4000" b="1" dirty="0">
              <a:solidFill>
                <a:schemeClr val="accent1">
                  <a:lumMod val="75000"/>
                </a:schemeClr>
              </a:solidFill>
              <a:latin typeface="Algerian" panose="04020705040A02060702" pitchFamily="82" charset="0"/>
            </a:endParaRPr>
          </a:p>
        </p:txBody>
      </p:sp>
      <p:sp>
        <p:nvSpPr>
          <p:cNvPr id="5" name="TextBox 4">
            <a:extLst>
              <a:ext uri="{FF2B5EF4-FFF2-40B4-BE49-F238E27FC236}">
                <a16:creationId xmlns:a16="http://schemas.microsoft.com/office/drawing/2014/main" id="{72705E50-0877-79C2-21A6-09229D2B41D4}"/>
              </a:ext>
            </a:extLst>
          </p:cNvPr>
          <p:cNvSpPr txBox="1"/>
          <p:nvPr/>
        </p:nvSpPr>
        <p:spPr>
          <a:xfrm>
            <a:off x="5004619" y="3105834"/>
            <a:ext cx="6410632" cy="95410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800" b="1" dirty="0">
                <a:solidFill>
                  <a:schemeClr val="tx1">
                    <a:lumMod val="95000"/>
                  </a:schemeClr>
                </a:solidFill>
              </a:rPr>
              <a:t>MENTOR’S NAME – MS. SHRUTI GODE</a:t>
            </a:r>
          </a:p>
          <a:p>
            <a:r>
              <a:rPr lang="en-US" sz="2800" b="1" dirty="0">
                <a:solidFill>
                  <a:schemeClr val="tx1">
                    <a:lumMod val="95000"/>
                  </a:schemeClr>
                </a:solidFill>
              </a:rPr>
              <a:t>PRESENTED BY- DEEPIKA TYAGI</a:t>
            </a:r>
            <a:endParaRPr lang="en-IN" sz="2800" b="1" dirty="0">
              <a:solidFill>
                <a:schemeClr val="tx1">
                  <a:lumMod val="95000"/>
                </a:schemeClr>
              </a:solidFill>
            </a:endParaRPr>
          </a:p>
        </p:txBody>
      </p:sp>
      <p:pic>
        <p:nvPicPr>
          <p:cNvPr id="1028" name="Picture 4">
            <a:extLst>
              <a:ext uri="{FF2B5EF4-FFF2-40B4-BE49-F238E27FC236}">
                <a16:creationId xmlns:a16="http://schemas.microsoft.com/office/drawing/2014/main" id="{8765D269-5BAD-2F12-8421-69D54C4D8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97" y="1782018"/>
            <a:ext cx="4134023" cy="23274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49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026B-CF42-A0A0-9CC8-5707F89A5239}"/>
              </a:ext>
            </a:extLst>
          </p:cNvPr>
          <p:cNvSpPr>
            <a:spLocks noGrp="1"/>
          </p:cNvSpPr>
          <p:nvPr>
            <p:ph type="title" idx="4294967295"/>
          </p:nvPr>
        </p:nvSpPr>
        <p:spPr>
          <a:xfrm>
            <a:off x="78658" y="68263"/>
            <a:ext cx="10382967" cy="796925"/>
          </a:xfrm>
        </p:spPr>
        <p:txBody>
          <a:bodyPr>
            <a:normAutofit/>
          </a:bodyPr>
          <a:lstStyle/>
          <a:p>
            <a:r>
              <a:rPr lang="en-US" sz="2000" b="1" dirty="0"/>
              <a:t>TASK-4: DISPLAY THE PERCENTAGE OF ATTIRED CUSTOMER  AND EXISTING CUSTOMER FROM THE DATA FOR EACH CARD CATEGORY.</a:t>
            </a:r>
            <a:endParaRPr lang="en-IN" sz="2000" b="1" dirty="0"/>
          </a:p>
        </p:txBody>
      </p:sp>
      <p:sp>
        <p:nvSpPr>
          <p:cNvPr id="4" name="Text Placeholder 3">
            <a:extLst>
              <a:ext uri="{FF2B5EF4-FFF2-40B4-BE49-F238E27FC236}">
                <a16:creationId xmlns:a16="http://schemas.microsoft.com/office/drawing/2014/main" id="{17370A4D-8DD2-5B4B-A5AF-24D495F39709}"/>
              </a:ext>
            </a:extLst>
          </p:cNvPr>
          <p:cNvSpPr>
            <a:spLocks noGrp="1"/>
          </p:cNvSpPr>
          <p:nvPr>
            <p:ph type="body" sz="half" idx="4294967295"/>
          </p:nvPr>
        </p:nvSpPr>
        <p:spPr>
          <a:xfrm>
            <a:off x="383458" y="5167777"/>
            <a:ext cx="11139948" cy="1429668"/>
          </a:xfrm>
        </p:spPr>
        <p:txBody>
          <a:bodyPr>
            <a:normAutofit/>
          </a:bodyPr>
          <a:lstStyle/>
          <a:p>
            <a:endParaRPr lang="en-US" dirty="0"/>
          </a:p>
          <a:p>
            <a:r>
              <a:rPr lang="en-US" b="1" dirty="0"/>
              <a:t>INTERPRETATION: Blue card holder customer is showing the highest number of existing customers and Platinum card holder number is the least. </a:t>
            </a:r>
          </a:p>
          <a:p>
            <a:endParaRPr lang="en-IN" dirty="0"/>
          </a:p>
        </p:txBody>
      </p:sp>
      <p:pic>
        <p:nvPicPr>
          <p:cNvPr id="7" name="Picture 6">
            <a:extLst>
              <a:ext uri="{FF2B5EF4-FFF2-40B4-BE49-F238E27FC236}">
                <a16:creationId xmlns:a16="http://schemas.microsoft.com/office/drawing/2014/main" id="{51D42C0D-C0A6-BBC6-2F85-6910CA18E1ED}"/>
              </a:ext>
            </a:extLst>
          </p:cNvPr>
          <p:cNvPicPr>
            <a:picLocks noChangeAspect="1"/>
          </p:cNvPicPr>
          <p:nvPr/>
        </p:nvPicPr>
        <p:blipFill>
          <a:blip r:embed="rId2"/>
          <a:stretch>
            <a:fillRect/>
          </a:stretch>
        </p:blipFill>
        <p:spPr>
          <a:xfrm>
            <a:off x="383458" y="1002890"/>
            <a:ext cx="9950348" cy="383053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8093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26B3-4370-AFED-E98D-1ECDF5B7293C}"/>
              </a:ext>
            </a:extLst>
          </p:cNvPr>
          <p:cNvSpPr>
            <a:spLocks noGrp="1"/>
          </p:cNvSpPr>
          <p:nvPr>
            <p:ph type="title" idx="4294967295"/>
          </p:nvPr>
        </p:nvSpPr>
        <p:spPr>
          <a:xfrm>
            <a:off x="1317625" y="123825"/>
            <a:ext cx="10874375" cy="858838"/>
          </a:xfrm>
        </p:spPr>
        <p:txBody>
          <a:bodyPr>
            <a:normAutofit/>
          </a:bodyPr>
          <a:lstStyle/>
          <a:p>
            <a:r>
              <a:rPr lang="en-US" sz="2000" b="1" dirty="0"/>
              <a:t>TASK-5 : DISPLAY THE PERCENTAGE OF ATTIRED CUSTOMER  AND EXISTING CUSTOMER FROM THE DATA FOR EACH INCOME CATEGORY.</a:t>
            </a:r>
            <a:endParaRPr lang="en-IN" sz="2000" b="1" dirty="0"/>
          </a:p>
        </p:txBody>
      </p:sp>
      <p:sp>
        <p:nvSpPr>
          <p:cNvPr id="4" name="Text Placeholder 3">
            <a:extLst>
              <a:ext uri="{FF2B5EF4-FFF2-40B4-BE49-F238E27FC236}">
                <a16:creationId xmlns:a16="http://schemas.microsoft.com/office/drawing/2014/main" id="{C912FFA1-9ED6-5150-32B1-43A95AF40D08}"/>
              </a:ext>
            </a:extLst>
          </p:cNvPr>
          <p:cNvSpPr>
            <a:spLocks noGrp="1"/>
          </p:cNvSpPr>
          <p:nvPr>
            <p:ph type="body" sz="half" idx="4294967295"/>
          </p:nvPr>
        </p:nvSpPr>
        <p:spPr>
          <a:xfrm>
            <a:off x="176981" y="5417574"/>
            <a:ext cx="11208774" cy="1316601"/>
          </a:xfrm>
        </p:spPr>
        <p:txBody>
          <a:bodyPr>
            <a:normAutofit/>
          </a:bodyPr>
          <a:lstStyle/>
          <a:p>
            <a:r>
              <a:rPr lang="en-US" b="1" dirty="0"/>
              <a:t>INTERPRETATION: Existing customers, who are coming in  category of income less than $40k are showing the highest percentage and after that income category lies between $40k-$60k at second higher place.</a:t>
            </a:r>
          </a:p>
          <a:p>
            <a:endParaRPr lang="en-US" b="1" dirty="0"/>
          </a:p>
        </p:txBody>
      </p:sp>
      <p:pic>
        <p:nvPicPr>
          <p:cNvPr id="5" name="Picture 4">
            <a:extLst>
              <a:ext uri="{FF2B5EF4-FFF2-40B4-BE49-F238E27FC236}">
                <a16:creationId xmlns:a16="http://schemas.microsoft.com/office/drawing/2014/main" id="{AE454E6D-CDB8-E6CC-9541-CB2A840AFC24}"/>
              </a:ext>
            </a:extLst>
          </p:cNvPr>
          <p:cNvPicPr>
            <a:picLocks noChangeAspect="1"/>
          </p:cNvPicPr>
          <p:nvPr/>
        </p:nvPicPr>
        <p:blipFill>
          <a:blip r:embed="rId2"/>
          <a:stretch>
            <a:fillRect/>
          </a:stretch>
        </p:blipFill>
        <p:spPr>
          <a:xfrm>
            <a:off x="924233" y="982663"/>
            <a:ext cx="9556954" cy="426898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5898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8FCF-F967-9C66-C4B8-AE16D1A87509}"/>
              </a:ext>
            </a:extLst>
          </p:cNvPr>
          <p:cNvSpPr>
            <a:spLocks noGrp="1"/>
          </p:cNvSpPr>
          <p:nvPr>
            <p:ph type="title" idx="4294967295"/>
          </p:nvPr>
        </p:nvSpPr>
        <p:spPr>
          <a:xfrm>
            <a:off x="0" y="206375"/>
            <a:ext cx="10313988" cy="628650"/>
          </a:xfrm>
        </p:spPr>
        <p:txBody>
          <a:bodyPr>
            <a:normAutofit fontScale="90000"/>
          </a:bodyPr>
          <a:lstStyle/>
          <a:p>
            <a:r>
              <a:rPr lang="en-US" sz="2000" b="1" dirty="0"/>
              <a:t>TASK-6: DISPLAY THE REGION WISE COUNT OF CUSTOMERS.IDENTIFY THE REGION THAT HAS  MAXIMUM NUMBER OF CUSTOMERS.</a:t>
            </a:r>
            <a:endParaRPr lang="en-IN" sz="2000" b="1" dirty="0"/>
          </a:p>
        </p:txBody>
      </p:sp>
      <p:pic>
        <p:nvPicPr>
          <p:cNvPr id="4" name="Picture 3">
            <a:extLst>
              <a:ext uri="{FF2B5EF4-FFF2-40B4-BE49-F238E27FC236}">
                <a16:creationId xmlns:a16="http://schemas.microsoft.com/office/drawing/2014/main" id="{165AFE99-09A0-4B6A-34C3-760ECA4E6E9E}"/>
              </a:ext>
            </a:extLst>
          </p:cNvPr>
          <p:cNvPicPr>
            <a:picLocks noChangeAspect="1"/>
          </p:cNvPicPr>
          <p:nvPr/>
        </p:nvPicPr>
        <p:blipFill>
          <a:blip r:embed="rId2"/>
          <a:stretch>
            <a:fillRect/>
          </a:stretch>
        </p:blipFill>
        <p:spPr>
          <a:xfrm>
            <a:off x="835792" y="1655219"/>
            <a:ext cx="10441808" cy="3435316"/>
          </a:xfrm>
          <a:prstGeom prst="rect">
            <a:avLst/>
          </a:prstGeom>
        </p:spPr>
      </p:pic>
      <p:sp>
        <p:nvSpPr>
          <p:cNvPr id="6" name="TextBox 5">
            <a:extLst>
              <a:ext uri="{FF2B5EF4-FFF2-40B4-BE49-F238E27FC236}">
                <a16:creationId xmlns:a16="http://schemas.microsoft.com/office/drawing/2014/main" id="{C99DDF40-8CAB-B87A-393F-09F20151B998}"/>
              </a:ext>
            </a:extLst>
          </p:cNvPr>
          <p:cNvSpPr txBox="1"/>
          <p:nvPr/>
        </p:nvSpPr>
        <p:spPr>
          <a:xfrm>
            <a:off x="295018" y="5446558"/>
            <a:ext cx="10785987" cy="646331"/>
          </a:xfrm>
          <a:prstGeom prst="rect">
            <a:avLst/>
          </a:prstGeom>
          <a:noFill/>
        </p:spPr>
        <p:txBody>
          <a:bodyPr wrap="square">
            <a:spAutoFit/>
          </a:bodyPr>
          <a:lstStyle/>
          <a:p>
            <a:r>
              <a:rPr lang="en-US" b="1" dirty="0"/>
              <a:t>INTERPRETATION: Here we have display the region wise count of customers. England  has the maximum number of customers. </a:t>
            </a:r>
          </a:p>
        </p:txBody>
      </p:sp>
    </p:spTree>
    <p:extLst>
      <p:ext uri="{BB962C8B-B14F-4D97-AF65-F5344CB8AC3E}">
        <p14:creationId xmlns:p14="http://schemas.microsoft.com/office/powerpoint/2010/main" val="167829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0F91-A21E-3989-EA58-BFD24B451BF7}"/>
              </a:ext>
            </a:extLst>
          </p:cNvPr>
          <p:cNvSpPr>
            <a:spLocks noGrp="1"/>
          </p:cNvSpPr>
          <p:nvPr>
            <p:ph type="title" idx="4294967295"/>
          </p:nvPr>
        </p:nvSpPr>
        <p:spPr>
          <a:xfrm>
            <a:off x="0" y="265471"/>
            <a:ext cx="10373032" cy="757083"/>
          </a:xfrm>
        </p:spPr>
        <p:txBody>
          <a:bodyPr>
            <a:normAutofit/>
          </a:bodyPr>
          <a:lstStyle/>
          <a:p>
            <a:r>
              <a:rPr lang="en-US" sz="2000" b="1" dirty="0"/>
              <a:t>TASK-7: DISPLAY THE VISUALS THROUGH AN INTERACTIVE DASHBOARD BY ADDING ACTION FILTER .</a:t>
            </a:r>
            <a:endParaRPr lang="en-IN" b="1" dirty="0"/>
          </a:p>
        </p:txBody>
      </p:sp>
      <p:pic>
        <p:nvPicPr>
          <p:cNvPr id="5" name="Picture 4">
            <a:extLst>
              <a:ext uri="{FF2B5EF4-FFF2-40B4-BE49-F238E27FC236}">
                <a16:creationId xmlns:a16="http://schemas.microsoft.com/office/drawing/2014/main" id="{7028C42A-347A-CC0C-114A-956B229B969C}"/>
              </a:ext>
            </a:extLst>
          </p:cNvPr>
          <p:cNvPicPr>
            <a:picLocks noChangeAspect="1"/>
          </p:cNvPicPr>
          <p:nvPr/>
        </p:nvPicPr>
        <p:blipFill>
          <a:blip r:embed="rId2"/>
          <a:stretch>
            <a:fillRect/>
          </a:stretch>
        </p:blipFill>
        <p:spPr>
          <a:xfrm>
            <a:off x="314633" y="1199535"/>
            <a:ext cx="10884310" cy="5513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7302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154098-A5DA-CE94-AE99-3EC8536F3754}"/>
              </a:ext>
            </a:extLst>
          </p:cNvPr>
          <p:cNvSpPr>
            <a:spLocks noGrp="1"/>
          </p:cNvSpPr>
          <p:nvPr>
            <p:ph type="title"/>
          </p:nvPr>
        </p:nvSpPr>
        <p:spPr>
          <a:xfrm>
            <a:off x="4080387" y="108155"/>
            <a:ext cx="3539613" cy="796413"/>
          </a:xfrm>
        </p:spPr>
        <p:txBody>
          <a:bodyPr/>
          <a:lstStyle/>
          <a:p>
            <a:pPr algn="ctr"/>
            <a:r>
              <a:rPr lang="en-US" sz="4000" b="1" dirty="0">
                <a:solidFill>
                  <a:schemeClr val="accent1">
                    <a:lumMod val="60000"/>
                    <a:lumOff val="40000"/>
                  </a:schemeClr>
                </a:solidFill>
                <a:latin typeface="Algerian" panose="04020705040A02060702" pitchFamily="82" charset="0"/>
              </a:rPr>
              <a:t>summary</a:t>
            </a:r>
            <a:r>
              <a:rPr lang="en-US" dirty="0">
                <a:solidFill>
                  <a:schemeClr val="accent1">
                    <a:lumMod val="60000"/>
                    <a:lumOff val="40000"/>
                  </a:schemeClr>
                </a:solidFill>
              </a:rPr>
              <a:t>:</a:t>
            </a:r>
            <a:endParaRPr lang="en-IN"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41809A34-2E8E-900B-3B12-ED923B0017FA}"/>
              </a:ext>
            </a:extLst>
          </p:cNvPr>
          <p:cNvSpPr>
            <a:spLocks noGrp="1"/>
          </p:cNvSpPr>
          <p:nvPr>
            <p:ph idx="1"/>
          </p:nvPr>
        </p:nvSpPr>
        <p:spPr>
          <a:xfrm>
            <a:off x="68827" y="1101212"/>
            <a:ext cx="11798708" cy="5515897"/>
          </a:xfrm>
        </p:spPr>
        <p:txBody>
          <a:bodyPr>
            <a:normAutofit/>
          </a:bodyPr>
          <a:lstStyle/>
          <a:p>
            <a:pPr marL="0" indent="0">
              <a:buNone/>
            </a:pPr>
            <a:r>
              <a:rPr lang="en-US" dirty="0"/>
              <a:t>From the Analysis ,we can conclude the following points:</a:t>
            </a:r>
          </a:p>
          <a:p>
            <a:pPr>
              <a:buFont typeface="Wingdings" panose="05000000000000000000" pitchFamily="2" charset="2"/>
              <a:buChar char="q"/>
            </a:pPr>
            <a:r>
              <a:rPr lang="en-US" dirty="0"/>
              <a:t>Only 14% customers are thinking about to churn ,84% are having good relationship with the Bank.</a:t>
            </a:r>
          </a:p>
          <a:p>
            <a:pPr>
              <a:buFont typeface="Wingdings" panose="05000000000000000000" pitchFamily="2" charset="2"/>
              <a:buChar char="q"/>
            </a:pPr>
            <a:r>
              <a:rPr lang="en-US" dirty="0"/>
              <a:t>During Gender wise analysis, it has found that more Females customers are thinking about to churn as compared to Male customers.</a:t>
            </a:r>
          </a:p>
          <a:p>
            <a:pPr>
              <a:buFont typeface="Wingdings" panose="05000000000000000000" pitchFamily="2" charset="2"/>
              <a:buChar char="q"/>
            </a:pPr>
            <a:r>
              <a:rPr lang="en-US" dirty="0"/>
              <a:t>England is the region from which higher customers are churning as well as existing also.</a:t>
            </a:r>
          </a:p>
          <a:p>
            <a:pPr>
              <a:buFont typeface="Wingdings" panose="05000000000000000000" pitchFamily="2" charset="2"/>
              <a:buChar char="q"/>
            </a:pPr>
            <a:r>
              <a:rPr lang="en-US" dirty="0"/>
              <a:t>‘Blue’ card  holding customers are more churning as compared to others card holders.</a:t>
            </a:r>
          </a:p>
          <a:p>
            <a:pPr>
              <a:buFont typeface="Wingdings" panose="05000000000000000000" pitchFamily="2" charset="2"/>
              <a:buChar char="q"/>
            </a:pPr>
            <a:r>
              <a:rPr lang="en-US" dirty="0"/>
              <a:t>Customers who are coming under category ‘less than $40k’ are churning with high percentage as compared to other income category.</a:t>
            </a:r>
          </a:p>
          <a:p>
            <a:pPr marL="0" indent="0">
              <a:buNone/>
            </a:pPr>
            <a:r>
              <a:rPr lang="en-US" dirty="0"/>
              <a:t>So keeping all the above discussed points in our mind, we can minimize the rate of churning the customers from Bank and even a healthy and strong relationship can be created between customers and Bank.</a:t>
            </a:r>
          </a:p>
          <a:p>
            <a:pPr>
              <a:buFont typeface="Wingdings" panose="05000000000000000000" pitchFamily="2" charset="2"/>
              <a:buChar char="q"/>
            </a:pPr>
            <a:endParaRPr lang="en-US" dirty="0"/>
          </a:p>
          <a:p>
            <a:pPr marL="0" indent="0">
              <a:buNone/>
            </a:pPr>
            <a:endParaRPr lang="en-IN" dirty="0"/>
          </a:p>
        </p:txBody>
      </p:sp>
    </p:spTree>
    <p:extLst>
      <p:ext uri="{BB962C8B-B14F-4D97-AF65-F5344CB8AC3E}">
        <p14:creationId xmlns:p14="http://schemas.microsoft.com/office/powerpoint/2010/main" val="279362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875EC1-FAB1-C971-0F58-41D49DB5A580}"/>
              </a:ext>
            </a:extLst>
          </p:cNvPr>
          <p:cNvSpPr txBox="1"/>
          <p:nvPr/>
        </p:nvSpPr>
        <p:spPr>
          <a:xfrm>
            <a:off x="383457" y="758486"/>
            <a:ext cx="11110452" cy="5909310"/>
          </a:xfrm>
          <a:prstGeom prst="rect">
            <a:avLst/>
          </a:prstGeom>
          <a:noFill/>
        </p:spPr>
        <p:txBody>
          <a:bodyPr wrap="square">
            <a:spAutoFit/>
          </a:bodyPr>
          <a:lstStyle/>
          <a:p>
            <a:r>
              <a:rPr lang="en-US" b="0" i="0" dirty="0">
                <a:effectLst/>
                <a:latin typeface="Söhne"/>
              </a:rPr>
              <a:t>By implementing these recommendations, the bank can minimize churn rates, strengthen customer loyalty, and foster a healthier relationship with its customers:</a:t>
            </a:r>
          </a:p>
          <a:p>
            <a:endParaRPr lang="en-US" b="1" dirty="0">
              <a:latin typeface="Söhne"/>
            </a:endParaRPr>
          </a:p>
          <a:p>
            <a:pPr marL="285750" indent="-285750" algn="l">
              <a:buFont typeface="Wingdings" panose="05000000000000000000" pitchFamily="2" charset="2"/>
              <a:buChar char="q"/>
            </a:pPr>
            <a:r>
              <a:rPr lang="en-US" b="1" i="0" dirty="0">
                <a:solidFill>
                  <a:schemeClr val="accent3">
                    <a:lumMod val="75000"/>
                  </a:schemeClr>
                </a:solidFill>
                <a:effectLst/>
                <a:latin typeface="Aptos Narrow" panose="020B0004020202020204" pitchFamily="34" charset="0"/>
              </a:rPr>
              <a:t>Targeted Retention Strategies: </a:t>
            </a:r>
            <a:r>
              <a:rPr lang="en-US" i="0" dirty="0">
                <a:effectLst/>
                <a:latin typeface="Aptos Narrow" panose="020B0004020202020204" pitchFamily="34" charset="0"/>
              </a:rPr>
              <a:t>While only 14% of customers are considering churning, it's essential to implement targeted retention strategies to address their concerns and keep them engaged. This could involve personalized offers, proactive communication, and dedicated support to address their needs.</a:t>
            </a:r>
          </a:p>
          <a:p>
            <a:pPr marL="285750" indent="-285750" algn="l">
              <a:buFont typeface="Wingdings" panose="05000000000000000000" pitchFamily="2" charset="2"/>
              <a:buChar char="q"/>
            </a:pPr>
            <a:r>
              <a:rPr lang="en-US" b="1" i="0" dirty="0">
                <a:solidFill>
                  <a:schemeClr val="accent3">
                    <a:lumMod val="75000"/>
                  </a:schemeClr>
                </a:solidFill>
                <a:effectLst/>
                <a:latin typeface="Aptos Narrow" panose="020B0004020202020204" pitchFamily="34" charset="0"/>
              </a:rPr>
              <a:t>Gender-Specific Engagement: </a:t>
            </a:r>
            <a:r>
              <a:rPr lang="en-US" i="0" dirty="0">
                <a:effectLst/>
                <a:latin typeface="Aptos Narrow" panose="020B0004020202020204" pitchFamily="34" charset="0"/>
              </a:rPr>
              <a:t>Given that more female customers are considering churning compared to male customers, it's important to understand the unique needs and preferences of each gender segment. Tailoring marketing and communication strategies to resonate with female customers could help improve retention rates.</a:t>
            </a:r>
          </a:p>
          <a:p>
            <a:pPr marL="285750" indent="-285750" algn="l">
              <a:buFont typeface="Wingdings" panose="05000000000000000000" pitchFamily="2" charset="2"/>
              <a:buChar char="q"/>
            </a:pPr>
            <a:r>
              <a:rPr lang="en-US" b="1" i="0" dirty="0">
                <a:solidFill>
                  <a:schemeClr val="accent3">
                    <a:lumMod val="75000"/>
                  </a:schemeClr>
                </a:solidFill>
                <a:effectLst/>
                <a:latin typeface="Aptos Narrow" panose="020B0004020202020204" pitchFamily="34" charset="0"/>
              </a:rPr>
              <a:t>Focus on Engaging Customers from England: </a:t>
            </a:r>
            <a:r>
              <a:rPr lang="en-US" i="0" dirty="0">
                <a:effectLst/>
                <a:latin typeface="Aptos Narrow" panose="020B0004020202020204" pitchFamily="34" charset="0"/>
              </a:rPr>
              <a:t>Since England appears to have higher churn rates compared to other regions, special attention should be given to understanding the reasons behind this trend. Engaging with customers from England through targeted campaigns, feedback surveys, and improved service offerings could help reduce churn and strengthen loyalty.</a:t>
            </a:r>
          </a:p>
          <a:p>
            <a:pPr marL="285750" indent="-285750" algn="l">
              <a:buFont typeface="Wingdings" panose="05000000000000000000" pitchFamily="2" charset="2"/>
              <a:buChar char="q"/>
            </a:pPr>
            <a:r>
              <a:rPr lang="en-US" b="1" i="0" dirty="0">
                <a:solidFill>
                  <a:schemeClr val="accent3">
                    <a:lumMod val="75000"/>
                  </a:schemeClr>
                </a:solidFill>
                <a:effectLst/>
                <a:latin typeface="Aptos Narrow" panose="020B0004020202020204" pitchFamily="34" charset="0"/>
              </a:rPr>
              <a:t>Address Concerns of 'Blue' Cardholders:</a:t>
            </a:r>
            <a:r>
              <a:rPr lang="en-US" i="0" dirty="0">
                <a:effectLst/>
                <a:latin typeface="Aptos Narrow" panose="020B0004020202020204" pitchFamily="34" charset="0"/>
              </a:rPr>
              <a:t> Customers holding 'Blue' cards show a higher propensity to churn. It's crucial to investigate the reasons behind this trend and address any pain points specific to this cardholder segment. Offering incentives, enhancing benefits, or providing better customer service to 'Blue' cardholders could help retain them.</a:t>
            </a:r>
          </a:p>
          <a:p>
            <a:pPr marL="285750" indent="-285750" algn="l">
              <a:buFont typeface="Wingdings" panose="05000000000000000000" pitchFamily="2" charset="2"/>
              <a:buChar char="q"/>
            </a:pPr>
            <a:r>
              <a:rPr lang="en-US" b="1" i="0" dirty="0">
                <a:solidFill>
                  <a:schemeClr val="accent3">
                    <a:lumMod val="75000"/>
                  </a:schemeClr>
                </a:solidFill>
                <a:effectLst/>
                <a:latin typeface="Aptos Narrow" panose="020B0004020202020204" pitchFamily="34" charset="0"/>
              </a:rPr>
              <a:t>Enhanced Customer Relationship Management (CRM): </a:t>
            </a:r>
            <a:r>
              <a:rPr lang="en-US" i="0" dirty="0">
                <a:effectLst/>
                <a:latin typeface="Aptos Narrow" panose="020B0004020202020204" pitchFamily="34" charset="0"/>
              </a:rPr>
              <a:t>Implementing robust CRM practices can help the bank better understand customer behavior, preferences, and pain points. Leveraging data analytics and customer feedback, the bank can proactively address issues, personalize offerings, and foster stronger relationships with customers.</a:t>
            </a:r>
          </a:p>
        </p:txBody>
      </p:sp>
      <p:sp>
        <p:nvSpPr>
          <p:cNvPr id="7" name="TextBox 6">
            <a:extLst>
              <a:ext uri="{FF2B5EF4-FFF2-40B4-BE49-F238E27FC236}">
                <a16:creationId xmlns:a16="http://schemas.microsoft.com/office/drawing/2014/main" id="{CCE53E83-35D4-C3E7-A89E-2B00147993B2}"/>
              </a:ext>
            </a:extLst>
          </p:cNvPr>
          <p:cNvSpPr txBox="1"/>
          <p:nvPr/>
        </p:nvSpPr>
        <p:spPr>
          <a:xfrm>
            <a:off x="3618269" y="3391"/>
            <a:ext cx="4640827" cy="64633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3600" b="1" dirty="0">
                <a:solidFill>
                  <a:schemeClr val="accent1">
                    <a:lumMod val="60000"/>
                    <a:lumOff val="40000"/>
                  </a:schemeClr>
                </a:solidFill>
                <a:latin typeface="Algerian" panose="04020705040A02060702" pitchFamily="82" charset="0"/>
              </a:rPr>
              <a:t>Recommendations:</a:t>
            </a:r>
            <a:endParaRPr lang="en-IN" sz="3600" b="1" dirty="0">
              <a:solidFill>
                <a:schemeClr val="accent1">
                  <a:lumMod val="60000"/>
                  <a:lumOff val="40000"/>
                </a:schemeClr>
              </a:solidFill>
            </a:endParaRPr>
          </a:p>
        </p:txBody>
      </p:sp>
    </p:spTree>
    <p:extLst>
      <p:ext uri="{BB962C8B-B14F-4D97-AF65-F5344CB8AC3E}">
        <p14:creationId xmlns:p14="http://schemas.microsoft.com/office/powerpoint/2010/main" val="120955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131884-B4BA-C880-6616-4F35C0A3B423}"/>
              </a:ext>
            </a:extLst>
          </p:cNvPr>
          <p:cNvSpPr txBox="1"/>
          <p:nvPr/>
        </p:nvSpPr>
        <p:spPr>
          <a:xfrm>
            <a:off x="2694038" y="2767280"/>
            <a:ext cx="6056672" cy="1323439"/>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8000" b="1" dirty="0">
                <a:latin typeface="Algerian" panose="04020705040A02060702" pitchFamily="82" charset="0"/>
              </a:rPr>
              <a:t>THANK YOU</a:t>
            </a:r>
            <a:endParaRPr lang="en-IN" sz="8000" b="1" dirty="0">
              <a:latin typeface="Algerian" panose="04020705040A02060702" pitchFamily="82" charset="0"/>
            </a:endParaRPr>
          </a:p>
        </p:txBody>
      </p:sp>
    </p:spTree>
    <p:extLst>
      <p:ext uri="{BB962C8B-B14F-4D97-AF65-F5344CB8AC3E}">
        <p14:creationId xmlns:p14="http://schemas.microsoft.com/office/powerpoint/2010/main" val="219737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E455D-6F98-6E7A-D8A0-D0C6F8FCDB12}"/>
              </a:ext>
            </a:extLst>
          </p:cNvPr>
          <p:cNvSpPr txBox="1"/>
          <p:nvPr/>
        </p:nvSpPr>
        <p:spPr>
          <a:xfrm>
            <a:off x="88491" y="0"/>
            <a:ext cx="11661057" cy="13726004"/>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3200" b="1" u="sng" dirty="0">
                <a:solidFill>
                  <a:schemeClr val="bg1"/>
                </a:solidFill>
                <a:latin typeface="Algerian" panose="04020705040A02060702" pitchFamily="82" charset="0"/>
              </a:rPr>
              <a:t>BUSINESS OBJECTIVES:</a:t>
            </a:r>
            <a:endParaRPr lang="en-US" sz="3200" b="1" dirty="0">
              <a:solidFill>
                <a:schemeClr val="bg1"/>
              </a:solidFill>
              <a:latin typeface="Algerian" panose="04020705040A02060702" pitchFamily="82" charset="0"/>
            </a:endParaRPr>
          </a:p>
          <a:p>
            <a:endParaRPr lang="en-US" dirty="0"/>
          </a:p>
          <a:p>
            <a:pPr algn="l"/>
            <a:r>
              <a:rPr lang="en-US" sz="2400" b="0" i="0" dirty="0">
                <a:effectLst/>
                <a:latin typeface="Aptos Display" panose="020B0004020202020204" pitchFamily="34" charset="0"/>
              </a:rPr>
              <a:t>Customer churn is when customers cease their relationship with a Bank, typically by discontinuing their use of its services. Customer churn is a crucial metric impacting a Bank’s profitability and growth. Losing existing customers leads to revenue decline and incurs costs associated with acquiring new customers to replace the lost ones. High customer churn can also damage a Bank’s reputation and hinder its long-term sustainability.</a:t>
            </a:r>
            <a:r>
              <a:rPr lang="en-US" sz="2400" dirty="0">
                <a:latin typeface="Aptos Display" panose="020B0004020202020204" pitchFamily="34" charset="0"/>
              </a:rPr>
              <a:t> For deeper</a:t>
            </a:r>
            <a:r>
              <a:rPr lang="en-US" sz="2400" b="0" i="0" dirty="0">
                <a:effectLst/>
                <a:latin typeface="Aptos Display" panose="020B0004020202020204" pitchFamily="34" charset="0"/>
              </a:rPr>
              <a:t> Analysis, our main focus will be on following points:</a:t>
            </a:r>
          </a:p>
          <a:p>
            <a:pPr marL="342900" indent="-342900">
              <a:buFont typeface="Wingdings" panose="05000000000000000000" pitchFamily="2" charset="2"/>
              <a:buChar char="ü"/>
            </a:pPr>
            <a:r>
              <a:rPr lang="en-US" sz="2400" dirty="0">
                <a:latin typeface="Aptos Display" panose="020B0004020202020204" pitchFamily="34" charset="0"/>
              </a:rPr>
              <a:t>A</a:t>
            </a:r>
            <a:r>
              <a:rPr lang="en-US" sz="2400" b="0" i="0" dirty="0">
                <a:effectLst/>
                <a:latin typeface="Aptos Display" panose="020B0004020202020204" pitchFamily="34" charset="0"/>
              </a:rPr>
              <a:t>nalysis of the customers who has left the bank and who are still with the Bank.</a:t>
            </a:r>
          </a:p>
          <a:p>
            <a:pPr marL="342900" indent="-342900">
              <a:buFont typeface="Wingdings" panose="05000000000000000000" pitchFamily="2" charset="2"/>
              <a:buChar char="ü"/>
            </a:pPr>
            <a:r>
              <a:rPr lang="en-US" sz="2400" dirty="0">
                <a:latin typeface="Aptos Display" panose="020B0004020202020204" pitchFamily="34" charset="0"/>
              </a:rPr>
              <a:t>Gender wise analysis of customers </a:t>
            </a:r>
            <a:r>
              <a:rPr lang="en-US" sz="2400" b="0" i="0" dirty="0">
                <a:effectLst/>
                <a:latin typeface="Aptos Display" panose="020B0004020202020204" pitchFamily="34" charset="0"/>
              </a:rPr>
              <a:t>who left the bank and who are still with the Bank.</a:t>
            </a:r>
          </a:p>
          <a:p>
            <a:pPr marL="342900" indent="-342900">
              <a:buFont typeface="Wingdings" panose="05000000000000000000" pitchFamily="2" charset="2"/>
              <a:buChar char="ü"/>
            </a:pPr>
            <a:r>
              <a:rPr lang="en-US" sz="2400" dirty="0">
                <a:latin typeface="Aptos Display" panose="020B0004020202020204" pitchFamily="34" charset="0"/>
              </a:rPr>
              <a:t>Region wise analysis of customers </a:t>
            </a:r>
            <a:r>
              <a:rPr lang="en-US" sz="2400" b="0" i="0" dirty="0">
                <a:effectLst/>
                <a:latin typeface="Aptos Display" panose="020B0004020202020204" pitchFamily="34" charset="0"/>
              </a:rPr>
              <a:t>who left the bank and who are still with the Bank.</a:t>
            </a:r>
          </a:p>
          <a:p>
            <a:pPr marL="342900" indent="-342900">
              <a:buFont typeface="Wingdings" panose="05000000000000000000" pitchFamily="2" charset="2"/>
              <a:buChar char="ü"/>
            </a:pPr>
            <a:r>
              <a:rPr lang="en-US" sz="2400" b="0" i="0" dirty="0">
                <a:effectLst/>
                <a:latin typeface="Aptos Display" panose="020B0004020202020204" pitchFamily="34" charset="0"/>
              </a:rPr>
              <a:t>Analysis of the customer’s card category.</a:t>
            </a:r>
          </a:p>
          <a:p>
            <a:pPr marL="342900" indent="-342900">
              <a:buFont typeface="Wingdings" panose="05000000000000000000" pitchFamily="2" charset="2"/>
              <a:buChar char="ü"/>
            </a:pPr>
            <a:r>
              <a:rPr lang="en-US" sz="2400" b="0" i="0" dirty="0">
                <a:effectLst/>
                <a:latin typeface="Aptos Display" panose="020B0004020202020204" pitchFamily="34" charset="0"/>
              </a:rPr>
              <a:t>Analysis of the Income category of the customer who are still with the Bank as well as for  those who left the Bank.</a:t>
            </a:r>
          </a:p>
          <a:p>
            <a:pPr marL="342900" indent="-342900">
              <a:buFont typeface="Wingdings" panose="05000000000000000000" pitchFamily="2" charset="2"/>
              <a:buChar char="ü"/>
            </a:pPr>
            <a:r>
              <a:rPr lang="en-US" sz="2400" b="0" i="0" dirty="0">
                <a:effectLst/>
                <a:latin typeface="Aptos Display" panose="020B0004020202020204" pitchFamily="34" charset="0"/>
              </a:rPr>
              <a:t> For getting to know the count of customers from the Region where highest number of customers </a:t>
            </a:r>
            <a:r>
              <a:rPr lang="en-US" sz="2400" b="0" i="0">
                <a:effectLst/>
                <a:latin typeface="Aptos Display" panose="020B0004020202020204" pitchFamily="34" charset="0"/>
              </a:rPr>
              <a:t>are  </a:t>
            </a:r>
            <a:r>
              <a:rPr lang="en-US" sz="2400" b="0" i="0" dirty="0">
                <a:effectLst/>
                <a:latin typeface="Aptos Display" panose="020B0004020202020204" pitchFamily="34" charset="0"/>
              </a:rPr>
              <a:t>about to churn.</a:t>
            </a:r>
          </a:p>
          <a:p>
            <a:pPr marL="342900" indent="-342900">
              <a:buFont typeface="Wingdings" panose="05000000000000000000" pitchFamily="2" charset="2"/>
              <a:buChar char="ü"/>
            </a:pPr>
            <a:endParaRPr lang="en-US" sz="2400" b="0" i="0" dirty="0">
              <a:solidFill>
                <a:srgbClr val="000000"/>
              </a:solidFill>
              <a:effectLst/>
              <a:latin typeface="Helvetica Neue"/>
            </a:endParaRPr>
          </a:p>
          <a:p>
            <a:pPr marL="342900" indent="-342900">
              <a:buFont typeface="Wingdings" panose="05000000000000000000" pitchFamily="2" charset="2"/>
              <a:buChar char="ü"/>
            </a:pPr>
            <a:endParaRPr lang="en-US" sz="2400" b="0" i="0" dirty="0">
              <a:solidFill>
                <a:srgbClr val="000000"/>
              </a:solidFill>
              <a:effectLst/>
              <a:latin typeface="Helvetica Neue"/>
            </a:endParaRPr>
          </a:p>
          <a:p>
            <a:pPr marL="342900" indent="-342900">
              <a:buFont typeface="Wingdings" panose="05000000000000000000" pitchFamily="2" charset="2"/>
              <a:buChar char="ü"/>
            </a:pPr>
            <a:endParaRPr lang="en-US" sz="2400" b="0" i="0" dirty="0">
              <a:solidFill>
                <a:srgbClr val="000000"/>
              </a:solidFill>
              <a:effectLst/>
              <a:latin typeface="Helvetica Neue"/>
            </a:endParaRPr>
          </a:p>
          <a:p>
            <a:pPr marL="342900" indent="-342900">
              <a:buFont typeface="Wingdings" panose="05000000000000000000" pitchFamily="2" charset="2"/>
              <a:buChar char="ü"/>
            </a:pPr>
            <a:endParaRPr lang="en-US" sz="2400" b="0" i="0" dirty="0">
              <a:solidFill>
                <a:srgbClr val="000000"/>
              </a:solidFill>
              <a:effectLst/>
              <a:latin typeface="Helvetica Neue"/>
            </a:endParaRPr>
          </a:p>
          <a:p>
            <a:pPr marL="342900" indent="-342900" algn="l">
              <a:buFont typeface="Wingdings" panose="05000000000000000000" pitchFamily="2" charset="2"/>
              <a:buChar char="ü"/>
            </a:pPr>
            <a:endParaRPr lang="en-US" sz="2400" b="0" i="0" dirty="0">
              <a:effectLst/>
              <a:latin typeface="Fira Sans" panose="020F0502020204030204" pitchFamily="34" charset="0"/>
            </a:endParaRPr>
          </a:p>
          <a:p>
            <a:pPr marL="342900" indent="-342900" algn="l">
              <a:buFont typeface="Wingdings" panose="05000000000000000000" pitchFamily="2" charset="2"/>
              <a:buChar char="ü"/>
            </a:pPr>
            <a:endParaRPr lang="en-US" sz="2400" b="0" i="0" dirty="0">
              <a:effectLst/>
              <a:latin typeface="Fira Sans" panose="020F0502020204030204" pitchFamily="34" charset="0"/>
            </a:endParaRPr>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9295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1565-67D5-A5FF-271D-C2F88DEC8861}"/>
              </a:ext>
            </a:extLst>
          </p:cNvPr>
          <p:cNvSpPr>
            <a:spLocks noGrp="1"/>
          </p:cNvSpPr>
          <p:nvPr>
            <p:ph type="title" idx="4294967295"/>
          </p:nvPr>
        </p:nvSpPr>
        <p:spPr>
          <a:xfrm>
            <a:off x="2123767" y="98324"/>
            <a:ext cx="7128387" cy="468413"/>
          </a:xfrm>
        </p:spPr>
        <p:txBody>
          <a:bodyPr>
            <a:normAutofit/>
          </a:bodyPr>
          <a:lstStyle/>
          <a:p>
            <a:pPr algn="ctr"/>
            <a:r>
              <a:rPr lang="en-US" sz="2000" b="1" dirty="0"/>
              <a:t>DATA PRE-PROCESSING USING PYTHON</a:t>
            </a:r>
            <a:endParaRPr lang="en-IN" sz="2000" b="1" dirty="0"/>
          </a:p>
        </p:txBody>
      </p:sp>
      <p:pic>
        <p:nvPicPr>
          <p:cNvPr id="4" name="Picture 3">
            <a:extLst>
              <a:ext uri="{FF2B5EF4-FFF2-40B4-BE49-F238E27FC236}">
                <a16:creationId xmlns:a16="http://schemas.microsoft.com/office/drawing/2014/main" id="{B2F432E3-8393-478D-A5BE-CFCC64029705}"/>
              </a:ext>
            </a:extLst>
          </p:cNvPr>
          <p:cNvPicPr>
            <a:picLocks noChangeAspect="1"/>
          </p:cNvPicPr>
          <p:nvPr/>
        </p:nvPicPr>
        <p:blipFill>
          <a:blip r:embed="rId3"/>
          <a:stretch>
            <a:fillRect/>
          </a:stretch>
        </p:blipFill>
        <p:spPr>
          <a:xfrm>
            <a:off x="81159" y="734051"/>
            <a:ext cx="7558505" cy="3595015"/>
          </a:xfrm>
          <a:prstGeom prst="rect">
            <a:avLst/>
          </a:prstGeom>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0EAC4738-3E43-9FB7-85B5-D105B5526851}"/>
              </a:ext>
            </a:extLst>
          </p:cNvPr>
          <p:cNvPicPr>
            <a:picLocks noChangeAspect="1"/>
          </p:cNvPicPr>
          <p:nvPr/>
        </p:nvPicPr>
        <p:blipFill>
          <a:blip r:embed="rId4"/>
          <a:stretch>
            <a:fillRect/>
          </a:stretch>
        </p:blipFill>
        <p:spPr>
          <a:xfrm>
            <a:off x="8445550" y="2797892"/>
            <a:ext cx="3571611" cy="3864089"/>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D6480A62-AB1A-0A32-0461-0576681A3BBC}"/>
              </a:ext>
            </a:extLst>
          </p:cNvPr>
          <p:cNvPicPr>
            <a:picLocks noChangeAspect="1"/>
          </p:cNvPicPr>
          <p:nvPr/>
        </p:nvPicPr>
        <p:blipFill>
          <a:blip r:embed="rId5"/>
          <a:stretch>
            <a:fillRect/>
          </a:stretch>
        </p:blipFill>
        <p:spPr>
          <a:xfrm>
            <a:off x="7737627" y="1243244"/>
            <a:ext cx="3370323" cy="1554648"/>
          </a:xfrm>
          <a:prstGeom prst="rect">
            <a:avLst/>
          </a:prstGeom>
          <a:effectLst>
            <a:outerShdw blurRad="63500" sx="102000" sy="102000" algn="ctr" rotWithShape="0">
              <a:prstClr val="black">
                <a:alpha val="40000"/>
              </a:prstClr>
            </a:outerShdw>
          </a:effectLst>
        </p:spPr>
      </p:pic>
      <p:sp>
        <p:nvSpPr>
          <p:cNvPr id="16" name="TextBox 15">
            <a:extLst>
              <a:ext uri="{FF2B5EF4-FFF2-40B4-BE49-F238E27FC236}">
                <a16:creationId xmlns:a16="http://schemas.microsoft.com/office/drawing/2014/main" id="{3AAEBF6C-4A26-1B16-5A16-B9D13708EA1D}"/>
              </a:ext>
            </a:extLst>
          </p:cNvPr>
          <p:cNvSpPr txBox="1"/>
          <p:nvPr/>
        </p:nvSpPr>
        <p:spPr>
          <a:xfrm>
            <a:off x="626762" y="4549676"/>
            <a:ext cx="8072285" cy="2308324"/>
          </a:xfrm>
          <a:prstGeom prst="rect">
            <a:avLst/>
          </a:prstGeom>
          <a:noFill/>
        </p:spPr>
        <p:txBody>
          <a:bodyPr wrap="square">
            <a:spAutoFit/>
          </a:bodyPr>
          <a:lstStyle/>
          <a:p>
            <a:pPr marL="0" indent="0">
              <a:buNone/>
            </a:pPr>
            <a:r>
              <a:rPr lang="en-US" b="1" dirty="0"/>
              <a:t>INTERPRETATION:  During Data Pre-processing using Python, firstly we    have loaded the dataset in Jupyter notebook via various libraries of Python. There are 10127 rows and 20 columns in our dataset. Later on we have checked the Null value in the dataset, and we have found 2 columns with null value ,so in order to fill the null value ,we are replacing the null values with measure of central tendency as per requirement. </a:t>
            </a:r>
          </a:p>
          <a:p>
            <a:pPr marL="0" indent="0">
              <a:buNone/>
            </a:pPr>
            <a:r>
              <a:rPr lang="en-US" b="1" dirty="0"/>
              <a:t>                           </a:t>
            </a:r>
          </a:p>
        </p:txBody>
      </p:sp>
    </p:spTree>
    <p:extLst>
      <p:ext uri="{BB962C8B-B14F-4D97-AF65-F5344CB8AC3E}">
        <p14:creationId xmlns:p14="http://schemas.microsoft.com/office/powerpoint/2010/main" val="40584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DEAE-DB25-106D-1820-C57AEC5417AF}"/>
              </a:ext>
            </a:extLst>
          </p:cNvPr>
          <p:cNvSpPr>
            <a:spLocks noGrp="1"/>
          </p:cNvSpPr>
          <p:nvPr>
            <p:ph type="title" idx="4294967295"/>
          </p:nvPr>
        </p:nvSpPr>
        <p:spPr>
          <a:xfrm>
            <a:off x="0" y="215900"/>
            <a:ext cx="10588625" cy="423863"/>
          </a:xfrm>
        </p:spPr>
        <p:txBody>
          <a:bodyPr>
            <a:normAutofit/>
          </a:bodyPr>
          <a:lstStyle/>
          <a:p>
            <a:pPr algn="ctr"/>
            <a:r>
              <a:rPr lang="en-US" sz="2000" b="1" dirty="0"/>
              <a:t>DATA PRE-PROCESSING USING PYTHON –OUTLIER ANALYSIS</a:t>
            </a:r>
            <a:endParaRPr lang="en-IN" sz="2000" b="1" dirty="0"/>
          </a:p>
        </p:txBody>
      </p:sp>
      <p:sp>
        <p:nvSpPr>
          <p:cNvPr id="4" name="Text Placeholder 3">
            <a:extLst>
              <a:ext uri="{FF2B5EF4-FFF2-40B4-BE49-F238E27FC236}">
                <a16:creationId xmlns:a16="http://schemas.microsoft.com/office/drawing/2014/main" id="{BEBC9C13-9CD5-469C-1D47-CB0949CEDFC9}"/>
              </a:ext>
            </a:extLst>
          </p:cNvPr>
          <p:cNvSpPr>
            <a:spLocks noGrp="1"/>
          </p:cNvSpPr>
          <p:nvPr>
            <p:ph type="body" sz="half" idx="4294967295"/>
          </p:nvPr>
        </p:nvSpPr>
        <p:spPr>
          <a:xfrm>
            <a:off x="0" y="3303588"/>
            <a:ext cx="3273425" cy="1474787"/>
          </a:xfrm>
        </p:spPr>
        <p:txBody>
          <a:bodyPr>
            <a:normAutofit/>
          </a:bodyPr>
          <a:lstStyle/>
          <a:p>
            <a:endParaRPr lang="en-US" dirty="0"/>
          </a:p>
          <a:p>
            <a:endParaRPr lang="en-US" dirty="0"/>
          </a:p>
        </p:txBody>
      </p:sp>
      <p:pic>
        <p:nvPicPr>
          <p:cNvPr id="7" name="Picture 6">
            <a:extLst>
              <a:ext uri="{FF2B5EF4-FFF2-40B4-BE49-F238E27FC236}">
                <a16:creationId xmlns:a16="http://schemas.microsoft.com/office/drawing/2014/main" id="{287574AC-F23C-A5C2-003E-64F7630CA141}"/>
              </a:ext>
            </a:extLst>
          </p:cNvPr>
          <p:cNvPicPr>
            <a:picLocks noChangeAspect="1"/>
          </p:cNvPicPr>
          <p:nvPr/>
        </p:nvPicPr>
        <p:blipFill>
          <a:blip r:embed="rId2"/>
          <a:stretch>
            <a:fillRect/>
          </a:stretch>
        </p:blipFill>
        <p:spPr>
          <a:xfrm>
            <a:off x="71522" y="585022"/>
            <a:ext cx="8420852" cy="2442451"/>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2E4589CA-437E-4D44-336C-4EA2CADD5903}"/>
              </a:ext>
            </a:extLst>
          </p:cNvPr>
          <p:cNvPicPr>
            <a:picLocks noChangeAspect="1"/>
          </p:cNvPicPr>
          <p:nvPr/>
        </p:nvPicPr>
        <p:blipFill>
          <a:blip r:embed="rId3"/>
          <a:stretch>
            <a:fillRect/>
          </a:stretch>
        </p:blipFill>
        <p:spPr>
          <a:xfrm>
            <a:off x="8563896" y="1248266"/>
            <a:ext cx="3451124" cy="585352"/>
          </a:xfrm>
          <a:prstGeom prst="rect">
            <a:avLst/>
          </a:prstGeom>
          <a:effectLst>
            <a:outerShdw blurRad="63500" sx="102000" sy="102000" algn="ctr" rotWithShape="0">
              <a:prstClr val="black">
                <a:alpha val="40000"/>
              </a:prstClr>
            </a:outerShdw>
          </a:effectLst>
        </p:spPr>
      </p:pic>
      <p:sp>
        <p:nvSpPr>
          <p:cNvPr id="14" name="TextBox 13">
            <a:extLst>
              <a:ext uri="{FF2B5EF4-FFF2-40B4-BE49-F238E27FC236}">
                <a16:creationId xmlns:a16="http://schemas.microsoft.com/office/drawing/2014/main" id="{B468595A-98D9-2C41-8053-6D90BCDBDFF8}"/>
              </a:ext>
            </a:extLst>
          </p:cNvPr>
          <p:cNvSpPr txBox="1"/>
          <p:nvPr/>
        </p:nvSpPr>
        <p:spPr>
          <a:xfrm flipH="1">
            <a:off x="3628822" y="3303589"/>
            <a:ext cx="4753244" cy="3108543"/>
          </a:xfrm>
          <a:prstGeom prst="rect">
            <a:avLst/>
          </a:prstGeom>
          <a:noFill/>
        </p:spPr>
        <p:txBody>
          <a:bodyPr wrap="square">
            <a:spAutoFit/>
          </a:bodyPr>
          <a:lstStyle/>
          <a:p>
            <a:pPr marL="0" indent="0">
              <a:buNone/>
            </a:pPr>
            <a:r>
              <a:rPr lang="en-US" b="1" dirty="0"/>
              <a:t>INTERPRETATION:   Here we have present the summary statistics of the dataset, including the separation of Categorical and Numerical columns. As we have also present here the information about dataset like as datatype etc. So by doing all the above discussed steps of Data Preprocessing, we are cleaning our dataset.</a:t>
            </a:r>
          </a:p>
          <a:p>
            <a:pPr marL="0" indent="0">
              <a:buNone/>
            </a:pPr>
            <a:br>
              <a:rPr lang="en-US" sz="1600" dirty="0"/>
            </a:br>
            <a:endParaRPr lang="en-IN" b="1" dirty="0"/>
          </a:p>
        </p:txBody>
      </p:sp>
      <p:pic>
        <p:nvPicPr>
          <p:cNvPr id="5" name="Picture 4">
            <a:extLst>
              <a:ext uri="{FF2B5EF4-FFF2-40B4-BE49-F238E27FC236}">
                <a16:creationId xmlns:a16="http://schemas.microsoft.com/office/drawing/2014/main" id="{68A6001A-B97A-8826-66F9-477BC9E0AA33}"/>
              </a:ext>
            </a:extLst>
          </p:cNvPr>
          <p:cNvPicPr>
            <a:picLocks noChangeAspect="1"/>
          </p:cNvPicPr>
          <p:nvPr/>
        </p:nvPicPr>
        <p:blipFill>
          <a:blip r:embed="rId4"/>
          <a:stretch>
            <a:fillRect/>
          </a:stretch>
        </p:blipFill>
        <p:spPr>
          <a:xfrm>
            <a:off x="8556350" y="2462020"/>
            <a:ext cx="3555747" cy="403624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13E1F9CA-E0BA-A3E5-6BFB-DCC2E0F75C27}"/>
              </a:ext>
            </a:extLst>
          </p:cNvPr>
          <p:cNvPicPr>
            <a:picLocks noChangeAspect="1"/>
          </p:cNvPicPr>
          <p:nvPr/>
        </p:nvPicPr>
        <p:blipFill>
          <a:blip r:embed="rId5"/>
          <a:stretch>
            <a:fillRect/>
          </a:stretch>
        </p:blipFill>
        <p:spPr>
          <a:xfrm>
            <a:off x="71522" y="3163048"/>
            <a:ext cx="3383016" cy="365561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2401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FBF66-0D60-0049-0204-7E442BFB9C4C}"/>
              </a:ext>
            </a:extLst>
          </p:cNvPr>
          <p:cNvSpPr>
            <a:spLocks noGrp="1"/>
          </p:cNvSpPr>
          <p:nvPr>
            <p:ph idx="4294967295"/>
          </p:nvPr>
        </p:nvSpPr>
        <p:spPr>
          <a:xfrm>
            <a:off x="0" y="0"/>
            <a:ext cx="5622925" cy="698500"/>
          </a:xfrm>
        </p:spPr>
        <p:txBody>
          <a:bodyPr>
            <a:normAutofit fontScale="55000" lnSpcReduction="20000"/>
          </a:bodyPr>
          <a:lstStyle/>
          <a:p>
            <a:endParaRPr lang="en-US" dirty="0"/>
          </a:p>
          <a:p>
            <a:r>
              <a:rPr lang="en-US" sz="2400" b="1" dirty="0"/>
              <a:t>DATA PRE-PROCESSING USING PYTHON –OUTLIER ANALYSIS</a:t>
            </a:r>
            <a:endParaRPr lang="en-IN" sz="2400" dirty="0"/>
          </a:p>
        </p:txBody>
      </p:sp>
      <p:sp>
        <p:nvSpPr>
          <p:cNvPr id="4" name="Text Placeholder 3">
            <a:extLst>
              <a:ext uri="{FF2B5EF4-FFF2-40B4-BE49-F238E27FC236}">
                <a16:creationId xmlns:a16="http://schemas.microsoft.com/office/drawing/2014/main" id="{5A49AA73-CDEF-2004-4CB4-C38166B38AE6}"/>
              </a:ext>
            </a:extLst>
          </p:cNvPr>
          <p:cNvSpPr>
            <a:spLocks noGrp="1"/>
          </p:cNvSpPr>
          <p:nvPr>
            <p:ph type="body" sz="half" idx="4294967295"/>
          </p:nvPr>
        </p:nvSpPr>
        <p:spPr>
          <a:xfrm>
            <a:off x="353961" y="4385187"/>
            <a:ext cx="11838040" cy="2182761"/>
          </a:xfrm>
        </p:spPr>
        <p:txBody>
          <a:bodyPr>
            <a:normAutofit/>
          </a:bodyPr>
          <a:lstStyle/>
          <a:p>
            <a:pPr marL="0" indent="0">
              <a:buNone/>
            </a:pPr>
            <a:r>
              <a:rPr lang="en-US" b="1" dirty="0"/>
              <a:t>INTERPRETATION: The most important step of Data Cleaning is to identify the outliers. So by using the Box Plot method ,we have found that there are so many outliers in 3 Numerical columns such as  ‘Credit_limit’,’Dependent_count’ and ‘Total_trans_Amt’. </a:t>
            </a:r>
          </a:p>
          <a:p>
            <a:pPr marL="0" indent="0">
              <a:buNone/>
            </a:pPr>
            <a:r>
              <a:rPr lang="en-US" b="1" dirty="0"/>
              <a:t>                           We can remove the outliers either by replacing them with ‘Mean’ or by ‘IQR’ method. This was the final step of Cleaning,so for now our Data is completely clean .So we are uploading this in ‘CSV’ file for further and deeper analysis through visualization.</a:t>
            </a:r>
            <a:endParaRPr lang="en-IN" dirty="0"/>
          </a:p>
        </p:txBody>
      </p:sp>
      <p:pic>
        <p:nvPicPr>
          <p:cNvPr id="6" name="Picture 5">
            <a:extLst>
              <a:ext uri="{FF2B5EF4-FFF2-40B4-BE49-F238E27FC236}">
                <a16:creationId xmlns:a16="http://schemas.microsoft.com/office/drawing/2014/main" id="{76388C61-D74E-EFEB-AEE2-C18E7E372C6A}"/>
              </a:ext>
            </a:extLst>
          </p:cNvPr>
          <p:cNvPicPr>
            <a:picLocks noChangeAspect="1"/>
          </p:cNvPicPr>
          <p:nvPr/>
        </p:nvPicPr>
        <p:blipFill>
          <a:blip r:embed="rId2"/>
          <a:stretch>
            <a:fillRect/>
          </a:stretch>
        </p:blipFill>
        <p:spPr>
          <a:xfrm>
            <a:off x="83920" y="954244"/>
            <a:ext cx="3457963" cy="2880095"/>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AA569379-DF85-F2DF-3B5E-B85D9D07CBE0}"/>
              </a:ext>
            </a:extLst>
          </p:cNvPr>
          <p:cNvPicPr>
            <a:picLocks noChangeAspect="1"/>
          </p:cNvPicPr>
          <p:nvPr/>
        </p:nvPicPr>
        <p:blipFill>
          <a:blip r:embed="rId3"/>
          <a:stretch>
            <a:fillRect/>
          </a:stretch>
        </p:blipFill>
        <p:spPr>
          <a:xfrm>
            <a:off x="8458369" y="1168095"/>
            <a:ext cx="3433781" cy="2880095"/>
          </a:xfrm>
          <a:prstGeom prst="rect">
            <a:avLst/>
          </a:prstGeom>
          <a:effectLst>
            <a:outerShdw blurRad="63500" sx="102000" sy="102000" algn="ctr" rotWithShape="0">
              <a:prstClr val="black">
                <a:alpha val="40000"/>
              </a:prstClr>
            </a:outerShdw>
          </a:effectLst>
        </p:spPr>
      </p:pic>
      <p:pic>
        <p:nvPicPr>
          <p:cNvPr id="12" name="Picture 11">
            <a:extLst>
              <a:ext uri="{FF2B5EF4-FFF2-40B4-BE49-F238E27FC236}">
                <a16:creationId xmlns:a16="http://schemas.microsoft.com/office/drawing/2014/main" id="{9C9A57A8-FB7A-3E34-92FE-89E1B557E332}"/>
              </a:ext>
            </a:extLst>
          </p:cNvPr>
          <p:cNvPicPr>
            <a:picLocks noChangeAspect="1"/>
          </p:cNvPicPr>
          <p:nvPr/>
        </p:nvPicPr>
        <p:blipFill>
          <a:blip r:embed="rId4"/>
          <a:stretch>
            <a:fillRect/>
          </a:stretch>
        </p:blipFill>
        <p:spPr>
          <a:xfrm>
            <a:off x="3833664" y="1020018"/>
            <a:ext cx="4140298" cy="279873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20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E2A778-6384-9678-5350-B58743450F30}"/>
              </a:ext>
            </a:extLst>
          </p:cNvPr>
          <p:cNvSpPr txBox="1"/>
          <p:nvPr/>
        </p:nvSpPr>
        <p:spPr>
          <a:xfrm>
            <a:off x="1022554" y="1982511"/>
            <a:ext cx="9901084" cy="2308324"/>
          </a:xfrm>
          <a:prstGeom prst="rect">
            <a:avLst/>
          </a:prstGeom>
          <a:noFill/>
          <a:effectLst>
            <a:outerShdw blurRad="63500" sx="102000" sy="102000" algn="ctr" rotWithShape="0">
              <a:prstClr val="black">
                <a:alpha val="40000"/>
              </a:prstClr>
            </a:outerShdw>
          </a:effectLst>
        </p:spPr>
        <p:txBody>
          <a:bodyPr wrap="square">
            <a:spAutoFit/>
          </a:bodyPr>
          <a:lstStyle/>
          <a:p>
            <a:pPr algn="ctr"/>
            <a:r>
              <a:rPr lang="en-US" sz="7200" b="1" dirty="0">
                <a:latin typeface="Algerian" panose="04020705040A02060702" pitchFamily="82" charset="0"/>
              </a:rPr>
              <a:t>DATA VISUALIZATION USING TABLEAU </a:t>
            </a:r>
            <a:endParaRPr lang="en-IN" sz="7200" dirty="0">
              <a:latin typeface="Algerian" panose="04020705040A02060702" pitchFamily="82" charset="0"/>
            </a:endParaRPr>
          </a:p>
        </p:txBody>
      </p:sp>
    </p:spTree>
    <p:extLst>
      <p:ext uri="{BB962C8B-B14F-4D97-AF65-F5344CB8AC3E}">
        <p14:creationId xmlns:p14="http://schemas.microsoft.com/office/powerpoint/2010/main" val="91488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C920-6130-B015-BFBF-8302B30C26C9}"/>
              </a:ext>
            </a:extLst>
          </p:cNvPr>
          <p:cNvSpPr>
            <a:spLocks noGrp="1"/>
          </p:cNvSpPr>
          <p:nvPr>
            <p:ph type="title" idx="4294967295"/>
          </p:nvPr>
        </p:nvSpPr>
        <p:spPr>
          <a:xfrm>
            <a:off x="108155" y="88900"/>
            <a:ext cx="10176387" cy="717143"/>
          </a:xfrm>
        </p:spPr>
        <p:txBody>
          <a:bodyPr>
            <a:normAutofit/>
          </a:bodyPr>
          <a:lstStyle/>
          <a:p>
            <a:r>
              <a:rPr lang="en-US" sz="1800" b="1" dirty="0"/>
              <a:t>TASK-1: DISPLAY THE PERCENTAGE OF ATTIRED CUSTOMER  AND EXISTING CUSTOMER FROM THE DATA.</a:t>
            </a:r>
            <a:endParaRPr lang="en-IN" sz="1800" b="1" dirty="0"/>
          </a:p>
        </p:txBody>
      </p:sp>
      <p:sp>
        <p:nvSpPr>
          <p:cNvPr id="4" name="Text Placeholder 3">
            <a:extLst>
              <a:ext uri="{FF2B5EF4-FFF2-40B4-BE49-F238E27FC236}">
                <a16:creationId xmlns:a16="http://schemas.microsoft.com/office/drawing/2014/main" id="{8EAFAA25-586B-8FD5-15A8-07CFA503EE45}"/>
              </a:ext>
            </a:extLst>
          </p:cNvPr>
          <p:cNvSpPr>
            <a:spLocks noGrp="1"/>
          </p:cNvSpPr>
          <p:nvPr>
            <p:ph type="body" sz="half" idx="4294967295"/>
          </p:nvPr>
        </p:nvSpPr>
        <p:spPr>
          <a:xfrm>
            <a:off x="0" y="5467350"/>
            <a:ext cx="11129963" cy="717550"/>
          </a:xfrm>
        </p:spPr>
        <p:txBody>
          <a:bodyPr>
            <a:noAutofit/>
          </a:bodyPr>
          <a:lstStyle/>
          <a:p>
            <a:r>
              <a:rPr lang="en-US" sz="1800" b="1" dirty="0"/>
              <a:t>INTERPRETATION:  There is high percentage of existing customers(86%) as compared to attired customers(14%) from the Data. </a:t>
            </a:r>
          </a:p>
          <a:p>
            <a:pPr marL="0" indent="0">
              <a:buNone/>
            </a:pPr>
            <a:endParaRPr lang="en-IN" sz="1800" b="1" dirty="0"/>
          </a:p>
        </p:txBody>
      </p:sp>
      <p:pic>
        <p:nvPicPr>
          <p:cNvPr id="8" name="Picture 7">
            <a:extLst>
              <a:ext uri="{FF2B5EF4-FFF2-40B4-BE49-F238E27FC236}">
                <a16:creationId xmlns:a16="http://schemas.microsoft.com/office/drawing/2014/main" id="{EA1DDA5B-04F7-5ED9-B593-E19AC77DE3F0}"/>
              </a:ext>
            </a:extLst>
          </p:cNvPr>
          <p:cNvPicPr>
            <a:picLocks noChangeAspect="1"/>
          </p:cNvPicPr>
          <p:nvPr/>
        </p:nvPicPr>
        <p:blipFill>
          <a:blip r:embed="rId2"/>
          <a:stretch>
            <a:fillRect/>
          </a:stretch>
        </p:blipFill>
        <p:spPr>
          <a:xfrm>
            <a:off x="3947999" y="971535"/>
            <a:ext cx="3912544" cy="43303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0206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6C1A-6552-371B-D0F4-1BEFAF3C9F31}"/>
              </a:ext>
            </a:extLst>
          </p:cNvPr>
          <p:cNvSpPr>
            <a:spLocks noGrp="1"/>
          </p:cNvSpPr>
          <p:nvPr>
            <p:ph type="title" idx="4294967295"/>
          </p:nvPr>
        </p:nvSpPr>
        <p:spPr>
          <a:xfrm>
            <a:off x="816078" y="107950"/>
            <a:ext cx="9507794" cy="747456"/>
          </a:xfrm>
        </p:spPr>
        <p:txBody>
          <a:bodyPr>
            <a:normAutofit/>
          </a:bodyPr>
          <a:lstStyle/>
          <a:p>
            <a:r>
              <a:rPr lang="en-US" sz="2000" b="1" dirty="0"/>
              <a:t>TASK-2: DISPLAY THE GENDER WISE PERCENTAGE OF ATTIRED AND EXISTING CUSTOMER FROM THE DATA.</a:t>
            </a:r>
            <a:endParaRPr lang="en-IN" sz="2000" b="1" dirty="0"/>
          </a:p>
        </p:txBody>
      </p:sp>
      <p:sp>
        <p:nvSpPr>
          <p:cNvPr id="4" name="TextBox 3">
            <a:extLst>
              <a:ext uri="{FF2B5EF4-FFF2-40B4-BE49-F238E27FC236}">
                <a16:creationId xmlns:a16="http://schemas.microsoft.com/office/drawing/2014/main" id="{90A215CF-9DFE-DC7A-7262-AA051506942E}"/>
              </a:ext>
            </a:extLst>
          </p:cNvPr>
          <p:cNvSpPr txBox="1"/>
          <p:nvPr/>
        </p:nvSpPr>
        <p:spPr>
          <a:xfrm>
            <a:off x="5791201" y="2564070"/>
            <a:ext cx="6046838" cy="923330"/>
          </a:xfrm>
          <a:prstGeom prst="rect">
            <a:avLst/>
          </a:prstGeom>
          <a:noFill/>
        </p:spPr>
        <p:txBody>
          <a:bodyPr wrap="square">
            <a:spAutoFit/>
          </a:bodyPr>
          <a:lstStyle/>
          <a:p>
            <a:r>
              <a:rPr lang="en-US" sz="1800" b="1" dirty="0"/>
              <a:t>INTERPRETATION:  Female existing customers are higher 45% whether Male existing customers are only 41% .</a:t>
            </a:r>
          </a:p>
        </p:txBody>
      </p:sp>
      <p:pic>
        <p:nvPicPr>
          <p:cNvPr id="7" name="Picture 6">
            <a:extLst>
              <a:ext uri="{FF2B5EF4-FFF2-40B4-BE49-F238E27FC236}">
                <a16:creationId xmlns:a16="http://schemas.microsoft.com/office/drawing/2014/main" id="{580B71C7-013B-8C1A-3F1B-644E53A19A0B}"/>
              </a:ext>
            </a:extLst>
          </p:cNvPr>
          <p:cNvPicPr>
            <a:picLocks noChangeAspect="1"/>
          </p:cNvPicPr>
          <p:nvPr/>
        </p:nvPicPr>
        <p:blipFill>
          <a:blip r:embed="rId2"/>
          <a:stretch>
            <a:fillRect/>
          </a:stretch>
        </p:blipFill>
        <p:spPr>
          <a:xfrm>
            <a:off x="737420" y="1046488"/>
            <a:ext cx="4198374" cy="47650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4288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06C7-B42B-5301-3E21-6B11FC00850A}"/>
              </a:ext>
            </a:extLst>
          </p:cNvPr>
          <p:cNvSpPr>
            <a:spLocks noGrp="1"/>
          </p:cNvSpPr>
          <p:nvPr>
            <p:ph type="title" idx="4294967295"/>
          </p:nvPr>
        </p:nvSpPr>
        <p:spPr>
          <a:xfrm>
            <a:off x="157316" y="98425"/>
            <a:ext cx="10255045" cy="953218"/>
          </a:xfrm>
        </p:spPr>
        <p:txBody>
          <a:bodyPr>
            <a:normAutofit/>
          </a:bodyPr>
          <a:lstStyle/>
          <a:p>
            <a:r>
              <a:rPr lang="en-US" sz="2000" b="1" dirty="0"/>
              <a:t>TASK-3: DISPLAY THE REGION WISE PERCENTAGE OF ATTIRED AND EXISTING CUSTOMER FROM THE DATA</a:t>
            </a:r>
            <a:endParaRPr lang="en-IN" sz="2000" b="1" dirty="0"/>
          </a:p>
        </p:txBody>
      </p:sp>
      <p:sp>
        <p:nvSpPr>
          <p:cNvPr id="4" name="Text Placeholder 3">
            <a:extLst>
              <a:ext uri="{FF2B5EF4-FFF2-40B4-BE49-F238E27FC236}">
                <a16:creationId xmlns:a16="http://schemas.microsoft.com/office/drawing/2014/main" id="{E54EA384-1B2D-97D0-80DE-605656852AB8}"/>
              </a:ext>
            </a:extLst>
          </p:cNvPr>
          <p:cNvSpPr>
            <a:spLocks noGrp="1"/>
          </p:cNvSpPr>
          <p:nvPr>
            <p:ph type="body" sz="half" idx="4294967295"/>
          </p:nvPr>
        </p:nvSpPr>
        <p:spPr>
          <a:xfrm>
            <a:off x="668594" y="5427915"/>
            <a:ext cx="10520516" cy="1179362"/>
          </a:xfrm>
        </p:spPr>
        <p:txBody>
          <a:bodyPr>
            <a:normAutofit/>
          </a:bodyPr>
          <a:lstStyle/>
          <a:p>
            <a:r>
              <a:rPr lang="en-US" b="1" dirty="0"/>
              <a:t>INTERPRETATION:  </a:t>
            </a:r>
          </a:p>
          <a:p>
            <a:r>
              <a:rPr lang="en-IN" dirty="0"/>
              <a:t> </a:t>
            </a:r>
            <a:r>
              <a:rPr lang="en-IN" b="1" dirty="0"/>
              <a:t>Highest percentage of existing customers are from England Region, and after that Scotland  is at second highest percentage of existing customers.</a:t>
            </a:r>
          </a:p>
        </p:txBody>
      </p:sp>
      <p:pic>
        <p:nvPicPr>
          <p:cNvPr id="7" name="Picture 6">
            <a:extLst>
              <a:ext uri="{FF2B5EF4-FFF2-40B4-BE49-F238E27FC236}">
                <a16:creationId xmlns:a16="http://schemas.microsoft.com/office/drawing/2014/main" id="{E3F32C2D-2B03-D549-E61C-A4D677D38DFD}"/>
              </a:ext>
            </a:extLst>
          </p:cNvPr>
          <p:cNvPicPr>
            <a:picLocks noChangeAspect="1"/>
          </p:cNvPicPr>
          <p:nvPr/>
        </p:nvPicPr>
        <p:blipFill>
          <a:blip r:embed="rId2"/>
          <a:stretch>
            <a:fillRect/>
          </a:stretch>
        </p:blipFill>
        <p:spPr>
          <a:xfrm>
            <a:off x="2163097" y="1066637"/>
            <a:ext cx="6902245" cy="434628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5633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2042</TotalTime>
  <Words>1181</Words>
  <Application>Microsoft Office PowerPoint</Application>
  <PresentationFormat>Widescreen</PresentationFormat>
  <Paragraphs>79</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Aptos Display</vt:lpstr>
      <vt:lpstr>Aptos Narrow</vt:lpstr>
      <vt:lpstr>Calibri</vt:lpstr>
      <vt:lpstr>Century Gothic</vt:lpstr>
      <vt:lpstr>Fira Sans</vt:lpstr>
      <vt:lpstr>Helvetica Neue</vt:lpstr>
      <vt:lpstr>Söhne</vt:lpstr>
      <vt:lpstr>Wingdings</vt:lpstr>
      <vt:lpstr>Wingdings 3</vt:lpstr>
      <vt:lpstr>Ion</vt:lpstr>
      <vt:lpstr>PowerPoint Presentation</vt:lpstr>
      <vt:lpstr>PowerPoint Presentation</vt:lpstr>
      <vt:lpstr>DATA PRE-PROCESSING USING PYTHON</vt:lpstr>
      <vt:lpstr>DATA PRE-PROCESSING USING PYTHON –OUTLIER ANALYSIS</vt:lpstr>
      <vt:lpstr>PowerPoint Presentation</vt:lpstr>
      <vt:lpstr>PowerPoint Presentation</vt:lpstr>
      <vt:lpstr>TASK-1: DISPLAY THE PERCENTAGE OF ATTIRED CUSTOMER  AND EXISTING CUSTOMER FROM THE DATA.</vt:lpstr>
      <vt:lpstr>TASK-2: DISPLAY THE GENDER WISE PERCENTAGE OF ATTIRED AND EXISTING CUSTOMER FROM THE DATA.</vt:lpstr>
      <vt:lpstr>TASK-3: DISPLAY THE REGION WISE PERCENTAGE OF ATTIRED AND EXISTING CUSTOMER FROM THE DATA</vt:lpstr>
      <vt:lpstr>TASK-4: DISPLAY THE PERCENTAGE OF ATTIRED CUSTOMER  AND EXISTING CUSTOMER FROM THE DATA FOR EACH CARD CATEGORY.</vt:lpstr>
      <vt:lpstr>TASK-5 : DISPLAY THE PERCENTAGE OF ATTIRED CUSTOMER  AND EXISTING CUSTOMER FROM THE DATA FOR EACH INCOME CATEGORY.</vt:lpstr>
      <vt:lpstr>TASK-6: DISPLAY THE REGION WISE COUNT OF CUSTOMERS.IDENTIFY THE REGION THAT HAS  MAXIMUM NUMBER OF CUSTOMERS.</vt:lpstr>
      <vt:lpstr>TASK-7: DISPLAY THE VISUALS THROUGH AN INTERACTIVE DASHBOARD BY ADDING ACTION FILTER .</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dc:title>
  <dc:creator>Vikas Bhardwaj</dc:creator>
  <cp:lastModifiedBy>Vikas Bhardwaj</cp:lastModifiedBy>
  <cp:revision>99</cp:revision>
  <dcterms:created xsi:type="dcterms:W3CDTF">2023-10-09T14:32:50Z</dcterms:created>
  <dcterms:modified xsi:type="dcterms:W3CDTF">2024-02-08T17:57:30Z</dcterms:modified>
</cp:coreProperties>
</file>