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0" r:id="rId1"/>
  </p:sldMasterIdLst>
  <p:notesMasterIdLst>
    <p:notesMasterId r:id="rId19"/>
  </p:notesMasterIdLst>
  <p:sldIdLst>
    <p:sldId id="276" r:id="rId2"/>
    <p:sldId id="277" r:id="rId3"/>
    <p:sldId id="260" r:id="rId4"/>
    <p:sldId id="261" r:id="rId5"/>
    <p:sldId id="262" r:id="rId6"/>
    <p:sldId id="263" r:id="rId7"/>
    <p:sldId id="264" r:id="rId8"/>
    <p:sldId id="267" r:id="rId9"/>
    <p:sldId id="269" r:id="rId10"/>
    <p:sldId id="270" r:id="rId11"/>
    <p:sldId id="272" r:id="rId12"/>
    <p:sldId id="273" r:id="rId13"/>
    <p:sldId id="274" r:id="rId14"/>
    <p:sldId id="275" r:id="rId15"/>
    <p:sldId id="279" r:id="rId16"/>
    <p:sldId id="283"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63D7C-AC68-4BEC-9EAC-D8ECB84FD884}"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8248-77C0-4496-B1D0-CAF97CFB2877}" type="slidenum">
              <a:rPr lang="en-IN" smtClean="0"/>
              <a:t>‹#›</a:t>
            </a:fld>
            <a:endParaRPr lang="en-IN"/>
          </a:p>
        </p:txBody>
      </p:sp>
    </p:spTree>
    <p:extLst>
      <p:ext uri="{BB962C8B-B14F-4D97-AF65-F5344CB8AC3E}">
        <p14:creationId xmlns:p14="http://schemas.microsoft.com/office/powerpoint/2010/main" val="134170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3</a:t>
            </a:fld>
            <a:endParaRPr lang="en-IN"/>
          </a:p>
        </p:txBody>
      </p:sp>
    </p:spTree>
    <p:extLst>
      <p:ext uri="{BB962C8B-B14F-4D97-AF65-F5344CB8AC3E}">
        <p14:creationId xmlns:p14="http://schemas.microsoft.com/office/powerpoint/2010/main" val="266241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14</a:t>
            </a:fld>
            <a:endParaRPr lang="en-IN"/>
          </a:p>
        </p:txBody>
      </p:sp>
    </p:spTree>
    <p:extLst>
      <p:ext uri="{BB962C8B-B14F-4D97-AF65-F5344CB8AC3E}">
        <p14:creationId xmlns:p14="http://schemas.microsoft.com/office/powerpoint/2010/main" val="20803702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CF1A551-D2F4-45EC-949E-E9B6FCF2AC36}" type="slidenum">
              <a:rPr lang="en-IN" smtClean="0"/>
              <a:t>‹#›</a:t>
            </a:fld>
            <a:endParaRPr lang="en-IN"/>
          </a:p>
        </p:txBody>
      </p:sp>
    </p:spTree>
    <p:extLst>
      <p:ext uri="{BB962C8B-B14F-4D97-AF65-F5344CB8AC3E}">
        <p14:creationId xmlns:p14="http://schemas.microsoft.com/office/powerpoint/2010/main" val="199051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32634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4422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56434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CF1A551-D2F4-45EC-949E-E9B6FCF2AC36}" type="slidenum">
              <a:rPr lang="en-IN" smtClean="0"/>
              <a:t>‹#›</a:t>
            </a:fld>
            <a:endParaRPr lang="en-IN"/>
          </a:p>
        </p:txBody>
      </p:sp>
    </p:spTree>
    <p:extLst>
      <p:ext uri="{BB962C8B-B14F-4D97-AF65-F5344CB8AC3E}">
        <p14:creationId xmlns:p14="http://schemas.microsoft.com/office/powerpoint/2010/main" val="259412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4049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F13A4-A222-49F4-9E4A-9A9390FC26CC}"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04916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74053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3A4-A222-49F4-9E4A-9A9390FC26CC}"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7196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84241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19099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65F13A4-A222-49F4-9E4A-9A9390FC26CC}" type="datetimeFigureOut">
              <a:rPr lang="en-IN" smtClean="0"/>
              <a:t>08-02-2024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CF1A551-D2F4-45EC-949E-E9B6FCF2AC36}" type="slidenum">
              <a:rPr lang="en-IN" smtClean="0"/>
              <a:t>‹#›</a:t>
            </a:fld>
            <a:endParaRPr lang="en-IN"/>
          </a:p>
        </p:txBody>
      </p:sp>
    </p:spTree>
    <p:extLst>
      <p:ext uri="{BB962C8B-B14F-4D97-AF65-F5344CB8AC3E}">
        <p14:creationId xmlns:p14="http://schemas.microsoft.com/office/powerpoint/2010/main" val="4103063698"/>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28B61-57AB-A629-361D-8FAF235088E0}"/>
              </a:ext>
            </a:extLst>
          </p:cNvPr>
          <p:cNvSpPr>
            <a:spLocks noGrp="1"/>
          </p:cNvSpPr>
          <p:nvPr>
            <p:ph type="ctrTitle"/>
          </p:nvPr>
        </p:nvSpPr>
        <p:spPr>
          <a:xfrm>
            <a:off x="983226" y="1612490"/>
            <a:ext cx="8917858" cy="1514168"/>
          </a:xfrm>
          <a:scene3d>
            <a:camera prst="perspectiveFront"/>
            <a:lightRig rig="threePt" dir="t"/>
          </a:scene3d>
        </p:spPr>
        <p:txBody>
          <a:bodyPr>
            <a:normAutofit/>
          </a:bodyPr>
          <a:lstStyle/>
          <a:p>
            <a:r>
              <a:rPr lang="en-US" sz="4000" b="1" dirty="0">
                <a:latin typeface="Algerian" panose="04020705040A02060702" pitchFamily="82" charset="0"/>
              </a:rPr>
              <a:t>TECHNICAL PRESENTATION </a:t>
            </a:r>
            <a:br>
              <a:rPr lang="en-US" sz="4000" b="1" dirty="0">
                <a:latin typeface="Algerian" panose="04020705040A02060702" pitchFamily="82" charset="0"/>
              </a:rPr>
            </a:br>
            <a:r>
              <a:rPr lang="en-US" sz="4000" b="1" dirty="0">
                <a:latin typeface="Algerian" panose="04020705040A02060702" pitchFamily="82" charset="0"/>
              </a:rPr>
              <a:t>DATA SCIENTIST SALARY</a:t>
            </a:r>
            <a:endParaRPr lang="en-IN" sz="4000" b="1" dirty="0">
              <a:latin typeface="Algerian" panose="04020705040A02060702" pitchFamily="82" charset="0"/>
            </a:endParaRPr>
          </a:p>
        </p:txBody>
      </p:sp>
      <p:sp>
        <p:nvSpPr>
          <p:cNvPr id="3" name="Subtitle 2">
            <a:extLst>
              <a:ext uri="{FF2B5EF4-FFF2-40B4-BE49-F238E27FC236}">
                <a16:creationId xmlns:a16="http://schemas.microsoft.com/office/drawing/2014/main" id="{B5FD2489-98E8-1379-B3C0-1795965641E8}"/>
              </a:ext>
            </a:extLst>
          </p:cNvPr>
          <p:cNvSpPr>
            <a:spLocks noGrp="1"/>
          </p:cNvSpPr>
          <p:nvPr>
            <p:ph type="subTitle" idx="1"/>
          </p:nvPr>
        </p:nvSpPr>
        <p:spPr>
          <a:xfrm>
            <a:off x="5850194" y="2340077"/>
            <a:ext cx="5073444" cy="2615380"/>
          </a:xfrm>
        </p:spPr>
        <p:txBody>
          <a:bodyPr>
            <a:normAutofit/>
          </a:bodyPr>
          <a:lstStyle/>
          <a:p>
            <a:r>
              <a:rPr lang="en-US" dirty="0"/>
              <a:t> </a:t>
            </a:r>
          </a:p>
          <a:p>
            <a:pPr algn="ctr"/>
            <a:endParaRPr lang="en-US" sz="2400" dirty="0">
              <a:solidFill>
                <a:schemeClr val="accent5">
                  <a:lumMod val="75000"/>
                </a:schemeClr>
              </a:solidFill>
            </a:endParaRPr>
          </a:p>
          <a:p>
            <a:pPr algn="ctr"/>
            <a:endParaRPr lang="en-US" sz="2400" b="1" dirty="0">
              <a:solidFill>
                <a:schemeClr val="accent5">
                  <a:lumMod val="75000"/>
                </a:schemeClr>
              </a:solidFill>
            </a:endParaRPr>
          </a:p>
        </p:txBody>
      </p:sp>
      <p:sp>
        <p:nvSpPr>
          <p:cNvPr id="7" name="TextBox 6">
            <a:extLst>
              <a:ext uri="{FF2B5EF4-FFF2-40B4-BE49-F238E27FC236}">
                <a16:creationId xmlns:a16="http://schemas.microsoft.com/office/drawing/2014/main" id="{23D6ADC4-CFA0-A82F-4765-F03D1F61D518}"/>
              </a:ext>
            </a:extLst>
          </p:cNvPr>
          <p:cNvSpPr txBox="1"/>
          <p:nvPr/>
        </p:nvSpPr>
        <p:spPr>
          <a:xfrm>
            <a:off x="983226" y="3121742"/>
            <a:ext cx="7964128" cy="707886"/>
          </a:xfrm>
          <a:prstGeom prst="rect">
            <a:avLst/>
          </a:prstGeom>
          <a:noFill/>
        </p:spPr>
        <p:txBody>
          <a:bodyPr wrap="square" rtlCol="0">
            <a:spAutoFit/>
          </a:bodyPr>
          <a:lstStyle/>
          <a:p>
            <a:r>
              <a:rPr lang="en-US" sz="2000" dirty="0">
                <a:solidFill>
                  <a:schemeClr val="accent2">
                    <a:lumMod val="75000"/>
                  </a:schemeClr>
                </a:solidFill>
                <a:latin typeface="Britannic Bold" panose="020B0903060703020204" pitchFamily="34" charset="0"/>
              </a:rPr>
              <a:t>MENTOR’S NAME- MS. SHRUTI GODE</a:t>
            </a:r>
          </a:p>
          <a:p>
            <a:r>
              <a:rPr lang="en-US" sz="2000" dirty="0">
                <a:solidFill>
                  <a:schemeClr val="accent2">
                    <a:lumMod val="75000"/>
                  </a:schemeClr>
                </a:solidFill>
                <a:latin typeface="Britannic Bold" panose="020B0903060703020204" pitchFamily="34" charset="0"/>
              </a:rPr>
              <a:t>PRESENTED BY- DEEPIKA TYAGI</a:t>
            </a:r>
            <a:endParaRPr lang="en-IN" sz="2000" dirty="0">
              <a:solidFill>
                <a:schemeClr val="accent2">
                  <a:lumMod val="75000"/>
                </a:schemeClr>
              </a:solidFill>
              <a:latin typeface="Britannic Bold" panose="020B0903060703020204" pitchFamily="34" charset="0"/>
            </a:endParaRPr>
          </a:p>
        </p:txBody>
      </p:sp>
      <p:pic>
        <p:nvPicPr>
          <p:cNvPr id="11" name="Graphic 10" descr="Bar chart with solid fill">
            <a:extLst>
              <a:ext uri="{FF2B5EF4-FFF2-40B4-BE49-F238E27FC236}">
                <a16:creationId xmlns:a16="http://schemas.microsoft.com/office/drawing/2014/main" id="{04CED150-B04F-E525-799A-B73EAE3BBA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0727" y="1799303"/>
            <a:ext cx="2172911" cy="2172911"/>
          </a:xfrm>
          <a:prstGeom prst="rect">
            <a:avLst/>
          </a:prstGeom>
        </p:spPr>
      </p:pic>
    </p:spTree>
    <p:extLst>
      <p:ext uri="{BB962C8B-B14F-4D97-AF65-F5344CB8AC3E}">
        <p14:creationId xmlns:p14="http://schemas.microsoft.com/office/powerpoint/2010/main" val="411519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26B3-4370-AFED-E98D-1ECDF5B7293C}"/>
              </a:ext>
            </a:extLst>
          </p:cNvPr>
          <p:cNvSpPr>
            <a:spLocks noGrp="1"/>
          </p:cNvSpPr>
          <p:nvPr>
            <p:ph type="title" idx="4294967295"/>
          </p:nvPr>
        </p:nvSpPr>
        <p:spPr>
          <a:xfrm>
            <a:off x="835743" y="128588"/>
            <a:ext cx="11356258" cy="844550"/>
          </a:xfrm>
        </p:spPr>
        <p:txBody>
          <a:bodyPr>
            <a:normAutofit/>
          </a:bodyPr>
          <a:lstStyle/>
          <a:p>
            <a:r>
              <a:rPr lang="en-US" sz="2000" b="1" dirty="0"/>
              <a:t>TASK-5:DISPLAY THE COMPANY SIZEWISE DISTRIBUTION OF SALARY AMONG DATA SCIENTIST.</a:t>
            </a:r>
            <a:endParaRPr lang="en-IN" sz="2000" b="1" dirty="0"/>
          </a:p>
        </p:txBody>
      </p:sp>
      <p:sp>
        <p:nvSpPr>
          <p:cNvPr id="4" name="Text Placeholder 3">
            <a:extLst>
              <a:ext uri="{FF2B5EF4-FFF2-40B4-BE49-F238E27FC236}">
                <a16:creationId xmlns:a16="http://schemas.microsoft.com/office/drawing/2014/main" id="{C912FFA1-9ED6-5150-32B1-43A95AF40D08}"/>
              </a:ext>
            </a:extLst>
          </p:cNvPr>
          <p:cNvSpPr>
            <a:spLocks noGrp="1"/>
          </p:cNvSpPr>
          <p:nvPr>
            <p:ph type="body" sz="half" idx="4294967295"/>
          </p:nvPr>
        </p:nvSpPr>
        <p:spPr>
          <a:xfrm>
            <a:off x="393291" y="5553075"/>
            <a:ext cx="11798710" cy="1176338"/>
          </a:xfrm>
        </p:spPr>
        <p:txBody>
          <a:bodyPr>
            <a:normAutofit/>
          </a:bodyPr>
          <a:lstStyle/>
          <a:p>
            <a:r>
              <a:rPr lang="en-US" b="1" dirty="0"/>
              <a:t>INTERPRETATION: Medium size Company are paying highest salary to their employees as Data Scientist in comparison to Large and Small size Company.</a:t>
            </a:r>
          </a:p>
        </p:txBody>
      </p:sp>
      <p:pic>
        <p:nvPicPr>
          <p:cNvPr id="5" name="Picture 4">
            <a:extLst>
              <a:ext uri="{FF2B5EF4-FFF2-40B4-BE49-F238E27FC236}">
                <a16:creationId xmlns:a16="http://schemas.microsoft.com/office/drawing/2014/main" id="{6BEB66FA-7065-383D-67D9-9F988D14995C}"/>
              </a:ext>
            </a:extLst>
          </p:cNvPr>
          <p:cNvPicPr>
            <a:picLocks noChangeAspect="1"/>
          </p:cNvPicPr>
          <p:nvPr/>
        </p:nvPicPr>
        <p:blipFill>
          <a:blip r:embed="rId2"/>
          <a:stretch>
            <a:fillRect/>
          </a:stretch>
        </p:blipFill>
        <p:spPr>
          <a:xfrm>
            <a:off x="3934237" y="1072492"/>
            <a:ext cx="4628327" cy="43812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98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0F91-A21E-3989-EA58-BFD24B451BF7}"/>
              </a:ext>
            </a:extLst>
          </p:cNvPr>
          <p:cNvSpPr>
            <a:spLocks noGrp="1"/>
          </p:cNvSpPr>
          <p:nvPr>
            <p:ph type="title" idx="4294967295"/>
          </p:nvPr>
        </p:nvSpPr>
        <p:spPr>
          <a:xfrm>
            <a:off x="963561" y="182563"/>
            <a:ext cx="11228439" cy="849312"/>
          </a:xfrm>
        </p:spPr>
        <p:txBody>
          <a:bodyPr>
            <a:normAutofit/>
          </a:bodyPr>
          <a:lstStyle/>
          <a:p>
            <a:r>
              <a:rPr lang="en-US" sz="2000" b="1" dirty="0"/>
              <a:t>TASK-6: DISPLAY THE TOP 10 JOB TITLES AVERAGE salary WISE OF DATA SCIENTIST DOMAIN.</a:t>
            </a:r>
            <a:endParaRPr lang="en-IN" b="1" dirty="0"/>
          </a:p>
        </p:txBody>
      </p:sp>
      <p:sp>
        <p:nvSpPr>
          <p:cNvPr id="4" name="Text Placeholder 3">
            <a:extLst>
              <a:ext uri="{FF2B5EF4-FFF2-40B4-BE49-F238E27FC236}">
                <a16:creationId xmlns:a16="http://schemas.microsoft.com/office/drawing/2014/main" id="{6182B25F-F322-8CF8-6762-87BB1DEBEDAF}"/>
              </a:ext>
            </a:extLst>
          </p:cNvPr>
          <p:cNvSpPr>
            <a:spLocks noGrp="1"/>
          </p:cNvSpPr>
          <p:nvPr>
            <p:ph type="body" sz="half" idx="4294967295"/>
          </p:nvPr>
        </p:nvSpPr>
        <p:spPr>
          <a:xfrm>
            <a:off x="334297" y="5653088"/>
            <a:ext cx="11857703" cy="1022350"/>
          </a:xfrm>
        </p:spPr>
        <p:txBody>
          <a:bodyPr>
            <a:normAutofit/>
          </a:bodyPr>
          <a:lstStyle/>
          <a:p>
            <a:r>
              <a:rPr lang="en-US" b="1" dirty="0"/>
              <a:t>INTERPRETATION:</a:t>
            </a:r>
          </a:p>
          <a:p>
            <a:r>
              <a:rPr lang="en-US" b="1" dirty="0"/>
              <a:t>Finance Data Analyst is topmost job title with the highest average Salary.</a:t>
            </a:r>
            <a:endParaRPr lang="en-IN" b="1" dirty="0"/>
          </a:p>
        </p:txBody>
      </p:sp>
      <p:pic>
        <p:nvPicPr>
          <p:cNvPr id="5" name="Picture 4">
            <a:extLst>
              <a:ext uri="{FF2B5EF4-FFF2-40B4-BE49-F238E27FC236}">
                <a16:creationId xmlns:a16="http://schemas.microsoft.com/office/drawing/2014/main" id="{AE2E1D32-F8DB-39F7-D44B-644B69152DA9}"/>
              </a:ext>
            </a:extLst>
          </p:cNvPr>
          <p:cNvPicPr>
            <a:picLocks noChangeAspect="1"/>
          </p:cNvPicPr>
          <p:nvPr/>
        </p:nvPicPr>
        <p:blipFill>
          <a:blip r:embed="rId2"/>
          <a:stretch>
            <a:fillRect/>
          </a:stretch>
        </p:blipFill>
        <p:spPr>
          <a:xfrm>
            <a:off x="1351935" y="1253126"/>
            <a:ext cx="9488129" cy="417871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7302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BAE7-2DD2-7CC9-A165-6DF8C047A64F}"/>
              </a:ext>
            </a:extLst>
          </p:cNvPr>
          <p:cNvSpPr>
            <a:spLocks noGrp="1"/>
          </p:cNvSpPr>
          <p:nvPr>
            <p:ph type="title" idx="4294967295"/>
          </p:nvPr>
        </p:nvSpPr>
        <p:spPr>
          <a:xfrm>
            <a:off x="934065" y="158750"/>
            <a:ext cx="10618839" cy="769937"/>
          </a:xfrm>
        </p:spPr>
        <p:txBody>
          <a:bodyPr>
            <a:normAutofit/>
          </a:bodyPr>
          <a:lstStyle/>
          <a:p>
            <a:r>
              <a:rPr lang="en-US" sz="2000" b="1" dirty="0"/>
              <a:t>TASK-7: DISPLAY THE YEAR WISE TREND OF SALARY AS PER COMPANY SIZE AMONG DATA SCIETIST.</a:t>
            </a:r>
            <a:endParaRPr lang="en-IN" b="1" dirty="0"/>
          </a:p>
        </p:txBody>
      </p:sp>
      <p:sp>
        <p:nvSpPr>
          <p:cNvPr id="4" name="Text Placeholder 3">
            <a:extLst>
              <a:ext uri="{FF2B5EF4-FFF2-40B4-BE49-F238E27FC236}">
                <a16:creationId xmlns:a16="http://schemas.microsoft.com/office/drawing/2014/main" id="{619A2407-2731-20C8-85F6-A6DC818F9B31}"/>
              </a:ext>
            </a:extLst>
          </p:cNvPr>
          <p:cNvSpPr>
            <a:spLocks noGrp="1"/>
          </p:cNvSpPr>
          <p:nvPr>
            <p:ph type="body" sz="half" idx="4294967295"/>
          </p:nvPr>
        </p:nvSpPr>
        <p:spPr>
          <a:xfrm>
            <a:off x="304801" y="5929313"/>
            <a:ext cx="11887200" cy="769937"/>
          </a:xfrm>
        </p:spPr>
        <p:txBody>
          <a:bodyPr>
            <a:normAutofit/>
          </a:bodyPr>
          <a:lstStyle/>
          <a:p>
            <a:r>
              <a:rPr lang="en-US" b="1" dirty="0"/>
              <a:t>INTERPRETATION: 2023 is the highly paid off salary year in Large size company. </a:t>
            </a:r>
            <a:endParaRPr lang="en-IN" b="1" dirty="0"/>
          </a:p>
        </p:txBody>
      </p:sp>
      <p:pic>
        <p:nvPicPr>
          <p:cNvPr id="6" name="Picture 5">
            <a:extLst>
              <a:ext uri="{FF2B5EF4-FFF2-40B4-BE49-F238E27FC236}">
                <a16:creationId xmlns:a16="http://schemas.microsoft.com/office/drawing/2014/main" id="{0E9A4D7B-C3F0-847E-83BD-F981F8CAA391}"/>
              </a:ext>
            </a:extLst>
          </p:cNvPr>
          <p:cNvPicPr>
            <a:picLocks noChangeAspect="1"/>
          </p:cNvPicPr>
          <p:nvPr/>
        </p:nvPicPr>
        <p:blipFill>
          <a:blip r:embed="rId2"/>
          <a:stretch>
            <a:fillRect/>
          </a:stretch>
        </p:blipFill>
        <p:spPr>
          <a:xfrm>
            <a:off x="1848465" y="1064669"/>
            <a:ext cx="8790038" cy="47286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7901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3AFF-0E4F-8ED9-FB08-1F557F7F444D}"/>
              </a:ext>
            </a:extLst>
          </p:cNvPr>
          <p:cNvSpPr>
            <a:spLocks noGrp="1"/>
          </p:cNvSpPr>
          <p:nvPr>
            <p:ph type="title" idx="4294967295"/>
          </p:nvPr>
        </p:nvSpPr>
        <p:spPr>
          <a:xfrm>
            <a:off x="1022555" y="182563"/>
            <a:ext cx="11169445" cy="1036637"/>
          </a:xfrm>
        </p:spPr>
        <p:txBody>
          <a:bodyPr>
            <a:normAutofit/>
          </a:bodyPr>
          <a:lstStyle/>
          <a:p>
            <a:r>
              <a:rPr lang="en-US" sz="2000" b="1" dirty="0"/>
              <a:t>TASK-8: DISPLAY THE COUNT OF SALARY PER COMPANY SIZE AMONG DATA SCIETIST.</a:t>
            </a:r>
            <a:endParaRPr lang="en-IN" sz="2000" b="1" dirty="0"/>
          </a:p>
        </p:txBody>
      </p:sp>
      <p:sp>
        <p:nvSpPr>
          <p:cNvPr id="4" name="Text Placeholder 3">
            <a:extLst>
              <a:ext uri="{FF2B5EF4-FFF2-40B4-BE49-F238E27FC236}">
                <a16:creationId xmlns:a16="http://schemas.microsoft.com/office/drawing/2014/main" id="{E9871290-2DD0-D1A2-714B-C676F62E9780}"/>
              </a:ext>
            </a:extLst>
          </p:cNvPr>
          <p:cNvSpPr>
            <a:spLocks noGrp="1"/>
          </p:cNvSpPr>
          <p:nvPr>
            <p:ph type="body" sz="half" idx="4294967295"/>
          </p:nvPr>
        </p:nvSpPr>
        <p:spPr>
          <a:xfrm>
            <a:off x="442452" y="5053781"/>
            <a:ext cx="10825316" cy="1454969"/>
          </a:xfrm>
        </p:spPr>
        <p:txBody>
          <a:bodyPr>
            <a:normAutofit lnSpcReduction="10000"/>
          </a:bodyPr>
          <a:lstStyle/>
          <a:p>
            <a:r>
              <a:rPr lang="en-US" b="1" dirty="0"/>
              <a:t>INTERPRETATION: </a:t>
            </a:r>
          </a:p>
          <a:p>
            <a:pPr marL="0" indent="0">
              <a:buNone/>
            </a:pPr>
            <a:r>
              <a:rPr lang="en-US" b="1" dirty="0"/>
              <a:t>The total count of employees salary, working as Data Scientist is highest in Medium size and lowest in Small size Company. </a:t>
            </a:r>
          </a:p>
          <a:p>
            <a:pPr marL="0" indent="0">
              <a:buNone/>
            </a:pPr>
            <a:r>
              <a:rPr lang="en-US" b="1" dirty="0"/>
              <a:t> </a:t>
            </a:r>
          </a:p>
          <a:p>
            <a:endParaRPr lang="en-US" b="1" dirty="0"/>
          </a:p>
          <a:p>
            <a:endParaRPr lang="en-US" b="1" dirty="0"/>
          </a:p>
        </p:txBody>
      </p:sp>
      <p:pic>
        <p:nvPicPr>
          <p:cNvPr id="6" name="Picture 5">
            <a:extLst>
              <a:ext uri="{FF2B5EF4-FFF2-40B4-BE49-F238E27FC236}">
                <a16:creationId xmlns:a16="http://schemas.microsoft.com/office/drawing/2014/main" id="{9039586D-54B5-2D90-0CB8-F0DBE3C089BE}"/>
              </a:ext>
            </a:extLst>
          </p:cNvPr>
          <p:cNvPicPr>
            <a:picLocks noChangeAspect="1"/>
          </p:cNvPicPr>
          <p:nvPr/>
        </p:nvPicPr>
        <p:blipFill>
          <a:blip r:embed="rId2"/>
          <a:stretch>
            <a:fillRect/>
          </a:stretch>
        </p:blipFill>
        <p:spPr>
          <a:xfrm>
            <a:off x="3283974" y="1679268"/>
            <a:ext cx="5260257" cy="30676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8513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8FCB-862F-BCB6-25C0-FF0AAE3DED7A}"/>
              </a:ext>
            </a:extLst>
          </p:cNvPr>
          <p:cNvSpPr>
            <a:spLocks noGrp="1"/>
          </p:cNvSpPr>
          <p:nvPr>
            <p:ph type="title" idx="4294967295"/>
          </p:nvPr>
        </p:nvSpPr>
        <p:spPr>
          <a:xfrm>
            <a:off x="835741" y="0"/>
            <a:ext cx="10914787" cy="804853"/>
          </a:xfrm>
        </p:spPr>
        <p:txBody>
          <a:bodyPr>
            <a:normAutofit/>
          </a:bodyPr>
          <a:lstStyle/>
          <a:p>
            <a:r>
              <a:rPr lang="en-US" sz="2000" b="1" dirty="0"/>
              <a:t>TASK-9:DISPLAY ALL THE RELEVANT VISUALS THROUGH AN INTERACTIVE DASBOARD USING ACTION FILTERS,WHERVER REQUIRED.</a:t>
            </a:r>
            <a:endParaRPr lang="en-IN" sz="2000" b="1" dirty="0"/>
          </a:p>
        </p:txBody>
      </p:sp>
      <p:pic>
        <p:nvPicPr>
          <p:cNvPr id="4" name="Picture 3">
            <a:extLst>
              <a:ext uri="{FF2B5EF4-FFF2-40B4-BE49-F238E27FC236}">
                <a16:creationId xmlns:a16="http://schemas.microsoft.com/office/drawing/2014/main" id="{BA552E9E-47A4-5380-998B-5F6AE66F9480}"/>
              </a:ext>
            </a:extLst>
          </p:cNvPr>
          <p:cNvPicPr>
            <a:picLocks noChangeAspect="1"/>
          </p:cNvPicPr>
          <p:nvPr/>
        </p:nvPicPr>
        <p:blipFill>
          <a:blip r:embed="rId3"/>
          <a:stretch>
            <a:fillRect/>
          </a:stretch>
        </p:blipFill>
        <p:spPr>
          <a:xfrm>
            <a:off x="441472" y="804853"/>
            <a:ext cx="10914787" cy="594568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2022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54098-A5DA-CE94-AE99-3EC8536F3754}"/>
              </a:ext>
            </a:extLst>
          </p:cNvPr>
          <p:cNvSpPr>
            <a:spLocks noGrp="1"/>
          </p:cNvSpPr>
          <p:nvPr>
            <p:ph type="title"/>
          </p:nvPr>
        </p:nvSpPr>
        <p:spPr>
          <a:xfrm>
            <a:off x="3431458" y="127819"/>
            <a:ext cx="4188542" cy="644013"/>
          </a:xfrm>
          <a:effectLst>
            <a:outerShdw blurRad="63500" sx="102000" sy="102000" algn="ctr" rotWithShape="0">
              <a:prstClr val="black">
                <a:alpha val="40000"/>
              </a:prstClr>
            </a:outerShdw>
          </a:effectLst>
        </p:spPr>
        <p:txBody>
          <a:bodyPr>
            <a:normAutofit fontScale="90000"/>
          </a:bodyPr>
          <a:lstStyle/>
          <a:p>
            <a:pPr algn="ctr"/>
            <a:r>
              <a:rPr lang="en-US" sz="4000" b="1" dirty="0">
                <a:solidFill>
                  <a:schemeClr val="accent1"/>
                </a:solidFill>
                <a:latin typeface="Algerian" panose="04020705040A02060702" pitchFamily="82" charset="0"/>
              </a:rPr>
              <a:t>SUMMARY</a:t>
            </a:r>
            <a:r>
              <a:rPr lang="en-US" b="1" dirty="0">
                <a:latin typeface="Algerian" panose="04020705040A02060702" pitchFamily="82" charset="0"/>
              </a:rPr>
              <a:t>:</a:t>
            </a:r>
            <a:endParaRPr lang="en-IN" b="1" dirty="0">
              <a:latin typeface="Algerian" panose="04020705040A02060702" pitchFamily="82" charset="0"/>
            </a:endParaRPr>
          </a:p>
        </p:txBody>
      </p:sp>
      <p:sp>
        <p:nvSpPr>
          <p:cNvPr id="6" name="Content Placeholder 5">
            <a:extLst>
              <a:ext uri="{FF2B5EF4-FFF2-40B4-BE49-F238E27FC236}">
                <a16:creationId xmlns:a16="http://schemas.microsoft.com/office/drawing/2014/main" id="{41809A34-2E8E-900B-3B12-ED923B0017FA}"/>
              </a:ext>
            </a:extLst>
          </p:cNvPr>
          <p:cNvSpPr>
            <a:spLocks noGrp="1"/>
          </p:cNvSpPr>
          <p:nvPr>
            <p:ph idx="1"/>
          </p:nvPr>
        </p:nvSpPr>
        <p:spPr>
          <a:xfrm>
            <a:off x="462117" y="825910"/>
            <a:ext cx="11307096" cy="5260257"/>
          </a:xfrm>
        </p:spPr>
        <p:txBody>
          <a:bodyPr>
            <a:normAutofit/>
          </a:bodyPr>
          <a:lstStyle/>
          <a:p>
            <a:pPr marL="0" indent="0">
              <a:buNone/>
            </a:pPr>
            <a:r>
              <a:rPr lang="en-US" dirty="0">
                <a:latin typeface="Algerian" panose="04020705040A02060702" pitchFamily="82" charset="0"/>
                <a:cs typeface="Arial" panose="020B0604020202020204" pitchFamily="34" charset="0"/>
              </a:rPr>
              <a:t>As we are done with our Data Scientist Salary Analysis, on the basis of which we have some important notes as follows:</a:t>
            </a:r>
          </a:p>
          <a:p>
            <a:r>
              <a:rPr lang="en-US" dirty="0">
                <a:latin typeface="Algerian" panose="04020705040A02060702" pitchFamily="82" charset="0"/>
                <a:cs typeface="Arial" panose="020B0604020202020204" pitchFamily="34" charset="0"/>
              </a:rPr>
              <a:t>Data scientist ,who are working in US company based location are paid off highest salary as compared to others locations.</a:t>
            </a:r>
          </a:p>
          <a:p>
            <a:r>
              <a:rPr lang="en-US" dirty="0">
                <a:latin typeface="Algerian" panose="04020705040A02060702" pitchFamily="82" charset="0"/>
                <a:cs typeface="Arial" panose="020B0604020202020204" pitchFamily="34" charset="0"/>
              </a:rPr>
              <a:t>US based residence employees working as a Data Scientist are highly paid by Companies.</a:t>
            </a:r>
          </a:p>
          <a:p>
            <a:r>
              <a:rPr lang="en-IN" dirty="0">
                <a:latin typeface="Algerian" panose="04020705040A02060702" pitchFamily="82" charset="0"/>
                <a:cs typeface="Arial" panose="020B0604020202020204" pitchFamily="34" charset="0"/>
              </a:rPr>
              <a:t>Senior level or Expert working experience are preferred in Data Science field. </a:t>
            </a:r>
          </a:p>
          <a:p>
            <a:r>
              <a:rPr lang="en-IN" dirty="0">
                <a:latin typeface="Algerian" panose="04020705040A02060702" pitchFamily="82" charset="0"/>
                <a:cs typeface="Arial" panose="020B0604020202020204" pitchFamily="34" charset="0"/>
              </a:rPr>
              <a:t>Data Scientist who are available for Full time job or contract type are highly in demand with highest salary.</a:t>
            </a:r>
          </a:p>
          <a:p>
            <a:r>
              <a:rPr lang="en-IN" dirty="0">
                <a:latin typeface="Algerian" panose="04020705040A02060702" pitchFamily="82" charset="0"/>
                <a:cs typeface="Arial" panose="020B0604020202020204" pitchFamily="34" charset="0"/>
              </a:rPr>
              <a:t>Medium size company is highly preferred  with maximum number of employees among Data Scientist as compared to Large and Small.</a:t>
            </a:r>
          </a:p>
          <a:p>
            <a:r>
              <a:rPr lang="en-IN" dirty="0">
                <a:latin typeface="Algerian" panose="04020705040A02060702" pitchFamily="82" charset="0"/>
                <a:cs typeface="Arial" panose="020B0604020202020204" pitchFamily="34" charset="0"/>
              </a:rPr>
              <a:t>‘Finance Data Analyst’ is most popular job title with highest average salary among Data Scientists.</a:t>
            </a:r>
          </a:p>
          <a:p>
            <a:r>
              <a:rPr lang="en-IN" dirty="0">
                <a:latin typeface="Algerian" panose="04020705040A02060702" pitchFamily="82" charset="0"/>
                <a:cs typeface="Arial" panose="020B0604020202020204" pitchFamily="34" charset="0"/>
              </a:rPr>
              <a:t>2023 was the highest Salary paid year for the Data Science field.</a:t>
            </a:r>
          </a:p>
          <a:p>
            <a:endParaRPr lang="en-IN" dirty="0">
              <a:latin typeface="Algerian" panose="04020705040A02060702" pitchFamily="82" charset="0"/>
            </a:endParaRPr>
          </a:p>
          <a:p>
            <a:endParaRPr lang="en-IN" b="1" dirty="0"/>
          </a:p>
          <a:p>
            <a:endParaRPr lang="en-IN" b="1" dirty="0"/>
          </a:p>
          <a:p>
            <a:endParaRPr lang="en-US" dirty="0"/>
          </a:p>
          <a:p>
            <a:endParaRPr lang="en-US" dirty="0"/>
          </a:p>
          <a:p>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79362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EB4C256-0003-C17E-CDE7-0BC9EA66E809}"/>
              </a:ext>
            </a:extLst>
          </p:cNvPr>
          <p:cNvSpPr>
            <a:spLocks noChangeArrowheads="1"/>
          </p:cNvSpPr>
          <p:nvPr/>
        </p:nvSpPr>
        <p:spPr bwMode="auto">
          <a:xfrm rot="10800000" flipH="1" flipV="1">
            <a:off x="206475" y="715963"/>
            <a:ext cx="11110453" cy="59865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dirty="0">
                <a:solidFill>
                  <a:srgbClr val="000000"/>
                </a:solidFill>
                <a:latin typeface="Agency FB" panose="020B0503020202020204" pitchFamily="34" charset="0"/>
              </a:rPr>
              <a:t>On the basis of our analysis, the following important conclusions have made:</a:t>
            </a:r>
            <a:endParaRPr lang="en-US" altLang="en-US" sz="2000" b="1" dirty="0">
              <a:solidFill>
                <a:srgbClr val="000000"/>
              </a:solidFill>
              <a:latin typeface="Agency FB" panose="020B0503020202020204" pitchFamily="34" charset="0"/>
            </a:endParaRPr>
          </a:p>
          <a:p>
            <a:pPr defTabSz="914400"/>
            <a:endParaRPr lang="en-US" altLang="en-US" sz="2000" b="1" dirty="0">
              <a:solidFill>
                <a:srgbClr val="000000"/>
              </a:solidFill>
              <a:latin typeface="Agency FB" panose="020B0503020202020204" pitchFamily="34" charset="0"/>
            </a:endParaRPr>
          </a:p>
          <a:p>
            <a:pPr marL="285750" indent="-285750" defTabSz="914400">
              <a:buFont typeface="Wingdings" panose="05000000000000000000" pitchFamily="2" charset="2"/>
              <a:buChar char="Ø"/>
            </a:pPr>
            <a:r>
              <a:rPr lang="en-US" sz="2000" b="1" i="0" dirty="0">
                <a:solidFill>
                  <a:srgbClr val="374151"/>
                </a:solidFill>
                <a:effectLst/>
                <a:latin typeface="Agency FB" panose="020B0503020202020204" pitchFamily="34" charset="0"/>
              </a:rPr>
              <a:t>Company Size </a:t>
            </a:r>
            <a:r>
              <a:rPr lang="en-US" sz="2000" b="1" dirty="0">
                <a:solidFill>
                  <a:srgbClr val="374151"/>
                </a:solidFill>
                <a:latin typeface="Agency FB" panose="020B0503020202020204" pitchFamily="34" charset="0"/>
              </a:rPr>
              <a:t>&amp; Location </a:t>
            </a:r>
            <a:r>
              <a:rPr lang="en-US" sz="2000" b="1" i="0" dirty="0">
                <a:solidFill>
                  <a:srgbClr val="374151"/>
                </a:solidFill>
                <a:effectLst/>
                <a:latin typeface="Agency FB" panose="020B0503020202020204" pitchFamily="34" charset="0"/>
              </a:rPr>
              <a:t>Effect:</a:t>
            </a:r>
            <a:r>
              <a:rPr lang="en-US" sz="2000" dirty="0">
                <a:solidFill>
                  <a:srgbClr val="374151"/>
                </a:solidFill>
                <a:latin typeface="Agency FB" panose="020B0503020202020204" pitchFamily="34" charset="0"/>
              </a:rPr>
              <a:t> </a:t>
            </a:r>
            <a:r>
              <a:rPr lang="en-US" altLang="en-US" sz="2000" dirty="0">
                <a:solidFill>
                  <a:srgbClr val="000000"/>
                </a:solidFill>
                <a:latin typeface="Agency FB" panose="020B0503020202020204" pitchFamily="34" charset="0"/>
              </a:rPr>
              <a:t>Data scientists working in US-based company locations tend to receive the highest salaries compared to those in other locations. Medium-sized companies are the preferred choice for data scientists, with the highest number of employees compared to large and small companies.</a:t>
            </a:r>
          </a:p>
          <a:p>
            <a:pPr marL="285750" lvl="0" indent="-285750" defTabSz="914400">
              <a:buFont typeface="Wingdings" panose="05000000000000000000" pitchFamily="2" charset="2"/>
              <a:buChar char="Ø"/>
            </a:pPr>
            <a:endParaRPr lang="en-US" altLang="en-US" sz="2000" dirty="0">
              <a:solidFill>
                <a:srgbClr val="000000"/>
              </a:solidFill>
              <a:latin typeface="Agency FB" panose="020B0503020202020204" pitchFamily="34" charset="0"/>
            </a:endParaRPr>
          </a:p>
          <a:p>
            <a:pPr marL="285750" indent="-285750" defTabSz="914400">
              <a:buFont typeface="Wingdings" panose="05000000000000000000" pitchFamily="2" charset="2"/>
              <a:buChar char="Ø"/>
            </a:pPr>
            <a:r>
              <a:rPr lang="en-US" sz="2000" b="1" i="0" dirty="0">
                <a:solidFill>
                  <a:srgbClr val="374151"/>
                </a:solidFill>
                <a:effectLst/>
                <a:latin typeface="Agency FB" panose="020B0503020202020204" pitchFamily="34" charset="0"/>
              </a:rPr>
              <a:t>Regional Disparities:</a:t>
            </a:r>
            <a:r>
              <a:rPr lang="en-US" sz="2000" dirty="0">
                <a:solidFill>
                  <a:srgbClr val="374151"/>
                </a:solidFill>
                <a:latin typeface="Agency FB" panose="020B0503020202020204" pitchFamily="34" charset="0"/>
              </a:rPr>
              <a:t> </a:t>
            </a:r>
            <a:r>
              <a:rPr lang="en-US" altLang="en-US" sz="2000" dirty="0">
                <a:solidFill>
                  <a:srgbClr val="000000"/>
                </a:solidFill>
                <a:latin typeface="Agency FB" panose="020B0503020202020204" pitchFamily="34" charset="0"/>
              </a:rPr>
              <a:t>Employees residing in the US region  and working as data scientists are among the highest-paid by companies.</a:t>
            </a:r>
          </a:p>
          <a:p>
            <a:pPr marL="285750" indent="-285750" defTabSz="914400">
              <a:buFont typeface="Wingdings" panose="05000000000000000000" pitchFamily="2" charset="2"/>
              <a:buChar char="Ø"/>
            </a:pPr>
            <a:endParaRPr lang="en-US" altLang="en-US" sz="2000" dirty="0">
              <a:solidFill>
                <a:srgbClr val="000000"/>
              </a:solidFill>
              <a:latin typeface="Agency FB" panose="020B0503020202020204" pitchFamily="34" charset="0"/>
            </a:endParaRPr>
          </a:p>
          <a:p>
            <a:pPr marL="285750" indent="-285750" defTabSz="914400">
              <a:buFont typeface="Wingdings" panose="05000000000000000000" pitchFamily="2" charset="2"/>
              <a:buChar char="Ø"/>
            </a:pPr>
            <a:r>
              <a:rPr lang="en-US" sz="2000" b="1" i="0" dirty="0">
                <a:solidFill>
                  <a:srgbClr val="374151"/>
                </a:solidFill>
                <a:effectLst/>
                <a:latin typeface="Agency FB" panose="020B0503020202020204" pitchFamily="34" charset="0"/>
              </a:rPr>
              <a:t>Experience and Expertise Impact:</a:t>
            </a:r>
            <a:r>
              <a:rPr lang="en-US" sz="2000" dirty="0">
                <a:solidFill>
                  <a:srgbClr val="374151"/>
                </a:solidFill>
                <a:latin typeface="Agency FB" panose="020B0503020202020204" pitchFamily="34" charset="0"/>
              </a:rPr>
              <a:t> </a:t>
            </a:r>
            <a:r>
              <a:rPr lang="en-US" altLang="en-US" sz="2000" dirty="0">
                <a:solidFill>
                  <a:srgbClr val="000000"/>
                </a:solidFill>
                <a:latin typeface="Agency FB" panose="020B0503020202020204" pitchFamily="34" charset="0"/>
              </a:rPr>
              <a:t>Senior-level or expert working experience is preferred in the field of data science, indicating a preference for seasoned professionals. Data scientists available for both full-time and contract positions are highly sought after, commanding the highest salaries.</a:t>
            </a:r>
          </a:p>
          <a:p>
            <a:pPr marL="285750" indent="-285750" defTabSz="914400">
              <a:buFont typeface="Wingdings" panose="05000000000000000000" pitchFamily="2" charset="2"/>
              <a:buChar char="Ø"/>
            </a:pPr>
            <a:endParaRPr lang="en-US" altLang="en-US" sz="2000" dirty="0">
              <a:solidFill>
                <a:srgbClr val="000000"/>
              </a:solidFill>
              <a:latin typeface="Agency FB" panose="020B0503020202020204" pitchFamily="34" charset="0"/>
            </a:endParaRPr>
          </a:p>
          <a:p>
            <a:pPr marL="285750" indent="-285750" defTabSz="914400">
              <a:buFont typeface="Wingdings" panose="05000000000000000000" pitchFamily="2" charset="2"/>
              <a:buChar char="Ø"/>
            </a:pPr>
            <a:r>
              <a:rPr lang="en-US" sz="2000" b="1" i="0" dirty="0">
                <a:solidFill>
                  <a:srgbClr val="374151"/>
                </a:solidFill>
                <a:effectLst/>
                <a:latin typeface="Agency FB" panose="020B0503020202020204" pitchFamily="34" charset="0"/>
              </a:rPr>
              <a:t>Skills in High Demand:</a:t>
            </a:r>
            <a:r>
              <a:rPr lang="en-US" sz="2000" dirty="0">
                <a:solidFill>
                  <a:srgbClr val="374151"/>
                </a:solidFill>
                <a:latin typeface="Agency FB" panose="020B0503020202020204" pitchFamily="34" charset="0"/>
              </a:rPr>
              <a:t> </a:t>
            </a:r>
            <a:r>
              <a:rPr lang="en-US" altLang="en-US" sz="2000" dirty="0">
                <a:solidFill>
                  <a:srgbClr val="000000"/>
                </a:solidFill>
                <a:latin typeface="Agency FB" panose="020B0503020202020204" pitchFamily="34" charset="0"/>
              </a:rPr>
              <a:t>Among data scientists, the job title 'Finance Data Analyst' stands out as the most popular with the highest average salary.</a:t>
            </a:r>
          </a:p>
          <a:p>
            <a:pPr marL="285750" indent="-285750" defTabSz="914400">
              <a:buFont typeface="Wingdings" panose="05000000000000000000" pitchFamily="2" charset="2"/>
              <a:buChar char="Ø"/>
            </a:pPr>
            <a:endParaRPr lang="en-US" altLang="en-US" sz="2000" dirty="0">
              <a:solidFill>
                <a:srgbClr val="000000"/>
              </a:solidFill>
              <a:latin typeface="Agency FB" panose="020B0503020202020204" pitchFamily="34" charset="0"/>
            </a:endParaRPr>
          </a:p>
          <a:p>
            <a:pPr marL="285750" lvl="0" indent="-285750" defTabSz="914400">
              <a:buFont typeface="Wingdings" panose="05000000000000000000" pitchFamily="2" charset="2"/>
              <a:buChar char="Ø"/>
            </a:pPr>
            <a:r>
              <a:rPr lang="en-US" altLang="en-US" sz="2000" b="1" dirty="0">
                <a:solidFill>
                  <a:srgbClr val="000000"/>
                </a:solidFill>
                <a:latin typeface="Agency FB" panose="020B0503020202020204" pitchFamily="34" charset="0"/>
              </a:rPr>
              <a:t>Highest Salary Paid Year</a:t>
            </a:r>
            <a:r>
              <a:rPr lang="en-US" altLang="en-US" sz="2000" dirty="0">
                <a:solidFill>
                  <a:srgbClr val="000000"/>
                </a:solidFill>
                <a:latin typeface="Agency FB" panose="020B0503020202020204" pitchFamily="34" charset="0"/>
              </a:rPr>
              <a:t>: 2023 was identified as the year with the highest salaries paid in the field of data science, indicating a peak in compensation during that period.</a:t>
            </a:r>
          </a:p>
          <a:p>
            <a:pPr lvl="0" defTabSz="914400"/>
            <a:br>
              <a:rPr lang="en-US" altLang="en-US" dirty="0">
                <a:solidFill>
                  <a:srgbClr val="000000"/>
                </a:solidFill>
                <a:latin typeface="Söhne"/>
              </a:rPr>
            </a:br>
            <a:endParaRPr lang="en-US" altLang="en-US" dirty="0"/>
          </a:p>
        </p:txBody>
      </p:sp>
      <p:sp>
        <p:nvSpPr>
          <p:cNvPr id="7" name="TextBox 6">
            <a:extLst>
              <a:ext uri="{FF2B5EF4-FFF2-40B4-BE49-F238E27FC236}">
                <a16:creationId xmlns:a16="http://schemas.microsoft.com/office/drawing/2014/main" id="{CAB021F9-B333-04F4-8788-842E2FA11330}"/>
              </a:ext>
            </a:extLst>
          </p:cNvPr>
          <p:cNvSpPr txBox="1"/>
          <p:nvPr/>
        </p:nvSpPr>
        <p:spPr>
          <a:xfrm>
            <a:off x="3677265" y="0"/>
            <a:ext cx="3647767" cy="707886"/>
          </a:xfrm>
          <a:prstGeom prst="rect">
            <a:avLst/>
          </a:prstGeom>
          <a:noFill/>
          <a:effectLst>
            <a:outerShdw blurRad="63500" sx="102000" sy="102000" algn="ctr" rotWithShape="0">
              <a:prstClr val="black">
                <a:alpha val="40000"/>
              </a:prstClr>
            </a:outerShdw>
          </a:effectLst>
        </p:spPr>
        <p:txBody>
          <a:bodyPr wrap="square">
            <a:spAutoFit/>
          </a:bodyPr>
          <a:lstStyle/>
          <a:p>
            <a:r>
              <a:rPr lang="en-US" sz="4000" b="1" dirty="0">
                <a:solidFill>
                  <a:schemeClr val="accent1"/>
                </a:solidFill>
                <a:latin typeface="Algerian" panose="04020705040A02060702" pitchFamily="82" charset="0"/>
              </a:rPr>
              <a:t>CONCLUSION:</a:t>
            </a:r>
            <a:endParaRPr lang="en-IN" sz="4000" b="1" dirty="0">
              <a:solidFill>
                <a:schemeClr val="accent1"/>
              </a:solidFill>
            </a:endParaRPr>
          </a:p>
        </p:txBody>
      </p:sp>
    </p:spTree>
    <p:extLst>
      <p:ext uri="{BB962C8B-B14F-4D97-AF65-F5344CB8AC3E}">
        <p14:creationId xmlns:p14="http://schemas.microsoft.com/office/powerpoint/2010/main" val="108819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F83E50-D19E-C917-CE83-E7CEE376766B}"/>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46446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0181A-BEE6-C35A-17F0-C6CCCC319BC1}"/>
              </a:ext>
            </a:extLst>
          </p:cNvPr>
          <p:cNvSpPr txBox="1"/>
          <p:nvPr/>
        </p:nvSpPr>
        <p:spPr>
          <a:xfrm>
            <a:off x="388374" y="1229033"/>
            <a:ext cx="11415251" cy="5293757"/>
          </a:xfrm>
          <a:prstGeom prst="rect">
            <a:avLst/>
          </a:prstGeom>
          <a:noFill/>
        </p:spPr>
        <p:txBody>
          <a:bodyPr wrap="square">
            <a:spAutoFit/>
          </a:bodyPr>
          <a:lstStyle/>
          <a:p>
            <a:r>
              <a:rPr lang="en-US" sz="2000" dirty="0">
                <a:latin typeface="Arial Rounded MT Bold" panose="020F0704030504030204" pitchFamily="34" charset="0"/>
              </a:rPr>
              <a:t>Data science is a rapidly growing field, and Data Scientists play a crucial role in analyzing and interpreting large volumes of data. As this profession becomes increasingly in demand, it is important to understand the factors that may influence Data Scientists' salaries. The main aim of this Analysis is to investigate the factors influencing the salaries of Data Scientists.</a:t>
            </a:r>
          </a:p>
          <a:p>
            <a:r>
              <a:rPr lang="en-US" sz="2000" dirty="0">
                <a:latin typeface="Arial Rounded MT Bold" panose="020F0704030504030204" pitchFamily="34" charset="0"/>
              </a:rPr>
              <a:t>To achieve this, a dataset containing various relevant variables is given by here. This Analysis describes the exploratory analysis conducted to understand the relationship between these factors and Data Scientists' salaries.</a:t>
            </a:r>
          </a:p>
          <a:p>
            <a:r>
              <a:rPr lang="en-US" sz="2000" dirty="0">
                <a:latin typeface="Arial Rounded MT Bold" panose="020F0704030504030204" pitchFamily="34" charset="0"/>
              </a:rPr>
              <a:t>This analysis focuses on investigating these factors and their impact on salaries.</a:t>
            </a:r>
          </a:p>
          <a:p>
            <a:endParaRPr lang="en-US" sz="2000" dirty="0">
              <a:latin typeface="Arial Rounded MT Bold" panose="020F0704030504030204" pitchFamily="34" charset="0"/>
            </a:endParaRPr>
          </a:p>
          <a:p>
            <a:pPr marL="285750" indent="-285750">
              <a:buFont typeface="Wingdings" panose="05000000000000000000" pitchFamily="2" charset="2"/>
              <a:buChar char="v"/>
            </a:pPr>
            <a:r>
              <a:rPr lang="en-US" sz="2000" dirty="0">
                <a:latin typeface="Arial Rounded MT Bold" panose="020F0704030504030204" pitchFamily="34" charset="0"/>
              </a:rPr>
              <a:t>To Analyze  the Company Location &amp; Company size effects on Data scientist Salaries.</a:t>
            </a:r>
          </a:p>
          <a:p>
            <a:pPr marL="285750" indent="-285750">
              <a:buFont typeface="Wingdings" panose="05000000000000000000" pitchFamily="2" charset="2"/>
              <a:buChar char="v"/>
            </a:pPr>
            <a:r>
              <a:rPr lang="en-US" sz="2000" dirty="0">
                <a:latin typeface="Arial Rounded MT Bold" panose="020F0704030504030204" pitchFamily="34" charset="0"/>
              </a:rPr>
              <a:t>To Know the Job title of Data Scientist which is the most popular nowadays.</a:t>
            </a:r>
          </a:p>
          <a:p>
            <a:pPr marL="285750" indent="-285750">
              <a:buFont typeface="Wingdings" panose="05000000000000000000" pitchFamily="2" charset="2"/>
              <a:buChar char="v"/>
            </a:pPr>
            <a:r>
              <a:rPr lang="en-US" sz="2000" dirty="0">
                <a:latin typeface="Arial Rounded MT Bold" panose="020F0704030504030204" pitchFamily="34" charset="0"/>
              </a:rPr>
              <a:t>To Analyze that how many years of experience  with special skill is in demand among  Data Scientist.</a:t>
            </a:r>
          </a:p>
          <a:p>
            <a:pPr marL="285750" indent="-285750">
              <a:buFont typeface="Wingdings" panose="05000000000000000000" pitchFamily="2" charset="2"/>
              <a:buChar char="v"/>
            </a:pPr>
            <a:r>
              <a:rPr lang="en-US" sz="2000" dirty="0">
                <a:latin typeface="Arial Rounded MT Bold" panose="020F0704030504030204" pitchFamily="34" charset="0"/>
              </a:rPr>
              <a:t>To Analyze year wise trend of the Data Scientist Salaries.</a:t>
            </a:r>
          </a:p>
          <a:p>
            <a:pPr marL="285750" indent="-285750">
              <a:buFont typeface="Wingdings" panose="05000000000000000000" pitchFamily="2" charset="2"/>
              <a:buChar char="v"/>
            </a:pPr>
            <a:r>
              <a:rPr lang="en-US" sz="2000" dirty="0">
                <a:latin typeface="Arial Rounded MT Bold" panose="020F0704030504030204" pitchFamily="34" charset="0"/>
              </a:rPr>
              <a:t>To Find out the residence wise highest salary location of Data Scientist.</a:t>
            </a:r>
          </a:p>
          <a:p>
            <a:pPr marL="285750" indent="-285750">
              <a:buFont typeface="Wingdings" panose="05000000000000000000" pitchFamily="2" charset="2"/>
              <a:buChar char="v"/>
            </a:pPr>
            <a:endParaRPr lang="en-IN" b="1" dirty="0">
              <a:latin typeface="Berlin Sans FB Demi" panose="020E0802020502020306" pitchFamily="34" charset="0"/>
            </a:endParaRPr>
          </a:p>
        </p:txBody>
      </p:sp>
      <p:sp>
        <p:nvSpPr>
          <p:cNvPr id="6" name="TextBox 5">
            <a:extLst>
              <a:ext uri="{FF2B5EF4-FFF2-40B4-BE49-F238E27FC236}">
                <a16:creationId xmlns:a16="http://schemas.microsoft.com/office/drawing/2014/main" id="{BAE1867B-26CB-3E94-933B-B2B3FCE24155}"/>
              </a:ext>
            </a:extLst>
          </p:cNvPr>
          <p:cNvSpPr txBox="1"/>
          <p:nvPr/>
        </p:nvSpPr>
        <p:spPr>
          <a:xfrm>
            <a:off x="3559277" y="452283"/>
            <a:ext cx="4729317" cy="523220"/>
          </a:xfrm>
          <a:prstGeom prst="rect">
            <a:avLst/>
          </a:prstGeom>
          <a:noFill/>
        </p:spPr>
        <p:txBody>
          <a:bodyPr wrap="square">
            <a:spAutoFit/>
          </a:bodyPr>
          <a:lstStyle/>
          <a:p>
            <a:pPr algn="ctr"/>
            <a:r>
              <a:rPr lang="en-IN" sz="2800" b="1" dirty="0">
                <a:solidFill>
                  <a:schemeClr val="bg2">
                    <a:lumMod val="50000"/>
                  </a:schemeClr>
                </a:solidFill>
              </a:rPr>
              <a:t>BUSINESS OBJECTIVES</a:t>
            </a:r>
          </a:p>
        </p:txBody>
      </p:sp>
    </p:spTree>
    <p:extLst>
      <p:ext uri="{BB962C8B-B14F-4D97-AF65-F5344CB8AC3E}">
        <p14:creationId xmlns:p14="http://schemas.microsoft.com/office/powerpoint/2010/main" val="99295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1565-67D5-A5FF-271D-C2F88DEC8861}"/>
              </a:ext>
            </a:extLst>
          </p:cNvPr>
          <p:cNvSpPr>
            <a:spLocks noGrp="1"/>
          </p:cNvSpPr>
          <p:nvPr>
            <p:ph type="title" idx="4294967295"/>
          </p:nvPr>
        </p:nvSpPr>
        <p:spPr>
          <a:xfrm>
            <a:off x="3048000" y="136848"/>
            <a:ext cx="6096000" cy="517802"/>
          </a:xfrm>
        </p:spPr>
        <p:txBody>
          <a:bodyPr>
            <a:normAutofit/>
          </a:bodyPr>
          <a:lstStyle/>
          <a:p>
            <a:pPr algn="ctr"/>
            <a:r>
              <a:rPr lang="en-US" sz="2000" b="1" dirty="0"/>
              <a:t>DATA PRE-PROCESSING USING PYTHON</a:t>
            </a:r>
            <a:endParaRPr lang="en-IN" sz="2000" b="1" dirty="0"/>
          </a:p>
        </p:txBody>
      </p:sp>
      <p:pic>
        <p:nvPicPr>
          <p:cNvPr id="8" name="Picture 7">
            <a:extLst>
              <a:ext uri="{FF2B5EF4-FFF2-40B4-BE49-F238E27FC236}">
                <a16:creationId xmlns:a16="http://schemas.microsoft.com/office/drawing/2014/main" id="{5449737C-2548-8571-08BC-CB6FD8089099}"/>
              </a:ext>
            </a:extLst>
          </p:cNvPr>
          <p:cNvPicPr>
            <a:picLocks noChangeAspect="1"/>
          </p:cNvPicPr>
          <p:nvPr/>
        </p:nvPicPr>
        <p:blipFill>
          <a:blip r:embed="rId3"/>
          <a:stretch>
            <a:fillRect/>
          </a:stretch>
        </p:blipFill>
        <p:spPr>
          <a:xfrm>
            <a:off x="248686" y="678726"/>
            <a:ext cx="4218331" cy="2750273"/>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4FD9AC7C-4D7C-66A0-59C2-00ACAD37BB86}"/>
              </a:ext>
            </a:extLst>
          </p:cNvPr>
          <p:cNvPicPr>
            <a:picLocks noChangeAspect="1"/>
          </p:cNvPicPr>
          <p:nvPr/>
        </p:nvPicPr>
        <p:blipFill>
          <a:blip r:embed="rId4"/>
          <a:stretch>
            <a:fillRect/>
          </a:stretch>
        </p:blipFill>
        <p:spPr>
          <a:xfrm>
            <a:off x="10558060" y="786582"/>
            <a:ext cx="1239372" cy="585018"/>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D8326E1F-90EF-DB1D-482C-94FE44CFCA8E}"/>
              </a:ext>
            </a:extLst>
          </p:cNvPr>
          <p:cNvPicPr>
            <a:picLocks noChangeAspect="1"/>
          </p:cNvPicPr>
          <p:nvPr/>
        </p:nvPicPr>
        <p:blipFill>
          <a:blip r:embed="rId5"/>
          <a:stretch>
            <a:fillRect/>
          </a:stretch>
        </p:blipFill>
        <p:spPr>
          <a:xfrm>
            <a:off x="4681277" y="570271"/>
            <a:ext cx="5448264" cy="1268361"/>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8074D592-06F3-8645-FA5F-3455A0F6D7F2}"/>
              </a:ext>
            </a:extLst>
          </p:cNvPr>
          <p:cNvPicPr>
            <a:picLocks noChangeAspect="1"/>
          </p:cNvPicPr>
          <p:nvPr/>
        </p:nvPicPr>
        <p:blipFill>
          <a:blip r:embed="rId6"/>
          <a:stretch>
            <a:fillRect/>
          </a:stretch>
        </p:blipFill>
        <p:spPr>
          <a:xfrm>
            <a:off x="4581831" y="1996032"/>
            <a:ext cx="3822147" cy="2331914"/>
          </a:xfrm>
          <a:prstGeom prst="rect">
            <a:avLst/>
          </a:prstGeom>
          <a:effectLst>
            <a:outerShdw blurRad="63500" sx="102000" sy="102000" algn="ctr" rotWithShape="0">
              <a:prstClr val="black">
                <a:alpha val="40000"/>
              </a:prstClr>
            </a:outerShdw>
          </a:effectLst>
        </p:spPr>
      </p:pic>
      <p:pic>
        <p:nvPicPr>
          <p:cNvPr id="18" name="Picture 17">
            <a:extLst>
              <a:ext uri="{FF2B5EF4-FFF2-40B4-BE49-F238E27FC236}">
                <a16:creationId xmlns:a16="http://schemas.microsoft.com/office/drawing/2014/main" id="{A60A08DC-815A-E0F6-C18B-E478CFDDD5B6}"/>
              </a:ext>
            </a:extLst>
          </p:cNvPr>
          <p:cNvPicPr>
            <a:picLocks noChangeAspect="1"/>
          </p:cNvPicPr>
          <p:nvPr/>
        </p:nvPicPr>
        <p:blipFill>
          <a:blip r:embed="rId7"/>
          <a:stretch>
            <a:fillRect/>
          </a:stretch>
        </p:blipFill>
        <p:spPr>
          <a:xfrm>
            <a:off x="122638" y="3544122"/>
            <a:ext cx="3495566" cy="2803476"/>
          </a:xfrm>
          <a:prstGeom prst="rect">
            <a:avLst/>
          </a:prstGeom>
          <a:effectLst>
            <a:outerShdw blurRad="63500" sx="102000" sy="102000" algn="ctr" rotWithShape="0">
              <a:prstClr val="black">
                <a:alpha val="40000"/>
              </a:prstClr>
            </a:outerShdw>
          </a:effectLst>
        </p:spPr>
      </p:pic>
      <p:pic>
        <p:nvPicPr>
          <p:cNvPr id="20" name="Picture 19">
            <a:extLst>
              <a:ext uri="{FF2B5EF4-FFF2-40B4-BE49-F238E27FC236}">
                <a16:creationId xmlns:a16="http://schemas.microsoft.com/office/drawing/2014/main" id="{F9069335-F144-9043-8484-F828238E56DC}"/>
              </a:ext>
            </a:extLst>
          </p:cNvPr>
          <p:cNvPicPr>
            <a:picLocks noChangeAspect="1"/>
          </p:cNvPicPr>
          <p:nvPr/>
        </p:nvPicPr>
        <p:blipFill>
          <a:blip r:embed="rId8"/>
          <a:stretch>
            <a:fillRect/>
          </a:stretch>
        </p:blipFill>
        <p:spPr>
          <a:xfrm>
            <a:off x="8492191" y="1559225"/>
            <a:ext cx="3451123" cy="2362405"/>
          </a:xfrm>
          <a:prstGeom prst="rect">
            <a:avLst/>
          </a:prstGeom>
          <a:effectLst>
            <a:outerShdw blurRad="63500" sx="102000" sy="102000" algn="ctr" rotWithShape="0">
              <a:prstClr val="black">
                <a:alpha val="40000"/>
              </a:prstClr>
            </a:outerShdw>
          </a:effectLst>
        </p:spPr>
      </p:pic>
      <p:pic>
        <p:nvPicPr>
          <p:cNvPr id="22" name="Picture 21">
            <a:extLst>
              <a:ext uri="{FF2B5EF4-FFF2-40B4-BE49-F238E27FC236}">
                <a16:creationId xmlns:a16="http://schemas.microsoft.com/office/drawing/2014/main" id="{89B9D5F8-0BE9-DA34-A392-7824FA89E171}"/>
              </a:ext>
            </a:extLst>
          </p:cNvPr>
          <p:cNvPicPr>
            <a:picLocks noChangeAspect="1"/>
          </p:cNvPicPr>
          <p:nvPr/>
        </p:nvPicPr>
        <p:blipFill>
          <a:blip r:embed="rId9"/>
          <a:stretch>
            <a:fillRect/>
          </a:stretch>
        </p:blipFill>
        <p:spPr>
          <a:xfrm>
            <a:off x="3618204" y="4358437"/>
            <a:ext cx="3608372" cy="2377646"/>
          </a:xfrm>
          <a:prstGeom prst="rect">
            <a:avLst/>
          </a:prstGeom>
          <a:effectLst>
            <a:outerShdw blurRad="63500" sx="102000" sy="102000" algn="ctr" rotWithShape="0">
              <a:prstClr val="black">
                <a:alpha val="40000"/>
              </a:prstClr>
            </a:outerShdw>
          </a:effectLst>
        </p:spPr>
      </p:pic>
      <p:pic>
        <p:nvPicPr>
          <p:cNvPr id="26" name="Picture 25">
            <a:extLst>
              <a:ext uri="{FF2B5EF4-FFF2-40B4-BE49-F238E27FC236}">
                <a16:creationId xmlns:a16="http://schemas.microsoft.com/office/drawing/2014/main" id="{27E6C423-3C32-7788-BD7A-674B66CAFB81}"/>
              </a:ext>
            </a:extLst>
          </p:cNvPr>
          <p:cNvPicPr>
            <a:picLocks noChangeAspect="1"/>
          </p:cNvPicPr>
          <p:nvPr/>
        </p:nvPicPr>
        <p:blipFill>
          <a:blip r:embed="rId10"/>
          <a:stretch>
            <a:fillRect/>
          </a:stretch>
        </p:blipFill>
        <p:spPr>
          <a:xfrm>
            <a:off x="7685946" y="4446205"/>
            <a:ext cx="4257368" cy="227513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DEAE-DB25-106D-1820-C57AEC5417AF}"/>
              </a:ext>
            </a:extLst>
          </p:cNvPr>
          <p:cNvSpPr>
            <a:spLocks noGrp="1"/>
          </p:cNvSpPr>
          <p:nvPr>
            <p:ph type="title" idx="4294967295"/>
          </p:nvPr>
        </p:nvSpPr>
        <p:spPr>
          <a:xfrm>
            <a:off x="0" y="215900"/>
            <a:ext cx="10588625" cy="423863"/>
          </a:xfrm>
        </p:spPr>
        <p:txBody>
          <a:bodyPr>
            <a:normAutofit/>
          </a:bodyPr>
          <a:lstStyle/>
          <a:p>
            <a:pPr algn="ctr"/>
            <a:r>
              <a:rPr lang="en-US" sz="2000" b="1" dirty="0"/>
              <a:t>DATA PRE-PROCESSING USING PYTHON –OUTLIER ANALYSIS</a:t>
            </a:r>
            <a:endParaRPr lang="en-IN" sz="2000" b="1" dirty="0"/>
          </a:p>
        </p:txBody>
      </p:sp>
      <p:sp>
        <p:nvSpPr>
          <p:cNvPr id="4" name="Text Placeholder 3">
            <a:extLst>
              <a:ext uri="{FF2B5EF4-FFF2-40B4-BE49-F238E27FC236}">
                <a16:creationId xmlns:a16="http://schemas.microsoft.com/office/drawing/2014/main" id="{BEBC9C13-9CD5-469C-1D47-CB0949CEDFC9}"/>
              </a:ext>
            </a:extLst>
          </p:cNvPr>
          <p:cNvSpPr>
            <a:spLocks noGrp="1"/>
          </p:cNvSpPr>
          <p:nvPr>
            <p:ph type="body" sz="half" idx="4294967295"/>
          </p:nvPr>
        </p:nvSpPr>
        <p:spPr>
          <a:xfrm>
            <a:off x="0" y="3303588"/>
            <a:ext cx="3273425" cy="1474787"/>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2DC7FA8D-4A9C-1D1C-41AD-3793F74FB4FE}"/>
              </a:ext>
            </a:extLst>
          </p:cNvPr>
          <p:cNvPicPr>
            <a:picLocks noChangeAspect="1"/>
          </p:cNvPicPr>
          <p:nvPr/>
        </p:nvPicPr>
        <p:blipFill>
          <a:blip r:embed="rId2"/>
          <a:stretch>
            <a:fillRect/>
          </a:stretch>
        </p:blipFill>
        <p:spPr>
          <a:xfrm>
            <a:off x="199394" y="639763"/>
            <a:ext cx="2999123" cy="2466198"/>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BBBD4C8F-5861-AE40-CB90-EA895327E493}"/>
              </a:ext>
            </a:extLst>
          </p:cNvPr>
          <p:cNvPicPr>
            <a:picLocks noChangeAspect="1"/>
          </p:cNvPicPr>
          <p:nvPr/>
        </p:nvPicPr>
        <p:blipFill>
          <a:blip r:embed="rId3"/>
          <a:stretch>
            <a:fillRect/>
          </a:stretch>
        </p:blipFill>
        <p:spPr>
          <a:xfrm>
            <a:off x="3738301" y="623095"/>
            <a:ext cx="2920898" cy="2511746"/>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C435F549-8D70-A17D-3E9B-0A1A82712B5E}"/>
              </a:ext>
            </a:extLst>
          </p:cNvPr>
          <p:cNvPicPr>
            <a:picLocks noChangeAspect="1"/>
          </p:cNvPicPr>
          <p:nvPr/>
        </p:nvPicPr>
        <p:blipFill>
          <a:blip r:embed="rId4"/>
          <a:stretch>
            <a:fillRect/>
          </a:stretch>
        </p:blipFill>
        <p:spPr>
          <a:xfrm>
            <a:off x="127819" y="3280375"/>
            <a:ext cx="3689424" cy="2888253"/>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997463F7-B5BD-D4C6-B1A0-321E0EFB6C0B}"/>
              </a:ext>
            </a:extLst>
          </p:cNvPr>
          <p:cNvPicPr>
            <a:picLocks noChangeAspect="1"/>
          </p:cNvPicPr>
          <p:nvPr/>
        </p:nvPicPr>
        <p:blipFill>
          <a:blip r:embed="rId5"/>
          <a:stretch>
            <a:fillRect/>
          </a:stretch>
        </p:blipFill>
        <p:spPr>
          <a:xfrm>
            <a:off x="4064367" y="3303588"/>
            <a:ext cx="3273425" cy="2835299"/>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2FDAC0F4-D032-C1CD-18B7-69793C619566}"/>
              </a:ext>
            </a:extLst>
          </p:cNvPr>
          <p:cNvSpPr txBox="1"/>
          <p:nvPr/>
        </p:nvSpPr>
        <p:spPr>
          <a:xfrm>
            <a:off x="7663859" y="639763"/>
            <a:ext cx="4400322" cy="5355312"/>
          </a:xfrm>
          <a:prstGeom prst="rect">
            <a:avLst/>
          </a:prstGeom>
          <a:noFill/>
        </p:spPr>
        <p:txBody>
          <a:bodyPr wrap="square">
            <a:spAutoFit/>
          </a:bodyPr>
          <a:lstStyle/>
          <a:p>
            <a:r>
              <a:rPr lang="en-US" b="1" dirty="0"/>
              <a:t>INTERPRETATION: During Data Pre-processing using Python, firstly we have loaded the dataset in Jupyter notebook via various libraries of Python. There are 3755 rows and 11 columns in our dataset. There is no null value in the dataset. Later on, we are done with separation of Categorical and Numerical columns. By using Box-Plot method outliers have been visualized firstly, for further analysis, outliers  removed from ‘salary’ and ‘salary in usd’ columns and shown by using IQR method. So for now our Data is completely ‘CLEANED DATA’ .So we are uploading this in ‘CSV’ file for further and deeper analysis through visualization.</a:t>
            </a:r>
          </a:p>
        </p:txBody>
      </p:sp>
    </p:spTree>
    <p:extLst>
      <p:ext uri="{BB962C8B-B14F-4D97-AF65-F5344CB8AC3E}">
        <p14:creationId xmlns:p14="http://schemas.microsoft.com/office/powerpoint/2010/main" val="62401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0CCC-2A18-80D2-94F2-5B39F539168A}"/>
              </a:ext>
            </a:extLst>
          </p:cNvPr>
          <p:cNvSpPr>
            <a:spLocks noGrp="1"/>
          </p:cNvSpPr>
          <p:nvPr>
            <p:ph type="title"/>
          </p:nvPr>
        </p:nvSpPr>
        <p:spPr>
          <a:xfrm>
            <a:off x="1465007" y="2054943"/>
            <a:ext cx="9458632" cy="2290916"/>
          </a:xfrm>
          <a:effectLst>
            <a:outerShdw blurRad="63500" sx="102000" sy="102000" algn="ctr" rotWithShape="0">
              <a:prstClr val="black">
                <a:alpha val="40000"/>
              </a:prstClr>
            </a:outerShdw>
          </a:effectLst>
        </p:spPr>
        <p:txBody>
          <a:bodyPr>
            <a:normAutofit fontScale="90000"/>
          </a:bodyPr>
          <a:lstStyle/>
          <a:p>
            <a:pPr algn="ctr"/>
            <a:r>
              <a:rPr lang="en-US" sz="6600" b="1" dirty="0">
                <a:solidFill>
                  <a:schemeClr val="accent1">
                    <a:lumMod val="60000"/>
                    <a:lumOff val="40000"/>
                  </a:schemeClr>
                </a:solidFill>
                <a:latin typeface="Algerian" panose="04020705040A02060702" pitchFamily="82" charset="0"/>
              </a:rPr>
              <a:t>DATA VISUALIZATION</a:t>
            </a:r>
            <a:br>
              <a:rPr lang="en-US" sz="6600" b="1" dirty="0">
                <a:solidFill>
                  <a:schemeClr val="accent1">
                    <a:lumMod val="60000"/>
                    <a:lumOff val="40000"/>
                  </a:schemeClr>
                </a:solidFill>
                <a:latin typeface="Algerian" panose="04020705040A02060702" pitchFamily="82" charset="0"/>
              </a:rPr>
            </a:br>
            <a:r>
              <a:rPr lang="en-US" sz="6600" b="1" dirty="0">
                <a:solidFill>
                  <a:schemeClr val="accent1">
                    <a:lumMod val="60000"/>
                    <a:lumOff val="40000"/>
                  </a:schemeClr>
                </a:solidFill>
                <a:latin typeface="Algerian" panose="04020705040A02060702" pitchFamily="82" charset="0"/>
              </a:rPr>
              <a:t>THROUGH </a:t>
            </a:r>
            <a:br>
              <a:rPr lang="en-US" sz="6600" b="1" dirty="0">
                <a:solidFill>
                  <a:schemeClr val="accent1">
                    <a:lumMod val="60000"/>
                    <a:lumOff val="40000"/>
                  </a:schemeClr>
                </a:solidFill>
                <a:latin typeface="Algerian" panose="04020705040A02060702" pitchFamily="82" charset="0"/>
              </a:rPr>
            </a:br>
            <a:r>
              <a:rPr lang="en-US" sz="6600" b="1" dirty="0">
                <a:solidFill>
                  <a:schemeClr val="accent1">
                    <a:lumMod val="60000"/>
                    <a:lumOff val="40000"/>
                  </a:schemeClr>
                </a:solidFill>
                <a:latin typeface="Algerian" panose="04020705040A02060702" pitchFamily="82" charset="0"/>
              </a:rPr>
              <a:t>TABLEAU</a:t>
            </a:r>
            <a:endParaRPr lang="en-IN" sz="6600" b="1"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9120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5932-F618-E2B7-FDF9-9AE32C63A89C}"/>
              </a:ext>
            </a:extLst>
          </p:cNvPr>
          <p:cNvSpPr>
            <a:spLocks noGrp="1"/>
          </p:cNvSpPr>
          <p:nvPr>
            <p:ph type="title" idx="4294967295"/>
          </p:nvPr>
        </p:nvSpPr>
        <p:spPr>
          <a:xfrm>
            <a:off x="0" y="323850"/>
            <a:ext cx="8150225" cy="1347788"/>
          </a:xfrm>
        </p:spPr>
        <p:txBody>
          <a:bodyPr>
            <a:normAutofit fontScale="90000"/>
          </a:bodyPr>
          <a:lstStyle/>
          <a:p>
            <a:br>
              <a:rPr lang="en-US" sz="2000" b="1" dirty="0"/>
            </a:br>
            <a:br>
              <a:rPr lang="en-US" sz="2000" b="1" dirty="0"/>
            </a:br>
            <a:br>
              <a:rPr lang="en-US" sz="2000" b="1" dirty="0"/>
            </a:br>
            <a:br>
              <a:rPr lang="en-US" sz="2000" b="1" dirty="0"/>
            </a:br>
            <a:endParaRPr lang="en-IN" dirty="0"/>
          </a:p>
        </p:txBody>
      </p:sp>
      <p:sp>
        <p:nvSpPr>
          <p:cNvPr id="4" name="TextBox 3">
            <a:extLst>
              <a:ext uri="{FF2B5EF4-FFF2-40B4-BE49-F238E27FC236}">
                <a16:creationId xmlns:a16="http://schemas.microsoft.com/office/drawing/2014/main" id="{256EFA50-1497-7C78-69B8-1D0B734EED18}"/>
              </a:ext>
            </a:extLst>
          </p:cNvPr>
          <p:cNvSpPr txBox="1"/>
          <p:nvPr/>
        </p:nvSpPr>
        <p:spPr>
          <a:xfrm>
            <a:off x="884904" y="176981"/>
            <a:ext cx="10658168" cy="707886"/>
          </a:xfrm>
          <a:prstGeom prst="rect">
            <a:avLst/>
          </a:prstGeom>
          <a:noFill/>
        </p:spPr>
        <p:txBody>
          <a:bodyPr wrap="square">
            <a:spAutoFit/>
          </a:bodyPr>
          <a:lstStyle/>
          <a:p>
            <a:r>
              <a:rPr lang="en-US" sz="2000" b="1" dirty="0"/>
              <a:t>TASK-1: DISPLAY THE COMPANY LOCATION WISE DISTRIBUTION OF SALARY AMONG  DATA SCIENTIST</a:t>
            </a:r>
            <a:r>
              <a:rPr lang="en-US" sz="1800" b="1" dirty="0"/>
              <a:t>.</a:t>
            </a:r>
            <a:endParaRPr lang="en-IN" dirty="0"/>
          </a:p>
        </p:txBody>
      </p:sp>
      <p:sp>
        <p:nvSpPr>
          <p:cNvPr id="10" name="TextBox 9">
            <a:extLst>
              <a:ext uri="{FF2B5EF4-FFF2-40B4-BE49-F238E27FC236}">
                <a16:creationId xmlns:a16="http://schemas.microsoft.com/office/drawing/2014/main" id="{F1E5486D-739C-4B00-2D95-7C3CC252C84A}"/>
              </a:ext>
            </a:extLst>
          </p:cNvPr>
          <p:cNvSpPr txBox="1"/>
          <p:nvPr/>
        </p:nvSpPr>
        <p:spPr>
          <a:xfrm>
            <a:off x="226142" y="5812163"/>
            <a:ext cx="11415252" cy="861774"/>
          </a:xfrm>
          <a:prstGeom prst="rect">
            <a:avLst/>
          </a:prstGeom>
          <a:noFill/>
        </p:spPr>
        <p:txBody>
          <a:bodyPr wrap="square">
            <a:spAutoFit/>
          </a:bodyPr>
          <a:lstStyle/>
          <a:p>
            <a:r>
              <a:rPr lang="en-US" sz="1600" b="1" dirty="0"/>
              <a:t>INTERPRETATION: As its clear from above visual that Data Scientist paid off highest salary in US based company location.  </a:t>
            </a:r>
          </a:p>
          <a:p>
            <a:pPr marL="0" indent="0">
              <a:buNone/>
            </a:pPr>
            <a:endParaRPr lang="en-IN" b="1" dirty="0"/>
          </a:p>
        </p:txBody>
      </p:sp>
      <p:pic>
        <p:nvPicPr>
          <p:cNvPr id="14" name="Picture 13">
            <a:extLst>
              <a:ext uri="{FF2B5EF4-FFF2-40B4-BE49-F238E27FC236}">
                <a16:creationId xmlns:a16="http://schemas.microsoft.com/office/drawing/2014/main" id="{91E0CF8A-7D27-0DE5-B42A-FE5E9397E74B}"/>
              </a:ext>
            </a:extLst>
          </p:cNvPr>
          <p:cNvPicPr>
            <a:picLocks noChangeAspect="1"/>
          </p:cNvPicPr>
          <p:nvPr/>
        </p:nvPicPr>
        <p:blipFill>
          <a:blip r:embed="rId2"/>
          <a:stretch>
            <a:fillRect/>
          </a:stretch>
        </p:blipFill>
        <p:spPr>
          <a:xfrm>
            <a:off x="3033987" y="1297858"/>
            <a:ext cx="5559406" cy="40046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488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C920-6130-B015-BFBF-8302B30C26C9}"/>
              </a:ext>
            </a:extLst>
          </p:cNvPr>
          <p:cNvSpPr>
            <a:spLocks noGrp="1"/>
          </p:cNvSpPr>
          <p:nvPr>
            <p:ph type="title" idx="4294967295"/>
          </p:nvPr>
        </p:nvSpPr>
        <p:spPr>
          <a:xfrm>
            <a:off x="1101725" y="88900"/>
            <a:ext cx="11090275" cy="619125"/>
          </a:xfrm>
        </p:spPr>
        <p:txBody>
          <a:bodyPr>
            <a:normAutofit/>
          </a:bodyPr>
          <a:lstStyle/>
          <a:p>
            <a:r>
              <a:rPr lang="en-US" sz="2000" b="1" dirty="0"/>
              <a:t>.</a:t>
            </a:r>
            <a:endParaRPr lang="en-IN" sz="2000" b="1" dirty="0"/>
          </a:p>
        </p:txBody>
      </p:sp>
      <p:sp>
        <p:nvSpPr>
          <p:cNvPr id="4" name="Text Placeholder 3">
            <a:extLst>
              <a:ext uri="{FF2B5EF4-FFF2-40B4-BE49-F238E27FC236}">
                <a16:creationId xmlns:a16="http://schemas.microsoft.com/office/drawing/2014/main" id="{8EAFAA25-586B-8FD5-15A8-07CFA503EE45}"/>
              </a:ext>
            </a:extLst>
          </p:cNvPr>
          <p:cNvSpPr>
            <a:spLocks noGrp="1"/>
          </p:cNvSpPr>
          <p:nvPr>
            <p:ph type="body" sz="half" idx="4294967295"/>
          </p:nvPr>
        </p:nvSpPr>
        <p:spPr>
          <a:xfrm>
            <a:off x="481782" y="5643564"/>
            <a:ext cx="11228438" cy="1074890"/>
          </a:xfrm>
        </p:spPr>
        <p:txBody>
          <a:bodyPr>
            <a:normAutofit lnSpcReduction="10000"/>
          </a:bodyPr>
          <a:lstStyle/>
          <a:p>
            <a:r>
              <a:rPr lang="en-US" sz="2100" b="1" dirty="0"/>
              <a:t>INTERPRETATION:   </a:t>
            </a:r>
          </a:p>
          <a:p>
            <a:r>
              <a:rPr lang="en-US" sz="2100" b="1" dirty="0"/>
              <a:t>Employees who are from US based residence are paid off highest Salary in comparison to other residence based employees.</a:t>
            </a:r>
          </a:p>
          <a:p>
            <a:pPr marL="0" indent="0">
              <a:buNone/>
            </a:pPr>
            <a:endParaRPr lang="en-IN" b="1" dirty="0"/>
          </a:p>
        </p:txBody>
      </p:sp>
      <p:sp>
        <p:nvSpPr>
          <p:cNvPr id="6" name="TextBox 5">
            <a:extLst>
              <a:ext uri="{FF2B5EF4-FFF2-40B4-BE49-F238E27FC236}">
                <a16:creationId xmlns:a16="http://schemas.microsoft.com/office/drawing/2014/main" id="{1094889B-C361-9EF1-C9CC-62CFC531E8E9}"/>
              </a:ext>
            </a:extLst>
          </p:cNvPr>
          <p:cNvSpPr txBox="1"/>
          <p:nvPr/>
        </p:nvSpPr>
        <p:spPr>
          <a:xfrm>
            <a:off x="1199535" y="139547"/>
            <a:ext cx="10648336" cy="707886"/>
          </a:xfrm>
          <a:prstGeom prst="rect">
            <a:avLst/>
          </a:prstGeom>
          <a:noFill/>
        </p:spPr>
        <p:txBody>
          <a:bodyPr wrap="square">
            <a:spAutoFit/>
          </a:bodyPr>
          <a:lstStyle/>
          <a:p>
            <a:r>
              <a:rPr lang="en-US" sz="2000" b="1" dirty="0"/>
              <a:t>TASK-2: DISPLAY THE RESIDENCE WISE DISTRIBUTION OF SALARY AMONG  DATA SCIENTIST.</a:t>
            </a:r>
            <a:endParaRPr lang="en-IN" sz="2000" dirty="0"/>
          </a:p>
        </p:txBody>
      </p:sp>
      <p:pic>
        <p:nvPicPr>
          <p:cNvPr id="8" name="Picture 7">
            <a:extLst>
              <a:ext uri="{FF2B5EF4-FFF2-40B4-BE49-F238E27FC236}">
                <a16:creationId xmlns:a16="http://schemas.microsoft.com/office/drawing/2014/main" id="{C7A82938-5684-1B01-5D6A-612F3CBFC365}"/>
              </a:ext>
            </a:extLst>
          </p:cNvPr>
          <p:cNvPicPr>
            <a:picLocks noChangeAspect="1"/>
          </p:cNvPicPr>
          <p:nvPr/>
        </p:nvPicPr>
        <p:blipFill>
          <a:blip r:embed="rId2"/>
          <a:stretch>
            <a:fillRect/>
          </a:stretch>
        </p:blipFill>
        <p:spPr>
          <a:xfrm>
            <a:off x="2600207" y="1039736"/>
            <a:ext cx="6991586" cy="42475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0206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06C7-B42B-5301-3E21-6B11FC00850A}"/>
              </a:ext>
            </a:extLst>
          </p:cNvPr>
          <p:cNvSpPr>
            <a:spLocks noGrp="1"/>
          </p:cNvSpPr>
          <p:nvPr>
            <p:ph type="title" idx="4294967295"/>
          </p:nvPr>
        </p:nvSpPr>
        <p:spPr>
          <a:xfrm>
            <a:off x="1248697" y="498475"/>
            <a:ext cx="10943303" cy="546100"/>
          </a:xfrm>
        </p:spPr>
        <p:txBody>
          <a:bodyPr>
            <a:normAutofit/>
          </a:bodyPr>
          <a:lstStyle/>
          <a:p>
            <a:r>
              <a:rPr lang="en-US" sz="2000" b="1" dirty="0"/>
              <a:t>TASK-3: DISPLAY THE EXPERIENCE LEVEL WISE DISTRIBUTION OF SALARY AMONG  DATA SCIENTIST.</a:t>
            </a:r>
            <a:endParaRPr lang="en-IN" sz="2000" b="1" dirty="0"/>
          </a:p>
        </p:txBody>
      </p:sp>
      <p:sp>
        <p:nvSpPr>
          <p:cNvPr id="4" name="Text Placeholder 3">
            <a:extLst>
              <a:ext uri="{FF2B5EF4-FFF2-40B4-BE49-F238E27FC236}">
                <a16:creationId xmlns:a16="http://schemas.microsoft.com/office/drawing/2014/main" id="{E54EA384-1B2D-97D0-80DE-605656852AB8}"/>
              </a:ext>
            </a:extLst>
          </p:cNvPr>
          <p:cNvSpPr>
            <a:spLocks noGrp="1"/>
          </p:cNvSpPr>
          <p:nvPr>
            <p:ph type="body" sz="half" idx="4294967295"/>
          </p:nvPr>
        </p:nvSpPr>
        <p:spPr>
          <a:xfrm>
            <a:off x="530943" y="5043488"/>
            <a:ext cx="10726992" cy="1553957"/>
          </a:xfrm>
        </p:spPr>
        <p:txBody>
          <a:bodyPr>
            <a:noAutofit/>
          </a:bodyPr>
          <a:lstStyle/>
          <a:p>
            <a:r>
              <a:rPr lang="en-US" b="1" dirty="0"/>
              <a:t>INTERPRETATION:  </a:t>
            </a:r>
          </a:p>
          <a:p>
            <a:r>
              <a:rPr lang="en-IN" b="1" dirty="0"/>
              <a:t>Most of the data scientist having experience on  Senior level or Expert are paid off highest salary and the Entry level or junior are paid off least Salary as compared to other categories.</a:t>
            </a:r>
          </a:p>
        </p:txBody>
      </p:sp>
      <p:pic>
        <p:nvPicPr>
          <p:cNvPr id="5" name="Picture 4">
            <a:extLst>
              <a:ext uri="{FF2B5EF4-FFF2-40B4-BE49-F238E27FC236}">
                <a16:creationId xmlns:a16="http://schemas.microsoft.com/office/drawing/2014/main" id="{3F2336E4-168F-D4A0-7C67-9704E8D3EB4C}"/>
              </a:ext>
            </a:extLst>
          </p:cNvPr>
          <p:cNvPicPr>
            <a:picLocks noChangeAspect="1"/>
          </p:cNvPicPr>
          <p:nvPr/>
        </p:nvPicPr>
        <p:blipFill>
          <a:blip r:embed="rId2"/>
          <a:stretch>
            <a:fillRect/>
          </a:stretch>
        </p:blipFill>
        <p:spPr>
          <a:xfrm>
            <a:off x="3500284" y="1279848"/>
            <a:ext cx="5053779" cy="35283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63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026B-CF42-A0A0-9CC8-5707F89A5239}"/>
              </a:ext>
            </a:extLst>
          </p:cNvPr>
          <p:cNvSpPr>
            <a:spLocks noGrp="1"/>
          </p:cNvSpPr>
          <p:nvPr>
            <p:ph type="title" idx="4294967295"/>
          </p:nvPr>
        </p:nvSpPr>
        <p:spPr>
          <a:xfrm>
            <a:off x="786581" y="128588"/>
            <a:ext cx="11405419" cy="906462"/>
          </a:xfrm>
        </p:spPr>
        <p:txBody>
          <a:bodyPr>
            <a:normAutofit/>
          </a:bodyPr>
          <a:lstStyle/>
          <a:p>
            <a:r>
              <a:rPr lang="en-US" sz="2000" b="1" dirty="0"/>
              <a:t>TASK-4: which type of employees are getting highest salaries? Display their average year wise.</a:t>
            </a:r>
            <a:endParaRPr lang="en-IN" sz="2000" dirty="0"/>
          </a:p>
        </p:txBody>
      </p:sp>
      <p:sp>
        <p:nvSpPr>
          <p:cNvPr id="4" name="Text Placeholder 3">
            <a:extLst>
              <a:ext uri="{FF2B5EF4-FFF2-40B4-BE49-F238E27FC236}">
                <a16:creationId xmlns:a16="http://schemas.microsoft.com/office/drawing/2014/main" id="{17370A4D-8DD2-5B4B-A5AF-24D495F39709}"/>
              </a:ext>
            </a:extLst>
          </p:cNvPr>
          <p:cNvSpPr>
            <a:spLocks noGrp="1"/>
          </p:cNvSpPr>
          <p:nvPr>
            <p:ph type="body" sz="half" idx="4294967295"/>
          </p:nvPr>
        </p:nvSpPr>
        <p:spPr>
          <a:xfrm>
            <a:off x="186813" y="5516563"/>
            <a:ext cx="12005187" cy="1341437"/>
          </a:xfrm>
        </p:spPr>
        <p:txBody>
          <a:bodyPr>
            <a:normAutofit/>
          </a:bodyPr>
          <a:lstStyle/>
          <a:p>
            <a:endParaRPr lang="en-US" dirty="0"/>
          </a:p>
          <a:p>
            <a:r>
              <a:rPr lang="en-US" b="1" dirty="0"/>
              <a:t>INTERPRETATION:  Full time employees working as Data Scientist are highest paid off in working year 2023 and contract type employees are highest paid off in working year 2021.</a:t>
            </a:r>
          </a:p>
          <a:p>
            <a:endParaRPr lang="en-IN" dirty="0"/>
          </a:p>
        </p:txBody>
      </p:sp>
      <p:pic>
        <p:nvPicPr>
          <p:cNvPr id="6" name="Picture 5">
            <a:extLst>
              <a:ext uri="{FF2B5EF4-FFF2-40B4-BE49-F238E27FC236}">
                <a16:creationId xmlns:a16="http://schemas.microsoft.com/office/drawing/2014/main" id="{6048652B-5636-D614-EE79-CDF22CFCBA1E}"/>
              </a:ext>
            </a:extLst>
          </p:cNvPr>
          <p:cNvPicPr>
            <a:picLocks noChangeAspect="1"/>
          </p:cNvPicPr>
          <p:nvPr/>
        </p:nvPicPr>
        <p:blipFill>
          <a:blip r:embed="rId2"/>
          <a:stretch>
            <a:fillRect/>
          </a:stretch>
        </p:blipFill>
        <p:spPr>
          <a:xfrm>
            <a:off x="2212257" y="1034941"/>
            <a:ext cx="8377085" cy="46463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093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2214</TotalTime>
  <Words>1013</Words>
  <Application>Microsoft Office PowerPoint</Application>
  <PresentationFormat>Widescreen</PresentationFormat>
  <Paragraphs>74</Paragraphs>
  <Slides>17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Agency FB</vt:lpstr>
      <vt:lpstr>Algerian</vt:lpstr>
      <vt:lpstr>Arial</vt:lpstr>
      <vt:lpstr>Arial Rounded MT Bold</vt:lpstr>
      <vt:lpstr>Berlin Sans FB Demi</vt:lpstr>
      <vt:lpstr>Britannic Bold</vt:lpstr>
      <vt:lpstr>Calibri</vt:lpstr>
      <vt:lpstr>Rockwell</vt:lpstr>
      <vt:lpstr>Rockwell Condensed</vt:lpstr>
      <vt:lpstr>Söhne</vt:lpstr>
      <vt:lpstr>Wingdings</vt:lpstr>
      <vt:lpstr>Wood Type</vt:lpstr>
      <vt:lpstr>TECHNICAL PRESENTATION  DATA SCIENTIST SALARY</vt:lpstr>
      <vt:lpstr>PowerPoint Presentation</vt:lpstr>
      <vt:lpstr>DATA PRE-PROCESSING USING PYTHON</vt:lpstr>
      <vt:lpstr>DATA PRE-PROCESSING USING PYTHON –OUTLIER ANALYSIS</vt:lpstr>
      <vt:lpstr>DATA VISUALIZATION THROUGH  TABLEAU</vt:lpstr>
      <vt:lpstr>    </vt:lpstr>
      <vt:lpstr>.</vt:lpstr>
      <vt:lpstr>TASK-3: DISPLAY THE EXPERIENCE LEVEL WISE DISTRIBUTION OF SALARY AMONG  DATA SCIENTIST.</vt:lpstr>
      <vt:lpstr>TASK-4: which type of employees are getting highest salaries? Display their average year wise.</vt:lpstr>
      <vt:lpstr>TASK-5:DISPLAY THE COMPANY SIZEWISE DISTRIBUTION OF SALARY AMONG DATA SCIENTIST.</vt:lpstr>
      <vt:lpstr>TASK-6: DISPLAY THE TOP 10 JOB TITLES AVERAGE salary WISE OF DATA SCIENTIST DOMAIN.</vt:lpstr>
      <vt:lpstr>TASK-7: DISPLAY THE YEAR WISE TREND OF SALARY AS PER COMPANY SIZE AMONG DATA SCIETIST.</vt:lpstr>
      <vt:lpstr>TASK-8: DISPLAY THE COUNT OF SALARY PER COMPANY SIZE AMONG DATA SCIETIST.</vt:lpstr>
      <vt:lpstr>TASK-9:DISPLAY ALL THE RELEVANT VISUALS THROUGH AN INTERACTIVE DASBOARD USING ACTION FILTERS,WHERVER REQUIRED.</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dc:title>
  <dc:creator>Vikas Bhardwaj</dc:creator>
  <cp:lastModifiedBy>Vikas Bhardwaj</cp:lastModifiedBy>
  <cp:revision>119</cp:revision>
  <dcterms:created xsi:type="dcterms:W3CDTF">2023-10-09T14:32:50Z</dcterms:created>
  <dcterms:modified xsi:type="dcterms:W3CDTF">2024-02-08T08:02:48Z</dcterms:modified>
</cp:coreProperties>
</file>