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6" d="100"/>
          <a:sy n="46" d="100"/>
        </p:scale>
        <p:origin x="-1638" y="-5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smtClean="0">
                <a:solidFill>
                  <a:schemeClr val="accent1">
                    <a:lumMod val="75000"/>
                  </a:schemeClr>
                </a:solidFill>
                <a:latin typeface="Arial"/>
                <a:cs typeface="Arial"/>
              </a:rPr>
              <a:t>R.Deepika</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-VV College of Engineering-</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85000" lnSpcReduction="10000"/>
          </a:bodyPr>
          <a:lstStyle/>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"Keylogger Detection and Prevention Techniques: A Survey"</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Mohammad Rashed Iqbal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Faruqui</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and Md.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Liakat</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Ali</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 Study of Keyloggers and Detection Techniques"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Richa Singh and Mayank Dave</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"Keylogger Detection Using Machine Learning Techniques"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Yuming</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Zhang,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Jianwei</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Niu</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and Shuai Li</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"Enhancing Computer Security against Keyloggers"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Quynh Nguyen and Madhusudan Singh</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"Machine Learning-Based Keylogger Detection System"</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Ashraf El-Sisi and Eslam Gamal</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 Survey of Keylogger Detection and Prevention Techniques"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T. Kavitha and N.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Balakumar</a:t>
            </a:r>
            <a:endPar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"Security Issues and Solutions in Computer Systems: A Review"</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Samer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Samarah</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and Muneer Bani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Yassein</a:t>
            </a:r>
            <a:r>
              <a:rPr lang="en-IN" sz="24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000" dirty="0">
              <a:latin typeface="Times New Roman" panose="02020603050405020304" pitchFamily="18" charset="0"/>
              <a:cs typeface="Times New Roman" panose="02020603050405020304" pitchFamily="18" charset="0"/>
            </a:endParaRPr>
          </a:p>
          <a:p>
            <a:pPr marL="305435" indent="-305435"/>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marL="0" indent="0">
              <a:buNone/>
            </a:pPr>
            <a:r>
              <a:rPr lang="en-IN" sz="12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Keyloggers are often used by cybercriminals to steal sensitive information such as passwords, credit card numbers, and personal messages.</a:t>
            </a:r>
            <a:endParaRPr lang="en-IN" sz="12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200" b="1" dirty="0">
                <a:solidFill>
                  <a:srgbClr val="0D0D0D"/>
                </a:solidFill>
                <a:latin typeface="Times New Roman" panose="02020603050405020304" pitchFamily="18" charset="0"/>
                <a:ea typeface="+mn-lt"/>
                <a:cs typeface="Times New Roman" panose="02020603050405020304" pitchFamily="18" charset="0"/>
              </a:rPr>
              <a:t>        </a:t>
            </a:r>
            <a:r>
              <a:rPr lang="en-IN" sz="1200" b="1" dirty="0">
                <a:latin typeface="Times New Roman" panose="02020603050405020304" pitchFamily="18" charset="0"/>
                <a:ea typeface="+mn-lt"/>
                <a:cs typeface="Times New Roman" panose="02020603050405020304" pitchFamily="18" charset="0"/>
              </a:rPr>
              <a:t>Data Collection:</a:t>
            </a:r>
            <a:endParaRPr lang="en-IN" sz="1200" b="1" dirty="0">
              <a:latin typeface="Times New Roman" panose="02020603050405020304" pitchFamily="18" charset="0"/>
              <a:cs typeface="Times New Roman" panose="02020603050405020304" pitchFamily="18" charset="0"/>
            </a:endParaRP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Gather data from various sources such as keyboard input, system logs, network traffic, and application behavior.</a:t>
            </a: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Data should include both normal user activity and potentially malicious behavior indicative of keylogging.</a:t>
            </a:r>
            <a:r>
              <a:rPr lang="en-IN" sz="1200" b="1" dirty="0">
                <a:latin typeface="Times New Roman" panose="02020603050405020304" pitchFamily="18" charset="0"/>
                <a:ea typeface="+mn-lt"/>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a:p>
            <a:pPr marL="0" indent="0">
              <a:buNone/>
            </a:pPr>
            <a:r>
              <a:rPr lang="en-IN" sz="1200" b="1" dirty="0">
                <a:latin typeface="Times New Roman" panose="02020603050405020304" pitchFamily="18" charset="0"/>
                <a:ea typeface="+mn-lt"/>
                <a:cs typeface="Times New Roman" panose="02020603050405020304" pitchFamily="18" charset="0"/>
              </a:rPr>
              <a:t>        Data </a:t>
            </a:r>
            <a:r>
              <a:rPr lang="en-IN" sz="1200" b="1" dirty="0" err="1">
                <a:latin typeface="Times New Roman" panose="02020603050405020304" pitchFamily="18" charset="0"/>
                <a:ea typeface="+mn-lt"/>
                <a:cs typeface="Times New Roman" panose="02020603050405020304" pitchFamily="18" charset="0"/>
              </a:rPr>
              <a:t>Preprocessing</a:t>
            </a:r>
            <a:r>
              <a:rPr lang="en-IN" sz="1200" b="1" dirty="0">
                <a:latin typeface="Times New Roman" panose="02020603050405020304" pitchFamily="18" charset="0"/>
                <a:ea typeface="+mn-lt"/>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Clean and preprocess the collected data to remove noise and inconsistencies.</a:t>
            </a: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Extract relevant features from the data that can be used for training machine learning models.</a:t>
            </a:r>
          </a:p>
          <a:p>
            <a:pPr marL="324485" lvl="1" indent="0">
              <a:buNone/>
            </a:pPr>
            <a:r>
              <a:rPr lang="en-IN" sz="1200" b="1" dirty="0">
                <a:latin typeface="Times New Roman" panose="02020603050405020304" pitchFamily="18" charset="0"/>
                <a:ea typeface="+mn-lt"/>
                <a:cs typeface="Times New Roman" panose="02020603050405020304" pitchFamily="18" charset="0"/>
              </a:rPr>
              <a:t>Machine Learning Algorithm:</a:t>
            </a:r>
            <a:endParaRPr lang="en-US" sz="1200" b="0" i="0" dirty="0">
              <a:solidFill>
                <a:srgbClr val="0D0D0D"/>
              </a:solidFill>
              <a:effectLst/>
              <a:latin typeface="Times New Roman" panose="02020603050405020304" pitchFamily="18" charset="0"/>
              <a:cs typeface="Times New Roman" panose="02020603050405020304" pitchFamily="18" charset="0"/>
            </a:endParaRP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Algorithms such as Random Forest, Support Vector Machines (SVM), or Deep Learning models like Recurrent Neural Networks (RNNs) or Long Short-Term Memory (LSTM) networks can be explored.</a:t>
            </a:r>
            <a:r>
              <a:rPr lang="en-IN" sz="1200" b="1" dirty="0">
                <a:latin typeface="Times New Roman" panose="02020603050405020304" pitchFamily="18" charset="0"/>
                <a:ea typeface="+mn-lt"/>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Train the model using the preprocessed data, ensuring a balanced dataset with both positive and negative samples.</a:t>
            </a:r>
          </a:p>
          <a:p>
            <a:pPr marL="324485" lvl="1" indent="0">
              <a:buNone/>
            </a:pPr>
            <a:r>
              <a:rPr lang="en-IN" sz="1200" b="1" dirty="0">
                <a:latin typeface="Times New Roman" panose="02020603050405020304" pitchFamily="18" charset="0"/>
                <a:ea typeface="+mn-lt"/>
                <a:cs typeface="Times New Roman" panose="02020603050405020304" pitchFamily="18" charset="0"/>
              </a:rPr>
              <a:t>Deployment:</a:t>
            </a:r>
            <a:endParaRPr lang="en-IN" sz="1200" b="1" dirty="0">
              <a:latin typeface="Times New Roman" panose="02020603050405020304" pitchFamily="18" charset="0"/>
              <a:cs typeface="Times New Roman" panose="02020603050405020304" pitchFamily="18" charset="0"/>
            </a:endParaRP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Implement the trained model into a real-time monitoring system that continuously analyzes user activity.</a:t>
            </a: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Integrate the system into the operating system or security software to provide seamless protection.</a:t>
            </a:r>
          </a:p>
          <a:p>
            <a:pPr marL="324485" lvl="1" indent="0">
              <a:buNone/>
            </a:pPr>
            <a:r>
              <a:rPr lang="en-IN" sz="1200" b="1" dirty="0">
                <a:latin typeface="Times New Roman" panose="02020603050405020304" pitchFamily="18" charset="0"/>
                <a:ea typeface="+mn-lt"/>
                <a:cs typeface="Times New Roman" panose="02020603050405020304" pitchFamily="18" charset="0"/>
              </a:rPr>
              <a:t>Evaluation:</a:t>
            </a:r>
            <a:endParaRPr lang="en-IN" sz="1200" b="1" dirty="0">
              <a:latin typeface="Times New Roman" panose="02020603050405020304" pitchFamily="18" charset="0"/>
              <a:cs typeface="Times New Roman" panose="02020603050405020304" pitchFamily="18" charset="0"/>
            </a:endParaRP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Evaluate the performance of the deployed system using various metrics such as accuracy, precision, recall, and F1-score.</a:t>
            </a: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Regularly update the system to adapt to new types of keyloggers and evolving threats.</a:t>
            </a:r>
          </a:p>
          <a:p>
            <a:pPr marL="629920" lvl="1" indent="-305435"/>
            <a:r>
              <a:rPr lang="en-IN" sz="1200" dirty="0">
                <a:latin typeface="Times New Roman" panose="02020603050405020304" pitchFamily="18" charset="0"/>
                <a:ea typeface="+mn-lt"/>
                <a:cs typeface="Times New Roman" panose="02020603050405020304" pitchFamily="18" charset="0"/>
              </a:rPr>
              <a:t>Result:</a:t>
            </a:r>
            <a:endParaRPr lang="en-IN" sz="12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pPr marL="0" indent="0">
              <a:buNone/>
            </a:pPr>
            <a:r>
              <a:rPr lang="en-IN" sz="2000" b="1" dirty="0">
                <a:solidFill>
                  <a:srgbClr val="0F0F0F"/>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keylogger and security. Here's a suggested structure for this section:</a:t>
            </a:r>
            <a:endParaRPr lang="en-US" sz="2000" dirty="0">
              <a:latin typeface="Times New Roman" panose="02020603050405020304" pitchFamily="18" charset="0"/>
              <a:cs typeface="Times New Roman" panose="02020603050405020304" pitchFamily="18" charset="0"/>
            </a:endParaRPr>
          </a:p>
          <a:p>
            <a:pPr marL="305435" indent="-305435"/>
            <a:r>
              <a:rPr lang="en-IN" sz="2000" b="1" dirty="0">
                <a:solidFill>
                  <a:srgbClr val="0F0F0F"/>
                </a:solidFill>
                <a:latin typeface="Times New Roman" panose="02020603050405020304" pitchFamily="18" charset="0"/>
                <a:cs typeface="Times New Roman" panose="02020603050405020304" pitchFamily="18" charset="0"/>
              </a:rPr>
              <a:t>System requirements</a:t>
            </a:r>
          </a:p>
          <a:p>
            <a:pPr marL="0" indent="0">
              <a:buNone/>
            </a:pPr>
            <a:r>
              <a:rPr lang="en-IN" sz="2000" i="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P</a:t>
            </a:r>
            <a:r>
              <a:rPr lang="en-IN" sz="2000" i="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ython </a:t>
            </a:r>
            <a:r>
              <a:rPr lang="en-IN" sz="20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IDLE</a:t>
            </a:r>
            <a:endParaRPr lang="en-US" sz="200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b="1" dirty="0">
              <a:solidFill>
                <a:srgbClr val="0F0F0F"/>
              </a:solidFill>
              <a:latin typeface="Times New Roman" panose="02020603050405020304" pitchFamily="18" charset="0"/>
              <a:cs typeface="Times New Roman" panose="02020603050405020304" pitchFamily="18" charset="0"/>
            </a:endParaRPr>
          </a:p>
          <a:p>
            <a:pPr marL="305435" indent="-305435"/>
            <a:r>
              <a:rPr lang="en-IN" sz="2000" b="1" dirty="0">
                <a:solidFill>
                  <a:srgbClr val="0F0F0F"/>
                </a:solidFill>
                <a:latin typeface="Times New Roman" panose="02020603050405020304" pitchFamily="18" charset="0"/>
                <a:cs typeface="Times New Roman" panose="02020603050405020304" pitchFamily="18" charset="0"/>
              </a:rPr>
              <a:t>Library required to build the model</a:t>
            </a:r>
          </a:p>
          <a:p>
            <a:pPr marL="0" indent="0">
              <a:buNone/>
            </a:pPr>
            <a:r>
              <a:rPr lang="en-IN" sz="2000" b="1" dirty="0">
                <a:solidFill>
                  <a:srgbClr val="0F0F0F"/>
                </a:solidFill>
                <a:latin typeface="Times New Roman" panose="02020603050405020304" pitchFamily="18" charset="0"/>
                <a:cs typeface="Times New Roman" panose="02020603050405020304" pitchFamily="18" charset="0"/>
              </a:rPr>
              <a:t>                 </a:t>
            </a:r>
            <a:r>
              <a:rPr lang="en-IN" sz="2000" dirty="0" err="1">
                <a:solidFill>
                  <a:srgbClr val="0F0F0F"/>
                </a:solidFill>
                <a:latin typeface="Times New Roman" panose="02020603050405020304" pitchFamily="18" charset="0"/>
                <a:cs typeface="Times New Roman" panose="02020603050405020304" pitchFamily="18" charset="0"/>
              </a:rPr>
              <a:t>pynput</a:t>
            </a:r>
            <a:endParaRPr lang="en-IN" sz="2000" dirty="0">
              <a:solidFill>
                <a:srgbClr val="0F0F0F"/>
              </a:solidFill>
              <a:latin typeface="Times New Roman" panose="02020603050405020304" pitchFamily="18" charset="0"/>
              <a:cs typeface="Times New Roman" panose="02020603050405020304" pitchFamily="18" charset="0"/>
            </a:endParaRPr>
          </a:p>
          <a:p>
            <a:pPr marL="0" indent="0">
              <a:buNone/>
            </a:pPr>
            <a:r>
              <a:rPr lang="en-IN" sz="2000" dirty="0">
                <a:solidFill>
                  <a:srgbClr val="0F0F0F"/>
                </a:solidFill>
                <a:latin typeface="Times New Roman" panose="02020603050405020304" pitchFamily="18" charset="0"/>
                <a:cs typeface="Times New Roman" panose="02020603050405020304" pitchFamily="18" charset="0"/>
              </a:rPr>
              <a:t>                  </a:t>
            </a:r>
            <a:r>
              <a:rPr lang="en-IN" sz="2000" dirty="0" err="1">
                <a:solidFill>
                  <a:srgbClr val="0F0F0F"/>
                </a:solidFill>
                <a:latin typeface="Times New Roman" panose="02020603050405020304" pitchFamily="18" charset="0"/>
                <a:cs typeface="Times New Roman" panose="02020603050405020304" pitchFamily="18" charset="0"/>
              </a:rPr>
              <a:t>json</a:t>
            </a:r>
            <a:endParaRPr lang="en-IN" sz="20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pPr marL="305435" indent="-305435"/>
            <a:r>
              <a:rPr lang="en-IN" sz="1400" dirty="0">
                <a:latin typeface="Times New Roman" panose="02020603050405020304" pitchFamily="18" charset="0"/>
                <a:ea typeface="+mn-lt"/>
                <a:cs typeface="Times New Roman" panose="02020603050405020304" pitchFamily="18" charset="0"/>
              </a:rPr>
              <a:t>In the Algorithm section, describe the machine learning algorithm chosen for predicting bike counts. Here's an example structure for this section:</a:t>
            </a:r>
            <a:endParaRPr lang="en-IN" sz="1400"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ea typeface="+mn-lt"/>
                <a:cs typeface="Times New Roman" panose="02020603050405020304" pitchFamily="18" charset="0"/>
              </a:rPr>
              <a:t>      Algorithm Selection:</a:t>
            </a:r>
            <a:endParaRPr lang="en-IN" sz="1400" dirty="0">
              <a:latin typeface="Times New Roman" panose="02020603050405020304" pitchFamily="18" charset="0"/>
              <a:cs typeface="Times New Roman" panose="02020603050405020304" pitchFamily="18" charset="0"/>
            </a:endParaRPr>
          </a:p>
          <a:p>
            <a:pPr marL="629920" lvl="1" indent="-305435"/>
            <a:r>
              <a:rPr lang="en-US" b="0" i="0" dirty="0">
                <a:solidFill>
                  <a:srgbClr val="0D0D0D"/>
                </a:solidFill>
                <a:effectLst/>
                <a:latin typeface="Times New Roman" panose="02020603050405020304" pitchFamily="18" charset="0"/>
                <a:cs typeface="Times New Roman" panose="02020603050405020304" pitchFamily="18" charset="0"/>
              </a:rPr>
              <a:t>Popular algorithms for keylogger detection may include Random Forest, Support Vector Machines (SVM), Logistic Regression, Naive Bayes, or deep learning techniques like Convolutional Neural Networks (CNNs) or Recurrent Neural Networks (RNNs).</a:t>
            </a:r>
          </a:p>
          <a:p>
            <a:pPr marL="324485" lvl="1" indent="0">
              <a:buNone/>
            </a:pPr>
            <a:r>
              <a:rPr lang="en-IN" b="1" dirty="0">
                <a:latin typeface="Times New Roman" panose="02020603050405020304" pitchFamily="18" charset="0"/>
                <a:ea typeface="+mn-lt"/>
                <a:cs typeface="Times New Roman" panose="02020603050405020304" pitchFamily="18" charset="0"/>
              </a:rPr>
              <a:t>Data Input:</a:t>
            </a:r>
            <a:endParaRPr lang="en-IN" dirty="0">
              <a:latin typeface="Times New Roman" panose="02020603050405020304" pitchFamily="18" charset="0"/>
              <a:cs typeface="Times New Roman" panose="02020603050405020304" pitchFamily="18" charset="0"/>
            </a:endParaRPr>
          </a:p>
          <a:p>
            <a:pPr marL="629920" lvl="1" indent="-305435"/>
            <a:r>
              <a:rPr lang="en-US" b="0" i="0" dirty="0">
                <a:solidFill>
                  <a:srgbClr val="0D0D0D"/>
                </a:solidFill>
                <a:effectLst/>
                <a:latin typeface="Times New Roman" panose="02020603050405020304" pitchFamily="18" charset="0"/>
                <a:cs typeface="Times New Roman" panose="02020603050405020304" pitchFamily="18" charset="0"/>
              </a:rPr>
              <a:t>Preprocess the raw data to extract relevant features, which may include keystroke timing, frequency, sequences, application context, timestamps, etc.</a:t>
            </a:r>
          </a:p>
          <a:p>
            <a:pPr marL="324485" lvl="1" indent="0">
              <a:buNone/>
            </a:pPr>
            <a:r>
              <a:rPr lang="en-IN" b="1" dirty="0">
                <a:latin typeface="Times New Roman" panose="02020603050405020304" pitchFamily="18" charset="0"/>
                <a:ea typeface="+mn-lt"/>
                <a:cs typeface="Times New Roman" panose="02020603050405020304" pitchFamily="18" charset="0"/>
              </a:rPr>
              <a:t>Training Process:</a:t>
            </a:r>
            <a:endParaRPr lang="en-IN" dirty="0">
              <a:latin typeface="Times New Roman" panose="02020603050405020304" pitchFamily="18" charset="0"/>
              <a:cs typeface="Times New Roman" panose="02020603050405020304" pitchFamily="18" charset="0"/>
            </a:endParaRPr>
          </a:p>
          <a:p>
            <a:pPr marL="629920" lvl="1" indent="-305435"/>
            <a:r>
              <a:rPr lang="en-US" b="0" i="0" dirty="0">
                <a:solidFill>
                  <a:srgbClr val="0D0D0D"/>
                </a:solidFill>
                <a:effectLst/>
                <a:latin typeface="Times New Roman" panose="02020603050405020304" pitchFamily="18" charset="0"/>
                <a:cs typeface="Times New Roman" panose="02020603050405020304" pitchFamily="18" charset="0"/>
              </a:rPr>
              <a:t>Train the selected algorithm(s) using the training data, optimizing model parameters to maximize performance metrics such as accuracy, precision, recall, and F1-score.</a:t>
            </a:r>
          </a:p>
          <a:p>
            <a:pPr marL="324485" lvl="1" indent="0">
              <a:buNone/>
            </a:pPr>
            <a:r>
              <a:rPr lang="en-IN" b="1" dirty="0">
                <a:latin typeface="Times New Roman" panose="02020603050405020304" pitchFamily="18" charset="0"/>
                <a:ea typeface="+mn-lt"/>
                <a:cs typeface="Times New Roman" panose="02020603050405020304" pitchFamily="18" charset="0"/>
              </a:rPr>
              <a:t>Prediction Process:</a:t>
            </a:r>
            <a:endParaRPr lang="en-IN" dirty="0">
              <a:latin typeface="Times New Roman" panose="02020603050405020304" pitchFamily="18" charset="0"/>
              <a:cs typeface="Times New Roman" panose="02020603050405020304" pitchFamily="18" charset="0"/>
            </a:endParaRPr>
          </a:p>
          <a:p>
            <a:pPr marL="629920" lvl="1" indent="-305435"/>
            <a:r>
              <a:rPr lang="en-US" b="0" i="0" dirty="0">
                <a:solidFill>
                  <a:srgbClr val="0D0D0D"/>
                </a:solidFill>
                <a:effectLst/>
                <a:latin typeface="Times New Roman" panose="02020603050405020304" pitchFamily="18" charset="0"/>
                <a:cs typeface="Times New Roman" panose="02020603050405020304" pitchFamily="18" charset="0"/>
              </a:rPr>
              <a:t>Implement appropriate response mechanisms based on the prediction results, such as alerting the user, blocking suspicious activity, or logging the event for further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1036" name="Picture 12" descr="C:\Users\Dell\Downloads\IMG-20240404-WA00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136525"/>
            <a:ext cx="1301115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b="0" i="0" dirty="0">
                <a:solidFill>
                  <a:srgbClr val="040C28"/>
                </a:solidFill>
                <a:effectLst/>
                <a:latin typeface="Times New Roman" panose="02020603050405020304" pitchFamily="18" charset="0"/>
                <a:cs typeface="Times New Roman" panose="02020603050405020304" pitchFamily="18" charset="0"/>
              </a:rPr>
              <a:t>Keyloggers are a potent threat to both individuals and enterprises, with the potential to cause significant harm if left undetected</a:t>
            </a:r>
            <a:r>
              <a:rPr lang="en-US" sz="2000" b="0" i="0" dirty="0">
                <a:solidFill>
                  <a:srgbClr val="1F1F1F"/>
                </a:solidFill>
                <a:effectLst/>
                <a:latin typeface="Times New Roman" panose="02020603050405020304" pitchFamily="18" charset="0"/>
                <a:cs typeface="Times New Roman" panose="02020603050405020304" pitchFamily="18" charset="0"/>
              </a:rPr>
              <a:t>. Understanding the nature of keyloggers, their methods of infiltration, and the dangers they pose is crucial for maintaining a secure digital environment</a:t>
            </a:r>
            <a:r>
              <a:rPr lang="en-US" sz="2000" b="0" i="0" dirty="0">
                <a:solidFill>
                  <a:srgbClr val="1F1F1F"/>
                </a:solidFill>
                <a:effectLst/>
                <a:latin typeface="Google Sans"/>
              </a:rPr>
              <a:t>.</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solidFill>
                <a:schemeClr val="tx1"/>
              </a:solidFill>
            </a:endParaRPr>
          </a:p>
          <a:p>
            <a:r>
              <a:rPr lang="en-US" sz="20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The future of keyloggers and security will see advancements in detection techniques like behavioral analysis and machine learning, making it harder for keyloggers to evade detection. Encryption technologies will continue to improve, enhancing the protection of sensitive data against interception by keyloggers. Organizations will prioritize endpoint security solutions to detect and respond to keylogger threats at the device level, ensuring comprehensive protection for their systems. Compliance with data protection regulations such as GDPR and CCPA will drive investments in robust security measures, reducing the impact of keylogger attacks on sensitive information. Adoption of zero trust architecture will strengthen access controls and authentication methods, mitigating the risk of unauthorized access by keyloggers.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http://schemas.microsoft.com/office/2006/documentManagement/types"/>
    <ds:schemaRef ds:uri="http://purl.org/dc/terms/"/>
    <ds:schemaRef ds:uri="http://schemas.openxmlformats.org/package/2006/metadata/core-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828</Words>
  <Application>Microsoft Office PowerPoint</Application>
  <PresentationFormat>Custom</PresentationFormat>
  <Paragraphs>70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25</cp:revision>
  <dcterms:created xsi:type="dcterms:W3CDTF">2021-05-26T16:50:10Z</dcterms:created>
  <dcterms:modified xsi:type="dcterms:W3CDTF">2024-04-04T13:03:21Z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