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900" y="965835"/>
            <a:ext cx="9144000" cy="1099820"/>
          </a:xfrm>
        </p:spPr>
        <p:txBody>
          <a:bodyPr/>
          <a:lstStyle/>
          <a:p>
            <a:pPr algn="ctr"/>
            <a:r>
              <a:rPr lang="en-US" b="1">
                <a:solidFill>
                  <a:schemeClr val="accent1"/>
                </a:solidFill>
                <a:latin typeface="Arial" panose="020B0604020202020204" pitchFamily="34" charset="0"/>
                <a:cs typeface="Arial" panose="020B0604020202020204" pitchFamily="34" charset="0"/>
              </a:rPr>
              <a:t>cyber security</a:t>
            </a:r>
            <a:endParaRPr lang="en-US" b="1">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26149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           </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Deepika.J</a:t>
            </a:r>
            <a:endParaRPr lang="en-US" sz="2400" b="1">
              <a:solidFill>
                <a:schemeClr val="accent1">
                  <a:lumMod val="75000"/>
                </a:schemeClr>
              </a:solidFill>
              <a:latin typeface="Arial" panose="020B0604020202020204"/>
              <a:cs typeface="Arial" panose="020B0604020202020204"/>
            </a:endParaRPr>
          </a:p>
          <a:p>
            <a:r>
              <a:rPr lang="en-US" sz="2400" b="1">
                <a:solidFill>
                  <a:schemeClr val="accent1">
                    <a:lumMod val="75000"/>
                  </a:schemeClr>
                </a:solidFill>
                <a:latin typeface="Arial" panose="020B0604020202020204"/>
                <a:cs typeface="Arial" panose="020B0604020202020204"/>
              </a:rPr>
              <a:t>          Madha Institute Of Engineering and Technology</a:t>
            </a:r>
            <a:endParaRPr lang="en-US" sz="2400" b="1">
              <a:solidFill>
                <a:schemeClr val="accent1">
                  <a:lumMod val="75000"/>
                </a:schemeClr>
              </a:solidFill>
              <a:latin typeface="Arial" panose="020B0604020202020204"/>
              <a:cs typeface="Arial" panose="020B0604020202020204"/>
            </a:endParaRPr>
          </a:p>
          <a:p>
            <a:r>
              <a:rPr lang="en-US" sz="2400" b="1">
                <a:solidFill>
                  <a:schemeClr val="accent1">
                    <a:lumMod val="75000"/>
                  </a:schemeClr>
                </a:solidFill>
                <a:latin typeface="Arial" panose="020B0604020202020204"/>
                <a:cs typeface="Arial" panose="020B0604020202020204"/>
              </a:rPr>
              <a:t>          B.Tech Information technology</a:t>
            </a:r>
            <a:endParaRPr lang="en-US" sz="2000" b="1">
              <a:solidFill>
                <a:schemeClr val="accent1">
                  <a:lumMod val="75000"/>
                </a:schemeClr>
              </a:solidFill>
              <a:latin typeface="Arial" panose="020B0604020202020204"/>
              <a:cs typeface="Arial" panose="020B0604020202020204"/>
            </a:endParaRPr>
          </a:p>
          <a:p>
            <a:r>
              <a:rPr lang="en-US" sz="2800" b="1">
                <a:solidFill>
                  <a:schemeClr val="accent1">
                    <a:lumMod val="75000"/>
                  </a:schemeClr>
                </a:solidFill>
                <a:latin typeface="Arial" panose="020B0604020202020204"/>
                <a:cs typeface="Arial" panose="020B0604020202020204"/>
              </a:rPr>
              <a:t>               </a:t>
            </a:r>
            <a:endParaRPr lang="en-US" sz="2800" b="1">
              <a:solidFill>
                <a:schemeClr val="accent1">
                  <a:lumMod val="75000"/>
                </a:schemeClr>
              </a:solidFill>
              <a:latin typeface="Arial" panose="020B0604020202020204"/>
              <a:cs typeface="Arial" panose="020B0604020202020204"/>
            </a:endParaRPr>
          </a:p>
          <a:p>
            <a:r>
              <a:rPr lang="en-US" sz="2800" b="1">
                <a:solidFill>
                  <a:schemeClr val="accent1">
                    <a:lumMod val="75000"/>
                  </a:schemeClr>
                </a:solidFill>
                <a:latin typeface="Arial" panose="020B0604020202020204"/>
                <a:cs typeface="Arial" panose="020B0604020202020204"/>
              </a:rPr>
              <a:t>     </a:t>
            </a:r>
            <a:endParaRPr lang="en-US" sz="2800" b="1">
              <a:solidFill>
                <a:schemeClr val="accent1">
                  <a:lumMod val="75000"/>
                </a:schemeClr>
              </a:solidFill>
              <a:latin typeface="Arial" panose="020B0604020202020204"/>
              <a:cs typeface="Arial" panose="020B0604020202020204"/>
            </a:endParaRPr>
          </a:p>
        </p:txBody>
      </p:sp>
      <p:sp>
        <p:nvSpPr>
          <p:cNvPr id="5" name="Rectangles 4"/>
          <p:cNvSpPr/>
          <p:nvPr/>
        </p:nvSpPr>
        <p:spPr>
          <a:xfrm>
            <a:off x="10187940" y="6440805"/>
            <a:ext cx="2004060" cy="35623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
        <p:nvSpPr>
          <p:cNvPr id="3" name="Rectangles 2"/>
          <p:cNvSpPr/>
          <p:nvPr/>
        </p:nvSpPr>
        <p:spPr>
          <a:xfrm>
            <a:off x="9699625" y="6075680"/>
            <a:ext cx="2324735" cy="77851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
        <p:nvSpPr>
          <p:cNvPr id="2" name="Rectangles 1"/>
          <p:cNvSpPr/>
          <p:nvPr/>
        </p:nvSpPr>
        <p:spPr>
          <a:xfrm>
            <a:off x="10010775" y="6309360"/>
            <a:ext cx="2058035" cy="53403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
        <p:nvSpPr>
          <p:cNvPr id="4" name="Rectangles 3"/>
          <p:cNvSpPr/>
          <p:nvPr/>
        </p:nvSpPr>
        <p:spPr>
          <a:xfrm>
            <a:off x="10252075" y="6410325"/>
            <a:ext cx="1831340" cy="44767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
        <p:nvSpPr>
          <p:cNvPr id="3" name="Rectangles 2"/>
          <p:cNvSpPr/>
          <p:nvPr/>
        </p:nvSpPr>
        <p:spPr>
          <a:xfrm>
            <a:off x="9071610" y="6022975"/>
            <a:ext cx="2655570" cy="80391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400" b="1">
              <a:latin typeface="Calibri" panose="020F0502020204030204"/>
              <a:cs typeface="Calibri" panose="020F0502020204030204"/>
            </a:endParaRPr>
          </a:p>
          <a:p>
            <a:pPr marL="305435" indent="-305435"/>
            <a:r>
              <a:rPr lang="en-IN" sz="14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400" b="1">
              <a:latin typeface="Calibri" panose="020F0502020204030204"/>
              <a:cs typeface="Calibri" panose="020F0502020204030204"/>
            </a:endParaRPr>
          </a:p>
          <a:p>
            <a:pPr marL="305435" indent="-305435"/>
            <a:r>
              <a:rPr lang="en-IN" sz="1400" b="1">
                <a:latin typeface="Calibri" panose="020F0502020204030204"/>
                <a:ea typeface="+mn-lt"/>
                <a:cs typeface="+mn-lt"/>
              </a:rPr>
              <a:t>Data Collection:</a:t>
            </a:r>
            <a:endParaRPr lang="en-IN" sz="1400" b="1">
              <a:latin typeface="Calibri" panose="020F0502020204030204"/>
              <a:cs typeface="Calibri" panose="020F0502020204030204"/>
            </a:endParaRPr>
          </a:p>
          <a:p>
            <a:pPr marL="629920" lvl="1" indent="-305435"/>
            <a:r>
              <a:rPr lang="en-IN" sz="1400" b="1">
                <a:latin typeface="Calibri" panose="020F0502020204030204"/>
                <a:ea typeface="+mn-lt"/>
                <a:cs typeface="+mn-lt"/>
              </a:rPr>
              <a:t>Gather historical data on bike rentals, including time, date, location, and other relevant factors.</a:t>
            </a:r>
            <a:endParaRPr lang="en-IN" sz="1400" b="1">
              <a:latin typeface="Calibri" panose="020F0502020204030204"/>
              <a:cs typeface="Calibri" panose="020F0502020204030204"/>
            </a:endParaRPr>
          </a:p>
          <a:p>
            <a:pPr marL="629920" lvl="1" indent="-305435"/>
            <a:r>
              <a:rPr lang="en-IN" sz="1400" b="1">
                <a:latin typeface="Calibri" panose="020F0502020204030204"/>
                <a:ea typeface="+mn-lt"/>
                <a:cs typeface="+mn-lt"/>
              </a:rPr>
              <a:t>Utilize real-time data sources, such as weather conditions, events, and holidays, to enhance prediction accuracy.</a:t>
            </a:r>
            <a:endParaRPr lang="en-IN" sz="1400" b="1">
              <a:latin typeface="Calibri" panose="020F0502020204030204"/>
              <a:cs typeface="Calibri" panose="020F0502020204030204"/>
            </a:endParaRPr>
          </a:p>
          <a:p>
            <a:pPr marL="305435" indent="-305435"/>
            <a:r>
              <a:rPr lang="en-IN" sz="1400" b="1">
                <a:latin typeface="Calibri" panose="020F0502020204030204"/>
                <a:ea typeface="+mn-lt"/>
                <a:cs typeface="+mn-lt"/>
              </a:rPr>
              <a:t>Data Preprocessing:</a:t>
            </a:r>
            <a:endParaRPr lang="en-IN" sz="1400" b="1">
              <a:latin typeface="Calibri" panose="020F0502020204030204"/>
              <a:cs typeface="Calibri" panose="020F0502020204030204"/>
            </a:endParaRPr>
          </a:p>
          <a:p>
            <a:pPr marL="629920" lvl="1" indent="-305435"/>
            <a:r>
              <a:rPr lang="en-IN" sz="1400" b="1">
                <a:latin typeface="Calibri" panose="020F0502020204030204"/>
                <a:ea typeface="+mn-lt"/>
                <a:cs typeface="+mn-lt"/>
              </a:rPr>
              <a:t>Clean and preprocess the collected data to handle missing values, outliers, and inconsistencies.</a:t>
            </a:r>
            <a:endParaRPr lang="en-IN" sz="1400" b="1">
              <a:latin typeface="Calibri" panose="020F0502020204030204"/>
              <a:cs typeface="Calibri" panose="020F0502020204030204"/>
            </a:endParaRPr>
          </a:p>
          <a:p>
            <a:pPr marL="629920" lvl="1" indent="-305435"/>
            <a:r>
              <a:rPr lang="en-IN" sz="1400" b="1">
                <a:latin typeface="Calibri" panose="020F0502020204030204"/>
                <a:ea typeface="+mn-lt"/>
                <a:cs typeface="+mn-lt"/>
              </a:rPr>
              <a:t>Feature engineering to extract relevant features from the data that might impact bike demand.</a:t>
            </a:r>
            <a:endParaRPr lang="en-IN" sz="1400" b="1">
              <a:latin typeface="Calibri" panose="020F0502020204030204"/>
              <a:cs typeface="Calibri" panose="020F0502020204030204"/>
            </a:endParaRPr>
          </a:p>
          <a:p>
            <a:pPr marL="305435" indent="-305435"/>
            <a:r>
              <a:rPr lang="en-IN" sz="1400" b="1">
                <a:latin typeface="Calibri" panose="020F0502020204030204"/>
                <a:ea typeface="+mn-lt"/>
                <a:cs typeface="+mn-lt"/>
              </a:rPr>
              <a:t>Machine Learning Algorithm:</a:t>
            </a:r>
            <a:endParaRPr lang="en-IN" sz="1400" b="1">
              <a:latin typeface="Calibri" panose="020F0502020204030204"/>
              <a:cs typeface="Calibri" panose="020F0502020204030204"/>
            </a:endParaRPr>
          </a:p>
          <a:p>
            <a:pPr marL="629920" lvl="1" indent="-305435"/>
            <a:r>
              <a:rPr lang="en-IN" sz="14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400" b="1">
              <a:latin typeface="Calibri" panose="020F0502020204030204"/>
              <a:cs typeface="Calibri" panose="020F0502020204030204"/>
            </a:endParaRPr>
          </a:p>
          <a:p>
            <a:pPr marL="629920" lvl="1" indent="-305435"/>
            <a:r>
              <a:rPr lang="en-IN" sz="1400" b="1">
                <a:latin typeface="Calibri" panose="020F0502020204030204"/>
                <a:ea typeface="+mn-lt"/>
                <a:cs typeface="+mn-lt"/>
              </a:rPr>
              <a:t>Consider incorporating other factors like weather conditions, day of the week, and special events to improve prediction accuracy.</a:t>
            </a:r>
            <a:endParaRPr lang="en-IN" sz="1400" b="1">
              <a:latin typeface="Calibri" panose="020F0502020204030204"/>
              <a:cs typeface="Calibri" panose="020F0502020204030204"/>
            </a:endParaRPr>
          </a:p>
          <a:p>
            <a:pPr marL="305435" indent="-305435"/>
            <a:r>
              <a:rPr lang="en-IN" sz="1400" b="1">
                <a:latin typeface="Calibri" panose="020F0502020204030204"/>
                <a:ea typeface="+mn-lt"/>
                <a:cs typeface="+mn-lt"/>
              </a:rPr>
              <a:t>Deployment:</a:t>
            </a:r>
            <a:endParaRPr lang="en-IN" sz="1400" b="1">
              <a:latin typeface="Calibri" panose="020F0502020204030204"/>
              <a:cs typeface="Calibri" panose="020F0502020204030204"/>
            </a:endParaRPr>
          </a:p>
          <a:p>
            <a:pPr marL="629920" lvl="1" indent="-305435"/>
            <a:r>
              <a:rPr lang="en-IN" sz="1400" b="1">
                <a:latin typeface="Calibri" panose="020F0502020204030204"/>
                <a:ea typeface="+mn-lt"/>
                <a:cs typeface="+mn-lt"/>
              </a:rPr>
              <a:t>Develop a user-friendly interface or application that provides real-time predictions for bike counts at different hours.</a:t>
            </a:r>
            <a:endParaRPr lang="en-IN" sz="1400" b="1">
              <a:latin typeface="Calibri" panose="020F0502020204030204"/>
              <a:cs typeface="Calibri" panose="020F0502020204030204"/>
            </a:endParaRPr>
          </a:p>
          <a:p>
            <a:pPr marL="629920" lvl="1" indent="-305435"/>
            <a:r>
              <a:rPr lang="en-IN" sz="1400" b="1">
                <a:latin typeface="Calibri" panose="020F0502020204030204"/>
                <a:ea typeface="+mn-lt"/>
                <a:cs typeface="+mn-lt"/>
              </a:rPr>
              <a:t>Deploy the solution on a scalable and reliable platform, considering factors like server infrastructure, response time, and user accessibility.</a:t>
            </a:r>
            <a:endParaRPr lang="en-IN" sz="1400" b="1">
              <a:latin typeface="Calibri" panose="020F0502020204030204"/>
              <a:cs typeface="Calibri" panose="020F0502020204030204"/>
            </a:endParaRPr>
          </a:p>
          <a:p>
            <a:pPr marL="0" indent="0">
              <a:buNone/>
            </a:pPr>
            <a:endParaRPr lang="en-IN" sz="1400"/>
          </a:p>
        </p:txBody>
      </p:sp>
      <p:sp>
        <p:nvSpPr>
          <p:cNvPr id="3" name="Rectangles 2"/>
          <p:cNvSpPr/>
          <p:nvPr/>
        </p:nvSpPr>
        <p:spPr>
          <a:xfrm>
            <a:off x="9944100" y="6398260"/>
            <a:ext cx="1969135" cy="45974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
        <p:nvSpPr>
          <p:cNvPr id="3" name="Rectangles 2"/>
          <p:cNvSpPr/>
          <p:nvPr/>
        </p:nvSpPr>
        <p:spPr>
          <a:xfrm>
            <a:off x="10044430" y="6253480"/>
            <a:ext cx="1880235" cy="61214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r>
              <a:rPr lang="en-IN" sz="1600" b="1" dirty="0">
                <a:ea typeface="+mn-lt"/>
                <a:cs typeface="+mn-lt"/>
              </a:rPr>
              <a:t>In the Algorithm section, describe the machine learning algorithm chosen for predicting bike counts. Here's an example structure for this section:</a:t>
            </a:r>
            <a:endParaRPr lang="en-IN" sz="1600" b="1" dirty="0"/>
          </a:p>
          <a:p>
            <a:pPr marL="305435" indent="-305435"/>
            <a:r>
              <a:rPr lang="en-IN" sz="1600" b="1" dirty="0">
                <a:ea typeface="+mn-lt"/>
                <a:cs typeface="+mn-lt"/>
              </a:rPr>
              <a:t>Algorithm Selection:</a:t>
            </a:r>
            <a:endParaRPr lang="en-IN" sz="1600" b="1" dirty="0"/>
          </a:p>
          <a:p>
            <a:pPr marL="629920" lvl="1" indent="-305435"/>
            <a:r>
              <a:rPr lang="en-IN" sz="1600" b="1" dirty="0">
                <a:ea typeface="+mn-lt"/>
                <a:cs typeface="+mn-lt"/>
              </a:rPr>
              <a:t>Provide a brief overview of the chosen algorithm (e.g., time-series forecasting model, like ARIMA or LSTM) and justify its selection based on the problem statement and data characteristics.</a:t>
            </a:r>
            <a:endParaRPr lang="en-IN" sz="1600" b="1" dirty="0"/>
          </a:p>
          <a:p>
            <a:pPr marL="305435" indent="-305435"/>
            <a:r>
              <a:rPr lang="en-IN" sz="1600" b="1" dirty="0">
                <a:ea typeface="+mn-lt"/>
                <a:cs typeface="+mn-lt"/>
              </a:rPr>
              <a:t>Data Input:</a:t>
            </a:r>
            <a:endParaRPr lang="en-IN" sz="1600" b="1" dirty="0"/>
          </a:p>
          <a:p>
            <a:pPr marL="629920" lvl="1" indent="-305435"/>
            <a:r>
              <a:rPr lang="en-IN" sz="1600" b="1" dirty="0">
                <a:ea typeface="+mn-lt"/>
                <a:cs typeface="+mn-lt"/>
              </a:rPr>
              <a:t>Specify the input features used by the algorithm, such as historical bike rental data, weather conditions, day of the week, and any other relevant factors.</a:t>
            </a:r>
            <a:endParaRPr lang="en-IN" sz="1600" b="1" dirty="0"/>
          </a:p>
          <a:p>
            <a:pPr marL="305435" indent="-305435"/>
            <a:r>
              <a:rPr lang="en-IN" sz="1600" b="1" dirty="0">
                <a:ea typeface="+mn-lt"/>
                <a:cs typeface="+mn-lt"/>
              </a:rPr>
              <a:t>Training Process:</a:t>
            </a:r>
            <a:endParaRPr lang="en-IN" sz="1600" b="1" dirty="0"/>
          </a:p>
          <a:p>
            <a:pPr marL="629920" lvl="1" indent="-305435"/>
            <a:r>
              <a:rPr lang="en-IN" sz="1600" b="1" dirty="0">
                <a:ea typeface="+mn-lt"/>
                <a:cs typeface="+mn-lt"/>
              </a:rPr>
              <a:t>Explain how the algorithm is trained using historical data. Highlight any specific considerations or techniques employed, such as cross-validation or hyperparameter tuning.</a:t>
            </a:r>
            <a:endParaRPr lang="en-IN" sz="1600" b="1" dirty="0"/>
          </a:p>
          <a:p>
            <a:pPr marL="305435" indent="-305435"/>
            <a:r>
              <a:rPr lang="en-IN" sz="1600" b="1" dirty="0">
                <a:ea typeface="+mn-lt"/>
                <a:cs typeface="+mn-lt"/>
              </a:rPr>
              <a:t>Prediction Process:</a:t>
            </a:r>
            <a:endParaRPr lang="en-IN" sz="1600" b="1" dirty="0"/>
          </a:p>
          <a:p>
            <a:pPr marL="629920" lvl="1" indent="-305435"/>
            <a:r>
              <a:rPr lang="en-IN" sz="1600" b="1" dirty="0">
                <a:ea typeface="+mn-lt"/>
                <a:cs typeface="+mn-lt"/>
              </a:rPr>
              <a:t>Detail how the trained algorithm makes predictions for future bike counts. Discuss any real-time data inputs considered during the prediction phase.</a:t>
            </a:r>
            <a:endParaRPr lang="en-IN" sz="1600" b="1" dirty="0"/>
          </a:p>
          <a:p>
            <a:pPr marL="305435" indent="-305435"/>
            <a:endParaRPr lang="en-IN" sz="1600" b="1" dirty="0"/>
          </a:p>
        </p:txBody>
      </p:sp>
      <p:sp>
        <p:nvSpPr>
          <p:cNvPr id="3" name="Rectangles 2"/>
          <p:cNvSpPr/>
          <p:nvPr/>
        </p:nvSpPr>
        <p:spPr>
          <a:xfrm>
            <a:off x="10044430" y="6376035"/>
            <a:ext cx="2002155" cy="42291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
        <p:nvSpPr>
          <p:cNvPr id="3" name="Rectangles 2"/>
          <p:cNvSpPr/>
          <p:nvPr/>
        </p:nvSpPr>
        <p:spPr>
          <a:xfrm>
            <a:off x="10144760" y="6253480"/>
            <a:ext cx="1891030" cy="56769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
        <p:nvSpPr>
          <p:cNvPr id="3" name="Rectangles 2"/>
          <p:cNvSpPr/>
          <p:nvPr/>
        </p:nvSpPr>
        <p:spPr>
          <a:xfrm>
            <a:off x="10044430" y="6164580"/>
            <a:ext cx="2035810" cy="68961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2" name="Rectangles 1"/>
          <p:cNvSpPr/>
          <p:nvPr/>
        </p:nvSpPr>
        <p:spPr>
          <a:xfrm>
            <a:off x="9677400" y="6153785"/>
            <a:ext cx="2046605" cy="68961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4538</Words>
  <Application>WPS Presentation</Application>
  <PresentationFormat>Widescreen</PresentationFormat>
  <Paragraphs>83</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Wingdings 2</vt:lpstr>
      <vt:lpstr>Wingdings</vt:lpstr>
      <vt:lpstr>Arial</vt:lpstr>
      <vt:lpstr>Calibri</vt:lpstr>
      <vt:lpstr>Calibri Light</vt:lpstr>
      <vt:lpstr>Microsoft YaHei</vt:lpstr>
      <vt:lpstr>Arial Unicode MS</vt:lpstr>
      <vt:lpstr>Franklin Gothic Demi</vt:lpstr>
      <vt:lpstr>Segoe Print</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Harini S</cp:lastModifiedBy>
  <cp:revision>25</cp:revision>
  <dcterms:created xsi:type="dcterms:W3CDTF">2021-05-26T16:50:00Z</dcterms:created>
  <dcterms:modified xsi:type="dcterms:W3CDTF">2024-04-25T05:04:23Z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8F56F706132644F29060468DC88C760E_12</vt:lpwstr>
  </property>
  <property fmtid="{D5CDD505-2E9C-101B-9397-08002B2CF9AE}" pid="4" name="KSOProductBuildVer">
    <vt:lpwstr>1033-12.2.0.13489</vt:lpwstr>
  </property>
</Properties>
</file>