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1" r:id="rId1"/>
  </p:sldMasterIdLst>
  <p:sldIdLst>
    <p:sldId id="256" r:id="rId2"/>
    <p:sldId id="257" r:id="rId3"/>
    <p:sldId id="258" r:id="rId4"/>
    <p:sldId id="259" r:id="rId5"/>
    <p:sldId id="260" r:id="rId6"/>
    <p:sldId id="262" r:id="rId7"/>
    <p:sldId id="261"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232657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F598A5-D5DF-472B-A9F9-5597134C8BD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1931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276573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456155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2246552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1715632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2696038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3715601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82415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406690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598A5-D5DF-472B-A9F9-5597134C8B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120412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F598A5-D5DF-472B-A9F9-5597134C8BD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351184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F598A5-D5DF-472B-A9F9-5597134C8BD4}"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151098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F598A5-D5DF-472B-A9F9-5597134C8BD4}"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112547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598A5-D5DF-472B-A9F9-5597134C8BD4}"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41180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F598A5-D5DF-472B-A9F9-5597134C8BD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400487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F598A5-D5DF-472B-A9F9-5597134C8BD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34FD2-DBE5-475A-B7CC-F079E1954C85}" type="slidenum">
              <a:rPr lang="en-US" smtClean="0"/>
              <a:t>‹#›</a:t>
            </a:fld>
            <a:endParaRPr lang="en-US"/>
          </a:p>
        </p:txBody>
      </p:sp>
    </p:spTree>
    <p:extLst>
      <p:ext uri="{BB962C8B-B14F-4D97-AF65-F5344CB8AC3E}">
        <p14:creationId xmlns:p14="http://schemas.microsoft.com/office/powerpoint/2010/main" val="320509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F598A5-D5DF-472B-A9F9-5597134C8BD4}" type="datetimeFigureOut">
              <a:rPr lang="en-US" smtClean="0"/>
              <a:t>7/6/2023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134FD2-DBE5-475A-B7CC-F079E1954C85}" type="slidenum">
              <a:rPr lang="en-US" smtClean="0"/>
              <a:t>‹#›</a:t>
            </a:fld>
            <a:endParaRPr lang="en-US"/>
          </a:p>
        </p:txBody>
      </p:sp>
    </p:spTree>
    <p:extLst>
      <p:ext uri="{BB962C8B-B14F-4D97-AF65-F5344CB8AC3E}">
        <p14:creationId xmlns:p14="http://schemas.microsoft.com/office/powerpoint/2010/main" val="2425747985"/>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 id="214748418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E77E9C-D285-8804-71A6-B2852CA45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89" y="137234"/>
            <a:ext cx="848187" cy="848187"/>
          </a:xfrm>
          <a:prstGeom prst="rect">
            <a:avLst/>
          </a:prstGeom>
        </p:spPr>
      </p:pic>
      <p:pic>
        <p:nvPicPr>
          <p:cNvPr id="9" name="Picture 8">
            <a:extLst>
              <a:ext uri="{FF2B5EF4-FFF2-40B4-BE49-F238E27FC236}">
                <a16:creationId xmlns:a16="http://schemas.microsoft.com/office/drawing/2014/main" id="{52B642CA-A51B-4319-DE84-5E4B48F42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5539667" y="961236"/>
            <a:ext cx="630315" cy="616812"/>
          </a:xfrm>
          <a:prstGeom prst="rect">
            <a:avLst/>
          </a:prstGeom>
        </p:spPr>
      </p:pic>
      <p:sp>
        <p:nvSpPr>
          <p:cNvPr id="10" name="TextBox 9">
            <a:extLst>
              <a:ext uri="{FF2B5EF4-FFF2-40B4-BE49-F238E27FC236}">
                <a16:creationId xmlns:a16="http://schemas.microsoft.com/office/drawing/2014/main" id="{23013CBC-19D3-6447-D469-5F2B46797EC0}"/>
              </a:ext>
            </a:extLst>
          </p:cNvPr>
          <p:cNvSpPr txBox="1"/>
          <p:nvPr/>
        </p:nvSpPr>
        <p:spPr>
          <a:xfrm>
            <a:off x="1414508" y="348549"/>
            <a:ext cx="4678532" cy="369332"/>
          </a:xfrm>
          <a:prstGeom prst="rect">
            <a:avLst/>
          </a:prstGeom>
          <a:noFill/>
        </p:spPr>
        <p:txBody>
          <a:bodyPr wrap="square" rtlCol="0">
            <a:spAutoFit/>
          </a:bodyPr>
          <a:lstStyle/>
          <a:p>
            <a:r>
              <a:rPr lang="en-US" sz="1800" b="1" dirty="0">
                <a:latin typeface="Segoe UI" panose="020B0502040204020203" pitchFamily="34" charset="0"/>
                <a:cs typeface="Segoe UI" panose="020B0502040204020203" pitchFamily="34" charset="0"/>
              </a:rPr>
              <a:t>Codebasics Resume Project Challenge : 1</a:t>
            </a:r>
            <a:endParaRPr lang="en-US" dirty="0"/>
          </a:p>
        </p:txBody>
      </p:sp>
      <p:sp>
        <p:nvSpPr>
          <p:cNvPr id="11" name="TextBox 10">
            <a:extLst>
              <a:ext uri="{FF2B5EF4-FFF2-40B4-BE49-F238E27FC236}">
                <a16:creationId xmlns:a16="http://schemas.microsoft.com/office/drawing/2014/main" id="{67C093DA-E4A8-80DF-D901-BE2488555910}"/>
              </a:ext>
            </a:extLst>
          </p:cNvPr>
          <p:cNvSpPr txBox="1"/>
          <p:nvPr/>
        </p:nvSpPr>
        <p:spPr>
          <a:xfrm>
            <a:off x="6093040" y="1078611"/>
            <a:ext cx="6072325" cy="461665"/>
          </a:xfrm>
          <a:prstGeom prst="rect">
            <a:avLst/>
          </a:prstGeom>
          <a:noFill/>
        </p:spPr>
        <p:txBody>
          <a:bodyPr wrap="square" rtlCol="0">
            <a:spAutoFit/>
          </a:bodyPr>
          <a:lstStyle/>
          <a:p>
            <a:pPr algn="r"/>
            <a:r>
              <a:rPr lang="en-US" sz="2400" b="1" dirty="0">
                <a:latin typeface="Segoe UI" panose="020B0502040204020203" pitchFamily="34" charset="0"/>
                <a:cs typeface="Segoe UI" panose="020B0502040204020203" pitchFamily="34" charset="0"/>
              </a:rPr>
              <a:t>AtliQ Grands Revenue Insights Analysis</a:t>
            </a:r>
          </a:p>
        </p:txBody>
      </p:sp>
      <p:sp>
        <p:nvSpPr>
          <p:cNvPr id="12" name="TextBox 11">
            <a:extLst>
              <a:ext uri="{FF2B5EF4-FFF2-40B4-BE49-F238E27FC236}">
                <a16:creationId xmlns:a16="http://schemas.microsoft.com/office/drawing/2014/main" id="{000B7732-DD42-5585-0959-DBBD1CCAA9B8}"/>
              </a:ext>
            </a:extLst>
          </p:cNvPr>
          <p:cNvSpPr txBox="1"/>
          <p:nvPr/>
        </p:nvSpPr>
        <p:spPr>
          <a:xfrm>
            <a:off x="5486400" y="6347534"/>
            <a:ext cx="6533965" cy="338554"/>
          </a:xfrm>
          <a:prstGeom prst="rect">
            <a:avLst/>
          </a:prstGeom>
          <a:noFill/>
        </p:spPr>
        <p:txBody>
          <a:bodyPr wrap="square" rtlCol="0">
            <a:spAutoFit/>
          </a:bodyPr>
          <a:lstStyle/>
          <a:p>
            <a:r>
              <a:rPr lang="en-US" sz="1600" b="1" dirty="0">
                <a:latin typeface="Segoe UI" panose="020B0502040204020203" pitchFamily="34" charset="0"/>
                <a:cs typeface="Segoe UI" panose="020B0502040204020203" pitchFamily="34" charset="0"/>
              </a:rPr>
              <a:t>Challenge 1 : Generate Revenue Insights in the Hospitality Domain</a:t>
            </a:r>
          </a:p>
        </p:txBody>
      </p:sp>
      <p:pic>
        <p:nvPicPr>
          <p:cNvPr id="6" name="Picture 5">
            <a:extLst>
              <a:ext uri="{FF2B5EF4-FFF2-40B4-BE49-F238E27FC236}">
                <a16:creationId xmlns:a16="http://schemas.microsoft.com/office/drawing/2014/main" id="{6C39386F-ACB2-A505-B18D-76AF55D6B80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710" b="96914" l="2007" r="99064">
                        <a14:foregroundMark x1="35117" y1="52006" x2="35117" y2="52006"/>
                        <a14:foregroundMark x1="28963" y1="53704" x2="28963" y2="53704"/>
                        <a14:foregroundMark x1="18194" y1="58333" x2="18194" y2="58333"/>
                        <a14:foregroundMark x1="8629" y1="55864" x2="8629" y2="55864"/>
                        <a14:foregroundMark x1="10301" y1="43673" x2="10301" y2="43673"/>
                        <a14:foregroundMark x1="36187" y1="44290" x2="36187" y2="44290"/>
                        <a14:foregroundMark x1="36656" y1="44753" x2="36656" y2="44753"/>
                        <a14:foregroundMark x1="50635" y1="52932" x2="50635" y2="52932"/>
                        <a14:foregroundMark x1="50435" y1="54630" x2="50435" y2="54630"/>
                        <a14:foregroundMark x1="54783" y1="55556" x2="54783" y2="55556"/>
                        <a14:foregroundMark x1="52843" y1="33488" x2="52843" y2="33488"/>
                        <a14:foregroundMark x1="61405" y1="48302" x2="61405" y2="48302"/>
                        <a14:foregroundMark x1="61338" y1="74691" x2="61338" y2="74691"/>
                        <a14:foregroundMark x1="74381" y1="78241" x2="74381" y2="78241"/>
                        <a14:foregroundMark x1="73913" y1="78241" x2="73913" y2="78241"/>
                        <a14:foregroundMark x1="53177" y1="76235" x2="53177" y2="76235"/>
                        <a14:foregroundMark x1="51104" y1="76235" x2="51104" y2="76235"/>
                        <a14:foregroundMark x1="48294" y1="76852" x2="48294" y2="76852"/>
                        <a14:foregroundMark x1="42943" y1="77778" x2="42943" y2="77778"/>
                        <a14:foregroundMark x1="58395" y1="77160" x2="58395" y2="77160"/>
                        <a14:foregroundMark x1="72040" y1="55401" x2="72040" y2="55401"/>
                        <a14:foregroundMark x1="75452" y1="53241" x2="75452" y2="53241"/>
                        <a14:foregroundMark x1="80535" y1="50463" x2="80535" y2="50463"/>
                        <a14:foregroundMark x1="87625" y1="52623" x2="87625" y2="52623"/>
                        <a14:foregroundMark x1="77793" y1="36265" x2="77793" y2="36265"/>
                        <a14:foregroundMark x1="92375" y1="54630" x2="92375" y2="54630"/>
                        <a14:foregroundMark x1="77860" y1="33025" x2="77860" y2="33025"/>
                        <a14:foregroundMark x1="46221" y1="8642" x2="46221" y2="8642"/>
                        <a14:foregroundMark x1="33846" y1="11574" x2="33846" y2="11574"/>
                        <a14:foregroundMark x1="20736" y1="12037" x2="20736" y2="12037"/>
                        <a14:foregroundMark x1="3880" y1="13580" x2="3880" y2="13580"/>
                        <a14:foregroundMark x1="9833" y1="12654" x2="10100" y2="12346"/>
                        <a14:foregroundMark x1="13378" y1="8179" x2="13378" y2="8179"/>
                        <a14:foregroundMark x1="12843" y1="12037" x2="12843" y2="12037"/>
                        <a14:foregroundMark x1="12843" y1="15586" x2="12843" y2="15586"/>
                        <a14:foregroundMark x1="17592" y1="26543" x2="17592" y2="26543"/>
                        <a14:foregroundMark x1="35452" y1="27623" x2="35452" y2="27623"/>
                        <a14:foregroundMark x1="47960" y1="35340" x2="47960" y2="35340"/>
                        <a14:foregroundMark x1="40201" y1="44599" x2="40201" y2="44599"/>
                        <a14:foregroundMark x1="38729" y1="55401" x2="38729" y2="55401"/>
                        <a14:foregroundMark x1="48495" y1="37654" x2="48495" y2="37654"/>
                        <a14:foregroundMark x1="57993" y1="18210" x2="57993" y2="18210"/>
                        <a14:foregroundMark x1="70569" y1="23148" x2="70569" y2="23148"/>
                        <a14:foregroundMark x1="79331" y1="15123" x2="79331" y2="15123"/>
                        <a14:foregroundMark x1="88696" y1="7870" x2="88696" y2="7870"/>
                        <a14:foregroundMark x1="92508" y1="23611" x2="92508" y2="23611"/>
                        <a14:foregroundMark x1="88227" y1="27623" x2="88227" y2="27623"/>
                        <a14:foregroundMark x1="90368" y1="22994" x2="90368" y2="22994"/>
                        <a14:foregroundMark x1="88094" y1="19753" x2="88094" y2="19753"/>
                        <a14:foregroundMark x1="88027" y1="26852" x2="88428" y2="27623"/>
                        <a14:foregroundMark x1="96120" y1="95370" x2="96120" y2="95370"/>
                        <a14:foregroundMark x1="93177" y1="96914" x2="93177" y2="96914"/>
                        <a14:foregroundMark x1="88896" y1="96914" x2="88896" y2="96914"/>
                        <a14:foregroundMark x1="99064" y1="89506" x2="99064" y2="89506"/>
                        <a14:foregroundMark x1="96321" y1="70679" x2="96321" y2="70679"/>
                        <a14:foregroundMark x1="95518" y1="43827" x2="95518" y2="43827"/>
                        <a14:foregroundMark x1="95518" y1="19136" x2="95518" y2="19136"/>
                        <a14:foregroundMark x1="95452" y1="18981" x2="90635" y2="18673"/>
                        <a14:foregroundMark x1="87625" y1="15586" x2="63478" y2="8796"/>
                        <a14:foregroundMark x1="3478" y1="84722" x2="3478" y2="84722"/>
                        <a14:foregroundMark x1="4415" y1="84259" x2="17391" y2="82099"/>
                        <a14:foregroundMark x1="2809" y1="8179" x2="14783" y2="18056"/>
                        <a14:foregroundMark x1="2007" y1="5710" x2="2007" y2="5710"/>
                        <a14:foregroundMark x1="2007" y1="5710" x2="2007" y2="5710"/>
                        <a14:backgroundMark x1="1338" y1="10802" x2="1338" y2="10802"/>
                      </a14:backgroundRemoval>
                    </a14:imgEffect>
                  </a14:imgLayer>
                </a14:imgProps>
              </a:ext>
              <a:ext uri="{28A0092B-C50C-407E-A947-70E740481C1C}">
                <a14:useLocalDpi xmlns:a14="http://schemas.microsoft.com/office/drawing/2010/main" val="0"/>
              </a:ext>
            </a:extLst>
          </a:blip>
          <a:stretch>
            <a:fillRect/>
          </a:stretch>
        </p:blipFill>
        <p:spPr>
          <a:xfrm>
            <a:off x="3018408" y="1829181"/>
            <a:ext cx="8877226" cy="384778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0431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2AB68-7FA4-DB3B-B128-BD723006F807}"/>
              </a:ext>
            </a:extLst>
          </p:cNvPr>
          <p:cNvSpPr txBox="1"/>
          <p:nvPr/>
        </p:nvSpPr>
        <p:spPr>
          <a:xfrm>
            <a:off x="1590582" y="1571347"/>
            <a:ext cx="9010835" cy="4770537"/>
          </a:xfrm>
          <a:prstGeom prst="rect">
            <a:avLst/>
          </a:prstGeom>
          <a:noFill/>
        </p:spPr>
        <p:txBody>
          <a:bodyPr wrap="square" rtlCol="0">
            <a:spAutoFit/>
          </a:bodyPr>
          <a:lstStyle/>
          <a:p>
            <a:br>
              <a:rPr lang="en-US" dirty="0"/>
            </a:br>
            <a:r>
              <a:rPr lang="en-US" b="0" i="0" dirty="0">
                <a:effectLst/>
                <a:latin typeface="Segoe UI" panose="020B0502040204020203" pitchFamily="34" charset="0"/>
                <a:cs typeface="Segoe UI" panose="020B0502040204020203" pitchFamily="34" charset="0"/>
              </a:rPr>
              <a:t>Based on my analysis, I recommend that AtliQ Grands take the following actions to improve their revenue and market share:</a:t>
            </a:r>
            <a:br>
              <a:rPr lang="en-US"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b="0" i="0" dirty="0">
                <a:effectLst/>
                <a:latin typeface="Segoe UI" panose="020B0502040204020203" pitchFamily="34" charset="0"/>
                <a:cs typeface="Segoe UI" panose="020B0502040204020203" pitchFamily="34" charset="0"/>
              </a:rPr>
              <a:t>Implement targeted marketing campaigns to attract more customers in cities other   than        Mumbai.</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Focus</a:t>
            </a:r>
            <a:r>
              <a:rPr lang="en-US" sz="1600" b="0" i="0" dirty="0">
                <a:effectLst/>
                <a:latin typeface="Segoe UI" panose="020B0502040204020203" pitchFamily="34" charset="0"/>
                <a:cs typeface="Segoe UI" panose="020B0502040204020203" pitchFamily="34" charset="0"/>
              </a:rPr>
              <a:t> on optimizing the pricing strategy based on seasonal and weekday/weekend demand fluctuations</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User ratings have a direct impact on bookings, hence the management can work on improving user experience (good service, cleanliness, complimentary meal, overall user experience etc.) to improve ratings and consequently increase revenue</a:t>
            </a:r>
            <a:r>
              <a:rPr lang="en-US" dirty="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b="0" i="0" dirty="0">
                <a:effectLst/>
                <a:latin typeface="Segoe UI" panose="020B0502040204020203" pitchFamily="34" charset="0"/>
                <a:cs typeface="Segoe UI" panose="020B0502040204020203" pitchFamily="34" charset="0"/>
              </a:rPr>
              <a:t>Explore ways to differentiate their hotels from competitors and improve the customer experience</a:t>
            </a:r>
            <a:r>
              <a:rPr lang="en-US" sz="1800" b="0" i="0" dirty="0">
                <a:effectLst/>
                <a:latin typeface="Segoe UI" panose="020B0502040204020203" pitchFamily="34" charset="0"/>
                <a:cs typeface="Segoe UI" panose="020B0502040204020203" pitchFamily="34" charset="0"/>
              </a:rPr>
              <a:t>.</a:t>
            </a:r>
          </a:p>
          <a:p>
            <a:pPr marL="285750" indent="-285750">
              <a:buFontTx/>
              <a:buChar char="-"/>
            </a:pPr>
            <a:endParaRPr lang="en-US" sz="1800" dirty="0">
              <a:latin typeface="Segoe UI" panose="020B0502040204020203" pitchFamily="34" charset="0"/>
              <a:cs typeface="Segoe UI" panose="020B0502040204020203" pitchFamily="34" charset="0"/>
            </a:endParaRPr>
          </a:p>
          <a:p>
            <a:pPr marL="285750" indent="-285750">
              <a:buFontTx/>
              <a:buChar char="-"/>
            </a:pPr>
            <a:endParaRPr lang="en-US"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5BCC6E4E-CF33-3538-D4DA-6E5D1F179FF3}"/>
              </a:ext>
            </a:extLst>
          </p:cNvPr>
          <p:cNvSpPr txBox="1"/>
          <p:nvPr/>
        </p:nvSpPr>
        <p:spPr>
          <a:xfrm>
            <a:off x="1553592" y="896645"/>
            <a:ext cx="6835806" cy="369332"/>
          </a:xfrm>
          <a:prstGeom prst="rect">
            <a:avLst/>
          </a:prstGeom>
          <a:noFill/>
        </p:spPr>
        <p:txBody>
          <a:bodyPr wrap="square" rtlCol="0">
            <a:spAutoFit/>
          </a:bodyPr>
          <a:lstStyle/>
          <a:p>
            <a:r>
              <a:rPr lang="en-US" b="1" u="sng" dirty="0">
                <a:latin typeface="Segoe UI" panose="020B0502040204020203" pitchFamily="34" charset="0"/>
                <a:cs typeface="Segoe UI" panose="020B0502040204020203" pitchFamily="34" charset="0"/>
              </a:rPr>
              <a:t>Recommendations :</a:t>
            </a:r>
          </a:p>
        </p:txBody>
      </p:sp>
    </p:spTree>
    <p:extLst>
      <p:ext uri="{BB962C8B-B14F-4D97-AF65-F5344CB8AC3E}">
        <p14:creationId xmlns:p14="http://schemas.microsoft.com/office/powerpoint/2010/main" val="64440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95D9-AE07-AC25-77C9-A44AD44A2ADF}"/>
              </a:ext>
            </a:extLst>
          </p:cNvPr>
          <p:cNvSpPr>
            <a:spLocks noGrp="1"/>
          </p:cNvSpPr>
          <p:nvPr>
            <p:ph type="title"/>
          </p:nvPr>
        </p:nvSpPr>
        <p:spPr>
          <a:xfrm>
            <a:off x="913774" y="2314152"/>
            <a:ext cx="10364451" cy="1596177"/>
          </a:xfrm>
        </p:spPr>
        <p:txBody>
          <a:bodyPr>
            <a:normAutofit/>
          </a:bodyPr>
          <a:lstStyle/>
          <a:p>
            <a:r>
              <a:rPr lang="en-US" sz="4000" b="1" dirty="0">
                <a:latin typeface="Segoe UI" panose="020B0502040204020203" pitchFamily="34" charset="0"/>
                <a:cs typeface="Segoe UI" panose="020B0502040204020203" pitchFamily="34" charset="0"/>
              </a:rPr>
              <a:t>THANK YOU</a:t>
            </a:r>
          </a:p>
        </p:txBody>
      </p:sp>
      <p:sp>
        <p:nvSpPr>
          <p:cNvPr id="6" name="Smiley Face 5">
            <a:extLst>
              <a:ext uri="{FF2B5EF4-FFF2-40B4-BE49-F238E27FC236}">
                <a16:creationId xmlns:a16="http://schemas.microsoft.com/office/drawing/2014/main" id="{B9B8B4B2-0A21-124D-A046-8BA147AFD03D}"/>
              </a:ext>
            </a:extLst>
          </p:cNvPr>
          <p:cNvSpPr/>
          <p:nvPr/>
        </p:nvSpPr>
        <p:spPr>
          <a:xfrm>
            <a:off x="7849653" y="2739559"/>
            <a:ext cx="710213" cy="660760"/>
          </a:xfrm>
          <a:prstGeom prst="smileyFace">
            <a:avLst/>
          </a:prstGeom>
          <a:solidFill>
            <a:schemeClr val="accent1">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5619E17-6F8E-E7D7-93E9-24710457BBD4}"/>
              </a:ext>
            </a:extLst>
          </p:cNvPr>
          <p:cNvCxnSpPr>
            <a:cxnSpLocks/>
          </p:cNvCxnSpPr>
          <p:nvPr/>
        </p:nvCxnSpPr>
        <p:spPr>
          <a:xfrm>
            <a:off x="6095999" y="3566548"/>
            <a:ext cx="4361896" cy="0"/>
          </a:xfrm>
          <a:prstGeom prst="line">
            <a:avLst/>
          </a:prstGeom>
          <a:effectLst>
            <a:reflection blurRad="6350" stA="50000" endA="300" endPos="55000" dir="5400000" sy="-100000" algn="bl" rotWithShape="0"/>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706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841F-6379-D3AC-8F88-DA12C091E326}"/>
              </a:ext>
            </a:extLst>
          </p:cNvPr>
          <p:cNvSpPr>
            <a:spLocks noGrp="1"/>
          </p:cNvSpPr>
          <p:nvPr>
            <p:ph type="title"/>
          </p:nvPr>
        </p:nvSpPr>
        <p:spPr/>
        <p:txBody>
          <a:bodyPr>
            <a:normAutofit/>
          </a:bodyPr>
          <a:lstStyle/>
          <a:p>
            <a:r>
              <a:rPr lang="en-US" sz="3200" b="1" u="sng" dirty="0">
                <a:latin typeface="Segoe UI" panose="020B0502040204020203" pitchFamily="34" charset="0"/>
                <a:cs typeface="Segoe UI" panose="020B0502040204020203" pitchFamily="34" charset="0"/>
              </a:rPr>
              <a:t>Table of contents</a:t>
            </a:r>
          </a:p>
        </p:txBody>
      </p:sp>
      <p:sp>
        <p:nvSpPr>
          <p:cNvPr id="3" name="TextBox 2">
            <a:extLst>
              <a:ext uri="{FF2B5EF4-FFF2-40B4-BE49-F238E27FC236}">
                <a16:creationId xmlns:a16="http://schemas.microsoft.com/office/drawing/2014/main" id="{B1D7B467-2A6A-5C67-31F6-453D4A6B2611}"/>
              </a:ext>
            </a:extLst>
          </p:cNvPr>
          <p:cNvSpPr txBox="1"/>
          <p:nvPr/>
        </p:nvSpPr>
        <p:spPr>
          <a:xfrm>
            <a:off x="2849732" y="2547891"/>
            <a:ext cx="7554897"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r>
              <a:rPr lang="en-US" b="1" dirty="0">
                <a:latin typeface="Segoe UI" panose="020B0502040204020203" pitchFamily="34" charset="0"/>
                <a:cs typeface="Segoe UI" panose="020B0502040204020203" pitchFamily="34" charset="0"/>
              </a:rPr>
              <a:t>Introduction</a:t>
            </a:r>
          </a:p>
          <a:p>
            <a:pPr marL="285750" indent="-285750">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b="1" dirty="0">
                <a:latin typeface="Segoe UI" panose="020B0502040204020203" pitchFamily="34" charset="0"/>
                <a:cs typeface="Segoe UI" panose="020B0502040204020203" pitchFamily="34" charset="0"/>
              </a:rPr>
              <a:t> Problem Statement</a:t>
            </a:r>
          </a:p>
          <a:p>
            <a:pPr marL="285750" indent="-285750">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b="1" dirty="0">
                <a:latin typeface="Segoe UI" panose="020B0502040204020203" pitchFamily="34" charset="0"/>
                <a:cs typeface="Segoe UI" panose="020B0502040204020203" pitchFamily="34" charset="0"/>
              </a:rPr>
              <a:t> Task</a:t>
            </a:r>
          </a:p>
          <a:p>
            <a:pPr marL="285750" indent="-285750">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b="1" dirty="0">
                <a:latin typeface="Segoe UI" panose="020B0502040204020203" pitchFamily="34" charset="0"/>
                <a:cs typeface="Segoe UI" panose="020B0502040204020203" pitchFamily="34" charset="0"/>
              </a:rPr>
              <a:t> Data Understanding</a:t>
            </a:r>
          </a:p>
          <a:p>
            <a:pPr marL="285750" indent="-285750">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b="1" dirty="0">
                <a:latin typeface="Segoe UI" panose="020B0502040204020203" pitchFamily="34" charset="0"/>
                <a:cs typeface="Segoe UI" panose="020B0502040204020203" pitchFamily="34" charset="0"/>
              </a:rPr>
              <a:t> Key Attributes</a:t>
            </a:r>
          </a:p>
          <a:p>
            <a:pPr marL="285750" indent="-285750">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b="1" dirty="0">
                <a:latin typeface="Segoe UI" panose="020B0502040204020203" pitchFamily="34" charset="0"/>
                <a:cs typeface="Segoe UI" panose="020B0502040204020203" pitchFamily="34" charset="0"/>
              </a:rPr>
              <a:t> Key Insights</a:t>
            </a:r>
          </a:p>
        </p:txBody>
      </p:sp>
    </p:spTree>
    <p:extLst>
      <p:ext uri="{BB962C8B-B14F-4D97-AF65-F5344CB8AC3E}">
        <p14:creationId xmlns:p14="http://schemas.microsoft.com/office/powerpoint/2010/main" val="106362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DC25-4A99-95F9-82A9-046012CC2F72}"/>
              </a:ext>
            </a:extLst>
          </p:cNvPr>
          <p:cNvSpPr>
            <a:spLocks noGrp="1"/>
          </p:cNvSpPr>
          <p:nvPr>
            <p:ph type="title"/>
          </p:nvPr>
        </p:nvSpPr>
        <p:spPr>
          <a:xfrm>
            <a:off x="1484311" y="685800"/>
            <a:ext cx="10018713" cy="1329431"/>
          </a:xfrm>
        </p:spPr>
        <p:txBody>
          <a:bodyPr>
            <a:normAutofit/>
          </a:bodyPr>
          <a:lstStyle/>
          <a:p>
            <a:r>
              <a:rPr lang="en-US" sz="3200" b="1" u="sng" dirty="0"/>
              <a:t>INTRODUCTION</a:t>
            </a:r>
          </a:p>
        </p:txBody>
      </p:sp>
      <p:sp>
        <p:nvSpPr>
          <p:cNvPr id="5" name="TextBox 4">
            <a:extLst>
              <a:ext uri="{FF2B5EF4-FFF2-40B4-BE49-F238E27FC236}">
                <a16:creationId xmlns:a16="http://schemas.microsoft.com/office/drawing/2014/main" id="{08ABB975-5382-0EC0-CEAA-A36788E91AC0}"/>
              </a:ext>
            </a:extLst>
          </p:cNvPr>
          <p:cNvSpPr txBox="1"/>
          <p:nvPr/>
        </p:nvSpPr>
        <p:spPr>
          <a:xfrm>
            <a:off x="1934983" y="2192785"/>
            <a:ext cx="9117367" cy="3139321"/>
          </a:xfrm>
          <a:prstGeom prst="rect">
            <a:avLst/>
          </a:prstGeom>
          <a:noFill/>
        </p:spPr>
        <p:txBody>
          <a:bodyPr wrap="square" rtlCol="0">
            <a:spAutoFit/>
          </a:bodyPr>
          <a:lstStyle/>
          <a:p>
            <a:r>
              <a:rPr lang="en-US" b="1" i="0" dirty="0">
                <a:solidFill>
                  <a:srgbClr val="131022"/>
                </a:solidFill>
                <a:effectLst/>
                <a:latin typeface="manrope"/>
              </a:rPr>
              <a:t>AtliQ Grands </a:t>
            </a:r>
            <a:r>
              <a:rPr lang="en-US" b="0" i="0" dirty="0">
                <a:solidFill>
                  <a:srgbClr val="131022"/>
                </a:solidFill>
                <a:effectLst/>
                <a:latin typeface="manrope"/>
              </a:rPr>
              <a:t>owns multiple five-star hotels across India. They have been in the hospitality industry for the past 20 years. </a:t>
            </a:r>
          </a:p>
          <a:p>
            <a:endParaRPr lang="en-US" dirty="0">
              <a:solidFill>
                <a:srgbClr val="131022"/>
              </a:solidFill>
              <a:latin typeface="manrope"/>
            </a:endParaRPr>
          </a:p>
          <a:p>
            <a:r>
              <a:rPr lang="en-US" b="0" i="0" dirty="0">
                <a:solidFill>
                  <a:srgbClr val="131022"/>
                </a:solidFill>
                <a:effectLst/>
                <a:latin typeface="manrope"/>
              </a:rPr>
              <a:t>Due to strategic moves from other competitors and ineffective decision-making in management, AtliQ Grands are losing its market share and revenue in the luxury/business hotels category. As a strategic move, the managing director of AtliQ Grands wanted to incorporate “Business and Data Intelligence” to regain their market share and revenue. However, they do not have an in-house data analytics team to provide them with these insights.</a:t>
            </a:r>
            <a:br>
              <a:rPr lang="en-US" dirty="0"/>
            </a:br>
            <a:br>
              <a:rPr lang="en-US" dirty="0"/>
            </a:br>
            <a:r>
              <a:rPr lang="en-US" b="0" i="0" dirty="0">
                <a:solidFill>
                  <a:srgbClr val="131022"/>
                </a:solidFill>
                <a:effectLst/>
                <a:latin typeface="manrope"/>
              </a:rPr>
              <a:t>Their revenue management team had decided to hire a 3rd party service provider to provide them with insights from their historical data.</a:t>
            </a:r>
            <a:endParaRPr lang="en-US" dirty="0"/>
          </a:p>
        </p:txBody>
      </p:sp>
      <p:pic>
        <p:nvPicPr>
          <p:cNvPr id="7" name="Picture 6">
            <a:extLst>
              <a:ext uri="{FF2B5EF4-FFF2-40B4-BE49-F238E27FC236}">
                <a16:creationId xmlns:a16="http://schemas.microsoft.com/office/drawing/2014/main" id="{7E114512-8954-86CD-A0BB-D4DC39B9B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432" y="153505"/>
            <a:ext cx="689101" cy="674338"/>
          </a:xfrm>
          <a:prstGeom prst="rect">
            <a:avLst/>
          </a:prstGeom>
        </p:spPr>
      </p:pic>
    </p:spTree>
    <p:extLst>
      <p:ext uri="{BB962C8B-B14F-4D97-AF65-F5344CB8AC3E}">
        <p14:creationId xmlns:p14="http://schemas.microsoft.com/office/powerpoint/2010/main" val="112014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9962-D973-AD9B-AC4E-861911A7133D}"/>
              </a:ext>
            </a:extLst>
          </p:cNvPr>
          <p:cNvSpPr>
            <a:spLocks noGrp="1"/>
          </p:cNvSpPr>
          <p:nvPr>
            <p:ph type="title"/>
          </p:nvPr>
        </p:nvSpPr>
        <p:spPr/>
        <p:txBody>
          <a:bodyPr>
            <a:normAutofit/>
          </a:bodyPr>
          <a:lstStyle/>
          <a:p>
            <a:r>
              <a:rPr lang="en-US" sz="3200" b="1" u="sng" dirty="0"/>
              <a:t>TASK</a:t>
            </a:r>
          </a:p>
        </p:txBody>
      </p:sp>
      <p:sp>
        <p:nvSpPr>
          <p:cNvPr id="3" name="TextBox 2">
            <a:extLst>
              <a:ext uri="{FF2B5EF4-FFF2-40B4-BE49-F238E27FC236}">
                <a16:creationId xmlns:a16="http://schemas.microsoft.com/office/drawing/2014/main" id="{BFF51AC3-8F54-4211-01D6-BFBA5C95CC9B}"/>
              </a:ext>
            </a:extLst>
          </p:cNvPr>
          <p:cNvSpPr txBox="1"/>
          <p:nvPr/>
        </p:nvSpPr>
        <p:spPr>
          <a:xfrm>
            <a:off x="1802166" y="2334827"/>
            <a:ext cx="9618102"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I am a data analyst who has been provided with sample data and a mock-up dashboard to work on the following task. </a:t>
            </a:r>
          </a:p>
          <a:p>
            <a:endParaRPr lang="en-US" dirty="0"/>
          </a:p>
          <a:p>
            <a:pPr marL="342900" indent="-342900">
              <a:buFont typeface="+mj-lt"/>
              <a:buAutoNum type="alphaLcPeriod"/>
            </a:pPr>
            <a:r>
              <a:rPr lang="en-US" dirty="0"/>
              <a:t>Create the metrics according to the metric list.</a:t>
            </a:r>
          </a:p>
          <a:p>
            <a:pPr marL="342900" indent="-342900">
              <a:buFont typeface="+mj-lt"/>
              <a:buAutoNum type="alphaLcPeriod"/>
            </a:pPr>
            <a:r>
              <a:rPr lang="en-US" dirty="0"/>
              <a:t>Create a dashboard according to the mock-up provided by stakeholders.</a:t>
            </a:r>
          </a:p>
          <a:p>
            <a:pPr marL="342900" indent="-342900">
              <a:buFont typeface="+mj-lt"/>
              <a:buAutoNum type="alphaLcPeriod"/>
            </a:pPr>
            <a:r>
              <a:rPr lang="en-US" dirty="0"/>
              <a:t>Create relevant insights that are not provided in the metric list/mock-up dashboard.</a:t>
            </a:r>
          </a:p>
        </p:txBody>
      </p:sp>
    </p:spTree>
    <p:extLst>
      <p:ext uri="{BB962C8B-B14F-4D97-AF65-F5344CB8AC3E}">
        <p14:creationId xmlns:p14="http://schemas.microsoft.com/office/powerpoint/2010/main" val="75045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E445-16C6-6FAD-CCCB-E60EBA44A6BC}"/>
              </a:ext>
            </a:extLst>
          </p:cNvPr>
          <p:cNvSpPr>
            <a:spLocks noGrp="1"/>
          </p:cNvSpPr>
          <p:nvPr>
            <p:ph type="title"/>
          </p:nvPr>
        </p:nvSpPr>
        <p:spPr/>
        <p:txBody>
          <a:bodyPr>
            <a:normAutofit/>
          </a:bodyPr>
          <a:lstStyle/>
          <a:p>
            <a:r>
              <a:rPr lang="en-US" sz="3200" b="1" u="sng" dirty="0"/>
              <a:t>Data understanding</a:t>
            </a:r>
          </a:p>
        </p:txBody>
      </p:sp>
      <p:sp>
        <p:nvSpPr>
          <p:cNvPr id="3" name="TextBox 2">
            <a:extLst>
              <a:ext uri="{FF2B5EF4-FFF2-40B4-BE49-F238E27FC236}">
                <a16:creationId xmlns:a16="http://schemas.microsoft.com/office/drawing/2014/main" id="{2EE54F82-E230-E6AD-2560-103472C11960}"/>
              </a:ext>
            </a:extLst>
          </p:cNvPr>
          <p:cNvSpPr txBox="1"/>
          <p:nvPr/>
        </p:nvSpPr>
        <p:spPr>
          <a:xfrm>
            <a:off x="2172593" y="2081321"/>
            <a:ext cx="9330431"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We have provided the dataset of 3 months May, June, July of fiscal year 2022 is available.</a:t>
            </a:r>
          </a:p>
          <a:p>
            <a:pPr marL="285750" indent="-285750">
              <a:buFont typeface="Arial" panose="020B0604020202020204" pitchFamily="34" charset="0"/>
              <a:buChar char="•"/>
            </a:pPr>
            <a:endParaRPr lang="en-US" sz="18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AtliQ Grands fiscal year starts from 1</a:t>
            </a:r>
            <a:r>
              <a:rPr lang="en-US" sz="1800" baseline="30000" dirty="0">
                <a:latin typeface="Segoe UI" panose="020B0502040204020203" pitchFamily="34" charset="0"/>
                <a:cs typeface="Segoe UI" panose="020B0502040204020203" pitchFamily="34" charset="0"/>
              </a:rPr>
              <a:t>st</a:t>
            </a:r>
            <a:r>
              <a:rPr lang="en-US" sz="1800" dirty="0">
                <a:latin typeface="Segoe UI" panose="020B0502040204020203" pitchFamily="34" charset="0"/>
                <a:cs typeface="Segoe UI" panose="020B0502040204020203" pitchFamily="34" charset="0"/>
              </a:rPr>
              <a:t> September and ends on 31</a:t>
            </a:r>
            <a:r>
              <a:rPr lang="en-US" sz="1800" baseline="30000" dirty="0">
                <a:latin typeface="Segoe UI" panose="020B0502040204020203" pitchFamily="34" charset="0"/>
                <a:cs typeface="Segoe UI" panose="020B0502040204020203" pitchFamily="34" charset="0"/>
              </a:rPr>
              <a:t>st</a:t>
            </a:r>
            <a:r>
              <a:rPr lang="en-US" sz="1800" dirty="0">
                <a:latin typeface="Segoe UI" panose="020B0502040204020203" pitchFamily="34" charset="0"/>
                <a:cs typeface="Segoe UI" panose="020B0502040204020203" pitchFamily="34" charset="0"/>
              </a:rPr>
              <a:t> August.</a:t>
            </a:r>
          </a:p>
          <a:p>
            <a:pPr marL="285750" indent="-285750">
              <a:buFont typeface="Arial" panose="020B0604020202020204" pitchFamily="34" charset="0"/>
              <a:buChar char="•"/>
            </a:pPr>
            <a:endParaRPr lang="en-US" sz="18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 It has 5 tables.     </a:t>
            </a:r>
          </a:p>
          <a:p>
            <a:endParaRPr lang="en-US" dirty="0"/>
          </a:p>
          <a:p>
            <a:pPr marL="342900" indent="-342900">
              <a:buFont typeface="+mj-lt"/>
              <a:buAutoNum type="arabicParenR"/>
            </a:pPr>
            <a:r>
              <a:rPr lang="en-US" dirty="0"/>
              <a:t> dim_date</a:t>
            </a:r>
          </a:p>
          <a:p>
            <a:pPr marL="342900" indent="-342900">
              <a:buFont typeface="+mj-lt"/>
              <a:buAutoNum type="arabicParenR"/>
            </a:pPr>
            <a:r>
              <a:rPr lang="en-US" dirty="0"/>
              <a:t> dim_hotels</a:t>
            </a:r>
          </a:p>
          <a:p>
            <a:pPr marL="342900" indent="-342900">
              <a:buFont typeface="+mj-lt"/>
              <a:buAutoNum type="arabicParenR"/>
            </a:pPr>
            <a:r>
              <a:rPr lang="en-US" dirty="0"/>
              <a:t> dim_rooms</a:t>
            </a:r>
          </a:p>
          <a:p>
            <a:pPr marL="342900" indent="-342900">
              <a:buFont typeface="+mj-lt"/>
              <a:buAutoNum type="arabicParenR"/>
            </a:pPr>
            <a:r>
              <a:rPr lang="en-US" dirty="0"/>
              <a:t> fact_aggregated_bookings</a:t>
            </a:r>
          </a:p>
          <a:p>
            <a:pPr marL="342900" indent="-342900">
              <a:buFont typeface="+mj-lt"/>
              <a:buAutoNum type="arabicParenR"/>
            </a:pPr>
            <a:r>
              <a:rPr lang="en-US" dirty="0"/>
              <a:t> fact_bookings</a:t>
            </a:r>
          </a:p>
          <a:p>
            <a:endParaRPr lang="en-US" dirty="0"/>
          </a:p>
        </p:txBody>
      </p:sp>
    </p:spTree>
    <p:extLst>
      <p:ext uri="{BB962C8B-B14F-4D97-AF65-F5344CB8AC3E}">
        <p14:creationId xmlns:p14="http://schemas.microsoft.com/office/powerpoint/2010/main" val="227175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CA7A-C819-FE0E-3AEF-7C650A7850FA}"/>
              </a:ext>
            </a:extLst>
          </p:cNvPr>
          <p:cNvSpPr>
            <a:spLocks noGrp="1"/>
          </p:cNvSpPr>
          <p:nvPr>
            <p:ph type="title"/>
          </p:nvPr>
        </p:nvSpPr>
        <p:spPr>
          <a:xfrm>
            <a:off x="913774" y="520862"/>
            <a:ext cx="10364451" cy="988341"/>
          </a:xfrm>
        </p:spPr>
        <p:txBody>
          <a:bodyPr>
            <a:normAutofit/>
          </a:bodyPr>
          <a:lstStyle/>
          <a:p>
            <a:r>
              <a:rPr lang="en-US" sz="2800" b="1" u="sng" dirty="0"/>
              <a:t>Key Attributes</a:t>
            </a:r>
          </a:p>
        </p:txBody>
      </p:sp>
      <p:sp>
        <p:nvSpPr>
          <p:cNvPr id="3" name="TextBox 2">
            <a:extLst>
              <a:ext uri="{FF2B5EF4-FFF2-40B4-BE49-F238E27FC236}">
                <a16:creationId xmlns:a16="http://schemas.microsoft.com/office/drawing/2014/main" id="{8FF75C1E-7A65-B535-B5F2-E0529742347F}"/>
              </a:ext>
            </a:extLst>
          </p:cNvPr>
          <p:cNvSpPr txBox="1"/>
          <p:nvPr/>
        </p:nvSpPr>
        <p:spPr>
          <a:xfrm>
            <a:off x="1589103" y="1566601"/>
            <a:ext cx="10364451" cy="4770537"/>
          </a:xfrm>
          <a:prstGeom prst="rect">
            <a:avLst/>
          </a:prstGeom>
          <a:noFill/>
        </p:spPr>
        <p:txBody>
          <a:bodyPr wrap="square" rtlCol="0">
            <a:spAutoFit/>
          </a:bodyPr>
          <a:lstStyle/>
          <a:p>
            <a:r>
              <a:rPr lang="en-US" sz="1600" b="1" i="0" dirty="0">
                <a:effectLst/>
                <a:latin typeface="-apple-system"/>
              </a:rPr>
              <a:t>RevPAR</a:t>
            </a:r>
            <a:r>
              <a:rPr lang="en-US" sz="1600" b="0" i="0" dirty="0">
                <a:effectLst/>
                <a:latin typeface="-apple-system"/>
              </a:rPr>
              <a:t> : Means Revenue generated per available room(booked as well as non booked).</a:t>
            </a:r>
          </a:p>
          <a:p>
            <a:br>
              <a:rPr lang="en-US" sz="1600" dirty="0"/>
            </a:br>
            <a:r>
              <a:rPr lang="en-US" sz="1600" b="1" i="0" dirty="0">
                <a:effectLst/>
                <a:latin typeface="-apple-system"/>
              </a:rPr>
              <a:t>ADR</a:t>
            </a:r>
            <a:r>
              <a:rPr lang="en-US" sz="1600" b="0" i="0" dirty="0">
                <a:effectLst/>
                <a:latin typeface="-apple-system"/>
              </a:rPr>
              <a:t>(Average Daily Rate) : This is the measure of average paid for rooms sold in a given time.</a:t>
            </a:r>
          </a:p>
          <a:p>
            <a:br>
              <a:rPr lang="en-US" sz="1600" dirty="0"/>
            </a:br>
            <a:r>
              <a:rPr lang="en-US" sz="1600" b="1" i="0" dirty="0">
                <a:effectLst/>
                <a:latin typeface="-apple-system"/>
              </a:rPr>
              <a:t>DSRN</a:t>
            </a:r>
            <a:r>
              <a:rPr lang="en-US" sz="1600" b="0" i="0" dirty="0">
                <a:effectLst/>
                <a:latin typeface="-apple-system"/>
              </a:rPr>
              <a:t>(Daily Sellable Room Nights) : This metrics tells us on an average how many rooms are ready to be  sold for a day.</a:t>
            </a:r>
          </a:p>
          <a:p>
            <a:r>
              <a:rPr lang="en-US" sz="1600" b="0" i="0" dirty="0">
                <a:effectLst/>
                <a:latin typeface="-apple-system"/>
              </a:rPr>
              <a:t> </a:t>
            </a:r>
          </a:p>
          <a:p>
            <a:r>
              <a:rPr lang="en-US" sz="1600" b="1" i="0" dirty="0">
                <a:effectLst/>
                <a:latin typeface="-apple-system"/>
              </a:rPr>
              <a:t>DBRN</a:t>
            </a:r>
            <a:r>
              <a:rPr lang="en-US" sz="1600" b="0" i="0" dirty="0">
                <a:effectLst/>
                <a:latin typeface="-apple-system"/>
              </a:rPr>
              <a:t>(Daily Booked Room Nights) : This metric tells us how many rooms are booked per night and also includes cancellation &amp; no show measures.</a:t>
            </a:r>
          </a:p>
          <a:p>
            <a:pPr marL="285750" indent="-285750">
              <a:buFont typeface="Arial" panose="020B0604020202020204" pitchFamily="34" charset="0"/>
              <a:buChar char="•"/>
            </a:pPr>
            <a:endParaRPr lang="en-US" sz="1600" dirty="0">
              <a:latin typeface="-apple-system"/>
            </a:endParaRPr>
          </a:p>
          <a:p>
            <a:r>
              <a:rPr lang="en-US" sz="1600" b="1" i="0" dirty="0">
                <a:effectLst/>
                <a:latin typeface="-apple-system"/>
              </a:rPr>
              <a:t>DURN</a:t>
            </a:r>
            <a:r>
              <a:rPr lang="en-US" sz="1600" b="0" i="0" dirty="0">
                <a:effectLst/>
                <a:latin typeface="-apple-system"/>
              </a:rPr>
              <a:t>(Daily Utilized Room Nights) This metric tells us how many rooms are utilized per night.</a:t>
            </a:r>
          </a:p>
          <a:p>
            <a:pPr marL="285750" indent="-285750">
              <a:buFont typeface="Arial" panose="020B0604020202020204" pitchFamily="34" charset="0"/>
              <a:buChar char="•"/>
            </a:pPr>
            <a:endParaRPr lang="en-US" sz="1600" dirty="0">
              <a:latin typeface="-apple-system"/>
            </a:endParaRPr>
          </a:p>
          <a:p>
            <a:r>
              <a:rPr lang="en-US" sz="1600" b="1" i="0" dirty="0">
                <a:effectLst/>
                <a:latin typeface="-apple-system"/>
              </a:rPr>
              <a:t>Occupancy % </a:t>
            </a:r>
            <a:r>
              <a:rPr lang="en-US" sz="1600" b="0" i="0" dirty="0">
                <a:effectLst/>
                <a:latin typeface="-apple-system"/>
              </a:rPr>
              <a:t>: It Means how many rooms are occupied amongst all the available rooms.</a:t>
            </a:r>
          </a:p>
          <a:p>
            <a:endParaRPr lang="en-US" sz="1600" dirty="0">
              <a:latin typeface="-apple-system"/>
            </a:endParaRPr>
          </a:p>
          <a:p>
            <a:r>
              <a:rPr lang="en-US" sz="1600" b="1" i="0" dirty="0">
                <a:effectLst/>
                <a:latin typeface="-apple-system"/>
              </a:rPr>
              <a:t>Realisation % </a:t>
            </a:r>
            <a:r>
              <a:rPr lang="en-US" sz="1600" b="0" i="0" dirty="0">
                <a:effectLst/>
                <a:latin typeface="-apple-system"/>
              </a:rPr>
              <a:t>: Means successful  “checked out“ over all bookings happened.</a:t>
            </a:r>
          </a:p>
          <a:p>
            <a:br>
              <a:rPr lang="en-US" sz="1600" dirty="0"/>
            </a:br>
            <a:r>
              <a:rPr lang="en-US" sz="1600" b="1" i="0" dirty="0">
                <a:effectLst/>
                <a:latin typeface="-apple-system"/>
              </a:rPr>
              <a:t>Cancellation %</a:t>
            </a:r>
            <a:r>
              <a:rPr lang="en-US" sz="1600" b="0" i="0" dirty="0">
                <a:effectLst/>
                <a:latin typeface="-apple-system"/>
              </a:rPr>
              <a:t> :  </a:t>
            </a:r>
            <a:r>
              <a:rPr lang="en-US" sz="1600" dirty="0">
                <a:latin typeface="-apple-system"/>
              </a:rPr>
              <a:t>M</a:t>
            </a:r>
            <a:r>
              <a:rPr lang="en-US" sz="1600" b="0" i="0" dirty="0">
                <a:effectLst/>
                <a:latin typeface="-apple-system"/>
              </a:rPr>
              <a:t>eans the customers who cancelled their bookings and got a refund of 40%.</a:t>
            </a:r>
          </a:p>
          <a:p>
            <a:br>
              <a:rPr lang="en-US" sz="1600" dirty="0"/>
            </a:br>
            <a:r>
              <a:rPr lang="en-US" sz="1600" b="1" i="0" dirty="0">
                <a:effectLst/>
                <a:latin typeface="-apple-system"/>
              </a:rPr>
              <a:t>No Show % </a:t>
            </a:r>
            <a:r>
              <a:rPr lang="en-US" sz="1600" b="0" i="0" dirty="0">
                <a:effectLst/>
                <a:latin typeface="-apple-system"/>
              </a:rPr>
              <a:t>: Means the customers who neither cancelled their bookings nor showed up.</a:t>
            </a:r>
            <a:br>
              <a:rPr lang="en-US" sz="1600" dirty="0"/>
            </a:br>
            <a:endParaRPr lang="en-US" sz="1600" dirty="0"/>
          </a:p>
        </p:txBody>
      </p:sp>
    </p:spTree>
    <p:extLst>
      <p:ext uri="{BB962C8B-B14F-4D97-AF65-F5344CB8AC3E}">
        <p14:creationId xmlns:p14="http://schemas.microsoft.com/office/powerpoint/2010/main" val="214081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57F1B5-5EC1-9735-B5F7-37651001F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4" y="637432"/>
            <a:ext cx="11887200" cy="6118475"/>
          </a:xfrm>
          <a:prstGeom prst="rect">
            <a:avLst/>
          </a:prstGeom>
        </p:spPr>
      </p:pic>
      <p:sp>
        <p:nvSpPr>
          <p:cNvPr id="4" name="TextBox 3">
            <a:extLst>
              <a:ext uri="{FF2B5EF4-FFF2-40B4-BE49-F238E27FC236}">
                <a16:creationId xmlns:a16="http://schemas.microsoft.com/office/drawing/2014/main" id="{7F1B7297-4114-61EE-30C6-70346D6F23C5}"/>
              </a:ext>
            </a:extLst>
          </p:cNvPr>
          <p:cNvSpPr txBox="1"/>
          <p:nvPr/>
        </p:nvSpPr>
        <p:spPr>
          <a:xfrm>
            <a:off x="1580226" y="102093"/>
            <a:ext cx="7190912" cy="40011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DASHBOARD VIEW :</a:t>
            </a:r>
          </a:p>
        </p:txBody>
      </p:sp>
    </p:spTree>
    <p:extLst>
      <p:ext uri="{BB962C8B-B14F-4D97-AF65-F5344CB8AC3E}">
        <p14:creationId xmlns:p14="http://schemas.microsoft.com/office/powerpoint/2010/main" val="198168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DD8E1-DA0B-25A6-F3AD-0D47D4E82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054" y="783605"/>
            <a:ext cx="9173049" cy="3548697"/>
          </a:xfrm>
          <a:prstGeom prst="rect">
            <a:avLst/>
          </a:prstGeom>
        </p:spPr>
      </p:pic>
      <p:sp>
        <p:nvSpPr>
          <p:cNvPr id="4" name="TextBox 3">
            <a:extLst>
              <a:ext uri="{FF2B5EF4-FFF2-40B4-BE49-F238E27FC236}">
                <a16:creationId xmlns:a16="http://schemas.microsoft.com/office/drawing/2014/main" id="{7C3A96B8-FDC2-6BCE-E613-5922AA8368EF}"/>
              </a:ext>
            </a:extLst>
          </p:cNvPr>
          <p:cNvSpPr txBox="1"/>
          <p:nvPr/>
        </p:nvSpPr>
        <p:spPr>
          <a:xfrm>
            <a:off x="1814004" y="4722921"/>
            <a:ext cx="10377996" cy="1631216"/>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Insights : </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As we see that Mumbai city is generating highest Revenue of 117M while, Delhi city generating lowest Revenue of 36M.</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AtliQ Exotica property has highest rating while, AtliQ Seasons has the lowest rating among all properties</a:t>
            </a:r>
            <a:r>
              <a:rPr lang="en-US" sz="1600" dirty="0"/>
              <a:t>.</a:t>
            </a:r>
          </a:p>
        </p:txBody>
      </p:sp>
    </p:spTree>
    <p:extLst>
      <p:ext uri="{BB962C8B-B14F-4D97-AF65-F5344CB8AC3E}">
        <p14:creationId xmlns:p14="http://schemas.microsoft.com/office/powerpoint/2010/main" val="204445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6019E-ABE0-2A7A-1019-95B559957B9C}"/>
              </a:ext>
            </a:extLst>
          </p:cNvPr>
          <p:cNvSpPr txBox="1"/>
          <p:nvPr/>
        </p:nvSpPr>
        <p:spPr>
          <a:xfrm>
            <a:off x="951390" y="1917577"/>
            <a:ext cx="8957569"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pple-system"/>
              </a:rPr>
              <a:t>Luxury category has more bookings than the Business category.</a:t>
            </a:r>
          </a:p>
          <a:p>
            <a:pPr marL="285750" indent="-285750">
              <a:buFont typeface="Arial" panose="020B0604020202020204" pitchFamily="34" charset="0"/>
              <a:buChar char="•"/>
            </a:pPr>
            <a:endParaRPr lang="en-US" b="0" i="0" dirty="0">
              <a:effectLst/>
              <a:latin typeface="-apple-system"/>
            </a:endParaRPr>
          </a:p>
          <a:p>
            <a:pPr marL="285750" indent="-285750">
              <a:buFont typeface="Arial" panose="020B0604020202020204" pitchFamily="34" charset="0"/>
              <a:buChar char="•"/>
            </a:pPr>
            <a:r>
              <a:rPr lang="en-US" b="0" i="0" dirty="0">
                <a:effectLst/>
                <a:latin typeface="-apple-system"/>
              </a:rPr>
              <a:t>Majority of bookings come from sources called others. Needs to identify what source it is.</a:t>
            </a:r>
          </a:p>
          <a:p>
            <a:pPr marL="285750" indent="-285750">
              <a:buFont typeface="Arial" panose="020B0604020202020204" pitchFamily="34" charset="0"/>
              <a:buChar char="•"/>
            </a:pPr>
            <a:endParaRPr lang="en-US" b="0" i="0" dirty="0">
              <a:effectLst/>
              <a:latin typeface="-apple-system"/>
            </a:endParaRPr>
          </a:p>
          <a:p>
            <a:pPr marL="285750" indent="-285750">
              <a:buFont typeface="Arial" panose="020B0604020202020204" pitchFamily="34" charset="0"/>
              <a:buChar char="•"/>
            </a:pPr>
            <a:r>
              <a:rPr lang="en-US" b="0" i="0" dirty="0">
                <a:effectLst/>
                <a:latin typeface="-apple-system"/>
              </a:rPr>
              <a:t>Occupancy rate is higher on Weekends and Presidential Classes compare to Weekdays.</a:t>
            </a:r>
          </a:p>
          <a:p>
            <a:pPr marL="285750" indent="-285750">
              <a:buFont typeface="Arial" panose="020B0604020202020204" pitchFamily="34" charset="0"/>
              <a:buChar char="•"/>
            </a:pPr>
            <a:endParaRPr lang="en-US" b="0" i="0" dirty="0">
              <a:effectLst/>
              <a:latin typeface="-apple-system"/>
            </a:endParaRPr>
          </a:p>
          <a:p>
            <a:pPr marL="285750" indent="-285750">
              <a:buFont typeface="Arial" panose="020B0604020202020204" pitchFamily="34" charset="0"/>
              <a:buChar char="•"/>
            </a:pPr>
            <a:r>
              <a:rPr lang="en-US" b="0" i="0" dirty="0">
                <a:effectLst/>
                <a:latin typeface="-apple-system"/>
              </a:rPr>
              <a:t>Highest revenue was generated in the month of May and then it dropped in June but somewhat recovered in July so need to identify what was done differently in July compared to June to generate more revenue. </a:t>
            </a:r>
          </a:p>
          <a:p>
            <a:pPr marL="285750" indent="-285750">
              <a:buFont typeface="Arial" panose="020B0604020202020204" pitchFamily="34" charset="0"/>
              <a:buChar char="•"/>
            </a:pPr>
            <a:endParaRPr lang="en-US" b="0" i="0" dirty="0">
              <a:effectLst/>
              <a:latin typeface="-apple-system"/>
            </a:endParaRPr>
          </a:p>
          <a:p>
            <a:pPr marL="285750" indent="-285750">
              <a:buFont typeface="Arial" panose="020B0604020202020204" pitchFamily="34" charset="0"/>
              <a:buChar char="•"/>
            </a:pPr>
            <a:r>
              <a:rPr lang="en-US" b="0" i="0" dirty="0">
                <a:effectLst/>
                <a:latin typeface="-apple-system"/>
              </a:rPr>
              <a:t>Elite class is generating high revenue amon</a:t>
            </a:r>
            <a:r>
              <a:rPr lang="en-US" dirty="0">
                <a:latin typeface="-apple-system"/>
              </a:rPr>
              <a:t>g all classes.</a:t>
            </a:r>
            <a:br>
              <a:rPr lang="en-US" dirty="0"/>
            </a:br>
            <a:endParaRPr lang="en-US" dirty="0"/>
          </a:p>
        </p:txBody>
      </p:sp>
      <p:sp>
        <p:nvSpPr>
          <p:cNvPr id="3" name="TextBox 2">
            <a:extLst>
              <a:ext uri="{FF2B5EF4-FFF2-40B4-BE49-F238E27FC236}">
                <a16:creationId xmlns:a16="http://schemas.microsoft.com/office/drawing/2014/main" id="{C92DBFE7-AFE4-8FA6-7789-19512D0F35E9}"/>
              </a:ext>
            </a:extLst>
          </p:cNvPr>
          <p:cNvSpPr txBox="1"/>
          <p:nvPr/>
        </p:nvSpPr>
        <p:spPr>
          <a:xfrm>
            <a:off x="1447060" y="896645"/>
            <a:ext cx="7546020" cy="369332"/>
          </a:xfrm>
          <a:prstGeom prst="rect">
            <a:avLst/>
          </a:prstGeom>
          <a:noFill/>
        </p:spPr>
        <p:txBody>
          <a:bodyPr wrap="square" rtlCol="0">
            <a:spAutoFit/>
          </a:bodyPr>
          <a:lstStyle/>
          <a:p>
            <a:r>
              <a:rPr lang="en-US" b="1" u="sng" dirty="0">
                <a:latin typeface="Segoe UI" panose="020B0502040204020203" pitchFamily="34" charset="0"/>
                <a:cs typeface="Segoe UI" panose="020B0502040204020203" pitchFamily="34" charset="0"/>
              </a:rPr>
              <a:t>Some of the Key Insights from the Dashboard</a:t>
            </a:r>
            <a:r>
              <a:rPr lang="en-US" u="sng" dirty="0"/>
              <a:t>:</a:t>
            </a:r>
          </a:p>
        </p:txBody>
      </p:sp>
    </p:spTree>
    <p:extLst>
      <p:ext uri="{BB962C8B-B14F-4D97-AF65-F5344CB8AC3E}">
        <p14:creationId xmlns:p14="http://schemas.microsoft.com/office/powerpoint/2010/main" val="3585179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217</TotalTime>
  <Words>724</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Corbel</vt:lpstr>
      <vt:lpstr>manrope</vt:lpstr>
      <vt:lpstr>Segoe UI</vt:lpstr>
      <vt:lpstr>Wingdings</vt:lpstr>
      <vt:lpstr>Parallax</vt:lpstr>
      <vt:lpstr>PowerPoint Presentation</vt:lpstr>
      <vt:lpstr>Table of contents</vt:lpstr>
      <vt:lpstr>INTRODUCTION</vt:lpstr>
      <vt:lpstr>TASK</vt:lpstr>
      <vt:lpstr>Data understanding</vt:lpstr>
      <vt:lpstr>Key Attributes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Deepthi Kota</dc:creator>
  <cp:lastModifiedBy>Deepthi Kota</cp:lastModifiedBy>
  <cp:revision>3</cp:revision>
  <dcterms:created xsi:type="dcterms:W3CDTF">2023-07-06T03:53:41Z</dcterms:created>
  <dcterms:modified xsi:type="dcterms:W3CDTF">2023-07-06T08:58:06Z</dcterms:modified>
</cp:coreProperties>
</file>