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7" r:id="rId1"/>
  </p:sldMasterIdLst>
  <p:sldIdLst>
    <p:sldId id="256" r:id="rId2"/>
    <p:sldId id="257" r:id="rId3"/>
    <p:sldId id="259" r:id="rId4"/>
    <p:sldId id="260" r:id="rId5"/>
    <p:sldId id="261" r:id="rId6"/>
    <p:sldId id="262"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2C77A9-1FBA-41AA-AF48-94DB2A352780}"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2CDA64B-FC0F-46E1-AF18-1958D4C909F9}" type="slidenum">
              <a:rPr lang="en-US" smtClean="0"/>
              <a:t>‹#›</a:t>
            </a:fld>
            <a:endParaRPr lang="en-US"/>
          </a:p>
        </p:txBody>
      </p:sp>
    </p:spTree>
    <p:extLst>
      <p:ext uri="{BB962C8B-B14F-4D97-AF65-F5344CB8AC3E}">
        <p14:creationId xmlns:p14="http://schemas.microsoft.com/office/powerpoint/2010/main" val="2703986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2C77A9-1FBA-41AA-AF48-94DB2A352780}"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CDA64B-FC0F-46E1-AF18-1958D4C909F9}" type="slidenum">
              <a:rPr lang="en-US" smtClean="0"/>
              <a:t>‹#›</a:t>
            </a:fld>
            <a:endParaRPr lang="en-US"/>
          </a:p>
        </p:txBody>
      </p:sp>
    </p:spTree>
    <p:extLst>
      <p:ext uri="{BB962C8B-B14F-4D97-AF65-F5344CB8AC3E}">
        <p14:creationId xmlns:p14="http://schemas.microsoft.com/office/powerpoint/2010/main" val="2078843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2C77A9-1FBA-41AA-AF48-94DB2A352780}"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CDA64B-FC0F-46E1-AF18-1958D4C909F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44248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72C77A9-1FBA-41AA-AF48-94DB2A352780}" type="datetimeFigureOut">
              <a:rPr lang="en-US" smtClean="0"/>
              <a:t>8/10/2023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CDA64B-FC0F-46E1-AF18-1958D4C909F9}" type="slidenum">
              <a:rPr lang="en-US" smtClean="0"/>
              <a:t>‹#›</a:t>
            </a:fld>
            <a:endParaRPr lang="en-US"/>
          </a:p>
        </p:txBody>
      </p:sp>
    </p:spTree>
    <p:extLst>
      <p:ext uri="{BB962C8B-B14F-4D97-AF65-F5344CB8AC3E}">
        <p14:creationId xmlns:p14="http://schemas.microsoft.com/office/powerpoint/2010/main" val="36348226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72C77A9-1FBA-41AA-AF48-94DB2A352780}" type="datetimeFigureOut">
              <a:rPr lang="en-US" smtClean="0"/>
              <a:t>8/10/2023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CDA64B-FC0F-46E1-AF18-1958D4C909F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923346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72C77A9-1FBA-41AA-AF48-94DB2A352780}" type="datetimeFigureOut">
              <a:rPr lang="en-US" smtClean="0"/>
              <a:t>8/10/2023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CDA64B-FC0F-46E1-AF18-1958D4C909F9}" type="slidenum">
              <a:rPr lang="en-US" smtClean="0"/>
              <a:t>‹#›</a:t>
            </a:fld>
            <a:endParaRPr lang="en-US"/>
          </a:p>
        </p:txBody>
      </p:sp>
    </p:spTree>
    <p:extLst>
      <p:ext uri="{BB962C8B-B14F-4D97-AF65-F5344CB8AC3E}">
        <p14:creationId xmlns:p14="http://schemas.microsoft.com/office/powerpoint/2010/main" val="2480885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2C77A9-1FBA-41AA-AF48-94DB2A352780}"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CDA64B-FC0F-46E1-AF18-1958D4C909F9}" type="slidenum">
              <a:rPr lang="en-US" smtClean="0"/>
              <a:t>‹#›</a:t>
            </a:fld>
            <a:endParaRPr lang="en-US"/>
          </a:p>
        </p:txBody>
      </p:sp>
    </p:spTree>
    <p:extLst>
      <p:ext uri="{BB962C8B-B14F-4D97-AF65-F5344CB8AC3E}">
        <p14:creationId xmlns:p14="http://schemas.microsoft.com/office/powerpoint/2010/main" val="1333594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2C77A9-1FBA-41AA-AF48-94DB2A352780}"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CDA64B-FC0F-46E1-AF18-1958D4C909F9}" type="slidenum">
              <a:rPr lang="en-US" smtClean="0"/>
              <a:t>‹#›</a:t>
            </a:fld>
            <a:endParaRPr lang="en-US"/>
          </a:p>
        </p:txBody>
      </p:sp>
    </p:spTree>
    <p:extLst>
      <p:ext uri="{BB962C8B-B14F-4D97-AF65-F5344CB8AC3E}">
        <p14:creationId xmlns:p14="http://schemas.microsoft.com/office/powerpoint/2010/main" val="242469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2C77A9-1FBA-41AA-AF48-94DB2A352780}"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CDA64B-FC0F-46E1-AF18-1958D4C909F9}" type="slidenum">
              <a:rPr lang="en-US" smtClean="0"/>
              <a:t>‹#›</a:t>
            </a:fld>
            <a:endParaRPr lang="en-US"/>
          </a:p>
        </p:txBody>
      </p:sp>
    </p:spTree>
    <p:extLst>
      <p:ext uri="{BB962C8B-B14F-4D97-AF65-F5344CB8AC3E}">
        <p14:creationId xmlns:p14="http://schemas.microsoft.com/office/powerpoint/2010/main" val="192931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2C77A9-1FBA-41AA-AF48-94DB2A352780}"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CDA64B-FC0F-46E1-AF18-1958D4C909F9}" type="slidenum">
              <a:rPr lang="en-US" smtClean="0"/>
              <a:t>‹#›</a:t>
            </a:fld>
            <a:endParaRPr lang="en-US"/>
          </a:p>
        </p:txBody>
      </p:sp>
    </p:spTree>
    <p:extLst>
      <p:ext uri="{BB962C8B-B14F-4D97-AF65-F5344CB8AC3E}">
        <p14:creationId xmlns:p14="http://schemas.microsoft.com/office/powerpoint/2010/main" val="2737028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2C77A9-1FBA-41AA-AF48-94DB2A352780}" type="datetimeFigureOut">
              <a:rPr lang="en-US" smtClean="0"/>
              <a:t>8/10/2023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2CDA64B-FC0F-46E1-AF18-1958D4C909F9}" type="slidenum">
              <a:rPr lang="en-US" smtClean="0"/>
              <a:t>‹#›</a:t>
            </a:fld>
            <a:endParaRPr lang="en-US"/>
          </a:p>
        </p:txBody>
      </p:sp>
    </p:spTree>
    <p:extLst>
      <p:ext uri="{BB962C8B-B14F-4D97-AF65-F5344CB8AC3E}">
        <p14:creationId xmlns:p14="http://schemas.microsoft.com/office/powerpoint/2010/main" val="1193126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2C77A9-1FBA-41AA-AF48-94DB2A352780}" type="datetimeFigureOut">
              <a:rPr lang="en-US" smtClean="0"/>
              <a:t>8/10/2023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2CDA64B-FC0F-46E1-AF18-1958D4C909F9}" type="slidenum">
              <a:rPr lang="en-US" smtClean="0"/>
              <a:t>‹#›</a:t>
            </a:fld>
            <a:endParaRPr lang="en-US"/>
          </a:p>
        </p:txBody>
      </p:sp>
    </p:spTree>
    <p:extLst>
      <p:ext uri="{BB962C8B-B14F-4D97-AF65-F5344CB8AC3E}">
        <p14:creationId xmlns:p14="http://schemas.microsoft.com/office/powerpoint/2010/main" val="3732331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2C77A9-1FBA-41AA-AF48-94DB2A352780}" type="datetimeFigureOut">
              <a:rPr lang="en-US" smtClean="0"/>
              <a:t>8/10/2023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2CDA64B-FC0F-46E1-AF18-1958D4C909F9}" type="slidenum">
              <a:rPr lang="en-US" smtClean="0"/>
              <a:t>‹#›</a:t>
            </a:fld>
            <a:endParaRPr lang="en-US"/>
          </a:p>
        </p:txBody>
      </p:sp>
    </p:spTree>
    <p:extLst>
      <p:ext uri="{BB962C8B-B14F-4D97-AF65-F5344CB8AC3E}">
        <p14:creationId xmlns:p14="http://schemas.microsoft.com/office/powerpoint/2010/main" val="4185225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2C77A9-1FBA-41AA-AF48-94DB2A352780}" type="datetimeFigureOut">
              <a:rPr lang="en-US" smtClean="0"/>
              <a:t>8/10/2023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2CDA64B-FC0F-46E1-AF18-1958D4C909F9}" type="slidenum">
              <a:rPr lang="en-US" smtClean="0"/>
              <a:t>‹#›</a:t>
            </a:fld>
            <a:endParaRPr lang="en-US"/>
          </a:p>
        </p:txBody>
      </p:sp>
    </p:spTree>
    <p:extLst>
      <p:ext uri="{BB962C8B-B14F-4D97-AF65-F5344CB8AC3E}">
        <p14:creationId xmlns:p14="http://schemas.microsoft.com/office/powerpoint/2010/main" val="1630160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2C77A9-1FBA-41AA-AF48-94DB2A352780}" type="datetimeFigureOut">
              <a:rPr lang="en-US" smtClean="0"/>
              <a:t>8/10/2023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2CDA64B-FC0F-46E1-AF18-1958D4C909F9}" type="slidenum">
              <a:rPr lang="en-US" smtClean="0"/>
              <a:t>‹#›</a:t>
            </a:fld>
            <a:endParaRPr lang="en-US"/>
          </a:p>
        </p:txBody>
      </p:sp>
    </p:spTree>
    <p:extLst>
      <p:ext uri="{BB962C8B-B14F-4D97-AF65-F5344CB8AC3E}">
        <p14:creationId xmlns:p14="http://schemas.microsoft.com/office/powerpoint/2010/main" val="1346863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2C77A9-1FBA-41AA-AF48-94DB2A352780}" type="datetimeFigureOut">
              <a:rPr lang="en-US" smtClean="0"/>
              <a:t>8/10/2023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CDA64B-FC0F-46E1-AF18-1958D4C909F9}" type="slidenum">
              <a:rPr lang="en-US" smtClean="0"/>
              <a:t>‹#›</a:t>
            </a:fld>
            <a:endParaRPr lang="en-US"/>
          </a:p>
        </p:txBody>
      </p:sp>
    </p:spTree>
    <p:extLst>
      <p:ext uri="{BB962C8B-B14F-4D97-AF65-F5344CB8AC3E}">
        <p14:creationId xmlns:p14="http://schemas.microsoft.com/office/powerpoint/2010/main" val="185425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72C77A9-1FBA-41AA-AF48-94DB2A352780}" type="datetimeFigureOut">
              <a:rPr lang="en-US" smtClean="0"/>
              <a:t>8/10/2023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2CDA64B-FC0F-46E1-AF18-1958D4C909F9}" type="slidenum">
              <a:rPr lang="en-US" smtClean="0"/>
              <a:t>‹#›</a:t>
            </a:fld>
            <a:endParaRPr lang="en-US"/>
          </a:p>
        </p:txBody>
      </p:sp>
    </p:spTree>
    <p:extLst>
      <p:ext uri="{BB962C8B-B14F-4D97-AF65-F5344CB8AC3E}">
        <p14:creationId xmlns:p14="http://schemas.microsoft.com/office/powerpoint/2010/main" val="4202356473"/>
      </p:ext>
    </p:extLst>
  </p:cSld>
  <p:clrMap bg1="lt1" tx1="dk1" bg2="lt2" tx2="dk2" accent1="accent1" accent2="accent2" accent3="accent3" accent4="accent4" accent5="accent5" accent6="accent6" hlink="hlink" folHlink="folHlink"/>
  <p:sldLayoutIdLst>
    <p:sldLayoutId id="2147484108" r:id="rId1"/>
    <p:sldLayoutId id="2147484109" r:id="rId2"/>
    <p:sldLayoutId id="2147484110" r:id="rId3"/>
    <p:sldLayoutId id="2147484111" r:id="rId4"/>
    <p:sldLayoutId id="2147484112" r:id="rId5"/>
    <p:sldLayoutId id="2147484113" r:id="rId6"/>
    <p:sldLayoutId id="2147484114" r:id="rId7"/>
    <p:sldLayoutId id="2147484115" r:id="rId8"/>
    <p:sldLayoutId id="2147484116" r:id="rId9"/>
    <p:sldLayoutId id="2147484117" r:id="rId10"/>
    <p:sldLayoutId id="2147484118" r:id="rId11"/>
    <p:sldLayoutId id="2147484119" r:id="rId12"/>
    <p:sldLayoutId id="2147484120" r:id="rId13"/>
    <p:sldLayoutId id="2147484121" r:id="rId14"/>
    <p:sldLayoutId id="2147484122" r:id="rId15"/>
    <p:sldLayoutId id="214748412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425561-A7EF-0C15-49DE-810C901B570F}"/>
              </a:ext>
            </a:extLst>
          </p:cNvPr>
          <p:cNvSpPr>
            <a:spLocks noGrp="1"/>
          </p:cNvSpPr>
          <p:nvPr>
            <p:ph type="title"/>
          </p:nvPr>
        </p:nvSpPr>
        <p:spPr>
          <a:xfrm>
            <a:off x="1926770" y="951946"/>
            <a:ext cx="9843796" cy="773633"/>
          </a:xfrm>
        </p:spPr>
        <p:txBody>
          <a:bodyPr>
            <a:normAutofit/>
          </a:bodyPr>
          <a:lstStyle/>
          <a:p>
            <a:pPr algn="r"/>
            <a:r>
              <a:rPr lang="en-US" sz="2800" b="1" dirty="0">
                <a:solidFill>
                  <a:schemeClr val="accent3"/>
                </a:solidFill>
                <a:latin typeface="Segoe UI" panose="020B0502040204020203" pitchFamily="34" charset="0"/>
                <a:cs typeface="Segoe UI" panose="020B0502040204020203" pitchFamily="34" charset="0"/>
              </a:rPr>
              <a:t>AtliQ Mart Supply Chain Analysis</a:t>
            </a:r>
          </a:p>
        </p:txBody>
      </p:sp>
      <p:pic>
        <p:nvPicPr>
          <p:cNvPr id="25" name="Picture Placeholder 24">
            <a:extLst>
              <a:ext uri="{FF2B5EF4-FFF2-40B4-BE49-F238E27FC236}">
                <a16:creationId xmlns:a16="http://schemas.microsoft.com/office/drawing/2014/main" id="{C3AC9117-6305-2A1C-B4C9-1EA1C0D3D22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6344" r="6344"/>
          <a:stretch>
            <a:fillRect/>
          </a:stretch>
        </p:blipFill>
        <p:spPr>
          <a:xfrm>
            <a:off x="1791477" y="1952849"/>
            <a:ext cx="10114382" cy="4093387"/>
          </a:xfrm>
        </p:spPr>
      </p:pic>
      <p:sp>
        <p:nvSpPr>
          <p:cNvPr id="6" name="Text Placeholder 5">
            <a:extLst>
              <a:ext uri="{FF2B5EF4-FFF2-40B4-BE49-F238E27FC236}">
                <a16:creationId xmlns:a16="http://schemas.microsoft.com/office/drawing/2014/main" id="{186946ED-2C1F-3379-C9FE-4CDD47EF83F1}"/>
              </a:ext>
            </a:extLst>
          </p:cNvPr>
          <p:cNvSpPr>
            <a:spLocks noGrp="1"/>
          </p:cNvSpPr>
          <p:nvPr>
            <p:ph type="body" sz="half" idx="2"/>
          </p:nvPr>
        </p:nvSpPr>
        <p:spPr>
          <a:xfrm>
            <a:off x="1586204" y="6255800"/>
            <a:ext cx="10412963" cy="493713"/>
          </a:xfrm>
        </p:spPr>
        <p:txBody>
          <a:bodyPr>
            <a:normAutofit/>
          </a:bodyPr>
          <a:lstStyle/>
          <a:p>
            <a:pPr algn="r"/>
            <a:r>
              <a:rPr lang="en-US" sz="1600" b="1" dirty="0">
                <a:latin typeface="Segoe UI" panose="020B0502040204020203" pitchFamily="34" charset="0"/>
                <a:cs typeface="Segoe UI" panose="020B0502040204020203" pitchFamily="34" charset="0"/>
              </a:rPr>
              <a:t>Challenge 2 </a:t>
            </a:r>
            <a:r>
              <a:rPr lang="en-US" sz="1600" dirty="0"/>
              <a:t>: </a:t>
            </a:r>
            <a:r>
              <a:rPr lang="en-US" sz="1600" dirty="0">
                <a:latin typeface="Segoe UI" panose="020B0502040204020203" pitchFamily="34" charset="0"/>
                <a:cs typeface="Segoe UI" panose="020B0502040204020203" pitchFamily="34" charset="0"/>
              </a:rPr>
              <a:t>Generate Insights to solve Supply chain issues in the FMCG Domain</a:t>
            </a:r>
          </a:p>
        </p:txBody>
      </p:sp>
      <p:pic>
        <p:nvPicPr>
          <p:cNvPr id="18" name="Picture 17">
            <a:extLst>
              <a:ext uri="{FF2B5EF4-FFF2-40B4-BE49-F238E27FC236}">
                <a16:creationId xmlns:a16="http://schemas.microsoft.com/office/drawing/2014/main" id="{73868168-6867-5C85-7F7E-66C1D366FD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343" y="107691"/>
            <a:ext cx="864637" cy="864637"/>
          </a:xfrm>
          <a:prstGeom prst="rect">
            <a:avLst/>
          </a:prstGeom>
        </p:spPr>
      </p:pic>
      <p:sp>
        <p:nvSpPr>
          <p:cNvPr id="19" name="TextBox 18">
            <a:extLst>
              <a:ext uri="{FF2B5EF4-FFF2-40B4-BE49-F238E27FC236}">
                <a16:creationId xmlns:a16="http://schemas.microsoft.com/office/drawing/2014/main" id="{228844E7-C2F7-9BE8-A3A3-EBF7969075FE}"/>
              </a:ext>
            </a:extLst>
          </p:cNvPr>
          <p:cNvSpPr txBox="1"/>
          <p:nvPr/>
        </p:nvSpPr>
        <p:spPr>
          <a:xfrm>
            <a:off x="1511557" y="355343"/>
            <a:ext cx="5337111" cy="369332"/>
          </a:xfrm>
          <a:prstGeom prst="rect">
            <a:avLst/>
          </a:prstGeom>
          <a:noFill/>
        </p:spPr>
        <p:txBody>
          <a:bodyPr wrap="square" rtlCol="0">
            <a:spAutoFit/>
          </a:bodyPr>
          <a:lstStyle/>
          <a:p>
            <a:r>
              <a:rPr lang="en-US" b="1" dirty="0">
                <a:latin typeface="Segoe UI" panose="020B0502040204020203" pitchFamily="34" charset="0"/>
                <a:cs typeface="Segoe UI" panose="020B0502040204020203" pitchFamily="34" charset="0"/>
              </a:rPr>
              <a:t>Codebasics Resume Project Challenge : 2</a:t>
            </a:r>
          </a:p>
        </p:txBody>
      </p:sp>
      <p:pic>
        <p:nvPicPr>
          <p:cNvPr id="21" name="Picture 20">
            <a:extLst>
              <a:ext uri="{FF2B5EF4-FFF2-40B4-BE49-F238E27FC236}">
                <a16:creationId xmlns:a16="http://schemas.microsoft.com/office/drawing/2014/main" id="{1E667359-1AD8-5505-D0B7-C96C3E00F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3214" y="1045346"/>
            <a:ext cx="709128" cy="693937"/>
          </a:xfrm>
          <a:prstGeom prst="rect">
            <a:avLst/>
          </a:prstGeom>
        </p:spPr>
      </p:pic>
    </p:spTree>
    <p:extLst>
      <p:ext uri="{BB962C8B-B14F-4D97-AF65-F5344CB8AC3E}">
        <p14:creationId xmlns:p14="http://schemas.microsoft.com/office/powerpoint/2010/main" val="3449980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89C32E-4138-A06F-E9CA-416F072606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8841" y="233265"/>
            <a:ext cx="10235681" cy="6335486"/>
          </a:xfrm>
          <a:prstGeom prst="rect">
            <a:avLst/>
          </a:prstGeom>
        </p:spPr>
      </p:pic>
    </p:spTree>
    <p:extLst>
      <p:ext uri="{BB962C8B-B14F-4D97-AF65-F5344CB8AC3E}">
        <p14:creationId xmlns:p14="http://schemas.microsoft.com/office/powerpoint/2010/main" val="2650810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31EFCA-E67E-3F68-8D8E-10A922E700B8}"/>
              </a:ext>
            </a:extLst>
          </p:cNvPr>
          <p:cNvSpPr txBox="1"/>
          <p:nvPr/>
        </p:nvSpPr>
        <p:spPr>
          <a:xfrm>
            <a:off x="2323322" y="699797"/>
            <a:ext cx="8014996" cy="5693866"/>
          </a:xfrm>
          <a:prstGeom prst="rect">
            <a:avLst/>
          </a:prstGeom>
          <a:noFill/>
        </p:spPr>
        <p:txBody>
          <a:bodyPr wrap="square" rtlCol="0">
            <a:spAutoFit/>
          </a:bodyPr>
          <a:lstStyle/>
          <a:p>
            <a:r>
              <a:rPr lang="en-US" sz="2000" b="1" u="sng" dirty="0">
                <a:latin typeface="Segoe UI" panose="020B0502040204020203" pitchFamily="34" charset="0"/>
                <a:cs typeface="Segoe UI" panose="020B0502040204020203" pitchFamily="34" charset="0"/>
              </a:rPr>
              <a:t>Insights from the Products dashboard:</a:t>
            </a:r>
          </a:p>
          <a:p>
            <a:endParaRPr lang="en-US" sz="2000" b="1" u="sng" dirty="0">
              <a:latin typeface="Segoe UI" panose="020B0502040204020203" pitchFamily="34" charset="0"/>
              <a:cs typeface="Segoe UI" panose="020B0502040204020203" pitchFamily="34" charset="0"/>
            </a:endParaRPr>
          </a:p>
          <a:p>
            <a:endParaRPr lang="en-US" dirty="0"/>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We can observe that order quantity, delivered quantity and undelivered quantity are more for AM Milk products.</a:t>
            </a:r>
          </a:p>
          <a:p>
            <a:r>
              <a:rPr lang="en-US" dirty="0">
                <a:latin typeface="Segoe UI" panose="020B0502040204020203" pitchFamily="34" charset="0"/>
                <a:cs typeface="Segoe UI" panose="020B0502040204020203" pitchFamily="34" charset="0"/>
              </a:rPr>
              <a:t> </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AM Milk products are also high in on-time deliveries and delayed deliveries.</a:t>
            </a: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We are unable to supply the products on time and in full quantity because of lack of stock. So, we can conclude that AM Milk products have high supply demand. </a:t>
            </a: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Order lines are more for AM Butter, so we can estimate that most of the customers prefer AM Butter in their orders.</a:t>
            </a: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 As AM Curd has a high line fill rate, we can say AM Curd is supplied more in full quantity irrespective of delivery time (in time is not considered).</a:t>
            </a: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VOFR% is almost similar to all 6 products.</a:t>
            </a:r>
          </a:p>
        </p:txBody>
      </p:sp>
    </p:spTree>
    <p:extLst>
      <p:ext uri="{BB962C8B-B14F-4D97-AF65-F5344CB8AC3E}">
        <p14:creationId xmlns:p14="http://schemas.microsoft.com/office/powerpoint/2010/main" val="1362619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45393-6A2A-CB8F-9017-74C405BDE761}"/>
              </a:ext>
            </a:extLst>
          </p:cNvPr>
          <p:cNvSpPr>
            <a:spLocks noGrp="1"/>
          </p:cNvSpPr>
          <p:nvPr>
            <p:ph type="title"/>
          </p:nvPr>
        </p:nvSpPr>
        <p:spPr>
          <a:xfrm>
            <a:off x="2471627" y="2424918"/>
            <a:ext cx="8109288" cy="1280890"/>
          </a:xfrm>
        </p:spPr>
        <p:txBody>
          <a:bodyPr/>
          <a:lstStyle/>
          <a:p>
            <a:pPr algn="ctr"/>
            <a:r>
              <a:rPr lang="en-US" b="1" dirty="0"/>
              <a:t>THANK YOU</a:t>
            </a:r>
          </a:p>
        </p:txBody>
      </p:sp>
      <p:cxnSp>
        <p:nvCxnSpPr>
          <p:cNvPr id="4" name="Straight Connector 3">
            <a:extLst>
              <a:ext uri="{FF2B5EF4-FFF2-40B4-BE49-F238E27FC236}">
                <a16:creationId xmlns:a16="http://schemas.microsoft.com/office/drawing/2014/main" id="{42BC8E71-AF94-2B57-2507-65BBA039F49D}"/>
              </a:ext>
            </a:extLst>
          </p:cNvPr>
          <p:cNvCxnSpPr>
            <a:cxnSpLocks/>
          </p:cNvCxnSpPr>
          <p:nvPr/>
        </p:nvCxnSpPr>
        <p:spPr>
          <a:xfrm flipV="1">
            <a:off x="6055567" y="3163078"/>
            <a:ext cx="5542384" cy="37322"/>
          </a:xfrm>
          <a:prstGeom prst="line">
            <a:avLst/>
          </a:prstGeom>
        </p:spPr>
        <p:style>
          <a:lnRef idx="3">
            <a:schemeClr val="accent2"/>
          </a:lnRef>
          <a:fillRef idx="0">
            <a:schemeClr val="accent2"/>
          </a:fillRef>
          <a:effectRef idx="2">
            <a:schemeClr val="accent2"/>
          </a:effectRef>
          <a:fontRef idx="minor">
            <a:schemeClr val="tx1"/>
          </a:fontRef>
        </p:style>
      </p:cxnSp>
      <p:sp>
        <p:nvSpPr>
          <p:cNvPr id="9" name="Smiley Face 8">
            <a:extLst>
              <a:ext uri="{FF2B5EF4-FFF2-40B4-BE49-F238E27FC236}">
                <a16:creationId xmlns:a16="http://schemas.microsoft.com/office/drawing/2014/main" id="{8EF6607E-10A3-5D64-8781-AC54D1045D04}"/>
              </a:ext>
            </a:extLst>
          </p:cNvPr>
          <p:cNvSpPr/>
          <p:nvPr/>
        </p:nvSpPr>
        <p:spPr>
          <a:xfrm>
            <a:off x="8266922" y="2424918"/>
            <a:ext cx="737119" cy="635523"/>
          </a:xfrm>
          <a:prstGeom prst="smileyFace">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8836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B763F4-1845-C7D7-FCFF-3F15D010427C}"/>
              </a:ext>
            </a:extLst>
          </p:cNvPr>
          <p:cNvSpPr txBox="1"/>
          <p:nvPr/>
        </p:nvSpPr>
        <p:spPr>
          <a:xfrm>
            <a:off x="3881535" y="793102"/>
            <a:ext cx="5430416" cy="523220"/>
          </a:xfrm>
          <a:prstGeom prst="rect">
            <a:avLst/>
          </a:prstGeom>
          <a:noFill/>
        </p:spPr>
        <p:txBody>
          <a:bodyPr wrap="square" rtlCol="0">
            <a:spAutoFit/>
          </a:bodyPr>
          <a:lstStyle/>
          <a:p>
            <a:r>
              <a:rPr lang="en-US" sz="2800" b="1" dirty="0">
                <a:solidFill>
                  <a:srgbClr val="002060"/>
                </a:solidFill>
                <a:latin typeface="Segoe UI" panose="020B0502040204020203" pitchFamily="34" charset="0"/>
                <a:cs typeface="Segoe UI" panose="020B0502040204020203" pitchFamily="34" charset="0"/>
              </a:rPr>
              <a:t>TABLE OF CONTENTS</a:t>
            </a:r>
          </a:p>
        </p:txBody>
      </p:sp>
      <p:cxnSp>
        <p:nvCxnSpPr>
          <p:cNvPr id="4" name="Straight Connector 3">
            <a:extLst>
              <a:ext uri="{FF2B5EF4-FFF2-40B4-BE49-F238E27FC236}">
                <a16:creationId xmlns:a16="http://schemas.microsoft.com/office/drawing/2014/main" id="{C90A726F-544C-6739-1E80-D4A939E6CE11}"/>
              </a:ext>
            </a:extLst>
          </p:cNvPr>
          <p:cNvCxnSpPr>
            <a:cxnSpLocks/>
          </p:cNvCxnSpPr>
          <p:nvPr/>
        </p:nvCxnSpPr>
        <p:spPr>
          <a:xfrm>
            <a:off x="5094514" y="1316322"/>
            <a:ext cx="4357396" cy="0"/>
          </a:xfrm>
          <a:prstGeom prst="line">
            <a:avLst/>
          </a:prstGeom>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AEEC4875-CF6C-0B56-BCA7-A1551A4F9766}"/>
              </a:ext>
            </a:extLst>
          </p:cNvPr>
          <p:cNvSpPr txBox="1"/>
          <p:nvPr/>
        </p:nvSpPr>
        <p:spPr>
          <a:xfrm>
            <a:off x="4086808" y="2217394"/>
            <a:ext cx="5299787" cy="2585323"/>
          </a:xfrm>
          <a:prstGeom prst="rect">
            <a:avLst/>
          </a:prstGeom>
          <a:noFill/>
        </p:spPr>
        <p:txBody>
          <a:bodyPr wrap="square" rtlCol="0">
            <a:spAutoFit/>
          </a:bodyPr>
          <a:lstStyle/>
          <a:p>
            <a:pPr marL="285750" indent="-285750">
              <a:buFont typeface="Arial" panose="020B0604020202020204" pitchFamily="34" charset="0"/>
              <a:buChar char="•"/>
            </a:pPr>
            <a:r>
              <a:rPr lang="en-US" dirty="0"/>
              <a:t>Introduction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Problem Statement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Task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Data Understanding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Key Insights</a:t>
            </a:r>
          </a:p>
        </p:txBody>
      </p:sp>
    </p:spTree>
    <p:extLst>
      <p:ext uri="{BB962C8B-B14F-4D97-AF65-F5344CB8AC3E}">
        <p14:creationId xmlns:p14="http://schemas.microsoft.com/office/powerpoint/2010/main" val="1910449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925E4-0E70-DA07-FFBF-359D27CD244C}"/>
              </a:ext>
            </a:extLst>
          </p:cNvPr>
          <p:cNvSpPr>
            <a:spLocks noGrp="1"/>
          </p:cNvSpPr>
          <p:nvPr>
            <p:ph type="title"/>
          </p:nvPr>
        </p:nvSpPr>
        <p:spPr>
          <a:xfrm>
            <a:off x="3060441" y="624110"/>
            <a:ext cx="8444170" cy="1280890"/>
          </a:xfrm>
        </p:spPr>
        <p:txBody>
          <a:bodyPr>
            <a:normAutofit/>
          </a:bodyPr>
          <a:lstStyle/>
          <a:p>
            <a:r>
              <a:rPr lang="en-US" sz="2800" b="1" dirty="0">
                <a:solidFill>
                  <a:srgbClr val="002060"/>
                </a:solidFill>
                <a:latin typeface="Segoe UI" panose="020B0502040204020203" pitchFamily="34" charset="0"/>
                <a:cs typeface="Segoe UI" panose="020B0502040204020203" pitchFamily="34" charset="0"/>
              </a:rPr>
              <a:t>INTRODUCTION</a:t>
            </a:r>
          </a:p>
        </p:txBody>
      </p:sp>
      <p:cxnSp>
        <p:nvCxnSpPr>
          <p:cNvPr id="4" name="Straight Connector 3">
            <a:extLst>
              <a:ext uri="{FF2B5EF4-FFF2-40B4-BE49-F238E27FC236}">
                <a16:creationId xmlns:a16="http://schemas.microsoft.com/office/drawing/2014/main" id="{C47BD687-45B5-1685-6CBF-0C66EC136586}"/>
              </a:ext>
            </a:extLst>
          </p:cNvPr>
          <p:cNvCxnSpPr/>
          <p:nvPr/>
        </p:nvCxnSpPr>
        <p:spPr>
          <a:xfrm>
            <a:off x="4164563" y="1287625"/>
            <a:ext cx="4292081" cy="0"/>
          </a:xfrm>
          <a:prstGeom prst="line">
            <a:avLst/>
          </a:prstGeom>
        </p:spPr>
        <p:style>
          <a:lnRef idx="3">
            <a:schemeClr val="dk1"/>
          </a:lnRef>
          <a:fillRef idx="0">
            <a:schemeClr val="dk1"/>
          </a:fillRef>
          <a:effectRef idx="2">
            <a:schemeClr val="dk1"/>
          </a:effectRef>
          <a:fontRef idx="minor">
            <a:schemeClr val="tx1"/>
          </a:fontRef>
        </p:style>
      </p:cxnSp>
      <p:sp>
        <p:nvSpPr>
          <p:cNvPr id="5" name="TextBox 4">
            <a:extLst>
              <a:ext uri="{FF2B5EF4-FFF2-40B4-BE49-F238E27FC236}">
                <a16:creationId xmlns:a16="http://schemas.microsoft.com/office/drawing/2014/main" id="{90AACF48-2B52-598B-F5E1-37DC5925389A}"/>
              </a:ext>
            </a:extLst>
          </p:cNvPr>
          <p:cNvSpPr txBox="1"/>
          <p:nvPr/>
        </p:nvSpPr>
        <p:spPr>
          <a:xfrm>
            <a:off x="3060441" y="2379306"/>
            <a:ext cx="7343192" cy="2585323"/>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131022"/>
                </a:solidFill>
                <a:effectLst/>
                <a:latin typeface="manrope"/>
              </a:rPr>
              <a:t>AtliQ Mart is a growing FMCG manufacturer headquartered in Gujarat, India.</a:t>
            </a:r>
          </a:p>
          <a:p>
            <a:pPr marL="285750" indent="-285750">
              <a:buFont typeface="Arial" panose="020B0604020202020204" pitchFamily="34" charset="0"/>
              <a:buChar char="•"/>
            </a:pPr>
            <a:endParaRPr lang="en-US" dirty="0">
              <a:solidFill>
                <a:srgbClr val="131022"/>
              </a:solidFill>
              <a:latin typeface="manrope"/>
            </a:endParaRPr>
          </a:p>
          <a:p>
            <a:pPr marL="285750" indent="-285750">
              <a:buFont typeface="Arial" panose="020B0604020202020204" pitchFamily="34" charset="0"/>
              <a:buChar char="•"/>
            </a:pPr>
            <a:r>
              <a:rPr lang="en-US" b="0" i="0" dirty="0">
                <a:solidFill>
                  <a:srgbClr val="131022"/>
                </a:solidFill>
                <a:effectLst/>
                <a:latin typeface="manrope"/>
              </a:rPr>
              <a:t> It is currently operational in three cities Surat, Ahmedabad and Vadodara. They want to expand to other metros/Tier 1 cities in the next 2 years.</a:t>
            </a:r>
          </a:p>
          <a:p>
            <a:pPr marL="285750" indent="-285750">
              <a:buFont typeface="Arial" panose="020B0604020202020204" pitchFamily="34" charset="0"/>
              <a:buChar char="•"/>
            </a:pPr>
            <a:endParaRPr lang="en-US" dirty="0">
              <a:solidFill>
                <a:srgbClr val="131022"/>
              </a:solidFill>
              <a:latin typeface="manrope"/>
            </a:endParaRPr>
          </a:p>
          <a:p>
            <a:pPr marL="285750" indent="-285750">
              <a:buFont typeface="Arial" panose="020B0604020202020204" pitchFamily="34" charset="0"/>
              <a:buChar char="•"/>
            </a:pPr>
            <a:r>
              <a:rPr lang="en-US" dirty="0">
                <a:solidFill>
                  <a:srgbClr val="131022"/>
                </a:solidFill>
                <a:latin typeface="manrope"/>
              </a:rPr>
              <a:t>It has mainly 3 categories, they are  Food, Beverages and Dairy.</a:t>
            </a:r>
            <a:br>
              <a:rPr lang="en-US" dirty="0"/>
            </a:br>
            <a:endParaRPr lang="en-US" dirty="0"/>
          </a:p>
        </p:txBody>
      </p:sp>
    </p:spTree>
    <p:extLst>
      <p:ext uri="{BB962C8B-B14F-4D97-AF65-F5344CB8AC3E}">
        <p14:creationId xmlns:p14="http://schemas.microsoft.com/office/powerpoint/2010/main" val="2813067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9BA9D3-C581-FFA9-A14D-E00D373C6616}"/>
              </a:ext>
            </a:extLst>
          </p:cNvPr>
          <p:cNvSpPr txBox="1"/>
          <p:nvPr/>
        </p:nvSpPr>
        <p:spPr>
          <a:xfrm>
            <a:off x="4161453" y="802433"/>
            <a:ext cx="4488025" cy="523220"/>
          </a:xfrm>
          <a:prstGeom prst="rect">
            <a:avLst/>
          </a:prstGeom>
          <a:noFill/>
        </p:spPr>
        <p:txBody>
          <a:bodyPr wrap="square" rtlCol="0">
            <a:spAutoFit/>
          </a:bodyPr>
          <a:lstStyle/>
          <a:p>
            <a:r>
              <a:rPr lang="en-US" sz="2800" b="1" dirty="0">
                <a:latin typeface="Segoe UI" panose="020B0502040204020203" pitchFamily="34" charset="0"/>
                <a:cs typeface="Segoe UI" panose="020B0502040204020203" pitchFamily="34" charset="0"/>
              </a:rPr>
              <a:t>Problem Statement</a:t>
            </a:r>
          </a:p>
        </p:txBody>
      </p:sp>
      <p:cxnSp>
        <p:nvCxnSpPr>
          <p:cNvPr id="4" name="Straight Connector 3">
            <a:extLst>
              <a:ext uri="{FF2B5EF4-FFF2-40B4-BE49-F238E27FC236}">
                <a16:creationId xmlns:a16="http://schemas.microsoft.com/office/drawing/2014/main" id="{5A718069-9080-2C89-08A4-06E76D6F4D84}"/>
              </a:ext>
            </a:extLst>
          </p:cNvPr>
          <p:cNvCxnSpPr>
            <a:cxnSpLocks/>
          </p:cNvCxnSpPr>
          <p:nvPr/>
        </p:nvCxnSpPr>
        <p:spPr>
          <a:xfrm>
            <a:off x="5355771" y="1325653"/>
            <a:ext cx="4086809" cy="0"/>
          </a:xfrm>
          <a:prstGeom prst="line">
            <a:avLst/>
          </a:prstGeom>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10F6A038-AF46-2384-E98F-C066E656D863}"/>
              </a:ext>
            </a:extLst>
          </p:cNvPr>
          <p:cNvSpPr txBox="1"/>
          <p:nvPr/>
        </p:nvSpPr>
        <p:spPr>
          <a:xfrm>
            <a:off x="2313992" y="2116027"/>
            <a:ext cx="8929396" cy="3416320"/>
          </a:xfrm>
          <a:prstGeom prst="rect">
            <a:avLst/>
          </a:prstGeom>
          <a:noFill/>
        </p:spPr>
        <p:txBody>
          <a:bodyPr wrap="square" rtlCol="0">
            <a:spAutoFit/>
          </a:bodyPr>
          <a:lstStyle/>
          <a:p>
            <a:r>
              <a:rPr lang="en-US" b="0" i="0" dirty="0">
                <a:solidFill>
                  <a:srgbClr val="131022"/>
                </a:solidFill>
                <a:effectLst/>
                <a:latin typeface="manrope"/>
              </a:rPr>
              <a:t>AtliQ Mart is currently facing a problem where a few key customers did not extend their annual contracts due to service issues. It is speculated that some of the essential products were either not delivered on time or not delivered in full over a continued period, which could have resulted in bad customer service. Management wants to fix this issue before expanding to other cities and requested their supply chain analytics team to track the ’On time’ and ‘In Full’ delivery service level for all the customers daily basis so that they can respond swiftly to these issues.</a:t>
            </a:r>
            <a:br>
              <a:rPr lang="en-US" dirty="0"/>
            </a:br>
            <a:br>
              <a:rPr lang="en-US" dirty="0"/>
            </a:br>
            <a:r>
              <a:rPr lang="en-US" b="0" i="0" dirty="0">
                <a:solidFill>
                  <a:srgbClr val="131022"/>
                </a:solidFill>
                <a:effectLst/>
                <a:latin typeface="manrope"/>
              </a:rPr>
              <a:t>The Supply Chain team decided to use a standard approach to measure the service level in which they will measure ‘On-time delivery (OT) %’, ‘In-full delivery (IF) %’, and OnTime in full (OTIF) %’ of the customer orders daily basis against the target service level set for each customer.</a:t>
            </a:r>
            <a:endParaRPr lang="en-US" dirty="0"/>
          </a:p>
        </p:txBody>
      </p:sp>
    </p:spTree>
    <p:extLst>
      <p:ext uri="{BB962C8B-B14F-4D97-AF65-F5344CB8AC3E}">
        <p14:creationId xmlns:p14="http://schemas.microsoft.com/office/powerpoint/2010/main" val="3461230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09720C-0F37-CD1E-7A76-032030C8CAC5}"/>
              </a:ext>
            </a:extLst>
          </p:cNvPr>
          <p:cNvSpPr txBox="1"/>
          <p:nvPr/>
        </p:nvSpPr>
        <p:spPr>
          <a:xfrm>
            <a:off x="2911152" y="671803"/>
            <a:ext cx="3508309" cy="523220"/>
          </a:xfrm>
          <a:prstGeom prst="rect">
            <a:avLst/>
          </a:prstGeom>
          <a:noFill/>
        </p:spPr>
        <p:txBody>
          <a:bodyPr wrap="square" rtlCol="0">
            <a:spAutoFit/>
          </a:bodyPr>
          <a:lstStyle/>
          <a:p>
            <a:pPr algn="ctr"/>
            <a:r>
              <a:rPr lang="en-US" sz="2800" b="1" dirty="0">
                <a:latin typeface="Segoe UI" panose="020B0502040204020203" pitchFamily="34" charset="0"/>
                <a:cs typeface="Segoe UI" panose="020B0502040204020203" pitchFamily="34" charset="0"/>
              </a:rPr>
              <a:t>TASK</a:t>
            </a:r>
          </a:p>
        </p:txBody>
      </p:sp>
      <p:cxnSp>
        <p:nvCxnSpPr>
          <p:cNvPr id="4" name="Straight Connector 3">
            <a:extLst>
              <a:ext uri="{FF2B5EF4-FFF2-40B4-BE49-F238E27FC236}">
                <a16:creationId xmlns:a16="http://schemas.microsoft.com/office/drawing/2014/main" id="{0D95BD15-15E5-3F4A-A627-94F0D46FBD35}"/>
              </a:ext>
            </a:extLst>
          </p:cNvPr>
          <p:cNvCxnSpPr>
            <a:cxnSpLocks/>
          </p:cNvCxnSpPr>
          <p:nvPr/>
        </p:nvCxnSpPr>
        <p:spPr>
          <a:xfrm>
            <a:off x="4460033" y="1195023"/>
            <a:ext cx="3601616" cy="0"/>
          </a:xfrm>
          <a:prstGeom prst="line">
            <a:avLst/>
          </a:prstGeom>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59F5CC38-17A9-AB30-82F8-573900A3828C}"/>
              </a:ext>
            </a:extLst>
          </p:cNvPr>
          <p:cNvSpPr txBox="1"/>
          <p:nvPr/>
        </p:nvSpPr>
        <p:spPr>
          <a:xfrm>
            <a:off x="2808514" y="2286000"/>
            <a:ext cx="7669764" cy="2031325"/>
          </a:xfrm>
          <a:prstGeom prst="rect">
            <a:avLst/>
          </a:prstGeom>
          <a:noFill/>
        </p:spPr>
        <p:txBody>
          <a:bodyPr wrap="square" rtlCol="0">
            <a:spAutoFit/>
          </a:bodyPr>
          <a:lstStyle/>
          <a:p>
            <a:pPr marL="342900" indent="-342900" algn="l">
              <a:buFont typeface="+mj-lt"/>
              <a:buAutoNum type="arabicPeriod"/>
            </a:pPr>
            <a:r>
              <a:rPr lang="en-US" b="0" i="0" dirty="0">
                <a:solidFill>
                  <a:srgbClr val="131022"/>
                </a:solidFill>
                <a:effectLst/>
                <a:latin typeface="manrope"/>
              </a:rPr>
              <a:t> Create the metrics according to the metrics list.</a:t>
            </a:r>
          </a:p>
          <a:p>
            <a:pPr marL="342900" indent="-342900" algn="l">
              <a:buFont typeface="+mj-lt"/>
              <a:buAutoNum type="arabicPeriod"/>
            </a:pPr>
            <a:endParaRPr lang="en-US" b="0" i="0" dirty="0">
              <a:solidFill>
                <a:srgbClr val="131022"/>
              </a:solidFill>
              <a:effectLst/>
              <a:latin typeface="manrope"/>
            </a:endParaRPr>
          </a:p>
          <a:p>
            <a:pPr marL="342900" indent="-342900" algn="l">
              <a:buFont typeface="+mj-lt"/>
              <a:buAutoNum type="arabicPeriod"/>
            </a:pPr>
            <a:r>
              <a:rPr lang="en-US" b="0" i="0" dirty="0">
                <a:solidFill>
                  <a:srgbClr val="131022"/>
                </a:solidFill>
                <a:effectLst/>
                <a:latin typeface="manrope"/>
              </a:rPr>
              <a:t> Create a dashboard according to the requirements provided by stakeholders in the business review meeting. You will be provided with the transcript of this business review meeting in comic form.</a:t>
            </a:r>
          </a:p>
          <a:p>
            <a:pPr marL="342900" indent="-342900" algn="l">
              <a:buFont typeface="+mj-lt"/>
              <a:buAutoNum type="arabicPeriod"/>
            </a:pPr>
            <a:endParaRPr lang="en-US" b="0" i="0" dirty="0">
              <a:solidFill>
                <a:srgbClr val="131022"/>
              </a:solidFill>
              <a:effectLst/>
              <a:latin typeface="manrope"/>
            </a:endParaRPr>
          </a:p>
          <a:p>
            <a:pPr marL="342900" indent="-342900" algn="l">
              <a:buFont typeface="+mj-lt"/>
              <a:buAutoNum type="arabicPeriod"/>
            </a:pPr>
            <a:r>
              <a:rPr lang="en-US" b="0" i="0" dirty="0">
                <a:solidFill>
                  <a:srgbClr val="131022"/>
                </a:solidFill>
                <a:effectLst/>
                <a:latin typeface="manrope"/>
              </a:rPr>
              <a:t> Create relevant insights not provided in the metric list/stakeholder meeting.</a:t>
            </a:r>
          </a:p>
        </p:txBody>
      </p:sp>
    </p:spTree>
    <p:extLst>
      <p:ext uri="{BB962C8B-B14F-4D97-AF65-F5344CB8AC3E}">
        <p14:creationId xmlns:p14="http://schemas.microsoft.com/office/powerpoint/2010/main" val="964532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9209C0-42D2-3354-199B-52122532F4EA}"/>
              </a:ext>
            </a:extLst>
          </p:cNvPr>
          <p:cNvSpPr txBox="1"/>
          <p:nvPr/>
        </p:nvSpPr>
        <p:spPr>
          <a:xfrm>
            <a:off x="2892491" y="741783"/>
            <a:ext cx="5701004" cy="523220"/>
          </a:xfrm>
          <a:prstGeom prst="rect">
            <a:avLst/>
          </a:prstGeom>
          <a:noFill/>
        </p:spPr>
        <p:txBody>
          <a:bodyPr wrap="square" rtlCol="0">
            <a:spAutoFit/>
          </a:bodyPr>
          <a:lstStyle/>
          <a:p>
            <a:r>
              <a:rPr lang="en-US" sz="2800" b="1" dirty="0">
                <a:latin typeface="Segoe UI" panose="020B0502040204020203" pitchFamily="34" charset="0"/>
                <a:cs typeface="Segoe UI" panose="020B0502040204020203" pitchFamily="34" charset="0"/>
              </a:rPr>
              <a:t>DATA UNDERSTANDING</a:t>
            </a:r>
          </a:p>
        </p:txBody>
      </p:sp>
      <p:cxnSp>
        <p:nvCxnSpPr>
          <p:cNvPr id="4" name="Straight Connector 3">
            <a:extLst>
              <a:ext uri="{FF2B5EF4-FFF2-40B4-BE49-F238E27FC236}">
                <a16:creationId xmlns:a16="http://schemas.microsoft.com/office/drawing/2014/main" id="{F63F819C-0615-7BED-FB26-1B9F2EDFE2BC}"/>
              </a:ext>
            </a:extLst>
          </p:cNvPr>
          <p:cNvCxnSpPr>
            <a:cxnSpLocks/>
          </p:cNvCxnSpPr>
          <p:nvPr/>
        </p:nvCxnSpPr>
        <p:spPr>
          <a:xfrm>
            <a:off x="4068147" y="1265003"/>
            <a:ext cx="5290457" cy="0"/>
          </a:xfrm>
          <a:prstGeom prst="line">
            <a:avLst/>
          </a:prstGeom>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2D9212A5-6902-49FF-E4AB-63E3BE2D4679}"/>
              </a:ext>
            </a:extLst>
          </p:cNvPr>
          <p:cNvSpPr txBox="1"/>
          <p:nvPr/>
        </p:nvSpPr>
        <p:spPr>
          <a:xfrm>
            <a:off x="2705878" y="1968759"/>
            <a:ext cx="8509518" cy="4154984"/>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Segoe UI" panose="020B0502040204020203" pitchFamily="34" charset="0"/>
                <a:cs typeface="Segoe UI" panose="020B0502040204020203" pitchFamily="34" charset="0"/>
              </a:rPr>
              <a:t>The dataset of fiscal year 2022 is available.</a:t>
            </a:r>
          </a:p>
          <a:p>
            <a:pPr marL="285750" indent="-285750">
              <a:buFont typeface="Arial" panose="020B0604020202020204" pitchFamily="34" charset="0"/>
              <a:buChar char="•"/>
            </a:pPr>
            <a:endParaRPr lang="en-US" sz="20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2000" dirty="0">
                <a:latin typeface="Segoe UI" panose="020B0502040204020203" pitchFamily="34" charset="0"/>
                <a:cs typeface="Segoe UI" panose="020B0502040204020203" pitchFamily="34" charset="0"/>
              </a:rPr>
              <a:t>AtliQ Mart fiscal year starts from 1</a:t>
            </a:r>
            <a:r>
              <a:rPr lang="en-US" sz="2000" baseline="30000" dirty="0">
                <a:latin typeface="Segoe UI" panose="020B0502040204020203" pitchFamily="34" charset="0"/>
                <a:cs typeface="Segoe UI" panose="020B0502040204020203" pitchFamily="34" charset="0"/>
              </a:rPr>
              <a:t>st</a:t>
            </a:r>
            <a:r>
              <a:rPr lang="en-US" sz="2000" dirty="0">
                <a:latin typeface="Segoe UI" panose="020B0502040204020203" pitchFamily="34" charset="0"/>
                <a:cs typeface="Segoe UI" panose="020B0502040204020203" pitchFamily="34" charset="0"/>
              </a:rPr>
              <a:t> September and ends on 31</a:t>
            </a:r>
            <a:r>
              <a:rPr lang="en-US" sz="2000" baseline="30000" dirty="0">
                <a:latin typeface="Segoe UI" panose="020B0502040204020203" pitchFamily="34" charset="0"/>
                <a:cs typeface="Segoe UI" panose="020B0502040204020203" pitchFamily="34" charset="0"/>
              </a:rPr>
              <a:t>st</a:t>
            </a:r>
            <a:r>
              <a:rPr lang="en-US" sz="2000" dirty="0">
                <a:latin typeface="Segoe UI" panose="020B0502040204020203" pitchFamily="34" charset="0"/>
                <a:cs typeface="Segoe UI" panose="020B0502040204020203" pitchFamily="34" charset="0"/>
              </a:rPr>
              <a:t> August.</a:t>
            </a:r>
          </a:p>
          <a:p>
            <a:pPr marL="285750" indent="-285750">
              <a:buFont typeface="Arial" panose="020B0604020202020204" pitchFamily="34" charset="0"/>
              <a:buChar char="•"/>
            </a:pPr>
            <a:endParaRPr lang="en-US" sz="20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2000" dirty="0">
                <a:latin typeface="Segoe UI" panose="020B0502040204020203" pitchFamily="34" charset="0"/>
                <a:cs typeface="Segoe UI" panose="020B0502040204020203" pitchFamily="34" charset="0"/>
              </a:rPr>
              <a:t> It has 6 tables.     </a:t>
            </a:r>
          </a:p>
          <a:p>
            <a:endParaRPr lang="en-US" b="1" dirty="0">
              <a:latin typeface="Segoe UI" panose="020B0502040204020203" pitchFamily="34" charset="0"/>
              <a:cs typeface="Segoe UI" panose="020B0502040204020203" pitchFamily="34" charset="0"/>
            </a:endParaRPr>
          </a:p>
          <a:p>
            <a:r>
              <a:rPr lang="en-US" b="1" dirty="0"/>
              <a:t> </a:t>
            </a:r>
            <a:r>
              <a:rPr lang="en-US" dirty="0"/>
              <a:t>	 1.  </a:t>
            </a:r>
            <a:r>
              <a:rPr lang="en-US" dirty="0">
                <a:latin typeface="Segoe UI" panose="020B0502040204020203" pitchFamily="34" charset="0"/>
                <a:cs typeface="Segoe UI" panose="020B0502040204020203" pitchFamily="34" charset="0"/>
              </a:rPr>
              <a:t>dim_customers.csv</a:t>
            </a:r>
          </a:p>
          <a:p>
            <a:r>
              <a:rPr lang="en-US" dirty="0">
                <a:latin typeface="Segoe UI" panose="020B0502040204020203" pitchFamily="34" charset="0"/>
                <a:cs typeface="Segoe UI" panose="020B0502040204020203" pitchFamily="34" charset="0"/>
              </a:rPr>
              <a:t>	 2.  dim_products.csv</a:t>
            </a:r>
          </a:p>
          <a:p>
            <a:r>
              <a:rPr lang="en-US" dirty="0">
                <a:latin typeface="Segoe UI" panose="020B0502040204020203" pitchFamily="34" charset="0"/>
                <a:cs typeface="Segoe UI" panose="020B0502040204020203" pitchFamily="34" charset="0"/>
              </a:rPr>
              <a:t>	 3.  dim_date</a:t>
            </a:r>
          </a:p>
          <a:p>
            <a:r>
              <a:rPr lang="en-US" dirty="0">
                <a:latin typeface="Segoe UI" panose="020B0502040204020203" pitchFamily="34" charset="0"/>
                <a:cs typeface="Segoe UI" panose="020B0502040204020203" pitchFamily="34" charset="0"/>
              </a:rPr>
              <a:t>	 4.  dim_targets_orders</a:t>
            </a:r>
          </a:p>
          <a:p>
            <a:r>
              <a:rPr lang="en-US" dirty="0">
                <a:latin typeface="Segoe UI" panose="020B0502040204020203" pitchFamily="34" charset="0"/>
                <a:cs typeface="Segoe UI" panose="020B0502040204020203" pitchFamily="34" charset="0"/>
              </a:rPr>
              <a:t>	 5.  fact_order_lines.csv</a:t>
            </a:r>
          </a:p>
          <a:p>
            <a:r>
              <a:rPr lang="en-US" dirty="0">
                <a:latin typeface="Segoe UI" panose="020B0502040204020203" pitchFamily="34" charset="0"/>
                <a:cs typeface="Segoe UI" panose="020B0502040204020203" pitchFamily="34" charset="0"/>
              </a:rPr>
              <a:t>	 6.  fact_orders_aggregate.csv     </a:t>
            </a:r>
            <a:r>
              <a:rPr lang="en-US" dirty="0"/>
              <a:t>                                                                       </a:t>
            </a:r>
          </a:p>
          <a:p>
            <a:endParaRPr lang="en-US" dirty="0"/>
          </a:p>
        </p:txBody>
      </p:sp>
    </p:spTree>
    <p:extLst>
      <p:ext uri="{BB962C8B-B14F-4D97-AF65-F5344CB8AC3E}">
        <p14:creationId xmlns:p14="http://schemas.microsoft.com/office/powerpoint/2010/main" val="2026660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F8113-0E75-4F93-F2C9-BA4C846D704C}"/>
              </a:ext>
            </a:extLst>
          </p:cNvPr>
          <p:cNvSpPr>
            <a:spLocks noGrp="1"/>
          </p:cNvSpPr>
          <p:nvPr>
            <p:ph type="title"/>
          </p:nvPr>
        </p:nvSpPr>
        <p:spPr>
          <a:xfrm>
            <a:off x="2499617" y="2463282"/>
            <a:ext cx="8911687" cy="965718"/>
          </a:xfrm>
        </p:spPr>
        <p:txBody>
          <a:bodyPr/>
          <a:lstStyle/>
          <a:p>
            <a:pPr algn="ctr"/>
            <a:r>
              <a:rPr lang="en-US" b="1" dirty="0">
                <a:latin typeface="Segoe UI" panose="020B0502040204020203" pitchFamily="34" charset="0"/>
                <a:cs typeface="Segoe UI" panose="020B0502040204020203" pitchFamily="34" charset="0"/>
              </a:rPr>
              <a:t>KEY INSIGHTS</a:t>
            </a:r>
          </a:p>
        </p:txBody>
      </p:sp>
      <p:cxnSp>
        <p:nvCxnSpPr>
          <p:cNvPr id="4" name="Straight Connector 3">
            <a:extLst>
              <a:ext uri="{FF2B5EF4-FFF2-40B4-BE49-F238E27FC236}">
                <a16:creationId xmlns:a16="http://schemas.microsoft.com/office/drawing/2014/main" id="{637CF3EB-7269-6B24-C738-3770BF396044}"/>
              </a:ext>
            </a:extLst>
          </p:cNvPr>
          <p:cNvCxnSpPr>
            <a:cxnSpLocks/>
          </p:cNvCxnSpPr>
          <p:nvPr/>
        </p:nvCxnSpPr>
        <p:spPr>
          <a:xfrm flipH="1">
            <a:off x="3321698" y="2789854"/>
            <a:ext cx="1894114"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8" name="Straight Connector 7">
            <a:extLst>
              <a:ext uri="{FF2B5EF4-FFF2-40B4-BE49-F238E27FC236}">
                <a16:creationId xmlns:a16="http://schemas.microsoft.com/office/drawing/2014/main" id="{9DFC5254-B9AC-913C-805F-DBA5C7768C51}"/>
              </a:ext>
            </a:extLst>
          </p:cNvPr>
          <p:cNvCxnSpPr>
            <a:cxnSpLocks/>
          </p:cNvCxnSpPr>
          <p:nvPr/>
        </p:nvCxnSpPr>
        <p:spPr>
          <a:xfrm>
            <a:off x="8770776" y="2789854"/>
            <a:ext cx="1987420"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135179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5CC421-B5F5-05E8-8311-298F63118A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4865" y="289250"/>
            <a:ext cx="10105053" cy="4711958"/>
          </a:xfrm>
          <a:prstGeom prst="rect">
            <a:avLst/>
          </a:prstGeom>
        </p:spPr>
      </p:pic>
      <p:sp>
        <p:nvSpPr>
          <p:cNvPr id="4" name="TextBox 3">
            <a:extLst>
              <a:ext uri="{FF2B5EF4-FFF2-40B4-BE49-F238E27FC236}">
                <a16:creationId xmlns:a16="http://schemas.microsoft.com/office/drawing/2014/main" id="{D144EA3E-FBBA-D25F-DB23-624572913696}"/>
              </a:ext>
            </a:extLst>
          </p:cNvPr>
          <p:cNvSpPr txBox="1"/>
          <p:nvPr/>
        </p:nvSpPr>
        <p:spPr>
          <a:xfrm>
            <a:off x="1604865" y="5253135"/>
            <a:ext cx="10039739" cy="1384995"/>
          </a:xfrm>
          <a:prstGeom prst="rect">
            <a:avLst/>
          </a:prstGeom>
          <a:noFill/>
        </p:spPr>
        <p:txBody>
          <a:bodyPr wrap="square" rtlCol="0">
            <a:spAutoFit/>
          </a:bodyPr>
          <a:lstStyle/>
          <a:p>
            <a:r>
              <a:rPr lang="en-US" b="1" u="sng" dirty="0">
                <a:latin typeface="Segoe UI" panose="020B0502040204020203" pitchFamily="34" charset="0"/>
                <a:cs typeface="Segoe UI" panose="020B0502040204020203" pitchFamily="34" charset="0"/>
              </a:rPr>
              <a:t>Insight </a:t>
            </a:r>
            <a:r>
              <a:rPr lang="en-US" u="sng"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600" dirty="0">
                <a:latin typeface="Segoe UI" panose="020B0502040204020203" pitchFamily="34" charset="0"/>
                <a:cs typeface="Segoe UI" panose="020B0502040204020203" pitchFamily="34" charset="0"/>
              </a:rPr>
              <a:t> From the above dashboard, we can clearly say that “ On time delivery (OT %)”, “In Full delivery (IF %)” and “On time In full delivery (OTIF %)” of the customer orders on a daily basis are lower than compared with their Target % values. </a:t>
            </a:r>
          </a:p>
        </p:txBody>
      </p:sp>
    </p:spTree>
    <p:extLst>
      <p:ext uri="{BB962C8B-B14F-4D97-AF65-F5344CB8AC3E}">
        <p14:creationId xmlns:p14="http://schemas.microsoft.com/office/powerpoint/2010/main" val="850171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A1E524-8C6C-EFB0-393F-818D838D53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5494" y="249681"/>
            <a:ext cx="10254343" cy="4854164"/>
          </a:xfrm>
          <a:prstGeom prst="rect">
            <a:avLst/>
          </a:prstGeom>
        </p:spPr>
      </p:pic>
      <p:sp>
        <p:nvSpPr>
          <p:cNvPr id="4" name="TextBox 3">
            <a:extLst>
              <a:ext uri="{FF2B5EF4-FFF2-40B4-BE49-F238E27FC236}">
                <a16:creationId xmlns:a16="http://schemas.microsoft.com/office/drawing/2014/main" id="{925E1734-E983-0FAB-B20B-4147DC2FA08C}"/>
              </a:ext>
            </a:extLst>
          </p:cNvPr>
          <p:cNvSpPr txBox="1"/>
          <p:nvPr/>
        </p:nvSpPr>
        <p:spPr>
          <a:xfrm>
            <a:off x="1735494" y="5365102"/>
            <a:ext cx="10105053" cy="1384995"/>
          </a:xfrm>
          <a:prstGeom prst="rect">
            <a:avLst/>
          </a:prstGeom>
          <a:noFill/>
        </p:spPr>
        <p:txBody>
          <a:bodyPr wrap="square" rtlCol="0">
            <a:spAutoFit/>
          </a:bodyPr>
          <a:lstStyle/>
          <a:p>
            <a:r>
              <a:rPr lang="en-US" b="1" u="sng" dirty="0">
                <a:latin typeface="Segoe UI" panose="020B0502040204020203" pitchFamily="34" charset="0"/>
                <a:cs typeface="Segoe UI" panose="020B0502040204020203" pitchFamily="34" charset="0"/>
              </a:rPr>
              <a:t>Insights :</a:t>
            </a:r>
          </a:p>
          <a:p>
            <a:endParaRPr lang="en-US" dirty="0"/>
          </a:p>
          <a:p>
            <a:pPr marL="285750" indent="-285750">
              <a:buFont typeface="Arial" panose="020B0604020202020204" pitchFamily="34" charset="0"/>
              <a:buChar char="•"/>
            </a:pPr>
            <a:r>
              <a:rPr lang="en-US" sz="1600" dirty="0">
                <a:latin typeface="Segoe UI" panose="020B0502040204020203" pitchFamily="34" charset="0"/>
                <a:cs typeface="Segoe UI" panose="020B0502040204020203" pitchFamily="34" charset="0"/>
              </a:rPr>
              <a:t>There are total of 13M order quantity, out of 458k products are unshipped.</a:t>
            </a:r>
          </a:p>
          <a:p>
            <a:pPr marL="285750" indent="-285750">
              <a:buFont typeface="Arial" panose="020B0604020202020204" pitchFamily="34" charset="0"/>
              <a:buChar char="•"/>
            </a:pPr>
            <a:r>
              <a:rPr lang="en-US" sz="1600" dirty="0">
                <a:latin typeface="Segoe UI" panose="020B0502040204020203" pitchFamily="34" charset="0"/>
                <a:cs typeface="Segoe UI" panose="020B0502040204020203" pitchFamily="34" charset="0"/>
              </a:rPr>
              <a:t>We can see that  “Vijay Stores” customer has ordered more quantity products while “Logic Stores” has ordered in low quantity products.</a:t>
            </a:r>
          </a:p>
        </p:txBody>
      </p:sp>
    </p:spTree>
    <p:extLst>
      <p:ext uri="{BB962C8B-B14F-4D97-AF65-F5344CB8AC3E}">
        <p14:creationId xmlns:p14="http://schemas.microsoft.com/office/powerpoint/2010/main" val="342224496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TM02892315[[fn=Wisp]]</Template>
  <TotalTime>271</TotalTime>
  <Words>650</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Gothic</vt:lpstr>
      <vt:lpstr>manrope</vt:lpstr>
      <vt:lpstr>Segoe UI</vt:lpstr>
      <vt:lpstr>Wingdings 3</vt:lpstr>
      <vt:lpstr>Wisp</vt:lpstr>
      <vt:lpstr>AtliQ Mart Supply Chain Analysis</vt:lpstr>
      <vt:lpstr>PowerPoint Presentation</vt:lpstr>
      <vt:lpstr>INTRODUCTION</vt:lpstr>
      <vt:lpstr>PowerPoint Presentation</vt:lpstr>
      <vt:lpstr>PowerPoint Presentation</vt:lpstr>
      <vt:lpstr>PowerPoint Presentation</vt:lpstr>
      <vt:lpstr>KEY INSIGHTS</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AtliQ Mart Supply Chain Analysis</dc:title>
  <dc:creator>Deepthi Kota</dc:creator>
  <cp:lastModifiedBy>Deepthi Kota</cp:lastModifiedBy>
  <cp:revision>2</cp:revision>
  <dcterms:created xsi:type="dcterms:W3CDTF">2023-07-03T14:05:10Z</dcterms:created>
  <dcterms:modified xsi:type="dcterms:W3CDTF">2023-08-10T12:39:40Z</dcterms:modified>
</cp:coreProperties>
</file>