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ppt/theme/themeOverride8.xml" ContentType="application/vnd.openxmlformats-officedocument.themeOverride+xml"/>
  <Override PartName="/ppt/ink/ink8.xml" ContentType="application/inkml+xml"/>
  <Override PartName="/ppt/theme/themeOverride9.xml" ContentType="application/vnd.openxmlformats-officedocument.themeOverride+xml"/>
  <Override PartName="/ppt/ink/ink9.xml" ContentType="application/inkml+xml"/>
  <Override PartName="/ppt/theme/themeOverride10.xml" ContentType="application/vnd.openxmlformats-officedocument.themeOverride+xml"/>
  <Override PartName="/ppt/ink/ink10.xml" ContentType="application/inkml+xml"/>
  <Override PartName="/ppt/theme/themeOverride11.xml" ContentType="application/vnd.openxmlformats-officedocument.themeOverride+xml"/>
  <Override PartName="/ppt/ink/ink11.xml" ContentType="application/inkml+xml"/>
  <Override PartName="/ppt/theme/themeOverride12.xml" ContentType="application/vnd.openxmlformats-officedocument.themeOverride+xml"/>
  <Override PartName="/ppt/ink/ink12.xml" ContentType="application/inkml+xml"/>
  <Override PartName="/ppt/theme/themeOverride13.xml" ContentType="application/vnd.openxmlformats-officedocument.themeOverride+xml"/>
  <Override PartName="/ppt/ink/ink13.xml" ContentType="application/inkml+xml"/>
  <Override PartName="/ppt/theme/themeOverride14.xml" ContentType="application/vnd.openxmlformats-officedocument.themeOverride+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4"/>
  </p:notesMasterIdLst>
  <p:handoutMasterIdLst>
    <p:handoutMasterId r:id="rId25"/>
  </p:handoutMasterIdLst>
  <p:sldIdLst>
    <p:sldId id="256" r:id="rId2"/>
    <p:sldId id="273" r:id="rId3"/>
    <p:sldId id="284" r:id="rId4"/>
    <p:sldId id="286" r:id="rId5"/>
    <p:sldId id="301" r:id="rId6"/>
    <p:sldId id="302" r:id="rId7"/>
    <p:sldId id="303" r:id="rId8"/>
    <p:sldId id="288" r:id="rId9"/>
    <p:sldId id="309" r:id="rId10"/>
    <p:sldId id="304" r:id="rId11"/>
    <p:sldId id="289" r:id="rId12"/>
    <p:sldId id="287" r:id="rId13"/>
    <p:sldId id="257" r:id="rId14"/>
    <p:sldId id="291" r:id="rId15"/>
    <p:sldId id="295" r:id="rId16"/>
    <p:sldId id="294" r:id="rId17"/>
    <p:sldId id="293" r:id="rId18"/>
    <p:sldId id="290" r:id="rId19"/>
    <p:sldId id="307" r:id="rId20"/>
    <p:sldId id="308" r:id="rId21"/>
    <p:sldId id="278"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6600"/>
    <a:srgbClr val="009900"/>
    <a:srgbClr val="F4AF83"/>
    <a:srgbClr val="006666"/>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833"/>
  </p:normalViewPr>
  <p:slideViewPr>
    <p:cSldViewPr snapToGrid="0">
      <p:cViewPr varScale="1">
        <p:scale>
          <a:sx n="110" d="100"/>
          <a:sy n="110" d="100"/>
        </p:scale>
        <p:origin x="67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05/08/24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05/08/24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0.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0.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0.png"/></Relationships>
</file>

<file path=ppt/slides/_rels/slide1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200.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customXml" Target="../ink/ink1.xml"/><Relationship Id="rId4" Type="http://schemas.openxmlformats.org/officeDocument/2006/relationships/image" Target="../media/image4.sv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14.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5.png"/><Relationship Id="rId5" Type="http://schemas.openxmlformats.org/officeDocument/2006/relationships/image" Target="../media/image200.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0.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0.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0.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K.DEEPIKA</a:t>
            </a:r>
          </a:p>
          <a:p>
            <a:pPr>
              <a:spcBef>
                <a:spcPts val="300"/>
              </a:spcBef>
            </a:pPr>
            <a:r>
              <a:rPr lang="en-US" sz="1200" b="0" dirty="0"/>
              <a:t>Roll No. 214G1A3218</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Aws Cloud </a:t>
            </a: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69265" indent="-457200">
              <a:lnSpc>
                <a:spcPct val="100000"/>
              </a:lnSpc>
              <a:spcBef>
                <a:spcPts val="500"/>
              </a:spcBef>
              <a:spcAft>
                <a:spcPts val="500"/>
              </a:spcAft>
              <a:buFont typeface="+mj-lt"/>
              <a:buAutoNum type="arabicPeriod"/>
              <a:tabLst>
                <a:tab pos="340360" algn="l"/>
              </a:tabLst>
            </a:pPr>
            <a:r>
              <a:rPr lang="en-US" sz="2400" b="1" dirty="0"/>
              <a:t>Compute</a:t>
            </a:r>
            <a:r>
              <a:rPr lang="en-US" sz="2400" dirty="0"/>
              <a:t>: Includes Amazon EC2 for scalable virtual servers, AWS Lambda for </a:t>
            </a:r>
            <a:r>
              <a:rPr lang="en-US" sz="2400" dirty="0" err="1"/>
              <a:t>serverless</a:t>
            </a:r>
            <a:r>
              <a:rPr lang="en-US" sz="2400" dirty="0"/>
              <a:t> computing, and Amazon ECS for container management.</a:t>
            </a:r>
            <a:endParaRPr lang="en-IN" sz="2400" dirty="0">
              <a:solidFill>
                <a:srgbClr val="374151"/>
              </a:solidFill>
            </a:endParaRPr>
          </a:p>
          <a:p>
            <a:pPr marL="469265" indent="-457200">
              <a:lnSpc>
                <a:spcPct val="100000"/>
              </a:lnSpc>
              <a:spcBef>
                <a:spcPts val="500"/>
              </a:spcBef>
              <a:spcAft>
                <a:spcPts val="500"/>
              </a:spcAft>
              <a:buFont typeface="+mj-lt"/>
              <a:buAutoNum type="arabicPeriod"/>
              <a:tabLst>
                <a:tab pos="340360" algn="l"/>
              </a:tabLst>
            </a:pPr>
            <a:r>
              <a:rPr lang="en-US" sz="2400" b="1" dirty="0"/>
              <a:t>Storage</a:t>
            </a:r>
            <a:r>
              <a:rPr lang="en-US" sz="2400" dirty="0"/>
              <a:t>: Features Amazon S3 for scalable object storage, Amazon EBS for block storage, and Amazon Glacier for archival storage.</a:t>
            </a:r>
          </a:p>
          <a:p>
            <a:pPr marL="469265" indent="-457200">
              <a:lnSpc>
                <a:spcPct val="100000"/>
              </a:lnSpc>
              <a:spcBef>
                <a:spcPts val="500"/>
              </a:spcBef>
              <a:spcAft>
                <a:spcPts val="500"/>
              </a:spcAft>
              <a:buFont typeface="+mj-lt"/>
              <a:buAutoNum type="arabicPeriod"/>
              <a:tabLst>
                <a:tab pos="340360" algn="l"/>
              </a:tabLst>
            </a:pPr>
            <a:r>
              <a:rPr lang="en-IN" sz="2400" b="1" dirty="0"/>
              <a:t>Database</a:t>
            </a:r>
            <a:r>
              <a:rPr lang="en-IN" sz="2400" dirty="0"/>
              <a:t>: Provides Amazon RDS for relational databases, Amazon </a:t>
            </a:r>
            <a:r>
              <a:rPr lang="en-IN" sz="2400" dirty="0" err="1"/>
              <a:t>DynamoDB</a:t>
            </a:r>
            <a:r>
              <a:rPr lang="en-IN" sz="2400" dirty="0"/>
              <a:t> for NoSQL databases, and Amazon Redshift for data warehousing.</a:t>
            </a:r>
          </a:p>
          <a:p>
            <a:pPr marL="469265" indent="-457200">
              <a:lnSpc>
                <a:spcPct val="100000"/>
              </a:lnSpc>
              <a:spcBef>
                <a:spcPts val="500"/>
              </a:spcBef>
              <a:spcAft>
                <a:spcPts val="500"/>
              </a:spcAft>
              <a:buFont typeface="+mj-lt"/>
              <a:buAutoNum type="arabicPeriod"/>
              <a:tabLst>
                <a:tab pos="340360" algn="l"/>
              </a:tabLst>
            </a:pPr>
            <a:r>
              <a:rPr lang="en-US" sz="2400" b="1" dirty="0"/>
              <a:t>Networking</a:t>
            </a:r>
            <a:r>
              <a:rPr lang="en-US" sz="2400" dirty="0"/>
              <a:t>: Covers Amazon VPC for isolated networks, Amazon Route 53 for DNS, and AWS </a:t>
            </a:r>
            <a:r>
              <a:rPr lang="en-US" sz="2400" dirty="0" err="1"/>
              <a:t>CloudFront</a:t>
            </a:r>
            <a:r>
              <a:rPr lang="en-US" sz="2400" dirty="0"/>
              <a:t> for content delivery.</a:t>
            </a:r>
          </a:p>
          <a:p>
            <a:pPr marL="469265" indent="-457200">
              <a:lnSpc>
                <a:spcPct val="100000"/>
              </a:lnSpc>
              <a:spcBef>
                <a:spcPts val="500"/>
              </a:spcBef>
              <a:spcAft>
                <a:spcPts val="500"/>
              </a:spcAft>
              <a:buFont typeface="+mj-lt"/>
              <a:buAutoNum type="arabicPeriod"/>
              <a:tabLst>
                <a:tab pos="340360" algn="l"/>
              </a:tabLst>
            </a:pPr>
            <a:r>
              <a:rPr lang="en-US" sz="2400" b="1" dirty="0"/>
              <a:t>Machine Learning</a:t>
            </a:r>
            <a:r>
              <a:rPr lang="en-US" sz="2400" dirty="0"/>
              <a:t>: Includes Amazon </a:t>
            </a:r>
            <a:r>
              <a:rPr lang="en-US" sz="2400" dirty="0" err="1"/>
              <a:t>SageMaker</a:t>
            </a:r>
            <a:r>
              <a:rPr lang="en-US" sz="2400" dirty="0"/>
              <a:t> for model building, AWS Recognition for image analysis, and Amazon Comprehend for natural language processing.</a:t>
            </a:r>
          </a:p>
          <a:p>
            <a:pPr marL="469265" indent="-457200">
              <a:lnSpc>
                <a:spcPct val="100000"/>
              </a:lnSpc>
              <a:spcBef>
                <a:spcPts val="500"/>
              </a:spcBef>
              <a:spcAft>
                <a:spcPts val="500"/>
              </a:spcAft>
              <a:buFont typeface="+mj-lt"/>
              <a:buAutoNum type="arabicPeriod"/>
              <a:tabLst>
                <a:tab pos="340360" algn="l"/>
              </a:tabLst>
            </a:pPr>
            <a:r>
              <a:rPr lang="en-US" sz="2400" b="1" dirty="0"/>
              <a:t>Analytics</a:t>
            </a:r>
            <a:r>
              <a:rPr lang="en-US" sz="2400" dirty="0"/>
              <a:t>: Features Amazon EMR for big data processing, Amazon Kinesis for real-time data streaming, and Amazon </a:t>
            </a:r>
            <a:r>
              <a:rPr lang="en-US" sz="2400" dirty="0" err="1"/>
              <a:t>QuickSight</a:t>
            </a:r>
            <a:r>
              <a:rPr lang="en-US" sz="2400" dirty="0"/>
              <a:t> for business intelligence.</a:t>
            </a:r>
            <a:endParaRPr lang="en-IN" sz="2400" kern="100" dirty="0">
              <a:solidFill>
                <a:srgbClr val="1F1F1F"/>
              </a:solidFill>
              <a:ea typeface="Times New Roman" panose="02020603050405020304" pitchFamily="18" charset="0"/>
            </a:endParaRPr>
          </a:p>
          <a:p>
            <a:pPr marL="0" indent="0">
              <a:lnSpc>
                <a:spcPct val="100000"/>
              </a:lnSpc>
              <a:spcBef>
                <a:spcPts val="500"/>
              </a:spcBef>
              <a:spcAft>
                <a:spcPts val="500"/>
              </a:spcAft>
              <a:buNone/>
            </a:pPr>
            <a:endParaRPr lang="en-IN" sz="2400" kern="100" dirty="0">
              <a:solidFill>
                <a:srgbClr val="1F1F1F"/>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923330"/>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1854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  How Does AWS Works?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gn="l">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923330"/>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7"/>
          <a:stretch>
            <a:fillRect/>
          </a:stretch>
        </p:blipFill>
        <p:spPr>
          <a:xfrm>
            <a:off x="2044962" y="1370920"/>
            <a:ext cx="7572375" cy="4333875"/>
          </a:xfrm>
          <a:prstGeom prst="rect">
            <a:avLst/>
          </a:prstGeom>
        </p:spPr>
      </p:pic>
    </p:spTree>
    <p:extLst>
      <p:ext uri="{BB962C8B-B14F-4D97-AF65-F5344CB8AC3E}">
        <p14:creationId xmlns:p14="http://schemas.microsoft.com/office/powerpoint/2010/main" val="120651610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How Does AWS Work?</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57200" indent="-457200">
              <a:lnSpc>
                <a:spcPct val="100000"/>
              </a:lnSpc>
              <a:spcBef>
                <a:spcPts val="500"/>
              </a:spcBef>
              <a:spcAft>
                <a:spcPts val="500"/>
              </a:spcAft>
              <a:buAutoNum type="arabicPeriod"/>
            </a:pPr>
            <a:r>
              <a:rPr lang="en-US" sz="2400" b="1" dirty="0"/>
              <a:t>Pay-as-You-Go Pricing</a:t>
            </a:r>
            <a:r>
              <a:rPr lang="en-US" sz="2400" dirty="0"/>
              <a:t>: AWS uses a pay-as-you-go pricing model, where you pay only for the resources and services you use. This helps manage costs and aligns expenses with actual usage.</a:t>
            </a:r>
          </a:p>
          <a:p>
            <a:pPr marL="457200" indent="-457200">
              <a:lnSpc>
                <a:spcPct val="100000"/>
              </a:lnSpc>
              <a:spcBef>
                <a:spcPts val="500"/>
              </a:spcBef>
              <a:spcAft>
                <a:spcPts val="500"/>
              </a:spcAft>
              <a:buAutoNum type="arabicPeriod"/>
            </a:pPr>
            <a:r>
              <a:rPr lang="en-US" sz="2400" b="1" dirty="0"/>
              <a:t>Automated Management</a:t>
            </a:r>
            <a:r>
              <a:rPr lang="en-US" sz="2400" dirty="0"/>
              <a:t>: AWS offers tools and services to automate tasks such as scaling, backups, and monitoring. This simplifies infrastructure management and enhances efficiency.</a:t>
            </a:r>
          </a:p>
          <a:p>
            <a:pPr marL="457200" indent="-457200">
              <a:lnSpc>
                <a:spcPct val="100000"/>
              </a:lnSpc>
              <a:spcBef>
                <a:spcPts val="500"/>
              </a:spcBef>
              <a:spcAft>
                <a:spcPts val="500"/>
              </a:spcAft>
              <a:buAutoNum type="arabicPeriod"/>
            </a:pPr>
            <a:r>
              <a:rPr lang="en-US" sz="2400" b="1" dirty="0"/>
              <a:t>Secure Environment</a:t>
            </a:r>
            <a:r>
              <a:rPr lang="en-US" sz="2400" dirty="0"/>
              <a:t>: AWS provides robust security features, including encryption, identity management, and compliance tools, to protect data and applications.</a:t>
            </a:r>
          </a:p>
          <a:p>
            <a:pPr marL="457200" indent="-457200">
              <a:lnSpc>
                <a:spcPct val="100000"/>
              </a:lnSpc>
              <a:spcBef>
                <a:spcPts val="500"/>
              </a:spcBef>
              <a:spcAft>
                <a:spcPts val="500"/>
              </a:spcAft>
              <a:buAutoNum type="arabicPeriod"/>
            </a:pPr>
            <a:r>
              <a:rPr lang="en-US" sz="2400" b="1" dirty="0"/>
              <a:t>Experience 24/7 Uptime</a:t>
            </a:r>
            <a:r>
              <a:rPr lang="en-US" sz="2400" dirty="0"/>
              <a:t>: AWS ensures high availability by hosting services in multiple data centers around the world, allowing for continuous operation and minimal downtime.</a:t>
            </a:r>
          </a:p>
          <a:p>
            <a:pPr marL="457200" indent="-457200">
              <a:lnSpc>
                <a:spcPct val="100000"/>
              </a:lnSpc>
              <a:spcBef>
                <a:spcPts val="500"/>
              </a:spcBef>
              <a:spcAft>
                <a:spcPts val="500"/>
              </a:spcAft>
              <a:buAutoNum type="arabicPeriod"/>
            </a:pPr>
            <a:r>
              <a:rPr lang="en-US" sz="2400" b="1" dirty="0"/>
              <a:t>Top-Notch Security</a:t>
            </a:r>
            <a:r>
              <a:rPr lang="en-US" sz="2400" dirty="0"/>
              <a:t>: AWS delivers advanced security features, including multi-layered encryption, comprehensive identity and access management, and continuous monitoring, to ensure the protection and integrity of your data and applications.</a:t>
            </a:r>
          </a:p>
          <a:p>
            <a:pPr marL="457200" indent="-457200">
              <a:lnSpc>
                <a:spcPct val="100000"/>
              </a:lnSpc>
              <a:spcBef>
                <a:spcPts val="500"/>
              </a:spcBef>
              <a:spcAft>
                <a:spcPts val="500"/>
              </a:spcAft>
              <a:buAutoNum type="arabicPeriod"/>
            </a:pPr>
            <a:endParaRPr lang="en-US" sz="2400" dirty="0"/>
          </a:p>
          <a:p>
            <a:pPr marL="457200" indent="-457200">
              <a:lnSpc>
                <a:spcPct val="100000"/>
              </a:lnSpc>
              <a:spcBef>
                <a:spcPts val="500"/>
              </a:spcBef>
              <a:spcAft>
                <a:spcPts val="500"/>
              </a:spcAft>
              <a:buAutoNum type="arabicPeriod"/>
            </a:pPr>
            <a:endParaRPr lang="en-US" sz="2400" dirty="0"/>
          </a:p>
          <a:p>
            <a:pPr marL="457200" indent="-457200">
              <a:lnSpc>
                <a:spcPct val="100000"/>
              </a:lnSpc>
              <a:spcBef>
                <a:spcPts val="500"/>
              </a:spcBef>
              <a:spcAft>
                <a:spcPts val="500"/>
              </a:spcAf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923330"/>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69948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35577" y="-77820"/>
            <a:ext cx="5809785" cy="1200329"/>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657D5B9-E198-80B6-A2DA-0F22C18F98C3}"/>
              </a:ext>
            </a:extLst>
          </p:cNvPr>
          <p:cNvSpPr>
            <a:spLocks noGrp="1"/>
          </p:cNvSpPr>
          <p:nvPr>
            <p:ph idx="1"/>
          </p:nvPr>
        </p:nvSpPr>
        <p:spPr>
          <a:xfrm>
            <a:off x="199505" y="1015831"/>
            <a:ext cx="4561681" cy="5476408"/>
          </a:xfrm>
        </p:spPr>
        <p:txBody>
          <a:bodyPr/>
          <a:lstStyle/>
          <a:p>
            <a:endParaRPr lang="en-IN" sz="2400" b="1" kern="100" dirty="0">
              <a:solidFill>
                <a:srgbClr val="000000"/>
              </a:solidFill>
              <a:effectLst/>
              <a:latin typeface="Times New Roman" panose="02020603050405020304" pitchFamily="18" charset="0"/>
              <a:ea typeface="Times New Roman" panose="02020603050405020304" pitchFamily="18" charset="0"/>
            </a:endParaRPr>
          </a:p>
          <a:p>
            <a:r>
              <a:rPr lang="en-US" sz="2400" b="1" dirty="0"/>
              <a:t>Big Data</a:t>
            </a:r>
          </a:p>
          <a:p>
            <a:r>
              <a:rPr lang="en-US" sz="2400" b="1" dirty="0"/>
              <a:t>Amazon </a:t>
            </a:r>
            <a:r>
              <a:rPr lang="en-US" sz="2400" b="1" dirty="0" err="1"/>
              <a:t>Cognito</a:t>
            </a:r>
            <a:endParaRPr lang="en-US" sz="2400" b="1" dirty="0"/>
          </a:p>
          <a:p>
            <a:r>
              <a:rPr lang="en-US" sz="2400" b="1" dirty="0"/>
              <a:t>Amazon </a:t>
            </a:r>
            <a:r>
              <a:rPr lang="en-US" sz="2400" b="1" dirty="0" err="1"/>
              <a:t>Dynmo</a:t>
            </a:r>
            <a:r>
              <a:rPr lang="en-US" sz="2400" b="1" dirty="0"/>
              <a:t> DB</a:t>
            </a:r>
          </a:p>
          <a:p>
            <a:r>
              <a:rPr lang="en-US" sz="2400" b="1" dirty="0"/>
              <a:t>AWS Device farm</a:t>
            </a:r>
          </a:p>
          <a:p>
            <a:r>
              <a:rPr lang="en-IN" sz="2400" b="1" dirty="0"/>
              <a:t>AWS Lambda</a:t>
            </a:r>
          </a:p>
          <a:p>
            <a:r>
              <a:rPr lang="en-IN" sz="2400" b="1" dirty="0"/>
              <a:t>Computing</a:t>
            </a:r>
          </a:p>
          <a:p>
            <a:r>
              <a:rPr lang="en-IN" sz="2400" b="1" dirty="0"/>
              <a:t>Storage</a:t>
            </a:r>
          </a:p>
          <a:p>
            <a:r>
              <a:rPr lang="en-IN" sz="2400" b="1" dirty="0"/>
              <a:t>Database</a:t>
            </a:r>
          </a:p>
          <a:p>
            <a:r>
              <a:rPr lang="en-IN" sz="2400" b="1" dirty="0"/>
              <a:t>Networking</a:t>
            </a:r>
          </a:p>
          <a:p>
            <a:pPr marL="0" indent="0">
              <a:buNone/>
            </a:pPr>
            <a:endParaRPr lang="en-IN" sz="2400" b="1" dirty="0"/>
          </a:p>
          <a:p>
            <a:endParaRPr lang="en-US" dirty="0"/>
          </a:p>
          <a:p>
            <a:pPr marL="0" indent="0">
              <a:buNone/>
            </a:pPr>
            <a:endParaRPr lang="en-US" dirty="0"/>
          </a:p>
          <a:p>
            <a:pPr marL="0" indent="0">
              <a:buNone/>
            </a:pPr>
            <a:endParaRPr lang="en-US" dirty="0"/>
          </a:p>
        </p:txBody>
      </p:sp>
      <p:pic>
        <p:nvPicPr>
          <p:cNvPr id="8" name="Picture 7"/>
          <p:cNvPicPr>
            <a:picLocks noChangeAspect="1"/>
          </p:cNvPicPr>
          <p:nvPr/>
        </p:nvPicPr>
        <p:blipFill>
          <a:blip r:embed="rId4"/>
          <a:stretch>
            <a:fillRect/>
          </a:stretch>
        </p:blipFill>
        <p:spPr>
          <a:xfrm>
            <a:off x="4135577" y="1258230"/>
            <a:ext cx="7791450" cy="4695825"/>
          </a:xfrm>
          <a:prstGeom prst="rect">
            <a:avLst/>
          </a:prstGeom>
        </p:spPr>
      </p:pic>
    </p:spTree>
    <p:extLst>
      <p:ext uri="{BB962C8B-B14F-4D97-AF65-F5344CB8AC3E}">
        <p14:creationId xmlns:p14="http://schemas.microsoft.com/office/powerpoint/2010/main" val="175112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77820"/>
            <a:ext cx="5809785" cy="1200329"/>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0175727-5F16-1FE9-1D89-4599DAFEA72F}"/>
              </a:ext>
            </a:extLst>
          </p:cNvPr>
          <p:cNvSpPr>
            <a:spLocks noGrp="1"/>
          </p:cNvSpPr>
          <p:nvPr>
            <p:ph idx="1"/>
          </p:nvPr>
        </p:nvSpPr>
        <p:spPr>
          <a:xfrm>
            <a:off x="199505" y="1170249"/>
            <a:ext cx="5413019" cy="5321989"/>
          </a:xfrm>
        </p:spPr>
        <p:txBody>
          <a:bodyPr>
            <a:noAutofit/>
          </a:bodyPr>
          <a:lstStyle/>
          <a:p>
            <a:r>
              <a:rPr lang="en-IN" sz="2400" b="1" kern="100" dirty="0">
                <a:solidFill>
                  <a:srgbClr val="000000"/>
                </a:solidFill>
                <a:effectLst/>
                <a:latin typeface="Times New Roman" panose="02020603050405020304" pitchFamily="18" charset="0"/>
                <a:ea typeface="Times New Roman" panose="02020603050405020304" pitchFamily="18" charset="0"/>
              </a:rPr>
              <a:t>1. </a:t>
            </a:r>
            <a:r>
              <a:rPr lang="en-US" sz="2400" b="1" dirty="0"/>
              <a:t>Big Data</a:t>
            </a:r>
          </a:p>
          <a:p>
            <a:pPr marL="0" marR="135890" lvl="0" indent="0">
              <a:lnSpc>
                <a:spcPct val="100000"/>
              </a:lnSpc>
              <a:spcAft>
                <a:spcPts val="1825"/>
              </a:spcAft>
              <a:buNone/>
              <a:tabLst>
                <a:tab pos="457200" algn="l"/>
              </a:tabLst>
            </a:pPr>
            <a:r>
              <a:rPr lang="en-US" sz="2400" dirty="0"/>
              <a:t>One of the biggest challenges faced by companies these days is </a:t>
            </a:r>
            <a:r>
              <a:rPr lang="en-US" sz="2400" b="1" dirty="0"/>
              <a:t>Big Data</a:t>
            </a:r>
            <a:r>
              <a:rPr lang="en-US" sz="2400" dirty="0"/>
              <a:t>. The companies are struggling to store their large amounts of data using traditional methods. With AWS Big Data storage services, they can manage to store their data even if the data limit increases unexpectedly as AWS provides virtually unlimited data storage with scale-in and scale-out options.</a:t>
            </a:r>
            <a:r>
              <a:rPr lang="en-US" dirty="0"/>
              <a:t> </a:t>
            </a:r>
            <a:r>
              <a:rPr lang="en-US" sz="2400" dirty="0"/>
              <a:t>AWS offers easy access and faster data retrieval as well</a:t>
            </a:r>
          </a:p>
        </p:txBody>
      </p:sp>
      <p:pic>
        <p:nvPicPr>
          <p:cNvPr id="8" name="Picture 7"/>
          <p:cNvPicPr>
            <a:picLocks noChangeAspect="1"/>
          </p:cNvPicPr>
          <p:nvPr/>
        </p:nvPicPr>
        <p:blipFill>
          <a:blip r:embed="rId4"/>
          <a:stretch>
            <a:fillRect/>
          </a:stretch>
        </p:blipFill>
        <p:spPr>
          <a:xfrm>
            <a:off x="5524500" y="1993447"/>
            <a:ext cx="6667500" cy="3219450"/>
          </a:xfrm>
          <a:prstGeom prst="rect">
            <a:avLst/>
          </a:prstGeom>
        </p:spPr>
      </p:pic>
    </p:spTree>
    <p:extLst>
      <p:ext uri="{BB962C8B-B14F-4D97-AF65-F5344CB8AC3E}">
        <p14:creationId xmlns:p14="http://schemas.microsoft.com/office/powerpoint/2010/main" val="3664332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77820"/>
            <a:ext cx="5809785" cy="1200329"/>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0175727-5F16-1FE9-1D89-4599DAFEA72F}"/>
              </a:ext>
            </a:extLst>
          </p:cNvPr>
          <p:cNvSpPr>
            <a:spLocks noGrp="1"/>
          </p:cNvSpPr>
          <p:nvPr>
            <p:ph idx="1"/>
          </p:nvPr>
        </p:nvSpPr>
        <p:spPr>
          <a:xfrm>
            <a:off x="199505" y="1170249"/>
            <a:ext cx="5612716" cy="5321989"/>
          </a:xfrm>
        </p:spPr>
        <p:txBody>
          <a:bodyPr>
            <a:noAutofit/>
          </a:bodyPr>
          <a:lstStyle/>
          <a:p>
            <a:pPr marL="0" marR="135890" lvl="0" indent="0">
              <a:lnSpc>
                <a:spcPct val="120000"/>
              </a:lnSpc>
              <a:spcAft>
                <a:spcPts val="1825"/>
              </a:spcAft>
              <a:buNone/>
              <a:tabLst>
                <a:tab pos="457200" algn="l"/>
              </a:tabLst>
            </a:pPr>
            <a:r>
              <a:rPr lang="en-IN" sz="2400" b="1" kern="100" dirty="0">
                <a:solidFill>
                  <a:srgbClr val="000000"/>
                </a:solidFill>
                <a:ea typeface="Times New Roman" panose="02020603050405020304" pitchFamily="18" charset="0"/>
              </a:rPr>
              <a:t>2. AWS Lambda:</a:t>
            </a:r>
          </a:p>
          <a:p>
            <a:pPr marL="0" marR="135890" lvl="0" indent="0">
              <a:lnSpc>
                <a:spcPct val="120000"/>
              </a:lnSpc>
              <a:spcAft>
                <a:spcPts val="1825"/>
              </a:spcAft>
              <a:buNone/>
              <a:tabLst>
                <a:tab pos="457200" algn="l"/>
              </a:tabLst>
            </a:pPr>
            <a:r>
              <a:rPr lang="en-US" sz="2400" dirty="0"/>
              <a:t>AWS Lambda eases the work of the mobile developer by managing the whole thing by themselves. AWS allows you to run the code according to the events and ease provisioning the servers or handling them. You need to upload the code, and Lambda will deal with the rest of the things, including scalability.</a:t>
            </a:r>
            <a:endParaRPr lang="en-IN" sz="2400" b="1" kern="100" dirty="0">
              <a:solidFill>
                <a:srgbClr val="000000"/>
              </a:solidFill>
              <a:ea typeface="Times New Roman" panose="02020603050405020304" pitchFamily="18" charset="0"/>
            </a:endParaRPr>
          </a:p>
        </p:txBody>
      </p:sp>
      <p:pic>
        <p:nvPicPr>
          <p:cNvPr id="11" name="Picture 10"/>
          <p:cNvPicPr>
            <a:picLocks noChangeAspect="1"/>
          </p:cNvPicPr>
          <p:nvPr/>
        </p:nvPicPr>
        <p:blipFill>
          <a:blip r:embed="rId4"/>
          <a:stretch>
            <a:fillRect/>
          </a:stretch>
        </p:blipFill>
        <p:spPr>
          <a:xfrm>
            <a:off x="5712959" y="2314080"/>
            <a:ext cx="5534025" cy="2876550"/>
          </a:xfrm>
          <a:prstGeom prst="rect">
            <a:avLst/>
          </a:prstGeom>
        </p:spPr>
      </p:pic>
    </p:spTree>
    <p:extLst>
      <p:ext uri="{BB962C8B-B14F-4D97-AF65-F5344CB8AC3E}">
        <p14:creationId xmlns:p14="http://schemas.microsoft.com/office/powerpoint/2010/main" val="132128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77820"/>
            <a:ext cx="5809785" cy="1200329"/>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0175727-5F16-1FE9-1D89-4599DAFEA72F}"/>
              </a:ext>
            </a:extLst>
          </p:cNvPr>
          <p:cNvSpPr>
            <a:spLocks noGrp="1"/>
          </p:cNvSpPr>
          <p:nvPr>
            <p:ph idx="1"/>
          </p:nvPr>
        </p:nvSpPr>
        <p:spPr>
          <a:xfrm>
            <a:off x="199505" y="1170249"/>
            <a:ext cx="5413019" cy="5321989"/>
          </a:xfrm>
        </p:spPr>
        <p:txBody>
          <a:bodyPr>
            <a:noAutofit/>
          </a:bodyPr>
          <a:lstStyle/>
          <a:p>
            <a:pPr marL="0" marR="135890" indent="0">
              <a:lnSpc>
                <a:spcPct val="100000"/>
              </a:lnSpc>
              <a:spcAft>
                <a:spcPts val="1825"/>
              </a:spcAft>
              <a:buNone/>
              <a:tabLst>
                <a:tab pos="457200" algn="l"/>
              </a:tabLst>
            </a:pPr>
            <a:r>
              <a:rPr lang="en-IN" sz="2400" b="1" kern="100" dirty="0">
                <a:solidFill>
                  <a:srgbClr val="000000"/>
                </a:solidFill>
                <a:effectLst/>
                <a:latin typeface="Times New Roman" panose="02020603050405020304" pitchFamily="18" charset="0"/>
                <a:ea typeface="Times New Roman" panose="02020603050405020304" pitchFamily="18" charset="0"/>
              </a:rPr>
              <a:t>3. Amazon Dynamo DB:</a:t>
            </a:r>
          </a:p>
          <a:p>
            <a:pPr marL="0" marR="135890" indent="0">
              <a:lnSpc>
                <a:spcPct val="100000"/>
              </a:lnSpc>
              <a:spcAft>
                <a:spcPts val="1825"/>
              </a:spcAft>
              <a:buNone/>
              <a:tabLst>
                <a:tab pos="457200" algn="l"/>
              </a:tabLst>
            </a:pPr>
            <a:r>
              <a:rPr lang="en-IN" sz="2400" kern="100" dirty="0">
                <a:solidFill>
                  <a:srgbClr val="000000"/>
                </a:solidFill>
                <a:effectLst/>
                <a:latin typeface="Times New Roman" panose="02020603050405020304" pitchFamily="18" charset="0"/>
                <a:ea typeface="Times New Roman" panose="02020603050405020304" pitchFamily="18" charset="0"/>
              </a:rPr>
              <a:t>	</a:t>
            </a:r>
            <a:r>
              <a:rPr lang="en-US" sz="2400" dirty="0"/>
              <a:t>Amazon Dynamo DB is a NoSQL (not only SQL) cloud database service that can store and retrieve a large amount of data or traffic according to the user’s demand. Its database service is extremely fast, which offers steady, single-digit millisecond latency at any level.</a:t>
            </a:r>
            <a:r>
              <a:rPr lang="en-IN" sz="2400" kern="100" dirty="0">
                <a:solidFill>
                  <a:srgbClr val="000000"/>
                </a:solidFill>
                <a:effectLst/>
                <a:ea typeface="Times New Roman" panose="02020603050405020304" pitchFamily="18" charset="0"/>
              </a:rPr>
              <a:t> </a:t>
            </a:r>
          </a:p>
          <a:p>
            <a:pPr marL="342900" marR="135890" lvl="0" indent="-342900" algn="just">
              <a:lnSpc>
                <a:spcPct val="152000"/>
              </a:lnSpc>
              <a:spcAft>
                <a:spcPts val="1825"/>
              </a:spcAft>
              <a:buAutoNum type="arabicPeriod"/>
              <a:tabLst>
                <a:tab pos="457200" algn="l"/>
              </a:tabLs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marR="135890" lvl="0" indent="0" algn="just">
              <a:lnSpc>
                <a:spcPct val="100000"/>
              </a:lnSpc>
              <a:spcAft>
                <a:spcPts val="1825"/>
              </a:spcAft>
              <a:buNone/>
              <a:tabLst>
                <a:tab pos="457200" algn="l"/>
              </a:tabLst>
            </a:pPr>
            <a:r>
              <a:rPr lang="en-IN" sz="2400" b="1" kern="100" dirty="0">
                <a:solidFill>
                  <a:srgbClr val="000000"/>
                </a:solidFill>
                <a:ea typeface="Times New Roman" panose="02020603050405020304" pitchFamily="18" charset="0"/>
              </a:rPr>
              <a:t>	</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10" name="Picture 9"/>
          <p:cNvPicPr>
            <a:picLocks noChangeAspect="1"/>
          </p:cNvPicPr>
          <p:nvPr/>
        </p:nvPicPr>
        <p:blipFill>
          <a:blip r:embed="rId4"/>
          <a:stretch>
            <a:fillRect/>
          </a:stretch>
        </p:blipFill>
        <p:spPr>
          <a:xfrm>
            <a:off x="5471534" y="2000250"/>
            <a:ext cx="6505575" cy="3314700"/>
          </a:xfrm>
          <a:prstGeom prst="rect">
            <a:avLst/>
          </a:prstGeom>
        </p:spPr>
      </p:pic>
    </p:spTree>
    <p:extLst>
      <p:ext uri="{BB962C8B-B14F-4D97-AF65-F5344CB8AC3E}">
        <p14:creationId xmlns:p14="http://schemas.microsoft.com/office/powerpoint/2010/main" val="52926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77820"/>
            <a:ext cx="5809785" cy="1200329"/>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0175727-5F16-1FE9-1D89-4599DAFEA72F}"/>
              </a:ext>
            </a:extLst>
          </p:cNvPr>
          <p:cNvSpPr>
            <a:spLocks noGrp="1"/>
          </p:cNvSpPr>
          <p:nvPr>
            <p:ph idx="1"/>
          </p:nvPr>
        </p:nvSpPr>
        <p:spPr>
          <a:xfrm>
            <a:off x="199505" y="1258229"/>
            <a:ext cx="5591695" cy="5234009"/>
          </a:xfrm>
        </p:spPr>
        <p:txBody>
          <a:bodyPr>
            <a:normAutofit/>
          </a:bodyPr>
          <a:lstStyle/>
          <a:p>
            <a:r>
              <a:rPr lang="en-IN" sz="2400" b="1" kern="100" dirty="0">
                <a:solidFill>
                  <a:srgbClr val="000000"/>
                </a:solidFill>
                <a:ea typeface="Times New Roman" panose="02020603050405020304" pitchFamily="18" charset="0"/>
              </a:rPr>
              <a:t>4. </a:t>
            </a:r>
            <a:r>
              <a:rPr lang="en-IN" sz="2400" b="1" dirty="0"/>
              <a:t>AWS Device Farm</a:t>
            </a:r>
            <a:r>
              <a:rPr lang="en-IN" sz="2400" b="1" kern="100" dirty="0">
                <a:solidFill>
                  <a:srgbClr val="000000"/>
                </a:solidFill>
                <a:effectLst/>
                <a:ea typeface="Times New Roman" panose="02020603050405020304" pitchFamily="18" charset="0"/>
              </a:rPr>
              <a:t>:</a:t>
            </a:r>
          </a:p>
          <a:p>
            <a:pPr marL="0" marR="135890" lvl="0" indent="0">
              <a:lnSpc>
                <a:spcPct val="100000"/>
              </a:lnSpc>
              <a:spcAft>
                <a:spcPts val="1825"/>
              </a:spcAft>
              <a:buNone/>
              <a:tabLst>
                <a:tab pos="457200" algn="l"/>
              </a:tabLst>
            </a:pPr>
            <a:r>
              <a:rPr lang="en-IN" sz="2400" kern="100" dirty="0">
                <a:solidFill>
                  <a:srgbClr val="000000"/>
                </a:solidFill>
                <a:effectLst/>
                <a:latin typeface="Times New Roman" panose="02020603050405020304" pitchFamily="18" charset="0"/>
                <a:ea typeface="Times New Roman" panose="02020603050405020304" pitchFamily="18" charset="0"/>
              </a:rPr>
              <a:t>	</a:t>
            </a:r>
            <a:r>
              <a:rPr lang="en-US" sz="2400" dirty="0"/>
              <a:t>It is an app testing service that allows you to test different apps on real mobile devices hosted by AWS. There are two methods to use this service. Automated Testing allows you to test the app with various physical devices in the AWS Cloud platform. Remote Access allows you to assess the devices in real-time from the web browser. You can test your Android, iOS, and web applications compared to real mobile devices in the cloud app. </a:t>
            </a:r>
          </a:p>
        </p:txBody>
      </p:sp>
      <p:pic>
        <p:nvPicPr>
          <p:cNvPr id="6" name="Picture 5"/>
          <p:cNvPicPr>
            <a:picLocks noChangeAspect="1"/>
          </p:cNvPicPr>
          <p:nvPr/>
        </p:nvPicPr>
        <p:blipFill>
          <a:blip r:embed="rId4"/>
          <a:stretch>
            <a:fillRect/>
          </a:stretch>
        </p:blipFill>
        <p:spPr>
          <a:xfrm>
            <a:off x="5743573" y="1968273"/>
            <a:ext cx="6448425" cy="3095625"/>
          </a:xfrm>
          <a:prstGeom prst="rect">
            <a:avLst/>
          </a:prstGeom>
        </p:spPr>
      </p:pic>
    </p:spTree>
    <p:extLst>
      <p:ext uri="{BB962C8B-B14F-4D97-AF65-F5344CB8AC3E}">
        <p14:creationId xmlns:p14="http://schemas.microsoft.com/office/powerpoint/2010/main" val="2723881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marL="0" indent="0">
              <a:lnSpc>
                <a:spcPct val="100000"/>
              </a:lnSpc>
              <a:buNone/>
            </a:pPr>
            <a:r>
              <a:rPr lang="en-US" sz="2400" dirty="0"/>
              <a:t>AWS aims to provide scalable, flexible, and cost-effective cloud computing solutions to help businesses deploy, manage, and scale applications and infrastructure based on their specific needs and workloads, leveraging a broad range of services and tools to optimize performance and drive innovation.</a:t>
            </a:r>
          </a:p>
          <a:p>
            <a:pPr>
              <a:lnSpc>
                <a:spcPct val="100000"/>
              </a:lnSpc>
            </a:pPr>
            <a:r>
              <a:rPr lang="en-US" sz="2400" b="1" dirty="0"/>
              <a:t>Understand Cloud Concepts</a:t>
            </a:r>
            <a:r>
              <a:rPr lang="en-US" sz="2400" dirty="0"/>
              <a:t>: Learn the basics of cloud computing and AWS services.</a:t>
            </a:r>
          </a:p>
          <a:p>
            <a:pPr>
              <a:lnSpc>
                <a:spcPct val="100000"/>
              </a:lnSpc>
            </a:pPr>
            <a:r>
              <a:rPr lang="en-US" sz="2400" b="1" dirty="0"/>
              <a:t>Use Core Services</a:t>
            </a:r>
            <a:r>
              <a:rPr lang="en-US" sz="2400" dirty="0"/>
              <a:t>: Get proficient with Amazon EC2, S3, RDS, and other core AWS services.</a:t>
            </a:r>
          </a:p>
          <a:p>
            <a:pPr>
              <a:lnSpc>
                <a:spcPct val="100000"/>
              </a:lnSpc>
            </a:pPr>
            <a:r>
              <a:rPr lang="en-US" sz="2400" b="1" dirty="0"/>
              <a:t>Manage Infrastructure</a:t>
            </a:r>
            <a:r>
              <a:rPr lang="en-US" sz="2400" dirty="0"/>
              <a:t>: Set up and manage AWS environments, including VPCs and security.</a:t>
            </a:r>
          </a:p>
          <a:p>
            <a:pPr>
              <a:lnSpc>
                <a:spcPct val="100000"/>
              </a:lnSpc>
            </a:pPr>
            <a:r>
              <a:rPr lang="en-US" sz="2400" b="1" dirty="0"/>
              <a:t>Implement Security</a:t>
            </a:r>
            <a:r>
              <a:rPr lang="en-US" sz="2400" dirty="0"/>
              <a:t>: Apply AWS security best practices and use tools like IAM and </a:t>
            </a:r>
            <a:r>
              <a:rPr lang="en-US" sz="2400" dirty="0" err="1"/>
              <a:t>CloudWatch</a:t>
            </a:r>
            <a:r>
              <a:rPr lang="en-US" sz="2400" dirty="0"/>
              <a:t>.</a:t>
            </a:r>
          </a:p>
          <a:p>
            <a:pPr>
              <a:lnSpc>
                <a:spcPct val="100000"/>
              </a:lnSpc>
            </a:pPr>
            <a:r>
              <a:rPr lang="en-US" sz="2400" b="1" dirty="0"/>
              <a:t>Optimize Costs</a:t>
            </a:r>
            <a:r>
              <a:rPr lang="en-US" sz="2400" dirty="0"/>
              <a:t>: Estimate and manage costs with AWS pricing tools and optimization techniques.</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923330"/>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53549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a:lnSpc>
                <a:spcPct val="100000"/>
              </a:lnSpc>
              <a:spcBef>
                <a:spcPts val="500"/>
              </a:spcBef>
              <a:spcAft>
                <a:spcPts val="500"/>
              </a:spcAft>
              <a:buFont typeface="Wingdings" panose="05000000000000000000" pitchFamily="2" charset="2"/>
              <a:buChar char="v"/>
            </a:pPr>
            <a:r>
              <a:rPr lang="en-US" sz="2400" dirty="0"/>
              <a:t>In conclusion, AWS stands out as a transformative platform that revolutionizes how businesses approach cloud computing and digital infrastructure. </a:t>
            </a:r>
          </a:p>
          <a:p>
            <a:pPr>
              <a:lnSpc>
                <a:spcPct val="100000"/>
              </a:lnSpc>
              <a:spcBef>
                <a:spcPts val="500"/>
              </a:spcBef>
              <a:spcAft>
                <a:spcPts val="500"/>
              </a:spcAft>
              <a:buFont typeface="Wingdings" panose="05000000000000000000" pitchFamily="2" charset="2"/>
              <a:buChar char="v"/>
            </a:pPr>
            <a:r>
              <a:rPr lang="en-US" sz="2400" dirty="0"/>
              <a:t>By harnessing a wide array of scalable and flexible services, AWS enables organizations to deploy, manage, and optimize their applications with precision and agility. </a:t>
            </a:r>
          </a:p>
          <a:p>
            <a:pPr>
              <a:lnSpc>
                <a:spcPct val="100000"/>
              </a:lnSpc>
              <a:spcBef>
                <a:spcPts val="500"/>
              </a:spcBef>
              <a:spcAft>
                <a:spcPts val="500"/>
              </a:spcAft>
              <a:buFont typeface="Wingdings" panose="05000000000000000000" pitchFamily="2" charset="2"/>
              <a:buChar char="v"/>
            </a:pPr>
            <a:r>
              <a:rPr lang="en-US" sz="2400" dirty="0"/>
              <a:t>This shift from traditional on-premises solutions to a cloud-based model empowers businesses to innovate rapidly, reduce costs, and respond to evolving demands effectively. </a:t>
            </a:r>
          </a:p>
          <a:p>
            <a:pPr>
              <a:lnSpc>
                <a:spcPct val="100000"/>
              </a:lnSpc>
              <a:spcBef>
                <a:spcPts val="500"/>
              </a:spcBef>
              <a:spcAft>
                <a:spcPts val="500"/>
              </a:spcAft>
              <a:buFont typeface="Wingdings" panose="05000000000000000000" pitchFamily="2" charset="2"/>
              <a:buChar char="v"/>
            </a:pPr>
            <a:r>
              <a:rPr lang="en-US" sz="2400" dirty="0"/>
              <a:t>AWS fosters collaboration and efficiency across teams by providing a unified environment where resources can be seamlessly integrated and managed.</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923330"/>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44492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Course Objective</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Introduction</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Technology</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Modules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Real Time 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Learning outcomes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GitHub Link</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Queries</a:t>
            </a:r>
            <a:endParaRPr lang="en-IN"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7"/>
              <a:stretch>
                <a:fillRect/>
              </a:stretch>
            </p:blipFill>
            <p:spPr>
              <a:xfrm>
                <a:off x="598134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09461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Git Hub Dashboard</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marL="0" indent="0">
              <a:lnSpc>
                <a:spcPct val="100000"/>
              </a:lnSpc>
              <a:spcBef>
                <a:spcPts val="500"/>
              </a:spcBef>
              <a:spcAft>
                <a:spcPts val="500"/>
              </a:spcAft>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457200" indent="-457200">
              <a:lnSpc>
                <a:spcPct val="100000"/>
              </a:lnSpc>
              <a:spcBef>
                <a:spcPts val="500"/>
              </a:spcBef>
              <a:spcAft>
                <a:spcPts val="500"/>
              </a:spcAft>
            </a:pPr>
            <a:r>
              <a:rPr lang="en-US" dirty="0"/>
              <a:t>Repository Name : Summer Internship – II</a:t>
            </a:r>
          </a:p>
          <a:p>
            <a:pPr marL="457200" indent="-457200">
              <a:lnSpc>
                <a:spcPct val="100000"/>
              </a:lnSpc>
              <a:spcBef>
                <a:spcPts val="500"/>
              </a:spcBef>
              <a:spcAft>
                <a:spcPts val="500"/>
              </a:spcAft>
            </a:pPr>
            <a:r>
              <a:rPr lang="en-US" dirty="0"/>
              <a:t>Git Hub Link:  </a:t>
            </a:r>
            <a:r>
              <a:rPr lang="en-US" u="sng" dirty="0"/>
              <a:t>https://github.com/Deepikareddy3103</a:t>
            </a:r>
            <a:endParaRPr lang="en-IN" sz="2600" b="1" u="sng" dirty="0">
              <a:solidFill>
                <a:srgbClr val="374151"/>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923330"/>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8"/>
          <a:stretch>
            <a:fillRect/>
          </a:stretch>
        </p:blipFill>
        <p:spPr>
          <a:xfrm>
            <a:off x="732182" y="1186815"/>
            <a:ext cx="10515600" cy="3609975"/>
          </a:xfrm>
          <a:prstGeom prst="rect">
            <a:avLst/>
          </a:prstGeom>
        </p:spPr>
      </p:pic>
    </p:spTree>
    <p:extLst>
      <p:ext uri="{BB962C8B-B14F-4D97-AF65-F5344CB8AC3E}">
        <p14:creationId xmlns:p14="http://schemas.microsoft.com/office/powerpoint/2010/main" val="254935925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923330"/>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3513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214G1A3220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646331"/>
          </a:xfrm>
          <a:prstGeom prst="rect">
            <a:avLst/>
          </a:prstGeom>
          <a:noFill/>
        </p:spPr>
        <p:txBody>
          <a:bodyPr wrap="square" rtlCol="0">
            <a:spAutoFit/>
          </a:bodyPr>
          <a:lstStyle/>
          <a:p>
            <a:pPr algn="ctr"/>
            <a:endParaRPr lang="en-US" b="1" i="1" dirty="0">
              <a:solidFill>
                <a:schemeClr val="bg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3517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ctr"/>
            <a:r>
              <a:rPr lang="en-US" dirty="0"/>
              <a:t>Course Objective</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dirty="0"/>
              <a:t>The objectives of the AWS Training Course are to provide participants with a thorough understanding of AWS cloud services and their applications. Throughout the course, participants will gain hands-on experience in deploying and managing AWS resources, ensuring security, and optimizing costs.</a:t>
            </a:r>
            <a:endParaRPr lang="en-IN" sz="2400" dirty="0"/>
          </a:p>
          <a:p>
            <a:pPr>
              <a:lnSpc>
                <a:spcPct val="100000"/>
              </a:lnSpc>
              <a:spcBef>
                <a:spcPts val="500"/>
              </a:spcBef>
              <a:spcAft>
                <a:spcPts val="500"/>
              </a:spcAft>
            </a:pPr>
            <a:r>
              <a:rPr lang="en-US" sz="2400" b="1" dirty="0"/>
              <a:t>Understand Cloud Concepts</a:t>
            </a:r>
            <a:r>
              <a:rPr lang="en-US" sz="2400" dirty="0"/>
              <a:t>: Learn the basics of cloud computing and AWS services.</a:t>
            </a:r>
          </a:p>
          <a:p>
            <a:pPr>
              <a:lnSpc>
                <a:spcPct val="100000"/>
              </a:lnSpc>
              <a:spcBef>
                <a:spcPts val="500"/>
              </a:spcBef>
              <a:spcAft>
                <a:spcPts val="500"/>
              </a:spcAft>
            </a:pPr>
            <a:r>
              <a:rPr lang="en-US" sz="2400" b="1" dirty="0"/>
              <a:t>Explore AWS Core Services</a:t>
            </a:r>
            <a:r>
              <a:rPr lang="en-US" sz="2400" dirty="0"/>
              <a:t>: Get familiar with key AWS services like EC2, S3, and RDS.</a:t>
            </a:r>
          </a:p>
          <a:p>
            <a:pPr>
              <a:lnSpc>
                <a:spcPct val="100000"/>
              </a:lnSpc>
              <a:spcBef>
                <a:spcPts val="500"/>
              </a:spcBef>
              <a:spcAft>
                <a:spcPts val="500"/>
              </a:spcAft>
            </a:pPr>
            <a:r>
              <a:rPr lang="en-US" sz="2400" b="1" dirty="0"/>
              <a:t>Deploy and Manage Resources</a:t>
            </a:r>
            <a:r>
              <a:rPr lang="en-US" sz="2400" dirty="0"/>
              <a:t>: Gain hands-on experience in setting up and managing AWS resources.</a:t>
            </a:r>
          </a:p>
          <a:p>
            <a:pPr>
              <a:lnSpc>
                <a:spcPct val="100000"/>
              </a:lnSpc>
              <a:spcBef>
                <a:spcPts val="500"/>
              </a:spcBef>
              <a:spcAft>
                <a:spcPts val="500"/>
              </a:spcAft>
            </a:pPr>
            <a:r>
              <a:rPr lang="en-US" sz="2400" b="1" dirty="0"/>
              <a:t>Learn Security Best Practices</a:t>
            </a:r>
            <a:r>
              <a:rPr lang="en-US" sz="2400" dirty="0"/>
              <a:t>: Understand AWS security features and compliance.</a:t>
            </a:r>
          </a:p>
          <a:p>
            <a:pPr>
              <a:lnSpc>
                <a:spcPct val="100000"/>
              </a:lnSpc>
              <a:spcBef>
                <a:spcPts val="500"/>
              </a:spcBef>
              <a:spcAft>
                <a:spcPts val="500"/>
              </a:spcAft>
            </a:pPr>
            <a:r>
              <a:rPr lang="en-US" sz="2400" b="1" dirty="0"/>
              <a:t>Optimize Performance and Costs</a:t>
            </a:r>
            <a:r>
              <a:rPr lang="en-US" sz="2400" dirty="0"/>
              <a:t>: Learn to optimize resources for cost-efficiency and performance.</a:t>
            </a:r>
          </a:p>
          <a:p>
            <a:pPr>
              <a:lnSpc>
                <a:spcPct val="100000"/>
              </a:lnSpc>
              <a:spcBef>
                <a:spcPts val="500"/>
              </a:spcBef>
              <a:spcAft>
                <a:spcPts val="500"/>
              </a:spcAft>
            </a:pPr>
            <a:r>
              <a:rPr lang="en-US" sz="2400" b="1" dirty="0"/>
              <a:t>Prepare for Certification</a:t>
            </a:r>
            <a:r>
              <a:rPr lang="en-US" sz="2400" dirty="0"/>
              <a:t>: Build knowledge and skills for AWS certification exams.</a:t>
            </a:r>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p:txBody>
      </p:sp>
    </p:spTree>
    <p:extLst>
      <p:ext uri="{BB962C8B-B14F-4D97-AF65-F5344CB8AC3E}">
        <p14:creationId xmlns:p14="http://schemas.microsoft.com/office/powerpoint/2010/main" val="28382651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just"/>
            <a:r>
              <a:rPr lang="en-US" dirty="0"/>
              <a:t>                               Introduction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6" y="1107789"/>
            <a:ext cx="6993774" cy="5394960"/>
          </a:xfrm>
        </p:spPr>
        <p:txBody>
          <a:bodyPr>
            <a:noAutofit/>
          </a:bodyPr>
          <a:lstStyle/>
          <a:p>
            <a:pPr marL="0" indent="0">
              <a:lnSpc>
                <a:spcPct val="150000"/>
              </a:lnSpc>
              <a:spcBef>
                <a:spcPts val="500"/>
              </a:spcBef>
              <a:spcAft>
                <a:spcPts val="500"/>
              </a:spcAft>
              <a:buNone/>
            </a:pPr>
            <a:r>
              <a:rPr lang="en-US" sz="2800" b="1" dirty="0"/>
              <a:t>What is AWS?</a:t>
            </a:r>
          </a:p>
          <a:p>
            <a:pPr marR="135890" lvl="0">
              <a:lnSpc>
                <a:spcPct val="100000"/>
              </a:lnSpc>
              <a:spcBef>
                <a:spcPts val="0"/>
              </a:spcBef>
              <a:spcAft>
                <a:spcPts val="400"/>
              </a:spcAft>
              <a:tabLst>
                <a:tab pos="457200" algn="l"/>
              </a:tabLst>
            </a:pPr>
            <a:r>
              <a:rPr lang="en-US" sz="2400" dirty="0"/>
              <a:t>AWS (Amazon Web Services) is the most comprehensive and widely used cloud platform in the world today. </a:t>
            </a:r>
          </a:p>
          <a:p>
            <a:pPr marR="135890" lvl="0">
              <a:lnSpc>
                <a:spcPct val="100000"/>
              </a:lnSpc>
              <a:spcBef>
                <a:spcPts val="0"/>
              </a:spcBef>
              <a:spcAft>
                <a:spcPts val="400"/>
              </a:spcAft>
              <a:tabLst>
                <a:tab pos="457200" algn="l"/>
              </a:tabLst>
            </a:pPr>
            <a:r>
              <a:rPr lang="en-US" sz="2400" dirty="0"/>
              <a:t>Launched in 2006, it includes a combination of </a:t>
            </a:r>
          </a:p>
          <a:p>
            <a:pPr marL="0" marR="135890" lvl="0" indent="0">
              <a:lnSpc>
                <a:spcPct val="100000"/>
              </a:lnSpc>
              <a:spcBef>
                <a:spcPts val="0"/>
              </a:spcBef>
              <a:spcAft>
                <a:spcPts val="400"/>
              </a:spcAft>
              <a:buNone/>
              <a:tabLst>
                <a:tab pos="457200" algn="l"/>
              </a:tabLst>
            </a:pPr>
            <a:r>
              <a:rPr lang="en-US" sz="2400" dirty="0"/>
              <a:t>   Infrastructure-as-a-Service (IaaS), Platform-as-a-   </a:t>
            </a:r>
          </a:p>
          <a:p>
            <a:pPr marL="0" marR="135890" lvl="0" indent="0">
              <a:lnSpc>
                <a:spcPct val="100000"/>
              </a:lnSpc>
              <a:spcBef>
                <a:spcPts val="0"/>
              </a:spcBef>
              <a:spcAft>
                <a:spcPts val="400"/>
              </a:spcAft>
              <a:buNone/>
              <a:tabLst>
                <a:tab pos="457200" algn="l"/>
              </a:tabLst>
            </a:pPr>
            <a:r>
              <a:rPr lang="en-US" sz="2400" dirty="0"/>
              <a:t>   Service (PaaS), and Software-as-a-Service (SaaS).</a:t>
            </a:r>
          </a:p>
          <a:p>
            <a:pPr marR="135890" lvl="0">
              <a:lnSpc>
                <a:spcPct val="100000"/>
              </a:lnSpc>
              <a:spcBef>
                <a:spcPts val="0"/>
              </a:spcBef>
              <a:spcAft>
                <a:spcPts val="400"/>
              </a:spcAft>
              <a:tabLst>
                <a:tab pos="457200" algn="l"/>
              </a:tabLst>
            </a:pPr>
            <a:r>
              <a:rPr lang="en-US" sz="2400" dirty="0"/>
              <a:t>AWS offers over 200 fully featured services. It allows you to select the programming language, database, operating system, web application platform, and other needed services.</a:t>
            </a:r>
          </a:p>
          <a:p>
            <a:pPr marL="0" marR="135890" lvl="0" indent="0">
              <a:lnSpc>
                <a:spcPct val="100000"/>
              </a:lnSpc>
              <a:spcBef>
                <a:spcPts val="500"/>
              </a:spcBef>
              <a:spcAft>
                <a:spcPts val="500"/>
              </a:spcAft>
              <a:buNone/>
              <a:tabLst>
                <a:tab pos="457200" algn="l"/>
              </a:tabLst>
            </a:pPr>
            <a:r>
              <a:rPr lang="en-IN" sz="1600" b="0" i="0" u="none" strike="noStrike" dirty="0">
                <a:solidFill>
                  <a:srgbClr val="FFFFFF"/>
                </a:solidFill>
                <a:effectLst/>
                <a:latin typeface="Poppins" pitchFamily="2" charset="77"/>
              </a:rPr>
              <a:t>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9804" y="-77443"/>
            <a:ext cx="5497158"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7"/>
          <a:stretch>
            <a:fillRect/>
          </a:stretch>
        </p:blipFill>
        <p:spPr>
          <a:xfrm>
            <a:off x="7622772" y="2227554"/>
            <a:ext cx="4569226" cy="2876550"/>
          </a:xfrm>
          <a:prstGeom prst="rect">
            <a:avLst/>
          </a:prstGeom>
        </p:spPr>
      </p:pic>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pPr algn="just"/>
            <a:r>
              <a:rPr lang="en-US" dirty="0"/>
              <a:t>Technology</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206430" y="1017100"/>
            <a:ext cx="11779135" cy="5394960"/>
          </a:xfrm>
        </p:spPr>
        <p:txBody>
          <a:bodyPr>
            <a:noAutofit/>
          </a:bodyPr>
          <a:lstStyle/>
          <a:p>
            <a:pPr>
              <a:lnSpc>
                <a:spcPct val="100000"/>
              </a:lnSpc>
              <a:spcBef>
                <a:spcPts val="500"/>
              </a:spcBef>
              <a:spcAft>
                <a:spcPts val="500"/>
              </a:spcAft>
            </a:pPr>
            <a:r>
              <a:rPr lang="en-US" sz="2400" dirty="0"/>
              <a:t>Amazon Web Services (AWS) technology is a comprehensive suite of cloud computing services provided by Amazon. It aims to offer scalable, reliable, and cost-effective cloud infrastructure and platform services to individuals, businesses, and governments, enabling them to innovate and deploy applications more efficiently.</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marL="457200" indent="-457200">
              <a:lnSpc>
                <a:spcPct val="100000"/>
              </a:lnSpc>
              <a:spcBef>
                <a:spcPts val="500"/>
              </a:spcBef>
              <a:spcAft>
                <a:spcPts val="500"/>
              </a:spcAft>
              <a:buFont typeface="+mj-lt"/>
              <a:buAutoNum type="arabicPeriod"/>
            </a:pPr>
            <a:r>
              <a:rPr lang="en-IN" sz="2400" dirty="0"/>
              <a:t>Compute</a:t>
            </a:r>
          </a:p>
          <a:p>
            <a:pPr marL="457200" indent="-457200">
              <a:lnSpc>
                <a:spcPct val="100000"/>
              </a:lnSpc>
              <a:spcBef>
                <a:spcPts val="500"/>
              </a:spcBef>
              <a:spcAft>
                <a:spcPts val="500"/>
              </a:spcAft>
              <a:buFont typeface="+mj-lt"/>
              <a:buAutoNum type="arabicPeriod"/>
            </a:pPr>
            <a:r>
              <a:rPr lang="en-IN" sz="2400" dirty="0"/>
              <a:t>Storage</a:t>
            </a:r>
          </a:p>
          <a:p>
            <a:pPr marL="457200" indent="-457200">
              <a:lnSpc>
                <a:spcPct val="100000"/>
              </a:lnSpc>
              <a:spcBef>
                <a:spcPts val="500"/>
              </a:spcBef>
              <a:spcAft>
                <a:spcPts val="500"/>
              </a:spcAft>
              <a:buFont typeface="+mj-lt"/>
              <a:buAutoNum type="arabicPeriod"/>
            </a:pPr>
            <a:r>
              <a:rPr lang="en-IN" sz="2400" dirty="0"/>
              <a:t>Databases</a:t>
            </a:r>
          </a:p>
          <a:p>
            <a:pPr marL="457200" indent="-457200">
              <a:lnSpc>
                <a:spcPct val="100000"/>
              </a:lnSpc>
              <a:spcBef>
                <a:spcPts val="500"/>
              </a:spcBef>
              <a:spcAft>
                <a:spcPts val="500"/>
              </a:spcAft>
              <a:buFont typeface="+mj-lt"/>
              <a:buAutoNum type="arabicPeriod"/>
            </a:pPr>
            <a:r>
              <a:rPr lang="en-IN" sz="2400" dirty="0"/>
              <a:t>Networking</a:t>
            </a:r>
          </a:p>
          <a:p>
            <a:pPr marL="457200" indent="-457200">
              <a:lnSpc>
                <a:spcPct val="100000"/>
              </a:lnSpc>
              <a:spcBef>
                <a:spcPts val="500"/>
              </a:spcBef>
              <a:spcAft>
                <a:spcPts val="500"/>
              </a:spcAft>
              <a:buFont typeface="+mj-lt"/>
              <a:buAutoNum type="arabicPeriod"/>
            </a:pPr>
            <a:r>
              <a:rPr lang="en-IN" sz="2400" dirty="0"/>
              <a:t>Security and Identity</a:t>
            </a:r>
          </a:p>
          <a:p>
            <a:pPr marL="457200" indent="-457200">
              <a:lnSpc>
                <a:spcPct val="100000"/>
              </a:lnSpc>
              <a:spcBef>
                <a:spcPts val="500"/>
              </a:spcBef>
              <a:spcAft>
                <a:spcPts val="500"/>
              </a:spcAft>
              <a:buFont typeface="+mj-lt"/>
              <a:buAutoNum type="arabicPeriod"/>
            </a:pPr>
            <a:r>
              <a:rPr lang="en-IN" sz="2400" dirty="0"/>
              <a:t>Machine Learning and AI</a:t>
            </a:r>
          </a:p>
          <a:p>
            <a:pPr marL="0" indent="0">
              <a:lnSpc>
                <a:spcPct val="10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p>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646331"/>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AWS Cloud Virtual Internship</a:t>
            </a:r>
          </a:p>
          <a:p>
            <a:pPr algn="just"/>
            <a:endParaRPr lang="en-US" b="1" i="1" dirty="0">
              <a:solidFill>
                <a:schemeClr val="bg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7"/>
          <a:stretch>
            <a:fillRect/>
          </a:stretch>
        </p:blipFill>
        <p:spPr>
          <a:xfrm>
            <a:off x="5487754" y="2687637"/>
            <a:ext cx="5848350" cy="3799237"/>
          </a:xfrm>
          <a:prstGeom prst="rect">
            <a:avLst/>
          </a:prstGeom>
        </p:spPr>
      </p:pic>
    </p:spTree>
    <p:extLst>
      <p:ext uri="{BB962C8B-B14F-4D97-AF65-F5344CB8AC3E}">
        <p14:creationId xmlns:p14="http://schemas.microsoft.com/office/powerpoint/2010/main" val="19178515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Technology</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buNone/>
            </a:pPr>
            <a:r>
              <a:rPr lang="en-US" sz="2400" b="1" dirty="0"/>
              <a:t>1. Compute</a:t>
            </a:r>
          </a:p>
          <a:p>
            <a:pPr marL="0" indent="0">
              <a:buNone/>
            </a:pPr>
            <a:r>
              <a:rPr lang="en-US" sz="2400" dirty="0"/>
              <a:t>AWS Compute services, such as Amazon EC2 and AWS Lambda, offer scalable and flexible virtual servers and </a:t>
            </a:r>
            <a:r>
              <a:rPr lang="en-US" sz="2400" dirty="0" err="1"/>
              <a:t>serverless</a:t>
            </a:r>
            <a:r>
              <a:rPr lang="en-US" sz="2400" dirty="0"/>
              <a:t> computing. They allow you to run applications without managing physical hardware, providing both high performance and cost efficiency. Compute resources can be adjusted based on workload demands, enabling optimal use of resources.</a:t>
            </a:r>
          </a:p>
          <a:p>
            <a:pPr marL="0" indent="0">
              <a:buNone/>
            </a:pPr>
            <a:r>
              <a:rPr lang="en-US" sz="2400" b="1" dirty="0"/>
              <a:t>2. Storage</a:t>
            </a:r>
          </a:p>
          <a:p>
            <a:pPr marL="0" indent="0">
              <a:buNone/>
            </a:pPr>
            <a:r>
              <a:rPr lang="en-US" sz="2400" dirty="0"/>
              <a:t>AWS Storage services, including Amazon S3 and Amazon EBS, provide scalable and durable solutions for storing data. They support a wide range of use cases from object storage to block storage and archival.</a:t>
            </a:r>
          </a:p>
          <a:p>
            <a:pPr marL="0" indent="0">
              <a:buNone/>
            </a:pPr>
            <a:r>
              <a:rPr lang="en-US" sz="2400" b="1" dirty="0"/>
              <a:t>3. Databases</a:t>
            </a:r>
          </a:p>
          <a:p>
            <a:pPr marL="0" indent="0">
              <a:buNone/>
            </a:pPr>
            <a:r>
              <a:rPr lang="en-US" sz="2400" dirty="0"/>
              <a:t>AWS Databases, such as Amazon RDS and </a:t>
            </a:r>
            <a:r>
              <a:rPr lang="en-US" sz="2400" dirty="0" err="1"/>
              <a:t>DynamoDB</a:t>
            </a:r>
            <a:r>
              <a:rPr lang="en-US" sz="2400" dirty="0"/>
              <a:t>, offer managed database solutions for both relational and NoSQL needs. They simplify database management tasks like backups, scaling, and patching. These services provide high performance, availability, and security for your data</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923330"/>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AWS Cloud Virtual Internship</a:t>
            </a:r>
          </a:p>
          <a:p>
            <a:pPr algn="just"/>
            <a:endParaRPr lang="en-US" b="1" i="1" dirty="0">
              <a:solidFill>
                <a:schemeClr val="bg1"/>
              </a:solidFill>
              <a:latin typeface="Times New Roman" panose="02020603050405020304" pitchFamily="18" charset="0"/>
              <a:cs typeface="Times New Roman" panose="02020603050405020304" pitchFamily="18" charset="0"/>
            </a:endParaRPr>
          </a:p>
          <a:p>
            <a:pPr algn="just"/>
            <a:endParaRPr lang="en-US"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79339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Technology</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buNone/>
            </a:pPr>
            <a:r>
              <a:rPr lang="en-US" sz="2400" b="1" dirty="0"/>
              <a:t>4. Networking</a:t>
            </a:r>
          </a:p>
          <a:p>
            <a:pPr marL="0" indent="0">
              <a:buNone/>
            </a:pPr>
            <a:r>
              <a:rPr lang="en-US" sz="2400" dirty="0"/>
              <a:t>AWS Networking services, including Amazon VPC and AWS </a:t>
            </a:r>
            <a:r>
              <a:rPr lang="en-US" sz="2400" dirty="0" err="1"/>
              <a:t>CloudFront</a:t>
            </a:r>
            <a:r>
              <a:rPr lang="en-US" sz="2400" dirty="0"/>
              <a:t>, enable you to build and manage secure, high-performance networks. They support global content delivery and ensure seamless communication between resources. Network configurations can be customized to fit specific application needs and security requirements.</a:t>
            </a:r>
            <a:endParaRPr lang="en-US" sz="2600" dirty="0"/>
          </a:p>
          <a:p>
            <a:pPr marL="0" indent="0">
              <a:buNone/>
            </a:pPr>
            <a:r>
              <a:rPr lang="en-US" sz="2400" b="1" dirty="0"/>
              <a:t>5. Security and Identity</a:t>
            </a:r>
          </a:p>
          <a:p>
            <a:pPr marL="0" indent="0">
              <a:buNone/>
            </a:pPr>
            <a:r>
              <a:rPr lang="en-US" sz="2400" dirty="0"/>
              <a:t>AWS Security and Identity services, such as AWS IAM and AWS KMS, provide robust tools for managing access and protecting data. They allow you to control user permissions, encrypt sensitive information, and monitor security events. These services help ensure compliance and safeguard your cloud environment.</a:t>
            </a:r>
          </a:p>
          <a:p>
            <a:pPr marL="0" indent="0">
              <a:buNone/>
            </a:pPr>
            <a:r>
              <a:rPr lang="en-US" sz="2400" b="1" dirty="0"/>
              <a:t>6. Machine Learning and AI</a:t>
            </a:r>
          </a:p>
          <a:p>
            <a:pPr marL="0" indent="0">
              <a:buNone/>
            </a:pPr>
            <a:r>
              <a:rPr lang="en-US" sz="2400" dirty="0"/>
              <a:t>AWS Machine Learning and AI services, like Amazon </a:t>
            </a:r>
            <a:r>
              <a:rPr lang="en-US" sz="2400" dirty="0" err="1"/>
              <a:t>SageMaker</a:t>
            </a:r>
            <a:r>
              <a:rPr lang="en-US" sz="2400" dirty="0"/>
              <a:t> and AWS </a:t>
            </a:r>
            <a:r>
              <a:rPr lang="en-US" sz="2400" dirty="0" err="1"/>
              <a:t>Rekognition</a:t>
            </a:r>
            <a:r>
              <a:rPr lang="en-US" sz="2400" dirty="0"/>
              <a:t>, enable the development and deployment of intelligent </a:t>
            </a:r>
            <a:r>
              <a:rPr lang="en-US" sz="2400" dirty="0" err="1"/>
              <a:t>applications.They</a:t>
            </a:r>
            <a:r>
              <a:rPr lang="en-US" sz="2400" dirty="0"/>
              <a:t> provide pre-built models and frameworks for tasks such as image recognition and natural language processing. </a:t>
            </a:r>
          </a:p>
          <a:p>
            <a:pPr marL="0" indent="0">
              <a:buNone/>
            </a:pPr>
            <a:endParaRPr lang="en-US" sz="240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923330"/>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AWS Cloud Virtual Internship</a:t>
            </a:r>
          </a:p>
          <a:p>
            <a:pPr algn="just"/>
            <a:endParaRPr lang="en-US" b="1" i="1" dirty="0">
              <a:solidFill>
                <a:schemeClr val="bg1"/>
              </a:solidFill>
              <a:latin typeface="Times New Roman" panose="02020603050405020304" pitchFamily="18" charset="0"/>
              <a:cs typeface="Times New Roman" panose="02020603050405020304" pitchFamily="18" charset="0"/>
            </a:endParaRPr>
          </a:p>
          <a:p>
            <a:pPr algn="just"/>
            <a:endParaRPr lang="en-US"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41334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ts val="2890"/>
              </a:lnSpc>
              <a:buNone/>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r>
              <a:rPr lang="en-US" sz="2400" dirty="0"/>
              <a:t>AWS provides a broad range of services that enable businesses to deploy and manage applications efficiently in the cloud. From scalable web hosting and robust data storage solutions to advanced machine learning and big data analytics, AWS supports diverse use cases across industries. Its flexible and cost-effective platform helps organizations innovate faster and scale resources seamlessly according to their needs.</a:t>
            </a:r>
            <a:endParaRPr lang="en-IN" sz="2400" kern="100" dirty="0">
              <a:solidFill>
                <a:srgbClr val="1F1F1F"/>
              </a:solidFill>
              <a:ea typeface="Times New Roman" panose="02020603050405020304" pitchFamily="18" charset="0"/>
            </a:endParaRPr>
          </a:p>
          <a:p>
            <a:pPr marL="0" indent="0">
              <a:lnSpc>
                <a:spcPts val="2890"/>
              </a:lnSpc>
              <a:buNone/>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p>
          <a:p>
            <a:pPr marL="0" indent="0">
              <a:lnSpc>
                <a:spcPts val="2890"/>
              </a:lnSpc>
              <a:buNone/>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spc="-5" dirty="0">
              <a:latin typeface="Calibri" panose="020F0502020204030204" pitchFamily="34" charset="0"/>
              <a:cs typeface="Calibri" panose="020F0502020204030204" pitchFamily="34" charset="0"/>
            </a:endParaRPr>
          </a:p>
          <a:p>
            <a:pPr marL="65405">
              <a:lnSpc>
                <a:spcPct val="100000"/>
              </a:lnSpc>
              <a:spcBef>
                <a:spcPts val="100"/>
              </a:spcBef>
              <a:tabLst>
                <a:tab pos="507365" algn="l"/>
              </a:tabLst>
            </a:pPr>
            <a:r>
              <a:rPr lang="en-IN" sz="1600" b="0" i="0" u="none" strike="noStrike" dirty="0">
                <a:solidFill>
                  <a:srgbClr val="FFFFFF"/>
                </a:solidFill>
                <a:effectLst/>
                <a:latin typeface="Poppins" pitchFamily="2" charset="77"/>
              </a:rPr>
              <a:t>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7"/>
          <a:stretch>
            <a:fillRect/>
          </a:stretch>
        </p:blipFill>
        <p:spPr>
          <a:xfrm>
            <a:off x="1707696" y="3082289"/>
            <a:ext cx="8210550" cy="3409950"/>
          </a:xfrm>
          <a:prstGeom prst="rect">
            <a:avLst/>
          </a:prstGeom>
        </p:spPr>
      </p:pic>
    </p:spTree>
    <p:extLst>
      <p:ext uri="{BB962C8B-B14F-4D97-AF65-F5344CB8AC3E}">
        <p14:creationId xmlns:p14="http://schemas.microsoft.com/office/powerpoint/2010/main" val="123143871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buNone/>
            </a:pPr>
            <a:r>
              <a:rPr lang="en-US" sz="2400" b="1" dirty="0"/>
              <a:t>1. Web Hosting</a:t>
            </a:r>
          </a:p>
          <a:p>
            <a:r>
              <a:rPr lang="en-US" sz="2400" b="1" dirty="0"/>
              <a:t>Scalable Website Deployment</a:t>
            </a:r>
            <a:r>
              <a:rPr lang="en-US" sz="2400" dirty="0"/>
              <a:t>: Host and scale websites and web applications with services like Amazon EC2, Amazon S3, and AWS Elastic Beanstalk. Achieve high availability and manage traffic spikes effortlessly.</a:t>
            </a:r>
          </a:p>
          <a:p>
            <a:pPr marL="0" indent="0">
              <a:buNone/>
            </a:pPr>
            <a:r>
              <a:rPr lang="en-US" sz="2400" b="1" dirty="0"/>
              <a:t>2. Mobile Application Development</a:t>
            </a:r>
          </a:p>
          <a:p>
            <a:r>
              <a:rPr lang="en-US" sz="2400" b="1" dirty="0"/>
              <a:t>Efficient App Deployment</a:t>
            </a:r>
            <a:r>
              <a:rPr lang="en-US" sz="2400" dirty="0"/>
              <a:t>: Develop, test, and deploy mobile apps with AWS Amplify and AWS Device Farm. Ensure cross-platform compatibility and performance on real devices.</a:t>
            </a:r>
          </a:p>
          <a:p>
            <a:pPr marL="0" indent="0">
              <a:buNone/>
            </a:pPr>
            <a:r>
              <a:rPr lang="en-US" sz="2400" b="1" dirty="0"/>
              <a:t>3. </a:t>
            </a:r>
            <a:r>
              <a:rPr lang="en-US" sz="2400" b="1" dirty="0" err="1"/>
              <a:t>IoT</a:t>
            </a:r>
            <a:r>
              <a:rPr lang="en-US" sz="2400" b="1" dirty="0"/>
              <a:t> Solutions</a:t>
            </a:r>
          </a:p>
          <a:p>
            <a:r>
              <a:rPr lang="en-US" sz="2400" b="1" dirty="0"/>
              <a:t>Connected Device Management</a:t>
            </a:r>
            <a:r>
              <a:rPr lang="en-US" sz="2400" dirty="0"/>
              <a:t>: Connect and manage </a:t>
            </a:r>
            <a:r>
              <a:rPr lang="en-US" sz="2400" dirty="0" err="1"/>
              <a:t>IoT</a:t>
            </a:r>
            <a:r>
              <a:rPr lang="en-US" sz="2400" dirty="0"/>
              <a:t> devices with AWS </a:t>
            </a:r>
            <a:r>
              <a:rPr lang="en-US" sz="2400" dirty="0" err="1"/>
              <a:t>IoT</a:t>
            </a:r>
            <a:r>
              <a:rPr lang="en-US" sz="2400" dirty="0"/>
              <a:t> Core and AWS </a:t>
            </a:r>
            <a:r>
              <a:rPr lang="en-US" sz="2400" dirty="0" err="1"/>
              <a:t>IoT</a:t>
            </a:r>
            <a:r>
              <a:rPr lang="en-US" sz="2400" dirty="0"/>
              <a:t> </a:t>
            </a:r>
            <a:r>
              <a:rPr lang="en-US" sz="2400" dirty="0" err="1"/>
              <a:t>Greengrass</a:t>
            </a:r>
            <a:r>
              <a:rPr lang="en-US" sz="2400" dirty="0"/>
              <a:t>. Analyze data from </a:t>
            </a:r>
            <a:r>
              <a:rPr lang="en-US" sz="2400" dirty="0" err="1"/>
              <a:t>IoT</a:t>
            </a:r>
            <a:r>
              <a:rPr lang="en-US" sz="2400" dirty="0"/>
              <a:t> devices and implement local processing.</a:t>
            </a:r>
          </a:p>
          <a:p>
            <a:pPr marL="0" indent="0">
              <a:buNone/>
            </a:pPr>
            <a:r>
              <a:rPr lang="en-US" sz="2400" b="1" dirty="0"/>
              <a:t>4. Healthcare</a:t>
            </a:r>
          </a:p>
          <a:p>
            <a:r>
              <a:rPr lang="en-US" sz="2400" b="1" dirty="0"/>
              <a:t>Data Management and Analytics</a:t>
            </a:r>
            <a:r>
              <a:rPr lang="en-US" sz="2400" dirty="0"/>
              <a:t>: Store and analyze health records with Amazon </a:t>
            </a:r>
            <a:r>
              <a:rPr lang="en-US" sz="2400" dirty="0" err="1"/>
              <a:t>HealthLake</a:t>
            </a:r>
            <a:r>
              <a:rPr lang="en-US" sz="2400" dirty="0"/>
              <a:t> and other AWS services. Ensure healthcare regulations and enhance patient care.</a:t>
            </a:r>
          </a:p>
          <a:p>
            <a:endParaRPr lang="en-US" sz="2400" dirty="0"/>
          </a:p>
          <a:p>
            <a:pPr marL="0" indent="0">
              <a:lnSpc>
                <a:spcPct val="100000"/>
              </a:lnSpc>
              <a:buNone/>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spc="-5" dirty="0">
              <a:latin typeface="Calibri" panose="020F0502020204030204" pitchFamily="34" charset="0"/>
              <a:cs typeface="Calibri" panose="020F0502020204030204" pitchFamily="34" charset="0"/>
            </a:endParaRPr>
          </a:p>
          <a:p>
            <a:pPr marL="65405">
              <a:lnSpc>
                <a:spcPct val="100000"/>
              </a:lnSpc>
              <a:spcBef>
                <a:spcPts val="100"/>
              </a:spcBef>
              <a:tabLst>
                <a:tab pos="507365" algn="l"/>
              </a:tabLst>
            </a:pPr>
            <a:r>
              <a:rPr lang="en-IN" sz="1600" b="0" i="0" u="none" strike="noStrike" dirty="0">
                <a:solidFill>
                  <a:srgbClr val="FFFFFF"/>
                </a:solidFill>
                <a:effectLst/>
                <a:latin typeface="Poppins" pitchFamily="2" charset="77"/>
              </a:rPr>
              <a:t>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214G1A3218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923330"/>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AWS Cloud Virtual Internship</a:t>
            </a:r>
          </a:p>
          <a:p>
            <a:endParaRPr lang="en-US" b="1" i="1" dirty="0">
              <a:solidFill>
                <a:schemeClr val="bg1"/>
              </a:solidFill>
              <a:latin typeface="Times New Roman" panose="02020603050405020304" pitchFamily="18" charset="0"/>
              <a:cs typeface="Times New Roman" panose="02020603050405020304" pitchFamily="18" charset="0"/>
            </a:endParaRP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5593298" y="3244334"/>
            <a:ext cx="184731" cy="369332"/>
          </a:xfrm>
          <a:prstGeom prst="rect">
            <a:avLst/>
          </a:prstGeom>
        </p:spPr>
        <p:txBody>
          <a:bodyPr wrap="none">
            <a:spAutoFit/>
          </a:bodyPr>
          <a:lstStyle/>
          <a:p>
            <a:endParaRPr lang="en-IN" dirty="0"/>
          </a:p>
        </p:txBody>
      </p:sp>
    </p:spTree>
    <p:extLst>
      <p:ext uri="{BB962C8B-B14F-4D97-AF65-F5344CB8AC3E}">
        <p14:creationId xmlns:p14="http://schemas.microsoft.com/office/powerpoint/2010/main" val="188228415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2245</TotalTime>
  <Words>2076</Words>
  <Application>Microsoft Macintosh PowerPoint</Application>
  <PresentationFormat>Widescreen</PresentationFormat>
  <Paragraphs>227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Poppins</vt:lpstr>
      <vt:lpstr>Times New Roman</vt:lpstr>
      <vt:lpstr>Wingdings</vt:lpstr>
      <vt:lpstr>Custom Design</vt:lpstr>
      <vt:lpstr>PowerPoint Presentation</vt:lpstr>
      <vt:lpstr>Contents</vt:lpstr>
      <vt:lpstr>Course Objective</vt:lpstr>
      <vt:lpstr>                               Introduction</vt:lpstr>
      <vt:lpstr>Technology</vt:lpstr>
      <vt:lpstr>Technology</vt:lpstr>
      <vt:lpstr>Technology</vt:lpstr>
      <vt:lpstr>Applications</vt:lpstr>
      <vt:lpstr>Applications</vt:lpstr>
      <vt:lpstr>Modules</vt:lpstr>
      <vt:lpstr>  How Does AWS Works?</vt:lpstr>
      <vt:lpstr>How Does AWS Work?</vt:lpstr>
      <vt:lpstr>Real Time Applications</vt:lpstr>
      <vt:lpstr>Real Time Applications</vt:lpstr>
      <vt:lpstr>Real Time Applications</vt:lpstr>
      <vt:lpstr>Real Time Applications</vt:lpstr>
      <vt:lpstr>Real Time Applications</vt:lpstr>
      <vt:lpstr>Learning Outcomes</vt:lpstr>
      <vt:lpstr>Conclusion</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KANAMA GREESHMA</cp:lastModifiedBy>
  <cp:revision>153</cp:revision>
  <dcterms:created xsi:type="dcterms:W3CDTF">2019-06-11T05:35:51Z</dcterms:created>
  <dcterms:modified xsi:type="dcterms:W3CDTF">2024-08-05T05:37:31Z</dcterms:modified>
</cp:coreProperties>
</file>