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4" r:id="rId9"/>
    <p:sldId id="263" r:id="rId10"/>
    <p:sldId id="265" r:id="rId11"/>
    <p:sldId id="266" r:id="rId12"/>
    <p:sldId id="269" r:id="rId13"/>
    <p:sldId id="27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73553"/>
            <a:ext cx="12192000" cy="6931553"/>
            <a:chOff x="0" y="-73553"/>
            <a:chExt cx="12192000" cy="6931553"/>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586614" y="-73553"/>
              <a:ext cx="258855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en-US" dirty="0"/>
              <a:t>S.DEEPIKA</a:t>
            </a:r>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au211521104033</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1832" y="2716952"/>
            <a:ext cx="6432333" cy="1334172"/>
          </a:xfrm>
        </p:spPr>
        <p:txBody>
          <a:bodyPr/>
          <a:lstStyle/>
          <a:p>
            <a:r>
              <a:rPr lang="en-US" sz="3250" b="1" dirty="0">
                <a:solidFill>
                  <a:schemeClr val="tx1"/>
                </a:solidFill>
              </a:rPr>
              <a:t>S.DEEPIKA</a:t>
            </a:r>
            <a:br>
              <a:rPr lang="en-US" sz="3250" b="1" dirty="0">
                <a:solidFill>
                  <a:schemeClr val="tx1"/>
                </a:solidFill>
              </a:rPr>
            </a:br>
            <a:r>
              <a:rPr lang="en-US" sz="2400" b="1" dirty="0">
                <a:solidFill>
                  <a:schemeClr val="tx1"/>
                </a:solidFill>
              </a:rPr>
              <a:t>au211521104033</a:t>
            </a:r>
            <a:endParaRPr lang="en-IN" sz="2400" b="1" dirty="0">
              <a:solidFill>
                <a:schemeClr val="tx1"/>
              </a:solidFill>
            </a:endParaRPr>
          </a:p>
        </p:txBody>
      </p:sp>
      <p:sp>
        <p:nvSpPr>
          <p:cNvPr id="3" name="Subtitle 2"/>
          <p:cNvSpPr>
            <a:spLocks noGrp="1"/>
          </p:cNvSpPr>
          <p:nvPr>
            <p:ph type="subTitle" idx="1"/>
          </p:nvPr>
        </p:nvSpPr>
        <p:spPr>
          <a:xfrm>
            <a:off x="3641833" y="4051125"/>
            <a:ext cx="6432332" cy="1096607"/>
          </a:xfrm>
        </p:spPr>
        <p:txBody>
          <a:bodyPr/>
          <a:lstStyle/>
          <a:p>
            <a:r>
              <a:rPr lang="en-US" sz="2400" b="1" dirty="0">
                <a:solidFill>
                  <a:schemeClr val="accent1">
                    <a:lumMod val="75000"/>
                  </a:schemeClr>
                </a:solidFill>
              </a:rPr>
              <a:t>WEATHER PREDICTION(RNN)</a:t>
            </a:r>
            <a:endParaRPr lang="en-IN" sz="2400" b="1" dirty="0">
              <a:solidFill>
                <a:schemeClr val="accent1">
                  <a:lumMod val="75000"/>
                </a:schemeClr>
              </a:solidFill>
            </a:endParaRPr>
          </a:p>
        </p:txBody>
      </p:sp>
      <p:grpSp>
        <p:nvGrpSpPr>
          <p:cNvPr id="4" name="Group 3"/>
          <p:cNvGrpSpPr/>
          <p:nvPr/>
        </p:nvGrpSpPr>
        <p:grpSpPr>
          <a:xfrm>
            <a:off x="1145125" y="1383452"/>
            <a:ext cx="1743075" cy="1333500"/>
            <a:chOff x="0" y="0"/>
            <a:chExt cx="1743075" cy="1333500"/>
          </a:xfrm>
        </p:grpSpPr>
        <p:sp>
          <p:nvSpPr>
            <p:cNvPr id="5" name="Shape 20"/>
            <p:cNvSpPr/>
            <p:nvPr/>
          </p:nvSpPr>
          <p:spPr>
            <a:xfrm>
              <a:off x="0" y="276225"/>
              <a:ext cx="1228725" cy="1057275"/>
            </a:xfrm>
            <a:custGeom>
              <a:avLst/>
              <a:gdLst/>
              <a:ahLst/>
              <a:cxnLst/>
              <a:rect l="0" t="0" r="0" b="0"/>
              <a:pathLst>
                <a:path w="1228725" h="1057275">
                  <a:moveTo>
                    <a:pt x="264312" y="0"/>
                  </a:moveTo>
                  <a:lnTo>
                    <a:pt x="964438" y="0"/>
                  </a:lnTo>
                  <a:lnTo>
                    <a:pt x="1228725" y="528701"/>
                  </a:lnTo>
                  <a:lnTo>
                    <a:pt x="964438" y="1057275"/>
                  </a:lnTo>
                  <a:lnTo>
                    <a:pt x="264312" y="1057275"/>
                  </a:lnTo>
                  <a:lnTo>
                    <a:pt x="0" y="528701"/>
                  </a:lnTo>
                  <a:lnTo>
                    <a:pt x="264312" y="0"/>
                  </a:lnTo>
                  <a:close/>
                </a:path>
              </a:pathLst>
            </a:custGeom>
            <a:ln w="0" cap="flat">
              <a:miter lim="127000"/>
            </a:ln>
          </p:spPr>
          <p:style>
            <a:lnRef idx="0">
              <a:srgbClr val="000000"/>
            </a:lnRef>
            <a:fillRef idx="1">
              <a:srgbClr val="5FCBEF"/>
            </a:fillRef>
            <a:effectRef idx="0">
              <a:scrgbClr r="0" g="0" b="0"/>
            </a:effectRef>
            <a:fontRef idx="none"/>
          </p:style>
          <p:txBody>
            <a:bodyPr/>
            <a:lstStyle/>
            <a:p>
              <a:endParaRPr lang="en-IN"/>
            </a:p>
          </p:txBody>
        </p:sp>
        <p:sp>
          <p:nvSpPr>
            <p:cNvPr id="6" name="Shape 23"/>
            <p:cNvSpPr/>
            <p:nvPr/>
          </p:nvSpPr>
          <p:spPr>
            <a:xfrm>
              <a:off x="1095375" y="0"/>
              <a:ext cx="647700" cy="561975"/>
            </a:xfrm>
            <a:custGeom>
              <a:avLst/>
              <a:gdLst/>
              <a:ahLst/>
              <a:cxnLst/>
              <a:rect l="0" t="0" r="0" b="0"/>
              <a:pathLst>
                <a:path w="647700" h="561975">
                  <a:moveTo>
                    <a:pt x="140462" y="0"/>
                  </a:moveTo>
                  <a:lnTo>
                    <a:pt x="507238" y="0"/>
                  </a:lnTo>
                  <a:lnTo>
                    <a:pt x="647700" y="280924"/>
                  </a:lnTo>
                  <a:lnTo>
                    <a:pt x="507238" y="561975"/>
                  </a:lnTo>
                  <a:lnTo>
                    <a:pt x="140462" y="561975"/>
                  </a:lnTo>
                  <a:lnTo>
                    <a:pt x="0" y="280924"/>
                  </a:lnTo>
                  <a:lnTo>
                    <a:pt x="140462" y="0"/>
                  </a:ln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grpSp>
        <p:nvGrpSpPr>
          <p:cNvPr id="7" name="Group 6"/>
          <p:cNvGrpSpPr/>
          <p:nvPr/>
        </p:nvGrpSpPr>
        <p:grpSpPr>
          <a:xfrm>
            <a:off x="3469225" y="588500"/>
            <a:ext cx="1666875" cy="1438275"/>
            <a:chOff x="0" y="0"/>
            <a:chExt cx="1666875" cy="1438275"/>
          </a:xfrm>
        </p:grpSpPr>
        <p:sp>
          <p:nvSpPr>
            <p:cNvPr id="8" name="Shape 21"/>
            <p:cNvSpPr/>
            <p:nvPr/>
          </p:nvSpPr>
          <p:spPr>
            <a:xfrm>
              <a:off x="0" y="0"/>
              <a:ext cx="1666875" cy="1438275"/>
            </a:xfrm>
            <a:custGeom>
              <a:avLst/>
              <a:gdLst/>
              <a:ahLst/>
              <a:cxnLst/>
              <a:rect l="0" t="0" r="0" b="0"/>
              <a:pathLst>
                <a:path w="1666875" h="1438275">
                  <a:moveTo>
                    <a:pt x="359537" y="0"/>
                  </a:moveTo>
                  <a:lnTo>
                    <a:pt x="1307338" y="0"/>
                  </a:lnTo>
                  <a:lnTo>
                    <a:pt x="1666875" y="719074"/>
                  </a:lnTo>
                  <a:lnTo>
                    <a:pt x="1307338" y="1438275"/>
                  </a:lnTo>
                  <a:lnTo>
                    <a:pt x="359537" y="1438275"/>
                  </a:lnTo>
                  <a:lnTo>
                    <a:pt x="0" y="719074"/>
                  </a:lnTo>
                  <a:lnTo>
                    <a:pt x="359537" y="0"/>
                  </a:lnTo>
                  <a:close/>
                </a:path>
              </a:pathLst>
            </a:custGeom>
            <a:ln w="0" cap="flat">
              <a:miter lim="127000"/>
            </a:ln>
          </p:spPr>
          <p:style>
            <a:lnRef idx="0">
              <a:srgbClr val="000000"/>
            </a:lnRef>
            <a:fillRef idx="1">
              <a:srgbClr val="42D0A2"/>
            </a:fillRef>
            <a:effectRef idx="0">
              <a:scrgbClr r="0" g="0" b="0"/>
            </a:effectRef>
            <a:fontRef idx="none"/>
          </p:style>
          <p:txBody>
            <a:bodyPr/>
            <a:lstStyle/>
            <a:p>
              <a:endParaRPr lang="en-IN"/>
            </a:p>
          </p:txBody>
        </p:sp>
      </p:grpSp>
      <p:grpSp>
        <p:nvGrpSpPr>
          <p:cNvPr id="9" name="Group 8"/>
          <p:cNvGrpSpPr/>
          <p:nvPr/>
        </p:nvGrpSpPr>
        <p:grpSpPr>
          <a:xfrm>
            <a:off x="4425512" y="5933433"/>
            <a:ext cx="723900" cy="619125"/>
            <a:chOff x="0" y="0"/>
            <a:chExt cx="723900" cy="619125"/>
          </a:xfrm>
        </p:grpSpPr>
        <p:sp>
          <p:nvSpPr>
            <p:cNvPr id="10" name="Shape 22"/>
            <p:cNvSpPr/>
            <p:nvPr/>
          </p:nvSpPr>
          <p:spPr>
            <a:xfrm>
              <a:off x="0" y="0"/>
              <a:ext cx="723900" cy="619125"/>
            </a:xfrm>
            <a:custGeom>
              <a:avLst/>
              <a:gdLst/>
              <a:ahLst/>
              <a:cxnLst/>
              <a:rect l="0" t="0" r="0" b="0"/>
              <a:pathLst>
                <a:path w="723900" h="619125">
                  <a:moveTo>
                    <a:pt x="154813" y="0"/>
                  </a:moveTo>
                  <a:lnTo>
                    <a:pt x="569087" y="0"/>
                  </a:lnTo>
                  <a:lnTo>
                    <a:pt x="723900" y="309626"/>
                  </a:lnTo>
                  <a:lnTo>
                    <a:pt x="569087" y="619125"/>
                  </a:lnTo>
                  <a:lnTo>
                    <a:pt x="154813" y="619125"/>
                  </a:lnTo>
                  <a:lnTo>
                    <a:pt x="0" y="309626"/>
                  </a:lnTo>
                  <a:lnTo>
                    <a:pt x="154813" y="0"/>
                  </a:lnTo>
                  <a:close/>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34769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76" y="251575"/>
            <a:ext cx="8596668" cy="1320800"/>
          </a:xfrm>
        </p:spPr>
        <p:txBody>
          <a:bodyPr/>
          <a:lstStyle/>
          <a:p>
            <a:r>
              <a:rPr lang="en-US" b="1" dirty="0"/>
              <a:t>THE WOW IN SOLUTION:</a:t>
            </a:r>
            <a:br>
              <a:rPr lang="en-US" dirty="0">
                <a:solidFill>
                  <a:schemeClr val="tx1"/>
                </a:solidFill>
              </a:rPr>
            </a:br>
            <a:r>
              <a:rPr lang="en-US" b="1" dirty="0"/>
              <a:t>MODELLING</a:t>
            </a:r>
            <a:endParaRPr lang="en-IN" b="1" dirty="0"/>
          </a:p>
        </p:txBody>
      </p:sp>
      <p:grpSp>
        <p:nvGrpSpPr>
          <p:cNvPr id="4" name="Group 3"/>
          <p:cNvGrpSpPr/>
          <p:nvPr/>
        </p:nvGrpSpPr>
        <p:grpSpPr>
          <a:xfrm>
            <a:off x="7979435" y="1007590"/>
            <a:ext cx="314325" cy="323850"/>
            <a:chOff x="0" y="0"/>
            <a:chExt cx="314325" cy="323850"/>
          </a:xfrm>
        </p:grpSpPr>
        <p:sp>
          <p:nvSpPr>
            <p:cNvPr id="5" name="Shape 149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6" name="Group 5"/>
          <p:cNvGrpSpPr/>
          <p:nvPr/>
        </p:nvGrpSpPr>
        <p:grpSpPr>
          <a:xfrm>
            <a:off x="8415444" y="1484859"/>
            <a:ext cx="457200" cy="457200"/>
            <a:chOff x="0" y="0"/>
            <a:chExt cx="457200" cy="457200"/>
          </a:xfrm>
        </p:grpSpPr>
        <p:sp>
          <p:nvSpPr>
            <p:cNvPr id="7" name="Shape 148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9" name="Group 8"/>
          <p:cNvGrpSpPr/>
          <p:nvPr/>
        </p:nvGrpSpPr>
        <p:grpSpPr>
          <a:xfrm>
            <a:off x="8977958" y="1998982"/>
            <a:ext cx="314325" cy="323850"/>
            <a:chOff x="0" y="0"/>
            <a:chExt cx="314325" cy="323850"/>
          </a:xfrm>
        </p:grpSpPr>
        <p:sp>
          <p:nvSpPr>
            <p:cNvPr id="10" name="Shape 1491"/>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sp>
        <p:nvSpPr>
          <p:cNvPr id="8"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522" bIns="4761" numCol="1" anchor="ctr" anchorCtr="0" compatLnSpc="1">
            <a:prstTxWarp prst="textNoShape">
              <a:avLst/>
            </a:prstTxWarp>
            <a:spAutoFit/>
          </a:bodyPr>
          <a:lstStyle/>
          <a:p>
            <a:endParaRPr lang="en-IN"/>
          </a:p>
        </p:txBody>
      </p:sp>
      <p:sp>
        <p:nvSpPr>
          <p:cNvPr id="12" name="Rectangle 10"/>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4300" b="1" i="0" u="none" strike="noStrike" cap="none" normalizeH="0" baseline="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rPr>
            </a:br>
            <a:endParaRPr kumimoji="0" lang="en-US" sz="4300" b="1" i="0" u="none" strike="noStrike" cap="none" normalizeH="0" baseline="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TextBox 23"/>
          <p:cNvSpPr txBox="1"/>
          <p:nvPr/>
        </p:nvSpPr>
        <p:spPr>
          <a:xfrm>
            <a:off x="200717" y="1331440"/>
            <a:ext cx="8747186" cy="5740033"/>
          </a:xfrm>
          <a:prstGeom prst="rect">
            <a:avLst/>
          </a:prstGeom>
          <a:noFill/>
        </p:spPr>
        <p:txBody>
          <a:bodyPr wrap="square" rtlCol="0">
            <a:spAutoFit/>
          </a:bodyPr>
          <a:lstStyle/>
          <a:p>
            <a:r>
              <a:rPr lang="en-US" b="1" i="0" dirty="0">
                <a:solidFill>
                  <a:schemeClr val="accent2"/>
                </a:solidFill>
                <a:effectLst/>
                <a:latin typeface="Söhne"/>
              </a:rPr>
              <a:t>Capturing Complex Temporal Patterns</a:t>
            </a:r>
            <a:r>
              <a:rPr lang="en-US" b="0" i="0" dirty="0">
                <a:solidFill>
                  <a:schemeClr val="accent2"/>
                </a:solidFill>
                <a:effectLst/>
                <a:latin typeface="Söhne"/>
              </a:rPr>
              <a:t>: </a:t>
            </a:r>
            <a:r>
              <a:rPr lang="en-US" b="0" i="0" dirty="0">
                <a:solidFill>
                  <a:srgbClr val="0D0D0D"/>
                </a:solidFill>
                <a:effectLst/>
                <a:latin typeface="Söhne"/>
              </a:rPr>
              <a:t>RNNs excel at capturing intricate temporal dependencies within sequential data. In the context of weather prediction, these networks can effectively learn and utilize the complex relationships between various meteorological variables over time. This ability allows RNNs to model phenomena such as diurnal cycles, seasonal variations, and longer-term climate patterns, contributing to more accurate forecasts.</a:t>
            </a:r>
            <a:endParaRPr lang="en-US" b="1" dirty="0">
              <a:solidFill>
                <a:schemeClr val="accent1">
                  <a:lumMod val="75000"/>
                </a:schemeClr>
              </a:solidFill>
            </a:endParaRPr>
          </a:p>
          <a:p>
            <a:r>
              <a:rPr lang="en-US" sz="1900" b="1" dirty="0">
                <a:solidFill>
                  <a:schemeClr val="accent2"/>
                </a:solidFill>
              </a:rPr>
              <a:t>Handling Nonlinear Relationships: </a:t>
            </a:r>
            <a:r>
              <a:rPr lang="en-US" sz="1900" dirty="0"/>
              <a:t>The weather is influenced by a multitude of interconnected factors, resulting in highly nonlinear relationships between different variables. RNN architectures, especially those equipped with LSTM or GRU cells, are adept at modeling and exploiting these nonlinearities, enabling them to capture the intricate interplay between temperature, humidity, wind speed, pressure, and other meteorological parameters.</a:t>
            </a:r>
          </a:p>
          <a:p>
            <a:r>
              <a:rPr lang="en-US" b="1" dirty="0">
                <a:solidFill>
                  <a:schemeClr val="accent2"/>
                </a:solidFill>
              </a:rPr>
              <a:t>Adaptability to Variable Temporal and Spatial Scales</a:t>
            </a:r>
            <a:r>
              <a:rPr lang="en-US" b="1" dirty="0">
                <a:solidFill>
                  <a:schemeClr val="accent1">
                    <a:lumMod val="75000"/>
                  </a:schemeClr>
                </a:solidFill>
              </a:rPr>
              <a:t>: </a:t>
            </a:r>
            <a:r>
              <a:rPr lang="en-US" dirty="0"/>
              <a:t>RNNs are inherently flexible and can adapt to various temporal and spatial scales, allowing them to make predictions ranging from short-term local weather forecasts to long-term regional climate projections. This adaptability is crucial for addressing the diverse needs of different applications, whether it's providing timely updates for daily weather planning or predicting broader climate trends over extended periods.</a:t>
            </a:r>
          </a:p>
          <a:p>
            <a:endParaRPr lang="en-US" sz="1900" dirty="0"/>
          </a:p>
          <a:p>
            <a:endParaRPr lang="en-US" b="1" dirty="0">
              <a:solidFill>
                <a:schemeClr val="accent1">
                  <a:lumMod val="75000"/>
                </a:schemeClr>
              </a:solidFill>
            </a:endParaRPr>
          </a:p>
        </p:txBody>
      </p:sp>
    </p:spTree>
    <p:extLst>
      <p:ext uri="{BB962C8B-B14F-4D97-AF65-F5344CB8AC3E}">
        <p14:creationId xmlns:p14="http://schemas.microsoft.com/office/powerpoint/2010/main" val="257610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0700" y="917074"/>
            <a:ext cx="8596668" cy="5355312"/>
          </a:xfrm>
          <a:prstGeom prst="rect">
            <a:avLst/>
          </a:prstGeom>
          <a:noFill/>
        </p:spPr>
        <p:txBody>
          <a:bodyPr wrap="square" rtlCol="0">
            <a:spAutoFit/>
          </a:bodyPr>
          <a:lstStyle/>
          <a:p>
            <a:pPr algn="l"/>
            <a:r>
              <a:rPr lang="en-US" b="1" i="0" dirty="0">
                <a:solidFill>
                  <a:schemeClr val="accent2"/>
                </a:solidFill>
                <a:effectLst/>
                <a:latin typeface="Söhne"/>
              </a:rPr>
              <a:t>Training Algorithm and Optimization:</a:t>
            </a:r>
          </a:p>
          <a:p>
            <a:pPr algn="l">
              <a:buFont typeface="Arial" panose="020B0604020202020204" pitchFamily="34" charset="0"/>
              <a:buChar char="•"/>
            </a:pPr>
            <a:r>
              <a:rPr lang="en-US" b="0" i="0" dirty="0">
                <a:solidFill>
                  <a:srgbClr val="0D0D0D"/>
                </a:solidFill>
                <a:effectLst/>
                <a:latin typeface="Söhne"/>
              </a:rPr>
              <a:t>Training the RNN model involves selecting an appropriate optimization algorithm to minimize the loss function during training. Common optimization algorithms include Stochastic Gradient Descent (SGD), Adam, RMSprop, and others. The choice of optimization algorithm can significantly impact the convergence speed and final performance of the model.</a:t>
            </a:r>
          </a:p>
          <a:p>
            <a:pPr algn="l"/>
            <a:r>
              <a:rPr lang="en-US" b="1" i="0" dirty="0">
                <a:solidFill>
                  <a:schemeClr val="accent2"/>
                </a:solidFill>
                <a:effectLst/>
                <a:latin typeface="Söhne"/>
              </a:rPr>
              <a:t>Evaluation Metrics</a:t>
            </a:r>
            <a:r>
              <a:rPr lang="en-US" b="0" i="0" dirty="0">
                <a:solidFill>
                  <a:schemeClr val="accent2"/>
                </a:solidFill>
                <a:effectLst/>
                <a:latin typeface="Söhne"/>
              </a:rPr>
              <a:t>:</a:t>
            </a:r>
          </a:p>
          <a:p>
            <a:pPr algn="l">
              <a:buFont typeface="Arial" panose="020B0604020202020204" pitchFamily="34" charset="0"/>
              <a:buChar char="•"/>
            </a:pPr>
            <a:r>
              <a:rPr lang="en-US" b="0" i="0" dirty="0">
                <a:solidFill>
                  <a:srgbClr val="0D0D0D"/>
                </a:solidFill>
                <a:effectLst/>
                <a:latin typeface="Söhne"/>
              </a:rPr>
              <a:t>Defining appropriate evaluation metrics is essential for assessing the performance of the RNN model. Common evaluation metrics for weather prediction include Mean Absolute Error (MAE), Root Mean Squared Error (RMSE), coefficient of determination (R-squared), and others. These metrics quantify the difference between the predicted weather values and the ground truth observations.</a:t>
            </a:r>
          </a:p>
          <a:p>
            <a:pPr algn="l"/>
            <a:r>
              <a:rPr lang="en-US" b="1" i="0" dirty="0">
                <a:solidFill>
                  <a:schemeClr val="accent2"/>
                </a:solidFill>
                <a:effectLst/>
                <a:latin typeface="Söhne"/>
              </a:rPr>
              <a:t>Visualization and Interpretation</a:t>
            </a:r>
            <a:r>
              <a:rPr lang="en-US" b="0" i="0" dirty="0">
                <a:solidFill>
                  <a:schemeClr val="accent2"/>
                </a:solidFill>
                <a:effectLst/>
                <a:latin typeface="Söhne"/>
              </a:rPr>
              <a:t>:</a:t>
            </a:r>
          </a:p>
          <a:p>
            <a:pPr algn="l">
              <a:buFont typeface="Arial" panose="020B0604020202020204" pitchFamily="34" charset="0"/>
              <a:buChar char="•"/>
            </a:pPr>
            <a:r>
              <a:rPr lang="en-US" b="0" i="0" dirty="0">
                <a:solidFill>
                  <a:srgbClr val="0D0D0D"/>
                </a:solidFill>
                <a:effectLst/>
                <a:latin typeface="Söhne"/>
              </a:rPr>
              <a:t>Visualizing the predicted weather forecasts alongside the actual observations helps stakeholders interpret the model's predictions effectively. Visualization techniques such as time series plots, scatter plots, and heatmaps can provide insights into the model's performance, identify any patterns or trends in the data, and facilitate decision-making based on the forecasts.</a:t>
            </a:r>
          </a:p>
          <a:p>
            <a:pPr algn="l"/>
            <a:endParaRPr lang="en-US" b="0" i="0" dirty="0">
              <a:solidFill>
                <a:srgbClr val="0D0D0D"/>
              </a:solidFill>
              <a:effectLst/>
              <a:latin typeface="Söhne"/>
            </a:endParaRPr>
          </a:p>
        </p:txBody>
      </p:sp>
      <p:pic>
        <p:nvPicPr>
          <p:cNvPr id="3" name="Picture 2"/>
          <p:cNvPicPr/>
          <p:nvPr/>
        </p:nvPicPr>
        <p:blipFill>
          <a:blip r:embed="rId2"/>
          <a:stretch>
            <a:fillRect/>
          </a:stretch>
        </p:blipFill>
        <p:spPr>
          <a:xfrm>
            <a:off x="9721850" y="3435350"/>
            <a:ext cx="2470150" cy="3422650"/>
          </a:xfrm>
          <a:prstGeom prst="rect">
            <a:avLst/>
          </a:prstGeom>
        </p:spPr>
      </p:pic>
      <p:sp>
        <p:nvSpPr>
          <p:cNvPr id="5" name="Title 1">
            <a:extLst>
              <a:ext uri="{FF2B5EF4-FFF2-40B4-BE49-F238E27FC236}">
                <a16:creationId xmlns:a16="http://schemas.microsoft.com/office/drawing/2014/main" id="{69DEFA01-EBE7-C9ED-4B20-9E52983F6DF4}"/>
              </a:ext>
            </a:extLst>
          </p:cNvPr>
          <p:cNvSpPr txBox="1">
            <a:spLocks/>
          </p:cNvSpPr>
          <p:nvPr/>
        </p:nvSpPr>
        <p:spPr>
          <a:xfrm>
            <a:off x="192506" y="256674"/>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IMPLEMENTATION DETAILS</a:t>
            </a:r>
            <a:endParaRPr lang="en-IN" dirty="0">
              <a:solidFill>
                <a:schemeClr val="tx1"/>
              </a:solidFill>
            </a:endParaRPr>
          </a:p>
        </p:txBody>
      </p:sp>
    </p:spTree>
    <p:extLst>
      <p:ext uri="{BB962C8B-B14F-4D97-AF65-F5344CB8AC3E}">
        <p14:creationId xmlns:p14="http://schemas.microsoft.com/office/powerpoint/2010/main" val="16755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197" y="181888"/>
            <a:ext cx="8596668" cy="1320800"/>
          </a:xfrm>
        </p:spPr>
        <p:txBody>
          <a:bodyPr/>
          <a:lstStyle/>
          <a:p>
            <a:r>
              <a:rPr lang="en-US" dirty="0"/>
              <a:t>Model Overview</a:t>
            </a:r>
          </a:p>
        </p:txBody>
      </p:sp>
      <p:sp>
        <p:nvSpPr>
          <p:cNvPr id="11" name="TextBox 10">
            <a:extLst>
              <a:ext uri="{FF2B5EF4-FFF2-40B4-BE49-F238E27FC236}">
                <a16:creationId xmlns:a16="http://schemas.microsoft.com/office/drawing/2014/main" id="{96292D09-6119-14D5-9E0F-F613FC6F242D}"/>
              </a:ext>
            </a:extLst>
          </p:cNvPr>
          <p:cNvSpPr txBox="1"/>
          <p:nvPr/>
        </p:nvSpPr>
        <p:spPr>
          <a:xfrm>
            <a:off x="715655" y="982246"/>
            <a:ext cx="9990666" cy="4816703"/>
          </a:xfrm>
          <a:prstGeom prst="rect">
            <a:avLst/>
          </a:prstGeom>
          <a:noFill/>
        </p:spPr>
        <p:txBody>
          <a:bodyPr wrap="square">
            <a:spAutoFit/>
          </a:bodyPr>
          <a:lstStyle/>
          <a:p>
            <a:r>
              <a:rPr lang="en-US" sz="1900" dirty="0"/>
              <a:t>The deep learning models utilized in the solution consist of:</a:t>
            </a:r>
          </a:p>
          <a:p>
            <a:endParaRPr lang="en-US" dirty="0"/>
          </a:p>
          <a:p>
            <a:r>
              <a:rPr lang="en-US" sz="2000" b="1" dirty="0">
                <a:solidFill>
                  <a:schemeClr val="accent2"/>
                </a:solidFill>
              </a:rPr>
              <a:t>MODEL</a:t>
            </a:r>
            <a:r>
              <a:rPr lang="en-US" sz="2000" dirty="0"/>
              <a:t> </a:t>
            </a:r>
            <a:r>
              <a:rPr lang="en-US" sz="2000" b="1" dirty="0">
                <a:solidFill>
                  <a:schemeClr val="accent2"/>
                </a:solidFill>
              </a:rPr>
              <a:t>ARCHITECTURE</a:t>
            </a:r>
            <a:r>
              <a:rPr lang="en-US" sz="2000" dirty="0"/>
              <a:t>:</a:t>
            </a:r>
          </a:p>
          <a:p>
            <a:pPr algn="l">
              <a:buFont typeface="Arial" panose="020B0604020202020204" pitchFamily="34" charset="0"/>
              <a:buChar char="•"/>
            </a:pPr>
            <a:r>
              <a:rPr lang="en-US" sz="2000" b="0" i="0" dirty="0">
                <a:solidFill>
                  <a:srgbClr val="0D0D0D"/>
                </a:solidFill>
                <a:effectLst/>
                <a:latin typeface="Söhne"/>
              </a:rPr>
              <a:t>Review the chosen RNN architecture (e.g., LSTM, GRU) and its suitability for the weather prediction task.</a:t>
            </a:r>
          </a:p>
          <a:p>
            <a:pPr algn="l">
              <a:buFont typeface="Arial" panose="020B0604020202020204" pitchFamily="34" charset="0"/>
              <a:buChar char="•"/>
            </a:pPr>
            <a:r>
              <a:rPr lang="en-US" sz="2000" b="0" i="0" dirty="0">
                <a:solidFill>
                  <a:srgbClr val="0D0D0D"/>
                </a:solidFill>
                <a:effectLst/>
                <a:latin typeface="Söhne"/>
              </a:rPr>
              <a:t>Assess the depth of the network, the number of recurrent layers, and the size of hidden units.</a:t>
            </a:r>
          </a:p>
          <a:p>
            <a:pPr algn="l">
              <a:buFont typeface="Arial" panose="020B0604020202020204" pitchFamily="34" charset="0"/>
              <a:buChar char="•"/>
            </a:pPr>
            <a:r>
              <a:rPr lang="en-US" sz="2000" b="0" i="0" dirty="0">
                <a:solidFill>
                  <a:srgbClr val="0D0D0D"/>
                </a:solidFill>
                <a:effectLst/>
                <a:latin typeface="Söhne"/>
              </a:rPr>
              <a:t>Consider any additional components, such as dropout layers or attention mechanisms, incorporated into the model architecture.</a:t>
            </a:r>
          </a:p>
          <a:p>
            <a:pPr algn="l"/>
            <a:r>
              <a:rPr lang="en-US" sz="2000" b="1" i="0" dirty="0">
                <a:solidFill>
                  <a:schemeClr val="accent2"/>
                </a:solidFill>
                <a:effectLst/>
                <a:latin typeface="Söhne"/>
              </a:rPr>
              <a:t>MODEL PERFORMANCE:</a:t>
            </a:r>
          </a:p>
          <a:p>
            <a:pPr algn="l">
              <a:buFont typeface="Arial" panose="020B0604020202020204" pitchFamily="34" charset="0"/>
              <a:buChar char="•"/>
            </a:pPr>
            <a:r>
              <a:rPr lang="en-US" b="0" i="0" dirty="0">
                <a:solidFill>
                  <a:srgbClr val="0D0D0D"/>
                </a:solidFill>
                <a:effectLst/>
                <a:latin typeface="Söhne"/>
              </a:rPr>
              <a:t>Measure the performance of the model on evaluation metrics such as Mean Absolute Error (MAE), Root Mean Squared Error (RMSE), or coefficient of determination (R-squared).</a:t>
            </a:r>
          </a:p>
          <a:p>
            <a:pPr algn="l">
              <a:buFont typeface="Arial" panose="020B0604020202020204" pitchFamily="34" charset="0"/>
              <a:buChar char="•"/>
            </a:pPr>
            <a:r>
              <a:rPr lang="en-US" b="0" i="0" dirty="0">
                <a:solidFill>
                  <a:srgbClr val="0D0D0D"/>
                </a:solidFill>
                <a:effectLst/>
                <a:latin typeface="Söhne"/>
              </a:rPr>
              <a:t>Compare the model's performance against baseline methods or other forecasting techniques to assess its effectiveness.</a:t>
            </a:r>
          </a:p>
          <a:p>
            <a:pPr algn="l">
              <a:buFont typeface="Arial" panose="020B0604020202020204" pitchFamily="34" charset="0"/>
              <a:buChar char="•"/>
            </a:pPr>
            <a:r>
              <a:rPr lang="en-US" b="0" i="0" dirty="0">
                <a:solidFill>
                  <a:srgbClr val="0D0D0D"/>
                </a:solidFill>
                <a:effectLst/>
                <a:latin typeface="Söhne"/>
              </a:rPr>
              <a:t>Consider the computational efficiency of the model, including inference time and resource requirements.</a:t>
            </a:r>
          </a:p>
          <a:p>
            <a:endParaRPr lang="en-US" dirty="0"/>
          </a:p>
        </p:txBody>
      </p:sp>
    </p:spTree>
    <p:extLst>
      <p:ext uri="{BB962C8B-B14F-4D97-AF65-F5344CB8AC3E}">
        <p14:creationId xmlns:p14="http://schemas.microsoft.com/office/powerpoint/2010/main" val="125298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4479-51A0-E63A-4444-6582D80F9EBD}"/>
              </a:ext>
            </a:extLst>
          </p:cNvPr>
          <p:cNvSpPr>
            <a:spLocks noGrp="1"/>
          </p:cNvSpPr>
          <p:nvPr>
            <p:ph type="title"/>
          </p:nvPr>
        </p:nvSpPr>
        <p:spPr>
          <a:xfrm>
            <a:off x="228155" y="176463"/>
            <a:ext cx="8596668" cy="1320800"/>
          </a:xfrm>
        </p:spPr>
        <p:txBody>
          <a:bodyPr/>
          <a:lstStyle/>
          <a:p>
            <a:r>
              <a:rPr lang="en-IN" dirty="0"/>
              <a:t>RESULT</a:t>
            </a:r>
          </a:p>
        </p:txBody>
      </p:sp>
      <p:sp>
        <p:nvSpPr>
          <p:cNvPr id="7" name="TextBox 6">
            <a:extLst>
              <a:ext uri="{FF2B5EF4-FFF2-40B4-BE49-F238E27FC236}">
                <a16:creationId xmlns:a16="http://schemas.microsoft.com/office/drawing/2014/main" id="{15983098-7A6A-27F4-F206-D83323879946}"/>
              </a:ext>
            </a:extLst>
          </p:cNvPr>
          <p:cNvSpPr txBox="1"/>
          <p:nvPr/>
        </p:nvSpPr>
        <p:spPr>
          <a:xfrm>
            <a:off x="373589" y="836863"/>
            <a:ext cx="8305799" cy="5401479"/>
          </a:xfrm>
          <a:prstGeom prst="rect">
            <a:avLst/>
          </a:prstGeom>
          <a:noFill/>
        </p:spPr>
        <p:txBody>
          <a:bodyPr wrap="square">
            <a:spAutoFit/>
          </a:bodyPr>
          <a:lstStyle/>
          <a:p>
            <a:pPr algn="l"/>
            <a:r>
              <a:rPr lang="en-US" b="0" i="0" dirty="0">
                <a:solidFill>
                  <a:srgbClr val="0D0D0D"/>
                </a:solidFill>
                <a:effectLst/>
                <a:latin typeface="Söhne"/>
              </a:rPr>
              <a:t>The results of weather prediction using Recurrent Neural Networks (RNNs) can vary depending on factors such as data quality, model architecture, training process, and evaluation metrics. Here's a general overview of what results from a weather prediction model using RNNs might look like:</a:t>
            </a:r>
          </a:p>
          <a:p>
            <a:pPr algn="l"/>
            <a:r>
              <a:rPr lang="en-US" b="1" i="0" dirty="0">
                <a:solidFill>
                  <a:srgbClr val="0D0D0D"/>
                </a:solidFill>
                <a:effectLst/>
                <a:latin typeface="Söhne"/>
              </a:rPr>
              <a:t>Accuracy Metrics</a:t>
            </a:r>
            <a:r>
              <a:rPr lang="en-US" b="0" i="0" dirty="0">
                <a:solidFill>
                  <a:srgbClr val="0D0D0D"/>
                </a:solidFill>
                <a:effectLst/>
                <a:latin typeface="Söhne"/>
              </a:rPr>
              <a:t>:</a:t>
            </a:r>
          </a:p>
          <a:p>
            <a:pPr algn="l"/>
            <a:r>
              <a:rPr lang="en-US" b="0" i="0" dirty="0">
                <a:solidFill>
                  <a:srgbClr val="0D0D0D"/>
                </a:solidFill>
                <a:effectLst/>
                <a:latin typeface="Söhne"/>
              </a:rPr>
              <a:t>Mean Absolute Error (MAE), Root Mean Squared Error (RMSE), and coefficient of determination (R-squared) are commonly used metrics to evaluate the accuracy of weather predictions.</a:t>
            </a:r>
          </a:p>
          <a:p>
            <a:pPr algn="l"/>
            <a:r>
              <a:rPr lang="en-US" b="1" i="0" dirty="0">
                <a:solidFill>
                  <a:srgbClr val="0D0D0D"/>
                </a:solidFill>
                <a:effectLst/>
                <a:latin typeface="Söhne"/>
              </a:rPr>
              <a:t>Visualization</a:t>
            </a:r>
            <a:r>
              <a:rPr lang="en-US" b="0" i="0" dirty="0">
                <a:solidFill>
                  <a:srgbClr val="0D0D0D"/>
                </a:solidFill>
                <a:effectLst/>
                <a:latin typeface="Söhne"/>
              </a:rPr>
              <a:t>:</a:t>
            </a:r>
          </a:p>
          <a:p>
            <a:pPr algn="l"/>
            <a:r>
              <a:rPr lang="en-US" b="0" i="0" dirty="0">
                <a:solidFill>
                  <a:srgbClr val="0D0D0D"/>
                </a:solidFill>
                <a:effectLst/>
                <a:latin typeface="Söhne"/>
              </a:rPr>
              <a:t>Weather prediction results are often visualized using time series plots, where predicted weather variables (e.g., temperature, humidity) are plotted against actual observed values over time.</a:t>
            </a:r>
          </a:p>
          <a:p>
            <a:pPr algn="l"/>
            <a:r>
              <a:rPr lang="en-US" sz="2000" b="1" dirty="0">
                <a:solidFill>
                  <a:schemeClr val="accent1"/>
                </a:solidFill>
                <a:latin typeface="Söhne"/>
              </a:rPr>
              <a:t>CONCLUSION:</a:t>
            </a:r>
          </a:p>
          <a:p>
            <a:pPr algn="l"/>
            <a:r>
              <a:rPr lang="en-US" b="0" i="0" dirty="0">
                <a:solidFill>
                  <a:srgbClr val="0D0D0D"/>
                </a:solidFill>
                <a:effectLst/>
                <a:latin typeface="Söhne"/>
              </a:rPr>
              <a:t>In conclusion, weather prediction using Recurrent Neural Networks (RNNs) offers a promising approach to forecasting future weather conditions with accuracy and reliability. Through the utilization of advanced machine learning techniques, RNNs can effectively capture the complex temporal dependencies and nonlinear relationships inherent in weather data</a:t>
            </a:r>
          </a:p>
          <a:p>
            <a:endParaRPr lang="en-IN" sz="1900" dirty="0"/>
          </a:p>
        </p:txBody>
      </p:sp>
    </p:spTree>
    <p:extLst>
      <p:ext uri="{BB962C8B-B14F-4D97-AF65-F5344CB8AC3E}">
        <p14:creationId xmlns:p14="http://schemas.microsoft.com/office/powerpoint/2010/main" val="153529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6333" y="2958861"/>
            <a:ext cx="6469811" cy="1015663"/>
          </a:xfrm>
          <a:prstGeom prst="rect">
            <a:avLst/>
          </a:prstGeom>
          <a:noFill/>
        </p:spPr>
        <p:txBody>
          <a:bodyPr wrap="square" rtlCol="0">
            <a:spAutoFit/>
          </a:bodyPr>
          <a:lstStyle/>
          <a:p>
            <a:r>
              <a:rPr lang="en-US" sz="6000" dirty="0">
                <a:solidFill>
                  <a:schemeClr val="accent1">
                    <a:lumMod val="75000"/>
                  </a:schemeClr>
                </a:solidFill>
              </a:rPr>
              <a:t>THANK YOU!!!</a:t>
            </a:r>
            <a:endParaRPr lang="en-IN" sz="6000" dirty="0">
              <a:solidFill>
                <a:schemeClr val="accent1">
                  <a:lumMod val="75000"/>
                </a:schemeClr>
              </a:solidFill>
            </a:endParaRPr>
          </a:p>
        </p:txBody>
      </p:sp>
    </p:spTree>
    <p:extLst>
      <p:ext uri="{BB962C8B-B14F-4D97-AF65-F5344CB8AC3E}">
        <p14:creationId xmlns:p14="http://schemas.microsoft.com/office/powerpoint/2010/main" val="153791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840" y="1938076"/>
            <a:ext cx="8596668" cy="1320800"/>
          </a:xfrm>
        </p:spPr>
        <p:txBody>
          <a:bodyPr>
            <a:normAutofit fontScale="90000"/>
          </a:bodyPr>
          <a:lstStyle/>
          <a:p>
            <a:pPr algn="ctr"/>
            <a:r>
              <a:rPr lang="en-US" sz="5300" b="1" dirty="0">
                <a:solidFill>
                  <a:schemeClr val="tx1"/>
                </a:solidFill>
              </a:rPr>
              <a:t>WEATHER PREDICTION</a:t>
            </a:r>
            <a:br>
              <a:rPr lang="en-US" sz="5300" b="1" dirty="0">
                <a:solidFill>
                  <a:schemeClr val="tx1"/>
                </a:solidFill>
              </a:rPr>
            </a:br>
            <a:endParaRPr lang="en-IN" dirty="0">
              <a:solidFill>
                <a:schemeClr val="tx1"/>
              </a:solidFill>
            </a:endParaRPr>
          </a:p>
        </p:txBody>
      </p:sp>
      <p:grpSp>
        <p:nvGrpSpPr>
          <p:cNvPr id="21" name="Group 20"/>
          <p:cNvGrpSpPr/>
          <p:nvPr/>
        </p:nvGrpSpPr>
        <p:grpSpPr>
          <a:xfrm>
            <a:off x="7893762" y="1108075"/>
            <a:ext cx="314325" cy="323850"/>
            <a:chOff x="0" y="0"/>
            <a:chExt cx="314325" cy="323850"/>
          </a:xfrm>
        </p:grpSpPr>
        <p:sp>
          <p:nvSpPr>
            <p:cNvPr id="22" name="Shape 148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23" name="Group 22"/>
          <p:cNvGrpSpPr/>
          <p:nvPr/>
        </p:nvGrpSpPr>
        <p:grpSpPr>
          <a:xfrm>
            <a:off x="8379094" y="746125"/>
            <a:ext cx="361950" cy="361950"/>
            <a:chOff x="0" y="0"/>
            <a:chExt cx="361950" cy="361950"/>
          </a:xfrm>
        </p:grpSpPr>
        <p:sp>
          <p:nvSpPr>
            <p:cNvPr id="24" name="Shape 68"/>
            <p:cNvSpPr/>
            <p:nvPr/>
          </p:nvSpPr>
          <p:spPr>
            <a:xfrm>
              <a:off x="0" y="0"/>
              <a:ext cx="361950" cy="361950"/>
            </a:xfrm>
            <a:custGeom>
              <a:avLst/>
              <a:gdLst/>
              <a:ahLst/>
              <a:cxnLst/>
              <a:rect l="0" t="0" r="0" b="0"/>
              <a:pathLst>
                <a:path w="361950" h="361950">
                  <a:moveTo>
                    <a:pt x="180975" y="0"/>
                  </a:moveTo>
                  <a:cubicBezTo>
                    <a:pt x="280924" y="0"/>
                    <a:pt x="361950" y="81026"/>
                    <a:pt x="361950" y="180975"/>
                  </a:cubicBezTo>
                  <a:cubicBezTo>
                    <a:pt x="361950" y="280924"/>
                    <a:pt x="280924" y="361950"/>
                    <a:pt x="180975" y="361950"/>
                  </a:cubicBezTo>
                  <a:cubicBezTo>
                    <a:pt x="81026" y="361950"/>
                    <a:pt x="0" y="280924"/>
                    <a:pt x="0" y="180975"/>
                  </a:cubicBezTo>
                  <a:cubicBezTo>
                    <a:pt x="0" y="81026"/>
                    <a:pt x="81026" y="0"/>
                    <a:pt x="180975" y="0"/>
                  </a:cubicBezTo>
                  <a:close/>
                </a:path>
              </a:pathLst>
            </a:custGeom>
            <a:ln w="0" cap="flat">
              <a:miter lim="127000"/>
            </a:ln>
          </p:spPr>
          <p:style>
            <a:lnRef idx="0">
              <a:srgbClr val="000000"/>
            </a:lnRef>
            <a:fillRef idx="1">
              <a:srgbClr val="EBEBEB"/>
            </a:fillRef>
            <a:effectRef idx="0">
              <a:scrgbClr r="0" g="0" b="0"/>
            </a:effectRef>
            <a:fontRef idx="none"/>
          </p:style>
          <p:txBody>
            <a:bodyPr/>
            <a:lstStyle/>
            <a:p>
              <a:endParaRPr lang="en-IN"/>
            </a:p>
          </p:txBody>
        </p:sp>
      </p:grpSp>
      <p:grpSp>
        <p:nvGrpSpPr>
          <p:cNvPr id="25" name="Group 24"/>
          <p:cNvGrpSpPr/>
          <p:nvPr/>
        </p:nvGrpSpPr>
        <p:grpSpPr>
          <a:xfrm>
            <a:off x="9531310" y="5655107"/>
            <a:ext cx="457200" cy="457200"/>
            <a:chOff x="0" y="0"/>
            <a:chExt cx="457200" cy="457200"/>
          </a:xfrm>
        </p:grpSpPr>
        <p:sp>
          <p:nvSpPr>
            <p:cNvPr id="26" name="Shape 147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27" name="Group 26"/>
          <p:cNvGrpSpPr/>
          <p:nvPr/>
        </p:nvGrpSpPr>
        <p:grpSpPr>
          <a:xfrm>
            <a:off x="10686722" y="5655599"/>
            <a:ext cx="971550" cy="771525"/>
            <a:chOff x="0" y="0"/>
            <a:chExt cx="971550" cy="771525"/>
          </a:xfrm>
        </p:grpSpPr>
        <p:sp>
          <p:nvSpPr>
            <p:cNvPr id="28"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29"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33" name="TextBox 32"/>
          <p:cNvSpPr txBox="1"/>
          <p:nvPr/>
        </p:nvSpPr>
        <p:spPr>
          <a:xfrm>
            <a:off x="1948909" y="3164862"/>
            <a:ext cx="8294181" cy="646331"/>
          </a:xfrm>
          <a:prstGeom prst="rect">
            <a:avLst/>
          </a:prstGeom>
          <a:noFill/>
        </p:spPr>
        <p:txBody>
          <a:bodyPr wrap="square" rtlCol="0">
            <a:spAutoFit/>
          </a:bodyPr>
          <a:lstStyle/>
          <a:p>
            <a:r>
              <a:rPr lang="en-IN" sz="3600" dirty="0">
                <a:solidFill>
                  <a:schemeClr val="accent2"/>
                </a:solidFill>
              </a:rPr>
              <a:t>RECURRENT NEURAL NETWORK(RNN)</a:t>
            </a:r>
          </a:p>
        </p:txBody>
      </p:sp>
    </p:spTree>
    <p:extLst>
      <p:ext uri="{BB962C8B-B14F-4D97-AF65-F5344CB8AC3E}">
        <p14:creationId xmlns:p14="http://schemas.microsoft.com/office/powerpoint/2010/main" val="105933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845561"/>
            <a:ext cx="4127499" cy="3012439"/>
            <a:chOff x="-3174" y="-3172"/>
            <a:chExt cx="4127499" cy="3013075"/>
          </a:xfrm>
        </p:grpSpPr>
        <p:pic>
          <p:nvPicPr>
            <p:cNvPr id="3" name="Picture 2"/>
            <p:cNvPicPr/>
            <p:nvPr/>
          </p:nvPicPr>
          <p:blipFill>
            <a:blip r:embed="rId2"/>
            <a:stretch>
              <a:fillRect/>
            </a:stretch>
          </p:blipFill>
          <p:spPr>
            <a:xfrm>
              <a:off x="415925" y="2587627"/>
              <a:ext cx="3708400" cy="298450"/>
            </a:xfrm>
            <a:prstGeom prst="rect">
              <a:avLst/>
            </a:prstGeom>
          </p:spPr>
        </p:pic>
        <p:pic>
          <p:nvPicPr>
            <p:cNvPr id="4" name="Picture 3"/>
            <p:cNvPicPr/>
            <p:nvPr/>
          </p:nvPicPr>
          <p:blipFill>
            <a:blip r:embed="rId3"/>
            <a:stretch>
              <a:fillRect/>
            </a:stretch>
          </p:blipFill>
          <p:spPr>
            <a:xfrm>
              <a:off x="-3174" y="-3172"/>
              <a:ext cx="1736725" cy="3013075"/>
            </a:xfrm>
            <a:prstGeom prst="rect">
              <a:avLst/>
            </a:prstGeom>
          </p:spPr>
        </p:pic>
      </p:grpSp>
      <p:grpSp>
        <p:nvGrpSpPr>
          <p:cNvPr id="5" name="Group 4"/>
          <p:cNvGrpSpPr/>
          <p:nvPr/>
        </p:nvGrpSpPr>
        <p:grpSpPr>
          <a:xfrm>
            <a:off x="9947134" y="5351780"/>
            <a:ext cx="971550" cy="771525"/>
            <a:chOff x="0" y="0"/>
            <a:chExt cx="971550" cy="771525"/>
          </a:xfrm>
        </p:grpSpPr>
        <p:sp>
          <p:nvSpPr>
            <p:cNvPr id="6"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7"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14" name="TextBox 13"/>
          <p:cNvSpPr txBox="1"/>
          <p:nvPr/>
        </p:nvSpPr>
        <p:spPr>
          <a:xfrm>
            <a:off x="221136" y="212189"/>
            <a:ext cx="6844553" cy="646331"/>
          </a:xfrm>
          <a:prstGeom prst="rect">
            <a:avLst/>
          </a:prstGeom>
          <a:noFill/>
        </p:spPr>
        <p:txBody>
          <a:bodyPr wrap="square" rtlCol="0">
            <a:spAutoFit/>
          </a:bodyPr>
          <a:lstStyle/>
          <a:p>
            <a:r>
              <a:rPr lang="en-IN" sz="3600" dirty="0"/>
              <a:t>AGENDA</a:t>
            </a:r>
          </a:p>
        </p:txBody>
      </p:sp>
      <p:sp>
        <p:nvSpPr>
          <p:cNvPr id="15" name="TextBox 14"/>
          <p:cNvSpPr txBox="1"/>
          <p:nvPr/>
        </p:nvSpPr>
        <p:spPr>
          <a:xfrm>
            <a:off x="1736725" y="1295379"/>
            <a:ext cx="9061263" cy="445647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dirty="0">
                <a:solidFill>
                  <a:schemeClr val="accent2"/>
                </a:solidFill>
              </a:rPr>
              <a:t>Introduction</a:t>
            </a:r>
          </a:p>
          <a:p>
            <a:pPr marL="285750" indent="-285750">
              <a:lnSpc>
                <a:spcPct val="150000"/>
              </a:lnSpc>
              <a:buFont typeface="Wingdings" panose="05000000000000000000" pitchFamily="2" charset="2"/>
              <a:buChar char="Ø"/>
            </a:pPr>
            <a:r>
              <a:rPr lang="en-US" sz="2400" b="1" dirty="0">
                <a:solidFill>
                  <a:schemeClr val="accent2"/>
                </a:solidFill>
              </a:rPr>
              <a:t>Problem Statement</a:t>
            </a:r>
          </a:p>
          <a:p>
            <a:pPr marL="285750" indent="-285750">
              <a:lnSpc>
                <a:spcPct val="150000"/>
              </a:lnSpc>
              <a:buFont typeface="Wingdings" panose="05000000000000000000" pitchFamily="2" charset="2"/>
              <a:buChar char="Ø"/>
            </a:pPr>
            <a:r>
              <a:rPr lang="en-US" sz="2400" b="1" dirty="0">
                <a:solidFill>
                  <a:schemeClr val="accent2"/>
                </a:solidFill>
              </a:rPr>
              <a:t>Project Overview</a:t>
            </a:r>
          </a:p>
          <a:p>
            <a:pPr marL="285750" indent="-285750">
              <a:lnSpc>
                <a:spcPct val="150000"/>
              </a:lnSpc>
              <a:buFont typeface="Wingdings" panose="05000000000000000000" pitchFamily="2" charset="2"/>
              <a:buChar char="Ø"/>
            </a:pPr>
            <a:r>
              <a:rPr lang="en-US" sz="2400" b="1" dirty="0">
                <a:solidFill>
                  <a:schemeClr val="accent2"/>
                </a:solidFill>
              </a:rPr>
              <a:t>End Users</a:t>
            </a:r>
          </a:p>
          <a:p>
            <a:pPr marL="285750" indent="-285750">
              <a:lnSpc>
                <a:spcPct val="150000"/>
              </a:lnSpc>
              <a:buFont typeface="Wingdings" panose="05000000000000000000" pitchFamily="2" charset="2"/>
              <a:buChar char="Ø"/>
            </a:pPr>
            <a:r>
              <a:rPr lang="en-US" sz="2400" b="1" dirty="0">
                <a:solidFill>
                  <a:schemeClr val="accent2"/>
                </a:solidFill>
              </a:rPr>
              <a:t>Solution and Value Proposition</a:t>
            </a:r>
          </a:p>
          <a:p>
            <a:pPr marL="285750" indent="-285750">
              <a:lnSpc>
                <a:spcPct val="150000"/>
              </a:lnSpc>
              <a:buFont typeface="Wingdings" panose="05000000000000000000" pitchFamily="2" charset="2"/>
              <a:buChar char="Ø"/>
            </a:pPr>
            <a:r>
              <a:rPr lang="en-US" sz="2400" b="1" dirty="0">
                <a:solidFill>
                  <a:schemeClr val="accent2"/>
                </a:solidFill>
              </a:rPr>
              <a:t>Implementation Details</a:t>
            </a:r>
          </a:p>
          <a:p>
            <a:pPr marL="285750" indent="-285750">
              <a:lnSpc>
                <a:spcPct val="150000"/>
              </a:lnSpc>
              <a:buFont typeface="Wingdings" panose="05000000000000000000" pitchFamily="2" charset="2"/>
              <a:buChar char="Ø"/>
            </a:pPr>
            <a:r>
              <a:rPr lang="en-US" sz="2400" b="1" dirty="0">
                <a:solidFill>
                  <a:schemeClr val="accent2"/>
                </a:solidFill>
              </a:rPr>
              <a:t>Model Overview</a:t>
            </a:r>
          </a:p>
          <a:p>
            <a:pPr marL="285750" indent="-285750">
              <a:lnSpc>
                <a:spcPct val="150000"/>
              </a:lnSpc>
              <a:buFont typeface="Wingdings" panose="05000000000000000000" pitchFamily="2" charset="2"/>
              <a:buChar char="Ø"/>
            </a:pPr>
            <a:r>
              <a:rPr lang="en-US" sz="2400" b="1" dirty="0">
                <a:solidFill>
                  <a:schemeClr val="accent2"/>
                </a:solidFill>
              </a:rPr>
              <a:t>Results and Conclusion</a:t>
            </a:r>
            <a:endParaRPr lang="en-US" sz="2400" dirty="0"/>
          </a:p>
        </p:txBody>
      </p:sp>
    </p:spTree>
    <p:extLst>
      <p:ext uri="{BB962C8B-B14F-4D97-AF65-F5344CB8AC3E}">
        <p14:creationId xmlns:p14="http://schemas.microsoft.com/office/powerpoint/2010/main" val="208441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02" y="150915"/>
            <a:ext cx="8596668" cy="1320800"/>
          </a:xfrm>
        </p:spPr>
        <p:txBody>
          <a:bodyPr/>
          <a:lstStyle/>
          <a:p>
            <a:r>
              <a:rPr lang="en-US" dirty="0"/>
              <a:t>PROBLEM STATEMENT</a:t>
            </a:r>
            <a:endParaRPr lang="en-IN" dirty="0"/>
          </a:p>
        </p:txBody>
      </p:sp>
      <p:sp>
        <p:nvSpPr>
          <p:cNvPr id="3" name="TextBox 2"/>
          <p:cNvSpPr txBox="1"/>
          <p:nvPr/>
        </p:nvSpPr>
        <p:spPr>
          <a:xfrm>
            <a:off x="940333" y="792252"/>
            <a:ext cx="8299217" cy="5647700"/>
          </a:xfrm>
          <a:prstGeom prst="rect">
            <a:avLst/>
          </a:prstGeom>
          <a:noFill/>
        </p:spPr>
        <p:txBody>
          <a:bodyPr wrap="square" rtlCol="0">
            <a:spAutoFit/>
          </a:bodyPr>
          <a:lstStyle/>
          <a:p>
            <a:pPr algn="l"/>
            <a:r>
              <a:rPr lang="en-US" b="0" i="0" dirty="0">
                <a:solidFill>
                  <a:srgbClr val="0D0D0D"/>
                </a:solidFill>
                <a:effectLst/>
                <a:latin typeface="Söhne"/>
              </a:rPr>
              <a:t>Accurate weather prediction is crucial for various sectors, including agriculture, transportation, and public health. However, existing models often overlook the nuanced impact of weather conditions on different demographic groups. Our project addresses this limitation by leveraging Recurrent Neural Networks (RNNs) to predict not only weather patterns but also the age and gender demographics of affected populations..</a:t>
            </a:r>
          </a:p>
          <a:p>
            <a:r>
              <a:rPr lang="en-US" sz="2800" b="1" dirty="0">
                <a:solidFill>
                  <a:schemeClr val="accent2"/>
                </a:solidFill>
              </a:rPr>
              <a:t>CHALLENGES:</a:t>
            </a:r>
          </a:p>
          <a:p>
            <a:pPr marL="342900" indent="-342900">
              <a:buFont typeface="Wingdings" panose="05000000000000000000" pitchFamily="2" charset="2"/>
              <a:buChar char="Ø"/>
            </a:pPr>
            <a:r>
              <a:rPr lang="en-US" sz="2000" b="1" dirty="0">
                <a:solidFill>
                  <a:schemeClr val="accent2"/>
                </a:solidFill>
              </a:rPr>
              <a:t>Data Availability and Quality</a:t>
            </a:r>
            <a:r>
              <a:rPr lang="en-US" sz="1900" b="1" dirty="0">
                <a:solidFill>
                  <a:schemeClr val="accent2"/>
                </a:solidFill>
              </a:rPr>
              <a:t>:</a:t>
            </a:r>
            <a:r>
              <a:rPr lang="en-US" sz="1900" dirty="0"/>
              <a:t> </a:t>
            </a:r>
            <a:r>
              <a:rPr lang="en-US" dirty="0"/>
              <a:t>Obtaining high-quality and comprehensive weather data spanning various geographic regions and time periods.</a:t>
            </a:r>
          </a:p>
          <a:p>
            <a:pPr marL="285750" indent="-285750">
              <a:buFont typeface="Wingdings" panose="05000000000000000000" pitchFamily="2" charset="2"/>
              <a:buChar char="Ø"/>
            </a:pPr>
            <a:r>
              <a:rPr lang="en-US" sz="2000" b="1" dirty="0">
                <a:solidFill>
                  <a:schemeClr val="accent2"/>
                </a:solidFill>
              </a:rPr>
              <a:t>Data Preprocessing</a:t>
            </a:r>
            <a:r>
              <a:rPr lang="en-US" b="1" dirty="0">
                <a:solidFill>
                  <a:schemeClr val="accent2"/>
                </a:solidFill>
              </a:rPr>
              <a:t>: </a:t>
            </a:r>
            <a:r>
              <a:rPr lang="en-US" dirty="0"/>
              <a:t>Cleaning and preprocessing the raw weather data to handle missing values, outliers, and inconsistencies. </a:t>
            </a:r>
          </a:p>
          <a:p>
            <a:pPr marL="342900" indent="-342900">
              <a:buFont typeface="Wingdings" panose="05000000000000000000" pitchFamily="2" charset="2"/>
              <a:buChar char="Ø"/>
            </a:pPr>
            <a:r>
              <a:rPr lang="en-IN" sz="2000" b="1" i="0" dirty="0">
                <a:solidFill>
                  <a:schemeClr val="accent2"/>
                </a:solidFill>
                <a:effectLst/>
                <a:latin typeface="Söhne"/>
              </a:rPr>
              <a:t>Temporal Dependencies</a:t>
            </a:r>
            <a:r>
              <a:rPr lang="en-US" sz="1900" dirty="0"/>
              <a:t>: Capturing and modeling the complex temporal dependencies present in weather data, such as seasonality, periodicity, and long-term trends.</a:t>
            </a:r>
          </a:p>
          <a:p>
            <a:pPr marL="342900" indent="-342900">
              <a:buFont typeface="Wingdings" panose="05000000000000000000" pitchFamily="2" charset="2"/>
              <a:buChar char="Ø"/>
            </a:pPr>
            <a:r>
              <a:rPr lang="en-IN" sz="2000" b="1" i="0" dirty="0">
                <a:solidFill>
                  <a:schemeClr val="accent2"/>
                </a:solidFill>
                <a:effectLst/>
                <a:latin typeface="Söhne"/>
              </a:rPr>
              <a:t>Model Complexity and Scalability</a:t>
            </a:r>
            <a:r>
              <a:rPr lang="en-US" b="1" dirty="0">
                <a:solidFill>
                  <a:schemeClr val="accent2"/>
                </a:solidFill>
              </a:rPr>
              <a:t>: </a:t>
            </a:r>
            <a:r>
              <a:rPr lang="en-US" b="0" i="0" dirty="0">
                <a:solidFill>
                  <a:srgbClr val="0D0D0D"/>
                </a:solidFill>
                <a:effectLst/>
                <a:latin typeface="Söhne"/>
              </a:rPr>
              <a:t>Managing the computational complexity of training and deploying RNN models, especially for large-scale datasets.</a:t>
            </a:r>
          </a:p>
          <a:p>
            <a:pPr marL="342900" indent="-342900">
              <a:buFont typeface="Wingdings" panose="05000000000000000000" pitchFamily="2" charset="2"/>
              <a:buChar char="Ø"/>
            </a:pPr>
            <a:r>
              <a:rPr lang="en-IN" sz="2000" b="1" i="0" dirty="0">
                <a:solidFill>
                  <a:schemeClr val="accent2"/>
                </a:solidFill>
                <a:effectLst/>
                <a:latin typeface="Söhne"/>
              </a:rPr>
              <a:t>Overfitting and Generalization: </a:t>
            </a:r>
            <a:r>
              <a:rPr lang="en-US" i="0" dirty="0">
                <a:effectLst/>
                <a:latin typeface="Söhne"/>
              </a:rPr>
              <a:t>Preventing overfitting of the RNN model to the training data, where the model learns to memorize the training examples rather than generalize to unseen data.</a:t>
            </a:r>
            <a:endParaRPr lang="en-US" dirty="0"/>
          </a:p>
        </p:txBody>
      </p:sp>
      <p:grpSp>
        <p:nvGrpSpPr>
          <p:cNvPr id="4" name="Group 3"/>
          <p:cNvGrpSpPr/>
          <p:nvPr/>
        </p:nvGrpSpPr>
        <p:grpSpPr>
          <a:xfrm>
            <a:off x="9188750" y="3321776"/>
            <a:ext cx="2657475" cy="3165475"/>
            <a:chOff x="57150" y="53975"/>
            <a:chExt cx="2657475" cy="3165475"/>
          </a:xfrm>
        </p:grpSpPr>
        <p:sp>
          <p:nvSpPr>
            <p:cNvPr id="5" name="Shape 1481"/>
            <p:cNvSpPr/>
            <p:nvPr/>
          </p:nvSpPr>
          <p:spPr>
            <a:xfrm>
              <a:off x="1362075" y="242887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6" name="Picture 5"/>
            <p:cNvPicPr/>
            <p:nvPr/>
          </p:nvPicPr>
          <p:blipFill>
            <a:blip r:embed="rId2"/>
            <a:stretch>
              <a:fillRect/>
            </a:stretch>
          </p:blipFill>
          <p:spPr>
            <a:xfrm>
              <a:off x="57150" y="53975"/>
              <a:ext cx="2657475" cy="3165475"/>
            </a:xfrm>
            <a:prstGeom prst="rect">
              <a:avLst/>
            </a:prstGeom>
          </p:spPr>
        </p:pic>
      </p:grpSp>
    </p:spTree>
    <p:extLst>
      <p:ext uri="{BB962C8B-B14F-4D97-AF65-F5344CB8AC3E}">
        <p14:creationId xmlns:p14="http://schemas.microsoft.com/office/powerpoint/2010/main" val="159018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OVERVIEW </a:t>
            </a:r>
          </a:p>
        </p:txBody>
      </p:sp>
      <p:grpSp>
        <p:nvGrpSpPr>
          <p:cNvPr id="3" name="Group 2"/>
          <p:cNvGrpSpPr/>
          <p:nvPr/>
        </p:nvGrpSpPr>
        <p:grpSpPr>
          <a:xfrm>
            <a:off x="9377519" y="2625185"/>
            <a:ext cx="2565400" cy="3279775"/>
            <a:chOff x="568325" y="273050"/>
            <a:chExt cx="2565400" cy="3279775"/>
          </a:xfrm>
        </p:grpSpPr>
        <p:sp>
          <p:nvSpPr>
            <p:cNvPr id="4" name="Shape 1483"/>
            <p:cNvSpPr/>
            <p:nvPr/>
          </p:nvSpPr>
          <p:spPr>
            <a:xfrm>
              <a:off x="695325" y="271462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5" name="Picture 4"/>
            <p:cNvPicPr/>
            <p:nvPr/>
          </p:nvPicPr>
          <p:blipFill>
            <a:blip r:embed="rId2"/>
            <a:stretch>
              <a:fillRect/>
            </a:stretch>
          </p:blipFill>
          <p:spPr>
            <a:xfrm>
              <a:off x="568325" y="273050"/>
              <a:ext cx="2565400" cy="3279775"/>
            </a:xfrm>
            <a:prstGeom prst="rect">
              <a:avLst/>
            </a:prstGeom>
          </p:spPr>
        </p:pic>
      </p:grpSp>
      <p:sp>
        <p:nvSpPr>
          <p:cNvPr id="6" name="TextBox 5"/>
          <p:cNvSpPr txBox="1"/>
          <p:nvPr/>
        </p:nvSpPr>
        <p:spPr>
          <a:xfrm>
            <a:off x="994577" y="1384252"/>
            <a:ext cx="7962181" cy="5016758"/>
          </a:xfrm>
          <a:prstGeom prst="rect">
            <a:avLst/>
          </a:prstGeom>
          <a:noFill/>
        </p:spPr>
        <p:txBody>
          <a:bodyPr wrap="square" rtlCol="0">
            <a:spAutoFit/>
          </a:bodyPr>
          <a:lstStyle/>
          <a:p>
            <a:pPr algn="l"/>
            <a:r>
              <a:rPr lang="en-US" b="0" i="0" dirty="0">
                <a:solidFill>
                  <a:srgbClr val="0D0D0D"/>
                </a:solidFill>
                <a:effectLst/>
                <a:latin typeface="Söhne"/>
              </a:rPr>
              <a:t>Integrating diverse datasets from different sources and formats into a cohesive framework for analysis. Managing the complexity of preprocessing steps required to clean and prepare the data for modeling. Ensuring compatibility and scalability of the chosen tools and technologies for implementing the project.</a:t>
            </a:r>
          </a:p>
          <a:p>
            <a:r>
              <a:rPr lang="en-US" sz="2400" b="1" dirty="0">
                <a:solidFill>
                  <a:schemeClr val="accent2"/>
                </a:solidFill>
              </a:rPr>
              <a:t>Approach</a:t>
            </a:r>
            <a:r>
              <a:rPr lang="en-US" b="1" dirty="0">
                <a:solidFill>
                  <a:schemeClr val="accent2"/>
                </a:solidFill>
              </a:rPr>
              <a:t>:</a:t>
            </a:r>
          </a:p>
          <a:p>
            <a:r>
              <a:rPr lang="en-US" sz="2000" b="1" dirty="0">
                <a:solidFill>
                  <a:schemeClr val="accent2"/>
                </a:solidFill>
              </a:rPr>
              <a:t>Data Collection </a:t>
            </a:r>
            <a:r>
              <a:rPr lang="en-IN" sz="2000" b="1" i="0" dirty="0">
                <a:solidFill>
                  <a:schemeClr val="accent2"/>
                </a:solidFill>
                <a:effectLst/>
                <a:latin typeface="Söhne"/>
              </a:rPr>
              <a:t>and Preprocessing:</a:t>
            </a:r>
            <a:r>
              <a:rPr lang="en-US" sz="1900" b="1" i="0" dirty="0">
                <a:solidFill>
                  <a:schemeClr val="accent2"/>
                </a:solidFill>
                <a:effectLst/>
                <a:latin typeface="Söhne"/>
              </a:rPr>
              <a:t> </a:t>
            </a:r>
            <a:r>
              <a:rPr lang="en-US" i="0" dirty="0">
                <a:effectLst/>
                <a:latin typeface="Söhne"/>
              </a:rPr>
              <a:t>Gather historical weather data from reliable sources such as meteorological stations, satellites, or weather databases. Preprocess the data by handling missing values, outliers, and inconsistencies. Perform data normalization to scale the features appropriately.</a:t>
            </a:r>
          </a:p>
          <a:p>
            <a:r>
              <a:rPr lang="en-IN" sz="2000" b="1" i="0" dirty="0">
                <a:solidFill>
                  <a:schemeClr val="accent2"/>
                </a:solidFill>
                <a:effectLst/>
                <a:latin typeface="Söhne"/>
              </a:rPr>
              <a:t>Feature Engineering:</a:t>
            </a:r>
            <a:r>
              <a:rPr lang="en-US" i="0" dirty="0">
                <a:effectLst/>
                <a:latin typeface="Söhne"/>
              </a:rPr>
              <a:t>Engineer relevant features from the raw weather data that capture important patterns and trends. For example, derive features like daily averages, seasonal trends, or lagged variables.</a:t>
            </a:r>
          </a:p>
          <a:p>
            <a:r>
              <a:rPr lang="en-US" sz="2000" b="1" dirty="0">
                <a:solidFill>
                  <a:schemeClr val="accent2"/>
                </a:solidFill>
              </a:rPr>
              <a:t>Data Splitting: </a:t>
            </a:r>
            <a:r>
              <a:rPr lang="en-US" dirty="0"/>
              <a:t>Split the preprocessed data into training, validation, and test sets. Typically, a large portion of the data is allocated for training, with smaller portions for validation and testing.</a:t>
            </a:r>
          </a:p>
          <a:p>
            <a:r>
              <a:rPr lang="en-IN" sz="2000" b="1" i="0" dirty="0">
                <a:solidFill>
                  <a:schemeClr val="accent2"/>
                </a:solidFill>
                <a:effectLst/>
                <a:latin typeface="Söhne"/>
              </a:rPr>
              <a:t>Model Training:</a:t>
            </a:r>
            <a:r>
              <a:rPr lang="en-US" b="0" i="0" dirty="0">
                <a:solidFill>
                  <a:srgbClr val="0D0D0D"/>
                </a:solidFill>
                <a:effectLst/>
                <a:latin typeface="Söhne"/>
              </a:rPr>
              <a:t>Train the RNN model using the training dataset. Optimize the model parameters using techniques like gradient descent and backpropagation.</a:t>
            </a:r>
            <a:endParaRPr lang="en-IN" dirty="0"/>
          </a:p>
        </p:txBody>
      </p:sp>
    </p:spTree>
    <p:extLst>
      <p:ext uri="{BB962C8B-B14F-4D97-AF65-F5344CB8AC3E}">
        <p14:creationId xmlns:p14="http://schemas.microsoft.com/office/powerpoint/2010/main" val="98133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60" y="160421"/>
            <a:ext cx="8596668" cy="1320800"/>
          </a:xfrm>
        </p:spPr>
        <p:txBody>
          <a:bodyPr/>
          <a:lstStyle/>
          <a:p>
            <a:r>
              <a:rPr lang="en-US" b="1" dirty="0"/>
              <a:t>WHO ARE THE END USERS?</a:t>
            </a:r>
            <a:endParaRPr lang="en-IN" dirty="0"/>
          </a:p>
        </p:txBody>
      </p:sp>
      <p:sp>
        <p:nvSpPr>
          <p:cNvPr id="13" name="TextBox 12">
            <a:extLst>
              <a:ext uri="{FF2B5EF4-FFF2-40B4-BE49-F238E27FC236}">
                <a16:creationId xmlns:a16="http://schemas.microsoft.com/office/drawing/2014/main" id="{AB6BB24D-CFEE-4141-EF48-A3C4169CDA01}"/>
              </a:ext>
            </a:extLst>
          </p:cNvPr>
          <p:cNvSpPr txBox="1"/>
          <p:nvPr/>
        </p:nvSpPr>
        <p:spPr>
          <a:xfrm>
            <a:off x="645250" y="917912"/>
            <a:ext cx="8935452" cy="5755422"/>
          </a:xfrm>
          <a:prstGeom prst="rect">
            <a:avLst/>
          </a:prstGeom>
          <a:noFill/>
        </p:spPr>
        <p:txBody>
          <a:bodyPr wrap="square" rtlCol="0">
            <a:spAutoFit/>
          </a:bodyPr>
          <a:lstStyle/>
          <a:p>
            <a:pPr algn="l"/>
            <a:r>
              <a:rPr lang="en-US" sz="2000" b="1" i="0" dirty="0">
                <a:solidFill>
                  <a:schemeClr val="accent2"/>
                </a:solidFill>
                <a:effectLst/>
                <a:latin typeface="Söhne"/>
              </a:rPr>
              <a:t>Meteorologists and Weather Forecasting Agencies:</a:t>
            </a:r>
          </a:p>
          <a:p>
            <a:pPr algn="l">
              <a:buFont typeface="Arial" panose="020B0604020202020204" pitchFamily="34" charset="0"/>
              <a:buChar char="•"/>
            </a:pPr>
            <a:r>
              <a:rPr lang="en-US" b="0" i="0" dirty="0">
                <a:solidFill>
                  <a:srgbClr val="0D0D0D"/>
                </a:solidFill>
                <a:effectLst/>
                <a:latin typeface="Söhne"/>
              </a:rPr>
              <a:t>Meteorologists and weather forecasting agencies are primary users of weather prediction models. They utilize RNN-based forecasts to issue timely and accurate weather advisories, warnings, and forecasts to the public, government agencies, and other stakeholders.</a:t>
            </a:r>
          </a:p>
          <a:p>
            <a:pPr algn="l"/>
            <a:r>
              <a:rPr lang="en-US" sz="2000" b="1" i="0" dirty="0">
                <a:solidFill>
                  <a:schemeClr val="accent2"/>
                </a:solidFill>
                <a:effectLst/>
                <a:latin typeface="Söhne"/>
              </a:rPr>
              <a:t>Agricultural Sector:</a:t>
            </a:r>
            <a:endParaRPr lang="en-US" sz="2000" b="0" i="0" dirty="0">
              <a:solidFill>
                <a:schemeClr val="accent2"/>
              </a:solidFill>
              <a:effectLst/>
              <a:latin typeface="Söhne"/>
            </a:endParaRPr>
          </a:p>
          <a:p>
            <a:pPr algn="l">
              <a:buFont typeface="Arial" panose="020B0604020202020204" pitchFamily="34" charset="0"/>
              <a:buChar char="•"/>
            </a:pPr>
            <a:r>
              <a:rPr lang="en-US" b="0" i="0" dirty="0">
                <a:solidFill>
                  <a:srgbClr val="0D0D0D"/>
                </a:solidFill>
                <a:effectLst/>
                <a:latin typeface="Söhne"/>
              </a:rPr>
              <a:t>Farmers and agricultural businesses rely on weather forecasts to plan crop planting, irrigation, and harvesting activities. Accurate predictions enable them to optimize resource allocation, minimize risks from adverse weather conditions, and maximize crop yields.</a:t>
            </a:r>
          </a:p>
          <a:p>
            <a:pPr algn="l"/>
            <a:r>
              <a:rPr lang="en-US" sz="2000" b="1" i="0" dirty="0">
                <a:solidFill>
                  <a:schemeClr val="accent2"/>
                </a:solidFill>
                <a:effectLst/>
                <a:latin typeface="Söhne"/>
              </a:rPr>
              <a:t>Transportation and Logistics Industry:</a:t>
            </a:r>
            <a:endParaRPr lang="en-US" sz="2000" b="0" i="0" dirty="0">
              <a:solidFill>
                <a:schemeClr val="accent2"/>
              </a:solidFill>
              <a:effectLst/>
              <a:latin typeface="Söhne"/>
            </a:endParaRPr>
          </a:p>
          <a:p>
            <a:pPr algn="l">
              <a:buFont typeface="Arial" panose="020B0604020202020204" pitchFamily="34" charset="0"/>
              <a:buChar char="•"/>
            </a:pPr>
            <a:r>
              <a:rPr lang="en-US" b="0" i="0" dirty="0">
                <a:solidFill>
                  <a:srgbClr val="0D0D0D"/>
                </a:solidFill>
                <a:effectLst/>
                <a:latin typeface="Söhne"/>
              </a:rPr>
              <a:t>Airlines, shipping companies, and transportation agencies use weather forecasts to anticipate and mitigate the impact of adverse weather conditions on flight schedules, maritime operations, and road traffic. RNN-based forecasts help improve safety, efficiency, and scheduling reliability.</a:t>
            </a:r>
          </a:p>
          <a:p>
            <a:pPr algn="l"/>
            <a:r>
              <a:rPr lang="en-US" sz="2000" b="1" i="0" dirty="0">
                <a:solidFill>
                  <a:schemeClr val="accent2"/>
                </a:solidFill>
                <a:effectLst/>
                <a:latin typeface="Söhne"/>
              </a:rPr>
              <a:t>Energy Sector:</a:t>
            </a:r>
          </a:p>
          <a:p>
            <a:pPr algn="l">
              <a:buFont typeface="Arial" panose="020B0604020202020204" pitchFamily="34" charset="0"/>
              <a:buChar char="•"/>
            </a:pPr>
            <a:r>
              <a:rPr lang="en-US" b="0" i="0" dirty="0">
                <a:solidFill>
                  <a:srgbClr val="0D0D0D"/>
                </a:solidFill>
                <a:effectLst/>
                <a:latin typeface="Söhne"/>
              </a:rPr>
              <a:t>Energy companies, including those in renewable energy (such as wind and solar power), rely on weather forecasts to plan energy production, manage energy demand, and optimize resource utilization. Accurate predictions help ensure grid stability and minimize disruptions.</a:t>
            </a:r>
          </a:p>
          <a:p>
            <a:pPr algn="l"/>
            <a:r>
              <a:rPr lang="en-US" b="0" i="0" dirty="0">
                <a:solidFill>
                  <a:srgbClr val="0D0D0D"/>
                </a:solidFill>
                <a:effectLst/>
                <a:latin typeface="Söhne"/>
              </a:rPr>
              <a:t>.</a:t>
            </a:r>
          </a:p>
          <a:p>
            <a:pPr algn="l"/>
            <a:endParaRPr lang="en-US"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287254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76657-A762-1A4B-B8C3-F3E3B745D6D1}"/>
              </a:ext>
            </a:extLst>
          </p:cNvPr>
          <p:cNvSpPr txBox="1"/>
          <p:nvPr/>
        </p:nvSpPr>
        <p:spPr>
          <a:xfrm>
            <a:off x="443833" y="324998"/>
            <a:ext cx="8518358" cy="6401753"/>
          </a:xfrm>
          <a:prstGeom prst="rect">
            <a:avLst/>
          </a:prstGeom>
          <a:noFill/>
        </p:spPr>
        <p:txBody>
          <a:bodyPr wrap="square" rtlCol="0">
            <a:spAutoFit/>
          </a:bodyPr>
          <a:lstStyle/>
          <a:p>
            <a:r>
              <a:rPr lang="en-US" sz="2800" b="1" dirty="0">
                <a:solidFill>
                  <a:schemeClr val="accent2"/>
                </a:solidFill>
              </a:rPr>
              <a:t>Use Cases:</a:t>
            </a:r>
          </a:p>
          <a:p>
            <a:pPr algn="l"/>
            <a:r>
              <a:rPr lang="en-US" sz="2000" b="1" i="0" dirty="0">
                <a:solidFill>
                  <a:schemeClr val="accent2"/>
                </a:solidFill>
                <a:effectLst/>
                <a:latin typeface="Söhne"/>
              </a:rPr>
              <a:t>Agriculture:</a:t>
            </a:r>
            <a:endParaRPr lang="en-US" sz="2000" b="0" i="0" dirty="0">
              <a:solidFill>
                <a:schemeClr val="accent2"/>
              </a:solidFill>
              <a:effectLst/>
              <a:latin typeface="Söhne"/>
            </a:endParaRPr>
          </a:p>
          <a:p>
            <a:pPr algn="l">
              <a:buFont typeface="Arial" panose="020B0604020202020204" pitchFamily="34" charset="0"/>
              <a:buChar char="•"/>
            </a:pPr>
            <a:r>
              <a:rPr lang="en-US" b="1" i="0" dirty="0">
                <a:solidFill>
                  <a:srgbClr val="0D0D0D"/>
                </a:solidFill>
                <a:effectLst/>
                <a:latin typeface="Söhne"/>
              </a:rPr>
              <a:t>Crop Yield Prediction:</a:t>
            </a:r>
            <a:r>
              <a:rPr lang="en-US" b="0" i="0" dirty="0">
                <a:solidFill>
                  <a:srgbClr val="0D0D0D"/>
                </a:solidFill>
                <a:effectLst/>
                <a:latin typeface="Söhne"/>
              </a:rPr>
              <a:t> Farmers can use RNN-based weather forecasts to predict crop yields and optimize planting, irrigation, and harvesting schedules based on anticipated weather conditions.</a:t>
            </a:r>
          </a:p>
          <a:p>
            <a:pPr algn="l">
              <a:buFont typeface="Arial" panose="020B0604020202020204" pitchFamily="34" charset="0"/>
              <a:buChar char="•"/>
            </a:pPr>
            <a:r>
              <a:rPr lang="en-US" b="1" i="0" dirty="0">
                <a:solidFill>
                  <a:srgbClr val="0D0D0D"/>
                </a:solidFill>
                <a:effectLst/>
                <a:latin typeface="Söhne"/>
              </a:rPr>
              <a:t>Pest and Disease Management:</a:t>
            </a:r>
            <a:r>
              <a:rPr lang="en-US" b="0" i="0" dirty="0">
                <a:solidFill>
                  <a:srgbClr val="0D0D0D"/>
                </a:solidFill>
                <a:effectLst/>
                <a:latin typeface="Söhne"/>
              </a:rPr>
              <a:t> Agriculture businesses can leverage weather predictions to anticipate outbreaks of pests and diseases, enabling proactive pest management strategies and reducing crop losses.</a:t>
            </a:r>
          </a:p>
          <a:p>
            <a:pPr algn="l"/>
            <a:r>
              <a:rPr lang="en-US" sz="2000" b="1" i="0" dirty="0">
                <a:solidFill>
                  <a:schemeClr val="accent2"/>
                </a:solidFill>
                <a:effectLst/>
                <a:latin typeface="Söhne"/>
              </a:rPr>
              <a:t>Transportation and Logistics:</a:t>
            </a:r>
          </a:p>
          <a:p>
            <a:pPr algn="l">
              <a:buFont typeface="Arial" panose="020B0604020202020204" pitchFamily="34" charset="0"/>
              <a:buChar char="•"/>
            </a:pPr>
            <a:r>
              <a:rPr lang="en-US" b="1" i="0" dirty="0">
                <a:solidFill>
                  <a:srgbClr val="0D0D0D"/>
                </a:solidFill>
                <a:effectLst/>
                <a:latin typeface="Söhne"/>
              </a:rPr>
              <a:t>Flight Delay Prediction:</a:t>
            </a:r>
            <a:r>
              <a:rPr lang="en-US" b="0" i="0" dirty="0">
                <a:solidFill>
                  <a:srgbClr val="0D0D0D"/>
                </a:solidFill>
                <a:effectLst/>
                <a:latin typeface="Söhne"/>
              </a:rPr>
              <a:t> Airlines can utilize RNN-based weather forecasts to predict flight delays caused by adverse weather conditions such as storms or fog, enabling better scheduling and passenger management.</a:t>
            </a:r>
          </a:p>
          <a:p>
            <a:pPr algn="l">
              <a:buFont typeface="Arial" panose="020B0604020202020204" pitchFamily="34" charset="0"/>
              <a:buChar char="•"/>
            </a:pPr>
            <a:r>
              <a:rPr lang="en-US" b="1" i="0" dirty="0">
                <a:solidFill>
                  <a:srgbClr val="0D0D0D"/>
                </a:solidFill>
                <a:effectLst/>
                <a:latin typeface="Söhne"/>
              </a:rPr>
              <a:t>Route Optimization:</a:t>
            </a:r>
            <a:r>
              <a:rPr lang="en-US" b="0" i="0" dirty="0">
                <a:solidFill>
                  <a:srgbClr val="0D0D0D"/>
                </a:solidFill>
                <a:effectLst/>
                <a:latin typeface="Söhne"/>
              </a:rPr>
              <a:t> Shipping companies and logistics providers can optimize transportation routes and schedules based on weather predictions to minimize delays, fuel consumption, and transportation costs.</a:t>
            </a:r>
          </a:p>
          <a:p>
            <a:pPr algn="l"/>
            <a:r>
              <a:rPr lang="en-US" sz="2000" b="1" i="0" dirty="0">
                <a:solidFill>
                  <a:schemeClr val="accent2"/>
                </a:solidFill>
                <a:effectLst/>
                <a:latin typeface="Söhne"/>
              </a:rPr>
              <a:t>Energy Management:</a:t>
            </a:r>
          </a:p>
          <a:p>
            <a:pPr algn="l">
              <a:buFont typeface="Arial" panose="020B0604020202020204" pitchFamily="34" charset="0"/>
              <a:buChar char="•"/>
            </a:pPr>
            <a:r>
              <a:rPr lang="en-US" b="1" i="0" dirty="0">
                <a:solidFill>
                  <a:srgbClr val="0D0D0D"/>
                </a:solidFill>
                <a:effectLst/>
                <a:latin typeface="Söhne"/>
              </a:rPr>
              <a:t>Renewable Energy Forecasting:</a:t>
            </a:r>
            <a:r>
              <a:rPr lang="en-US" b="0" i="0" dirty="0">
                <a:solidFill>
                  <a:srgbClr val="0D0D0D"/>
                </a:solidFill>
                <a:effectLst/>
                <a:latin typeface="Söhne"/>
              </a:rPr>
              <a:t> Renewable energy companies can use RNN-based weather forecasts to predict wind speeds and solar radiation, optimizing energy production and grid integration of wind and solar power.</a:t>
            </a:r>
          </a:p>
          <a:p>
            <a:pPr algn="l"/>
            <a:endParaRPr lang="en-US" b="0" i="0" dirty="0">
              <a:solidFill>
                <a:srgbClr val="0D0D0D"/>
              </a:solidFill>
              <a:effectLst/>
              <a:latin typeface="Söhne"/>
            </a:endParaRPr>
          </a:p>
          <a:p>
            <a:pPr algn="l"/>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198801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6" y="256674"/>
            <a:ext cx="8596668" cy="962526"/>
          </a:xfrm>
        </p:spPr>
        <p:txBody>
          <a:bodyPr/>
          <a:lstStyle/>
          <a:p>
            <a:r>
              <a:rPr lang="en-US" dirty="0">
                <a:solidFill>
                  <a:schemeClr val="tx1"/>
                </a:solidFill>
              </a:rPr>
              <a:t>SOLUTION AND ITS VALUE PROPOSITION</a:t>
            </a:r>
            <a:endParaRPr lang="en-IN" dirty="0">
              <a:solidFill>
                <a:schemeClr val="tx1"/>
              </a:solidFill>
            </a:endParaRPr>
          </a:p>
        </p:txBody>
      </p:sp>
      <p:pic>
        <p:nvPicPr>
          <p:cNvPr id="3" name="Picture 12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425" y="3606800"/>
            <a:ext cx="2695575" cy="325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1727" y="1013861"/>
            <a:ext cx="8238226" cy="4770537"/>
          </a:xfrm>
          <a:prstGeom prst="rect">
            <a:avLst/>
          </a:prstGeom>
          <a:noFill/>
        </p:spPr>
        <p:txBody>
          <a:bodyPr wrap="square" rtlCol="0">
            <a:spAutoFit/>
          </a:bodyPr>
          <a:lstStyle/>
          <a:p>
            <a:r>
              <a:rPr lang="en-US" b="0" i="0" dirty="0">
                <a:solidFill>
                  <a:srgbClr val="0D0D0D"/>
                </a:solidFill>
                <a:effectLst/>
                <a:latin typeface="Söhne"/>
              </a:rPr>
              <a:t>Weather prediction using RNNs involves leveraging advanced machine learning techniques to analyze historical weather data and generate forecasts of future weather conditions. RNNs, with their ability to capture temporal dependencies in sequential data, are particularly well-suited for modeling weather patterns over time.</a:t>
            </a:r>
          </a:p>
          <a:p>
            <a:endParaRPr lang="en-US" b="1" dirty="0">
              <a:solidFill>
                <a:schemeClr val="accent2"/>
              </a:solidFill>
            </a:endParaRPr>
          </a:p>
          <a:p>
            <a:r>
              <a:rPr lang="en-US" sz="2400" b="1" dirty="0">
                <a:solidFill>
                  <a:schemeClr val="accent2"/>
                </a:solidFill>
              </a:rPr>
              <a:t>Value</a:t>
            </a:r>
            <a:r>
              <a:rPr lang="en-US" b="1" dirty="0">
                <a:solidFill>
                  <a:schemeClr val="accent2"/>
                </a:solidFill>
              </a:rPr>
              <a:t> </a:t>
            </a:r>
            <a:r>
              <a:rPr lang="en-US" sz="2400" b="1" dirty="0">
                <a:solidFill>
                  <a:schemeClr val="accent2"/>
                </a:solidFill>
              </a:rPr>
              <a:t>Propositions</a:t>
            </a:r>
            <a:r>
              <a:rPr lang="en-US" b="1" dirty="0">
                <a:solidFill>
                  <a:schemeClr val="accent2"/>
                </a:solidFill>
              </a:rPr>
              <a:t>:</a:t>
            </a:r>
          </a:p>
          <a:p>
            <a:endParaRPr lang="en-US" b="1" dirty="0">
              <a:solidFill>
                <a:schemeClr val="accent2"/>
              </a:solidFill>
            </a:endParaRPr>
          </a:p>
          <a:p>
            <a:r>
              <a:rPr lang="en-US" sz="2000" b="1" i="0" dirty="0">
                <a:solidFill>
                  <a:schemeClr val="accent2"/>
                </a:solidFill>
                <a:effectLst/>
                <a:latin typeface="Söhne"/>
              </a:rPr>
              <a:t>Accuracy and precision</a:t>
            </a:r>
            <a:r>
              <a:rPr lang="en-US" sz="2000" i="0" dirty="0">
                <a:solidFill>
                  <a:schemeClr val="accent2"/>
                </a:solidFill>
                <a:effectLst/>
                <a:latin typeface="Söhne"/>
              </a:rPr>
              <a:t>: </a:t>
            </a:r>
            <a:r>
              <a:rPr lang="en-US" b="0" i="0" dirty="0">
                <a:solidFill>
                  <a:srgbClr val="0D0D0D"/>
                </a:solidFill>
                <a:effectLst/>
                <a:latin typeface="Söhne"/>
              </a:rPr>
              <a:t>The RNN-based approach offers superior accuracy and precision in weather forecasting compared to traditional methods. </a:t>
            </a:r>
          </a:p>
          <a:p>
            <a:r>
              <a:rPr lang="en-US" sz="2000" b="1" i="0" dirty="0">
                <a:solidFill>
                  <a:schemeClr val="accent2"/>
                </a:solidFill>
                <a:effectLst/>
                <a:latin typeface="Söhne"/>
              </a:rPr>
              <a:t>Personalization: </a:t>
            </a:r>
            <a:r>
              <a:rPr lang="en-US" b="0" i="0" dirty="0">
                <a:solidFill>
                  <a:srgbClr val="0D0D0D"/>
                </a:solidFill>
                <a:effectLst/>
                <a:latin typeface="Söhne"/>
              </a:rPr>
              <a:t>The solution provides personalized weather forecasts tailored to the specific needs of end users. </a:t>
            </a:r>
          </a:p>
          <a:p>
            <a:r>
              <a:rPr lang="en-US" sz="2000" b="1" i="0" dirty="0">
                <a:solidFill>
                  <a:schemeClr val="accent2"/>
                </a:solidFill>
                <a:effectLst/>
                <a:latin typeface="Söhne"/>
              </a:rPr>
              <a:t>Risk Mitigation:</a:t>
            </a:r>
            <a:r>
              <a:rPr lang="en-US" sz="2000" b="0" i="0" dirty="0">
                <a:solidFill>
                  <a:schemeClr val="accent2"/>
                </a:solidFill>
                <a:effectLst/>
                <a:latin typeface="Söhne"/>
              </a:rPr>
              <a:t> </a:t>
            </a:r>
            <a:r>
              <a:rPr lang="en-US" sz="2000" b="0" i="0" dirty="0">
                <a:solidFill>
                  <a:srgbClr val="0D0D0D"/>
                </a:solidFill>
                <a:effectLst/>
                <a:latin typeface="Söhne"/>
              </a:rPr>
              <a:t>Accurate weather forecasts enable stakeholders to proactively mitigate risks associated with adverse weather conditions. </a:t>
            </a:r>
            <a:r>
              <a:rPr lang="en-US" sz="1900" b="1" dirty="0">
                <a:solidFill>
                  <a:schemeClr val="accent2"/>
                </a:solidFill>
              </a:rPr>
              <a:t>Customization</a:t>
            </a:r>
            <a:r>
              <a:rPr lang="en-US" b="1" dirty="0">
                <a:solidFill>
                  <a:schemeClr val="accent2"/>
                </a:solidFill>
              </a:rPr>
              <a:t>: </a:t>
            </a:r>
            <a:r>
              <a:rPr lang="en-US" sz="1900" dirty="0"/>
              <a:t>Adaptable to different domains and user requirements through configurable parameters and integration options.</a:t>
            </a:r>
          </a:p>
          <a:p>
            <a:endParaRPr lang="en-IN" dirty="0"/>
          </a:p>
        </p:txBody>
      </p:sp>
    </p:spTree>
    <p:extLst>
      <p:ext uri="{BB962C8B-B14F-4D97-AF65-F5344CB8AC3E}">
        <p14:creationId xmlns:p14="http://schemas.microsoft.com/office/powerpoint/2010/main" val="264889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759125" y="1906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560885" y="448574"/>
            <a:ext cx="7996687" cy="4708981"/>
          </a:xfrm>
          <a:prstGeom prst="rect">
            <a:avLst/>
          </a:prstGeom>
          <a:noFill/>
        </p:spPr>
        <p:txBody>
          <a:bodyPr wrap="square" rtlCol="0">
            <a:spAutoFit/>
          </a:bodyPr>
          <a:lstStyle/>
          <a:p>
            <a:r>
              <a:rPr lang="en-US" sz="2400" b="1" dirty="0">
                <a:solidFill>
                  <a:schemeClr val="accent2"/>
                </a:solidFill>
              </a:rPr>
              <a:t>Benefits</a:t>
            </a:r>
            <a:r>
              <a:rPr lang="en-US" dirty="0"/>
              <a:t>:</a:t>
            </a:r>
          </a:p>
          <a:p>
            <a:endParaRPr lang="en-US" dirty="0"/>
          </a:p>
          <a:p>
            <a:pPr marL="285750" indent="-285750">
              <a:buFont typeface="Arial" panose="020B0604020202020204" pitchFamily="34" charset="0"/>
              <a:buChar char="•"/>
            </a:pPr>
            <a:r>
              <a:rPr lang="en-US" sz="2000" b="0" i="0" dirty="0">
                <a:solidFill>
                  <a:srgbClr val="0D0D0D"/>
                </a:solidFill>
                <a:effectLst/>
                <a:latin typeface="Söhne"/>
              </a:rPr>
              <a:t>RNNs are designed to handle sequential data, making them well-suited for time-series forecasting tasks like weather prediction.</a:t>
            </a:r>
          </a:p>
          <a:p>
            <a:pPr marL="285750" indent="-285750">
              <a:buFont typeface="Arial" panose="020B0604020202020204" pitchFamily="34" charset="0"/>
              <a:buChar char="•"/>
            </a:pPr>
            <a:r>
              <a:rPr lang="en-US" sz="1900" dirty="0"/>
              <a:t>It</a:t>
            </a:r>
            <a:r>
              <a:rPr lang="en-US" sz="2000" b="0" i="0" dirty="0">
                <a:solidFill>
                  <a:srgbClr val="0D0D0D"/>
                </a:solidFill>
                <a:effectLst/>
                <a:latin typeface="Söhne"/>
              </a:rPr>
              <a:t> can handle inputs of varying lengths and sequences, which is essential for weather prediction since weather data is collected at regular intervals (e.g., hourly, daily).</a:t>
            </a:r>
          </a:p>
          <a:p>
            <a:pPr marL="285750" indent="-285750">
              <a:buFont typeface="Arial" panose="020B0604020202020204" pitchFamily="34" charset="0"/>
              <a:buChar char="•"/>
            </a:pPr>
            <a:r>
              <a:rPr lang="en-US" sz="2000" b="0" i="0" dirty="0">
                <a:solidFill>
                  <a:srgbClr val="0D0D0D"/>
                </a:solidFill>
                <a:effectLst/>
                <a:latin typeface="Söhne"/>
              </a:rPr>
              <a:t>Long Short-Term Memory (LSTM) and Gated Recurrent Unit (GRU) cells have mechanisms to retain information over long sequences, which is crucial for capturing patterns in weather data that occur over extended periods.</a:t>
            </a:r>
            <a:endParaRPr lang="en-US" sz="2000" dirty="0">
              <a:solidFill>
                <a:srgbClr val="0D0D0D"/>
              </a:solidFill>
              <a:latin typeface="Söhne"/>
            </a:endParaRPr>
          </a:p>
          <a:p>
            <a:pPr marL="285750" indent="-285750">
              <a:buFont typeface="Arial" panose="020B0604020202020204" pitchFamily="34" charset="0"/>
              <a:buChar char="•"/>
            </a:pPr>
            <a:r>
              <a:rPr lang="en-US" sz="2000" b="0" i="0" dirty="0">
                <a:solidFill>
                  <a:srgbClr val="0D0D0D"/>
                </a:solidFill>
                <a:effectLst/>
                <a:latin typeface="Söhne"/>
              </a:rPr>
              <a:t>This is advantageous for weather prediction, where the relationships between different weather variables can be complex and nonlinear. </a:t>
            </a:r>
            <a:endParaRPr lang="en-US" sz="1900" dirty="0"/>
          </a:p>
          <a:p>
            <a:pPr marL="285750" indent="-285750">
              <a:buFont typeface="Arial" panose="020B0604020202020204" pitchFamily="34" charset="0"/>
              <a:buChar char="•"/>
            </a:pPr>
            <a:r>
              <a:rPr lang="en-US" sz="1900" dirty="0"/>
              <a:t>Better understanding of customer behavior and preferences for targeted interventions.</a:t>
            </a:r>
          </a:p>
        </p:txBody>
      </p:sp>
    </p:spTree>
    <p:extLst>
      <p:ext uri="{BB962C8B-B14F-4D97-AF65-F5344CB8AC3E}">
        <p14:creationId xmlns:p14="http://schemas.microsoft.com/office/powerpoint/2010/main" val="1791412928"/>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1912</TotalTime>
  <Words>1729</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Söhne</vt:lpstr>
      <vt:lpstr>Wingdings</vt:lpstr>
      <vt:lpstr>Wingdings 3</vt:lpstr>
      <vt:lpstr>Facet</vt:lpstr>
      <vt:lpstr>S.DEEPIKA au211521104033</vt:lpstr>
      <vt:lpstr>WEATHER PREDICTION </vt:lpstr>
      <vt:lpstr>PowerPoint Presentation</vt:lpstr>
      <vt:lpstr>PROBLEM STATEMENT</vt:lpstr>
      <vt:lpstr>PROJECT  OVERVIEW </vt:lpstr>
      <vt:lpstr>WHO ARE THE END USERS?</vt:lpstr>
      <vt:lpstr>PowerPoint Presentation</vt:lpstr>
      <vt:lpstr>SOLUTION AND ITS VALUE PROPOSITION</vt:lpstr>
      <vt:lpstr>PowerPoint Presentation</vt:lpstr>
      <vt:lpstr>THE WOW IN SOLUTION: MODELLING</vt:lpstr>
      <vt:lpstr>PowerPoint Presentation</vt:lpstr>
      <vt:lpstr>Model Overview</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PRIYADHARHSHINI Y</dc:title>
  <dc:creator>Microsoft account</dc:creator>
  <cp:lastModifiedBy>TAMIL ARASU</cp:lastModifiedBy>
  <cp:revision>32</cp:revision>
  <dcterms:created xsi:type="dcterms:W3CDTF">2024-03-29T13:41:15Z</dcterms:created>
  <dcterms:modified xsi:type="dcterms:W3CDTF">2024-04-03T16:36:47Z</dcterms:modified>
</cp:coreProperties>
</file>