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4" r:id="rId3"/>
    <p:sldId id="265" r:id="rId4"/>
    <p:sldId id="266" r:id="rId5"/>
    <p:sldId id="256" r:id="rId6"/>
    <p:sldId id="257" r:id="rId7"/>
    <p:sldId id="258" r:id="rId8"/>
    <p:sldId id="260" r:id="rId9"/>
    <p:sldId id="268" r:id="rId10"/>
    <p:sldId id="269" r:id="rId11"/>
    <p:sldId id="261" r:id="rId12"/>
    <p:sldId id="270" r:id="rId13"/>
    <p:sldId id="271" r:id="rId14"/>
    <p:sldId id="272" r:id="rId15"/>
    <p:sldId id="273" r:id="rId16"/>
    <p:sldId id="275" r:id="rId17"/>
    <p:sldId id="274" r:id="rId18"/>
    <p:sldId id="276" r:id="rId19"/>
    <p:sldId id="277" r:id="rId20"/>
    <p:sldId id="262" r:id="rId21"/>
    <p:sldId id="263" r:id="rId22"/>
    <p:sldId id="278" r:id="rId23"/>
    <p:sldId id="279" r:id="rId24"/>
    <p:sldId id="281" r:id="rId25"/>
    <p:sldId id="280" r:id="rId26"/>
    <p:sldId id="297" r:id="rId27"/>
    <p:sldId id="287" r:id="rId28"/>
    <p:sldId id="282" r:id="rId29"/>
    <p:sldId id="283" r:id="rId30"/>
    <p:sldId id="289" r:id="rId31"/>
    <p:sldId id="290" r:id="rId32"/>
    <p:sldId id="292" r:id="rId33"/>
    <p:sldId id="293" r:id="rId34"/>
    <p:sldId id="291" r:id="rId35"/>
    <p:sldId id="285" r:id="rId36"/>
    <p:sldId id="298" r:id="rId37"/>
    <p:sldId id="300" r:id="rId38"/>
    <p:sldId id="301" r:id="rId39"/>
    <p:sldId id="299" r:id="rId40"/>
    <p:sldId id="302" r:id="rId41"/>
    <p:sldId id="303" r:id="rId42"/>
    <p:sldId id="304" r:id="rId43"/>
    <p:sldId id="305" r:id="rId44"/>
    <p:sldId id="306" r:id="rId45"/>
    <p:sldId id="30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284" y="4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9D185-CF04-4CFF-9A44-E4A061AB7C58}"/>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A72ED07-3F72-4A54-975A-E298D3A39E21}"/>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806486-7176-490E-B28E-365334B37995}"/>
              </a:ext>
            </a:extLst>
          </p:cNvPr>
          <p:cNvSpPr>
            <a:spLocks noGrp="1"/>
          </p:cNvSpPr>
          <p:nvPr>
            <p:ph type="dt" sz="half" idx="10"/>
          </p:nvPr>
        </p:nvSpPr>
        <p:spPr/>
        <p:txBody>
          <a:bodyPr/>
          <a:lstStyle/>
          <a:p>
            <a:fld id="{6D7DBB8A-00AF-4755-8D3C-E0B84D77E71C}" type="datetimeFigureOut">
              <a:rPr lang="en-IN" smtClean="0"/>
              <a:t>20-10-2022</a:t>
            </a:fld>
            <a:endParaRPr lang="en-IN"/>
          </a:p>
        </p:txBody>
      </p:sp>
      <p:sp>
        <p:nvSpPr>
          <p:cNvPr id="6" name="Slide Number Placeholder 5">
            <a:extLst>
              <a:ext uri="{FF2B5EF4-FFF2-40B4-BE49-F238E27FC236}">
                <a16:creationId xmlns:a16="http://schemas.microsoft.com/office/drawing/2014/main" id="{64031A9F-240B-4E59-A32F-1107979BE74E}"/>
              </a:ext>
            </a:extLst>
          </p:cNvPr>
          <p:cNvSpPr>
            <a:spLocks noGrp="1"/>
          </p:cNvSpPr>
          <p:nvPr>
            <p:ph type="sldNum" sz="quarter" idx="12"/>
          </p:nvPr>
        </p:nvSpPr>
        <p:spPr/>
        <p:txBody>
          <a:bodyPr/>
          <a:lstStyle/>
          <a:p>
            <a:fld id="{C0DF9B35-E903-4B4A-9618-48F27ED7413A}" type="slidenum">
              <a:rPr lang="en-IN" smtClean="0"/>
              <a:t>‹#›</a:t>
            </a:fld>
            <a:endParaRPr lang="en-IN"/>
          </a:p>
        </p:txBody>
      </p:sp>
    </p:spTree>
    <p:extLst>
      <p:ext uri="{BB962C8B-B14F-4D97-AF65-F5344CB8AC3E}">
        <p14:creationId xmlns:p14="http://schemas.microsoft.com/office/powerpoint/2010/main" val="57816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90F-1932-4C54-9378-A8B8EB777D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F41D10-6DB4-4BD8-A19C-D41B1C470F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D9C998-FF16-4555-A209-937E92F8F7BF}"/>
              </a:ext>
            </a:extLst>
          </p:cNvPr>
          <p:cNvSpPr>
            <a:spLocks noGrp="1"/>
          </p:cNvSpPr>
          <p:nvPr>
            <p:ph type="dt" sz="half" idx="10"/>
          </p:nvPr>
        </p:nvSpPr>
        <p:spPr/>
        <p:txBody>
          <a:bodyPr/>
          <a:lstStyle/>
          <a:p>
            <a:fld id="{6D7DBB8A-00AF-4755-8D3C-E0B84D77E71C}" type="datetimeFigureOut">
              <a:rPr lang="en-IN" smtClean="0"/>
              <a:t>20-10-2022</a:t>
            </a:fld>
            <a:endParaRPr lang="en-IN"/>
          </a:p>
        </p:txBody>
      </p:sp>
      <p:sp>
        <p:nvSpPr>
          <p:cNvPr id="5" name="Footer Placeholder 4">
            <a:extLst>
              <a:ext uri="{FF2B5EF4-FFF2-40B4-BE49-F238E27FC236}">
                <a16:creationId xmlns:a16="http://schemas.microsoft.com/office/drawing/2014/main" id="{2CE769ED-AC85-4896-846E-63B64009E0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37B9F2-2E8D-4F4F-9988-D6E2F7ED77A2}"/>
              </a:ext>
            </a:extLst>
          </p:cNvPr>
          <p:cNvSpPr>
            <a:spLocks noGrp="1"/>
          </p:cNvSpPr>
          <p:nvPr>
            <p:ph type="sldNum" sz="quarter" idx="12"/>
          </p:nvPr>
        </p:nvSpPr>
        <p:spPr/>
        <p:txBody>
          <a:bodyPr/>
          <a:lstStyle/>
          <a:p>
            <a:fld id="{C0DF9B35-E903-4B4A-9618-48F27ED7413A}" type="slidenum">
              <a:rPr lang="en-IN" smtClean="0"/>
              <a:t>‹#›</a:t>
            </a:fld>
            <a:endParaRPr lang="en-IN"/>
          </a:p>
        </p:txBody>
      </p:sp>
    </p:spTree>
    <p:extLst>
      <p:ext uri="{BB962C8B-B14F-4D97-AF65-F5344CB8AC3E}">
        <p14:creationId xmlns:p14="http://schemas.microsoft.com/office/powerpoint/2010/main" val="2286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4805E1-09BA-4BDC-80CB-3C85AA264E86}"/>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FA8925-F68C-401C-8A72-040733FB512B}"/>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F50ED0-2E26-4146-89C7-ABCBF3A8D4DD}"/>
              </a:ext>
            </a:extLst>
          </p:cNvPr>
          <p:cNvSpPr>
            <a:spLocks noGrp="1"/>
          </p:cNvSpPr>
          <p:nvPr>
            <p:ph type="dt" sz="half" idx="10"/>
          </p:nvPr>
        </p:nvSpPr>
        <p:spPr/>
        <p:txBody>
          <a:bodyPr/>
          <a:lstStyle/>
          <a:p>
            <a:fld id="{6D7DBB8A-00AF-4755-8D3C-E0B84D77E71C}" type="datetimeFigureOut">
              <a:rPr lang="en-IN" smtClean="0"/>
              <a:t>20-10-2022</a:t>
            </a:fld>
            <a:endParaRPr lang="en-IN"/>
          </a:p>
        </p:txBody>
      </p:sp>
      <p:sp>
        <p:nvSpPr>
          <p:cNvPr id="5" name="Footer Placeholder 4">
            <a:extLst>
              <a:ext uri="{FF2B5EF4-FFF2-40B4-BE49-F238E27FC236}">
                <a16:creationId xmlns:a16="http://schemas.microsoft.com/office/drawing/2014/main" id="{D9DA4433-0008-4D63-88C4-656C2FF924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59DF5-30BF-4480-A447-281A5FF12A91}"/>
              </a:ext>
            </a:extLst>
          </p:cNvPr>
          <p:cNvSpPr>
            <a:spLocks noGrp="1"/>
          </p:cNvSpPr>
          <p:nvPr>
            <p:ph type="sldNum" sz="quarter" idx="12"/>
          </p:nvPr>
        </p:nvSpPr>
        <p:spPr/>
        <p:txBody>
          <a:bodyPr/>
          <a:lstStyle/>
          <a:p>
            <a:fld id="{C0DF9B35-E903-4B4A-9618-48F27ED7413A}" type="slidenum">
              <a:rPr lang="en-IN" smtClean="0"/>
              <a:t>‹#›</a:t>
            </a:fld>
            <a:endParaRPr lang="en-IN"/>
          </a:p>
        </p:txBody>
      </p:sp>
    </p:spTree>
    <p:extLst>
      <p:ext uri="{BB962C8B-B14F-4D97-AF65-F5344CB8AC3E}">
        <p14:creationId xmlns:p14="http://schemas.microsoft.com/office/powerpoint/2010/main" val="2973859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4E3C2-F24F-45AD-8DD1-7A273CCCA8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857CFD-7507-4C2B-83A8-3CCCC01CB5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F6F52D-91E6-460B-B04F-3DA5AE07EF5C}"/>
              </a:ext>
            </a:extLst>
          </p:cNvPr>
          <p:cNvSpPr>
            <a:spLocks noGrp="1"/>
          </p:cNvSpPr>
          <p:nvPr>
            <p:ph type="dt" sz="half" idx="10"/>
          </p:nvPr>
        </p:nvSpPr>
        <p:spPr/>
        <p:txBody>
          <a:bodyPr/>
          <a:lstStyle/>
          <a:p>
            <a:fld id="{6D7DBB8A-00AF-4755-8D3C-E0B84D77E71C}" type="datetimeFigureOut">
              <a:rPr lang="en-IN" smtClean="0"/>
              <a:t>20-10-2022</a:t>
            </a:fld>
            <a:endParaRPr lang="en-IN"/>
          </a:p>
        </p:txBody>
      </p:sp>
      <p:sp>
        <p:nvSpPr>
          <p:cNvPr id="5" name="Footer Placeholder 4">
            <a:extLst>
              <a:ext uri="{FF2B5EF4-FFF2-40B4-BE49-F238E27FC236}">
                <a16:creationId xmlns:a16="http://schemas.microsoft.com/office/drawing/2014/main" id="{1E8787A2-72CA-4FCC-A04D-A50C5538C3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6D1499-DF83-421D-8EDA-F3B3EE36D649}"/>
              </a:ext>
            </a:extLst>
          </p:cNvPr>
          <p:cNvSpPr>
            <a:spLocks noGrp="1"/>
          </p:cNvSpPr>
          <p:nvPr>
            <p:ph type="sldNum" sz="quarter" idx="12"/>
          </p:nvPr>
        </p:nvSpPr>
        <p:spPr/>
        <p:txBody>
          <a:bodyPr/>
          <a:lstStyle/>
          <a:p>
            <a:fld id="{C0DF9B35-E903-4B4A-9618-48F27ED7413A}" type="slidenum">
              <a:rPr lang="en-IN" smtClean="0"/>
              <a:t>‹#›</a:t>
            </a:fld>
            <a:endParaRPr lang="en-IN"/>
          </a:p>
        </p:txBody>
      </p:sp>
    </p:spTree>
    <p:extLst>
      <p:ext uri="{BB962C8B-B14F-4D97-AF65-F5344CB8AC3E}">
        <p14:creationId xmlns:p14="http://schemas.microsoft.com/office/powerpoint/2010/main" val="239877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77302-9B80-4378-A1D5-D961A2830CA3}"/>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187B8B-D20B-432D-B1E6-D0E9E777D733}"/>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AE0E-4CB1-4541-B125-9A7103555EA5}"/>
              </a:ext>
            </a:extLst>
          </p:cNvPr>
          <p:cNvSpPr>
            <a:spLocks noGrp="1"/>
          </p:cNvSpPr>
          <p:nvPr>
            <p:ph type="dt" sz="half" idx="10"/>
          </p:nvPr>
        </p:nvSpPr>
        <p:spPr/>
        <p:txBody>
          <a:bodyPr/>
          <a:lstStyle/>
          <a:p>
            <a:fld id="{6D7DBB8A-00AF-4755-8D3C-E0B84D77E71C}" type="datetimeFigureOut">
              <a:rPr lang="en-IN" smtClean="0"/>
              <a:t>20-10-2022</a:t>
            </a:fld>
            <a:endParaRPr lang="en-IN"/>
          </a:p>
        </p:txBody>
      </p:sp>
      <p:sp>
        <p:nvSpPr>
          <p:cNvPr id="5" name="Footer Placeholder 4">
            <a:extLst>
              <a:ext uri="{FF2B5EF4-FFF2-40B4-BE49-F238E27FC236}">
                <a16:creationId xmlns:a16="http://schemas.microsoft.com/office/drawing/2014/main" id="{36AB435A-3635-4A48-9C8E-5376328377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5EA70A-1A56-499F-A618-19D96A201C98}"/>
              </a:ext>
            </a:extLst>
          </p:cNvPr>
          <p:cNvSpPr>
            <a:spLocks noGrp="1"/>
          </p:cNvSpPr>
          <p:nvPr>
            <p:ph type="sldNum" sz="quarter" idx="12"/>
          </p:nvPr>
        </p:nvSpPr>
        <p:spPr/>
        <p:txBody>
          <a:bodyPr/>
          <a:lstStyle/>
          <a:p>
            <a:fld id="{C0DF9B35-E903-4B4A-9618-48F27ED7413A}" type="slidenum">
              <a:rPr lang="en-IN" smtClean="0"/>
              <a:t>‹#›</a:t>
            </a:fld>
            <a:endParaRPr lang="en-IN"/>
          </a:p>
        </p:txBody>
      </p:sp>
    </p:spTree>
    <p:extLst>
      <p:ext uri="{BB962C8B-B14F-4D97-AF65-F5344CB8AC3E}">
        <p14:creationId xmlns:p14="http://schemas.microsoft.com/office/powerpoint/2010/main" val="234197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9F442-AF38-46C0-8551-4C2B607D88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4E801A-4B55-410F-8DEE-208F723CFB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291EAC-8751-47A5-B343-8649BC479C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D0A8E7-6AFD-4538-B2CD-CE9C2E15B85F}"/>
              </a:ext>
            </a:extLst>
          </p:cNvPr>
          <p:cNvSpPr>
            <a:spLocks noGrp="1"/>
          </p:cNvSpPr>
          <p:nvPr>
            <p:ph type="dt" sz="half" idx="10"/>
          </p:nvPr>
        </p:nvSpPr>
        <p:spPr/>
        <p:txBody>
          <a:bodyPr/>
          <a:lstStyle/>
          <a:p>
            <a:fld id="{6D7DBB8A-00AF-4755-8D3C-E0B84D77E71C}" type="datetimeFigureOut">
              <a:rPr lang="en-IN" smtClean="0"/>
              <a:t>20-10-2022</a:t>
            </a:fld>
            <a:endParaRPr lang="en-IN"/>
          </a:p>
        </p:txBody>
      </p:sp>
      <p:sp>
        <p:nvSpPr>
          <p:cNvPr id="6" name="Footer Placeholder 5">
            <a:extLst>
              <a:ext uri="{FF2B5EF4-FFF2-40B4-BE49-F238E27FC236}">
                <a16:creationId xmlns:a16="http://schemas.microsoft.com/office/drawing/2014/main" id="{376FD1D6-9AC9-4CBC-81C4-EF63B5D3D3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A680FB-82A5-4CB0-B6A2-4CD82256AFB7}"/>
              </a:ext>
            </a:extLst>
          </p:cNvPr>
          <p:cNvSpPr>
            <a:spLocks noGrp="1"/>
          </p:cNvSpPr>
          <p:nvPr>
            <p:ph type="sldNum" sz="quarter" idx="12"/>
          </p:nvPr>
        </p:nvSpPr>
        <p:spPr/>
        <p:txBody>
          <a:bodyPr/>
          <a:lstStyle/>
          <a:p>
            <a:fld id="{C0DF9B35-E903-4B4A-9618-48F27ED7413A}" type="slidenum">
              <a:rPr lang="en-IN" smtClean="0"/>
              <a:t>‹#›</a:t>
            </a:fld>
            <a:endParaRPr lang="en-IN"/>
          </a:p>
        </p:txBody>
      </p:sp>
    </p:spTree>
    <p:extLst>
      <p:ext uri="{BB962C8B-B14F-4D97-AF65-F5344CB8AC3E}">
        <p14:creationId xmlns:p14="http://schemas.microsoft.com/office/powerpoint/2010/main" val="1028436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0646D-E8A2-4C6B-ADAD-4837C61FB274}"/>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672FFB-7079-48AC-9D0E-4009291B57F8}"/>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20F315C-F7FA-4F9A-B235-CCDEEF14FF85}"/>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1F839A-C45D-4558-8736-B4C75E798E06}"/>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A36F4E9-83B9-4198-9043-6C8B002AC902}"/>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8E11F7-BDCB-4BAC-A509-E63B3827F025}"/>
              </a:ext>
            </a:extLst>
          </p:cNvPr>
          <p:cNvSpPr>
            <a:spLocks noGrp="1"/>
          </p:cNvSpPr>
          <p:nvPr>
            <p:ph type="dt" sz="half" idx="10"/>
          </p:nvPr>
        </p:nvSpPr>
        <p:spPr/>
        <p:txBody>
          <a:bodyPr/>
          <a:lstStyle/>
          <a:p>
            <a:fld id="{6D7DBB8A-00AF-4755-8D3C-E0B84D77E71C}" type="datetimeFigureOut">
              <a:rPr lang="en-IN" smtClean="0"/>
              <a:t>20-10-2022</a:t>
            </a:fld>
            <a:endParaRPr lang="en-IN"/>
          </a:p>
        </p:txBody>
      </p:sp>
      <p:sp>
        <p:nvSpPr>
          <p:cNvPr id="8" name="Footer Placeholder 7">
            <a:extLst>
              <a:ext uri="{FF2B5EF4-FFF2-40B4-BE49-F238E27FC236}">
                <a16:creationId xmlns:a16="http://schemas.microsoft.com/office/drawing/2014/main" id="{F547BB6E-6B20-4667-A22A-0E48018E4C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0B25A2-3DB4-4AA3-B079-C6E3E0942885}"/>
              </a:ext>
            </a:extLst>
          </p:cNvPr>
          <p:cNvSpPr>
            <a:spLocks noGrp="1"/>
          </p:cNvSpPr>
          <p:nvPr>
            <p:ph type="sldNum" sz="quarter" idx="12"/>
          </p:nvPr>
        </p:nvSpPr>
        <p:spPr/>
        <p:txBody>
          <a:bodyPr/>
          <a:lstStyle/>
          <a:p>
            <a:fld id="{C0DF9B35-E903-4B4A-9618-48F27ED7413A}" type="slidenum">
              <a:rPr lang="en-IN" smtClean="0"/>
              <a:t>‹#›</a:t>
            </a:fld>
            <a:endParaRPr lang="en-IN"/>
          </a:p>
        </p:txBody>
      </p:sp>
    </p:spTree>
    <p:extLst>
      <p:ext uri="{BB962C8B-B14F-4D97-AF65-F5344CB8AC3E}">
        <p14:creationId xmlns:p14="http://schemas.microsoft.com/office/powerpoint/2010/main" val="4233441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8C08-D070-46DA-81B0-FE66095D0B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8A61D7-2152-456B-A13C-208CEBF79241}"/>
              </a:ext>
            </a:extLst>
          </p:cNvPr>
          <p:cNvSpPr>
            <a:spLocks noGrp="1"/>
          </p:cNvSpPr>
          <p:nvPr>
            <p:ph type="dt" sz="half" idx="10"/>
          </p:nvPr>
        </p:nvSpPr>
        <p:spPr/>
        <p:txBody>
          <a:bodyPr/>
          <a:lstStyle/>
          <a:p>
            <a:fld id="{6D7DBB8A-00AF-4755-8D3C-E0B84D77E71C}" type="datetimeFigureOut">
              <a:rPr lang="en-IN" smtClean="0"/>
              <a:t>20-10-2022</a:t>
            </a:fld>
            <a:endParaRPr lang="en-IN"/>
          </a:p>
        </p:txBody>
      </p:sp>
      <p:sp>
        <p:nvSpPr>
          <p:cNvPr id="4" name="Footer Placeholder 3">
            <a:extLst>
              <a:ext uri="{FF2B5EF4-FFF2-40B4-BE49-F238E27FC236}">
                <a16:creationId xmlns:a16="http://schemas.microsoft.com/office/drawing/2014/main" id="{92B2FABE-23BD-4F1A-9F80-E3E8113418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117CBA-8771-4C3E-B5AA-20740D722C61}"/>
              </a:ext>
            </a:extLst>
          </p:cNvPr>
          <p:cNvSpPr>
            <a:spLocks noGrp="1"/>
          </p:cNvSpPr>
          <p:nvPr>
            <p:ph type="sldNum" sz="quarter" idx="12"/>
          </p:nvPr>
        </p:nvSpPr>
        <p:spPr/>
        <p:txBody>
          <a:bodyPr/>
          <a:lstStyle/>
          <a:p>
            <a:fld id="{C0DF9B35-E903-4B4A-9618-48F27ED7413A}" type="slidenum">
              <a:rPr lang="en-IN" smtClean="0"/>
              <a:t>‹#›</a:t>
            </a:fld>
            <a:endParaRPr lang="en-IN"/>
          </a:p>
        </p:txBody>
      </p:sp>
    </p:spTree>
    <p:extLst>
      <p:ext uri="{BB962C8B-B14F-4D97-AF65-F5344CB8AC3E}">
        <p14:creationId xmlns:p14="http://schemas.microsoft.com/office/powerpoint/2010/main" val="181028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63A9BF-22F4-4F64-858D-415BC269B5C0}"/>
              </a:ext>
            </a:extLst>
          </p:cNvPr>
          <p:cNvSpPr>
            <a:spLocks noGrp="1"/>
          </p:cNvSpPr>
          <p:nvPr>
            <p:ph type="dt" sz="half" idx="10"/>
          </p:nvPr>
        </p:nvSpPr>
        <p:spPr/>
        <p:txBody>
          <a:bodyPr/>
          <a:lstStyle/>
          <a:p>
            <a:fld id="{6D7DBB8A-00AF-4755-8D3C-E0B84D77E71C}" type="datetimeFigureOut">
              <a:rPr lang="en-IN" smtClean="0"/>
              <a:t>20-10-2022</a:t>
            </a:fld>
            <a:endParaRPr lang="en-IN"/>
          </a:p>
        </p:txBody>
      </p:sp>
      <p:sp>
        <p:nvSpPr>
          <p:cNvPr id="3" name="Footer Placeholder 2">
            <a:extLst>
              <a:ext uri="{FF2B5EF4-FFF2-40B4-BE49-F238E27FC236}">
                <a16:creationId xmlns:a16="http://schemas.microsoft.com/office/drawing/2014/main" id="{ABE8D9E2-68EA-4590-9DC4-93DA5CA41C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E12C47-9213-4C13-913F-E1F722B8340F}"/>
              </a:ext>
            </a:extLst>
          </p:cNvPr>
          <p:cNvSpPr>
            <a:spLocks noGrp="1"/>
          </p:cNvSpPr>
          <p:nvPr>
            <p:ph type="sldNum" sz="quarter" idx="12"/>
          </p:nvPr>
        </p:nvSpPr>
        <p:spPr/>
        <p:txBody>
          <a:bodyPr/>
          <a:lstStyle/>
          <a:p>
            <a:fld id="{C0DF9B35-E903-4B4A-9618-48F27ED7413A}" type="slidenum">
              <a:rPr lang="en-IN" smtClean="0"/>
              <a:t>‹#›</a:t>
            </a:fld>
            <a:endParaRPr lang="en-IN"/>
          </a:p>
        </p:txBody>
      </p:sp>
    </p:spTree>
    <p:extLst>
      <p:ext uri="{BB962C8B-B14F-4D97-AF65-F5344CB8AC3E}">
        <p14:creationId xmlns:p14="http://schemas.microsoft.com/office/powerpoint/2010/main" val="3058886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C333-E352-4AC5-9895-9261B2E42D6F}"/>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A91500-69E3-4E4A-86E8-1A3556A19E70}"/>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957C05-353C-4D60-A338-6CA30B8D1974}"/>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7F24278-E468-4D89-A2FF-840CC180B5BE}"/>
              </a:ext>
            </a:extLst>
          </p:cNvPr>
          <p:cNvSpPr>
            <a:spLocks noGrp="1"/>
          </p:cNvSpPr>
          <p:nvPr>
            <p:ph type="dt" sz="half" idx="10"/>
          </p:nvPr>
        </p:nvSpPr>
        <p:spPr/>
        <p:txBody>
          <a:bodyPr/>
          <a:lstStyle/>
          <a:p>
            <a:fld id="{6D7DBB8A-00AF-4755-8D3C-E0B84D77E71C}" type="datetimeFigureOut">
              <a:rPr lang="en-IN" smtClean="0"/>
              <a:t>20-10-2022</a:t>
            </a:fld>
            <a:endParaRPr lang="en-IN"/>
          </a:p>
        </p:txBody>
      </p:sp>
      <p:sp>
        <p:nvSpPr>
          <p:cNvPr id="6" name="Footer Placeholder 5">
            <a:extLst>
              <a:ext uri="{FF2B5EF4-FFF2-40B4-BE49-F238E27FC236}">
                <a16:creationId xmlns:a16="http://schemas.microsoft.com/office/drawing/2014/main" id="{7814303D-14A5-4DEB-8A12-8BAEEBBB7E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8266E4-090F-4769-8ED2-A43B63855C8C}"/>
              </a:ext>
            </a:extLst>
          </p:cNvPr>
          <p:cNvSpPr>
            <a:spLocks noGrp="1"/>
          </p:cNvSpPr>
          <p:nvPr>
            <p:ph type="sldNum" sz="quarter" idx="12"/>
          </p:nvPr>
        </p:nvSpPr>
        <p:spPr/>
        <p:txBody>
          <a:bodyPr/>
          <a:lstStyle/>
          <a:p>
            <a:fld id="{C0DF9B35-E903-4B4A-9618-48F27ED7413A}" type="slidenum">
              <a:rPr lang="en-IN" smtClean="0"/>
              <a:t>‹#›</a:t>
            </a:fld>
            <a:endParaRPr lang="en-IN"/>
          </a:p>
        </p:txBody>
      </p:sp>
    </p:spTree>
    <p:extLst>
      <p:ext uri="{BB962C8B-B14F-4D97-AF65-F5344CB8AC3E}">
        <p14:creationId xmlns:p14="http://schemas.microsoft.com/office/powerpoint/2010/main" val="173871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68B9C-4875-4CD2-A10C-78097473B65A}"/>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C2AFD3-6A98-44ED-9E8F-B6A7178C784A}"/>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F9060ACF-EBD6-4C6D-B1E3-78EBE4BA5559}"/>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BA94BDC-96D1-4A65-9F2A-99F25858C9B1}"/>
              </a:ext>
            </a:extLst>
          </p:cNvPr>
          <p:cNvSpPr>
            <a:spLocks noGrp="1"/>
          </p:cNvSpPr>
          <p:nvPr>
            <p:ph type="dt" sz="half" idx="10"/>
          </p:nvPr>
        </p:nvSpPr>
        <p:spPr/>
        <p:txBody>
          <a:bodyPr/>
          <a:lstStyle/>
          <a:p>
            <a:fld id="{6D7DBB8A-00AF-4755-8D3C-E0B84D77E71C}" type="datetimeFigureOut">
              <a:rPr lang="en-IN" smtClean="0"/>
              <a:t>20-10-2022</a:t>
            </a:fld>
            <a:endParaRPr lang="en-IN"/>
          </a:p>
        </p:txBody>
      </p:sp>
      <p:sp>
        <p:nvSpPr>
          <p:cNvPr id="6" name="Footer Placeholder 5">
            <a:extLst>
              <a:ext uri="{FF2B5EF4-FFF2-40B4-BE49-F238E27FC236}">
                <a16:creationId xmlns:a16="http://schemas.microsoft.com/office/drawing/2014/main" id="{AF03F9EA-6E86-49A2-B623-67518C59DE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7EC262-27F3-469A-92A6-38BB21B96627}"/>
              </a:ext>
            </a:extLst>
          </p:cNvPr>
          <p:cNvSpPr>
            <a:spLocks noGrp="1"/>
          </p:cNvSpPr>
          <p:nvPr>
            <p:ph type="sldNum" sz="quarter" idx="12"/>
          </p:nvPr>
        </p:nvSpPr>
        <p:spPr/>
        <p:txBody>
          <a:bodyPr/>
          <a:lstStyle/>
          <a:p>
            <a:fld id="{C0DF9B35-E903-4B4A-9618-48F27ED7413A}" type="slidenum">
              <a:rPr lang="en-IN" smtClean="0"/>
              <a:t>‹#›</a:t>
            </a:fld>
            <a:endParaRPr lang="en-IN"/>
          </a:p>
        </p:txBody>
      </p:sp>
    </p:spTree>
    <p:extLst>
      <p:ext uri="{BB962C8B-B14F-4D97-AF65-F5344CB8AC3E}">
        <p14:creationId xmlns:p14="http://schemas.microsoft.com/office/powerpoint/2010/main" val="296044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FCCEBF-DE70-4F4C-AF03-D68C1F12CEE8}"/>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7EAB3C-8458-4C86-8405-CAA522E5A6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CB6B69E1-275C-4C22-B208-6A6C8E00C74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D7DBB8A-00AF-4755-8D3C-E0B84D77E71C}" type="datetimeFigureOut">
              <a:rPr lang="en-IN" smtClean="0"/>
              <a:t>20-10-2022</a:t>
            </a:fld>
            <a:endParaRPr lang="en-IN"/>
          </a:p>
        </p:txBody>
      </p:sp>
      <p:sp>
        <p:nvSpPr>
          <p:cNvPr id="5" name="Footer Placeholder 4">
            <a:extLst>
              <a:ext uri="{FF2B5EF4-FFF2-40B4-BE49-F238E27FC236}">
                <a16:creationId xmlns:a16="http://schemas.microsoft.com/office/drawing/2014/main" id="{346A49B3-B9DE-458B-A0D5-1C5F9FA81810}"/>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DCC83F-CE8E-42CB-A254-DA284B0A7F2E}"/>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DF9B35-E903-4B4A-9618-48F27ED7413A}" type="slidenum">
              <a:rPr lang="en-IN" smtClean="0"/>
              <a:t>‹#›</a:t>
            </a:fld>
            <a:endParaRPr lang="en-IN"/>
          </a:p>
        </p:txBody>
      </p:sp>
      <p:pic>
        <p:nvPicPr>
          <p:cNvPr id="7" name="Picture 6">
            <a:extLst>
              <a:ext uri="{FF2B5EF4-FFF2-40B4-BE49-F238E27FC236}">
                <a16:creationId xmlns:a16="http://schemas.microsoft.com/office/drawing/2014/main" id="{BDE7C3E3-A88A-428D-AA70-F2EC7EF96FC6}"/>
              </a:ext>
            </a:extLst>
          </p:cNvPr>
          <p:cNvPicPr>
            <a:picLocks noChangeAspect="1"/>
          </p:cNvPicPr>
          <p:nvPr/>
        </p:nvPicPr>
        <p:blipFill rotWithShape="1">
          <a:blip r:embed="rId13">
            <a:extLst>
              <a:ext uri="{28A0092B-C50C-407E-A947-70E740481C1C}">
                <a14:useLocalDpi xmlns:a14="http://schemas.microsoft.com/office/drawing/2010/main" val="0"/>
              </a:ext>
            </a:extLst>
          </a:blip>
          <a:srcRect l="46579" t="3573" r="1364" b="68230"/>
          <a:stretch/>
        </p:blipFill>
        <p:spPr>
          <a:xfrm>
            <a:off x="9615052" y="46178"/>
            <a:ext cx="2530765" cy="803564"/>
          </a:xfrm>
          <a:prstGeom prst="rect">
            <a:avLst/>
          </a:prstGeom>
        </p:spPr>
      </p:pic>
      <p:pic>
        <p:nvPicPr>
          <p:cNvPr id="8" name="Picture 7">
            <a:extLst>
              <a:ext uri="{FF2B5EF4-FFF2-40B4-BE49-F238E27FC236}">
                <a16:creationId xmlns:a16="http://schemas.microsoft.com/office/drawing/2014/main" id="{868188E1-9005-48F5-9923-44620F146150}"/>
              </a:ext>
            </a:extLst>
          </p:cNvPr>
          <p:cNvPicPr>
            <a:picLocks noChangeAspect="1"/>
          </p:cNvPicPr>
          <p:nvPr/>
        </p:nvPicPr>
        <p:blipFill rotWithShape="1">
          <a:blip r:embed="rId14">
            <a:extLst>
              <a:ext uri="{28A0092B-C50C-407E-A947-70E740481C1C}">
                <a14:useLocalDpi xmlns:a14="http://schemas.microsoft.com/office/drawing/2010/main" val="0"/>
              </a:ext>
            </a:extLst>
          </a:blip>
          <a:srcRect t="87835"/>
          <a:stretch/>
        </p:blipFill>
        <p:spPr>
          <a:xfrm>
            <a:off x="0" y="6511282"/>
            <a:ext cx="6096000" cy="346718"/>
          </a:xfrm>
          <a:prstGeom prst="rect">
            <a:avLst/>
          </a:prstGeom>
        </p:spPr>
      </p:pic>
      <p:pic>
        <p:nvPicPr>
          <p:cNvPr id="9" name="Picture 8">
            <a:extLst>
              <a:ext uri="{FF2B5EF4-FFF2-40B4-BE49-F238E27FC236}">
                <a16:creationId xmlns:a16="http://schemas.microsoft.com/office/drawing/2014/main" id="{1F65402E-210C-403D-9B7E-71758966BD55}"/>
              </a:ext>
            </a:extLst>
          </p:cNvPr>
          <p:cNvPicPr>
            <a:picLocks noChangeAspect="1"/>
          </p:cNvPicPr>
          <p:nvPr/>
        </p:nvPicPr>
        <p:blipFill rotWithShape="1">
          <a:blip r:embed="rId15">
            <a:extLst>
              <a:ext uri="{28A0092B-C50C-407E-A947-70E740481C1C}">
                <a14:useLocalDpi xmlns:a14="http://schemas.microsoft.com/office/drawing/2010/main" val="0"/>
              </a:ext>
            </a:extLst>
          </a:blip>
          <a:srcRect t="87511"/>
          <a:stretch/>
        </p:blipFill>
        <p:spPr>
          <a:xfrm>
            <a:off x="6096001" y="6511282"/>
            <a:ext cx="6096000" cy="355954"/>
          </a:xfrm>
          <a:prstGeom prst="rect">
            <a:avLst/>
          </a:prstGeom>
        </p:spPr>
      </p:pic>
      <p:sp>
        <p:nvSpPr>
          <p:cNvPr id="10" name="Footer Placeholder 4">
            <a:extLst>
              <a:ext uri="{FF2B5EF4-FFF2-40B4-BE49-F238E27FC236}">
                <a16:creationId xmlns:a16="http://schemas.microsoft.com/office/drawing/2014/main" id="{9BB65431-2B78-4C49-9357-B2FD070E15D8}"/>
              </a:ext>
            </a:extLst>
          </p:cNvPr>
          <p:cNvSpPr txBox="1">
            <a:spLocks/>
          </p:cNvSpPr>
          <p:nvPr/>
        </p:nvSpPr>
        <p:spPr>
          <a:xfrm>
            <a:off x="4922983" y="6492877"/>
            <a:ext cx="2447636" cy="365125"/>
          </a:xfrm>
          <a:prstGeom prst="rect">
            <a:avLst/>
          </a:prstGeom>
        </p:spPr>
        <p:txBody>
          <a:bodyPr/>
          <a:lstStyle>
            <a:defPPr>
              <a:defRPr lang="en-US"/>
            </a:defPPr>
            <a:lvl1pPr marL="0" algn="l" defTabSz="914400" rtl="0" eaLnBrk="1" latinLnBrk="0" hangingPunct="1">
              <a:defRPr sz="15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25" dirty="0"/>
              <a:t>          www.iadc.ac.in</a:t>
            </a:r>
            <a:endParaRPr lang="en-IN" sz="1125" dirty="0"/>
          </a:p>
        </p:txBody>
      </p:sp>
    </p:spTree>
    <p:extLst>
      <p:ext uri="{BB962C8B-B14F-4D97-AF65-F5344CB8AC3E}">
        <p14:creationId xmlns:p14="http://schemas.microsoft.com/office/powerpoint/2010/main" val="3160298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Conversa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96AB-4DA2-A950-A22E-0836CFAE771F}"/>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CC152B81-0420-6F02-8CF6-20D35C019737}"/>
              </a:ext>
            </a:extLst>
          </p:cNvPr>
          <p:cNvSpPr>
            <a:spLocks noGrp="1"/>
          </p:cNvSpPr>
          <p:nvPr>
            <p:ph idx="1"/>
          </p:nvPr>
        </p:nvSpPr>
        <p:spPr/>
        <p:txBody>
          <a:bodyPr>
            <a:noAutofit/>
          </a:bodyPr>
          <a:lstStyle/>
          <a:p>
            <a:r>
              <a:rPr lang="en-IN" sz="3600" dirty="0">
                <a:latin typeface="Times New Roman" panose="02020603050405020304" pitchFamily="18" charset="0"/>
                <a:cs typeface="Times New Roman" panose="02020603050405020304" pitchFamily="18" charset="0"/>
              </a:rPr>
              <a:t>SRS is the starting point of software development activity.</a:t>
            </a:r>
          </a:p>
          <a:p>
            <a:r>
              <a:rPr lang="en-IN" sz="3600" dirty="0">
                <a:latin typeface="Times New Roman" panose="02020603050405020304" pitchFamily="18" charset="0"/>
                <a:cs typeface="Times New Roman" panose="02020603050405020304" pitchFamily="18" charset="0"/>
              </a:rPr>
              <a:t>It forms the basis of software development process.</a:t>
            </a:r>
          </a:p>
          <a:p>
            <a:r>
              <a:rPr lang="en-IN" sz="3600" dirty="0">
                <a:latin typeface="Times New Roman" panose="02020603050405020304" pitchFamily="18" charset="0"/>
                <a:cs typeface="Times New Roman" panose="02020603050405020304" pitchFamily="18" charset="0"/>
              </a:rPr>
              <a:t>Software requirements can classified into:</a:t>
            </a:r>
          </a:p>
          <a:p>
            <a:pPr lvl="1"/>
            <a:r>
              <a:rPr lang="en-IN" sz="3600" dirty="0">
                <a:latin typeface="Times New Roman" panose="02020603050405020304" pitchFamily="18" charset="0"/>
                <a:cs typeface="Times New Roman" panose="02020603050405020304" pitchFamily="18" charset="0"/>
              </a:rPr>
              <a:t>Functional requirements</a:t>
            </a:r>
          </a:p>
          <a:p>
            <a:pPr lvl="1"/>
            <a:r>
              <a:rPr lang="en-IN" sz="3600" dirty="0">
                <a:latin typeface="Times New Roman" panose="02020603050405020304" pitchFamily="18" charset="0"/>
                <a:cs typeface="Times New Roman" panose="02020603050405020304" pitchFamily="18" charset="0"/>
              </a:rPr>
              <a:t>Non-functional requirements</a:t>
            </a:r>
          </a:p>
        </p:txBody>
      </p:sp>
    </p:spTree>
    <p:extLst>
      <p:ext uri="{BB962C8B-B14F-4D97-AF65-F5344CB8AC3E}">
        <p14:creationId xmlns:p14="http://schemas.microsoft.com/office/powerpoint/2010/main" val="655086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9509B3-8D88-D667-E12E-B83DF2C76571}"/>
              </a:ext>
            </a:extLst>
          </p:cNvPr>
          <p:cNvSpPr>
            <a:spLocks noGrp="1"/>
          </p:cNvSpPr>
          <p:nvPr>
            <p:ph idx="1"/>
          </p:nvPr>
        </p:nvSpPr>
        <p:spPr>
          <a:xfrm>
            <a:off x="838200" y="1371600"/>
            <a:ext cx="10515600" cy="4805363"/>
          </a:xfrm>
        </p:spPr>
        <p:txBody>
          <a:bodyPr/>
          <a:lstStyle/>
          <a:p>
            <a:pPr marL="0" indent="0">
              <a:buNone/>
            </a:pPr>
            <a:r>
              <a:rPr lang="en-IN" sz="3600" dirty="0">
                <a:latin typeface="Times New Roman" panose="02020603050405020304" pitchFamily="18" charset="0"/>
                <a:cs typeface="Times New Roman" panose="02020603050405020304" pitchFamily="18" charset="0"/>
              </a:rPr>
              <a:t>Report writing</a:t>
            </a:r>
          </a:p>
          <a:p>
            <a:pPr lvl="1"/>
            <a:r>
              <a:rPr lang="en-IN" sz="3600" dirty="0">
                <a:latin typeface="Times New Roman" panose="02020603050405020304" pitchFamily="18" charset="0"/>
                <a:cs typeface="Times New Roman" panose="02020603050405020304" pitchFamily="18" charset="0"/>
              </a:rPr>
              <a:t>After collecting information, a feasibility report must be prepared.</a:t>
            </a:r>
          </a:p>
          <a:p>
            <a:pPr lvl="1"/>
            <a:r>
              <a:rPr lang="en-IN" sz="3600" dirty="0">
                <a:latin typeface="Times New Roman" panose="02020603050405020304" pitchFamily="18" charset="0"/>
                <a:cs typeface="Times New Roman" panose="02020603050405020304" pitchFamily="18" charset="0"/>
              </a:rPr>
              <a:t>Report may propose change to </a:t>
            </a:r>
          </a:p>
          <a:p>
            <a:pPr lvl="1"/>
            <a:r>
              <a:rPr lang="en-IN" sz="3600" dirty="0">
                <a:latin typeface="Times New Roman" panose="02020603050405020304" pitchFamily="18" charset="0"/>
                <a:cs typeface="Times New Roman" panose="02020603050405020304" pitchFamily="18" charset="0"/>
              </a:rPr>
              <a:t>scope </a:t>
            </a:r>
          </a:p>
          <a:p>
            <a:pPr lvl="1"/>
            <a:r>
              <a:rPr lang="en-IN" sz="3600" dirty="0">
                <a:latin typeface="Times New Roman" panose="02020603050405020304" pitchFamily="18" charset="0"/>
                <a:cs typeface="Times New Roman" panose="02020603050405020304" pitchFamily="18" charset="0"/>
              </a:rPr>
              <a:t>Budget</a:t>
            </a:r>
          </a:p>
          <a:p>
            <a:pPr lvl="1"/>
            <a:r>
              <a:rPr lang="en-IN" sz="3600" dirty="0">
                <a:latin typeface="Times New Roman" panose="02020603050405020304" pitchFamily="18" charset="0"/>
                <a:cs typeface="Times New Roman" panose="02020603050405020304" pitchFamily="18" charset="0"/>
              </a:rPr>
              <a:t>Schedule of system development</a:t>
            </a:r>
          </a:p>
          <a:p>
            <a:pPr lvl="1"/>
            <a:r>
              <a:rPr lang="en-IN" sz="3600" dirty="0">
                <a:latin typeface="Times New Roman" panose="02020603050405020304" pitchFamily="18" charset="0"/>
                <a:cs typeface="Times New Roman" panose="02020603050405020304" pitchFamily="18" charset="0"/>
              </a:rPr>
              <a:t>Can suggest more requirements</a:t>
            </a:r>
          </a:p>
          <a:p>
            <a:pPr lvl="1"/>
            <a:endParaRPr lang="en-IN" sz="3200" dirty="0">
              <a:latin typeface="Times New Roman" panose="02020603050405020304" pitchFamily="18" charset="0"/>
              <a:cs typeface="Times New Roman" panose="02020603050405020304" pitchFamily="18" charset="0"/>
            </a:endParaRPr>
          </a:p>
          <a:p>
            <a:pPr lvl="2"/>
            <a:endParaRPr lang="en-IN" dirty="0"/>
          </a:p>
        </p:txBody>
      </p:sp>
    </p:spTree>
    <p:extLst>
      <p:ext uri="{BB962C8B-B14F-4D97-AF65-F5344CB8AC3E}">
        <p14:creationId xmlns:p14="http://schemas.microsoft.com/office/powerpoint/2010/main" val="913116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511F1-FCF9-8280-D03D-9B0D7F49C843}"/>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2)Requirement elicitation and analysis</a:t>
            </a:r>
          </a:p>
        </p:txBody>
      </p:sp>
      <p:sp>
        <p:nvSpPr>
          <p:cNvPr id="3" name="Content Placeholder 2">
            <a:extLst>
              <a:ext uri="{FF2B5EF4-FFF2-40B4-BE49-F238E27FC236}">
                <a16:creationId xmlns:a16="http://schemas.microsoft.com/office/drawing/2014/main" id="{CBD6C2AA-30AB-C360-D888-166334CFEC55}"/>
              </a:ext>
            </a:extLst>
          </p:cNvPr>
          <p:cNvSpPr>
            <a:spLocks noGrp="1"/>
          </p:cNvSpPr>
          <p:nvPr>
            <p:ph idx="1"/>
          </p:nvPr>
        </p:nvSpPr>
        <p:spPr/>
        <p:txBody>
          <a:bodyPr/>
          <a:lstStyle/>
          <a:p>
            <a:pPr marL="0" indent="0" algn="just">
              <a:buNone/>
            </a:pPr>
            <a:r>
              <a:rPr lang="en-US" sz="3600" b="0" i="0" dirty="0">
                <a:solidFill>
                  <a:srgbClr val="000000"/>
                </a:solidFill>
                <a:effectLst/>
                <a:latin typeface="Times New Roman" panose="02020603050405020304" pitchFamily="18" charset="0"/>
                <a:cs typeface="Times New Roman" panose="02020603050405020304" pitchFamily="18" charset="0"/>
              </a:rPr>
              <a:t>If the feasibility report is positive towards undertaking the project, next phase starts with gathering requirements from the user. Analysts and engineers communicate with the client and end-users to know their ideas on what the software should provide and which features they want the software to include.</a:t>
            </a:r>
          </a:p>
          <a:p>
            <a:endParaRPr lang="en-IN" dirty="0"/>
          </a:p>
        </p:txBody>
      </p:sp>
    </p:spTree>
    <p:extLst>
      <p:ext uri="{BB962C8B-B14F-4D97-AF65-F5344CB8AC3E}">
        <p14:creationId xmlns:p14="http://schemas.microsoft.com/office/powerpoint/2010/main" val="4194668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4AB5-690E-64A6-F1C9-DB0B14D62E28}"/>
              </a:ext>
            </a:extLst>
          </p:cNvPr>
          <p:cNvSpPr>
            <a:spLocks noGrp="1"/>
          </p:cNvSpPr>
          <p:nvPr>
            <p:ph type="title"/>
          </p:nvPr>
        </p:nvSpPr>
        <p:spPr/>
        <p:txBody>
          <a:bodyPr/>
          <a:lstStyle/>
          <a:p>
            <a:r>
              <a:rPr lang="en-US" b="0" i="0" dirty="0">
                <a:solidFill>
                  <a:srgbClr val="292929"/>
                </a:solidFill>
                <a:effectLst/>
                <a:latin typeface="source-serif-pro"/>
              </a:rPr>
              <a:t> 4 main processes of requirements elicitation and analysis.</a:t>
            </a:r>
            <a:endParaRPr lang="en-IN" dirty="0"/>
          </a:p>
        </p:txBody>
      </p:sp>
      <p:pic>
        <p:nvPicPr>
          <p:cNvPr id="4" name="Content Placeholder 3">
            <a:extLst>
              <a:ext uri="{FF2B5EF4-FFF2-40B4-BE49-F238E27FC236}">
                <a16:creationId xmlns:a16="http://schemas.microsoft.com/office/drawing/2014/main" id="{8CE0C179-DC21-FE33-C646-8C8F4F2ED837}"/>
              </a:ext>
            </a:extLst>
          </p:cNvPr>
          <p:cNvPicPr>
            <a:picLocks noGrp="1" noChangeAspect="1"/>
          </p:cNvPicPr>
          <p:nvPr>
            <p:ph idx="1"/>
          </p:nvPr>
        </p:nvPicPr>
        <p:blipFill>
          <a:blip r:embed="rId2"/>
          <a:stretch>
            <a:fillRect/>
          </a:stretch>
        </p:blipFill>
        <p:spPr>
          <a:xfrm>
            <a:off x="3281362" y="2234406"/>
            <a:ext cx="5629275" cy="3533775"/>
          </a:xfrm>
          <a:prstGeom prst="rect">
            <a:avLst/>
          </a:prstGeom>
        </p:spPr>
      </p:pic>
    </p:spTree>
    <p:extLst>
      <p:ext uri="{BB962C8B-B14F-4D97-AF65-F5344CB8AC3E}">
        <p14:creationId xmlns:p14="http://schemas.microsoft.com/office/powerpoint/2010/main" val="4243831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3A4815-2D06-5F99-D191-D1F3B5865FA0}"/>
              </a:ext>
            </a:extLst>
          </p:cNvPr>
          <p:cNvSpPr>
            <a:spLocks noGrp="1"/>
          </p:cNvSpPr>
          <p:nvPr>
            <p:ph idx="1"/>
          </p:nvPr>
        </p:nvSpPr>
        <p:spPr>
          <a:xfrm>
            <a:off x="838200" y="779929"/>
            <a:ext cx="10515600" cy="5397034"/>
          </a:xfrm>
        </p:spPr>
        <p:txBody>
          <a:bodyPr>
            <a:normAutofit/>
          </a:bodyPr>
          <a:lstStyle/>
          <a:p>
            <a:pPr marL="0" indent="0" algn="l">
              <a:buNone/>
            </a:pPr>
            <a:r>
              <a:rPr lang="en-US" b="1" i="0" dirty="0">
                <a:solidFill>
                  <a:srgbClr val="292929"/>
                </a:solidFill>
                <a:effectLst/>
                <a:latin typeface="sohne"/>
              </a:rPr>
              <a:t>1)Requirements Discovery</a:t>
            </a:r>
          </a:p>
          <a:p>
            <a:pPr marL="0" indent="0" algn="l">
              <a:buNone/>
            </a:pPr>
            <a:r>
              <a:rPr lang="en-US" b="0" i="0" dirty="0">
                <a:solidFill>
                  <a:srgbClr val="292929"/>
                </a:solidFill>
                <a:effectLst/>
                <a:latin typeface="source-serif-pro"/>
              </a:rPr>
              <a:t>It’s the process of interacting with, and gathering the requirements from, the stakeholders about the required system and the existing system (if exists).</a:t>
            </a:r>
          </a:p>
          <a:p>
            <a:pPr marL="0" indent="0" algn="l">
              <a:buNone/>
            </a:pPr>
            <a:r>
              <a:rPr lang="en-US" b="1" i="0" dirty="0">
                <a:solidFill>
                  <a:srgbClr val="292929"/>
                </a:solidFill>
                <a:effectLst/>
                <a:latin typeface="sohne"/>
              </a:rPr>
              <a:t>2)Requirements Classification &amp; Organization</a:t>
            </a:r>
          </a:p>
          <a:p>
            <a:pPr algn="l"/>
            <a:r>
              <a:rPr lang="en-US" b="0" i="0" dirty="0">
                <a:solidFill>
                  <a:srgbClr val="292929"/>
                </a:solidFill>
                <a:effectLst/>
                <a:latin typeface="source-serif-pro"/>
              </a:rPr>
              <a:t>It’s very important to organize the overall structure of the system.</a:t>
            </a:r>
          </a:p>
          <a:p>
            <a:pPr algn="l"/>
            <a:r>
              <a:rPr lang="en-US" b="0" i="0" dirty="0">
                <a:solidFill>
                  <a:srgbClr val="292929"/>
                </a:solidFill>
                <a:effectLst/>
                <a:latin typeface="source-serif-pro"/>
              </a:rPr>
              <a:t>Putting related requirements together, and decomposing the system into sub-components of related requirements. Then, we define the relationship between these components.</a:t>
            </a:r>
          </a:p>
          <a:p>
            <a:pPr marL="0" indent="0">
              <a:buNone/>
            </a:pPr>
            <a:r>
              <a:rPr lang="en-US" b="0" i="0" dirty="0">
                <a:solidFill>
                  <a:srgbClr val="292929"/>
                </a:solidFill>
                <a:effectLst/>
                <a:latin typeface="source-serif-pro"/>
              </a:rPr>
              <a:t>3)</a:t>
            </a:r>
            <a:r>
              <a:rPr lang="en-IN" b="1" i="0" dirty="0">
                <a:solidFill>
                  <a:srgbClr val="292929"/>
                </a:solidFill>
                <a:effectLst/>
                <a:latin typeface="sohne"/>
              </a:rPr>
              <a:t> Requirements Prioritization &amp; Negotiation</a:t>
            </a:r>
          </a:p>
          <a:p>
            <a:pPr algn="l"/>
            <a:r>
              <a:rPr lang="en-US" b="0" i="0" dirty="0">
                <a:solidFill>
                  <a:srgbClr val="292929"/>
                </a:solidFill>
                <a:effectLst/>
                <a:latin typeface="source-serif-pro"/>
              </a:rPr>
              <a:t>Prioritizing your requirements will help you later to focus on the essentials and core features of the system, so you can meet the user expectations. It can be achieved by giving every piece of function a priority level. So, functions with higher priorities need higher attention and focus</a:t>
            </a:r>
            <a:r>
              <a:rPr lang="en-US" b="0" i="1" dirty="0">
                <a:solidFill>
                  <a:srgbClr val="292929"/>
                </a:solidFill>
                <a:effectLst/>
                <a:latin typeface="source-serif-pro"/>
              </a:rPr>
              <a:t>.</a:t>
            </a:r>
            <a:endParaRPr lang="en-US" b="0" i="0" dirty="0">
              <a:solidFill>
                <a:srgbClr val="292929"/>
              </a:solidFill>
              <a:effectLst/>
              <a:latin typeface="source-serif-pro"/>
            </a:endParaRPr>
          </a:p>
          <a:p>
            <a:pPr marL="0" indent="0" algn="l">
              <a:buNone/>
            </a:pPr>
            <a:r>
              <a:rPr lang="en-US" dirty="0">
                <a:solidFill>
                  <a:srgbClr val="292929"/>
                </a:solidFill>
                <a:latin typeface="source-serif-pro"/>
              </a:rPr>
              <a:t>4)</a:t>
            </a:r>
            <a:r>
              <a:rPr lang="en-IN" b="1" i="0" dirty="0">
                <a:solidFill>
                  <a:srgbClr val="292929"/>
                </a:solidFill>
                <a:effectLst/>
                <a:latin typeface="sohne"/>
              </a:rPr>
              <a:t> Requirements Specification</a:t>
            </a:r>
            <a:endParaRPr lang="en-US" dirty="0">
              <a:solidFill>
                <a:srgbClr val="292929"/>
              </a:solidFill>
              <a:latin typeface="source-serif-pro"/>
            </a:endParaRPr>
          </a:p>
          <a:p>
            <a:r>
              <a:rPr lang="en-US" b="0" i="0" dirty="0">
                <a:solidFill>
                  <a:srgbClr val="292929"/>
                </a:solidFill>
                <a:effectLst/>
                <a:latin typeface="source-serif-pro"/>
              </a:rPr>
              <a:t>The requirements are then documented</a:t>
            </a:r>
          </a:p>
          <a:p>
            <a:pPr marL="0" indent="0" algn="l">
              <a:buNone/>
            </a:pPr>
            <a:endParaRPr lang="en-US" b="0" i="0" dirty="0">
              <a:solidFill>
                <a:srgbClr val="292929"/>
              </a:solidFill>
              <a:effectLst/>
              <a:latin typeface="source-serif-pro"/>
            </a:endParaRPr>
          </a:p>
          <a:p>
            <a:pPr marL="0" indent="0" algn="l">
              <a:buNone/>
            </a:pPr>
            <a:endParaRPr lang="en-US" b="0" i="0" dirty="0">
              <a:solidFill>
                <a:srgbClr val="292929"/>
              </a:solidFill>
              <a:effectLst/>
              <a:latin typeface="source-serif-pro"/>
            </a:endParaRPr>
          </a:p>
          <a:p>
            <a:endParaRPr lang="en-IN" dirty="0"/>
          </a:p>
        </p:txBody>
      </p:sp>
    </p:spTree>
    <p:extLst>
      <p:ext uri="{BB962C8B-B14F-4D97-AF65-F5344CB8AC3E}">
        <p14:creationId xmlns:p14="http://schemas.microsoft.com/office/powerpoint/2010/main" val="2210180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7678F-DFDE-1248-D1DF-286250875D8E}"/>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Techniques for requirement elicitation</a:t>
            </a:r>
          </a:p>
        </p:txBody>
      </p:sp>
      <p:sp>
        <p:nvSpPr>
          <p:cNvPr id="3" name="Content Placeholder 2">
            <a:extLst>
              <a:ext uri="{FF2B5EF4-FFF2-40B4-BE49-F238E27FC236}">
                <a16:creationId xmlns:a16="http://schemas.microsoft.com/office/drawing/2014/main" id="{34357209-94EC-E967-B5FE-23FAA66D74BB}"/>
              </a:ext>
            </a:extLst>
          </p:cNvPr>
          <p:cNvSpPr>
            <a:spLocks noGrp="1"/>
          </p:cNvSpPr>
          <p:nvPr>
            <p:ph idx="1"/>
          </p:nvPr>
        </p:nvSpPr>
        <p:spPr/>
        <p:txBody>
          <a:bodyPr/>
          <a:lstStyle/>
          <a:p>
            <a:r>
              <a:rPr lang="en-IN" sz="3600" dirty="0">
                <a:latin typeface="Times New Roman" panose="02020603050405020304" pitchFamily="18" charset="0"/>
                <a:cs typeface="Times New Roman" panose="02020603050405020304" pitchFamily="18" charset="0"/>
              </a:rPr>
              <a:t>Viewpoint orientation</a:t>
            </a:r>
          </a:p>
          <a:p>
            <a:r>
              <a:rPr lang="en-IN" sz="3600" dirty="0">
                <a:latin typeface="Times New Roman" panose="02020603050405020304" pitchFamily="18" charset="0"/>
                <a:cs typeface="Times New Roman" panose="02020603050405020304" pitchFamily="18" charset="0"/>
              </a:rPr>
              <a:t>Interviewing</a:t>
            </a:r>
          </a:p>
          <a:p>
            <a:r>
              <a:rPr lang="en-IN" sz="3600" dirty="0">
                <a:latin typeface="Times New Roman" panose="02020603050405020304" pitchFamily="18" charset="0"/>
                <a:cs typeface="Times New Roman" panose="02020603050405020304" pitchFamily="18" charset="0"/>
              </a:rPr>
              <a:t>Scenarios</a:t>
            </a:r>
          </a:p>
          <a:p>
            <a:pPr marL="0" indent="0">
              <a:buNone/>
            </a:pPr>
            <a:endParaRPr lang="en-IN" sz="36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702226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099B-941C-3675-C812-8E49A4B45B87}"/>
              </a:ext>
            </a:extLst>
          </p:cNvPr>
          <p:cNvSpPr>
            <a:spLocks noGrp="1"/>
          </p:cNvSpPr>
          <p:nvPr>
            <p:ph type="title"/>
          </p:nvPr>
        </p:nvSpPr>
        <p:spPr/>
        <p:txBody>
          <a:bodyPr/>
          <a:lstStyle/>
          <a:p>
            <a:r>
              <a:rPr lang="en-IN" b="1" dirty="0"/>
              <a:t>Viewpoint oriented elicitation</a:t>
            </a:r>
          </a:p>
        </p:txBody>
      </p:sp>
      <p:sp>
        <p:nvSpPr>
          <p:cNvPr id="3" name="Content Placeholder 2">
            <a:extLst>
              <a:ext uri="{FF2B5EF4-FFF2-40B4-BE49-F238E27FC236}">
                <a16:creationId xmlns:a16="http://schemas.microsoft.com/office/drawing/2014/main" id="{D83B8F33-7D3E-A6D3-E560-27B3B0D267C9}"/>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View points are a means of structuring the requirements collected from different classes of </a:t>
            </a:r>
            <a:r>
              <a:rPr lang="en-US" sz="2400" b="1" dirty="0">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(any person or group who is affected by the system ,end users, engineers, business managers, domain experts)</a:t>
            </a:r>
          </a:p>
          <a:p>
            <a:r>
              <a:rPr lang="en-US" sz="2400" dirty="0">
                <a:latin typeface="Times New Roman" panose="02020603050405020304" pitchFamily="18" charset="0"/>
                <a:cs typeface="Times New Roman" panose="02020603050405020304" pitchFamily="18" charset="0"/>
              </a:rPr>
              <a:t>Each view point represents a part of the specification of the system.</a:t>
            </a:r>
          </a:p>
          <a:p>
            <a:r>
              <a:rPr lang="en-US" sz="2400" dirty="0">
                <a:latin typeface="Times New Roman" panose="02020603050405020304" pitchFamily="18" charset="0"/>
                <a:cs typeface="Times New Roman" panose="02020603050405020304" pitchFamily="18" charset="0"/>
              </a:rPr>
              <a:t>Complete specification is created by integrating the requirements from each view point.</a:t>
            </a:r>
          </a:p>
          <a:p>
            <a:r>
              <a:rPr lang="en-US" sz="2400" dirty="0">
                <a:latin typeface="Times New Roman" panose="02020603050405020304" pitchFamily="18" charset="0"/>
                <a:cs typeface="Times New Roman" panose="02020603050405020304" pitchFamily="18" charset="0"/>
              </a:rPr>
              <a:t>View point classifications:</a:t>
            </a:r>
          </a:p>
          <a:p>
            <a:pPr lvl="2"/>
            <a:r>
              <a:rPr lang="en-US" sz="2400" dirty="0">
                <a:latin typeface="Times New Roman" panose="02020603050405020304" pitchFamily="18" charset="0"/>
                <a:cs typeface="Times New Roman" panose="02020603050405020304" pitchFamily="18" charset="0"/>
              </a:rPr>
              <a:t>Interactor viewpoints-provides detailed system requirements</a:t>
            </a:r>
          </a:p>
          <a:p>
            <a:pPr lvl="2"/>
            <a:r>
              <a:rPr lang="en-US" sz="2400" dirty="0">
                <a:latin typeface="Times New Roman" panose="02020603050405020304" pitchFamily="18" charset="0"/>
                <a:cs typeface="Times New Roman" panose="02020603050405020304" pitchFamily="18" charset="0"/>
              </a:rPr>
              <a:t>Indirect viewpoints-provides higher lever organizational requirements and constraints</a:t>
            </a:r>
          </a:p>
          <a:p>
            <a:pPr lvl="2"/>
            <a:r>
              <a:rPr lang="en-US" sz="2400" dirty="0">
                <a:latin typeface="Times New Roman" panose="02020603050405020304" pitchFamily="18" charset="0"/>
                <a:cs typeface="Times New Roman" panose="02020603050405020304" pitchFamily="18" charset="0"/>
              </a:rPr>
              <a:t>Domain view points-provides the characteristics and constraints of the domain which influence the system  requirements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255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ATM stakeholders</a:t>
            </a:r>
            <a:endParaRPr lang="en-IN" dirty="0"/>
          </a:p>
        </p:txBody>
      </p:sp>
      <p:sp>
        <p:nvSpPr>
          <p:cNvPr id="3" name="Content Placeholder 2"/>
          <p:cNvSpPr>
            <a:spLocks noGrp="1"/>
          </p:cNvSpPr>
          <p:nvPr>
            <p:ph idx="1"/>
          </p:nvPr>
        </p:nvSpPr>
        <p:spPr>
          <a:xfrm>
            <a:off x="838200" y="1574800"/>
            <a:ext cx="10515600" cy="4602163"/>
          </a:xfrm>
        </p:spPr>
        <p:txBody>
          <a:bodyPr/>
          <a:lstStyle/>
          <a:p>
            <a:r>
              <a:rPr lang="en-US" dirty="0"/>
              <a:t>Bank customers</a:t>
            </a:r>
          </a:p>
          <a:p>
            <a:r>
              <a:rPr lang="en-US" dirty="0"/>
              <a:t>Bank managers</a:t>
            </a:r>
          </a:p>
          <a:p>
            <a:r>
              <a:rPr lang="en-US" dirty="0"/>
              <a:t>Database administrators</a:t>
            </a:r>
          </a:p>
          <a:p>
            <a:r>
              <a:rPr lang="en-US" dirty="0"/>
              <a:t>Marketing department</a:t>
            </a:r>
          </a:p>
          <a:p>
            <a:r>
              <a:rPr lang="en-US" dirty="0"/>
              <a:t>H/w and s/w maintenance engineers</a:t>
            </a:r>
          </a:p>
          <a:p>
            <a:r>
              <a:rPr lang="en-US" dirty="0"/>
              <a:t>Bank regulators</a:t>
            </a:r>
          </a:p>
          <a:p>
            <a:r>
              <a:rPr lang="en-US" dirty="0"/>
              <a:t>Representatives of other banks</a:t>
            </a:r>
          </a:p>
          <a:p>
            <a:r>
              <a:rPr lang="en-US" dirty="0"/>
              <a:t>Counter staff</a:t>
            </a:r>
          </a:p>
          <a:p>
            <a:r>
              <a:rPr lang="en-US" dirty="0"/>
              <a:t>Security managers</a:t>
            </a:r>
            <a:endParaRPr lang="en-IN" dirty="0"/>
          </a:p>
        </p:txBody>
      </p:sp>
    </p:spTree>
    <p:extLst>
      <p:ext uri="{BB962C8B-B14F-4D97-AF65-F5344CB8AC3E}">
        <p14:creationId xmlns:p14="http://schemas.microsoft.com/office/powerpoint/2010/main" val="118383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05300" y="1447800"/>
            <a:ext cx="3136900" cy="54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viewpoints of ATM</a:t>
            </a:r>
            <a:endParaRPr lang="en-IN" dirty="0"/>
          </a:p>
        </p:txBody>
      </p:sp>
      <p:sp>
        <p:nvSpPr>
          <p:cNvPr id="5" name="Rounded Rectangle 4"/>
          <p:cNvSpPr/>
          <p:nvPr/>
        </p:nvSpPr>
        <p:spPr>
          <a:xfrm>
            <a:off x="1104900" y="3454400"/>
            <a:ext cx="2336800" cy="2781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Bank customers </a:t>
            </a:r>
          </a:p>
          <a:p>
            <a:pPr marL="285750" indent="-285750">
              <a:buFont typeface="Arial" panose="020B0604020202020204" pitchFamily="34" charset="0"/>
              <a:buChar char="•"/>
            </a:pPr>
            <a:r>
              <a:rPr lang="en-US" dirty="0"/>
              <a:t>Bank staff</a:t>
            </a:r>
          </a:p>
          <a:p>
            <a:pPr marL="285750" indent="-285750">
              <a:buFont typeface="Arial" panose="020B0604020202020204" pitchFamily="34" charset="0"/>
              <a:buChar char="•"/>
            </a:pPr>
            <a:r>
              <a:rPr lang="en-US" dirty="0"/>
              <a:t>Database administrators</a:t>
            </a:r>
          </a:p>
          <a:p>
            <a:pPr marL="285750" indent="-285750">
              <a:buFont typeface="Arial" panose="020B0604020202020204" pitchFamily="34" charset="0"/>
              <a:buChar char="•"/>
            </a:pPr>
            <a:r>
              <a:rPr lang="en-US" dirty="0"/>
              <a:t>Counter staff</a:t>
            </a:r>
          </a:p>
        </p:txBody>
      </p:sp>
      <p:sp>
        <p:nvSpPr>
          <p:cNvPr id="6" name="Rounded Rectangle 5"/>
          <p:cNvSpPr/>
          <p:nvPr/>
        </p:nvSpPr>
        <p:spPr>
          <a:xfrm>
            <a:off x="8382000" y="3454400"/>
            <a:ext cx="2336800" cy="2781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Hardware and software maintenance engineers</a:t>
            </a:r>
          </a:p>
          <a:p>
            <a:pPr marL="285750" indent="-285750">
              <a:buFont typeface="Arial" panose="020B0604020202020204" pitchFamily="34" charset="0"/>
              <a:buChar char="•"/>
            </a:pPr>
            <a:r>
              <a:rPr lang="en-US" dirty="0"/>
              <a:t>National bank regulators</a:t>
            </a:r>
            <a:endParaRPr lang="en-IN" dirty="0"/>
          </a:p>
        </p:txBody>
      </p:sp>
      <p:sp>
        <p:nvSpPr>
          <p:cNvPr id="7" name="Rounded Rectangle 6"/>
          <p:cNvSpPr/>
          <p:nvPr/>
        </p:nvSpPr>
        <p:spPr>
          <a:xfrm>
            <a:off x="4660900" y="3454400"/>
            <a:ext cx="2336800" cy="2781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Bank managers</a:t>
            </a:r>
          </a:p>
          <a:p>
            <a:pPr marL="285750" indent="-285750">
              <a:buFont typeface="Arial" panose="020B0604020202020204" pitchFamily="34" charset="0"/>
              <a:buChar char="•"/>
            </a:pPr>
            <a:r>
              <a:rPr lang="en-US" dirty="0"/>
              <a:t>Representative of others banks</a:t>
            </a:r>
          </a:p>
          <a:p>
            <a:pPr marL="285750" indent="-285750">
              <a:buFont typeface="Arial" panose="020B0604020202020204" pitchFamily="34" charset="0"/>
              <a:buChar char="•"/>
            </a:pPr>
            <a:r>
              <a:rPr lang="en-US" dirty="0"/>
              <a:t>Security managers</a:t>
            </a:r>
          </a:p>
          <a:p>
            <a:pPr marL="285750" indent="-285750">
              <a:buFont typeface="Arial" panose="020B0604020202020204" pitchFamily="34" charset="0"/>
              <a:buChar char="•"/>
            </a:pPr>
            <a:r>
              <a:rPr lang="en-US" dirty="0"/>
              <a:t>Marketing department</a:t>
            </a:r>
            <a:endParaRPr lang="en-IN" dirty="0"/>
          </a:p>
        </p:txBody>
      </p:sp>
      <p:sp>
        <p:nvSpPr>
          <p:cNvPr id="8" name="Flowchart: Process 7"/>
          <p:cNvSpPr/>
          <p:nvPr/>
        </p:nvSpPr>
        <p:spPr>
          <a:xfrm>
            <a:off x="1003300" y="2425700"/>
            <a:ext cx="9715500" cy="889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own Arrow 9"/>
          <p:cNvSpPr/>
          <p:nvPr/>
        </p:nvSpPr>
        <p:spPr>
          <a:xfrm>
            <a:off x="2108200" y="2438400"/>
            <a:ext cx="330200" cy="1028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own Arrow 10"/>
          <p:cNvSpPr/>
          <p:nvPr/>
        </p:nvSpPr>
        <p:spPr>
          <a:xfrm>
            <a:off x="9372600" y="2425700"/>
            <a:ext cx="330200" cy="1028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5708650" y="1993900"/>
            <a:ext cx="330200" cy="1460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1276350" y="3556000"/>
            <a:ext cx="1873250" cy="355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Interactor</a:t>
            </a:r>
            <a:endParaRPr lang="en-IN" dirty="0"/>
          </a:p>
        </p:txBody>
      </p:sp>
      <p:sp>
        <p:nvSpPr>
          <p:cNvPr id="15" name="Oval 14"/>
          <p:cNvSpPr/>
          <p:nvPr/>
        </p:nvSpPr>
        <p:spPr>
          <a:xfrm>
            <a:off x="8718550" y="3556000"/>
            <a:ext cx="1822450" cy="355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Domain</a:t>
            </a:r>
            <a:endParaRPr lang="en-IN" dirty="0"/>
          </a:p>
        </p:txBody>
      </p:sp>
      <p:sp>
        <p:nvSpPr>
          <p:cNvPr id="16" name="Oval 15"/>
          <p:cNvSpPr/>
          <p:nvPr/>
        </p:nvSpPr>
        <p:spPr>
          <a:xfrm>
            <a:off x="4997450" y="3556000"/>
            <a:ext cx="1809750" cy="355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Indirect</a:t>
            </a:r>
            <a:endParaRPr lang="en-IN" dirty="0"/>
          </a:p>
        </p:txBody>
      </p:sp>
    </p:spTree>
    <p:extLst>
      <p:ext uri="{BB962C8B-B14F-4D97-AF65-F5344CB8AC3E}">
        <p14:creationId xmlns:p14="http://schemas.microsoft.com/office/powerpoint/2010/main" val="1939796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endParaRPr lang="en-IN" dirty="0"/>
          </a:p>
        </p:txBody>
      </p:sp>
      <p:sp>
        <p:nvSpPr>
          <p:cNvPr id="3" name="Content Placeholder 2"/>
          <p:cNvSpPr>
            <a:spLocks noGrp="1"/>
          </p:cNvSpPr>
          <p:nvPr>
            <p:ph idx="1"/>
          </p:nvPr>
        </p:nvSpPr>
        <p:spPr/>
        <p:txBody>
          <a:bodyPr/>
          <a:lstStyle/>
          <a:p>
            <a:r>
              <a:rPr lang="en-IN" dirty="0"/>
              <a:t>An </a:t>
            </a:r>
            <a:r>
              <a:rPr lang="en-IN" b="1" dirty="0"/>
              <a:t>interview</a:t>
            </a:r>
            <a:r>
              <a:rPr lang="en-IN" dirty="0"/>
              <a:t> is a structured </a:t>
            </a:r>
            <a:r>
              <a:rPr lang="en-IN" dirty="0">
                <a:hlinkClick r:id="rId2" tooltip="Conversation"/>
              </a:rPr>
              <a:t>conversation</a:t>
            </a:r>
            <a:r>
              <a:rPr lang="en-IN" dirty="0"/>
              <a:t> where one participant asks questions, and the other provides answers</a:t>
            </a:r>
          </a:p>
          <a:p>
            <a:r>
              <a:rPr lang="en-US" dirty="0"/>
              <a:t>Structured closed interviews, where every single information to gather is decided in advance, they follow pattern and matter of discussion firmly. </a:t>
            </a:r>
          </a:p>
          <a:p>
            <a:r>
              <a:rPr lang="en-US" dirty="0"/>
              <a:t>Non-structured open interviews, where information to gather is not decided in advance, more flexible and less biased. </a:t>
            </a:r>
          </a:p>
          <a:p>
            <a:r>
              <a:rPr lang="en-US" dirty="0"/>
              <a:t>Oral interviews </a:t>
            </a:r>
          </a:p>
          <a:p>
            <a:r>
              <a:rPr lang="en-US" dirty="0"/>
              <a:t>Written interviews </a:t>
            </a:r>
          </a:p>
          <a:p>
            <a:r>
              <a:rPr lang="en-US" dirty="0"/>
              <a:t>One-to-one interviews which are held between two persons across the table. </a:t>
            </a:r>
          </a:p>
          <a:p>
            <a:r>
              <a:rPr lang="en-US" dirty="0"/>
              <a:t>Group interviews which are held between groups of participants. They help to uncover any missing requirement as numerous people are involved. </a:t>
            </a:r>
            <a:endParaRPr lang="en-IN" dirty="0"/>
          </a:p>
        </p:txBody>
      </p:sp>
    </p:spTree>
    <p:extLst>
      <p:ext uri="{BB962C8B-B14F-4D97-AF65-F5344CB8AC3E}">
        <p14:creationId xmlns:p14="http://schemas.microsoft.com/office/powerpoint/2010/main" val="3598326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8B68-381B-FD5A-B238-08A2B4C0EC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862297-D9F8-5DCC-EF21-3F6BB28321F6}"/>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Surveys -</a:t>
            </a:r>
            <a:r>
              <a:rPr lang="en-US" sz="2400" dirty="0">
                <a:latin typeface="Times New Roman" panose="02020603050405020304" pitchFamily="18" charset="0"/>
                <a:cs typeface="Times New Roman" panose="02020603050405020304" pitchFamily="18" charset="0"/>
              </a:rPr>
              <a:t>Organization may conduct surveys among various stakeholders by querying about their expectation and requirements from the upcoming system.</a:t>
            </a:r>
          </a:p>
          <a:p>
            <a:r>
              <a:rPr lang="en-US" sz="2400" b="1" dirty="0">
                <a:latin typeface="Times New Roman" panose="02020603050405020304" pitchFamily="18" charset="0"/>
                <a:cs typeface="Times New Roman" panose="02020603050405020304" pitchFamily="18" charset="0"/>
              </a:rPr>
              <a:t>Brainstorming-</a:t>
            </a:r>
            <a:r>
              <a:rPr lang="en-US" sz="2400" dirty="0">
                <a:latin typeface="Times New Roman" panose="02020603050405020304" pitchFamily="18" charset="0"/>
                <a:cs typeface="Times New Roman" panose="02020603050405020304" pitchFamily="18" charset="0"/>
              </a:rPr>
              <a:t>An informal debate is held among various stakeholders and all their inputs are recorded for further requirements analysis.</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Questionnaires-</a:t>
            </a:r>
            <a:r>
              <a:rPr lang="en-US" sz="2400" dirty="0">
                <a:latin typeface="Times New Roman" panose="02020603050405020304" pitchFamily="18" charset="0"/>
                <a:cs typeface="Times New Roman" panose="02020603050405020304" pitchFamily="18" charset="0"/>
              </a:rPr>
              <a:t> A document with pre-defined set of objective questions and respective options is handed over to all stakeholders to answer, which are collected and compiled.</a:t>
            </a:r>
          </a:p>
          <a:p>
            <a:pPr marL="0" indent="0">
              <a:buNone/>
            </a:pPr>
            <a:r>
              <a:rPr lang="en-US" sz="2400" dirty="0">
                <a:latin typeface="Times New Roman" panose="02020603050405020304" pitchFamily="18" charset="0"/>
                <a:cs typeface="Times New Roman" panose="02020603050405020304" pitchFamily="18" charset="0"/>
              </a:rPr>
              <a:t> 	A shortcoming of this technique is, if an option for some issue is not mentioned in the questionnaire, the issue might be left unattended.</a:t>
            </a:r>
          </a:p>
          <a:p>
            <a:pPr marL="0" indent="0">
              <a:buNone/>
            </a:pPr>
            <a:endParaRPr lang="en-IN" dirty="0"/>
          </a:p>
        </p:txBody>
      </p:sp>
    </p:spTree>
    <p:extLst>
      <p:ext uri="{BB962C8B-B14F-4D97-AF65-F5344CB8AC3E}">
        <p14:creationId xmlns:p14="http://schemas.microsoft.com/office/powerpoint/2010/main" val="2433305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95D5-D2FC-69D0-E58F-0951F411A0FB}"/>
              </a:ext>
            </a:extLst>
          </p:cNvPr>
          <p:cNvSpPr>
            <a:spLocks noGrp="1"/>
          </p:cNvSpPr>
          <p:nvPr>
            <p:ph type="title"/>
          </p:nvPr>
        </p:nvSpPr>
        <p:spPr/>
        <p:txBody>
          <a:bodyPr/>
          <a:lstStyle/>
          <a:p>
            <a:r>
              <a:rPr lang="en-IN" dirty="0"/>
              <a:t>FUNCTIONAL REQUIREMENTS</a:t>
            </a:r>
          </a:p>
        </p:txBody>
      </p:sp>
      <p:sp>
        <p:nvSpPr>
          <p:cNvPr id="3" name="Content Placeholder 2">
            <a:extLst>
              <a:ext uri="{FF2B5EF4-FFF2-40B4-BE49-F238E27FC236}">
                <a16:creationId xmlns:a16="http://schemas.microsoft.com/office/drawing/2014/main" id="{C499021D-50F1-4592-90FB-D4B3C9818386}"/>
              </a:ext>
            </a:extLst>
          </p:cNvPr>
          <p:cNvSpPr>
            <a:spLocks noGrp="1"/>
          </p:cNvSpPr>
          <p:nvPr>
            <p:ph idx="1"/>
          </p:nvPr>
        </p:nvSpPr>
        <p:spPr/>
        <p:txBody>
          <a:bodyPr/>
          <a:lstStyle/>
          <a:p>
            <a:r>
              <a:rPr lang="en-US" b="1" dirty="0">
                <a:effectLst/>
                <a:latin typeface="Work Sans" panose="020B0604020202020204" pitchFamily="2" charset="0"/>
              </a:rPr>
              <a:t>Functional requirements</a:t>
            </a:r>
            <a:r>
              <a:rPr lang="en-US" b="0" dirty="0">
                <a:effectLst/>
                <a:latin typeface="Work Sans" panose="020B0604020202020204" pitchFamily="2" charset="0"/>
              </a:rPr>
              <a:t> in an </a:t>
            </a:r>
            <a:r>
              <a:rPr lang="en-US" b="0" u="none" strike="noStrike" dirty="0">
                <a:effectLst/>
                <a:latin typeface="Work Sans" panose="020B0604020202020204" pitchFamily="2" charset="0"/>
              </a:rPr>
              <a:t>SRS document (software requirements specification)</a:t>
            </a:r>
            <a:r>
              <a:rPr lang="en-US" b="0" dirty="0">
                <a:effectLst/>
                <a:latin typeface="Work Sans" panose="020B0604020202020204" pitchFamily="2" charset="0"/>
              </a:rPr>
              <a:t> indicate what a software system must do and how it must function.</a:t>
            </a:r>
          </a:p>
          <a:p>
            <a:pPr marL="0" indent="0" algn="l">
              <a:buNone/>
            </a:pPr>
            <a:r>
              <a:rPr lang="en-US" b="0" i="0" dirty="0" err="1">
                <a:effectLst/>
                <a:latin typeface="Work Sans" pitchFamily="2" charset="0"/>
              </a:rPr>
              <a:t>Example:User</a:t>
            </a:r>
            <a:r>
              <a:rPr lang="en-US" b="0" i="0" dirty="0">
                <a:effectLst/>
                <a:latin typeface="Work Sans" pitchFamily="2" charset="0"/>
              </a:rPr>
              <a:t> story 1: as an applicant, I must be able to register and enter the website</a:t>
            </a:r>
          </a:p>
          <a:p>
            <a:pPr algn="l"/>
            <a:r>
              <a:rPr lang="en-US" b="0" i="0" dirty="0">
                <a:effectLst/>
                <a:latin typeface="Work Sans" pitchFamily="2" charset="0"/>
              </a:rPr>
              <a:t>Functional requirements:</a:t>
            </a:r>
          </a:p>
          <a:p>
            <a:pPr algn="l">
              <a:buFont typeface="+mj-lt"/>
              <a:buAutoNum type="arabicPeriod"/>
            </a:pPr>
            <a:r>
              <a:rPr lang="en-US" b="0" i="0" dirty="0">
                <a:effectLst/>
                <a:latin typeface="Work Sans" pitchFamily="2" charset="0"/>
              </a:rPr>
              <a:t>Sign-up and register page</a:t>
            </a:r>
          </a:p>
          <a:p>
            <a:pPr algn="l">
              <a:buFont typeface="+mj-lt"/>
              <a:buAutoNum type="arabicPeriod"/>
            </a:pPr>
            <a:r>
              <a:rPr lang="en-US" b="0" i="0" dirty="0">
                <a:effectLst/>
                <a:latin typeface="Work Sans" pitchFamily="2" charset="0"/>
              </a:rPr>
              <a:t>Logging in with Google and its verification</a:t>
            </a:r>
          </a:p>
          <a:p>
            <a:pPr algn="l">
              <a:buFont typeface="+mj-lt"/>
              <a:buAutoNum type="arabicPeriod"/>
            </a:pPr>
            <a:r>
              <a:rPr lang="en-US" b="0" i="0" dirty="0">
                <a:effectLst/>
                <a:latin typeface="Work Sans" pitchFamily="2" charset="0"/>
              </a:rPr>
              <a:t>Phone number verification</a:t>
            </a:r>
          </a:p>
          <a:p>
            <a:pPr algn="l">
              <a:buFont typeface="+mj-lt"/>
              <a:buAutoNum type="arabicPeriod"/>
            </a:pPr>
            <a:r>
              <a:rPr lang="en-US" b="0" i="0" dirty="0">
                <a:effectLst/>
                <a:latin typeface="Work Sans" pitchFamily="2" charset="0"/>
              </a:rPr>
              <a:t>An “I forgot my password” section that sends a link to the verified email</a:t>
            </a:r>
          </a:p>
          <a:p>
            <a:endParaRPr lang="en-IN" dirty="0"/>
          </a:p>
        </p:txBody>
      </p:sp>
    </p:spTree>
    <p:extLst>
      <p:ext uri="{BB962C8B-B14F-4D97-AF65-F5344CB8AC3E}">
        <p14:creationId xmlns:p14="http://schemas.microsoft.com/office/powerpoint/2010/main" val="3413453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4F5B-617F-2432-053E-744545CC9427}"/>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3)</a:t>
            </a:r>
            <a:r>
              <a:rPr lang="en-US" sz="3600" b="0" i="0" dirty="0">
                <a:effectLst/>
                <a:latin typeface="Times New Roman" panose="02020603050405020304" pitchFamily="18" charset="0"/>
                <a:cs typeface="Times New Roman" panose="02020603050405020304" pitchFamily="18" charset="0"/>
              </a:rPr>
              <a:t> Software Requirement Specification</a:t>
            </a:r>
            <a:br>
              <a:rPr lang="en-US" sz="3600" b="0" i="0" dirty="0">
                <a:effectLst/>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61A8F0-2517-4F3D-E825-6ABA29B84300}"/>
              </a:ext>
            </a:extLst>
          </p:cNvPr>
          <p:cNvSpPr>
            <a:spLocks noGrp="1"/>
          </p:cNvSpPr>
          <p:nvPr>
            <p:ph idx="1"/>
          </p:nvPr>
        </p:nvSpPr>
        <p:spPr/>
        <p:txBody>
          <a:bodyPr/>
          <a:lstStyle/>
          <a:p>
            <a:r>
              <a:rPr lang="en-US" dirty="0"/>
              <a:t>SRS is a document created by system analyst after the requirements are collected from various stakeholders. SRS defines how the intended software will interact with hardware, external interfaces, speed of operation, response time of system, portability of software across various platforms, maintainability, speed of recovery after crashing, Security, Quality, Limitations </a:t>
            </a:r>
            <a:r>
              <a:rPr lang="en-US" dirty="0" err="1"/>
              <a:t>etc</a:t>
            </a:r>
            <a:endParaRPr lang="en-IN" dirty="0"/>
          </a:p>
        </p:txBody>
      </p:sp>
    </p:spTree>
    <p:extLst>
      <p:ext uri="{BB962C8B-B14F-4D97-AF65-F5344CB8AC3E}">
        <p14:creationId xmlns:p14="http://schemas.microsoft.com/office/powerpoint/2010/main" val="1616627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876D-B7B4-9C26-69C6-A399463C1BCB}"/>
              </a:ext>
            </a:extLst>
          </p:cNvPr>
          <p:cNvSpPr>
            <a:spLocks noGrp="1"/>
          </p:cNvSpPr>
          <p:nvPr>
            <p:ph type="title"/>
          </p:nvPr>
        </p:nvSpPr>
        <p:spPr/>
        <p:txBody>
          <a:bodyPr/>
          <a:lstStyle/>
          <a:p>
            <a:r>
              <a:rPr lang="en-US" sz="3600" dirty="0">
                <a:solidFill>
                  <a:srgbClr val="000000"/>
                </a:solidFill>
                <a:latin typeface="Times New Roman" panose="02020603050405020304" pitchFamily="18" charset="0"/>
                <a:cs typeface="Times New Roman" panose="02020603050405020304" pitchFamily="18" charset="0"/>
              </a:rPr>
              <a:t>4)</a:t>
            </a:r>
            <a:r>
              <a:rPr lang="en-US" sz="3600" b="0" i="0" dirty="0">
                <a:solidFill>
                  <a:srgbClr val="000000"/>
                </a:solidFill>
                <a:effectLst/>
                <a:latin typeface="Times New Roman" panose="02020603050405020304" pitchFamily="18" charset="0"/>
                <a:cs typeface="Times New Roman" panose="02020603050405020304" pitchFamily="18" charset="0"/>
              </a:rPr>
              <a:t>Software Requirement Validation</a:t>
            </a:r>
            <a:br>
              <a:rPr lang="en-US" sz="3600" b="0" i="0" dirty="0">
                <a:solidFill>
                  <a:srgbClr val="000000"/>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ADF0B47-3FE3-3A12-2A1B-ACB4DDB31663}"/>
              </a:ext>
            </a:extLst>
          </p:cNvPr>
          <p:cNvSpPr>
            <a:spLocks noGrp="1"/>
          </p:cNvSpPr>
          <p:nvPr>
            <p:ph idx="1"/>
          </p:nvPr>
        </p:nvSpPr>
        <p:spPr/>
        <p:txBody>
          <a:bodyPr/>
          <a:lstStyle/>
          <a:p>
            <a:r>
              <a:rPr lang="en-US" dirty="0"/>
              <a:t>After requirement specifications are developed, the requirements mentioned in this document are validated. Experts may interpret the requirements incorrectly. This results in huge increase in cost if not nipped in the bud. Requirements can be checked against following conditions</a:t>
            </a:r>
          </a:p>
          <a:p>
            <a:r>
              <a:rPr lang="en-US" dirty="0"/>
              <a:t> If they can be practically implemented</a:t>
            </a:r>
          </a:p>
          <a:p>
            <a:r>
              <a:rPr lang="en-US" dirty="0"/>
              <a:t> If they are valid and as per functionality and domain of software</a:t>
            </a:r>
          </a:p>
          <a:p>
            <a:r>
              <a:rPr lang="en-US" dirty="0"/>
              <a:t> If there are any ambiguities</a:t>
            </a:r>
          </a:p>
          <a:p>
            <a:pPr marL="0" indent="0">
              <a:buNone/>
            </a:pPr>
            <a:r>
              <a:rPr lang="en-US" dirty="0"/>
              <a:t> </a:t>
            </a:r>
          </a:p>
          <a:p>
            <a:endParaRPr lang="en-US" dirty="0"/>
          </a:p>
        </p:txBody>
      </p:sp>
    </p:spTree>
    <p:extLst>
      <p:ext uri="{BB962C8B-B14F-4D97-AF65-F5344CB8AC3E}">
        <p14:creationId xmlns:p14="http://schemas.microsoft.com/office/powerpoint/2010/main" val="244268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7BC57-92F2-E9E1-5543-D22EEF7273C7}"/>
              </a:ext>
            </a:extLst>
          </p:cNvPr>
          <p:cNvSpPr>
            <a:spLocks noGrp="1"/>
          </p:cNvSpPr>
          <p:nvPr>
            <p:ph type="title"/>
          </p:nvPr>
        </p:nvSpPr>
        <p:spPr/>
        <p:txBody>
          <a:bodyPr/>
          <a:lstStyle/>
          <a:p>
            <a:r>
              <a:rPr lang="en-IN" dirty="0"/>
              <a:t>SOCIAL AND ORGANIZATIONAL FACTORS</a:t>
            </a:r>
          </a:p>
        </p:txBody>
      </p:sp>
      <p:pic>
        <p:nvPicPr>
          <p:cNvPr id="4" name="Content Placeholder 3">
            <a:extLst>
              <a:ext uri="{FF2B5EF4-FFF2-40B4-BE49-F238E27FC236}">
                <a16:creationId xmlns:a16="http://schemas.microsoft.com/office/drawing/2014/main" id="{29A8C888-5A51-6E4D-2D72-B8350CEBC09F}"/>
              </a:ext>
            </a:extLst>
          </p:cNvPr>
          <p:cNvPicPr>
            <a:picLocks noGrp="1" noChangeAspect="1"/>
          </p:cNvPicPr>
          <p:nvPr>
            <p:ph idx="1"/>
          </p:nvPr>
        </p:nvPicPr>
        <p:blipFill rotWithShape="1">
          <a:blip r:embed="rId2"/>
          <a:srcRect l="2680" t="20935" r="3338" b="11387"/>
          <a:stretch/>
        </p:blipFill>
        <p:spPr>
          <a:xfrm>
            <a:off x="739588" y="1690690"/>
            <a:ext cx="7974106" cy="4306698"/>
          </a:xfrm>
          <a:prstGeom prst="rect">
            <a:avLst/>
          </a:prstGeom>
        </p:spPr>
      </p:pic>
    </p:spTree>
    <p:extLst>
      <p:ext uri="{BB962C8B-B14F-4D97-AF65-F5344CB8AC3E}">
        <p14:creationId xmlns:p14="http://schemas.microsoft.com/office/powerpoint/2010/main" val="3822356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EE59-886E-45DA-3811-A18D0617628F}"/>
              </a:ext>
            </a:extLst>
          </p:cNvPr>
          <p:cNvSpPr>
            <a:spLocks noGrp="1"/>
          </p:cNvSpPr>
          <p:nvPr>
            <p:ph type="title"/>
          </p:nvPr>
        </p:nvSpPr>
        <p:spPr/>
        <p:txBody>
          <a:bodyPr/>
          <a:lstStyle/>
          <a:p>
            <a:r>
              <a:rPr lang="en-IN" dirty="0"/>
              <a:t>ETHNOGRAPHY</a:t>
            </a:r>
          </a:p>
        </p:txBody>
      </p:sp>
      <p:pic>
        <p:nvPicPr>
          <p:cNvPr id="4" name="Content Placeholder 3">
            <a:extLst>
              <a:ext uri="{FF2B5EF4-FFF2-40B4-BE49-F238E27FC236}">
                <a16:creationId xmlns:a16="http://schemas.microsoft.com/office/drawing/2014/main" id="{AB8DCBA1-7747-53F4-3FD0-BDF895D00C14}"/>
              </a:ext>
            </a:extLst>
          </p:cNvPr>
          <p:cNvPicPr>
            <a:picLocks noGrp="1" noChangeAspect="1"/>
          </p:cNvPicPr>
          <p:nvPr>
            <p:ph idx="1"/>
          </p:nvPr>
        </p:nvPicPr>
        <p:blipFill rotWithShape="1">
          <a:blip r:embed="rId2"/>
          <a:srcRect l="3783" t="21705" r="2547" b="18033"/>
          <a:stretch/>
        </p:blipFill>
        <p:spPr>
          <a:xfrm>
            <a:off x="838200" y="1559859"/>
            <a:ext cx="7942729" cy="3832411"/>
          </a:xfrm>
          <a:prstGeom prst="rect">
            <a:avLst/>
          </a:prstGeom>
        </p:spPr>
      </p:pic>
    </p:spTree>
    <p:extLst>
      <p:ext uri="{BB962C8B-B14F-4D97-AF65-F5344CB8AC3E}">
        <p14:creationId xmlns:p14="http://schemas.microsoft.com/office/powerpoint/2010/main" val="2768137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2E3E-A7BE-351B-0109-F9828515DF81}"/>
              </a:ext>
            </a:extLst>
          </p:cNvPr>
          <p:cNvSpPr>
            <a:spLocks noGrp="1"/>
          </p:cNvSpPr>
          <p:nvPr>
            <p:ph type="title"/>
          </p:nvPr>
        </p:nvSpPr>
        <p:spPr/>
        <p:txBody>
          <a:bodyPr/>
          <a:lstStyle/>
          <a:p>
            <a:r>
              <a:rPr lang="en-IN" dirty="0"/>
              <a:t>SYSTEM MODELS</a:t>
            </a:r>
          </a:p>
        </p:txBody>
      </p:sp>
      <p:sp>
        <p:nvSpPr>
          <p:cNvPr id="3" name="Content Placeholder 2">
            <a:extLst>
              <a:ext uri="{FF2B5EF4-FFF2-40B4-BE49-F238E27FC236}">
                <a16:creationId xmlns:a16="http://schemas.microsoft.com/office/drawing/2014/main" id="{19A38989-6401-3A1C-BA79-4F43160C9BC1}"/>
              </a:ext>
            </a:extLst>
          </p:cNvPr>
          <p:cNvSpPr>
            <a:spLocks noGrp="1"/>
          </p:cNvSpPr>
          <p:nvPr>
            <p:ph idx="1"/>
          </p:nvPr>
        </p:nvSpPr>
        <p:spPr>
          <a:xfrm>
            <a:off x="838200" y="1532965"/>
            <a:ext cx="10515600" cy="4643998"/>
          </a:xfrm>
        </p:spPr>
        <p:txBody>
          <a:bodyPr/>
          <a:lstStyle/>
          <a:p>
            <a:r>
              <a:rPr lang="en-IN" sz="2800" dirty="0">
                <a:latin typeface="Times New Roman" panose="02020603050405020304" pitchFamily="18" charset="0"/>
                <a:cs typeface="Times New Roman" panose="02020603050405020304" pitchFamily="18" charset="0"/>
              </a:rPr>
              <a:t>System modelling is the process of developing the abstract models of a system, with each model presenting a different view or perspective of that system. Abstraction leaves out the details and picks out the most salient characteristics.</a:t>
            </a:r>
          </a:p>
          <a:p>
            <a:r>
              <a:rPr lang="en-IN" sz="2800" dirty="0">
                <a:latin typeface="Times New Roman" panose="02020603050405020304" pitchFamily="18" charset="0"/>
                <a:cs typeface="Times New Roman" panose="02020603050405020304" pitchFamily="18" charset="0"/>
              </a:rPr>
              <a:t>It helps the analyst to understand the functionality of the system and models are used to communicate with customers.</a:t>
            </a:r>
          </a:p>
          <a:p>
            <a:r>
              <a:rPr lang="en-IN" sz="2800" dirty="0">
                <a:latin typeface="Times New Roman" panose="02020603050405020304" pitchFamily="18" charset="0"/>
                <a:cs typeface="Times New Roman" panose="02020603050405020304" pitchFamily="18" charset="0"/>
              </a:rPr>
              <a:t>Types of system models:</a:t>
            </a:r>
          </a:p>
          <a:p>
            <a:pPr lvl="1"/>
            <a:r>
              <a:rPr lang="en-IN" sz="2500" dirty="0">
                <a:latin typeface="Times New Roman" panose="02020603050405020304" pitchFamily="18" charset="0"/>
                <a:cs typeface="Times New Roman" panose="02020603050405020304" pitchFamily="18" charset="0"/>
              </a:rPr>
              <a:t>Context model</a:t>
            </a:r>
          </a:p>
          <a:p>
            <a:pPr lvl="1"/>
            <a:r>
              <a:rPr lang="en-IN" sz="2500" dirty="0">
                <a:latin typeface="Times New Roman" panose="02020603050405020304" pitchFamily="18" charset="0"/>
                <a:cs typeface="Times New Roman" panose="02020603050405020304" pitchFamily="18" charset="0"/>
              </a:rPr>
              <a:t>Behavioural model</a:t>
            </a:r>
          </a:p>
          <a:p>
            <a:pPr lvl="1"/>
            <a:r>
              <a:rPr lang="en-IN" sz="2500" dirty="0">
                <a:latin typeface="Times New Roman" panose="02020603050405020304" pitchFamily="18" charset="0"/>
                <a:cs typeface="Times New Roman" panose="02020603050405020304" pitchFamily="18" charset="0"/>
              </a:rPr>
              <a:t>Data model</a:t>
            </a:r>
          </a:p>
          <a:p>
            <a:pPr lvl="1"/>
            <a:r>
              <a:rPr lang="en-IN" sz="2500" dirty="0">
                <a:latin typeface="Times New Roman" panose="02020603050405020304" pitchFamily="18" charset="0"/>
                <a:cs typeface="Times New Roman" panose="02020603050405020304" pitchFamily="18" charset="0"/>
              </a:rPr>
              <a:t>Object model</a:t>
            </a:r>
          </a:p>
          <a:p>
            <a:endParaRPr lang="en-IN" sz="2800" dirty="0">
              <a:latin typeface="Times New Roman" panose="02020603050405020304" pitchFamily="18" charset="0"/>
              <a:cs typeface="Times New Roman" panose="02020603050405020304" pitchFamily="18" charset="0"/>
            </a:endParaRPr>
          </a:p>
          <a:p>
            <a:pPr marL="342900" lvl="1" indent="0">
              <a:buNone/>
            </a:pPr>
            <a:endParaRPr lang="en-IN" dirty="0"/>
          </a:p>
        </p:txBody>
      </p:sp>
    </p:spTree>
    <p:extLst>
      <p:ext uri="{BB962C8B-B14F-4D97-AF65-F5344CB8AC3E}">
        <p14:creationId xmlns:p14="http://schemas.microsoft.com/office/powerpoint/2010/main" val="3963884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618D-DB3A-C97A-E9E4-AE036373CE69}"/>
              </a:ext>
            </a:extLst>
          </p:cNvPr>
          <p:cNvSpPr>
            <a:spLocks noGrp="1"/>
          </p:cNvSpPr>
          <p:nvPr>
            <p:ph type="title"/>
          </p:nvPr>
        </p:nvSpPr>
        <p:spPr>
          <a:xfrm>
            <a:off x="838200" y="365128"/>
            <a:ext cx="10515600" cy="508932"/>
          </a:xfrm>
        </p:spPr>
        <p:txBody>
          <a:bodyPr>
            <a:normAutofit fontScale="90000"/>
          </a:bodyPr>
          <a:lstStyle/>
          <a:p>
            <a:r>
              <a:rPr lang="en-IN" dirty="0">
                <a:latin typeface="Times New Roman" panose="02020603050405020304" pitchFamily="18" charset="0"/>
                <a:cs typeface="Times New Roman" panose="02020603050405020304" pitchFamily="18" charset="0"/>
              </a:rPr>
              <a:t>Context model</a:t>
            </a:r>
          </a:p>
        </p:txBody>
      </p:sp>
      <p:sp>
        <p:nvSpPr>
          <p:cNvPr id="3" name="Content Placeholder 2">
            <a:extLst>
              <a:ext uri="{FF2B5EF4-FFF2-40B4-BE49-F238E27FC236}">
                <a16:creationId xmlns:a16="http://schemas.microsoft.com/office/drawing/2014/main" id="{D10EBF55-ACA1-97AB-437F-97D70CDFA09D}"/>
              </a:ext>
            </a:extLst>
          </p:cNvPr>
          <p:cNvSpPr>
            <a:spLocks noGrp="1"/>
          </p:cNvSpPr>
          <p:nvPr>
            <p:ph idx="1"/>
          </p:nvPr>
        </p:nvSpPr>
        <p:spPr>
          <a:xfrm>
            <a:off x="838200" y="981636"/>
            <a:ext cx="10515600" cy="5195328"/>
          </a:xfrm>
        </p:spPr>
        <p:txBody>
          <a:bodyPr/>
          <a:lstStyle/>
          <a:p>
            <a:r>
              <a:rPr lang="en-IN" sz="2400" dirty="0">
                <a:latin typeface="Times New Roman" panose="02020603050405020304" pitchFamily="18" charset="0"/>
                <a:cs typeface="Times New Roman" panose="02020603050405020304" pitchFamily="18" charset="0"/>
              </a:rPr>
              <a:t>Used to illustrate the operational context of a system. They show what lies outside the system boundaries. Social  and organizational concerns may affect the decision on where to position system boundaries</a:t>
            </a:r>
          </a:p>
          <a:p>
            <a:endParaRPr lang="en-IN" dirty="0"/>
          </a:p>
        </p:txBody>
      </p:sp>
      <p:sp>
        <p:nvSpPr>
          <p:cNvPr id="4" name="AutoShape 2" descr="Context diagram for the proposed system. (Give some more sentences that...  | Download Scientific Diagram">
            <a:extLst>
              <a:ext uri="{FF2B5EF4-FFF2-40B4-BE49-F238E27FC236}">
                <a16:creationId xmlns:a16="http://schemas.microsoft.com/office/drawing/2014/main" id="{BF1127D1-B73D-8670-C004-1D0FBA0EC38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96E724B5-3BB0-138C-EE5C-5B5637F031C5}"/>
              </a:ext>
            </a:extLst>
          </p:cNvPr>
          <p:cNvPicPr>
            <a:picLocks noChangeAspect="1"/>
          </p:cNvPicPr>
          <p:nvPr/>
        </p:nvPicPr>
        <p:blipFill>
          <a:blip r:embed="rId2"/>
          <a:stretch>
            <a:fillRect/>
          </a:stretch>
        </p:blipFill>
        <p:spPr>
          <a:xfrm>
            <a:off x="3397623" y="2104463"/>
            <a:ext cx="5248836" cy="4190603"/>
          </a:xfrm>
          <a:prstGeom prst="rect">
            <a:avLst/>
          </a:prstGeom>
        </p:spPr>
      </p:pic>
    </p:spTree>
    <p:extLst>
      <p:ext uri="{BB962C8B-B14F-4D97-AF65-F5344CB8AC3E}">
        <p14:creationId xmlns:p14="http://schemas.microsoft.com/office/powerpoint/2010/main" val="2536125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189C-BBA0-D8B3-FD2B-55052AF6EEFC}"/>
              </a:ext>
            </a:extLst>
          </p:cNvPr>
          <p:cNvSpPr>
            <a:spLocks noGrp="1"/>
          </p:cNvSpPr>
          <p:nvPr>
            <p:ph type="title"/>
          </p:nvPr>
        </p:nvSpPr>
        <p:spPr>
          <a:xfrm>
            <a:off x="278970" y="356461"/>
            <a:ext cx="8725546" cy="1503336"/>
          </a:xfrm>
        </p:spPr>
        <p:txBody>
          <a:bodyPr>
            <a:normAutofit fontScale="90000"/>
          </a:bodyPr>
          <a:lstStyle/>
          <a:p>
            <a:r>
              <a:rPr lang="en-US" b="0" i="0" dirty="0">
                <a:solidFill>
                  <a:srgbClr val="444444"/>
                </a:solidFill>
                <a:effectLst/>
                <a:latin typeface="Open Sans" panose="020B0606030504020204" pitchFamily="34" charset="0"/>
              </a:rPr>
              <a:t>Example of architectural model for system context specification: an ATM system and its environment</a:t>
            </a:r>
            <a:br>
              <a:rPr lang="en-IN" dirty="0"/>
            </a:br>
            <a:endParaRPr lang="en-IN" dirty="0"/>
          </a:p>
        </p:txBody>
      </p:sp>
      <p:pic>
        <p:nvPicPr>
          <p:cNvPr id="4" name="Picture 3">
            <a:extLst>
              <a:ext uri="{FF2B5EF4-FFF2-40B4-BE49-F238E27FC236}">
                <a16:creationId xmlns:a16="http://schemas.microsoft.com/office/drawing/2014/main" id="{FA4024C5-5155-DBFE-F966-387F397CD481}"/>
              </a:ext>
            </a:extLst>
          </p:cNvPr>
          <p:cNvPicPr>
            <a:picLocks noChangeAspect="1"/>
          </p:cNvPicPr>
          <p:nvPr/>
        </p:nvPicPr>
        <p:blipFill rotWithShape="1">
          <a:blip r:embed="rId2"/>
          <a:srcRect t="10094" b="6440"/>
          <a:stretch/>
        </p:blipFill>
        <p:spPr>
          <a:xfrm>
            <a:off x="1938580" y="1627321"/>
            <a:ext cx="6858000" cy="4293031"/>
          </a:xfrm>
          <a:prstGeom prst="rect">
            <a:avLst/>
          </a:prstGeom>
        </p:spPr>
      </p:pic>
    </p:spTree>
    <p:extLst>
      <p:ext uri="{BB962C8B-B14F-4D97-AF65-F5344CB8AC3E}">
        <p14:creationId xmlns:p14="http://schemas.microsoft.com/office/powerpoint/2010/main" val="953140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EF4A30-25D9-4A45-7B29-A0D8A2D939A5}"/>
              </a:ext>
            </a:extLst>
          </p:cNvPr>
          <p:cNvSpPr/>
          <p:nvPr/>
        </p:nvSpPr>
        <p:spPr>
          <a:xfrm>
            <a:off x="1175658" y="653143"/>
            <a:ext cx="7489371" cy="5094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Content Placeholder 4">
            <a:extLst>
              <a:ext uri="{FF2B5EF4-FFF2-40B4-BE49-F238E27FC236}">
                <a16:creationId xmlns:a16="http://schemas.microsoft.com/office/drawing/2014/main" id="{8CB2AE9D-C218-18D3-61AA-B0D0C34CF16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392" r="1773" b="52228"/>
          <a:stretch/>
        </p:blipFill>
        <p:spPr>
          <a:xfrm>
            <a:off x="1306286" y="741999"/>
            <a:ext cx="7358743" cy="5005657"/>
          </a:xfrm>
        </p:spPr>
      </p:pic>
    </p:spTree>
    <p:extLst>
      <p:ext uri="{BB962C8B-B14F-4D97-AF65-F5344CB8AC3E}">
        <p14:creationId xmlns:p14="http://schemas.microsoft.com/office/powerpoint/2010/main" val="1342556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BBE39-FFE0-1676-1F88-C148CEA33298}"/>
              </a:ext>
            </a:extLst>
          </p:cNvPr>
          <p:cNvSpPr>
            <a:spLocks noGrp="1"/>
          </p:cNvSpPr>
          <p:nvPr>
            <p:ph type="title"/>
          </p:nvPr>
        </p:nvSpPr>
        <p:spPr/>
        <p:txBody>
          <a:bodyPr/>
          <a:lstStyle/>
          <a:p>
            <a:r>
              <a:rPr lang="en-IN" dirty="0"/>
              <a:t>Behavioural models</a:t>
            </a:r>
          </a:p>
        </p:txBody>
      </p:sp>
      <p:sp>
        <p:nvSpPr>
          <p:cNvPr id="3" name="Content Placeholder 2">
            <a:extLst>
              <a:ext uri="{FF2B5EF4-FFF2-40B4-BE49-F238E27FC236}">
                <a16:creationId xmlns:a16="http://schemas.microsoft.com/office/drawing/2014/main" id="{3D44DCB5-E6EC-47E5-7774-A77EB5BBE8B5}"/>
              </a:ext>
            </a:extLst>
          </p:cNvPr>
          <p:cNvSpPr>
            <a:spLocks noGrp="1"/>
          </p:cNvSpPr>
          <p:nvPr>
            <p:ph idx="1"/>
          </p:nvPr>
        </p:nvSpPr>
        <p:spPr/>
        <p:txBody>
          <a:bodyPr>
            <a:normAutofit/>
          </a:bodyPr>
          <a:lstStyle/>
          <a:p>
            <a:r>
              <a:rPr lang="en-IN" sz="2800" dirty="0">
                <a:latin typeface="Times New Roman" panose="02020603050405020304" pitchFamily="18" charset="0"/>
                <a:cs typeface="Times New Roman" panose="02020603050405020304" pitchFamily="18" charset="0"/>
              </a:rPr>
              <a:t>It describes the overall behaviour of the system.it shows what happens or what should happen when a system responds to a stimulus from its environment. </a:t>
            </a:r>
          </a:p>
          <a:p>
            <a:r>
              <a:rPr lang="en-IN" sz="2800" dirty="0">
                <a:latin typeface="Times New Roman" panose="02020603050405020304" pitchFamily="18" charset="0"/>
                <a:cs typeface="Times New Roman" panose="02020603050405020304" pitchFamily="18" charset="0"/>
              </a:rPr>
              <a:t>Behavioural models are of two types</a:t>
            </a:r>
          </a:p>
          <a:p>
            <a:pPr lvl="3"/>
            <a:r>
              <a:rPr lang="en-IN" sz="2800" dirty="0">
                <a:latin typeface="Times New Roman" panose="02020603050405020304" pitchFamily="18" charset="0"/>
                <a:cs typeface="Times New Roman" panose="02020603050405020304" pitchFamily="18" charset="0"/>
              </a:rPr>
              <a:t>DFD</a:t>
            </a:r>
          </a:p>
          <a:p>
            <a:pPr lvl="3"/>
            <a:r>
              <a:rPr lang="en-IN" sz="2800" dirty="0">
                <a:latin typeface="Times New Roman" panose="02020603050405020304" pitchFamily="18" charset="0"/>
                <a:cs typeface="Times New Roman" panose="02020603050405020304" pitchFamily="18" charset="0"/>
              </a:rPr>
              <a:t>State machine model</a:t>
            </a:r>
          </a:p>
        </p:txBody>
      </p:sp>
    </p:spTree>
    <p:extLst>
      <p:ext uri="{BB962C8B-B14F-4D97-AF65-F5344CB8AC3E}">
        <p14:creationId xmlns:p14="http://schemas.microsoft.com/office/powerpoint/2010/main" val="1490929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A2742-7C55-EEBD-5C34-B613ACF81A69}"/>
              </a:ext>
            </a:extLst>
          </p:cNvPr>
          <p:cNvSpPr>
            <a:spLocks noGrp="1"/>
          </p:cNvSpPr>
          <p:nvPr>
            <p:ph type="title"/>
          </p:nvPr>
        </p:nvSpPr>
        <p:spPr/>
        <p:txBody>
          <a:bodyPr/>
          <a:lstStyle/>
          <a:p>
            <a:r>
              <a:rPr lang="en-IN" dirty="0"/>
              <a:t>DFD</a:t>
            </a:r>
          </a:p>
        </p:txBody>
      </p:sp>
      <p:sp>
        <p:nvSpPr>
          <p:cNvPr id="3" name="Content Placeholder 2">
            <a:extLst>
              <a:ext uri="{FF2B5EF4-FFF2-40B4-BE49-F238E27FC236}">
                <a16:creationId xmlns:a16="http://schemas.microsoft.com/office/drawing/2014/main" id="{DF5ABA68-00DA-AC0A-9340-17A70DCD89AC}"/>
              </a:ext>
            </a:extLst>
          </p:cNvPr>
          <p:cNvSpPr>
            <a:spLocks noGrp="1"/>
          </p:cNvSpPr>
          <p:nvPr>
            <p:ph idx="1"/>
          </p:nvPr>
        </p:nvSpPr>
        <p:spPr/>
        <p:txBody>
          <a:bodyPr/>
          <a:lstStyle/>
          <a:p>
            <a:r>
              <a:rPr lang="en-US" b="0" i="0" dirty="0">
                <a:solidFill>
                  <a:srgbClr val="737C85"/>
                </a:solidFill>
                <a:effectLst/>
                <a:latin typeface="Open Sans" panose="020B0606030504020204" pitchFamily="34" charset="0"/>
              </a:rPr>
              <a:t>A Data Flow Diagram (DFD) is a traditional way to visualize the information flows within a system. A neat and clear DFD can depict a good amount of the system requirements graphically. </a:t>
            </a:r>
            <a:endParaRPr lang="en-US" dirty="0">
              <a:solidFill>
                <a:srgbClr val="737C85"/>
              </a:solidFill>
              <a:latin typeface="Open Sans" panose="020B0606030504020204" pitchFamily="34" charset="0"/>
            </a:endParaRPr>
          </a:p>
          <a:p>
            <a:r>
              <a:rPr lang="en-US" b="0" i="0" dirty="0">
                <a:solidFill>
                  <a:srgbClr val="737C85"/>
                </a:solidFill>
                <a:effectLst/>
                <a:latin typeface="Open Sans" panose="020B0606030504020204" pitchFamily="34" charset="0"/>
              </a:rPr>
              <a:t>It shows how information enters and leaves the system, what changes the information and where information is stored.</a:t>
            </a:r>
          </a:p>
          <a:p>
            <a:r>
              <a:rPr lang="en-US" b="0" i="0" dirty="0">
                <a:solidFill>
                  <a:srgbClr val="737C85"/>
                </a:solidFill>
                <a:effectLst/>
                <a:latin typeface="Open Sans" panose="020B0606030504020204" pitchFamily="34" charset="0"/>
              </a:rPr>
              <a:t>It is usually beginning with a context diagram as level 0 of the DFD diagram, a simple representation of the whole system. To elaborate further from that, we drill down to a level 1 diagram with lower-level functions decomposed from the major functions of the system. This could continue to evolve to become a level 2 diagram when further analysis is required. </a:t>
            </a:r>
            <a:endParaRPr lang="en-IN" dirty="0"/>
          </a:p>
        </p:txBody>
      </p:sp>
    </p:spTree>
    <p:extLst>
      <p:ext uri="{BB962C8B-B14F-4D97-AF65-F5344CB8AC3E}">
        <p14:creationId xmlns:p14="http://schemas.microsoft.com/office/powerpoint/2010/main" val="3327291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EF156-3994-FEB4-FD17-28FC244B79C3}"/>
              </a:ext>
            </a:extLst>
          </p:cNvPr>
          <p:cNvSpPr>
            <a:spLocks noGrp="1"/>
          </p:cNvSpPr>
          <p:nvPr>
            <p:ph type="title"/>
          </p:nvPr>
        </p:nvSpPr>
        <p:spPr/>
        <p:txBody>
          <a:bodyPr>
            <a:normAutofit/>
          </a:bodyPr>
          <a:lstStyle/>
          <a:p>
            <a:r>
              <a:rPr lang="en-US" sz="3600" b="0" i="0" dirty="0">
                <a:effectLst/>
                <a:latin typeface="Times New Roman" panose="02020603050405020304" pitchFamily="18" charset="0"/>
                <a:cs typeface="Times New Roman" panose="02020603050405020304" pitchFamily="18" charset="0"/>
              </a:rPr>
              <a:t>Non-functional requirements </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1F6934-7735-FD7E-1C32-3356189FE121}"/>
              </a:ext>
            </a:extLst>
          </p:cNvPr>
          <p:cNvSpPr>
            <a:spLocks noGrp="1"/>
          </p:cNvSpPr>
          <p:nvPr>
            <p:ph idx="1"/>
          </p:nvPr>
        </p:nvSpPr>
        <p:spPr/>
        <p:txBody>
          <a:bodyPr>
            <a:normAutofit/>
          </a:bodyPr>
          <a:lstStyle/>
          <a:p>
            <a:r>
              <a:rPr lang="en-US" sz="3200" b="0" i="0" dirty="0">
                <a:effectLst/>
                <a:latin typeface="Times New Roman" panose="02020603050405020304" pitchFamily="18" charset="0"/>
                <a:cs typeface="Times New Roman" panose="02020603050405020304" pitchFamily="18" charset="0"/>
              </a:rPr>
              <a:t>Non-functional requirements in an SRS document (software requirements specification) specify the quality attributes of a software system, such as responsiveness, usability, and reliability. As functional requirements indicate what a system must do, non-functional requirements support them and determine how the system must perform. These features are usually expressed as constraints or criteria that define a level of freedom for developers or users</a:t>
            </a:r>
            <a:r>
              <a:rPr lang="en-US" b="0" i="0" dirty="0">
                <a:solidFill>
                  <a:srgbClr val="555555"/>
                </a:solidFill>
                <a:effectLst/>
                <a:latin typeface="Work Sans" pitchFamily="2" charset="0"/>
              </a:rPr>
              <a:t>.</a:t>
            </a:r>
          </a:p>
          <a:p>
            <a:r>
              <a:rPr lang="en-US" dirty="0">
                <a:solidFill>
                  <a:srgbClr val="555555"/>
                </a:solidFill>
                <a:latin typeface="Work Sans" pitchFamily="2" charset="0"/>
              </a:rPr>
              <a:t>Example: The</a:t>
            </a:r>
            <a:r>
              <a:rPr lang="en-US" b="1" i="0" dirty="0">
                <a:solidFill>
                  <a:srgbClr val="333333"/>
                </a:solidFill>
                <a:effectLst/>
                <a:latin typeface="Tahome"/>
              </a:rPr>
              <a:t> Application shall support Online-Backup</a:t>
            </a:r>
          </a:p>
          <a:p>
            <a:pPr marL="0" indent="0">
              <a:buNone/>
            </a:pPr>
            <a:endParaRPr lang="en-IN" dirty="0"/>
          </a:p>
        </p:txBody>
      </p:sp>
    </p:spTree>
    <p:extLst>
      <p:ext uri="{BB962C8B-B14F-4D97-AF65-F5344CB8AC3E}">
        <p14:creationId xmlns:p14="http://schemas.microsoft.com/office/powerpoint/2010/main" val="3494465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66C2-D68D-DAC6-9D96-9C3065131C17}"/>
              </a:ext>
            </a:extLst>
          </p:cNvPr>
          <p:cNvSpPr>
            <a:spLocks noGrp="1"/>
          </p:cNvSpPr>
          <p:nvPr>
            <p:ph type="title"/>
          </p:nvPr>
        </p:nvSpPr>
        <p:spPr/>
        <p:txBody>
          <a:bodyPr/>
          <a:lstStyle/>
          <a:p>
            <a:r>
              <a:rPr lang="en-IN" b="0" i="0" dirty="0">
                <a:solidFill>
                  <a:srgbClr val="333333"/>
                </a:solidFill>
                <a:effectLst/>
                <a:latin typeface="Open Sans" panose="020B0606030504020204" pitchFamily="34" charset="0"/>
              </a:rPr>
              <a:t>DFD Diagram Notations</a:t>
            </a:r>
            <a:br>
              <a:rPr lang="en-IN" b="0" i="0" dirty="0">
                <a:solidFill>
                  <a:srgbClr val="333333"/>
                </a:solidFill>
                <a:effectLst/>
                <a:latin typeface="Open Sans" panose="020B0606030504020204" pitchFamily="34" charset="0"/>
              </a:rPr>
            </a:br>
            <a:endParaRPr lang="en-IN" dirty="0"/>
          </a:p>
        </p:txBody>
      </p:sp>
      <p:pic>
        <p:nvPicPr>
          <p:cNvPr id="7" name="Content Placeholder 6">
            <a:extLst>
              <a:ext uri="{FF2B5EF4-FFF2-40B4-BE49-F238E27FC236}">
                <a16:creationId xmlns:a16="http://schemas.microsoft.com/office/drawing/2014/main" id="{18A7C652-9344-FCAF-81CC-7F334D0B9594}"/>
              </a:ext>
            </a:extLst>
          </p:cNvPr>
          <p:cNvPicPr>
            <a:picLocks noGrp="1" noChangeAspect="1"/>
          </p:cNvPicPr>
          <p:nvPr>
            <p:ph idx="1"/>
          </p:nvPr>
        </p:nvPicPr>
        <p:blipFill rotWithShape="1">
          <a:blip r:embed="rId2"/>
          <a:srcRect b="11601"/>
          <a:stretch/>
        </p:blipFill>
        <p:spPr>
          <a:xfrm>
            <a:off x="2409825" y="1206500"/>
            <a:ext cx="7372350" cy="4134757"/>
          </a:xfrm>
          <a:prstGeom prst="rect">
            <a:avLst/>
          </a:prstGeom>
        </p:spPr>
      </p:pic>
    </p:spTree>
    <p:extLst>
      <p:ext uri="{BB962C8B-B14F-4D97-AF65-F5344CB8AC3E}">
        <p14:creationId xmlns:p14="http://schemas.microsoft.com/office/powerpoint/2010/main" val="2705436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074BE3-5704-D552-1FD3-46FF5C7B786A}"/>
              </a:ext>
            </a:extLst>
          </p:cNvPr>
          <p:cNvPicPr>
            <a:picLocks noChangeAspect="1"/>
          </p:cNvPicPr>
          <p:nvPr/>
        </p:nvPicPr>
        <p:blipFill>
          <a:blip r:embed="rId2"/>
          <a:stretch>
            <a:fillRect/>
          </a:stretch>
        </p:blipFill>
        <p:spPr>
          <a:xfrm>
            <a:off x="2562678" y="566510"/>
            <a:ext cx="5724979" cy="5724979"/>
          </a:xfrm>
          <a:prstGeom prst="rect">
            <a:avLst/>
          </a:prstGeom>
        </p:spPr>
      </p:pic>
    </p:spTree>
    <p:extLst>
      <p:ext uri="{BB962C8B-B14F-4D97-AF65-F5344CB8AC3E}">
        <p14:creationId xmlns:p14="http://schemas.microsoft.com/office/powerpoint/2010/main" val="1691503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805B95F-D558-5819-113F-AFEDD295AC9E}"/>
              </a:ext>
            </a:extLst>
          </p:cNvPr>
          <p:cNvPicPr>
            <a:picLocks noGrp="1" noChangeAspect="1"/>
          </p:cNvPicPr>
          <p:nvPr>
            <p:ph idx="4294967295"/>
          </p:nvPr>
        </p:nvPicPr>
        <p:blipFill>
          <a:blip r:embed="rId2"/>
          <a:stretch>
            <a:fillRect/>
          </a:stretch>
        </p:blipFill>
        <p:spPr>
          <a:xfrm>
            <a:off x="2873829" y="382111"/>
            <a:ext cx="6096000" cy="6093778"/>
          </a:xfrm>
          <a:prstGeom prst="rect">
            <a:avLst/>
          </a:prstGeom>
        </p:spPr>
      </p:pic>
    </p:spTree>
    <p:extLst>
      <p:ext uri="{BB962C8B-B14F-4D97-AF65-F5344CB8AC3E}">
        <p14:creationId xmlns:p14="http://schemas.microsoft.com/office/powerpoint/2010/main" val="1922109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587DC7E-3F2F-D3EA-F7EF-323534771EC0}"/>
              </a:ext>
            </a:extLst>
          </p:cNvPr>
          <p:cNvPicPr>
            <a:picLocks noGrp="1" noChangeAspect="1"/>
          </p:cNvPicPr>
          <p:nvPr>
            <p:ph idx="4294967295"/>
          </p:nvPr>
        </p:nvPicPr>
        <p:blipFill>
          <a:blip r:embed="rId2"/>
          <a:stretch>
            <a:fillRect/>
          </a:stretch>
        </p:blipFill>
        <p:spPr>
          <a:xfrm>
            <a:off x="3149600" y="242842"/>
            <a:ext cx="6096000" cy="6093778"/>
          </a:xfrm>
          <a:prstGeom prst="rect">
            <a:avLst/>
          </a:prstGeom>
        </p:spPr>
      </p:pic>
    </p:spTree>
    <p:extLst>
      <p:ext uri="{BB962C8B-B14F-4D97-AF65-F5344CB8AC3E}">
        <p14:creationId xmlns:p14="http://schemas.microsoft.com/office/powerpoint/2010/main" val="1643391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8FEEC2-3AA1-3F47-A2C4-B3C13C32C833}"/>
              </a:ext>
            </a:extLst>
          </p:cNvPr>
          <p:cNvPicPr>
            <a:picLocks noChangeAspect="1"/>
          </p:cNvPicPr>
          <p:nvPr/>
        </p:nvPicPr>
        <p:blipFill>
          <a:blip r:embed="rId2"/>
          <a:stretch>
            <a:fillRect/>
          </a:stretch>
        </p:blipFill>
        <p:spPr>
          <a:xfrm>
            <a:off x="1895475" y="814387"/>
            <a:ext cx="8401050" cy="5229225"/>
          </a:xfrm>
          <a:prstGeom prst="rect">
            <a:avLst/>
          </a:prstGeom>
        </p:spPr>
      </p:pic>
    </p:spTree>
    <p:extLst>
      <p:ext uri="{BB962C8B-B14F-4D97-AF65-F5344CB8AC3E}">
        <p14:creationId xmlns:p14="http://schemas.microsoft.com/office/powerpoint/2010/main" val="2316837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4DC06-1190-09C7-C609-3C4709D66E2E}"/>
              </a:ext>
            </a:extLst>
          </p:cNvPr>
          <p:cNvSpPr>
            <a:spLocks noGrp="1"/>
          </p:cNvSpPr>
          <p:nvPr>
            <p:ph type="title"/>
          </p:nvPr>
        </p:nvSpPr>
        <p:spPr/>
        <p:txBody>
          <a:bodyPr/>
          <a:lstStyle/>
          <a:p>
            <a:r>
              <a:rPr lang="en-IN" dirty="0"/>
              <a:t>DATA MODEL</a:t>
            </a:r>
          </a:p>
        </p:txBody>
      </p:sp>
      <p:sp>
        <p:nvSpPr>
          <p:cNvPr id="3" name="Content Placeholder 2">
            <a:extLst>
              <a:ext uri="{FF2B5EF4-FFF2-40B4-BE49-F238E27FC236}">
                <a16:creationId xmlns:a16="http://schemas.microsoft.com/office/drawing/2014/main" id="{0C0B7499-675B-5A85-3B3C-63AB5913382B}"/>
              </a:ext>
            </a:extLst>
          </p:cNvPr>
          <p:cNvSpPr>
            <a:spLocks noGrp="1"/>
          </p:cNvSpPr>
          <p:nvPr>
            <p:ph idx="1"/>
          </p:nvPr>
        </p:nvSpPr>
        <p:spPr/>
        <p:txBody>
          <a:bodyPr/>
          <a:lstStyle/>
          <a:p>
            <a:r>
              <a:rPr lang="en-US" b="0" i="0" dirty="0">
                <a:solidFill>
                  <a:srgbClr val="424242"/>
                </a:solidFill>
                <a:effectLst/>
                <a:latin typeface="Verdana" panose="020B0604030504040204" pitchFamily="34" charset="0"/>
              </a:rPr>
              <a:t>The semantic data model is a method of structuring data in order to represent it in a specific logical way. It is a conceptual data model that includes semantic information that adds a basic meaning to the data and the relationships that lie between them.</a:t>
            </a:r>
            <a:endParaRPr lang="en-IN" dirty="0"/>
          </a:p>
        </p:txBody>
      </p:sp>
    </p:spTree>
    <p:extLst>
      <p:ext uri="{BB962C8B-B14F-4D97-AF65-F5344CB8AC3E}">
        <p14:creationId xmlns:p14="http://schemas.microsoft.com/office/powerpoint/2010/main" val="1331484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0E105-7CFD-FABB-D722-790FDAA0C48B}"/>
              </a:ext>
            </a:extLst>
          </p:cNvPr>
          <p:cNvSpPr>
            <a:spLocks noGrp="1"/>
          </p:cNvSpPr>
          <p:nvPr>
            <p:ph type="title"/>
          </p:nvPr>
        </p:nvSpPr>
        <p:spPr/>
        <p:txBody>
          <a:bodyPr/>
          <a:lstStyle/>
          <a:p>
            <a:r>
              <a:rPr lang="en-US" b="0" i="0" dirty="0">
                <a:solidFill>
                  <a:srgbClr val="444444"/>
                </a:solidFill>
                <a:effectLst/>
                <a:latin typeface="Open Sans" panose="020B0606030504020204" pitchFamily="34" charset="0"/>
              </a:rPr>
              <a:t>Semantic Data Models…</a:t>
            </a:r>
            <a:endParaRPr lang="en-IN" dirty="0"/>
          </a:p>
        </p:txBody>
      </p:sp>
      <p:sp>
        <p:nvSpPr>
          <p:cNvPr id="3" name="Content Placeholder 2">
            <a:extLst>
              <a:ext uri="{FF2B5EF4-FFF2-40B4-BE49-F238E27FC236}">
                <a16:creationId xmlns:a16="http://schemas.microsoft.com/office/drawing/2014/main" id="{3DF9AF2B-EB4C-9626-A0AE-E35EB18958D5}"/>
              </a:ext>
            </a:extLst>
          </p:cNvPr>
          <p:cNvSpPr>
            <a:spLocks noGrp="1"/>
          </p:cNvSpPr>
          <p:nvPr>
            <p:ph idx="1"/>
          </p:nvPr>
        </p:nvSpPr>
        <p:spPr/>
        <p:txBody>
          <a:bodyPr/>
          <a:lstStyle/>
          <a:p>
            <a:r>
              <a:rPr lang="en-US" b="0" i="0" dirty="0">
                <a:solidFill>
                  <a:srgbClr val="444444"/>
                </a:solidFill>
                <a:effectLst/>
                <a:latin typeface="Open Sans" panose="020B0606030504020204" pitchFamily="34" charset="0"/>
              </a:rPr>
              <a:t>Data models describe the logical structure of data processed by the system</a:t>
            </a:r>
          </a:p>
          <a:p>
            <a:r>
              <a:rPr lang="en-US" b="0" i="0" dirty="0">
                <a:solidFill>
                  <a:srgbClr val="444444"/>
                </a:solidFill>
                <a:effectLst/>
                <a:latin typeface="Open Sans" panose="020B0606030504020204" pitchFamily="34" charset="0"/>
              </a:rPr>
              <a:t>The Entity-Relationship-Attribute model, ERA</a:t>
            </a:r>
          </a:p>
          <a:p>
            <a:pPr marL="0" indent="0">
              <a:buNone/>
            </a:pPr>
            <a:r>
              <a:rPr lang="en-US" b="0" i="0" dirty="0">
                <a:solidFill>
                  <a:srgbClr val="444444"/>
                </a:solidFill>
                <a:effectLst/>
                <a:latin typeface="Open Sans" panose="020B0606030504020204" pitchFamily="34" charset="0"/>
              </a:rPr>
              <a:t> (also known as Entity-Relationship model, ER) shows:</a:t>
            </a:r>
          </a:p>
          <a:p>
            <a:pPr marL="0" indent="0">
              <a:buNone/>
            </a:pPr>
            <a:r>
              <a:rPr lang="en-US" b="0" i="0" dirty="0">
                <a:solidFill>
                  <a:srgbClr val="444444"/>
                </a:solidFill>
                <a:effectLst/>
                <a:latin typeface="Open Sans" panose="020B0606030504020204" pitchFamily="34" charset="0"/>
              </a:rPr>
              <a:t>		Entities in the system</a:t>
            </a:r>
          </a:p>
          <a:p>
            <a:pPr marL="0" indent="0">
              <a:buNone/>
            </a:pPr>
            <a:r>
              <a:rPr lang="en-US" b="0" i="0" dirty="0">
                <a:solidFill>
                  <a:srgbClr val="444444"/>
                </a:solidFill>
                <a:effectLst/>
                <a:latin typeface="Open Sans" panose="020B0606030504020204" pitchFamily="34" charset="0"/>
              </a:rPr>
              <a:t>		Relationships between entities</a:t>
            </a:r>
          </a:p>
          <a:p>
            <a:pPr marL="0" indent="0">
              <a:buNone/>
            </a:pPr>
            <a:r>
              <a:rPr lang="en-US" b="0" i="0" dirty="0">
                <a:solidFill>
                  <a:srgbClr val="444444"/>
                </a:solidFill>
                <a:effectLst/>
                <a:latin typeface="Open Sans" panose="020B0606030504020204" pitchFamily="34" charset="0"/>
              </a:rPr>
              <a:t>		Attributes of entities and relationships</a:t>
            </a:r>
            <a:endParaRPr lang="en-IN" dirty="0"/>
          </a:p>
        </p:txBody>
      </p:sp>
    </p:spTree>
    <p:extLst>
      <p:ext uri="{BB962C8B-B14F-4D97-AF65-F5344CB8AC3E}">
        <p14:creationId xmlns:p14="http://schemas.microsoft.com/office/powerpoint/2010/main" val="1640506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32B1B20-C6C7-D696-9D89-F566DBA39E64}"/>
              </a:ext>
            </a:extLst>
          </p:cNvPr>
          <p:cNvPicPr>
            <a:picLocks noGrp="1" noChangeAspect="1"/>
          </p:cNvPicPr>
          <p:nvPr>
            <p:ph idx="1"/>
          </p:nvPr>
        </p:nvPicPr>
        <p:blipFill>
          <a:blip r:embed="rId2"/>
          <a:stretch>
            <a:fillRect/>
          </a:stretch>
        </p:blipFill>
        <p:spPr>
          <a:xfrm>
            <a:off x="1257300" y="484982"/>
            <a:ext cx="7915275" cy="5936455"/>
          </a:xfrm>
          <a:prstGeom prst="rect">
            <a:avLst/>
          </a:prstGeom>
        </p:spPr>
      </p:pic>
      <p:sp>
        <p:nvSpPr>
          <p:cNvPr id="10" name="Rectangle 9">
            <a:extLst>
              <a:ext uri="{FF2B5EF4-FFF2-40B4-BE49-F238E27FC236}">
                <a16:creationId xmlns:a16="http://schemas.microsoft.com/office/drawing/2014/main" id="{6BB6F450-BCAA-C363-5D2B-693A832A8CAB}"/>
              </a:ext>
            </a:extLst>
          </p:cNvPr>
          <p:cNvSpPr/>
          <p:nvPr/>
        </p:nvSpPr>
        <p:spPr>
          <a:xfrm>
            <a:off x="6962775" y="3429000"/>
            <a:ext cx="1019175" cy="80962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A1C6E2C2-AD44-B3F2-401B-E58AE24639BE}"/>
              </a:ext>
            </a:extLst>
          </p:cNvPr>
          <p:cNvSpPr/>
          <p:nvPr/>
        </p:nvSpPr>
        <p:spPr>
          <a:xfrm>
            <a:off x="5076825" y="2000250"/>
            <a:ext cx="1019175" cy="80962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54685FA7-C225-F3FC-B5F9-97EB6F2ABC20}"/>
              </a:ext>
            </a:extLst>
          </p:cNvPr>
          <p:cNvSpPr/>
          <p:nvPr/>
        </p:nvSpPr>
        <p:spPr>
          <a:xfrm>
            <a:off x="7981950" y="4794249"/>
            <a:ext cx="1019175" cy="80962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7C60D60B-7E6D-EB12-4B2C-892236967B3A}"/>
              </a:ext>
            </a:extLst>
          </p:cNvPr>
          <p:cNvSpPr/>
          <p:nvPr/>
        </p:nvSpPr>
        <p:spPr>
          <a:xfrm>
            <a:off x="3019425" y="4794250"/>
            <a:ext cx="1108075" cy="80962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861EAE9C-9869-48B8-E205-98C1AA573B3C}"/>
              </a:ext>
            </a:extLst>
          </p:cNvPr>
          <p:cNvSpPr/>
          <p:nvPr/>
        </p:nvSpPr>
        <p:spPr>
          <a:xfrm>
            <a:off x="3222625" y="3453209"/>
            <a:ext cx="1019175" cy="80962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667819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91210E8-A77F-32D9-6A27-5EF8020C54EA}"/>
              </a:ext>
            </a:extLst>
          </p:cNvPr>
          <p:cNvPicPr>
            <a:picLocks noGrp="1" noChangeAspect="1"/>
          </p:cNvPicPr>
          <p:nvPr>
            <p:ph idx="1"/>
          </p:nvPr>
        </p:nvPicPr>
        <p:blipFill>
          <a:blip r:embed="rId2"/>
          <a:stretch>
            <a:fillRect/>
          </a:stretch>
        </p:blipFill>
        <p:spPr>
          <a:xfrm>
            <a:off x="3486150" y="1115546"/>
            <a:ext cx="4276725" cy="4728836"/>
          </a:xfrm>
          <a:prstGeom prst="rect">
            <a:avLst/>
          </a:prstGeom>
        </p:spPr>
      </p:pic>
    </p:spTree>
    <p:extLst>
      <p:ext uri="{BB962C8B-B14F-4D97-AF65-F5344CB8AC3E}">
        <p14:creationId xmlns:p14="http://schemas.microsoft.com/office/powerpoint/2010/main" val="407234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47B2B-235C-CC71-2A8E-308B98B3337A}"/>
              </a:ext>
            </a:extLst>
          </p:cNvPr>
          <p:cNvSpPr>
            <a:spLocks noGrp="1"/>
          </p:cNvSpPr>
          <p:nvPr>
            <p:ph type="title"/>
          </p:nvPr>
        </p:nvSpPr>
        <p:spPr/>
        <p:txBody>
          <a:bodyPr/>
          <a:lstStyle/>
          <a:p>
            <a:r>
              <a:rPr lang="en-US" b="0" i="0" dirty="0">
                <a:solidFill>
                  <a:srgbClr val="444444"/>
                </a:solidFill>
                <a:effectLst/>
                <a:latin typeface="Open Sans" panose="020B0606030504020204" pitchFamily="34" charset="0"/>
              </a:rPr>
              <a:t>Object Models……..</a:t>
            </a:r>
            <a:endParaRPr lang="en-IN" dirty="0"/>
          </a:p>
        </p:txBody>
      </p:sp>
      <p:sp>
        <p:nvSpPr>
          <p:cNvPr id="3" name="Content Placeholder 2">
            <a:extLst>
              <a:ext uri="{FF2B5EF4-FFF2-40B4-BE49-F238E27FC236}">
                <a16:creationId xmlns:a16="http://schemas.microsoft.com/office/drawing/2014/main" id="{0A3A6ABF-ED69-D254-84E5-8E38E13599A8}"/>
              </a:ext>
            </a:extLst>
          </p:cNvPr>
          <p:cNvSpPr>
            <a:spLocks noGrp="1"/>
          </p:cNvSpPr>
          <p:nvPr>
            <p:ph idx="1"/>
          </p:nvPr>
        </p:nvSpPr>
        <p:spPr/>
        <p:txBody>
          <a:bodyPr/>
          <a:lstStyle/>
          <a:p>
            <a:r>
              <a:rPr lang="en-US" b="0" i="0" dirty="0">
                <a:solidFill>
                  <a:srgbClr val="444444"/>
                </a:solidFill>
                <a:effectLst/>
                <a:latin typeface="Open Sans" panose="020B0606030504020204" pitchFamily="34" charset="0"/>
              </a:rPr>
              <a:t>Objected-oriented modeling is centered around the concepts of object and class</a:t>
            </a:r>
          </a:p>
          <a:p>
            <a:r>
              <a:rPr lang="en-US" b="0" i="0" dirty="0">
                <a:solidFill>
                  <a:srgbClr val="444444"/>
                </a:solidFill>
                <a:effectLst/>
                <a:latin typeface="Open Sans" panose="020B0606030504020204" pitchFamily="34" charset="0"/>
              </a:rPr>
              <a:t>An object is an entity described in terms of attributes (data) and operations (functionality)</a:t>
            </a:r>
          </a:p>
          <a:p>
            <a:r>
              <a:rPr lang="en-US" b="0" i="0" dirty="0">
                <a:solidFill>
                  <a:srgbClr val="444444"/>
                </a:solidFill>
                <a:effectLst/>
                <a:latin typeface="Open Sans" panose="020B0606030504020204" pitchFamily="34" charset="0"/>
              </a:rPr>
              <a:t>A class is a template for objects that have similar features (attributes and operations).</a:t>
            </a:r>
          </a:p>
          <a:p>
            <a:r>
              <a:rPr lang="en-US" b="0" i="0" dirty="0">
                <a:solidFill>
                  <a:srgbClr val="444444"/>
                </a:solidFill>
                <a:effectLst/>
                <a:latin typeface="Open Sans" panose="020B0606030504020204" pitchFamily="34" charset="0"/>
              </a:rPr>
              <a:t>More exactly, the objects that belong to the same class have the same structure and </a:t>
            </a:r>
            <a:r>
              <a:rPr lang="en-US" b="0" i="0">
                <a:solidFill>
                  <a:srgbClr val="444444"/>
                </a:solidFill>
                <a:effectLst/>
                <a:latin typeface="Open Sans" panose="020B0606030504020204" pitchFamily="34" charset="0"/>
              </a:rPr>
              <a:t>behavior,</a:t>
            </a:r>
            <a:endParaRPr lang="en-IN" dirty="0"/>
          </a:p>
        </p:txBody>
      </p:sp>
    </p:spTree>
    <p:extLst>
      <p:ext uri="{BB962C8B-B14F-4D97-AF65-F5344CB8AC3E}">
        <p14:creationId xmlns:p14="http://schemas.microsoft.com/office/powerpoint/2010/main" val="2736487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73D9C3-F446-344E-0B9F-208872FC60E5}"/>
              </a:ext>
            </a:extLst>
          </p:cNvPr>
          <p:cNvSpPr/>
          <p:nvPr/>
        </p:nvSpPr>
        <p:spPr>
          <a:xfrm>
            <a:off x="3552264" y="1445558"/>
            <a:ext cx="4666130" cy="645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NON FUNCTIONAL REQUIREMNETS</a:t>
            </a:r>
          </a:p>
        </p:txBody>
      </p:sp>
      <p:sp>
        <p:nvSpPr>
          <p:cNvPr id="3" name="Rectangle 2">
            <a:extLst>
              <a:ext uri="{FF2B5EF4-FFF2-40B4-BE49-F238E27FC236}">
                <a16:creationId xmlns:a16="http://schemas.microsoft.com/office/drawing/2014/main" id="{95B5409A-01A1-6145-7B4E-4840AC3446B3}"/>
              </a:ext>
            </a:extLst>
          </p:cNvPr>
          <p:cNvSpPr/>
          <p:nvPr/>
        </p:nvSpPr>
        <p:spPr>
          <a:xfrm>
            <a:off x="8364071" y="4424083"/>
            <a:ext cx="3240742" cy="645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External requirements</a:t>
            </a:r>
          </a:p>
        </p:txBody>
      </p:sp>
      <p:sp>
        <p:nvSpPr>
          <p:cNvPr id="4" name="Rectangle 3">
            <a:extLst>
              <a:ext uri="{FF2B5EF4-FFF2-40B4-BE49-F238E27FC236}">
                <a16:creationId xmlns:a16="http://schemas.microsoft.com/office/drawing/2014/main" id="{BFA506F0-FEAF-14DC-FEF7-56F21769B5D6}"/>
              </a:ext>
            </a:extLst>
          </p:cNvPr>
          <p:cNvSpPr/>
          <p:nvPr/>
        </p:nvSpPr>
        <p:spPr>
          <a:xfrm>
            <a:off x="4410635" y="4424082"/>
            <a:ext cx="3240742" cy="645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Organizational requirements</a:t>
            </a:r>
          </a:p>
        </p:txBody>
      </p:sp>
      <p:sp>
        <p:nvSpPr>
          <p:cNvPr id="5" name="Rectangle 4">
            <a:extLst>
              <a:ext uri="{FF2B5EF4-FFF2-40B4-BE49-F238E27FC236}">
                <a16:creationId xmlns:a16="http://schemas.microsoft.com/office/drawing/2014/main" id="{C8F61340-BEE0-BB13-55E1-289D97CCF68A}"/>
              </a:ext>
            </a:extLst>
          </p:cNvPr>
          <p:cNvSpPr/>
          <p:nvPr/>
        </p:nvSpPr>
        <p:spPr>
          <a:xfrm>
            <a:off x="457199" y="4424083"/>
            <a:ext cx="3240742" cy="645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Product requirements</a:t>
            </a:r>
          </a:p>
        </p:txBody>
      </p:sp>
      <p:sp>
        <p:nvSpPr>
          <p:cNvPr id="6" name="Arrow: Down 5">
            <a:extLst>
              <a:ext uri="{FF2B5EF4-FFF2-40B4-BE49-F238E27FC236}">
                <a16:creationId xmlns:a16="http://schemas.microsoft.com/office/drawing/2014/main" id="{681076D2-703E-7632-E41D-5CB9122C0866}"/>
              </a:ext>
            </a:extLst>
          </p:cNvPr>
          <p:cNvSpPr/>
          <p:nvPr/>
        </p:nvSpPr>
        <p:spPr>
          <a:xfrm>
            <a:off x="5674659" y="3213847"/>
            <a:ext cx="421341" cy="12102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5C7DF9A3-5A2E-D3AC-B3B8-F84BF29C9594}"/>
              </a:ext>
            </a:extLst>
          </p:cNvPr>
          <p:cNvSpPr/>
          <p:nvPr/>
        </p:nvSpPr>
        <p:spPr>
          <a:xfrm>
            <a:off x="1662953" y="3213845"/>
            <a:ext cx="421341" cy="12102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D0055723-EA0A-1727-1503-ECDA13CF7985}"/>
              </a:ext>
            </a:extLst>
          </p:cNvPr>
          <p:cNvSpPr/>
          <p:nvPr/>
        </p:nvSpPr>
        <p:spPr>
          <a:xfrm>
            <a:off x="9417424" y="3213846"/>
            <a:ext cx="421341" cy="12102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694E0871-8E3F-178E-4F9C-9AF0B22AF8E7}"/>
              </a:ext>
            </a:extLst>
          </p:cNvPr>
          <p:cNvSpPr/>
          <p:nvPr/>
        </p:nvSpPr>
        <p:spPr>
          <a:xfrm flipV="1">
            <a:off x="5674659" y="2156011"/>
            <a:ext cx="421341" cy="7754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8CA52D0-103C-333E-64D2-C530EE379A61}"/>
              </a:ext>
            </a:extLst>
          </p:cNvPr>
          <p:cNvSpPr/>
          <p:nvPr/>
        </p:nvSpPr>
        <p:spPr>
          <a:xfrm>
            <a:off x="457200" y="2931458"/>
            <a:ext cx="11147614" cy="282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A2269FFB-4A43-4DAE-26F0-730D7E35D95A}"/>
              </a:ext>
            </a:extLst>
          </p:cNvPr>
          <p:cNvSpPr/>
          <p:nvPr/>
        </p:nvSpPr>
        <p:spPr>
          <a:xfrm>
            <a:off x="457199" y="5620871"/>
            <a:ext cx="3240742" cy="645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Efficiency, reliability, portability, usability</a:t>
            </a:r>
          </a:p>
        </p:txBody>
      </p:sp>
      <p:sp>
        <p:nvSpPr>
          <p:cNvPr id="30" name="Rectangle 29">
            <a:extLst>
              <a:ext uri="{FF2B5EF4-FFF2-40B4-BE49-F238E27FC236}">
                <a16:creationId xmlns:a16="http://schemas.microsoft.com/office/drawing/2014/main" id="{FA588DAF-15F9-3ECA-510D-2458E66732C0}"/>
              </a:ext>
            </a:extLst>
          </p:cNvPr>
          <p:cNvSpPr/>
          <p:nvPr/>
        </p:nvSpPr>
        <p:spPr>
          <a:xfrm>
            <a:off x="8364071" y="5643281"/>
            <a:ext cx="3240742" cy="645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Inter-operability, ethical requirements, privacy and safety</a:t>
            </a:r>
          </a:p>
        </p:txBody>
      </p:sp>
      <p:sp>
        <p:nvSpPr>
          <p:cNvPr id="31" name="Rectangle 30">
            <a:extLst>
              <a:ext uri="{FF2B5EF4-FFF2-40B4-BE49-F238E27FC236}">
                <a16:creationId xmlns:a16="http://schemas.microsoft.com/office/drawing/2014/main" id="{0BCD75A1-B9E2-E5C3-8232-16BB4C61625E}"/>
              </a:ext>
            </a:extLst>
          </p:cNvPr>
          <p:cNvSpPr/>
          <p:nvPr/>
        </p:nvSpPr>
        <p:spPr>
          <a:xfrm>
            <a:off x="4410635" y="5620870"/>
            <a:ext cx="3240742" cy="645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delivery requirements</a:t>
            </a:r>
          </a:p>
        </p:txBody>
      </p:sp>
      <p:cxnSp>
        <p:nvCxnSpPr>
          <p:cNvPr id="33" name="Straight Arrow Connector 32">
            <a:extLst>
              <a:ext uri="{FF2B5EF4-FFF2-40B4-BE49-F238E27FC236}">
                <a16:creationId xmlns:a16="http://schemas.microsoft.com/office/drawing/2014/main" id="{CBC8EE5D-11DA-8601-F2F5-20F9029AF8DA}"/>
              </a:ext>
            </a:extLst>
          </p:cNvPr>
          <p:cNvCxnSpPr>
            <a:cxnSpLocks/>
            <a:stCxn id="5" idx="2"/>
            <a:endCxn id="29" idx="0"/>
          </p:cNvCxnSpPr>
          <p:nvPr/>
        </p:nvCxnSpPr>
        <p:spPr>
          <a:xfrm>
            <a:off x="2077570" y="5069542"/>
            <a:ext cx="0" cy="551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63E0714-B0AD-354A-8FF5-93295F552818}"/>
              </a:ext>
            </a:extLst>
          </p:cNvPr>
          <p:cNvCxnSpPr>
            <a:cxnSpLocks/>
          </p:cNvCxnSpPr>
          <p:nvPr/>
        </p:nvCxnSpPr>
        <p:spPr>
          <a:xfrm>
            <a:off x="5869640" y="5091952"/>
            <a:ext cx="0" cy="551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3557A43-6BA3-5098-71AF-69C69DAC70BF}"/>
              </a:ext>
            </a:extLst>
          </p:cNvPr>
          <p:cNvCxnSpPr>
            <a:cxnSpLocks/>
          </p:cNvCxnSpPr>
          <p:nvPr/>
        </p:nvCxnSpPr>
        <p:spPr>
          <a:xfrm>
            <a:off x="9955306" y="5091952"/>
            <a:ext cx="0" cy="551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526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AFB450-B873-D326-DFC0-851BDFFDFC55}"/>
              </a:ext>
            </a:extLst>
          </p:cNvPr>
          <p:cNvSpPr>
            <a:spLocks noGrp="1"/>
          </p:cNvSpPr>
          <p:nvPr>
            <p:ph type="title"/>
          </p:nvPr>
        </p:nvSpPr>
        <p:spPr/>
        <p:txBody>
          <a:bodyPr/>
          <a:lstStyle/>
          <a:p>
            <a:r>
              <a:rPr lang="en-US" dirty="0"/>
              <a:t>Inheritance model</a:t>
            </a:r>
            <a:endParaRPr lang="en-IN" dirty="0"/>
          </a:p>
        </p:txBody>
      </p:sp>
      <p:pic>
        <p:nvPicPr>
          <p:cNvPr id="4" name="Content Placeholder 3">
            <a:extLst>
              <a:ext uri="{FF2B5EF4-FFF2-40B4-BE49-F238E27FC236}">
                <a16:creationId xmlns:a16="http://schemas.microsoft.com/office/drawing/2014/main" id="{73ECFE37-E236-4975-DE1D-24FE7AD9ED16}"/>
              </a:ext>
            </a:extLst>
          </p:cNvPr>
          <p:cNvPicPr>
            <a:picLocks noGrp="1" noChangeAspect="1"/>
          </p:cNvPicPr>
          <p:nvPr>
            <p:ph idx="1"/>
          </p:nvPr>
        </p:nvPicPr>
        <p:blipFill>
          <a:blip r:embed="rId2"/>
          <a:stretch>
            <a:fillRect/>
          </a:stretch>
        </p:blipFill>
        <p:spPr>
          <a:xfrm>
            <a:off x="4310062" y="2310606"/>
            <a:ext cx="3571875" cy="3381375"/>
          </a:xfrm>
          <a:prstGeom prst="rect">
            <a:avLst/>
          </a:prstGeom>
        </p:spPr>
      </p:pic>
    </p:spTree>
    <p:extLst>
      <p:ext uri="{BB962C8B-B14F-4D97-AF65-F5344CB8AC3E}">
        <p14:creationId xmlns:p14="http://schemas.microsoft.com/office/powerpoint/2010/main" val="2927936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B66661-8A05-9876-376A-01506519FA98}"/>
              </a:ext>
            </a:extLst>
          </p:cNvPr>
          <p:cNvSpPr>
            <a:spLocks noGrp="1"/>
          </p:cNvSpPr>
          <p:nvPr>
            <p:ph type="title"/>
          </p:nvPr>
        </p:nvSpPr>
        <p:spPr/>
        <p:txBody>
          <a:bodyPr/>
          <a:lstStyle/>
          <a:p>
            <a:r>
              <a:rPr lang="en-US" dirty="0"/>
              <a:t>Object Aggregation Model</a:t>
            </a:r>
            <a:endParaRPr lang="en-IN" dirty="0"/>
          </a:p>
        </p:txBody>
      </p:sp>
      <p:pic>
        <p:nvPicPr>
          <p:cNvPr id="4" name="Content Placeholder 3">
            <a:extLst>
              <a:ext uri="{FF2B5EF4-FFF2-40B4-BE49-F238E27FC236}">
                <a16:creationId xmlns:a16="http://schemas.microsoft.com/office/drawing/2014/main" id="{1C7555BE-D1AC-A239-2E91-A795AC55ED06}"/>
              </a:ext>
            </a:extLst>
          </p:cNvPr>
          <p:cNvPicPr>
            <a:picLocks noGrp="1" noChangeAspect="1"/>
          </p:cNvPicPr>
          <p:nvPr>
            <p:ph idx="1"/>
          </p:nvPr>
        </p:nvPicPr>
        <p:blipFill>
          <a:blip r:embed="rId2"/>
          <a:stretch>
            <a:fillRect/>
          </a:stretch>
        </p:blipFill>
        <p:spPr>
          <a:xfrm>
            <a:off x="4162425" y="1905794"/>
            <a:ext cx="3867150" cy="4191000"/>
          </a:xfrm>
          <a:prstGeom prst="rect">
            <a:avLst/>
          </a:prstGeom>
        </p:spPr>
      </p:pic>
    </p:spTree>
    <p:extLst>
      <p:ext uri="{BB962C8B-B14F-4D97-AF65-F5344CB8AC3E}">
        <p14:creationId xmlns:p14="http://schemas.microsoft.com/office/powerpoint/2010/main" val="1103019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15C2-5B8C-144D-0A88-EE693CE0AF88}"/>
              </a:ext>
            </a:extLst>
          </p:cNvPr>
          <p:cNvSpPr>
            <a:spLocks noGrp="1"/>
          </p:cNvSpPr>
          <p:nvPr>
            <p:ph type="title"/>
          </p:nvPr>
        </p:nvSpPr>
        <p:spPr/>
        <p:txBody>
          <a:bodyPr/>
          <a:lstStyle/>
          <a:p>
            <a:r>
              <a:rPr lang="en-US" dirty="0"/>
              <a:t>Object behaviour modelling</a:t>
            </a:r>
            <a:endParaRPr lang="en-IN" dirty="0"/>
          </a:p>
        </p:txBody>
      </p:sp>
      <p:pic>
        <p:nvPicPr>
          <p:cNvPr id="4" name="Content Placeholder 3">
            <a:extLst>
              <a:ext uri="{FF2B5EF4-FFF2-40B4-BE49-F238E27FC236}">
                <a16:creationId xmlns:a16="http://schemas.microsoft.com/office/drawing/2014/main" id="{8BF64477-4FCB-5FF7-E884-0F5787432482}"/>
              </a:ext>
            </a:extLst>
          </p:cNvPr>
          <p:cNvPicPr>
            <a:picLocks noGrp="1" noChangeAspect="1"/>
          </p:cNvPicPr>
          <p:nvPr>
            <p:ph idx="1"/>
          </p:nvPr>
        </p:nvPicPr>
        <p:blipFill>
          <a:blip r:embed="rId2"/>
          <a:stretch>
            <a:fillRect/>
          </a:stretch>
        </p:blipFill>
        <p:spPr>
          <a:xfrm>
            <a:off x="3509962" y="2067719"/>
            <a:ext cx="5172075" cy="3867150"/>
          </a:xfrm>
          <a:prstGeom prst="rect">
            <a:avLst/>
          </a:prstGeom>
        </p:spPr>
      </p:pic>
    </p:spTree>
    <p:extLst>
      <p:ext uri="{BB962C8B-B14F-4D97-AF65-F5344CB8AC3E}">
        <p14:creationId xmlns:p14="http://schemas.microsoft.com/office/powerpoint/2010/main" val="3564753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82119-F4EC-BF49-11F9-6522F65ADA12}"/>
              </a:ext>
            </a:extLst>
          </p:cNvPr>
          <p:cNvSpPr>
            <a:spLocks noGrp="1"/>
          </p:cNvSpPr>
          <p:nvPr>
            <p:ph type="title"/>
          </p:nvPr>
        </p:nvSpPr>
        <p:spPr/>
        <p:txBody>
          <a:bodyPr/>
          <a:lstStyle/>
          <a:p>
            <a:r>
              <a:rPr lang="en-US" dirty="0"/>
              <a:t>UML</a:t>
            </a:r>
            <a:endParaRPr lang="en-IN" dirty="0"/>
          </a:p>
        </p:txBody>
      </p:sp>
      <p:sp>
        <p:nvSpPr>
          <p:cNvPr id="3" name="Content Placeholder 2">
            <a:extLst>
              <a:ext uri="{FF2B5EF4-FFF2-40B4-BE49-F238E27FC236}">
                <a16:creationId xmlns:a16="http://schemas.microsoft.com/office/drawing/2014/main" id="{28CA1068-E820-D99E-C829-7E2390BAA621}"/>
              </a:ext>
            </a:extLst>
          </p:cNvPr>
          <p:cNvSpPr>
            <a:spLocks noGrp="1"/>
          </p:cNvSpPr>
          <p:nvPr>
            <p:ph idx="1"/>
          </p:nvPr>
        </p:nvSpPr>
        <p:spPr>
          <a:xfrm>
            <a:off x="838200" y="1358900"/>
            <a:ext cx="10515600" cy="4818063"/>
          </a:xfrm>
        </p:spPr>
        <p:txBody>
          <a:bodyPr/>
          <a:lstStyle/>
          <a:p>
            <a:r>
              <a:rPr lang="en-US" b="0" i="0" dirty="0">
                <a:solidFill>
                  <a:srgbClr val="333333"/>
                </a:solidFill>
                <a:effectLst/>
                <a:latin typeface="inter-regular"/>
              </a:rPr>
              <a:t>UML (Unified Modeling Language) is a general-purpose, graphical modeling language in the field of Software Engineering. UML is used to specify, visualize, construct, and document the artifacts (major elements) of the software system.</a:t>
            </a:r>
          </a:p>
          <a:p>
            <a:endParaRPr lang="en-IN" dirty="0"/>
          </a:p>
        </p:txBody>
      </p:sp>
      <p:pic>
        <p:nvPicPr>
          <p:cNvPr id="4" name="Picture 3">
            <a:extLst>
              <a:ext uri="{FF2B5EF4-FFF2-40B4-BE49-F238E27FC236}">
                <a16:creationId xmlns:a16="http://schemas.microsoft.com/office/drawing/2014/main" id="{7ED793B7-12E7-F4A8-4A8A-4CFE47F1C340}"/>
              </a:ext>
            </a:extLst>
          </p:cNvPr>
          <p:cNvPicPr>
            <a:picLocks noChangeAspect="1"/>
          </p:cNvPicPr>
          <p:nvPr/>
        </p:nvPicPr>
        <p:blipFill>
          <a:blip r:embed="rId2"/>
          <a:stretch>
            <a:fillRect/>
          </a:stretch>
        </p:blipFill>
        <p:spPr>
          <a:xfrm>
            <a:off x="2857500" y="2138363"/>
            <a:ext cx="5715000" cy="4038600"/>
          </a:xfrm>
          <a:prstGeom prst="rect">
            <a:avLst/>
          </a:prstGeom>
        </p:spPr>
      </p:pic>
    </p:spTree>
    <p:extLst>
      <p:ext uri="{BB962C8B-B14F-4D97-AF65-F5344CB8AC3E}">
        <p14:creationId xmlns:p14="http://schemas.microsoft.com/office/powerpoint/2010/main" val="3185369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BFFD9-1E76-7C32-646D-6324939FC1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CFAB6C-96DB-2A74-AFD3-BFAB9688ED9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035009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9450E15-0242-7839-84E1-E8CE05FEC7E7}"/>
              </a:ext>
            </a:extLst>
          </p:cNvPr>
          <p:cNvPicPr>
            <a:picLocks noGrp="1" noChangeAspect="1"/>
          </p:cNvPicPr>
          <p:nvPr>
            <p:ph idx="4294967295"/>
          </p:nvPr>
        </p:nvPicPr>
        <p:blipFill>
          <a:blip r:embed="rId2"/>
          <a:stretch>
            <a:fillRect/>
          </a:stretch>
        </p:blipFill>
        <p:spPr>
          <a:xfrm>
            <a:off x="0" y="1990725"/>
            <a:ext cx="3181350" cy="1438275"/>
          </a:xfrm>
          <a:prstGeom prst="rect">
            <a:avLst/>
          </a:prstGeom>
        </p:spPr>
      </p:pic>
      <p:pic>
        <p:nvPicPr>
          <p:cNvPr id="5" name="Picture 4">
            <a:extLst>
              <a:ext uri="{FF2B5EF4-FFF2-40B4-BE49-F238E27FC236}">
                <a16:creationId xmlns:a16="http://schemas.microsoft.com/office/drawing/2014/main" id="{6D1E9B21-B666-8F15-CFE2-6430B1E93352}"/>
              </a:ext>
            </a:extLst>
          </p:cNvPr>
          <p:cNvPicPr>
            <a:picLocks noChangeAspect="1"/>
          </p:cNvPicPr>
          <p:nvPr/>
        </p:nvPicPr>
        <p:blipFill>
          <a:blip r:embed="rId3"/>
          <a:stretch>
            <a:fillRect/>
          </a:stretch>
        </p:blipFill>
        <p:spPr>
          <a:xfrm>
            <a:off x="1400175" y="4148137"/>
            <a:ext cx="3143250" cy="1457325"/>
          </a:xfrm>
          <a:prstGeom prst="rect">
            <a:avLst/>
          </a:prstGeom>
        </p:spPr>
      </p:pic>
      <p:pic>
        <p:nvPicPr>
          <p:cNvPr id="6" name="Picture 5">
            <a:extLst>
              <a:ext uri="{FF2B5EF4-FFF2-40B4-BE49-F238E27FC236}">
                <a16:creationId xmlns:a16="http://schemas.microsoft.com/office/drawing/2014/main" id="{185DA106-0306-4A64-72FA-9F377F483B3D}"/>
              </a:ext>
            </a:extLst>
          </p:cNvPr>
          <p:cNvPicPr>
            <a:picLocks noChangeAspect="1"/>
          </p:cNvPicPr>
          <p:nvPr/>
        </p:nvPicPr>
        <p:blipFill>
          <a:blip r:embed="rId4"/>
          <a:stretch>
            <a:fillRect/>
          </a:stretch>
        </p:blipFill>
        <p:spPr>
          <a:xfrm>
            <a:off x="6592887" y="2633662"/>
            <a:ext cx="5153025" cy="3609975"/>
          </a:xfrm>
          <a:prstGeom prst="rect">
            <a:avLst/>
          </a:prstGeom>
        </p:spPr>
      </p:pic>
      <p:pic>
        <p:nvPicPr>
          <p:cNvPr id="7" name="Picture 6">
            <a:extLst>
              <a:ext uri="{FF2B5EF4-FFF2-40B4-BE49-F238E27FC236}">
                <a16:creationId xmlns:a16="http://schemas.microsoft.com/office/drawing/2014/main" id="{6BF894B8-5563-9ED3-4EE7-59944A3CD1D7}"/>
              </a:ext>
            </a:extLst>
          </p:cNvPr>
          <p:cNvPicPr>
            <a:picLocks noChangeAspect="1"/>
          </p:cNvPicPr>
          <p:nvPr/>
        </p:nvPicPr>
        <p:blipFill>
          <a:blip r:embed="rId5"/>
          <a:stretch>
            <a:fillRect/>
          </a:stretch>
        </p:blipFill>
        <p:spPr>
          <a:xfrm>
            <a:off x="3729831" y="1004887"/>
            <a:ext cx="2314575" cy="1971675"/>
          </a:xfrm>
          <a:prstGeom prst="rect">
            <a:avLst/>
          </a:prstGeom>
        </p:spPr>
      </p:pic>
    </p:spTree>
    <p:extLst>
      <p:ext uri="{BB962C8B-B14F-4D97-AF65-F5344CB8AC3E}">
        <p14:creationId xmlns:p14="http://schemas.microsoft.com/office/powerpoint/2010/main" val="380779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6174818-590C-0E6D-1843-B0A7501BCC5A}"/>
              </a:ext>
            </a:extLst>
          </p:cNvPr>
          <p:cNvSpPr>
            <a:spLocks noGrp="1"/>
          </p:cNvSpPr>
          <p:nvPr>
            <p:ph type="subTitle" idx="1"/>
          </p:nvPr>
        </p:nvSpPr>
        <p:spPr>
          <a:xfrm>
            <a:off x="1524000" y="981635"/>
            <a:ext cx="9144000" cy="4276165"/>
          </a:xfrm>
        </p:spPr>
        <p:txBody>
          <a:bodyPr/>
          <a:lstStyle/>
          <a:p>
            <a:pPr algn="l"/>
            <a:r>
              <a:rPr lang="en-US" sz="3600" b="1" i="0" dirty="0">
                <a:solidFill>
                  <a:srgbClr val="000000"/>
                </a:solidFill>
                <a:effectLst/>
                <a:latin typeface="Times New Roman" panose="02020603050405020304" pitchFamily="18" charset="0"/>
                <a:cs typeface="Times New Roman" panose="02020603050405020304" pitchFamily="18" charset="0"/>
              </a:rPr>
              <a:t>Requirement Engineering Process(REP)</a:t>
            </a:r>
          </a:p>
          <a:p>
            <a:pPr algn="just"/>
            <a:r>
              <a:rPr lang="en-US" sz="3600" b="0" i="0" dirty="0">
                <a:solidFill>
                  <a:srgbClr val="000000"/>
                </a:solidFill>
                <a:effectLst/>
                <a:latin typeface="Times New Roman" panose="02020603050405020304" pitchFamily="18" charset="0"/>
                <a:cs typeface="Times New Roman" panose="02020603050405020304" pitchFamily="18" charset="0"/>
              </a:rPr>
              <a:t>The process to gather the software requirements from client, analyze and document them is known as requirement engineering.</a:t>
            </a:r>
          </a:p>
          <a:p>
            <a:pPr algn="just"/>
            <a:r>
              <a:rPr lang="en-US" sz="3600" b="0" i="0" dirty="0">
                <a:solidFill>
                  <a:srgbClr val="000000"/>
                </a:solidFill>
                <a:effectLst/>
                <a:latin typeface="Times New Roman" panose="02020603050405020304" pitchFamily="18" charset="0"/>
                <a:cs typeface="Times New Roman" panose="02020603050405020304" pitchFamily="18" charset="0"/>
              </a:rPr>
              <a:t>The goal of requirement engineering is to develop and maintain sophisticated and descriptive ‘System Requirements Specification’ document.</a:t>
            </a:r>
          </a:p>
          <a:p>
            <a:endParaRPr lang="en-IN" dirty="0"/>
          </a:p>
        </p:txBody>
      </p:sp>
    </p:spTree>
    <p:extLst>
      <p:ext uri="{BB962C8B-B14F-4D97-AF65-F5344CB8AC3E}">
        <p14:creationId xmlns:p14="http://schemas.microsoft.com/office/powerpoint/2010/main" val="2191927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D88ED0-72E0-3C92-A344-8EC6A096A854}"/>
              </a:ext>
            </a:extLst>
          </p:cNvPr>
          <p:cNvSpPr>
            <a:spLocks noGrp="1"/>
          </p:cNvSpPr>
          <p:nvPr>
            <p:ph idx="1"/>
          </p:nvPr>
        </p:nvSpPr>
        <p:spPr>
          <a:xfrm>
            <a:off x="712694" y="1021976"/>
            <a:ext cx="10641106" cy="5154987"/>
          </a:xfrm>
        </p:spPr>
        <p:txBody>
          <a:bodyPr/>
          <a:lstStyle/>
          <a:p>
            <a:pPr marL="0" indent="0" algn="l">
              <a:buNone/>
            </a:pPr>
            <a:r>
              <a:rPr lang="en-US" sz="3600" b="1" i="0" dirty="0">
                <a:solidFill>
                  <a:srgbClr val="000000"/>
                </a:solidFill>
                <a:effectLst/>
                <a:latin typeface="Times New Roman" panose="02020603050405020304" pitchFamily="18" charset="0"/>
                <a:cs typeface="Times New Roman" panose="02020603050405020304" pitchFamily="18" charset="0"/>
              </a:rPr>
              <a:t>Requirement Engineering Process</a:t>
            </a:r>
          </a:p>
          <a:p>
            <a:pPr marL="0" indent="0" algn="just">
              <a:buNone/>
            </a:pPr>
            <a:r>
              <a:rPr lang="en-US" sz="3200" b="0" i="0" dirty="0">
                <a:solidFill>
                  <a:srgbClr val="000000"/>
                </a:solidFill>
                <a:effectLst/>
                <a:latin typeface="Times New Roman" panose="02020603050405020304" pitchFamily="18" charset="0"/>
                <a:cs typeface="Times New Roman" panose="02020603050405020304" pitchFamily="18" charset="0"/>
              </a:rPr>
              <a:t>It is a four step process, which includes –</a:t>
            </a:r>
          </a:p>
          <a:p>
            <a:pPr marL="0" indent="0" algn="l">
              <a:buNone/>
            </a:pPr>
            <a:r>
              <a:rPr lang="en-US" sz="3200" b="0" i="0" dirty="0">
                <a:solidFill>
                  <a:srgbClr val="000000"/>
                </a:solidFill>
                <a:effectLst/>
                <a:latin typeface="Times New Roman" panose="02020603050405020304" pitchFamily="18" charset="0"/>
                <a:cs typeface="Times New Roman" panose="02020603050405020304" pitchFamily="18" charset="0"/>
              </a:rPr>
              <a:t>1)Feasibility Study</a:t>
            </a:r>
          </a:p>
          <a:p>
            <a:pPr marL="0" indent="0" algn="l">
              <a:buNone/>
            </a:pPr>
            <a:r>
              <a:rPr lang="en-US" sz="3200" b="0" i="0" dirty="0">
                <a:solidFill>
                  <a:srgbClr val="000000"/>
                </a:solidFill>
                <a:effectLst/>
                <a:latin typeface="Times New Roman" panose="02020603050405020304" pitchFamily="18" charset="0"/>
                <a:cs typeface="Times New Roman" panose="02020603050405020304" pitchFamily="18" charset="0"/>
              </a:rPr>
              <a:t>2)Requirement Gathering</a:t>
            </a:r>
          </a:p>
          <a:p>
            <a:pPr marL="0" indent="0" algn="l">
              <a:buNone/>
            </a:pPr>
            <a:r>
              <a:rPr lang="en-US" sz="3200" dirty="0">
                <a:solidFill>
                  <a:srgbClr val="000000"/>
                </a:solidFill>
                <a:latin typeface="Times New Roman" panose="02020603050405020304" pitchFamily="18" charset="0"/>
                <a:cs typeface="Times New Roman" panose="02020603050405020304" pitchFamily="18" charset="0"/>
              </a:rPr>
              <a:t>3)</a:t>
            </a:r>
            <a:r>
              <a:rPr lang="en-US" sz="3200" b="0" i="0" dirty="0">
                <a:solidFill>
                  <a:srgbClr val="000000"/>
                </a:solidFill>
                <a:effectLst/>
                <a:latin typeface="Times New Roman" panose="02020603050405020304" pitchFamily="18" charset="0"/>
                <a:cs typeface="Times New Roman" panose="02020603050405020304" pitchFamily="18" charset="0"/>
              </a:rPr>
              <a:t>Software Requirement Specification</a:t>
            </a:r>
          </a:p>
          <a:p>
            <a:pPr marL="0" indent="0" algn="l">
              <a:buNone/>
            </a:pPr>
            <a:r>
              <a:rPr lang="en-US" sz="3200" dirty="0">
                <a:solidFill>
                  <a:srgbClr val="000000"/>
                </a:solidFill>
                <a:latin typeface="Times New Roman" panose="02020603050405020304" pitchFamily="18" charset="0"/>
                <a:cs typeface="Times New Roman" panose="02020603050405020304" pitchFamily="18" charset="0"/>
              </a:rPr>
              <a:t>4)</a:t>
            </a:r>
            <a:r>
              <a:rPr lang="en-US" sz="3200" b="0" i="0" dirty="0">
                <a:solidFill>
                  <a:srgbClr val="000000"/>
                </a:solidFill>
                <a:effectLst/>
                <a:latin typeface="Times New Roman" panose="02020603050405020304" pitchFamily="18" charset="0"/>
                <a:cs typeface="Times New Roman" panose="02020603050405020304" pitchFamily="18" charset="0"/>
              </a:rPr>
              <a:t>Software Requirement Validation</a:t>
            </a:r>
          </a:p>
          <a:p>
            <a:endParaRPr lang="en-IN" dirty="0"/>
          </a:p>
        </p:txBody>
      </p:sp>
    </p:spTree>
    <p:extLst>
      <p:ext uri="{BB962C8B-B14F-4D97-AF65-F5344CB8AC3E}">
        <p14:creationId xmlns:p14="http://schemas.microsoft.com/office/powerpoint/2010/main" val="2560248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D79B67-EC9F-EBC7-4DE7-19D1B167B884}"/>
              </a:ext>
            </a:extLst>
          </p:cNvPr>
          <p:cNvSpPr>
            <a:spLocks noGrp="1"/>
          </p:cNvSpPr>
          <p:nvPr>
            <p:ph idx="1"/>
          </p:nvPr>
        </p:nvSpPr>
        <p:spPr>
          <a:xfrm>
            <a:off x="838200" y="268941"/>
            <a:ext cx="10515600" cy="5908022"/>
          </a:xfrm>
        </p:spPr>
        <p:txBody>
          <a:bodyPr/>
          <a:lstStyle/>
          <a:p>
            <a:pPr marL="0" indent="0">
              <a:buNone/>
            </a:pPr>
            <a:r>
              <a:rPr lang="en-IN" sz="3600" b="1" dirty="0">
                <a:latin typeface="Times New Roman" panose="02020603050405020304" pitchFamily="18" charset="0"/>
                <a:cs typeface="Times New Roman" panose="02020603050405020304" pitchFamily="18" charset="0"/>
              </a:rPr>
              <a:t>1)Feasibility study</a:t>
            </a:r>
          </a:p>
          <a:p>
            <a:pPr marL="0" indent="0" algn="just">
              <a:buNone/>
            </a:pPr>
            <a:r>
              <a:rPr lang="en-IN" sz="3200" dirty="0">
                <a:latin typeface="Times New Roman" panose="02020603050405020304" pitchFamily="18" charset="0"/>
                <a:cs typeface="Times New Roman" panose="02020603050405020304" pitchFamily="18" charset="0"/>
              </a:rPr>
              <a:t>Goal: to assess whether the proposed system is economically and technically viable.</a:t>
            </a:r>
          </a:p>
          <a:p>
            <a:pPr marL="0" indent="0" algn="just">
              <a:buNone/>
            </a:pPr>
            <a:r>
              <a:rPr lang="en-IN" sz="3200" dirty="0">
                <a:latin typeface="Times New Roman" panose="02020603050405020304" pitchFamily="18" charset="0"/>
                <a:cs typeface="Times New Roman" panose="02020603050405020304" pitchFamily="18" charset="0"/>
              </a:rPr>
              <a:t>The result of a feasibility study would be a report that recommends the feasibility of carrying on with the requirements engineering process and system development process.</a:t>
            </a:r>
          </a:p>
          <a:p>
            <a:pPr marL="0" indent="0" algn="just">
              <a:buNone/>
            </a:pPr>
            <a:r>
              <a:rPr lang="en-IN" sz="3200" dirty="0">
                <a:latin typeface="Times New Roman" panose="02020603050405020304" pitchFamily="18" charset="0"/>
                <a:cs typeface="Times New Roman" panose="02020603050405020304" pitchFamily="18" charset="0"/>
              </a:rPr>
              <a:t>		Feasibility study includes:</a:t>
            </a:r>
          </a:p>
          <a:p>
            <a:pPr algn="just"/>
            <a:r>
              <a:rPr lang="en-IN" sz="3200" dirty="0">
                <a:latin typeface="Times New Roman" panose="02020603050405020304" pitchFamily="18" charset="0"/>
                <a:cs typeface="Times New Roman" panose="02020603050405020304" pitchFamily="18" charset="0"/>
              </a:rPr>
              <a:t>Information assessment</a:t>
            </a:r>
          </a:p>
          <a:p>
            <a:pPr algn="just"/>
            <a:r>
              <a:rPr lang="en-IN" sz="3200" dirty="0">
                <a:latin typeface="Times New Roman" panose="02020603050405020304" pitchFamily="18" charset="0"/>
                <a:cs typeface="Times New Roman" panose="02020603050405020304" pitchFamily="18" charset="0"/>
              </a:rPr>
              <a:t>Information gathering</a:t>
            </a:r>
          </a:p>
          <a:p>
            <a:pPr algn="just"/>
            <a:r>
              <a:rPr lang="en-IN" sz="3200" dirty="0">
                <a:latin typeface="Times New Roman" panose="02020603050405020304" pitchFamily="18" charset="0"/>
                <a:cs typeface="Times New Roman" panose="02020603050405020304" pitchFamily="18" charset="0"/>
              </a:rPr>
              <a:t>Report writing</a:t>
            </a:r>
          </a:p>
          <a:p>
            <a:pPr marL="0" indent="0">
              <a:buNone/>
            </a:pPr>
            <a:endParaRPr lang="en-IN" dirty="0"/>
          </a:p>
        </p:txBody>
      </p:sp>
    </p:spTree>
    <p:extLst>
      <p:ext uri="{BB962C8B-B14F-4D97-AF65-F5344CB8AC3E}">
        <p14:creationId xmlns:p14="http://schemas.microsoft.com/office/powerpoint/2010/main" val="3946459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A93A2-7EE6-E811-4F9E-CDBD124A1F84}"/>
              </a:ext>
            </a:extLst>
          </p:cNvPr>
          <p:cNvSpPr>
            <a:spLocks noGrp="1"/>
          </p:cNvSpPr>
          <p:nvPr>
            <p:ph idx="1"/>
          </p:nvPr>
        </p:nvSpPr>
        <p:spPr>
          <a:xfrm>
            <a:off x="941294" y="1196788"/>
            <a:ext cx="10412506" cy="4980175"/>
          </a:xfrm>
        </p:spPr>
        <p:txBody>
          <a:bodyPr/>
          <a:lstStyle/>
          <a:p>
            <a:pPr marL="0" indent="0">
              <a:buNone/>
            </a:pPr>
            <a:r>
              <a:rPr lang="en-IN" sz="3600" dirty="0">
                <a:latin typeface="Times New Roman" panose="02020603050405020304" pitchFamily="18" charset="0"/>
                <a:cs typeface="Times New Roman" panose="02020603050405020304" pitchFamily="18" charset="0"/>
              </a:rPr>
              <a:t>Information assessment can be done by</a:t>
            </a:r>
          </a:p>
          <a:p>
            <a:r>
              <a:rPr lang="en-IN" sz="3600" dirty="0">
                <a:latin typeface="Times New Roman" panose="02020603050405020304" pitchFamily="18" charset="0"/>
                <a:cs typeface="Times New Roman" panose="02020603050405020304" pitchFamily="18" charset="0"/>
              </a:rPr>
              <a:t>Organizational feasibility: The system should contribute to the overall objectives of the organization.</a:t>
            </a:r>
          </a:p>
          <a:p>
            <a:r>
              <a:rPr lang="en-IN" sz="3600" dirty="0">
                <a:latin typeface="Times New Roman" panose="02020603050405020304" pitchFamily="18" charset="0"/>
                <a:cs typeface="Times New Roman" panose="02020603050405020304" pitchFamily="18" charset="0"/>
              </a:rPr>
              <a:t>Technical feasibility: The system must be developed within cost and schedule constraints.</a:t>
            </a:r>
          </a:p>
          <a:p>
            <a:r>
              <a:rPr lang="en-IN" sz="3600" dirty="0">
                <a:latin typeface="Times New Roman" panose="02020603050405020304" pitchFamily="18" charset="0"/>
                <a:cs typeface="Times New Roman" panose="02020603050405020304" pitchFamily="18" charset="0"/>
              </a:rPr>
              <a:t>Operational feasibility: It should be possible to integrate the new system with other existing system.</a:t>
            </a:r>
          </a:p>
          <a:p>
            <a:endParaRPr lang="en-IN" dirty="0"/>
          </a:p>
        </p:txBody>
      </p:sp>
    </p:spTree>
    <p:extLst>
      <p:ext uri="{BB962C8B-B14F-4D97-AF65-F5344CB8AC3E}">
        <p14:creationId xmlns:p14="http://schemas.microsoft.com/office/powerpoint/2010/main" val="395460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F80503-28D3-3723-FF4B-4BB47F11F279}"/>
              </a:ext>
            </a:extLst>
          </p:cNvPr>
          <p:cNvSpPr>
            <a:spLocks noGrp="1"/>
          </p:cNvSpPr>
          <p:nvPr>
            <p:ph idx="1"/>
          </p:nvPr>
        </p:nvSpPr>
        <p:spPr>
          <a:xfrm>
            <a:off x="838200" y="1129553"/>
            <a:ext cx="10515600" cy="5047410"/>
          </a:xfrm>
        </p:spPr>
        <p:txBody>
          <a:bodyPr/>
          <a:lstStyle/>
          <a:p>
            <a:pPr marL="0" indent="0" algn="just">
              <a:buNone/>
            </a:pPr>
            <a:r>
              <a:rPr lang="en-IN" sz="3600" dirty="0">
                <a:latin typeface="Times New Roman" panose="02020603050405020304" pitchFamily="18" charset="0"/>
                <a:cs typeface="Times New Roman" panose="02020603050405020304" pitchFamily="18" charset="0"/>
              </a:rPr>
              <a:t>Information gathering by</a:t>
            </a:r>
          </a:p>
          <a:p>
            <a:pPr marL="342900" lvl="1" indent="0" algn="just">
              <a:buNone/>
            </a:pPr>
            <a:r>
              <a:rPr lang="en-IN" sz="3600" dirty="0">
                <a:latin typeface="Times New Roman" panose="02020603050405020304" pitchFamily="18" charset="0"/>
                <a:cs typeface="Times New Roman" panose="02020603050405020304" pitchFamily="18" charset="0"/>
              </a:rPr>
              <a:t>Asking questions to</a:t>
            </a:r>
          </a:p>
          <a:p>
            <a:pPr lvl="2" algn="just"/>
            <a:r>
              <a:rPr lang="en-IN" sz="3600" dirty="0">
                <a:latin typeface="Times New Roman" panose="02020603050405020304" pitchFamily="18" charset="0"/>
                <a:cs typeface="Times New Roman" panose="02020603050405020304" pitchFamily="18" charset="0"/>
              </a:rPr>
              <a:t>Managers</a:t>
            </a:r>
          </a:p>
          <a:p>
            <a:pPr lvl="2" algn="just"/>
            <a:r>
              <a:rPr lang="en-IN" sz="3600" dirty="0">
                <a:latin typeface="Times New Roman" panose="02020603050405020304" pitchFamily="18" charset="0"/>
                <a:cs typeface="Times New Roman" panose="02020603050405020304" pitchFamily="18" charset="0"/>
              </a:rPr>
              <a:t>Software engineers</a:t>
            </a:r>
          </a:p>
          <a:p>
            <a:pPr lvl="2" algn="just"/>
            <a:r>
              <a:rPr lang="en-IN" sz="3600" dirty="0">
                <a:latin typeface="Times New Roman" panose="02020603050405020304" pitchFamily="18" charset="0"/>
                <a:cs typeface="Times New Roman" panose="02020603050405020304" pitchFamily="18" charset="0"/>
              </a:rPr>
              <a:t>Technology experts</a:t>
            </a:r>
          </a:p>
          <a:p>
            <a:pPr lvl="2" algn="just"/>
            <a:r>
              <a:rPr lang="en-IN" sz="3600" dirty="0">
                <a:latin typeface="Times New Roman" panose="02020603050405020304" pitchFamily="18" charset="0"/>
                <a:cs typeface="Times New Roman" panose="02020603050405020304" pitchFamily="18" charset="0"/>
              </a:rPr>
              <a:t>End users</a:t>
            </a:r>
          </a:p>
          <a:p>
            <a:pPr lvl="1" algn="just"/>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9226056"/>
      </p:ext>
    </p:extLst>
  </p:cSld>
  <p:clrMapOvr>
    <a:masterClrMapping/>
  </p:clrMapOvr>
</p:sld>
</file>

<file path=ppt/theme/theme1.xml><?xml version="1.0" encoding="utf-8"?>
<a:theme xmlns:a="http://schemas.openxmlformats.org/drawingml/2006/main" name="IADC - PP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SE_UNIT1_PART1</Template>
  <TotalTime>1499</TotalTime>
  <Words>1678</Words>
  <Application>Microsoft Office PowerPoint</Application>
  <PresentationFormat>Widescreen</PresentationFormat>
  <Paragraphs>168</Paragraphs>
  <Slides>45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Calibri</vt:lpstr>
      <vt:lpstr>Calibri Light</vt:lpstr>
      <vt:lpstr>inter-regular</vt:lpstr>
      <vt:lpstr>Open Sans</vt:lpstr>
      <vt:lpstr>sohne</vt:lpstr>
      <vt:lpstr>source-serif-pro</vt:lpstr>
      <vt:lpstr>Tahome</vt:lpstr>
      <vt:lpstr>Times New Roman</vt:lpstr>
      <vt:lpstr>Verdana</vt:lpstr>
      <vt:lpstr>Work Sans</vt:lpstr>
      <vt:lpstr>IADC - PPT  Template</vt:lpstr>
      <vt:lpstr>Software Requirements</vt:lpstr>
      <vt:lpstr>FUNCTIONAL REQUIREMENTS</vt:lpstr>
      <vt:lpstr>Non-functional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2)Requirement elicitation and analysis</vt:lpstr>
      <vt:lpstr> 4 main processes of requirements elicitation and analysis.</vt:lpstr>
      <vt:lpstr>PowerPoint Presentation</vt:lpstr>
      <vt:lpstr>Techniques for requirement elicitation</vt:lpstr>
      <vt:lpstr>Viewpoint oriented elicitation</vt:lpstr>
      <vt:lpstr>ATM stakeholders</vt:lpstr>
      <vt:lpstr>PowerPoint Presentation</vt:lpstr>
      <vt:lpstr>Interviewing</vt:lpstr>
      <vt:lpstr>PowerPoint Presentation</vt:lpstr>
      <vt:lpstr>3) Software Requirement Specification </vt:lpstr>
      <vt:lpstr>4)Software Requirement Validation </vt:lpstr>
      <vt:lpstr>SOCIAL AND ORGANIZATIONAL FACTORS</vt:lpstr>
      <vt:lpstr>ETHNOGRAPHY</vt:lpstr>
      <vt:lpstr>SYSTEM MODELS</vt:lpstr>
      <vt:lpstr>Context model</vt:lpstr>
      <vt:lpstr>Example of architectural model for system context specification: an ATM system and its environment </vt:lpstr>
      <vt:lpstr>PowerPoint Presentation</vt:lpstr>
      <vt:lpstr>Behavioural models</vt:lpstr>
      <vt:lpstr>DFD</vt:lpstr>
      <vt:lpstr>DFD Diagram Notations </vt:lpstr>
      <vt:lpstr>PowerPoint Presentation</vt:lpstr>
      <vt:lpstr>PowerPoint Presentation</vt:lpstr>
      <vt:lpstr>PowerPoint Presentation</vt:lpstr>
      <vt:lpstr>PowerPoint Presentation</vt:lpstr>
      <vt:lpstr>DATA MODEL</vt:lpstr>
      <vt:lpstr>Semantic Data Models…</vt:lpstr>
      <vt:lpstr>PowerPoint Presentation</vt:lpstr>
      <vt:lpstr>PowerPoint Presentation</vt:lpstr>
      <vt:lpstr>Object Models……..</vt:lpstr>
      <vt:lpstr>Inheritance model</vt:lpstr>
      <vt:lpstr>Object Aggregation Model</vt:lpstr>
      <vt:lpstr>Object behaviour modelling</vt:lpstr>
      <vt:lpstr>UML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 kv</dc:creator>
  <cp:lastModifiedBy>shaiju chacko</cp:lastModifiedBy>
  <cp:revision>16</cp:revision>
  <dcterms:created xsi:type="dcterms:W3CDTF">2022-10-11T04:55:10Z</dcterms:created>
  <dcterms:modified xsi:type="dcterms:W3CDTF">2022-10-20T17:04:39Z</dcterms:modified>
</cp:coreProperties>
</file>