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3" r:id="rId2"/>
    <p:sldId id="316" r:id="rId3"/>
    <p:sldId id="256" r:id="rId4"/>
    <p:sldId id="267" r:id="rId5"/>
    <p:sldId id="306" r:id="rId6"/>
    <p:sldId id="307" r:id="rId7"/>
    <p:sldId id="290" r:id="rId8"/>
    <p:sldId id="292" r:id="rId9"/>
    <p:sldId id="274" r:id="rId10"/>
    <p:sldId id="288" r:id="rId11"/>
    <p:sldId id="287" r:id="rId12"/>
    <p:sldId id="300" r:id="rId13"/>
    <p:sldId id="279" r:id="rId14"/>
    <p:sldId id="308" r:id="rId15"/>
    <p:sldId id="309" r:id="rId16"/>
    <p:sldId id="281" r:id="rId17"/>
    <p:sldId id="284" r:id="rId18"/>
    <p:sldId id="299" r:id="rId19"/>
    <p:sldId id="277" r:id="rId20"/>
    <p:sldId id="310" r:id="rId21"/>
    <p:sldId id="311" r:id="rId22"/>
    <p:sldId id="280" r:id="rId23"/>
    <p:sldId id="285" r:id="rId24"/>
    <p:sldId id="298" r:id="rId25"/>
    <p:sldId id="278" r:id="rId26"/>
    <p:sldId id="312" r:id="rId27"/>
    <p:sldId id="313" r:id="rId28"/>
    <p:sldId id="283" r:id="rId29"/>
    <p:sldId id="286" r:id="rId30"/>
    <p:sldId id="297" r:id="rId31"/>
    <p:sldId id="276" r:id="rId32"/>
    <p:sldId id="314" r:id="rId33"/>
    <p:sldId id="315" r:id="rId34"/>
    <p:sldId id="282" r:id="rId35"/>
    <p:sldId id="318" r:id="rId36"/>
    <p:sldId id="305" r:id="rId37"/>
    <p:sldId id="317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ca/news/business/online-shopping-covid-19-1.5661818" TargetMode="External"/><Relationship Id="rId2" Type="http://schemas.openxmlformats.org/officeDocument/2006/relationships/hyperlink" Target="https://www.foodincanada.com/food-trends/many-canadians-intend-to-order-food-online-at-least-weekly-after-the-pandemic-14683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lobeandmail.com/canada/article-health-care-spending-in-canada-to-surge-beyond-300-billion-due-to/" TargetMode="External"/><Relationship Id="rId4" Type="http://schemas.openxmlformats.org/officeDocument/2006/relationships/hyperlink" Target="https://www.plant.ca/general/canadians-avoid-public-transit-due-to-covid-19-19067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C6832C-9B0E-40C0-B624-FAC32BCB42E3}"/>
              </a:ext>
            </a:extLst>
          </p:cNvPr>
          <p:cNvSpPr txBox="1"/>
          <p:nvPr/>
        </p:nvSpPr>
        <p:spPr>
          <a:xfrm>
            <a:off x="1701924" y="3075057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WITH A QUESTION……</a:t>
            </a:r>
          </a:p>
        </p:txBody>
      </p:sp>
    </p:spTree>
    <p:extLst>
      <p:ext uri="{BB962C8B-B14F-4D97-AF65-F5344CB8AC3E}">
        <p14:creationId xmlns:p14="http://schemas.microsoft.com/office/powerpoint/2010/main" val="173266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6FC3A37-BC25-4FA3-9DC1-98BE6DBE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3538535"/>
            <a:ext cx="4515877" cy="272821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F17BA8B-C2F7-4418-B413-975765409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03" y="3553545"/>
            <a:ext cx="4515876" cy="275831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EB54B2D-D1EE-4D4C-A3F8-0A9208AA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34313"/>
            <a:ext cx="4603750" cy="278765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CCF6BC2-F97E-4AAC-84B1-4E1877F76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03" y="440601"/>
            <a:ext cx="4515876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92B7-7BBA-4F0B-899F-9787D44A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65293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HYPOTHESIS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53927-A82E-4629-9BAC-CB8D24862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0448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changes in spending habits in ordering take-out food are positively related to the health risk concern of going to restaurants and bars.</a:t>
                </a:r>
                <a:endParaRPr lang="en-IN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𝑐h𝑎𝑛𝑔𝑒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𝑠𝑝𝑒𝑛𝑑𝑖𝑛𝑔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h𝑎𝑏𝑖𝑡𝑠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𝑜𝑟𝑑𝑒𝑟𝑖𝑛𝑔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𝑡𝑎𝑘𝑒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𝑜𝑢𝑡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𝑓𝑜𝑜𝑑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𝐻𝑒𝑎𝑙𝑡h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𝑟𝑖𝑠𝑘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𝑐𝑜𝑛𝑐𝑒𝑟𝑛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𝑔𝑜𝑖𝑛𝑔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𝑡𝑜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𝑟𝑒𝑠𝑡𝑎𝑢𝑟𝑎𝑛𝑡𝑠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𝑎𝑛𝑑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𝑏𝑎𝑟𝑠</m:t>
                        </m:r>
                      </m:e>
                    </m:d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𝐴𝑔𝑒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𝑔𝑟𝑜𝑢𝑝</m:t>
                        </m:r>
                      </m:e>
                    </m:d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𝐸𝑚𝑝𝑙𝑜𝑦𝑚𝑒𝑛𝑡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𝑠𝑡𝑎𝑡𝑢𝑠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𝑆𝑒𝑥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𝑀𝑎𝑟𝑖𝑡𝑎𝑙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𝑆𝑡𝑎𝑡𝑢𝑠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53927-A82E-4629-9BAC-CB8D24862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044824"/>
              </a:xfrm>
              <a:blipFill>
                <a:blip r:embed="rId2"/>
                <a:stretch>
                  <a:fillRect l="-1433" t="-98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7468C2-F1E7-4DB2-B1C4-5858094A3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67484"/>
              </p:ext>
            </p:extLst>
          </p:nvPr>
        </p:nvGraphicFramePr>
        <p:xfrm>
          <a:off x="1655157" y="4297680"/>
          <a:ext cx="9721080" cy="1920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7736887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4593880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2224529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431237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370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13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Change in spending habits – Ordering take out food (ER_05C)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DV- 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 risk concern – Going to restaurants and bars (PTC_20B)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IDV – 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5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9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3D19FD64-5E9C-4C93-9BA0-C3A736F3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29410"/>
            <a:ext cx="4597400" cy="28067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BE22F96-05C8-4FFD-AFAD-86816481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14040"/>
            <a:ext cx="4597400" cy="27813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13BECC9-7F7C-430B-B8B0-1335C4E1D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2" y="3284984"/>
            <a:ext cx="5603726" cy="35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91775"/>
              </p:ext>
            </p:extLst>
          </p:nvPr>
        </p:nvGraphicFramePr>
        <p:xfrm>
          <a:off x="1573633" y="1106741"/>
          <a:ext cx="8348868" cy="29163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3454093615"/>
                    </a:ext>
                  </a:extLst>
                </a:gridCol>
              </a:tblGrid>
              <a:tr h="4166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 ( &gt;|t|)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Signif</a:t>
                      </a:r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16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1.667838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0.077866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21.419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&lt; 2e-06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33297"/>
                  </a:ext>
                </a:extLst>
              </a:tr>
              <a:tr h="416618">
                <a:tc>
                  <a:txBody>
                    <a:bodyPr/>
                    <a:lstStyle/>
                    <a:p>
                      <a:r>
                        <a:rPr lang="en-IN" dirty="0"/>
                        <a:t>PTC_05B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0.048014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0.019603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2.449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0.0144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416618">
                <a:tc>
                  <a:txBody>
                    <a:bodyPr/>
                    <a:lstStyle/>
                    <a:p>
                      <a:r>
                        <a:rPr lang="en-IN" dirty="0"/>
                        <a:t>MARSTATC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0.029967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0.012014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2.494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16618">
                <a:tc>
                  <a:txBody>
                    <a:bodyPr/>
                    <a:lstStyle/>
                    <a:p>
                      <a:r>
                        <a:rPr lang="en-IN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0.005714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0.029051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0.197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08441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  <a:tr h="416618">
                <a:tc>
                  <a:txBody>
                    <a:bodyPr/>
                    <a:lstStyle/>
                    <a:p>
                      <a:r>
                        <a:rPr lang="en-IN" dirty="0"/>
                        <a:t>AGEGRP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0.040128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0.010188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3.939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8.32e-05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93124"/>
                  </a:ext>
                </a:extLst>
              </a:tr>
              <a:tr h="416618">
                <a:tc>
                  <a:txBody>
                    <a:bodyPr/>
                    <a:lstStyle/>
                    <a:p>
                      <a:r>
                        <a:rPr lang="en-IN" dirty="0"/>
                        <a:t>PEMPSTC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0.017680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0.011105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1.532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0.11114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0963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ED650D2-500F-496C-B700-B2300C07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64698"/>
              </p:ext>
            </p:extLst>
          </p:nvPr>
        </p:nvGraphicFramePr>
        <p:xfrm>
          <a:off x="1573633" y="4509120"/>
          <a:ext cx="8348868" cy="2160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74434">
                  <a:extLst>
                    <a:ext uri="{9D8B030D-6E8A-4147-A177-3AD203B41FA5}">
                      <a16:colId xmlns:a16="http://schemas.microsoft.com/office/drawing/2014/main" val="2086540882"/>
                    </a:ext>
                  </a:extLst>
                </a:gridCol>
                <a:gridCol w="4174434">
                  <a:extLst>
                    <a:ext uri="{9D8B030D-6E8A-4147-A177-3AD203B41FA5}">
                      <a16:colId xmlns:a16="http://schemas.microsoft.com/office/drawing/2014/main" val="369015809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2326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IN" dirty="0"/>
                        <a:t>Multiple – R - 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0.01013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17326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IN" dirty="0"/>
                        <a:t>Adjusted – R - 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0.008914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9539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IN" dirty="0"/>
                        <a:t>F - Statistic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8.341 on 5 and 4076 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8697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IN" dirty="0"/>
                        <a:t>P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7.4e-08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969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BEAB6-294C-4DE5-B923-4B8B37E82118}"/>
              </a:ext>
            </a:extLst>
          </p:cNvPr>
          <p:cNvSpPr txBox="1"/>
          <p:nvPr/>
        </p:nvSpPr>
        <p:spPr>
          <a:xfrm>
            <a:off x="1485900" y="385394"/>
            <a:ext cx="876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OLS REGRESSION MODEL RESULTS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1E75-1436-48C1-AA2E-2545A6F8C90F}"/>
              </a:ext>
            </a:extLst>
          </p:cNvPr>
          <p:cNvSpPr txBox="1"/>
          <p:nvPr/>
        </p:nvSpPr>
        <p:spPr>
          <a:xfrm>
            <a:off x="1559494" y="4081427"/>
            <a:ext cx="78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Significance Code:  0  ‘***’  0.001  ‘**’  0.01  ‘*’  0.05  ‘ . ’  0.1  ‘ ’ 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4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6669"/>
              </p:ext>
            </p:extLst>
          </p:nvPr>
        </p:nvGraphicFramePr>
        <p:xfrm>
          <a:off x="1573632" y="1106741"/>
          <a:ext cx="8348865" cy="56019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</a:tblGrid>
              <a:tr h="4249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n-IN" dirty="0" err="1"/>
                        <a:t>alue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IN" dirty="0"/>
                        <a:t>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PTC_05B2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-0.26029909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0.09337460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-2.7876862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5.308594e-03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PTC_05B3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-0.35770807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0.09785787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-3.6553836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2.567977e-04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33734"/>
                  </a:ext>
                </a:extLst>
              </a:tr>
              <a:tr h="399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PTC_05B4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1.16105255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0.17993666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6.4525625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1.099745e-10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29357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AGEGRP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-0.07834118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0.16233799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-0.4825807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6.293935e-01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-0.18052264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0.16306509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-1.1070588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2.682685e-01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254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-0.19731530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0.16461695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-1.1986330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2.306707e-01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682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-0.11786229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0.16163675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-0.7291801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4.658915e-01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0.17249947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0.16736632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1.0306702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3.026955e-01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9312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0.51233725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0.19759683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2.5928415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9.518664e-03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956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SEX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0.03413456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0.06028564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0.5662137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5.712485e-01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95318"/>
                  </a:ext>
                </a:extLst>
              </a:tr>
              <a:tr h="528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PEMPSTC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0.15806737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0.18570051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0.8511952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3.946609e-01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467113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PEMPSTC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-0.18008467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0.16737258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-1.0759508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2.819492e-01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09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BEAB6-294C-4DE5-B923-4B8B37E82118}"/>
              </a:ext>
            </a:extLst>
          </p:cNvPr>
          <p:cNvSpPr txBox="1"/>
          <p:nvPr/>
        </p:nvSpPr>
        <p:spPr>
          <a:xfrm>
            <a:off x="1485900" y="385394"/>
            <a:ext cx="9293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ORDINAL LOGISTIC MODEL RESULTS SUMMARY</a:t>
            </a:r>
          </a:p>
        </p:txBody>
      </p:sp>
    </p:spTree>
    <p:extLst>
      <p:ext uri="{BB962C8B-B14F-4D97-AF65-F5344CB8AC3E}">
        <p14:creationId xmlns:p14="http://schemas.microsoft.com/office/powerpoint/2010/main" val="295631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87846"/>
              </p:ext>
            </p:extLst>
          </p:nvPr>
        </p:nvGraphicFramePr>
        <p:xfrm>
          <a:off x="1573632" y="1106741"/>
          <a:ext cx="8348865" cy="3399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</a:tblGrid>
              <a:tr h="4249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n-IN" dirty="0" err="1"/>
                        <a:t>alue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IN" dirty="0"/>
                        <a:t>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PEMPSTC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-0.03648512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0.07438639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-0.4904811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6.237935e-01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0.05657585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0.0984 5444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0.5746399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5.655348e-01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3373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-0.05452895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0.08626230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-0.6321295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5.273022e-01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29357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0.10090962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0.08483050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1.1895440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2.342257e-01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1|2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-1.17016148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0.17776957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-6.5824622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4.627206e-11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254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2|3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0.93792934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0.17697048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5.2999198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1.158536e-07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682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US" dirty="0"/>
                        <a:t>3|4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1.94712543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0.18069098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10.7759968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4.469148e-27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BEAB6-294C-4DE5-B923-4B8B37E82118}"/>
              </a:ext>
            </a:extLst>
          </p:cNvPr>
          <p:cNvSpPr txBox="1"/>
          <p:nvPr/>
        </p:nvSpPr>
        <p:spPr>
          <a:xfrm>
            <a:off x="1485900" y="385394"/>
            <a:ext cx="904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ORDINAL LOGISTIC MODEL RESULTS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D2308-7C90-4E05-A6C4-9B770E12114A}"/>
              </a:ext>
            </a:extLst>
          </p:cNvPr>
          <p:cNvSpPr txBox="1"/>
          <p:nvPr/>
        </p:nvSpPr>
        <p:spPr>
          <a:xfrm>
            <a:off x="1573632" y="4642953"/>
            <a:ext cx="83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: 9858.894  &amp;  Residual Deviance: 9820.894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3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296B0B-9DF4-48AB-BC2B-D827D2EB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37506"/>
              </p:ext>
            </p:extLst>
          </p:nvPr>
        </p:nvGraphicFramePr>
        <p:xfrm>
          <a:off x="1269876" y="1412776"/>
          <a:ext cx="8856984" cy="525658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56384">
                  <a:extLst>
                    <a:ext uri="{9D8B030D-6E8A-4147-A177-3AD203B41FA5}">
                      <a16:colId xmlns:a16="http://schemas.microsoft.com/office/drawing/2014/main" val="2322831656"/>
                    </a:ext>
                  </a:extLst>
                </a:gridCol>
                <a:gridCol w="3800600">
                  <a:extLst>
                    <a:ext uri="{9D8B030D-6E8A-4147-A177-3AD203B41FA5}">
                      <a16:colId xmlns:a16="http://schemas.microsoft.com/office/drawing/2014/main" val="304174012"/>
                    </a:ext>
                  </a:extLst>
                </a:gridCol>
              </a:tblGrid>
              <a:tr h="409094">
                <a:tc>
                  <a:txBody>
                    <a:bodyPr/>
                    <a:lstStyle/>
                    <a:p>
                      <a:r>
                        <a:rPr lang="en-IN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465382"/>
                  </a:ext>
                </a:extLst>
              </a:tr>
              <a:tr h="706108">
                <a:tc>
                  <a:txBody>
                    <a:bodyPr/>
                    <a:lstStyle/>
                    <a:p>
                      <a:r>
                        <a:rPr lang="en-IN" dirty="0"/>
                        <a:t>Durbin Watson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 = 2.0317, p-value = 0.8444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851460"/>
                  </a:ext>
                </a:extLst>
              </a:tr>
              <a:tr h="706108">
                <a:tc>
                  <a:txBody>
                    <a:bodyPr/>
                    <a:lstStyle/>
                    <a:p>
                      <a:r>
                        <a:rPr lang="en-IN" dirty="0"/>
                        <a:t>Shapiro-Wilk Normality test (ER_05C)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= 0.8277, p-value &lt; 2.2e-16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598023"/>
                  </a:ext>
                </a:extLst>
              </a:tr>
              <a:tr h="706108">
                <a:tc>
                  <a:txBody>
                    <a:bodyPr/>
                    <a:lstStyle/>
                    <a:p>
                      <a:r>
                        <a:rPr lang="en-IN" dirty="0"/>
                        <a:t>Shapiro-Wilk Normality test (PTC_05B)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= 0.84322, p-value &lt; 2.2e-16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13229"/>
                  </a:ext>
                </a:extLst>
              </a:tr>
              <a:tr h="409094">
                <a:tc>
                  <a:txBody>
                    <a:bodyPr/>
                    <a:lstStyle/>
                    <a:p>
                      <a:r>
                        <a:rPr lang="en-IN" dirty="0"/>
                        <a:t>Mean V. I. F regression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1.152482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91388"/>
                  </a:ext>
                </a:extLst>
              </a:tr>
              <a:tr h="1311344">
                <a:tc>
                  <a:txBody>
                    <a:bodyPr/>
                    <a:lstStyle/>
                    <a:p>
                      <a:r>
                        <a:rPr lang="en-IN" dirty="0"/>
                        <a:t>Correlation between PTC_05B &amp; ER_05C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= 0.29505, p-value = 0.768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tau = 0.00407957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21339"/>
                  </a:ext>
                </a:extLst>
              </a:tr>
              <a:tr h="1008726">
                <a:tc>
                  <a:txBody>
                    <a:bodyPr/>
                    <a:lstStyle/>
                    <a:p>
                      <a:r>
                        <a:rPr lang="en-IN" dirty="0"/>
                        <a:t>Chi-Square Test of independence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X-squared = 656.09, df = 4081,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p-value = 1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67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F5C28-F08B-4199-9C82-E753D4205A3E}"/>
              </a:ext>
            </a:extLst>
          </p:cNvPr>
          <p:cNvSpPr txBox="1"/>
          <p:nvPr/>
        </p:nvSpPr>
        <p:spPr>
          <a:xfrm>
            <a:off x="1269876" y="476672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ASSUMPTION TEST AND RESIDUALS</a:t>
            </a:r>
          </a:p>
        </p:txBody>
      </p:sp>
    </p:spTree>
    <p:extLst>
      <p:ext uri="{BB962C8B-B14F-4D97-AF65-F5344CB8AC3E}">
        <p14:creationId xmlns:p14="http://schemas.microsoft.com/office/powerpoint/2010/main" val="40163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92B7-7BBA-4F0B-899F-9787D44A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HYPOTHESIS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53927-A82E-4629-9BAC-CB8D24862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044824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solidFill>
                      <a:srgbClr val="0E10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change in spending habits on clothing and apparel is positively related to the health risk concern of shopping in stores or at a mall.</a:t>
                </a:r>
                <a:r>
                  <a:rPr lang="en-IN" sz="1800" dirty="0">
                    <a:solidFill>
                      <a:srgbClr val="0E10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𝑐h𝑎𝑛𝑔𝑒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𝑠𝑝𝑒𝑛𝑑𝑖𝑛𝑔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h𝑎𝑏𝑖𝑡𝑠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𝑜𝑛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𝑐𝑙𝑜𝑡h𝑖𝑛𝑔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𝑎𝑛𝑑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𝑎𝑝𝑝𝑎𝑟𝑒𝑙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𝐻𝑒𝑎𝑙𝑡h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𝑟𝑖𝑠𝑘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𝑐𝑜𝑛𝑐𝑒𝑟𝑛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𝑠h𝑜𝑝𝑝𝑖𝑛𝑔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𝑠𝑡𝑜𝑟𝑒𝑠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𝑚𝑎𝑙𝑙</m:t>
                        </m:r>
                      </m:e>
                    </m:d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𝐴𝑔𝑒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𝑔𝑟𝑜𝑢𝑝</m:t>
                        </m:r>
                      </m:e>
                    </m:d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𝐸𝑚𝑝𝑙𝑜𝑦𝑚𝑒𝑛𝑡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𝑠𝑡𝑎𝑡𝑢𝑠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𝑆𝑒𝑥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𝑀𝑎𝑟𝑖𝑡𝑎𝑙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𝑆𝑡𝑎𝑡𝑢𝑠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53927-A82E-4629-9BAC-CB8D24862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044824"/>
              </a:xfrm>
              <a:blipFill>
                <a:blip r:embed="rId2"/>
                <a:stretch>
                  <a:fillRect l="-1121" t="-7164" b="-3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7468C2-F1E7-4DB2-B1C4-5858094A3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91844"/>
              </p:ext>
            </p:extLst>
          </p:nvPr>
        </p:nvGraphicFramePr>
        <p:xfrm>
          <a:off x="1593436" y="3827587"/>
          <a:ext cx="9721080" cy="1920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7736887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4593880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2224529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431237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370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13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in spending habits – On Clothing and apparel (ER_05K)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DV- 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 risk concern – Shopping in stores or at the mall (PTC_05A)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IDV – 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5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0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11381C75-E7F5-4E98-AE6D-EE76C563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88640"/>
            <a:ext cx="4597400" cy="278765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30EB8A6-3F62-4A58-B612-FF78C403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94" y="188640"/>
            <a:ext cx="4584700" cy="2794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7B5273A-4C78-4AEE-8D3C-2A8F1834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2" y="3284984"/>
            <a:ext cx="5531718" cy="34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2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19390"/>
              </p:ext>
            </p:extLst>
          </p:nvPr>
        </p:nvGraphicFramePr>
        <p:xfrm>
          <a:off x="1557605" y="1052737"/>
          <a:ext cx="8280918" cy="28803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80153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3454093615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Estimate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 ( &gt;|t|)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Signif</a:t>
                      </a:r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2.189883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34.799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2e-16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33297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PTC_05A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-0.113838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0.018045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-6.309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3.11e-10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MARSTATC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0.029607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0.009494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0.001831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-0.078638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0.023003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-3.419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0.000636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AGEGRP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-0.024359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0.008019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-3.038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0.002398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9312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PEMPSTC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0.031372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0.008774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3.576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0.000354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0963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ED650D2-500F-496C-B700-B2300C07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49516"/>
              </p:ext>
            </p:extLst>
          </p:nvPr>
        </p:nvGraphicFramePr>
        <p:xfrm>
          <a:off x="1557605" y="4671787"/>
          <a:ext cx="8280918" cy="18722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40459">
                  <a:extLst>
                    <a:ext uri="{9D8B030D-6E8A-4147-A177-3AD203B41FA5}">
                      <a16:colId xmlns:a16="http://schemas.microsoft.com/office/drawing/2014/main" val="2086540882"/>
                    </a:ext>
                  </a:extLst>
                </a:gridCol>
                <a:gridCol w="4140459">
                  <a:extLst>
                    <a:ext uri="{9D8B030D-6E8A-4147-A177-3AD203B41FA5}">
                      <a16:colId xmlns:a16="http://schemas.microsoft.com/office/drawing/2014/main" val="369015809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2326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IN" dirty="0"/>
                        <a:t>Multiple – R - 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17326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IN" dirty="0"/>
                        <a:t>Adjusted – R - 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0.01856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9539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IN" dirty="0"/>
                        <a:t>F - Statistic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16.44 on 5 and 4076 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8697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IN" dirty="0"/>
                        <a:t>P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4.25e-16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969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758FFE-6602-4B8A-9B9E-44DF62A5739A}"/>
              </a:ext>
            </a:extLst>
          </p:cNvPr>
          <p:cNvSpPr txBox="1"/>
          <p:nvPr/>
        </p:nvSpPr>
        <p:spPr>
          <a:xfrm>
            <a:off x="1485900" y="314003"/>
            <a:ext cx="876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OLS REGRESSION MODEL RESULTS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1C365-7E16-4A7C-B4A9-870169CFAED7}"/>
              </a:ext>
            </a:extLst>
          </p:cNvPr>
          <p:cNvSpPr txBox="1"/>
          <p:nvPr/>
        </p:nvSpPr>
        <p:spPr>
          <a:xfrm>
            <a:off x="1540415" y="4117755"/>
            <a:ext cx="78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Significance Code:  0  ‘***’  0.001  ‘**’  0.01  ‘*’  0.05  ‘ . ’  0.1  ‘ ’ 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5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57E4E-3A94-4176-889E-0D589FD0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44" y="186911"/>
            <a:ext cx="4824536" cy="64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02154"/>
              </p:ext>
            </p:extLst>
          </p:nvPr>
        </p:nvGraphicFramePr>
        <p:xfrm>
          <a:off x="1629916" y="1118460"/>
          <a:ext cx="8496944" cy="55244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817852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</a:tblGrid>
              <a:tr h="4249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n-IN" dirty="0" err="1"/>
                        <a:t>alue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IN" dirty="0"/>
                        <a:t>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/>
                        <a:t>PTC_05A2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-0.27837768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0.08718140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-3.1930857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1.407611e-03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PTC_05A3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-0.80168879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0.10178658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-7.8761736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3.375591e-15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3373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PTC_05A4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0.61845713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0.38577521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1.6031542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1.089006e-01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29357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AGEGRP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-0.33318384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0.17178865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1.9394986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5.244065e-02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-0.54027425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0.17199323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-3.1412530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1.682266e-03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254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-0.65607790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0.17290819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-3.7943716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1.480179e-04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682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-0.61285588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0.16985877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-3. 6080321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3.085283e-04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-0.61035259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0.17493633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-3.4889985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4.848338e-04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9312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-0.45858559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0.20333758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-2.2552919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2.411501e-02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956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SEX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-0.24908897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0.06214301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-4.0083186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6.115257e-05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9531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PEMPSTC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0.08337769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0.19606090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0.4252642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6.706441e-01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467113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PEMPSTC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-0.22334162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0.17125606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-1.3041385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1.921864 e-01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09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BEAB6-294C-4DE5-B923-4B8B37E82118}"/>
              </a:ext>
            </a:extLst>
          </p:cNvPr>
          <p:cNvSpPr txBox="1"/>
          <p:nvPr/>
        </p:nvSpPr>
        <p:spPr>
          <a:xfrm>
            <a:off x="1485900" y="385394"/>
            <a:ext cx="904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ORDINAL LOGISTIC MODEL RESULTS SUMMARY</a:t>
            </a:r>
          </a:p>
        </p:txBody>
      </p:sp>
    </p:spTree>
    <p:extLst>
      <p:ext uri="{BB962C8B-B14F-4D97-AF65-F5344CB8AC3E}">
        <p14:creationId xmlns:p14="http://schemas.microsoft.com/office/powerpoint/2010/main" val="8720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6892"/>
              </p:ext>
            </p:extLst>
          </p:nvPr>
        </p:nvGraphicFramePr>
        <p:xfrm>
          <a:off x="1573632" y="1106741"/>
          <a:ext cx="8348865" cy="3399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</a:tblGrid>
              <a:tr h="4249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n-IN" dirty="0" err="1"/>
                        <a:t>alue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IN" dirty="0"/>
                        <a:t>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PEMPSTC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0.13558214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0.07670350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1.7676133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7.712557e-02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0.22645996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0.10289945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2.2007887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2.775098e-02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3373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0.04646415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0.08852802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0.248525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5.996857e-01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29357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0.19268818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0.08679079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2. 2201455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2.640889e-02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1|2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-1.67179558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0.18521669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-9.0261604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1.778009e-19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254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2|3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0.87560977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0.18347926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4.7722548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1.821748e-06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682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US" dirty="0"/>
                        <a:t>3|4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2.78260921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0.20240228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13.7479147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5.241875e-43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BEAB6-294C-4DE5-B923-4B8B37E82118}"/>
              </a:ext>
            </a:extLst>
          </p:cNvPr>
          <p:cNvSpPr txBox="1"/>
          <p:nvPr/>
        </p:nvSpPr>
        <p:spPr>
          <a:xfrm>
            <a:off x="1485900" y="385394"/>
            <a:ext cx="904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ORDINAL LOGISTIC MODEL RESULTS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55C9D-6BA2-403F-8CE1-044CCDCC354E}"/>
              </a:ext>
            </a:extLst>
          </p:cNvPr>
          <p:cNvSpPr txBox="1"/>
          <p:nvPr/>
        </p:nvSpPr>
        <p:spPr>
          <a:xfrm>
            <a:off x="1573632" y="4642953"/>
            <a:ext cx="83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: 8522.637  &amp;  Residual Deviance: 8484.637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2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296B0B-9DF4-48AB-BC2B-D827D2EB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43861"/>
              </p:ext>
            </p:extLst>
          </p:nvPr>
        </p:nvGraphicFramePr>
        <p:xfrm>
          <a:off x="1485900" y="1628800"/>
          <a:ext cx="8125884" cy="476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39005">
                  <a:extLst>
                    <a:ext uri="{9D8B030D-6E8A-4147-A177-3AD203B41FA5}">
                      <a16:colId xmlns:a16="http://schemas.microsoft.com/office/drawing/2014/main" val="2322831656"/>
                    </a:ext>
                  </a:extLst>
                </a:gridCol>
                <a:gridCol w="3486879">
                  <a:extLst>
                    <a:ext uri="{9D8B030D-6E8A-4147-A177-3AD203B41FA5}">
                      <a16:colId xmlns:a16="http://schemas.microsoft.com/office/drawing/2014/main" val="30417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46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Durbin Watson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 = 1.9479, p-value = 0.04799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85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Shapiro-Wilk Normality test (ER_05K)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= 0.80526, p-value &lt; 2.2e-16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59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Shapiro-Wilk Normality test (PTC_05A)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= 0.78907, p-value &lt; 2.2e-16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Mean V. I. F regression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1.149368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9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Correlation between PTC_05A &amp; ER_05K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= -8.2368, p-value &lt; 2.2e-16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tau = -0.1174593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2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Chi-Square Test of independence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X-squared = 656.09, df = 4081, p-value = 1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67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A63126-9172-4226-9017-271D8130629A}"/>
              </a:ext>
            </a:extLst>
          </p:cNvPr>
          <p:cNvSpPr txBox="1"/>
          <p:nvPr/>
        </p:nvSpPr>
        <p:spPr>
          <a:xfrm>
            <a:off x="1485900" y="464160"/>
            <a:ext cx="8599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ASSUMPTION TEST AND RESIDUALS</a:t>
            </a:r>
          </a:p>
        </p:txBody>
      </p:sp>
    </p:spTree>
    <p:extLst>
      <p:ext uri="{BB962C8B-B14F-4D97-AF65-F5344CB8AC3E}">
        <p14:creationId xmlns:p14="http://schemas.microsoft.com/office/powerpoint/2010/main" val="22414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92B7-7BBA-4F0B-899F-9787D44A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HYPOTHESIS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53927-A82E-4629-9BAC-CB8D24862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044824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solidFill>
                      <a:srgbClr val="0E10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change in spending habits on transportation is positively affected by avoiding crowds and large gatherings. </a:t>
                </a:r>
                <a:endParaRPr lang="en-US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𝑐h𝑎𝑛𝑔𝑒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𝑠𝑝𝑒𝑛𝑑𝑖𝑛𝑔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h𝑎𝑏𝑖𝑡𝑠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𝑜𝑛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𝑡𝑟𝑎𝑛𝑠𝑝𝑜𝑟𝑡𝑎𝑡𝑖𝑜𝑛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𝑃𝑟𝑒𝑐𝑎𝑢𝑡𝑖𝑜𝑛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𝑎𝑣𝑜𝑖𝑑𝑖𝑛𝑔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𝑐𝑟𝑜𝑤𝑑𝑠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𝑎𝑛𝑑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𝑙𝑎𝑟𝑔𝑒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𝑔𝑎𝑡h𝑒𝑟𝑖𝑛𝑔</m:t>
                        </m:r>
                      </m:e>
                    </m:d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𝐴𝑔𝑒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𝑔𝑟𝑜𝑢𝑝</m:t>
                        </m:r>
                      </m:e>
                    </m:d>
                    <m:r>
                      <a:rPr lang="en-IN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𝐸𝑚𝑝𝑙𝑜𝑦𝑚𝑒𝑛𝑡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𝑠𝑡𝑎𝑡𝑢𝑠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𝑆𝑒𝑥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𝑀𝑎𝑟𝑖𝑡𝑎𝑙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𝑆𝑡𝑎𝑡𝑢𝑠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53927-A82E-4629-9BAC-CB8D24862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044824"/>
              </a:xfrm>
              <a:blipFill>
                <a:blip r:embed="rId2"/>
                <a:stretch>
                  <a:fillRect l="-1121" t="-7164" r="-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7468C2-F1E7-4DB2-B1C4-5858094A3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80322"/>
              </p:ext>
            </p:extLst>
          </p:nvPr>
        </p:nvGraphicFramePr>
        <p:xfrm>
          <a:off x="1674326" y="3838954"/>
          <a:ext cx="9721080" cy="1920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7736887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4593880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2224529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431237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370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13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Change in spending habits on transportation (ER_05G)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DV- 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Precautions – Avoid crowds and large gathering (HR_20D)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IDV – 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5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32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26D69EDD-A781-4965-AFC5-313A5A44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73041"/>
            <a:ext cx="4572000" cy="27813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9B3995D-46F2-4924-BB2E-B877250EC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128591"/>
            <a:ext cx="4616450" cy="282575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2553991-925B-49B9-BB4C-469E97ED1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967" y="3429000"/>
            <a:ext cx="5027662" cy="31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32175"/>
              </p:ext>
            </p:extLst>
          </p:nvPr>
        </p:nvGraphicFramePr>
        <p:xfrm>
          <a:off x="1701924" y="1196752"/>
          <a:ext cx="8136906" cy="26642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454093615"/>
                    </a:ext>
                  </a:extLst>
                </a:gridCol>
              </a:tblGrid>
              <a:tr h="3806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Estimate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 ( &gt;|t|)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Signif</a:t>
                      </a:r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1.684866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0.075898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2e-16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33297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en-IN" dirty="0"/>
                        <a:t>HR_20D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0.138986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0.034344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5.29e-05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en-IN" dirty="0"/>
                        <a:t>MARSTATC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0.028863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0.010399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2.776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0.005533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en-IN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0.040116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0.025162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0.110944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en-IN" dirty="0"/>
                        <a:t>AGEGRP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-0.008227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0.008807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-0.934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0.350298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9312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en-IN" dirty="0"/>
                        <a:t>PEMPSTC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0.033037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0.009603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3.440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0.000587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0963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ED650D2-500F-496C-B700-B2300C07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24618"/>
              </p:ext>
            </p:extLst>
          </p:nvPr>
        </p:nvGraphicFramePr>
        <p:xfrm>
          <a:off x="1701924" y="4519482"/>
          <a:ext cx="8136906" cy="19442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8453">
                  <a:extLst>
                    <a:ext uri="{9D8B030D-6E8A-4147-A177-3AD203B41FA5}">
                      <a16:colId xmlns:a16="http://schemas.microsoft.com/office/drawing/2014/main" val="2086540882"/>
                    </a:ext>
                  </a:extLst>
                </a:gridCol>
                <a:gridCol w="4068453">
                  <a:extLst>
                    <a:ext uri="{9D8B030D-6E8A-4147-A177-3AD203B41FA5}">
                      <a16:colId xmlns:a16="http://schemas.microsoft.com/office/drawing/2014/main" val="369015809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2326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en-IN" dirty="0"/>
                        <a:t>Multiple – R - 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0.009983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17326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en-IN" dirty="0"/>
                        <a:t>Adjusted – R - 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0.008769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9539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en-IN" dirty="0"/>
                        <a:t>F – Statistic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8.22 on 5 and 4076 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8697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en-IN" dirty="0"/>
                        <a:t>P –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9.777e-08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969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535FC5-844E-4BBB-B74E-9E36C86CEEC0}"/>
              </a:ext>
            </a:extLst>
          </p:cNvPr>
          <p:cNvSpPr txBox="1"/>
          <p:nvPr/>
        </p:nvSpPr>
        <p:spPr>
          <a:xfrm>
            <a:off x="1556692" y="409533"/>
            <a:ext cx="986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OLS REGRESSION MODEL RESULTS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87431-43E8-4963-AB1E-7504171EFF7A}"/>
              </a:ext>
            </a:extLst>
          </p:cNvPr>
          <p:cNvSpPr txBox="1"/>
          <p:nvPr/>
        </p:nvSpPr>
        <p:spPr>
          <a:xfrm>
            <a:off x="1698823" y="4005600"/>
            <a:ext cx="78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Significance Code:  0  ‘***’  0.001  ‘**’  0.01  ‘*’  0.05  ‘ . ’  0.1  ‘ ’ 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6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42408"/>
              </p:ext>
            </p:extLst>
          </p:nvPr>
        </p:nvGraphicFramePr>
        <p:xfrm>
          <a:off x="1701924" y="970169"/>
          <a:ext cx="8348865" cy="50994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</a:tblGrid>
              <a:tr h="4249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IN" dirty="0"/>
                        <a:t>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HR_20D2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0.36492667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0.0807511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4.5200491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6.182528e-06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0.23190745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0.10114305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2.2928659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2.185573e-02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MARSTATC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0.04538370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0.08628553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0.5259711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5.989083e-01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254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MARSTATC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0.17397286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0.08458484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2.0567853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3.970688e-02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682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SEX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0.08497839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0.06078734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1.3979620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1.621245e-01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AGEGRP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-0.38597172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0.16929669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-2.2798539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2.261635e-02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9312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-0.54872359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0.16902730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-3.2463607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1.168906e-03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956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-0.51201355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0.17032529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-3.0060923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2.646287e-03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9531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-0.44689815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0.16684289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-2.6785568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7.394020e-03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467113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-0.34963744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0.17214549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-2.0310578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4.224914e-02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09633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-0.33676913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0.20121541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-1.6736747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9.419455e-02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364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BEAB6-294C-4DE5-B923-4B8B37E82118}"/>
              </a:ext>
            </a:extLst>
          </p:cNvPr>
          <p:cNvSpPr txBox="1"/>
          <p:nvPr/>
        </p:nvSpPr>
        <p:spPr>
          <a:xfrm>
            <a:off x="1485900" y="385394"/>
            <a:ext cx="904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ORDINAL LOGISTIC MODEL RESULTS SUMMARY</a:t>
            </a:r>
          </a:p>
        </p:txBody>
      </p:sp>
    </p:spTree>
    <p:extLst>
      <p:ext uri="{BB962C8B-B14F-4D97-AF65-F5344CB8AC3E}">
        <p14:creationId xmlns:p14="http://schemas.microsoft.com/office/powerpoint/2010/main" val="23335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90382"/>
              </p:ext>
            </p:extLst>
          </p:nvPr>
        </p:nvGraphicFramePr>
        <p:xfrm>
          <a:off x="1573632" y="1106741"/>
          <a:ext cx="8348865" cy="297468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</a:tblGrid>
              <a:tr h="4249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n-IN" dirty="0" err="1"/>
                        <a:t>alue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IN" dirty="0"/>
                        <a:t>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PEMPSTC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0.15652015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0.19072849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0.8206438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4.118492e-01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3373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PEMPSTC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0.24602879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0.17297613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1.4223280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1.549311e-01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29357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PEMPSTC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0.08942469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0.07477456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1.1959240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2.317262e-01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1|2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-1.23723865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0.17035113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-7.2628730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3.789537e-13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254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2|3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1.04777788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0.16995687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6.1649635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7.049938e-10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682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US" dirty="0"/>
                        <a:t>3|4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2.84400116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0.18055696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15.7512685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6.731732e-56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BEAB6-294C-4DE5-B923-4B8B37E82118}"/>
              </a:ext>
            </a:extLst>
          </p:cNvPr>
          <p:cNvSpPr txBox="1"/>
          <p:nvPr/>
        </p:nvSpPr>
        <p:spPr>
          <a:xfrm>
            <a:off x="1485900" y="385394"/>
            <a:ext cx="904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ORDINAL LOGISTIC MODEL RESULTS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99C9D-6842-43C8-9188-C23827B72B16}"/>
              </a:ext>
            </a:extLst>
          </p:cNvPr>
          <p:cNvSpPr txBox="1"/>
          <p:nvPr/>
        </p:nvSpPr>
        <p:spPr>
          <a:xfrm>
            <a:off x="1573632" y="4293096"/>
            <a:ext cx="83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: 9327.493  &amp;  Residual Deviance: 9293.493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296B0B-9DF4-48AB-BC2B-D827D2EB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62513"/>
              </p:ext>
            </p:extLst>
          </p:nvPr>
        </p:nvGraphicFramePr>
        <p:xfrm>
          <a:off x="1413892" y="1412776"/>
          <a:ext cx="8125884" cy="2763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39005">
                  <a:extLst>
                    <a:ext uri="{9D8B030D-6E8A-4147-A177-3AD203B41FA5}">
                      <a16:colId xmlns:a16="http://schemas.microsoft.com/office/drawing/2014/main" val="2322831656"/>
                    </a:ext>
                  </a:extLst>
                </a:gridCol>
                <a:gridCol w="3486879">
                  <a:extLst>
                    <a:ext uri="{9D8B030D-6E8A-4147-A177-3AD203B41FA5}">
                      <a16:colId xmlns:a16="http://schemas.microsoft.com/office/drawing/2014/main" val="30417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46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Durbin Watson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 = 1.9837, p-value = 0.301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85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Shapiro-Wilk Normality test (ER_05G)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= 0.83457, p-value &lt; 2.2e-16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59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Shapiro-Wilk Normality test (HR_20D)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= 0.43771, p-value &lt; 2.2e-16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Mean V. I. F regression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1.153087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9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Correlation between HR_20D &amp; ER_05G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= 4.5214, p-value = 6.143e-06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tau = 0.06654852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213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47AA27-ED01-4407-963A-88E61D1E47EA}"/>
              </a:ext>
            </a:extLst>
          </p:cNvPr>
          <p:cNvSpPr txBox="1"/>
          <p:nvPr/>
        </p:nvSpPr>
        <p:spPr>
          <a:xfrm>
            <a:off x="1374658" y="464160"/>
            <a:ext cx="8599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ASSUMPTION TEST AND RESIDUALS</a:t>
            </a:r>
          </a:p>
        </p:txBody>
      </p:sp>
    </p:spTree>
    <p:extLst>
      <p:ext uri="{BB962C8B-B14F-4D97-AF65-F5344CB8AC3E}">
        <p14:creationId xmlns:p14="http://schemas.microsoft.com/office/powerpoint/2010/main" val="219529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92B7-7BBA-4F0B-899F-9787D44A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HYPOTHESIS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53927-A82E-4629-9BAC-CB8D24862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188840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solidFill>
                      <a:srgbClr val="0E10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change in spending habits on medicine is positively affected by the precaution of wearing a mask in public.</a:t>
                </a:r>
                <a:endParaRPr lang="en-IN" sz="20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𝑐h𝑎𝑛𝑔𝑒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𝑠𝑝𝑒𝑛𝑑𝑖𝑛𝑔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h𝑎𝑏𝑖𝑡𝑠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𝑚𝑒𝑑𝑖𝑐𝑖𝑛𝑒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𝐻𝑒𝑎𝑙𝑡h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𝑟𝑖𝑠𝑘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𝑐𝑜𝑛𝑐𝑒𝑟𝑛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𝑤𝑒𝑎𝑟𝑖𝑛𝑔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𝑚𝑎𝑠𝑘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𝑝𝑢𝑏𝑙𝑖𝑐</m:t>
                        </m:r>
                      </m:e>
                    </m:d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𝐴𝑔𝑒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𝑔𝑟𝑜𝑢𝑝</m:t>
                        </m:r>
                      </m:e>
                    </m:d>
                    <m:r>
                      <a:rPr lang="en-IN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𝐸𝑚𝑝𝑙𝑜𝑦𝑚𝑒𝑛𝑡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𝑠𝑡𝑎𝑡𝑢𝑠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𝑆𝑒𝑥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𝑀𝑎𝑟𝑖𝑡𝑎𝑙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𝑆𝑡𝑎𝑡𝑢𝑠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53927-A82E-4629-9BAC-CB8D24862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188840"/>
              </a:xfrm>
              <a:blipFill>
                <a:blip r:embed="rId2"/>
                <a:stretch>
                  <a:fillRect l="-1121" t="-6685" b="-2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7468C2-F1E7-4DB2-B1C4-5858094A3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24620"/>
              </p:ext>
            </p:extLst>
          </p:nvPr>
        </p:nvGraphicFramePr>
        <p:xfrm>
          <a:off x="1667632" y="3963287"/>
          <a:ext cx="9721080" cy="1920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7736887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4593880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2224529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431237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370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13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Change in spending habits – Medicine (ER_05D)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DV- 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Precautions – Wear a mask in pubic (HR_20B)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IDV – 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5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60" y="-609"/>
            <a:ext cx="8329031" cy="268012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2">
                    <a:lumMod val="75000"/>
                  </a:schemeClr>
                </a:solidFill>
              </a:rPr>
              <a:t>CANADIAN PERSPECTIVE SURVEY SERIES 3, 2020: RESUMING ECONOMIC AND SOCIAL ACTIVITIES DURING 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5940" y="4509120"/>
            <a:ext cx="7516442" cy="111608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GROUP C – 12</a:t>
            </a:r>
            <a:br>
              <a:rPr lang="en-US" sz="3000" dirty="0">
                <a:solidFill>
                  <a:srgbClr val="002060"/>
                </a:solidFill>
              </a:rPr>
            </a:br>
            <a:r>
              <a:rPr lang="en-US" sz="3000" dirty="0">
                <a:solidFill>
                  <a:srgbClr val="002060"/>
                </a:solidFill>
              </a:rPr>
              <a:t>CHARMIE THAKKER &amp; DEEP JARIWALA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3527A1-A2C2-49D4-B6DF-B7ED000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37" y="175475"/>
            <a:ext cx="4610100" cy="27813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A861D17-539F-4A4E-B484-AB19A548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75475"/>
            <a:ext cx="4648200" cy="2787650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F2B9338-01AB-47FD-AA4D-361CB8F6F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824" y="3284984"/>
            <a:ext cx="5239144" cy="32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8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75785"/>
              </p:ext>
            </p:extLst>
          </p:nvPr>
        </p:nvGraphicFramePr>
        <p:xfrm>
          <a:off x="1701924" y="1268760"/>
          <a:ext cx="7848870" cy="28803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248138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3454093615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Estimate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 ( &gt;|t|)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Signif</a:t>
                      </a:r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0.06180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35.052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2e-16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33297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HR_20B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0.03577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MARSTATC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0.008603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4.139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3.56e-05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5.788e-05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0.02087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AGEGRP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-0.01424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0.007293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-1.952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9312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en-IN" dirty="0"/>
                        <a:t>PEMPSTC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0.007948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-1.398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0963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CDFBE26-CF16-46B0-9CE3-2EED7E670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88245"/>
              </p:ext>
            </p:extLst>
          </p:nvPr>
        </p:nvGraphicFramePr>
        <p:xfrm>
          <a:off x="1701924" y="4797152"/>
          <a:ext cx="7848870" cy="182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24435">
                  <a:extLst>
                    <a:ext uri="{9D8B030D-6E8A-4147-A177-3AD203B41FA5}">
                      <a16:colId xmlns:a16="http://schemas.microsoft.com/office/drawing/2014/main" val="2086540882"/>
                    </a:ext>
                  </a:extLst>
                </a:gridCol>
                <a:gridCol w="3924435">
                  <a:extLst>
                    <a:ext uri="{9D8B030D-6E8A-4147-A177-3AD203B41FA5}">
                      <a16:colId xmlns:a16="http://schemas.microsoft.com/office/drawing/2014/main" val="369015809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2326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IN" dirty="0"/>
                        <a:t>Multiple – R - 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0.007644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173267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IN" dirty="0"/>
                        <a:t>Adjusted – R - 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0.00643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95398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IN" dirty="0"/>
                        <a:t>F - Statistic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6.295 on 5 and 4086 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8697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IN" dirty="0"/>
                        <a:t>P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7.933e-06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969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A5B263-8916-4865-B204-EF18FE9AE1EA}"/>
              </a:ext>
            </a:extLst>
          </p:cNvPr>
          <p:cNvSpPr txBox="1"/>
          <p:nvPr/>
        </p:nvSpPr>
        <p:spPr>
          <a:xfrm>
            <a:off x="1556996" y="404664"/>
            <a:ext cx="941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OLS REGRESSION MODEL RESULTS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F11B3-4B33-495C-97C3-2F6C24CC4780}"/>
              </a:ext>
            </a:extLst>
          </p:cNvPr>
          <p:cNvSpPr txBox="1"/>
          <p:nvPr/>
        </p:nvSpPr>
        <p:spPr>
          <a:xfrm>
            <a:off x="1701924" y="4293096"/>
            <a:ext cx="78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Significance Code:  0  ‘***’  0.001  ‘**’  0.01  ‘*’  0.05  ‘ . ’  0.1  ‘ ’ 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7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43609"/>
              </p:ext>
            </p:extLst>
          </p:nvPr>
        </p:nvGraphicFramePr>
        <p:xfrm>
          <a:off x="1573632" y="1106741"/>
          <a:ext cx="8481220" cy="50994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802128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</a:tblGrid>
              <a:tr h="4249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n-IN" dirty="0" err="1"/>
                        <a:t>alue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IN" dirty="0"/>
                        <a:t>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HR_20B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0.11980771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0.08715647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1.3746278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1.692469e-01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4320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AGEGRP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-0.64817086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0.21377453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-3.0320303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2.429148e-03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-0.52880218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0.21172586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-2.4975795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1.250444e-02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254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-0.46736684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0.21246006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-2.1997868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2.782203e-02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682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-0.38513799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0.20768264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-1.8544544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6.3671418e-02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-0.46746919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0.21647392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-2.2594712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3.081363e-02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9312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AGEGRP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-0.59797813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0.26037693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-2.2965865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2.164237e-02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956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SEX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0.01291398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0.08510337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0.15117446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8.793884e-01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9531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PEMPSTC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-0.09108721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0.26663303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-0.3416021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7.326368e-01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467113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PEMPSTC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0.9190576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0.22625763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0.4061996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6.845959e-01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09633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PEMPSTC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-0.19348494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1.10400047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-1.8604238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6.282560e-02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731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BEAB6-294C-4DE5-B923-4B8B37E82118}"/>
              </a:ext>
            </a:extLst>
          </p:cNvPr>
          <p:cNvSpPr txBox="1"/>
          <p:nvPr/>
        </p:nvSpPr>
        <p:spPr>
          <a:xfrm>
            <a:off x="1485900" y="385394"/>
            <a:ext cx="904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ORDINAL LOGISTIC MODEL RESULTS SUMMARY</a:t>
            </a:r>
          </a:p>
        </p:txBody>
      </p:sp>
    </p:spTree>
    <p:extLst>
      <p:ext uri="{BB962C8B-B14F-4D97-AF65-F5344CB8AC3E}">
        <p14:creationId xmlns:p14="http://schemas.microsoft.com/office/powerpoint/2010/main" val="24377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0047AB-A938-4C65-835C-DC850E86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11274"/>
              </p:ext>
            </p:extLst>
          </p:nvPr>
        </p:nvGraphicFramePr>
        <p:xfrm>
          <a:off x="1573632" y="1106741"/>
          <a:ext cx="8481220" cy="297468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90653435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2702396820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3486076091"/>
                    </a:ext>
                  </a:extLst>
                </a:gridCol>
                <a:gridCol w="1669773">
                  <a:extLst>
                    <a:ext uri="{9D8B030D-6E8A-4147-A177-3AD203B41FA5}">
                      <a16:colId xmlns:a16="http://schemas.microsoft.com/office/drawing/2014/main" val="659697817"/>
                    </a:ext>
                  </a:extLst>
                </a:gridCol>
                <a:gridCol w="1802128">
                  <a:extLst>
                    <a:ext uri="{9D8B030D-6E8A-4147-A177-3AD203B41FA5}">
                      <a16:colId xmlns:a16="http://schemas.microsoft.com/office/drawing/2014/main" val="1878501819"/>
                    </a:ext>
                  </a:extLst>
                </a:gridCol>
              </a:tblGrid>
              <a:tr h="4249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Std.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 -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IN" dirty="0"/>
                        <a:t>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24615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0.06545861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1.43339413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0.4564943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6.480345e-01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3373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0.12361538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0,12158008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1.0167404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3.092770e-01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29357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IN" dirty="0"/>
                        <a:t>MARSTATC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0.37173283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0.11642590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3.1928707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1.408660e-03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8371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1|2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-3.72779489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0.23050351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-16.1723998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7.896170e-59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2548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2|3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1.45026401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0.21689036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6.6866226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2.283798e-11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682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r>
                        <a:rPr lang="en-US" dirty="0"/>
                        <a:t>3|4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1.84307379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0.21825969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8.4444075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3.055913e-17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40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5BEAB6-294C-4DE5-B923-4B8B37E82118}"/>
              </a:ext>
            </a:extLst>
          </p:cNvPr>
          <p:cNvSpPr txBox="1"/>
          <p:nvPr/>
        </p:nvSpPr>
        <p:spPr>
          <a:xfrm>
            <a:off x="1485900" y="385394"/>
            <a:ext cx="904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ORDINAL LOGISTIC MODEL RESULTS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5DE83-545D-4A61-87D8-054AF0AD951B}"/>
              </a:ext>
            </a:extLst>
          </p:cNvPr>
          <p:cNvSpPr txBox="1"/>
          <p:nvPr/>
        </p:nvSpPr>
        <p:spPr>
          <a:xfrm>
            <a:off x="1573632" y="4217998"/>
            <a:ext cx="83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: 5174.544  &amp;  Residual Deviance: 5140.544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6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296B0B-9DF4-48AB-BC2B-D827D2EB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9431"/>
              </p:ext>
            </p:extLst>
          </p:nvPr>
        </p:nvGraphicFramePr>
        <p:xfrm>
          <a:off x="1629916" y="1412776"/>
          <a:ext cx="8125884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39005">
                  <a:extLst>
                    <a:ext uri="{9D8B030D-6E8A-4147-A177-3AD203B41FA5}">
                      <a16:colId xmlns:a16="http://schemas.microsoft.com/office/drawing/2014/main" val="2322831656"/>
                    </a:ext>
                  </a:extLst>
                </a:gridCol>
                <a:gridCol w="3486879">
                  <a:extLst>
                    <a:ext uri="{9D8B030D-6E8A-4147-A177-3AD203B41FA5}">
                      <a16:colId xmlns:a16="http://schemas.microsoft.com/office/drawing/2014/main" val="30417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46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Durbin Watson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 = 1.9964, p-value = 0.4542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85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Shapiro-Wilk Normality test (ER_05D)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= 0.5214, p-value &lt; 2.2e-16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59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Shapiro-Wilk Normality test (HR_20B)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= 0.61017, p-value &lt; 2.2e-16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Mean V. I. F regression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1.160427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9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Correlation between HR_20B &amp; ER_05D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= 2.0739, p-value = 0.03809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tau = 0.03165979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213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8E1B91-17B4-4EFE-B9E1-625A53A713AF}"/>
              </a:ext>
            </a:extLst>
          </p:cNvPr>
          <p:cNvSpPr txBox="1"/>
          <p:nvPr/>
        </p:nvSpPr>
        <p:spPr>
          <a:xfrm>
            <a:off x="1557199" y="481198"/>
            <a:ext cx="6928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ASSUMPTION TEST AND RESIDUALS</a:t>
            </a:r>
          </a:p>
        </p:txBody>
      </p:sp>
    </p:spTree>
    <p:extLst>
      <p:ext uri="{BB962C8B-B14F-4D97-AF65-F5344CB8AC3E}">
        <p14:creationId xmlns:p14="http://schemas.microsoft.com/office/powerpoint/2010/main" val="23970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1848B-3A22-4B06-9126-1FF771125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0955" y="476672"/>
            <a:ext cx="30119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FINAL RESULTS</a:t>
            </a:r>
            <a:endParaRPr lang="en-IN" sz="3200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FDB486-329A-42FF-A3D7-E4A1E286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99691"/>
              </p:ext>
            </p:extLst>
          </p:nvPr>
        </p:nvGraphicFramePr>
        <p:xfrm>
          <a:off x="1570955" y="1268760"/>
          <a:ext cx="9782800" cy="5441816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3655511">
                  <a:extLst>
                    <a:ext uri="{9D8B030D-6E8A-4147-A177-3AD203B41FA5}">
                      <a16:colId xmlns:a16="http://schemas.microsoft.com/office/drawing/2014/main" val="937921384"/>
                    </a:ext>
                  </a:extLst>
                </a:gridCol>
                <a:gridCol w="2671354">
                  <a:extLst>
                    <a:ext uri="{9D8B030D-6E8A-4147-A177-3AD203B41FA5}">
                      <a16:colId xmlns:a16="http://schemas.microsoft.com/office/drawing/2014/main" val="3467146502"/>
                    </a:ext>
                  </a:extLst>
                </a:gridCol>
                <a:gridCol w="3455935">
                  <a:extLst>
                    <a:ext uri="{9D8B030D-6E8A-4147-A177-3AD203B41FA5}">
                      <a16:colId xmlns:a16="http://schemas.microsoft.com/office/drawing/2014/main" val="29573759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HYPOTHESIS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FINAL RESULT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4741"/>
                  </a:ext>
                </a:extLst>
              </a:tr>
              <a:tr h="944547"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changes in spending habits in ordering take-out food are positively related to the health risk concern of going to restaurants and bars.</a:t>
                      </a:r>
                      <a:endParaRPr lang="en-IN" sz="1800" b="0" i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61311"/>
                  </a:ext>
                </a:extLst>
              </a:tr>
              <a:tr h="1013107">
                <a:tc>
                  <a:txBody>
                    <a:bodyPr/>
                    <a:lstStyle/>
                    <a:p>
                      <a:pPr algn="just"/>
                      <a:r>
                        <a:rPr lang="en-IN" sz="1800" b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change in spending habits on clothing and apparel is positively related to the health risk concern of shopping in stores or at a mall. 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54224"/>
                  </a:ext>
                </a:extLst>
              </a:tr>
              <a:tr h="835454">
                <a:tc>
                  <a:txBody>
                    <a:bodyPr/>
                    <a:lstStyle/>
                    <a:p>
                      <a:pPr algn="just"/>
                      <a:r>
                        <a:rPr lang="en-IN" sz="1800" b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change in spending habits on transportation is positively affected by avoiding crowds and large gatherings. 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54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1800" b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change in spending habits on medicine is positively affected by the precaution of wearing a mask in public.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4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0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3E60E7-D89A-4392-A268-B3D4C1BC3EE7}"/>
              </a:ext>
            </a:extLst>
          </p:cNvPr>
          <p:cNvSpPr/>
          <p:nvPr/>
        </p:nvSpPr>
        <p:spPr>
          <a:xfrm>
            <a:off x="1557908" y="404664"/>
            <a:ext cx="41044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AC7E5-9564-41FB-939D-EB2BADAA3A94}"/>
              </a:ext>
            </a:extLst>
          </p:cNvPr>
          <p:cNvSpPr/>
          <p:nvPr/>
        </p:nvSpPr>
        <p:spPr>
          <a:xfrm>
            <a:off x="5158308" y="404664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 listening to us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BB326-F325-48FD-BEF3-5F48000B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25" y="1412776"/>
            <a:ext cx="6363573" cy="52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D900-4F42-46DC-842F-DEB5A77A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AD18-19D9-4220-99B3-1B0AE5AA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Many Canadians intend to order food online at least weekly after the pandemic - Food In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CanadaFood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Canada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shopping has doubled during the pandemic, Statistics Canada says | CBC News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Canadians avoid public transit due to COVID-19 - Plant.caPlant.ca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 care spending in Canada to surge beyond $300-billion due to COVID-19, report says - The Globe and Mail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6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ABOUT THE DATA (DESCRIPTION AND STATS)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LITERATURE REVIEW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HYPOTHESES AND MODEL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FFA7-24D7-4C62-97AB-3A5BC956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731E-6D4C-41A3-9A10-4BA06E21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46380" indent="-246380"/>
            <a:r>
              <a:rPr lang="en-US" dirty="0"/>
              <a:t>Covid-19 pandemic has hit hard the across the globe and it resulted in the lowering of the economic growth of the countries.</a:t>
            </a:r>
          </a:p>
          <a:p>
            <a:pPr marL="246380" indent="-246380"/>
            <a:r>
              <a:rPr lang="en-US" dirty="0"/>
              <a:t>Currently, businesses are coping with lost revenue and disrupted supply chains as factory shutdowns and quarantine measures spread across the globe, restricting movement and commerce.</a:t>
            </a:r>
          </a:p>
          <a:p>
            <a:pPr marL="246380" indent="-246380"/>
            <a:r>
              <a:rPr lang="en-US" dirty="0"/>
              <a:t>Covid-19 has brought a shift of 180 degrees to the lifestyle of every individual and their spending habits on various things which has a significant impact on nation's economy.</a:t>
            </a:r>
          </a:p>
        </p:txBody>
      </p:sp>
    </p:spTree>
    <p:extLst>
      <p:ext uri="{BB962C8B-B14F-4D97-AF65-F5344CB8AC3E}">
        <p14:creationId xmlns:p14="http://schemas.microsoft.com/office/powerpoint/2010/main" val="9117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FFA7-24D7-4C62-97AB-3A5BC956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CONTINUE…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731E-6D4C-41A3-9A10-4BA06E21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46380" indent="-246380"/>
            <a:r>
              <a:rPr lang="en-US" dirty="0"/>
              <a:t>To analyze the impact of the change in spending habits and economic recovery due to COVID-19, we decided to go ahead with the series 3 dataset out of the survey.</a:t>
            </a:r>
          </a:p>
          <a:p>
            <a:pPr marL="246380" indent="-246380"/>
            <a:r>
              <a:rPr lang="en-US" dirty="0">
                <a:ea typeface="+mn-lt"/>
                <a:cs typeface="+mn-lt"/>
              </a:rPr>
              <a:t>The Canadian Perspectives Survey Series (CPSS) is a set of short, online surveys beginning in March 2020 which was used to collect information on the knowledge and behaviors of residents of the 10 Canadian provinces.</a:t>
            </a:r>
          </a:p>
          <a:p>
            <a:pPr marL="246380" indent="-246380"/>
            <a:r>
              <a:rPr lang="en-IN" b="1" dirty="0">
                <a:ea typeface="+mn-lt"/>
                <a:cs typeface="+mn-lt"/>
              </a:rPr>
              <a:t>Objective:</a:t>
            </a:r>
            <a:r>
              <a:rPr lang="en-IN" dirty="0">
                <a:ea typeface="+mn-lt"/>
                <a:cs typeface="+mn-lt"/>
              </a:rPr>
              <a:t> To summarize the change in spending habits of the people on food, clothing, medicines and public transportation due to different health risk concerns and precaution measures like social gathering and wearing a mask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FF6079-29C9-4BBE-9D70-C046DA45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836712"/>
            <a:ext cx="10001112" cy="54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5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51239F-92C0-47DE-B948-7C09B1265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64420"/>
              </p:ext>
            </p:extLst>
          </p:nvPr>
        </p:nvGraphicFramePr>
        <p:xfrm>
          <a:off x="1773932" y="1247924"/>
          <a:ext cx="8423820" cy="4988243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6269878">
                  <a:extLst>
                    <a:ext uri="{9D8B030D-6E8A-4147-A177-3AD203B41FA5}">
                      <a16:colId xmlns:a16="http://schemas.microsoft.com/office/drawing/2014/main" val="293760677"/>
                    </a:ext>
                  </a:extLst>
                </a:gridCol>
                <a:gridCol w="2153942">
                  <a:extLst>
                    <a:ext uri="{9D8B030D-6E8A-4147-A177-3AD203B41FA5}">
                      <a16:colId xmlns:a16="http://schemas.microsoft.com/office/drawing/2014/main" val="2382086921"/>
                    </a:ext>
                  </a:extLst>
                </a:gridCol>
              </a:tblGrid>
              <a:tr h="4295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b="1" dirty="0">
                          <a:effectLst/>
                        </a:rPr>
                        <a:t>Literature Review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b="1" dirty="0">
                          <a:effectLst/>
                        </a:rPr>
                        <a:t>Result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245728"/>
                  </a:ext>
                </a:extLst>
              </a:tr>
              <a:tr h="1120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</a:rPr>
                        <a:t>As per the survey conducted by Food Canada, nearly 45% of Canadians have picked up the curb-side pick up of food due to risk of Covid-19 and it has remained still same after the downfall of the COVID cases.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</a:rPr>
                        <a:t>Literature supports hypothesis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17302"/>
                  </a:ext>
                </a:extLst>
              </a:tr>
              <a:tr h="6268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</a:rPr>
                        <a:t>Amount spend on medicine has increased by 12% compared to pre-covid but not due to precautions taken.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</a:rPr>
                        <a:t>Literature does not support hypothesis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390576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</a:rPr>
                        <a:t>Approximately 30% of Canadians have stopped using public transport as a precaution to COVID-19.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</a:rPr>
                        <a:t>Literature supports hypothesis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4354"/>
                  </a:ext>
                </a:extLst>
              </a:tr>
              <a:tr h="931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</a:rPr>
                        <a:t>There is reduction of 84% in in-store shopping of clothes and apparel due to COVID which resulted in whopping increase of around 85% in online shopping.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dirty="0">
                          <a:effectLst/>
                        </a:rPr>
                        <a:t>Literature supports hypothesis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67" marR="353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904425"/>
                  </a:ext>
                </a:extLst>
              </a:tr>
            </a:tbl>
          </a:graphicData>
        </a:graphic>
      </p:graphicFrame>
      <p:sp>
        <p:nvSpPr>
          <p:cNvPr id="3" name="Title 12">
            <a:extLst>
              <a:ext uri="{FF2B5EF4-FFF2-40B4-BE49-F238E27FC236}">
                <a16:creationId xmlns:a16="http://schemas.microsoft.com/office/drawing/2014/main" id="{146DA414-E082-4013-A061-7F198999F1AB}"/>
              </a:ext>
            </a:extLst>
          </p:cNvPr>
          <p:cNvSpPr txBox="1">
            <a:spLocks/>
          </p:cNvSpPr>
          <p:nvPr/>
        </p:nvSpPr>
        <p:spPr>
          <a:xfrm>
            <a:off x="1701924" y="322015"/>
            <a:ext cx="9782801" cy="7937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2154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90D7-4F62-437D-83BC-7724A9B1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776" y="332656"/>
            <a:ext cx="9782801" cy="591765"/>
          </a:xfrm>
        </p:spPr>
        <p:txBody>
          <a:bodyPr anchor="b">
            <a:normAutofit/>
          </a:bodyPr>
          <a:lstStyle/>
          <a:p>
            <a:r>
              <a:rPr lang="en-IN" dirty="0"/>
              <a:t>CONTROL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6D8B6D-109F-45A7-A805-BE665C27E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48892"/>
              </p:ext>
            </p:extLst>
          </p:nvPr>
        </p:nvGraphicFramePr>
        <p:xfrm>
          <a:off x="1783771" y="1340768"/>
          <a:ext cx="9782806" cy="229778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93792138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467146502"/>
                    </a:ext>
                  </a:extLst>
                </a:gridCol>
                <a:gridCol w="1001232">
                  <a:extLst>
                    <a:ext uri="{9D8B030D-6E8A-4147-A177-3AD203B41FA5}">
                      <a16:colId xmlns:a16="http://schemas.microsoft.com/office/drawing/2014/main" val="295737592"/>
                    </a:ext>
                  </a:extLst>
                </a:gridCol>
                <a:gridCol w="1603821">
                  <a:extLst>
                    <a:ext uri="{9D8B030D-6E8A-4147-A177-3AD203B41FA5}">
                      <a16:colId xmlns:a16="http://schemas.microsoft.com/office/drawing/2014/main" val="1323889359"/>
                    </a:ext>
                  </a:extLst>
                </a:gridCol>
                <a:gridCol w="1479877">
                  <a:extLst>
                    <a:ext uri="{9D8B030D-6E8A-4147-A177-3AD203B41FA5}">
                      <a16:colId xmlns:a16="http://schemas.microsoft.com/office/drawing/2014/main" val="3888496915"/>
                    </a:ext>
                  </a:extLst>
                </a:gridCol>
                <a:gridCol w="903543">
                  <a:extLst>
                    <a:ext uri="{9D8B030D-6E8A-4147-A177-3AD203B41FA5}">
                      <a16:colId xmlns:a16="http://schemas.microsoft.com/office/drawing/2014/main" val="3227191342"/>
                    </a:ext>
                  </a:extLst>
                </a:gridCol>
                <a:gridCol w="977909">
                  <a:extLst>
                    <a:ext uri="{9D8B030D-6E8A-4147-A177-3AD203B41FA5}">
                      <a16:colId xmlns:a16="http://schemas.microsoft.com/office/drawing/2014/main" val="3991676517"/>
                    </a:ext>
                  </a:extLst>
                </a:gridCol>
              </a:tblGrid>
              <a:tr h="682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Variables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Observations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Mean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Standard Deviation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Variable type 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Min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Max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4741"/>
                  </a:ext>
                </a:extLst>
              </a:tr>
              <a:tr h="403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AGE GROUP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4082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4.25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1.6364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Ordinal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1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7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61311"/>
                  </a:ext>
                </a:extLst>
              </a:tr>
              <a:tr h="403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SEX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4082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1.54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0.4982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Binary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1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2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54224"/>
                  </a:ext>
                </a:extLst>
              </a:tr>
              <a:tr h="403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PEMPSTC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4082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2.31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1.4548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Numeric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1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4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54721"/>
                  </a:ext>
                </a:extLst>
              </a:tr>
              <a:tr h="403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MARSTATC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4082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2.07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1.2361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Numeric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1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4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4244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891639-F7DE-4327-8F24-204D68B24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78075"/>
              </p:ext>
            </p:extLst>
          </p:nvPr>
        </p:nvGraphicFramePr>
        <p:xfrm>
          <a:off x="1783771" y="3933056"/>
          <a:ext cx="9782800" cy="229778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3655511">
                  <a:extLst>
                    <a:ext uri="{9D8B030D-6E8A-4147-A177-3AD203B41FA5}">
                      <a16:colId xmlns:a16="http://schemas.microsoft.com/office/drawing/2014/main" val="937921384"/>
                    </a:ext>
                  </a:extLst>
                </a:gridCol>
                <a:gridCol w="2671354">
                  <a:extLst>
                    <a:ext uri="{9D8B030D-6E8A-4147-A177-3AD203B41FA5}">
                      <a16:colId xmlns:a16="http://schemas.microsoft.com/office/drawing/2014/main" val="3467146502"/>
                    </a:ext>
                  </a:extLst>
                </a:gridCol>
                <a:gridCol w="3455935">
                  <a:extLst>
                    <a:ext uri="{9D8B030D-6E8A-4147-A177-3AD203B41FA5}">
                      <a16:colId xmlns:a16="http://schemas.microsoft.com/office/drawing/2014/main" val="295737592"/>
                    </a:ext>
                  </a:extLst>
                </a:gridCol>
              </a:tblGrid>
              <a:tr h="682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Variables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Skewness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Kurtosis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4741"/>
                  </a:ext>
                </a:extLst>
              </a:tr>
              <a:tr h="403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AGE GROUP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- 0.19638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- 0.9354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61311"/>
                  </a:ext>
                </a:extLst>
              </a:tr>
              <a:tr h="403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SEX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- 0.17403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- 1.9701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54224"/>
                  </a:ext>
                </a:extLst>
              </a:tr>
              <a:tr h="403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PEMPSTC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0.2458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- 1.8893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54721"/>
                  </a:ext>
                </a:extLst>
              </a:tr>
              <a:tr h="403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MARSTATC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0.55285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- 1.3821</a:t>
                      </a:r>
                    </a:p>
                  </a:txBody>
                  <a:tcPr marL="133858" marR="1338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4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4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6004</TotalTime>
  <Words>2372</Words>
  <Application>Microsoft Office PowerPoint</Application>
  <PresentationFormat>Custom</PresentationFormat>
  <Paragraphs>851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Euphemia</vt:lpstr>
      <vt:lpstr>Times New Roman</vt:lpstr>
      <vt:lpstr>Math 16x9</vt:lpstr>
      <vt:lpstr>PowerPoint Presentation</vt:lpstr>
      <vt:lpstr>PowerPoint Presentation</vt:lpstr>
      <vt:lpstr>CANADIAN PERSPECTIVE SURVEY SERIES 3, 2020: RESUMING ECONOMIC AND SOCIAL ACTIVITIES DURING COVID-19</vt:lpstr>
      <vt:lpstr>TABLE OF CONTENT</vt:lpstr>
      <vt:lpstr>INTRODUCTION</vt:lpstr>
      <vt:lpstr>CONTINUE…</vt:lpstr>
      <vt:lpstr>PowerPoint Presentation</vt:lpstr>
      <vt:lpstr>PowerPoint Presentation</vt:lpstr>
      <vt:lpstr>CONTROL VARIABLES</vt:lpstr>
      <vt:lpstr>PowerPoint Presentation</vt:lpstr>
      <vt:lpstr>HYPOTHESIS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RESULTS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Jariwala</dc:creator>
  <cp:lastModifiedBy>Charmie Thakkar</cp:lastModifiedBy>
  <cp:revision>50</cp:revision>
  <dcterms:created xsi:type="dcterms:W3CDTF">2021-11-20T16:04:39Z</dcterms:created>
  <dcterms:modified xsi:type="dcterms:W3CDTF">2021-12-07T21:49:08Z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