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88" r:id="rId9"/>
    <p:sldId id="263" r:id="rId10"/>
    <p:sldId id="264" r:id="rId11"/>
    <p:sldId id="265" r:id="rId12"/>
    <p:sldId id="266" r:id="rId13"/>
    <p:sldId id="267" r:id="rId14"/>
    <p:sldId id="271" r:id="rId15"/>
    <p:sldId id="269" r:id="rId16"/>
    <p:sldId id="283" r:id="rId17"/>
    <p:sldId id="270" r:id="rId18"/>
    <p:sldId id="284" r:id="rId19"/>
    <p:sldId id="28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BE5-EF4A-5314-E491-C9CF29D9A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6DE86-1E72-93C8-F8AE-1E0F1E29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76BF-E973-5FE9-893E-1DB816CA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01BE-DC26-E989-AE2F-C9913199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0C0E2-70DC-8E92-AB39-104B0FE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FDAA-5A97-AD4D-C375-C84F8ED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E5AB-E72C-295C-49FE-7A70902E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3E20-81A8-D667-1CE9-B8FD8238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D9DC-F3CF-5BD1-AAF9-7BC62833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DC8E6-0BA2-102E-DF39-77D37EAB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4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02B23-55A0-BC66-EB57-E3C3265CF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5FCBF-CED0-BBAF-EA1F-4115FBA21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D017-122B-A601-AE00-D98AC1B7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3DB6-ACC6-696F-F2FE-38CFC3ED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9BFE-F0B4-7F93-40C7-30EAB861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2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622D-792C-6B8E-788F-F3C0FB4D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6CC6-A101-28FF-9B1D-CA2A8F96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71CC-4908-3986-B957-E14F9A28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6638B-2830-1E10-3CDA-E5D6A359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AA38-7761-7BA6-B93D-234236A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1289-D512-8B23-1DCB-839F9AB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8E9D5-1073-A0E7-8B9B-7634EAE51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ECF5-9FF5-EFE1-A204-522F68BB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6C32-9631-D8BB-D203-1587FD12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4380-F9EA-1CD9-3413-5D29D83A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55E-4C80-8B2D-0685-8D6B89B3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6B3E7-1B39-B304-BEA2-3E70AF758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FD343-536F-20C6-BBA9-397C65122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2E5C-B847-23A1-FEFF-F6577BA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56B8C-1454-7DB9-5C38-CB8F9C07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F41B-D609-4141-731C-134DC7F5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712B-23A9-C58E-976B-04F3EE1F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A47D-908D-1E83-2541-E5D9C74D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2E981-60EB-888E-E392-9EB53327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BFBED-E491-4192-6A21-B88BEFBF5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A9B74-8CED-9DC8-1391-8424B014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84993-0776-2B9E-89E3-36154F5E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9A99A-BBE1-8463-816F-69F37D76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1EFDC-5A84-F951-0746-C80BA897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AC15-1855-107B-A6FE-C164B354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BA43-0DA2-4BB8-BC91-140D1B0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195F-2F09-416E-6B0D-2DD51CF0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4A154-5495-34D8-D3E1-2ED7920D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E4134-F006-3996-27F7-A09BF20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FEB40-D0DD-D5CD-ADA0-E4818108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C436-1FD0-3CF5-2725-F1DA895B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4CDA-9092-171C-1283-12322E0B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7BE3-26DE-8BFE-6E9D-871F310A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0E063-9595-CFF0-8AF1-9144808D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6149-CC86-77F6-4F58-AB80A203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9CCE3-F4FE-3900-6029-2B83A85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93C14-0600-2D9A-0413-149A756D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C633-90EE-60FC-951F-52947DA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AF9CF-5E4B-F333-7538-9FC748B61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B1464-F93C-ECE4-8C64-0DCF5415E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69CE-9699-B170-B54F-D2912C8D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4B2D7-D61A-B382-1354-FB812582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2B2E-0AF3-5FF6-B4E7-FCDA95D8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8FFF2-771F-678C-B445-5406D760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D1AD-2B4C-B2DF-E54C-D60EB436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BC46-2968-2D92-55A6-65C9CDC93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1F4C-CCA3-468A-991E-B26E0AD0F711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0969-02B1-073A-EA38-37ED51296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0127-89C7-62D4-1765-8573B286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75E1-0F1A-40A3-A569-4C808767C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G-DESD/CDAC_Sharing_Data/tree/master/RTOS/Middlewa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gger.com/downloads/jlink#STLink_Reflash" TargetMode="External"/><Relationship Id="rId2" Type="http://schemas.openxmlformats.org/officeDocument/2006/relationships/hyperlink" Target="https://www.segger.com/downloads/jlinkhttps:/www.segger.com/downloads/jlink#J-LinkSoftwareAndDocumentation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gger.com/downloads/jlink#Ozon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G-DESD/CDAC_Sharing_Data/tree/master/RTOS/Utiliti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BD24-C511-1464-5895-1955DB299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FreeRTOS</a:t>
            </a:r>
            <a:r>
              <a:rPr lang="en-US" dirty="0"/>
              <a:t> Environment Setup and Lab Handbook for STM32F4 Discovery Board</a:t>
            </a:r>
          </a:p>
        </p:txBody>
      </p:sp>
    </p:spTree>
    <p:extLst>
      <p:ext uri="{BB962C8B-B14F-4D97-AF65-F5344CB8AC3E}">
        <p14:creationId xmlns:p14="http://schemas.microsoft.com/office/powerpoint/2010/main" val="65994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CCDF-584D-1C21-6DE5-1810F464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E3069-9C02-0CB4-1558-4B3B0A47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76" y="1802167"/>
            <a:ext cx="6926780" cy="46907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FEE493-FA25-B5A0-CC1A-079C7D5E185B}"/>
              </a:ext>
            </a:extLst>
          </p:cNvPr>
          <p:cNvSpPr txBox="1"/>
          <p:nvPr/>
        </p:nvSpPr>
        <p:spPr>
          <a:xfrm>
            <a:off x="443883" y="1970843"/>
            <a:ext cx="1597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an Information Slide to tell at which layer the Free RTOS will fit</a:t>
            </a:r>
          </a:p>
        </p:txBody>
      </p:sp>
    </p:spTree>
    <p:extLst>
      <p:ext uri="{BB962C8B-B14F-4D97-AF65-F5344CB8AC3E}">
        <p14:creationId xmlns:p14="http://schemas.microsoft.com/office/powerpoint/2010/main" val="151413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F95B-1CC3-AE4F-20F7-0A85337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To Add </a:t>
            </a:r>
            <a:r>
              <a:rPr lang="en-US" dirty="0" err="1"/>
              <a:t>FreeRTOS</a:t>
            </a:r>
            <a:r>
              <a:rPr lang="en-US" dirty="0"/>
              <a:t> Manually Create a “Middleware” Source 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0EB4D-1AA4-2AA3-5600-593879D37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86" y="1723787"/>
            <a:ext cx="10345594" cy="34104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5CB12-7CE2-CD18-6C1A-32429F828ECA}"/>
              </a:ext>
            </a:extLst>
          </p:cNvPr>
          <p:cNvSpPr txBox="1"/>
          <p:nvPr/>
        </p:nvSpPr>
        <p:spPr>
          <a:xfrm>
            <a:off x="3299534" y="5212029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Name the Source Folder as “Middleware”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9EE2E-F548-6D77-B3C6-533015A5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127" y="4709947"/>
            <a:ext cx="3134873" cy="2148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08FD47-F777-E111-180F-B9BE2170910F}"/>
              </a:ext>
            </a:extLst>
          </p:cNvPr>
          <p:cNvSpPr txBox="1"/>
          <p:nvPr/>
        </p:nvSpPr>
        <p:spPr>
          <a:xfrm>
            <a:off x="9499107" y="2059619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EE31A-370A-BD77-90A5-BFAF3D4EF192}"/>
              </a:ext>
            </a:extLst>
          </p:cNvPr>
          <p:cNvSpPr txBox="1"/>
          <p:nvPr/>
        </p:nvSpPr>
        <p:spPr>
          <a:xfrm>
            <a:off x="10910656" y="4829452"/>
            <a:ext cx="36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21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F6C9-EDFB-5823-5680-4D59698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Make Sure that “Middleware” Folder is not Excluded from build by Right Click the Middleware Folder -&gt;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B4C92-0B9F-0954-916D-0A8D6AE951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890" y="1825625"/>
            <a:ext cx="732021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E5A316-7312-DE36-2C5C-31A9EC730B3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5610687" y="3045041"/>
            <a:ext cx="976544" cy="1154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876C70-7D89-F8F3-55B3-21E021B064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87231" y="2830204"/>
            <a:ext cx="103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Uncheck</a:t>
            </a:r>
          </a:p>
        </p:txBody>
      </p:sp>
    </p:spTree>
    <p:extLst>
      <p:ext uri="{BB962C8B-B14F-4D97-AF65-F5344CB8AC3E}">
        <p14:creationId xmlns:p14="http://schemas.microsoft.com/office/powerpoint/2010/main" val="224288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2DA7-E7C6-A6A2-FC0E-80ED1CD5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Exclude </a:t>
            </a:r>
            <a:r>
              <a:rPr lang="en-US" dirty="0" err="1"/>
              <a:t>sysmem.c</a:t>
            </a:r>
            <a:r>
              <a:rPr lang="en-US" dirty="0"/>
              <a:t> file as now RTOS will handle Memory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C9922E-2B81-2369-EF29-16CEECD7D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170" y="1825625"/>
            <a:ext cx="7537659" cy="4351338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A36DDE-1225-4D06-3D33-7B8ECA1E31A5}"/>
              </a:ext>
            </a:extLst>
          </p:cNvPr>
          <p:cNvCxnSpPr/>
          <p:nvPr/>
        </p:nvCxnSpPr>
        <p:spPr>
          <a:xfrm flipH="1">
            <a:off x="6677025" y="3686175"/>
            <a:ext cx="1095375" cy="123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51A9964-1BC0-ABAF-88F7-3A0F4A41E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00" y="3810000"/>
            <a:ext cx="2196355" cy="2724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263F6-D88A-730E-C72C-15674F6D8C4E}"/>
              </a:ext>
            </a:extLst>
          </p:cNvPr>
          <p:cNvSpPr txBox="1"/>
          <p:nvPr/>
        </p:nvSpPr>
        <p:spPr>
          <a:xfrm>
            <a:off x="2327170" y="3169328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80C50-FA43-601E-98AA-4A64E88EE716}"/>
              </a:ext>
            </a:extLst>
          </p:cNvPr>
          <p:cNvSpPr txBox="1"/>
          <p:nvPr/>
        </p:nvSpPr>
        <p:spPr>
          <a:xfrm>
            <a:off x="7965970" y="3563421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794F1-DD59-96A4-B82A-50B3DAA4AE9C}"/>
              </a:ext>
            </a:extLst>
          </p:cNvPr>
          <p:cNvSpPr txBox="1"/>
          <p:nvPr/>
        </p:nvSpPr>
        <p:spPr>
          <a:xfrm>
            <a:off x="11438619" y="3816628"/>
            <a:ext cx="27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253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8BD-C52C-5C17-A84E-8ED2EE06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96" y="108192"/>
            <a:ext cx="11016449" cy="1774393"/>
          </a:xfrm>
        </p:spPr>
        <p:txBody>
          <a:bodyPr>
            <a:normAutofit fontScale="90000"/>
          </a:bodyPr>
          <a:lstStyle/>
          <a:p>
            <a:r>
              <a:rPr lang="en-US" dirty="0"/>
              <a:t>10. Open Your Project via System Explorer and Add </a:t>
            </a:r>
            <a:r>
              <a:rPr lang="en-US" dirty="0" err="1"/>
              <a:t>FreeRTOS</a:t>
            </a:r>
            <a:r>
              <a:rPr lang="en-US" dirty="0"/>
              <a:t> and SEGGER Folders in Middleware Folder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AAE93-FF5A-9C52-0AFF-3846C0DA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55" y="1500326"/>
            <a:ext cx="8279086" cy="2542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99CA-E4D9-F3AA-2782-B1DF08E7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77" y="4733611"/>
            <a:ext cx="5631668" cy="14022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EBB987-6409-8B45-36E5-B2BA35DBB130}"/>
              </a:ext>
            </a:extLst>
          </p:cNvPr>
          <p:cNvSpPr txBox="1"/>
          <p:nvPr/>
        </p:nvSpPr>
        <p:spPr>
          <a:xfrm>
            <a:off x="103902" y="4194701"/>
            <a:ext cx="5400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 You can Download the </a:t>
            </a:r>
            <a:r>
              <a:rPr lang="en-US" dirty="0" err="1">
                <a:solidFill>
                  <a:srgbClr val="FF0000"/>
                </a:solidFill>
              </a:rPr>
              <a:t>FreeRTOS</a:t>
            </a:r>
            <a:r>
              <a:rPr lang="en-US" dirty="0">
                <a:solidFill>
                  <a:srgbClr val="FF0000"/>
                </a:solidFill>
              </a:rPr>
              <a:t> and SEGGER Folder from GitHub </a:t>
            </a:r>
            <a:r>
              <a:rPr lang="en-US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</a:t>
            </a:r>
            <a:r>
              <a:rPr lang="en-US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 , just copy paste the folder , no changes are required.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Step 2:After Pasting the Content Just Refresh your Project using Refresh option in STM32Cube IDE (Right Click over your Project name) in project explorer</a:t>
            </a:r>
          </a:p>
        </p:txBody>
      </p:sp>
    </p:spTree>
    <p:extLst>
      <p:ext uri="{BB962C8B-B14F-4D97-AF65-F5344CB8AC3E}">
        <p14:creationId xmlns:p14="http://schemas.microsoft.com/office/powerpoint/2010/main" val="26714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4BF53-1FE7-FE2B-340E-E89B1819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412989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11. Headers to Include in </a:t>
            </a:r>
            <a:r>
              <a:rPr lang="en-US" sz="5400" dirty="0" err="1"/>
              <a:t>main.c</a:t>
            </a:r>
            <a:r>
              <a:rPr lang="en-US" sz="5400" dirty="0"/>
              <a:t> and Enable Assert Selection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FCE9-A212-8E41-F0FD-A1AAF9F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378852"/>
            <a:ext cx="6224335" cy="36026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FreeRTOS.h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task.h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timers.h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queue.h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semphr.h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event_groups.h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r>
              <a:rPr lang="en-US" sz="2200" dirty="0"/>
              <a:t>#include "</a:t>
            </a:r>
            <a:r>
              <a:rPr lang="en-US" sz="2200" dirty="0" err="1"/>
              <a:t>SEGGER_SYSVIEW.h</a:t>
            </a:r>
            <a:r>
              <a:rPr lang="en-US" sz="2200" dirty="0"/>
              <a:t>"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DDEF3-5CEE-59DA-8E25-67065D4F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92" y="638985"/>
            <a:ext cx="2972215" cy="2114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FE0D44-A37C-EDDD-0EB4-533172E51154}"/>
              </a:ext>
            </a:extLst>
          </p:cNvPr>
          <p:cNvSpPr txBox="1"/>
          <p:nvPr/>
        </p:nvSpPr>
        <p:spPr>
          <a:xfrm>
            <a:off x="4909147" y="3595313"/>
            <a:ext cx="7075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: </a:t>
            </a:r>
            <a:r>
              <a:rPr lang="en-US" dirty="0" err="1"/>
              <a:t>Project_Name</a:t>
            </a:r>
            <a:r>
              <a:rPr lang="en-US" dirty="0"/>
              <a:t>-&gt;Core-&gt;Inc-&gt;stm32f4xx_hal_conf.h</a:t>
            </a:r>
          </a:p>
          <a:p>
            <a:r>
              <a:rPr lang="en-US" dirty="0"/>
              <a:t>Around Line No. 202 Uncomment the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#define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USE_FULL_ASSERT 1U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1CADE-8F69-DB7D-6A8B-329BEA71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47" y="4184970"/>
            <a:ext cx="4826570" cy="1075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E9058-8654-6B1C-088A-8BA1531302C9}"/>
              </a:ext>
            </a:extLst>
          </p:cNvPr>
          <p:cNvSpPr txBox="1"/>
          <p:nvPr/>
        </p:nvSpPr>
        <p:spPr>
          <a:xfrm>
            <a:off x="5126418" y="245782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16762-CC40-9E2C-74E8-22FCAB3F53B9}"/>
              </a:ext>
            </a:extLst>
          </p:cNvPr>
          <p:cNvSpPr txBox="1"/>
          <p:nvPr/>
        </p:nvSpPr>
        <p:spPr>
          <a:xfrm>
            <a:off x="4849073" y="3375869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48080-E11D-1C47-78D2-83CC674CAFD7}"/>
              </a:ext>
            </a:extLst>
          </p:cNvPr>
          <p:cNvSpPr txBox="1"/>
          <p:nvPr/>
        </p:nvSpPr>
        <p:spPr>
          <a:xfrm>
            <a:off x="0" y="5546364"/>
            <a:ext cx="72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Step3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CB0F8-D7E0-F654-B298-80444E5FB469}"/>
              </a:ext>
            </a:extLst>
          </p:cNvPr>
          <p:cNvSpPr txBox="1"/>
          <p:nvPr/>
        </p:nvSpPr>
        <p:spPr>
          <a:xfrm>
            <a:off x="-31508" y="5809704"/>
            <a:ext cx="7661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below code in Assert Failed Function: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SEGGER_SYSVIEW_PrintfHost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"Assertion </a:t>
            </a:r>
            <a:r>
              <a:rPr lang="en-US" sz="12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Failed:file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 %s on line %d\r\n"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file, line);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F54B17-BF23-B50C-C60E-6611A6DD9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25" y="5731030"/>
            <a:ext cx="4946098" cy="10765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976B5A-C091-44A0-CD13-7B4D1B39A5FD}"/>
              </a:ext>
            </a:extLst>
          </p:cNvPr>
          <p:cNvCxnSpPr/>
          <p:nvPr/>
        </p:nvCxnSpPr>
        <p:spPr>
          <a:xfrm>
            <a:off x="0" y="5508139"/>
            <a:ext cx="12188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7A7CC9-D5B3-B6AA-F97A-22CEFDE32874}"/>
              </a:ext>
            </a:extLst>
          </p:cNvPr>
          <p:cNvCxnSpPr/>
          <p:nvPr/>
        </p:nvCxnSpPr>
        <p:spPr>
          <a:xfrm>
            <a:off x="4793407" y="3448975"/>
            <a:ext cx="73398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6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13DA-AB08-8433-742B-5043179B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7505" cy="1987458"/>
          </a:xfrm>
        </p:spPr>
        <p:txBody>
          <a:bodyPr>
            <a:normAutofit/>
          </a:bodyPr>
          <a:lstStyle/>
          <a:p>
            <a:r>
              <a:rPr lang="en-US" dirty="0"/>
              <a:t>12. </a:t>
            </a:r>
            <a:r>
              <a:rPr lang="en-US" dirty="0" err="1"/>
              <a:t>Main.c</a:t>
            </a:r>
            <a:r>
              <a:rPr lang="en-US" dirty="0"/>
              <a:t> file snippet for Blinking 3 </a:t>
            </a:r>
            <a:r>
              <a:rPr lang="en-US" dirty="0" err="1"/>
              <a:t>Led’s</a:t>
            </a:r>
            <a:r>
              <a:rPr lang="en-US" dirty="0"/>
              <a:t> (Green, Orange, Red) in 3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8377-F3CE-632D-21A0-CE0DBAA96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135"/>
            <a:ext cx="5633621" cy="3646827"/>
          </a:xfrm>
        </p:spPr>
        <p:txBody>
          <a:bodyPr/>
          <a:lstStyle/>
          <a:p>
            <a:r>
              <a:rPr lang="en-US" dirty="0"/>
              <a:t>Code snippet for Bilking 3 LED’s in 3 task, copy and paste it to the Relevant section in </a:t>
            </a:r>
            <a:r>
              <a:rPr lang="en-US" dirty="0" err="1"/>
              <a:t>main.c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FC9279-AD17-93F5-C444-395DDF9B4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76984"/>
              </p:ext>
            </p:extLst>
          </p:nvPr>
        </p:nvGraphicFramePr>
        <p:xfrm>
          <a:off x="2309674" y="545327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92685" progId="Package">
                  <p:embed/>
                </p:oleObj>
              </mc:Choice>
              <mc:Fallback>
                <p:oleObj name="Packager Shell Object" showAsIcon="1" r:id="rId2" imgW="914400" imgH="792685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ED7DAD2-F9B4-7864-28B7-B20B4CB67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9674" y="545327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0864AD1B-71BE-5F78-248F-A46982B15734}"/>
              </a:ext>
            </a:extLst>
          </p:cNvPr>
          <p:cNvSpPr/>
          <p:nvPr/>
        </p:nvSpPr>
        <p:spPr>
          <a:xfrm>
            <a:off x="2524558" y="386434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E1E04-C688-2BAA-11A8-BC26BFB14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713" y="0"/>
            <a:ext cx="475428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2574D5-1268-36E8-81C8-6682E8222210}"/>
              </a:ext>
            </a:extLst>
          </p:cNvPr>
          <p:cNvSpPr txBox="1"/>
          <p:nvPr/>
        </p:nvSpPr>
        <p:spPr>
          <a:xfrm>
            <a:off x="546847" y="6159060"/>
            <a:ext cx="644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GitHub\CDAC_Sharing_Data\RTOS\Lab\01_Sample_First_Program</a:t>
            </a:r>
          </a:p>
        </p:txBody>
      </p:sp>
    </p:spTree>
    <p:extLst>
      <p:ext uri="{BB962C8B-B14F-4D97-AF65-F5344CB8AC3E}">
        <p14:creationId xmlns:p14="http://schemas.microsoft.com/office/powerpoint/2010/main" val="2121523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D60E-A451-C09B-5771-4FC6727E6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13. Include Path Settings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D0B798-3B05-D8D0-E6EB-78D8C4FF3B1B}"/>
              </a:ext>
            </a:extLst>
          </p:cNvPr>
          <p:cNvGrpSpPr/>
          <p:nvPr/>
        </p:nvGrpSpPr>
        <p:grpSpPr>
          <a:xfrm>
            <a:off x="1348165" y="2290936"/>
            <a:ext cx="9483478" cy="3959352"/>
            <a:chOff x="1348165" y="2290936"/>
            <a:chExt cx="9483478" cy="39593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BCEBB1-771B-5C14-F57E-40AAFC65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165" y="2290936"/>
              <a:ext cx="9483478" cy="39593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97A4AF-A7A6-B7CE-466A-3978BADF0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91" t="43026" r="34688"/>
            <a:stretch/>
          </p:blipFill>
          <p:spPr>
            <a:xfrm>
              <a:off x="4571999" y="3848100"/>
              <a:ext cx="5172076" cy="17120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04AEE9-C26F-B587-54C0-660A6EA8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383" y="340442"/>
            <a:ext cx="661127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5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8D46-21C1-C788-DA61-2475449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After Including the Paths build your Project and Genrate the *. ELF File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3BAEF-3DCB-EEA9-7015-8DFFFB6C1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549"/>
          <a:stretch/>
        </p:blipFill>
        <p:spPr>
          <a:xfrm>
            <a:off x="2180678" y="2266950"/>
            <a:ext cx="7830643" cy="3730110"/>
          </a:xfrm>
        </p:spPr>
      </p:pic>
    </p:spTree>
    <p:extLst>
      <p:ext uri="{BB962C8B-B14F-4D97-AF65-F5344CB8AC3E}">
        <p14:creationId xmlns:p14="http://schemas.microsoft.com/office/powerpoint/2010/main" val="20586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A393-8857-71E3-3BDE-E8F442303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2: Flashing and Real Time view of Task in SEGGER Ozone and SEGGER </a:t>
            </a:r>
            <a:r>
              <a:rPr lang="en-US" dirty="0" err="1"/>
              <a:t>SystemView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29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C93E-574B-8056-447C-A01CC969E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1: Building a </a:t>
            </a:r>
            <a:r>
              <a:rPr lang="en-US" dirty="0" err="1"/>
              <a:t>FreeRTOS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404249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C434-2044-F7FE-C53E-E8B7D268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36"/>
            <a:ext cx="10515600" cy="1325563"/>
          </a:xfrm>
        </p:spPr>
        <p:txBody>
          <a:bodyPr/>
          <a:lstStyle/>
          <a:p>
            <a:r>
              <a:rPr lang="en-US" dirty="0"/>
              <a:t>Installing J-Link and </a:t>
            </a:r>
            <a:r>
              <a:rPr lang="en-US" dirty="0" err="1"/>
              <a:t>STLinkReflash</a:t>
            </a:r>
            <a:r>
              <a:rPr lang="en-US" dirty="0"/>
              <a:t>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B3F0-1B25-1D78-9D40-D6219E7E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1349406"/>
            <a:ext cx="11087470" cy="5299969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appropriate J-Link utilities for your OS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2"/>
              </a:rPr>
              <a:t>https://www.segger.com/downloads/jlink#J-LinkSoftwareAndDocumentationPack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Install the J-Link utilities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the default options are fine.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Download the SEGGER J-Link Reflash utility (for Windows OS only) from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FreeMono"/>
                <a:hlinkClick r:id="rId3"/>
              </a:rPr>
              <a:t>https://www.segger.com/downloads/jlink#STLink_Reflash</a:t>
            </a:r>
            <a:endParaRPr lang="en-US" sz="1800" b="0" i="0" u="none" strike="noStrike" baseline="0" dirty="0">
              <a:latin typeface="PalatinoLinotype-Roman"/>
            </a:endParaRP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Unzip the contents of </a:t>
            </a:r>
            <a:r>
              <a:rPr lang="en-US" sz="1800" b="0" i="0" u="none" strike="noStrike" baseline="0" dirty="0">
                <a:latin typeface="FreeMono"/>
              </a:rPr>
              <a:t>STLinkReflash_190812.zip</a:t>
            </a:r>
            <a:r>
              <a:rPr lang="en-US" sz="1800" b="0" i="0" u="none" strike="noStrike" baseline="0" dirty="0">
                <a:latin typeface="FreeSerif"/>
              </a:rPr>
              <a:t>— </a:t>
            </a:r>
            <a:r>
              <a:rPr lang="en-US" sz="1800" b="0" i="0" u="none" strike="noStrike" baseline="0" dirty="0">
                <a:latin typeface="PalatinoLinotype-Roman"/>
              </a:rPr>
              <a:t>it will contain two files: </a:t>
            </a:r>
            <a:r>
              <a:rPr lang="en-US" sz="1800" b="0" i="0" u="none" strike="noStrike" baseline="0" dirty="0">
                <a:latin typeface="FreeMono"/>
              </a:rPr>
              <a:t>JLinkARM.dll,STLinkReflash.exe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PalatinoLinotype-Roman"/>
              </a:rPr>
              <a:t>Now, we will convert ST-Link to J-Link.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Follow these steps to upload J-Link firmware to the ST-Link on the </a:t>
            </a:r>
            <a:r>
              <a:rPr lang="en-US" sz="1800" b="0" i="0" u="none" strike="noStrike" baseline="0" dirty="0" err="1">
                <a:latin typeface="PalatinoLinotype-Roman"/>
              </a:rPr>
              <a:t>Nucleo</a:t>
            </a:r>
            <a:r>
              <a:rPr lang="en-US" sz="1800" b="0" i="0" u="none" strike="noStrike" baseline="0" dirty="0">
                <a:latin typeface="PalatinoLinotype-Roman"/>
              </a:rPr>
              <a:t> development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board: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1. Plug in a mini USB cable to </a:t>
            </a:r>
            <a:r>
              <a:rPr lang="en-US" sz="1800" dirty="0">
                <a:latin typeface="FreeMono"/>
              </a:rPr>
              <a:t>STM32F4 Disc</a:t>
            </a:r>
            <a:r>
              <a:rPr lang="en-US" sz="1800" b="0" i="0" u="none" strike="noStrike" baseline="0" dirty="0">
                <a:latin typeface="PalatinoLinotype-Roman"/>
              </a:rPr>
              <a:t> board and attach it to your Windows PC.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2. Open </a:t>
            </a:r>
            <a:r>
              <a:rPr lang="en-US" sz="1800" b="0" i="0" u="none" strike="noStrike" baseline="0" dirty="0">
                <a:latin typeface="FreeMono"/>
              </a:rPr>
              <a:t>STLinkReflash.exe</a:t>
            </a:r>
            <a:r>
              <a:rPr lang="en-US" sz="1800" b="0" i="0" u="none" strike="noStrike" baseline="0" dirty="0">
                <a:latin typeface="PalatinoLinotype-Roman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3. Read through and accept the two license agreements.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4. Select the first option: </a:t>
            </a:r>
            <a:r>
              <a:rPr lang="en-US" sz="1800" b="1" i="0" u="none" strike="noStrike" baseline="0" dirty="0">
                <a:latin typeface="PalatinoLinotype-Bold"/>
              </a:rPr>
              <a:t>Upgrade to J-Link</a:t>
            </a:r>
            <a:r>
              <a:rPr lang="en-US" sz="1800" dirty="0">
                <a:latin typeface="PalatinoLinotype-Roman"/>
              </a:rPr>
              <a:t> (For RTOS Lab)</a:t>
            </a:r>
            <a:r>
              <a:rPr lang="en-US" sz="1800" b="0" i="0" u="none" strike="noStrike" baseline="0" dirty="0">
                <a:latin typeface="PalatinoLinotype-Roman"/>
              </a:rPr>
              <a:t> </a:t>
            </a:r>
          </a:p>
          <a:p>
            <a:pPr algn="l"/>
            <a:r>
              <a:rPr lang="en-US" sz="1800" dirty="0">
                <a:latin typeface="PalatinoLinotype-Roman"/>
              </a:rPr>
              <a:t>5. You can also restore it : </a:t>
            </a:r>
            <a:r>
              <a:rPr lang="en-US" sz="1800" b="1" dirty="0">
                <a:latin typeface="PalatinoLinotype-Bold"/>
              </a:rPr>
              <a:t>Restore ST-Link </a:t>
            </a:r>
            <a:r>
              <a:rPr lang="en-US" sz="1800" dirty="0">
                <a:latin typeface="PalatinoLinotype-Roman"/>
              </a:rPr>
              <a:t>(For ARM Lab)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30319-11D0-9496-BECF-7527CF76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662" y="5104660"/>
            <a:ext cx="5418338" cy="16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C2AD-13BA-1ADE-4362-93F7C499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Flashing and Debugging Program via SEGGER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EB6B-2A77-6149-65A7-049E776D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Download </a:t>
            </a:r>
            <a:r>
              <a:rPr lang="en-US" dirty="0" err="1"/>
              <a:t>Segger</a:t>
            </a:r>
            <a:r>
              <a:rPr lang="en-US" dirty="0"/>
              <a:t> Ozone via link </a:t>
            </a:r>
            <a:r>
              <a:rPr lang="en-US" dirty="0">
                <a:hlinkClick r:id="rId2"/>
              </a:rPr>
              <a:t>https://www.segger.com/downloads/jlink#Ozone</a:t>
            </a:r>
            <a:endParaRPr lang="en-US" dirty="0"/>
          </a:p>
          <a:p>
            <a:pPr marL="0" indent="0">
              <a:buNone/>
            </a:pPr>
            <a:r>
              <a:rPr lang="en-US"/>
              <a:t>   Install </a:t>
            </a:r>
            <a:r>
              <a:rPr lang="en-US" dirty="0"/>
              <a:t>it using the default options.</a:t>
            </a:r>
          </a:p>
          <a:p>
            <a:r>
              <a:rPr lang="en-US" dirty="0"/>
              <a:t>SEGGER Ozone is a piece of software that is meant to debug an already-written application. </a:t>
            </a:r>
          </a:p>
          <a:p>
            <a:r>
              <a:rPr lang="en-US" dirty="0"/>
              <a:t>Ozone is independent of the underlying programming environment used to create the application. It can be used in many different modes, but we'll focus on importing an </a:t>
            </a:r>
            <a:r>
              <a:rPr lang="en-US" b="1" dirty="0"/>
              <a:t>*.elf file </a:t>
            </a:r>
            <a:r>
              <a:rPr lang="en-US" dirty="0"/>
              <a:t>and cross referencing it with source code to provide </a:t>
            </a:r>
            <a:r>
              <a:rPr lang="en-US" dirty="0" err="1"/>
              <a:t>FreeRTOS</a:t>
            </a:r>
            <a:r>
              <a:rPr lang="en-US" dirty="0"/>
              <a:t>-aware debugging capability to a project created with any toolchain.</a:t>
            </a:r>
          </a:p>
          <a:p>
            <a:r>
              <a:rPr lang="en-US" b="1" dirty="0"/>
              <a:t>*.elf file</a:t>
            </a:r>
            <a:r>
              <a:rPr lang="en-US" dirty="0"/>
              <a:t> is Present in Debug folder of STM32CubeIDE Project when application is Build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987438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2A60-4B3A-027A-276D-419D3B4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STM32F407 SVD File input to Ozone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0925-84BE-A3BA-AFB5-D6E395DB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/>
          <a:lstStyle/>
          <a:p>
            <a:r>
              <a:rPr lang="en-US" dirty="0"/>
              <a:t>*.</a:t>
            </a:r>
            <a:r>
              <a:rPr lang="en-US" dirty="0" err="1"/>
              <a:t>svd</a:t>
            </a:r>
            <a:r>
              <a:rPr lang="en-US" dirty="0"/>
              <a:t>: Contains information that maps registers and descriptions to the memory map of the target device. </a:t>
            </a:r>
          </a:p>
          <a:p>
            <a:r>
              <a:rPr lang="en-US" dirty="0"/>
              <a:t>By providing an accurate *.</a:t>
            </a:r>
            <a:r>
              <a:rPr lang="en-US" dirty="0" err="1"/>
              <a:t>svd</a:t>
            </a:r>
            <a:r>
              <a:rPr lang="en-US" dirty="0"/>
              <a:t> file, Ozone will be able to display peripheral views that are very helpful when troubleshooting MCU peripheral code.</a:t>
            </a:r>
          </a:p>
          <a:p>
            <a:r>
              <a:rPr lang="en-US" dirty="0"/>
              <a:t>Download the stm32f407.svd from the Utilities Folder in RTOS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88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1D4A-C1BA-FB5E-70DD-8E1F3C36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4201"/>
            <a:ext cx="10515600" cy="1325563"/>
          </a:xfrm>
        </p:spPr>
        <p:txBody>
          <a:bodyPr/>
          <a:lstStyle/>
          <a:p>
            <a:r>
              <a:rPr lang="en-US" dirty="0"/>
              <a:t>Creating Ozone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36AE-CBA7-3488-9C0E-B6FE1445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25" y="104457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When first opened, select File-&gt;New-&gt;New Project Wizard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the Device field, select STM32F407VG.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Peripherals, input the directory and location of the STM32F407.svd file that you downloaded from </a:t>
            </a:r>
            <a:r>
              <a:rPr lang="en-US" dirty="0" err="1"/>
              <a:t>github</a:t>
            </a:r>
            <a:r>
              <a:rPr lang="en-US" dirty="0"/>
              <a:t> (Prev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next to land on the Connection Settings Page and select below Options.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06883-D19D-1264-0D1C-496F7D19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80" y="3867150"/>
            <a:ext cx="5696745" cy="2695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9DDFE-920A-A969-9457-4686A5E4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27" y="4083713"/>
            <a:ext cx="5696745" cy="22863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451901-4846-1474-17D1-94568E1EA6CF}"/>
              </a:ext>
            </a:extLst>
          </p:cNvPr>
          <p:cNvCxnSpPr/>
          <p:nvPr/>
        </p:nvCxnSpPr>
        <p:spPr>
          <a:xfrm>
            <a:off x="5892025" y="5553075"/>
            <a:ext cx="51790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632C82-5987-3ECF-30FC-763D8B4D496F}"/>
              </a:ext>
            </a:extLst>
          </p:cNvPr>
          <p:cNvSpPr txBox="1"/>
          <p:nvPr/>
        </p:nvSpPr>
        <p:spPr>
          <a:xfrm>
            <a:off x="5892025" y="5299969"/>
            <a:ext cx="438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13581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ED6-33B3-6323-C857-C68D02DB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Ozone Project Cont..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FF8ABE-642C-A920-8DA2-08F83D17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254" y="1588331"/>
            <a:ext cx="5801535" cy="17909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0AD41-1783-D9A9-5635-6BFB730981DA}"/>
              </a:ext>
            </a:extLst>
          </p:cNvPr>
          <p:cNvSpPr txBox="1">
            <a:spLocks/>
          </p:cNvSpPr>
          <p:nvPr/>
        </p:nvSpPr>
        <p:spPr>
          <a:xfrm>
            <a:off x="289938" y="918331"/>
            <a:ext cx="11659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dirty="0"/>
              <a:t>On the Program File dialog screen, navigate to the *.elf file that is generated by STM32CubeIDE. It should be in the Debug folder of your project: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Save the *.</a:t>
            </a:r>
            <a:r>
              <a:rPr lang="en-US" dirty="0" err="1"/>
              <a:t>jdebug</a:t>
            </a:r>
            <a:r>
              <a:rPr lang="en-US" dirty="0"/>
              <a:t> project file and close Ozone.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Open the *.</a:t>
            </a:r>
            <a:r>
              <a:rPr lang="en-US" dirty="0" err="1"/>
              <a:t>jdebug</a:t>
            </a:r>
            <a:r>
              <a:rPr lang="en-US" dirty="0"/>
              <a:t> file with a text editor.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Add a line to the *.</a:t>
            </a:r>
            <a:r>
              <a:rPr lang="en-US" dirty="0" err="1"/>
              <a:t>jdebug</a:t>
            </a:r>
            <a:r>
              <a:rPr lang="en-US" dirty="0"/>
              <a:t> project file to enable </a:t>
            </a:r>
            <a:r>
              <a:rPr lang="en-US" dirty="0" err="1"/>
              <a:t>FreeRTOS</a:t>
            </a:r>
            <a:r>
              <a:rPr lang="en-US" dirty="0"/>
              <a:t> plugin for Cortex M4 </a:t>
            </a:r>
            <a:r>
              <a:rPr lang="en-US" dirty="0">
                <a:highlight>
                  <a:srgbClr val="C0C0C0"/>
                </a:highlight>
              </a:rPr>
              <a:t>(only add last highlighted line):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57A45B-E790-C706-89F5-90DC8569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94" y="4656592"/>
            <a:ext cx="6953250" cy="22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19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37F8-EDB8-95E3-BF4E-49569C6C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Ozone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8014-FC82-9256-CD04-72BDFD41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25625"/>
            <a:ext cx="58769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the optional settings as mentioned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02D72-735F-7FA1-D34B-D7051E2C3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17" y="365125"/>
            <a:ext cx="566816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6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B05D-621B-A877-1F44-BB7AB251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Ozone to STM32F4 Disc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9E44-F030-E12C-D006-C16005C3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Ozone-&gt;File-&gt;Open-&gt; &lt;</a:t>
            </a:r>
            <a:r>
              <a:rPr lang="en-US" dirty="0" err="1"/>
              <a:t>Project_Name</a:t>
            </a:r>
            <a:r>
              <a:rPr lang="en-US" dirty="0"/>
              <a:t>&gt;.</a:t>
            </a:r>
            <a:r>
              <a:rPr lang="en-US" dirty="0" err="1"/>
              <a:t>jdebug</a:t>
            </a:r>
            <a:r>
              <a:rPr lang="en-US" dirty="0"/>
              <a:t> file</a:t>
            </a:r>
          </a:p>
          <a:p>
            <a:r>
              <a:rPr lang="en-US" dirty="0"/>
              <a:t>To Flash the File, click below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the play button to start the application (you should see the red, blue, and green LEDs flashing).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CE3C9-8BBB-B7FC-45F7-8361F8FA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2939108"/>
            <a:ext cx="553479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9F6C-DACD-F12B-5115-32CA617F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Task in Ozone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101C-FE5F-EBC4-5D13-1808EF17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0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quick view overview of tasks can be seen by enabling the </a:t>
            </a:r>
            <a:r>
              <a:rPr lang="en-US" dirty="0" err="1"/>
              <a:t>FreeRTOS</a:t>
            </a:r>
            <a:r>
              <a:rPr lang="en-US" dirty="0"/>
              <a:t> task view. Using these tasks can prove to be very beneficial while developing RTOS applications:</a:t>
            </a:r>
          </a:p>
          <a:p>
            <a:pPr marL="0" indent="0">
              <a:buNone/>
            </a:pPr>
            <a:r>
              <a:rPr lang="en-US" dirty="0"/>
              <a:t>1. After the MCU program has been started, </a:t>
            </a:r>
            <a:r>
              <a:rPr lang="en-US" b="1" dirty="0"/>
              <a:t>pause</a:t>
            </a:r>
            <a:r>
              <a:rPr lang="en-US" dirty="0"/>
              <a:t> execution by clicking the </a:t>
            </a:r>
            <a:r>
              <a:rPr lang="en-US" b="1" dirty="0"/>
              <a:t>Pause button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Now, navigate to View -&gt; </a:t>
            </a:r>
            <a:r>
              <a:rPr lang="en-US" dirty="0" err="1"/>
              <a:t>FreeRTOS</a:t>
            </a:r>
            <a:r>
              <a:rPr lang="en-US" dirty="0"/>
              <a:t> Task View:</a:t>
            </a:r>
          </a:p>
          <a:p>
            <a:pPr marL="0" indent="0">
              <a:buNone/>
            </a:pPr>
            <a:r>
              <a:rPr lang="en-US" dirty="0"/>
              <a:t>This view shows many useful pieces of information at a glance:</a:t>
            </a:r>
          </a:p>
          <a:p>
            <a:r>
              <a:rPr lang="en-US" b="1" dirty="0"/>
              <a:t>Task names </a:t>
            </a:r>
            <a:r>
              <a:rPr lang="en-US" dirty="0"/>
              <a:t>and </a:t>
            </a:r>
            <a:r>
              <a:rPr lang="en-US" b="1" dirty="0"/>
              <a:t>priorities</a:t>
            </a:r>
            <a:r>
              <a:rPr lang="en-US" dirty="0"/>
              <a:t>.</a:t>
            </a:r>
          </a:p>
          <a:p>
            <a:r>
              <a:rPr lang="en-US" b="1" dirty="0"/>
              <a:t>Timeout</a:t>
            </a:r>
            <a:r>
              <a:rPr lang="en-US" dirty="0"/>
              <a:t>: How many ticks a blocked task has until it is forced out of the blocked state.</a:t>
            </a:r>
          </a:p>
          <a:p>
            <a:r>
              <a:rPr lang="en-US" dirty="0"/>
              <a:t>Each task's </a:t>
            </a:r>
            <a:r>
              <a:rPr lang="en-US" b="1" dirty="0"/>
              <a:t>stack usage </a:t>
            </a:r>
            <a:r>
              <a:rPr lang="en-US" dirty="0"/>
              <a:t>(only the current stack usage is shown by default). Maximum stack usage is disabled in the preceding screenshot (seen by N/A</a:t>
            </a:r>
          </a:p>
          <a:p>
            <a:r>
              <a:rPr lang="en-US" b="1" dirty="0"/>
              <a:t>Mutex Count</a:t>
            </a:r>
            <a:r>
              <a:rPr lang="en-US" dirty="0"/>
              <a:t>: How many mutexes a task currently holds.</a:t>
            </a:r>
          </a:p>
          <a:p>
            <a:r>
              <a:rPr lang="en-US" b="1" dirty="0"/>
              <a:t>Notifications</a:t>
            </a:r>
            <a:r>
              <a:rPr lang="en-US" dirty="0"/>
              <a:t>: Details on each task's notifications.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EE43C-5BDF-125B-618C-A9C17D9A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15" y="5294313"/>
            <a:ext cx="9984406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51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6758-FEF8-3B8B-9858-6F53B0C6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865"/>
            <a:ext cx="10515600" cy="758825"/>
          </a:xfrm>
        </p:spPr>
        <p:txBody>
          <a:bodyPr/>
          <a:lstStyle/>
          <a:p>
            <a:r>
              <a:rPr lang="en-US" dirty="0"/>
              <a:t>Ozone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3CB42-A6C8-8879-09F6-7C059ABF4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66" y="1009650"/>
            <a:ext cx="10847833" cy="5805485"/>
          </a:xfrm>
        </p:spPr>
      </p:pic>
    </p:spTree>
    <p:extLst>
      <p:ext uri="{BB962C8B-B14F-4D97-AF65-F5344CB8AC3E}">
        <p14:creationId xmlns:p14="http://schemas.microsoft.com/office/powerpoint/2010/main" val="2553122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46C-DD86-5F87-5BB4-C8CC15F4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Ozone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98E4-FE2E-25D0-D5B6-43AB12E3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6915"/>
          </a:xfrm>
        </p:spPr>
        <p:txBody>
          <a:bodyPr>
            <a:normAutofit/>
          </a:bodyPr>
          <a:lstStyle/>
          <a:p>
            <a:r>
              <a:rPr lang="en-US" dirty="0"/>
              <a:t>SEGGER Ozone provides both a task-aware call stack view and a heads-up view for all running tasks in the system. </a:t>
            </a:r>
          </a:p>
          <a:p>
            <a:r>
              <a:rPr lang="en-US" dirty="0"/>
              <a:t>This combination gives us a powerful tool to dive into the most minute details of each task running on the system. </a:t>
            </a:r>
          </a:p>
          <a:p>
            <a:r>
              <a:rPr lang="en-US" dirty="0"/>
              <a:t>But what happens when we need a bigger picture view of the system? Instead of looking at each task individually, what if we’d prefer to look at the interaction between tasks in the system? </a:t>
            </a:r>
          </a:p>
          <a:p>
            <a:r>
              <a:rPr lang="en-US" dirty="0"/>
              <a:t>This is an area where SEGGER </a:t>
            </a:r>
            <a:r>
              <a:rPr lang="en-US" dirty="0" err="1"/>
              <a:t>SystemView</a:t>
            </a:r>
            <a:r>
              <a:rPr lang="en-US" dirty="0"/>
              <a:t> can help, It provides a means to visualize the flow of tasks and interrupts in a system.</a:t>
            </a:r>
          </a:p>
          <a:p>
            <a:r>
              <a:rPr lang="en-US" dirty="0"/>
              <a:t>Unlike Ozone, </a:t>
            </a:r>
            <a:r>
              <a:rPr lang="en-US" dirty="0" err="1"/>
              <a:t>SystemView</a:t>
            </a:r>
            <a:r>
              <a:rPr lang="en-US" dirty="0"/>
              <a:t> doesn't have any programming or debugging capabilities, it is only a </a:t>
            </a:r>
            <a:r>
              <a:rPr lang="en-US" b="1" dirty="0"/>
              <a:t>viewer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594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CF24-BBE5-F755-01A5-722FCD05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new(Cube) STM32F407VGT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D9B24-A255-8D16-CD33-3EE3718B5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58" y="1825625"/>
            <a:ext cx="9292484" cy="4351338"/>
          </a:xfrm>
        </p:spPr>
      </p:pic>
    </p:spTree>
    <p:extLst>
      <p:ext uri="{BB962C8B-B14F-4D97-AF65-F5344CB8AC3E}">
        <p14:creationId xmlns:p14="http://schemas.microsoft.com/office/powerpoint/2010/main" val="114354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C294-7E16-07D1-81B0-CC14171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System 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C0BF-A59E-B0F4-D46C-D5F2C978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26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a capture, make sure you have a running target and your </a:t>
            </a:r>
            <a:r>
              <a:rPr lang="en-US" b="1" dirty="0">
                <a:solidFill>
                  <a:srgbClr val="FF0000"/>
                </a:solidFill>
              </a:rPr>
              <a:t>debugger and MCU are connected to the computer:</a:t>
            </a:r>
          </a:p>
          <a:p>
            <a:pPr marL="0" indent="0">
              <a:buNone/>
            </a:pPr>
            <a:r>
              <a:rPr lang="en-US" dirty="0"/>
              <a:t>1. Push the Play button.</a:t>
            </a:r>
          </a:p>
          <a:p>
            <a:pPr marL="0" indent="0">
              <a:buNone/>
            </a:pPr>
            <a:r>
              <a:rPr lang="en-US" dirty="0"/>
              <a:t>2. Select the appropriate target device settings (shown here):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67E72-4E5E-42A6-4652-3CDB4ABD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70" y="365125"/>
            <a:ext cx="472505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09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6866-3851-9341-74E0-AFAA4ADE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9850"/>
            <a:ext cx="10515600" cy="1325563"/>
          </a:xfrm>
        </p:spPr>
        <p:txBody>
          <a:bodyPr/>
          <a:lstStyle/>
          <a:p>
            <a:r>
              <a:rPr lang="en-US" dirty="0" err="1"/>
              <a:t>Segger</a:t>
            </a:r>
            <a:r>
              <a:rPr lang="en-US" dirty="0"/>
              <a:t> System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99EA-6916-AFDF-3FD6-CD3CA6B7B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10" y="1136341"/>
            <a:ext cx="9752770" cy="53088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A86520-27C4-E694-2FE0-F2A861592DDF}"/>
              </a:ext>
            </a:extLst>
          </p:cNvPr>
          <p:cNvSpPr txBox="1"/>
          <p:nvPr/>
        </p:nvSpPr>
        <p:spPr>
          <a:xfrm>
            <a:off x="9827580" y="751811"/>
            <a:ext cx="243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PalatinoLinotype-Bold"/>
              </a:rPr>
              <a:t>1. Timeline </a:t>
            </a:r>
            <a:r>
              <a:rPr lang="en-US" sz="1800" b="0" i="0" u="none" strike="noStrike" baseline="0" dirty="0">
                <a:latin typeface="PalatinoLinotype-Roman"/>
              </a:rPr>
              <a:t>shows a visual representation of task execution, including different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states.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2. The </a:t>
            </a:r>
            <a:r>
              <a:rPr lang="en-US" sz="1800" b="1" i="0" u="none" strike="noStrike" baseline="0" dirty="0">
                <a:latin typeface="PalatinoLinotype-Bold"/>
              </a:rPr>
              <a:t>Events </a:t>
            </a:r>
            <a:r>
              <a:rPr lang="en-US" sz="1800" b="0" i="0" u="none" strike="noStrike" baseline="0" dirty="0">
                <a:latin typeface="PalatinoLinotype-Roman"/>
              </a:rPr>
              <a:t>view shows a list of events. Selected events are linked to the timeline.</a:t>
            </a:r>
          </a:p>
          <a:p>
            <a:pPr algn="l"/>
            <a:r>
              <a:rPr lang="en-US" sz="1800" b="0" i="0" u="none" strike="noStrike" baseline="0" dirty="0">
                <a:latin typeface="PalatinoLinotype-Roman"/>
              </a:rPr>
              <a:t>3. The </a:t>
            </a:r>
            <a:r>
              <a:rPr lang="en-US" sz="1800" b="1" i="0" u="none" strike="noStrike" baseline="0" dirty="0">
                <a:latin typeface="PalatinoLinotype-Bold"/>
              </a:rPr>
              <a:t>Context </a:t>
            </a:r>
            <a:r>
              <a:rPr lang="en-US" sz="1800" b="0" i="0" u="none" strike="noStrike" baseline="0" dirty="0">
                <a:latin typeface="PalatinoLinotype-Roman"/>
              </a:rPr>
              <a:t>view shows statistics for all events.</a:t>
            </a:r>
          </a:p>
          <a:p>
            <a:pPr algn="l"/>
            <a:r>
              <a:rPr lang="en-US" sz="1800" b="1" i="0" u="none" strike="noStrike" baseline="0" dirty="0">
                <a:latin typeface="PalatinoLinotype-Bold"/>
              </a:rPr>
              <a:t>4. Terminal </a:t>
            </a:r>
            <a:r>
              <a:rPr lang="en-US" sz="1800" b="0" i="0" u="none" strike="noStrike" baseline="0" dirty="0">
                <a:latin typeface="PalatinoLinotype-Roman"/>
              </a:rPr>
              <a:t>can be used to show </a:t>
            </a:r>
            <a:r>
              <a:rPr lang="en-US" sz="1800" b="0" i="0" u="none" strike="noStrike" baseline="0" dirty="0" err="1">
                <a:latin typeface="PalatinoLinotype-Roman"/>
              </a:rPr>
              <a:t>printf</a:t>
            </a:r>
            <a:r>
              <a:rPr lang="en-US" sz="1800" b="0" i="0" u="none" strike="noStrike" baseline="0" dirty="0">
                <a:latin typeface="PalatinoLinotype-Roman"/>
              </a:rPr>
              <a:t>-like messages from your code.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3C71D-339B-8E47-C222-FC54F59C3721}"/>
              </a:ext>
            </a:extLst>
          </p:cNvPr>
          <p:cNvSpPr txBox="1"/>
          <p:nvPr/>
        </p:nvSpPr>
        <p:spPr>
          <a:xfrm>
            <a:off x="35601" y="3559932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B28E2-D143-05CF-4161-7BEF2E15769B}"/>
              </a:ext>
            </a:extLst>
          </p:cNvPr>
          <p:cNvSpPr txBox="1"/>
          <p:nvPr/>
        </p:nvSpPr>
        <p:spPr>
          <a:xfrm>
            <a:off x="-84988" y="1748466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50D24-B5C6-F797-11E8-3175602797F3}"/>
              </a:ext>
            </a:extLst>
          </p:cNvPr>
          <p:cNvSpPr txBox="1"/>
          <p:nvPr/>
        </p:nvSpPr>
        <p:spPr>
          <a:xfrm>
            <a:off x="508987" y="5347133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4E824-6C8E-4BA1-14D1-99243785488A}"/>
              </a:ext>
            </a:extLst>
          </p:cNvPr>
          <p:cNvSpPr txBox="1"/>
          <p:nvPr/>
        </p:nvSpPr>
        <p:spPr>
          <a:xfrm>
            <a:off x="6059750" y="1240781"/>
            <a:ext cx="31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27A2-F485-DE31-5A43-62CA5F22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Timer Related Practical's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94939-635C-3B9E-F0FA-5199EDC9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3420188"/>
            <a:ext cx="8649907" cy="1162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6DE64-0843-79C6-4F4E-AC1A4C0379AE}"/>
              </a:ext>
            </a:extLst>
          </p:cNvPr>
          <p:cNvSpPr txBox="1"/>
          <p:nvPr/>
        </p:nvSpPr>
        <p:spPr>
          <a:xfrm>
            <a:off x="1866900" y="244792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FreeRTOSConfig.h</a:t>
            </a:r>
            <a:r>
              <a:rPr lang="en-US" dirty="0"/>
              <a:t> make </a:t>
            </a:r>
            <a:r>
              <a:rPr lang="en-US" dirty="0" err="1"/>
              <a:t>configUSE_TIMERS</a:t>
            </a:r>
            <a:r>
              <a:rPr lang="en-US"/>
              <a:t> == 1</a:t>
            </a:r>
          </a:p>
        </p:txBody>
      </p:sp>
    </p:spTree>
    <p:extLst>
      <p:ext uri="{BB962C8B-B14F-4D97-AF65-F5344CB8AC3E}">
        <p14:creationId xmlns:p14="http://schemas.microsoft.com/office/powerpoint/2010/main" val="258358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50AE-D105-3C7E-9FDA-B02E73A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base source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CFB6-47C2-1EF4-B11A-2D58A0F9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FreeRTOS</a:t>
            </a:r>
            <a:r>
              <a:rPr lang="en-US" dirty="0"/>
              <a:t> uses ARM Cortex Mx processor's internal </a:t>
            </a:r>
            <a:r>
              <a:rPr lang="en-US" dirty="0" err="1"/>
              <a:t>Systick</a:t>
            </a:r>
            <a:r>
              <a:rPr lang="en-US" dirty="0"/>
              <a:t> timer as its time base (RTOS ticking)</a:t>
            </a:r>
          </a:p>
          <a:p>
            <a:r>
              <a:rPr lang="en-US" dirty="0"/>
              <a:t>STM32 Cube HAL layer also by default uses </a:t>
            </a:r>
            <a:r>
              <a:rPr lang="en-US" dirty="0" err="1"/>
              <a:t>Systick</a:t>
            </a:r>
            <a:r>
              <a:rPr lang="en-US" dirty="0"/>
              <a:t> timer as its time base source.</a:t>
            </a:r>
          </a:p>
          <a:p>
            <a:r>
              <a:rPr lang="en-US" dirty="0"/>
              <a:t>If you are using both </a:t>
            </a:r>
            <a:r>
              <a:rPr lang="en-US" dirty="0" err="1"/>
              <a:t>freeRTOS</a:t>
            </a:r>
            <a:r>
              <a:rPr lang="en-US" dirty="0"/>
              <a:t> and STM32 Cube HAL layer in your project, there will be a conflict to use a </a:t>
            </a:r>
            <a:r>
              <a:rPr lang="en-US" dirty="0" err="1"/>
              <a:t>timebase</a:t>
            </a:r>
            <a:r>
              <a:rPr lang="en-US" dirty="0"/>
              <a:t> source.</a:t>
            </a:r>
          </a:p>
          <a:p>
            <a:r>
              <a:rPr lang="en-US" dirty="0"/>
              <a:t>To resolve this, it is strongly recommended to use STM32 cube HAL layer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r>
              <a:rPr lang="en-US" dirty="0"/>
              <a:t> timer (use any timer peripheral of the microcontroller)E.g. TIM1</a:t>
            </a:r>
          </a:p>
        </p:txBody>
      </p:sp>
    </p:spTree>
    <p:extLst>
      <p:ext uri="{BB962C8B-B14F-4D97-AF65-F5344CB8AC3E}">
        <p14:creationId xmlns:p14="http://schemas.microsoft.com/office/powerpoint/2010/main" val="17215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25B2-C1C3-03F5-023D-3AC46E92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7777" cy="1325563"/>
          </a:xfrm>
        </p:spPr>
        <p:txBody>
          <a:bodyPr/>
          <a:lstStyle/>
          <a:p>
            <a:r>
              <a:rPr lang="en-US" dirty="0"/>
              <a:t>2. Selecting </a:t>
            </a:r>
            <a:r>
              <a:rPr lang="en-US" dirty="0" err="1"/>
              <a:t>Timebase</a:t>
            </a:r>
            <a:r>
              <a:rPr lang="en-US" dirty="0"/>
              <a:t> Source other than </a:t>
            </a:r>
            <a:r>
              <a:rPr lang="en-US" dirty="0" err="1"/>
              <a:t>SysTick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47DA62-B0CA-953A-4F9B-A6CC5B730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091"/>
            <a:ext cx="10515600" cy="4318406"/>
          </a:xfrm>
        </p:spPr>
      </p:pic>
    </p:spTree>
    <p:extLst>
      <p:ext uri="{BB962C8B-B14F-4D97-AF65-F5344CB8AC3E}">
        <p14:creationId xmlns:p14="http://schemas.microsoft.com/office/powerpoint/2010/main" val="202864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4CBD-B237-9433-7825-2C7E195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Disable the Code Generation for Below three Interrupt Handlers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C50B6-2ECB-9266-633F-02CEE5954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58410"/>
            <a:ext cx="10515600" cy="32043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E5A2B-728B-4180-3B12-D780E923B723}"/>
              </a:ext>
            </a:extLst>
          </p:cNvPr>
          <p:cNvSpPr txBox="1"/>
          <p:nvPr/>
        </p:nvSpPr>
        <p:spPr>
          <a:xfrm>
            <a:off x="962025" y="1609725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service call via SWI Instruction [SVC()]</a:t>
            </a:r>
          </a:p>
          <a:p>
            <a:pPr marL="342900" indent="-342900">
              <a:buAutoNum type="arabicPeriod"/>
            </a:pPr>
            <a:r>
              <a:rPr lang="en-US" dirty="0" err="1"/>
              <a:t>Pendable</a:t>
            </a:r>
            <a:r>
              <a:rPr lang="en-US" dirty="0"/>
              <a:t> request for System Service [</a:t>
            </a:r>
            <a:r>
              <a:rPr lang="en-US" dirty="0" err="1"/>
              <a:t>PendSV</a:t>
            </a:r>
            <a:r>
              <a:rPr lang="en-US" dirty="0"/>
              <a:t>()]</a:t>
            </a:r>
          </a:p>
          <a:p>
            <a:pPr marL="342900" indent="-342900">
              <a:buAutoNum type="arabicPeriod"/>
            </a:pPr>
            <a:r>
              <a:rPr lang="en-US" dirty="0"/>
              <a:t>System Tick Timer [</a:t>
            </a:r>
            <a:r>
              <a:rPr lang="en-US" dirty="0" err="1"/>
              <a:t>SysTick</a:t>
            </a:r>
            <a:r>
              <a:rPr lang="en-US" dirty="0"/>
              <a:t>()]</a:t>
            </a:r>
          </a:p>
          <a:p>
            <a:r>
              <a:rPr lang="en-US" b="1" dirty="0">
                <a:solidFill>
                  <a:srgbClr val="FF0000"/>
                </a:solidFill>
              </a:rPr>
              <a:t>As these handlers are already defined in </a:t>
            </a:r>
            <a:r>
              <a:rPr lang="en-US" b="1" dirty="0" err="1">
                <a:solidFill>
                  <a:srgbClr val="FF0000"/>
                </a:solidFill>
              </a:rPr>
              <a:t>FreeRTOS</a:t>
            </a:r>
            <a:r>
              <a:rPr lang="en-US" b="1" dirty="0">
                <a:solidFill>
                  <a:srgbClr val="FF0000"/>
                </a:solidFill>
              </a:rPr>
              <a:t> files.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32C2C8-AFDD-E9AE-AABC-21CD835A734E}"/>
              </a:ext>
            </a:extLst>
          </p:cNvPr>
          <p:cNvSpPr/>
          <p:nvPr/>
        </p:nvSpPr>
        <p:spPr>
          <a:xfrm>
            <a:off x="2592280" y="3710866"/>
            <a:ext cx="1012054" cy="3437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B5A46-11B6-5B0A-0299-034C26EA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60" y="1210109"/>
            <a:ext cx="4938992" cy="152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E180CAD-D7BD-899C-9450-D76B07D7FA3E}"/>
              </a:ext>
            </a:extLst>
          </p:cNvPr>
          <p:cNvSpPr/>
          <p:nvPr/>
        </p:nvSpPr>
        <p:spPr>
          <a:xfrm>
            <a:off x="10768614" y="1839044"/>
            <a:ext cx="284085" cy="7266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8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64FE-6BC8-D0DC-1354-6D29B897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Update your Pin Configuration in Device Configuration Tool and Generate the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2232-CE58-DB2F-F7B5-942B98CE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08" y="1867396"/>
            <a:ext cx="10088383" cy="42677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94626-3377-9BCC-5A9A-196CAE003AB4}"/>
              </a:ext>
            </a:extLst>
          </p:cNvPr>
          <p:cNvSpPr txBox="1"/>
          <p:nvPr/>
        </p:nvSpPr>
        <p:spPr>
          <a:xfrm>
            <a:off x="9845336" y="3861786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4 LED’s as GPIO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47079-5555-F360-94D0-61CCDE15A119}"/>
              </a:ext>
            </a:extLst>
          </p:cNvPr>
          <p:cNvSpPr txBox="1"/>
          <p:nvPr/>
        </p:nvSpPr>
        <p:spPr>
          <a:xfrm>
            <a:off x="35511" y="4199138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the Switch as GPIO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0CC45-8868-A280-A4CC-F04DB61571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44" t="27956" r="17310" b="16817"/>
          <a:stretch/>
        </p:blipFill>
        <p:spPr>
          <a:xfrm>
            <a:off x="10644326" y="1065320"/>
            <a:ext cx="495865" cy="4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82EFB8-253F-8424-D2A2-BB5AF4EA6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to Manually add </a:t>
            </a:r>
            <a:r>
              <a:rPr lang="en-US" dirty="0" err="1"/>
              <a:t>FreeRTOS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B73444-BFF1-38A9-E8F1-37CEB96B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Download it from </a:t>
            </a:r>
            <a:r>
              <a:rPr lang="en-US" dirty="0" err="1"/>
              <a:t>Github</a:t>
            </a:r>
            <a:r>
              <a:rPr lang="en-US" dirty="0"/>
              <a:t> of PG-DESD</a:t>
            </a:r>
          </a:p>
        </p:txBody>
      </p:sp>
    </p:spTree>
    <p:extLst>
      <p:ext uri="{BB962C8B-B14F-4D97-AF65-F5344CB8AC3E}">
        <p14:creationId xmlns:p14="http://schemas.microsoft.com/office/powerpoint/2010/main" val="376980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C786-FC75-6226-01DE-3D998406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 Once the Code is Generated , Now You have an Option of Adding </a:t>
            </a:r>
            <a:r>
              <a:rPr lang="en-US" dirty="0" err="1"/>
              <a:t>FreeRTOS</a:t>
            </a:r>
            <a:r>
              <a:rPr lang="en-US" dirty="0"/>
              <a:t> Manually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017FF2-E516-D407-3582-A4CE1556C236}"/>
              </a:ext>
            </a:extLst>
          </p:cNvPr>
          <p:cNvSpPr txBox="1">
            <a:spLocks/>
          </p:cNvSpPr>
          <p:nvPr/>
        </p:nvSpPr>
        <p:spPr>
          <a:xfrm>
            <a:off x="838200" y="14925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Adding </a:t>
            </a:r>
            <a:r>
              <a:rPr lang="en-US" dirty="0" err="1"/>
              <a:t>FreeRTOS</a:t>
            </a:r>
            <a:r>
              <a:rPr lang="en-US" dirty="0"/>
              <a:t> Kernel to your Project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D72C0D5-F18E-C214-A433-D0A9FBCCA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812"/>
          <a:stretch/>
        </p:blipFill>
        <p:spPr>
          <a:xfrm>
            <a:off x="989121" y="2654429"/>
            <a:ext cx="10515600" cy="336041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4C6CFF-9FD2-3AAA-C2D0-6437CC3E94D0}"/>
              </a:ext>
            </a:extLst>
          </p:cNvPr>
          <p:cNvSpPr/>
          <p:nvPr/>
        </p:nvSpPr>
        <p:spPr>
          <a:xfrm>
            <a:off x="838200" y="4394454"/>
            <a:ext cx="2988076" cy="1500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E0126-62BE-268E-34EA-4593A1AE22EF}"/>
              </a:ext>
            </a:extLst>
          </p:cNvPr>
          <p:cNvSpPr txBox="1"/>
          <p:nvPr/>
        </p:nvSpPr>
        <p:spPr>
          <a:xfrm>
            <a:off x="1251751" y="6329786"/>
            <a:ext cx="190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this Method</a:t>
            </a:r>
          </a:p>
        </p:txBody>
      </p:sp>
    </p:spTree>
    <p:extLst>
      <p:ext uri="{BB962C8B-B14F-4D97-AF65-F5344CB8AC3E}">
        <p14:creationId xmlns:p14="http://schemas.microsoft.com/office/powerpoint/2010/main" val="375245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1597</Words>
  <Application>Microsoft Office PowerPoint</Application>
  <PresentationFormat>Widescreen</PresentationFormat>
  <Paragraphs>144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FreeMono</vt:lpstr>
      <vt:lpstr>FreeSerif</vt:lpstr>
      <vt:lpstr>PalatinoLinotype-Bold</vt:lpstr>
      <vt:lpstr>PalatinoLinotype-Roman</vt:lpstr>
      <vt:lpstr>Office Theme</vt:lpstr>
      <vt:lpstr>Package</vt:lpstr>
      <vt:lpstr>FreeRTOS Environment Setup and Lab Handbook for STM32F4 Discovery Board</vt:lpstr>
      <vt:lpstr>Part 1: Building a FreeRTOS Project</vt:lpstr>
      <vt:lpstr>1. Create new(Cube) STM32F407VGT Project</vt:lpstr>
      <vt:lpstr>Time base source selection </vt:lpstr>
      <vt:lpstr>2. Selecting Timebase Source other than SysTick</vt:lpstr>
      <vt:lpstr>3. Disable the Code Generation for Below three Interrupt Handlers</vt:lpstr>
      <vt:lpstr>4. Update your Pin Configuration in Device Configuration Tool and Generate the Code</vt:lpstr>
      <vt:lpstr>Steps to Manually add FreeRTOS </vt:lpstr>
      <vt:lpstr>5. Once the Code is Generated , Now You have an Option of Adding FreeRTOS Manually</vt:lpstr>
      <vt:lpstr>Layered Architecture of Project</vt:lpstr>
      <vt:lpstr>7. To Add FreeRTOS Manually Create a “Middleware” Source Folder</vt:lpstr>
      <vt:lpstr>8. Make Sure that “Middleware” Folder is not Excluded from build by Right Click the Middleware Folder -&gt; Properties</vt:lpstr>
      <vt:lpstr>9. Exclude sysmem.c file as now RTOS will handle Memory Management</vt:lpstr>
      <vt:lpstr>10. Open Your Project via System Explorer and Add FreeRTOS and SEGGER Folders in Middleware Folder</vt:lpstr>
      <vt:lpstr>11. Headers to Include in main.c and Enable Assert Selection</vt:lpstr>
      <vt:lpstr>12. Main.c file snippet for Blinking 3 Led’s (Green, Orange, Red) in 3 Task</vt:lpstr>
      <vt:lpstr>13. Include Path Settings</vt:lpstr>
      <vt:lpstr>14. After Including the Paths build your Project and Genrate the *. ELF File</vt:lpstr>
      <vt:lpstr>Part 2: Flashing and Real Time view of Task in SEGGER Ozone and SEGGER SystemView</vt:lpstr>
      <vt:lpstr>Installing J-Link and STLinkReflash Utility</vt:lpstr>
      <vt:lpstr>Flashing and Debugging Program via SEGGER Ozone</vt:lpstr>
      <vt:lpstr>STM32F407 SVD File input to Ozone</vt:lpstr>
      <vt:lpstr>Creating Ozone Project</vt:lpstr>
      <vt:lpstr>Ozone Project Cont..</vt:lpstr>
      <vt:lpstr>Ozone Project Cont.</vt:lpstr>
      <vt:lpstr>Attach Ozone to STM32F4 Disc Board</vt:lpstr>
      <vt:lpstr>Viewing Task in Ozone</vt:lpstr>
      <vt:lpstr>Ozone Layout</vt:lpstr>
      <vt:lpstr>From Ozone to System View</vt:lpstr>
      <vt:lpstr>Using System View</vt:lpstr>
      <vt:lpstr>Segger System View</vt:lpstr>
      <vt:lpstr>For Timer Related Practical's</vt:lpstr>
    </vt:vector>
  </TitlesOfParts>
  <Company>ZF India Pvt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Environment Setup and Lab Handbook for STM32F4 Discovery Board</dc:title>
  <dc:creator>Bharani Tarun HYD UDBA2</dc:creator>
  <cp:lastModifiedBy>Bharani Tarun HYD UDBA2</cp:lastModifiedBy>
  <cp:revision>30</cp:revision>
  <dcterms:created xsi:type="dcterms:W3CDTF">2024-06-06T07:32:11Z</dcterms:created>
  <dcterms:modified xsi:type="dcterms:W3CDTF">2025-01-02T06:51:58Z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2024-06-06T07:46:54Z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e092fec9-c3ac-43c8-be76-614c52f29f2e</vt:lpwstr>
  </property>
  <property fmtid="{D5CDD505-2E9C-101B-9397-08002B2CF9AE}" pid="8" name="MSIP_Label_7294a1c8-9899-41e7-8f6e-8b1b3c79592a_ContentBits">
    <vt:lpwstr>0</vt:lpwstr>
  </property>
</Properties>
</file>