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461" r:id="rId48"/>
    <p:sldId id="287" r:id="rId49"/>
    <p:sldId id="288" r:id="rId50"/>
    <p:sldId id="292" r:id="rId51"/>
    <p:sldId id="293" r:id="rId52"/>
    <p:sldId id="294" r:id="rId53"/>
    <p:sldId id="296" r:id="rId54"/>
    <p:sldId id="264" r:id="rId55"/>
    <p:sldId id="265" r:id="rId56"/>
    <p:sldId id="266" r:id="rId57"/>
    <p:sldId id="267" r:id="rId58"/>
    <p:sldId id="268" r:id="rId59"/>
    <p:sldId id="428" r:id="rId60"/>
    <p:sldId id="298" r:id="rId61"/>
    <p:sldId id="300" r:id="rId62"/>
    <p:sldId id="448" r:id="rId63"/>
    <p:sldId id="449" r:id="rId64"/>
    <p:sldId id="269" r:id="rId65"/>
    <p:sldId id="450" r:id="rId66"/>
    <p:sldId id="451" r:id="rId67"/>
    <p:sldId id="272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301" r:id="rId78"/>
    <p:sldId id="387" r:id="rId79"/>
    <p:sldId id="388" r:id="rId80"/>
    <p:sldId id="309" r:id="rId81"/>
    <p:sldId id="402" r:id="rId82"/>
    <p:sldId id="403" r:id="rId83"/>
    <p:sldId id="392" r:id="rId84"/>
    <p:sldId id="393" r:id="rId85"/>
    <p:sldId id="405" r:id="rId86"/>
    <p:sldId id="406" r:id="rId87"/>
    <p:sldId id="446" r:id="rId88"/>
    <p:sldId id="431" r:id="rId89"/>
    <p:sldId id="432" r:id="rId90"/>
    <p:sldId id="433" r:id="rId91"/>
    <p:sldId id="434" r:id="rId92"/>
    <p:sldId id="435" r:id="rId93"/>
    <p:sldId id="278" r:id="rId94"/>
    <p:sldId id="436" r:id="rId95"/>
    <p:sldId id="438" r:id="rId96"/>
    <p:sldId id="282" r:id="rId97"/>
    <p:sldId id="439" r:id="rId98"/>
    <p:sldId id="440" r:id="rId99"/>
    <p:sldId id="285" r:id="rId100"/>
    <p:sldId id="286" r:id="rId101"/>
    <p:sldId id="462" r:id="rId102"/>
    <p:sldId id="441" r:id="rId103"/>
    <p:sldId id="442" r:id="rId104"/>
    <p:sldId id="290" r:id="rId105"/>
    <p:sldId id="444" r:id="rId106"/>
    <p:sldId id="44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0:40.0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20126 8837 0,'18'0'109,"-1"0"-93,89 0 0,-71 0-16,18 0 15,0 0 1,53 0-1,-53 0 1,17 0 0,72 0-1,-19-35 1,-52 17 0,-18 18 15,-1 0-16,1 0 1,18-17 0,-18 17-1,-18 0 1,18 0 0,0 0-1,-18 0-15,18 0 16,0 0-1,-18 0 1,1 0 0,-1 0-1,18 0 1,-18 0 0,18 0-1,0 0 1,17 0-1,-17 0 1,-17 0 0,17 0-1,-36 0-15,19 0 16,16 0 0,19 0-1,-18 0 1,17 35-1,1-18 1,17 36 0,-35-35-1,0-18 17,35 18-17,-17-18 1,-18 0-1,35 0 1,18 0 0,-71 0-16,53 0 15,18 0 1,0 0 0,-18 0-1,-35 0 1,18 0-1,-1 0 1,-52-18-16,52 0 16,-34 1-1,-1-1 1,35-17 15,-17 0-15,0-18-1,-17 35-15,-1-17 16,0-1-16,18-17 16,18-17-1,-19-1 1,-16 36 0,-19 17-1,-17 1 1,0-1-1,0 1 1,0-1 0,0 0 93,-17 1-109,-19-19 16,-34 1-1,-1 0 1,18 35 0,18-35-1,-18 35 1,-17-18-1,-19 0 1,1 1 0,0 17-1,-18-18 1,18-17 0,0 17 15,17 0-16,-52-17 1,17 0 0,18 17-1,17 18 1,-17 0 0,35 0-1,36 0-15,-19 0 16,1 0-16,-18 0 15,0 0 1,0 0 0,0 0-1,-17 0 1,52 0 0,-17 18-1,0-18-15,-18 0 16,0 17-1,-18-17 1,1 36 0,17-36-1,0 0 1,-35 17 0,35-17-1,0 0 1,-18 0-1,18 18 1,0-18 0,0 0-1,-52 0 1,-1 0 0,70 0 15,1 0-16,-18 0 1,0 0 0,-17 35-1,-159 1 1,17-1 0,18-17-1,123-1 1,18-17-1,36 0 1,-1 0-16,-35 18 31,0-18-15,18 17 0,0-17-1,-1 18 1,19-18-16,-54 35 15,18 1 1,18-36 0,0 0-1,-18 17 1,35 1-16,-35 0 16,36 17-1,-1-18 1,0 54-1,1-18 1,-1 0 0,0 17-1,18-52-15,-17 35 16,17 18 15,0-19-15,0-34-1,0 17 1,0-17 0,0 0 31,17-1-1,1 1-14,0-18-17,-18 18 1,17-18 0,1 0-16,0 0 31,-1 0-16,1 0-15,0 0 32,-1 17 15,1-17-32,-18 18-15,17-18 16,1 17-1,0-17 64,-1 0-64,1 0 1,0 0 140,-1 0-140</inkml:trace>
  <inkml:trace contextRef="#ctx0" brushRef="#br0" timeOffset="2016.29">19473 9648 0,'18'0'218,"-18"-17"-218,18 17 16,-1 0 0,1 0-1,0-18 1,-1 18 15,1 0-31,-1 0 31,1 0-15,0 0 15,-1 0-15,1 0-1,17 0 1,-17 0 0,17 0-16,0 0 15,1 0 1,17 0 0,-36 0-1,1 0 110</inkml:trace>
  <inkml:trace contextRef="#ctx0" brushRef="#br0" timeOffset="3072.75">19950 9331 0,'0'35'125,"17"1"-110,18-36-15,1 35 16,-1 0 0,18 18-1,-18-35-15,-17 35 16,0-53 0,-1 0-1,-17 17 1,18 1-1,-18-1 32,0 1-31,0 0 0,-18-1-1,18 1-15,-35 0 16,0 17 15,35-17-31,-36-18 16,19 0 15,-1 0 16,0 0-16</inkml:trace>
  <inkml:trace contextRef="#ctx0" brushRef="#br0" timeOffset="5914.31">20779 9842 0,'17'0'203,"71"0"-188,-35 0 17,0 0-17,18 18 1,-54-18 0,19 18-1,-1-18 1,0 0-1,1 0 1,-1 0-16,0 0 16,18 0-1,-18 0 1,-17 0 0,0 0-1,-1 0 1,36 0 15,-18 0-15,1 0-1,17 0 1,-36 0 0,36 0-1,-18 0 1,-17 0-1,17 0 1,18 0 0,0 0-1,0 0 1,0 0 0,0 0-1,-18 0 1,18 0 15,-35 0-15,35 0-1,-18-18 1,0 18 0,-17 0-16,17-18 15,18 18 1,0 0-1,18 0 1,-19-17 0,19-1-1,-36 18-15,18 0 16,-17 0 0,16-17-1,-16 17 16,-1 0 1,-17 0-17,-1 0-15,19-18 16,-19 18 0,18 0-1,1 0 1,34 0-1,-17 0 1,35-18 0,-35 18-1,-35 0 1,17 0 0,-17 0-1,35 0 1,0 0 15,17 0-15,-52 0 46</inkml:trace>
  <inkml:trace contextRef="#ctx0" brushRef="#br0" timeOffset="11084.94">21290 10830 0,'18'0'125,"-1"0"-109,1 0-16,0 0 16,17-17-16,-17-1 15,52 18 1,18-18-1,36 18 1,-54 0 0,1-17 15,-1 17-15,1 0-1,-18 0 1,0 17-1,-35 1-15,52-18 16,1 18 0,-18-18-1,-1 0 1,19 0 0,-18 0-1,0 0 1,-18 0-1,18 0 17,0 17-17,0-17 1,17 0 0,-34 18-16,-1 0 15,18-1 1,0 1-1,17-18 1,-17 0 0,0 17-1,18-17 1,-18 0 0,-18 0-1,18 0 1,0 0-1,0 0 17,0 0-17,17 0 1,-35 0 0,18 0-1,0 0 1,0 0-1,0 0 1,0 0 0,35 0-1,-52 0 1,16 0 15,19 0-15,-18 0-1,0 0 1,0 0 15,0 0-15,105 36 0,-140-36-1,35 0-15,18 17 16,-1-17-1,-17 0 1,0 18 0,0 0-1,-18-1-15,89 19 16,-72-19 0,1 1-1,-17-18 1,-19 0-1,1 0 17,0 0-32,17 0 31,18 0-15,0 0-1,70 0 1,-17 0-1,0 0 1,-53 0 0,0 0-1,0 0 1,0 0 0,-36 0-16,54-18 15,-1-17 1,-17 17-1,18 1 1,-18-1 15,0 0-15,35 18 0,-35-17-1,0 17 1,0 0-1,-1-18 1,1 18 0,-17 0-16,-19 0 15,1-18-15,17 18 16,36 0 0,-18 0-1,0 0 1,-1 0-1,1 0 1,-17 0 0,34 0-1,-17 0 1,53 0 0,0-17-1,0-1 1,-36 18-1,-17-17 1,0-1 0,18 0-1,-1 1 1,1 17 0,-18-18-1,17 18 1,-17 0-1,35 0 17,-35 0-17,0 0 1,35 0 0,-17 0-1,-36-18 1,0 18-16,18 0 15,0 0 1,0 0 0,0 0-1,-35 0 1,17 0 15,-17 0-31,17 0 16,0 0-16,-17 0 15</inkml:trace>
  <inkml:trace contextRef="#ctx0" brushRef="#br0" timeOffset="12730.23">22842 11307 0,'36'35'78,"-1"0"-78,0-17 16,177 123-1,-142-88 1,54 0-1,-36 17 1,-17-17 0,-36-35-1,0-1 1,18 19 0,-35-19-1,-1 1 1</inkml:trace>
  <inkml:trace contextRef="#ctx0" brushRef="#br0" timeOffset="13670.84">23724 11342 0,'-35'17'94,"0"19"-78,17-19-16,-35 19 0,-17-1 15,-54 18 1,-35 17 0,36 1-1,52-18 1,18-18-1,1 18 1,-19-18 0,71-17-1,-18 0 17,1-18-17,-1 17 16,0 1-15,1-18 0,17 18-1</inkml:trace>
  <inkml:trace contextRef="#ctx0" brushRef="#br0" timeOffset="16779.43">21572 12330 0</inkml:trace>
  <inkml:trace contextRef="#ctx0" brushRef="#br0" timeOffset="17931.38">19985 12347 0,'0'18'32,"0"-1"-17,0 1-15,0 0 16,17 17-1,1-17 1,0-1 0,-1 19-1,1-36 1,0 17 0,70 1 15,18-36-16,-18-35 1,35-17 0,-17-18-1,-18 17 1,-17 18 0,-53 35-16,-18 1 15</inkml:trace>
  <inkml:trace contextRef="#ctx0" brushRef="#br0" timeOffset="19112.88">19879 12965 0,'18'35'140,"-1"-18"-124,19-17 0,-19 18-16,18-18 15,142-35 1,193-89 0,1 71-1,-19-35 1,-87 35-1,-194 18 1,-54 35 0,-17-18-1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11.7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11218 8502 0,'-17'0'187,"-19"-35"-187,-52-1 16,-123-34-1,158 35 1,0 35 0,17-36-16,-69-34 15,34 17 1,18 35-1,-70-35 1,-54 36 0,-70 17-1,106 0 1,-35 0 0,52 17-1,-34 36 1,16 18-1,1-18 1,71-18-16,-36 0 16,35 0-1,-105 54 1,0-19 0,105 1-1,-17-18 1,35 17-1,-18 1 1,36-18-16,-35 17 16,17 1-1,-18 17 1,18-35 0,0 17-1,18 1 1,35 0-1,0 17 1,18 35 0,52-17 15,1 35-15,-18-70-1,17-1 1,1-17-1,-54-17-15,36 16 16,18 1 0,70 18-1,-18-18 1,-52-18 0,0 0-1,-1-35-15,18 0 16,36 0-16,193-35 15,18 17 1,-88-17 0,0-18-1,-88 36 17,-71 17-32,0 0 15,18-18-15,124-35 16,-36-35-1,-53 53 1,18-18 0,-71 17-1,-18 19 1,-17-1-16,0-35 16,18 0-1,17-17 1,-18-1-1,19 18 1,-19-17 0,36-54-1,-53 36 17,17 0-17,-34 0 1,-1 35-1,-35 0 1,0 18 0,0-18-1,-35-18 1,-18 1 0,-18 17-1,18-18 1,-17 36-1,-1-36 1,1 1 0,34 52-1,-17-35-15,-17 18 32,-1 17-17,18 18 1,-35 0-1,35 0-15,0 0 16,1 0-16,-107-17 16,18 17-1,35 17 1,18-17 0,17 18-1,-35-1 1,36 19-16,-19-19 15,19 19 1,-1-19 0,18 19 15,1-36-15,-19 17-1,0 18 1,54-35-1,-1 0 1,1 0 187</inkml:trace>
  <inkml:trace contextRef="#ctx0" brushRef="#br0" timeOffset="2841.81">9878 17110 0,'17'70'94,"1"18"-78,35 124-1,-53-177 1,18 1-16,-1-36 16,-17 17-1,18-17 63,17-17 1,0-19-64,177-211 1,-71 89-1,212-230 1,35 17 0,141-52-1,-317 282 1,-159 88 0,0 0-1,-53 35 1</inkml:trace>
  <inkml:trace contextRef="#ctx0" brushRef="#br0" timeOffset="6619.09">8908 3598 0,'70'0'219,"1"0"-203,140 71-1,-158-71-15,-35 18 16,35-18 0,-18 17-1,0-17-15,18 18 16,0-18-1,18 17 1,-18 1 0,0-18-1,-18 0-15,-17 0 16,17 0 0,0 0 15,0 0-16,18 18 1,18-1 0,-36 1-1,-17-18-15,35 0 16,-18 0 0,-17 18-1,35-18 1,-36 0-1,1 0 1,35 0 0</inkml:trace>
  <inkml:trace contextRef="#ctx0" brushRef="#br0" timeOffset="10136.9">8996 4710 0,'17'0'156,"1"0"-140,53 0 0,123 0-1,-124 0-15,18 0 16,-52 0-16,34 0 16,1 0-1,-36 17 1,18 1 15,0-18-15,0 0-1,-18 0-15,0 0 16,-35 17-16,53-17 16,0 18-1,-17-18 1,34 0-1,18 18 1,-52-1-16,-19 1 16,18-18-16,18 18 15,0-1 1,0-17 0,0 18-1,0-18 16,18 0-15,-54 18-16,54-18 16,-18 17-1,0-17 1,-18 0 0,18 0-1,17 0 1,19 0-1,-37-17 1,1 17 0,0 0-1,18-18 1,-36 0 0,0 18-1,18-17 16,0-1-15,-17 18 0,-1 0 15,-18-18-15,1 18-1,0 0 1,-1 0-1</inkml:trace>
  <inkml:trace contextRef="#ctx0" brushRef="#br0" timeOffset="11886.85">9454 6932 0,'124'0'125,"17"0"-109,371 0-1,-407 0 1,-34 0 0,35 0-1,-18 18 1,-35-1 0,0 1-1,0-18 1</inkml:trace>
  <inkml:trace contextRef="#ctx0" brushRef="#br0" timeOffset="13769.94">9790 9913 0,'0'-18'125,"70"-17"-110,18 17-15,-17 1 16,141-1 0,-107 1-1,-16 17 1,-19 0 0,1-18-1,-18 18 1,17 0-1,-52 0 1,-1 0 0,1 0-1</inkml:trace>
  <inkml:trace contextRef="#ctx0" brushRef="#br0" timeOffset="19975.66">9578 13970 0,'35'-18'110,"18"18"-95,53-17 1,-53-1-16,-18 18 16,18-18-1,-18 1 1,1 17 0,-1 0-16,-17 0 15,-1 0-15,18 0 16,-17 0-1,0 0 1,-1 0 0,19 0-1,-1 0 17,-17 0-17,17 0 1,0 0-1,-17 0-15,-1 0 16,1 0 0,0 0-1</inkml:trace>
  <inkml:trace contextRef="#ctx0" brushRef="#br0" timeOffset="21093.3">9031 14464 0,'18'0'94,"35"0"-78,0 0-16,17-18 15,89 18 1,-141 0 0,70 0-1,-35 0 1,-18 0-1,0 0-15,-17 0 16,17 0-16,36 0 16,-18 0-1,17 0 1,-17-17 15,0-1-15,18-17-1,-54 35-15,1 0 16,-1 0-16,-17-18 47,36 18-31,17-18-16,0 18 15,-18-17-15,0 17 16,-17 0-16,-18-18 15</inkml:trace>
  <inkml:trace contextRef="#ctx0" brushRef="#br0" timeOffset="22491.96">10319 15046 0,'53'18'125,"0"17"-109,-18-35-16,18 18 16,0-18-1,35 17 1,-35-17-1,-18 0 1,-17 0 0,17 0-1,36 0 1,-36 0 0</inkml:trace>
  <inkml:trace contextRef="#ctx0" brushRef="#br0" timeOffset="23189.45">9543 15910 0,'53'18'78,"-36"-18"-78,54 0 16,-18 18-16,0-18 15,17 17 1,71 18-1,18 1 1,-53-19 0,-36-17-1,-34 0 1</inkml:trace>
  <inkml:trace contextRef="#ctx0" brushRef="#br0" timeOffset="23860.64">9507 16439 0,'18'0'94,"70"0"-79,18 0-15,0 0 16,0 0-16,-53 0 15,52 0 1,-34 0 0,-18 0-1,-35 0 1,-18-17 46</inkml:trace>
  <inkml:trace contextRef="#ctx0" brushRef="#br0" timeOffset="27665.6">6421 15011 0,'17'17'63,"-17"36"-48,0-35-15,18 17 16,17 124 0,53 88-1,-17-88 1,-36-124 0,-17-17-1,-1-18 16,1 0-15,70-124 0,124 18-1,0-35 1,-36 18 0,-105 34-1,-1 37 1,-52 34-1,17-35 1,-17 18 0,17 17-1,0-17 1,0 35 0,-17-18-1,0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5239 6138 0,'17'0'140,"36"18"-124,-17 0-16,-1-1 16,18-17-16,0 18 15,17-18 1,-17 0-1,0 0 1,0 0 0,18 0-1,-19 0 1,-16 0 0,-19 0-1,36 0 16,-17 0-15,-19 0-16,54 0 16,-36 0-1,-17 0 1,17 0 0,-17 0-16,17 0 31,0 0-16,-17 0-15,17 0 16,-17-18 0,35 1-1,-36 17 1,19-36 0,16 19 15,-16-1-31,-19 0 15,1 18 1</inkml:trace>
  <inkml:trace contextRef="#ctx0" brushRef="#br0" timeOffset="13635.13">3334 6950 0,'17'0'218,"1"0"-202,17 0-16,-17 0 16,17 0-16,0 0 15,18 0 1,-17 0-1,17 0 1,-18-18 0,35 18-1,-34 0 1,-19 0-16,1 0 16,17 0-1,1 0 1,-19 0-16,1 18 15,17-18-15,18 17 16,0 1 15,0-18-15,35 0 0,-35 18-1,-18-18-15,-17 0 16,0 0-16,34 17 15,1 1 1,0-18 0,-35 0-16,17 0 15,18 0 1,35 0 0,-35 0-1,18 0 1,-1 0-1,-17 0 1,-17 0 0,-1 18 15,35-18-15,1 0-1,-1 0 1,-17 0-1,0 0 1,18 0 0,-1 0-1,-17 0 1,36-36 0,-19 19-1,-17 17 1,53-18-1,-36 0 1,19 1 0,-37 17-1,-34 0 1,53 0 0,-18-18-1,0 18 1,17 0-1,18 0 1,-70 0-16,88 0 16,-36 0-1,-17 0 1,18 0 0,17 0-1,-17 0 1,-1 0-1,-17 0-15,0 0 16,0 0 0,0 0-1,-18 0 17,0 0-17,18 0 1,35 0-1,-17 0 1,-18 0 0,35 0-1,-35 0 1,-18 0 0,-17 0 15,0 0-16,34 0 1,1 0 0,-17 0-1,-1 0 1,-17 0 15,-1 0-15,1 0-1,35 0 1,-36 0 31,1 0-16</inkml:trace>
  <inkml:trace contextRef="#ctx0" brushRef="#br0" timeOffset="17251.34">5821 6368 0</inkml:trace>
  <inkml:trace contextRef="#ctx0" brushRef="#br0" timeOffset="22439.77">4621 11130 0,'18'-18'140,"53"1"-140,-1-18 16,1 17-16,52 0 15,1-17-15,123 0 32,-36 17-17,36 0 1,-70 18 0,52 0-1,-123 0 1,-53 0-1,35 18 1,-35-18 0,17 18-1,1-1 1,-54-17-16,36 0 16,0 0-1,-35 0 16,0 0-15,52 0 0,-52 0-16,17 0 15,-17 0-15,52 0 16,-17 0 0,-18 0-1,1 0 1,-1 0-1,0 0 1,1-17 0,34 17-1,-17-18 1,-35 18-16,-1 0 16,19 0 15,-1 0-16</inkml:trace>
  <inkml:trace contextRef="#ctx0" brushRef="#br0" timeOffset="24939.86">18556 6244 0,'18'0'156,"-1"0"-141,19 35 1,69 18 0,1-53-1,0 18 1,71 35 0,-36-35-1,35 17 1,0 0-1,-70 18 17,-18-18-17,-35-17 1,18-18 0,-18 0-1,0 18 1,53-18-1,-18-18 1,18 0 0,-89 18-16,19-17 15,-1 17-15,18 0 16,0-18 0,0 18-1,17-18 1,-52 18-1,-1 0 1</inkml:trace>
  <inkml:trace contextRef="#ctx0" brushRef="#br0" timeOffset="25997.81">17498 7250 0,'17'0'109,"19"-18"-109,17 18 16,17 0-16,18-18 15,159 18 1,-17 0 0,140 18-1,-194-18 1,-17 0-1,0 0 1,-53 18 0,0-18 15,-54 0-15,-34 0-16</inkml:trace>
  <inkml:trace contextRef="#ctx0" brushRef="#br0" timeOffset="30523.54">17480 7973 0,'35'0'125,"36"17"-109,-18 1-16,-18-18 16,18 0-1,-18 0 1,1 0-1,34 0 1,-35 0 0,-17 0-1,17 0 48,-17 0-48,17-18-15,1 18 16,-19 0-16,54-17 16,-18-1 15,17 18-15,54 0-1,52 0 1,-17 0-1,-53 0 1,-71 0 0,-17 0-1,-1 0 48,54 0-48,-36 0 1,-17 0-16,35 0 16,17 0 15,18 0-15,-17 0-1,-36 0 1,18 0-1,0 0 1,18 0 0,-54 0-1,54-18 1,-18 18 0,0-17-1,0-1 1,-18 18-1,-18-17 1,1 17 0,35 0 15,18-18-15,-36 18-1,0 0 1,-17 0-16,17-18 15,18 18 1,-18 0 0,1 0-1</inkml:trace>
  <inkml:trace contextRef="#ctx0" brushRef="#br0" timeOffset="35145.98">4710 15187 0,'0'-18'109,"35"18"-93,18-17-16,0 17 15,229 0 1,-70 35-1,-1-35 1,1 35 0,52 18-1,-17 0 1,-123-35 0,88 17-1,-18-17 1,-71-18-1,-17 0 1,-53 0 0,-36 0-16,54 0 15,-18 0 1,0 0 0,0 0-1,17-18 1,-17 0-1,71-17 1,-89 18-16,53-1 31,-35 0-15,-18 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3:16.7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7391 4657 0,'0'17'31,"0"1"78,88-18-77,-70 0-32,34 0 0,19 18 15,194 70 1,-213-71 0,-16 1-16,17 17 31,-18-35-31,18 0 31,-18 0-31,0 0 16,-17 0-16,17 0 15,-17 0-15,53 0 16,-36 0 0,0 0-1,0 0 1,1 0-16,-1 0 15,-17 0-15,70-17 16,-35 17 0,0-18-1,88 18-15,-71-18 32,18 1-17,36-1 1,-54 0-1,19 18-15,52-35 16,-53 18-16,71-1 16,-36-17-1,1-1 1,17 19 0,18-19-1,-18 19 1,-88 17-1,35 0 1,-35 0-16,35 0 16,35 0-1,-34 0 1,-37 17 0,19-17-1,-53 0 1,17 18-16,0 0 15,0-1 1,1-17-16,87 0 16,36 36-1,-18-36 1,-70 17 0,17 19-1,-53-19-15,53 36 16,-35-35-1,35-1 1,-70-17 0,17 18-16,1-18 15,-19 0-15,71 0 16,54 0 15,-54 0-15,-35 0-1,0 0 1,-18 0-16,0 0 16,-17 0-16,17 0 15,18 0 1,0 0 0,-18 0-16,36-18 15,17 1 1,0-19-1,-17 19 1,35-1 0,-71 1-1,18 17 1,0-18-16,0 18 16,17 0-1,-17 0 1,0-18 15,0 1-15,35-19-1,53 1 1,0-35 0,-105 34-16,16 36 15,19-17 1,0-1-1,-1 18 1,-17 0 0,-18 0-16,18 0 15,-17 0 1,-1 0-16,0 18 16,0-18-1,-17 0-15,17 17 16,1-17-16,16 18 15,-16 0 1,17-18 0,17 17-1,-70 1 79,18-18-78,-18-18 31</inkml:trace>
  <inkml:trace contextRef="#ctx0" brushRef="#br0" timeOffset="5564.11">3898 5856 0,'35'0'125,"71"0"-125,71 0 15,34-18-15,1 18 16,-36-35-16,71 0 15,-70 35 17,-124 0-17,0 0-15,-18-18 16,18 18-16,17-17 16,-17 17-1,18 0 1,-54 0-16,89-18 15,53 0 1,-18-17 0,-70-18-1,-1 18 1,-17 0 0,18-36-1,-1 18 1,18-17-1,-70 34 1,53 19 0,-18-19-1,-53 19-15,17 17 32,1-18-17,52-52 1,-17 17-1,-17 17-15,-1 1 16,0 17-16,-17-17 16,17-53-1,-17 70 1,-18 1 0,0-1-1,0 0-15,17 1 31,-17-1-15,0-17-16,-17 35 16,-1-35-16,0-1 15,-17 1 1,-18 0 0,-17-18-1,34 18-15,19 17 16,-36 0-1,-18-17 1,54 35-16,-36 0 16,-35-18-1,-18 1 1,70 17 0,1 0-16,-18-18 31,18 18-31,-18 0 15,35 0 1,-70 0 0,53 0-1,-18 0 1,18 0 0,-1 0-1,-34 18 1,17-1-1,35-17-15,1 0 16,-19 18-16,-16 17 16,-19 1-1,18-1 1,0 0 0,-17-17-1,-1 35 1,-17-18-1,0-17 17,17-1-17,18-17 1,-17 0 0,34 0-1,19 0-15,-54 0 16,36 0-1,-18 0 1,18-17-16,-1-1 16,-17-17-1,1 17 1,-19 0 0,36 1-1,-1-1 1,36 0-16,-35 18 15,0-35 1,17 18 15,1 17-31,-19-18 16,36 0 15,-17 18-15,-1 0-16,0 0 15,-35 0 1,36 0-16,-18 0 16,-1 0-16,-17 0 15,0 36 1,-17-19 0,17 18-1,-18 18 1,-17 0 15,53-17-31,17-1 16,-52 18-1,17 17 1,-18 1 0,1-18-1,34 17 1,19-52-16,-1 17 15,1 1 1,-1-19 0,18 18-1,0-17 17,0 0-32,0-1 0,18 1 15,17 0 1,35 17 15,-17 35-15,71 1-1,52 0 1,-52-18 0,-71-36-1,-36-17 1,1 0-16,-1 18 15,1-18 1,17 0 0,-17 0-16,0 0 15,-1 0 1,1 17-16,0-17 31,-1 0-31,1 18 16,-1-18 31,36 0-32,-35 18 1,17-18-16,1 17 16,-19 1-16,36 0 15,-18-1 1,18 1-1,0 17 1,-35-35 15,-18 18-15,18-1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03.7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31150 4639 0,'0'35'78,"0"18"-62,0 35-16,0-52 15,0 17 1,0 35-16,0-18 16,-17-34-16,17 17 15,-18-1 1,18 19-1,0 17 1,0-17 0,0-36-1,0 18 1,0 18 0,0-19-1,-18 19 16,18-36-31,-17 18 16,17 0 0,0-18-1,0 18 17,-18 0-17,18-35 1,0 52-1,0-52 1,0 0 0</inkml:trace>
  <inkml:trace contextRef="#ctx0" brushRef="#br0" timeOffset="1245.5">30709 5944 0,'18'18'141,"17"35"-141,0-18 16,-17 18-16,53 53 15,35 88 1,-36-106-1,-52-70 1,-1-18 31,1-36-31,53-105-1,17 0 1,-18-18-1,-34 54 1,-1 34 0,-35 53-16,17-17 15</inkml:trace>
  <inkml:trace contextRef="#ctx0" brushRef="#br0" timeOffset="3124.91">27499 3881 0,'0'70'79,"-35"265"-64,-18-176 1,18 0-16,-54 141 15,1 17 1,18-158 0,52-89-1,18-34 1</inkml:trace>
  <inkml:trace contextRef="#ctx0" brushRef="#br0" timeOffset="3931.5">26705 4939 0,'18'70'78,"17"36"-78,18 18 15,-18-1-15,1 18 16,69 36 0,-52-142-1,-53-17 1,18-18-1,0 0 1,17 0 0,18-18-1,194-194 1,-53 18 15,-88 106-15,-53 35-1,-18 18 1,-35 17 0</inkml:trace>
  <inkml:trace contextRef="#ctx0" brushRef="#br0" timeOffset="5885.23">21678 4463 0,'18'0'78,"-1"53"-62,-17 17-16,18 18 16,-18 159-1,0-88 1,0-36-1,-35 107 1,35-160 0,-18 1-16,-17-1 15,17 1 1,18-36 0,0 1-1</inkml:trace>
  <inkml:trace contextRef="#ctx0" brushRef="#br0" timeOffset="6582.59">21308 5433 0,'0'88'62,"35"53"-62,71 71 32,-88-177-32,17 0 15,-18-17 1,1 17-1,0-17 1,-1 17 0,19-17-1,-19-18 1,19 17 15,-19-17-31,89-70 16,159-230-1,-54-53 1,19 0 0,-72 71-1,-122 212 1,-1 17-16,-35 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26.32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3404 1940 0,'106'0'187,"18"18"-171,-1 0-16,-35-18 15,-17 0-15,-1 0 16,-17 17 0,-17-17 15,16 0-16,-16 0 1,-19 0-16,1 0 16,17 0-16,18 0 15,0 0 1,18 0 0,17-17-1,-35-1 1,0 18-1,-36 0-15,1 0 16,0-18 15,17 18-31,-17 0 16,17 0-16,53 0 16,-53 0-16,54-17 31,-72 17-31,18 0 15,-17-18 1,35 18 0,0 0-1,-35 0-15,17 0 16,0 0-16,-17 0 16,-1 0-1</inkml:trace>
  <inkml:trace contextRef="#ctx0" brushRef="#br0" timeOffset="4895.25">18909 12118 0,'-18'0'94,"36"0"46,0 0-124,17 0-16,-18 18 15,19-18 1,17 17 0,0-17-1,-1 0 1,-34 18 0,35-18-1,0 0 1,0 0-1,-18 0 1,0 0 0,1 0-1,-1 0 1,18 0 0,0 0-1,-18 0 1,-17 0 46,35 0-46,-18 0-16,35 0 31,-17 0-15,-17 0-1,-1 0 1,0 0 0,0 0-16,1 0 15,17 0 1,0 0 0,-36 0 15,1 0 0,17 0 0,0 0-15,1 0 0,-19-18-1,19 18 1,-1 0-1,-17 0 1,17 0-16,18 0 16,0 0-1,-36 0 1,1 0 0,0 0-1,-1 0-15,18 0 16,1-17-1,17 17 1,0 0 0,-18 0-1,0 0 1,18 0 0,-18 0-1,-17 0 1,17 0-1,18 0 1,18 0 0,-18 0-1,0 0 1,-1 17 0,1 1-1,-35-18 1,35 17-16,0-17 31,0 0-15,0 0-1,0 0 1,-36 0 0,1 0-1,0 0-15,34 0 16,1 18-1,18-18 1,-18 18 0,-18-18-1,-17 0 17,-1 0-17,19 0 1,-19 0-1,19 0-15,17 0 16,-1 0 0,-16 0-1,-19 0 1,19 0 0,-19 0-1,1 0-15,0 0 16,17 0-1,-18 0 1,19 0 0,-19 0-1,36-18 1,-17 18 0,-19 0-1,18 0 1,1-18-1,-19 18 1,36 0 0,-17 0-1,17-17 1,-36 17 15,1 0-15,-1 0-16,19-18 31,-1 18-15,-17 0-16,-1 0 15,19 0 1,-1 0 0,-18 0-1,1 0 1,0 0 15,-1 0 0</inkml:trace>
  <inkml:trace contextRef="#ctx0" brushRef="#br0" timeOffset="14338.41">8961 10583 0,'70'0'125,"54"0"-125,105 0 15,-106 0 1,124 0-1,-141 0 1,-35 0 0,-18-17-1,-36 17-15,54 0 16,-36 0 0,18-18-1,-18 0 1,53 1 15,1-19-15,-72 19-16,89 17 31,-35-18-15,-1 18-1,18 0 1,1 0-1,-54 0 1,-17 0-16,34 0 16,1 18-1,18-1 1,-18-17 0,-18 0-16,-17 0 15,35 0-15,-36 18 16,1-18-1,35 0 17,35 18-17,-35-1-15,18-17 16,-19 18 0,-34-18-1,0 0 16,-1 0-31,19 18 16,-19-1-16,54 1 16,-18 0-1,-36-18 1,1 0 0,17 0-1,-17 0 1,0 0-16,35 0 31,-1 0-15,-34 0-16,0 0 0,-1 0 93,1 0-77</inkml:trace>
  <inkml:trace contextRef="#ctx0" brushRef="#br0" timeOffset="17801.88">6791 12241 0,'71'0'110,"52"0"-110,-35 0 15,194 18 1,-193-18 0,16 18-1,-69-18-15,-1 17 16,18 1-1,53-18 1,-36 18 0,-34-18-16,16 0 15,-34 0 1,0 0 0,17 0-1,53 0 1,-17 0-1,-1 0 1,1 0 0,-36 0-1,53 0 17,1 0-17,-19 0 1,1 0-1,-36 0 1,-17 0 0,17 0-16,-17 0 15,52 0 1,-35 0-16,1 0 16,-19 0-16,54 0 15,-36 0 1,-17 0-1,17 0-15,0 0 16,18-18 0,18 18 15,-36 0-31,53 0 31,-70 0-31,0 0 16,17 0-1,0 0 1,18 0 0,-35 0-16,52 0 15,-35 0 1,1 0-16,-1 0 16,18 0-1,-35 0 1,17 0-1,18-18 1,0 18 0,0 0-1,-36 0 1,-17-17 156,18 17-157,0 0-15,-1 0 32,-17-18-32,18 18 15,-1 0 48,-17-18-48,18 18 1,0 0 0,-1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January 21,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January 21,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21 January,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21 January,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21 January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z="1800" spc="-5" dirty="0">
                <a:latin typeface="Calibri"/>
                <a:cs typeface="Calibri"/>
              </a:rPr>
              <a:t>Save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current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pc="-5" dirty="0"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PC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mtvec</a:t>
            </a:r>
            <a:r>
              <a:rPr lang="en-US" sz="1800" i="1" dirty="0">
                <a:latin typeface="Calibri"/>
                <a:cs typeface="Calibri"/>
              </a:rPr>
              <a:t> (address)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mstatus</a:t>
            </a:r>
            <a:r>
              <a:rPr sz="1800" spc="-5" dirty="0">
                <a:latin typeface="Calibri"/>
                <a:cs typeface="Calibri"/>
              </a:rPr>
              <a:t>.MIE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100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14:cNvPr>
              <p14:cNvContentPartPr/>
              <p14:nvPr/>
            </p14:nvContentPartPr>
            <p14:xfrm>
              <a:off x="7010280" y="2844720"/>
              <a:ext cx="3385080" cy="1848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920" y="2835360"/>
                <a:ext cx="3403800" cy="18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CCE2-1A53-0771-F43A-3FE76A96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21D84-FFBA-A408-0E40-7F429432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90512"/>
            <a:ext cx="6524625" cy="6276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14:cNvPr>
              <p14:cNvContentPartPr/>
              <p14:nvPr/>
            </p14:nvContentPartPr>
            <p14:xfrm>
              <a:off x="2311560" y="1295280"/>
              <a:ext cx="2102040" cy="502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1285920"/>
                <a:ext cx="21207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8009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26EC0-C7BF-87CA-0371-B4B00E74FA44}"/>
              </a:ext>
            </a:extLst>
          </p:cNvPr>
          <p:cNvSpPr txBox="1"/>
          <p:nvPr/>
        </p:nvSpPr>
        <p:spPr>
          <a:xfrm>
            <a:off x="4260914" y="4163347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7DE46-0A76-BA2A-382D-33F7364A2FBA}"/>
              </a:ext>
            </a:extLst>
          </p:cNvPr>
          <p:cNvSpPr txBox="1"/>
          <p:nvPr/>
        </p:nvSpPr>
        <p:spPr>
          <a:xfrm>
            <a:off x="195967" y="182188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691D6-6EB0-7901-44FD-CD6ECF072DFB}"/>
              </a:ext>
            </a:extLst>
          </p:cNvPr>
          <p:cNvSpPr txBox="1"/>
          <p:nvPr/>
        </p:nvSpPr>
        <p:spPr>
          <a:xfrm>
            <a:off x="113637" y="370654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EB162-48EA-5DEB-34F7-7DF3FE9ECA0E}"/>
              </a:ext>
            </a:extLst>
          </p:cNvPr>
          <p:cNvSpPr txBox="1"/>
          <p:nvPr/>
        </p:nvSpPr>
        <p:spPr>
          <a:xfrm>
            <a:off x="4116525" y="1587826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ACEDB-7664-84BB-D636-511DB4773D5C}"/>
              </a:ext>
            </a:extLst>
          </p:cNvPr>
          <p:cNvSpPr txBox="1"/>
          <p:nvPr/>
        </p:nvSpPr>
        <p:spPr>
          <a:xfrm>
            <a:off x="145844" y="5117025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14:cNvPr>
              <p14:cNvContentPartPr/>
              <p14:nvPr/>
            </p14:nvContentPartPr>
            <p14:xfrm>
              <a:off x="1200240" y="2190600"/>
              <a:ext cx="6248520" cy="3353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2181240"/>
                <a:ext cx="6267240" cy="337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5" dirty="0">
                <a:latin typeface="Calibri"/>
                <a:cs typeface="Calibri"/>
              </a:rPr>
              <a:t> onto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stack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Align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8-byte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boundary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Calles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MRET 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endParaRPr sz="1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off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14:cNvPr>
              <p14:cNvContentPartPr/>
              <p14:nvPr/>
            </p14:nvContentPartPr>
            <p14:xfrm>
              <a:off x="1162080" y="1581120"/>
              <a:ext cx="4204080" cy="527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1571760"/>
                <a:ext cx="4222800" cy="54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14:cNvPr>
              <p14:cNvContentPartPr/>
              <p14:nvPr/>
            </p14:nvContentPartPr>
            <p14:xfrm>
              <a:off x="7670880" y="1397160"/>
              <a:ext cx="3645000" cy="94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1520" y="1387800"/>
                <a:ext cx="3663720" cy="96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machine_external_interrupt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async_handler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Reads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register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-5" dirty="0">
                <a:latin typeface="Calibri"/>
                <a:cs typeface="Calibri"/>
              </a:rPr>
              <a:t>pending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Uses </a:t>
            </a:r>
            <a:r>
              <a:rPr sz="1400" spc="-5" dirty="0">
                <a:latin typeface="Calibri"/>
                <a:cs typeface="Calibri"/>
              </a:rPr>
              <a:t>another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branch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interrupt’s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handler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latin typeface="Calibri"/>
                <a:cs typeface="Calibri"/>
              </a:rPr>
              <a:t>Completes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writing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14:cNvPr>
              <p14:cNvContentPartPr/>
              <p14:nvPr/>
            </p14:nvContentPartPr>
            <p14:xfrm>
              <a:off x="1225440" y="685800"/>
              <a:ext cx="7067880" cy="375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80" y="676440"/>
                <a:ext cx="7086600" cy="377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has a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programmable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number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prioritization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Only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highest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pending</a:t>
            </a:r>
            <a:r>
              <a:rPr lang="en-US" sz="1300" spc="-3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presented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on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claim/complete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globally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addressable and is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connected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to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Machine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External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signal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10" dirty="0">
                <a:latin typeface="Calibri"/>
                <a:cs typeface="Calibri"/>
              </a:rPr>
              <a:t>of </a:t>
            </a:r>
            <a:r>
              <a:rPr lang="en-US" sz="1300" spc="-28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47" y="1842262"/>
            <a:ext cx="6623684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chemeClr val="accent1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chemeClr val="accent1"/>
                </a:solidFill>
                <a:latin typeface="Cambria"/>
                <a:cs typeface="Cambria"/>
              </a:rPr>
              <a:t>zero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chemeClr val="accent1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chemeClr val="accent1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mode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chemeClr val="accent1"/>
                </a:solidFill>
                <a:latin typeface="Cambria"/>
                <a:cs typeface="Cambria"/>
              </a:rPr>
              <a:t>imm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chemeClr val="accent1"/>
                </a:solidFill>
                <a:latin typeface="Cambria"/>
                <a:cs typeface="Cambria"/>
              </a:rPr>
              <a:t>r1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 dirty="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en-US" sz="2800" spc="140" dirty="0">
                <a:latin typeface="Cambria"/>
                <a:cs typeface="Cambria"/>
              </a:rPr>
              <a:t>r</a:t>
            </a:r>
            <a:r>
              <a:rPr sz="2800" spc="140" dirty="0">
                <a:latin typeface="Cambria"/>
                <a:cs typeface="Cambria"/>
              </a:rPr>
              <a:t>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</a:t>
            </a:r>
            <a:r>
              <a:rPr lang="en-US" sz="2800" i="1" spc="-10" dirty="0" err="1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 dirty="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chemeClr val="accent1"/>
                </a:solidFill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chemeClr val="accent1"/>
                </a:solidFill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solidFill>
                  <a:schemeClr val="accent1"/>
                </a:solidFill>
                <a:latin typeface="Cambria"/>
                <a:cs typeface="Cambria"/>
              </a:rPr>
              <a:t>immediate</a:t>
            </a:r>
            <a:r>
              <a:rPr sz="2800" spc="114" dirty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chemeClr val="accent1"/>
                </a:solidFill>
                <a:latin typeface="Cambria"/>
                <a:cs typeface="Cambria"/>
              </a:rPr>
              <a:t>(r1)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chemeClr val="accent1"/>
                </a:solidFill>
                <a:latin typeface="Cambria"/>
                <a:cs typeface="Cambria"/>
              </a:rPr>
              <a:t>off</a:t>
            </a:r>
            <a:r>
              <a:rPr sz="3200" spc="60" dirty="0">
                <a:solidFill>
                  <a:schemeClr val="accent1"/>
                </a:solidFill>
                <a:latin typeface="Cambria"/>
                <a:cs typeface="Cambria"/>
              </a:rPr>
              <a:t>s</a:t>
            </a:r>
            <a:r>
              <a:rPr sz="3200" spc="100" dirty="0">
                <a:solidFill>
                  <a:schemeClr val="accent1"/>
                </a:solidFill>
                <a:latin typeface="Cambria"/>
                <a:cs typeface="Cambria"/>
              </a:rPr>
              <a:t>et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0410" y="2677921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//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f, t0, t1  // f = t0 - t1</a:t>
            </a:r>
            <a:endParaRPr lang="en-A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count of </a:t>
            </a:r>
            <a:r>
              <a:rPr lang="en-US" altLang="en-US" dirty="0">
                <a:solidFill>
                  <a:schemeClr val="accent1"/>
                </a:solidFill>
              </a:rPr>
              <a:t>32 registers having a width</a:t>
            </a:r>
            <a:r>
              <a:rPr lang="en-US" altLang="en-US" dirty="0"/>
              <a:t> (64-bit or 32bit)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double word</a:t>
            </a:r>
            <a:r>
              <a:rPr lang="en-US" altLang="en-US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64-bit/32-bit general purpose registers x0 to x31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word</a:t>
            </a:r>
            <a:r>
              <a:rPr lang="en-US" altLang="en-US" dirty="0"/>
              <a:t>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chemeClr val="accent1"/>
                </a:solidFill>
                <a:latin typeface="Calibri"/>
                <a:cs typeface="Calibri"/>
              </a:rPr>
              <a:t>ABI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S-format Instructions</a:t>
            </a:r>
            <a:endParaRPr lang="en-AU" altLang="en-US" dirty="0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5398" cy="421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936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imm</a:t>
            </a:r>
            <a:r>
              <a:rPr lang="en-US" altLang="en-US" sz="1800" dirty="0"/>
              <a:t>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9" y="158116"/>
            <a:ext cx="5850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6</a:t>
            </a:r>
            <a:r>
              <a:rPr spc="-35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4038" y="854076"/>
            <a:ext cx="8119109" cy="4844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3685" marR="786765" indent="-273685" algn="r">
              <a:spcBef>
                <a:spcPts val="695"/>
              </a:spcBef>
              <a:buFont typeface="Arial MT"/>
              <a:buChar char="•"/>
              <a:tabLst>
                <a:tab pos="273685" algn="l"/>
                <a:tab pos="19939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endParaRPr sz="3000">
              <a:latin typeface="Calibri"/>
              <a:cs typeface="Calibri"/>
            </a:endParaRPr>
          </a:p>
          <a:p>
            <a:pPr marL="320040" marR="690880" lvl="1" indent="-320040" algn="r">
              <a:spcBef>
                <a:spcPts val="595"/>
              </a:spcBef>
              <a:buFont typeface="Arial MT"/>
              <a:buChar char="–"/>
              <a:tabLst>
                <a:tab pos="320040" algn="l"/>
                <a:tab pos="3342640" algn="l"/>
              </a:tabLst>
            </a:pPr>
            <a:r>
              <a:rPr sz="3000" spc="-5" dirty="0">
                <a:latin typeface="Courier New"/>
                <a:cs typeface="Courier New"/>
              </a:rPr>
              <a:t>add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xor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mul	</a:t>
            </a:r>
            <a:r>
              <a:rPr sz="3000" spc="-5" dirty="0">
                <a:latin typeface="Calibri"/>
                <a:cs typeface="Calibri"/>
              </a:rPr>
              <a:t>—arithmetic/logical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ops</a:t>
            </a:r>
            <a:endParaRPr sz="3000">
              <a:latin typeface="Calibri"/>
              <a:cs typeface="Calibri"/>
            </a:endParaRPr>
          </a:p>
          <a:p>
            <a:pPr marL="273685" marR="720090" indent="-273685" algn="r">
              <a:spcBef>
                <a:spcPts val="605"/>
              </a:spcBef>
              <a:buFont typeface="Arial MT"/>
              <a:buChar char="•"/>
              <a:tabLst>
                <a:tab pos="273685" algn="l"/>
                <a:tab pos="18827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</a:tabLst>
            </a:pPr>
            <a:r>
              <a:rPr sz="3000" spc="-5" dirty="0">
                <a:latin typeface="Courier New"/>
                <a:cs typeface="Courier New"/>
              </a:rPr>
              <a:t>addi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lw,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jalr,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slli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S-Format: </a:t>
            </a:r>
            <a:r>
              <a:rPr sz="3000" spc="-5" dirty="0">
                <a:latin typeface="Calibri"/>
                <a:cs typeface="Calibri"/>
              </a:rPr>
              <a:t>store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sw,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sb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SB-Format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branc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instructions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beq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spc="-11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bge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U-Format: 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upper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  <a:tab pos="3610610" algn="l"/>
              </a:tabLst>
            </a:pPr>
            <a:r>
              <a:rPr sz="3000" spc="-5" dirty="0">
                <a:latin typeface="Courier New"/>
                <a:cs typeface="Courier New"/>
              </a:rPr>
              <a:t>lui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auipc	</a:t>
            </a:r>
            <a:r>
              <a:rPr sz="3000" spc="-5" dirty="0">
                <a:latin typeface="Calibri"/>
                <a:cs typeface="Calibri"/>
              </a:rPr>
              <a:t>—upper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20-bits</a:t>
            </a:r>
            <a:endParaRPr sz="3000">
              <a:latin typeface="Calibri"/>
              <a:cs typeface="Calibri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UJ-Format: </a:t>
            </a:r>
            <a:r>
              <a:rPr sz="3000" spc="-5" dirty="0">
                <a:latin typeface="Calibri"/>
                <a:cs typeface="Calibri"/>
              </a:rPr>
              <a:t>jump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Useful for extracting and inserting groups of bits in a word</a:t>
            </a:r>
            <a:endParaRPr lang="en-AU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433" y="158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If Statements</a:t>
            </a:r>
            <a:endParaRPr lang="en-AU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884" y="1787918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while (save[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] == k)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>
                <a:latin typeface="Lucida Console" panose="020B0609040504020204" pitchFamily="49" charset="0"/>
              </a:rPr>
              <a:t>Loop: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400" dirty="0">
                <a:latin typeface="Lucida Console" panose="020B0609040504020204" pitchFamily="49" charset="0"/>
              </a:rPr>
              <a:t> x10, x22, 3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   x9, 0(x10)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bne</a:t>
            </a:r>
            <a:r>
              <a:rPr lang="en-US" altLang="en-US" sz="2400" dirty="0">
                <a:latin typeface="Lucida Console" panose="020B0609040504020204" pitchFamily="49" charset="0"/>
              </a:rPr>
              <a:t>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400" dirty="0">
                <a:latin typeface="Lucida Console" panose="020B0609040504020204" pitchFamily="49" charset="0"/>
              </a:rPr>
              <a:t> x22, x22, 1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beq</a:t>
            </a:r>
            <a:r>
              <a:rPr lang="en-US" altLang="en-US" sz="2400" dirty="0">
                <a:latin typeface="Lucida Console" panose="020B0609040504020204" pitchFamily="49" charset="0"/>
              </a:rPr>
              <a:t>  x0, x0, Loop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Exit: …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F17794-AB3C-1A10-CEF7-7A1A9F99D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1113"/>
              </p:ext>
            </p:extLst>
          </p:nvPr>
        </p:nvGraphicFramePr>
        <p:xfrm>
          <a:off x="6786317" y="3429000"/>
          <a:ext cx="5067300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4847225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227401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68416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 code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Simplified C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RISC-V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76224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=5;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temp=5  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Offset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*8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+ offset  Memory[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 temp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 a3, 5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slli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a4, a1, 3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a5, a4, a0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a3, 0(a5)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039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a2, 56(a0)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78646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639EE7D2-2B43-9327-9804-AB62C38C5BFB}"/>
              </a:ext>
            </a:extLst>
          </p:cNvPr>
          <p:cNvSpPr txBox="1"/>
          <p:nvPr/>
        </p:nvSpPr>
        <p:spPr>
          <a:xfrm>
            <a:off x="6786317" y="2764948"/>
            <a:ext cx="50673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“long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int”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variables</a:t>
            </a:r>
            <a:r>
              <a:rPr sz="1800" spc="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(8B). </a:t>
            </a:r>
            <a:endParaRPr lang="en-US" sz="1800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Base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address</a:t>
            </a:r>
            <a:r>
              <a:rPr sz="1800" spc="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1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Arr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 a0.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a1.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val is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a2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26" y="279695"/>
            <a:ext cx="11353800" cy="119795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lang="en-US" spc="540" dirty="0"/>
              <a:t>:SET On Less Than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5" y="1810997"/>
            <a:ext cx="5805323" cy="198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endParaRPr lang="en-US" sz="2600" spc="-15" dirty="0">
              <a:solidFill>
                <a:srgbClr val="4471C4"/>
              </a:solidFill>
              <a:latin typeface="Calibri"/>
              <a:cs typeface="Calibri"/>
            </a:endParaRPr>
          </a:p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lang="en-US" sz="260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695" y="4512683"/>
            <a:ext cx="5760720" cy="19845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413" y="26143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5506"/>
            <a:ext cx="10515600" cy="2919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BEBC53F-D9A0-32F0-D72A-B3B3ED5197B1}"/>
              </a:ext>
            </a:extLst>
          </p:cNvPr>
          <p:cNvSpPr txBox="1"/>
          <p:nvPr/>
        </p:nvSpPr>
        <p:spPr>
          <a:xfrm>
            <a:off x="181488" y="4735688"/>
            <a:ext cx="11818834" cy="20549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1300" algn="l"/>
              </a:tabLst>
            </a:pPr>
            <a:r>
              <a:rPr lang="en-US" sz="1600" b="1" spc="155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5" dirty="0">
                <a:solidFill>
                  <a:schemeClr val="accent1"/>
                </a:solidFill>
                <a:latin typeface="Cambria"/>
                <a:cs typeface="Cambria"/>
              </a:rPr>
              <a:t>aller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1096645">
              <a:lnSpc>
                <a:spcPts val="3020"/>
              </a:lnSpc>
              <a:spcBef>
                <a:spcPts val="1055"/>
              </a:spcBef>
              <a:tabLst>
                <a:tab pos="241300" algn="l"/>
              </a:tabLst>
            </a:pPr>
            <a:r>
              <a:rPr sz="20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program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that </a:t>
            </a:r>
            <a:r>
              <a:rPr sz="2000" spc="110" dirty="0">
                <a:solidFill>
                  <a:srgbClr val="333333"/>
                </a:solidFill>
                <a:latin typeface="Cambria"/>
                <a:cs typeface="Cambria"/>
              </a:rPr>
              <a:t>instigates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provides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necessary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parameter</a:t>
            </a:r>
            <a:r>
              <a:rPr sz="20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3333"/>
                </a:solidFill>
                <a:latin typeface="Cambria"/>
                <a:cs typeface="Cambria"/>
              </a:rPr>
              <a:t>values.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1300" algn="l"/>
              </a:tabLst>
            </a:pPr>
            <a:r>
              <a:rPr lang="en-US" sz="1600" b="1" spc="150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0" dirty="0">
                <a:solidFill>
                  <a:schemeClr val="accent1"/>
                </a:solidFill>
                <a:latin typeface="Cambria"/>
                <a:cs typeface="Cambria"/>
              </a:rPr>
              <a:t>allee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1300" algn="l"/>
              </a:tabLst>
            </a:pPr>
            <a:r>
              <a:rPr sz="2000" spc="27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that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executes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3333"/>
                </a:solidFill>
                <a:latin typeface="Cambria"/>
                <a:cs typeface="Cambria"/>
              </a:rPr>
              <a:t>series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0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0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based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parameters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provided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3333"/>
                </a:solidFill>
                <a:latin typeface="Cambria"/>
                <a:cs typeface="Cambria"/>
              </a:rPr>
              <a:t>by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caller</a:t>
            </a:r>
            <a:r>
              <a:rPr sz="20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returns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control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caller.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1728"/>
            <a:ext cx="10515600" cy="527901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call</a:t>
            </a:r>
            <a:r>
              <a:rPr lang="en-US" altLang="en-US" dirty="0"/>
              <a:t>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>
                <a:latin typeface="Lucida Console" panose="020B0609040504020204" pitchFamily="49" charset="0"/>
              </a:rPr>
              <a:t> x1, </a:t>
            </a:r>
            <a:r>
              <a:rPr lang="en-US" altLang="en-US" dirty="0" err="1">
                <a:latin typeface="Lucida Console" panose="020B0609040504020204" pitchFamily="49" charset="0"/>
              </a:rPr>
              <a:t>ProcedureLabel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x1</a:t>
            </a:r>
          </a:p>
          <a:p>
            <a:pPr lvl="1" eaLnBrk="1" hangingPunct="1"/>
            <a:r>
              <a:rPr lang="en-US" altLang="en-US" dirty="0"/>
              <a:t>Jumps to target address </a:t>
            </a:r>
            <a:r>
              <a:rPr lang="en-US" alt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ProcedureLabel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return</a:t>
            </a:r>
            <a:r>
              <a:rPr lang="en-US" altLang="en-US" dirty="0"/>
              <a:t>: 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ret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Jumps to address in x1</a:t>
            </a:r>
          </a:p>
          <a:p>
            <a:pPr lvl="1"/>
            <a:r>
              <a:rPr lang="en-US" dirty="0"/>
              <a:t>ret is same as “</a:t>
            </a:r>
            <a:r>
              <a:rPr lang="en-US" dirty="0" err="1"/>
              <a:t>jalr</a:t>
            </a:r>
            <a:r>
              <a:rPr lang="en-US" dirty="0"/>
              <a:t> x0, x1, 0”</a:t>
            </a:r>
            <a:endParaRPr lang="en-US" altLang="en-US" dirty="0"/>
          </a:p>
          <a:p>
            <a:pPr eaLnBrk="1" hangingPunct="1"/>
            <a:r>
              <a:rPr lang="en-US" altLang="en-US" dirty="0"/>
              <a:t>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jalr</a:t>
            </a:r>
            <a:r>
              <a:rPr lang="en-US" altLang="en-US" dirty="0">
                <a:latin typeface="Lucida Console" panose="020B0609040504020204" pitchFamily="49" charset="0"/>
              </a:rPr>
              <a:t> x0, 0(x1)</a:t>
            </a:r>
          </a:p>
          <a:p>
            <a:pPr lvl="1" eaLnBrk="1" hangingPunct="1"/>
            <a:r>
              <a:rPr lang="en-US" altLang="en-US" dirty="0"/>
              <a:t>Like </a:t>
            </a:r>
            <a:r>
              <a:rPr lang="en-US" altLang="en-US" dirty="0" err="1"/>
              <a:t>jal</a:t>
            </a:r>
            <a:r>
              <a:rPr lang="en-US" altLang="en-US" dirty="0"/>
              <a:t>, but jumps to 0 + address in x1</a:t>
            </a:r>
          </a:p>
          <a:p>
            <a:pPr lvl="1" eaLnBrk="1" hangingPunct="1"/>
            <a:r>
              <a:rPr lang="en-US" altLang="en-US" dirty="0"/>
              <a:t>Use x0 as </a:t>
            </a:r>
            <a:r>
              <a:rPr lang="en-US" altLang="en-US" dirty="0" err="1"/>
              <a:t>rd</a:t>
            </a:r>
            <a:r>
              <a:rPr lang="en-US" altLang="en-US" dirty="0"/>
              <a:t> (x0 cannot be changed)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2641"/>
            <a:ext cx="1002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  <a:cs typeface="+mj-cs"/>
              </a:rPr>
              <a:t>How to pass arguments/ return 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6531" y="2478218"/>
            <a:ext cx="1104900" cy="1548765"/>
            <a:chOff x="446531" y="2478218"/>
            <a:chExt cx="1104900" cy="1548765"/>
          </a:xfrm>
        </p:grpSpPr>
        <p:sp>
          <p:nvSpPr>
            <p:cNvPr id="5" name="object 5"/>
            <p:cNvSpPr/>
            <p:nvPr/>
          </p:nvSpPr>
          <p:spPr>
            <a:xfrm>
              <a:off x="464819" y="2560320"/>
              <a:ext cx="1087120" cy="1447800"/>
            </a:xfrm>
            <a:custGeom>
              <a:avLst/>
              <a:gdLst/>
              <a:ahLst/>
              <a:cxnLst/>
              <a:rect l="l" t="t" r="r" b="b"/>
              <a:pathLst>
                <a:path w="1087120" h="1447800">
                  <a:moveTo>
                    <a:pt x="1086612" y="1447799"/>
                  </a:moveTo>
                  <a:lnTo>
                    <a:pt x="0" y="1447799"/>
                  </a:lnTo>
                </a:path>
                <a:path w="1087120" h="1447800">
                  <a:moveTo>
                    <a:pt x="0" y="1447799"/>
                  </a:moveTo>
                  <a:lnTo>
                    <a:pt x="0" y="0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2478218"/>
              <a:ext cx="541655" cy="164465"/>
            </a:xfrm>
            <a:custGeom>
              <a:avLst/>
              <a:gdLst/>
              <a:ahLst/>
              <a:cxnLst/>
              <a:rect l="l" t="t" r="r" b="b"/>
              <a:pathLst>
                <a:path w="541655" h="164464">
                  <a:moveTo>
                    <a:pt x="468595" y="82101"/>
                  </a:moveTo>
                  <a:lnTo>
                    <a:pt x="385864" y="130361"/>
                  </a:lnTo>
                  <a:lnTo>
                    <a:pt x="380439" y="135181"/>
                  </a:lnTo>
                  <a:lnTo>
                    <a:pt x="377393" y="141489"/>
                  </a:lnTo>
                  <a:lnTo>
                    <a:pt x="376937" y="148488"/>
                  </a:lnTo>
                  <a:lnTo>
                    <a:pt x="379285" y="155380"/>
                  </a:lnTo>
                  <a:lnTo>
                    <a:pt x="384114" y="160750"/>
                  </a:lnTo>
                  <a:lnTo>
                    <a:pt x="390426" y="163762"/>
                  </a:lnTo>
                  <a:lnTo>
                    <a:pt x="397419" y="164203"/>
                  </a:lnTo>
                  <a:lnTo>
                    <a:pt x="404291" y="161857"/>
                  </a:lnTo>
                  <a:lnTo>
                    <a:pt x="509736" y="100389"/>
                  </a:lnTo>
                  <a:lnTo>
                    <a:pt x="504812" y="100389"/>
                  </a:lnTo>
                  <a:lnTo>
                    <a:pt x="504812" y="97849"/>
                  </a:lnTo>
                  <a:lnTo>
                    <a:pt x="495592" y="97849"/>
                  </a:lnTo>
                  <a:lnTo>
                    <a:pt x="468595" y="82101"/>
                  </a:lnTo>
                  <a:close/>
                </a:path>
                <a:path w="541655" h="164464">
                  <a:moveTo>
                    <a:pt x="437244" y="63813"/>
                  </a:moveTo>
                  <a:lnTo>
                    <a:pt x="0" y="63813"/>
                  </a:lnTo>
                  <a:lnTo>
                    <a:pt x="0" y="100389"/>
                  </a:lnTo>
                  <a:lnTo>
                    <a:pt x="437244" y="100389"/>
                  </a:lnTo>
                  <a:lnTo>
                    <a:pt x="468595" y="82101"/>
                  </a:lnTo>
                  <a:lnTo>
                    <a:pt x="437244" y="63813"/>
                  </a:lnTo>
                  <a:close/>
                </a:path>
                <a:path w="541655" h="164464">
                  <a:moveTo>
                    <a:pt x="509736" y="63813"/>
                  </a:moveTo>
                  <a:lnTo>
                    <a:pt x="504812" y="63813"/>
                  </a:lnTo>
                  <a:lnTo>
                    <a:pt x="504812" y="100389"/>
                  </a:lnTo>
                  <a:lnTo>
                    <a:pt x="509736" y="100389"/>
                  </a:lnTo>
                  <a:lnTo>
                    <a:pt x="541108" y="82101"/>
                  </a:lnTo>
                  <a:lnTo>
                    <a:pt x="509736" y="63813"/>
                  </a:lnTo>
                  <a:close/>
                </a:path>
                <a:path w="541655" h="164464">
                  <a:moveTo>
                    <a:pt x="495592" y="66353"/>
                  </a:moveTo>
                  <a:lnTo>
                    <a:pt x="468595" y="82101"/>
                  </a:lnTo>
                  <a:lnTo>
                    <a:pt x="495592" y="97849"/>
                  </a:lnTo>
                  <a:lnTo>
                    <a:pt x="495592" y="66353"/>
                  </a:lnTo>
                  <a:close/>
                </a:path>
                <a:path w="541655" h="164464">
                  <a:moveTo>
                    <a:pt x="504812" y="66353"/>
                  </a:moveTo>
                  <a:lnTo>
                    <a:pt x="495592" y="66353"/>
                  </a:lnTo>
                  <a:lnTo>
                    <a:pt x="495592" y="97849"/>
                  </a:lnTo>
                  <a:lnTo>
                    <a:pt x="504812" y="97849"/>
                  </a:lnTo>
                  <a:lnTo>
                    <a:pt x="504812" y="66353"/>
                  </a:lnTo>
                  <a:close/>
                </a:path>
                <a:path w="541655" h="164464">
                  <a:moveTo>
                    <a:pt x="397419" y="0"/>
                  </a:moveTo>
                  <a:lnTo>
                    <a:pt x="390426" y="440"/>
                  </a:lnTo>
                  <a:lnTo>
                    <a:pt x="384114" y="3452"/>
                  </a:lnTo>
                  <a:lnTo>
                    <a:pt x="379285" y="8822"/>
                  </a:lnTo>
                  <a:lnTo>
                    <a:pt x="376937" y="15714"/>
                  </a:lnTo>
                  <a:lnTo>
                    <a:pt x="377393" y="22713"/>
                  </a:lnTo>
                  <a:lnTo>
                    <a:pt x="380439" y="29021"/>
                  </a:lnTo>
                  <a:lnTo>
                    <a:pt x="385864" y="33841"/>
                  </a:lnTo>
                  <a:lnTo>
                    <a:pt x="468595" y="82101"/>
                  </a:lnTo>
                  <a:lnTo>
                    <a:pt x="495592" y="66353"/>
                  </a:lnTo>
                  <a:lnTo>
                    <a:pt x="504812" y="66353"/>
                  </a:lnTo>
                  <a:lnTo>
                    <a:pt x="504812" y="63813"/>
                  </a:lnTo>
                  <a:lnTo>
                    <a:pt x="509736" y="63813"/>
                  </a:lnTo>
                  <a:lnTo>
                    <a:pt x="404291" y="2345"/>
                  </a:lnTo>
                  <a:lnTo>
                    <a:pt x="39741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84220" y="2999232"/>
            <a:ext cx="2456815" cy="1243965"/>
            <a:chOff x="3284220" y="2999232"/>
            <a:chExt cx="2456815" cy="1243965"/>
          </a:xfrm>
        </p:grpSpPr>
        <p:sp>
          <p:nvSpPr>
            <p:cNvPr id="8" name="object 8"/>
            <p:cNvSpPr/>
            <p:nvPr/>
          </p:nvSpPr>
          <p:spPr>
            <a:xfrm>
              <a:off x="3284220" y="3017520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0" y="0"/>
                  </a:moveTo>
                  <a:lnTo>
                    <a:pt x="2438400" y="0"/>
                  </a:lnTo>
                </a:path>
                <a:path w="2438400" h="1143000">
                  <a:moveTo>
                    <a:pt x="2438400" y="0"/>
                  </a:moveTo>
                  <a:lnTo>
                    <a:pt x="2438400" y="1142999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493" y="4078418"/>
              <a:ext cx="1905635" cy="164465"/>
            </a:xfrm>
            <a:custGeom>
              <a:avLst/>
              <a:gdLst/>
              <a:ahLst/>
              <a:cxnLst/>
              <a:rect l="l" t="t" r="r" b="b"/>
              <a:pathLst>
                <a:path w="1905635" h="164464">
                  <a:moveTo>
                    <a:pt x="143726" y="0"/>
                  </a:moveTo>
                  <a:lnTo>
                    <a:pt x="136905" y="2345"/>
                  </a:lnTo>
                  <a:lnTo>
                    <a:pt x="0" y="82101"/>
                  </a:lnTo>
                  <a:lnTo>
                    <a:pt x="136905" y="161857"/>
                  </a:lnTo>
                  <a:lnTo>
                    <a:pt x="143726" y="164203"/>
                  </a:lnTo>
                  <a:lnTo>
                    <a:pt x="150701" y="163762"/>
                  </a:lnTo>
                  <a:lnTo>
                    <a:pt x="157033" y="160750"/>
                  </a:lnTo>
                  <a:lnTo>
                    <a:pt x="161924" y="155380"/>
                  </a:lnTo>
                  <a:lnTo>
                    <a:pt x="164250" y="148488"/>
                  </a:lnTo>
                  <a:lnTo>
                    <a:pt x="163766" y="141489"/>
                  </a:lnTo>
                  <a:lnTo>
                    <a:pt x="160710" y="135181"/>
                  </a:lnTo>
                  <a:lnTo>
                    <a:pt x="155320" y="130361"/>
                  </a:lnTo>
                  <a:lnTo>
                    <a:pt x="103940" y="100389"/>
                  </a:lnTo>
                  <a:lnTo>
                    <a:pt x="36321" y="100389"/>
                  </a:lnTo>
                  <a:lnTo>
                    <a:pt x="36321" y="63813"/>
                  </a:lnTo>
                  <a:lnTo>
                    <a:pt x="103940" y="63813"/>
                  </a:lnTo>
                  <a:lnTo>
                    <a:pt x="155320" y="33841"/>
                  </a:lnTo>
                  <a:lnTo>
                    <a:pt x="160710" y="29021"/>
                  </a:lnTo>
                  <a:lnTo>
                    <a:pt x="163766" y="22713"/>
                  </a:lnTo>
                  <a:lnTo>
                    <a:pt x="164250" y="15714"/>
                  </a:lnTo>
                  <a:lnTo>
                    <a:pt x="161924" y="8822"/>
                  </a:lnTo>
                  <a:lnTo>
                    <a:pt x="157033" y="3452"/>
                  </a:lnTo>
                  <a:lnTo>
                    <a:pt x="150701" y="440"/>
                  </a:lnTo>
                  <a:lnTo>
                    <a:pt x="143726" y="0"/>
                  </a:lnTo>
                  <a:close/>
                </a:path>
                <a:path w="1905635" h="164464">
                  <a:moveTo>
                    <a:pt x="103940" y="63813"/>
                  </a:moveTo>
                  <a:lnTo>
                    <a:pt x="36321" y="63813"/>
                  </a:lnTo>
                  <a:lnTo>
                    <a:pt x="36321" y="100389"/>
                  </a:lnTo>
                  <a:lnTo>
                    <a:pt x="103940" y="100389"/>
                  </a:lnTo>
                  <a:lnTo>
                    <a:pt x="99586" y="97849"/>
                  </a:lnTo>
                  <a:lnTo>
                    <a:pt x="45592" y="97849"/>
                  </a:lnTo>
                  <a:lnTo>
                    <a:pt x="45592" y="66353"/>
                  </a:lnTo>
                  <a:lnTo>
                    <a:pt x="99586" y="66353"/>
                  </a:lnTo>
                  <a:lnTo>
                    <a:pt x="103940" y="63813"/>
                  </a:lnTo>
                  <a:close/>
                </a:path>
                <a:path w="1905635" h="164464">
                  <a:moveTo>
                    <a:pt x="1905127" y="63813"/>
                  </a:moveTo>
                  <a:lnTo>
                    <a:pt x="103940" y="63813"/>
                  </a:lnTo>
                  <a:lnTo>
                    <a:pt x="72589" y="82101"/>
                  </a:lnTo>
                  <a:lnTo>
                    <a:pt x="103940" y="100389"/>
                  </a:lnTo>
                  <a:lnTo>
                    <a:pt x="1905127" y="100389"/>
                  </a:lnTo>
                  <a:lnTo>
                    <a:pt x="1905127" y="63813"/>
                  </a:lnTo>
                  <a:close/>
                </a:path>
                <a:path w="1905635" h="164464">
                  <a:moveTo>
                    <a:pt x="45592" y="66353"/>
                  </a:moveTo>
                  <a:lnTo>
                    <a:pt x="45592" y="97849"/>
                  </a:lnTo>
                  <a:lnTo>
                    <a:pt x="72589" y="82101"/>
                  </a:lnTo>
                  <a:lnTo>
                    <a:pt x="45592" y="66353"/>
                  </a:lnTo>
                  <a:close/>
                </a:path>
                <a:path w="1905635" h="164464">
                  <a:moveTo>
                    <a:pt x="72589" y="82101"/>
                  </a:moveTo>
                  <a:lnTo>
                    <a:pt x="45592" y="97849"/>
                  </a:lnTo>
                  <a:lnTo>
                    <a:pt x="99586" y="97849"/>
                  </a:lnTo>
                  <a:lnTo>
                    <a:pt x="72589" y="82101"/>
                  </a:lnTo>
                  <a:close/>
                </a:path>
                <a:path w="1905635" h="164464">
                  <a:moveTo>
                    <a:pt x="99586" y="66353"/>
                  </a:moveTo>
                  <a:lnTo>
                    <a:pt x="45592" y="66353"/>
                  </a:lnTo>
                  <a:lnTo>
                    <a:pt x="72589" y="82101"/>
                  </a:lnTo>
                  <a:lnTo>
                    <a:pt x="99586" y="663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605" y="1675333"/>
            <a:ext cx="4119879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Solution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use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endParaRPr sz="28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1750"/>
              </a:spcBef>
            </a:pPr>
            <a:r>
              <a:rPr sz="1600" i="1" spc="-5" dirty="0">
                <a:latin typeface="Courier New"/>
                <a:cs typeface="Courier New"/>
              </a:rPr>
              <a:t>.func: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 </a:t>
            </a:r>
            <a:r>
              <a:rPr sz="1600" i="1" spc="-944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ourier New"/>
                <a:cs typeface="Courier New"/>
              </a:rPr>
              <a:t>.main: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jal x1, .func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a2,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727" y="2327910"/>
            <a:ext cx="429895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5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0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function,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arguments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are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copied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registers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a1.</a:t>
            </a:r>
            <a:endParaRPr sz="2000">
              <a:latin typeface="Cambria"/>
              <a:cs typeface="Cambria"/>
            </a:endParaRPr>
          </a:p>
          <a:p>
            <a:pPr marL="12700" marR="2230755">
              <a:lnSpc>
                <a:spcPct val="10000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 is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x10 </a:t>
            </a:r>
            <a:r>
              <a:rPr sz="2000" spc="-4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a1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x11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Return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is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in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02" y="1370178"/>
            <a:ext cx="11513396" cy="64459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70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limited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than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certain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arguments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endParaRPr sz="2400" dirty="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81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?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(recursive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call)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callee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caller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0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Spilling</a:t>
            </a:r>
            <a:endParaRPr lang="en-US" sz="2400" spc="120" dirty="0">
              <a:latin typeface="Cambria"/>
              <a:cs typeface="Cambria"/>
            </a:endParaRPr>
          </a:p>
          <a:p>
            <a:pPr marL="443230" lvl="1">
              <a:lnSpc>
                <a:spcPct val="100000"/>
              </a:lnSpc>
              <a:spcBef>
                <a:spcPts val="1305"/>
              </a:spcBef>
              <a:tabLst>
                <a:tab pos="768350" algn="l"/>
                <a:tab pos="768985" algn="l"/>
              </a:tabLst>
            </a:pPr>
            <a:r>
              <a:rPr lang="en-US" spc="120" dirty="0">
                <a:latin typeface="Cambria"/>
                <a:cs typeface="Cambria"/>
              </a:rPr>
              <a:t>Note: </a:t>
            </a:r>
            <a:r>
              <a:rPr lang="en-US" b="1" spc="120" dirty="0">
                <a:cs typeface="Cambria"/>
              </a:rPr>
              <a:t>spilling is a technique in which, a variable is moved out from a register space to the main memory(the RAM) to make space for other variables, which are to be used in the program currently under execution.  </a:t>
            </a:r>
            <a:endParaRPr b="1" dirty="0">
              <a:cs typeface="Cambria"/>
            </a:endParaRPr>
          </a:p>
          <a:p>
            <a:pPr>
              <a:lnSpc>
                <a:spcPct val="100000"/>
              </a:lnSpc>
            </a:pPr>
            <a:endParaRPr sz="29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10895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685"/>
              </a:spcBef>
            </a:pPr>
            <a:r>
              <a:rPr dirty="0"/>
              <a:t>Limitations with use of registers for argument  passing or returning results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88111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Register</a:t>
            </a:r>
            <a:r>
              <a:rPr sz="4000" spc="220" dirty="0"/>
              <a:t> </a:t>
            </a:r>
            <a:r>
              <a:rPr sz="4000" spc="290" dirty="0"/>
              <a:t>Spilling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03605" y="1112799"/>
            <a:ext cx="9671685" cy="46983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caller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2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save</a:t>
            </a:r>
            <a:r>
              <a:rPr sz="28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210" dirty="0">
                <a:solidFill>
                  <a:srgbClr val="DC2200"/>
                </a:solidFill>
                <a:latin typeface="Cambria"/>
                <a:cs typeface="Cambria"/>
              </a:rPr>
              <a:t>Call</a:t>
            </a:r>
            <a:r>
              <a:rPr sz="2800" spc="16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30"/>
              </a:lnSpc>
              <a:spcBef>
                <a:spcPts val="165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50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3366"/>
                </a:solidFill>
                <a:latin typeface="Cambria"/>
                <a:cs typeface="Cambria"/>
              </a:rPr>
              <a:t>restore</a:t>
            </a:r>
            <a:r>
              <a:rPr sz="2800" spc="145" dirty="0">
                <a:solidFill>
                  <a:srgbClr val="FF3366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after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returns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20" dirty="0">
                <a:latin typeface="Cambria"/>
                <a:cs typeface="Cambria"/>
              </a:rPr>
              <a:t>Known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caller</a:t>
            </a:r>
            <a:r>
              <a:rPr sz="2800" spc="16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3333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callee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callee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8000"/>
                </a:solidFill>
                <a:latin typeface="Cambria"/>
                <a:cs typeface="Cambria"/>
              </a:rPr>
              <a:t>saves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registers,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later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8080"/>
                </a:solidFill>
                <a:latin typeface="Cambria"/>
                <a:cs typeface="Cambria"/>
              </a:rPr>
              <a:t>restores</a:t>
            </a:r>
            <a:r>
              <a:rPr sz="2800" spc="150" dirty="0">
                <a:solidFill>
                  <a:srgbClr val="00808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4910454"/>
            <a:ext cx="9876155" cy="17902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2410">
              <a:lnSpc>
                <a:spcPts val="2860"/>
              </a:lnSpc>
              <a:spcBef>
                <a:spcPts val="210"/>
              </a:spcBef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5392"/>
                </a:solidFill>
                <a:latin typeface="Cambria"/>
                <a:cs typeface="Cambria"/>
              </a:rPr>
              <a:t>“caller”: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caller</a:t>
            </a:r>
            <a:r>
              <a:rPr sz="24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that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register </a:t>
            </a:r>
            <a:r>
              <a:rPr sz="2400" spc="-509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somewhere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main()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870"/>
              </a:lnSpc>
              <a:spcBef>
                <a:spcPts val="925"/>
              </a:spcBef>
              <a:tabLst>
                <a:tab pos="2464435" algn="l"/>
              </a:tabLst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“callee”:	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if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wants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register,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395"/>
              </a:lnSpc>
            </a:pP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first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somewhere,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restore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returning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add()</a:t>
            </a:r>
            <a:endParaRPr sz="2400" dirty="0">
              <a:latin typeface="Cambria"/>
              <a:cs typeface="Cambria"/>
            </a:endParaRPr>
          </a:p>
          <a:p>
            <a:pPr marR="62865" algn="r">
              <a:lnSpc>
                <a:spcPts val="1685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8079"/>
            <a:ext cx="887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>
                <a:solidFill>
                  <a:srgbClr val="1B4078"/>
                </a:solidFill>
              </a:rPr>
              <a:t>caller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195" dirty="0">
                <a:solidFill>
                  <a:srgbClr val="1B4078"/>
                </a:solidFill>
              </a:rPr>
              <a:t>or</a:t>
            </a:r>
            <a:r>
              <a:rPr sz="4000" spc="245" dirty="0">
                <a:solidFill>
                  <a:srgbClr val="1B4078"/>
                </a:solidFill>
              </a:rPr>
              <a:t> </a:t>
            </a:r>
            <a:r>
              <a:rPr sz="4000" spc="204" dirty="0">
                <a:solidFill>
                  <a:srgbClr val="1B4078"/>
                </a:solidFill>
              </a:rPr>
              <a:t>callee-saver</a:t>
            </a:r>
            <a:r>
              <a:rPr sz="4000" spc="29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conventions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87673" y="1913382"/>
            <a:ext cx="1926589" cy="27940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20"/>
              </a:spcBef>
            </a:pPr>
            <a:r>
              <a:rPr sz="1500" spc="90" dirty="0">
                <a:latin typeface="Cambria"/>
                <a:cs typeface="Cambria"/>
              </a:rPr>
              <a:t>Save</a:t>
            </a:r>
            <a:r>
              <a:rPr sz="1500" spc="40" dirty="0">
                <a:latin typeface="Cambria"/>
                <a:cs typeface="Cambria"/>
              </a:rPr>
              <a:t>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721" y="3914394"/>
            <a:ext cx="1927860" cy="28067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1500" spc="40" dirty="0">
                <a:latin typeface="Cambria"/>
                <a:cs typeface="Cambria"/>
              </a:rPr>
              <a:t>Restore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578" y="2280666"/>
            <a:ext cx="1931035" cy="1548765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sz="1600" spc="85" dirty="0">
                <a:latin typeface="Cambria"/>
                <a:cs typeface="Cambria"/>
              </a:rPr>
              <a:t>Callee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1431797"/>
            <a:ext cx="2415540" cy="2967355"/>
          </a:xfrm>
          <a:prstGeom prst="rect">
            <a:avLst/>
          </a:prstGeom>
          <a:ln w="3175">
            <a:solidFill>
              <a:srgbClr val="15111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200"/>
              </a:spcBef>
            </a:pPr>
            <a:r>
              <a:rPr sz="1600" spc="90" dirty="0">
                <a:latin typeface="Cambria"/>
                <a:cs typeface="Cambria"/>
              </a:rPr>
              <a:t>Caller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97" y="1434846"/>
            <a:ext cx="2415540" cy="2967355"/>
          </a:xfrm>
          <a:custGeom>
            <a:avLst/>
            <a:gdLst/>
            <a:ahLst/>
            <a:cxnLst/>
            <a:rect l="l" t="t" r="r" b="b"/>
            <a:pathLst>
              <a:path w="2415540" h="2967354">
                <a:moveTo>
                  <a:pt x="0" y="2967228"/>
                </a:moveTo>
                <a:lnTo>
                  <a:pt x="2415540" y="2967228"/>
                </a:lnTo>
                <a:lnTo>
                  <a:pt x="2415540" y="0"/>
                </a:lnTo>
                <a:lnTo>
                  <a:pt x="0" y="0"/>
                </a:lnTo>
                <a:lnTo>
                  <a:pt x="0" y="2967228"/>
                </a:lnTo>
                <a:close/>
              </a:path>
            </a:pathLst>
          </a:custGeom>
          <a:ln w="3175">
            <a:solidFill>
              <a:srgbClr val="151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9253" y="2282825"/>
          <a:ext cx="1995170" cy="153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567055">
                        <a:lnSpc>
                          <a:spcPts val="1500"/>
                        </a:lnSpc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Callee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90" dirty="0">
                          <a:latin typeface="Cambria"/>
                          <a:cs typeface="Cambria"/>
                        </a:rPr>
                        <a:t>Save</a:t>
                      </a:r>
                      <a:r>
                        <a:rPr sz="15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40" dirty="0">
                          <a:latin typeface="Cambria"/>
                          <a:cs typeface="Cambria"/>
                        </a:rPr>
                        <a:t>Restore 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32497" y="1448180"/>
            <a:ext cx="604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Cambria"/>
                <a:cs typeface="Cambria"/>
              </a:rPr>
              <a:t>Call</a:t>
            </a:r>
            <a:r>
              <a:rPr sz="1600" spc="125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0003" y="44526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(a)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5806" y="442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(b)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4" y="4468495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mbria"/>
                <a:cs typeface="Cambria"/>
              </a:rPr>
              <a:t>Caller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061" y="4452620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Callee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0408"/>
            <a:ext cx="815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0" dirty="0"/>
              <a:t>Limitations</a:t>
            </a:r>
            <a:r>
              <a:rPr sz="4000" spc="235" dirty="0"/>
              <a:t> </a:t>
            </a:r>
            <a:r>
              <a:rPr sz="4000" spc="290" dirty="0"/>
              <a:t>with</a:t>
            </a:r>
            <a:r>
              <a:rPr sz="4000" spc="254" dirty="0"/>
              <a:t> </a:t>
            </a:r>
            <a:r>
              <a:rPr sz="4000" spc="240" dirty="0"/>
              <a:t>our</a:t>
            </a:r>
            <a:r>
              <a:rPr sz="4000" spc="254" dirty="0"/>
              <a:t> </a:t>
            </a:r>
            <a:r>
              <a:rPr sz="4000" spc="280" dirty="0"/>
              <a:t>approach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543304"/>
            <a:ext cx="10983595" cy="3504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381000" indent="-32321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80" dirty="0">
                <a:latin typeface="Cambria"/>
                <a:cs typeface="Cambria"/>
              </a:rPr>
              <a:t>Using </a:t>
            </a:r>
            <a:r>
              <a:rPr sz="2800" spc="85" dirty="0">
                <a:latin typeface="Cambria"/>
                <a:cs typeface="Cambria"/>
              </a:rPr>
              <a:t>memory,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spilling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solves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r>
              <a:rPr sz="2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However,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there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20"/>
              </a:lnSpc>
              <a:spcBef>
                <a:spcPts val="195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strict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agreement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between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callee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regarding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DC2200"/>
                </a:solidFill>
                <a:latin typeface="Cambria"/>
                <a:cs typeface="Cambria"/>
              </a:rPr>
              <a:t>memory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locations</a:t>
            </a:r>
            <a:r>
              <a:rPr sz="2800" spc="17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DC2200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need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used</a:t>
            </a:r>
            <a:endParaRPr sz="2800">
              <a:latin typeface="Cambria"/>
              <a:cs typeface="Cambria"/>
            </a:endParaRPr>
          </a:p>
          <a:p>
            <a:pPr marL="768350" marR="988060" lvl="1" indent="-325120">
              <a:lnSpc>
                <a:spcPts val="3020"/>
              </a:lnSpc>
              <a:spcBef>
                <a:spcPts val="160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00" dirty="0">
                <a:latin typeface="Cambria"/>
                <a:cs typeface="Cambria"/>
              </a:rPr>
              <a:t>Secondly,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after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has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finished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execution,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all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space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that </a:t>
            </a:r>
            <a:r>
              <a:rPr sz="2800" spc="114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needs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reclaimed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04" y="411225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5" dirty="0"/>
              <a:t>Activation</a:t>
            </a:r>
            <a:r>
              <a:rPr sz="4000" spc="204" dirty="0"/>
              <a:t> </a:t>
            </a:r>
            <a:r>
              <a:rPr sz="4000" spc="290" dirty="0"/>
              <a:t>Block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9208" y="4668773"/>
            <a:ext cx="732155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solidFill>
                  <a:srgbClr val="DC2200"/>
                </a:solidFill>
                <a:latin typeface="Cambria"/>
                <a:cs typeface="Cambria"/>
              </a:rPr>
              <a:t>Activation</a:t>
            </a:r>
            <a:r>
              <a:rPr sz="2600" spc="13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DC2200"/>
                </a:solidFill>
                <a:latin typeface="Cambria"/>
                <a:cs typeface="Cambria"/>
              </a:rPr>
              <a:t>block</a:t>
            </a:r>
            <a:r>
              <a:rPr sz="26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25" dirty="0">
                <a:latin typeface="Cambria"/>
                <a:cs typeface="Cambria"/>
              </a:rPr>
              <a:t>→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memory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map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endParaRPr sz="2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90"/>
              </a:spcBef>
            </a:pPr>
            <a:r>
              <a:rPr sz="2600" spc="120" dirty="0">
                <a:latin typeface="Cambria"/>
                <a:cs typeface="Cambria"/>
              </a:rPr>
              <a:t>arguments, </a:t>
            </a:r>
            <a:r>
              <a:rPr sz="2600" spc="80" dirty="0">
                <a:latin typeface="Cambria"/>
                <a:cs typeface="Cambria"/>
              </a:rPr>
              <a:t>register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spill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30" dirty="0">
                <a:latin typeface="Cambria"/>
                <a:cs typeface="Cambria"/>
              </a:rPr>
              <a:t>area, </a:t>
            </a:r>
            <a:r>
              <a:rPr sz="2600" spc="65" dirty="0">
                <a:latin typeface="Cambria"/>
                <a:cs typeface="Cambria"/>
              </a:rPr>
              <a:t>local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variables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1945385"/>
            <a:ext cx="3310254" cy="2158365"/>
          </a:xfrm>
          <a:custGeom>
            <a:avLst/>
            <a:gdLst/>
            <a:ahLst/>
            <a:cxnLst/>
            <a:rect l="l" t="t" r="r" b="b"/>
            <a:pathLst>
              <a:path w="3310254" h="2158365">
                <a:moveTo>
                  <a:pt x="3310128" y="0"/>
                </a:moveTo>
                <a:lnTo>
                  <a:pt x="0" y="0"/>
                </a:lnTo>
                <a:lnTo>
                  <a:pt x="0" y="2157984"/>
                </a:lnTo>
                <a:lnTo>
                  <a:pt x="3310128" y="2157984"/>
                </a:lnTo>
                <a:lnTo>
                  <a:pt x="331012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2750" y="1945385"/>
            <a:ext cx="3310254" cy="2158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675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foo(int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3;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4;</a:t>
            </a:r>
            <a:endParaRPr sz="2400">
              <a:latin typeface="Arial MT"/>
              <a:cs typeface="Arial MT"/>
            </a:endParaRPr>
          </a:p>
          <a:p>
            <a:pPr marL="1003300" marR="7556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 </a:t>
            </a:r>
            <a:r>
              <a:rPr sz="2400" spc="-6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return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88900">
              <a:lnSpc>
                <a:spcPts val="2790"/>
              </a:lnSpc>
            </a:pP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4571" y="1871472"/>
            <a:ext cx="1519555" cy="937260"/>
          </a:xfrm>
          <a:custGeom>
            <a:avLst/>
            <a:gdLst/>
            <a:ahLst/>
            <a:cxnLst/>
            <a:rect l="l" t="t" r="r" b="b"/>
            <a:pathLst>
              <a:path w="1519554" h="937260">
                <a:moveTo>
                  <a:pt x="864107" y="0"/>
                </a:moveTo>
                <a:lnTo>
                  <a:pt x="810961" y="3121"/>
                </a:lnTo>
                <a:lnTo>
                  <a:pt x="760235" y="12190"/>
                </a:lnTo>
                <a:lnTo>
                  <a:pt x="712486" y="26762"/>
                </a:lnTo>
                <a:lnTo>
                  <a:pt x="668271" y="46390"/>
                </a:lnTo>
                <a:lnTo>
                  <a:pt x="628145" y="70632"/>
                </a:lnTo>
                <a:lnTo>
                  <a:pt x="592666" y="99041"/>
                </a:lnTo>
                <a:lnTo>
                  <a:pt x="562390" y="131173"/>
                </a:lnTo>
                <a:lnTo>
                  <a:pt x="537873" y="166584"/>
                </a:lnTo>
                <a:lnTo>
                  <a:pt x="519672" y="204828"/>
                </a:lnTo>
                <a:lnTo>
                  <a:pt x="508343" y="245460"/>
                </a:lnTo>
                <a:lnTo>
                  <a:pt x="504443" y="288036"/>
                </a:lnTo>
                <a:lnTo>
                  <a:pt x="508343" y="330611"/>
                </a:lnTo>
                <a:lnTo>
                  <a:pt x="519672" y="371243"/>
                </a:lnTo>
                <a:lnTo>
                  <a:pt x="537873" y="409487"/>
                </a:lnTo>
                <a:lnTo>
                  <a:pt x="562390" y="444898"/>
                </a:lnTo>
                <a:lnTo>
                  <a:pt x="592666" y="477030"/>
                </a:lnTo>
                <a:lnTo>
                  <a:pt x="628145" y="505439"/>
                </a:lnTo>
                <a:lnTo>
                  <a:pt x="668271" y="529681"/>
                </a:lnTo>
                <a:lnTo>
                  <a:pt x="712486" y="549309"/>
                </a:lnTo>
                <a:lnTo>
                  <a:pt x="760235" y="563881"/>
                </a:lnTo>
                <a:lnTo>
                  <a:pt x="810961" y="572950"/>
                </a:lnTo>
                <a:lnTo>
                  <a:pt x="864107" y="576072"/>
                </a:lnTo>
                <a:lnTo>
                  <a:pt x="917254" y="572950"/>
                </a:lnTo>
                <a:lnTo>
                  <a:pt x="967980" y="563881"/>
                </a:lnTo>
                <a:lnTo>
                  <a:pt x="1015729" y="549309"/>
                </a:lnTo>
                <a:lnTo>
                  <a:pt x="1059944" y="529681"/>
                </a:lnTo>
                <a:lnTo>
                  <a:pt x="1100070" y="505439"/>
                </a:lnTo>
                <a:lnTo>
                  <a:pt x="1135549" y="477030"/>
                </a:lnTo>
                <a:lnTo>
                  <a:pt x="1165825" y="444898"/>
                </a:lnTo>
                <a:lnTo>
                  <a:pt x="1190342" y="409487"/>
                </a:lnTo>
                <a:lnTo>
                  <a:pt x="1208543" y="371243"/>
                </a:lnTo>
                <a:lnTo>
                  <a:pt x="1219872" y="330611"/>
                </a:lnTo>
                <a:lnTo>
                  <a:pt x="1223772" y="288036"/>
                </a:lnTo>
                <a:lnTo>
                  <a:pt x="1219872" y="245460"/>
                </a:lnTo>
                <a:lnTo>
                  <a:pt x="1208543" y="204828"/>
                </a:lnTo>
                <a:lnTo>
                  <a:pt x="1190342" y="166584"/>
                </a:lnTo>
                <a:lnTo>
                  <a:pt x="1165825" y="131173"/>
                </a:lnTo>
                <a:lnTo>
                  <a:pt x="1135549" y="99041"/>
                </a:lnTo>
                <a:lnTo>
                  <a:pt x="1100070" y="70632"/>
                </a:lnTo>
                <a:lnTo>
                  <a:pt x="1059944" y="46390"/>
                </a:lnTo>
                <a:lnTo>
                  <a:pt x="1015729" y="26762"/>
                </a:lnTo>
                <a:lnTo>
                  <a:pt x="967980" y="12190"/>
                </a:lnTo>
                <a:lnTo>
                  <a:pt x="917254" y="3121"/>
                </a:lnTo>
                <a:lnTo>
                  <a:pt x="864107" y="0"/>
                </a:lnTo>
                <a:close/>
              </a:path>
              <a:path w="1519554" h="937260">
                <a:moveTo>
                  <a:pt x="759713" y="361188"/>
                </a:moveTo>
                <a:lnTo>
                  <a:pt x="694158" y="362244"/>
                </a:lnTo>
                <a:lnTo>
                  <a:pt x="630152" y="365357"/>
                </a:lnTo>
                <a:lnTo>
                  <a:pt x="567924" y="370440"/>
                </a:lnTo>
                <a:lnTo>
                  <a:pt x="507700" y="377406"/>
                </a:lnTo>
                <a:lnTo>
                  <a:pt x="449710" y="386170"/>
                </a:lnTo>
                <a:lnTo>
                  <a:pt x="394181" y="396644"/>
                </a:lnTo>
                <a:lnTo>
                  <a:pt x="341342" y="408743"/>
                </a:lnTo>
                <a:lnTo>
                  <a:pt x="291419" y="422380"/>
                </a:lnTo>
                <a:lnTo>
                  <a:pt x="244642" y="437469"/>
                </a:lnTo>
                <a:lnTo>
                  <a:pt x="201237" y="453924"/>
                </a:lnTo>
                <a:lnTo>
                  <a:pt x="161434" y="471658"/>
                </a:lnTo>
                <a:lnTo>
                  <a:pt x="125459" y="490585"/>
                </a:lnTo>
                <a:lnTo>
                  <a:pt x="65909" y="531672"/>
                </a:lnTo>
                <a:lnTo>
                  <a:pt x="24411" y="576495"/>
                </a:lnTo>
                <a:lnTo>
                  <a:pt x="2788" y="624363"/>
                </a:lnTo>
                <a:lnTo>
                  <a:pt x="0" y="649224"/>
                </a:lnTo>
                <a:lnTo>
                  <a:pt x="2788" y="674084"/>
                </a:lnTo>
                <a:lnTo>
                  <a:pt x="24411" y="721952"/>
                </a:lnTo>
                <a:lnTo>
                  <a:pt x="65909" y="766775"/>
                </a:lnTo>
                <a:lnTo>
                  <a:pt x="125459" y="807862"/>
                </a:lnTo>
                <a:lnTo>
                  <a:pt x="161434" y="826789"/>
                </a:lnTo>
                <a:lnTo>
                  <a:pt x="201237" y="844523"/>
                </a:lnTo>
                <a:lnTo>
                  <a:pt x="244642" y="860978"/>
                </a:lnTo>
                <a:lnTo>
                  <a:pt x="291419" y="876067"/>
                </a:lnTo>
                <a:lnTo>
                  <a:pt x="341342" y="889704"/>
                </a:lnTo>
                <a:lnTo>
                  <a:pt x="394181" y="901803"/>
                </a:lnTo>
                <a:lnTo>
                  <a:pt x="449710" y="912277"/>
                </a:lnTo>
                <a:lnTo>
                  <a:pt x="507700" y="921041"/>
                </a:lnTo>
                <a:lnTo>
                  <a:pt x="567924" y="928007"/>
                </a:lnTo>
                <a:lnTo>
                  <a:pt x="630152" y="933090"/>
                </a:lnTo>
                <a:lnTo>
                  <a:pt x="694158" y="936203"/>
                </a:lnTo>
                <a:lnTo>
                  <a:pt x="759713" y="937260"/>
                </a:lnTo>
                <a:lnTo>
                  <a:pt x="825269" y="936203"/>
                </a:lnTo>
                <a:lnTo>
                  <a:pt x="889275" y="933090"/>
                </a:lnTo>
                <a:lnTo>
                  <a:pt x="951503" y="928007"/>
                </a:lnTo>
                <a:lnTo>
                  <a:pt x="1011727" y="921041"/>
                </a:lnTo>
                <a:lnTo>
                  <a:pt x="1069717" y="912277"/>
                </a:lnTo>
                <a:lnTo>
                  <a:pt x="1125246" y="901803"/>
                </a:lnTo>
                <a:lnTo>
                  <a:pt x="1178085" y="889704"/>
                </a:lnTo>
                <a:lnTo>
                  <a:pt x="1228008" y="876067"/>
                </a:lnTo>
                <a:lnTo>
                  <a:pt x="1274785" y="860978"/>
                </a:lnTo>
                <a:lnTo>
                  <a:pt x="1318190" y="844523"/>
                </a:lnTo>
                <a:lnTo>
                  <a:pt x="1357993" y="826789"/>
                </a:lnTo>
                <a:lnTo>
                  <a:pt x="1393968" y="807862"/>
                </a:lnTo>
                <a:lnTo>
                  <a:pt x="1453518" y="766775"/>
                </a:lnTo>
                <a:lnTo>
                  <a:pt x="1495016" y="721952"/>
                </a:lnTo>
                <a:lnTo>
                  <a:pt x="1516639" y="674084"/>
                </a:lnTo>
                <a:lnTo>
                  <a:pt x="1519427" y="649224"/>
                </a:lnTo>
                <a:lnTo>
                  <a:pt x="1516639" y="624363"/>
                </a:lnTo>
                <a:lnTo>
                  <a:pt x="1495016" y="576495"/>
                </a:lnTo>
                <a:lnTo>
                  <a:pt x="1453518" y="531672"/>
                </a:lnTo>
                <a:lnTo>
                  <a:pt x="1393968" y="490585"/>
                </a:lnTo>
                <a:lnTo>
                  <a:pt x="1357993" y="471658"/>
                </a:lnTo>
                <a:lnTo>
                  <a:pt x="1318190" y="453924"/>
                </a:lnTo>
                <a:lnTo>
                  <a:pt x="1274785" y="437469"/>
                </a:lnTo>
                <a:lnTo>
                  <a:pt x="1228008" y="422380"/>
                </a:lnTo>
                <a:lnTo>
                  <a:pt x="1178085" y="408743"/>
                </a:lnTo>
                <a:lnTo>
                  <a:pt x="1125246" y="396644"/>
                </a:lnTo>
                <a:lnTo>
                  <a:pt x="1069717" y="386170"/>
                </a:lnTo>
                <a:lnTo>
                  <a:pt x="1011727" y="377406"/>
                </a:lnTo>
                <a:lnTo>
                  <a:pt x="951503" y="370440"/>
                </a:lnTo>
                <a:lnTo>
                  <a:pt x="889275" y="365357"/>
                </a:lnTo>
                <a:lnTo>
                  <a:pt x="825269" y="362244"/>
                </a:lnTo>
                <a:lnTo>
                  <a:pt x="759713" y="361188"/>
                </a:lnTo>
                <a:close/>
              </a:path>
            </a:pathLst>
          </a:custGeom>
          <a:ln w="36576">
            <a:solidFill>
              <a:srgbClr val="DC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1414" y="1526286"/>
            <a:ext cx="2517775" cy="3139440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061" y="2039873"/>
            <a:ext cx="1967864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Arial MT"/>
                <a:cs typeface="Arial MT"/>
              </a:rPr>
              <a:t>Arguments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538" y="2465070"/>
            <a:ext cx="1965960" cy="31115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9157" y="2867405"/>
            <a:ext cx="1964689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spill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9157" y="3310890"/>
            <a:ext cx="1964689" cy="125730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Local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574163"/>
            <a:ext cx="1736089" cy="824865"/>
          </a:xfrm>
          <a:custGeom>
            <a:avLst/>
            <a:gdLst/>
            <a:ahLst/>
            <a:cxnLst/>
            <a:rect l="l" t="t" r="r" b="b"/>
            <a:pathLst>
              <a:path w="1736090" h="824864">
                <a:moveTo>
                  <a:pt x="1633873" y="782464"/>
                </a:moveTo>
                <a:lnTo>
                  <a:pt x="1574673" y="788288"/>
                </a:lnTo>
                <a:lnTo>
                  <a:pt x="1558290" y="808227"/>
                </a:lnTo>
                <a:lnTo>
                  <a:pt x="1560423" y="815163"/>
                </a:lnTo>
                <a:lnTo>
                  <a:pt x="1564878" y="820562"/>
                </a:lnTo>
                <a:lnTo>
                  <a:pt x="1571023" y="823890"/>
                </a:lnTo>
                <a:lnTo>
                  <a:pt x="1578228" y="824611"/>
                </a:lnTo>
                <a:lnTo>
                  <a:pt x="1720448" y="810640"/>
                </a:lnTo>
                <a:lnTo>
                  <a:pt x="1695323" y="810640"/>
                </a:lnTo>
                <a:lnTo>
                  <a:pt x="1633873" y="782464"/>
                </a:lnTo>
                <a:close/>
              </a:path>
              <a:path w="1736090" h="824864">
                <a:moveTo>
                  <a:pt x="1669940" y="778915"/>
                </a:moveTo>
                <a:lnTo>
                  <a:pt x="1633873" y="782464"/>
                </a:lnTo>
                <a:lnTo>
                  <a:pt x="1695323" y="810640"/>
                </a:lnTo>
                <a:lnTo>
                  <a:pt x="1698115" y="804545"/>
                </a:lnTo>
                <a:lnTo>
                  <a:pt x="1687956" y="804545"/>
                </a:lnTo>
                <a:lnTo>
                  <a:pt x="1669940" y="778915"/>
                </a:lnTo>
                <a:close/>
              </a:path>
              <a:path w="1736090" h="824864">
                <a:moveTo>
                  <a:pt x="1633029" y="672068"/>
                </a:moveTo>
                <a:lnTo>
                  <a:pt x="1626024" y="672201"/>
                </a:lnTo>
                <a:lnTo>
                  <a:pt x="1619377" y="675132"/>
                </a:lnTo>
                <a:lnTo>
                  <a:pt x="1614378" y="680424"/>
                </a:lnTo>
                <a:lnTo>
                  <a:pt x="1611868" y="686990"/>
                </a:lnTo>
                <a:lnTo>
                  <a:pt x="1612001" y="694009"/>
                </a:lnTo>
                <a:lnTo>
                  <a:pt x="1614931" y="700659"/>
                </a:lnTo>
                <a:lnTo>
                  <a:pt x="1649014" y="749144"/>
                </a:lnTo>
                <a:lnTo>
                  <a:pt x="1710563" y="777366"/>
                </a:lnTo>
                <a:lnTo>
                  <a:pt x="1695323" y="810640"/>
                </a:lnTo>
                <a:lnTo>
                  <a:pt x="1720448" y="810640"/>
                </a:lnTo>
                <a:lnTo>
                  <a:pt x="1735963" y="809116"/>
                </a:lnTo>
                <a:lnTo>
                  <a:pt x="1644777" y="679576"/>
                </a:lnTo>
                <a:lnTo>
                  <a:pt x="1639558" y="674578"/>
                </a:lnTo>
                <a:lnTo>
                  <a:pt x="1633029" y="672068"/>
                </a:lnTo>
                <a:close/>
              </a:path>
              <a:path w="1736090" h="824864">
                <a:moveTo>
                  <a:pt x="1701165" y="775842"/>
                </a:moveTo>
                <a:lnTo>
                  <a:pt x="1669940" y="778915"/>
                </a:lnTo>
                <a:lnTo>
                  <a:pt x="1687956" y="804545"/>
                </a:lnTo>
                <a:lnTo>
                  <a:pt x="1701165" y="775842"/>
                </a:lnTo>
                <a:close/>
              </a:path>
              <a:path w="1736090" h="824864">
                <a:moveTo>
                  <a:pt x="1707239" y="775842"/>
                </a:moveTo>
                <a:lnTo>
                  <a:pt x="1701165" y="775842"/>
                </a:lnTo>
                <a:lnTo>
                  <a:pt x="1687956" y="804545"/>
                </a:lnTo>
                <a:lnTo>
                  <a:pt x="1698115" y="804545"/>
                </a:lnTo>
                <a:lnTo>
                  <a:pt x="1710563" y="777366"/>
                </a:lnTo>
                <a:lnTo>
                  <a:pt x="1707239" y="775842"/>
                </a:lnTo>
                <a:close/>
              </a:path>
              <a:path w="1736090" h="824864">
                <a:moveTo>
                  <a:pt x="15240" y="0"/>
                </a:moveTo>
                <a:lnTo>
                  <a:pt x="0" y="33274"/>
                </a:lnTo>
                <a:lnTo>
                  <a:pt x="1633873" y="782464"/>
                </a:lnTo>
                <a:lnTo>
                  <a:pt x="1669940" y="778915"/>
                </a:lnTo>
                <a:lnTo>
                  <a:pt x="1649014" y="749144"/>
                </a:lnTo>
                <a:lnTo>
                  <a:pt x="15240" y="0"/>
                </a:lnTo>
                <a:close/>
              </a:path>
              <a:path w="1736090" h="824864">
                <a:moveTo>
                  <a:pt x="1649014" y="749144"/>
                </a:moveTo>
                <a:lnTo>
                  <a:pt x="1669940" y="778915"/>
                </a:lnTo>
                <a:lnTo>
                  <a:pt x="1701165" y="775842"/>
                </a:lnTo>
                <a:lnTo>
                  <a:pt x="1707239" y="775842"/>
                </a:lnTo>
                <a:lnTo>
                  <a:pt x="1649014" y="74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311" y="1998091"/>
            <a:ext cx="1946910" cy="299085"/>
          </a:xfrm>
          <a:custGeom>
            <a:avLst/>
            <a:gdLst/>
            <a:ahLst/>
            <a:cxnLst/>
            <a:rect l="l" t="t" r="r" b="b"/>
            <a:pathLst>
              <a:path w="1946909" h="299085">
                <a:moveTo>
                  <a:pt x="1841350" y="239827"/>
                </a:moveTo>
                <a:lnTo>
                  <a:pt x="1787143" y="263906"/>
                </a:lnTo>
                <a:lnTo>
                  <a:pt x="1781212" y="268104"/>
                </a:lnTo>
                <a:lnTo>
                  <a:pt x="1777507" y="274066"/>
                </a:lnTo>
                <a:lnTo>
                  <a:pt x="1776303" y="280979"/>
                </a:lnTo>
                <a:lnTo>
                  <a:pt x="1777872" y="288036"/>
                </a:lnTo>
                <a:lnTo>
                  <a:pt x="1782054" y="293985"/>
                </a:lnTo>
                <a:lnTo>
                  <a:pt x="1787985" y="297719"/>
                </a:lnTo>
                <a:lnTo>
                  <a:pt x="1794892" y="298930"/>
                </a:lnTo>
                <a:lnTo>
                  <a:pt x="1802003" y="297307"/>
                </a:lnTo>
                <a:lnTo>
                  <a:pt x="1914736" y="247269"/>
                </a:lnTo>
                <a:lnTo>
                  <a:pt x="1908683" y="247269"/>
                </a:lnTo>
                <a:lnTo>
                  <a:pt x="1841350" y="239827"/>
                </a:lnTo>
                <a:close/>
              </a:path>
              <a:path w="1946909" h="299085">
                <a:moveTo>
                  <a:pt x="1874617" y="225050"/>
                </a:moveTo>
                <a:lnTo>
                  <a:pt x="1841350" y="239827"/>
                </a:lnTo>
                <a:lnTo>
                  <a:pt x="1908683" y="247269"/>
                </a:lnTo>
                <a:lnTo>
                  <a:pt x="1909068" y="243712"/>
                </a:lnTo>
                <a:lnTo>
                  <a:pt x="1899792" y="243712"/>
                </a:lnTo>
                <a:lnTo>
                  <a:pt x="1874617" y="225050"/>
                </a:lnTo>
                <a:close/>
              </a:path>
              <a:path w="1946909" h="299085">
                <a:moveTo>
                  <a:pt x="1805955" y="135302"/>
                </a:moveTo>
                <a:lnTo>
                  <a:pt x="1799365" y="137630"/>
                </a:lnTo>
                <a:lnTo>
                  <a:pt x="1794002" y="142494"/>
                </a:lnTo>
                <a:lnTo>
                  <a:pt x="1790880" y="149072"/>
                </a:lnTo>
                <a:lnTo>
                  <a:pt x="1790557" y="156067"/>
                </a:lnTo>
                <a:lnTo>
                  <a:pt x="1792876" y="162657"/>
                </a:lnTo>
                <a:lnTo>
                  <a:pt x="1797685" y="168021"/>
                </a:lnTo>
                <a:lnTo>
                  <a:pt x="1845599" y="203539"/>
                </a:lnTo>
                <a:lnTo>
                  <a:pt x="1912619" y="210947"/>
                </a:lnTo>
                <a:lnTo>
                  <a:pt x="1908683" y="247269"/>
                </a:lnTo>
                <a:lnTo>
                  <a:pt x="1914736" y="247269"/>
                </a:lnTo>
                <a:lnTo>
                  <a:pt x="1946783" y="233045"/>
                </a:lnTo>
                <a:lnTo>
                  <a:pt x="1819529" y="138684"/>
                </a:lnTo>
                <a:lnTo>
                  <a:pt x="1812950" y="135618"/>
                </a:lnTo>
                <a:lnTo>
                  <a:pt x="1805955" y="135302"/>
                </a:lnTo>
                <a:close/>
              </a:path>
              <a:path w="1946909" h="299085">
                <a:moveTo>
                  <a:pt x="1903221" y="212344"/>
                </a:moveTo>
                <a:lnTo>
                  <a:pt x="1874617" y="225050"/>
                </a:lnTo>
                <a:lnTo>
                  <a:pt x="1899792" y="243712"/>
                </a:lnTo>
                <a:lnTo>
                  <a:pt x="1903221" y="212344"/>
                </a:lnTo>
                <a:close/>
              </a:path>
              <a:path w="1946909" h="299085">
                <a:moveTo>
                  <a:pt x="1912468" y="212344"/>
                </a:moveTo>
                <a:lnTo>
                  <a:pt x="1903221" y="212344"/>
                </a:lnTo>
                <a:lnTo>
                  <a:pt x="1899792" y="243712"/>
                </a:lnTo>
                <a:lnTo>
                  <a:pt x="1909068" y="243712"/>
                </a:lnTo>
                <a:lnTo>
                  <a:pt x="1912468" y="212344"/>
                </a:lnTo>
                <a:close/>
              </a:path>
              <a:path w="1946909" h="299085">
                <a:moveTo>
                  <a:pt x="4063" y="0"/>
                </a:moveTo>
                <a:lnTo>
                  <a:pt x="0" y="36322"/>
                </a:lnTo>
                <a:lnTo>
                  <a:pt x="1841350" y="239827"/>
                </a:lnTo>
                <a:lnTo>
                  <a:pt x="1874617" y="225050"/>
                </a:lnTo>
                <a:lnTo>
                  <a:pt x="1845599" y="203539"/>
                </a:lnTo>
                <a:lnTo>
                  <a:pt x="4063" y="0"/>
                </a:lnTo>
                <a:close/>
              </a:path>
              <a:path w="1946909" h="299085">
                <a:moveTo>
                  <a:pt x="1845599" y="203539"/>
                </a:moveTo>
                <a:lnTo>
                  <a:pt x="1874617" y="225050"/>
                </a:lnTo>
                <a:lnTo>
                  <a:pt x="1903221" y="212344"/>
                </a:lnTo>
                <a:lnTo>
                  <a:pt x="1912468" y="212344"/>
                </a:lnTo>
                <a:lnTo>
                  <a:pt x="1912619" y="210947"/>
                </a:lnTo>
                <a:lnTo>
                  <a:pt x="1845599" y="203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776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0" dirty="0"/>
              <a:t>Organising</a:t>
            </a:r>
            <a:r>
              <a:rPr sz="4000" spc="254" dirty="0"/>
              <a:t> </a:t>
            </a:r>
            <a:r>
              <a:rPr sz="4000" spc="275" dirty="0"/>
              <a:t>Activation</a:t>
            </a:r>
            <a:r>
              <a:rPr sz="4000" spc="254" dirty="0"/>
              <a:t> </a:t>
            </a:r>
            <a:r>
              <a:rPr sz="4000" spc="265" dirty="0"/>
              <a:t>Blocks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72615"/>
            <a:ext cx="10939145" cy="3477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5280" marR="34925" indent="-32321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All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information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55" dirty="0">
                <a:latin typeface="Cambria"/>
                <a:cs typeface="Cambria"/>
              </a:rPr>
              <a:t>an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executing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stored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in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its</a:t>
            </a:r>
            <a:r>
              <a:rPr sz="2600" spc="180" dirty="0"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000FF"/>
                </a:solidFill>
                <a:latin typeface="Cambria"/>
                <a:cs typeface="Cambria"/>
              </a:rPr>
              <a:t>activation </a:t>
            </a:r>
            <a:r>
              <a:rPr sz="2600" spc="-5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endParaRPr sz="2600">
              <a:latin typeface="Cambria"/>
              <a:cs typeface="Cambria"/>
            </a:endParaRPr>
          </a:p>
          <a:p>
            <a:pPr marL="335280" marR="5080" indent="-323215">
              <a:lnSpc>
                <a:spcPts val="2810"/>
              </a:lnSpc>
              <a:spcBef>
                <a:spcPts val="23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latin typeface="Cambria"/>
                <a:cs typeface="Cambria"/>
              </a:rPr>
              <a:t>These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blocks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need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05" dirty="0">
                <a:latin typeface="Cambria"/>
                <a:cs typeface="Cambria"/>
              </a:rPr>
              <a:t>dynamically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B84600"/>
                </a:solidFill>
                <a:latin typeface="Cambria"/>
                <a:cs typeface="Cambria"/>
              </a:rPr>
              <a:t>created</a:t>
            </a:r>
            <a:r>
              <a:rPr sz="2600" spc="12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B84600"/>
                </a:solidFill>
                <a:latin typeface="Cambria"/>
                <a:cs typeface="Cambria"/>
              </a:rPr>
              <a:t>and</a:t>
            </a:r>
            <a:r>
              <a:rPr sz="2600" spc="13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B84600"/>
                </a:solidFill>
                <a:latin typeface="Cambria"/>
                <a:cs typeface="Cambria"/>
              </a:rPr>
              <a:t>destroyed</a:t>
            </a:r>
            <a:r>
              <a:rPr sz="2600" spc="15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millions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times</a:t>
            </a:r>
            <a:endParaRPr sz="2600">
              <a:latin typeface="Cambria"/>
              <a:cs typeface="Cambria"/>
            </a:endParaRPr>
          </a:p>
          <a:p>
            <a:pPr marL="335280" marR="408305" indent="-323215">
              <a:lnSpc>
                <a:spcPts val="2810"/>
              </a:lnSpc>
              <a:spcBef>
                <a:spcPts val="24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What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correct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way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managing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5" dirty="0">
                <a:latin typeface="Cambria"/>
                <a:cs typeface="Cambria"/>
              </a:rPr>
              <a:t>them,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ensuring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33CC66"/>
                </a:solidFill>
                <a:latin typeface="Cambria"/>
                <a:cs typeface="Cambria"/>
              </a:rPr>
              <a:t>their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fast </a:t>
            </a:r>
            <a:r>
              <a:rPr sz="2600" spc="-56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CC66"/>
                </a:solidFill>
                <a:latin typeface="Cambria"/>
                <a:cs typeface="Cambria"/>
              </a:rPr>
              <a:t>creation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 and</a:t>
            </a:r>
            <a:r>
              <a:rPr sz="2600" spc="13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33CC66"/>
                </a:solidFill>
                <a:latin typeface="Cambria"/>
                <a:cs typeface="Cambria"/>
              </a:rPr>
              <a:t>deletion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0" dirty="0">
                <a:latin typeface="Cambria"/>
                <a:cs typeface="Cambria"/>
              </a:rPr>
              <a:t>Is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there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pattern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661" y="1846326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01" y="432942"/>
            <a:ext cx="6720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5" dirty="0"/>
              <a:t> </a:t>
            </a:r>
            <a:r>
              <a:rPr sz="4000" spc="195" dirty="0"/>
              <a:t>of</a:t>
            </a:r>
            <a:r>
              <a:rPr sz="4000" spc="240" dirty="0"/>
              <a:t> </a:t>
            </a:r>
            <a:r>
              <a:rPr sz="4000" spc="325" dirty="0"/>
              <a:t>Function</a:t>
            </a:r>
            <a:r>
              <a:rPr sz="4000" spc="240" dirty="0"/>
              <a:t> </a:t>
            </a:r>
            <a:r>
              <a:rPr sz="4000" spc="325" dirty="0"/>
              <a:t>Calls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439161" y="1872233"/>
            <a:ext cx="1583690" cy="57658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761" y="1205293"/>
            <a:ext cx="1585595" cy="578485"/>
            <a:chOff x="4568761" y="1205293"/>
            <a:chExt cx="1585595" cy="578485"/>
          </a:xfrm>
        </p:grpSpPr>
        <p:sp>
          <p:nvSpPr>
            <p:cNvPr id="7" name="object 7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158343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83436" y="57607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0" y="576072"/>
                  </a:moveTo>
                  <a:lnTo>
                    <a:pt x="1583436" y="57607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64073" y="133819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6821" y="1223010"/>
            <a:ext cx="1583690" cy="5765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2858" y="2082673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3" y="92455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3" y="103377"/>
                </a:lnTo>
                <a:lnTo>
                  <a:pt x="492029" y="58038"/>
                </a:lnTo>
                <a:lnTo>
                  <a:pt x="490346" y="58038"/>
                </a:lnTo>
                <a:lnTo>
                  <a:pt x="490346" y="57150"/>
                </a:lnTo>
                <a:lnTo>
                  <a:pt x="487171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6" y="45338"/>
                </a:lnTo>
                <a:lnTo>
                  <a:pt x="490346" y="58038"/>
                </a:lnTo>
                <a:lnTo>
                  <a:pt x="492029" y="58038"/>
                </a:lnTo>
                <a:lnTo>
                  <a:pt x="502919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1" y="46227"/>
                </a:moveTo>
                <a:lnTo>
                  <a:pt x="477810" y="51688"/>
                </a:lnTo>
                <a:lnTo>
                  <a:pt x="487171" y="57150"/>
                </a:lnTo>
                <a:lnTo>
                  <a:pt x="487171" y="46227"/>
                </a:lnTo>
                <a:close/>
              </a:path>
              <a:path w="502920" h="103505">
                <a:moveTo>
                  <a:pt x="490346" y="46227"/>
                </a:moveTo>
                <a:lnTo>
                  <a:pt x="487171" y="46227"/>
                </a:lnTo>
                <a:lnTo>
                  <a:pt x="487171" y="57150"/>
                </a:lnTo>
                <a:lnTo>
                  <a:pt x="490346" y="57150"/>
                </a:lnTo>
                <a:lnTo>
                  <a:pt x="490346" y="46227"/>
                </a:lnTo>
                <a:close/>
              </a:path>
              <a:path w="502920" h="103505">
                <a:moveTo>
                  <a:pt x="414273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3" y="10922"/>
                </a:lnTo>
                <a:lnTo>
                  <a:pt x="477810" y="51688"/>
                </a:lnTo>
                <a:lnTo>
                  <a:pt x="487171" y="46227"/>
                </a:lnTo>
                <a:lnTo>
                  <a:pt x="490346" y="46227"/>
                </a:lnTo>
                <a:lnTo>
                  <a:pt x="490346" y="45338"/>
                </a:lnTo>
                <a:lnTo>
                  <a:pt x="492029" y="45338"/>
                </a:lnTo>
                <a:lnTo>
                  <a:pt x="4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6633" y="1888998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1945" y="1846326"/>
            <a:ext cx="1434465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5978" y="2122297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5"/>
                </a:lnTo>
                <a:lnTo>
                  <a:pt x="406907" y="96265"/>
                </a:lnTo>
                <a:lnTo>
                  <a:pt x="410464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4" y="1015"/>
                </a:lnTo>
                <a:lnTo>
                  <a:pt x="406907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741" y="2076576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6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09837" y="3023425"/>
            <a:ext cx="2233295" cy="1082675"/>
            <a:chOff x="2509837" y="3023425"/>
            <a:chExt cx="2233295" cy="1082675"/>
          </a:xfrm>
        </p:grpSpPr>
        <p:sp>
          <p:nvSpPr>
            <p:cNvPr id="17" name="object 17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223113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2231136" y="108051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0" y="1080516"/>
                  </a:moveTo>
                  <a:lnTo>
                    <a:pt x="2231136" y="108051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080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498" y="299745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main()</a:t>
            </a:r>
            <a:r>
              <a:rPr sz="1800" spc="-7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1897" y="3271773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498" y="382041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6941" y="3023425"/>
            <a:ext cx="2233295" cy="1297305"/>
            <a:chOff x="5246941" y="3023425"/>
            <a:chExt cx="2233295" cy="1297305"/>
          </a:xfrm>
        </p:grpSpPr>
        <p:sp>
          <p:nvSpPr>
            <p:cNvPr id="23" name="object 23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4602" y="296799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</a:t>
            </a:r>
            <a:r>
              <a:rPr sz="1800" spc="-8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002" y="3242564"/>
            <a:ext cx="73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4602" y="406552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66113" y="3023425"/>
            <a:ext cx="2233295" cy="1010919"/>
            <a:chOff x="7766113" y="3023425"/>
            <a:chExt cx="2233295" cy="1010919"/>
          </a:xfrm>
        </p:grpSpPr>
        <p:sp>
          <p:nvSpPr>
            <p:cNvPr id="29" name="object 29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2231135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2231135" y="1008888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0" y="1008888"/>
                  </a:moveTo>
                  <a:lnTo>
                    <a:pt x="2231135" y="1008888"/>
                  </a:lnTo>
                  <a:lnTo>
                    <a:pt x="2231135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4155" y="296151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</a:t>
            </a:r>
            <a:r>
              <a:rPr sz="1800" spc="-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8808" y="3235833"/>
            <a:ext cx="68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4155" y="378485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0789" y="4680965"/>
            <a:ext cx="2231390" cy="1295400"/>
          </a:xfrm>
          <a:custGeom>
            <a:avLst/>
            <a:gdLst/>
            <a:ahLst/>
            <a:cxnLst/>
            <a:rect l="l" t="t" r="r" b="b"/>
            <a:pathLst>
              <a:path w="2231390" h="1295400">
                <a:moveTo>
                  <a:pt x="2231136" y="0"/>
                </a:moveTo>
                <a:lnTo>
                  <a:pt x="0" y="0"/>
                </a:lnTo>
                <a:lnTo>
                  <a:pt x="0" y="1295400"/>
                </a:lnTo>
                <a:lnTo>
                  <a:pt x="2231136" y="1295400"/>
                </a:lnTo>
                <a:lnTo>
                  <a:pt x="22311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10789" y="4680965"/>
            <a:ext cx="223139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</a:t>
            </a:r>
            <a:r>
              <a:rPr sz="1800" spc="-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003300" marR="357505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9009" y="4680013"/>
            <a:ext cx="2233295" cy="1297305"/>
            <a:chOff x="5029009" y="4680013"/>
            <a:chExt cx="2233295" cy="1297305"/>
          </a:xfrm>
        </p:grpSpPr>
        <p:sp>
          <p:nvSpPr>
            <p:cNvPr id="37" name="object 37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051" y="4623942"/>
            <a:ext cx="2131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foobar()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50657" y="4680965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59" h="1295400">
                <a:moveTo>
                  <a:pt x="2232659" y="0"/>
                </a:moveTo>
                <a:lnTo>
                  <a:pt x="0" y="0"/>
                </a:lnTo>
                <a:lnTo>
                  <a:pt x="0" y="1295400"/>
                </a:lnTo>
                <a:lnTo>
                  <a:pt x="2232659" y="1295400"/>
                </a:lnTo>
                <a:lnTo>
                  <a:pt x="22326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50657" y="4680965"/>
            <a:ext cx="223266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foobarbar()</a:t>
            </a:r>
            <a:r>
              <a:rPr sz="18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70454" y="3138042"/>
            <a:ext cx="4968240" cy="2050414"/>
          </a:xfrm>
          <a:custGeom>
            <a:avLst/>
            <a:gdLst/>
            <a:ahLst/>
            <a:cxnLst/>
            <a:rect l="l" t="t" r="r" b="b"/>
            <a:pathLst>
              <a:path w="4968240" h="2050414">
                <a:moveTo>
                  <a:pt x="640842" y="600075"/>
                </a:moveTo>
                <a:lnTo>
                  <a:pt x="630174" y="592963"/>
                </a:lnTo>
                <a:lnTo>
                  <a:pt x="14808" y="1509534"/>
                </a:lnTo>
                <a:lnTo>
                  <a:pt x="18986" y="1443990"/>
                </a:lnTo>
                <a:lnTo>
                  <a:pt x="19177" y="1441323"/>
                </a:lnTo>
                <a:lnTo>
                  <a:pt x="16510" y="1438275"/>
                </a:lnTo>
                <a:lnTo>
                  <a:pt x="12954" y="1438148"/>
                </a:lnTo>
                <a:lnTo>
                  <a:pt x="9525" y="1437894"/>
                </a:lnTo>
                <a:lnTo>
                  <a:pt x="6477" y="1440561"/>
                </a:lnTo>
                <a:lnTo>
                  <a:pt x="6159" y="1444879"/>
                </a:lnTo>
                <a:lnTo>
                  <a:pt x="0" y="1542923"/>
                </a:lnTo>
                <a:lnTo>
                  <a:pt x="14160" y="1536065"/>
                </a:lnTo>
                <a:lnTo>
                  <a:pt x="92329" y="1498219"/>
                </a:lnTo>
                <a:lnTo>
                  <a:pt x="93599" y="1494409"/>
                </a:lnTo>
                <a:lnTo>
                  <a:pt x="90551" y="1488059"/>
                </a:lnTo>
                <a:lnTo>
                  <a:pt x="86741" y="1486789"/>
                </a:lnTo>
                <a:lnTo>
                  <a:pt x="25463" y="1516481"/>
                </a:lnTo>
                <a:lnTo>
                  <a:pt x="640842" y="600075"/>
                </a:lnTo>
                <a:close/>
              </a:path>
              <a:path w="4968240" h="2050414">
                <a:moveTo>
                  <a:pt x="2232660" y="1687703"/>
                </a:moveTo>
                <a:lnTo>
                  <a:pt x="2228304" y="1687322"/>
                </a:lnTo>
                <a:lnTo>
                  <a:pt x="2133981" y="1679067"/>
                </a:lnTo>
                <a:lnTo>
                  <a:pt x="2130425" y="1678686"/>
                </a:lnTo>
                <a:lnTo>
                  <a:pt x="2127377" y="1681353"/>
                </a:lnTo>
                <a:lnTo>
                  <a:pt x="2127123" y="1684782"/>
                </a:lnTo>
                <a:lnTo>
                  <a:pt x="2126742" y="1688338"/>
                </a:lnTo>
                <a:lnTo>
                  <a:pt x="2129409" y="1691386"/>
                </a:lnTo>
                <a:lnTo>
                  <a:pt x="2132838" y="1691767"/>
                </a:lnTo>
                <a:lnTo>
                  <a:pt x="2197290" y="1697367"/>
                </a:lnTo>
                <a:lnTo>
                  <a:pt x="1474089" y="2038604"/>
                </a:lnTo>
                <a:lnTo>
                  <a:pt x="1479423" y="2050034"/>
                </a:lnTo>
                <a:lnTo>
                  <a:pt x="2202751" y="1708785"/>
                </a:lnTo>
                <a:lnTo>
                  <a:pt x="2166112" y="1762125"/>
                </a:lnTo>
                <a:lnTo>
                  <a:pt x="2164080" y="1765046"/>
                </a:lnTo>
                <a:lnTo>
                  <a:pt x="2164842" y="1768983"/>
                </a:lnTo>
                <a:lnTo>
                  <a:pt x="2170684" y="1773047"/>
                </a:lnTo>
                <a:lnTo>
                  <a:pt x="2174621" y="1772285"/>
                </a:lnTo>
                <a:lnTo>
                  <a:pt x="2176526" y="1769364"/>
                </a:lnTo>
                <a:lnTo>
                  <a:pt x="2232660" y="1687703"/>
                </a:lnTo>
                <a:close/>
              </a:path>
              <a:path w="4968240" h="2050414">
                <a:moveTo>
                  <a:pt x="2447544" y="31115"/>
                </a:moveTo>
                <a:lnTo>
                  <a:pt x="2436736" y="27686"/>
                </a:lnTo>
                <a:lnTo>
                  <a:pt x="2353183" y="1143"/>
                </a:lnTo>
                <a:lnTo>
                  <a:pt x="2349754" y="0"/>
                </a:lnTo>
                <a:lnTo>
                  <a:pt x="2346198" y="1905"/>
                </a:lnTo>
                <a:lnTo>
                  <a:pt x="2345182" y="5207"/>
                </a:lnTo>
                <a:lnTo>
                  <a:pt x="2344039" y="8509"/>
                </a:lnTo>
                <a:lnTo>
                  <a:pt x="2345944" y="12065"/>
                </a:lnTo>
                <a:lnTo>
                  <a:pt x="2349246" y="13208"/>
                </a:lnTo>
                <a:lnTo>
                  <a:pt x="2410993" y="32804"/>
                </a:lnTo>
                <a:lnTo>
                  <a:pt x="1322959" y="276352"/>
                </a:lnTo>
                <a:lnTo>
                  <a:pt x="1325753" y="288798"/>
                </a:lnTo>
                <a:lnTo>
                  <a:pt x="2413774" y="45123"/>
                </a:lnTo>
                <a:lnTo>
                  <a:pt x="2366264" y="89281"/>
                </a:lnTo>
                <a:lnTo>
                  <a:pt x="2363724" y="91567"/>
                </a:lnTo>
                <a:lnTo>
                  <a:pt x="2363597" y="95631"/>
                </a:lnTo>
                <a:lnTo>
                  <a:pt x="2366010" y="98171"/>
                </a:lnTo>
                <a:lnTo>
                  <a:pt x="2368296" y="100838"/>
                </a:lnTo>
                <a:lnTo>
                  <a:pt x="2372360" y="100965"/>
                </a:lnTo>
                <a:lnTo>
                  <a:pt x="2374900" y="98552"/>
                </a:lnTo>
                <a:lnTo>
                  <a:pt x="2447544" y="31115"/>
                </a:lnTo>
                <a:close/>
              </a:path>
              <a:path w="4968240" h="2050414">
                <a:moveTo>
                  <a:pt x="4751832" y="1757807"/>
                </a:moveTo>
                <a:lnTo>
                  <a:pt x="4649343" y="1761236"/>
                </a:lnTo>
                <a:lnTo>
                  <a:pt x="4646549" y="1764157"/>
                </a:lnTo>
                <a:lnTo>
                  <a:pt x="4646790" y="1770888"/>
                </a:lnTo>
                <a:lnTo>
                  <a:pt x="4646904" y="1771256"/>
                </a:lnTo>
                <a:lnTo>
                  <a:pt x="4649724" y="1773936"/>
                </a:lnTo>
                <a:lnTo>
                  <a:pt x="4717821" y="1771675"/>
                </a:lnTo>
                <a:lnTo>
                  <a:pt x="4292727" y="2038985"/>
                </a:lnTo>
                <a:lnTo>
                  <a:pt x="4299585" y="2049653"/>
                </a:lnTo>
                <a:lnTo>
                  <a:pt x="4724705" y="1782381"/>
                </a:lnTo>
                <a:lnTo>
                  <a:pt x="4693031" y="1842897"/>
                </a:lnTo>
                <a:lnTo>
                  <a:pt x="4694301" y="1846707"/>
                </a:lnTo>
                <a:lnTo>
                  <a:pt x="4697349" y="1848358"/>
                </a:lnTo>
                <a:lnTo>
                  <a:pt x="4700524" y="1849882"/>
                </a:lnTo>
                <a:lnTo>
                  <a:pt x="4704334" y="1848739"/>
                </a:lnTo>
                <a:lnTo>
                  <a:pt x="4705985" y="1845691"/>
                </a:lnTo>
                <a:lnTo>
                  <a:pt x="4751159" y="1759077"/>
                </a:lnTo>
                <a:lnTo>
                  <a:pt x="4751832" y="1757807"/>
                </a:lnTo>
                <a:close/>
              </a:path>
              <a:path w="4968240" h="2050414">
                <a:moveTo>
                  <a:pt x="4968240" y="31115"/>
                </a:moveTo>
                <a:lnTo>
                  <a:pt x="4963185" y="30607"/>
                </a:lnTo>
                <a:lnTo>
                  <a:pt x="4869688" y="21209"/>
                </a:lnTo>
                <a:lnTo>
                  <a:pt x="4866132" y="20955"/>
                </a:lnTo>
                <a:lnTo>
                  <a:pt x="4863084" y="23495"/>
                </a:lnTo>
                <a:lnTo>
                  <a:pt x="4862322" y="30480"/>
                </a:lnTo>
                <a:lnTo>
                  <a:pt x="4864862" y="33528"/>
                </a:lnTo>
                <a:lnTo>
                  <a:pt x="4932832" y="40347"/>
                </a:lnTo>
                <a:lnTo>
                  <a:pt x="4101465" y="420128"/>
                </a:lnTo>
                <a:lnTo>
                  <a:pt x="4106799" y="431546"/>
                </a:lnTo>
                <a:lnTo>
                  <a:pt x="4937976" y="51981"/>
                </a:lnTo>
                <a:lnTo>
                  <a:pt x="4900803" y="104775"/>
                </a:lnTo>
                <a:lnTo>
                  <a:pt x="4898771" y="107696"/>
                </a:lnTo>
                <a:lnTo>
                  <a:pt x="4899406" y="111633"/>
                </a:lnTo>
                <a:lnTo>
                  <a:pt x="4902327" y="113665"/>
                </a:lnTo>
                <a:lnTo>
                  <a:pt x="4905121" y="115697"/>
                </a:lnTo>
                <a:lnTo>
                  <a:pt x="4909185" y="114935"/>
                </a:lnTo>
                <a:lnTo>
                  <a:pt x="4911090" y="112141"/>
                </a:lnTo>
                <a:lnTo>
                  <a:pt x="496824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23BD95-B548-BBE8-DC6E-5D161F12B106}"/>
              </a:ext>
            </a:extLst>
          </p:cNvPr>
          <p:cNvCxnSpPr/>
          <p:nvPr/>
        </p:nvCxnSpPr>
        <p:spPr>
          <a:xfrm flipV="1">
            <a:off x="4031741" y="1489435"/>
            <a:ext cx="537972" cy="6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467E0F-C82A-DA6B-C0C5-45C0C11132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82486" y="1511300"/>
            <a:ext cx="39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including:</a:t>
            </a:r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449656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0" dirty="0"/>
              <a:t> </a:t>
            </a:r>
            <a:r>
              <a:rPr sz="4000" spc="204" dirty="0"/>
              <a:t>of</a:t>
            </a:r>
            <a:r>
              <a:rPr sz="4000" spc="254" dirty="0"/>
              <a:t> </a:t>
            </a:r>
            <a:r>
              <a:rPr sz="4000" spc="325" dirty="0"/>
              <a:t>Function</a:t>
            </a:r>
            <a:r>
              <a:rPr sz="4000" spc="254" dirty="0"/>
              <a:t> </a:t>
            </a:r>
            <a:r>
              <a:rPr sz="4000" spc="320" dirty="0"/>
              <a:t>Calls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68930" y="227607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944623"/>
            <a:ext cx="947927" cy="1117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6230" y="1540205"/>
            <a:ext cx="672401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95" dirty="0">
                <a:solidFill>
                  <a:srgbClr val="0000FF"/>
                </a:solidFill>
                <a:latin typeface="Cambria"/>
                <a:cs typeface="Cambria"/>
              </a:rPr>
              <a:t>Last</a:t>
            </a:r>
            <a:r>
              <a:rPr sz="28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First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0000FF"/>
                </a:solidFill>
                <a:latin typeface="Cambria"/>
                <a:cs typeface="Cambria"/>
              </a:rPr>
              <a:t>Out</a:t>
            </a:r>
            <a:endParaRPr sz="280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070"/>
              </a:spcBef>
            </a:pPr>
            <a:r>
              <a:rPr sz="2800" spc="195" dirty="0">
                <a:latin typeface="Cambria"/>
                <a:cs typeface="Cambria"/>
              </a:rPr>
              <a:t>Use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1438910">
              <a:lnSpc>
                <a:spcPct val="100000"/>
              </a:lnSpc>
              <a:spcBef>
                <a:spcPts val="2300"/>
              </a:spcBef>
              <a:tabLst>
                <a:tab pos="3300095" algn="l"/>
                <a:tab pos="6456045" algn="l"/>
              </a:tabLst>
            </a:pPr>
            <a:r>
              <a:rPr sz="29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2900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Stack	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3489197"/>
            <a:ext cx="1053465" cy="843280"/>
          </a:xfrm>
          <a:prstGeom prst="rect">
            <a:avLst/>
          </a:prstGeom>
          <a:solidFill>
            <a:srgbClr val="FFE6D4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070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6"/>
                </a:moveTo>
                <a:lnTo>
                  <a:pt x="1053084" y="844296"/>
                </a:lnTo>
                <a:lnTo>
                  <a:pt x="1053084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2959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070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5"/>
                </a:moveTo>
                <a:lnTo>
                  <a:pt x="1053084" y="844295"/>
                </a:lnTo>
                <a:lnTo>
                  <a:pt x="1053084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2959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4305" y="3466972"/>
          <a:ext cx="1052830" cy="252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foo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Cambria"/>
                          <a:cs typeface="Cambria"/>
                        </a:rPr>
                        <a:t>foobar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9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foobarbar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97545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6"/>
                </a:moveTo>
                <a:lnTo>
                  <a:pt x="1053083" y="844296"/>
                </a:lnTo>
                <a:lnTo>
                  <a:pt x="1053083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8434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7545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5"/>
                </a:moveTo>
                <a:lnTo>
                  <a:pt x="1053083" y="844295"/>
                </a:lnTo>
                <a:lnTo>
                  <a:pt x="1053083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8434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4592" y="3620261"/>
            <a:ext cx="149860" cy="2132965"/>
            <a:chOff x="3474592" y="3620261"/>
            <a:chExt cx="149860" cy="2132965"/>
          </a:xfrm>
        </p:grpSpPr>
        <p:sp>
          <p:nvSpPr>
            <p:cNvPr id="18" name="object 18"/>
            <p:cNvSpPr/>
            <p:nvPr/>
          </p:nvSpPr>
          <p:spPr>
            <a:xfrm>
              <a:off x="3550157" y="3620261"/>
              <a:ext cx="0" cy="2132330"/>
            </a:xfrm>
            <a:custGeom>
              <a:avLst/>
              <a:gdLst/>
              <a:ahLst/>
              <a:cxnLst/>
              <a:rect l="l" t="t" r="r" b="b"/>
              <a:pathLst>
                <a:path h="2132329">
                  <a:moveTo>
                    <a:pt x="0" y="0"/>
                  </a:moveTo>
                  <a:lnTo>
                    <a:pt x="0" y="2132076"/>
                  </a:lnTo>
                </a:path>
              </a:pathLst>
            </a:custGeom>
            <a:ln w="3175">
              <a:solidFill>
                <a:srgbClr val="091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147827" y="0"/>
                  </a:moveTo>
                  <a:lnTo>
                    <a:pt x="74675" y="73152"/>
                  </a:ln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74675" y="73152"/>
                  </a:move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lnTo>
                    <a:pt x="74675" y="73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4564" y="6199123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"/>
                <a:cs typeface="Cambria"/>
              </a:rPr>
              <a:t>(a)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364" y="6196076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Cambria"/>
                <a:cs typeface="Cambria"/>
              </a:rPr>
              <a:t>(b)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7266" y="6207048"/>
            <a:ext cx="392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Cambria"/>
                <a:cs typeface="Cambria"/>
              </a:rPr>
              <a:t>(c)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3151" y="6207048"/>
            <a:ext cx="4356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Cambria"/>
                <a:cs typeface="Cambria"/>
              </a:rPr>
              <a:t>(d)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56361"/>
            <a:ext cx="581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/>
              <a:t>Issues</a:t>
            </a:r>
            <a:r>
              <a:rPr sz="4000" spc="245" dirty="0"/>
              <a:t> </a:t>
            </a:r>
            <a:r>
              <a:rPr sz="4000" spc="204" dirty="0"/>
              <a:t>solved</a:t>
            </a:r>
            <a:r>
              <a:rPr sz="4000" spc="250" dirty="0"/>
              <a:t> </a:t>
            </a:r>
            <a:r>
              <a:rPr sz="4000" spc="270" dirty="0"/>
              <a:t>by</a:t>
            </a:r>
            <a:r>
              <a:rPr sz="4000" spc="250" dirty="0"/>
              <a:t> </a:t>
            </a:r>
            <a:r>
              <a:rPr sz="4000" spc="270" dirty="0"/>
              <a:t>stack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40985"/>
            <a:ext cx="10725785" cy="38296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60" dirty="0">
                <a:latin typeface="Cambria"/>
                <a:cs typeface="Cambria"/>
              </a:rPr>
              <a:t>Pass </a:t>
            </a:r>
            <a:r>
              <a:rPr sz="2800" spc="140" dirty="0">
                <a:latin typeface="Cambria"/>
                <a:cs typeface="Cambria"/>
              </a:rPr>
              <a:t>as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many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parameters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required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Management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00FF"/>
                </a:solidFill>
                <a:latin typeface="Cambria"/>
                <a:cs typeface="Cambria"/>
              </a:rPr>
              <a:t>activation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00FF"/>
                </a:solidFill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notion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1388491"/>
            <a:ext cx="10494010" cy="528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Allocate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part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memory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8000"/>
                </a:solidFill>
                <a:latin typeface="Cambria"/>
                <a:cs typeface="Cambria"/>
              </a:rPr>
              <a:t>save</a:t>
            </a:r>
            <a:r>
              <a:rPr sz="2800" spc="15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8000"/>
                </a:solidFill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10" dirty="0">
                <a:latin typeface="Cambria"/>
                <a:cs typeface="Cambria"/>
              </a:rPr>
              <a:t>Traditionally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00FF"/>
                </a:solidFill>
                <a:latin typeface="Cambria"/>
                <a:cs typeface="Cambria"/>
              </a:rPr>
              <a:t>stacks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downward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growing.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first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starts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Cambria"/>
                <a:cs typeface="Cambria"/>
              </a:rPr>
              <a:t>highest</a:t>
            </a:r>
            <a:r>
              <a:rPr sz="2800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14" dirty="0">
                <a:latin typeface="Cambria"/>
                <a:cs typeface="Cambria"/>
              </a:rPr>
              <a:t>Subsequent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allocated</a:t>
            </a:r>
            <a:r>
              <a:rPr sz="2800" spc="18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008000"/>
                </a:solidFill>
                <a:latin typeface="Cambria"/>
                <a:cs typeface="Cambria"/>
              </a:rPr>
              <a:t>lower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addresses</a:t>
            </a:r>
            <a:endParaRPr sz="2800">
              <a:latin typeface="Cambria"/>
              <a:cs typeface="Cambria"/>
            </a:endParaRPr>
          </a:p>
          <a:p>
            <a:pPr marL="335280" marR="391795" indent="-323215">
              <a:lnSpc>
                <a:spcPts val="3020"/>
              </a:lnSpc>
              <a:spcBef>
                <a:spcPts val="215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0000FF"/>
                </a:solidFill>
                <a:latin typeface="Cambria"/>
                <a:cs typeface="Cambria"/>
              </a:rPr>
              <a:t>pointer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mbria"/>
                <a:cs typeface="Cambria"/>
              </a:rPr>
              <a:t>(sp)</a:t>
            </a:r>
            <a:r>
              <a:rPr sz="2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points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beginning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Allocating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45" dirty="0">
                <a:latin typeface="Cambria"/>
                <a:cs typeface="Cambria"/>
              </a:rPr>
              <a:t>←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-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latin typeface="Cambria"/>
                <a:cs typeface="Cambria"/>
              </a:rPr>
              <a:t>De-allocating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block: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0" dirty="0">
                <a:latin typeface="Cambria"/>
                <a:cs typeface="Cambria"/>
              </a:rPr>
              <a:t>←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+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R="699135" algn="r">
              <a:lnSpc>
                <a:spcPct val="100000"/>
              </a:lnSpc>
              <a:spcBef>
                <a:spcPts val="1955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/>
              <a:t>Working</a:t>
            </a:r>
            <a:r>
              <a:rPr sz="4000" spc="225" dirty="0"/>
              <a:t> </a:t>
            </a:r>
            <a:r>
              <a:rPr sz="4000" spc="290" dirty="0"/>
              <a:t>with</a:t>
            </a:r>
            <a:r>
              <a:rPr sz="4000" spc="245" dirty="0"/>
              <a:t> </a:t>
            </a:r>
            <a:r>
              <a:rPr sz="4000" spc="254" dirty="0"/>
              <a:t>the</a:t>
            </a:r>
            <a:r>
              <a:rPr sz="4000" spc="240" dirty="0"/>
              <a:t> </a:t>
            </a:r>
            <a:r>
              <a:rPr sz="4000" spc="355" dirty="0"/>
              <a:t>Stack</a:t>
            </a:r>
            <a:endParaRPr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340865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myFunctio</a:t>
            </a:r>
            <a:r>
              <a:rPr sz="1800" spc="5" dirty="0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194" y="1614064"/>
            <a:ext cx="2094864" cy="4531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1800" b="1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sp,sp,-24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x5,16(sp)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x6,8(sp)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740"/>
              </a:lnSpc>
              <a:spcBef>
                <a:spcPts val="170"/>
              </a:spcBef>
              <a:tabLst>
                <a:tab pos="70167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x20,0(sp)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	x5,x1</a:t>
            </a:r>
            <a:r>
              <a:rPr sz="1800" spc="5" dirty="0">
                <a:solidFill>
                  <a:srgbClr val="808080"/>
                </a:solidFill>
                <a:latin typeface="Lucida Console"/>
                <a:cs typeface="Lucida Console"/>
              </a:rPr>
              <a:t>0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,x11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01675" algn="l"/>
              </a:tabLst>
            </a:pPr>
            <a:r>
              <a:rPr sz="1800" spc="-5" dirty="0">
                <a:solidFill>
                  <a:srgbClr val="808080"/>
                </a:solidFill>
                <a:latin typeface="Lucida Console"/>
                <a:cs typeface="Lucida Console"/>
              </a:rPr>
              <a:t>add	x6,x12,x13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167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sub	x20,x5,x6</a:t>
            </a:r>
            <a:endParaRPr sz="1800">
              <a:latin typeface="Lucida Console"/>
              <a:cs typeface="Lucida Console"/>
            </a:endParaRPr>
          </a:p>
          <a:p>
            <a:pPr marL="12700" marR="140335">
              <a:lnSpc>
                <a:spcPct val="126099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addi</a:t>
            </a:r>
            <a:r>
              <a:rPr sz="1800" spc="-95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x10,x20,0 </a:t>
            </a:r>
            <a:r>
              <a:rPr sz="1800" spc="-1070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d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20,0(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ld	x6,8(sp)</a:t>
            </a:r>
            <a:endParaRPr sz="1800">
              <a:latin typeface="Courier New"/>
              <a:cs typeface="Courier New"/>
            </a:endParaRPr>
          </a:p>
          <a:p>
            <a:pPr marL="12700" marR="140335">
              <a:lnSpc>
                <a:spcPct val="126200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x5,16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)  addi sp,sp,24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ret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18670"/>
            <a:ext cx="11409045" cy="95949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  <a:spcBef>
                <a:spcPct val="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Saving variable in stack (pushing and popping)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2156586"/>
            <a:ext cx="429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Save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x5, x6,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on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pushing)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46" y="5114290"/>
            <a:ext cx="473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Resore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 x5,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x6,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popping)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5812028"/>
            <a:ext cx="5541010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Return</a:t>
            </a:r>
            <a:r>
              <a:rPr sz="1800" spc="-4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caller</a:t>
            </a:r>
            <a:endParaRPr sz="1800">
              <a:latin typeface="Tahoma"/>
              <a:cs typeface="Tahoma"/>
            </a:endParaRPr>
          </a:p>
          <a:p>
            <a:pPr marL="1171575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example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callee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saved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scheme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5291" y="4648200"/>
            <a:ext cx="279400" cy="1248410"/>
          </a:xfrm>
          <a:custGeom>
            <a:avLst/>
            <a:gdLst/>
            <a:ahLst/>
            <a:cxnLst/>
            <a:rect l="l" t="t" r="r" b="b"/>
            <a:pathLst>
              <a:path w="279400" h="1248410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6" y="23241"/>
                </a:lnTo>
                <a:lnTo>
                  <a:pt x="139446" y="600837"/>
                </a:lnTo>
                <a:lnTo>
                  <a:pt x="150411" y="609879"/>
                </a:lnTo>
                <a:lnTo>
                  <a:pt x="180308" y="617267"/>
                </a:lnTo>
                <a:lnTo>
                  <a:pt x="224635" y="622250"/>
                </a:lnTo>
                <a:lnTo>
                  <a:pt x="278892" y="624078"/>
                </a:lnTo>
                <a:lnTo>
                  <a:pt x="224635" y="625905"/>
                </a:lnTo>
                <a:lnTo>
                  <a:pt x="180308" y="630888"/>
                </a:lnTo>
                <a:lnTo>
                  <a:pt x="150411" y="638276"/>
                </a:lnTo>
                <a:lnTo>
                  <a:pt x="139446" y="647319"/>
                </a:lnTo>
                <a:lnTo>
                  <a:pt x="139446" y="1224915"/>
                </a:lnTo>
                <a:lnTo>
                  <a:pt x="128480" y="1233963"/>
                </a:lnTo>
                <a:lnTo>
                  <a:pt x="98583" y="1241350"/>
                </a:lnTo>
                <a:lnTo>
                  <a:pt x="54256" y="1246330"/>
                </a:lnTo>
                <a:lnTo>
                  <a:pt x="0" y="1248156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708" y="1735835"/>
            <a:ext cx="279400" cy="1247140"/>
          </a:xfrm>
          <a:custGeom>
            <a:avLst/>
            <a:gdLst/>
            <a:ahLst/>
            <a:cxnLst/>
            <a:rect l="l" t="t" r="r" b="b"/>
            <a:pathLst>
              <a:path w="279400" h="1247139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5" y="23240"/>
                </a:lnTo>
                <a:lnTo>
                  <a:pt x="139445" y="600075"/>
                </a:lnTo>
                <a:lnTo>
                  <a:pt x="150411" y="609117"/>
                </a:lnTo>
                <a:lnTo>
                  <a:pt x="180308" y="616505"/>
                </a:lnTo>
                <a:lnTo>
                  <a:pt x="224635" y="621488"/>
                </a:lnTo>
                <a:lnTo>
                  <a:pt x="278891" y="623315"/>
                </a:lnTo>
                <a:lnTo>
                  <a:pt x="224635" y="625143"/>
                </a:lnTo>
                <a:lnTo>
                  <a:pt x="180308" y="630126"/>
                </a:lnTo>
                <a:lnTo>
                  <a:pt x="150411" y="637514"/>
                </a:lnTo>
                <a:lnTo>
                  <a:pt x="139445" y="646556"/>
                </a:lnTo>
                <a:lnTo>
                  <a:pt x="139445" y="1223390"/>
                </a:lnTo>
                <a:lnTo>
                  <a:pt x="128480" y="1232433"/>
                </a:lnTo>
                <a:lnTo>
                  <a:pt x="98583" y="1239821"/>
                </a:lnTo>
                <a:lnTo>
                  <a:pt x="54256" y="1244804"/>
                </a:lnTo>
                <a:lnTo>
                  <a:pt x="0" y="1246631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0" y="3180588"/>
            <a:ext cx="407034" cy="1300480"/>
          </a:xfrm>
          <a:custGeom>
            <a:avLst/>
            <a:gdLst/>
            <a:ahLst/>
            <a:cxnLst/>
            <a:rect l="l" t="t" r="r" b="b"/>
            <a:pathLst>
              <a:path w="407035" h="1300479">
                <a:moveTo>
                  <a:pt x="0" y="0"/>
                </a:moveTo>
                <a:lnTo>
                  <a:pt x="79206" y="2672"/>
                </a:lnTo>
                <a:lnTo>
                  <a:pt x="143875" y="9953"/>
                </a:lnTo>
                <a:lnTo>
                  <a:pt x="187469" y="20734"/>
                </a:lnTo>
                <a:lnTo>
                  <a:pt x="203453" y="33909"/>
                </a:lnTo>
                <a:lnTo>
                  <a:pt x="203453" y="616076"/>
                </a:lnTo>
                <a:lnTo>
                  <a:pt x="219438" y="629251"/>
                </a:lnTo>
                <a:lnTo>
                  <a:pt x="263032" y="640032"/>
                </a:lnTo>
                <a:lnTo>
                  <a:pt x="327701" y="647313"/>
                </a:lnTo>
                <a:lnTo>
                  <a:pt x="406907" y="649986"/>
                </a:lnTo>
                <a:lnTo>
                  <a:pt x="327701" y="652658"/>
                </a:lnTo>
                <a:lnTo>
                  <a:pt x="263032" y="659939"/>
                </a:lnTo>
                <a:lnTo>
                  <a:pt x="219438" y="670720"/>
                </a:lnTo>
                <a:lnTo>
                  <a:pt x="203453" y="683894"/>
                </a:lnTo>
                <a:lnTo>
                  <a:pt x="203453" y="1266063"/>
                </a:lnTo>
                <a:lnTo>
                  <a:pt x="187469" y="1279237"/>
                </a:lnTo>
                <a:lnTo>
                  <a:pt x="143875" y="1290018"/>
                </a:lnTo>
                <a:lnTo>
                  <a:pt x="79206" y="1297299"/>
                </a:lnTo>
                <a:lnTo>
                  <a:pt x="0" y="1299972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9915" y="3636645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Do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some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processing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of</a:t>
            </a: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89894"/>
            <a:ext cx="5660390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dirty="0"/>
              <a:t>How Stack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945" y="1678292"/>
            <a:ext cx="8007189" cy="30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3753" y="4953457"/>
            <a:ext cx="257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5392"/>
                </a:solidFill>
                <a:latin typeface="Cambria"/>
                <a:cs typeface="Cambria"/>
              </a:rPr>
              <a:t>Stack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grows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downwards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8518" y="749680"/>
          <a:ext cx="717550" cy="579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5231" y="652629"/>
          <a:ext cx="1449705" cy="593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60585" y="35979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1625930"/>
            <a:ext cx="73025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Consider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5392"/>
                </a:solidFill>
                <a:latin typeface="Cambria"/>
                <a:cs typeface="Cambria"/>
              </a:rPr>
              <a:t>32b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version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29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see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below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  <a:p>
            <a:pPr marL="12700" marR="5389880">
              <a:lnSpc>
                <a:spcPct val="100000"/>
              </a:lnSpc>
              <a:spcBef>
                <a:spcPts val="5"/>
              </a:spcBef>
              <a:tabLst>
                <a:tab pos="653415" algn="l"/>
              </a:tabLst>
            </a:pP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addi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sp,sp,-12 </a:t>
            </a:r>
            <a:r>
              <a:rPr sz="2400" spc="-40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x5,8(sp)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x6,4(sp)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</a:t>
            </a:r>
            <a:r>
              <a:rPr sz="2400" spc="-10" dirty="0">
                <a:solidFill>
                  <a:srgbClr val="00AF50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</a:t>
            </a:r>
            <a:r>
              <a:rPr sz="2400" spc="-15" dirty="0">
                <a:solidFill>
                  <a:srgbClr val="00AF50"/>
                </a:solidFill>
                <a:latin typeface="Bahnschrift"/>
                <a:cs typeface="Bahnschrift"/>
              </a:rPr>
              <a:t>,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0(sp)</a:t>
            </a:r>
            <a:endParaRPr sz="2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Initially,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we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have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12700" marR="4424680">
              <a:lnSpc>
                <a:spcPct val="100000"/>
              </a:lnSpc>
            </a:pP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x5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 0x12345678,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x6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0xABCDEF09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x20</a:t>
            </a:r>
            <a:r>
              <a:rPr sz="24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0xACE02468.</a:t>
            </a:r>
            <a:endParaRPr lang="en-US" sz="2400" spc="-5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 marR="4424680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1024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.</a:t>
            </a: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figure,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5392"/>
                </a:solidFill>
                <a:latin typeface="Cambria"/>
                <a:cs typeface="Cambria"/>
              </a:rPr>
              <a:t>write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values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shown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755" y="283590"/>
            <a:ext cx="5306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z="4400" b="0" spc="225" dirty="0">
                <a:latin typeface="Cambria"/>
                <a:cs typeface="Cambria"/>
              </a:rPr>
              <a:t> </a:t>
            </a:r>
            <a:r>
              <a:rPr dirty="0"/>
              <a:t>Question on Stack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19550" y="314959"/>
          <a:ext cx="717550" cy="5786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1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6898" y="218161"/>
          <a:ext cx="1447800" cy="59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00347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4997" y="632744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(a)</a:t>
            </a:r>
            <a:r>
              <a:rPr sz="18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Little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2609" y="342138"/>
          <a:ext cx="717550" cy="579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08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9577" y="245212"/>
          <a:ext cx="1447800" cy="593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93154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8025" y="6354267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(b)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Big</a:t>
            </a:r>
            <a:r>
              <a:rPr sz="1800" spc="-4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41" y="3457447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little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endian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Hence,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mbria"/>
                <a:cs typeface="Cambria"/>
              </a:rPr>
              <a:t>(a)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75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290" y="3137738"/>
            <a:ext cx="175006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>
              <a:lnSpc>
                <a:spcPct val="99500"/>
              </a:lnSpc>
              <a:spcBef>
                <a:spcPts val="110"/>
              </a:spcBef>
            </a:pPr>
            <a:r>
              <a:rPr sz="18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 </a:t>
            </a:r>
            <a:r>
              <a:rPr sz="1800" spc="-3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any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Big-endian 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005392"/>
                </a:solidFill>
                <a:latin typeface="Cambria"/>
                <a:cs typeface="Cambria"/>
              </a:rPr>
              <a:t>ISA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755" y="130886"/>
            <a:ext cx="219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905"/>
            <a:ext cx="11632676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SB-format Instructions: 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SB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49" y="6351"/>
            <a:ext cx="11121599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UJ-format Instructions : Jump Addressing</a:t>
            </a:r>
            <a:endParaRPr lang="en-AU" altLang="en-US" dirty="0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/>
              <a:t>Jump and link (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/>
              <a:t>) target uses 20-bit immediate for larger range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UJ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" y="2216051"/>
            <a:ext cx="11475112" cy="23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44" y="147650"/>
            <a:ext cx="9083040" cy="5142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>
              <a:lnSpc>
                <a:spcPct val="100000"/>
              </a:lnSpc>
            </a:pPr>
            <a:endParaRPr sz="2900" dirty="0">
              <a:latin typeface="Verdana"/>
              <a:cs typeface="Verdana"/>
            </a:endParaRP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Read/Write</a:t>
            </a: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Clear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Triggers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synchronous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Interrupt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(discussed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later)</a:t>
            </a: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Example: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program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transfer </a:t>
            </a:r>
            <a:r>
              <a:rPr sz="2300" spc="-5" dirty="0">
                <a:latin typeface="Calibri"/>
                <a:cs typeface="Calibri"/>
              </a:rPr>
              <a:t>control</a:t>
            </a:r>
            <a:r>
              <a:rPr sz="2300" dirty="0">
                <a:latin typeface="Calibri"/>
                <a:cs typeface="Calibri"/>
              </a:rPr>
              <a:t> to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Machine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OS</a:t>
            </a:r>
            <a:r>
              <a:rPr sz="2300" dirty="0">
                <a:latin typeface="Calibri"/>
                <a:cs typeface="Calibri"/>
              </a:rPr>
              <a:t> kernel,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aka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System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0517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~17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monitor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Supervisor Mode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similar</a:t>
            </a:r>
            <a:r>
              <a:rPr sz="2800" dirty="0">
                <a:latin typeface="Calibri"/>
                <a:cs typeface="Calibri"/>
              </a:rPr>
              <a:t> number,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subsets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equivalent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-5" dirty="0">
                <a:latin typeface="Calibri"/>
                <a:cs typeface="Calibri"/>
              </a:rPr>
              <a:t> cover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 </a:t>
            </a:r>
            <a:r>
              <a:rPr sz="2800" dirty="0">
                <a:latin typeface="Calibri"/>
                <a:cs typeface="Calibri"/>
              </a:rPr>
              <a:t>here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misa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Reports the ISA </a:t>
            </a:r>
            <a:r>
              <a:rPr sz="2000" spc="-5" dirty="0">
                <a:latin typeface="Calibri"/>
                <a:cs typeface="Calibri"/>
              </a:rPr>
              <a:t>supported by </a:t>
            </a:r>
            <a:r>
              <a:rPr sz="2000" dirty="0">
                <a:latin typeface="Calibri"/>
                <a:cs typeface="Calibri"/>
              </a:rPr>
              <a:t>the hart </a:t>
            </a:r>
            <a:r>
              <a:rPr sz="2000" spc="-5" dirty="0">
                <a:latin typeface="Calibri"/>
                <a:cs typeface="Calibri"/>
              </a:rPr>
              <a:t>(i.e.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RV32</a:t>
            </a:r>
            <a:r>
              <a:rPr lang="en-US" sz="2000" dirty="0">
                <a:latin typeface="Calibri"/>
                <a:cs typeface="Calibri"/>
              </a:rPr>
              <a:t>bit , 64bit, 128bit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mhartid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hart</a:t>
            </a:r>
            <a:r>
              <a:rPr lang="en-US" sz="2000" b="1" spc="-5" dirty="0">
                <a:latin typeface="Calibri"/>
                <a:cs typeface="Calibri"/>
              </a:rPr>
              <a:t>/Core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Integer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Hardware Thread</a:t>
            </a:r>
            <a:r>
              <a:rPr lang="en-US" sz="2000" spc="-5" dirty="0"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latin typeface="Calibri"/>
                <a:cs typeface="Calibri"/>
              </a:rPr>
              <a:t>mvendorid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Machine Vendor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JEDEC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Vendor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marchid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 Architecture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mvendorid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mimpid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 dirty="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latin typeface="Calibri"/>
                <a:cs typeface="Calibri"/>
              </a:rPr>
              <a:t>RISC-V </a:t>
            </a:r>
            <a:r>
              <a:rPr sz="2300" dirty="0">
                <a:latin typeface="Calibri"/>
                <a:cs typeface="Calibri"/>
              </a:rPr>
              <a:t>defines a requirement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counter </a:t>
            </a:r>
            <a:r>
              <a:rPr sz="2300" dirty="0">
                <a:latin typeface="Calibri"/>
                <a:cs typeface="Calibri"/>
              </a:rPr>
              <a:t>exposed as a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mapped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latin typeface="Calibri"/>
                <a:cs typeface="Calibri"/>
              </a:rPr>
              <a:t>There is </a:t>
            </a:r>
            <a:r>
              <a:rPr sz="2300" spc="-5" dirty="0">
                <a:latin typeface="Calibri"/>
                <a:cs typeface="Calibri"/>
              </a:rPr>
              <a:t>no </a:t>
            </a:r>
            <a:r>
              <a:rPr sz="2300" dirty="0">
                <a:latin typeface="Calibri"/>
                <a:cs typeface="Calibri"/>
              </a:rPr>
              <a:t>frequency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requirement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timer,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but</a:t>
            </a:r>
            <a:endParaRPr sz="2300" dirty="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must run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constant</a:t>
            </a:r>
            <a:endParaRPr sz="1900" dirty="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platform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expose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 dirty="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RISC-V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mapped timer </a:t>
            </a:r>
            <a:r>
              <a:rPr sz="2300" dirty="0">
                <a:latin typeface="Calibri"/>
                <a:cs typeface="Calibri"/>
              </a:rPr>
              <a:t>compare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Triggers </a:t>
            </a:r>
            <a:r>
              <a:rPr sz="2300" dirty="0">
                <a:latin typeface="Calibri"/>
                <a:cs typeface="Calibri"/>
              </a:rPr>
              <a:t>an interrupt when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mtime </a:t>
            </a:r>
            <a:r>
              <a:rPr sz="2300" dirty="0">
                <a:latin typeface="Calibri"/>
                <a:cs typeface="Calibri"/>
              </a:rPr>
              <a:t>is greater than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dirty="0">
                <a:latin typeface="Calibri"/>
                <a:cs typeface="Calibri"/>
              </a:rPr>
              <a:t> equal</a:t>
            </a:r>
            <a:r>
              <a:rPr sz="2300" spc="-5" dirty="0">
                <a:latin typeface="Calibri"/>
                <a:cs typeface="Calibri"/>
              </a:rPr>
              <a:t> 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mtimecmp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 dirty="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CSRs 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control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equivalent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CSRs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 as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mode without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endParaRPr sz="2000" dirty="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latin typeface="Calibri"/>
                <a:cs typeface="Calibri"/>
              </a:rPr>
              <a:t>satp</a:t>
            </a:r>
            <a:r>
              <a:rPr sz="2000" dirty="0">
                <a:latin typeface="Calibri"/>
                <a:cs typeface="Calibri"/>
              </a:rPr>
              <a:t>,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to control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address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translation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protection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latin typeface="Arial MT"/>
                <a:cs typeface="Arial MT"/>
              </a:rPr>
              <a:t>–	</a:t>
            </a:r>
            <a:r>
              <a:rPr lang="en-US" sz="2000" spc="-5" dirty="0"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latin typeface="Calibri"/>
                <a:cs typeface="Calibri"/>
              </a:rPr>
              <a:t>mode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32bit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4MiB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39bit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1GiB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48bit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GiB,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512GB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(4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227947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30336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4041884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3675363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4365836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-11701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3999416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4806"/>
              </p:ext>
            </p:extLst>
          </p:nvPr>
        </p:nvGraphicFramePr>
        <p:xfrm>
          <a:off x="10550652" y="185402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4365836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1566146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3-Level Paging System">
            <a:extLst>
              <a:ext uri="{FF2B5EF4-FFF2-40B4-BE49-F238E27FC236}">
                <a16:creationId xmlns:a16="http://schemas.microsoft.com/office/drawing/2014/main" id="{06C8D698-55EE-EF1B-031D-708668C7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06" y="4635679"/>
            <a:ext cx="4209669" cy="2222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latin typeface="Calibri"/>
                <a:cs typeface="Calibri"/>
              </a:rPr>
              <a:t>Machine Mode can </a:t>
            </a:r>
            <a:r>
              <a:rPr sz="2200" spc="-5" dirty="0">
                <a:latin typeface="Calibri"/>
                <a:cs typeface="Calibri"/>
              </a:rPr>
              <a:t>Prevent Supervisor and User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software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unwanted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locked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enforces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permissions on all </a:t>
            </a:r>
            <a:r>
              <a:rPr sz="2200" dirty="0">
                <a:latin typeface="Calibri"/>
                <a:cs typeface="Calibri"/>
              </a:rPr>
              <a:t>accesses,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 </a:t>
            </a:r>
            <a:r>
              <a:rPr sz="2200" spc="-15" dirty="0">
                <a:latin typeface="Calibri"/>
                <a:cs typeface="Calibri"/>
              </a:rPr>
              <a:t>M-Mode</a:t>
            </a:r>
            <a:r>
              <a:rPr lang="en-US" sz="2200" spc="-15" dirty="0"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unlock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region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defined</a:t>
            </a:r>
            <a:r>
              <a:rPr sz="1650" dirty="0">
                <a:latin typeface="Calibri"/>
                <a:cs typeface="Calibri"/>
              </a:rPr>
              <a:t> 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</a:t>
            </a: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Timer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defined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timer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External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Local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lang="en-US" sz="1650" spc="5" dirty="0">
                <a:latin typeface="Calibri"/>
                <a:cs typeface="Calibri"/>
              </a:rPr>
              <a:t>–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</a:t>
            </a:r>
            <a:r>
              <a:rPr lang="en-US" sz="1650" spc="5" dirty="0">
                <a:latin typeface="Calibri"/>
                <a:cs typeface="Calibri"/>
              </a:rPr>
              <a:t>/Core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specific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 </a:t>
            </a:r>
            <a:r>
              <a:rPr sz="1650" dirty="0">
                <a:latin typeface="Calibri"/>
                <a:cs typeface="Calibri"/>
              </a:rPr>
              <a:t>Interrupts</a:t>
            </a:r>
            <a:r>
              <a:rPr lang="en-US" sz="1650" dirty="0"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 </a:t>
            </a:r>
            <a:r>
              <a:rPr sz="1650" dirty="0">
                <a:latin typeface="Calibri"/>
                <a:cs typeface="Calibri"/>
              </a:rPr>
              <a:t>Supervisor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Software/Timer/Machine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User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be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used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hart-specific </a:t>
            </a:r>
            <a:r>
              <a:rPr sz="1650" dirty="0">
                <a:latin typeface="Calibri"/>
                <a:cs typeface="Calibri"/>
              </a:rPr>
              <a:t>peripheral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Useful for latency-sensitive </a:t>
            </a:r>
            <a:r>
              <a:rPr sz="1650" spc="5" dirty="0">
                <a:latin typeface="Calibri"/>
                <a:cs typeface="Calibri"/>
              </a:rPr>
              <a:t>embedded systems </a:t>
            </a:r>
            <a:r>
              <a:rPr sz="1650" dirty="0">
                <a:latin typeface="Calibri"/>
                <a:cs typeface="Calibri"/>
              </a:rPr>
              <a:t>or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small </a:t>
            </a:r>
            <a:r>
              <a:rPr sz="1650" spc="5" dirty="0">
                <a:latin typeface="Calibri"/>
                <a:cs typeface="Calibri"/>
              </a:rPr>
              <a:t>embedded systems with a small </a:t>
            </a:r>
            <a:r>
              <a:rPr sz="1650" dirty="0">
                <a:latin typeface="Calibri"/>
                <a:cs typeface="Calibri"/>
              </a:rPr>
              <a:t>number of 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07734"/>
              </p:ext>
            </p:extLst>
          </p:nvPr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3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modes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executing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MRET</a:t>
            </a:r>
            <a:r>
              <a:rPr sz="1400" spc="-5" dirty="0">
                <a:latin typeface="Calibri"/>
                <a:cs typeface="Calibri"/>
              </a:rPr>
              <a:t> 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SRET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instructions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 dirty="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polling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 dirty="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Machine-mode </a:t>
            </a:r>
            <a:r>
              <a:rPr sz="2000" spc="-5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 a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interrupt </a:t>
            </a:r>
            <a:r>
              <a:rPr sz="2000" spc="-5" dirty="0">
                <a:latin typeface="Calibri"/>
                <a:cs typeface="Calibri"/>
              </a:rPr>
              <a:t>by setting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63205"/>
              </p:ext>
            </p:extLst>
          </p:nvPr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MEIE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All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must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mcause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CSR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and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react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accordingly</a:t>
            </a:r>
            <a:endParaRPr sz="1650" dirty="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 err="1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.</a:t>
            </a:r>
            <a:r>
              <a:rPr lang="en-US"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 =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Vectored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 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+ </a:t>
            </a:r>
            <a:r>
              <a:rPr sz="1650" dirty="0">
                <a:latin typeface="Calibri"/>
                <a:cs typeface="Calibri"/>
              </a:rPr>
              <a:t>(4*</a:t>
            </a:r>
            <a:r>
              <a:rPr sz="1650" i="1" dirty="0">
                <a:latin typeface="Calibri"/>
                <a:cs typeface="Calibri"/>
              </a:rPr>
              <a:t>mcause.ExCode)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Eliminates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need</a:t>
            </a:r>
            <a:r>
              <a:rPr sz="1650" spc="5" dirty="0">
                <a:latin typeface="Calibri"/>
                <a:cs typeface="Calibri"/>
              </a:rPr>
              <a:t> 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mcause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asynchronous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exceptions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9423</Words>
  <Application>Microsoft Office PowerPoint</Application>
  <PresentationFormat>Widescreen</PresentationFormat>
  <Paragraphs>1794</Paragraphs>
  <Slides>106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3" baseType="lpstr">
      <vt:lpstr>__PT_Serif_89977a</vt:lpstr>
      <vt:lpstr>Arial</vt:lpstr>
      <vt:lpstr>Arial</vt:lpstr>
      <vt:lpstr>Arial MT</vt:lpstr>
      <vt:lpstr>Bahnschrift</vt:lpstr>
      <vt:lpstr>Calibri</vt:lpstr>
      <vt:lpstr>Calibri Light</vt:lpstr>
      <vt:lpstr>Cambria</vt:lpstr>
      <vt:lpstr>Courier New</vt:lpstr>
      <vt:lpstr>Google Sans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Architecture: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The 6 Instruction Formats</vt:lpstr>
      <vt:lpstr>Logical Operations</vt:lpstr>
      <vt:lpstr>Shift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SLT:SET On Less Than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How to pass arguments/ return values</vt:lpstr>
      <vt:lpstr>Limitations with use of registers for argument  passing or returning results</vt:lpstr>
      <vt:lpstr>Register Spilling</vt:lpstr>
      <vt:lpstr>caller or callee-saver conventions</vt:lpstr>
      <vt:lpstr>Limitations with our approach</vt:lpstr>
      <vt:lpstr>Activation Block</vt:lpstr>
      <vt:lpstr>Organising Activation Blocks</vt:lpstr>
      <vt:lpstr>Pattern of Function Calls</vt:lpstr>
      <vt:lpstr>Pattern of Function Calls</vt:lpstr>
      <vt:lpstr>Issues solved by stack</vt:lpstr>
      <vt:lpstr>Working with the Stack</vt:lpstr>
      <vt:lpstr>PowerPoint Presentation</vt:lpstr>
      <vt:lpstr>How Stack Functions</vt:lpstr>
      <vt:lpstr>A Question on Stack</vt:lpstr>
      <vt:lpstr>Solution</vt:lpstr>
      <vt:lpstr>Leaf Procedure Example</vt:lpstr>
      <vt:lpstr>Leaf Procedure Example</vt:lpstr>
      <vt:lpstr>Register Usage</vt:lpstr>
      <vt:lpstr>Byte/Halfword/Word Operations</vt:lpstr>
      <vt:lpstr>RISC-V SB-format Instructions: Branch Addressing</vt:lpstr>
      <vt:lpstr>RISC-V UJ-format Instructions : 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Flow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DIWIU42</cp:lastModifiedBy>
  <cp:revision>35</cp:revision>
  <dcterms:created xsi:type="dcterms:W3CDTF">2023-09-28T17:54:28Z</dcterms:created>
  <dcterms:modified xsi:type="dcterms:W3CDTF">2024-01-21T08:59:18Z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