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256" r:id="rId2"/>
    <p:sldId id="327" r:id="rId3"/>
    <p:sldId id="271" r:id="rId4"/>
    <p:sldId id="273" r:id="rId5"/>
    <p:sldId id="407" r:id="rId6"/>
    <p:sldId id="408" r:id="rId7"/>
    <p:sldId id="409" r:id="rId8"/>
    <p:sldId id="411" r:id="rId9"/>
    <p:sldId id="410" r:id="rId10"/>
    <p:sldId id="419" r:id="rId11"/>
    <p:sldId id="420" r:id="rId12"/>
    <p:sldId id="421" r:id="rId13"/>
    <p:sldId id="422" r:id="rId14"/>
    <p:sldId id="423" r:id="rId15"/>
    <p:sldId id="424" r:id="rId16"/>
    <p:sldId id="258" r:id="rId17"/>
    <p:sldId id="426" r:id="rId18"/>
    <p:sldId id="257" r:id="rId19"/>
    <p:sldId id="425" r:id="rId20"/>
    <p:sldId id="430" r:id="rId21"/>
    <p:sldId id="270" r:id="rId22"/>
    <p:sldId id="412" r:id="rId23"/>
    <p:sldId id="413" r:id="rId24"/>
    <p:sldId id="414" r:id="rId25"/>
    <p:sldId id="415" r:id="rId26"/>
    <p:sldId id="416" r:id="rId27"/>
    <p:sldId id="417" r:id="rId28"/>
    <p:sldId id="418" r:id="rId29"/>
    <p:sldId id="329" r:id="rId30"/>
    <p:sldId id="274" r:id="rId31"/>
    <p:sldId id="275" r:id="rId32"/>
    <p:sldId id="391" r:id="rId33"/>
    <p:sldId id="429" r:id="rId34"/>
    <p:sldId id="427" r:id="rId35"/>
    <p:sldId id="276" r:id="rId36"/>
    <p:sldId id="277" r:id="rId37"/>
    <p:sldId id="279" r:id="rId38"/>
    <p:sldId id="280" r:id="rId39"/>
    <p:sldId id="404" r:id="rId40"/>
    <p:sldId id="281" r:id="rId41"/>
    <p:sldId id="261" r:id="rId42"/>
    <p:sldId id="262" r:id="rId43"/>
    <p:sldId id="283" r:id="rId44"/>
    <p:sldId id="284" r:id="rId45"/>
    <p:sldId id="383" r:id="rId46"/>
    <p:sldId id="400" r:id="rId47"/>
    <p:sldId id="287" r:id="rId48"/>
    <p:sldId id="288" r:id="rId49"/>
    <p:sldId id="289" r:id="rId50"/>
    <p:sldId id="384" r:id="rId51"/>
    <p:sldId id="385" r:id="rId52"/>
    <p:sldId id="292" r:id="rId53"/>
    <p:sldId id="293" r:id="rId54"/>
    <p:sldId id="294" r:id="rId55"/>
    <p:sldId id="296" r:id="rId56"/>
    <p:sldId id="264" r:id="rId57"/>
    <p:sldId id="265" r:id="rId58"/>
    <p:sldId id="266" r:id="rId59"/>
    <p:sldId id="267" r:id="rId60"/>
    <p:sldId id="268" r:id="rId61"/>
    <p:sldId id="428" r:id="rId62"/>
    <p:sldId id="298" r:id="rId63"/>
    <p:sldId id="300" r:id="rId64"/>
    <p:sldId id="301" r:id="rId65"/>
    <p:sldId id="387" r:id="rId66"/>
    <p:sldId id="389" r:id="rId67"/>
    <p:sldId id="388" r:id="rId68"/>
    <p:sldId id="309" r:id="rId69"/>
    <p:sldId id="402" r:id="rId70"/>
    <p:sldId id="403" r:id="rId71"/>
    <p:sldId id="392" r:id="rId72"/>
    <p:sldId id="393" r:id="rId73"/>
    <p:sldId id="405" r:id="rId74"/>
    <p:sldId id="406" r:id="rId75"/>
    <p:sldId id="446" r:id="rId76"/>
    <p:sldId id="431" r:id="rId77"/>
    <p:sldId id="432" r:id="rId78"/>
    <p:sldId id="433" r:id="rId79"/>
    <p:sldId id="434" r:id="rId80"/>
    <p:sldId id="435" r:id="rId81"/>
    <p:sldId id="278" r:id="rId82"/>
    <p:sldId id="436" r:id="rId83"/>
    <p:sldId id="438" r:id="rId84"/>
    <p:sldId id="282" r:id="rId85"/>
    <p:sldId id="439" r:id="rId86"/>
    <p:sldId id="440" r:id="rId87"/>
    <p:sldId id="285" r:id="rId88"/>
    <p:sldId id="286" r:id="rId89"/>
    <p:sldId id="441" r:id="rId90"/>
    <p:sldId id="442" r:id="rId91"/>
    <p:sldId id="290" r:id="rId92"/>
    <p:sldId id="444" r:id="rId93"/>
    <p:sldId id="445"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1" d="100"/>
          <a:sy n="81" d="100"/>
        </p:scale>
        <p:origin x="6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B6C1B0-8305-45D7-A2BA-328D4168B6CF}" type="datetimeFigureOut">
              <a:rPr lang="en-US" smtClean="0"/>
              <a:t>10/15/2023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30C338-64D0-417A-BF4A-2E36B9736F18}" type="slidenum">
              <a:rPr lang="en-US" smtClean="0"/>
              <a:t>‹#›</a:t>
            </a:fld>
            <a:endParaRPr lang="en-US"/>
          </a:p>
        </p:txBody>
      </p:sp>
    </p:spTree>
    <p:extLst>
      <p:ext uri="{BB962C8B-B14F-4D97-AF65-F5344CB8AC3E}">
        <p14:creationId xmlns:p14="http://schemas.microsoft.com/office/powerpoint/2010/main" val="1932656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DA2D666-2B7D-21EC-0607-05381ED4E86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21507" name="Rectangle 3">
            <a:extLst>
              <a:ext uri="{FF2B5EF4-FFF2-40B4-BE49-F238E27FC236}">
                <a16:creationId xmlns:a16="http://schemas.microsoft.com/office/drawing/2014/main" id="{39E82748-AF93-650B-E49A-0F0D0E8F25C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F99162A-40B2-4B20-A4AC-BC2BC737AF18}" type="datetime4">
              <a:rPr lang="en-US" altLang="en-US" smtClean="0">
                <a:latin typeface="Times New Roman" panose="02020603050405020304" pitchFamily="18" charset="0"/>
              </a:rPr>
              <a:pPr/>
              <a:t>October 15, 2023</a:t>
            </a:fld>
            <a:endParaRPr lang="en-US" altLang="en-US">
              <a:latin typeface="Times New Roman" panose="02020603050405020304" pitchFamily="18" charset="0"/>
            </a:endParaRPr>
          </a:p>
        </p:txBody>
      </p:sp>
      <p:sp>
        <p:nvSpPr>
          <p:cNvPr id="21508" name="Rectangle 6">
            <a:extLst>
              <a:ext uri="{FF2B5EF4-FFF2-40B4-BE49-F238E27FC236}">
                <a16:creationId xmlns:a16="http://schemas.microsoft.com/office/drawing/2014/main" id="{14ECF47C-CF66-2C79-79A9-3480BEE5C0D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21509" name="Rectangle 7">
            <a:extLst>
              <a:ext uri="{FF2B5EF4-FFF2-40B4-BE49-F238E27FC236}">
                <a16:creationId xmlns:a16="http://schemas.microsoft.com/office/drawing/2014/main" id="{9A75BF10-6D72-7004-11B7-38772C5132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C40D623-0D95-46E2-A599-890C0CAC0FB4}"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21510" name="Rectangle 2">
            <a:extLst>
              <a:ext uri="{FF2B5EF4-FFF2-40B4-BE49-F238E27FC236}">
                <a16:creationId xmlns:a16="http://schemas.microsoft.com/office/drawing/2014/main" id="{3DA323F1-D40F-30E8-E2CA-77317BB89B7D}"/>
              </a:ext>
            </a:extLst>
          </p:cNvPr>
          <p:cNvSpPr>
            <a:spLocks noGrp="1" noRot="1" noChangeAspect="1" noChangeArrowheads="1" noTextEdit="1"/>
          </p:cNvSpPr>
          <p:nvPr>
            <p:ph type="sldImg"/>
          </p:nvPr>
        </p:nvSpPr>
        <p:spPr>
          <a:ln/>
        </p:spPr>
      </p:sp>
      <p:sp>
        <p:nvSpPr>
          <p:cNvPr id="21511" name="Rectangle 3">
            <a:extLst>
              <a:ext uri="{FF2B5EF4-FFF2-40B4-BE49-F238E27FC236}">
                <a16:creationId xmlns:a16="http://schemas.microsoft.com/office/drawing/2014/main" id="{E95BB391-7FA9-95CD-BEF0-1C0DF00150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89FC2EB-D4D0-154F-FA1C-AD8CC677921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27651" name="Rectangle 3">
            <a:extLst>
              <a:ext uri="{FF2B5EF4-FFF2-40B4-BE49-F238E27FC236}">
                <a16:creationId xmlns:a16="http://schemas.microsoft.com/office/drawing/2014/main" id="{61128E05-656C-8DDB-9F93-4336EE69D47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3A39344-2623-4CA7-895E-C5E878C99F76}"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27652" name="Rectangle 6">
            <a:extLst>
              <a:ext uri="{FF2B5EF4-FFF2-40B4-BE49-F238E27FC236}">
                <a16:creationId xmlns:a16="http://schemas.microsoft.com/office/drawing/2014/main" id="{5CC10E34-6D59-275C-B442-F147B87689B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7653" name="Rectangle 7">
            <a:extLst>
              <a:ext uri="{FF2B5EF4-FFF2-40B4-BE49-F238E27FC236}">
                <a16:creationId xmlns:a16="http://schemas.microsoft.com/office/drawing/2014/main" id="{8D9ADCE4-B6E6-3519-9199-A056471B5F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A5D7572-7B2D-4B5D-99A6-EB5FAE8DCCF9}" type="slidenum">
              <a:rPr lang="en-US" altLang="en-US">
                <a:latin typeface="Times New Roman" panose="02020603050405020304" pitchFamily="18" charset="0"/>
              </a:rPr>
              <a:pPr/>
              <a:t>40</a:t>
            </a:fld>
            <a:endParaRPr lang="en-US" altLang="en-US">
              <a:latin typeface="Times New Roman" panose="02020603050405020304" pitchFamily="18" charset="0"/>
            </a:endParaRPr>
          </a:p>
        </p:txBody>
      </p:sp>
      <p:sp>
        <p:nvSpPr>
          <p:cNvPr id="27654" name="Rectangle 2">
            <a:extLst>
              <a:ext uri="{FF2B5EF4-FFF2-40B4-BE49-F238E27FC236}">
                <a16:creationId xmlns:a16="http://schemas.microsoft.com/office/drawing/2014/main" id="{1C63F05D-647E-BD3B-D8BC-D401A6016AE6}"/>
              </a:ext>
            </a:extLst>
          </p:cNvPr>
          <p:cNvSpPr>
            <a:spLocks noGrp="1" noRot="1" noChangeAspect="1" noChangeArrowheads="1" noTextEdit="1"/>
          </p:cNvSpPr>
          <p:nvPr>
            <p:ph type="sldImg"/>
          </p:nvPr>
        </p:nvSpPr>
        <p:spPr>
          <a:ln/>
        </p:spPr>
      </p:sp>
      <p:sp>
        <p:nvSpPr>
          <p:cNvPr id="27655" name="Rectangle 3">
            <a:extLst>
              <a:ext uri="{FF2B5EF4-FFF2-40B4-BE49-F238E27FC236}">
                <a16:creationId xmlns:a16="http://schemas.microsoft.com/office/drawing/2014/main" id="{B0B0F379-6698-62F8-66E6-CF351A2A33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913CE11D-3EDD-4EAD-717F-82A14477ABD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44035" name="Rectangle 3">
            <a:extLst>
              <a:ext uri="{FF2B5EF4-FFF2-40B4-BE49-F238E27FC236}">
                <a16:creationId xmlns:a16="http://schemas.microsoft.com/office/drawing/2014/main" id="{90CF14F9-6309-0DF4-FB9E-FB72C680507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4E9D404-A866-417F-931E-ED23B7BE75CB}"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44036" name="Rectangle 6">
            <a:extLst>
              <a:ext uri="{FF2B5EF4-FFF2-40B4-BE49-F238E27FC236}">
                <a16:creationId xmlns:a16="http://schemas.microsoft.com/office/drawing/2014/main" id="{3FC9D294-1F2A-36C1-7DDB-20B980FBF60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44037" name="Rectangle 7">
            <a:extLst>
              <a:ext uri="{FF2B5EF4-FFF2-40B4-BE49-F238E27FC236}">
                <a16:creationId xmlns:a16="http://schemas.microsoft.com/office/drawing/2014/main" id="{2A53AD2B-E0A9-0C24-D0DF-F4320C5889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9CD4B31-66BD-4A67-B231-907C8DBFE051}" type="slidenum">
              <a:rPr lang="en-US" altLang="en-US">
                <a:latin typeface="Times New Roman" panose="02020603050405020304" pitchFamily="18" charset="0"/>
              </a:rPr>
              <a:pPr/>
              <a:t>43</a:t>
            </a:fld>
            <a:endParaRPr lang="en-US" altLang="en-US">
              <a:latin typeface="Times New Roman" panose="02020603050405020304" pitchFamily="18" charset="0"/>
            </a:endParaRPr>
          </a:p>
        </p:txBody>
      </p:sp>
      <p:sp>
        <p:nvSpPr>
          <p:cNvPr id="44038" name="Rectangle 2">
            <a:extLst>
              <a:ext uri="{FF2B5EF4-FFF2-40B4-BE49-F238E27FC236}">
                <a16:creationId xmlns:a16="http://schemas.microsoft.com/office/drawing/2014/main" id="{70B61B90-C404-8819-2D2D-2AA8ED8A6476}"/>
              </a:ext>
            </a:extLst>
          </p:cNvPr>
          <p:cNvSpPr>
            <a:spLocks noGrp="1" noRot="1" noChangeAspect="1" noChangeArrowheads="1" noTextEdit="1"/>
          </p:cNvSpPr>
          <p:nvPr>
            <p:ph type="sldImg"/>
          </p:nvPr>
        </p:nvSpPr>
        <p:spPr>
          <a:ln/>
        </p:spPr>
      </p:sp>
      <p:sp>
        <p:nvSpPr>
          <p:cNvPr id="44039" name="Rectangle 3">
            <a:extLst>
              <a:ext uri="{FF2B5EF4-FFF2-40B4-BE49-F238E27FC236}">
                <a16:creationId xmlns:a16="http://schemas.microsoft.com/office/drawing/2014/main" id="{11E82064-8180-7BDB-3F5D-8D6CE4DFBC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8C388AD-D374-CB7B-DF70-2BBEA66B5B1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46083" name="Rectangle 3">
            <a:extLst>
              <a:ext uri="{FF2B5EF4-FFF2-40B4-BE49-F238E27FC236}">
                <a16:creationId xmlns:a16="http://schemas.microsoft.com/office/drawing/2014/main" id="{605A0D25-2DA2-EA91-6867-9ED849340C8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D7F063D-4CBA-4419-B225-9CA8F089BB1D}"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46084" name="Rectangle 6">
            <a:extLst>
              <a:ext uri="{FF2B5EF4-FFF2-40B4-BE49-F238E27FC236}">
                <a16:creationId xmlns:a16="http://schemas.microsoft.com/office/drawing/2014/main" id="{719865BB-35DE-C379-C373-84E208D6C0C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46085" name="Rectangle 7">
            <a:extLst>
              <a:ext uri="{FF2B5EF4-FFF2-40B4-BE49-F238E27FC236}">
                <a16:creationId xmlns:a16="http://schemas.microsoft.com/office/drawing/2014/main" id="{6D42B0DD-ACB5-B556-D067-A39C9EF1BE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C2A75A7-8815-4670-8C2C-967314CC1FEB}" type="slidenum">
              <a:rPr lang="en-US" altLang="en-US">
                <a:latin typeface="Times New Roman" panose="02020603050405020304" pitchFamily="18" charset="0"/>
              </a:rPr>
              <a:pPr/>
              <a:t>44</a:t>
            </a:fld>
            <a:endParaRPr lang="en-US" altLang="en-US">
              <a:latin typeface="Times New Roman" panose="02020603050405020304" pitchFamily="18" charset="0"/>
            </a:endParaRPr>
          </a:p>
        </p:txBody>
      </p:sp>
      <p:sp>
        <p:nvSpPr>
          <p:cNvPr id="46086" name="Rectangle 2">
            <a:extLst>
              <a:ext uri="{FF2B5EF4-FFF2-40B4-BE49-F238E27FC236}">
                <a16:creationId xmlns:a16="http://schemas.microsoft.com/office/drawing/2014/main" id="{24FC19B0-5D6F-B3E9-C27F-A21BC9DD9294}"/>
              </a:ext>
            </a:extLst>
          </p:cNvPr>
          <p:cNvSpPr>
            <a:spLocks noGrp="1" noRot="1" noChangeAspect="1" noChangeArrowheads="1" noTextEdit="1"/>
          </p:cNvSpPr>
          <p:nvPr>
            <p:ph type="sldImg"/>
          </p:nvPr>
        </p:nvSpPr>
        <p:spPr>
          <a:ln/>
        </p:spPr>
      </p:sp>
      <p:sp>
        <p:nvSpPr>
          <p:cNvPr id="46087" name="Rectangle 3">
            <a:extLst>
              <a:ext uri="{FF2B5EF4-FFF2-40B4-BE49-F238E27FC236}">
                <a16:creationId xmlns:a16="http://schemas.microsoft.com/office/drawing/2014/main" id="{924BAF99-1D22-2789-D54B-6F6FCFCEA3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4AA603A-4189-EAB1-9B22-A8EEB596AE2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48131" name="Rectangle 3">
            <a:extLst>
              <a:ext uri="{FF2B5EF4-FFF2-40B4-BE49-F238E27FC236}">
                <a16:creationId xmlns:a16="http://schemas.microsoft.com/office/drawing/2014/main" id="{5ED5D970-B35B-EDEC-26C8-A1FE5F72818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787B7F6-4AB7-4D16-9717-F9F82E07020E}"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48132" name="Rectangle 6">
            <a:extLst>
              <a:ext uri="{FF2B5EF4-FFF2-40B4-BE49-F238E27FC236}">
                <a16:creationId xmlns:a16="http://schemas.microsoft.com/office/drawing/2014/main" id="{9C016299-9CE7-3DB7-131D-989CBD5306C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48133" name="Rectangle 7">
            <a:extLst>
              <a:ext uri="{FF2B5EF4-FFF2-40B4-BE49-F238E27FC236}">
                <a16:creationId xmlns:a16="http://schemas.microsoft.com/office/drawing/2014/main" id="{559C12B4-32C8-A834-21CB-D15AB53E2B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F14218A-7D9D-4F65-B8D6-6447534AF8D0}" type="slidenum">
              <a:rPr lang="en-US" altLang="en-US">
                <a:latin typeface="Times New Roman" panose="02020603050405020304" pitchFamily="18" charset="0"/>
              </a:rPr>
              <a:pPr/>
              <a:t>45</a:t>
            </a:fld>
            <a:endParaRPr lang="en-US" altLang="en-US">
              <a:latin typeface="Times New Roman" panose="02020603050405020304" pitchFamily="18" charset="0"/>
            </a:endParaRPr>
          </a:p>
        </p:txBody>
      </p:sp>
      <p:sp>
        <p:nvSpPr>
          <p:cNvPr id="48134" name="Rectangle 2">
            <a:extLst>
              <a:ext uri="{FF2B5EF4-FFF2-40B4-BE49-F238E27FC236}">
                <a16:creationId xmlns:a16="http://schemas.microsoft.com/office/drawing/2014/main" id="{36FABC61-231D-FD97-9A8F-89E3A8CE2B24}"/>
              </a:ext>
            </a:extLst>
          </p:cNvPr>
          <p:cNvSpPr>
            <a:spLocks noGrp="1" noRot="1" noChangeAspect="1" noChangeArrowheads="1" noTextEdit="1"/>
          </p:cNvSpPr>
          <p:nvPr>
            <p:ph type="sldImg"/>
          </p:nvPr>
        </p:nvSpPr>
        <p:spPr>
          <a:ln/>
        </p:spPr>
      </p:sp>
      <p:sp>
        <p:nvSpPr>
          <p:cNvPr id="48135" name="Rectangle 3">
            <a:extLst>
              <a:ext uri="{FF2B5EF4-FFF2-40B4-BE49-F238E27FC236}">
                <a16:creationId xmlns:a16="http://schemas.microsoft.com/office/drawing/2014/main" id="{BFC8CD14-11F8-5B99-45B5-D9383AD1BF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C9F6864C-8911-F265-1F25-E53DA7AB371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50179" name="Rectangle 3">
            <a:extLst>
              <a:ext uri="{FF2B5EF4-FFF2-40B4-BE49-F238E27FC236}">
                <a16:creationId xmlns:a16="http://schemas.microsoft.com/office/drawing/2014/main" id="{CF71D0B2-2362-BEB3-4FCF-9314DFC0725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A469444-6158-4A9E-AB60-3B572E117A2C}"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50180" name="Rectangle 6">
            <a:extLst>
              <a:ext uri="{FF2B5EF4-FFF2-40B4-BE49-F238E27FC236}">
                <a16:creationId xmlns:a16="http://schemas.microsoft.com/office/drawing/2014/main" id="{0EEFF74C-DE15-9693-CC92-FF7A50A1D1A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50181" name="Rectangle 7">
            <a:extLst>
              <a:ext uri="{FF2B5EF4-FFF2-40B4-BE49-F238E27FC236}">
                <a16:creationId xmlns:a16="http://schemas.microsoft.com/office/drawing/2014/main" id="{3C23B894-9F00-39ED-76DB-39433A51B3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CB369F0-CCB6-44B6-9357-8DB678FE4D97}" type="slidenum">
              <a:rPr lang="en-US" altLang="en-US">
                <a:latin typeface="Times New Roman" panose="02020603050405020304" pitchFamily="18" charset="0"/>
              </a:rPr>
              <a:pPr/>
              <a:t>46</a:t>
            </a:fld>
            <a:endParaRPr lang="en-US" altLang="en-US">
              <a:latin typeface="Times New Roman" panose="02020603050405020304" pitchFamily="18" charset="0"/>
            </a:endParaRPr>
          </a:p>
        </p:txBody>
      </p:sp>
      <p:sp>
        <p:nvSpPr>
          <p:cNvPr id="50182" name="Rectangle 2">
            <a:extLst>
              <a:ext uri="{FF2B5EF4-FFF2-40B4-BE49-F238E27FC236}">
                <a16:creationId xmlns:a16="http://schemas.microsoft.com/office/drawing/2014/main" id="{EA385FCC-B0E1-D76B-E38C-8D2EC9A60FF5}"/>
              </a:ext>
            </a:extLst>
          </p:cNvPr>
          <p:cNvSpPr>
            <a:spLocks noGrp="1" noRot="1" noChangeAspect="1" noChangeArrowheads="1" noTextEdit="1"/>
          </p:cNvSpPr>
          <p:nvPr>
            <p:ph type="sldImg"/>
          </p:nvPr>
        </p:nvSpPr>
        <p:spPr>
          <a:ln/>
        </p:spPr>
      </p:sp>
      <p:sp>
        <p:nvSpPr>
          <p:cNvPr id="50183" name="Rectangle 3">
            <a:extLst>
              <a:ext uri="{FF2B5EF4-FFF2-40B4-BE49-F238E27FC236}">
                <a16:creationId xmlns:a16="http://schemas.microsoft.com/office/drawing/2014/main" id="{E4E1FB47-E495-D62F-8722-E64532851D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254FE88-03BC-03EE-7B51-63A59FBE4EC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54275" name="Rectangle 3">
            <a:extLst>
              <a:ext uri="{FF2B5EF4-FFF2-40B4-BE49-F238E27FC236}">
                <a16:creationId xmlns:a16="http://schemas.microsoft.com/office/drawing/2014/main" id="{A41EE5F0-F383-1AB6-2004-7D6A9320747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1BACEB1-055D-49DC-AA10-72C1208266BB}"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54276" name="Rectangle 6">
            <a:extLst>
              <a:ext uri="{FF2B5EF4-FFF2-40B4-BE49-F238E27FC236}">
                <a16:creationId xmlns:a16="http://schemas.microsoft.com/office/drawing/2014/main" id="{C81615F0-EFE6-F4A2-2CBA-60249132FC5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54277" name="Rectangle 7">
            <a:extLst>
              <a:ext uri="{FF2B5EF4-FFF2-40B4-BE49-F238E27FC236}">
                <a16:creationId xmlns:a16="http://schemas.microsoft.com/office/drawing/2014/main" id="{8CF06D5B-A29D-E66A-CEB4-76B9DDC020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6ADA30A-1D43-4BE5-A34B-3AAB61F72FD0}" type="slidenum">
              <a:rPr lang="en-US" altLang="en-US">
                <a:latin typeface="Times New Roman" panose="02020603050405020304" pitchFamily="18" charset="0"/>
              </a:rPr>
              <a:pPr/>
              <a:t>47</a:t>
            </a:fld>
            <a:endParaRPr lang="en-US" altLang="en-US">
              <a:latin typeface="Times New Roman" panose="02020603050405020304" pitchFamily="18" charset="0"/>
            </a:endParaRPr>
          </a:p>
        </p:txBody>
      </p:sp>
      <p:sp>
        <p:nvSpPr>
          <p:cNvPr id="54278" name="Rectangle 2">
            <a:extLst>
              <a:ext uri="{FF2B5EF4-FFF2-40B4-BE49-F238E27FC236}">
                <a16:creationId xmlns:a16="http://schemas.microsoft.com/office/drawing/2014/main" id="{8E3A3993-AD5A-3258-8AF5-1F5CDC939CFB}"/>
              </a:ext>
            </a:extLst>
          </p:cNvPr>
          <p:cNvSpPr>
            <a:spLocks noGrp="1" noRot="1" noChangeAspect="1" noChangeArrowheads="1" noTextEdit="1"/>
          </p:cNvSpPr>
          <p:nvPr>
            <p:ph type="sldImg"/>
          </p:nvPr>
        </p:nvSpPr>
        <p:spPr>
          <a:ln/>
        </p:spPr>
      </p:sp>
      <p:sp>
        <p:nvSpPr>
          <p:cNvPr id="54279" name="Rectangle 3">
            <a:extLst>
              <a:ext uri="{FF2B5EF4-FFF2-40B4-BE49-F238E27FC236}">
                <a16:creationId xmlns:a16="http://schemas.microsoft.com/office/drawing/2014/main" id="{4FD56142-1F70-2E23-0BC4-0DA41F9D9E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440780E9-575C-83F8-7921-0DD9602F1D6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56323" name="Rectangle 3">
            <a:extLst>
              <a:ext uri="{FF2B5EF4-FFF2-40B4-BE49-F238E27FC236}">
                <a16:creationId xmlns:a16="http://schemas.microsoft.com/office/drawing/2014/main" id="{28C3B4AA-BA79-D13B-C92D-C98A98BE8DB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87B03E3-5DC6-4C8F-8AF1-5030CEF7E9A5}"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56324" name="Rectangle 6">
            <a:extLst>
              <a:ext uri="{FF2B5EF4-FFF2-40B4-BE49-F238E27FC236}">
                <a16:creationId xmlns:a16="http://schemas.microsoft.com/office/drawing/2014/main" id="{DFD6A695-398B-40CA-A57D-259BF35A2AF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56325" name="Rectangle 7">
            <a:extLst>
              <a:ext uri="{FF2B5EF4-FFF2-40B4-BE49-F238E27FC236}">
                <a16:creationId xmlns:a16="http://schemas.microsoft.com/office/drawing/2014/main" id="{D528C6B0-9AB8-B92D-16C0-35420AA7E5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062FCD6-98DA-4BE4-8977-DEADC8BA87EC}" type="slidenum">
              <a:rPr lang="en-US" altLang="en-US">
                <a:latin typeface="Times New Roman" panose="02020603050405020304" pitchFamily="18" charset="0"/>
              </a:rPr>
              <a:pPr/>
              <a:t>48</a:t>
            </a:fld>
            <a:endParaRPr lang="en-US" altLang="en-US">
              <a:latin typeface="Times New Roman" panose="02020603050405020304" pitchFamily="18" charset="0"/>
            </a:endParaRPr>
          </a:p>
        </p:txBody>
      </p:sp>
      <p:sp>
        <p:nvSpPr>
          <p:cNvPr id="56326" name="Rectangle 2">
            <a:extLst>
              <a:ext uri="{FF2B5EF4-FFF2-40B4-BE49-F238E27FC236}">
                <a16:creationId xmlns:a16="http://schemas.microsoft.com/office/drawing/2014/main" id="{CDA8BB35-DCFE-1893-C23F-B5D3A302CC0D}"/>
              </a:ext>
            </a:extLst>
          </p:cNvPr>
          <p:cNvSpPr>
            <a:spLocks noGrp="1" noRot="1" noChangeAspect="1" noChangeArrowheads="1" noTextEdit="1"/>
          </p:cNvSpPr>
          <p:nvPr>
            <p:ph type="sldImg"/>
          </p:nvPr>
        </p:nvSpPr>
        <p:spPr>
          <a:ln/>
        </p:spPr>
      </p:sp>
      <p:sp>
        <p:nvSpPr>
          <p:cNvPr id="56327" name="Rectangle 3">
            <a:extLst>
              <a:ext uri="{FF2B5EF4-FFF2-40B4-BE49-F238E27FC236}">
                <a16:creationId xmlns:a16="http://schemas.microsoft.com/office/drawing/2014/main" id="{3A1B22B6-625A-59BE-C3E3-0BD77A4030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D6D25BF0-951A-D029-786C-F62FD034407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58371" name="Rectangle 3">
            <a:extLst>
              <a:ext uri="{FF2B5EF4-FFF2-40B4-BE49-F238E27FC236}">
                <a16:creationId xmlns:a16="http://schemas.microsoft.com/office/drawing/2014/main" id="{80502321-AA72-57EE-07C4-85567F7AA9C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751C1CC-3E51-412F-8427-E219EB86EE98}"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58372" name="Rectangle 6">
            <a:extLst>
              <a:ext uri="{FF2B5EF4-FFF2-40B4-BE49-F238E27FC236}">
                <a16:creationId xmlns:a16="http://schemas.microsoft.com/office/drawing/2014/main" id="{4781D902-F062-E241-D6D6-66631B0169F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58373" name="Rectangle 7">
            <a:extLst>
              <a:ext uri="{FF2B5EF4-FFF2-40B4-BE49-F238E27FC236}">
                <a16:creationId xmlns:a16="http://schemas.microsoft.com/office/drawing/2014/main" id="{4F09AE62-7F5D-6954-C859-01C4E583E1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00E778B-DD3A-4DB2-A849-76132AF19918}" type="slidenum">
              <a:rPr lang="en-US" altLang="en-US">
                <a:latin typeface="Times New Roman" panose="02020603050405020304" pitchFamily="18" charset="0"/>
              </a:rPr>
              <a:pPr/>
              <a:t>49</a:t>
            </a:fld>
            <a:endParaRPr lang="en-US" altLang="en-US">
              <a:latin typeface="Times New Roman" panose="02020603050405020304" pitchFamily="18" charset="0"/>
            </a:endParaRPr>
          </a:p>
        </p:txBody>
      </p:sp>
      <p:sp>
        <p:nvSpPr>
          <p:cNvPr id="58374" name="Rectangle 2">
            <a:extLst>
              <a:ext uri="{FF2B5EF4-FFF2-40B4-BE49-F238E27FC236}">
                <a16:creationId xmlns:a16="http://schemas.microsoft.com/office/drawing/2014/main" id="{DC1C6339-5CD1-06C1-4DC0-76AC9ED89BAE}"/>
              </a:ext>
            </a:extLst>
          </p:cNvPr>
          <p:cNvSpPr>
            <a:spLocks noGrp="1" noRot="1" noChangeAspect="1" noChangeArrowheads="1" noTextEdit="1"/>
          </p:cNvSpPr>
          <p:nvPr>
            <p:ph type="sldImg"/>
          </p:nvPr>
        </p:nvSpPr>
        <p:spPr>
          <a:ln/>
        </p:spPr>
      </p:sp>
      <p:sp>
        <p:nvSpPr>
          <p:cNvPr id="58375" name="Rectangle 3">
            <a:extLst>
              <a:ext uri="{FF2B5EF4-FFF2-40B4-BE49-F238E27FC236}">
                <a16:creationId xmlns:a16="http://schemas.microsoft.com/office/drawing/2014/main" id="{332E3EA5-EA32-133F-A14E-022973A472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E815F3AD-652C-2358-7952-A0DBD906B9B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60419" name="Rectangle 3">
            <a:extLst>
              <a:ext uri="{FF2B5EF4-FFF2-40B4-BE49-F238E27FC236}">
                <a16:creationId xmlns:a16="http://schemas.microsoft.com/office/drawing/2014/main" id="{148608BC-0F05-6B7D-8682-E10C761AE30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C288A4F-F216-47C8-B437-F37B02C64E02}"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60420" name="Rectangle 6">
            <a:extLst>
              <a:ext uri="{FF2B5EF4-FFF2-40B4-BE49-F238E27FC236}">
                <a16:creationId xmlns:a16="http://schemas.microsoft.com/office/drawing/2014/main" id="{7C51A85E-E3B7-86FF-4B08-9F2D704FB9A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60421" name="Rectangle 7">
            <a:extLst>
              <a:ext uri="{FF2B5EF4-FFF2-40B4-BE49-F238E27FC236}">
                <a16:creationId xmlns:a16="http://schemas.microsoft.com/office/drawing/2014/main" id="{0F0450FA-09FC-9151-9084-15D79B9C71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8C8EB5C-2325-4F1E-BB52-401C38010AD6}" type="slidenum">
              <a:rPr lang="en-US" altLang="en-US">
                <a:latin typeface="Times New Roman" panose="02020603050405020304" pitchFamily="18" charset="0"/>
              </a:rPr>
              <a:pPr/>
              <a:t>50</a:t>
            </a:fld>
            <a:endParaRPr lang="en-US" altLang="en-US">
              <a:latin typeface="Times New Roman" panose="02020603050405020304" pitchFamily="18" charset="0"/>
            </a:endParaRPr>
          </a:p>
        </p:txBody>
      </p:sp>
      <p:sp>
        <p:nvSpPr>
          <p:cNvPr id="60422" name="Rectangle 2">
            <a:extLst>
              <a:ext uri="{FF2B5EF4-FFF2-40B4-BE49-F238E27FC236}">
                <a16:creationId xmlns:a16="http://schemas.microsoft.com/office/drawing/2014/main" id="{4ED48049-0334-0D2D-03B0-E9D9AD80F769}"/>
              </a:ext>
            </a:extLst>
          </p:cNvPr>
          <p:cNvSpPr>
            <a:spLocks noGrp="1" noRot="1" noChangeAspect="1" noChangeArrowheads="1" noTextEdit="1"/>
          </p:cNvSpPr>
          <p:nvPr>
            <p:ph type="sldImg"/>
          </p:nvPr>
        </p:nvSpPr>
        <p:spPr>
          <a:ln/>
        </p:spPr>
      </p:sp>
      <p:sp>
        <p:nvSpPr>
          <p:cNvPr id="60423" name="Rectangle 3">
            <a:extLst>
              <a:ext uri="{FF2B5EF4-FFF2-40B4-BE49-F238E27FC236}">
                <a16:creationId xmlns:a16="http://schemas.microsoft.com/office/drawing/2014/main" id="{4ED52F64-6BD8-200B-686D-91CFB1A2C4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7DA9123D-200C-8CF8-5858-7FF39EE7613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62467" name="Rectangle 3">
            <a:extLst>
              <a:ext uri="{FF2B5EF4-FFF2-40B4-BE49-F238E27FC236}">
                <a16:creationId xmlns:a16="http://schemas.microsoft.com/office/drawing/2014/main" id="{5CA1EE55-12F3-BE04-28C0-8F0697B2933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9606D99-AE98-4DC1-9F87-2CD19A8AD3D2}"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62468" name="Rectangle 6">
            <a:extLst>
              <a:ext uri="{FF2B5EF4-FFF2-40B4-BE49-F238E27FC236}">
                <a16:creationId xmlns:a16="http://schemas.microsoft.com/office/drawing/2014/main" id="{42D919D7-0C4A-DD24-B141-A3A6C0B5DD2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62469" name="Rectangle 7">
            <a:extLst>
              <a:ext uri="{FF2B5EF4-FFF2-40B4-BE49-F238E27FC236}">
                <a16:creationId xmlns:a16="http://schemas.microsoft.com/office/drawing/2014/main" id="{CF701918-89CB-C650-CFE0-D3F8DD76C8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A5F62B9-E08A-4628-9A64-04C4FDE777FC}" type="slidenum">
              <a:rPr lang="en-US" altLang="en-US">
                <a:latin typeface="Times New Roman" panose="02020603050405020304" pitchFamily="18" charset="0"/>
              </a:rPr>
              <a:pPr/>
              <a:t>51</a:t>
            </a:fld>
            <a:endParaRPr lang="en-US" altLang="en-US">
              <a:latin typeface="Times New Roman" panose="02020603050405020304" pitchFamily="18" charset="0"/>
            </a:endParaRPr>
          </a:p>
        </p:txBody>
      </p:sp>
      <p:sp>
        <p:nvSpPr>
          <p:cNvPr id="62470" name="Rectangle 2">
            <a:extLst>
              <a:ext uri="{FF2B5EF4-FFF2-40B4-BE49-F238E27FC236}">
                <a16:creationId xmlns:a16="http://schemas.microsoft.com/office/drawing/2014/main" id="{EB62E182-2410-36EF-3E1B-3BF092842C5C}"/>
              </a:ext>
            </a:extLst>
          </p:cNvPr>
          <p:cNvSpPr>
            <a:spLocks noGrp="1" noRot="1" noChangeAspect="1" noChangeArrowheads="1" noTextEdit="1"/>
          </p:cNvSpPr>
          <p:nvPr>
            <p:ph type="sldImg"/>
          </p:nvPr>
        </p:nvSpPr>
        <p:spPr>
          <a:ln/>
        </p:spPr>
      </p:sp>
      <p:sp>
        <p:nvSpPr>
          <p:cNvPr id="62471" name="Rectangle 3">
            <a:extLst>
              <a:ext uri="{FF2B5EF4-FFF2-40B4-BE49-F238E27FC236}">
                <a16:creationId xmlns:a16="http://schemas.microsoft.com/office/drawing/2014/main" id="{AD1FEA46-26B4-DE63-E321-0868508A2A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87FB068-D407-8750-5F91-6214681564F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23555" name="Rectangle 3">
            <a:extLst>
              <a:ext uri="{FF2B5EF4-FFF2-40B4-BE49-F238E27FC236}">
                <a16:creationId xmlns:a16="http://schemas.microsoft.com/office/drawing/2014/main" id="{DAEC8E93-1E9D-C588-9390-576EE66071E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1B32960-8D7C-4F77-9C57-100CBF278637}" type="datetime4">
              <a:rPr lang="en-US" altLang="en-US" smtClean="0">
                <a:latin typeface="Times New Roman" panose="02020603050405020304" pitchFamily="18" charset="0"/>
              </a:rPr>
              <a:pPr/>
              <a:t>October 15, 2023</a:t>
            </a:fld>
            <a:endParaRPr lang="en-US" altLang="en-US">
              <a:latin typeface="Times New Roman" panose="02020603050405020304" pitchFamily="18" charset="0"/>
            </a:endParaRPr>
          </a:p>
        </p:txBody>
      </p:sp>
      <p:sp>
        <p:nvSpPr>
          <p:cNvPr id="23556" name="Rectangle 6">
            <a:extLst>
              <a:ext uri="{FF2B5EF4-FFF2-40B4-BE49-F238E27FC236}">
                <a16:creationId xmlns:a16="http://schemas.microsoft.com/office/drawing/2014/main" id="{2CBEEE78-BBA8-85D4-4CFD-60FA331CF4F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23557" name="Rectangle 7">
            <a:extLst>
              <a:ext uri="{FF2B5EF4-FFF2-40B4-BE49-F238E27FC236}">
                <a16:creationId xmlns:a16="http://schemas.microsoft.com/office/drawing/2014/main" id="{05613A73-D5A2-3A4A-4FD1-00B7549BC5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9F99169-E273-4263-B0BF-FE532DFB70F0}"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23558" name="Rectangle 2">
            <a:extLst>
              <a:ext uri="{FF2B5EF4-FFF2-40B4-BE49-F238E27FC236}">
                <a16:creationId xmlns:a16="http://schemas.microsoft.com/office/drawing/2014/main" id="{1A84D54A-B1A6-A555-D076-6D556E8EF5DF}"/>
              </a:ext>
            </a:extLst>
          </p:cNvPr>
          <p:cNvSpPr>
            <a:spLocks noGrp="1" noRot="1" noChangeAspect="1" noChangeArrowheads="1" noTextEdit="1"/>
          </p:cNvSpPr>
          <p:nvPr>
            <p:ph type="sldImg"/>
          </p:nvPr>
        </p:nvSpPr>
        <p:spPr>
          <a:ln/>
        </p:spPr>
      </p:sp>
      <p:sp>
        <p:nvSpPr>
          <p:cNvPr id="23559" name="Rectangle 3">
            <a:extLst>
              <a:ext uri="{FF2B5EF4-FFF2-40B4-BE49-F238E27FC236}">
                <a16:creationId xmlns:a16="http://schemas.microsoft.com/office/drawing/2014/main" id="{19F5D09A-C880-C00F-1B7D-E04A60672E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876EB57-2C45-C111-380B-F3CD2401037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64515" name="Rectangle 3">
            <a:extLst>
              <a:ext uri="{FF2B5EF4-FFF2-40B4-BE49-F238E27FC236}">
                <a16:creationId xmlns:a16="http://schemas.microsoft.com/office/drawing/2014/main" id="{3553B59F-ADA5-908B-2AA1-A2C6B45EDD9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B906F69-212F-4EAE-9A61-2FAF75BC1890}"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64516" name="Rectangle 6">
            <a:extLst>
              <a:ext uri="{FF2B5EF4-FFF2-40B4-BE49-F238E27FC236}">
                <a16:creationId xmlns:a16="http://schemas.microsoft.com/office/drawing/2014/main" id="{F55C7426-1E28-B65F-81A0-BF977920234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64517" name="Rectangle 7">
            <a:extLst>
              <a:ext uri="{FF2B5EF4-FFF2-40B4-BE49-F238E27FC236}">
                <a16:creationId xmlns:a16="http://schemas.microsoft.com/office/drawing/2014/main" id="{5ADB6C8D-8BFD-974F-1FB8-B31F384F56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D162FEF-4553-41B6-AFEA-06D59ADE3E3B}" type="slidenum">
              <a:rPr lang="en-US" altLang="en-US">
                <a:latin typeface="Times New Roman" panose="02020603050405020304" pitchFamily="18" charset="0"/>
              </a:rPr>
              <a:pPr/>
              <a:t>52</a:t>
            </a:fld>
            <a:endParaRPr lang="en-US" altLang="en-US">
              <a:latin typeface="Times New Roman" panose="02020603050405020304" pitchFamily="18" charset="0"/>
            </a:endParaRPr>
          </a:p>
        </p:txBody>
      </p:sp>
      <p:sp>
        <p:nvSpPr>
          <p:cNvPr id="64518" name="Rectangle 2">
            <a:extLst>
              <a:ext uri="{FF2B5EF4-FFF2-40B4-BE49-F238E27FC236}">
                <a16:creationId xmlns:a16="http://schemas.microsoft.com/office/drawing/2014/main" id="{97936353-AC3F-5AE5-92D4-C3738F2F4C75}"/>
              </a:ext>
            </a:extLst>
          </p:cNvPr>
          <p:cNvSpPr>
            <a:spLocks noGrp="1" noRot="1" noChangeAspect="1" noChangeArrowheads="1" noTextEdit="1"/>
          </p:cNvSpPr>
          <p:nvPr>
            <p:ph type="sldImg"/>
          </p:nvPr>
        </p:nvSpPr>
        <p:spPr>
          <a:ln/>
        </p:spPr>
      </p:sp>
      <p:sp>
        <p:nvSpPr>
          <p:cNvPr id="64519" name="Rectangle 3">
            <a:extLst>
              <a:ext uri="{FF2B5EF4-FFF2-40B4-BE49-F238E27FC236}">
                <a16:creationId xmlns:a16="http://schemas.microsoft.com/office/drawing/2014/main" id="{B25E9E0D-FA73-41E0-43F3-F45A3873CC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C5842E10-29F1-E0EF-BA10-67594115C6D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66563" name="Rectangle 3">
            <a:extLst>
              <a:ext uri="{FF2B5EF4-FFF2-40B4-BE49-F238E27FC236}">
                <a16:creationId xmlns:a16="http://schemas.microsoft.com/office/drawing/2014/main" id="{EC04C170-792F-42BF-95F1-08043115CAB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FA546A4-D621-429C-ABE0-6716718F0980}"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66564" name="Rectangle 6">
            <a:extLst>
              <a:ext uri="{FF2B5EF4-FFF2-40B4-BE49-F238E27FC236}">
                <a16:creationId xmlns:a16="http://schemas.microsoft.com/office/drawing/2014/main" id="{2B2A3F85-BF41-2CA5-1BFA-D9A0E63498A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66565" name="Rectangle 7">
            <a:extLst>
              <a:ext uri="{FF2B5EF4-FFF2-40B4-BE49-F238E27FC236}">
                <a16:creationId xmlns:a16="http://schemas.microsoft.com/office/drawing/2014/main" id="{050F80A7-FFEC-EE7D-3336-C15E4D33C0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B30A13E-6532-427D-8590-371923F962E3}" type="slidenum">
              <a:rPr lang="en-US" altLang="en-US">
                <a:latin typeface="Times New Roman" panose="02020603050405020304" pitchFamily="18" charset="0"/>
              </a:rPr>
              <a:pPr/>
              <a:t>53</a:t>
            </a:fld>
            <a:endParaRPr lang="en-US" altLang="en-US">
              <a:latin typeface="Times New Roman" panose="02020603050405020304" pitchFamily="18" charset="0"/>
            </a:endParaRPr>
          </a:p>
        </p:txBody>
      </p:sp>
      <p:sp>
        <p:nvSpPr>
          <p:cNvPr id="66566" name="Rectangle 2">
            <a:extLst>
              <a:ext uri="{FF2B5EF4-FFF2-40B4-BE49-F238E27FC236}">
                <a16:creationId xmlns:a16="http://schemas.microsoft.com/office/drawing/2014/main" id="{5D5A3DD7-98DB-C933-9D2C-A116CF7153B3}"/>
              </a:ext>
            </a:extLst>
          </p:cNvPr>
          <p:cNvSpPr>
            <a:spLocks noGrp="1" noRot="1" noChangeAspect="1" noChangeArrowheads="1" noTextEdit="1"/>
          </p:cNvSpPr>
          <p:nvPr>
            <p:ph type="sldImg"/>
          </p:nvPr>
        </p:nvSpPr>
        <p:spPr>
          <a:ln/>
        </p:spPr>
      </p:sp>
      <p:sp>
        <p:nvSpPr>
          <p:cNvPr id="66567" name="Rectangle 3">
            <a:extLst>
              <a:ext uri="{FF2B5EF4-FFF2-40B4-BE49-F238E27FC236}">
                <a16:creationId xmlns:a16="http://schemas.microsoft.com/office/drawing/2014/main" id="{D93C6630-4958-EA8A-3575-48ED22CFF4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81256DB9-49B8-A524-C478-768EB271F44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68611" name="Rectangle 3">
            <a:extLst>
              <a:ext uri="{FF2B5EF4-FFF2-40B4-BE49-F238E27FC236}">
                <a16:creationId xmlns:a16="http://schemas.microsoft.com/office/drawing/2014/main" id="{29EBDBE0-B331-9BA4-8245-60E179217AE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8FECF9A-E4BE-4E72-8E6C-49377245DB1F}"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68612" name="Rectangle 6">
            <a:extLst>
              <a:ext uri="{FF2B5EF4-FFF2-40B4-BE49-F238E27FC236}">
                <a16:creationId xmlns:a16="http://schemas.microsoft.com/office/drawing/2014/main" id="{0466704B-6023-34FF-BDE9-B0546189A84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68613" name="Rectangle 7">
            <a:extLst>
              <a:ext uri="{FF2B5EF4-FFF2-40B4-BE49-F238E27FC236}">
                <a16:creationId xmlns:a16="http://schemas.microsoft.com/office/drawing/2014/main" id="{583146A1-1C1F-B447-2FC0-4DB62E9978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D7466AD-134A-4EEB-BDDC-0123AA9568AE}" type="slidenum">
              <a:rPr lang="en-US" altLang="en-US">
                <a:latin typeface="Times New Roman" panose="02020603050405020304" pitchFamily="18" charset="0"/>
              </a:rPr>
              <a:pPr/>
              <a:t>54</a:t>
            </a:fld>
            <a:endParaRPr lang="en-US" altLang="en-US">
              <a:latin typeface="Times New Roman" panose="02020603050405020304" pitchFamily="18" charset="0"/>
            </a:endParaRPr>
          </a:p>
        </p:txBody>
      </p:sp>
      <p:sp>
        <p:nvSpPr>
          <p:cNvPr id="68614" name="Rectangle 2">
            <a:extLst>
              <a:ext uri="{FF2B5EF4-FFF2-40B4-BE49-F238E27FC236}">
                <a16:creationId xmlns:a16="http://schemas.microsoft.com/office/drawing/2014/main" id="{387DD389-A7BF-58E3-85E5-32CB137C420C}"/>
              </a:ext>
            </a:extLst>
          </p:cNvPr>
          <p:cNvSpPr>
            <a:spLocks noGrp="1" noRot="1" noChangeAspect="1" noChangeArrowheads="1" noTextEdit="1"/>
          </p:cNvSpPr>
          <p:nvPr>
            <p:ph type="sldImg"/>
          </p:nvPr>
        </p:nvSpPr>
        <p:spPr>
          <a:ln/>
        </p:spPr>
      </p:sp>
      <p:sp>
        <p:nvSpPr>
          <p:cNvPr id="68615" name="Rectangle 3">
            <a:extLst>
              <a:ext uri="{FF2B5EF4-FFF2-40B4-BE49-F238E27FC236}">
                <a16:creationId xmlns:a16="http://schemas.microsoft.com/office/drawing/2014/main" id="{648C7F2A-FBF3-6D9D-8DD8-60623D6F28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DF172434-5379-8330-B47A-1AC96093C45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72707" name="Rectangle 3">
            <a:extLst>
              <a:ext uri="{FF2B5EF4-FFF2-40B4-BE49-F238E27FC236}">
                <a16:creationId xmlns:a16="http://schemas.microsoft.com/office/drawing/2014/main" id="{9E0BB192-C318-F4FD-5E31-B5A864B1E3D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FE09C17-482E-478A-9979-36C22F7F66AC}"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72708" name="Rectangle 6">
            <a:extLst>
              <a:ext uri="{FF2B5EF4-FFF2-40B4-BE49-F238E27FC236}">
                <a16:creationId xmlns:a16="http://schemas.microsoft.com/office/drawing/2014/main" id="{1153F046-ABCA-5E42-427A-6DB4C69AF0B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72709" name="Rectangle 7">
            <a:extLst>
              <a:ext uri="{FF2B5EF4-FFF2-40B4-BE49-F238E27FC236}">
                <a16:creationId xmlns:a16="http://schemas.microsoft.com/office/drawing/2014/main" id="{5BA231A5-72FE-2B49-2361-2F1B832795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93A6932-7E41-4E54-BFE0-C325EC10CEAA}" type="slidenum">
              <a:rPr lang="en-US" altLang="en-US">
                <a:latin typeface="Times New Roman" panose="02020603050405020304" pitchFamily="18" charset="0"/>
              </a:rPr>
              <a:pPr/>
              <a:t>55</a:t>
            </a:fld>
            <a:endParaRPr lang="en-US" altLang="en-US">
              <a:latin typeface="Times New Roman" panose="02020603050405020304" pitchFamily="18" charset="0"/>
            </a:endParaRPr>
          </a:p>
        </p:txBody>
      </p:sp>
      <p:sp>
        <p:nvSpPr>
          <p:cNvPr id="72710" name="Rectangle 2">
            <a:extLst>
              <a:ext uri="{FF2B5EF4-FFF2-40B4-BE49-F238E27FC236}">
                <a16:creationId xmlns:a16="http://schemas.microsoft.com/office/drawing/2014/main" id="{2755FB93-C51B-473E-E801-5EEE2E35D6C6}"/>
              </a:ext>
            </a:extLst>
          </p:cNvPr>
          <p:cNvSpPr>
            <a:spLocks noGrp="1" noRot="1" noChangeAspect="1" noChangeArrowheads="1" noTextEdit="1"/>
          </p:cNvSpPr>
          <p:nvPr>
            <p:ph type="sldImg"/>
          </p:nvPr>
        </p:nvSpPr>
        <p:spPr>
          <a:ln/>
        </p:spPr>
      </p:sp>
      <p:sp>
        <p:nvSpPr>
          <p:cNvPr id="72711" name="Rectangle 3">
            <a:extLst>
              <a:ext uri="{FF2B5EF4-FFF2-40B4-BE49-F238E27FC236}">
                <a16:creationId xmlns:a16="http://schemas.microsoft.com/office/drawing/2014/main" id="{60880EBC-6018-98B9-E1A7-97B8C914A3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78D5BECE-FEDD-DEFE-71CA-9476962E274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76803" name="Rectangle 3">
            <a:extLst>
              <a:ext uri="{FF2B5EF4-FFF2-40B4-BE49-F238E27FC236}">
                <a16:creationId xmlns:a16="http://schemas.microsoft.com/office/drawing/2014/main" id="{3B58D700-10A1-D7FC-2C5D-97E54E377FB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E66068F-680C-4438-9805-435BB4A60CF6}"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76804" name="Rectangle 6">
            <a:extLst>
              <a:ext uri="{FF2B5EF4-FFF2-40B4-BE49-F238E27FC236}">
                <a16:creationId xmlns:a16="http://schemas.microsoft.com/office/drawing/2014/main" id="{D1C754DA-FD0D-5BA8-7064-11830965DE4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76805" name="Rectangle 7">
            <a:extLst>
              <a:ext uri="{FF2B5EF4-FFF2-40B4-BE49-F238E27FC236}">
                <a16:creationId xmlns:a16="http://schemas.microsoft.com/office/drawing/2014/main" id="{A8AA0FA0-F52E-327F-FEC7-43080B189F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E4CFBFD-B440-4979-B424-FD785EBBAECD}" type="slidenum">
              <a:rPr lang="en-US" altLang="en-US">
                <a:latin typeface="Times New Roman" panose="02020603050405020304" pitchFamily="18" charset="0"/>
              </a:rPr>
              <a:pPr/>
              <a:t>62</a:t>
            </a:fld>
            <a:endParaRPr lang="en-US" altLang="en-US">
              <a:latin typeface="Times New Roman" panose="02020603050405020304" pitchFamily="18" charset="0"/>
            </a:endParaRPr>
          </a:p>
        </p:txBody>
      </p:sp>
      <p:sp>
        <p:nvSpPr>
          <p:cNvPr id="76806" name="Rectangle 2">
            <a:extLst>
              <a:ext uri="{FF2B5EF4-FFF2-40B4-BE49-F238E27FC236}">
                <a16:creationId xmlns:a16="http://schemas.microsoft.com/office/drawing/2014/main" id="{D30CFC69-32DB-982F-53C9-881C883B5B88}"/>
              </a:ext>
            </a:extLst>
          </p:cNvPr>
          <p:cNvSpPr>
            <a:spLocks noGrp="1" noRot="1" noChangeAspect="1" noChangeArrowheads="1" noTextEdit="1"/>
          </p:cNvSpPr>
          <p:nvPr>
            <p:ph type="sldImg"/>
          </p:nvPr>
        </p:nvSpPr>
        <p:spPr>
          <a:ln/>
        </p:spPr>
      </p:sp>
      <p:sp>
        <p:nvSpPr>
          <p:cNvPr id="76807" name="Rectangle 3">
            <a:extLst>
              <a:ext uri="{FF2B5EF4-FFF2-40B4-BE49-F238E27FC236}">
                <a16:creationId xmlns:a16="http://schemas.microsoft.com/office/drawing/2014/main" id="{49EC8C20-3F14-7779-8E83-4A05AFCB41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210E719A-4981-60DC-F3F7-22D3D0FD7D0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78851" name="Rectangle 3">
            <a:extLst>
              <a:ext uri="{FF2B5EF4-FFF2-40B4-BE49-F238E27FC236}">
                <a16:creationId xmlns:a16="http://schemas.microsoft.com/office/drawing/2014/main" id="{42510590-300F-33F3-F767-BADE22E0E7F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8A0C145-2B9C-4778-8828-2361008EAF9C}"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78852" name="Rectangle 6">
            <a:extLst>
              <a:ext uri="{FF2B5EF4-FFF2-40B4-BE49-F238E27FC236}">
                <a16:creationId xmlns:a16="http://schemas.microsoft.com/office/drawing/2014/main" id="{E1359364-B787-8818-F89A-A58E3E80EA6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78853" name="Rectangle 7">
            <a:extLst>
              <a:ext uri="{FF2B5EF4-FFF2-40B4-BE49-F238E27FC236}">
                <a16:creationId xmlns:a16="http://schemas.microsoft.com/office/drawing/2014/main" id="{331A876A-C61B-69D5-C892-24A2202C6E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AFE1D6C-835A-4B50-953C-26927FF5F52B}" type="slidenum">
              <a:rPr lang="en-US" altLang="en-US">
                <a:latin typeface="Times New Roman" panose="02020603050405020304" pitchFamily="18" charset="0"/>
              </a:rPr>
              <a:pPr/>
              <a:t>63</a:t>
            </a:fld>
            <a:endParaRPr lang="en-US" altLang="en-US">
              <a:latin typeface="Times New Roman" panose="02020603050405020304" pitchFamily="18" charset="0"/>
            </a:endParaRPr>
          </a:p>
        </p:txBody>
      </p:sp>
      <p:sp>
        <p:nvSpPr>
          <p:cNvPr id="78854" name="Rectangle 2">
            <a:extLst>
              <a:ext uri="{FF2B5EF4-FFF2-40B4-BE49-F238E27FC236}">
                <a16:creationId xmlns:a16="http://schemas.microsoft.com/office/drawing/2014/main" id="{C215CA36-6F8C-BCE6-461C-D0AB276AEB57}"/>
              </a:ext>
            </a:extLst>
          </p:cNvPr>
          <p:cNvSpPr>
            <a:spLocks noGrp="1" noRot="1" noChangeAspect="1" noChangeArrowheads="1" noTextEdit="1"/>
          </p:cNvSpPr>
          <p:nvPr>
            <p:ph type="sldImg"/>
          </p:nvPr>
        </p:nvSpPr>
        <p:spPr>
          <a:ln/>
        </p:spPr>
      </p:sp>
      <p:sp>
        <p:nvSpPr>
          <p:cNvPr id="78855" name="Rectangle 3">
            <a:extLst>
              <a:ext uri="{FF2B5EF4-FFF2-40B4-BE49-F238E27FC236}">
                <a16:creationId xmlns:a16="http://schemas.microsoft.com/office/drawing/2014/main" id="{5ECF31E7-18EF-D569-6D47-560F14BB96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DDE04913-11AB-AB5D-E8DE-C3BBB016EAB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80899" name="Rectangle 3">
            <a:extLst>
              <a:ext uri="{FF2B5EF4-FFF2-40B4-BE49-F238E27FC236}">
                <a16:creationId xmlns:a16="http://schemas.microsoft.com/office/drawing/2014/main" id="{8124CFDB-B0DC-8F64-5E48-709E6BA707B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CAA7F6E-BA6A-4863-8284-7515118EFB9B}"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80900" name="Rectangle 6">
            <a:extLst>
              <a:ext uri="{FF2B5EF4-FFF2-40B4-BE49-F238E27FC236}">
                <a16:creationId xmlns:a16="http://schemas.microsoft.com/office/drawing/2014/main" id="{E90FC669-6CE7-B17A-94D8-834AAD89B01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80901" name="Rectangle 7">
            <a:extLst>
              <a:ext uri="{FF2B5EF4-FFF2-40B4-BE49-F238E27FC236}">
                <a16:creationId xmlns:a16="http://schemas.microsoft.com/office/drawing/2014/main" id="{9BC7A3E4-8830-3CD1-AD0E-DEEF020570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F04F14F-3859-41D1-929C-2D369D6FDC91}" type="slidenum">
              <a:rPr lang="en-US" altLang="en-US">
                <a:latin typeface="Times New Roman" panose="02020603050405020304" pitchFamily="18" charset="0"/>
              </a:rPr>
              <a:pPr/>
              <a:t>64</a:t>
            </a:fld>
            <a:endParaRPr lang="en-US" altLang="en-US">
              <a:latin typeface="Times New Roman" panose="02020603050405020304" pitchFamily="18" charset="0"/>
            </a:endParaRPr>
          </a:p>
        </p:txBody>
      </p:sp>
      <p:sp>
        <p:nvSpPr>
          <p:cNvPr id="80902" name="Rectangle 2">
            <a:extLst>
              <a:ext uri="{FF2B5EF4-FFF2-40B4-BE49-F238E27FC236}">
                <a16:creationId xmlns:a16="http://schemas.microsoft.com/office/drawing/2014/main" id="{15B95C3B-92F0-A7F7-5AC6-B5C292E79D1E}"/>
              </a:ext>
            </a:extLst>
          </p:cNvPr>
          <p:cNvSpPr>
            <a:spLocks noGrp="1" noRot="1" noChangeAspect="1" noChangeArrowheads="1" noTextEdit="1"/>
          </p:cNvSpPr>
          <p:nvPr>
            <p:ph type="sldImg"/>
          </p:nvPr>
        </p:nvSpPr>
        <p:spPr>
          <a:ln/>
        </p:spPr>
      </p:sp>
      <p:sp>
        <p:nvSpPr>
          <p:cNvPr id="80903" name="Rectangle 3">
            <a:extLst>
              <a:ext uri="{FF2B5EF4-FFF2-40B4-BE49-F238E27FC236}">
                <a16:creationId xmlns:a16="http://schemas.microsoft.com/office/drawing/2014/main" id="{C6F074B1-326C-E2E0-0937-C2BE19F57E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9D5683F5-7C6B-D901-972F-CA522441543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82947" name="Rectangle 3">
            <a:extLst>
              <a:ext uri="{FF2B5EF4-FFF2-40B4-BE49-F238E27FC236}">
                <a16:creationId xmlns:a16="http://schemas.microsoft.com/office/drawing/2014/main" id="{E0041D13-CFB4-00D1-52AE-52B3E810678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B4C378C-6240-41F0-BF30-85814D8EA86F}"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82948" name="Rectangle 6">
            <a:extLst>
              <a:ext uri="{FF2B5EF4-FFF2-40B4-BE49-F238E27FC236}">
                <a16:creationId xmlns:a16="http://schemas.microsoft.com/office/drawing/2014/main" id="{82B17BBE-32A3-8808-270E-C2FCCDF98A7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82949" name="Rectangle 7">
            <a:extLst>
              <a:ext uri="{FF2B5EF4-FFF2-40B4-BE49-F238E27FC236}">
                <a16:creationId xmlns:a16="http://schemas.microsoft.com/office/drawing/2014/main" id="{63C90CA4-3594-37E1-D1FA-4CF8B128C2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9DCFE3A-01C1-43B6-A928-7AFBA8A4B133}" type="slidenum">
              <a:rPr lang="en-US" altLang="en-US">
                <a:latin typeface="Times New Roman" panose="02020603050405020304" pitchFamily="18" charset="0"/>
              </a:rPr>
              <a:pPr/>
              <a:t>65</a:t>
            </a:fld>
            <a:endParaRPr lang="en-US" altLang="en-US">
              <a:latin typeface="Times New Roman" panose="02020603050405020304" pitchFamily="18" charset="0"/>
            </a:endParaRPr>
          </a:p>
        </p:txBody>
      </p:sp>
      <p:sp>
        <p:nvSpPr>
          <p:cNvPr id="82950" name="Rectangle 2">
            <a:extLst>
              <a:ext uri="{FF2B5EF4-FFF2-40B4-BE49-F238E27FC236}">
                <a16:creationId xmlns:a16="http://schemas.microsoft.com/office/drawing/2014/main" id="{869377BE-4E69-849A-D295-E867C56FF9BC}"/>
              </a:ext>
            </a:extLst>
          </p:cNvPr>
          <p:cNvSpPr>
            <a:spLocks noGrp="1" noRot="1" noChangeAspect="1" noChangeArrowheads="1" noTextEdit="1"/>
          </p:cNvSpPr>
          <p:nvPr>
            <p:ph type="sldImg"/>
          </p:nvPr>
        </p:nvSpPr>
        <p:spPr>
          <a:ln/>
        </p:spPr>
      </p:sp>
      <p:sp>
        <p:nvSpPr>
          <p:cNvPr id="82951" name="Rectangle 3">
            <a:extLst>
              <a:ext uri="{FF2B5EF4-FFF2-40B4-BE49-F238E27FC236}">
                <a16:creationId xmlns:a16="http://schemas.microsoft.com/office/drawing/2014/main" id="{0DA4BF0C-25FA-790B-ECB0-CDF6EA1CD9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2B365F84-AA50-2C33-DBA3-1D26DD3BE85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99331" name="Rectangle 3">
            <a:extLst>
              <a:ext uri="{FF2B5EF4-FFF2-40B4-BE49-F238E27FC236}">
                <a16:creationId xmlns:a16="http://schemas.microsoft.com/office/drawing/2014/main" id="{C918DC20-99CB-121D-8D23-00CCF8DC7C6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71BC665-0122-4D9F-ACD8-CA0B21C03B62}"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99332" name="Rectangle 6">
            <a:extLst>
              <a:ext uri="{FF2B5EF4-FFF2-40B4-BE49-F238E27FC236}">
                <a16:creationId xmlns:a16="http://schemas.microsoft.com/office/drawing/2014/main" id="{ADF699B3-C303-9BE6-48E0-650A24BADFC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99333" name="Rectangle 7">
            <a:extLst>
              <a:ext uri="{FF2B5EF4-FFF2-40B4-BE49-F238E27FC236}">
                <a16:creationId xmlns:a16="http://schemas.microsoft.com/office/drawing/2014/main" id="{E614E169-AF0A-2C98-A2E4-B8E7D1687B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4FCC20B-645B-4376-9F67-5022B16CAFBD}" type="slidenum">
              <a:rPr lang="en-US" altLang="en-US">
                <a:latin typeface="Times New Roman" panose="02020603050405020304" pitchFamily="18" charset="0"/>
              </a:rPr>
              <a:pPr/>
              <a:t>68</a:t>
            </a:fld>
            <a:endParaRPr lang="en-US" altLang="en-US">
              <a:latin typeface="Times New Roman" panose="02020603050405020304" pitchFamily="18" charset="0"/>
            </a:endParaRPr>
          </a:p>
        </p:txBody>
      </p:sp>
      <p:sp>
        <p:nvSpPr>
          <p:cNvPr id="99334" name="Rectangle 2">
            <a:extLst>
              <a:ext uri="{FF2B5EF4-FFF2-40B4-BE49-F238E27FC236}">
                <a16:creationId xmlns:a16="http://schemas.microsoft.com/office/drawing/2014/main" id="{2C72050E-88C2-68CF-43E4-7F4605CF4FC2}"/>
              </a:ext>
            </a:extLst>
          </p:cNvPr>
          <p:cNvSpPr>
            <a:spLocks noGrp="1" noRot="1" noChangeAspect="1" noChangeArrowheads="1" noTextEdit="1"/>
          </p:cNvSpPr>
          <p:nvPr>
            <p:ph type="sldImg"/>
          </p:nvPr>
        </p:nvSpPr>
        <p:spPr>
          <a:ln/>
        </p:spPr>
      </p:sp>
      <p:sp>
        <p:nvSpPr>
          <p:cNvPr id="99335" name="Rectangle 3">
            <a:extLst>
              <a:ext uri="{FF2B5EF4-FFF2-40B4-BE49-F238E27FC236}">
                <a16:creationId xmlns:a16="http://schemas.microsoft.com/office/drawing/2014/main" id="{89AF9D71-9CD2-C4ED-5B45-402B8340B5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D05360C3-B40C-C805-0E25-1FB269CC3D4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07523" name="Rectangle 3">
            <a:extLst>
              <a:ext uri="{FF2B5EF4-FFF2-40B4-BE49-F238E27FC236}">
                <a16:creationId xmlns:a16="http://schemas.microsoft.com/office/drawing/2014/main" id="{EC419FCD-E11A-A465-D7B9-9932CC9989D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1E992D0-4B27-4BAC-A131-633BE998B388}"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107524" name="Rectangle 6">
            <a:extLst>
              <a:ext uri="{FF2B5EF4-FFF2-40B4-BE49-F238E27FC236}">
                <a16:creationId xmlns:a16="http://schemas.microsoft.com/office/drawing/2014/main" id="{F7C9ED4E-3D5B-19DF-9C62-337C0A806FD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07525" name="Rectangle 7">
            <a:extLst>
              <a:ext uri="{FF2B5EF4-FFF2-40B4-BE49-F238E27FC236}">
                <a16:creationId xmlns:a16="http://schemas.microsoft.com/office/drawing/2014/main" id="{3B25EBC0-8A7D-4DC1-D4C3-3CEB2148BB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39EA3F7-BC91-4234-A3CF-8243854EFA0F}" type="slidenum">
              <a:rPr lang="en-US" altLang="en-US">
                <a:latin typeface="Times New Roman" panose="02020603050405020304" pitchFamily="18" charset="0"/>
              </a:rPr>
              <a:pPr/>
              <a:t>69</a:t>
            </a:fld>
            <a:endParaRPr lang="en-US" altLang="en-US">
              <a:latin typeface="Times New Roman" panose="02020603050405020304" pitchFamily="18" charset="0"/>
            </a:endParaRPr>
          </a:p>
        </p:txBody>
      </p:sp>
      <p:sp>
        <p:nvSpPr>
          <p:cNvPr id="107526" name="Rectangle 2">
            <a:extLst>
              <a:ext uri="{FF2B5EF4-FFF2-40B4-BE49-F238E27FC236}">
                <a16:creationId xmlns:a16="http://schemas.microsoft.com/office/drawing/2014/main" id="{A66298B1-58AA-FFB8-6850-E7851DE34505}"/>
              </a:ext>
            </a:extLst>
          </p:cNvPr>
          <p:cNvSpPr>
            <a:spLocks noGrp="1" noRot="1" noChangeAspect="1" noChangeArrowheads="1" noTextEdit="1"/>
          </p:cNvSpPr>
          <p:nvPr>
            <p:ph type="sldImg"/>
          </p:nvPr>
        </p:nvSpPr>
        <p:spPr>
          <a:ln/>
        </p:spPr>
      </p:sp>
      <p:sp>
        <p:nvSpPr>
          <p:cNvPr id="107527" name="Rectangle 3">
            <a:extLst>
              <a:ext uri="{FF2B5EF4-FFF2-40B4-BE49-F238E27FC236}">
                <a16:creationId xmlns:a16="http://schemas.microsoft.com/office/drawing/2014/main" id="{EB9693B2-E47F-363F-47FD-EFE4362B52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B8D9F36-E619-869F-1B8D-DE317ADC8D1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2291" name="Rectangle 3">
            <a:extLst>
              <a:ext uri="{FF2B5EF4-FFF2-40B4-BE49-F238E27FC236}">
                <a16:creationId xmlns:a16="http://schemas.microsoft.com/office/drawing/2014/main" id="{D081030B-5166-E414-63B8-146BF4110EE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06A89F2-0B8D-4239-860D-FBA2B595F274}"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12292" name="Rectangle 6">
            <a:extLst>
              <a:ext uri="{FF2B5EF4-FFF2-40B4-BE49-F238E27FC236}">
                <a16:creationId xmlns:a16="http://schemas.microsoft.com/office/drawing/2014/main" id="{002DDA15-EC1F-B7AE-F5E5-FD576D8FA59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2293" name="Rectangle 7">
            <a:extLst>
              <a:ext uri="{FF2B5EF4-FFF2-40B4-BE49-F238E27FC236}">
                <a16:creationId xmlns:a16="http://schemas.microsoft.com/office/drawing/2014/main" id="{F6BEC7CB-1C5A-6831-80B0-F8C9C989F5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34488E1-5125-451F-8855-03EACEDDE688}"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12294" name="Rectangle 2">
            <a:extLst>
              <a:ext uri="{FF2B5EF4-FFF2-40B4-BE49-F238E27FC236}">
                <a16:creationId xmlns:a16="http://schemas.microsoft.com/office/drawing/2014/main" id="{6D23788B-B47F-34BF-78D9-43D7F1983A56}"/>
              </a:ext>
            </a:extLst>
          </p:cNvPr>
          <p:cNvSpPr>
            <a:spLocks noGrp="1" noRot="1" noChangeAspect="1" noChangeArrowheads="1" noTextEdit="1"/>
          </p:cNvSpPr>
          <p:nvPr>
            <p:ph type="sldImg"/>
          </p:nvPr>
        </p:nvSpPr>
        <p:spPr>
          <a:ln/>
        </p:spPr>
      </p:sp>
      <p:sp>
        <p:nvSpPr>
          <p:cNvPr id="12295" name="Rectangle 3">
            <a:extLst>
              <a:ext uri="{FF2B5EF4-FFF2-40B4-BE49-F238E27FC236}">
                <a16:creationId xmlns:a16="http://schemas.microsoft.com/office/drawing/2014/main" id="{25E87FB5-25DA-D66D-B01E-0A9769FEDA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107E51D7-DA50-3CF3-B588-7E2E454990D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09571" name="Rectangle 3">
            <a:extLst>
              <a:ext uri="{FF2B5EF4-FFF2-40B4-BE49-F238E27FC236}">
                <a16:creationId xmlns:a16="http://schemas.microsoft.com/office/drawing/2014/main" id="{A700B96D-987D-E48F-0BAE-886B3874297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CEC7EA6-3171-41EF-A793-FB0049D87224}"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109572" name="Rectangle 6">
            <a:extLst>
              <a:ext uri="{FF2B5EF4-FFF2-40B4-BE49-F238E27FC236}">
                <a16:creationId xmlns:a16="http://schemas.microsoft.com/office/drawing/2014/main" id="{E9B17C5F-7412-A324-8303-D47DE48D485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09573" name="Rectangle 7">
            <a:extLst>
              <a:ext uri="{FF2B5EF4-FFF2-40B4-BE49-F238E27FC236}">
                <a16:creationId xmlns:a16="http://schemas.microsoft.com/office/drawing/2014/main" id="{5D89EE4F-1354-4D49-3A56-6AB98D686D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7C55018-627E-45A5-A6E2-DDB656EDC134}" type="slidenum">
              <a:rPr lang="en-US" altLang="en-US">
                <a:latin typeface="Times New Roman" panose="02020603050405020304" pitchFamily="18" charset="0"/>
              </a:rPr>
              <a:pPr/>
              <a:t>70</a:t>
            </a:fld>
            <a:endParaRPr lang="en-US" altLang="en-US">
              <a:latin typeface="Times New Roman" panose="02020603050405020304" pitchFamily="18" charset="0"/>
            </a:endParaRPr>
          </a:p>
        </p:txBody>
      </p:sp>
      <p:sp>
        <p:nvSpPr>
          <p:cNvPr id="109574" name="Rectangle 2">
            <a:extLst>
              <a:ext uri="{FF2B5EF4-FFF2-40B4-BE49-F238E27FC236}">
                <a16:creationId xmlns:a16="http://schemas.microsoft.com/office/drawing/2014/main" id="{1C39EA47-D6CC-DED0-849B-E18524379666}"/>
              </a:ext>
            </a:extLst>
          </p:cNvPr>
          <p:cNvSpPr>
            <a:spLocks noGrp="1" noRot="1" noChangeAspect="1" noChangeArrowheads="1" noTextEdit="1"/>
          </p:cNvSpPr>
          <p:nvPr>
            <p:ph type="sldImg"/>
          </p:nvPr>
        </p:nvSpPr>
        <p:spPr>
          <a:ln/>
        </p:spPr>
      </p:sp>
      <p:sp>
        <p:nvSpPr>
          <p:cNvPr id="109575" name="Rectangle 3">
            <a:extLst>
              <a:ext uri="{FF2B5EF4-FFF2-40B4-BE49-F238E27FC236}">
                <a16:creationId xmlns:a16="http://schemas.microsoft.com/office/drawing/2014/main" id="{5A0DE90B-0E19-8CCC-F195-B9EADF3096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26D4C9A-861F-BD13-4283-66A5D387A7D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4579" name="Rectangle 3">
            <a:extLst>
              <a:ext uri="{FF2B5EF4-FFF2-40B4-BE49-F238E27FC236}">
                <a16:creationId xmlns:a16="http://schemas.microsoft.com/office/drawing/2014/main" id="{AA93AA95-80A8-F7FE-B781-3E12E3178D2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370D034-26C7-4DC1-A5B0-DE78787D3033}" type="datetime3">
              <a:rPr lang="en-AU" altLang="en-US" smtClean="0">
                <a:latin typeface="Times New Roman" panose="02020603050405020304" pitchFamily="18" charset="0"/>
              </a:rPr>
              <a:pPr/>
              <a:t>15 October, 2023</a:t>
            </a:fld>
            <a:endParaRPr lang="en-AU" altLang="en-US">
              <a:latin typeface="Times New Roman" panose="02020603050405020304" pitchFamily="18" charset="0"/>
            </a:endParaRPr>
          </a:p>
        </p:txBody>
      </p:sp>
      <p:sp>
        <p:nvSpPr>
          <p:cNvPr id="24580" name="Rectangle 6">
            <a:extLst>
              <a:ext uri="{FF2B5EF4-FFF2-40B4-BE49-F238E27FC236}">
                <a16:creationId xmlns:a16="http://schemas.microsoft.com/office/drawing/2014/main" id="{A3CCED5E-2EF3-A6DD-BB40-DFA60BDF7CA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24581" name="Rectangle 7">
            <a:extLst>
              <a:ext uri="{FF2B5EF4-FFF2-40B4-BE49-F238E27FC236}">
                <a16:creationId xmlns:a16="http://schemas.microsoft.com/office/drawing/2014/main" id="{A607C5A8-063A-2A19-7EE0-2F9B1190F1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76EDABE-60EC-45C8-BEC4-AEC1BA19F0B6}" type="slidenum">
              <a:rPr lang="en-AU" altLang="en-US">
                <a:latin typeface="Times New Roman" panose="02020603050405020304" pitchFamily="18" charset="0"/>
              </a:rPr>
              <a:pPr/>
              <a:t>73</a:t>
            </a:fld>
            <a:endParaRPr lang="en-AU" altLang="en-US">
              <a:latin typeface="Times New Roman" panose="02020603050405020304" pitchFamily="18" charset="0"/>
            </a:endParaRPr>
          </a:p>
        </p:txBody>
      </p:sp>
      <p:sp>
        <p:nvSpPr>
          <p:cNvPr id="24582" name="Rectangle 2">
            <a:extLst>
              <a:ext uri="{FF2B5EF4-FFF2-40B4-BE49-F238E27FC236}">
                <a16:creationId xmlns:a16="http://schemas.microsoft.com/office/drawing/2014/main" id="{C3B8D97D-E934-07C8-2058-6FA67E1278BF}"/>
              </a:ext>
            </a:extLst>
          </p:cNvPr>
          <p:cNvSpPr>
            <a:spLocks noGrp="1" noRot="1" noChangeAspect="1" noChangeArrowheads="1" noTextEdit="1"/>
          </p:cNvSpPr>
          <p:nvPr>
            <p:ph type="sldImg"/>
          </p:nvPr>
        </p:nvSpPr>
        <p:spPr>
          <a:ln/>
        </p:spPr>
      </p:sp>
      <p:sp>
        <p:nvSpPr>
          <p:cNvPr id="24583" name="Rectangle 3">
            <a:extLst>
              <a:ext uri="{FF2B5EF4-FFF2-40B4-BE49-F238E27FC236}">
                <a16:creationId xmlns:a16="http://schemas.microsoft.com/office/drawing/2014/main" id="{B5A415E1-F625-785A-11C8-719712C324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601AF25-AFD2-F06C-12F7-90B2DF1DD78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34819" name="Rectangle 3">
            <a:extLst>
              <a:ext uri="{FF2B5EF4-FFF2-40B4-BE49-F238E27FC236}">
                <a16:creationId xmlns:a16="http://schemas.microsoft.com/office/drawing/2014/main" id="{0C70AD0A-B2B3-1222-FA8E-57BE3B35942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E767D72-B0F5-41B5-88F1-25C250E4FCF1}" type="datetime3">
              <a:rPr lang="en-AU" altLang="en-US" smtClean="0">
                <a:latin typeface="Times New Roman" panose="02020603050405020304" pitchFamily="18" charset="0"/>
              </a:rPr>
              <a:pPr/>
              <a:t>15 October, 2023</a:t>
            </a:fld>
            <a:endParaRPr lang="en-AU" altLang="en-US">
              <a:latin typeface="Times New Roman" panose="02020603050405020304" pitchFamily="18" charset="0"/>
            </a:endParaRPr>
          </a:p>
        </p:txBody>
      </p:sp>
      <p:sp>
        <p:nvSpPr>
          <p:cNvPr id="34820" name="Rectangle 6">
            <a:extLst>
              <a:ext uri="{FF2B5EF4-FFF2-40B4-BE49-F238E27FC236}">
                <a16:creationId xmlns:a16="http://schemas.microsoft.com/office/drawing/2014/main" id="{5386F938-79F3-BE23-AC32-1D7EA87389F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34821" name="Rectangle 7">
            <a:extLst>
              <a:ext uri="{FF2B5EF4-FFF2-40B4-BE49-F238E27FC236}">
                <a16:creationId xmlns:a16="http://schemas.microsoft.com/office/drawing/2014/main" id="{6D911EF1-6219-4670-3B67-1729E3E0C5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17F8442-9B4F-4D13-84AF-1C6C77916744}" type="slidenum">
              <a:rPr lang="en-AU" altLang="en-US">
                <a:latin typeface="Times New Roman" panose="02020603050405020304" pitchFamily="18" charset="0"/>
              </a:rPr>
              <a:pPr/>
              <a:t>74</a:t>
            </a:fld>
            <a:endParaRPr lang="en-AU" altLang="en-US">
              <a:latin typeface="Times New Roman" panose="02020603050405020304" pitchFamily="18" charset="0"/>
            </a:endParaRPr>
          </a:p>
        </p:txBody>
      </p:sp>
      <p:sp>
        <p:nvSpPr>
          <p:cNvPr id="34822" name="Rectangle 2">
            <a:extLst>
              <a:ext uri="{FF2B5EF4-FFF2-40B4-BE49-F238E27FC236}">
                <a16:creationId xmlns:a16="http://schemas.microsoft.com/office/drawing/2014/main" id="{C42207FD-5589-7FA2-A316-7848C4FE72C1}"/>
              </a:ext>
            </a:extLst>
          </p:cNvPr>
          <p:cNvSpPr>
            <a:spLocks noGrp="1" noRot="1" noChangeAspect="1" noChangeArrowheads="1" noTextEdit="1"/>
          </p:cNvSpPr>
          <p:nvPr>
            <p:ph type="sldImg"/>
          </p:nvPr>
        </p:nvSpPr>
        <p:spPr>
          <a:ln/>
        </p:spPr>
      </p:sp>
      <p:sp>
        <p:nvSpPr>
          <p:cNvPr id="34823" name="Rectangle 3">
            <a:extLst>
              <a:ext uri="{FF2B5EF4-FFF2-40B4-BE49-F238E27FC236}">
                <a16:creationId xmlns:a16="http://schemas.microsoft.com/office/drawing/2014/main" id="{5F499405-FBB6-B087-15D8-4EB198F71F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8EE595F-894A-1D6D-39A4-68D708C6929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4339" name="Rectangle 3">
            <a:extLst>
              <a:ext uri="{FF2B5EF4-FFF2-40B4-BE49-F238E27FC236}">
                <a16:creationId xmlns:a16="http://schemas.microsoft.com/office/drawing/2014/main" id="{8D01CEC8-C7AB-3D64-7B19-76FEA2A73C9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332E021-348F-46F3-8C43-B3D890F63510}"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14340" name="Rectangle 6">
            <a:extLst>
              <a:ext uri="{FF2B5EF4-FFF2-40B4-BE49-F238E27FC236}">
                <a16:creationId xmlns:a16="http://schemas.microsoft.com/office/drawing/2014/main" id="{F83E1316-2FE8-6BDF-DF7F-78A5450523F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4341" name="Rectangle 7">
            <a:extLst>
              <a:ext uri="{FF2B5EF4-FFF2-40B4-BE49-F238E27FC236}">
                <a16:creationId xmlns:a16="http://schemas.microsoft.com/office/drawing/2014/main" id="{7EF0BF29-4E52-7860-1271-8208B6F964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55BE4BA-296B-4F5B-ADAD-D1F0327467FD}"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
        <p:nvSpPr>
          <p:cNvPr id="14342" name="Rectangle 2">
            <a:extLst>
              <a:ext uri="{FF2B5EF4-FFF2-40B4-BE49-F238E27FC236}">
                <a16:creationId xmlns:a16="http://schemas.microsoft.com/office/drawing/2014/main" id="{684F1BBE-6DEB-190C-2A98-044D569D4F32}"/>
              </a:ext>
            </a:extLst>
          </p:cNvPr>
          <p:cNvSpPr>
            <a:spLocks noGrp="1" noRot="1" noChangeAspect="1" noChangeArrowheads="1" noTextEdit="1"/>
          </p:cNvSpPr>
          <p:nvPr>
            <p:ph type="sldImg"/>
          </p:nvPr>
        </p:nvSpPr>
        <p:spPr>
          <a:ln/>
        </p:spPr>
      </p:sp>
      <p:sp>
        <p:nvSpPr>
          <p:cNvPr id="14343" name="Rectangle 3">
            <a:extLst>
              <a:ext uri="{FF2B5EF4-FFF2-40B4-BE49-F238E27FC236}">
                <a16:creationId xmlns:a16="http://schemas.microsoft.com/office/drawing/2014/main" id="{9CB3C52E-9C21-26D7-3311-C73054A246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CA5CCAA-5433-94B3-4ED7-690F01ACA69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6387" name="Rectangle 3">
            <a:extLst>
              <a:ext uri="{FF2B5EF4-FFF2-40B4-BE49-F238E27FC236}">
                <a16:creationId xmlns:a16="http://schemas.microsoft.com/office/drawing/2014/main" id="{886F72D1-C9DB-FD88-842B-A020490C23A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B1D9BE2-0D99-4088-AAB4-777357A0DA2A}"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16388" name="Rectangle 6">
            <a:extLst>
              <a:ext uri="{FF2B5EF4-FFF2-40B4-BE49-F238E27FC236}">
                <a16:creationId xmlns:a16="http://schemas.microsoft.com/office/drawing/2014/main" id="{A38216B6-D9D1-37C7-DA9A-3311F165BA1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6389" name="Rectangle 7">
            <a:extLst>
              <a:ext uri="{FF2B5EF4-FFF2-40B4-BE49-F238E27FC236}">
                <a16:creationId xmlns:a16="http://schemas.microsoft.com/office/drawing/2014/main" id="{9B649A2A-286F-3C60-E67C-6CF593BC02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424CC29-5DE6-481D-824F-854C44045E6C}"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16390" name="Rectangle 2">
            <a:extLst>
              <a:ext uri="{FF2B5EF4-FFF2-40B4-BE49-F238E27FC236}">
                <a16:creationId xmlns:a16="http://schemas.microsoft.com/office/drawing/2014/main" id="{3F608FD9-6624-A14D-51CE-971B9CC1896F}"/>
              </a:ext>
            </a:extLst>
          </p:cNvPr>
          <p:cNvSpPr>
            <a:spLocks noGrp="1" noRot="1" noChangeAspect="1" noChangeArrowheads="1" noTextEdit="1"/>
          </p:cNvSpPr>
          <p:nvPr>
            <p:ph type="sldImg"/>
          </p:nvPr>
        </p:nvSpPr>
        <p:spPr>
          <a:ln/>
        </p:spPr>
      </p:sp>
      <p:sp>
        <p:nvSpPr>
          <p:cNvPr id="16391" name="Rectangle 3">
            <a:extLst>
              <a:ext uri="{FF2B5EF4-FFF2-40B4-BE49-F238E27FC236}">
                <a16:creationId xmlns:a16="http://schemas.microsoft.com/office/drawing/2014/main" id="{156FF74B-E764-EDEC-9A2F-26DB7E80B1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D661650-6414-1CE8-E28E-4DF922BCA3F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9459" name="Rectangle 3">
            <a:extLst>
              <a:ext uri="{FF2B5EF4-FFF2-40B4-BE49-F238E27FC236}">
                <a16:creationId xmlns:a16="http://schemas.microsoft.com/office/drawing/2014/main" id="{29D6F744-F7C5-C23D-2127-0165264AF11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7D1609B-FB40-40C9-B330-68780929CD10}"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19460" name="Rectangle 6">
            <a:extLst>
              <a:ext uri="{FF2B5EF4-FFF2-40B4-BE49-F238E27FC236}">
                <a16:creationId xmlns:a16="http://schemas.microsoft.com/office/drawing/2014/main" id="{B6453F25-327E-377A-306E-9AE28633574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9461" name="Rectangle 7">
            <a:extLst>
              <a:ext uri="{FF2B5EF4-FFF2-40B4-BE49-F238E27FC236}">
                <a16:creationId xmlns:a16="http://schemas.microsoft.com/office/drawing/2014/main" id="{E4C1D8C1-F1A2-AFE6-78CE-EEA80DB770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2A6A37E-59B7-42F3-AD1A-721A996B0FF9}" type="slidenum">
              <a:rPr lang="en-US" altLang="en-US">
                <a:latin typeface="Times New Roman" panose="02020603050405020304" pitchFamily="18" charset="0"/>
              </a:rPr>
              <a:pPr/>
              <a:t>35</a:t>
            </a:fld>
            <a:endParaRPr lang="en-US" altLang="en-US">
              <a:latin typeface="Times New Roman" panose="02020603050405020304" pitchFamily="18" charset="0"/>
            </a:endParaRPr>
          </a:p>
        </p:txBody>
      </p:sp>
      <p:sp>
        <p:nvSpPr>
          <p:cNvPr id="19462" name="Rectangle 2">
            <a:extLst>
              <a:ext uri="{FF2B5EF4-FFF2-40B4-BE49-F238E27FC236}">
                <a16:creationId xmlns:a16="http://schemas.microsoft.com/office/drawing/2014/main" id="{E51CF387-C4E9-8ABA-6AC9-68D803721DEE}"/>
              </a:ext>
            </a:extLst>
          </p:cNvPr>
          <p:cNvSpPr>
            <a:spLocks noGrp="1" noRot="1" noChangeAspect="1" noChangeArrowheads="1" noTextEdit="1"/>
          </p:cNvSpPr>
          <p:nvPr>
            <p:ph type="sldImg"/>
          </p:nvPr>
        </p:nvSpPr>
        <p:spPr>
          <a:ln/>
        </p:spPr>
      </p:sp>
      <p:sp>
        <p:nvSpPr>
          <p:cNvPr id="19463" name="Rectangle 3">
            <a:extLst>
              <a:ext uri="{FF2B5EF4-FFF2-40B4-BE49-F238E27FC236}">
                <a16:creationId xmlns:a16="http://schemas.microsoft.com/office/drawing/2014/main" id="{E0D41699-157B-7154-6BDC-37FDEC3EEE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C251C5B-E6CE-1D45-2A9E-71B6D285949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21507" name="Rectangle 3">
            <a:extLst>
              <a:ext uri="{FF2B5EF4-FFF2-40B4-BE49-F238E27FC236}">
                <a16:creationId xmlns:a16="http://schemas.microsoft.com/office/drawing/2014/main" id="{A1D0A966-D780-D69F-CC52-133485D1B12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5F41E39-D8FC-4E80-8315-7E12759F1712}"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21508" name="Rectangle 6">
            <a:extLst>
              <a:ext uri="{FF2B5EF4-FFF2-40B4-BE49-F238E27FC236}">
                <a16:creationId xmlns:a16="http://schemas.microsoft.com/office/drawing/2014/main" id="{085114EE-A7FF-2EAA-0CEE-F4B601AF60B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1509" name="Rectangle 7">
            <a:extLst>
              <a:ext uri="{FF2B5EF4-FFF2-40B4-BE49-F238E27FC236}">
                <a16:creationId xmlns:a16="http://schemas.microsoft.com/office/drawing/2014/main" id="{3D847297-CC35-70F7-AEDE-B2BFA70EC5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744B0E5-CD90-4742-BF76-F8FE0521A443}" type="slidenum">
              <a:rPr lang="en-US" altLang="en-US">
                <a:latin typeface="Times New Roman" panose="02020603050405020304" pitchFamily="18" charset="0"/>
              </a:rPr>
              <a:pPr/>
              <a:t>36</a:t>
            </a:fld>
            <a:endParaRPr lang="en-US" altLang="en-US">
              <a:latin typeface="Times New Roman" panose="02020603050405020304" pitchFamily="18" charset="0"/>
            </a:endParaRPr>
          </a:p>
        </p:txBody>
      </p:sp>
      <p:sp>
        <p:nvSpPr>
          <p:cNvPr id="21510" name="Rectangle 2">
            <a:extLst>
              <a:ext uri="{FF2B5EF4-FFF2-40B4-BE49-F238E27FC236}">
                <a16:creationId xmlns:a16="http://schemas.microsoft.com/office/drawing/2014/main" id="{4A908C7C-AC0C-B6B9-0FCC-16991E186F46}"/>
              </a:ext>
            </a:extLst>
          </p:cNvPr>
          <p:cNvSpPr>
            <a:spLocks noGrp="1" noRot="1" noChangeAspect="1" noChangeArrowheads="1" noTextEdit="1"/>
          </p:cNvSpPr>
          <p:nvPr>
            <p:ph type="sldImg"/>
          </p:nvPr>
        </p:nvSpPr>
        <p:spPr>
          <a:ln/>
        </p:spPr>
      </p:sp>
      <p:sp>
        <p:nvSpPr>
          <p:cNvPr id="21511" name="Rectangle 3">
            <a:extLst>
              <a:ext uri="{FF2B5EF4-FFF2-40B4-BE49-F238E27FC236}">
                <a16:creationId xmlns:a16="http://schemas.microsoft.com/office/drawing/2014/main" id="{0C668FC9-1F08-4217-AE3C-EB1D86F34C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685782E-8DB0-6889-B5AD-EC883AD4A0C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23555" name="Rectangle 3">
            <a:extLst>
              <a:ext uri="{FF2B5EF4-FFF2-40B4-BE49-F238E27FC236}">
                <a16:creationId xmlns:a16="http://schemas.microsoft.com/office/drawing/2014/main" id="{8023E32A-A9E2-9E3B-AEE5-F8A842B4B60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029E087-4ED0-4CE8-90AA-187E353BF2F8}"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23556" name="Rectangle 6">
            <a:extLst>
              <a:ext uri="{FF2B5EF4-FFF2-40B4-BE49-F238E27FC236}">
                <a16:creationId xmlns:a16="http://schemas.microsoft.com/office/drawing/2014/main" id="{3E2D6399-FAB5-4419-E78B-6C627C96B65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3557" name="Rectangle 7">
            <a:extLst>
              <a:ext uri="{FF2B5EF4-FFF2-40B4-BE49-F238E27FC236}">
                <a16:creationId xmlns:a16="http://schemas.microsoft.com/office/drawing/2014/main" id="{4518CA5D-682A-1F19-0824-C0DC366DCA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9BAD465-BE86-4562-BF7A-6FBFA9E1A38B}" type="slidenum">
              <a:rPr lang="en-US" altLang="en-US">
                <a:latin typeface="Times New Roman" panose="02020603050405020304" pitchFamily="18" charset="0"/>
              </a:rPr>
              <a:pPr/>
              <a:t>37</a:t>
            </a:fld>
            <a:endParaRPr lang="en-US" altLang="en-US">
              <a:latin typeface="Times New Roman" panose="02020603050405020304" pitchFamily="18" charset="0"/>
            </a:endParaRPr>
          </a:p>
        </p:txBody>
      </p:sp>
      <p:sp>
        <p:nvSpPr>
          <p:cNvPr id="23558" name="Rectangle 2">
            <a:extLst>
              <a:ext uri="{FF2B5EF4-FFF2-40B4-BE49-F238E27FC236}">
                <a16:creationId xmlns:a16="http://schemas.microsoft.com/office/drawing/2014/main" id="{CA5E6D42-4815-ED4C-3D8F-79B624C75712}"/>
              </a:ext>
            </a:extLst>
          </p:cNvPr>
          <p:cNvSpPr>
            <a:spLocks noGrp="1" noRot="1" noChangeAspect="1" noChangeArrowheads="1" noTextEdit="1"/>
          </p:cNvSpPr>
          <p:nvPr>
            <p:ph type="sldImg"/>
          </p:nvPr>
        </p:nvSpPr>
        <p:spPr>
          <a:ln/>
        </p:spPr>
      </p:sp>
      <p:sp>
        <p:nvSpPr>
          <p:cNvPr id="23559" name="Rectangle 3">
            <a:extLst>
              <a:ext uri="{FF2B5EF4-FFF2-40B4-BE49-F238E27FC236}">
                <a16:creationId xmlns:a16="http://schemas.microsoft.com/office/drawing/2014/main" id="{16A3B918-E42B-E903-E2B0-45A529D7D2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8704327-FFA1-DEAA-650F-90E96A0B54E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25603" name="Rectangle 3">
            <a:extLst>
              <a:ext uri="{FF2B5EF4-FFF2-40B4-BE49-F238E27FC236}">
                <a16:creationId xmlns:a16="http://schemas.microsoft.com/office/drawing/2014/main" id="{B4E1FFCC-E41F-53B0-94D8-7D8C2280664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51C3C02-DF7B-4E9E-9AE4-FDC4703CAFD4}"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25604" name="Rectangle 6">
            <a:extLst>
              <a:ext uri="{FF2B5EF4-FFF2-40B4-BE49-F238E27FC236}">
                <a16:creationId xmlns:a16="http://schemas.microsoft.com/office/drawing/2014/main" id="{C0E194DE-8FBE-D500-95B1-5942101C541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5605" name="Rectangle 7">
            <a:extLst>
              <a:ext uri="{FF2B5EF4-FFF2-40B4-BE49-F238E27FC236}">
                <a16:creationId xmlns:a16="http://schemas.microsoft.com/office/drawing/2014/main" id="{15A47032-08CC-9788-A6CE-EAC4BB5680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DA344E9-64E4-4591-828D-8BC4A459AAAF}" type="slidenum">
              <a:rPr lang="en-US" altLang="en-US">
                <a:latin typeface="Times New Roman" panose="02020603050405020304" pitchFamily="18" charset="0"/>
              </a:rPr>
              <a:pPr/>
              <a:t>38</a:t>
            </a:fld>
            <a:endParaRPr lang="en-US" altLang="en-US">
              <a:latin typeface="Times New Roman" panose="02020603050405020304" pitchFamily="18" charset="0"/>
            </a:endParaRPr>
          </a:p>
        </p:txBody>
      </p:sp>
      <p:sp>
        <p:nvSpPr>
          <p:cNvPr id="25606" name="Rectangle 2">
            <a:extLst>
              <a:ext uri="{FF2B5EF4-FFF2-40B4-BE49-F238E27FC236}">
                <a16:creationId xmlns:a16="http://schemas.microsoft.com/office/drawing/2014/main" id="{B25B0849-64A3-63D3-A0D1-A1C7F00973B7}"/>
              </a:ext>
            </a:extLst>
          </p:cNvPr>
          <p:cNvSpPr>
            <a:spLocks noGrp="1" noRot="1" noChangeAspect="1" noChangeArrowheads="1" noTextEdit="1"/>
          </p:cNvSpPr>
          <p:nvPr>
            <p:ph type="sldImg"/>
          </p:nvPr>
        </p:nvSpPr>
        <p:spPr>
          <a:ln/>
        </p:spPr>
      </p:sp>
      <p:sp>
        <p:nvSpPr>
          <p:cNvPr id="25607" name="Rectangle 3">
            <a:extLst>
              <a:ext uri="{FF2B5EF4-FFF2-40B4-BE49-F238E27FC236}">
                <a16:creationId xmlns:a16="http://schemas.microsoft.com/office/drawing/2014/main" id="{595E7A63-E9F5-3B2D-9A81-E5D54F67F1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05458-EEEA-4E6A-C7E4-BC6B427885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1608C0-64AF-1362-B8BA-743C2E305C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E77481-9C42-992C-B9DF-D1BF074131FD}"/>
              </a:ext>
            </a:extLst>
          </p:cNvPr>
          <p:cNvSpPr>
            <a:spLocks noGrp="1"/>
          </p:cNvSpPr>
          <p:nvPr>
            <p:ph type="dt" sz="half" idx="10"/>
          </p:nvPr>
        </p:nvSpPr>
        <p:spPr/>
        <p:txBody>
          <a:bodyPr/>
          <a:lstStyle/>
          <a:p>
            <a:fld id="{0FE15DBC-A290-4466-97AD-5E9D3B2363ED}" type="datetimeFigureOut">
              <a:rPr lang="en-US" smtClean="0"/>
              <a:t>10/15/2023</a:t>
            </a:fld>
            <a:endParaRPr lang="en-US"/>
          </a:p>
        </p:txBody>
      </p:sp>
      <p:sp>
        <p:nvSpPr>
          <p:cNvPr id="5" name="Footer Placeholder 4">
            <a:extLst>
              <a:ext uri="{FF2B5EF4-FFF2-40B4-BE49-F238E27FC236}">
                <a16:creationId xmlns:a16="http://schemas.microsoft.com/office/drawing/2014/main" id="{29ECC710-2608-91A5-67D0-B4AC99730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548C8-D88C-8D8D-46A5-39FE2BACDEE8}"/>
              </a:ext>
            </a:extLst>
          </p:cNvPr>
          <p:cNvSpPr>
            <a:spLocks noGrp="1"/>
          </p:cNvSpPr>
          <p:nvPr>
            <p:ph type="sldNum" sz="quarter" idx="12"/>
          </p:nvPr>
        </p:nvSpPr>
        <p:spPr/>
        <p:txBody>
          <a:bodyPr/>
          <a:lstStyle/>
          <a:p>
            <a:fld id="{C0E736C9-9B29-409A-8661-AEB39DCD5085}" type="slidenum">
              <a:rPr lang="en-US" smtClean="0"/>
              <a:t>‹#›</a:t>
            </a:fld>
            <a:endParaRPr lang="en-US"/>
          </a:p>
        </p:txBody>
      </p:sp>
    </p:spTree>
    <p:extLst>
      <p:ext uri="{BB962C8B-B14F-4D97-AF65-F5344CB8AC3E}">
        <p14:creationId xmlns:p14="http://schemas.microsoft.com/office/powerpoint/2010/main" val="3814573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68B93-96A3-C4E7-70A3-B806355420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9EE6CC-C498-A662-262E-E9F6EC8053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77CF59-6B61-D0F1-733A-249BDE3AF873}"/>
              </a:ext>
            </a:extLst>
          </p:cNvPr>
          <p:cNvSpPr>
            <a:spLocks noGrp="1"/>
          </p:cNvSpPr>
          <p:nvPr>
            <p:ph type="dt" sz="half" idx="10"/>
          </p:nvPr>
        </p:nvSpPr>
        <p:spPr/>
        <p:txBody>
          <a:bodyPr/>
          <a:lstStyle/>
          <a:p>
            <a:fld id="{0FE15DBC-A290-4466-97AD-5E9D3B2363ED}" type="datetimeFigureOut">
              <a:rPr lang="en-US" smtClean="0"/>
              <a:t>10/15/2023</a:t>
            </a:fld>
            <a:endParaRPr lang="en-US"/>
          </a:p>
        </p:txBody>
      </p:sp>
      <p:sp>
        <p:nvSpPr>
          <p:cNvPr id="5" name="Footer Placeholder 4">
            <a:extLst>
              <a:ext uri="{FF2B5EF4-FFF2-40B4-BE49-F238E27FC236}">
                <a16:creationId xmlns:a16="http://schemas.microsoft.com/office/drawing/2014/main" id="{857C61D6-A066-26C1-82FF-5B1298CD3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16679C-20BE-6837-628C-68C652354F0E}"/>
              </a:ext>
            </a:extLst>
          </p:cNvPr>
          <p:cNvSpPr>
            <a:spLocks noGrp="1"/>
          </p:cNvSpPr>
          <p:nvPr>
            <p:ph type="sldNum" sz="quarter" idx="12"/>
          </p:nvPr>
        </p:nvSpPr>
        <p:spPr/>
        <p:txBody>
          <a:bodyPr/>
          <a:lstStyle/>
          <a:p>
            <a:fld id="{C0E736C9-9B29-409A-8661-AEB39DCD5085}" type="slidenum">
              <a:rPr lang="en-US" smtClean="0"/>
              <a:t>‹#›</a:t>
            </a:fld>
            <a:endParaRPr lang="en-US"/>
          </a:p>
        </p:txBody>
      </p:sp>
    </p:spTree>
    <p:extLst>
      <p:ext uri="{BB962C8B-B14F-4D97-AF65-F5344CB8AC3E}">
        <p14:creationId xmlns:p14="http://schemas.microsoft.com/office/powerpoint/2010/main" val="536159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DEA566-A20A-13C6-B797-5447B3FBF7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121714-F4EC-9329-5A1C-2A6CC1B2F8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F5D974-1B81-6A12-3BB4-08D2022DBDD0}"/>
              </a:ext>
            </a:extLst>
          </p:cNvPr>
          <p:cNvSpPr>
            <a:spLocks noGrp="1"/>
          </p:cNvSpPr>
          <p:nvPr>
            <p:ph type="dt" sz="half" idx="10"/>
          </p:nvPr>
        </p:nvSpPr>
        <p:spPr/>
        <p:txBody>
          <a:bodyPr/>
          <a:lstStyle/>
          <a:p>
            <a:fld id="{0FE15DBC-A290-4466-97AD-5E9D3B2363ED}" type="datetimeFigureOut">
              <a:rPr lang="en-US" smtClean="0"/>
              <a:t>10/15/2023</a:t>
            </a:fld>
            <a:endParaRPr lang="en-US"/>
          </a:p>
        </p:txBody>
      </p:sp>
      <p:sp>
        <p:nvSpPr>
          <p:cNvPr id="5" name="Footer Placeholder 4">
            <a:extLst>
              <a:ext uri="{FF2B5EF4-FFF2-40B4-BE49-F238E27FC236}">
                <a16:creationId xmlns:a16="http://schemas.microsoft.com/office/drawing/2014/main" id="{FC7221BF-497A-1BBC-93FF-636D95140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057D7-46D7-D194-3B6F-B4A6E9D3F16A}"/>
              </a:ext>
            </a:extLst>
          </p:cNvPr>
          <p:cNvSpPr>
            <a:spLocks noGrp="1"/>
          </p:cNvSpPr>
          <p:nvPr>
            <p:ph type="sldNum" sz="quarter" idx="12"/>
          </p:nvPr>
        </p:nvSpPr>
        <p:spPr/>
        <p:txBody>
          <a:bodyPr/>
          <a:lstStyle/>
          <a:p>
            <a:fld id="{C0E736C9-9B29-409A-8661-AEB39DCD5085}" type="slidenum">
              <a:rPr lang="en-US" smtClean="0"/>
              <a:t>‹#›</a:t>
            </a:fld>
            <a:endParaRPr lang="en-US"/>
          </a:p>
        </p:txBody>
      </p:sp>
    </p:spTree>
    <p:extLst>
      <p:ext uri="{BB962C8B-B14F-4D97-AF65-F5344CB8AC3E}">
        <p14:creationId xmlns:p14="http://schemas.microsoft.com/office/powerpoint/2010/main" val="1006480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2284" y="146050"/>
            <a:ext cx="11013016" cy="762000"/>
          </a:xfrm>
        </p:spPr>
        <p:txBody>
          <a:bodyPr/>
          <a:lstStyle/>
          <a:p>
            <a:r>
              <a:rPr lang="en-US"/>
              <a:t>Click to edit Master title style</a:t>
            </a:r>
          </a:p>
        </p:txBody>
      </p:sp>
      <p:sp>
        <p:nvSpPr>
          <p:cNvPr id="3" name="Content Placeholder 2"/>
          <p:cNvSpPr>
            <a:spLocks noGrp="1"/>
          </p:cNvSpPr>
          <p:nvPr>
            <p:ph sz="half" idx="1"/>
          </p:nvPr>
        </p:nvSpPr>
        <p:spPr>
          <a:xfrm>
            <a:off x="912285" y="1125538"/>
            <a:ext cx="5412316"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27800" y="1125538"/>
            <a:ext cx="541231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5F9164A6-B6E4-2B08-6962-2432EB0CC20D}"/>
              </a:ext>
            </a:extLst>
          </p:cNvPr>
          <p:cNvSpPr>
            <a:spLocks noGrp="1" noChangeArrowheads="1"/>
          </p:cNvSpPr>
          <p:nvPr>
            <p:ph type="ftr" sz="quarter" idx="10"/>
          </p:nvPr>
        </p:nvSpPr>
        <p:spPr>
          <a:ln/>
        </p:spPr>
        <p:txBody>
          <a:bodyPr/>
          <a:lstStyle>
            <a:lvl1pPr>
              <a:defRPr/>
            </a:lvl1pPr>
          </a:lstStyle>
          <a:p>
            <a:r>
              <a:rPr lang="en-AU" altLang="en-US"/>
              <a:t>Chapter 1 — Computer Abstractions and Technology — </a:t>
            </a:r>
            <a:fld id="{B6660C6A-F8ED-4A72-8021-A8DA7C5230E0}" type="slidenum">
              <a:rPr lang="en-AU" altLang="en-US"/>
              <a:pPr/>
              <a:t>‹#›</a:t>
            </a:fld>
            <a:endParaRPr lang="en-AU" altLang="en-US"/>
          </a:p>
        </p:txBody>
      </p:sp>
    </p:spTree>
    <p:extLst>
      <p:ext uri="{BB962C8B-B14F-4D97-AF65-F5344CB8AC3E}">
        <p14:creationId xmlns:p14="http://schemas.microsoft.com/office/powerpoint/2010/main" val="1512621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4B555E"/>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10/15/2023</a:t>
            </a:fld>
            <a:endParaRPr lang="en-US"/>
          </a:p>
        </p:txBody>
      </p:sp>
      <p:sp>
        <p:nvSpPr>
          <p:cNvPr id="7" name="Holder 7"/>
          <p:cNvSpPr>
            <a:spLocks noGrp="1"/>
          </p:cNvSpPr>
          <p:nvPr>
            <p:ph type="sldNum" sz="quarter" idx="7"/>
          </p:nvPr>
        </p:nvSpPr>
        <p:spPr/>
        <p:txBody>
          <a:bodyPr lIns="0" tIns="0" rIns="0" bIns="0"/>
          <a:lstStyle>
            <a:lvl1pPr>
              <a:defRPr sz="1050" b="0" i="0">
                <a:solidFill>
                  <a:srgbClr val="A9A9A9"/>
                </a:solidFill>
                <a:latin typeface="Arial MT"/>
                <a:cs typeface="Arial MT"/>
              </a:defRPr>
            </a:lvl1pPr>
          </a:lstStyle>
          <a:p>
            <a:pPr marL="38100">
              <a:lnSpc>
                <a:spcPct val="100000"/>
              </a:lnSpc>
              <a:spcBef>
                <a:spcPts val="5"/>
              </a:spcBef>
            </a:pPr>
            <a:fld id="{81D60167-4931-47E6-BA6A-407CBD079E47}" type="slidenum">
              <a:rPr dirty="0"/>
              <a:t>‹#›</a:t>
            </a:fld>
            <a:endParaRPr dirty="0"/>
          </a:p>
        </p:txBody>
      </p:sp>
    </p:spTree>
    <p:extLst>
      <p:ext uri="{BB962C8B-B14F-4D97-AF65-F5344CB8AC3E}">
        <p14:creationId xmlns:p14="http://schemas.microsoft.com/office/powerpoint/2010/main" val="484354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68DB-A170-652C-61E9-D22F61078B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E418F5-6268-C78A-7E24-B1AA5A8673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C76EBF-8566-1F02-0EBA-3E8FEB3DAFE7}"/>
              </a:ext>
            </a:extLst>
          </p:cNvPr>
          <p:cNvSpPr>
            <a:spLocks noGrp="1"/>
          </p:cNvSpPr>
          <p:nvPr>
            <p:ph type="dt" sz="half" idx="10"/>
          </p:nvPr>
        </p:nvSpPr>
        <p:spPr/>
        <p:txBody>
          <a:bodyPr/>
          <a:lstStyle/>
          <a:p>
            <a:fld id="{0FE15DBC-A290-4466-97AD-5E9D3B2363ED}" type="datetimeFigureOut">
              <a:rPr lang="en-US" smtClean="0"/>
              <a:t>10/15/2023</a:t>
            </a:fld>
            <a:endParaRPr lang="en-US"/>
          </a:p>
        </p:txBody>
      </p:sp>
      <p:sp>
        <p:nvSpPr>
          <p:cNvPr id="5" name="Footer Placeholder 4">
            <a:extLst>
              <a:ext uri="{FF2B5EF4-FFF2-40B4-BE49-F238E27FC236}">
                <a16:creationId xmlns:a16="http://schemas.microsoft.com/office/drawing/2014/main" id="{D86FFFBC-9B0E-BE61-D4EA-2610983D56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6ACB3-9919-7095-9FE5-B9CF56A9AE49}"/>
              </a:ext>
            </a:extLst>
          </p:cNvPr>
          <p:cNvSpPr>
            <a:spLocks noGrp="1"/>
          </p:cNvSpPr>
          <p:nvPr>
            <p:ph type="sldNum" sz="quarter" idx="12"/>
          </p:nvPr>
        </p:nvSpPr>
        <p:spPr/>
        <p:txBody>
          <a:bodyPr/>
          <a:lstStyle/>
          <a:p>
            <a:fld id="{C0E736C9-9B29-409A-8661-AEB39DCD5085}" type="slidenum">
              <a:rPr lang="en-US" smtClean="0"/>
              <a:t>‹#›</a:t>
            </a:fld>
            <a:endParaRPr lang="en-US"/>
          </a:p>
        </p:txBody>
      </p:sp>
    </p:spTree>
    <p:extLst>
      <p:ext uri="{BB962C8B-B14F-4D97-AF65-F5344CB8AC3E}">
        <p14:creationId xmlns:p14="http://schemas.microsoft.com/office/powerpoint/2010/main" val="3625538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D8E34-2724-C7AD-C84C-1EF1DF86CA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80D7C5-5CC2-B458-CA63-F1768CC6E1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E091D-9501-0B96-1022-EF57EE94C78D}"/>
              </a:ext>
            </a:extLst>
          </p:cNvPr>
          <p:cNvSpPr>
            <a:spLocks noGrp="1"/>
          </p:cNvSpPr>
          <p:nvPr>
            <p:ph type="dt" sz="half" idx="10"/>
          </p:nvPr>
        </p:nvSpPr>
        <p:spPr/>
        <p:txBody>
          <a:bodyPr/>
          <a:lstStyle/>
          <a:p>
            <a:fld id="{0FE15DBC-A290-4466-97AD-5E9D3B2363ED}" type="datetimeFigureOut">
              <a:rPr lang="en-US" smtClean="0"/>
              <a:t>10/15/2023</a:t>
            </a:fld>
            <a:endParaRPr lang="en-US"/>
          </a:p>
        </p:txBody>
      </p:sp>
      <p:sp>
        <p:nvSpPr>
          <p:cNvPr id="5" name="Footer Placeholder 4">
            <a:extLst>
              <a:ext uri="{FF2B5EF4-FFF2-40B4-BE49-F238E27FC236}">
                <a16:creationId xmlns:a16="http://schemas.microsoft.com/office/drawing/2014/main" id="{6C9B746F-3EAD-227C-7F6D-5C17D1109B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C57F98-BEA9-08CA-D368-2D09D8A84994}"/>
              </a:ext>
            </a:extLst>
          </p:cNvPr>
          <p:cNvSpPr>
            <a:spLocks noGrp="1"/>
          </p:cNvSpPr>
          <p:nvPr>
            <p:ph type="sldNum" sz="quarter" idx="12"/>
          </p:nvPr>
        </p:nvSpPr>
        <p:spPr/>
        <p:txBody>
          <a:bodyPr/>
          <a:lstStyle/>
          <a:p>
            <a:fld id="{C0E736C9-9B29-409A-8661-AEB39DCD5085}" type="slidenum">
              <a:rPr lang="en-US" smtClean="0"/>
              <a:t>‹#›</a:t>
            </a:fld>
            <a:endParaRPr lang="en-US"/>
          </a:p>
        </p:txBody>
      </p:sp>
    </p:spTree>
    <p:extLst>
      <p:ext uri="{BB962C8B-B14F-4D97-AF65-F5344CB8AC3E}">
        <p14:creationId xmlns:p14="http://schemas.microsoft.com/office/powerpoint/2010/main" val="100276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648A0-2BD8-C31C-F63C-4F9FB55201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9148AA-E0E5-BBF6-E8FD-DD6F929215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E22017-226A-1EEA-C691-A08E6794F6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3D9198-4C94-34CE-8A0E-3FE58AEFA6B3}"/>
              </a:ext>
            </a:extLst>
          </p:cNvPr>
          <p:cNvSpPr>
            <a:spLocks noGrp="1"/>
          </p:cNvSpPr>
          <p:nvPr>
            <p:ph type="dt" sz="half" idx="10"/>
          </p:nvPr>
        </p:nvSpPr>
        <p:spPr/>
        <p:txBody>
          <a:bodyPr/>
          <a:lstStyle/>
          <a:p>
            <a:fld id="{0FE15DBC-A290-4466-97AD-5E9D3B2363ED}" type="datetimeFigureOut">
              <a:rPr lang="en-US" smtClean="0"/>
              <a:t>10/15/2023</a:t>
            </a:fld>
            <a:endParaRPr lang="en-US"/>
          </a:p>
        </p:txBody>
      </p:sp>
      <p:sp>
        <p:nvSpPr>
          <p:cNvPr id="6" name="Footer Placeholder 5">
            <a:extLst>
              <a:ext uri="{FF2B5EF4-FFF2-40B4-BE49-F238E27FC236}">
                <a16:creationId xmlns:a16="http://schemas.microsoft.com/office/drawing/2014/main" id="{141F0633-CC9F-CE3C-12A4-66D7014C66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676769-D91A-CE4D-8543-7DD6A15A8BC3}"/>
              </a:ext>
            </a:extLst>
          </p:cNvPr>
          <p:cNvSpPr>
            <a:spLocks noGrp="1"/>
          </p:cNvSpPr>
          <p:nvPr>
            <p:ph type="sldNum" sz="quarter" idx="12"/>
          </p:nvPr>
        </p:nvSpPr>
        <p:spPr/>
        <p:txBody>
          <a:bodyPr/>
          <a:lstStyle/>
          <a:p>
            <a:fld id="{C0E736C9-9B29-409A-8661-AEB39DCD5085}" type="slidenum">
              <a:rPr lang="en-US" smtClean="0"/>
              <a:t>‹#›</a:t>
            </a:fld>
            <a:endParaRPr lang="en-US"/>
          </a:p>
        </p:txBody>
      </p:sp>
    </p:spTree>
    <p:extLst>
      <p:ext uri="{BB962C8B-B14F-4D97-AF65-F5344CB8AC3E}">
        <p14:creationId xmlns:p14="http://schemas.microsoft.com/office/powerpoint/2010/main" val="3751368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1AB8-9CCB-F1E0-352D-CBE2925E55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B0FF58-DFD5-C1E1-60DA-C7BB444F8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B488E2-A090-3501-BC45-462A574303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0A48CE-6292-1F20-D698-B6AE3B52D9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F64095-4907-6634-80EA-E1C6669CD1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59BCC-198F-3932-B9EF-C725FA4DC5BF}"/>
              </a:ext>
            </a:extLst>
          </p:cNvPr>
          <p:cNvSpPr>
            <a:spLocks noGrp="1"/>
          </p:cNvSpPr>
          <p:nvPr>
            <p:ph type="dt" sz="half" idx="10"/>
          </p:nvPr>
        </p:nvSpPr>
        <p:spPr/>
        <p:txBody>
          <a:bodyPr/>
          <a:lstStyle/>
          <a:p>
            <a:fld id="{0FE15DBC-A290-4466-97AD-5E9D3B2363ED}" type="datetimeFigureOut">
              <a:rPr lang="en-US" smtClean="0"/>
              <a:t>10/15/2023</a:t>
            </a:fld>
            <a:endParaRPr lang="en-US"/>
          </a:p>
        </p:txBody>
      </p:sp>
      <p:sp>
        <p:nvSpPr>
          <p:cNvPr id="8" name="Footer Placeholder 7">
            <a:extLst>
              <a:ext uri="{FF2B5EF4-FFF2-40B4-BE49-F238E27FC236}">
                <a16:creationId xmlns:a16="http://schemas.microsoft.com/office/drawing/2014/main" id="{E9F3D34F-EF17-F033-A4B2-253589C168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37EF67-95C3-EDE1-5DFD-4208EB74B87A}"/>
              </a:ext>
            </a:extLst>
          </p:cNvPr>
          <p:cNvSpPr>
            <a:spLocks noGrp="1"/>
          </p:cNvSpPr>
          <p:nvPr>
            <p:ph type="sldNum" sz="quarter" idx="12"/>
          </p:nvPr>
        </p:nvSpPr>
        <p:spPr/>
        <p:txBody>
          <a:bodyPr/>
          <a:lstStyle/>
          <a:p>
            <a:fld id="{C0E736C9-9B29-409A-8661-AEB39DCD5085}" type="slidenum">
              <a:rPr lang="en-US" smtClean="0"/>
              <a:t>‹#›</a:t>
            </a:fld>
            <a:endParaRPr lang="en-US"/>
          </a:p>
        </p:txBody>
      </p:sp>
    </p:spTree>
    <p:extLst>
      <p:ext uri="{BB962C8B-B14F-4D97-AF65-F5344CB8AC3E}">
        <p14:creationId xmlns:p14="http://schemas.microsoft.com/office/powerpoint/2010/main" val="2410865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BB17A-EF64-FB37-A475-7D6341F0A5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2B8F4C-F5B5-F4D4-19F3-14096561F34D}"/>
              </a:ext>
            </a:extLst>
          </p:cNvPr>
          <p:cNvSpPr>
            <a:spLocks noGrp="1"/>
          </p:cNvSpPr>
          <p:nvPr>
            <p:ph type="dt" sz="half" idx="10"/>
          </p:nvPr>
        </p:nvSpPr>
        <p:spPr/>
        <p:txBody>
          <a:bodyPr/>
          <a:lstStyle/>
          <a:p>
            <a:fld id="{0FE15DBC-A290-4466-97AD-5E9D3B2363ED}" type="datetimeFigureOut">
              <a:rPr lang="en-US" smtClean="0"/>
              <a:t>10/15/2023</a:t>
            </a:fld>
            <a:endParaRPr lang="en-US"/>
          </a:p>
        </p:txBody>
      </p:sp>
      <p:sp>
        <p:nvSpPr>
          <p:cNvPr id="4" name="Footer Placeholder 3">
            <a:extLst>
              <a:ext uri="{FF2B5EF4-FFF2-40B4-BE49-F238E27FC236}">
                <a16:creationId xmlns:a16="http://schemas.microsoft.com/office/drawing/2014/main" id="{BD61C3DD-85C2-DF52-E9E3-A0C1C4860F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CE7814-DDBA-ED89-B570-1BDD26AE9C3A}"/>
              </a:ext>
            </a:extLst>
          </p:cNvPr>
          <p:cNvSpPr>
            <a:spLocks noGrp="1"/>
          </p:cNvSpPr>
          <p:nvPr>
            <p:ph type="sldNum" sz="quarter" idx="12"/>
          </p:nvPr>
        </p:nvSpPr>
        <p:spPr/>
        <p:txBody>
          <a:bodyPr/>
          <a:lstStyle/>
          <a:p>
            <a:fld id="{C0E736C9-9B29-409A-8661-AEB39DCD5085}" type="slidenum">
              <a:rPr lang="en-US" smtClean="0"/>
              <a:t>‹#›</a:t>
            </a:fld>
            <a:endParaRPr lang="en-US"/>
          </a:p>
        </p:txBody>
      </p:sp>
    </p:spTree>
    <p:extLst>
      <p:ext uri="{BB962C8B-B14F-4D97-AF65-F5344CB8AC3E}">
        <p14:creationId xmlns:p14="http://schemas.microsoft.com/office/powerpoint/2010/main" val="3562895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EF2C45-8047-BA69-FB3F-21CE48549598}"/>
              </a:ext>
            </a:extLst>
          </p:cNvPr>
          <p:cNvSpPr>
            <a:spLocks noGrp="1"/>
          </p:cNvSpPr>
          <p:nvPr>
            <p:ph type="dt" sz="half" idx="10"/>
          </p:nvPr>
        </p:nvSpPr>
        <p:spPr/>
        <p:txBody>
          <a:bodyPr/>
          <a:lstStyle/>
          <a:p>
            <a:fld id="{0FE15DBC-A290-4466-97AD-5E9D3B2363ED}" type="datetimeFigureOut">
              <a:rPr lang="en-US" smtClean="0"/>
              <a:t>10/15/2023</a:t>
            </a:fld>
            <a:endParaRPr lang="en-US"/>
          </a:p>
        </p:txBody>
      </p:sp>
      <p:sp>
        <p:nvSpPr>
          <p:cNvPr id="3" name="Footer Placeholder 2">
            <a:extLst>
              <a:ext uri="{FF2B5EF4-FFF2-40B4-BE49-F238E27FC236}">
                <a16:creationId xmlns:a16="http://schemas.microsoft.com/office/drawing/2014/main" id="{6D283FB7-30AB-A73C-83A3-0B5ABC868C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B8C645-A8CD-C564-8B0D-DEC5BB048248}"/>
              </a:ext>
            </a:extLst>
          </p:cNvPr>
          <p:cNvSpPr>
            <a:spLocks noGrp="1"/>
          </p:cNvSpPr>
          <p:nvPr>
            <p:ph type="sldNum" sz="quarter" idx="12"/>
          </p:nvPr>
        </p:nvSpPr>
        <p:spPr/>
        <p:txBody>
          <a:bodyPr/>
          <a:lstStyle/>
          <a:p>
            <a:fld id="{C0E736C9-9B29-409A-8661-AEB39DCD5085}" type="slidenum">
              <a:rPr lang="en-US" smtClean="0"/>
              <a:t>‹#›</a:t>
            </a:fld>
            <a:endParaRPr lang="en-US"/>
          </a:p>
        </p:txBody>
      </p:sp>
    </p:spTree>
    <p:extLst>
      <p:ext uri="{BB962C8B-B14F-4D97-AF65-F5344CB8AC3E}">
        <p14:creationId xmlns:p14="http://schemas.microsoft.com/office/powerpoint/2010/main" val="1705700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93DD-D5F5-AE80-BD7F-40D950FF8F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E3FF9B-10DA-2F14-044C-D955543B37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663A74-7574-0FBA-0F58-1EB7A287A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DD1D4B-4939-B34E-214C-155833797BFE}"/>
              </a:ext>
            </a:extLst>
          </p:cNvPr>
          <p:cNvSpPr>
            <a:spLocks noGrp="1"/>
          </p:cNvSpPr>
          <p:nvPr>
            <p:ph type="dt" sz="half" idx="10"/>
          </p:nvPr>
        </p:nvSpPr>
        <p:spPr/>
        <p:txBody>
          <a:bodyPr/>
          <a:lstStyle/>
          <a:p>
            <a:fld id="{0FE15DBC-A290-4466-97AD-5E9D3B2363ED}" type="datetimeFigureOut">
              <a:rPr lang="en-US" smtClean="0"/>
              <a:t>10/15/2023</a:t>
            </a:fld>
            <a:endParaRPr lang="en-US"/>
          </a:p>
        </p:txBody>
      </p:sp>
      <p:sp>
        <p:nvSpPr>
          <p:cNvPr id="6" name="Footer Placeholder 5">
            <a:extLst>
              <a:ext uri="{FF2B5EF4-FFF2-40B4-BE49-F238E27FC236}">
                <a16:creationId xmlns:a16="http://schemas.microsoft.com/office/drawing/2014/main" id="{0A9F8E62-AB38-F964-0186-1B8D117E0D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69AB26-D611-4E94-631F-7074E11475DA}"/>
              </a:ext>
            </a:extLst>
          </p:cNvPr>
          <p:cNvSpPr>
            <a:spLocks noGrp="1"/>
          </p:cNvSpPr>
          <p:nvPr>
            <p:ph type="sldNum" sz="quarter" idx="12"/>
          </p:nvPr>
        </p:nvSpPr>
        <p:spPr/>
        <p:txBody>
          <a:bodyPr/>
          <a:lstStyle/>
          <a:p>
            <a:fld id="{C0E736C9-9B29-409A-8661-AEB39DCD5085}" type="slidenum">
              <a:rPr lang="en-US" smtClean="0"/>
              <a:t>‹#›</a:t>
            </a:fld>
            <a:endParaRPr lang="en-US"/>
          </a:p>
        </p:txBody>
      </p:sp>
    </p:spTree>
    <p:extLst>
      <p:ext uri="{BB962C8B-B14F-4D97-AF65-F5344CB8AC3E}">
        <p14:creationId xmlns:p14="http://schemas.microsoft.com/office/powerpoint/2010/main" val="294771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D824C-4303-06B4-4EF5-186032CC60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94A87-03AC-ACD2-5F4B-AABCF30427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04E001-CFDE-A61A-DD87-31CC05D2F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1734E8-73D7-FBC9-92A1-07AD711FC678}"/>
              </a:ext>
            </a:extLst>
          </p:cNvPr>
          <p:cNvSpPr>
            <a:spLocks noGrp="1"/>
          </p:cNvSpPr>
          <p:nvPr>
            <p:ph type="dt" sz="half" idx="10"/>
          </p:nvPr>
        </p:nvSpPr>
        <p:spPr/>
        <p:txBody>
          <a:bodyPr/>
          <a:lstStyle/>
          <a:p>
            <a:fld id="{0FE15DBC-A290-4466-97AD-5E9D3B2363ED}" type="datetimeFigureOut">
              <a:rPr lang="en-US" smtClean="0"/>
              <a:t>10/15/2023</a:t>
            </a:fld>
            <a:endParaRPr lang="en-US"/>
          </a:p>
        </p:txBody>
      </p:sp>
      <p:sp>
        <p:nvSpPr>
          <p:cNvPr id="6" name="Footer Placeholder 5">
            <a:extLst>
              <a:ext uri="{FF2B5EF4-FFF2-40B4-BE49-F238E27FC236}">
                <a16:creationId xmlns:a16="http://schemas.microsoft.com/office/drawing/2014/main" id="{46875DE2-7C27-1DCE-F1CD-32B3C66E4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9F0ED-941E-391E-ACAB-DF1815FF7602}"/>
              </a:ext>
            </a:extLst>
          </p:cNvPr>
          <p:cNvSpPr>
            <a:spLocks noGrp="1"/>
          </p:cNvSpPr>
          <p:nvPr>
            <p:ph type="sldNum" sz="quarter" idx="12"/>
          </p:nvPr>
        </p:nvSpPr>
        <p:spPr/>
        <p:txBody>
          <a:bodyPr/>
          <a:lstStyle/>
          <a:p>
            <a:fld id="{C0E736C9-9B29-409A-8661-AEB39DCD5085}" type="slidenum">
              <a:rPr lang="en-US" smtClean="0"/>
              <a:t>‹#›</a:t>
            </a:fld>
            <a:endParaRPr lang="en-US"/>
          </a:p>
        </p:txBody>
      </p:sp>
    </p:spTree>
    <p:extLst>
      <p:ext uri="{BB962C8B-B14F-4D97-AF65-F5344CB8AC3E}">
        <p14:creationId xmlns:p14="http://schemas.microsoft.com/office/powerpoint/2010/main" val="4246528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6EC260-C8E3-9156-4803-EBE7C35BC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42E053-9811-A6EF-633B-204397E37B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035960-9448-DA47-F960-2EC77805B9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15DBC-A290-4466-97AD-5E9D3B2363ED}" type="datetimeFigureOut">
              <a:rPr lang="en-US" smtClean="0"/>
              <a:t>10/15/2023</a:t>
            </a:fld>
            <a:endParaRPr lang="en-US"/>
          </a:p>
        </p:txBody>
      </p:sp>
      <p:sp>
        <p:nvSpPr>
          <p:cNvPr id="5" name="Footer Placeholder 4">
            <a:extLst>
              <a:ext uri="{FF2B5EF4-FFF2-40B4-BE49-F238E27FC236}">
                <a16:creationId xmlns:a16="http://schemas.microsoft.com/office/drawing/2014/main" id="{F3A1E1FF-8992-925C-601D-A3598C98EC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A569F0-A5E5-AC3C-69CF-8840DBAB9A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736C9-9B29-409A-8661-AEB39DCD5085}" type="slidenum">
              <a:rPr lang="en-US" smtClean="0"/>
              <a:t>‹#›</a:t>
            </a:fld>
            <a:endParaRPr lang="en-US"/>
          </a:p>
        </p:txBody>
      </p:sp>
    </p:spTree>
    <p:extLst>
      <p:ext uri="{BB962C8B-B14F-4D97-AF65-F5344CB8AC3E}">
        <p14:creationId xmlns:p14="http://schemas.microsoft.com/office/powerpoint/2010/main" val="1687079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F8905-BF53-7AB1-38E1-CFA36097575C}"/>
              </a:ext>
            </a:extLst>
          </p:cNvPr>
          <p:cNvSpPr>
            <a:spLocks noGrp="1"/>
          </p:cNvSpPr>
          <p:nvPr>
            <p:ph type="ctrTitle"/>
          </p:nvPr>
        </p:nvSpPr>
        <p:spPr>
          <a:xfrm>
            <a:off x="1354318" y="2027336"/>
            <a:ext cx="9144000" cy="2387600"/>
          </a:xfrm>
        </p:spPr>
        <p:txBody>
          <a:bodyPr>
            <a:normAutofit/>
          </a:bodyPr>
          <a:lstStyle/>
          <a:p>
            <a:r>
              <a:rPr lang="en-US" sz="16600"/>
              <a:t>RISC-V</a:t>
            </a:r>
            <a:endParaRPr lang="en-US" sz="16600" dirty="0"/>
          </a:p>
        </p:txBody>
      </p:sp>
    </p:spTree>
    <p:extLst>
      <p:ext uri="{BB962C8B-B14F-4D97-AF65-F5344CB8AC3E}">
        <p14:creationId xmlns:p14="http://schemas.microsoft.com/office/powerpoint/2010/main" val="1829186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15BEA-962E-8024-74AE-3E6898AB0F2C}"/>
              </a:ext>
            </a:extLst>
          </p:cNvPr>
          <p:cNvSpPr>
            <a:spLocks noGrp="1"/>
          </p:cNvSpPr>
          <p:nvPr>
            <p:ph type="title"/>
          </p:nvPr>
        </p:nvSpPr>
        <p:spPr/>
        <p:txBody>
          <a:bodyPr/>
          <a:lstStyle/>
          <a:p>
            <a:r>
              <a:rPr lang="en-US" dirty="0"/>
              <a:t>ARM vs RISC V : ISA Comparison</a:t>
            </a:r>
          </a:p>
        </p:txBody>
      </p:sp>
      <p:sp>
        <p:nvSpPr>
          <p:cNvPr id="3" name="Content Placeholder 2">
            <a:extLst>
              <a:ext uri="{FF2B5EF4-FFF2-40B4-BE49-F238E27FC236}">
                <a16:creationId xmlns:a16="http://schemas.microsoft.com/office/drawing/2014/main" id="{6F542D3C-07CF-EBEA-4C3D-A71533646D89}"/>
              </a:ext>
            </a:extLst>
          </p:cNvPr>
          <p:cNvSpPr>
            <a:spLocks noGrp="1"/>
          </p:cNvSpPr>
          <p:nvPr>
            <p:ph idx="1"/>
          </p:nvPr>
        </p:nvSpPr>
        <p:spPr>
          <a:xfrm>
            <a:off x="734505" y="1429699"/>
            <a:ext cx="10515600" cy="4351338"/>
          </a:xfrm>
        </p:spPr>
        <p:txBody>
          <a:bodyPr/>
          <a:lstStyle/>
          <a:p>
            <a:pPr marL="0" indent="0">
              <a:buNone/>
            </a:pPr>
            <a:r>
              <a:rPr lang="en-US" b="0" i="0" dirty="0">
                <a:solidFill>
                  <a:srgbClr val="424242"/>
                </a:solidFill>
                <a:effectLst/>
                <a:latin typeface="__PT_Serif_89977a"/>
              </a:rPr>
              <a:t>ISAs can be broadly categorized into two types: </a:t>
            </a:r>
          </a:p>
          <a:p>
            <a:pPr marL="514350" indent="-514350">
              <a:buAutoNum type="arabicPeriod"/>
            </a:pPr>
            <a:r>
              <a:rPr lang="en-US" b="0" i="0" dirty="0">
                <a:solidFill>
                  <a:srgbClr val="424242"/>
                </a:solidFill>
                <a:effectLst/>
                <a:latin typeface="__PT_Serif_89977a"/>
              </a:rPr>
              <a:t>Open </a:t>
            </a:r>
            <a:r>
              <a:rPr lang="en-US" dirty="0">
                <a:solidFill>
                  <a:srgbClr val="424242"/>
                </a:solidFill>
                <a:latin typeface="__PT_Serif_89977a"/>
              </a:rPr>
              <a:t>ISA</a:t>
            </a:r>
          </a:p>
          <a:p>
            <a:pPr marL="514350" indent="-514350">
              <a:buAutoNum type="arabicPeriod"/>
            </a:pPr>
            <a:r>
              <a:rPr lang="en-US" b="0" i="0" dirty="0">
                <a:solidFill>
                  <a:srgbClr val="424242"/>
                </a:solidFill>
                <a:effectLst/>
                <a:latin typeface="__PT_Serif_89977a"/>
              </a:rPr>
              <a:t>Closed </a:t>
            </a:r>
            <a:r>
              <a:rPr lang="en-US" dirty="0">
                <a:solidFill>
                  <a:srgbClr val="424242"/>
                </a:solidFill>
                <a:latin typeface="__PT_Serif_89977a"/>
              </a:rPr>
              <a:t>ISA</a:t>
            </a:r>
            <a:r>
              <a:rPr lang="en-US" b="0" i="0" dirty="0">
                <a:solidFill>
                  <a:srgbClr val="424242"/>
                </a:solidFill>
                <a:effectLst/>
                <a:latin typeface="__PT_Serif_89977a"/>
              </a:rPr>
              <a:t> </a:t>
            </a:r>
          </a:p>
          <a:p>
            <a:pPr lvl="1"/>
            <a:r>
              <a:rPr lang="en-US" b="0" i="0" dirty="0">
                <a:solidFill>
                  <a:srgbClr val="424242"/>
                </a:solidFill>
                <a:effectLst/>
                <a:latin typeface="__PT_Serif_89977a"/>
              </a:rPr>
              <a:t>Closed ISAs, like ARM, are proprietary and tightly controlled by specific companies (Arm Holdings here), offering established reliability and compatibility but limiting customization. </a:t>
            </a:r>
          </a:p>
          <a:p>
            <a:pPr lvl="1"/>
            <a:r>
              <a:rPr lang="en-US" dirty="0">
                <a:solidFill>
                  <a:srgbClr val="424242"/>
                </a:solidFill>
                <a:latin typeface="__PT_Serif_89977a"/>
              </a:rPr>
              <a:t>O</a:t>
            </a:r>
            <a:r>
              <a:rPr lang="en-US" b="0" i="0" dirty="0">
                <a:solidFill>
                  <a:srgbClr val="424242"/>
                </a:solidFill>
                <a:effectLst/>
                <a:latin typeface="__PT_Serif_89977a"/>
              </a:rPr>
              <a:t>pen ISAs, exemplified by RISC-V, are community-driven and provide greater flexibility for customization, fostering innovation and adaptation to specific needs.</a:t>
            </a:r>
            <a:endParaRPr lang="en-US" dirty="0"/>
          </a:p>
        </p:txBody>
      </p:sp>
    </p:spTree>
    <p:extLst>
      <p:ext uri="{BB962C8B-B14F-4D97-AF65-F5344CB8AC3E}">
        <p14:creationId xmlns:p14="http://schemas.microsoft.com/office/powerpoint/2010/main" val="4109897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1507-5A01-8B6F-7EF0-E8DC4A41EBCA}"/>
              </a:ext>
            </a:extLst>
          </p:cNvPr>
          <p:cNvSpPr>
            <a:spLocks noGrp="1"/>
          </p:cNvSpPr>
          <p:nvPr>
            <p:ph type="title"/>
          </p:nvPr>
        </p:nvSpPr>
        <p:spPr/>
        <p:txBody>
          <a:bodyPr/>
          <a:lstStyle/>
          <a:p>
            <a:r>
              <a:rPr lang="en-US" dirty="0"/>
              <a:t>ARM vs RISC V :  Architectural Overview</a:t>
            </a:r>
          </a:p>
        </p:txBody>
      </p:sp>
      <p:pic>
        <p:nvPicPr>
          <p:cNvPr id="4" name="Picture 3">
            <a:extLst>
              <a:ext uri="{FF2B5EF4-FFF2-40B4-BE49-F238E27FC236}">
                <a16:creationId xmlns:a16="http://schemas.microsoft.com/office/drawing/2014/main" id="{8D34EBAD-F293-5DFA-E29E-99EBA3FA6CE8}"/>
              </a:ext>
            </a:extLst>
          </p:cNvPr>
          <p:cNvPicPr>
            <a:picLocks noChangeAspect="1"/>
          </p:cNvPicPr>
          <p:nvPr/>
        </p:nvPicPr>
        <p:blipFill>
          <a:blip r:embed="rId2"/>
          <a:stretch>
            <a:fillRect/>
          </a:stretch>
        </p:blipFill>
        <p:spPr>
          <a:xfrm>
            <a:off x="-94483" y="1766027"/>
            <a:ext cx="6374845" cy="4231845"/>
          </a:xfrm>
          <a:prstGeom prst="rect">
            <a:avLst/>
          </a:prstGeom>
        </p:spPr>
      </p:pic>
      <p:pic>
        <p:nvPicPr>
          <p:cNvPr id="7" name="Picture 6">
            <a:extLst>
              <a:ext uri="{FF2B5EF4-FFF2-40B4-BE49-F238E27FC236}">
                <a16:creationId xmlns:a16="http://schemas.microsoft.com/office/drawing/2014/main" id="{8454277B-8F6B-4AB6-AB46-EFEB55E66D63}"/>
              </a:ext>
            </a:extLst>
          </p:cNvPr>
          <p:cNvPicPr>
            <a:picLocks noChangeAspect="1"/>
          </p:cNvPicPr>
          <p:nvPr/>
        </p:nvPicPr>
        <p:blipFill>
          <a:blip r:embed="rId3"/>
          <a:stretch>
            <a:fillRect/>
          </a:stretch>
        </p:blipFill>
        <p:spPr>
          <a:xfrm>
            <a:off x="6804997" y="1758950"/>
            <a:ext cx="5248275" cy="4733925"/>
          </a:xfrm>
          <a:prstGeom prst="rect">
            <a:avLst/>
          </a:prstGeom>
        </p:spPr>
      </p:pic>
    </p:spTree>
    <p:extLst>
      <p:ext uri="{BB962C8B-B14F-4D97-AF65-F5344CB8AC3E}">
        <p14:creationId xmlns:p14="http://schemas.microsoft.com/office/powerpoint/2010/main" val="227979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39679-655B-3F78-57CC-FDBF6CD00F82}"/>
              </a:ext>
            </a:extLst>
          </p:cNvPr>
          <p:cNvSpPr>
            <a:spLocks noGrp="1"/>
          </p:cNvSpPr>
          <p:nvPr>
            <p:ph type="title"/>
          </p:nvPr>
        </p:nvSpPr>
        <p:spPr/>
        <p:txBody>
          <a:bodyPr/>
          <a:lstStyle/>
          <a:p>
            <a:r>
              <a:rPr lang="en-US" dirty="0"/>
              <a:t>ARM vs RISC V :  Performance</a:t>
            </a:r>
          </a:p>
        </p:txBody>
      </p:sp>
      <p:sp>
        <p:nvSpPr>
          <p:cNvPr id="3" name="Content Placeholder 2">
            <a:extLst>
              <a:ext uri="{FF2B5EF4-FFF2-40B4-BE49-F238E27FC236}">
                <a16:creationId xmlns:a16="http://schemas.microsoft.com/office/drawing/2014/main" id="{2A2B1FE8-1905-FB10-266F-FA1FC65D4372}"/>
              </a:ext>
            </a:extLst>
          </p:cNvPr>
          <p:cNvSpPr>
            <a:spLocks noGrp="1"/>
          </p:cNvSpPr>
          <p:nvPr>
            <p:ph idx="1"/>
          </p:nvPr>
        </p:nvSpPr>
        <p:spPr/>
        <p:txBody>
          <a:bodyPr/>
          <a:lstStyle/>
          <a:p>
            <a:r>
              <a:rPr lang="en-US" dirty="0"/>
              <a:t>In the performance comparison between RISC-V and ARM, </a:t>
            </a:r>
          </a:p>
          <a:p>
            <a:r>
              <a:rPr lang="en-US" dirty="0"/>
              <a:t>ARM's consistent iteration, comprehensive ecosystem, and wide range of options give it a notable performance advantage. </a:t>
            </a:r>
          </a:p>
          <a:p>
            <a:r>
              <a:rPr lang="en-US" dirty="0"/>
              <a:t>However, RISC-V's modular nature and customization potential hold promise for specific use cases. The ongoing efforts of RISC-V proponents to narrow the performance gap will be a crucial factor in determining how well RISC-V can match ARM's established performance standards in the future.</a:t>
            </a:r>
          </a:p>
        </p:txBody>
      </p:sp>
    </p:spTree>
    <p:extLst>
      <p:ext uri="{BB962C8B-B14F-4D97-AF65-F5344CB8AC3E}">
        <p14:creationId xmlns:p14="http://schemas.microsoft.com/office/powerpoint/2010/main" val="2882974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F4762-AACD-78D3-ECB4-159337BA5054}"/>
              </a:ext>
            </a:extLst>
          </p:cNvPr>
          <p:cNvSpPr>
            <a:spLocks noGrp="1"/>
          </p:cNvSpPr>
          <p:nvPr>
            <p:ph type="title"/>
          </p:nvPr>
        </p:nvSpPr>
        <p:spPr/>
        <p:txBody>
          <a:bodyPr/>
          <a:lstStyle/>
          <a:p>
            <a:r>
              <a:rPr lang="en-US" dirty="0"/>
              <a:t>ARM vs RISC V : Power Efficiency</a:t>
            </a:r>
          </a:p>
        </p:txBody>
      </p:sp>
      <p:sp>
        <p:nvSpPr>
          <p:cNvPr id="3" name="Content Placeholder 2">
            <a:extLst>
              <a:ext uri="{FF2B5EF4-FFF2-40B4-BE49-F238E27FC236}">
                <a16:creationId xmlns:a16="http://schemas.microsoft.com/office/drawing/2014/main" id="{DC79B61D-C204-38D3-4680-EC0520594B23}"/>
              </a:ext>
            </a:extLst>
          </p:cNvPr>
          <p:cNvSpPr>
            <a:spLocks noGrp="1"/>
          </p:cNvSpPr>
          <p:nvPr>
            <p:ph idx="1"/>
          </p:nvPr>
        </p:nvSpPr>
        <p:spPr/>
        <p:txBody>
          <a:bodyPr/>
          <a:lstStyle/>
          <a:p>
            <a:r>
              <a:rPr lang="en-US" dirty="0"/>
              <a:t>ARM's refined power management techniques and specialized cores give it a palpable advantage in power efficiency. </a:t>
            </a:r>
          </a:p>
          <a:p>
            <a:r>
              <a:rPr lang="en-US" dirty="0"/>
              <a:t>While RISC-V holds promise due to its customization potential, its open nature requires a more extensive investment of time and resources to fully harness its energy-saving capabilities.</a:t>
            </a:r>
          </a:p>
        </p:txBody>
      </p:sp>
    </p:spTree>
    <p:extLst>
      <p:ext uri="{BB962C8B-B14F-4D97-AF65-F5344CB8AC3E}">
        <p14:creationId xmlns:p14="http://schemas.microsoft.com/office/powerpoint/2010/main" val="3576284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D620-0E7D-599D-E956-9D2DD8D99F82}"/>
              </a:ext>
            </a:extLst>
          </p:cNvPr>
          <p:cNvSpPr>
            <a:spLocks noGrp="1"/>
          </p:cNvSpPr>
          <p:nvPr>
            <p:ph type="title"/>
          </p:nvPr>
        </p:nvSpPr>
        <p:spPr/>
        <p:txBody>
          <a:bodyPr/>
          <a:lstStyle/>
          <a:p>
            <a:r>
              <a:rPr lang="en-US" dirty="0"/>
              <a:t>RISC V Architecture</a:t>
            </a:r>
          </a:p>
        </p:txBody>
      </p:sp>
      <p:sp>
        <p:nvSpPr>
          <p:cNvPr id="3" name="Content Placeholder 2">
            <a:extLst>
              <a:ext uri="{FF2B5EF4-FFF2-40B4-BE49-F238E27FC236}">
                <a16:creationId xmlns:a16="http://schemas.microsoft.com/office/drawing/2014/main" id="{92F2AB36-C4DF-52E8-C628-319CCEB216B5}"/>
              </a:ext>
            </a:extLst>
          </p:cNvPr>
          <p:cNvSpPr>
            <a:spLocks noGrp="1"/>
          </p:cNvSpPr>
          <p:nvPr>
            <p:ph idx="1"/>
          </p:nvPr>
        </p:nvSpPr>
        <p:spPr/>
        <p:txBody>
          <a:bodyPr>
            <a:normAutofit fontScale="92500"/>
          </a:bodyPr>
          <a:lstStyle/>
          <a:p>
            <a:r>
              <a:rPr lang="en-US" dirty="0"/>
              <a:t>The RISC-V architecture is based on the RISC principles (as compared to CISC), which emphasize a small, simple, and efficient instruction set. </a:t>
            </a:r>
          </a:p>
          <a:p>
            <a:pPr marL="457200" lvl="1" indent="0">
              <a:buNone/>
            </a:pPr>
            <a:r>
              <a:rPr lang="en-US" dirty="0"/>
              <a:t>The key architectural features of RISC-V include </a:t>
            </a:r>
          </a:p>
          <a:p>
            <a:pPr lvl="1"/>
            <a:r>
              <a:rPr lang="en-US" dirty="0"/>
              <a:t>load-store architecture </a:t>
            </a:r>
          </a:p>
          <a:p>
            <a:pPr lvl="1"/>
            <a:r>
              <a:rPr lang="en-US" dirty="0"/>
              <a:t>fixed-length 32-bit instruction format </a:t>
            </a:r>
          </a:p>
          <a:p>
            <a:pPr lvl="1"/>
            <a:r>
              <a:rPr lang="en-US" dirty="0"/>
              <a:t>small number of general-purpose registers </a:t>
            </a:r>
          </a:p>
          <a:p>
            <a:pPr lvl="1"/>
            <a:r>
              <a:rPr lang="en-US" dirty="0"/>
              <a:t>RISC-V supports various integer instruction set extensions, such as RV32I (32-bit), RV64I (64-bit), and RV128I (128-bit), which define the base integer instruction set for different address space sizes.</a:t>
            </a:r>
          </a:p>
          <a:p>
            <a:pPr lvl="1"/>
            <a:r>
              <a:rPr lang="en-US" dirty="0"/>
              <a:t>RISC-V utilizes little-endian byte ordering within the memory system, implying that the smallest significant byte of multi-byte data is stored at the lowest memory address.</a:t>
            </a:r>
          </a:p>
        </p:txBody>
      </p:sp>
    </p:spTree>
    <p:extLst>
      <p:ext uri="{BB962C8B-B14F-4D97-AF65-F5344CB8AC3E}">
        <p14:creationId xmlns:p14="http://schemas.microsoft.com/office/powerpoint/2010/main" val="2822712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C2235-A262-CADC-B1CD-F6F08E5BB649}"/>
              </a:ext>
            </a:extLst>
          </p:cNvPr>
          <p:cNvSpPr>
            <a:spLocks noGrp="1"/>
          </p:cNvSpPr>
          <p:nvPr>
            <p:ph type="title"/>
          </p:nvPr>
        </p:nvSpPr>
        <p:spPr>
          <a:xfrm>
            <a:off x="659876" y="365125"/>
            <a:ext cx="10693924" cy="1325563"/>
          </a:xfrm>
        </p:spPr>
        <p:txBody>
          <a:bodyPr/>
          <a:lstStyle/>
          <a:p>
            <a:r>
              <a:rPr lang="en-US" dirty="0"/>
              <a:t>RISC V Architecture: Modularity &amp; Extensibility</a:t>
            </a:r>
          </a:p>
        </p:txBody>
      </p:sp>
      <p:sp>
        <p:nvSpPr>
          <p:cNvPr id="3" name="Content Placeholder 2">
            <a:extLst>
              <a:ext uri="{FF2B5EF4-FFF2-40B4-BE49-F238E27FC236}">
                <a16:creationId xmlns:a16="http://schemas.microsoft.com/office/drawing/2014/main" id="{1CBCB4D3-374C-8508-E62B-311AD243A65B}"/>
              </a:ext>
            </a:extLst>
          </p:cNvPr>
          <p:cNvSpPr>
            <a:spLocks noGrp="1"/>
          </p:cNvSpPr>
          <p:nvPr>
            <p:ph idx="1"/>
          </p:nvPr>
        </p:nvSpPr>
        <p:spPr/>
        <p:txBody>
          <a:bodyPr/>
          <a:lstStyle/>
          <a:p>
            <a:r>
              <a:rPr lang="en-US" dirty="0"/>
              <a:t>One of the defining characteristics of RISC-V is its modularity and extensibility. </a:t>
            </a:r>
          </a:p>
          <a:p>
            <a:r>
              <a:rPr lang="en-US" dirty="0"/>
              <a:t>The ISA is designed to be easily extended with custom instructions and coprocessors, allowing for tailored implementations that meet specific application requirements. </a:t>
            </a:r>
          </a:p>
          <a:p>
            <a:r>
              <a:rPr lang="en-US" dirty="0"/>
              <a:t>This flexibility is achieved through a modular design, where the base ISA can be combined with optional standard extensions, such as the M extension for integer multiplication and division, the A extension for atomic operations, and the F and D extensions for single- and double-precision floating-point arithmetic.</a:t>
            </a:r>
          </a:p>
          <a:p>
            <a:endParaRPr lang="en-US" dirty="0"/>
          </a:p>
        </p:txBody>
      </p:sp>
    </p:spTree>
    <p:extLst>
      <p:ext uri="{BB962C8B-B14F-4D97-AF65-F5344CB8AC3E}">
        <p14:creationId xmlns:p14="http://schemas.microsoft.com/office/powerpoint/2010/main" val="572443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70636"/>
            <a:ext cx="5443855" cy="635000"/>
          </a:xfrm>
          <a:prstGeom prst="rect">
            <a:avLst/>
          </a:prstGeom>
        </p:spPr>
        <p:txBody>
          <a:bodyPr vert="horz" wrap="square" lIns="0" tIns="12065" rIns="0" bIns="0" rtlCol="0">
            <a:spAutoFit/>
          </a:bodyPr>
          <a:lstStyle/>
          <a:p>
            <a:pPr marL="12700">
              <a:lnSpc>
                <a:spcPct val="100000"/>
              </a:lnSpc>
              <a:spcBef>
                <a:spcPts val="95"/>
              </a:spcBef>
            </a:pPr>
            <a:r>
              <a:rPr spc="320" dirty="0"/>
              <a:t>Standard</a:t>
            </a:r>
            <a:r>
              <a:rPr spc="204" dirty="0"/>
              <a:t> </a:t>
            </a:r>
            <a:r>
              <a:rPr spc="220" dirty="0"/>
              <a:t>extensions</a:t>
            </a:r>
          </a:p>
        </p:txBody>
      </p:sp>
      <p:sp>
        <p:nvSpPr>
          <p:cNvPr id="3" name="object 3"/>
          <p:cNvSpPr txBox="1"/>
          <p:nvPr/>
        </p:nvSpPr>
        <p:spPr>
          <a:xfrm>
            <a:off x="280212" y="2465069"/>
            <a:ext cx="6661784" cy="3012440"/>
          </a:xfrm>
          <a:prstGeom prst="rect">
            <a:avLst/>
          </a:prstGeom>
        </p:spPr>
        <p:txBody>
          <a:bodyPr vert="horz" wrap="square" lIns="0" tIns="12065" rIns="0" bIns="0" rtlCol="0">
            <a:spAutoFit/>
          </a:bodyPr>
          <a:lstStyle/>
          <a:p>
            <a:pPr marL="12700" marR="5080">
              <a:lnSpc>
                <a:spcPct val="100000"/>
              </a:lnSpc>
              <a:spcBef>
                <a:spcPts val="95"/>
              </a:spcBef>
              <a:buChar char="•"/>
              <a:tabLst>
                <a:tab pos="327025" algn="l"/>
              </a:tabLst>
            </a:pPr>
            <a:r>
              <a:rPr sz="2800" spc="150" dirty="0">
                <a:solidFill>
                  <a:srgbClr val="333333"/>
                </a:solidFill>
                <a:latin typeface="Cambria"/>
                <a:cs typeface="Cambria"/>
              </a:rPr>
              <a:t>Standard</a:t>
            </a:r>
            <a:r>
              <a:rPr sz="2800" spc="170" dirty="0">
                <a:solidFill>
                  <a:srgbClr val="333333"/>
                </a:solidFill>
                <a:latin typeface="Cambria"/>
                <a:cs typeface="Cambria"/>
              </a:rPr>
              <a:t> </a:t>
            </a:r>
            <a:r>
              <a:rPr sz="2800" spc="325" dirty="0">
                <a:solidFill>
                  <a:srgbClr val="333333"/>
                </a:solidFill>
                <a:latin typeface="Cambria"/>
                <a:cs typeface="Cambria"/>
              </a:rPr>
              <a:t>RISC</a:t>
            </a:r>
            <a:r>
              <a:rPr sz="2800" spc="170" dirty="0">
                <a:solidFill>
                  <a:srgbClr val="333333"/>
                </a:solidFill>
                <a:latin typeface="Cambria"/>
                <a:cs typeface="Cambria"/>
              </a:rPr>
              <a:t> </a:t>
            </a:r>
            <a:r>
              <a:rPr sz="2800" spc="60" dirty="0">
                <a:solidFill>
                  <a:srgbClr val="333333"/>
                </a:solidFill>
                <a:latin typeface="Cambria"/>
                <a:cs typeface="Cambria"/>
              </a:rPr>
              <a:t>encoding</a:t>
            </a:r>
            <a:r>
              <a:rPr sz="2800" spc="180" dirty="0">
                <a:solidFill>
                  <a:srgbClr val="333333"/>
                </a:solidFill>
                <a:latin typeface="Cambria"/>
                <a:cs typeface="Cambria"/>
              </a:rPr>
              <a:t> </a:t>
            </a:r>
            <a:r>
              <a:rPr sz="2800" spc="120" dirty="0">
                <a:solidFill>
                  <a:srgbClr val="333333"/>
                </a:solidFill>
                <a:latin typeface="Cambria"/>
                <a:cs typeface="Cambria"/>
              </a:rPr>
              <a:t>in</a:t>
            </a:r>
            <a:r>
              <a:rPr sz="2800" spc="160" dirty="0">
                <a:solidFill>
                  <a:srgbClr val="333333"/>
                </a:solidFill>
                <a:latin typeface="Cambria"/>
                <a:cs typeface="Cambria"/>
              </a:rPr>
              <a:t> </a:t>
            </a:r>
            <a:r>
              <a:rPr sz="2800" spc="185" dirty="0">
                <a:solidFill>
                  <a:srgbClr val="333333"/>
                </a:solidFill>
                <a:latin typeface="Cambria"/>
                <a:cs typeface="Cambria"/>
              </a:rPr>
              <a:t>a</a:t>
            </a:r>
            <a:r>
              <a:rPr sz="2800" spc="155" dirty="0">
                <a:solidFill>
                  <a:srgbClr val="333333"/>
                </a:solidFill>
                <a:latin typeface="Cambria"/>
                <a:cs typeface="Cambria"/>
              </a:rPr>
              <a:t> </a:t>
            </a:r>
            <a:r>
              <a:rPr sz="2800" spc="85" dirty="0">
                <a:solidFill>
                  <a:srgbClr val="333333"/>
                </a:solidFill>
                <a:latin typeface="Cambria"/>
                <a:cs typeface="Cambria"/>
              </a:rPr>
              <a:t>fixed</a:t>
            </a:r>
            <a:r>
              <a:rPr sz="2800" spc="190" dirty="0">
                <a:solidFill>
                  <a:srgbClr val="333333"/>
                </a:solidFill>
                <a:latin typeface="Cambria"/>
                <a:cs typeface="Cambria"/>
              </a:rPr>
              <a:t> </a:t>
            </a:r>
            <a:r>
              <a:rPr sz="2800" spc="5" dirty="0">
                <a:solidFill>
                  <a:srgbClr val="333333"/>
                </a:solidFill>
                <a:latin typeface="Cambria"/>
                <a:cs typeface="Cambria"/>
              </a:rPr>
              <a:t>32- </a:t>
            </a:r>
            <a:r>
              <a:rPr sz="2800" spc="-600" dirty="0">
                <a:solidFill>
                  <a:srgbClr val="333333"/>
                </a:solidFill>
                <a:latin typeface="Cambria"/>
                <a:cs typeface="Cambria"/>
              </a:rPr>
              <a:t> </a:t>
            </a:r>
            <a:r>
              <a:rPr sz="2800" spc="85" dirty="0">
                <a:solidFill>
                  <a:srgbClr val="333333"/>
                </a:solidFill>
                <a:latin typeface="Cambria"/>
                <a:cs typeface="Cambria"/>
              </a:rPr>
              <a:t>bit</a:t>
            </a:r>
            <a:r>
              <a:rPr sz="2800" spc="150" dirty="0">
                <a:solidFill>
                  <a:srgbClr val="333333"/>
                </a:solidFill>
                <a:latin typeface="Cambria"/>
                <a:cs typeface="Cambria"/>
              </a:rPr>
              <a:t> </a:t>
            </a:r>
            <a:r>
              <a:rPr sz="2800" spc="90" dirty="0">
                <a:solidFill>
                  <a:srgbClr val="333333"/>
                </a:solidFill>
                <a:latin typeface="Cambria"/>
                <a:cs typeface="Cambria"/>
              </a:rPr>
              <a:t>instruction</a:t>
            </a:r>
            <a:r>
              <a:rPr sz="2800" spc="220" dirty="0">
                <a:solidFill>
                  <a:srgbClr val="333333"/>
                </a:solidFill>
                <a:latin typeface="Cambria"/>
                <a:cs typeface="Cambria"/>
              </a:rPr>
              <a:t> </a:t>
            </a:r>
            <a:r>
              <a:rPr sz="2800" spc="90" dirty="0">
                <a:solidFill>
                  <a:srgbClr val="333333"/>
                </a:solidFill>
                <a:latin typeface="Cambria"/>
                <a:cs typeface="Cambria"/>
              </a:rPr>
              <a:t>format</a:t>
            </a:r>
            <a:endParaRPr sz="2800">
              <a:latin typeface="Cambria"/>
              <a:cs typeface="Cambria"/>
            </a:endParaRPr>
          </a:p>
          <a:p>
            <a:pPr marL="12700" marR="120650">
              <a:lnSpc>
                <a:spcPct val="100000"/>
              </a:lnSpc>
              <a:buChar char="•"/>
              <a:tabLst>
                <a:tab pos="327025" algn="l"/>
              </a:tabLst>
            </a:pPr>
            <a:r>
              <a:rPr sz="2800" spc="130" dirty="0">
                <a:solidFill>
                  <a:srgbClr val="333333"/>
                </a:solidFill>
                <a:latin typeface="Cambria"/>
                <a:cs typeface="Cambria"/>
              </a:rPr>
              <a:t>The</a:t>
            </a:r>
            <a:r>
              <a:rPr sz="2800" spc="160" dirty="0">
                <a:solidFill>
                  <a:srgbClr val="333333"/>
                </a:solidFill>
                <a:latin typeface="Cambria"/>
                <a:cs typeface="Cambria"/>
              </a:rPr>
              <a:t> </a:t>
            </a:r>
            <a:r>
              <a:rPr sz="2800" spc="165" dirty="0">
                <a:solidFill>
                  <a:srgbClr val="333333"/>
                </a:solidFill>
                <a:latin typeface="Cambria"/>
                <a:cs typeface="Cambria"/>
              </a:rPr>
              <a:t>“C”</a:t>
            </a:r>
            <a:r>
              <a:rPr sz="2800" spc="175" dirty="0">
                <a:solidFill>
                  <a:srgbClr val="333333"/>
                </a:solidFill>
                <a:latin typeface="Cambria"/>
                <a:cs typeface="Cambria"/>
              </a:rPr>
              <a:t> </a:t>
            </a:r>
            <a:r>
              <a:rPr sz="2800" spc="80" dirty="0">
                <a:solidFill>
                  <a:srgbClr val="333333"/>
                </a:solidFill>
                <a:latin typeface="Cambria"/>
                <a:cs typeface="Cambria"/>
              </a:rPr>
              <a:t>extension</a:t>
            </a:r>
            <a:r>
              <a:rPr sz="2800" spc="175" dirty="0">
                <a:solidFill>
                  <a:srgbClr val="333333"/>
                </a:solidFill>
                <a:latin typeface="Cambria"/>
                <a:cs typeface="Cambria"/>
              </a:rPr>
              <a:t> </a:t>
            </a:r>
            <a:r>
              <a:rPr sz="2800" spc="30" dirty="0">
                <a:solidFill>
                  <a:srgbClr val="333333"/>
                </a:solidFill>
                <a:latin typeface="Cambria"/>
                <a:cs typeface="Cambria"/>
              </a:rPr>
              <a:t>(compressed </a:t>
            </a:r>
            <a:r>
              <a:rPr sz="2800" spc="35" dirty="0">
                <a:solidFill>
                  <a:srgbClr val="333333"/>
                </a:solidFill>
                <a:latin typeface="Cambria"/>
                <a:cs typeface="Cambria"/>
              </a:rPr>
              <a:t> </a:t>
            </a:r>
            <a:r>
              <a:rPr sz="2800" spc="60" dirty="0">
                <a:solidFill>
                  <a:srgbClr val="333333"/>
                </a:solidFill>
                <a:latin typeface="Cambria"/>
                <a:cs typeface="Cambria"/>
              </a:rPr>
              <a:t>extension)</a:t>
            </a:r>
            <a:r>
              <a:rPr sz="2800" spc="165" dirty="0">
                <a:solidFill>
                  <a:srgbClr val="333333"/>
                </a:solidFill>
                <a:latin typeface="Cambria"/>
                <a:cs typeface="Cambria"/>
              </a:rPr>
              <a:t> </a:t>
            </a:r>
            <a:r>
              <a:rPr sz="2800" spc="50" dirty="0">
                <a:solidFill>
                  <a:srgbClr val="333333"/>
                </a:solidFill>
                <a:latin typeface="Cambria"/>
                <a:cs typeface="Cambria"/>
              </a:rPr>
              <a:t>offers</a:t>
            </a:r>
            <a:r>
              <a:rPr sz="2800" spc="165" dirty="0">
                <a:solidFill>
                  <a:srgbClr val="333333"/>
                </a:solidFill>
                <a:latin typeface="Cambria"/>
                <a:cs typeface="Cambria"/>
              </a:rPr>
              <a:t> </a:t>
            </a:r>
            <a:r>
              <a:rPr sz="2800" spc="70" dirty="0">
                <a:solidFill>
                  <a:srgbClr val="333333"/>
                </a:solidFill>
                <a:latin typeface="Cambria"/>
                <a:cs typeface="Cambria"/>
              </a:rPr>
              <a:t>shorter</a:t>
            </a:r>
            <a:r>
              <a:rPr sz="2800" spc="150" dirty="0">
                <a:solidFill>
                  <a:srgbClr val="333333"/>
                </a:solidFill>
                <a:latin typeface="Cambria"/>
                <a:cs typeface="Cambria"/>
              </a:rPr>
              <a:t> </a:t>
            </a:r>
            <a:r>
              <a:rPr sz="2800" spc="40" dirty="0">
                <a:solidFill>
                  <a:srgbClr val="333333"/>
                </a:solidFill>
                <a:latin typeface="Cambria"/>
                <a:cs typeface="Cambria"/>
              </a:rPr>
              <a:t>16-bit</a:t>
            </a:r>
            <a:r>
              <a:rPr sz="2800" spc="160" dirty="0">
                <a:solidFill>
                  <a:srgbClr val="333333"/>
                </a:solidFill>
                <a:latin typeface="Cambria"/>
                <a:cs typeface="Cambria"/>
              </a:rPr>
              <a:t> </a:t>
            </a:r>
            <a:r>
              <a:rPr sz="2800" spc="65" dirty="0">
                <a:solidFill>
                  <a:srgbClr val="333333"/>
                </a:solidFill>
                <a:latin typeface="Cambria"/>
                <a:cs typeface="Cambria"/>
              </a:rPr>
              <a:t>versions </a:t>
            </a:r>
            <a:r>
              <a:rPr sz="2800" spc="-600" dirty="0">
                <a:solidFill>
                  <a:srgbClr val="333333"/>
                </a:solidFill>
                <a:latin typeface="Cambria"/>
                <a:cs typeface="Cambria"/>
              </a:rPr>
              <a:t> </a:t>
            </a:r>
            <a:r>
              <a:rPr sz="2800" spc="-5" dirty="0">
                <a:solidFill>
                  <a:srgbClr val="333333"/>
                </a:solidFill>
                <a:latin typeface="Cambria"/>
                <a:cs typeface="Cambria"/>
              </a:rPr>
              <a:t>of</a:t>
            </a:r>
            <a:r>
              <a:rPr sz="2800" spc="160" dirty="0">
                <a:solidFill>
                  <a:srgbClr val="333333"/>
                </a:solidFill>
                <a:latin typeface="Cambria"/>
                <a:cs typeface="Cambria"/>
              </a:rPr>
              <a:t> </a:t>
            </a:r>
            <a:r>
              <a:rPr sz="2800" spc="45" dirty="0">
                <a:solidFill>
                  <a:srgbClr val="333333"/>
                </a:solidFill>
                <a:latin typeface="Cambria"/>
                <a:cs typeface="Cambria"/>
              </a:rPr>
              <a:t>common</a:t>
            </a:r>
            <a:r>
              <a:rPr sz="2800" spc="170" dirty="0">
                <a:solidFill>
                  <a:srgbClr val="333333"/>
                </a:solidFill>
                <a:latin typeface="Cambria"/>
                <a:cs typeface="Cambria"/>
              </a:rPr>
              <a:t> </a:t>
            </a:r>
            <a:r>
              <a:rPr sz="2800" spc="45" dirty="0">
                <a:solidFill>
                  <a:srgbClr val="333333"/>
                </a:solidFill>
                <a:latin typeface="Cambria"/>
                <a:cs typeface="Cambria"/>
              </a:rPr>
              <a:t>32-bit</a:t>
            </a:r>
            <a:r>
              <a:rPr sz="2800" spc="175" dirty="0">
                <a:solidFill>
                  <a:srgbClr val="333333"/>
                </a:solidFill>
                <a:latin typeface="Cambria"/>
                <a:cs typeface="Cambria"/>
              </a:rPr>
              <a:t> </a:t>
            </a:r>
            <a:r>
              <a:rPr sz="2800" spc="270" dirty="0">
                <a:solidFill>
                  <a:srgbClr val="333333"/>
                </a:solidFill>
                <a:latin typeface="Cambria"/>
                <a:cs typeface="Cambria"/>
              </a:rPr>
              <a:t>RISC-V</a:t>
            </a:r>
            <a:r>
              <a:rPr sz="2800" spc="175" dirty="0">
                <a:solidFill>
                  <a:srgbClr val="333333"/>
                </a:solidFill>
                <a:latin typeface="Cambria"/>
                <a:cs typeface="Cambria"/>
              </a:rPr>
              <a:t> </a:t>
            </a:r>
            <a:r>
              <a:rPr sz="2800" spc="85" dirty="0">
                <a:solidFill>
                  <a:srgbClr val="333333"/>
                </a:solidFill>
                <a:latin typeface="Cambria"/>
                <a:cs typeface="Cambria"/>
              </a:rPr>
              <a:t>instructions </a:t>
            </a:r>
            <a:r>
              <a:rPr sz="2800" spc="90" dirty="0">
                <a:solidFill>
                  <a:srgbClr val="333333"/>
                </a:solidFill>
                <a:latin typeface="Cambria"/>
                <a:cs typeface="Cambria"/>
              </a:rPr>
              <a:t> </a:t>
            </a:r>
            <a:r>
              <a:rPr sz="2800" spc="50" dirty="0">
                <a:solidFill>
                  <a:srgbClr val="333333"/>
                </a:solidFill>
                <a:latin typeface="Cambria"/>
                <a:cs typeface="Cambria"/>
              </a:rPr>
              <a:t>(can</a:t>
            </a:r>
            <a:r>
              <a:rPr sz="2800" spc="160" dirty="0">
                <a:solidFill>
                  <a:srgbClr val="333333"/>
                </a:solidFill>
                <a:latin typeface="Cambria"/>
                <a:cs typeface="Cambria"/>
              </a:rPr>
              <a:t> </a:t>
            </a:r>
            <a:r>
              <a:rPr sz="2800" spc="20" dirty="0">
                <a:solidFill>
                  <a:srgbClr val="333333"/>
                </a:solidFill>
                <a:latin typeface="Cambria"/>
                <a:cs typeface="Cambria"/>
              </a:rPr>
              <a:t>be</a:t>
            </a:r>
            <a:r>
              <a:rPr sz="2800" spc="155" dirty="0">
                <a:solidFill>
                  <a:srgbClr val="333333"/>
                </a:solidFill>
                <a:latin typeface="Cambria"/>
                <a:cs typeface="Cambria"/>
              </a:rPr>
              <a:t> </a:t>
            </a:r>
            <a:r>
              <a:rPr sz="2800" spc="95" dirty="0">
                <a:solidFill>
                  <a:srgbClr val="333333"/>
                </a:solidFill>
                <a:latin typeface="Cambria"/>
                <a:cs typeface="Cambria"/>
              </a:rPr>
              <a:t>intermixed</a:t>
            </a:r>
            <a:r>
              <a:rPr sz="2800" spc="190" dirty="0">
                <a:solidFill>
                  <a:srgbClr val="333333"/>
                </a:solidFill>
                <a:latin typeface="Cambria"/>
                <a:cs typeface="Cambria"/>
              </a:rPr>
              <a:t> </a:t>
            </a:r>
            <a:r>
              <a:rPr sz="2800" spc="100" dirty="0">
                <a:solidFill>
                  <a:srgbClr val="333333"/>
                </a:solidFill>
                <a:latin typeface="Cambria"/>
                <a:cs typeface="Cambria"/>
              </a:rPr>
              <a:t>with</a:t>
            </a:r>
            <a:r>
              <a:rPr sz="2800" spc="155" dirty="0">
                <a:solidFill>
                  <a:srgbClr val="333333"/>
                </a:solidFill>
                <a:latin typeface="Cambria"/>
                <a:cs typeface="Cambria"/>
              </a:rPr>
              <a:t> </a:t>
            </a:r>
            <a:r>
              <a:rPr sz="2800" spc="45" dirty="0">
                <a:solidFill>
                  <a:srgbClr val="333333"/>
                </a:solidFill>
                <a:latin typeface="Cambria"/>
                <a:cs typeface="Cambria"/>
              </a:rPr>
              <a:t>32-bit </a:t>
            </a:r>
            <a:r>
              <a:rPr sz="2800" spc="50" dirty="0">
                <a:solidFill>
                  <a:srgbClr val="333333"/>
                </a:solidFill>
                <a:latin typeface="Cambria"/>
                <a:cs typeface="Cambria"/>
              </a:rPr>
              <a:t> </a:t>
            </a:r>
            <a:r>
              <a:rPr sz="2800" spc="70" dirty="0">
                <a:solidFill>
                  <a:srgbClr val="333333"/>
                </a:solidFill>
                <a:latin typeface="Cambria"/>
                <a:cs typeface="Cambria"/>
              </a:rPr>
              <a:t>instructions)</a:t>
            </a:r>
            <a:endParaRPr sz="2800">
              <a:latin typeface="Cambria"/>
              <a:cs typeface="Cambria"/>
            </a:endParaRPr>
          </a:p>
        </p:txBody>
      </p:sp>
      <p:grpSp>
        <p:nvGrpSpPr>
          <p:cNvPr id="4" name="object 4"/>
          <p:cNvGrpSpPr/>
          <p:nvPr/>
        </p:nvGrpSpPr>
        <p:grpSpPr>
          <a:xfrm>
            <a:off x="2917444" y="1964564"/>
            <a:ext cx="9244965" cy="4326255"/>
            <a:chOff x="2917444" y="1964564"/>
            <a:chExt cx="9244965" cy="4326255"/>
          </a:xfrm>
        </p:grpSpPr>
        <p:pic>
          <p:nvPicPr>
            <p:cNvPr id="5" name="object 5"/>
            <p:cNvPicPr/>
            <p:nvPr/>
          </p:nvPicPr>
          <p:blipFill>
            <a:blip r:embed="rId2" cstate="print"/>
            <a:stretch>
              <a:fillRect/>
            </a:stretch>
          </p:blipFill>
          <p:spPr>
            <a:xfrm>
              <a:off x="6899147" y="1964564"/>
              <a:ext cx="5262884" cy="4325963"/>
            </a:xfrm>
            <a:prstGeom prst="rect">
              <a:avLst/>
            </a:prstGeom>
          </p:spPr>
        </p:pic>
        <p:sp>
          <p:nvSpPr>
            <p:cNvPr id="6" name="object 6"/>
            <p:cNvSpPr/>
            <p:nvPr/>
          </p:nvSpPr>
          <p:spPr>
            <a:xfrm>
              <a:off x="2917444" y="3700526"/>
              <a:ext cx="4801235" cy="2094864"/>
            </a:xfrm>
            <a:custGeom>
              <a:avLst/>
              <a:gdLst/>
              <a:ahLst/>
              <a:cxnLst/>
              <a:rect l="l" t="t" r="r" b="b"/>
              <a:pathLst>
                <a:path w="4801234" h="2094864">
                  <a:moveTo>
                    <a:pt x="4728275" y="2065763"/>
                  </a:moveTo>
                  <a:lnTo>
                    <a:pt x="4715636" y="2094864"/>
                  </a:lnTo>
                  <a:lnTo>
                    <a:pt x="4800727" y="2090280"/>
                  </a:lnTo>
                  <a:lnTo>
                    <a:pt x="4784408" y="2070811"/>
                  </a:lnTo>
                  <a:lnTo>
                    <a:pt x="4739894" y="2070811"/>
                  </a:lnTo>
                  <a:lnTo>
                    <a:pt x="4728275" y="2065763"/>
                  </a:lnTo>
                  <a:close/>
                </a:path>
                <a:path w="4801234" h="2094864">
                  <a:moveTo>
                    <a:pt x="4733337" y="2054109"/>
                  </a:moveTo>
                  <a:lnTo>
                    <a:pt x="4728275" y="2065763"/>
                  </a:lnTo>
                  <a:lnTo>
                    <a:pt x="4739894" y="2070811"/>
                  </a:lnTo>
                  <a:lnTo>
                    <a:pt x="4744974" y="2059165"/>
                  </a:lnTo>
                  <a:lnTo>
                    <a:pt x="4733337" y="2054109"/>
                  </a:lnTo>
                  <a:close/>
                </a:path>
                <a:path w="4801234" h="2094864">
                  <a:moveTo>
                    <a:pt x="4745989" y="2024976"/>
                  </a:moveTo>
                  <a:lnTo>
                    <a:pt x="4733337" y="2054109"/>
                  </a:lnTo>
                  <a:lnTo>
                    <a:pt x="4744974" y="2059165"/>
                  </a:lnTo>
                  <a:lnTo>
                    <a:pt x="4739894" y="2070811"/>
                  </a:lnTo>
                  <a:lnTo>
                    <a:pt x="4784408" y="2070811"/>
                  </a:lnTo>
                  <a:lnTo>
                    <a:pt x="4745989" y="2024976"/>
                  </a:lnTo>
                  <a:close/>
                </a:path>
                <a:path w="4801234" h="2094864">
                  <a:moveTo>
                    <a:pt x="5079" y="0"/>
                  </a:moveTo>
                  <a:lnTo>
                    <a:pt x="0" y="11684"/>
                  </a:lnTo>
                  <a:lnTo>
                    <a:pt x="4728275" y="2065763"/>
                  </a:lnTo>
                  <a:lnTo>
                    <a:pt x="4733337" y="2054109"/>
                  </a:lnTo>
                  <a:lnTo>
                    <a:pt x="5079" y="0"/>
                  </a:lnTo>
                  <a:close/>
                </a:path>
              </a:pathLst>
            </a:custGeom>
            <a:solidFill>
              <a:srgbClr val="00AFEF"/>
            </a:solidFill>
          </p:spPr>
          <p:txBody>
            <a:bodyPr wrap="square" lIns="0" tIns="0" rIns="0" bIns="0" rtlCol="0"/>
            <a:lstStyle/>
            <a:p>
              <a:endParaRPr/>
            </a:p>
          </p:txBody>
        </p:sp>
      </p:grpSp>
      <p:sp>
        <p:nvSpPr>
          <p:cNvPr id="7" name="object 7"/>
          <p:cNvSpPr txBox="1"/>
          <p:nvPr/>
        </p:nvSpPr>
        <p:spPr>
          <a:xfrm>
            <a:off x="747471" y="6322872"/>
            <a:ext cx="6250305" cy="299720"/>
          </a:xfrm>
          <a:prstGeom prst="rect">
            <a:avLst/>
          </a:prstGeom>
        </p:spPr>
        <p:txBody>
          <a:bodyPr vert="horz" wrap="square" lIns="0" tIns="12700" rIns="0" bIns="0" rtlCol="0">
            <a:spAutoFit/>
          </a:bodyPr>
          <a:lstStyle/>
          <a:p>
            <a:pPr marL="12700">
              <a:lnSpc>
                <a:spcPct val="100000"/>
              </a:lnSpc>
              <a:spcBef>
                <a:spcPts val="100"/>
              </a:spcBef>
            </a:pPr>
            <a:r>
              <a:rPr sz="1800" spc="75" dirty="0">
                <a:solidFill>
                  <a:srgbClr val="005392"/>
                </a:solidFill>
                <a:latin typeface="Cambria"/>
                <a:cs typeface="Cambria"/>
              </a:rPr>
              <a:t>Do</a:t>
            </a:r>
            <a:r>
              <a:rPr sz="1800" spc="95" dirty="0">
                <a:solidFill>
                  <a:srgbClr val="005392"/>
                </a:solidFill>
                <a:latin typeface="Cambria"/>
                <a:cs typeface="Cambria"/>
              </a:rPr>
              <a:t> </a:t>
            </a:r>
            <a:r>
              <a:rPr sz="1800" spc="40" dirty="0">
                <a:solidFill>
                  <a:srgbClr val="005392"/>
                </a:solidFill>
                <a:latin typeface="Cambria"/>
                <a:cs typeface="Cambria"/>
              </a:rPr>
              <a:t>not</a:t>
            </a:r>
            <a:r>
              <a:rPr sz="1800" spc="100" dirty="0">
                <a:solidFill>
                  <a:srgbClr val="005392"/>
                </a:solidFill>
                <a:latin typeface="Cambria"/>
                <a:cs typeface="Cambria"/>
              </a:rPr>
              <a:t> </a:t>
            </a:r>
            <a:r>
              <a:rPr sz="1800" spc="40" dirty="0">
                <a:solidFill>
                  <a:srgbClr val="005392"/>
                </a:solidFill>
                <a:latin typeface="Cambria"/>
                <a:cs typeface="Cambria"/>
              </a:rPr>
              <a:t>confuse</a:t>
            </a:r>
            <a:r>
              <a:rPr sz="1800" spc="95" dirty="0">
                <a:solidFill>
                  <a:srgbClr val="005392"/>
                </a:solidFill>
                <a:latin typeface="Cambria"/>
                <a:cs typeface="Cambria"/>
              </a:rPr>
              <a:t> </a:t>
            </a:r>
            <a:r>
              <a:rPr sz="1800" spc="285" dirty="0">
                <a:solidFill>
                  <a:srgbClr val="005392"/>
                </a:solidFill>
                <a:latin typeface="Cambria"/>
                <a:cs typeface="Cambria"/>
              </a:rPr>
              <a:t>C</a:t>
            </a:r>
            <a:r>
              <a:rPr sz="1800" spc="100" dirty="0">
                <a:solidFill>
                  <a:srgbClr val="005392"/>
                </a:solidFill>
                <a:latin typeface="Cambria"/>
                <a:cs typeface="Cambria"/>
              </a:rPr>
              <a:t> </a:t>
            </a:r>
            <a:r>
              <a:rPr sz="1800" spc="50" dirty="0">
                <a:solidFill>
                  <a:srgbClr val="005392"/>
                </a:solidFill>
                <a:latin typeface="Cambria"/>
                <a:cs typeface="Cambria"/>
              </a:rPr>
              <a:t>extension</a:t>
            </a:r>
            <a:r>
              <a:rPr sz="1800" spc="100" dirty="0">
                <a:solidFill>
                  <a:srgbClr val="005392"/>
                </a:solidFill>
                <a:latin typeface="Cambria"/>
                <a:cs typeface="Cambria"/>
              </a:rPr>
              <a:t> </a:t>
            </a:r>
            <a:r>
              <a:rPr sz="1800" spc="65" dirty="0">
                <a:solidFill>
                  <a:srgbClr val="005392"/>
                </a:solidFill>
                <a:latin typeface="Cambria"/>
                <a:cs typeface="Cambria"/>
              </a:rPr>
              <a:t>with</a:t>
            </a:r>
            <a:r>
              <a:rPr sz="1800" spc="100" dirty="0">
                <a:solidFill>
                  <a:srgbClr val="005392"/>
                </a:solidFill>
                <a:latin typeface="Cambria"/>
                <a:cs typeface="Cambria"/>
              </a:rPr>
              <a:t> </a:t>
            </a:r>
            <a:r>
              <a:rPr sz="1800" spc="285" dirty="0">
                <a:solidFill>
                  <a:srgbClr val="005392"/>
                </a:solidFill>
                <a:latin typeface="Cambria"/>
                <a:cs typeface="Cambria"/>
              </a:rPr>
              <a:t>C</a:t>
            </a:r>
            <a:r>
              <a:rPr sz="1800" spc="95" dirty="0">
                <a:solidFill>
                  <a:srgbClr val="005392"/>
                </a:solidFill>
                <a:latin typeface="Cambria"/>
                <a:cs typeface="Cambria"/>
              </a:rPr>
              <a:t> </a:t>
            </a:r>
            <a:r>
              <a:rPr sz="1800" spc="65" dirty="0">
                <a:solidFill>
                  <a:srgbClr val="005392"/>
                </a:solidFill>
                <a:latin typeface="Cambria"/>
                <a:cs typeface="Cambria"/>
              </a:rPr>
              <a:t>programming</a:t>
            </a:r>
            <a:r>
              <a:rPr sz="1800" spc="85" dirty="0">
                <a:solidFill>
                  <a:srgbClr val="005392"/>
                </a:solidFill>
                <a:latin typeface="Cambria"/>
                <a:cs typeface="Cambria"/>
              </a:rPr>
              <a:t> </a:t>
            </a:r>
            <a:r>
              <a:rPr sz="1800" spc="75" dirty="0">
                <a:solidFill>
                  <a:srgbClr val="005392"/>
                </a:solidFill>
                <a:latin typeface="Cambria"/>
                <a:cs typeface="Cambria"/>
              </a:rPr>
              <a:t>language!</a:t>
            </a:r>
            <a:endParaRPr sz="1800">
              <a:latin typeface="Cambria"/>
              <a:cs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59AC-692B-DD44-6B86-3DA78E6D9F23}"/>
              </a:ext>
            </a:extLst>
          </p:cNvPr>
          <p:cNvSpPr>
            <a:spLocks noGrp="1"/>
          </p:cNvSpPr>
          <p:nvPr>
            <p:ph type="title"/>
          </p:nvPr>
        </p:nvSpPr>
        <p:spPr>
          <a:xfrm>
            <a:off x="838200" y="365125"/>
            <a:ext cx="11124414" cy="1325563"/>
          </a:xfrm>
        </p:spPr>
        <p:txBody>
          <a:bodyPr/>
          <a:lstStyle/>
          <a:p>
            <a:r>
              <a:rPr lang="en-US" dirty="0"/>
              <a:t>RISC V Architecture: Compressed Instruction set</a:t>
            </a:r>
          </a:p>
        </p:txBody>
      </p:sp>
      <p:sp>
        <p:nvSpPr>
          <p:cNvPr id="3" name="Content Placeholder 2">
            <a:extLst>
              <a:ext uri="{FF2B5EF4-FFF2-40B4-BE49-F238E27FC236}">
                <a16:creationId xmlns:a16="http://schemas.microsoft.com/office/drawing/2014/main" id="{99C2EA57-E33A-384C-E0D9-45FBFEAEF12E}"/>
              </a:ext>
            </a:extLst>
          </p:cNvPr>
          <p:cNvSpPr>
            <a:spLocks noGrp="1"/>
          </p:cNvSpPr>
          <p:nvPr>
            <p:ph idx="1"/>
          </p:nvPr>
        </p:nvSpPr>
        <p:spPr/>
        <p:txBody>
          <a:bodyPr/>
          <a:lstStyle/>
          <a:p>
            <a:r>
              <a:rPr lang="en-US" dirty="0"/>
              <a:t>Compared to ARM’s Thumb instruction set, RISC-V also supports a compressed instruction set extension called RV32C (or RV64C for 64-bit), which provides 16-bit compressed instructions that can be mixed with the standard 32-bit instructions. </a:t>
            </a:r>
          </a:p>
          <a:p>
            <a:r>
              <a:rPr lang="en-US" dirty="0"/>
              <a:t>This feature helps reduce code size and improve energy efficiency, making RISC-V particularly suitable for embedded systems and low-power applications.</a:t>
            </a:r>
          </a:p>
        </p:txBody>
      </p:sp>
      <p:pic>
        <p:nvPicPr>
          <p:cNvPr id="4" name="Picture 3">
            <a:extLst>
              <a:ext uri="{FF2B5EF4-FFF2-40B4-BE49-F238E27FC236}">
                <a16:creationId xmlns:a16="http://schemas.microsoft.com/office/drawing/2014/main" id="{EA3A3E3F-3769-0AA9-D95A-9D6CC426014F}"/>
              </a:ext>
            </a:extLst>
          </p:cNvPr>
          <p:cNvPicPr>
            <a:picLocks noChangeAspect="1"/>
          </p:cNvPicPr>
          <p:nvPr/>
        </p:nvPicPr>
        <p:blipFill>
          <a:blip r:embed="rId2"/>
          <a:stretch>
            <a:fillRect/>
          </a:stretch>
        </p:blipFill>
        <p:spPr>
          <a:xfrm>
            <a:off x="2065894" y="5091113"/>
            <a:ext cx="7343775" cy="1085850"/>
          </a:xfrm>
          <a:prstGeom prst="rect">
            <a:avLst/>
          </a:prstGeom>
        </p:spPr>
      </p:pic>
    </p:spTree>
    <p:extLst>
      <p:ext uri="{BB962C8B-B14F-4D97-AF65-F5344CB8AC3E}">
        <p14:creationId xmlns:p14="http://schemas.microsoft.com/office/powerpoint/2010/main" val="416583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1280" rIns="0" bIns="0" rtlCol="0">
            <a:spAutoFit/>
          </a:bodyPr>
          <a:lstStyle/>
          <a:p>
            <a:pPr marL="168275" marR="5080">
              <a:lnSpc>
                <a:spcPts val="4320"/>
              </a:lnSpc>
              <a:spcBef>
                <a:spcPts val="640"/>
              </a:spcBef>
            </a:pPr>
            <a:r>
              <a:rPr spc="-75" dirty="0"/>
              <a:t>2</a:t>
            </a:r>
            <a:r>
              <a:rPr spc="-70" dirty="0"/>
              <a:t> </a:t>
            </a:r>
            <a:r>
              <a:rPr spc="240" dirty="0"/>
              <a:t>Versions </a:t>
            </a:r>
            <a:r>
              <a:rPr spc="204" dirty="0"/>
              <a:t>of </a:t>
            </a:r>
            <a:r>
              <a:rPr spc="480" dirty="0"/>
              <a:t>RISC-V </a:t>
            </a:r>
            <a:r>
              <a:rPr spc="170" dirty="0"/>
              <a:t>(based </a:t>
            </a:r>
            <a:r>
              <a:rPr spc="240" dirty="0"/>
              <a:t>on </a:t>
            </a:r>
            <a:r>
              <a:rPr spc="245" dirty="0"/>
              <a:t> </a:t>
            </a:r>
            <a:r>
              <a:rPr spc="295" dirty="0"/>
              <a:t>maximum</a:t>
            </a:r>
            <a:r>
              <a:rPr spc="254" dirty="0"/>
              <a:t> </a:t>
            </a:r>
            <a:r>
              <a:rPr spc="285" dirty="0"/>
              <a:t>width</a:t>
            </a:r>
            <a:r>
              <a:rPr spc="260" dirty="0"/>
              <a:t> </a:t>
            </a:r>
            <a:r>
              <a:rPr spc="204" dirty="0"/>
              <a:t>of</a:t>
            </a:r>
            <a:r>
              <a:rPr spc="260" dirty="0"/>
              <a:t> </a:t>
            </a:r>
            <a:r>
              <a:rPr spc="210" dirty="0"/>
              <a:t>registers</a:t>
            </a:r>
            <a:r>
              <a:rPr spc="254" dirty="0"/>
              <a:t> </a:t>
            </a:r>
            <a:r>
              <a:rPr spc="204" dirty="0"/>
              <a:t>supported)</a:t>
            </a:r>
          </a:p>
        </p:txBody>
      </p:sp>
      <p:sp>
        <p:nvSpPr>
          <p:cNvPr id="3" name="object 3"/>
          <p:cNvSpPr txBox="1"/>
          <p:nvPr/>
        </p:nvSpPr>
        <p:spPr>
          <a:xfrm>
            <a:off x="916939" y="1897506"/>
            <a:ext cx="6746875" cy="2710815"/>
          </a:xfrm>
          <a:prstGeom prst="rect">
            <a:avLst/>
          </a:prstGeom>
        </p:spPr>
        <p:txBody>
          <a:bodyPr vert="horz" wrap="square" lIns="0" tIns="60960" rIns="0" bIns="0" rtlCol="0">
            <a:spAutoFit/>
          </a:bodyPr>
          <a:lstStyle/>
          <a:p>
            <a:pPr marL="12700" marR="5080">
              <a:lnSpc>
                <a:spcPts val="3020"/>
              </a:lnSpc>
              <a:spcBef>
                <a:spcPts val="480"/>
              </a:spcBef>
              <a:buAutoNum type="arabicPeriod"/>
              <a:tabLst>
                <a:tab pos="407670" algn="l"/>
              </a:tabLst>
            </a:pPr>
            <a:r>
              <a:rPr sz="2800" spc="270" dirty="0">
                <a:solidFill>
                  <a:srgbClr val="333333"/>
                </a:solidFill>
                <a:latin typeface="Cambria"/>
                <a:cs typeface="Cambria"/>
              </a:rPr>
              <a:t>RISC-V</a:t>
            </a:r>
            <a:r>
              <a:rPr sz="2800" spc="170" dirty="0">
                <a:solidFill>
                  <a:srgbClr val="333333"/>
                </a:solidFill>
                <a:latin typeface="Cambria"/>
                <a:cs typeface="Cambria"/>
              </a:rPr>
              <a:t> </a:t>
            </a:r>
            <a:r>
              <a:rPr sz="2800" dirty="0">
                <a:solidFill>
                  <a:srgbClr val="333333"/>
                </a:solidFill>
                <a:latin typeface="Cambria"/>
                <a:cs typeface="Cambria"/>
              </a:rPr>
              <a:t>32</a:t>
            </a:r>
            <a:r>
              <a:rPr sz="2800" spc="155" dirty="0">
                <a:solidFill>
                  <a:srgbClr val="333333"/>
                </a:solidFill>
                <a:latin typeface="Cambria"/>
                <a:cs typeface="Cambria"/>
              </a:rPr>
              <a:t> </a:t>
            </a:r>
            <a:r>
              <a:rPr sz="2800" spc="55" dirty="0">
                <a:solidFill>
                  <a:srgbClr val="333333"/>
                </a:solidFill>
                <a:latin typeface="Cambria"/>
                <a:cs typeface="Cambria"/>
              </a:rPr>
              <a:t>(RV32):</a:t>
            </a:r>
            <a:r>
              <a:rPr sz="2800" spc="180" dirty="0">
                <a:solidFill>
                  <a:srgbClr val="333333"/>
                </a:solidFill>
                <a:latin typeface="Cambria"/>
                <a:cs typeface="Cambria"/>
              </a:rPr>
              <a:t> </a:t>
            </a:r>
            <a:r>
              <a:rPr sz="2800" spc="160" dirty="0">
                <a:solidFill>
                  <a:srgbClr val="333333"/>
                </a:solidFill>
                <a:latin typeface="Cambria"/>
                <a:cs typeface="Cambria"/>
              </a:rPr>
              <a:t>max</a:t>
            </a:r>
            <a:r>
              <a:rPr sz="2800" spc="145" dirty="0">
                <a:solidFill>
                  <a:srgbClr val="333333"/>
                </a:solidFill>
                <a:latin typeface="Cambria"/>
                <a:cs typeface="Cambria"/>
              </a:rPr>
              <a:t> </a:t>
            </a:r>
            <a:r>
              <a:rPr sz="2800" spc="85" dirty="0">
                <a:solidFill>
                  <a:srgbClr val="333333"/>
                </a:solidFill>
                <a:latin typeface="Cambria"/>
                <a:cs typeface="Cambria"/>
              </a:rPr>
              <a:t>register</a:t>
            </a:r>
            <a:r>
              <a:rPr sz="2800" spc="155" dirty="0">
                <a:solidFill>
                  <a:srgbClr val="333333"/>
                </a:solidFill>
                <a:latin typeface="Cambria"/>
                <a:cs typeface="Cambria"/>
              </a:rPr>
              <a:t> </a:t>
            </a:r>
            <a:r>
              <a:rPr sz="2800" spc="90" dirty="0">
                <a:solidFill>
                  <a:srgbClr val="333333"/>
                </a:solidFill>
                <a:latin typeface="Cambria"/>
                <a:cs typeface="Cambria"/>
              </a:rPr>
              <a:t>width </a:t>
            </a:r>
            <a:r>
              <a:rPr sz="2800" spc="-600" dirty="0">
                <a:solidFill>
                  <a:srgbClr val="333333"/>
                </a:solidFill>
                <a:latin typeface="Cambria"/>
                <a:cs typeface="Cambria"/>
              </a:rPr>
              <a:t> </a:t>
            </a:r>
            <a:r>
              <a:rPr sz="2800" spc="204" dirty="0">
                <a:solidFill>
                  <a:srgbClr val="333333"/>
                </a:solidFill>
                <a:latin typeface="Cambria"/>
                <a:cs typeface="Cambria"/>
              </a:rPr>
              <a:t>(XLEN)</a:t>
            </a:r>
            <a:r>
              <a:rPr sz="2800" spc="185" dirty="0">
                <a:solidFill>
                  <a:srgbClr val="333333"/>
                </a:solidFill>
                <a:latin typeface="Cambria"/>
                <a:cs typeface="Cambria"/>
              </a:rPr>
              <a:t> </a:t>
            </a:r>
            <a:r>
              <a:rPr sz="2800" spc="95" dirty="0">
                <a:solidFill>
                  <a:srgbClr val="333333"/>
                </a:solidFill>
                <a:latin typeface="Cambria"/>
                <a:cs typeface="Cambria"/>
              </a:rPr>
              <a:t>is</a:t>
            </a:r>
            <a:r>
              <a:rPr sz="2800" spc="165" dirty="0">
                <a:solidFill>
                  <a:srgbClr val="333333"/>
                </a:solidFill>
                <a:latin typeface="Cambria"/>
                <a:cs typeface="Cambria"/>
              </a:rPr>
              <a:t> </a:t>
            </a:r>
            <a:r>
              <a:rPr sz="2800" dirty="0">
                <a:solidFill>
                  <a:srgbClr val="333333"/>
                </a:solidFill>
                <a:latin typeface="Cambria"/>
                <a:cs typeface="Cambria"/>
              </a:rPr>
              <a:t>32</a:t>
            </a:r>
            <a:r>
              <a:rPr sz="2800" spc="165" dirty="0">
                <a:solidFill>
                  <a:srgbClr val="333333"/>
                </a:solidFill>
                <a:latin typeface="Cambria"/>
                <a:cs typeface="Cambria"/>
              </a:rPr>
              <a:t> </a:t>
            </a:r>
            <a:r>
              <a:rPr sz="2800" spc="80" dirty="0">
                <a:solidFill>
                  <a:srgbClr val="333333"/>
                </a:solidFill>
                <a:latin typeface="Cambria"/>
                <a:cs typeface="Cambria"/>
              </a:rPr>
              <a:t>bits</a:t>
            </a:r>
            <a:endParaRPr sz="2800">
              <a:latin typeface="Cambria"/>
              <a:cs typeface="Cambria"/>
            </a:endParaRPr>
          </a:p>
          <a:p>
            <a:pPr marL="12700" marR="5080">
              <a:lnSpc>
                <a:spcPts val="3030"/>
              </a:lnSpc>
              <a:spcBef>
                <a:spcPts val="994"/>
              </a:spcBef>
              <a:buAutoNum type="arabicPeriod"/>
              <a:tabLst>
                <a:tab pos="408305" algn="l"/>
              </a:tabLst>
            </a:pPr>
            <a:r>
              <a:rPr sz="2800" spc="270" dirty="0">
                <a:solidFill>
                  <a:srgbClr val="333333"/>
                </a:solidFill>
                <a:latin typeface="Cambria"/>
                <a:cs typeface="Cambria"/>
              </a:rPr>
              <a:t>RISC-V</a:t>
            </a:r>
            <a:r>
              <a:rPr sz="2800" spc="170" dirty="0">
                <a:solidFill>
                  <a:srgbClr val="333333"/>
                </a:solidFill>
                <a:latin typeface="Cambria"/>
                <a:cs typeface="Cambria"/>
              </a:rPr>
              <a:t> </a:t>
            </a:r>
            <a:r>
              <a:rPr sz="2800" dirty="0">
                <a:solidFill>
                  <a:srgbClr val="333333"/>
                </a:solidFill>
                <a:latin typeface="Cambria"/>
                <a:cs typeface="Cambria"/>
              </a:rPr>
              <a:t>64</a:t>
            </a:r>
            <a:r>
              <a:rPr sz="2800" spc="160" dirty="0">
                <a:solidFill>
                  <a:srgbClr val="333333"/>
                </a:solidFill>
                <a:latin typeface="Cambria"/>
                <a:cs typeface="Cambria"/>
              </a:rPr>
              <a:t> </a:t>
            </a:r>
            <a:r>
              <a:rPr sz="2800" spc="55" dirty="0">
                <a:solidFill>
                  <a:srgbClr val="333333"/>
                </a:solidFill>
                <a:latin typeface="Cambria"/>
                <a:cs typeface="Cambria"/>
              </a:rPr>
              <a:t>(RV64):</a:t>
            </a:r>
            <a:r>
              <a:rPr sz="2800" spc="175" dirty="0">
                <a:solidFill>
                  <a:srgbClr val="333333"/>
                </a:solidFill>
                <a:latin typeface="Cambria"/>
                <a:cs typeface="Cambria"/>
              </a:rPr>
              <a:t> </a:t>
            </a:r>
            <a:r>
              <a:rPr sz="2800" spc="160" dirty="0">
                <a:solidFill>
                  <a:srgbClr val="333333"/>
                </a:solidFill>
                <a:latin typeface="Cambria"/>
                <a:cs typeface="Cambria"/>
              </a:rPr>
              <a:t>max</a:t>
            </a:r>
            <a:r>
              <a:rPr sz="2800" spc="155" dirty="0">
                <a:solidFill>
                  <a:srgbClr val="333333"/>
                </a:solidFill>
                <a:latin typeface="Cambria"/>
                <a:cs typeface="Cambria"/>
              </a:rPr>
              <a:t> </a:t>
            </a:r>
            <a:r>
              <a:rPr sz="2800" spc="85" dirty="0">
                <a:solidFill>
                  <a:srgbClr val="333333"/>
                </a:solidFill>
                <a:latin typeface="Cambria"/>
                <a:cs typeface="Cambria"/>
              </a:rPr>
              <a:t>register</a:t>
            </a:r>
            <a:r>
              <a:rPr sz="2800" spc="150" dirty="0">
                <a:solidFill>
                  <a:srgbClr val="333333"/>
                </a:solidFill>
                <a:latin typeface="Cambria"/>
                <a:cs typeface="Cambria"/>
              </a:rPr>
              <a:t> </a:t>
            </a:r>
            <a:r>
              <a:rPr sz="2800" spc="90" dirty="0">
                <a:solidFill>
                  <a:srgbClr val="333333"/>
                </a:solidFill>
                <a:latin typeface="Cambria"/>
                <a:cs typeface="Cambria"/>
              </a:rPr>
              <a:t>width </a:t>
            </a:r>
            <a:r>
              <a:rPr sz="2800" spc="-600" dirty="0">
                <a:solidFill>
                  <a:srgbClr val="333333"/>
                </a:solidFill>
                <a:latin typeface="Cambria"/>
                <a:cs typeface="Cambria"/>
              </a:rPr>
              <a:t> </a:t>
            </a:r>
            <a:r>
              <a:rPr sz="2800" spc="204" dirty="0">
                <a:solidFill>
                  <a:srgbClr val="333333"/>
                </a:solidFill>
                <a:latin typeface="Cambria"/>
                <a:cs typeface="Cambria"/>
              </a:rPr>
              <a:t>(XLEN)</a:t>
            </a:r>
            <a:r>
              <a:rPr sz="2800" spc="190" dirty="0">
                <a:solidFill>
                  <a:srgbClr val="333333"/>
                </a:solidFill>
                <a:latin typeface="Cambria"/>
                <a:cs typeface="Cambria"/>
              </a:rPr>
              <a:t> </a:t>
            </a:r>
            <a:r>
              <a:rPr sz="2800" spc="95" dirty="0">
                <a:solidFill>
                  <a:srgbClr val="333333"/>
                </a:solidFill>
                <a:latin typeface="Cambria"/>
                <a:cs typeface="Cambria"/>
              </a:rPr>
              <a:t>is</a:t>
            </a:r>
            <a:r>
              <a:rPr sz="2800" spc="165" dirty="0">
                <a:solidFill>
                  <a:srgbClr val="333333"/>
                </a:solidFill>
                <a:latin typeface="Cambria"/>
                <a:cs typeface="Cambria"/>
              </a:rPr>
              <a:t> </a:t>
            </a:r>
            <a:r>
              <a:rPr sz="2800" dirty="0">
                <a:solidFill>
                  <a:srgbClr val="333333"/>
                </a:solidFill>
                <a:latin typeface="Cambria"/>
                <a:cs typeface="Cambria"/>
              </a:rPr>
              <a:t>64</a:t>
            </a:r>
            <a:r>
              <a:rPr sz="2800" spc="165" dirty="0">
                <a:solidFill>
                  <a:srgbClr val="333333"/>
                </a:solidFill>
                <a:latin typeface="Cambria"/>
                <a:cs typeface="Cambria"/>
              </a:rPr>
              <a:t> </a:t>
            </a:r>
            <a:r>
              <a:rPr sz="2800" spc="80" dirty="0">
                <a:solidFill>
                  <a:srgbClr val="333333"/>
                </a:solidFill>
                <a:latin typeface="Cambria"/>
                <a:cs typeface="Cambria"/>
              </a:rPr>
              <a:t>bits</a:t>
            </a:r>
            <a:endParaRPr sz="2800">
              <a:latin typeface="Cambria"/>
              <a:cs typeface="Cambria"/>
            </a:endParaRPr>
          </a:p>
          <a:p>
            <a:pPr marL="12700">
              <a:lnSpc>
                <a:spcPct val="100000"/>
              </a:lnSpc>
              <a:spcBef>
                <a:spcPts val="610"/>
              </a:spcBef>
            </a:pPr>
            <a:r>
              <a:rPr sz="2800" spc="150" dirty="0">
                <a:solidFill>
                  <a:srgbClr val="333333"/>
                </a:solidFill>
                <a:latin typeface="Cambria"/>
                <a:cs typeface="Cambria"/>
              </a:rPr>
              <a:t>RV64</a:t>
            </a:r>
            <a:r>
              <a:rPr sz="2800" spc="160" dirty="0">
                <a:solidFill>
                  <a:srgbClr val="333333"/>
                </a:solidFill>
                <a:latin typeface="Cambria"/>
                <a:cs typeface="Cambria"/>
              </a:rPr>
              <a:t> </a:t>
            </a:r>
            <a:r>
              <a:rPr sz="2800" spc="70" dirty="0">
                <a:solidFill>
                  <a:srgbClr val="333333"/>
                </a:solidFill>
                <a:latin typeface="Cambria"/>
                <a:cs typeface="Cambria"/>
              </a:rPr>
              <a:t>supports</a:t>
            </a:r>
            <a:r>
              <a:rPr sz="2800" spc="170" dirty="0">
                <a:solidFill>
                  <a:srgbClr val="333333"/>
                </a:solidFill>
                <a:latin typeface="Cambria"/>
                <a:cs typeface="Cambria"/>
              </a:rPr>
              <a:t> </a:t>
            </a:r>
            <a:r>
              <a:rPr sz="2800" spc="150" dirty="0">
                <a:solidFill>
                  <a:srgbClr val="333333"/>
                </a:solidFill>
                <a:latin typeface="Cambria"/>
                <a:cs typeface="Cambria"/>
              </a:rPr>
              <a:t>RV32</a:t>
            </a:r>
            <a:r>
              <a:rPr sz="2800" spc="160" dirty="0">
                <a:solidFill>
                  <a:srgbClr val="333333"/>
                </a:solidFill>
                <a:latin typeface="Cambria"/>
                <a:cs typeface="Cambria"/>
              </a:rPr>
              <a:t> </a:t>
            </a:r>
            <a:r>
              <a:rPr sz="2800" spc="100" dirty="0">
                <a:solidFill>
                  <a:srgbClr val="333333"/>
                </a:solidFill>
                <a:latin typeface="Cambria"/>
                <a:cs typeface="Cambria"/>
              </a:rPr>
              <a:t>also.</a:t>
            </a:r>
            <a:endParaRPr sz="2800">
              <a:latin typeface="Cambria"/>
              <a:cs typeface="Cambria"/>
            </a:endParaRPr>
          </a:p>
          <a:p>
            <a:pPr marL="12700">
              <a:lnSpc>
                <a:spcPct val="100000"/>
              </a:lnSpc>
              <a:spcBef>
                <a:spcPts val="335"/>
              </a:spcBef>
            </a:pPr>
            <a:r>
              <a:rPr sz="2800" spc="125" dirty="0">
                <a:solidFill>
                  <a:srgbClr val="333333"/>
                </a:solidFill>
                <a:latin typeface="Cambria"/>
                <a:cs typeface="Cambria"/>
              </a:rPr>
              <a:t>Both</a:t>
            </a:r>
            <a:r>
              <a:rPr sz="2800" spc="160" dirty="0">
                <a:solidFill>
                  <a:srgbClr val="333333"/>
                </a:solidFill>
                <a:latin typeface="Cambria"/>
                <a:cs typeface="Cambria"/>
              </a:rPr>
              <a:t> </a:t>
            </a:r>
            <a:r>
              <a:rPr sz="2800" spc="60" dirty="0">
                <a:solidFill>
                  <a:srgbClr val="333333"/>
                </a:solidFill>
                <a:latin typeface="Cambria"/>
                <a:cs typeface="Cambria"/>
              </a:rPr>
              <a:t>versions</a:t>
            </a:r>
            <a:r>
              <a:rPr sz="2800" spc="180" dirty="0">
                <a:solidFill>
                  <a:srgbClr val="333333"/>
                </a:solidFill>
                <a:latin typeface="Cambria"/>
                <a:cs typeface="Cambria"/>
              </a:rPr>
              <a:t> </a:t>
            </a:r>
            <a:r>
              <a:rPr sz="2800" spc="114" dirty="0">
                <a:solidFill>
                  <a:srgbClr val="333333"/>
                </a:solidFill>
                <a:latin typeface="Cambria"/>
                <a:cs typeface="Cambria"/>
              </a:rPr>
              <a:t>have</a:t>
            </a:r>
            <a:r>
              <a:rPr sz="2800" spc="175" dirty="0">
                <a:solidFill>
                  <a:srgbClr val="333333"/>
                </a:solidFill>
                <a:latin typeface="Cambria"/>
                <a:cs typeface="Cambria"/>
              </a:rPr>
              <a:t> </a:t>
            </a:r>
            <a:r>
              <a:rPr sz="2800" dirty="0">
                <a:solidFill>
                  <a:srgbClr val="333333"/>
                </a:solidFill>
                <a:latin typeface="Cambria"/>
                <a:cs typeface="Cambria"/>
              </a:rPr>
              <a:t>32</a:t>
            </a:r>
            <a:r>
              <a:rPr sz="2800" spc="165" dirty="0">
                <a:solidFill>
                  <a:srgbClr val="333333"/>
                </a:solidFill>
                <a:latin typeface="Cambria"/>
                <a:cs typeface="Cambria"/>
              </a:rPr>
              <a:t> </a:t>
            </a:r>
            <a:r>
              <a:rPr sz="2800" spc="95" dirty="0">
                <a:solidFill>
                  <a:srgbClr val="333333"/>
                </a:solidFill>
                <a:latin typeface="Cambria"/>
                <a:cs typeface="Cambria"/>
              </a:rPr>
              <a:t>registers.</a:t>
            </a:r>
            <a:endParaRPr sz="2800">
              <a:latin typeface="Cambria"/>
              <a:cs typeface="Cambria"/>
            </a:endParaRPr>
          </a:p>
        </p:txBody>
      </p:sp>
      <p:sp>
        <p:nvSpPr>
          <p:cNvPr id="4" name="object 4"/>
          <p:cNvSpPr txBox="1"/>
          <p:nvPr/>
        </p:nvSpPr>
        <p:spPr>
          <a:xfrm>
            <a:off x="916939" y="5092446"/>
            <a:ext cx="7209790" cy="793115"/>
          </a:xfrm>
          <a:prstGeom prst="rect">
            <a:avLst/>
          </a:prstGeom>
        </p:spPr>
        <p:txBody>
          <a:bodyPr vert="horz" wrap="square" lIns="0" tIns="97155" rIns="0" bIns="0" rtlCol="0">
            <a:spAutoFit/>
          </a:bodyPr>
          <a:lstStyle/>
          <a:p>
            <a:pPr marL="12700" marR="5080">
              <a:lnSpc>
                <a:spcPct val="80000"/>
              </a:lnSpc>
              <a:spcBef>
                <a:spcPts val="765"/>
              </a:spcBef>
            </a:pPr>
            <a:r>
              <a:rPr sz="2800" spc="185" dirty="0">
                <a:solidFill>
                  <a:srgbClr val="333333"/>
                </a:solidFill>
                <a:latin typeface="Cambria"/>
                <a:cs typeface="Cambria"/>
              </a:rPr>
              <a:t>In</a:t>
            </a:r>
            <a:r>
              <a:rPr sz="2800" spc="150" dirty="0">
                <a:solidFill>
                  <a:srgbClr val="333333"/>
                </a:solidFill>
                <a:latin typeface="Cambria"/>
                <a:cs typeface="Cambria"/>
              </a:rPr>
              <a:t> </a:t>
            </a:r>
            <a:r>
              <a:rPr sz="2800" spc="55" dirty="0">
                <a:solidFill>
                  <a:srgbClr val="333333"/>
                </a:solidFill>
                <a:latin typeface="Cambria"/>
                <a:cs typeface="Cambria"/>
              </a:rPr>
              <a:t>both</a:t>
            </a:r>
            <a:r>
              <a:rPr sz="2800" spc="150" dirty="0">
                <a:solidFill>
                  <a:srgbClr val="333333"/>
                </a:solidFill>
                <a:latin typeface="Cambria"/>
                <a:cs typeface="Cambria"/>
              </a:rPr>
              <a:t> </a:t>
            </a:r>
            <a:r>
              <a:rPr sz="2800" dirty="0">
                <a:solidFill>
                  <a:srgbClr val="333333"/>
                </a:solidFill>
                <a:latin typeface="Cambria"/>
                <a:cs typeface="Cambria"/>
              </a:rPr>
              <a:t>of</a:t>
            </a:r>
            <a:r>
              <a:rPr sz="2800" spc="150" dirty="0">
                <a:solidFill>
                  <a:srgbClr val="333333"/>
                </a:solidFill>
                <a:latin typeface="Cambria"/>
                <a:cs typeface="Cambria"/>
              </a:rPr>
              <a:t> </a:t>
            </a:r>
            <a:r>
              <a:rPr sz="2800" spc="135" dirty="0">
                <a:solidFill>
                  <a:srgbClr val="333333"/>
                </a:solidFill>
                <a:latin typeface="Cambria"/>
                <a:cs typeface="Cambria"/>
              </a:rPr>
              <a:t>them,</a:t>
            </a:r>
            <a:r>
              <a:rPr sz="2800" spc="150" dirty="0">
                <a:solidFill>
                  <a:srgbClr val="333333"/>
                </a:solidFill>
                <a:latin typeface="Cambria"/>
                <a:cs typeface="Cambria"/>
              </a:rPr>
              <a:t> </a:t>
            </a:r>
            <a:r>
              <a:rPr sz="2800" spc="95" dirty="0">
                <a:solidFill>
                  <a:srgbClr val="333333"/>
                </a:solidFill>
                <a:latin typeface="Cambria"/>
                <a:cs typeface="Cambria"/>
              </a:rPr>
              <a:t>each</a:t>
            </a:r>
            <a:r>
              <a:rPr sz="2800" spc="150" dirty="0">
                <a:solidFill>
                  <a:srgbClr val="333333"/>
                </a:solidFill>
                <a:latin typeface="Cambria"/>
                <a:cs typeface="Cambria"/>
              </a:rPr>
              <a:t> </a:t>
            </a:r>
            <a:r>
              <a:rPr sz="2800" spc="90" dirty="0">
                <a:solidFill>
                  <a:srgbClr val="333333"/>
                </a:solidFill>
                <a:latin typeface="Cambria"/>
                <a:cs typeface="Cambria"/>
              </a:rPr>
              <a:t>instruction</a:t>
            </a:r>
            <a:r>
              <a:rPr sz="2800" spc="215" dirty="0">
                <a:solidFill>
                  <a:srgbClr val="333333"/>
                </a:solidFill>
                <a:latin typeface="Cambria"/>
                <a:cs typeface="Cambria"/>
              </a:rPr>
              <a:t> </a:t>
            </a:r>
            <a:r>
              <a:rPr sz="2800" spc="95" dirty="0">
                <a:solidFill>
                  <a:srgbClr val="333333"/>
                </a:solidFill>
                <a:latin typeface="Cambria"/>
                <a:cs typeface="Cambria"/>
              </a:rPr>
              <a:t>is</a:t>
            </a:r>
            <a:r>
              <a:rPr sz="2800" spc="160" dirty="0">
                <a:solidFill>
                  <a:srgbClr val="333333"/>
                </a:solidFill>
                <a:latin typeface="Cambria"/>
                <a:cs typeface="Cambria"/>
              </a:rPr>
              <a:t> </a:t>
            </a:r>
            <a:r>
              <a:rPr sz="2800" spc="30" dirty="0">
                <a:solidFill>
                  <a:srgbClr val="333333"/>
                </a:solidFill>
                <a:latin typeface="Cambria"/>
                <a:cs typeface="Cambria"/>
              </a:rPr>
              <a:t>encoded </a:t>
            </a:r>
            <a:r>
              <a:rPr sz="2800" spc="-600" dirty="0">
                <a:solidFill>
                  <a:srgbClr val="333333"/>
                </a:solidFill>
                <a:latin typeface="Cambria"/>
                <a:cs typeface="Cambria"/>
              </a:rPr>
              <a:t> </a:t>
            </a:r>
            <a:r>
              <a:rPr sz="2800" spc="70" dirty="0">
                <a:solidFill>
                  <a:srgbClr val="333333"/>
                </a:solidFill>
                <a:latin typeface="Cambria"/>
                <a:cs typeface="Cambria"/>
              </a:rPr>
              <a:t>into</a:t>
            </a:r>
            <a:r>
              <a:rPr sz="2800" spc="180" dirty="0">
                <a:solidFill>
                  <a:srgbClr val="333333"/>
                </a:solidFill>
                <a:latin typeface="Cambria"/>
                <a:cs typeface="Cambria"/>
              </a:rPr>
              <a:t> </a:t>
            </a:r>
            <a:r>
              <a:rPr sz="2800" dirty="0">
                <a:solidFill>
                  <a:srgbClr val="333333"/>
                </a:solidFill>
                <a:latin typeface="Cambria"/>
                <a:cs typeface="Cambria"/>
              </a:rPr>
              <a:t>32</a:t>
            </a:r>
            <a:r>
              <a:rPr sz="2800" spc="165" dirty="0">
                <a:solidFill>
                  <a:srgbClr val="333333"/>
                </a:solidFill>
                <a:latin typeface="Cambria"/>
                <a:cs typeface="Cambria"/>
              </a:rPr>
              <a:t> </a:t>
            </a:r>
            <a:r>
              <a:rPr sz="2800" spc="105" dirty="0">
                <a:solidFill>
                  <a:srgbClr val="333333"/>
                </a:solidFill>
                <a:latin typeface="Cambria"/>
                <a:cs typeface="Cambria"/>
              </a:rPr>
              <a:t>bits.</a:t>
            </a:r>
            <a:endParaRPr sz="2800">
              <a:latin typeface="Cambria"/>
              <a:cs typeface="Cambria"/>
            </a:endParaRPr>
          </a:p>
        </p:txBody>
      </p:sp>
      <p:sp>
        <p:nvSpPr>
          <p:cNvPr id="5" name="object 5"/>
          <p:cNvSpPr txBox="1"/>
          <p:nvPr/>
        </p:nvSpPr>
        <p:spPr>
          <a:xfrm>
            <a:off x="9884409" y="1953259"/>
            <a:ext cx="1092200"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001F5F"/>
                </a:solidFill>
                <a:latin typeface="Calibri"/>
                <a:cs typeface="Calibri"/>
              </a:rPr>
              <a:t>R</a:t>
            </a:r>
            <a:r>
              <a:rPr sz="1800" spc="-10" dirty="0">
                <a:solidFill>
                  <a:srgbClr val="001F5F"/>
                </a:solidFill>
                <a:latin typeface="Calibri"/>
                <a:cs typeface="Calibri"/>
              </a:rPr>
              <a:t>eg</a:t>
            </a:r>
            <a:r>
              <a:rPr sz="1800" spc="-20" dirty="0">
                <a:solidFill>
                  <a:srgbClr val="001F5F"/>
                </a:solidFill>
                <a:latin typeface="Calibri"/>
                <a:cs typeface="Calibri"/>
              </a:rPr>
              <a:t>i</a:t>
            </a:r>
            <a:r>
              <a:rPr sz="1800" spc="-35" dirty="0">
                <a:solidFill>
                  <a:srgbClr val="001F5F"/>
                </a:solidFill>
                <a:latin typeface="Calibri"/>
                <a:cs typeface="Calibri"/>
              </a:rPr>
              <a:t>s</a:t>
            </a:r>
            <a:r>
              <a:rPr sz="1800" spc="-40" dirty="0">
                <a:solidFill>
                  <a:srgbClr val="001F5F"/>
                </a:solidFill>
                <a:latin typeface="Calibri"/>
                <a:cs typeface="Calibri"/>
              </a:rPr>
              <a:t>t</a:t>
            </a:r>
            <a:r>
              <a:rPr sz="1800" spc="-10" dirty="0">
                <a:solidFill>
                  <a:srgbClr val="001F5F"/>
                </a:solidFill>
                <a:latin typeface="Calibri"/>
                <a:cs typeface="Calibri"/>
              </a:rPr>
              <a:t>e</a:t>
            </a:r>
            <a:r>
              <a:rPr sz="1800" dirty="0">
                <a:solidFill>
                  <a:srgbClr val="001F5F"/>
                </a:solidFill>
                <a:latin typeface="Calibri"/>
                <a:cs typeface="Calibri"/>
              </a:rPr>
              <a:t>r</a:t>
            </a:r>
            <a:r>
              <a:rPr sz="1800" spc="-70" dirty="0">
                <a:solidFill>
                  <a:srgbClr val="001F5F"/>
                </a:solidFill>
                <a:latin typeface="Calibri"/>
                <a:cs typeface="Calibri"/>
              </a:rPr>
              <a:t> </a:t>
            </a:r>
            <a:r>
              <a:rPr sz="1800" spc="-5" dirty="0">
                <a:solidFill>
                  <a:srgbClr val="001F5F"/>
                </a:solidFill>
                <a:latin typeface="Calibri"/>
                <a:cs typeface="Calibri"/>
              </a:rPr>
              <a:t>fi</a:t>
            </a:r>
            <a:r>
              <a:rPr sz="1800" spc="-10" dirty="0">
                <a:solidFill>
                  <a:srgbClr val="001F5F"/>
                </a:solidFill>
                <a:latin typeface="Calibri"/>
                <a:cs typeface="Calibri"/>
              </a:rPr>
              <a:t>l</a:t>
            </a:r>
            <a:r>
              <a:rPr sz="1800" dirty="0">
                <a:solidFill>
                  <a:srgbClr val="001F5F"/>
                </a:solidFill>
                <a:latin typeface="Calibri"/>
                <a:cs typeface="Calibri"/>
              </a:rPr>
              <a:t>e</a:t>
            </a:r>
            <a:endParaRPr sz="1800">
              <a:latin typeface="Calibri"/>
              <a:cs typeface="Calibri"/>
            </a:endParaRPr>
          </a:p>
        </p:txBody>
      </p:sp>
      <p:graphicFrame>
        <p:nvGraphicFramePr>
          <p:cNvPr id="6" name="object 6"/>
          <p:cNvGraphicFramePr>
            <a:graphicFrameLocks noGrp="1"/>
          </p:cNvGraphicFramePr>
          <p:nvPr/>
        </p:nvGraphicFramePr>
        <p:xfrm>
          <a:off x="9290557" y="2492629"/>
          <a:ext cx="2174875" cy="2869685"/>
        </p:xfrm>
        <a:graphic>
          <a:graphicData uri="http://schemas.openxmlformats.org/drawingml/2006/table">
            <a:tbl>
              <a:tblPr firstRow="1" bandRow="1">
                <a:tableStyleId>{2D5ABB26-0587-4C30-8999-92F81FD0307C}</a:tableStyleId>
              </a:tblPr>
              <a:tblGrid>
                <a:gridCol w="2174875">
                  <a:extLst>
                    <a:ext uri="{9D8B030D-6E8A-4147-A177-3AD203B41FA5}">
                      <a16:colId xmlns:a16="http://schemas.microsoft.com/office/drawing/2014/main" val="20000"/>
                    </a:ext>
                  </a:extLst>
                </a:gridCol>
              </a:tblGrid>
              <a:tr h="245363">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AE1F3"/>
                    </a:solidFill>
                  </a:tcPr>
                </a:tc>
                <a:extLst>
                  <a:ext uri="{0D108BD9-81ED-4DB2-BD59-A6C34878D82A}">
                    <a16:rowId xmlns:a16="http://schemas.microsoft.com/office/drawing/2014/main" val="10000"/>
                  </a:ext>
                </a:extLst>
              </a:tr>
              <a:tr h="245364">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AE1F3"/>
                    </a:solidFill>
                  </a:tcPr>
                </a:tc>
                <a:extLst>
                  <a:ext uri="{0D108BD9-81ED-4DB2-BD59-A6C34878D82A}">
                    <a16:rowId xmlns:a16="http://schemas.microsoft.com/office/drawing/2014/main" val="10001"/>
                  </a:ext>
                </a:extLst>
              </a:tr>
              <a:tr h="245363">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AE1F3"/>
                    </a:solidFill>
                  </a:tcPr>
                </a:tc>
                <a:extLst>
                  <a:ext uri="{0D108BD9-81ED-4DB2-BD59-A6C34878D82A}">
                    <a16:rowId xmlns:a16="http://schemas.microsoft.com/office/drawing/2014/main" val="10002"/>
                  </a:ext>
                </a:extLst>
              </a:tr>
              <a:tr h="245363">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AE1F3"/>
                    </a:solidFill>
                  </a:tcPr>
                </a:tc>
                <a:extLst>
                  <a:ext uri="{0D108BD9-81ED-4DB2-BD59-A6C34878D82A}">
                    <a16:rowId xmlns:a16="http://schemas.microsoft.com/office/drawing/2014/main" val="10003"/>
                  </a:ext>
                </a:extLst>
              </a:tr>
              <a:tr h="246887">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AE1F3"/>
                    </a:solidFill>
                  </a:tcPr>
                </a:tc>
                <a:extLst>
                  <a:ext uri="{0D108BD9-81ED-4DB2-BD59-A6C34878D82A}">
                    <a16:rowId xmlns:a16="http://schemas.microsoft.com/office/drawing/2014/main" val="10004"/>
                  </a:ext>
                </a:extLst>
              </a:tr>
              <a:tr h="245363">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AE1F3"/>
                    </a:solidFill>
                  </a:tcPr>
                </a:tc>
                <a:extLst>
                  <a:ext uri="{0D108BD9-81ED-4DB2-BD59-A6C34878D82A}">
                    <a16:rowId xmlns:a16="http://schemas.microsoft.com/office/drawing/2014/main" val="10005"/>
                  </a:ext>
                </a:extLst>
              </a:tr>
              <a:tr h="245363">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AE1F3"/>
                    </a:solidFill>
                  </a:tcPr>
                </a:tc>
                <a:extLst>
                  <a:ext uri="{0D108BD9-81ED-4DB2-BD59-A6C34878D82A}">
                    <a16:rowId xmlns:a16="http://schemas.microsoft.com/office/drawing/2014/main" val="10006"/>
                  </a:ext>
                </a:extLst>
              </a:tr>
              <a:tr h="245363">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AE1F3"/>
                    </a:solidFill>
                  </a:tcPr>
                </a:tc>
                <a:extLst>
                  <a:ext uri="{0D108BD9-81ED-4DB2-BD59-A6C34878D82A}">
                    <a16:rowId xmlns:a16="http://schemas.microsoft.com/office/drawing/2014/main" val="10007"/>
                  </a:ext>
                </a:extLst>
              </a:tr>
              <a:tr h="659892">
                <a:tc>
                  <a:txBody>
                    <a:bodyPr/>
                    <a:lstStyle/>
                    <a:p>
                      <a:pPr marL="566420">
                        <a:lnSpc>
                          <a:spcPct val="100000"/>
                        </a:lnSpc>
                        <a:spcBef>
                          <a:spcPts val="1050"/>
                        </a:spcBef>
                      </a:pPr>
                      <a:r>
                        <a:rPr sz="1600" spc="-5" dirty="0">
                          <a:solidFill>
                            <a:srgbClr val="001F5F"/>
                          </a:solidFill>
                          <a:latin typeface="Calibri"/>
                          <a:cs typeface="Calibri"/>
                        </a:rPr>
                        <a:t>32</a:t>
                      </a:r>
                      <a:r>
                        <a:rPr sz="1600" dirty="0">
                          <a:solidFill>
                            <a:srgbClr val="001F5F"/>
                          </a:solidFill>
                          <a:latin typeface="Calibri"/>
                          <a:cs typeface="Calibri"/>
                        </a:rPr>
                        <a:t>-</a:t>
                      </a:r>
                      <a:r>
                        <a:rPr sz="1600" spc="-5" dirty="0">
                          <a:solidFill>
                            <a:srgbClr val="001F5F"/>
                          </a:solidFill>
                          <a:latin typeface="Calibri"/>
                          <a:cs typeface="Calibri"/>
                        </a:rPr>
                        <a:t>b</a:t>
                      </a:r>
                      <a:r>
                        <a:rPr sz="1600" dirty="0">
                          <a:solidFill>
                            <a:srgbClr val="001F5F"/>
                          </a:solidFill>
                          <a:latin typeface="Calibri"/>
                          <a:cs typeface="Calibri"/>
                        </a:rPr>
                        <a:t>it</a:t>
                      </a:r>
                      <a:r>
                        <a:rPr sz="1600" spc="-55" dirty="0">
                          <a:solidFill>
                            <a:srgbClr val="001F5F"/>
                          </a:solidFill>
                          <a:latin typeface="Calibri"/>
                          <a:cs typeface="Calibri"/>
                        </a:rPr>
                        <a:t> </a:t>
                      </a:r>
                      <a:r>
                        <a:rPr sz="1600" spc="-20" dirty="0">
                          <a:solidFill>
                            <a:srgbClr val="001F5F"/>
                          </a:solidFill>
                          <a:latin typeface="Calibri"/>
                          <a:cs typeface="Calibri"/>
                        </a:rPr>
                        <a:t>i</a:t>
                      </a:r>
                      <a:r>
                        <a:rPr sz="1600" dirty="0">
                          <a:solidFill>
                            <a:srgbClr val="001F5F"/>
                          </a:solidFill>
                          <a:latin typeface="Calibri"/>
                          <a:cs typeface="Calibri"/>
                        </a:rPr>
                        <a:t>n</a:t>
                      </a:r>
                      <a:r>
                        <a:rPr sz="1600" spc="-75" dirty="0">
                          <a:solidFill>
                            <a:srgbClr val="001F5F"/>
                          </a:solidFill>
                          <a:latin typeface="Calibri"/>
                          <a:cs typeface="Calibri"/>
                        </a:rPr>
                        <a:t> </a:t>
                      </a:r>
                      <a:r>
                        <a:rPr sz="1600" spc="-55" dirty="0">
                          <a:solidFill>
                            <a:srgbClr val="001F5F"/>
                          </a:solidFill>
                          <a:latin typeface="Calibri"/>
                          <a:cs typeface="Calibri"/>
                        </a:rPr>
                        <a:t>R</a:t>
                      </a:r>
                      <a:r>
                        <a:rPr sz="1600" spc="-30" dirty="0">
                          <a:solidFill>
                            <a:srgbClr val="001F5F"/>
                          </a:solidFill>
                          <a:latin typeface="Calibri"/>
                          <a:cs typeface="Calibri"/>
                        </a:rPr>
                        <a:t>V3</a:t>
                      </a:r>
                      <a:r>
                        <a:rPr sz="1600" dirty="0">
                          <a:solidFill>
                            <a:srgbClr val="001F5F"/>
                          </a:solidFill>
                          <a:latin typeface="Calibri"/>
                          <a:cs typeface="Calibri"/>
                        </a:rPr>
                        <a:t>2</a:t>
                      </a:r>
                      <a:endParaRPr sz="1600">
                        <a:latin typeface="Calibri"/>
                        <a:cs typeface="Calibri"/>
                      </a:endParaRPr>
                    </a:p>
                    <a:p>
                      <a:pPr marL="621665">
                        <a:lnSpc>
                          <a:spcPct val="100000"/>
                        </a:lnSpc>
                        <a:spcBef>
                          <a:spcPts val="180"/>
                        </a:spcBef>
                      </a:pPr>
                      <a:r>
                        <a:rPr sz="1400" spc="-5" dirty="0">
                          <a:solidFill>
                            <a:srgbClr val="005392"/>
                          </a:solidFill>
                          <a:latin typeface="Calibri"/>
                          <a:cs typeface="Calibri"/>
                        </a:rPr>
                        <a:t>64-bit</a:t>
                      </a:r>
                      <a:r>
                        <a:rPr sz="1400" spc="-15" dirty="0">
                          <a:solidFill>
                            <a:srgbClr val="005392"/>
                          </a:solidFill>
                          <a:latin typeface="Calibri"/>
                          <a:cs typeface="Calibri"/>
                        </a:rPr>
                        <a:t> </a:t>
                      </a:r>
                      <a:r>
                        <a:rPr sz="1400" dirty="0">
                          <a:solidFill>
                            <a:srgbClr val="005392"/>
                          </a:solidFill>
                          <a:latin typeface="Calibri"/>
                          <a:cs typeface="Calibri"/>
                        </a:rPr>
                        <a:t>in</a:t>
                      </a:r>
                      <a:r>
                        <a:rPr sz="1400" spc="-20" dirty="0">
                          <a:solidFill>
                            <a:srgbClr val="005392"/>
                          </a:solidFill>
                          <a:latin typeface="Calibri"/>
                          <a:cs typeface="Calibri"/>
                        </a:rPr>
                        <a:t> </a:t>
                      </a:r>
                      <a:r>
                        <a:rPr sz="1400" spc="-10" dirty="0">
                          <a:solidFill>
                            <a:srgbClr val="005392"/>
                          </a:solidFill>
                          <a:latin typeface="Calibri"/>
                          <a:cs typeface="Calibri"/>
                        </a:rPr>
                        <a:t>RV64</a:t>
                      </a:r>
                      <a:endParaRPr sz="1400">
                        <a:latin typeface="Calibri"/>
                        <a:cs typeface="Calibri"/>
                      </a:endParaRPr>
                    </a:p>
                  </a:txBody>
                  <a:tcPr marL="0" marR="0" marT="133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extLst>
                  <a:ext uri="{0D108BD9-81ED-4DB2-BD59-A6C34878D82A}">
                    <a16:rowId xmlns:a16="http://schemas.microsoft.com/office/drawing/2014/main" val="10008"/>
                  </a:ext>
                </a:extLst>
              </a:tr>
              <a:tr h="245364">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AE1F3"/>
                    </a:solidFill>
                  </a:tcPr>
                </a:tc>
                <a:extLst>
                  <a:ext uri="{0D108BD9-81ED-4DB2-BD59-A6C34878D82A}">
                    <a16:rowId xmlns:a16="http://schemas.microsoft.com/office/drawing/2014/main" val="10009"/>
                  </a:ext>
                </a:extLst>
              </a:tr>
            </a:tbl>
          </a:graphicData>
        </a:graphic>
      </p:graphicFrame>
      <p:sp>
        <p:nvSpPr>
          <p:cNvPr id="7" name="object 7"/>
          <p:cNvSpPr txBox="1"/>
          <p:nvPr/>
        </p:nvSpPr>
        <p:spPr>
          <a:xfrm>
            <a:off x="11584940" y="4563617"/>
            <a:ext cx="330200" cy="236220"/>
          </a:xfrm>
          <a:prstGeom prst="rect">
            <a:avLst/>
          </a:prstGeom>
        </p:spPr>
        <p:txBody>
          <a:bodyPr vert="vert" wrap="square" lIns="0" tIns="0" rIns="0" bIns="0" rtlCol="0">
            <a:spAutoFit/>
          </a:bodyPr>
          <a:lstStyle/>
          <a:p>
            <a:pPr marL="12700">
              <a:lnSpc>
                <a:spcPts val="2380"/>
              </a:lnSpc>
            </a:pPr>
            <a:r>
              <a:rPr sz="2400" dirty="0">
                <a:solidFill>
                  <a:srgbClr val="001F5F"/>
                </a:solidFill>
                <a:latin typeface="Calibri"/>
                <a:cs typeface="Calibri"/>
              </a:rPr>
              <a:t>…</a:t>
            </a:r>
            <a:endParaRPr sz="2400">
              <a:latin typeface="Calibri"/>
              <a:cs typeface="Calibri"/>
            </a:endParaRPr>
          </a:p>
        </p:txBody>
      </p:sp>
      <p:sp>
        <p:nvSpPr>
          <p:cNvPr id="8" name="object 8"/>
          <p:cNvSpPr txBox="1"/>
          <p:nvPr/>
        </p:nvSpPr>
        <p:spPr>
          <a:xfrm>
            <a:off x="11559031" y="2460701"/>
            <a:ext cx="217170" cy="1501140"/>
          </a:xfrm>
          <a:prstGeom prst="rect">
            <a:avLst/>
          </a:prstGeom>
        </p:spPr>
        <p:txBody>
          <a:bodyPr vert="horz" wrap="square" lIns="0" tIns="10160" rIns="0" bIns="0" rtlCol="0">
            <a:spAutoFit/>
          </a:bodyPr>
          <a:lstStyle/>
          <a:p>
            <a:pPr marL="12700" marR="5080" algn="just">
              <a:lnSpc>
                <a:spcPct val="101000"/>
              </a:lnSpc>
              <a:spcBef>
                <a:spcPts val="80"/>
              </a:spcBef>
            </a:pPr>
            <a:r>
              <a:rPr sz="1600" spc="-5" dirty="0">
                <a:solidFill>
                  <a:srgbClr val="001F5F"/>
                </a:solidFill>
                <a:latin typeface="Calibri"/>
                <a:cs typeface="Calibri"/>
              </a:rPr>
              <a:t>x0  x1  x2  x3  x4  x5</a:t>
            </a:r>
            <a:endParaRPr sz="1600">
              <a:latin typeface="Calibri"/>
              <a:cs typeface="Calibri"/>
            </a:endParaRPr>
          </a:p>
        </p:txBody>
      </p:sp>
      <p:sp>
        <p:nvSpPr>
          <p:cNvPr id="9" name="object 9"/>
          <p:cNvSpPr txBox="1"/>
          <p:nvPr/>
        </p:nvSpPr>
        <p:spPr>
          <a:xfrm>
            <a:off x="11559031" y="5093334"/>
            <a:ext cx="31750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01F5F"/>
                </a:solidFill>
                <a:latin typeface="Calibri"/>
                <a:cs typeface="Calibri"/>
              </a:rPr>
              <a:t>x</a:t>
            </a:r>
            <a:r>
              <a:rPr sz="1600" spc="-25" dirty="0">
                <a:solidFill>
                  <a:srgbClr val="001F5F"/>
                </a:solidFill>
                <a:latin typeface="Calibri"/>
                <a:cs typeface="Calibri"/>
              </a:rPr>
              <a:t>3</a:t>
            </a:r>
            <a:r>
              <a:rPr sz="1600" spc="-5" dirty="0">
                <a:solidFill>
                  <a:srgbClr val="001F5F"/>
                </a:solidFill>
                <a:latin typeface="Calibri"/>
                <a:cs typeface="Calibri"/>
              </a:rPr>
              <a:t>1</a:t>
            </a:r>
            <a:endParaRPr sz="1600">
              <a:latin typeface="Calibri"/>
              <a:cs typeface="Calibri"/>
            </a:endParaRPr>
          </a:p>
        </p:txBody>
      </p:sp>
      <p:grpSp>
        <p:nvGrpSpPr>
          <p:cNvPr id="10" name="object 10"/>
          <p:cNvGrpSpPr/>
          <p:nvPr/>
        </p:nvGrpSpPr>
        <p:grpSpPr>
          <a:xfrm>
            <a:off x="9310116" y="4840223"/>
            <a:ext cx="2168525" cy="76200"/>
            <a:chOff x="9310116" y="4840223"/>
            <a:chExt cx="2168525" cy="76200"/>
          </a:xfrm>
        </p:grpSpPr>
        <p:pic>
          <p:nvPicPr>
            <p:cNvPr id="11" name="object 11"/>
            <p:cNvPicPr/>
            <p:nvPr/>
          </p:nvPicPr>
          <p:blipFill>
            <a:blip r:embed="rId2" cstate="print"/>
            <a:stretch>
              <a:fillRect/>
            </a:stretch>
          </p:blipFill>
          <p:spPr>
            <a:xfrm>
              <a:off x="9310116" y="4840223"/>
              <a:ext cx="165130" cy="76200"/>
            </a:xfrm>
            <a:prstGeom prst="rect">
              <a:avLst/>
            </a:prstGeom>
          </p:spPr>
        </p:pic>
        <p:sp>
          <p:nvSpPr>
            <p:cNvPr id="12" name="object 12"/>
            <p:cNvSpPr/>
            <p:nvPr/>
          </p:nvSpPr>
          <p:spPr>
            <a:xfrm>
              <a:off x="9513443" y="4871973"/>
              <a:ext cx="1778635" cy="12700"/>
            </a:xfrm>
            <a:custGeom>
              <a:avLst/>
              <a:gdLst/>
              <a:ahLst/>
              <a:cxnLst/>
              <a:rect l="l" t="t" r="r" b="b"/>
              <a:pathLst>
                <a:path w="1778634" h="12700">
                  <a:moveTo>
                    <a:pt x="101625" y="0"/>
                  </a:moveTo>
                  <a:lnTo>
                    <a:pt x="0" y="0"/>
                  </a:lnTo>
                  <a:lnTo>
                    <a:pt x="0" y="12700"/>
                  </a:lnTo>
                  <a:lnTo>
                    <a:pt x="101625" y="12700"/>
                  </a:lnTo>
                  <a:lnTo>
                    <a:pt x="101625" y="0"/>
                  </a:lnTo>
                  <a:close/>
                </a:path>
                <a:path w="1778634" h="12700">
                  <a:moveTo>
                    <a:pt x="241325" y="0"/>
                  </a:moveTo>
                  <a:lnTo>
                    <a:pt x="139700" y="0"/>
                  </a:lnTo>
                  <a:lnTo>
                    <a:pt x="139700" y="12700"/>
                  </a:lnTo>
                  <a:lnTo>
                    <a:pt x="241325" y="12700"/>
                  </a:lnTo>
                  <a:lnTo>
                    <a:pt x="241325" y="0"/>
                  </a:lnTo>
                  <a:close/>
                </a:path>
                <a:path w="1778634" h="12700">
                  <a:moveTo>
                    <a:pt x="381025" y="0"/>
                  </a:moveTo>
                  <a:lnTo>
                    <a:pt x="279400" y="0"/>
                  </a:lnTo>
                  <a:lnTo>
                    <a:pt x="279400" y="12700"/>
                  </a:lnTo>
                  <a:lnTo>
                    <a:pt x="381025" y="12700"/>
                  </a:lnTo>
                  <a:lnTo>
                    <a:pt x="381025" y="0"/>
                  </a:lnTo>
                  <a:close/>
                </a:path>
                <a:path w="1778634" h="12700">
                  <a:moveTo>
                    <a:pt x="520852" y="0"/>
                  </a:moveTo>
                  <a:lnTo>
                    <a:pt x="419227" y="0"/>
                  </a:lnTo>
                  <a:lnTo>
                    <a:pt x="419227" y="12700"/>
                  </a:lnTo>
                  <a:lnTo>
                    <a:pt x="520852" y="12700"/>
                  </a:lnTo>
                  <a:lnTo>
                    <a:pt x="520852" y="0"/>
                  </a:lnTo>
                  <a:close/>
                </a:path>
                <a:path w="1778634" h="12700">
                  <a:moveTo>
                    <a:pt x="660552" y="0"/>
                  </a:moveTo>
                  <a:lnTo>
                    <a:pt x="558927" y="0"/>
                  </a:lnTo>
                  <a:lnTo>
                    <a:pt x="558927" y="12700"/>
                  </a:lnTo>
                  <a:lnTo>
                    <a:pt x="660552" y="12700"/>
                  </a:lnTo>
                  <a:lnTo>
                    <a:pt x="660552" y="0"/>
                  </a:lnTo>
                  <a:close/>
                </a:path>
                <a:path w="1778634" h="12700">
                  <a:moveTo>
                    <a:pt x="800252" y="0"/>
                  </a:moveTo>
                  <a:lnTo>
                    <a:pt x="698627" y="0"/>
                  </a:lnTo>
                  <a:lnTo>
                    <a:pt x="698627" y="12700"/>
                  </a:lnTo>
                  <a:lnTo>
                    <a:pt x="800252" y="12700"/>
                  </a:lnTo>
                  <a:lnTo>
                    <a:pt x="800252" y="0"/>
                  </a:lnTo>
                  <a:close/>
                </a:path>
                <a:path w="1778634" h="12700">
                  <a:moveTo>
                    <a:pt x="940079" y="0"/>
                  </a:moveTo>
                  <a:lnTo>
                    <a:pt x="838454" y="0"/>
                  </a:lnTo>
                  <a:lnTo>
                    <a:pt x="838454" y="12700"/>
                  </a:lnTo>
                  <a:lnTo>
                    <a:pt x="940079" y="12700"/>
                  </a:lnTo>
                  <a:lnTo>
                    <a:pt x="940079" y="0"/>
                  </a:lnTo>
                  <a:close/>
                </a:path>
                <a:path w="1778634" h="12700">
                  <a:moveTo>
                    <a:pt x="1079779" y="0"/>
                  </a:moveTo>
                  <a:lnTo>
                    <a:pt x="978154" y="0"/>
                  </a:lnTo>
                  <a:lnTo>
                    <a:pt x="978154" y="12700"/>
                  </a:lnTo>
                  <a:lnTo>
                    <a:pt x="1079779" y="12700"/>
                  </a:lnTo>
                  <a:lnTo>
                    <a:pt x="1079779" y="0"/>
                  </a:lnTo>
                  <a:close/>
                </a:path>
                <a:path w="1778634" h="12700">
                  <a:moveTo>
                    <a:pt x="1219606" y="0"/>
                  </a:moveTo>
                  <a:lnTo>
                    <a:pt x="1117981" y="0"/>
                  </a:lnTo>
                  <a:lnTo>
                    <a:pt x="1117981" y="12700"/>
                  </a:lnTo>
                  <a:lnTo>
                    <a:pt x="1219606" y="12700"/>
                  </a:lnTo>
                  <a:lnTo>
                    <a:pt x="1219606" y="0"/>
                  </a:lnTo>
                  <a:close/>
                </a:path>
                <a:path w="1778634" h="12700">
                  <a:moveTo>
                    <a:pt x="1359306" y="0"/>
                  </a:moveTo>
                  <a:lnTo>
                    <a:pt x="1257681" y="0"/>
                  </a:lnTo>
                  <a:lnTo>
                    <a:pt x="1257681" y="12700"/>
                  </a:lnTo>
                  <a:lnTo>
                    <a:pt x="1359306" y="12700"/>
                  </a:lnTo>
                  <a:lnTo>
                    <a:pt x="1359306" y="0"/>
                  </a:lnTo>
                  <a:close/>
                </a:path>
                <a:path w="1778634" h="12700">
                  <a:moveTo>
                    <a:pt x="1499006" y="0"/>
                  </a:moveTo>
                  <a:lnTo>
                    <a:pt x="1397381" y="0"/>
                  </a:lnTo>
                  <a:lnTo>
                    <a:pt x="1397381" y="12700"/>
                  </a:lnTo>
                  <a:lnTo>
                    <a:pt x="1499006" y="12700"/>
                  </a:lnTo>
                  <a:lnTo>
                    <a:pt x="1499006" y="0"/>
                  </a:lnTo>
                  <a:close/>
                </a:path>
                <a:path w="1778634" h="12700">
                  <a:moveTo>
                    <a:pt x="1638833" y="0"/>
                  </a:moveTo>
                  <a:lnTo>
                    <a:pt x="1537208" y="0"/>
                  </a:lnTo>
                  <a:lnTo>
                    <a:pt x="1537208" y="12700"/>
                  </a:lnTo>
                  <a:lnTo>
                    <a:pt x="1638833" y="12700"/>
                  </a:lnTo>
                  <a:lnTo>
                    <a:pt x="1638833" y="0"/>
                  </a:lnTo>
                  <a:close/>
                </a:path>
                <a:path w="1778634" h="12700">
                  <a:moveTo>
                    <a:pt x="1778533" y="0"/>
                  </a:moveTo>
                  <a:lnTo>
                    <a:pt x="1676908" y="0"/>
                  </a:lnTo>
                  <a:lnTo>
                    <a:pt x="1676908" y="12700"/>
                  </a:lnTo>
                  <a:lnTo>
                    <a:pt x="1778533" y="12700"/>
                  </a:lnTo>
                  <a:lnTo>
                    <a:pt x="1778533" y="0"/>
                  </a:lnTo>
                  <a:close/>
                </a:path>
              </a:pathLst>
            </a:custGeom>
            <a:solidFill>
              <a:srgbClr val="000000"/>
            </a:solidFill>
          </p:spPr>
          <p:txBody>
            <a:bodyPr wrap="square" lIns="0" tIns="0" rIns="0" bIns="0" rtlCol="0"/>
            <a:lstStyle/>
            <a:p>
              <a:endParaRPr/>
            </a:p>
          </p:txBody>
        </p:sp>
        <p:pic>
          <p:nvPicPr>
            <p:cNvPr id="13" name="object 13"/>
            <p:cNvPicPr/>
            <p:nvPr/>
          </p:nvPicPr>
          <p:blipFill>
            <a:blip r:embed="rId3" cstate="print"/>
            <a:stretch>
              <a:fillRect/>
            </a:stretch>
          </p:blipFill>
          <p:spPr>
            <a:xfrm>
              <a:off x="11330178" y="4840223"/>
              <a:ext cx="148463" cy="76200"/>
            </a:xfrm>
            <a:prstGeom prst="rect">
              <a:avLst/>
            </a:prstGeom>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7E9C-4E47-ECF3-2CDE-C631650BBC96}"/>
              </a:ext>
            </a:extLst>
          </p:cNvPr>
          <p:cNvSpPr>
            <a:spLocks noGrp="1"/>
          </p:cNvSpPr>
          <p:nvPr>
            <p:ph type="title"/>
          </p:nvPr>
        </p:nvSpPr>
        <p:spPr/>
        <p:txBody>
          <a:bodyPr/>
          <a:lstStyle/>
          <a:p>
            <a:r>
              <a:rPr lang="en-US" dirty="0"/>
              <a:t>RISC V Architecture: Privilege levels &amp; Virtual Memory</a:t>
            </a:r>
          </a:p>
        </p:txBody>
      </p:sp>
      <p:sp>
        <p:nvSpPr>
          <p:cNvPr id="3" name="Content Placeholder 2">
            <a:extLst>
              <a:ext uri="{FF2B5EF4-FFF2-40B4-BE49-F238E27FC236}">
                <a16:creationId xmlns:a16="http://schemas.microsoft.com/office/drawing/2014/main" id="{77398B62-F49A-C2F0-4D0E-752A92F2EF68}"/>
              </a:ext>
            </a:extLst>
          </p:cNvPr>
          <p:cNvSpPr>
            <a:spLocks noGrp="1"/>
          </p:cNvSpPr>
          <p:nvPr>
            <p:ph idx="1"/>
          </p:nvPr>
        </p:nvSpPr>
        <p:spPr/>
        <p:txBody>
          <a:bodyPr>
            <a:normAutofit lnSpcReduction="10000"/>
          </a:bodyPr>
          <a:lstStyle/>
          <a:p>
            <a:r>
              <a:rPr lang="en-US" dirty="0"/>
              <a:t>The RISC-V Privileged Architecture Specification defines three privilege levels: </a:t>
            </a:r>
          </a:p>
          <a:p>
            <a:pPr marL="914400" lvl="1" indent="-457200">
              <a:buFont typeface="+mj-lt"/>
              <a:buAutoNum type="arabicPeriod"/>
            </a:pPr>
            <a:r>
              <a:rPr lang="en-US" dirty="0"/>
              <a:t>machine mode (M-mode), </a:t>
            </a:r>
          </a:p>
          <a:p>
            <a:pPr marL="914400" lvl="1" indent="-457200">
              <a:buFont typeface="+mj-lt"/>
              <a:buAutoNum type="arabicPeriod"/>
            </a:pPr>
            <a:r>
              <a:rPr lang="en-US" dirty="0"/>
              <a:t>supervisor mode (S-mode), </a:t>
            </a:r>
          </a:p>
          <a:p>
            <a:pPr marL="914400" lvl="1" indent="-457200">
              <a:buFont typeface="+mj-lt"/>
              <a:buAutoNum type="arabicPeriod"/>
            </a:pPr>
            <a:r>
              <a:rPr lang="en-US" dirty="0"/>
              <a:t>user mode (U-mode).</a:t>
            </a:r>
          </a:p>
          <a:p>
            <a:r>
              <a:rPr lang="en-US" dirty="0"/>
              <a:t> These privilege levels provide a mechanism for isolating the operating system kernel, hypervisors, and user applications, ensuring system security and stability. </a:t>
            </a:r>
          </a:p>
          <a:p>
            <a:r>
              <a:rPr lang="en-US" dirty="0"/>
              <a:t>RISC-V also supports a virtual memory system based on a multi-level page table scheme, enabling efficient memory management and protection.</a:t>
            </a:r>
          </a:p>
        </p:txBody>
      </p:sp>
    </p:spTree>
    <p:extLst>
      <p:ext uri="{BB962C8B-B14F-4D97-AF65-F5344CB8AC3E}">
        <p14:creationId xmlns:p14="http://schemas.microsoft.com/office/powerpoint/2010/main" val="2606054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8D16630-D0CA-061D-80A3-821F71326E57}"/>
              </a:ext>
            </a:extLst>
          </p:cNvPr>
          <p:cNvSpPr>
            <a:spLocks noGrp="1"/>
          </p:cNvSpPr>
          <p:nvPr>
            <p:ph type="title"/>
          </p:nvPr>
        </p:nvSpPr>
        <p:spPr>
          <a:xfrm>
            <a:off x="841248" y="365760"/>
            <a:ext cx="10515600" cy="1325563"/>
          </a:xfrm>
        </p:spPr>
        <p:txBody>
          <a:bodyPr/>
          <a:lstStyle/>
          <a:p>
            <a:r>
              <a:rPr lang="en-US" altLang="en-US" dirty="0"/>
              <a:t>Eight Great Ideas</a:t>
            </a:r>
          </a:p>
        </p:txBody>
      </p:sp>
      <p:sp>
        <p:nvSpPr>
          <p:cNvPr id="19459" name="Content Placeholder 2">
            <a:extLst>
              <a:ext uri="{FF2B5EF4-FFF2-40B4-BE49-F238E27FC236}">
                <a16:creationId xmlns:a16="http://schemas.microsoft.com/office/drawing/2014/main" id="{2B755F63-1B15-AAB9-6D21-158DCFA562DB}"/>
              </a:ext>
            </a:extLst>
          </p:cNvPr>
          <p:cNvSpPr>
            <a:spLocks noGrp="1"/>
          </p:cNvSpPr>
          <p:nvPr>
            <p:ph idx="1"/>
          </p:nvPr>
        </p:nvSpPr>
        <p:spPr/>
        <p:txBody>
          <a:bodyPr>
            <a:normAutofit fontScale="85000" lnSpcReduction="20000"/>
          </a:bodyPr>
          <a:lstStyle/>
          <a:p>
            <a:pPr>
              <a:lnSpc>
                <a:spcPct val="150000"/>
              </a:lnSpc>
            </a:pPr>
            <a:r>
              <a:rPr lang="en-US" altLang="en-US" sz="2400" dirty="0"/>
              <a:t>Design for </a:t>
            </a:r>
            <a:r>
              <a:rPr lang="en-US" altLang="en-US" sz="2400" b="1" i="1" dirty="0"/>
              <a:t>Moore’s Law</a:t>
            </a:r>
          </a:p>
          <a:p>
            <a:pPr>
              <a:lnSpc>
                <a:spcPct val="150000"/>
              </a:lnSpc>
            </a:pPr>
            <a:r>
              <a:rPr lang="en-US" altLang="en-US" sz="2400" dirty="0"/>
              <a:t>Use </a:t>
            </a:r>
            <a:r>
              <a:rPr lang="en-US" altLang="en-US" sz="2400" b="1" i="1" dirty="0"/>
              <a:t>abstraction</a:t>
            </a:r>
            <a:r>
              <a:rPr lang="en-US" altLang="en-US" sz="2400" dirty="0"/>
              <a:t> to simplify design</a:t>
            </a:r>
          </a:p>
          <a:p>
            <a:pPr>
              <a:lnSpc>
                <a:spcPct val="150000"/>
              </a:lnSpc>
            </a:pPr>
            <a:r>
              <a:rPr lang="en-US" altLang="en-US" sz="2400" dirty="0"/>
              <a:t>Make the </a:t>
            </a:r>
            <a:r>
              <a:rPr lang="en-US" altLang="en-US" sz="2400" b="1" i="1" dirty="0"/>
              <a:t>common case fast</a:t>
            </a:r>
          </a:p>
          <a:p>
            <a:pPr>
              <a:lnSpc>
                <a:spcPct val="150000"/>
              </a:lnSpc>
            </a:pPr>
            <a:r>
              <a:rPr lang="en-US" altLang="en-US" sz="2400" dirty="0"/>
              <a:t>Performance </a:t>
            </a:r>
            <a:r>
              <a:rPr lang="en-US" altLang="en-US" sz="2400" i="1" dirty="0"/>
              <a:t>via</a:t>
            </a:r>
            <a:r>
              <a:rPr lang="en-US" altLang="en-US" sz="2400" dirty="0"/>
              <a:t> </a:t>
            </a:r>
            <a:r>
              <a:rPr lang="en-US" altLang="en-US" sz="2400" b="1" i="1" dirty="0"/>
              <a:t>parallelism</a:t>
            </a:r>
          </a:p>
          <a:p>
            <a:pPr>
              <a:lnSpc>
                <a:spcPct val="150000"/>
              </a:lnSpc>
            </a:pPr>
            <a:r>
              <a:rPr lang="en-US" altLang="en-US" sz="2400" dirty="0"/>
              <a:t>Performance </a:t>
            </a:r>
            <a:r>
              <a:rPr lang="en-US" altLang="en-US" sz="2400" i="1" dirty="0"/>
              <a:t>via</a:t>
            </a:r>
            <a:r>
              <a:rPr lang="en-US" altLang="en-US" sz="2400" dirty="0"/>
              <a:t> </a:t>
            </a:r>
            <a:r>
              <a:rPr lang="en-US" altLang="en-US" sz="2400" b="1" i="1" dirty="0"/>
              <a:t>pipelining</a:t>
            </a:r>
          </a:p>
          <a:p>
            <a:pPr>
              <a:lnSpc>
                <a:spcPct val="150000"/>
              </a:lnSpc>
            </a:pPr>
            <a:r>
              <a:rPr lang="en-US" altLang="en-US" sz="2400" dirty="0"/>
              <a:t>Performance </a:t>
            </a:r>
            <a:r>
              <a:rPr lang="en-US" altLang="en-US" sz="2400" i="1" dirty="0"/>
              <a:t>via</a:t>
            </a:r>
            <a:r>
              <a:rPr lang="en-US" altLang="en-US" sz="2400" dirty="0"/>
              <a:t> </a:t>
            </a:r>
            <a:r>
              <a:rPr lang="en-US" altLang="en-US" sz="2400" b="1" i="1" dirty="0"/>
              <a:t>prediction</a:t>
            </a:r>
          </a:p>
          <a:p>
            <a:pPr>
              <a:lnSpc>
                <a:spcPct val="150000"/>
              </a:lnSpc>
            </a:pPr>
            <a:r>
              <a:rPr lang="en-US" altLang="en-US" sz="2400" b="1" i="1" dirty="0"/>
              <a:t>Hierarchy</a:t>
            </a:r>
            <a:r>
              <a:rPr lang="en-US" altLang="en-US" sz="2400" dirty="0"/>
              <a:t> of memories</a:t>
            </a:r>
          </a:p>
          <a:p>
            <a:pPr>
              <a:lnSpc>
                <a:spcPct val="150000"/>
              </a:lnSpc>
            </a:pPr>
            <a:r>
              <a:rPr lang="en-US" altLang="en-US" sz="2400" b="1" i="1" dirty="0"/>
              <a:t>Dependability</a:t>
            </a:r>
            <a:r>
              <a:rPr lang="en-US" altLang="en-US" sz="2400" dirty="0"/>
              <a:t> </a:t>
            </a:r>
            <a:r>
              <a:rPr lang="en-US" altLang="en-US" sz="2400" i="1" dirty="0"/>
              <a:t>via</a:t>
            </a:r>
            <a:r>
              <a:rPr lang="en-US" altLang="en-US" sz="2400" dirty="0"/>
              <a:t> redundancy</a:t>
            </a:r>
          </a:p>
        </p:txBody>
      </p:sp>
      <p:pic>
        <p:nvPicPr>
          <p:cNvPr id="19462" name="Picture 6">
            <a:extLst>
              <a:ext uri="{FF2B5EF4-FFF2-40B4-BE49-F238E27FC236}">
                <a16:creationId xmlns:a16="http://schemas.microsoft.com/office/drawing/2014/main" id="{EC9E5C81-98DB-BC74-91BA-0917E084EB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8888" y="1112838"/>
            <a:ext cx="6477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7">
            <a:extLst>
              <a:ext uri="{FF2B5EF4-FFF2-40B4-BE49-F238E27FC236}">
                <a16:creationId xmlns:a16="http://schemas.microsoft.com/office/drawing/2014/main" id="{639B8DF0-4FEF-4868-15C0-31ACC953E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0438" y="1760538"/>
            <a:ext cx="576262"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Picture 8">
            <a:extLst>
              <a:ext uri="{FF2B5EF4-FFF2-40B4-BE49-F238E27FC236}">
                <a16:creationId xmlns:a16="http://schemas.microsoft.com/office/drawing/2014/main" id="{7C195FC9-D46E-DCBB-B8FD-768483A2B7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9350" y="2389188"/>
            <a:ext cx="858838"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5" name="Picture 9">
            <a:extLst>
              <a:ext uri="{FF2B5EF4-FFF2-40B4-BE49-F238E27FC236}">
                <a16:creationId xmlns:a16="http://schemas.microsoft.com/office/drawing/2014/main" id="{FF455D1F-F946-F965-BDF5-1435CFFF6B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9000" y="2997200"/>
            <a:ext cx="7191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6" name="Picture 10">
            <a:extLst>
              <a:ext uri="{FF2B5EF4-FFF2-40B4-BE49-F238E27FC236}">
                <a16:creationId xmlns:a16="http://schemas.microsoft.com/office/drawing/2014/main" id="{388B1165-66F8-1E64-4079-459D269C27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1900" y="3597276"/>
            <a:ext cx="6985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7" name="Picture 11">
            <a:extLst>
              <a:ext uri="{FF2B5EF4-FFF2-40B4-BE49-F238E27FC236}">
                <a16:creationId xmlns:a16="http://schemas.microsoft.com/office/drawing/2014/main" id="{9CD2FBEB-AD95-192A-D91C-F822340766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20113" y="4197350"/>
            <a:ext cx="690562"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8" name="Picture 12">
            <a:extLst>
              <a:ext uri="{FF2B5EF4-FFF2-40B4-BE49-F238E27FC236}">
                <a16:creationId xmlns:a16="http://schemas.microsoft.com/office/drawing/2014/main" id="{E39604EB-807E-3980-5DAF-DD8D57D576F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35863" y="4808538"/>
            <a:ext cx="7874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9" name="Picture 13">
            <a:extLst>
              <a:ext uri="{FF2B5EF4-FFF2-40B4-BE49-F238E27FC236}">
                <a16:creationId xmlns:a16="http://schemas.microsoft.com/office/drawing/2014/main" id="{B0973A5E-A170-8341-D6B2-5CB3C1CB1C8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99464" y="5586413"/>
            <a:ext cx="92233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3490" y="222826"/>
            <a:ext cx="4847689" cy="689932"/>
          </a:xfrm>
          <a:prstGeom prst="rect">
            <a:avLst/>
          </a:prstGeom>
        </p:spPr>
        <p:txBody>
          <a:bodyPr vert="horz" wrap="square" lIns="0" tIns="12700" rIns="0" bIns="0" rtlCol="0">
            <a:spAutoFit/>
          </a:bodyPr>
          <a:lstStyle/>
          <a:p>
            <a:pPr marL="12700">
              <a:lnSpc>
                <a:spcPct val="100000"/>
              </a:lnSpc>
              <a:spcBef>
                <a:spcPts val="100"/>
              </a:spcBef>
            </a:pPr>
            <a:r>
              <a:rPr spc="-195" dirty="0"/>
              <a:t>RIS</a:t>
            </a:r>
            <a:r>
              <a:rPr spc="-200" dirty="0"/>
              <a:t>C</a:t>
            </a:r>
            <a:r>
              <a:rPr spc="-229" dirty="0"/>
              <a:t>-</a:t>
            </a:r>
            <a:r>
              <a:rPr spc="-45" dirty="0"/>
              <a:t>V</a:t>
            </a:r>
            <a:r>
              <a:rPr spc="-165" dirty="0"/>
              <a:t> </a:t>
            </a:r>
            <a:r>
              <a:rPr spc="-25" dirty="0"/>
              <a:t>Mo</a:t>
            </a:r>
            <a:r>
              <a:rPr spc="-35" dirty="0"/>
              <a:t>d</a:t>
            </a:r>
            <a:r>
              <a:rPr spc="-114" dirty="0"/>
              <a:t>es</a:t>
            </a:r>
          </a:p>
        </p:txBody>
      </p:sp>
      <p:sp>
        <p:nvSpPr>
          <p:cNvPr id="3" name="object 3"/>
          <p:cNvSpPr txBox="1"/>
          <p:nvPr/>
        </p:nvSpPr>
        <p:spPr>
          <a:xfrm>
            <a:off x="1095247" y="1842262"/>
            <a:ext cx="6623684" cy="4027804"/>
          </a:xfrm>
          <a:prstGeom prst="rect">
            <a:avLst/>
          </a:prstGeom>
        </p:spPr>
        <p:txBody>
          <a:bodyPr vert="horz" wrap="square" lIns="0" tIns="13335" rIns="0" bIns="0" rtlCol="0">
            <a:spAutoFit/>
          </a:bodyPr>
          <a:lstStyle/>
          <a:p>
            <a:pPr marL="443865" marR="1006475" indent="-431800">
              <a:lnSpc>
                <a:spcPct val="100000"/>
              </a:lnSpc>
              <a:spcBef>
                <a:spcPts val="105"/>
              </a:spcBef>
              <a:buFont typeface="Arial MT"/>
              <a:buChar char="•"/>
              <a:tabLst>
                <a:tab pos="443865" algn="l"/>
                <a:tab pos="444500" algn="l"/>
              </a:tabLst>
            </a:pPr>
            <a:r>
              <a:rPr sz="2000" b="1" dirty="0">
                <a:solidFill>
                  <a:srgbClr val="3B3B3B"/>
                </a:solidFill>
                <a:latin typeface="Calibri"/>
                <a:cs typeface="Calibri"/>
              </a:rPr>
              <a:t>RISC-V </a:t>
            </a:r>
            <a:r>
              <a:rPr sz="2000" b="1" spc="-5" dirty="0">
                <a:solidFill>
                  <a:srgbClr val="3B3B3B"/>
                </a:solidFill>
                <a:latin typeface="Calibri"/>
                <a:cs typeface="Calibri"/>
              </a:rPr>
              <a:t>Privileged </a:t>
            </a:r>
            <a:r>
              <a:rPr sz="2000" b="1" dirty="0">
                <a:solidFill>
                  <a:srgbClr val="3B3B3B"/>
                </a:solidFill>
                <a:latin typeface="Calibri"/>
                <a:cs typeface="Calibri"/>
              </a:rPr>
              <a:t>Specification defines 3 levels of </a:t>
            </a:r>
            <a:r>
              <a:rPr sz="2000" b="1" spc="-440" dirty="0">
                <a:solidFill>
                  <a:srgbClr val="3B3B3B"/>
                </a:solidFill>
                <a:latin typeface="Calibri"/>
                <a:cs typeface="Calibri"/>
              </a:rPr>
              <a:t> </a:t>
            </a:r>
            <a:r>
              <a:rPr sz="2000" b="1" dirty="0">
                <a:solidFill>
                  <a:srgbClr val="3B3B3B"/>
                </a:solidFill>
                <a:latin typeface="Calibri"/>
                <a:cs typeface="Calibri"/>
              </a:rPr>
              <a:t>privilege,</a:t>
            </a:r>
            <a:r>
              <a:rPr sz="2000" b="1" spc="-20" dirty="0">
                <a:solidFill>
                  <a:srgbClr val="3B3B3B"/>
                </a:solidFill>
                <a:latin typeface="Calibri"/>
                <a:cs typeface="Calibri"/>
              </a:rPr>
              <a:t> </a:t>
            </a:r>
            <a:r>
              <a:rPr sz="2000" b="1" spc="-5" dirty="0">
                <a:solidFill>
                  <a:srgbClr val="3B3B3B"/>
                </a:solidFill>
                <a:latin typeface="Calibri"/>
                <a:cs typeface="Calibri"/>
              </a:rPr>
              <a:t>called</a:t>
            </a:r>
            <a:r>
              <a:rPr sz="2000" b="1" spc="-15" dirty="0">
                <a:solidFill>
                  <a:srgbClr val="3B3B3B"/>
                </a:solidFill>
                <a:latin typeface="Calibri"/>
                <a:cs typeface="Calibri"/>
              </a:rPr>
              <a:t> </a:t>
            </a:r>
            <a:r>
              <a:rPr sz="2000" b="1" dirty="0">
                <a:solidFill>
                  <a:srgbClr val="3B3B3B"/>
                </a:solidFill>
                <a:latin typeface="Calibri"/>
                <a:cs typeface="Calibri"/>
              </a:rPr>
              <a:t>Modes</a:t>
            </a:r>
            <a:endParaRPr sz="2000">
              <a:latin typeface="Calibri"/>
              <a:cs typeface="Calibri"/>
            </a:endParaRPr>
          </a:p>
          <a:p>
            <a:pPr>
              <a:lnSpc>
                <a:spcPct val="100000"/>
              </a:lnSpc>
              <a:spcBef>
                <a:spcPts val="25"/>
              </a:spcBef>
              <a:buClr>
                <a:srgbClr val="3B3B3B"/>
              </a:buClr>
              <a:buFont typeface="Arial MT"/>
              <a:buChar char="•"/>
            </a:pPr>
            <a:endParaRPr sz="2850">
              <a:latin typeface="Calibri"/>
              <a:cs typeface="Calibri"/>
            </a:endParaRPr>
          </a:p>
          <a:p>
            <a:pPr marL="443865" marR="490220" indent="-431800">
              <a:lnSpc>
                <a:spcPct val="100000"/>
              </a:lnSpc>
              <a:buFont typeface="Arial MT"/>
              <a:buChar char="•"/>
              <a:tabLst>
                <a:tab pos="443865" algn="l"/>
                <a:tab pos="444500" algn="l"/>
              </a:tabLst>
            </a:pPr>
            <a:r>
              <a:rPr sz="2000" b="1" spc="-5" dirty="0">
                <a:solidFill>
                  <a:srgbClr val="3B3B3B"/>
                </a:solidFill>
                <a:latin typeface="Calibri"/>
                <a:cs typeface="Calibri"/>
              </a:rPr>
              <a:t>Machine mode </a:t>
            </a:r>
            <a:r>
              <a:rPr sz="2000" b="1" dirty="0">
                <a:solidFill>
                  <a:srgbClr val="3B3B3B"/>
                </a:solidFill>
                <a:latin typeface="Calibri"/>
                <a:cs typeface="Calibri"/>
              </a:rPr>
              <a:t>is the highest privileged mode and the </a:t>
            </a:r>
            <a:r>
              <a:rPr sz="2000" b="1" spc="-440" dirty="0">
                <a:solidFill>
                  <a:srgbClr val="3B3B3B"/>
                </a:solidFill>
                <a:latin typeface="Calibri"/>
                <a:cs typeface="Calibri"/>
              </a:rPr>
              <a:t> </a:t>
            </a:r>
            <a:r>
              <a:rPr sz="2000" b="1" dirty="0">
                <a:solidFill>
                  <a:srgbClr val="3B3B3B"/>
                </a:solidFill>
                <a:latin typeface="Calibri"/>
                <a:cs typeface="Calibri"/>
              </a:rPr>
              <a:t>only</a:t>
            </a:r>
            <a:r>
              <a:rPr sz="2000" b="1" spc="-25" dirty="0">
                <a:solidFill>
                  <a:srgbClr val="3B3B3B"/>
                </a:solidFill>
                <a:latin typeface="Calibri"/>
                <a:cs typeface="Calibri"/>
              </a:rPr>
              <a:t> </a:t>
            </a:r>
            <a:r>
              <a:rPr sz="2000" b="1" spc="-5" dirty="0">
                <a:solidFill>
                  <a:srgbClr val="3B3B3B"/>
                </a:solidFill>
                <a:latin typeface="Calibri"/>
                <a:cs typeface="Calibri"/>
              </a:rPr>
              <a:t>required</a:t>
            </a:r>
            <a:r>
              <a:rPr sz="2000" b="1" dirty="0">
                <a:solidFill>
                  <a:srgbClr val="3B3B3B"/>
                </a:solidFill>
                <a:latin typeface="Calibri"/>
                <a:cs typeface="Calibri"/>
              </a:rPr>
              <a:t> mode</a:t>
            </a:r>
            <a:endParaRPr sz="2000">
              <a:latin typeface="Calibri"/>
              <a:cs typeface="Calibri"/>
            </a:endParaRPr>
          </a:p>
          <a:p>
            <a:pPr marL="1053465" marR="967105" lvl="1" indent="-431800">
              <a:lnSpc>
                <a:spcPct val="100000"/>
              </a:lnSpc>
              <a:buFont typeface="Arial MT"/>
              <a:buChar char="–"/>
              <a:tabLst>
                <a:tab pos="1053465" algn="l"/>
                <a:tab pos="1054100" algn="l"/>
              </a:tabLst>
            </a:pPr>
            <a:r>
              <a:rPr sz="2000" spc="-5" dirty="0">
                <a:solidFill>
                  <a:srgbClr val="797979"/>
                </a:solidFill>
                <a:latin typeface="Calibri"/>
                <a:cs typeface="Calibri"/>
              </a:rPr>
              <a:t>Flexibility</a:t>
            </a:r>
            <a:r>
              <a:rPr sz="2000" spc="20" dirty="0">
                <a:solidFill>
                  <a:srgbClr val="797979"/>
                </a:solidFill>
                <a:latin typeface="Calibri"/>
                <a:cs typeface="Calibri"/>
              </a:rPr>
              <a:t> </a:t>
            </a:r>
            <a:r>
              <a:rPr sz="2000" spc="-5" dirty="0">
                <a:solidFill>
                  <a:srgbClr val="797979"/>
                </a:solidFill>
                <a:latin typeface="Calibri"/>
                <a:cs typeface="Calibri"/>
              </a:rPr>
              <a:t>allows</a:t>
            </a:r>
            <a:r>
              <a:rPr sz="2000" spc="10" dirty="0">
                <a:solidFill>
                  <a:srgbClr val="797979"/>
                </a:solidFill>
                <a:latin typeface="Calibri"/>
                <a:cs typeface="Calibri"/>
              </a:rPr>
              <a:t> </a:t>
            </a:r>
            <a:r>
              <a:rPr sz="2000" spc="-5" dirty="0">
                <a:solidFill>
                  <a:srgbClr val="797979"/>
                </a:solidFill>
                <a:latin typeface="Calibri"/>
                <a:cs typeface="Calibri"/>
              </a:rPr>
              <a:t>for</a:t>
            </a:r>
            <a:r>
              <a:rPr sz="2000" dirty="0">
                <a:solidFill>
                  <a:srgbClr val="797979"/>
                </a:solidFill>
                <a:latin typeface="Calibri"/>
                <a:cs typeface="Calibri"/>
              </a:rPr>
              <a:t> a</a:t>
            </a:r>
            <a:r>
              <a:rPr sz="2000" spc="5" dirty="0">
                <a:solidFill>
                  <a:srgbClr val="797979"/>
                </a:solidFill>
                <a:latin typeface="Calibri"/>
                <a:cs typeface="Calibri"/>
              </a:rPr>
              <a:t> </a:t>
            </a:r>
            <a:r>
              <a:rPr sz="2000" dirty="0">
                <a:solidFill>
                  <a:srgbClr val="797979"/>
                </a:solidFill>
                <a:latin typeface="Calibri"/>
                <a:cs typeface="Calibri"/>
              </a:rPr>
              <a:t>range</a:t>
            </a:r>
            <a:r>
              <a:rPr sz="2000" spc="-10" dirty="0">
                <a:solidFill>
                  <a:srgbClr val="797979"/>
                </a:solidFill>
                <a:latin typeface="Calibri"/>
                <a:cs typeface="Calibri"/>
              </a:rPr>
              <a:t> </a:t>
            </a:r>
            <a:r>
              <a:rPr sz="2000" spc="-5" dirty="0">
                <a:solidFill>
                  <a:srgbClr val="797979"/>
                </a:solidFill>
                <a:latin typeface="Calibri"/>
                <a:cs typeface="Calibri"/>
              </a:rPr>
              <a:t>of </a:t>
            </a:r>
            <a:r>
              <a:rPr sz="2000" dirty="0">
                <a:solidFill>
                  <a:srgbClr val="797979"/>
                </a:solidFill>
                <a:latin typeface="Calibri"/>
                <a:cs typeface="Calibri"/>
              </a:rPr>
              <a:t>targeted </a:t>
            </a:r>
            <a:r>
              <a:rPr sz="2000" spc="5" dirty="0">
                <a:solidFill>
                  <a:srgbClr val="797979"/>
                </a:solidFill>
                <a:latin typeface="Calibri"/>
                <a:cs typeface="Calibri"/>
              </a:rPr>
              <a:t> </a:t>
            </a:r>
            <a:r>
              <a:rPr sz="2000" dirty="0">
                <a:solidFill>
                  <a:srgbClr val="797979"/>
                </a:solidFill>
                <a:latin typeface="Calibri"/>
                <a:cs typeface="Calibri"/>
              </a:rPr>
              <a:t>implementations </a:t>
            </a:r>
            <a:r>
              <a:rPr sz="2000" spc="-5" dirty="0">
                <a:solidFill>
                  <a:srgbClr val="797979"/>
                </a:solidFill>
                <a:latin typeface="Calibri"/>
                <a:cs typeface="Calibri"/>
              </a:rPr>
              <a:t>from </a:t>
            </a:r>
            <a:r>
              <a:rPr sz="2000" dirty="0">
                <a:solidFill>
                  <a:srgbClr val="797979"/>
                </a:solidFill>
                <a:latin typeface="Calibri"/>
                <a:cs typeface="Calibri"/>
              </a:rPr>
              <a:t>simple MCUs to </a:t>
            </a:r>
            <a:r>
              <a:rPr sz="2000" spc="-10" dirty="0">
                <a:solidFill>
                  <a:srgbClr val="797979"/>
                </a:solidFill>
                <a:latin typeface="Calibri"/>
                <a:cs typeface="Calibri"/>
              </a:rPr>
              <a:t>high- </a:t>
            </a:r>
            <a:r>
              <a:rPr sz="2000" spc="-440" dirty="0">
                <a:solidFill>
                  <a:srgbClr val="797979"/>
                </a:solidFill>
                <a:latin typeface="Calibri"/>
                <a:cs typeface="Calibri"/>
              </a:rPr>
              <a:t> </a:t>
            </a:r>
            <a:r>
              <a:rPr sz="2000" dirty="0">
                <a:solidFill>
                  <a:srgbClr val="797979"/>
                </a:solidFill>
                <a:latin typeface="Calibri"/>
                <a:cs typeface="Calibri"/>
              </a:rPr>
              <a:t>performance</a:t>
            </a:r>
            <a:r>
              <a:rPr sz="2000" spc="-5" dirty="0">
                <a:solidFill>
                  <a:srgbClr val="797979"/>
                </a:solidFill>
                <a:latin typeface="Calibri"/>
                <a:cs typeface="Calibri"/>
              </a:rPr>
              <a:t> </a:t>
            </a:r>
            <a:r>
              <a:rPr sz="2000" dirty="0">
                <a:solidFill>
                  <a:srgbClr val="797979"/>
                </a:solidFill>
                <a:latin typeface="Calibri"/>
                <a:cs typeface="Calibri"/>
              </a:rPr>
              <a:t>Application</a:t>
            </a:r>
            <a:r>
              <a:rPr sz="2000" spc="-5" dirty="0">
                <a:solidFill>
                  <a:srgbClr val="797979"/>
                </a:solidFill>
                <a:latin typeface="Calibri"/>
                <a:cs typeface="Calibri"/>
              </a:rPr>
              <a:t> </a:t>
            </a:r>
            <a:r>
              <a:rPr sz="2000" dirty="0">
                <a:solidFill>
                  <a:srgbClr val="797979"/>
                </a:solidFill>
                <a:latin typeface="Calibri"/>
                <a:cs typeface="Calibri"/>
              </a:rPr>
              <a:t>Processors</a:t>
            </a:r>
            <a:endParaRPr sz="2000">
              <a:latin typeface="Calibri"/>
              <a:cs typeface="Calibri"/>
            </a:endParaRPr>
          </a:p>
          <a:p>
            <a:pPr lvl="1">
              <a:lnSpc>
                <a:spcPct val="100000"/>
              </a:lnSpc>
              <a:buClr>
                <a:srgbClr val="797979"/>
              </a:buClr>
              <a:buFont typeface="Arial MT"/>
              <a:buChar char="–"/>
            </a:pPr>
            <a:endParaRPr sz="2000">
              <a:latin typeface="Calibri"/>
              <a:cs typeface="Calibri"/>
            </a:endParaRPr>
          </a:p>
          <a:p>
            <a:pPr marL="443865" indent="-431800">
              <a:lnSpc>
                <a:spcPct val="100000"/>
              </a:lnSpc>
              <a:spcBef>
                <a:spcPts val="1555"/>
              </a:spcBef>
              <a:buFont typeface="Arial MT"/>
              <a:buChar char="•"/>
              <a:tabLst>
                <a:tab pos="443865" algn="l"/>
                <a:tab pos="444500" algn="l"/>
              </a:tabLst>
            </a:pPr>
            <a:r>
              <a:rPr sz="2000" b="1" spc="-5" dirty="0">
                <a:solidFill>
                  <a:srgbClr val="3B3B3B"/>
                </a:solidFill>
                <a:latin typeface="Calibri"/>
                <a:cs typeface="Calibri"/>
              </a:rPr>
              <a:t>Machine,</a:t>
            </a:r>
            <a:r>
              <a:rPr sz="2000" b="1" spc="-25" dirty="0">
                <a:solidFill>
                  <a:srgbClr val="3B3B3B"/>
                </a:solidFill>
                <a:latin typeface="Calibri"/>
                <a:cs typeface="Calibri"/>
              </a:rPr>
              <a:t> </a:t>
            </a:r>
            <a:r>
              <a:rPr sz="2000" b="1" dirty="0">
                <a:solidFill>
                  <a:srgbClr val="3B3B3B"/>
                </a:solidFill>
                <a:latin typeface="Calibri"/>
                <a:cs typeface="Calibri"/>
              </a:rPr>
              <a:t>Hypervisor, Supervisor</a:t>
            </a:r>
            <a:r>
              <a:rPr sz="2000" b="1" spc="-10" dirty="0">
                <a:solidFill>
                  <a:srgbClr val="3B3B3B"/>
                </a:solidFill>
                <a:latin typeface="Calibri"/>
                <a:cs typeface="Calibri"/>
              </a:rPr>
              <a:t> </a:t>
            </a:r>
            <a:r>
              <a:rPr sz="2000" b="1" dirty="0">
                <a:solidFill>
                  <a:srgbClr val="3B3B3B"/>
                </a:solidFill>
                <a:latin typeface="Calibri"/>
                <a:cs typeface="Calibri"/>
              </a:rPr>
              <a:t>modes</a:t>
            </a:r>
            <a:r>
              <a:rPr sz="2000" b="1" spc="-20" dirty="0">
                <a:solidFill>
                  <a:srgbClr val="3B3B3B"/>
                </a:solidFill>
                <a:latin typeface="Calibri"/>
                <a:cs typeface="Calibri"/>
              </a:rPr>
              <a:t> </a:t>
            </a:r>
            <a:r>
              <a:rPr sz="2000" b="1" spc="-5" dirty="0">
                <a:solidFill>
                  <a:srgbClr val="3B3B3B"/>
                </a:solidFill>
                <a:latin typeface="Calibri"/>
                <a:cs typeface="Calibri"/>
              </a:rPr>
              <a:t>each</a:t>
            </a:r>
            <a:r>
              <a:rPr sz="2000" b="1" spc="-15" dirty="0">
                <a:solidFill>
                  <a:srgbClr val="3B3B3B"/>
                </a:solidFill>
                <a:latin typeface="Calibri"/>
                <a:cs typeface="Calibri"/>
              </a:rPr>
              <a:t> </a:t>
            </a:r>
            <a:r>
              <a:rPr sz="2000" b="1" dirty="0">
                <a:solidFill>
                  <a:srgbClr val="3B3B3B"/>
                </a:solidFill>
                <a:latin typeface="Calibri"/>
                <a:cs typeface="Calibri"/>
              </a:rPr>
              <a:t>have </a:t>
            </a:r>
            <a:r>
              <a:rPr sz="2000" b="1" spc="-5" dirty="0">
                <a:solidFill>
                  <a:srgbClr val="3B3B3B"/>
                </a:solidFill>
                <a:latin typeface="Calibri"/>
                <a:cs typeface="Calibri"/>
              </a:rPr>
              <a:t>Control</a:t>
            </a:r>
            <a:endParaRPr sz="2000">
              <a:latin typeface="Calibri"/>
              <a:cs typeface="Calibri"/>
            </a:endParaRPr>
          </a:p>
          <a:p>
            <a:pPr marL="443865">
              <a:lnSpc>
                <a:spcPct val="100000"/>
              </a:lnSpc>
            </a:pPr>
            <a:r>
              <a:rPr sz="2000" b="1" dirty="0">
                <a:solidFill>
                  <a:srgbClr val="3B3B3B"/>
                </a:solidFill>
                <a:latin typeface="Calibri"/>
                <a:cs typeface="Calibri"/>
              </a:rPr>
              <a:t>and</a:t>
            </a:r>
            <a:r>
              <a:rPr sz="2000" b="1" spc="-20" dirty="0">
                <a:solidFill>
                  <a:srgbClr val="3B3B3B"/>
                </a:solidFill>
                <a:latin typeface="Calibri"/>
                <a:cs typeface="Calibri"/>
              </a:rPr>
              <a:t> </a:t>
            </a:r>
            <a:r>
              <a:rPr sz="2000" b="1" dirty="0">
                <a:solidFill>
                  <a:srgbClr val="3B3B3B"/>
                </a:solidFill>
                <a:latin typeface="Calibri"/>
                <a:cs typeface="Calibri"/>
              </a:rPr>
              <a:t>Status</a:t>
            </a:r>
            <a:r>
              <a:rPr sz="2000" b="1" spc="-30" dirty="0">
                <a:solidFill>
                  <a:srgbClr val="3B3B3B"/>
                </a:solidFill>
                <a:latin typeface="Calibri"/>
                <a:cs typeface="Calibri"/>
              </a:rPr>
              <a:t> </a:t>
            </a:r>
            <a:r>
              <a:rPr sz="2000" b="1" dirty="0">
                <a:solidFill>
                  <a:srgbClr val="3B3B3B"/>
                </a:solidFill>
                <a:latin typeface="Calibri"/>
                <a:cs typeface="Calibri"/>
              </a:rPr>
              <a:t>Registers</a:t>
            </a:r>
            <a:r>
              <a:rPr sz="2000" b="1" spc="-30" dirty="0">
                <a:solidFill>
                  <a:srgbClr val="3B3B3B"/>
                </a:solidFill>
                <a:latin typeface="Calibri"/>
                <a:cs typeface="Calibri"/>
              </a:rPr>
              <a:t> </a:t>
            </a:r>
            <a:r>
              <a:rPr sz="2000" b="1" dirty="0">
                <a:solidFill>
                  <a:srgbClr val="3B3B3B"/>
                </a:solidFill>
                <a:latin typeface="Calibri"/>
                <a:cs typeface="Calibri"/>
              </a:rPr>
              <a:t>(CSRs)</a:t>
            </a:r>
            <a:endParaRPr sz="2000">
              <a:latin typeface="Calibri"/>
              <a:cs typeface="Calibri"/>
            </a:endParaRPr>
          </a:p>
          <a:p>
            <a:pPr marL="1053465" lvl="1" indent="-431800">
              <a:lnSpc>
                <a:spcPct val="100000"/>
              </a:lnSpc>
              <a:spcBef>
                <a:spcPts val="5"/>
              </a:spcBef>
              <a:buFont typeface="Arial MT"/>
              <a:buChar char="–"/>
              <a:tabLst>
                <a:tab pos="1053465" algn="l"/>
                <a:tab pos="1054100" algn="l"/>
              </a:tabLst>
            </a:pPr>
            <a:r>
              <a:rPr sz="2000" dirty="0">
                <a:solidFill>
                  <a:srgbClr val="797979"/>
                </a:solidFill>
                <a:latin typeface="Calibri"/>
                <a:cs typeface="Calibri"/>
              </a:rPr>
              <a:t>More</a:t>
            </a:r>
            <a:r>
              <a:rPr sz="2000" spc="-25" dirty="0">
                <a:solidFill>
                  <a:srgbClr val="797979"/>
                </a:solidFill>
                <a:latin typeface="Calibri"/>
                <a:cs typeface="Calibri"/>
              </a:rPr>
              <a:t> </a:t>
            </a:r>
            <a:r>
              <a:rPr sz="2000" spc="-5" dirty="0">
                <a:solidFill>
                  <a:srgbClr val="797979"/>
                </a:solidFill>
                <a:latin typeface="Calibri"/>
                <a:cs typeface="Calibri"/>
              </a:rPr>
              <a:t>on</a:t>
            </a:r>
            <a:r>
              <a:rPr sz="2000" spc="-15" dirty="0">
                <a:solidFill>
                  <a:srgbClr val="797979"/>
                </a:solidFill>
                <a:latin typeface="Calibri"/>
                <a:cs typeface="Calibri"/>
              </a:rPr>
              <a:t> </a:t>
            </a:r>
            <a:r>
              <a:rPr sz="2000" dirty="0">
                <a:solidFill>
                  <a:srgbClr val="797979"/>
                </a:solidFill>
                <a:latin typeface="Calibri"/>
                <a:cs typeface="Calibri"/>
              </a:rPr>
              <a:t>these</a:t>
            </a:r>
            <a:r>
              <a:rPr sz="2000" spc="-15" dirty="0">
                <a:solidFill>
                  <a:srgbClr val="797979"/>
                </a:solidFill>
                <a:latin typeface="Calibri"/>
                <a:cs typeface="Calibri"/>
              </a:rPr>
              <a:t> </a:t>
            </a:r>
            <a:r>
              <a:rPr sz="2000" dirty="0">
                <a:solidFill>
                  <a:srgbClr val="797979"/>
                </a:solidFill>
                <a:latin typeface="Calibri"/>
                <a:cs typeface="Calibri"/>
              </a:rPr>
              <a:t>later</a:t>
            </a:r>
            <a:endParaRPr sz="2000">
              <a:latin typeface="Calibri"/>
              <a:cs typeface="Calibri"/>
            </a:endParaRPr>
          </a:p>
        </p:txBody>
      </p:sp>
      <p:graphicFrame>
        <p:nvGraphicFramePr>
          <p:cNvPr id="4" name="object 4"/>
          <p:cNvGraphicFramePr>
            <a:graphicFrameLocks noGrp="1"/>
          </p:cNvGraphicFramePr>
          <p:nvPr/>
        </p:nvGraphicFramePr>
        <p:xfrm>
          <a:off x="7793735" y="1140333"/>
          <a:ext cx="3762374" cy="2286124"/>
        </p:xfrm>
        <a:graphic>
          <a:graphicData uri="http://schemas.openxmlformats.org/drawingml/2006/table">
            <a:tbl>
              <a:tblPr firstRow="1" bandRow="1">
                <a:tableStyleId>{2D5ABB26-0587-4C30-8999-92F81FD0307C}</a:tableStyleId>
              </a:tblPr>
              <a:tblGrid>
                <a:gridCol w="835660">
                  <a:extLst>
                    <a:ext uri="{9D8B030D-6E8A-4147-A177-3AD203B41FA5}">
                      <a16:colId xmlns:a16="http://schemas.microsoft.com/office/drawing/2014/main" val="20000"/>
                    </a:ext>
                  </a:extLst>
                </a:gridCol>
                <a:gridCol w="2094229">
                  <a:extLst>
                    <a:ext uri="{9D8B030D-6E8A-4147-A177-3AD203B41FA5}">
                      <a16:colId xmlns:a16="http://schemas.microsoft.com/office/drawing/2014/main" val="20001"/>
                    </a:ext>
                  </a:extLst>
                </a:gridCol>
                <a:gridCol w="832485">
                  <a:extLst>
                    <a:ext uri="{9D8B030D-6E8A-4147-A177-3AD203B41FA5}">
                      <a16:colId xmlns:a16="http://schemas.microsoft.com/office/drawing/2014/main" val="20002"/>
                    </a:ext>
                  </a:extLst>
                </a:gridCol>
              </a:tblGrid>
              <a:tr h="380987">
                <a:tc gridSpan="3">
                  <a:txBody>
                    <a:bodyPr/>
                    <a:lstStyle/>
                    <a:p>
                      <a:pPr marL="1181100">
                        <a:lnSpc>
                          <a:spcPct val="100000"/>
                        </a:lnSpc>
                        <a:spcBef>
                          <a:spcPts val="250"/>
                        </a:spcBef>
                      </a:pPr>
                      <a:r>
                        <a:rPr sz="1900" b="1" spc="-5" dirty="0">
                          <a:solidFill>
                            <a:srgbClr val="FFFFFF"/>
                          </a:solidFill>
                          <a:latin typeface="Calibri"/>
                          <a:cs typeface="Calibri"/>
                        </a:rPr>
                        <a:t>RISC-V</a:t>
                      </a:r>
                      <a:r>
                        <a:rPr sz="1900" b="1" spc="-15" dirty="0">
                          <a:solidFill>
                            <a:srgbClr val="FFFFFF"/>
                          </a:solidFill>
                          <a:latin typeface="Calibri"/>
                          <a:cs typeface="Calibri"/>
                        </a:rPr>
                        <a:t> </a:t>
                      </a:r>
                      <a:r>
                        <a:rPr sz="1900" b="1" spc="-5" dirty="0">
                          <a:solidFill>
                            <a:srgbClr val="FFFFFF"/>
                          </a:solidFill>
                          <a:latin typeface="Calibri"/>
                          <a:cs typeface="Calibri"/>
                        </a:rPr>
                        <a:t>Modes</a:t>
                      </a:r>
                      <a:endParaRPr sz="1900">
                        <a:latin typeface="Calibri"/>
                        <a:cs typeface="Calibri"/>
                      </a:endParaRPr>
                    </a:p>
                  </a:txBody>
                  <a:tcPr marL="0" marR="0" marT="31750" marB="0">
                    <a:lnL w="12700">
                      <a:solidFill>
                        <a:srgbClr val="4B555E"/>
                      </a:solidFill>
                      <a:prstDash val="solid"/>
                    </a:lnL>
                    <a:lnR w="12700">
                      <a:solidFill>
                        <a:srgbClr val="4B555E"/>
                      </a:solidFill>
                      <a:prstDash val="solid"/>
                    </a:lnR>
                    <a:lnT w="12700">
                      <a:solidFill>
                        <a:srgbClr val="4B555E"/>
                      </a:solidFill>
                      <a:prstDash val="solid"/>
                    </a:lnT>
                    <a:solidFill>
                      <a:srgbClr val="999999"/>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81012">
                <a:tc>
                  <a:txBody>
                    <a:bodyPr/>
                    <a:lstStyle/>
                    <a:p>
                      <a:pPr marL="92075">
                        <a:lnSpc>
                          <a:spcPct val="100000"/>
                        </a:lnSpc>
                        <a:spcBef>
                          <a:spcPts val="250"/>
                        </a:spcBef>
                      </a:pPr>
                      <a:r>
                        <a:rPr sz="1900" spc="-10" dirty="0">
                          <a:latin typeface="Calibri"/>
                          <a:cs typeface="Calibri"/>
                        </a:rPr>
                        <a:t>Level</a:t>
                      </a:r>
                      <a:endParaRPr sz="1900">
                        <a:latin typeface="Calibri"/>
                        <a:cs typeface="Calibri"/>
                      </a:endParaRPr>
                    </a:p>
                  </a:txBody>
                  <a:tcPr marL="0" marR="0" marT="31750" marB="0">
                    <a:lnL w="12700">
                      <a:solidFill>
                        <a:srgbClr val="4B555E"/>
                      </a:solidFill>
                      <a:prstDash val="solid"/>
                    </a:lnL>
                    <a:lnB w="12700">
                      <a:solidFill>
                        <a:srgbClr val="4B555E"/>
                      </a:solidFill>
                      <a:prstDash val="solid"/>
                    </a:lnB>
                    <a:solidFill>
                      <a:srgbClr val="E8E9EA"/>
                    </a:solidFill>
                  </a:tcPr>
                </a:tc>
                <a:tc>
                  <a:txBody>
                    <a:bodyPr/>
                    <a:lstStyle/>
                    <a:p>
                      <a:pPr marL="36195" algn="ctr">
                        <a:lnSpc>
                          <a:spcPct val="100000"/>
                        </a:lnSpc>
                        <a:spcBef>
                          <a:spcPts val="250"/>
                        </a:spcBef>
                      </a:pPr>
                      <a:r>
                        <a:rPr sz="1900" spc="-5" dirty="0">
                          <a:latin typeface="Calibri"/>
                          <a:cs typeface="Calibri"/>
                        </a:rPr>
                        <a:t>Name</a:t>
                      </a:r>
                      <a:endParaRPr sz="1900">
                        <a:latin typeface="Calibri"/>
                        <a:cs typeface="Calibri"/>
                      </a:endParaRPr>
                    </a:p>
                  </a:txBody>
                  <a:tcPr marL="0" marR="0" marT="31750" marB="0">
                    <a:lnB w="12700">
                      <a:solidFill>
                        <a:srgbClr val="4B555E"/>
                      </a:solidFill>
                      <a:prstDash val="solid"/>
                    </a:lnB>
                    <a:solidFill>
                      <a:srgbClr val="E8E9EA"/>
                    </a:solidFill>
                  </a:tcPr>
                </a:tc>
                <a:tc>
                  <a:txBody>
                    <a:bodyPr/>
                    <a:lstStyle/>
                    <a:p>
                      <a:pPr marL="107314" algn="ctr">
                        <a:lnSpc>
                          <a:spcPct val="100000"/>
                        </a:lnSpc>
                        <a:spcBef>
                          <a:spcPts val="250"/>
                        </a:spcBef>
                      </a:pPr>
                      <a:r>
                        <a:rPr sz="1900" spc="-10" dirty="0">
                          <a:latin typeface="Calibri"/>
                          <a:cs typeface="Calibri"/>
                        </a:rPr>
                        <a:t>Abbr.</a:t>
                      </a:r>
                      <a:endParaRPr sz="1900">
                        <a:latin typeface="Calibri"/>
                        <a:cs typeface="Calibri"/>
                      </a:endParaRPr>
                    </a:p>
                  </a:txBody>
                  <a:tcPr marL="0" marR="0" marT="31750" marB="0">
                    <a:lnR w="12700">
                      <a:solidFill>
                        <a:srgbClr val="4B555E"/>
                      </a:solidFill>
                      <a:prstDash val="solid"/>
                    </a:lnR>
                    <a:lnB w="12700">
                      <a:solidFill>
                        <a:srgbClr val="4B555E"/>
                      </a:solidFill>
                      <a:prstDash val="solid"/>
                    </a:lnB>
                    <a:solidFill>
                      <a:srgbClr val="E8E9EA"/>
                    </a:solidFill>
                  </a:tcPr>
                </a:tc>
                <a:extLst>
                  <a:ext uri="{0D108BD9-81ED-4DB2-BD59-A6C34878D82A}">
                    <a16:rowId xmlns:a16="http://schemas.microsoft.com/office/drawing/2014/main" val="10001"/>
                  </a:ext>
                </a:extLst>
              </a:tr>
              <a:tr h="381114">
                <a:tc>
                  <a:txBody>
                    <a:bodyPr/>
                    <a:lstStyle/>
                    <a:p>
                      <a:pPr marR="63500" algn="ctr">
                        <a:lnSpc>
                          <a:spcPct val="100000"/>
                        </a:lnSpc>
                        <a:spcBef>
                          <a:spcPts val="250"/>
                        </a:spcBef>
                      </a:pPr>
                      <a:r>
                        <a:rPr sz="1900" dirty="0">
                          <a:latin typeface="Calibri"/>
                          <a:cs typeface="Calibri"/>
                        </a:rPr>
                        <a:t>0</a:t>
                      </a:r>
                      <a:endParaRPr sz="1900">
                        <a:latin typeface="Calibri"/>
                        <a:cs typeface="Calibri"/>
                      </a:endParaRPr>
                    </a:p>
                  </a:txBody>
                  <a:tcPr marL="0" marR="0" marT="31750" marB="0">
                    <a:lnL w="12700">
                      <a:solidFill>
                        <a:srgbClr val="4B555E"/>
                      </a:solidFill>
                      <a:prstDash val="solid"/>
                    </a:lnL>
                    <a:lnT w="12700">
                      <a:solidFill>
                        <a:srgbClr val="4B555E"/>
                      </a:solidFill>
                      <a:prstDash val="solid"/>
                    </a:lnT>
                  </a:tcPr>
                </a:tc>
                <a:tc>
                  <a:txBody>
                    <a:bodyPr/>
                    <a:lstStyle/>
                    <a:p>
                      <a:pPr marL="36195" algn="ctr">
                        <a:lnSpc>
                          <a:spcPct val="100000"/>
                        </a:lnSpc>
                        <a:spcBef>
                          <a:spcPts val="250"/>
                        </a:spcBef>
                      </a:pPr>
                      <a:r>
                        <a:rPr sz="1900" spc="-5" dirty="0">
                          <a:latin typeface="Calibri"/>
                          <a:cs typeface="Calibri"/>
                        </a:rPr>
                        <a:t>User/Application</a:t>
                      </a:r>
                      <a:endParaRPr sz="1900">
                        <a:latin typeface="Calibri"/>
                        <a:cs typeface="Calibri"/>
                      </a:endParaRPr>
                    </a:p>
                  </a:txBody>
                  <a:tcPr marL="0" marR="0" marT="31750" marB="0">
                    <a:lnT w="12700">
                      <a:solidFill>
                        <a:srgbClr val="4B555E"/>
                      </a:solidFill>
                      <a:prstDash val="solid"/>
                    </a:lnT>
                  </a:tcPr>
                </a:tc>
                <a:tc>
                  <a:txBody>
                    <a:bodyPr/>
                    <a:lstStyle/>
                    <a:p>
                      <a:pPr marL="110489" algn="ctr">
                        <a:lnSpc>
                          <a:spcPct val="100000"/>
                        </a:lnSpc>
                        <a:spcBef>
                          <a:spcPts val="250"/>
                        </a:spcBef>
                      </a:pPr>
                      <a:r>
                        <a:rPr sz="1900" dirty="0">
                          <a:latin typeface="Calibri"/>
                          <a:cs typeface="Calibri"/>
                        </a:rPr>
                        <a:t>U</a:t>
                      </a:r>
                      <a:endParaRPr sz="1900">
                        <a:latin typeface="Calibri"/>
                        <a:cs typeface="Calibri"/>
                      </a:endParaRPr>
                    </a:p>
                  </a:txBody>
                  <a:tcPr marL="0" marR="0" marT="31750" marB="0">
                    <a:lnR w="12700">
                      <a:solidFill>
                        <a:srgbClr val="4B555E"/>
                      </a:solidFill>
                      <a:prstDash val="solid"/>
                    </a:lnR>
                    <a:lnT w="12700">
                      <a:solidFill>
                        <a:srgbClr val="4B555E"/>
                      </a:solidFill>
                      <a:prstDash val="solid"/>
                    </a:lnT>
                  </a:tcPr>
                </a:tc>
                <a:extLst>
                  <a:ext uri="{0D108BD9-81ED-4DB2-BD59-A6C34878D82A}">
                    <a16:rowId xmlns:a16="http://schemas.microsoft.com/office/drawing/2014/main" val="10002"/>
                  </a:ext>
                </a:extLst>
              </a:tr>
              <a:tr h="381012">
                <a:tc>
                  <a:txBody>
                    <a:bodyPr/>
                    <a:lstStyle/>
                    <a:p>
                      <a:pPr marR="63500" algn="ctr">
                        <a:lnSpc>
                          <a:spcPct val="100000"/>
                        </a:lnSpc>
                        <a:spcBef>
                          <a:spcPts val="250"/>
                        </a:spcBef>
                      </a:pPr>
                      <a:r>
                        <a:rPr sz="1900" dirty="0">
                          <a:latin typeface="Calibri"/>
                          <a:cs typeface="Calibri"/>
                        </a:rPr>
                        <a:t>1</a:t>
                      </a:r>
                      <a:endParaRPr sz="1900">
                        <a:latin typeface="Calibri"/>
                        <a:cs typeface="Calibri"/>
                      </a:endParaRPr>
                    </a:p>
                  </a:txBody>
                  <a:tcPr marL="0" marR="0" marT="31750" marB="0">
                    <a:lnL w="12700">
                      <a:solidFill>
                        <a:srgbClr val="4B555E"/>
                      </a:solidFill>
                      <a:prstDash val="solid"/>
                    </a:lnL>
                    <a:solidFill>
                      <a:srgbClr val="E8E9EA"/>
                    </a:solidFill>
                  </a:tcPr>
                </a:tc>
                <a:tc>
                  <a:txBody>
                    <a:bodyPr/>
                    <a:lstStyle/>
                    <a:p>
                      <a:pPr marL="37465" algn="ctr">
                        <a:lnSpc>
                          <a:spcPct val="100000"/>
                        </a:lnSpc>
                        <a:spcBef>
                          <a:spcPts val="250"/>
                        </a:spcBef>
                      </a:pPr>
                      <a:r>
                        <a:rPr sz="1900" spc="-10" dirty="0">
                          <a:latin typeface="Calibri"/>
                          <a:cs typeface="Calibri"/>
                        </a:rPr>
                        <a:t>Supervisor</a:t>
                      </a:r>
                      <a:endParaRPr sz="1900">
                        <a:latin typeface="Calibri"/>
                        <a:cs typeface="Calibri"/>
                      </a:endParaRPr>
                    </a:p>
                  </a:txBody>
                  <a:tcPr marL="0" marR="0" marT="31750" marB="0">
                    <a:solidFill>
                      <a:srgbClr val="E8E9EA"/>
                    </a:solidFill>
                  </a:tcPr>
                </a:tc>
                <a:tc>
                  <a:txBody>
                    <a:bodyPr/>
                    <a:lstStyle/>
                    <a:p>
                      <a:pPr marL="109855" algn="ctr">
                        <a:lnSpc>
                          <a:spcPct val="100000"/>
                        </a:lnSpc>
                        <a:spcBef>
                          <a:spcPts val="250"/>
                        </a:spcBef>
                      </a:pPr>
                      <a:r>
                        <a:rPr sz="1900" dirty="0">
                          <a:latin typeface="Calibri"/>
                          <a:cs typeface="Calibri"/>
                        </a:rPr>
                        <a:t>S</a:t>
                      </a:r>
                      <a:endParaRPr sz="1900">
                        <a:latin typeface="Calibri"/>
                        <a:cs typeface="Calibri"/>
                      </a:endParaRPr>
                    </a:p>
                  </a:txBody>
                  <a:tcPr marL="0" marR="0" marT="31750" marB="0">
                    <a:lnR w="12700">
                      <a:solidFill>
                        <a:srgbClr val="4B555E"/>
                      </a:solidFill>
                      <a:prstDash val="solid"/>
                    </a:lnR>
                    <a:solidFill>
                      <a:srgbClr val="E8E9EA"/>
                    </a:solidFill>
                  </a:tcPr>
                </a:tc>
                <a:extLst>
                  <a:ext uri="{0D108BD9-81ED-4DB2-BD59-A6C34878D82A}">
                    <a16:rowId xmlns:a16="http://schemas.microsoft.com/office/drawing/2014/main" val="10003"/>
                  </a:ext>
                </a:extLst>
              </a:tr>
              <a:tr h="380987">
                <a:tc>
                  <a:txBody>
                    <a:bodyPr/>
                    <a:lstStyle/>
                    <a:p>
                      <a:pPr marR="63500" algn="ctr">
                        <a:lnSpc>
                          <a:spcPct val="100000"/>
                        </a:lnSpc>
                        <a:spcBef>
                          <a:spcPts val="250"/>
                        </a:spcBef>
                      </a:pPr>
                      <a:r>
                        <a:rPr sz="1900" dirty="0">
                          <a:latin typeface="Calibri"/>
                          <a:cs typeface="Calibri"/>
                        </a:rPr>
                        <a:t>2</a:t>
                      </a:r>
                      <a:endParaRPr sz="1900">
                        <a:latin typeface="Calibri"/>
                        <a:cs typeface="Calibri"/>
                      </a:endParaRPr>
                    </a:p>
                  </a:txBody>
                  <a:tcPr marL="0" marR="0" marT="31750" marB="0">
                    <a:lnL w="12700">
                      <a:solidFill>
                        <a:srgbClr val="4B555E"/>
                      </a:solidFill>
                      <a:prstDash val="solid"/>
                    </a:lnL>
                  </a:tcPr>
                </a:tc>
                <a:tc>
                  <a:txBody>
                    <a:bodyPr/>
                    <a:lstStyle/>
                    <a:p>
                      <a:pPr marL="38100" algn="ctr">
                        <a:lnSpc>
                          <a:spcPct val="100000"/>
                        </a:lnSpc>
                        <a:spcBef>
                          <a:spcPts val="240"/>
                        </a:spcBef>
                      </a:pPr>
                      <a:r>
                        <a:rPr sz="1900" spc="-10" dirty="0">
                          <a:latin typeface="Calibri"/>
                          <a:cs typeface="Calibri"/>
                        </a:rPr>
                        <a:t>Hypervisor</a:t>
                      </a:r>
                      <a:endParaRPr sz="1900">
                        <a:latin typeface="Calibri"/>
                        <a:cs typeface="Calibri"/>
                      </a:endParaRPr>
                    </a:p>
                  </a:txBody>
                  <a:tcPr marL="0" marR="0" marT="30480" marB="0"/>
                </a:tc>
                <a:tc>
                  <a:txBody>
                    <a:bodyPr/>
                    <a:lstStyle/>
                    <a:p>
                      <a:pPr marL="109220" algn="ctr">
                        <a:lnSpc>
                          <a:spcPct val="100000"/>
                        </a:lnSpc>
                        <a:spcBef>
                          <a:spcPts val="240"/>
                        </a:spcBef>
                      </a:pPr>
                      <a:r>
                        <a:rPr sz="1900" spc="-15" dirty="0">
                          <a:latin typeface="Calibri"/>
                          <a:cs typeface="Calibri"/>
                        </a:rPr>
                        <a:t>HS</a:t>
                      </a:r>
                      <a:endParaRPr sz="1900">
                        <a:latin typeface="Calibri"/>
                        <a:cs typeface="Calibri"/>
                      </a:endParaRPr>
                    </a:p>
                  </a:txBody>
                  <a:tcPr marL="0" marR="0" marT="30480" marB="0">
                    <a:lnR w="12700">
                      <a:solidFill>
                        <a:srgbClr val="4B555E"/>
                      </a:solidFill>
                      <a:prstDash val="solid"/>
                    </a:lnR>
                  </a:tcPr>
                </a:tc>
                <a:extLst>
                  <a:ext uri="{0D108BD9-81ED-4DB2-BD59-A6C34878D82A}">
                    <a16:rowId xmlns:a16="http://schemas.microsoft.com/office/drawing/2014/main" val="10004"/>
                  </a:ext>
                </a:extLst>
              </a:tr>
              <a:tr h="381012">
                <a:tc>
                  <a:txBody>
                    <a:bodyPr/>
                    <a:lstStyle/>
                    <a:p>
                      <a:pPr marR="63500" algn="ctr">
                        <a:lnSpc>
                          <a:spcPct val="100000"/>
                        </a:lnSpc>
                        <a:spcBef>
                          <a:spcPts val="254"/>
                        </a:spcBef>
                      </a:pPr>
                      <a:r>
                        <a:rPr sz="1900" dirty="0">
                          <a:latin typeface="Calibri"/>
                          <a:cs typeface="Calibri"/>
                        </a:rPr>
                        <a:t>3</a:t>
                      </a:r>
                      <a:endParaRPr sz="1900">
                        <a:latin typeface="Calibri"/>
                        <a:cs typeface="Calibri"/>
                      </a:endParaRPr>
                    </a:p>
                  </a:txBody>
                  <a:tcPr marL="0" marR="0" marT="32384" marB="0">
                    <a:lnL w="12700">
                      <a:solidFill>
                        <a:srgbClr val="4B555E"/>
                      </a:solidFill>
                      <a:prstDash val="solid"/>
                    </a:lnL>
                    <a:lnB w="12700">
                      <a:solidFill>
                        <a:srgbClr val="4B555E"/>
                      </a:solidFill>
                      <a:prstDash val="solid"/>
                    </a:lnB>
                    <a:solidFill>
                      <a:srgbClr val="E8E9EA"/>
                    </a:solidFill>
                  </a:tcPr>
                </a:tc>
                <a:tc>
                  <a:txBody>
                    <a:bodyPr/>
                    <a:lstStyle/>
                    <a:p>
                      <a:pPr marL="36195" algn="ctr">
                        <a:lnSpc>
                          <a:spcPct val="100000"/>
                        </a:lnSpc>
                        <a:spcBef>
                          <a:spcPts val="254"/>
                        </a:spcBef>
                      </a:pPr>
                      <a:r>
                        <a:rPr sz="1900" spc="-5" dirty="0">
                          <a:latin typeface="Calibri"/>
                          <a:cs typeface="Calibri"/>
                        </a:rPr>
                        <a:t>Machine</a:t>
                      </a:r>
                      <a:endParaRPr sz="1900">
                        <a:latin typeface="Calibri"/>
                        <a:cs typeface="Calibri"/>
                      </a:endParaRPr>
                    </a:p>
                  </a:txBody>
                  <a:tcPr marL="0" marR="0" marT="32384" marB="0">
                    <a:lnB w="12700">
                      <a:solidFill>
                        <a:srgbClr val="4B555E"/>
                      </a:solidFill>
                      <a:prstDash val="solid"/>
                    </a:lnB>
                    <a:solidFill>
                      <a:srgbClr val="E8E9EA"/>
                    </a:solidFill>
                  </a:tcPr>
                </a:tc>
                <a:tc>
                  <a:txBody>
                    <a:bodyPr/>
                    <a:lstStyle/>
                    <a:p>
                      <a:pPr marL="110489" algn="ctr">
                        <a:lnSpc>
                          <a:spcPct val="100000"/>
                        </a:lnSpc>
                        <a:spcBef>
                          <a:spcPts val="254"/>
                        </a:spcBef>
                      </a:pPr>
                      <a:r>
                        <a:rPr sz="1900" dirty="0">
                          <a:latin typeface="Calibri"/>
                          <a:cs typeface="Calibri"/>
                        </a:rPr>
                        <a:t>M</a:t>
                      </a:r>
                      <a:endParaRPr sz="1900">
                        <a:latin typeface="Calibri"/>
                        <a:cs typeface="Calibri"/>
                      </a:endParaRPr>
                    </a:p>
                  </a:txBody>
                  <a:tcPr marL="0" marR="0" marT="32384" marB="0">
                    <a:lnR w="12700">
                      <a:solidFill>
                        <a:srgbClr val="4B555E"/>
                      </a:solidFill>
                      <a:prstDash val="solid"/>
                    </a:lnR>
                    <a:lnB w="12700">
                      <a:solidFill>
                        <a:srgbClr val="4B555E"/>
                      </a:solidFill>
                      <a:prstDash val="solid"/>
                    </a:lnB>
                    <a:solidFill>
                      <a:srgbClr val="E8E9EA"/>
                    </a:solidFill>
                  </a:tcPr>
                </a:tc>
                <a:extLst>
                  <a:ext uri="{0D108BD9-81ED-4DB2-BD59-A6C34878D82A}">
                    <a16:rowId xmlns:a16="http://schemas.microsoft.com/office/drawing/2014/main" val="10005"/>
                  </a:ext>
                </a:extLst>
              </a:tr>
            </a:tbl>
          </a:graphicData>
        </a:graphic>
      </p:graphicFrame>
      <p:graphicFrame>
        <p:nvGraphicFramePr>
          <p:cNvPr id="5" name="object 5"/>
          <p:cNvGraphicFramePr>
            <a:graphicFrameLocks noGrp="1"/>
          </p:cNvGraphicFramePr>
          <p:nvPr/>
        </p:nvGraphicFramePr>
        <p:xfrm>
          <a:off x="7811896" y="3925951"/>
          <a:ext cx="3726178" cy="2286010"/>
        </p:xfrm>
        <a:graphic>
          <a:graphicData uri="http://schemas.openxmlformats.org/drawingml/2006/table">
            <a:tbl>
              <a:tblPr firstRow="1" bandRow="1">
                <a:tableStyleId>{2D5ABB26-0587-4C30-8999-92F81FD0307C}</a:tableStyleId>
              </a:tblPr>
              <a:tblGrid>
                <a:gridCol w="2025014">
                  <a:extLst>
                    <a:ext uri="{9D8B030D-6E8A-4147-A177-3AD203B41FA5}">
                      <a16:colId xmlns:a16="http://schemas.microsoft.com/office/drawing/2014/main" val="20000"/>
                    </a:ext>
                  </a:extLst>
                </a:gridCol>
                <a:gridCol w="1701164">
                  <a:extLst>
                    <a:ext uri="{9D8B030D-6E8A-4147-A177-3AD203B41FA5}">
                      <a16:colId xmlns:a16="http://schemas.microsoft.com/office/drawing/2014/main" val="20001"/>
                    </a:ext>
                  </a:extLst>
                </a:gridCol>
              </a:tblGrid>
              <a:tr h="380987">
                <a:tc gridSpan="2">
                  <a:txBody>
                    <a:bodyPr/>
                    <a:lstStyle/>
                    <a:p>
                      <a:pPr marL="111125">
                        <a:lnSpc>
                          <a:spcPct val="100000"/>
                        </a:lnSpc>
                        <a:spcBef>
                          <a:spcPts val="254"/>
                        </a:spcBef>
                      </a:pPr>
                      <a:r>
                        <a:rPr sz="1900" b="1" spc="-5" dirty="0">
                          <a:solidFill>
                            <a:srgbClr val="FFFFFF"/>
                          </a:solidFill>
                          <a:latin typeface="Calibri"/>
                          <a:cs typeface="Calibri"/>
                        </a:rPr>
                        <a:t>Supported</a:t>
                      </a:r>
                      <a:r>
                        <a:rPr sz="1900" b="1" spc="20" dirty="0">
                          <a:solidFill>
                            <a:srgbClr val="FFFFFF"/>
                          </a:solidFill>
                          <a:latin typeface="Calibri"/>
                          <a:cs typeface="Calibri"/>
                        </a:rPr>
                        <a:t> </a:t>
                      </a:r>
                      <a:r>
                        <a:rPr sz="1900" b="1" spc="-5" dirty="0">
                          <a:solidFill>
                            <a:srgbClr val="FFFFFF"/>
                          </a:solidFill>
                          <a:latin typeface="Calibri"/>
                          <a:cs typeface="Calibri"/>
                        </a:rPr>
                        <a:t>Combinations</a:t>
                      </a:r>
                      <a:r>
                        <a:rPr sz="1900" b="1" spc="15" dirty="0">
                          <a:solidFill>
                            <a:srgbClr val="FFFFFF"/>
                          </a:solidFill>
                          <a:latin typeface="Calibri"/>
                          <a:cs typeface="Calibri"/>
                        </a:rPr>
                        <a:t> </a:t>
                      </a:r>
                      <a:r>
                        <a:rPr sz="1900" b="1" spc="-5" dirty="0">
                          <a:solidFill>
                            <a:srgbClr val="FFFFFF"/>
                          </a:solidFill>
                          <a:latin typeface="Calibri"/>
                          <a:cs typeface="Calibri"/>
                        </a:rPr>
                        <a:t>of</a:t>
                      </a:r>
                      <a:r>
                        <a:rPr sz="1900" b="1" dirty="0">
                          <a:solidFill>
                            <a:srgbClr val="FFFFFF"/>
                          </a:solidFill>
                          <a:latin typeface="Calibri"/>
                          <a:cs typeface="Calibri"/>
                        </a:rPr>
                        <a:t> </a:t>
                      </a:r>
                      <a:r>
                        <a:rPr sz="1900" b="1" spc="-5" dirty="0">
                          <a:solidFill>
                            <a:srgbClr val="FFFFFF"/>
                          </a:solidFill>
                          <a:latin typeface="Calibri"/>
                          <a:cs typeface="Calibri"/>
                        </a:rPr>
                        <a:t>Modes</a:t>
                      </a:r>
                      <a:endParaRPr sz="1900">
                        <a:latin typeface="Calibri"/>
                        <a:cs typeface="Calibri"/>
                      </a:endParaRPr>
                    </a:p>
                  </a:txBody>
                  <a:tcPr marL="0" marR="0" marT="32384" marB="0">
                    <a:lnL w="12700">
                      <a:solidFill>
                        <a:srgbClr val="4B555E"/>
                      </a:solidFill>
                      <a:prstDash val="solid"/>
                    </a:lnL>
                    <a:lnR w="12700">
                      <a:solidFill>
                        <a:srgbClr val="4B555E"/>
                      </a:solidFill>
                      <a:prstDash val="solid"/>
                    </a:lnR>
                    <a:lnT w="12700">
                      <a:solidFill>
                        <a:srgbClr val="4B555E"/>
                      </a:solidFill>
                      <a:prstDash val="solid"/>
                    </a:lnT>
                    <a:solidFill>
                      <a:srgbClr val="999999"/>
                    </a:solidFill>
                  </a:tcPr>
                </a:tc>
                <a:tc hMerge="1">
                  <a:txBody>
                    <a:bodyPr/>
                    <a:lstStyle/>
                    <a:p>
                      <a:endParaRPr/>
                    </a:p>
                  </a:txBody>
                  <a:tcPr marL="0" marR="0" marT="0" marB="0"/>
                </a:tc>
                <a:extLst>
                  <a:ext uri="{0D108BD9-81ED-4DB2-BD59-A6C34878D82A}">
                    <a16:rowId xmlns:a16="http://schemas.microsoft.com/office/drawing/2014/main" val="10000"/>
                  </a:ext>
                </a:extLst>
              </a:tr>
              <a:tr h="381012">
                <a:tc>
                  <a:txBody>
                    <a:bodyPr/>
                    <a:lstStyle/>
                    <a:p>
                      <a:pPr marR="150495" algn="ctr">
                        <a:lnSpc>
                          <a:spcPct val="100000"/>
                        </a:lnSpc>
                        <a:spcBef>
                          <a:spcPts val="254"/>
                        </a:spcBef>
                      </a:pPr>
                      <a:r>
                        <a:rPr sz="1900" spc="-10" dirty="0">
                          <a:latin typeface="Calibri"/>
                          <a:cs typeface="Calibri"/>
                        </a:rPr>
                        <a:t>Supported Levels</a:t>
                      </a:r>
                      <a:endParaRPr sz="1900">
                        <a:latin typeface="Calibri"/>
                        <a:cs typeface="Calibri"/>
                      </a:endParaRPr>
                    </a:p>
                  </a:txBody>
                  <a:tcPr marL="0" marR="0" marT="32384" marB="0">
                    <a:lnL w="12700">
                      <a:solidFill>
                        <a:srgbClr val="4B555E"/>
                      </a:solidFill>
                      <a:prstDash val="solid"/>
                    </a:lnL>
                    <a:lnB w="12700">
                      <a:solidFill>
                        <a:srgbClr val="4B555E"/>
                      </a:solidFill>
                      <a:prstDash val="solid"/>
                    </a:lnB>
                    <a:solidFill>
                      <a:srgbClr val="E8E9EA"/>
                    </a:solidFill>
                  </a:tcPr>
                </a:tc>
                <a:tc>
                  <a:txBody>
                    <a:bodyPr/>
                    <a:lstStyle/>
                    <a:p>
                      <a:pPr marR="114935" algn="ctr">
                        <a:lnSpc>
                          <a:spcPct val="100000"/>
                        </a:lnSpc>
                        <a:spcBef>
                          <a:spcPts val="254"/>
                        </a:spcBef>
                      </a:pPr>
                      <a:r>
                        <a:rPr sz="1900" spc="-5" dirty="0">
                          <a:latin typeface="Calibri"/>
                          <a:cs typeface="Calibri"/>
                        </a:rPr>
                        <a:t>Modes</a:t>
                      </a:r>
                      <a:endParaRPr sz="1900">
                        <a:latin typeface="Calibri"/>
                        <a:cs typeface="Calibri"/>
                      </a:endParaRPr>
                    </a:p>
                  </a:txBody>
                  <a:tcPr marL="0" marR="0" marT="32384" marB="0">
                    <a:lnR w="12700">
                      <a:solidFill>
                        <a:srgbClr val="4B555E"/>
                      </a:solidFill>
                      <a:prstDash val="solid"/>
                    </a:lnR>
                    <a:lnB w="12700">
                      <a:solidFill>
                        <a:srgbClr val="4B555E"/>
                      </a:solidFill>
                      <a:prstDash val="solid"/>
                    </a:lnB>
                    <a:solidFill>
                      <a:srgbClr val="E8E9EA"/>
                    </a:solidFill>
                  </a:tcPr>
                </a:tc>
                <a:extLst>
                  <a:ext uri="{0D108BD9-81ED-4DB2-BD59-A6C34878D82A}">
                    <a16:rowId xmlns:a16="http://schemas.microsoft.com/office/drawing/2014/main" val="10001"/>
                  </a:ext>
                </a:extLst>
              </a:tr>
              <a:tr h="380987">
                <a:tc>
                  <a:txBody>
                    <a:bodyPr/>
                    <a:lstStyle/>
                    <a:p>
                      <a:pPr marR="114935" algn="ctr">
                        <a:lnSpc>
                          <a:spcPct val="100000"/>
                        </a:lnSpc>
                        <a:spcBef>
                          <a:spcPts val="254"/>
                        </a:spcBef>
                      </a:pPr>
                      <a:r>
                        <a:rPr sz="1900" dirty="0">
                          <a:latin typeface="Calibri"/>
                          <a:cs typeface="Calibri"/>
                        </a:rPr>
                        <a:t>1</a:t>
                      </a:r>
                      <a:endParaRPr sz="1900">
                        <a:latin typeface="Calibri"/>
                        <a:cs typeface="Calibri"/>
                      </a:endParaRPr>
                    </a:p>
                  </a:txBody>
                  <a:tcPr marL="0" marR="0" marT="32384" marB="0">
                    <a:lnL w="12700">
                      <a:solidFill>
                        <a:srgbClr val="4B555E"/>
                      </a:solidFill>
                      <a:prstDash val="solid"/>
                    </a:lnL>
                    <a:lnT w="12700">
                      <a:solidFill>
                        <a:srgbClr val="4B555E"/>
                      </a:solidFill>
                      <a:prstDash val="solid"/>
                    </a:lnT>
                  </a:tcPr>
                </a:tc>
                <a:tc>
                  <a:txBody>
                    <a:bodyPr/>
                    <a:lstStyle/>
                    <a:p>
                      <a:pPr marR="113030" algn="ctr">
                        <a:lnSpc>
                          <a:spcPct val="100000"/>
                        </a:lnSpc>
                        <a:spcBef>
                          <a:spcPts val="254"/>
                        </a:spcBef>
                      </a:pPr>
                      <a:r>
                        <a:rPr sz="1900" dirty="0">
                          <a:latin typeface="Calibri"/>
                          <a:cs typeface="Calibri"/>
                        </a:rPr>
                        <a:t>M</a:t>
                      </a:r>
                      <a:endParaRPr sz="1900">
                        <a:latin typeface="Calibri"/>
                        <a:cs typeface="Calibri"/>
                      </a:endParaRPr>
                    </a:p>
                  </a:txBody>
                  <a:tcPr marL="0" marR="0" marT="32384" marB="0">
                    <a:lnR w="12700">
                      <a:solidFill>
                        <a:srgbClr val="4B555E"/>
                      </a:solidFill>
                      <a:prstDash val="solid"/>
                    </a:lnR>
                    <a:lnT w="12700">
                      <a:solidFill>
                        <a:srgbClr val="4B555E"/>
                      </a:solidFill>
                      <a:prstDash val="solid"/>
                    </a:lnT>
                  </a:tcPr>
                </a:tc>
                <a:extLst>
                  <a:ext uri="{0D108BD9-81ED-4DB2-BD59-A6C34878D82A}">
                    <a16:rowId xmlns:a16="http://schemas.microsoft.com/office/drawing/2014/main" val="10002"/>
                  </a:ext>
                </a:extLst>
              </a:tr>
              <a:tr h="381012">
                <a:tc>
                  <a:txBody>
                    <a:bodyPr/>
                    <a:lstStyle/>
                    <a:p>
                      <a:pPr marR="114935" algn="ctr">
                        <a:lnSpc>
                          <a:spcPct val="100000"/>
                        </a:lnSpc>
                        <a:spcBef>
                          <a:spcPts val="254"/>
                        </a:spcBef>
                      </a:pPr>
                      <a:r>
                        <a:rPr sz="1900" dirty="0">
                          <a:latin typeface="Calibri"/>
                          <a:cs typeface="Calibri"/>
                        </a:rPr>
                        <a:t>2</a:t>
                      </a:r>
                      <a:endParaRPr sz="1900">
                        <a:latin typeface="Calibri"/>
                        <a:cs typeface="Calibri"/>
                      </a:endParaRPr>
                    </a:p>
                  </a:txBody>
                  <a:tcPr marL="0" marR="0" marT="32384" marB="0">
                    <a:lnL w="12700">
                      <a:solidFill>
                        <a:srgbClr val="4B555E"/>
                      </a:solidFill>
                      <a:prstDash val="solid"/>
                    </a:lnL>
                    <a:solidFill>
                      <a:srgbClr val="E8E9EA"/>
                    </a:solidFill>
                  </a:tcPr>
                </a:tc>
                <a:tc>
                  <a:txBody>
                    <a:bodyPr/>
                    <a:lstStyle/>
                    <a:p>
                      <a:pPr marR="113030" algn="ctr">
                        <a:lnSpc>
                          <a:spcPct val="100000"/>
                        </a:lnSpc>
                        <a:spcBef>
                          <a:spcPts val="254"/>
                        </a:spcBef>
                      </a:pPr>
                      <a:r>
                        <a:rPr sz="1900" spc="-5" dirty="0">
                          <a:latin typeface="Calibri"/>
                          <a:cs typeface="Calibri"/>
                        </a:rPr>
                        <a:t>M,</a:t>
                      </a:r>
                      <a:r>
                        <a:rPr sz="1900" spc="-50" dirty="0">
                          <a:latin typeface="Calibri"/>
                          <a:cs typeface="Calibri"/>
                        </a:rPr>
                        <a:t> </a:t>
                      </a:r>
                      <a:r>
                        <a:rPr sz="1900" spc="-5" dirty="0">
                          <a:latin typeface="Calibri"/>
                          <a:cs typeface="Calibri"/>
                        </a:rPr>
                        <a:t>U</a:t>
                      </a:r>
                      <a:endParaRPr sz="1900">
                        <a:latin typeface="Calibri"/>
                        <a:cs typeface="Calibri"/>
                      </a:endParaRPr>
                    </a:p>
                  </a:txBody>
                  <a:tcPr marL="0" marR="0" marT="32384" marB="0">
                    <a:lnR w="12700">
                      <a:solidFill>
                        <a:srgbClr val="4B555E"/>
                      </a:solidFill>
                      <a:prstDash val="solid"/>
                    </a:lnR>
                    <a:solidFill>
                      <a:srgbClr val="E8E9EA"/>
                    </a:solidFill>
                  </a:tcPr>
                </a:tc>
                <a:extLst>
                  <a:ext uri="{0D108BD9-81ED-4DB2-BD59-A6C34878D82A}">
                    <a16:rowId xmlns:a16="http://schemas.microsoft.com/office/drawing/2014/main" val="10003"/>
                  </a:ext>
                </a:extLst>
              </a:tr>
              <a:tr h="381000">
                <a:tc>
                  <a:txBody>
                    <a:bodyPr/>
                    <a:lstStyle/>
                    <a:p>
                      <a:pPr marR="114935" algn="ctr">
                        <a:lnSpc>
                          <a:spcPct val="100000"/>
                        </a:lnSpc>
                        <a:spcBef>
                          <a:spcPts val="259"/>
                        </a:spcBef>
                      </a:pPr>
                      <a:r>
                        <a:rPr sz="1900" dirty="0">
                          <a:latin typeface="Calibri"/>
                          <a:cs typeface="Calibri"/>
                        </a:rPr>
                        <a:t>3</a:t>
                      </a:r>
                      <a:endParaRPr sz="1900">
                        <a:latin typeface="Calibri"/>
                        <a:cs typeface="Calibri"/>
                      </a:endParaRPr>
                    </a:p>
                  </a:txBody>
                  <a:tcPr marL="0" marR="0" marT="33019" marB="0">
                    <a:lnL w="12700">
                      <a:solidFill>
                        <a:srgbClr val="4B555E"/>
                      </a:solidFill>
                      <a:prstDash val="solid"/>
                    </a:lnL>
                  </a:tcPr>
                </a:tc>
                <a:tc>
                  <a:txBody>
                    <a:bodyPr/>
                    <a:lstStyle/>
                    <a:p>
                      <a:pPr marR="113030" algn="ctr">
                        <a:lnSpc>
                          <a:spcPct val="100000"/>
                        </a:lnSpc>
                        <a:spcBef>
                          <a:spcPts val="259"/>
                        </a:spcBef>
                      </a:pPr>
                      <a:r>
                        <a:rPr sz="1900" spc="-5" dirty="0">
                          <a:latin typeface="Calibri"/>
                          <a:cs typeface="Calibri"/>
                        </a:rPr>
                        <a:t>M,</a:t>
                      </a:r>
                      <a:r>
                        <a:rPr sz="1900" spc="-40" dirty="0">
                          <a:latin typeface="Calibri"/>
                          <a:cs typeface="Calibri"/>
                        </a:rPr>
                        <a:t> </a:t>
                      </a:r>
                      <a:r>
                        <a:rPr sz="1900" dirty="0">
                          <a:latin typeface="Calibri"/>
                          <a:cs typeface="Calibri"/>
                        </a:rPr>
                        <a:t>S,</a:t>
                      </a:r>
                      <a:r>
                        <a:rPr sz="1900" spc="-35" dirty="0">
                          <a:latin typeface="Calibri"/>
                          <a:cs typeface="Calibri"/>
                        </a:rPr>
                        <a:t> </a:t>
                      </a:r>
                      <a:r>
                        <a:rPr sz="1900" spc="-5" dirty="0">
                          <a:latin typeface="Calibri"/>
                          <a:cs typeface="Calibri"/>
                        </a:rPr>
                        <a:t>U</a:t>
                      </a:r>
                      <a:endParaRPr sz="1900">
                        <a:latin typeface="Calibri"/>
                        <a:cs typeface="Calibri"/>
                      </a:endParaRPr>
                    </a:p>
                  </a:txBody>
                  <a:tcPr marL="0" marR="0" marT="33019" marB="0">
                    <a:lnR w="12700">
                      <a:solidFill>
                        <a:srgbClr val="4B555E"/>
                      </a:solidFill>
                      <a:prstDash val="solid"/>
                    </a:lnR>
                  </a:tcPr>
                </a:tc>
                <a:extLst>
                  <a:ext uri="{0D108BD9-81ED-4DB2-BD59-A6C34878D82A}">
                    <a16:rowId xmlns:a16="http://schemas.microsoft.com/office/drawing/2014/main" val="10004"/>
                  </a:ext>
                </a:extLst>
              </a:tr>
              <a:tr h="381012">
                <a:tc>
                  <a:txBody>
                    <a:bodyPr/>
                    <a:lstStyle/>
                    <a:p>
                      <a:pPr marR="114935" algn="ctr">
                        <a:lnSpc>
                          <a:spcPct val="100000"/>
                        </a:lnSpc>
                        <a:spcBef>
                          <a:spcPts val="245"/>
                        </a:spcBef>
                      </a:pPr>
                      <a:r>
                        <a:rPr sz="1900" dirty="0">
                          <a:latin typeface="Calibri"/>
                          <a:cs typeface="Calibri"/>
                        </a:rPr>
                        <a:t>4</a:t>
                      </a:r>
                      <a:endParaRPr sz="1900">
                        <a:latin typeface="Calibri"/>
                        <a:cs typeface="Calibri"/>
                      </a:endParaRPr>
                    </a:p>
                  </a:txBody>
                  <a:tcPr marL="0" marR="0" marT="31115" marB="0">
                    <a:lnL w="12700">
                      <a:solidFill>
                        <a:srgbClr val="4B555E"/>
                      </a:solidFill>
                      <a:prstDash val="solid"/>
                    </a:lnL>
                    <a:lnB w="12700">
                      <a:solidFill>
                        <a:srgbClr val="4B555E"/>
                      </a:solidFill>
                      <a:prstDash val="solid"/>
                    </a:lnB>
                    <a:solidFill>
                      <a:srgbClr val="E8E9EA"/>
                    </a:solidFill>
                  </a:tcPr>
                </a:tc>
                <a:tc>
                  <a:txBody>
                    <a:bodyPr/>
                    <a:lstStyle/>
                    <a:p>
                      <a:pPr marR="114935" algn="ctr">
                        <a:lnSpc>
                          <a:spcPct val="100000"/>
                        </a:lnSpc>
                        <a:spcBef>
                          <a:spcPts val="245"/>
                        </a:spcBef>
                      </a:pPr>
                      <a:r>
                        <a:rPr sz="1900" spc="-5" dirty="0">
                          <a:latin typeface="Calibri"/>
                          <a:cs typeface="Calibri"/>
                        </a:rPr>
                        <a:t>M,</a:t>
                      </a:r>
                      <a:r>
                        <a:rPr sz="1900" spc="-30" dirty="0">
                          <a:latin typeface="Calibri"/>
                          <a:cs typeface="Calibri"/>
                        </a:rPr>
                        <a:t> </a:t>
                      </a:r>
                      <a:r>
                        <a:rPr sz="1900" spc="-10" dirty="0">
                          <a:latin typeface="Calibri"/>
                          <a:cs typeface="Calibri"/>
                        </a:rPr>
                        <a:t>HS,</a:t>
                      </a:r>
                      <a:r>
                        <a:rPr sz="1900" spc="-5" dirty="0">
                          <a:latin typeface="Calibri"/>
                          <a:cs typeface="Calibri"/>
                        </a:rPr>
                        <a:t> S,</a:t>
                      </a:r>
                      <a:r>
                        <a:rPr sz="1900" spc="-25" dirty="0">
                          <a:latin typeface="Calibri"/>
                          <a:cs typeface="Calibri"/>
                        </a:rPr>
                        <a:t> </a:t>
                      </a:r>
                      <a:r>
                        <a:rPr sz="1900" spc="-5" dirty="0">
                          <a:latin typeface="Calibri"/>
                          <a:cs typeface="Calibri"/>
                        </a:rPr>
                        <a:t>U</a:t>
                      </a:r>
                      <a:endParaRPr sz="1900">
                        <a:latin typeface="Calibri"/>
                        <a:cs typeface="Calibri"/>
                      </a:endParaRPr>
                    </a:p>
                  </a:txBody>
                  <a:tcPr marL="0" marR="0" marT="31115" marB="0">
                    <a:lnR w="12700">
                      <a:solidFill>
                        <a:srgbClr val="4B555E"/>
                      </a:solidFill>
                      <a:prstDash val="solid"/>
                    </a:lnR>
                    <a:lnB w="12700">
                      <a:solidFill>
                        <a:srgbClr val="4B555E"/>
                      </a:solidFill>
                      <a:prstDash val="solid"/>
                    </a:lnB>
                    <a:solidFill>
                      <a:srgbClr val="E8E9EA"/>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396621"/>
            <a:ext cx="9336405" cy="1183640"/>
          </a:xfrm>
          <a:prstGeom prst="rect">
            <a:avLst/>
          </a:prstGeom>
        </p:spPr>
        <p:txBody>
          <a:bodyPr vert="horz" wrap="square" lIns="0" tIns="81280" rIns="0" bIns="0" rtlCol="0">
            <a:spAutoFit/>
          </a:bodyPr>
          <a:lstStyle/>
          <a:p>
            <a:pPr marL="12700" marR="5080">
              <a:lnSpc>
                <a:spcPts val="4320"/>
              </a:lnSpc>
              <a:spcBef>
                <a:spcPts val="640"/>
              </a:spcBef>
            </a:pPr>
            <a:r>
              <a:rPr sz="4000" spc="120" dirty="0">
                <a:solidFill>
                  <a:srgbClr val="1B4078"/>
                </a:solidFill>
              </a:rPr>
              <a:t>We</a:t>
            </a:r>
            <a:r>
              <a:rPr sz="4000" spc="285" dirty="0">
                <a:solidFill>
                  <a:srgbClr val="1B4078"/>
                </a:solidFill>
              </a:rPr>
              <a:t> </a:t>
            </a:r>
            <a:r>
              <a:rPr sz="4000" spc="225" dirty="0">
                <a:solidFill>
                  <a:srgbClr val="1B4078"/>
                </a:solidFill>
              </a:rPr>
              <a:t>will</a:t>
            </a:r>
            <a:r>
              <a:rPr sz="4000" spc="280" dirty="0">
                <a:solidFill>
                  <a:srgbClr val="1B4078"/>
                </a:solidFill>
              </a:rPr>
              <a:t> </a:t>
            </a:r>
            <a:r>
              <a:rPr sz="4000" spc="240" dirty="0">
                <a:solidFill>
                  <a:srgbClr val="1B4078"/>
                </a:solidFill>
              </a:rPr>
              <a:t>discuss</a:t>
            </a:r>
            <a:r>
              <a:rPr sz="4000" spc="265" dirty="0">
                <a:solidFill>
                  <a:srgbClr val="1B4078"/>
                </a:solidFill>
              </a:rPr>
              <a:t> </a:t>
            </a:r>
            <a:r>
              <a:rPr sz="4000" spc="-75" dirty="0">
                <a:solidFill>
                  <a:srgbClr val="1B4078"/>
                </a:solidFill>
              </a:rPr>
              <a:t>4</a:t>
            </a:r>
            <a:r>
              <a:rPr sz="4000" spc="260" dirty="0">
                <a:solidFill>
                  <a:srgbClr val="1B4078"/>
                </a:solidFill>
              </a:rPr>
              <a:t> </a:t>
            </a:r>
            <a:r>
              <a:rPr sz="4000" spc="245" dirty="0">
                <a:solidFill>
                  <a:srgbClr val="1B4078"/>
                </a:solidFill>
              </a:rPr>
              <a:t>addressing</a:t>
            </a:r>
            <a:r>
              <a:rPr sz="4000" spc="265" dirty="0">
                <a:solidFill>
                  <a:srgbClr val="1B4078"/>
                </a:solidFill>
              </a:rPr>
              <a:t> </a:t>
            </a:r>
            <a:r>
              <a:rPr sz="4000" spc="210" dirty="0">
                <a:solidFill>
                  <a:srgbClr val="1B4078"/>
                </a:solidFill>
              </a:rPr>
              <a:t>modes </a:t>
            </a:r>
            <a:r>
              <a:rPr sz="4000" spc="-869" dirty="0">
                <a:solidFill>
                  <a:srgbClr val="1B4078"/>
                </a:solidFill>
              </a:rPr>
              <a:t> </a:t>
            </a:r>
            <a:r>
              <a:rPr sz="4000" spc="200" dirty="0">
                <a:solidFill>
                  <a:srgbClr val="1B4078"/>
                </a:solidFill>
              </a:rPr>
              <a:t>(relevant</a:t>
            </a:r>
            <a:r>
              <a:rPr sz="4000" spc="280" dirty="0">
                <a:solidFill>
                  <a:srgbClr val="1B4078"/>
                </a:solidFill>
              </a:rPr>
              <a:t> </a:t>
            </a:r>
            <a:r>
              <a:rPr sz="4000" spc="210" dirty="0">
                <a:solidFill>
                  <a:srgbClr val="1B4078"/>
                </a:solidFill>
              </a:rPr>
              <a:t>for</a:t>
            </a:r>
            <a:r>
              <a:rPr sz="4000" spc="265" dirty="0">
                <a:solidFill>
                  <a:srgbClr val="1B4078"/>
                </a:solidFill>
              </a:rPr>
              <a:t> </a:t>
            </a:r>
            <a:r>
              <a:rPr sz="4000" spc="400" dirty="0">
                <a:solidFill>
                  <a:srgbClr val="1B4078"/>
                </a:solidFill>
              </a:rPr>
              <a:t>RISC-V)</a:t>
            </a:r>
            <a:endParaRPr sz="4000"/>
          </a:p>
        </p:txBody>
      </p:sp>
      <p:sp>
        <p:nvSpPr>
          <p:cNvPr id="4" name="object 4"/>
          <p:cNvSpPr txBox="1"/>
          <p:nvPr/>
        </p:nvSpPr>
        <p:spPr>
          <a:xfrm>
            <a:off x="916939" y="1813077"/>
            <a:ext cx="3230880" cy="2240280"/>
          </a:xfrm>
          <a:prstGeom prst="rect">
            <a:avLst/>
          </a:prstGeom>
        </p:spPr>
        <p:txBody>
          <a:bodyPr vert="horz" wrap="square" lIns="0" tIns="139065" rIns="0" bIns="0" rtlCol="0">
            <a:spAutoFit/>
          </a:bodyPr>
          <a:lstStyle/>
          <a:p>
            <a:pPr marL="469900" indent="-457834">
              <a:lnSpc>
                <a:spcPct val="100000"/>
              </a:lnSpc>
              <a:spcBef>
                <a:spcPts val="1095"/>
              </a:spcBef>
              <a:buFont typeface="Arial MT"/>
              <a:buChar char="•"/>
              <a:tabLst>
                <a:tab pos="469900" algn="l"/>
                <a:tab pos="470534" algn="l"/>
              </a:tabLst>
            </a:pPr>
            <a:r>
              <a:rPr sz="2800" spc="114" dirty="0">
                <a:solidFill>
                  <a:srgbClr val="333333"/>
                </a:solidFill>
                <a:latin typeface="Cambria"/>
                <a:cs typeface="Cambria"/>
              </a:rPr>
              <a:t>Immediate</a:t>
            </a:r>
            <a:endParaRPr sz="2800">
              <a:latin typeface="Cambria"/>
              <a:cs typeface="Cambria"/>
            </a:endParaRPr>
          </a:p>
          <a:p>
            <a:pPr marL="469900" indent="-457834">
              <a:lnSpc>
                <a:spcPct val="100000"/>
              </a:lnSpc>
              <a:spcBef>
                <a:spcPts val="994"/>
              </a:spcBef>
              <a:buFont typeface="Arial MT"/>
              <a:buChar char="•"/>
              <a:tabLst>
                <a:tab pos="469900" algn="l"/>
                <a:tab pos="470534" algn="l"/>
              </a:tabLst>
            </a:pPr>
            <a:r>
              <a:rPr sz="2800" spc="105" dirty="0">
                <a:solidFill>
                  <a:srgbClr val="333333"/>
                </a:solidFill>
                <a:latin typeface="Cambria"/>
                <a:cs typeface="Cambria"/>
              </a:rPr>
              <a:t>Register</a:t>
            </a:r>
            <a:r>
              <a:rPr sz="2800" spc="135" dirty="0">
                <a:solidFill>
                  <a:srgbClr val="333333"/>
                </a:solidFill>
                <a:latin typeface="Cambria"/>
                <a:cs typeface="Cambria"/>
              </a:rPr>
              <a:t> </a:t>
            </a:r>
            <a:r>
              <a:rPr sz="2800" spc="60" dirty="0">
                <a:solidFill>
                  <a:srgbClr val="333333"/>
                </a:solidFill>
                <a:latin typeface="Cambria"/>
                <a:cs typeface="Cambria"/>
              </a:rPr>
              <a:t>direct</a:t>
            </a:r>
            <a:endParaRPr sz="2800">
              <a:latin typeface="Cambria"/>
              <a:cs typeface="Cambria"/>
            </a:endParaRPr>
          </a:p>
          <a:p>
            <a:pPr marL="469900" indent="-457834">
              <a:lnSpc>
                <a:spcPct val="100000"/>
              </a:lnSpc>
              <a:spcBef>
                <a:spcPts val="1000"/>
              </a:spcBef>
              <a:buFont typeface="Arial MT"/>
              <a:buChar char="•"/>
              <a:tabLst>
                <a:tab pos="469900" algn="l"/>
                <a:tab pos="470534" algn="l"/>
              </a:tabLst>
            </a:pPr>
            <a:r>
              <a:rPr sz="2800" spc="105" dirty="0">
                <a:solidFill>
                  <a:srgbClr val="333333"/>
                </a:solidFill>
                <a:latin typeface="Cambria"/>
                <a:cs typeface="Cambria"/>
              </a:rPr>
              <a:t>Register</a:t>
            </a:r>
            <a:r>
              <a:rPr sz="2800" spc="114" dirty="0">
                <a:solidFill>
                  <a:srgbClr val="333333"/>
                </a:solidFill>
                <a:latin typeface="Cambria"/>
                <a:cs typeface="Cambria"/>
              </a:rPr>
              <a:t> </a:t>
            </a:r>
            <a:r>
              <a:rPr sz="2800" spc="75" dirty="0">
                <a:solidFill>
                  <a:srgbClr val="333333"/>
                </a:solidFill>
                <a:latin typeface="Cambria"/>
                <a:cs typeface="Cambria"/>
              </a:rPr>
              <a:t>indirect</a:t>
            </a:r>
            <a:endParaRPr sz="2800">
              <a:latin typeface="Cambria"/>
              <a:cs typeface="Cambria"/>
            </a:endParaRPr>
          </a:p>
          <a:p>
            <a:pPr marL="469900" indent="-457834">
              <a:lnSpc>
                <a:spcPct val="100000"/>
              </a:lnSpc>
              <a:spcBef>
                <a:spcPts val="1005"/>
              </a:spcBef>
              <a:buFont typeface="Arial MT"/>
              <a:buChar char="•"/>
              <a:tabLst>
                <a:tab pos="469900" algn="l"/>
                <a:tab pos="470534" algn="l"/>
              </a:tabLst>
            </a:pPr>
            <a:r>
              <a:rPr sz="2800" spc="85" dirty="0">
                <a:solidFill>
                  <a:srgbClr val="333333"/>
                </a:solidFill>
                <a:latin typeface="Cambria"/>
                <a:cs typeface="Cambria"/>
              </a:rPr>
              <a:t>Base-offset</a:t>
            </a:r>
            <a:endParaRPr sz="2800">
              <a:latin typeface="Cambria"/>
              <a:cs typeface="Cambria"/>
            </a:endParaRPr>
          </a:p>
        </p:txBody>
      </p:sp>
      <p:sp>
        <p:nvSpPr>
          <p:cNvPr id="5" name="object 5"/>
          <p:cNvSpPr txBox="1"/>
          <p:nvPr/>
        </p:nvSpPr>
        <p:spPr>
          <a:xfrm>
            <a:off x="916939" y="5263083"/>
            <a:ext cx="10451465" cy="878840"/>
          </a:xfrm>
          <a:prstGeom prst="rect">
            <a:avLst/>
          </a:prstGeom>
        </p:spPr>
        <p:txBody>
          <a:bodyPr vert="horz" wrap="square" lIns="0" tIns="12065" rIns="0" bIns="0" rtlCol="0">
            <a:spAutoFit/>
          </a:bodyPr>
          <a:lstStyle/>
          <a:p>
            <a:pPr marL="469900" marR="5080" indent="-457834">
              <a:lnSpc>
                <a:spcPct val="100000"/>
              </a:lnSpc>
              <a:spcBef>
                <a:spcPts val="95"/>
              </a:spcBef>
              <a:buFont typeface="Arial MT"/>
              <a:buChar char="•"/>
              <a:tabLst>
                <a:tab pos="469900" algn="l"/>
                <a:tab pos="470534" algn="l"/>
              </a:tabLst>
            </a:pPr>
            <a:r>
              <a:rPr sz="2800" spc="270" dirty="0">
                <a:solidFill>
                  <a:srgbClr val="333333"/>
                </a:solidFill>
                <a:latin typeface="Cambria"/>
                <a:cs typeface="Cambria"/>
              </a:rPr>
              <a:t>NOTE:</a:t>
            </a:r>
            <a:r>
              <a:rPr sz="2800" spc="180" dirty="0">
                <a:solidFill>
                  <a:srgbClr val="333333"/>
                </a:solidFill>
                <a:latin typeface="Cambria"/>
                <a:cs typeface="Cambria"/>
              </a:rPr>
              <a:t> </a:t>
            </a:r>
            <a:r>
              <a:rPr sz="2800" spc="105" dirty="0">
                <a:solidFill>
                  <a:srgbClr val="333333"/>
                </a:solidFill>
                <a:latin typeface="Cambria"/>
                <a:cs typeface="Cambria"/>
              </a:rPr>
              <a:t>Register</a:t>
            </a:r>
            <a:r>
              <a:rPr sz="2800" spc="170" dirty="0">
                <a:solidFill>
                  <a:srgbClr val="333333"/>
                </a:solidFill>
                <a:latin typeface="Cambria"/>
                <a:cs typeface="Cambria"/>
              </a:rPr>
              <a:t> </a:t>
            </a:r>
            <a:r>
              <a:rPr sz="2800" spc="75" dirty="0">
                <a:solidFill>
                  <a:srgbClr val="333333"/>
                </a:solidFill>
                <a:latin typeface="Cambria"/>
                <a:cs typeface="Cambria"/>
              </a:rPr>
              <a:t>indirect</a:t>
            </a:r>
            <a:r>
              <a:rPr sz="2800" spc="185" dirty="0">
                <a:solidFill>
                  <a:srgbClr val="333333"/>
                </a:solidFill>
                <a:latin typeface="Cambria"/>
                <a:cs typeface="Cambria"/>
              </a:rPr>
              <a:t> </a:t>
            </a:r>
            <a:r>
              <a:rPr sz="2800" spc="95" dirty="0">
                <a:solidFill>
                  <a:srgbClr val="333333"/>
                </a:solidFill>
                <a:latin typeface="Cambria"/>
                <a:cs typeface="Cambria"/>
              </a:rPr>
              <a:t>is</a:t>
            </a:r>
            <a:r>
              <a:rPr sz="2800" spc="175" dirty="0">
                <a:solidFill>
                  <a:srgbClr val="333333"/>
                </a:solidFill>
                <a:latin typeface="Cambria"/>
                <a:cs typeface="Cambria"/>
              </a:rPr>
              <a:t> </a:t>
            </a:r>
            <a:r>
              <a:rPr sz="2800" spc="185" dirty="0">
                <a:solidFill>
                  <a:srgbClr val="333333"/>
                </a:solidFill>
                <a:latin typeface="Cambria"/>
                <a:cs typeface="Cambria"/>
              </a:rPr>
              <a:t>a</a:t>
            </a:r>
            <a:r>
              <a:rPr sz="2800" spc="200" dirty="0">
                <a:solidFill>
                  <a:srgbClr val="333333"/>
                </a:solidFill>
                <a:latin typeface="Cambria"/>
                <a:cs typeface="Cambria"/>
              </a:rPr>
              <a:t> </a:t>
            </a:r>
            <a:r>
              <a:rPr sz="2800" spc="80" dirty="0">
                <a:solidFill>
                  <a:srgbClr val="333333"/>
                </a:solidFill>
                <a:latin typeface="Cambria"/>
                <a:cs typeface="Cambria"/>
              </a:rPr>
              <a:t>special</a:t>
            </a:r>
            <a:r>
              <a:rPr sz="2800" spc="190" dirty="0">
                <a:solidFill>
                  <a:srgbClr val="333333"/>
                </a:solidFill>
                <a:latin typeface="Cambria"/>
                <a:cs typeface="Cambria"/>
              </a:rPr>
              <a:t> </a:t>
            </a:r>
            <a:r>
              <a:rPr sz="2800" spc="75" dirty="0">
                <a:solidFill>
                  <a:srgbClr val="333333"/>
                </a:solidFill>
                <a:latin typeface="Cambria"/>
                <a:cs typeface="Cambria"/>
              </a:rPr>
              <a:t>case</a:t>
            </a:r>
            <a:r>
              <a:rPr sz="2800" spc="175" dirty="0">
                <a:solidFill>
                  <a:srgbClr val="333333"/>
                </a:solidFill>
                <a:latin typeface="Cambria"/>
                <a:cs typeface="Cambria"/>
              </a:rPr>
              <a:t> </a:t>
            </a:r>
            <a:r>
              <a:rPr sz="2800" spc="-5" dirty="0">
                <a:solidFill>
                  <a:srgbClr val="333333"/>
                </a:solidFill>
                <a:latin typeface="Cambria"/>
                <a:cs typeface="Cambria"/>
              </a:rPr>
              <a:t>of</a:t>
            </a:r>
            <a:r>
              <a:rPr sz="2800" spc="170" dirty="0">
                <a:solidFill>
                  <a:srgbClr val="333333"/>
                </a:solidFill>
                <a:latin typeface="Cambria"/>
                <a:cs typeface="Cambria"/>
              </a:rPr>
              <a:t> </a:t>
            </a:r>
            <a:r>
              <a:rPr sz="2800" spc="70" dirty="0">
                <a:solidFill>
                  <a:srgbClr val="333333"/>
                </a:solidFill>
                <a:latin typeface="Cambria"/>
                <a:cs typeface="Cambria"/>
              </a:rPr>
              <a:t>base-offset.</a:t>
            </a:r>
            <a:r>
              <a:rPr sz="2800" spc="160" dirty="0">
                <a:solidFill>
                  <a:srgbClr val="333333"/>
                </a:solidFill>
                <a:latin typeface="Cambria"/>
                <a:cs typeface="Cambria"/>
              </a:rPr>
              <a:t> </a:t>
            </a:r>
            <a:r>
              <a:rPr sz="2800" spc="150" dirty="0">
                <a:solidFill>
                  <a:srgbClr val="333333"/>
                </a:solidFill>
                <a:latin typeface="Cambria"/>
                <a:cs typeface="Cambria"/>
              </a:rPr>
              <a:t>If</a:t>
            </a:r>
            <a:r>
              <a:rPr sz="2800" spc="165" dirty="0">
                <a:solidFill>
                  <a:srgbClr val="333333"/>
                </a:solidFill>
                <a:latin typeface="Cambria"/>
                <a:cs typeface="Cambria"/>
              </a:rPr>
              <a:t> </a:t>
            </a:r>
            <a:r>
              <a:rPr sz="2800" spc="15" dirty="0">
                <a:solidFill>
                  <a:srgbClr val="333333"/>
                </a:solidFill>
                <a:latin typeface="Cambria"/>
                <a:cs typeface="Cambria"/>
              </a:rPr>
              <a:t>we </a:t>
            </a:r>
            <a:r>
              <a:rPr sz="2800" spc="-605" dirty="0">
                <a:solidFill>
                  <a:srgbClr val="333333"/>
                </a:solidFill>
                <a:latin typeface="Cambria"/>
                <a:cs typeface="Cambria"/>
              </a:rPr>
              <a:t> </a:t>
            </a:r>
            <a:r>
              <a:rPr sz="2800" spc="85" dirty="0">
                <a:solidFill>
                  <a:srgbClr val="333333"/>
                </a:solidFill>
                <a:latin typeface="Cambria"/>
                <a:cs typeface="Cambria"/>
              </a:rPr>
              <a:t>set</a:t>
            </a:r>
            <a:r>
              <a:rPr sz="2800" spc="155" dirty="0">
                <a:solidFill>
                  <a:srgbClr val="333333"/>
                </a:solidFill>
                <a:latin typeface="Cambria"/>
                <a:cs typeface="Cambria"/>
              </a:rPr>
              <a:t> </a:t>
            </a:r>
            <a:r>
              <a:rPr sz="2800" spc="55" dirty="0">
                <a:solidFill>
                  <a:srgbClr val="333333"/>
                </a:solidFill>
                <a:latin typeface="Cambria"/>
                <a:cs typeface="Cambria"/>
              </a:rPr>
              <a:t>offset</a:t>
            </a:r>
            <a:r>
              <a:rPr sz="2800" spc="155" dirty="0">
                <a:solidFill>
                  <a:srgbClr val="333333"/>
                </a:solidFill>
                <a:latin typeface="Cambria"/>
                <a:cs typeface="Cambria"/>
              </a:rPr>
              <a:t> </a:t>
            </a:r>
            <a:r>
              <a:rPr sz="2800" spc="135" dirty="0">
                <a:solidFill>
                  <a:srgbClr val="333333"/>
                </a:solidFill>
                <a:latin typeface="Cambria"/>
                <a:cs typeface="Cambria"/>
              </a:rPr>
              <a:t>as</a:t>
            </a:r>
            <a:r>
              <a:rPr sz="2800" spc="155" dirty="0">
                <a:solidFill>
                  <a:srgbClr val="333333"/>
                </a:solidFill>
                <a:latin typeface="Cambria"/>
                <a:cs typeface="Cambria"/>
              </a:rPr>
              <a:t> </a:t>
            </a:r>
            <a:r>
              <a:rPr sz="2800" spc="60" dirty="0">
                <a:solidFill>
                  <a:srgbClr val="333333"/>
                </a:solidFill>
                <a:latin typeface="Cambria"/>
                <a:cs typeface="Cambria"/>
              </a:rPr>
              <a:t>zero,</a:t>
            </a:r>
            <a:r>
              <a:rPr sz="2800" spc="160" dirty="0">
                <a:solidFill>
                  <a:srgbClr val="333333"/>
                </a:solidFill>
                <a:latin typeface="Cambria"/>
                <a:cs typeface="Cambria"/>
              </a:rPr>
              <a:t> </a:t>
            </a:r>
            <a:r>
              <a:rPr sz="2800" spc="15" dirty="0">
                <a:solidFill>
                  <a:srgbClr val="333333"/>
                </a:solidFill>
                <a:latin typeface="Cambria"/>
                <a:cs typeface="Cambria"/>
              </a:rPr>
              <a:t>we</a:t>
            </a:r>
            <a:r>
              <a:rPr sz="2800" spc="155" dirty="0">
                <a:solidFill>
                  <a:srgbClr val="333333"/>
                </a:solidFill>
                <a:latin typeface="Cambria"/>
                <a:cs typeface="Cambria"/>
              </a:rPr>
              <a:t> </a:t>
            </a:r>
            <a:r>
              <a:rPr sz="2800" spc="90" dirty="0">
                <a:solidFill>
                  <a:srgbClr val="333333"/>
                </a:solidFill>
                <a:latin typeface="Cambria"/>
                <a:cs typeface="Cambria"/>
              </a:rPr>
              <a:t>get</a:t>
            </a:r>
            <a:r>
              <a:rPr sz="2800" spc="155" dirty="0">
                <a:solidFill>
                  <a:srgbClr val="333333"/>
                </a:solidFill>
                <a:latin typeface="Cambria"/>
                <a:cs typeface="Cambria"/>
              </a:rPr>
              <a:t> </a:t>
            </a:r>
            <a:r>
              <a:rPr sz="2800" spc="85" dirty="0">
                <a:solidFill>
                  <a:srgbClr val="333333"/>
                </a:solidFill>
                <a:latin typeface="Cambria"/>
                <a:cs typeface="Cambria"/>
              </a:rPr>
              <a:t>register</a:t>
            </a:r>
            <a:r>
              <a:rPr sz="2800" spc="160" dirty="0">
                <a:solidFill>
                  <a:srgbClr val="333333"/>
                </a:solidFill>
                <a:latin typeface="Cambria"/>
                <a:cs typeface="Cambria"/>
              </a:rPr>
              <a:t> </a:t>
            </a:r>
            <a:r>
              <a:rPr sz="2800" spc="80" dirty="0">
                <a:solidFill>
                  <a:srgbClr val="333333"/>
                </a:solidFill>
                <a:latin typeface="Cambria"/>
                <a:cs typeface="Cambria"/>
              </a:rPr>
              <a:t>indirect</a:t>
            </a:r>
            <a:r>
              <a:rPr sz="2800" spc="185" dirty="0">
                <a:solidFill>
                  <a:srgbClr val="333333"/>
                </a:solidFill>
                <a:latin typeface="Cambria"/>
                <a:cs typeface="Cambria"/>
              </a:rPr>
              <a:t> </a:t>
            </a:r>
            <a:r>
              <a:rPr sz="2800" spc="30" dirty="0">
                <a:solidFill>
                  <a:srgbClr val="333333"/>
                </a:solidFill>
                <a:latin typeface="Cambria"/>
                <a:cs typeface="Cambria"/>
              </a:rPr>
              <a:t>mode</a:t>
            </a:r>
            <a:endParaRPr sz="2800">
              <a:latin typeface="Cambria"/>
              <a:cs typeface="Cambri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96900" y="325628"/>
            <a:ext cx="8059420" cy="635000"/>
          </a:xfrm>
          <a:prstGeom prst="rect">
            <a:avLst/>
          </a:prstGeom>
        </p:spPr>
        <p:txBody>
          <a:bodyPr vert="horz" wrap="square" lIns="0" tIns="12065" rIns="0" bIns="0" rtlCol="0">
            <a:spAutoFit/>
          </a:bodyPr>
          <a:lstStyle/>
          <a:p>
            <a:pPr marL="12700">
              <a:lnSpc>
                <a:spcPct val="100000"/>
              </a:lnSpc>
              <a:spcBef>
                <a:spcPts val="95"/>
              </a:spcBef>
            </a:pPr>
            <a:r>
              <a:rPr sz="4000" spc="50" dirty="0"/>
              <a:t>1.</a:t>
            </a:r>
            <a:r>
              <a:rPr sz="4000" spc="270" dirty="0"/>
              <a:t> </a:t>
            </a:r>
            <a:r>
              <a:rPr sz="4000" spc="254" dirty="0"/>
              <a:t>Immediate</a:t>
            </a:r>
            <a:r>
              <a:rPr sz="4000" spc="275" dirty="0"/>
              <a:t> </a:t>
            </a:r>
            <a:r>
              <a:rPr sz="4000" spc="245" dirty="0"/>
              <a:t>addressing </a:t>
            </a:r>
            <a:r>
              <a:rPr sz="4000" spc="220" dirty="0"/>
              <a:t>mode</a:t>
            </a:r>
            <a:endParaRPr sz="4000"/>
          </a:p>
        </p:txBody>
      </p:sp>
      <p:sp>
        <p:nvSpPr>
          <p:cNvPr id="4" name="object 4"/>
          <p:cNvSpPr/>
          <p:nvPr/>
        </p:nvSpPr>
        <p:spPr>
          <a:xfrm>
            <a:off x="2327910" y="4605095"/>
            <a:ext cx="3011805" cy="0"/>
          </a:xfrm>
          <a:custGeom>
            <a:avLst/>
            <a:gdLst/>
            <a:ahLst/>
            <a:cxnLst/>
            <a:rect l="l" t="t" r="r" b="b"/>
            <a:pathLst>
              <a:path w="3011804">
                <a:moveTo>
                  <a:pt x="0" y="0"/>
                </a:moveTo>
                <a:lnTo>
                  <a:pt x="3011424" y="0"/>
                </a:lnTo>
              </a:path>
            </a:pathLst>
          </a:custGeom>
          <a:ln w="3175">
            <a:solidFill>
              <a:srgbClr val="000000"/>
            </a:solidFill>
          </a:ln>
        </p:spPr>
        <p:txBody>
          <a:bodyPr wrap="square" lIns="0" tIns="0" rIns="0" bIns="0" rtlCol="0"/>
          <a:lstStyle/>
          <a:p>
            <a:endParaRPr/>
          </a:p>
        </p:txBody>
      </p:sp>
      <p:sp>
        <p:nvSpPr>
          <p:cNvPr id="5" name="object 5"/>
          <p:cNvSpPr txBox="1"/>
          <p:nvPr/>
        </p:nvSpPr>
        <p:spPr>
          <a:xfrm>
            <a:off x="1461897" y="4239285"/>
            <a:ext cx="878205" cy="514350"/>
          </a:xfrm>
          <a:prstGeom prst="rect">
            <a:avLst/>
          </a:prstGeom>
        </p:spPr>
        <p:txBody>
          <a:bodyPr vert="horz" wrap="square" lIns="0" tIns="13335" rIns="0" bIns="0" rtlCol="0">
            <a:spAutoFit/>
          </a:bodyPr>
          <a:lstStyle/>
          <a:p>
            <a:pPr marL="12700">
              <a:lnSpc>
                <a:spcPct val="100000"/>
              </a:lnSpc>
              <a:spcBef>
                <a:spcPts val="105"/>
              </a:spcBef>
            </a:pPr>
            <a:r>
              <a:rPr sz="3200" spc="165" dirty="0">
                <a:latin typeface="Cambria"/>
                <a:cs typeface="Cambria"/>
              </a:rPr>
              <a:t>imm</a:t>
            </a:r>
            <a:endParaRPr sz="3200">
              <a:latin typeface="Cambria"/>
              <a:cs typeface="Cambria"/>
            </a:endParaRPr>
          </a:p>
        </p:txBody>
      </p:sp>
      <p:grpSp>
        <p:nvGrpSpPr>
          <p:cNvPr id="6" name="object 6"/>
          <p:cNvGrpSpPr/>
          <p:nvPr/>
        </p:nvGrpSpPr>
        <p:grpSpPr>
          <a:xfrm>
            <a:off x="5339334" y="4393894"/>
            <a:ext cx="4609465" cy="363220"/>
            <a:chOff x="5339334" y="4535296"/>
            <a:chExt cx="4609465" cy="363220"/>
          </a:xfrm>
        </p:grpSpPr>
        <p:sp>
          <p:nvSpPr>
            <p:cNvPr id="7" name="object 7"/>
            <p:cNvSpPr/>
            <p:nvPr/>
          </p:nvSpPr>
          <p:spPr>
            <a:xfrm>
              <a:off x="5339334" y="4700904"/>
              <a:ext cx="3528060" cy="103505"/>
            </a:xfrm>
            <a:custGeom>
              <a:avLst/>
              <a:gdLst/>
              <a:ahLst/>
              <a:cxnLst/>
              <a:rect l="l" t="t" r="r" b="b"/>
              <a:pathLst>
                <a:path w="3528059" h="103504">
                  <a:moveTo>
                    <a:pt x="3502950" y="51689"/>
                  </a:moveTo>
                  <a:lnTo>
                    <a:pt x="3433064" y="92456"/>
                  </a:lnTo>
                  <a:lnTo>
                    <a:pt x="3432047" y="96266"/>
                  </a:lnTo>
                  <a:lnTo>
                    <a:pt x="3435604" y="102362"/>
                  </a:lnTo>
                  <a:lnTo>
                    <a:pt x="3439414" y="103378"/>
                  </a:lnTo>
                  <a:lnTo>
                    <a:pt x="3517169" y="58039"/>
                  </a:lnTo>
                  <a:lnTo>
                    <a:pt x="3515487" y="58039"/>
                  </a:lnTo>
                  <a:lnTo>
                    <a:pt x="3515487" y="57150"/>
                  </a:lnTo>
                  <a:lnTo>
                    <a:pt x="3512312" y="57150"/>
                  </a:lnTo>
                  <a:lnTo>
                    <a:pt x="3502950" y="51689"/>
                  </a:lnTo>
                  <a:close/>
                </a:path>
                <a:path w="3528059" h="103504">
                  <a:moveTo>
                    <a:pt x="3492064" y="45339"/>
                  </a:moveTo>
                  <a:lnTo>
                    <a:pt x="0" y="45339"/>
                  </a:lnTo>
                  <a:lnTo>
                    <a:pt x="0" y="58039"/>
                  </a:lnTo>
                  <a:lnTo>
                    <a:pt x="3492064" y="58039"/>
                  </a:lnTo>
                  <a:lnTo>
                    <a:pt x="3502950" y="51689"/>
                  </a:lnTo>
                  <a:lnTo>
                    <a:pt x="3492064" y="45339"/>
                  </a:lnTo>
                  <a:close/>
                </a:path>
                <a:path w="3528059" h="103504">
                  <a:moveTo>
                    <a:pt x="3517169" y="45339"/>
                  </a:moveTo>
                  <a:lnTo>
                    <a:pt x="3515487" y="45339"/>
                  </a:lnTo>
                  <a:lnTo>
                    <a:pt x="3515487" y="58039"/>
                  </a:lnTo>
                  <a:lnTo>
                    <a:pt x="3517169" y="58039"/>
                  </a:lnTo>
                  <a:lnTo>
                    <a:pt x="3528060" y="51689"/>
                  </a:lnTo>
                  <a:lnTo>
                    <a:pt x="3517169" y="45339"/>
                  </a:lnTo>
                  <a:close/>
                </a:path>
                <a:path w="3528059" h="103504">
                  <a:moveTo>
                    <a:pt x="3512312" y="46228"/>
                  </a:moveTo>
                  <a:lnTo>
                    <a:pt x="3502950" y="51689"/>
                  </a:lnTo>
                  <a:lnTo>
                    <a:pt x="3512312" y="57150"/>
                  </a:lnTo>
                  <a:lnTo>
                    <a:pt x="3512312" y="46228"/>
                  </a:lnTo>
                  <a:close/>
                </a:path>
                <a:path w="3528059" h="103504">
                  <a:moveTo>
                    <a:pt x="3515487" y="46228"/>
                  </a:moveTo>
                  <a:lnTo>
                    <a:pt x="3512312" y="46228"/>
                  </a:lnTo>
                  <a:lnTo>
                    <a:pt x="3512312" y="57150"/>
                  </a:lnTo>
                  <a:lnTo>
                    <a:pt x="3515487" y="57150"/>
                  </a:lnTo>
                  <a:lnTo>
                    <a:pt x="3515487" y="46228"/>
                  </a:lnTo>
                  <a:close/>
                </a:path>
                <a:path w="3528059" h="103504">
                  <a:moveTo>
                    <a:pt x="3439414" y="0"/>
                  </a:moveTo>
                  <a:lnTo>
                    <a:pt x="3435604" y="1016"/>
                  </a:lnTo>
                  <a:lnTo>
                    <a:pt x="3432047" y="7112"/>
                  </a:lnTo>
                  <a:lnTo>
                    <a:pt x="3433064" y="10922"/>
                  </a:lnTo>
                  <a:lnTo>
                    <a:pt x="3502950" y="51689"/>
                  </a:lnTo>
                  <a:lnTo>
                    <a:pt x="3512312" y="46228"/>
                  </a:lnTo>
                  <a:lnTo>
                    <a:pt x="3515487" y="46228"/>
                  </a:lnTo>
                  <a:lnTo>
                    <a:pt x="3515487" y="45339"/>
                  </a:lnTo>
                  <a:lnTo>
                    <a:pt x="3517169" y="45339"/>
                  </a:lnTo>
                  <a:lnTo>
                    <a:pt x="3439414" y="0"/>
                  </a:lnTo>
                  <a:close/>
                </a:path>
              </a:pathLst>
            </a:custGeom>
            <a:solidFill>
              <a:srgbClr val="000000"/>
            </a:solidFill>
          </p:spPr>
          <p:txBody>
            <a:bodyPr wrap="square" lIns="0" tIns="0" rIns="0" bIns="0" rtlCol="0"/>
            <a:lstStyle/>
            <a:p>
              <a:endParaRPr/>
            </a:p>
          </p:txBody>
        </p:sp>
        <p:sp>
          <p:nvSpPr>
            <p:cNvPr id="8" name="object 8"/>
            <p:cNvSpPr/>
            <p:nvPr/>
          </p:nvSpPr>
          <p:spPr>
            <a:xfrm>
              <a:off x="8867394" y="4536185"/>
              <a:ext cx="1080770" cy="361315"/>
            </a:xfrm>
            <a:custGeom>
              <a:avLst/>
              <a:gdLst/>
              <a:ahLst/>
              <a:cxnLst/>
              <a:rect l="l" t="t" r="r" b="b"/>
              <a:pathLst>
                <a:path w="1080770" h="361314">
                  <a:moveTo>
                    <a:pt x="540257" y="0"/>
                  </a:moveTo>
                  <a:lnTo>
                    <a:pt x="472499" y="1407"/>
                  </a:lnTo>
                  <a:lnTo>
                    <a:pt x="407249" y="5518"/>
                  </a:lnTo>
                  <a:lnTo>
                    <a:pt x="345015" y="12161"/>
                  </a:lnTo>
                  <a:lnTo>
                    <a:pt x="286303" y="21168"/>
                  </a:lnTo>
                  <a:lnTo>
                    <a:pt x="231620" y="32368"/>
                  </a:lnTo>
                  <a:lnTo>
                    <a:pt x="181472" y="45593"/>
                  </a:lnTo>
                  <a:lnTo>
                    <a:pt x="136367" y="60672"/>
                  </a:lnTo>
                  <a:lnTo>
                    <a:pt x="96810" y="77436"/>
                  </a:lnTo>
                  <a:lnTo>
                    <a:pt x="63310" y="95715"/>
                  </a:lnTo>
                  <a:lnTo>
                    <a:pt x="16503" y="136141"/>
                  </a:lnTo>
                  <a:lnTo>
                    <a:pt x="0" y="180594"/>
                  </a:lnTo>
                  <a:lnTo>
                    <a:pt x="4210" y="203238"/>
                  </a:lnTo>
                  <a:lnTo>
                    <a:pt x="36372" y="245847"/>
                  </a:lnTo>
                  <a:lnTo>
                    <a:pt x="96810" y="283751"/>
                  </a:lnTo>
                  <a:lnTo>
                    <a:pt x="136367" y="300515"/>
                  </a:lnTo>
                  <a:lnTo>
                    <a:pt x="181472" y="315594"/>
                  </a:lnTo>
                  <a:lnTo>
                    <a:pt x="231620" y="328819"/>
                  </a:lnTo>
                  <a:lnTo>
                    <a:pt x="286303" y="340019"/>
                  </a:lnTo>
                  <a:lnTo>
                    <a:pt x="345015" y="349026"/>
                  </a:lnTo>
                  <a:lnTo>
                    <a:pt x="407249" y="355669"/>
                  </a:lnTo>
                  <a:lnTo>
                    <a:pt x="472499" y="359780"/>
                  </a:lnTo>
                  <a:lnTo>
                    <a:pt x="540257" y="361188"/>
                  </a:lnTo>
                  <a:lnTo>
                    <a:pt x="608016" y="359780"/>
                  </a:lnTo>
                  <a:lnTo>
                    <a:pt x="673266" y="355669"/>
                  </a:lnTo>
                  <a:lnTo>
                    <a:pt x="735500" y="349026"/>
                  </a:lnTo>
                  <a:lnTo>
                    <a:pt x="794212" y="340019"/>
                  </a:lnTo>
                  <a:lnTo>
                    <a:pt x="848895" y="328819"/>
                  </a:lnTo>
                  <a:lnTo>
                    <a:pt x="899043" y="315594"/>
                  </a:lnTo>
                  <a:lnTo>
                    <a:pt x="944148" y="300515"/>
                  </a:lnTo>
                  <a:lnTo>
                    <a:pt x="983705" y="283751"/>
                  </a:lnTo>
                  <a:lnTo>
                    <a:pt x="1017205" y="265472"/>
                  </a:lnTo>
                  <a:lnTo>
                    <a:pt x="1064012" y="225046"/>
                  </a:lnTo>
                  <a:lnTo>
                    <a:pt x="1080515" y="180594"/>
                  </a:lnTo>
                  <a:lnTo>
                    <a:pt x="1076305" y="157949"/>
                  </a:lnTo>
                  <a:lnTo>
                    <a:pt x="1044143" y="115340"/>
                  </a:lnTo>
                  <a:lnTo>
                    <a:pt x="983705" y="77436"/>
                  </a:lnTo>
                  <a:lnTo>
                    <a:pt x="944148" y="60672"/>
                  </a:lnTo>
                  <a:lnTo>
                    <a:pt x="899043" y="45593"/>
                  </a:lnTo>
                  <a:lnTo>
                    <a:pt x="848895" y="32368"/>
                  </a:lnTo>
                  <a:lnTo>
                    <a:pt x="794212" y="21168"/>
                  </a:lnTo>
                  <a:lnTo>
                    <a:pt x="735500" y="12161"/>
                  </a:lnTo>
                  <a:lnTo>
                    <a:pt x="673266" y="5518"/>
                  </a:lnTo>
                  <a:lnTo>
                    <a:pt x="608016" y="1407"/>
                  </a:lnTo>
                  <a:lnTo>
                    <a:pt x="540257" y="0"/>
                  </a:lnTo>
                  <a:close/>
                </a:path>
              </a:pathLst>
            </a:custGeom>
            <a:solidFill>
              <a:srgbClr val="99CCFF"/>
            </a:solidFill>
          </p:spPr>
          <p:txBody>
            <a:bodyPr wrap="square" lIns="0" tIns="0" rIns="0" bIns="0" rtlCol="0"/>
            <a:lstStyle/>
            <a:p>
              <a:endParaRPr/>
            </a:p>
          </p:txBody>
        </p:sp>
        <p:sp>
          <p:nvSpPr>
            <p:cNvPr id="9" name="object 9"/>
            <p:cNvSpPr/>
            <p:nvPr/>
          </p:nvSpPr>
          <p:spPr>
            <a:xfrm>
              <a:off x="8867394" y="4536185"/>
              <a:ext cx="1080770" cy="361315"/>
            </a:xfrm>
            <a:custGeom>
              <a:avLst/>
              <a:gdLst/>
              <a:ahLst/>
              <a:cxnLst/>
              <a:rect l="l" t="t" r="r" b="b"/>
              <a:pathLst>
                <a:path w="1080770" h="361314">
                  <a:moveTo>
                    <a:pt x="540257" y="0"/>
                  </a:moveTo>
                  <a:lnTo>
                    <a:pt x="472499" y="1407"/>
                  </a:lnTo>
                  <a:lnTo>
                    <a:pt x="407249" y="5518"/>
                  </a:lnTo>
                  <a:lnTo>
                    <a:pt x="345015" y="12161"/>
                  </a:lnTo>
                  <a:lnTo>
                    <a:pt x="286303" y="21168"/>
                  </a:lnTo>
                  <a:lnTo>
                    <a:pt x="231620" y="32368"/>
                  </a:lnTo>
                  <a:lnTo>
                    <a:pt x="181472" y="45593"/>
                  </a:lnTo>
                  <a:lnTo>
                    <a:pt x="136367" y="60672"/>
                  </a:lnTo>
                  <a:lnTo>
                    <a:pt x="96810" y="77436"/>
                  </a:lnTo>
                  <a:lnTo>
                    <a:pt x="63310" y="95715"/>
                  </a:lnTo>
                  <a:lnTo>
                    <a:pt x="16503" y="136141"/>
                  </a:lnTo>
                  <a:lnTo>
                    <a:pt x="0" y="180594"/>
                  </a:lnTo>
                  <a:lnTo>
                    <a:pt x="4210" y="203238"/>
                  </a:lnTo>
                  <a:lnTo>
                    <a:pt x="36372" y="245847"/>
                  </a:lnTo>
                  <a:lnTo>
                    <a:pt x="96810" y="283751"/>
                  </a:lnTo>
                  <a:lnTo>
                    <a:pt x="136367" y="300515"/>
                  </a:lnTo>
                  <a:lnTo>
                    <a:pt x="181472" y="315594"/>
                  </a:lnTo>
                  <a:lnTo>
                    <a:pt x="231620" y="328819"/>
                  </a:lnTo>
                  <a:lnTo>
                    <a:pt x="286303" y="340019"/>
                  </a:lnTo>
                  <a:lnTo>
                    <a:pt x="345015" y="349026"/>
                  </a:lnTo>
                  <a:lnTo>
                    <a:pt x="407249" y="355669"/>
                  </a:lnTo>
                  <a:lnTo>
                    <a:pt x="472499" y="359780"/>
                  </a:lnTo>
                  <a:lnTo>
                    <a:pt x="540257" y="361188"/>
                  </a:lnTo>
                  <a:lnTo>
                    <a:pt x="608016" y="359780"/>
                  </a:lnTo>
                  <a:lnTo>
                    <a:pt x="673266" y="355669"/>
                  </a:lnTo>
                  <a:lnTo>
                    <a:pt x="735500" y="349026"/>
                  </a:lnTo>
                  <a:lnTo>
                    <a:pt x="794212" y="340019"/>
                  </a:lnTo>
                  <a:lnTo>
                    <a:pt x="848895" y="328819"/>
                  </a:lnTo>
                  <a:lnTo>
                    <a:pt x="899043" y="315594"/>
                  </a:lnTo>
                  <a:lnTo>
                    <a:pt x="944148" y="300515"/>
                  </a:lnTo>
                  <a:lnTo>
                    <a:pt x="983705" y="283751"/>
                  </a:lnTo>
                  <a:lnTo>
                    <a:pt x="1017205" y="265472"/>
                  </a:lnTo>
                  <a:lnTo>
                    <a:pt x="1064012" y="225046"/>
                  </a:lnTo>
                  <a:lnTo>
                    <a:pt x="1080515" y="180594"/>
                  </a:lnTo>
                  <a:lnTo>
                    <a:pt x="1076305" y="157949"/>
                  </a:lnTo>
                  <a:lnTo>
                    <a:pt x="1044143" y="115340"/>
                  </a:lnTo>
                  <a:lnTo>
                    <a:pt x="983705" y="77436"/>
                  </a:lnTo>
                  <a:lnTo>
                    <a:pt x="944148" y="60672"/>
                  </a:lnTo>
                  <a:lnTo>
                    <a:pt x="899043" y="45593"/>
                  </a:lnTo>
                  <a:lnTo>
                    <a:pt x="848895" y="32368"/>
                  </a:lnTo>
                  <a:lnTo>
                    <a:pt x="794212" y="21168"/>
                  </a:lnTo>
                  <a:lnTo>
                    <a:pt x="735500" y="12161"/>
                  </a:lnTo>
                  <a:lnTo>
                    <a:pt x="673266" y="5518"/>
                  </a:lnTo>
                  <a:lnTo>
                    <a:pt x="608016" y="1407"/>
                  </a:lnTo>
                  <a:lnTo>
                    <a:pt x="540257" y="0"/>
                  </a:lnTo>
                  <a:close/>
                </a:path>
              </a:pathLst>
            </a:custGeom>
            <a:ln w="3175">
              <a:solidFill>
                <a:srgbClr val="000000"/>
              </a:solidFill>
            </a:ln>
          </p:spPr>
          <p:txBody>
            <a:bodyPr wrap="square" lIns="0" tIns="0" rIns="0" bIns="0" rtlCol="0"/>
            <a:lstStyle/>
            <a:p>
              <a:endParaRPr/>
            </a:p>
          </p:txBody>
        </p:sp>
      </p:grpSp>
      <p:sp>
        <p:nvSpPr>
          <p:cNvPr id="10" name="object 10"/>
          <p:cNvSpPr txBox="1"/>
          <p:nvPr/>
        </p:nvSpPr>
        <p:spPr>
          <a:xfrm>
            <a:off x="9107551" y="4422215"/>
            <a:ext cx="601345"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005392"/>
                </a:solidFill>
                <a:latin typeface="Cambria"/>
                <a:cs typeface="Cambria"/>
              </a:rPr>
              <a:t>v</a:t>
            </a:r>
            <a:r>
              <a:rPr sz="1800" spc="120" dirty="0">
                <a:solidFill>
                  <a:srgbClr val="005392"/>
                </a:solidFill>
                <a:latin typeface="Cambria"/>
                <a:cs typeface="Cambria"/>
              </a:rPr>
              <a:t>a</a:t>
            </a:r>
            <a:r>
              <a:rPr sz="1800" spc="60" dirty="0">
                <a:solidFill>
                  <a:srgbClr val="005392"/>
                </a:solidFill>
                <a:latin typeface="Cambria"/>
                <a:cs typeface="Cambria"/>
              </a:rPr>
              <a:t>lue</a:t>
            </a:r>
            <a:endParaRPr sz="1800">
              <a:latin typeface="Cambria"/>
              <a:cs typeface="Cambria"/>
            </a:endParaRPr>
          </a:p>
        </p:txBody>
      </p:sp>
      <p:sp>
        <p:nvSpPr>
          <p:cNvPr id="12" name="object 12"/>
          <p:cNvSpPr txBox="1"/>
          <p:nvPr/>
        </p:nvSpPr>
        <p:spPr>
          <a:xfrm>
            <a:off x="603605" y="1081357"/>
            <a:ext cx="11253470" cy="1875155"/>
          </a:xfrm>
          <a:prstGeom prst="rect">
            <a:avLst/>
          </a:prstGeom>
        </p:spPr>
        <p:txBody>
          <a:bodyPr vert="horz" wrap="square" lIns="0" tIns="284480" rIns="0" bIns="0" rtlCol="0">
            <a:spAutoFit/>
          </a:bodyPr>
          <a:lstStyle/>
          <a:p>
            <a:pPr marL="335280" indent="-323215">
              <a:lnSpc>
                <a:spcPct val="100000"/>
              </a:lnSpc>
              <a:spcBef>
                <a:spcPts val="2240"/>
              </a:spcBef>
              <a:buFont typeface="Arial MT"/>
              <a:buChar char="•"/>
              <a:tabLst>
                <a:tab pos="335280" algn="l"/>
                <a:tab pos="335915" algn="l"/>
              </a:tabLst>
            </a:pPr>
            <a:r>
              <a:rPr sz="3200" spc="190" dirty="0">
                <a:latin typeface="Cambria"/>
                <a:cs typeface="Cambria"/>
              </a:rPr>
              <a:t>Value</a:t>
            </a:r>
            <a:r>
              <a:rPr sz="3200" spc="145" dirty="0">
                <a:latin typeface="Cambria"/>
                <a:cs typeface="Cambria"/>
              </a:rPr>
              <a:t> </a:t>
            </a:r>
            <a:r>
              <a:rPr sz="3200" spc="520" dirty="0">
                <a:latin typeface="Cambria"/>
                <a:cs typeface="Cambria"/>
              </a:rPr>
              <a:t>←</a:t>
            </a:r>
            <a:r>
              <a:rPr sz="3200" spc="145" dirty="0">
                <a:latin typeface="Cambria"/>
                <a:cs typeface="Cambria"/>
              </a:rPr>
              <a:t> </a:t>
            </a:r>
            <a:r>
              <a:rPr sz="3200" spc="160" dirty="0">
                <a:latin typeface="Cambria"/>
                <a:cs typeface="Cambria"/>
              </a:rPr>
              <a:t>imm</a:t>
            </a:r>
            <a:endParaRPr sz="3200" dirty="0">
              <a:latin typeface="Cambria"/>
              <a:cs typeface="Cambria"/>
            </a:endParaRPr>
          </a:p>
          <a:p>
            <a:pPr marL="2818765" marR="5080">
              <a:lnSpc>
                <a:spcPct val="100000"/>
              </a:lnSpc>
              <a:spcBef>
                <a:spcPts val="1860"/>
              </a:spcBef>
            </a:pPr>
            <a:r>
              <a:rPr sz="2800" spc="130" dirty="0">
                <a:solidFill>
                  <a:srgbClr val="005392"/>
                </a:solidFill>
                <a:latin typeface="Cambria"/>
                <a:cs typeface="Cambria"/>
              </a:rPr>
              <a:t>The</a:t>
            </a:r>
            <a:r>
              <a:rPr sz="2800" spc="160" dirty="0">
                <a:solidFill>
                  <a:srgbClr val="005392"/>
                </a:solidFill>
                <a:latin typeface="Cambria"/>
                <a:cs typeface="Cambria"/>
              </a:rPr>
              <a:t> </a:t>
            </a:r>
            <a:r>
              <a:rPr sz="2800" spc="110" dirty="0">
                <a:solidFill>
                  <a:srgbClr val="005392"/>
                </a:solidFill>
                <a:latin typeface="Cambria"/>
                <a:cs typeface="Cambria"/>
              </a:rPr>
              <a:t>value</a:t>
            </a:r>
            <a:r>
              <a:rPr sz="2800" spc="170" dirty="0">
                <a:solidFill>
                  <a:srgbClr val="005392"/>
                </a:solidFill>
                <a:latin typeface="Cambria"/>
                <a:cs typeface="Cambria"/>
              </a:rPr>
              <a:t> </a:t>
            </a:r>
            <a:r>
              <a:rPr sz="2800" spc="100" dirty="0">
                <a:solidFill>
                  <a:srgbClr val="005392"/>
                </a:solidFill>
                <a:latin typeface="Cambria"/>
                <a:cs typeface="Cambria"/>
              </a:rPr>
              <a:t>(e.g.,</a:t>
            </a:r>
            <a:r>
              <a:rPr sz="2800" spc="155" dirty="0">
                <a:solidFill>
                  <a:srgbClr val="005392"/>
                </a:solidFill>
                <a:latin typeface="Cambria"/>
                <a:cs typeface="Cambria"/>
              </a:rPr>
              <a:t> </a:t>
            </a:r>
            <a:r>
              <a:rPr sz="2800" spc="105" dirty="0">
                <a:solidFill>
                  <a:srgbClr val="005392"/>
                </a:solidFill>
                <a:latin typeface="Cambria"/>
                <a:cs typeface="Cambria"/>
              </a:rPr>
              <a:t>4,</a:t>
            </a:r>
            <a:r>
              <a:rPr sz="2800" spc="160" dirty="0">
                <a:solidFill>
                  <a:srgbClr val="005392"/>
                </a:solidFill>
                <a:latin typeface="Cambria"/>
                <a:cs typeface="Cambria"/>
              </a:rPr>
              <a:t> </a:t>
            </a:r>
            <a:r>
              <a:rPr sz="2800" spc="105" dirty="0">
                <a:solidFill>
                  <a:srgbClr val="005392"/>
                </a:solidFill>
                <a:latin typeface="Cambria"/>
                <a:cs typeface="Cambria"/>
              </a:rPr>
              <a:t>8,</a:t>
            </a:r>
            <a:r>
              <a:rPr sz="2800" spc="160" dirty="0">
                <a:solidFill>
                  <a:srgbClr val="005392"/>
                </a:solidFill>
                <a:latin typeface="Cambria"/>
                <a:cs typeface="Cambria"/>
              </a:rPr>
              <a:t> </a:t>
            </a:r>
            <a:r>
              <a:rPr sz="2800" spc="65" dirty="0">
                <a:solidFill>
                  <a:srgbClr val="005392"/>
                </a:solidFill>
                <a:latin typeface="Cambria"/>
                <a:cs typeface="Cambria"/>
              </a:rPr>
              <a:t>0x13,</a:t>
            </a:r>
            <a:r>
              <a:rPr sz="2800" spc="175" dirty="0">
                <a:solidFill>
                  <a:srgbClr val="005392"/>
                </a:solidFill>
                <a:latin typeface="Cambria"/>
                <a:cs typeface="Cambria"/>
              </a:rPr>
              <a:t> </a:t>
            </a:r>
            <a:r>
              <a:rPr sz="2800" dirty="0">
                <a:solidFill>
                  <a:srgbClr val="005392"/>
                </a:solidFill>
                <a:latin typeface="Cambria"/>
                <a:cs typeface="Cambria"/>
              </a:rPr>
              <a:t>-3</a:t>
            </a:r>
            <a:r>
              <a:rPr sz="2800" spc="165" dirty="0">
                <a:solidFill>
                  <a:srgbClr val="005392"/>
                </a:solidFill>
                <a:latin typeface="Cambria"/>
                <a:cs typeface="Cambria"/>
              </a:rPr>
              <a:t> </a:t>
            </a:r>
            <a:r>
              <a:rPr sz="2800" spc="10" dirty="0">
                <a:solidFill>
                  <a:srgbClr val="005392"/>
                </a:solidFill>
                <a:latin typeface="Cambria"/>
                <a:cs typeface="Cambria"/>
              </a:rPr>
              <a:t>etc)</a:t>
            </a:r>
            <a:r>
              <a:rPr sz="2800" spc="160" dirty="0">
                <a:solidFill>
                  <a:srgbClr val="005392"/>
                </a:solidFill>
                <a:latin typeface="Cambria"/>
                <a:cs typeface="Cambria"/>
              </a:rPr>
              <a:t> </a:t>
            </a:r>
            <a:r>
              <a:rPr sz="2800" spc="90" dirty="0">
                <a:solidFill>
                  <a:srgbClr val="005392"/>
                </a:solidFill>
                <a:latin typeface="Cambria"/>
                <a:cs typeface="Cambria"/>
              </a:rPr>
              <a:t>is</a:t>
            </a:r>
            <a:r>
              <a:rPr sz="2800" spc="175" dirty="0">
                <a:solidFill>
                  <a:srgbClr val="005392"/>
                </a:solidFill>
                <a:latin typeface="Cambria"/>
                <a:cs typeface="Cambria"/>
              </a:rPr>
              <a:t> </a:t>
            </a:r>
            <a:r>
              <a:rPr sz="2800" spc="114" dirty="0">
                <a:solidFill>
                  <a:srgbClr val="005392"/>
                </a:solidFill>
                <a:latin typeface="Cambria"/>
                <a:cs typeface="Cambria"/>
              </a:rPr>
              <a:t>available</a:t>
            </a:r>
            <a:r>
              <a:rPr sz="2800" spc="195" dirty="0">
                <a:solidFill>
                  <a:srgbClr val="005392"/>
                </a:solidFill>
                <a:latin typeface="Cambria"/>
                <a:cs typeface="Cambria"/>
              </a:rPr>
              <a:t> </a:t>
            </a:r>
            <a:r>
              <a:rPr sz="2800" spc="120" dirty="0">
                <a:solidFill>
                  <a:srgbClr val="005392"/>
                </a:solidFill>
                <a:latin typeface="Cambria"/>
                <a:cs typeface="Cambria"/>
              </a:rPr>
              <a:t>in</a:t>
            </a:r>
            <a:r>
              <a:rPr sz="2800" spc="160" dirty="0">
                <a:solidFill>
                  <a:srgbClr val="005392"/>
                </a:solidFill>
                <a:latin typeface="Cambria"/>
                <a:cs typeface="Cambria"/>
              </a:rPr>
              <a:t> </a:t>
            </a:r>
            <a:r>
              <a:rPr sz="2800" spc="105" dirty="0">
                <a:solidFill>
                  <a:srgbClr val="005392"/>
                </a:solidFill>
                <a:latin typeface="Cambria"/>
                <a:cs typeface="Cambria"/>
              </a:rPr>
              <a:t>the </a:t>
            </a:r>
            <a:r>
              <a:rPr sz="2800" spc="-600" dirty="0">
                <a:solidFill>
                  <a:srgbClr val="005392"/>
                </a:solidFill>
                <a:latin typeface="Cambria"/>
                <a:cs typeface="Cambria"/>
              </a:rPr>
              <a:t> </a:t>
            </a:r>
            <a:r>
              <a:rPr sz="2800" spc="90" dirty="0">
                <a:solidFill>
                  <a:srgbClr val="005392"/>
                </a:solidFill>
                <a:latin typeface="Cambria"/>
                <a:cs typeface="Cambria"/>
              </a:rPr>
              <a:t>instruction</a:t>
            </a:r>
            <a:r>
              <a:rPr sz="2800" spc="190" dirty="0">
                <a:solidFill>
                  <a:srgbClr val="005392"/>
                </a:solidFill>
                <a:latin typeface="Cambria"/>
                <a:cs typeface="Cambria"/>
              </a:rPr>
              <a:t> </a:t>
            </a:r>
            <a:r>
              <a:rPr sz="2800" spc="110" dirty="0">
                <a:solidFill>
                  <a:srgbClr val="005392"/>
                </a:solidFill>
                <a:latin typeface="Cambria"/>
                <a:cs typeface="Cambria"/>
              </a:rPr>
              <a:t>itself.</a:t>
            </a:r>
            <a:r>
              <a:rPr sz="2800" spc="175" dirty="0">
                <a:solidFill>
                  <a:srgbClr val="005392"/>
                </a:solidFill>
                <a:latin typeface="Cambria"/>
                <a:cs typeface="Cambria"/>
              </a:rPr>
              <a:t> </a:t>
            </a:r>
            <a:r>
              <a:rPr sz="2800" spc="140" dirty="0">
                <a:solidFill>
                  <a:srgbClr val="005392"/>
                </a:solidFill>
                <a:latin typeface="Cambria"/>
                <a:cs typeface="Cambria"/>
              </a:rPr>
              <a:t>No</a:t>
            </a:r>
            <a:r>
              <a:rPr sz="2800" spc="160" dirty="0">
                <a:solidFill>
                  <a:srgbClr val="005392"/>
                </a:solidFill>
                <a:latin typeface="Cambria"/>
                <a:cs typeface="Cambria"/>
              </a:rPr>
              <a:t> </a:t>
            </a:r>
            <a:r>
              <a:rPr sz="2800" spc="65" dirty="0">
                <a:solidFill>
                  <a:srgbClr val="005392"/>
                </a:solidFill>
                <a:latin typeface="Cambria"/>
                <a:cs typeface="Cambria"/>
              </a:rPr>
              <a:t>need</a:t>
            </a:r>
            <a:r>
              <a:rPr sz="2800" spc="160" dirty="0">
                <a:solidFill>
                  <a:srgbClr val="005392"/>
                </a:solidFill>
                <a:latin typeface="Cambria"/>
                <a:cs typeface="Cambria"/>
              </a:rPr>
              <a:t> </a:t>
            </a:r>
            <a:r>
              <a:rPr sz="2800" spc="20" dirty="0">
                <a:solidFill>
                  <a:srgbClr val="005392"/>
                </a:solidFill>
                <a:latin typeface="Cambria"/>
                <a:cs typeface="Cambria"/>
              </a:rPr>
              <a:t>to</a:t>
            </a:r>
            <a:r>
              <a:rPr sz="2800" spc="160" dirty="0">
                <a:solidFill>
                  <a:srgbClr val="005392"/>
                </a:solidFill>
                <a:latin typeface="Cambria"/>
                <a:cs typeface="Cambria"/>
              </a:rPr>
              <a:t> </a:t>
            </a:r>
            <a:r>
              <a:rPr sz="2800" spc="65" dirty="0">
                <a:solidFill>
                  <a:srgbClr val="005392"/>
                </a:solidFill>
                <a:latin typeface="Cambria"/>
                <a:cs typeface="Cambria"/>
              </a:rPr>
              <a:t>access</a:t>
            </a:r>
            <a:r>
              <a:rPr sz="2800" spc="150" dirty="0">
                <a:solidFill>
                  <a:srgbClr val="005392"/>
                </a:solidFill>
                <a:latin typeface="Cambria"/>
                <a:cs typeface="Cambria"/>
              </a:rPr>
              <a:t> </a:t>
            </a:r>
            <a:r>
              <a:rPr sz="2800" spc="85" dirty="0">
                <a:solidFill>
                  <a:srgbClr val="005392"/>
                </a:solidFill>
                <a:latin typeface="Cambria"/>
                <a:cs typeface="Cambria"/>
              </a:rPr>
              <a:t>register</a:t>
            </a:r>
            <a:r>
              <a:rPr sz="2800" spc="155" dirty="0">
                <a:solidFill>
                  <a:srgbClr val="005392"/>
                </a:solidFill>
                <a:latin typeface="Cambria"/>
                <a:cs typeface="Cambria"/>
              </a:rPr>
              <a:t> </a:t>
            </a:r>
            <a:r>
              <a:rPr sz="2800" spc="80" dirty="0">
                <a:solidFill>
                  <a:srgbClr val="005392"/>
                </a:solidFill>
                <a:latin typeface="Cambria"/>
                <a:cs typeface="Cambria"/>
              </a:rPr>
              <a:t>file</a:t>
            </a:r>
            <a:endParaRPr sz="2800" dirty="0">
              <a:latin typeface="Cambria"/>
              <a:cs typeface="Cambr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96900" y="325628"/>
            <a:ext cx="6229985" cy="635000"/>
          </a:xfrm>
          <a:prstGeom prst="rect">
            <a:avLst/>
          </a:prstGeom>
        </p:spPr>
        <p:txBody>
          <a:bodyPr vert="horz" wrap="square" lIns="0" tIns="12065" rIns="0" bIns="0" rtlCol="0">
            <a:spAutoFit/>
          </a:bodyPr>
          <a:lstStyle/>
          <a:p>
            <a:pPr marL="12700">
              <a:lnSpc>
                <a:spcPct val="100000"/>
              </a:lnSpc>
              <a:spcBef>
                <a:spcPts val="95"/>
              </a:spcBef>
            </a:pPr>
            <a:r>
              <a:rPr sz="4000" spc="50" dirty="0"/>
              <a:t>2.</a:t>
            </a:r>
            <a:r>
              <a:rPr sz="4000" spc="250" dirty="0"/>
              <a:t> </a:t>
            </a:r>
            <a:r>
              <a:rPr sz="4000" spc="265" dirty="0"/>
              <a:t>Register</a:t>
            </a:r>
            <a:r>
              <a:rPr sz="4000" spc="280" dirty="0"/>
              <a:t> Direct</a:t>
            </a:r>
            <a:r>
              <a:rPr sz="4000" spc="254" dirty="0"/>
              <a:t> </a:t>
            </a:r>
            <a:r>
              <a:rPr sz="4000" spc="285" dirty="0"/>
              <a:t>Mode</a:t>
            </a:r>
            <a:endParaRPr sz="4000"/>
          </a:p>
        </p:txBody>
      </p:sp>
      <p:sp>
        <p:nvSpPr>
          <p:cNvPr id="4" name="object 4"/>
          <p:cNvSpPr txBox="1"/>
          <p:nvPr/>
        </p:nvSpPr>
        <p:spPr>
          <a:xfrm>
            <a:off x="603605" y="1352803"/>
            <a:ext cx="2487295" cy="513715"/>
          </a:xfrm>
          <a:prstGeom prst="rect">
            <a:avLst/>
          </a:prstGeom>
        </p:spPr>
        <p:txBody>
          <a:bodyPr vert="horz" wrap="square" lIns="0" tIns="13335" rIns="0" bIns="0" rtlCol="0">
            <a:spAutoFit/>
          </a:bodyPr>
          <a:lstStyle/>
          <a:p>
            <a:pPr marL="335280" indent="-323215">
              <a:lnSpc>
                <a:spcPct val="100000"/>
              </a:lnSpc>
              <a:spcBef>
                <a:spcPts val="105"/>
              </a:spcBef>
              <a:buFont typeface="Arial MT"/>
              <a:buChar char="•"/>
              <a:tabLst>
                <a:tab pos="335280" algn="l"/>
                <a:tab pos="335915" algn="l"/>
              </a:tabLst>
            </a:pPr>
            <a:r>
              <a:rPr sz="3200" spc="190" dirty="0">
                <a:latin typeface="Cambria"/>
                <a:cs typeface="Cambria"/>
              </a:rPr>
              <a:t>Value</a:t>
            </a:r>
            <a:r>
              <a:rPr sz="3200" spc="135" dirty="0">
                <a:latin typeface="Cambria"/>
                <a:cs typeface="Cambria"/>
              </a:rPr>
              <a:t> </a:t>
            </a:r>
            <a:r>
              <a:rPr sz="3200" spc="520" dirty="0">
                <a:latin typeface="Cambria"/>
                <a:cs typeface="Cambria"/>
              </a:rPr>
              <a:t>←</a:t>
            </a:r>
            <a:r>
              <a:rPr sz="3200" spc="130" dirty="0">
                <a:latin typeface="Cambria"/>
                <a:cs typeface="Cambria"/>
              </a:rPr>
              <a:t> </a:t>
            </a:r>
            <a:r>
              <a:rPr sz="3200" spc="55" dirty="0">
                <a:latin typeface="Cambria"/>
                <a:cs typeface="Cambria"/>
              </a:rPr>
              <a:t>r1</a:t>
            </a:r>
            <a:endParaRPr sz="3200">
              <a:latin typeface="Cambria"/>
              <a:cs typeface="Cambria"/>
            </a:endParaRPr>
          </a:p>
        </p:txBody>
      </p:sp>
      <p:graphicFrame>
        <p:nvGraphicFramePr>
          <p:cNvPr id="5" name="object 5"/>
          <p:cNvGraphicFramePr>
            <a:graphicFrameLocks noGrp="1"/>
          </p:cNvGraphicFramePr>
          <p:nvPr/>
        </p:nvGraphicFramePr>
        <p:xfrm>
          <a:off x="4186301" y="2735452"/>
          <a:ext cx="1151890" cy="2016248"/>
        </p:xfrm>
        <a:graphic>
          <a:graphicData uri="http://schemas.openxmlformats.org/drawingml/2006/table">
            <a:tbl>
              <a:tblPr firstRow="1" bandRow="1">
                <a:tableStyleId>{2D5ABB26-0587-4C30-8999-92F81FD0307C}</a:tableStyleId>
              </a:tblPr>
              <a:tblGrid>
                <a:gridCol w="792480">
                  <a:extLst>
                    <a:ext uri="{9D8B030D-6E8A-4147-A177-3AD203B41FA5}">
                      <a16:colId xmlns:a16="http://schemas.microsoft.com/office/drawing/2014/main" val="20000"/>
                    </a:ext>
                  </a:extLst>
                </a:gridCol>
                <a:gridCol w="359410">
                  <a:extLst>
                    <a:ext uri="{9D8B030D-6E8A-4147-A177-3AD203B41FA5}">
                      <a16:colId xmlns:a16="http://schemas.microsoft.com/office/drawing/2014/main" val="20001"/>
                    </a:ext>
                  </a:extLst>
                </a:gridCol>
              </a:tblGrid>
              <a:tr h="359663">
                <a:tc>
                  <a:txBody>
                    <a:bodyPr/>
                    <a:lstStyle/>
                    <a:p>
                      <a:pPr algn="ctr">
                        <a:lnSpc>
                          <a:spcPct val="100000"/>
                        </a:lnSpc>
                        <a:spcBef>
                          <a:spcPts val="305"/>
                        </a:spcBef>
                      </a:pPr>
                      <a:r>
                        <a:rPr sz="1800" spc="-10" dirty="0">
                          <a:solidFill>
                            <a:srgbClr val="005392"/>
                          </a:solidFill>
                          <a:latin typeface="Cambria"/>
                          <a:cs typeface="Cambria"/>
                        </a:rPr>
                        <a:t>186</a:t>
                      </a:r>
                      <a:endParaRPr sz="1800">
                        <a:latin typeface="Cambria"/>
                        <a:cs typeface="Cambria"/>
                      </a:endParaRPr>
                    </a:p>
                  </a:txBody>
                  <a:tcPr marL="0" marR="0" marT="3873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rowSpan="2">
                  <a:txBody>
                    <a:bodyPr/>
                    <a:lstStyle/>
                    <a:p>
                      <a:pPr>
                        <a:lnSpc>
                          <a:spcPct val="100000"/>
                        </a:lnSpc>
                      </a:pPr>
                      <a:endParaRPr sz="2800">
                        <a:latin typeface="Times New Roman"/>
                        <a:cs typeface="Times New Roman"/>
                      </a:endParaRPr>
                    </a:p>
                  </a:txBody>
                  <a:tcPr marL="0" marR="0" marT="0" marB="0">
                    <a:lnL w="3175">
                      <a:solidFill>
                        <a:srgbClr val="000000"/>
                      </a:solidFill>
                      <a:prstDash val="solid"/>
                    </a:lnL>
                    <a:lnB w="3175">
                      <a:solidFill>
                        <a:srgbClr val="000000"/>
                      </a:solidFill>
                      <a:prstDash val="solid"/>
                    </a:lnB>
                  </a:tcPr>
                </a:tc>
                <a:extLst>
                  <a:ext uri="{0D108BD9-81ED-4DB2-BD59-A6C34878D82A}">
                    <a16:rowId xmlns:a16="http://schemas.microsoft.com/office/drawing/2014/main" val="10000"/>
                  </a:ext>
                </a:extLst>
              </a:tr>
              <a:tr h="144780">
                <a:tc rowSpan="2">
                  <a:txBody>
                    <a:bodyPr/>
                    <a:lstStyle/>
                    <a:p>
                      <a:pPr marL="205104">
                        <a:lnSpc>
                          <a:spcPct val="100000"/>
                        </a:lnSpc>
                        <a:spcBef>
                          <a:spcPts val="315"/>
                        </a:spcBef>
                      </a:pPr>
                      <a:r>
                        <a:rPr sz="1800" spc="-10" dirty="0">
                          <a:solidFill>
                            <a:srgbClr val="005392"/>
                          </a:solidFill>
                          <a:latin typeface="Cambria"/>
                          <a:cs typeface="Cambria"/>
                        </a:rPr>
                        <a:t>784</a:t>
                      </a:r>
                      <a:endParaRPr sz="1800">
                        <a:latin typeface="Cambria"/>
                        <a:cs typeface="Cambria"/>
                      </a:endParaRPr>
                    </a:p>
                  </a:txBody>
                  <a:tcPr marL="0" marR="0" marT="400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BEBEBE"/>
                    </a:solidFill>
                  </a:tcPr>
                </a:tc>
                <a:tc vMerge="1">
                  <a:txBody>
                    <a:bodyPr/>
                    <a:lstStyle/>
                    <a:p>
                      <a:endParaRPr/>
                    </a:p>
                  </a:txBody>
                  <a:tcPr marL="0" marR="0" marT="0" marB="0">
                    <a:lnL w="3175">
                      <a:solidFill>
                        <a:srgbClr val="000000"/>
                      </a:solidFill>
                      <a:prstDash val="solid"/>
                    </a:lnL>
                    <a:lnB w="3175">
                      <a:solidFill>
                        <a:srgbClr val="000000"/>
                      </a:solidFill>
                      <a:prstDash val="solid"/>
                    </a:lnB>
                  </a:tcPr>
                </a:tc>
                <a:extLst>
                  <a:ext uri="{0D108BD9-81ED-4DB2-BD59-A6C34878D82A}">
                    <a16:rowId xmlns:a16="http://schemas.microsoft.com/office/drawing/2014/main" val="10001"/>
                  </a:ext>
                </a:extLst>
              </a:tr>
              <a:tr h="216408">
                <a:tc vMerge="1">
                  <a:txBody>
                    <a:bodyPr/>
                    <a:lstStyle/>
                    <a:p>
                      <a:endParaRPr/>
                    </a:p>
                  </a:txBody>
                  <a:tcPr marL="0" marR="0" marT="400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BEBEBE"/>
                    </a:solidFill>
                  </a:tcPr>
                </a:tc>
                <a:tc rowSpan="4">
                  <a:txBody>
                    <a:bodyPr/>
                    <a:lstStyle/>
                    <a:p>
                      <a:pPr>
                        <a:lnSpc>
                          <a:spcPct val="100000"/>
                        </a:lnSpc>
                      </a:pPr>
                      <a:endParaRPr sz="28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extLst>
                  <a:ext uri="{0D108BD9-81ED-4DB2-BD59-A6C34878D82A}">
                    <a16:rowId xmlns:a16="http://schemas.microsoft.com/office/drawing/2014/main" val="10002"/>
                  </a:ext>
                </a:extLst>
              </a:tr>
              <a:tr h="359663">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vMerge="1">
                  <a:txBody>
                    <a:bodyPr/>
                    <a:lstStyle/>
                    <a:p>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extLst>
                  <a:ext uri="{0D108BD9-81ED-4DB2-BD59-A6C34878D82A}">
                    <a16:rowId xmlns:a16="http://schemas.microsoft.com/office/drawing/2014/main" val="10003"/>
                  </a:ext>
                </a:extLst>
              </a:tr>
              <a:tr h="361188">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vMerge="1">
                  <a:txBody>
                    <a:bodyPr/>
                    <a:lstStyle/>
                    <a:p>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extLst>
                  <a:ext uri="{0D108BD9-81ED-4DB2-BD59-A6C34878D82A}">
                    <a16:rowId xmlns:a16="http://schemas.microsoft.com/office/drawing/2014/main" val="10004"/>
                  </a:ext>
                </a:extLst>
              </a:tr>
              <a:tr h="358139">
                <a:tc>
                  <a:txBody>
                    <a:bodyPr/>
                    <a:lstStyle/>
                    <a:p>
                      <a:pPr algn="ctr">
                        <a:lnSpc>
                          <a:spcPct val="100000"/>
                        </a:lnSpc>
                        <a:spcBef>
                          <a:spcPts val="305"/>
                        </a:spcBef>
                      </a:pPr>
                      <a:r>
                        <a:rPr sz="1800" spc="-10" dirty="0">
                          <a:solidFill>
                            <a:srgbClr val="005392"/>
                          </a:solidFill>
                          <a:latin typeface="Cambria"/>
                          <a:cs typeface="Cambria"/>
                        </a:rPr>
                        <a:t>410</a:t>
                      </a:r>
                      <a:endParaRPr sz="1800">
                        <a:latin typeface="Cambria"/>
                        <a:cs typeface="Cambria"/>
                      </a:endParaRPr>
                    </a:p>
                  </a:txBody>
                  <a:tcPr marL="0" marR="0" marT="3873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vMerge="1">
                  <a:txBody>
                    <a:bodyPr/>
                    <a:lstStyle/>
                    <a:p>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extLst>
                  <a:ext uri="{0D108BD9-81ED-4DB2-BD59-A6C34878D82A}">
                    <a16:rowId xmlns:a16="http://schemas.microsoft.com/office/drawing/2014/main" val="10005"/>
                  </a:ext>
                </a:extLst>
              </a:tr>
              <a:tr h="216407">
                <a:tc gridSpan="2">
                  <a:txBody>
                    <a:bodyPr/>
                    <a:lstStyle/>
                    <a:p>
                      <a:pPr>
                        <a:lnSpc>
                          <a:spcPct val="100000"/>
                        </a:lnSpc>
                      </a:pPr>
                      <a:endParaRPr sz="1300">
                        <a:latin typeface="Times New Roman"/>
                        <a:cs typeface="Times New Roman"/>
                      </a:endParaRPr>
                    </a:p>
                  </a:txBody>
                  <a:tcPr marL="0" marR="0" marT="0" marB="0">
                    <a:lnR w="3175">
                      <a:solidFill>
                        <a:srgbClr val="000000"/>
                      </a:solidFill>
                      <a:prstDash val="solid"/>
                    </a:lnR>
                    <a:lnT w="3175" cap="flat" cmpd="sng" algn="ctr">
                      <a:solidFill>
                        <a:srgbClr val="000000"/>
                      </a:solidFill>
                      <a:prstDash val="solid"/>
                      <a:round/>
                      <a:headEnd type="none" w="med" len="med"/>
                      <a:tailEnd type="none" w="med" len="med"/>
                    </a:lnT>
                  </a:tcPr>
                </a:tc>
                <a:tc hMerge="1">
                  <a:txBody>
                    <a:bodyPr/>
                    <a:lstStyle/>
                    <a:p>
                      <a:endParaRPr/>
                    </a:p>
                  </a:txBody>
                  <a:tcPr marL="0" marR="0" marT="0" marB="0"/>
                </a:tc>
                <a:extLst>
                  <a:ext uri="{0D108BD9-81ED-4DB2-BD59-A6C34878D82A}">
                    <a16:rowId xmlns:a16="http://schemas.microsoft.com/office/drawing/2014/main" val="10006"/>
                  </a:ext>
                </a:extLst>
              </a:tr>
            </a:tbl>
          </a:graphicData>
        </a:graphic>
      </p:graphicFrame>
      <p:sp>
        <p:nvSpPr>
          <p:cNvPr id="6" name="object 6"/>
          <p:cNvSpPr/>
          <p:nvPr/>
        </p:nvSpPr>
        <p:spPr>
          <a:xfrm>
            <a:off x="2330957" y="3333877"/>
            <a:ext cx="1295400" cy="103505"/>
          </a:xfrm>
          <a:custGeom>
            <a:avLst/>
            <a:gdLst/>
            <a:ahLst/>
            <a:cxnLst/>
            <a:rect l="l" t="t" r="r" b="b"/>
            <a:pathLst>
              <a:path w="1295400" h="103504">
                <a:moveTo>
                  <a:pt x="1270290" y="51688"/>
                </a:moveTo>
                <a:lnTo>
                  <a:pt x="1200404" y="92456"/>
                </a:lnTo>
                <a:lnTo>
                  <a:pt x="1199388" y="96265"/>
                </a:lnTo>
                <a:lnTo>
                  <a:pt x="1202944" y="102362"/>
                </a:lnTo>
                <a:lnTo>
                  <a:pt x="1206754" y="103377"/>
                </a:lnTo>
                <a:lnTo>
                  <a:pt x="1284509" y="58038"/>
                </a:lnTo>
                <a:lnTo>
                  <a:pt x="1282827" y="58038"/>
                </a:lnTo>
                <a:lnTo>
                  <a:pt x="1282827" y="57150"/>
                </a:lnTo>
                <a:lnTo>
                  <a:pt x="1279652" y="57150"/>
                </a:lnTo>
                <a:lnTo>
                  <a:pt x="1270290" y="51688"/>
                </a:lnTo>
                <a:close/>
              </a:path>
              <a:path w="1295400" h="103504">
                <a:moveTo>
                  <a:pt x="1259404" y="45338"/>
                </a:moveTo>
                <a:lnTo>
                  <a:pt x="0" y="45338"/>
                </a:lnTo>
                <a:lnTo>
                  <a:pt x="0" y="58038"/>
                </a:lnTo>
                <a:lnTo>
                  <a:pt x="1259404" y="58038"/>
                </a:lnTo>
                <a:lnTo>
                  <a:pt x="1270290" y="51688"/>
                </a:lnTo>
                <a:lnTo>
                  <a:pt x="1259404" y="45338"/>
                </a:lnTo>
                <a:close/>
              </a:path>
              <a:path w="1295400" h="103504">
                <a:moveTo>
                  <a:pt x="1284509" y="45338"/>
                </a:moveTo>
                <a:lnTo>
                  <a:pt x="1282827" y="45338"/>
                </a:lnTo>
                <a:lnTo>
                  <a:pt x="1282827" y="58038"/>
                </a:lnTo>
                <a:lnTo>
                  <a:pt x="1284509" y="58038"/>
                </a:lnTo>
                <a:lnTo>
                  <a:pt x="1295400" y="51688"/>
                </a:lnTo>
                <a:lnTo>
                  <a:pt x="1284509" y="45338"/>
                </a:lnTo>
                <a:close/>
              </a:path>
              <a:path w="1295400" h="103504">
                <a:moveTo>
                  <a:pt x="1279652" y="46227"/>
                </a:moveTo>
                <a:lnTo>
                  <a:pt x="1270290" y="51688"/>
                </a:lnTo>
                <a:lnTo>
                  <a:pt x="1279652" y="57150"/>
                </a:lnTo>
                <a:lnTo>
                  <a:pt x="1279652" y="46227"/>
                </a:lnTo>
                <a:close/>
              </a:path>
              <a:path w="1295400" h="103504">
                <a:moveTo>
                  <a:pt x="1282827" y="46227"/>
                </a:moveTo>
                <a:lnTo>
                  <a:pt x="1279652" y="46227"/>
                </a:lnTo>
                <a:lnTo>
                  <a:pt x="1279652" y="57150"/>
                </a:lnTo>
                <a:lnTo>
                  <a:pt x="1282827" y="57150"/>
                </a:lnTo>
                <a:lnTo>
                  <a:pt x="1282827" y="46227"/>
                </a:lnTo>
                <a:close/>
              </a:path>
              <a:path w="1295400" h="103504">
                <a:moveTo>
                  <a:pt x="1206754" y="0"/>
                </a:moveTo>
                <a:lnTo>
                  <a:pt x="1202944" y="1015"/>
                </a:lnTo>
                <a:lnTo>
                  <a:pt x="1199388" y="7112"/>
                </a:lnTo>
                <a:lnTo>
                  <a:pt x="1200404" y="10922"/>
                </a:lnTo>
                <a:lnTo>
                  <a:pt x="1270290" y="51688"/>
                </a:lnTo>
                <a:lnTo>
                  <a:pt x="1279652" y="46227"/>
                </a:lnTo>
                <a:lnTo>
                  <a:pt x="1282827" y="46227"/>
                </a:lnTo>
                <a:lnTo>
                  <a:pt x="1282827" y="45338"/>
                </a:lnTo>
                <a:lnTo>
                  <a:pt x="1284509" y="45338"/>
                </a:lnTo>
                <a:lnTo>
                  <a:pt x="1206754" y="0"/>
                </a:lnTo>
                <a:close/>
              </a:path>
            </a:pathLst>
          </a:custGeom>
          <a:solidFill>
            <a:srgbClr val="000000"/>
          </a:solidFill>
        </p:spPr>
        <p:txBody>
          <a:bodyPr wrap="square" lIns="0" tIns="0" rIns="0" bIns="0" rtlCol="0"/>
          <a:lstStyle/>
          <a:p>
            <a:endParaRPr/>
          </a:p>
        </p:txBody>
      </p:sp>
      <p:sp>
        <p:nvSpPr>
          <p:cNvPr id="7" name="object 7"/>
          <p:cNvSpPr txBox="1"/>
          <p:nvPr/>
        </p:nvSpPr>
        <p:spPr>
          <a:xfrm>
            <a:off x="2544572" y="2790189"/>
            <a:ext cx="434340" cy="513715"/>
          </a:xfrm>
          <a:prstGeom prst="rect">
            <a:avLst/>
          </a:prstGeom>
        </p:spPr>
        <p:txBody>
          <a:bodyPr vert="horz" wrap="square" lIns="0" tIns="13335" rIns="0" bIns="0" rtlCol="0">
            <a:spAutoFit/>
          </a:bodyPr>
          <a:lstStyle/>
          <a:p>
            <a:pPr marL="12700">
              <a:lnSpc>
                <a:spcPct val="100000"/>
              </a:lnSpc>
              <a:spcBef>
                <a:spcPts val="105"/>
              </a:spcBef>
            </a:pPr>
            <a:r>
              <a:rPr sz="3200" spc="55" dirty="0">
                <a:latin typeface="Cambria"/>
                <a:cs typeface="Cambria"/>
              </a:rPr>
              <a:t>r1</a:t>
            </a:r>
            <a:endParaRPr sz="3200">
              <a:latin typeface="Cambria"/>
              <a:cs typeface="Cambria"/>
            </a:endParaRPr>
          </a:p>
        </p:txBody>
      </p:sp>
      <p:sp>
        <p:nvSpPr>
          <p:cNvPr id="8" name="object 8"/>
          <p:cNvSpPr txBox="1"/>
          <p:nvPr/>
        </p:nvSpPr>
        <p:spPr>
          <a:xfrm>
            <a:off x="3976878" y="4710176"/>
            <a:ext cx="1243330" cy="299720"/>
          </a:xfrm>
          <a:prstGeom prst="rect">
            <a:avLst/>
          </a:prstGeom>
        </p:spPr>
        <p:txBody>
          <a:bodyPr vert="horz" wrap="square" lIns="0" tIns="12700" rIns="0" bIns="0" rtlCol="0">
            <a:spAutoFit/>
          </a:bodyPr>
          <a:lstStyle/>
          <a:p>
            <a:pPr marL="12700">
              <a:lnSpc>
                <a:spcPct val="100000"/>
              </a:lnSpc>
              <a:spcBef>
                <a:spcPts val="100"/>
              </a:spcBef>
            </a:pPr>
            <a:r>
              <a:rPr sz="1800" spc="50" dirty="0">
                <a:solidFill>
                  <a:srgbClr val="005392"/>
                </a:solidFill>
                <a:latin typeface="Cambria"/>
                <a:cs typeface="Cambria"/>
              </a:rPr>
              <a:t>register file</a:t>
            </a:r>
            <a:endParaRPr sz="1800">
              <a:latin typeface="Cambria"/>
              <a:cs typeface="Cambria"/>
            </a:endParaRPr>
          </a:p>
        </p:txBody>
      </p:sp>
      <p:grpSp>
        <p:nvGrpSpPr>
          <p:cNvPr id="9" name="object 9"/>
          <p:cNvGrpSpPr/>
          <p:nvPr/>
        </p:nvGrpSpPr>
        <p:grpSpPr>
          <a:xfrm>
            <a:off x="5339334" y="4535296"/>
            <a:ext cx="4609465" cy="363220"/>
            <a:chOff x="5339334" y="4535296"/>
            <a:chExt cx="4609465" cy="363220"/>
          </a:xfrm>
        </p:grpSpPr>
        <p:sp>
          <p:nvSpPr>
            <p:cNvPr id="10" name="object 10"/>
            <p:cNvSpPr/>
            <p:nvPr/>
          </p:nvSpPr>
          <p:spPr>
            <a:xfrm>
              <a:off x="5339334" y="4700904"/>
              <a:ext cx="3528060" cy="103505"/>
            </a:xfrm>
            <a:custGeom>
              <a:avLst/>
              <a:gdLst/>
              <a:ahLst/>
              <a:cxnLst/>
              <a:rect l="l" t="t" r="r" b="b"/>
              <a:pathLst>
                <a:path w="3528059" h="103504">
                  <a:moveTo>
                    <a:pt x="3502950" y="51689"/>
                  </a:moveTo>
                  <a:lnTo>
                    <a:pt x="3433064" y="92456"/>
                  </a:lnTo>
                  <a:lnTo>
                    <a:pt x="3432047" y="96266"/>
                  </a:lnTo>
                  <a:lnTo>
                    <a:pt x="3435604" y="102362"/>
                  </a:lnTo>
                  <a:lnTo>
                    <a:pt x="3439414" y="103378"/>
                  </a:lnTo>
                  <a:lnTo>
                    <a:pt x="3517169" y="58039"/>
                  </a:lnTo>
                  <a:lnTo>
                    <a:pt x="3515487" y="58039"/>
                  </a:lnTo>
                  <a:lnTo>
                    <a:pt x="3515487" y="57150"/>
                  </a:lnTo>
                  <a:lnTo>
                    <a:pt x="3512312" y="57150"/>
                  </a:lnTo>
                  <a:lnTo>
                    <a:pt x="3502950" y="51689"/>
                  </a:lnTo>
                  <a:close/>
                </a:path>
                <a:path w="3528059" h="103504">
                  <a:moveTo>
                    <a:pt x="3492064" y="45339"/>
                  </a:moveTo>
                  <a:lnTo>
                    <a:pt x="0" y="45339"/>
                  </a:lnTo>
                  <a:lnTo>
                    <a:pt x="0" y="58039"/>
                  </a:lnTo>
                  <a:lnTo>
                    <a:pt x="3492064" y="58039"/>
                  </a:lnTo>
                  <a:lnTo>
                    <a:pt x="3502950" y="51689"/>
                  </a:lnTo>
                  <a:lnTo>
                    <a:pt x="3492064" y="45339"/>
                  </a:lnTo>
                  <a:close/>
                </a:path>
                <a:path w="3528059" h="103504">
                  <a:moveTo>
                    <a:pt x="3517169" y="45339"/>
                  </a:moveTo>
                  <a:lnTo>
                    <a:pt x="3515487" y="45339"/>
                  </a:lnTo>
                  <a:lnTo>
                    <a:pt x="3515487" y="58039"/>
                  </a:lnTo>
                  <a:lnTo>
                    <a:pt x="3517169" y="58039"/>
                  </a:lnTo>
                  <a:lnTo>
                    <a:pt x="3528060" y="51689"/>
                  </a:lnTo>
                  <a:lnTo>
                    <a:pt x="3517169" y="45339"/>
                  </a:lnTo>
                  <a:close/>
                </a:path>
                <a:path w="3528059" h="103504">
                  <a:moveTo>
                    <a:pt x="3512312" y="46228"/>
                  </a:moveTo>
                  <a:lnTo>
                    <a:pt x="3502950" y="51689"/>
                  </a:lnTo>
                  <a:lnTo>
                    <a:pt x="3512312" y="57150"/>
                  </a:lnTo>
                  <a:lnTo>
                    <a:pt x="3512312" y="46228"/>
                  </a:lnTo>
                  <a:close/>
                </a:path>
                <a:path w="3528059" h="103504">
                  <a:moveTo>
                    <a:pt x="3515487" y="46228"/>
                  </a:moveTo>
                  <a:lnTo>
                    <a:pt x="3512312" y="46228"/>
                  </a:lnTo>
                  <a:lnTo>
                    <a:pt x="3512312" y="57150"/>
                  </a:lnTo>
                  <a:lnTo>
                    <a:pt x="3515487" y="57150"/>
                  </a:lnTo>
                  <a:lnTo>
                    <a:pt x="3515487" y="46228"/>
                  </a:lnTo>
                  <a:close/>
                </a:path>
                <a:path w="3528059" h="103504">
                  <a:moveTo>
                    <a:pt x="3439414" y="0"/>
                  </a:moveTo>
                  <a:lnTo>
                    <a:pt x="3435604" y="1016"/>
                  </a:lnTo>
                  <a:lnTo>
                    <a:pt x="3432047" y="7112"/>
                  </a:lnTo>
                  <a:lnTo>
                    <a:pt x="3433064" y="10922"/>
                  </a:lnTo>
                  <a:lnTo>
                    <a:pt x="3502950" y="51689"/>
                  </a:lnTo>
                  <a:lnTo>
                    <a:pt x="3512312" y="46228"/>
                  </a:lnTo>
                  <a:lnTo>
                    <a:pt x="3515487" y="46228"/>
                  </a:lnTo>
                  <a:lnTo>
                    <a:pt x="3515487" y="45339"/>
                  </a:lnTo>
                  <a:lnTo>
                    <a:pt x="3517169" y="45339"/>
                  </a:lnTo>
                  <a:lnTo>
                    <a:pt x="3439414" y="0"/>
                  </a:lnTo>
                  <a:close/>
                </a:path>
              </a:pathLst>
            </a:custGeom>
            <a:solidFill>
              <a:srgbClr val="000000"/>
            </a:solidFill>
          </p:spPr>
          <p:txBody>
            <a:bodyPr wrap="square" lIns="0" tIns="0" rIns="0" bIns="0" rtlCol="0"/>
            <a:lstStyle/>
            <a:p>
              <a:endParaRPr/>
            </a:p>
          </p:txBody>
        </p:sp>
        <p:sp>
          <p:nvSpPr>
            <p:cNvPr id="11" name="object 11"/>
            <p:cNvSpPr/>
            <p:nvPr/>
          </p:nvSpPr>
          <p:spPr>
            <a:xfrm>
              <a:off x="8867394" y="4536185"/>
              <a:ext cx="1080770" cy="361315"/>
            </a:xfrm>
            <a:custGeom>
              <a:avLst/>
              <a:gdLst/>
              <a:ahLst/>
              <a:cxnLst/>
              <a:rect l="l" t="t" r="r" b="b"/>
              <a:pathLst>
                <a:path w="1080770" h="361314">
                  <a:moveTo>
                    <a:pt x="540257" y="0"/>
                  </a:moveTo>
                  <a:lnTo>
                    <a:pt x="472499" y="1407"/>
                  </a:lnTo>
                  <a:lnTo>
                    <a:pt x="407249" y="5518"/>
                  </a:lnTo>
                  <a:lnTo>
                    <a:pt x="345015" y="12161"/>
                  </a:lnTo>
                  <a:lnTo>
                    <a:pt x="286303" y="21168"/>
                  </a:lnTo>
                  <a:lnTo>
                    <a:pt x="231620" y="32368"/>
                  </a:lnTo>
                  <a:lnTo>
                    <a:pt x="181472" y="45593"/>
                  </a:lnTo>
                  <a:lnTo>
                    <a:pt x="136367" y="60672"/>
                  </a:lnTo>
                  <a:lnTo>
                    <a:pt x="96810" y="77436"/>
                  </a:lnTo>
                  <a:lnTo>
                    <a:pt x="63310" y="95715"/>
                  </a:lnTo>
                  <a:lnTo>
                    <a:pt x="16503" y="136141"/>
                  </a:lnTo>
                  <a:lnTo>
                    <a:pt x="0" y="180594"/>
                  </a:lnTo>
                  <a:lnTo>
                    <a:pt x="4210" y="203238"/>
                  </a:lnTo>
                  <a:lnTo>
                    <a:pt x="36372" y="245847"/>
                  </a:lnTo>
                  <a:lnTo>
                    <a:pt x="96810" y="283751"/>
                  </a:lnTo>
                  <a:lnTo>
                    <a:pt x="136367" y="300515"/>
                  </a:lnTo>
                  <a:lnTo>
                    <a:pt x="181472" y="315594"/>
                  </a:lnTo>
                  <a:lnTo>
                    <a:pt x="231620" y="328819"/>
                  </a:lnTo>
                  <a:lnTo>
                    <a:pt x="286303" y="340019"/>
                  </a:lnTo>
                  <a:lnTo>
                    <a:pt x="345015" y="349026"/>
                  </a:lnTo>
                  <a:lnTo>
                    <a:pt x="407249" y="355669"/>
                  </a:lnTo>
                  <a:lnTo>
                    <a:pt x="472499" y="359780"/>
                  </a:lnTo>
                  <a:lnTo>
                    <a:pt x="540257" y="361188"/>
                  </a:lnTo>
                  <a:lnTo>
                    <a:pt x="608016" y="359780"/>
                  </a:lnTo>
                  <a:lnTo>
                    <a:pt x="673266" y="355669"/>
                  </a:lnTo>
                  <a:lnTo>
                    <a:pt x="735500" y="349026"/>
                  </a:lnTo>
                  <a:lnTo>
                    <a:pt x="794212" y="340019"/>
                  </a:lnTo>
                  <a:lnTo>
                    <a:pt x="848895" y="328819"/>
                  </a:lnTo>
                  <a:lnTo>
                    <a:pt x="899043" y="315594"/>
                  </a:lnTo>
                  <a:lnTo>
                    <a:pt x="944148" y="300515"/>
                  </a:lnTo>
                  <a:lnTo>
                    <a:pt x="983705" y="283751"/>
                  </a:lnTo>
                  <a:lnTo>
                    <a:pt x="1017205" y="265472"/>
                  </a:lnTo>
                  <a:lnTo>
                    <a:pt x="1064012" y="225046"/>
                  </a:lnTo>
                  <a:lnTo>
                    <a:pt x="1080515" y="180594"/>
                  </a:lnTo>
                  <a:lnTo>
                    <a:pt x="1076305" y="157949"/>
                  </a:lnTo>
                  <a:lnTo>
                    <a:pt x="1044143" y="115340"/>
                  </a:lnTo>
                  <a:lnTo>
                    <a:pt x="983705" y="77436"/>
                  </a:lnTo>
                  <a:lnTo>
                    <a:pt x="944148" y="60672"/>
                  </a:lnTo>
                  <a:lnTo>
                    <a:pt x="899043" y="45593"/>
                  </a:lnTo>
                  <a:lnTo>
                    <a:pt x="848895" y="32368"/>
                  </a:lnTo>
                  <a:lnTo>
                    <a:pt x="794212" y="21168"/>
                  </a:lnTo>
                  <a:lnTo>
                    <a:pt x="735500" y="12161"/>
                  </a:lnTo>
                  <a:lnTo>
                    <a:pt x="673266" y="5518"/>
                  </a:lnTo>
                  <a:lnTo>
                    <a:pt x="608016" y="1407"/>
                  </a:lnTo>
                  <a:lnTo>
                    <a:pt x="540257" y="0"/>
                  </a:lnTo>
                  <a:close/>
                </a:path>
              </a:pathLst>
            </a:custGeom>
            <a:solidFill>
              <a:srgbClr val="99CCFF"/>
            </a:solidFill>
          </p:spPr>
          <p:txBody>
            <a:bodyPr wrap="square" lIns="0" tIns="0" rIns="0" bIns="0" rtlCol="0"/>
            <a:lstStyle/>
            <a:p>
              <a:endParaRPr/>
            </a:p>
          </p:txBody>
        </p:sp>
        <p:sp>
          <p:nvSpPr>
            <p:cNvPr id="12" name="object 12"/>
            <p:cNvSpPr/>
            <p:nvPr/>
          </p:nvSpPr>
          <p:spPr>
            <a:xfrm>
              <a:off x="8867394" y="4536185"/>
              <a:ext cx="1080770" cy="361315"/>
            </a:xfrm>
            <a:custGeom>
              <a:avLst/>
              <a:gdLst/>
              <a:ahLst/>
              <a:cxnLst/>
              <a:rect l="l" t="t" r="r" b="b"/>
              <a:pathLst>
                <a:path w="1080770" h="361314">
                  <a:moveTo>
                    <a:pt x="540257" y="0"/>
                  </a:moveTo>
                  <a:lnTo>
                    <a:pt x="472499" y="1407"/>
                  </a:lnTo>
                  <a:lnTo>
                    <a:pt x="407249" y="5518"/>
                  </a:lnTo>
                  <a:lnTo>
                    <a:pt x="345015" y="12161"/>
                  </a:lnTo>
                  <a:lnTo>
                    <a:pt x="286303" y="21168"/>
                  </a:lnTo>
                  <a:lnTo>
                    <a:pt x="231620" y="32368"/>
                  </a:lnTo>
                  <a:lnTo>
                    <a:pt x="181472" y="45593"/>
                  </a:lnTo>
                  <a:lnTo>
                    <a:pt x="136367" y="60672"/>
                  </a:lnTo>
                  <a:lnTo>
                    <a:pt x="96810" y="77436"/>
                  </a:lnTo>
                  <a:lnTo>
                    <a:pt x="63310" y="95715"/>
                  </a:lnTo>
                  <a:lnTo>
                    <a:pt x="16503" y="136141"/>
                  </a:lnTo>
                  <a:lnTo>
                    <a:pt x="0" y="180594"/>
                  </a:lnTo>
                  <a:lnTo>
                    <a:pt x="4210" y="203238"/>
                  </a:lnTo>
                  <a:lnTo>
                    <a:pt x="36372" y="245847"/>
                  </a:lnTo>
                  <a:lnTo>
                    <a:pt x="96810" y="283751"/>
                  </a:lnTo>
                  <a:lnTo>
                    <a:pt x="136367" y="300515"/>
                  </a:lnTo>
                  <a:lnTo>
                    <a:pt x="181472" y="315594"/>
                  </a:lnTo>
                  <a:lnTo>
                    <a:pt x="231620" y="328819"/>
                  </a:lnTo>
                  <a:lnTo>
                    <a:pt x="286303" y="340019"/>
                  </a:lnTo>
                  <a:lnTo>
                    <a:pt x="345015" y="349026"/>
                  </a:lnTo>
                  <a:lnTo>
                    <a:pt x="407249" y="355669"/>
                  </a:lnTo>
                  <a:lnTo>
                    <a:pt x="472499" y="359780"/>
                  </a:lnTo>
                  <a:lnTo>
                    <a:pt x="540257" y="361188"/>
                  </a:lnTo>
                  <a:lnTo>
                    <a:pt x="608016" y="359780"/>
                  </a:lnTo>
                  <a:lnTo>
                    <a:pt x="673266" y="355669"/>
                  </a:lnTo>
                  <a:lnTo>
                    <a:pt x="735500" y="349026"/>
                  </a:lnTo>
                  <a:lnTo>
                    <a:pt x="794212" y="340019"/>
                  </a:lnTo>
                  <a:lnTo>
                    <a:pt x="848895" y="328819"/>
                  </a:lnTo>
                  <a:lnTo>
                    <a:pt x="899043" y="315594"/>
                  </a:lnTo>
                  <a:lnTo>
                    <a:pt x="944148" y="300515"/>
                  </a:lnTo>
                  <a:lnTo>
                    <a:pt x="983705" y="283751"/>
                  </a:lnTo>
                  <a:lnTo>
                    <a:pt x="1017205" y="265472"/>
                  </a:lnTo>
                  <a:lnTo>
                    <a:pt x="1064012" y="225046"/>
                  </a:lnTo>
                  <a:lnTo>
                    <a:pt x="1080515" y="180594"/>
                  </a:lnTo>
                  <a:lnTo>
                    <a:pt x="1076305" y="157949"/>
                  </a:lnTo>
                  <a:lnTo>
                    <a:pt x="1044143" y="115340"/>
                  </a:lnTo>
                  <a:lnTo>
                    <a:pt x="983705" y="77436"/>
                  </a:lnTo>
                  <a:lnTo>
                    <a:pt x="944148" y="60672"/>
                  </a:lnTo>
                  <a:lnTo>
                    <a:pt x="899043" y="45593"/>
                  </a:lnTo>
                  <a:lnTo>
                    <a:pt x="848895" y="32368"/>
                  </a:lnTo>
                  <a:lnTo>
                    <a:pt x="794212" y="21168"/>
                  </a:lnTo>
                  <a:lnTo>
                    <a:pt x="735500" y="12161"/>
                  </a:lnTo>
                  <a:lnTo>
                    <a:pt x="673266" y="5518"/>
                  </a:lnTo>
                  <a:lnTo>
                    <a:pt x="608016" y="1407"/>
                  </a:lnTo>
                  <a:lnTo>
                    <a:pt x="540257" y="0"/>
                  </a:lnTo>
                  <a:close/>
                </a:path>
              </a:pathLst>
            </a:custGeom>
            <a:ln w="3175">
              <a:solidFill>
                <a:srgbClr val="000000"/>
              </a:solidFill>
            </a:ln>
          </p:spPr>
          <p:txBody>
            <a:bodyPr wrap="square" lIns="0" tIns="0" rIns="0" bIns="0" rtlCol="0"/>
            <a:lstStyle/>
            <a:p>
              <a:endParaRPr/>
            </a:p>
          </p:txBody>
        </p:sp>
      </p:grpSp>
      <p:sp>
        <p:nvSpPr>
          <p:cNvPr id="13" name="object 13"/>
          <p:cNvSpPr txBox="1"/>
          <p:nvPr/>
        </p:nvSpPr>
        <p:spPr>
          <a:xfrm>
            <a:off x="9107551" y="4563617"/>
            <a:ext cx="601345"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005392"/>
                </a:solidFill>
                <a:latin typeface="Cambria"/>
                <a:cs typeface="Cambria"/>
              </a:rPr>
              <a:t>v</a:t>
            </a:r>
            <a:r>
              <a:rPr sz="1800" spc="120" dirty="0">
                <a:solidFill>
                  <a:srgbClr val="005392"/>
                </a:solidFill>
                <a:latin typeface="Cambria"/>
                <a:cs typeface="Cambria"/>
              </a:rPr>
              <a:t>a</a:t>
            </a:r>
            <a:r>
              <a:rPr sz="1800" spc="60" dirty="0">
                <a:solidFill>
                  <a:srgbClr val="005392"/>
                </a:solidFill>
                <a:latin typeface="Cambria"/>
                <a:cs typeface="Cambria"/>
              </a:rPr>
              <a:t>lue</a:t>
            </a:r>
            <a:endParaRPr sz="1800">
              <a:latin typeface="Cambria"/>
              <a:cs typeface="Cambria"/>
            </a:endParaRPr>
          </a:p>
        </p:txBody>
      </p:sp>
      <p:sp>
        <p:nvSpPr>
          <p:cNvPr id="15" name="object 15"/>
          <p:cNvSpPr txBox="1"/>
          <p:nvPr/>
        </p:nvSpPr>
        <p:spPr>
          <a:xfrm>
            <a:off x="3663188" y="2669286"/>
            <a:ext cx="440055" cy="878205"/>
          </a:xfrm>
          <a:prstGeom prst="rect">
            <a:avLst/>
          </a:prstGeom>
        </p:spPr>
        <p:txBody>
          <a:bodyPr vert="horz" wrap="square" lIns="0" tIns="136525" rIns="0" bIns="0" rtlCol="0">
            <a:spAutoFit/>
          </a:bodyPr>
          <a:lstStyle/>
          <a:p>
            <a:pPr marL="12700" marR="5080" indent="5715">
              <a:lnSpc>
                <a:spcPct val="74700"/>
              </a:lnSpc>
              <a:spcBef>
                <a:spcPts val="1075"/>
              </a:spcBef>
            </a:pPr>
            <a:r>
              <a:rPr sz="3200" spc="45" dirty="0">
                <a:latin typeface="Cambria"/>
                <a:cs typeface="Cambria"/>
              </a:rPr>
              <a:t>r0  r1</a:t>
            </a:r>
            <a:endParaRPr sz="3200">
              <a:latin typeface="Cambria"/>
              <a:cs typeface="Cambria"/>
            </a:endParaRPr>
          </a:p>
        </p:txBody>
      </p:sp>
      <p:sp>
        <p:nvSpPr>
          <p:cNvPr id="16" name="object 16"/>
          <p:cNvSpPr txBox="1"/>
          <p:nvPr/>
        </p:nvSpPr>
        <p:spPr>
          <a:xfrm>
            <a:off x="3516248" y="4109720"/>
            <a:ext cx="659130" cy="513715"/>
          </a:xfrm>
          <a:prstGeom prst="rect">
            <a:avLst/>
          </a:prstGeom>
        </p:spPr>
        <p:txBody>
          <a:bodyPr vert="horz" wrap="square" lIns="0" tIns="12700" rIns="0" bIns="0" rtlCol="0">
            <a:spAutoFit/>
          </a:bodyPr>
          <a:lstStyle/>
          <a:p>
            <a:pPr marL="12700">
              <a:lnSpc>
                <a:spcPct val="100000"/>
              </a:lnSpc>
              <a:spcBef>
                <a:spcPts val="100"/>
              </a:spcBef>
            </a:pPr>
            <a:r>
              <a:rPr sz="3200" spc="35" dirty="0">
                <a:latin typeface="Cambria"/>
                <a:cs typeface="Cambria"/>
              </a:rPr>
              <a:t>r15</a:t>
            </a:r>
            <a:endParaRPr sz="3200">
              <a:latin typeface="Cambria"/>
              <a:cs typeface="Cambria"/>
            </a:endParaRPr>
          </a:p>
        </p:txBody>
      </p:sp>
      <p:sp>
        <p:nvSpPr>
          <p:cNvPr id="17" name="object 17"/>
          <p:cNvSpPr txBox="1"/>
          <p:nvPr/>
        </p:nvSpPr>
        <p:spPr>
          <a:xfrm>
            <a:off x="3978021" y="1482979"/>
            <a:ext cx="7871459" cy="452120"/>
          </a:xfrm>
          <a:prstGeom prst="rect">
            <a:avLst/>
          </a:prstGeom>
        </p:spPr>
        <p:txBody>
          <a:bodyPr vert="horz" wrap="square" lIns="0" tIns="12065" rIns="0" bIns="0" rtlCol="0">
            <a:spAutoFit/>
          </a:bodyPr>
          <a:lstStyle/>
          <a:p>
            <a:pPr marL="12700">
              <a:lnSpc>
                <a:spcPct val="100000"/>
              </a:lnSpc>
              <a:spcBef>
                <a:spcPts val="95"/>
              </a:spcBef>
            </a:pPr>
            <a:r>
              <a:rPr sz="2800" spc="130" dirty="0">
                <a:solidFill>
                  <a:srgbClr val="005392"/>
                </a:solidFill>
                <a:latin typeface="Cambria"/>
                <a:cs typeface="Cambria"/>
              </a:rPr>
              <a:t>The</a:t>
            </a:r>
            <a:r>
              <a:rPr sz="2800" spc="160" dirty="0">
                <a:solidFill>
                  <a:srgbClr val="005392"/>
                </a:solidFill>
                <a:latin typeface="Cambria"/>
                <a:cs typeface="Cambria"/>
              </a:rPr>
              <a:t> </a:t>
            </a:r>
            <a:r>
              <a:rPr sz="2800" spc="110" dirty="0">
                <a:solidFill>
                  <a:srgbClr val="005392"/>
                </a:solidFill>
                <a:latin typeface="Cambria"/>
                <a:cs typeface="Cambria"/>
              </a:rPr>
              <a:t>value</a:t>
            </a:r>
            <a:r>
              <a:rPr sz="2800" spc="170" dirty="0">
                <a:solidFill>
                  <a:srgbClr val="005392"/>
                </a:solidFill>
                <a:latin typeface="Cambria"/>
                <a:cs typeface="Cambria"/>
              </a:rPr>
              <a:t> </a:t>
            </a:r>
            <a:r>
              <a:rPr sz="2800" spc="95" dirty="0">
                <a:solidFill>
                  <a:srgbClr val="005392"/>
                </a:solidFill>
                <a:latin typeface="Cambria"/>
                <a:cs typeface="Cambria"/>
              </a:rPr>
              <a:t>is</a:t>
            </a:r>
            <a:r>
              <a:rPr sz="2800" spc="170" dirty="0">
                <a:solidFill>
                  <a:srgbClr val="005392"/>
                </a:solidFill>
                <a:latin typeface="Cambria"/>
                <a:cs typeface="Cambria"/>
              </a:rPr>
              <a:t> </a:t>
            </a:r>
            <a:r>
              <a:rPr sz="2800" spc="70" dirty="0">
                <a:solidFill>
                  <a:srgbClr val="005392"/>
                </a:solidFill>
                <a:latin typeface="Cambria"/>
                <a:cs typeface="Cambria"/>
              </a:rPr>
              <a:t>obtained</a:t>
            </a:r>
            <a:r>
              <a:rPr sz="2800" spc="175" dirty="0">
                <a:solidFill>
                  <a:srgbClr val="005392"/>
                </a:solidFill>
                <a:latin typeface="Cambria"/>
                <a:cs typeface="Cambria"/>
              </a:rPr>
              <a:t> </a:t>
            </a:r>
            <a:r>
              <a:rPr sz="2800" spc="55" dirty="0">
                <a:solidFill>
                  <a:srgbClr val="005392"/>
                </a:solidFill>
                <a:latin typeface="Cambria"/>
                <a:cs typeface="Cambria"/>
              </a:rPr>
              <a:t>from</a:t>
            </a:r>
            <a:r>
              <a:rPr sz="2800" spc="170" dirty="0">
                <a:solidFill>
                  <a:srgbClr val="005392"/>
                </a:solidFill>
                <a:latin typeface="Cambria"/>
                <a:cs typeface="Cambria"/>
              </a:rPr>
              <a:t> </a:t>
            </a:r>
            <a:r>
              <a:rPr sz="2800" spc="105" dirty="0">
                <a:solidFill>
                  <a:srgbClr val="005392"/>
                </a:solidFill>
                <a:latin typeface="Cambria"/>
                <a:cs typeface="Cambria"/>
              </a:rPr>
              <a:t>the</a:t>
            </a:r>
            <a:r>
              <a:rPr sz="2800" spc="165" dirty="0">
                <a:solidFill>
                  <a:srgbClr val="005392"/>
                </a:solidFill>
                <a:latin typeface="Cambria"/>
                <a:cs typeface="Cambria"/>
              </a:rPr>
              <a:t> </a:t>
            </a:r>
            <a:r>
              <a:rPr sz="2800" spc="85" dirty="0">
                <a:solidFill>
                  <a:srgbClr val="005392"/>
                </a:solidFill>
                <a:latin typeface="Cambria"/>
                <a:cs typeface="Cambria"/>
              </a:rPr>
              <a:t>register</a:t>
            </a:r>
            <a:r>
              <a:rPr sz="2800" spc="165" dirty="0">
                <a:solidFill>
                  <a:srgbClr val="005392"/>
                </a:solidFill>
                <a:latin typeface="Cambria"/>
                <a:cs typeface="Cambria"/>
              </a:rPr>
              <a:t> </a:t>
            </a:r>
            <a:r>
              <a:rPr sz="2800" spc="85" dirty="0">
                <a:solidFill>
                  <a:srgbClr val="005392"/>
                </a:solidFill>
                <a:latin typeface="Cambria"/>
                <a:cs typeface="Cambria"/>
              </a:rPr>
              <a:t>directly.</a:t>
            </a:r>
            <a:endParaRPr sz="2800">
              <a:latin typeface="Cambria"/>
              <a:cs typeface="Cambria"/>
            </a:endParaRPr>
          </a:p>
        </p:txBody>
      </p:sp>
      <p:sp>
        <p:nvSpPr>
          <p:cNvPr id="18" name="object 18"/>
          <p:cNvSpPr txBox="1"/>
          <p:nvPr/>
        </p:nvSpPr>
        <p:spPr>
          <a:xfrm>
            <a:off x="7987665" y="4470654"/>
            <a:ext cx="4064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5392"/>
                </a:solidFill>
                <a:latin typeface="Cambria"/>
                <a:cs typeface="Cambria"/>
              </a:rPr>
              <a:t>784</a:t>
            </a:r>
            <a:endParaRPr sz="1800">
              <a:latin typeface="Cambria"/>
              <a:cs typeface="Cambr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36219" y="297307"/>
            <a:ext cx="11052810" cy="574040"/>
          </a:xfrm>
          <a:prstGeom prst="rect">
            <a:avLst/>
          </a:prstGeom>
        </p:spPr>
        <p:txBody>
          <a:bodyPr vert="horz" wrap="square" lIns="0" tIns="12700" rIns="0" bIns="0" rtlCol="0">
            <a:spAutoFit/>
          </a:bodyPr>
          <a:lstStyle/>
          <a:p>
            <a:pPr marL="12700">
              <a:lnSpc>
                <a:spcPct val="100000"/>
              </a:lnSpc>
              <a:spcBef>
                <a:spcPts val="100"/>
              </a:spcBef>
            </a:pPr>
            <a:r>
              <a:rPr spc="275" dirty="0"/>
              <a:t>Examples</a:t>
            </a:r>
            <a:r>
              <a:rPr spc="229" dirty="0"/>
              <a:t> </a:t>
            </a:r>
            <a:r>
              <a:rPr spc="185" dirty="0"/>
              <a:t>of</a:t>
            </a:r>
            <a:r>
              <a:rPr spc="240" dirty="0"/>
              <a:t> </a:t>
            </a:r>
            <a:r>
              <a:rPr spc="220" dirty="0"/>
              <a:t>instructions</a:t>
            </a:r>
            <a:r>
              <a:rPr spc="245" dirty="0"/>
              <a:t> </a:t>
            </a:r>
            <a:r>
              <a:rPr spc="254" dirty="0"/>
              <a:t>that</a:t>
            </a:r>
            <a:r>
              <a:rPr spc="240" dirty="0"/>
              <a:t> </a:t>
            </a:r>
            <a:r>
              <a:rPr spc="200" dirty="0"/>
              <a:t>use</a:t>
            </a:r>
            <a:r>
              <a:rPr spc="240" dirty="0"/>
              <a:t> </a:t>
            </a:r>
            <a:r>
              <a:rPr spc="195" dirty="0"/>
              <a:t>those</a:t>
            </a:r>
            <a:r>
              <a:rPr spc="229" dirty="0"/>
              <a:t> </a:t>
            </a:r>
            <a:r>
              <a:rPr spc="190" dirty="0"/>
              <a:t>modes</a:t>
            </a:r>
          </a:p>
        </p:txBody>
      </p:sp>
      <p:sp>
        <p:nvSpPr>
          <p:cNvPr id="4" name="object 4"/>
          <p:cNvSpPr txBox="1"/>
          <p:nvPr/>
        </p:nvSpPr>
        <p:spPr>
          <a:xfrm>
            <a:off x="744423" y="1099863"/>
            <a:ext cx="10229215" cy="4422775"/>
          </a:xfrm>
          <a:prstGeom prst="rect">
            <a:avLst/>
          </a:prstGeom>
        </p:spPr>
        <p:txBody>
          <a:bodyPr vert="horz" wrap="square" lIns="0" tIns="121920" rIns="0" bIns="0" rtlCol="0">
            <a:spAutoFit/>
          </a:bodyPr>
          <a:lstStyle/>
          <a:p>
            <a:pPr marL="335915" indent="-323850">
              <a:lnSpc>
                <a:spcPct val="100000"/>
              </a:lnSpc>
              <a:spcBef>
                <a:spcPts val="960"/>
              </a:spcBef>
              <a:buFont typeface="Arial MT"/>
              <a:buChar char="•"/>
              <a:tabLst>
                <a:tab pos="335915" algn="l"/>
                <a:tab pos="336550" algn="l"/>
              </a:tabLst>
            </a:pPr>
            <a:r>
              <a:rPr sz="2800" i="1" spc="-10" dirty="0">
                <a:solidFill>
                  <a:srgbClr val="006FC0"/>
                </a:solidFill>
                <a:latin typeface="Courier New"/>
                <a:cs typeface="Courier New"/>
              </a:rPr>
              <a:t>Register</a:t>
            </a:r>
            <a:r>
              <a:rPr sz="2800" i="1" spc="-20" dirty="0">
                <a:solidFill>
                  <a:srgbClr val="006FC0"/>
                </a:solidFill>
                <a:latin typeface="Courier New"/>
                <a:cs typeface="Courier New"/>
              </a:rPr>
              <a:t> </a:t>
            </a:r>
            <a:r>
              <a:rPr sz="2800" i="1" spc="-10" dirty="0">
                <a:solidFill>
                  <a:srgbClr val="006FC0"/>
                </a:solidFill>
                <a:latin typeface="Courier New"/>
                <a:cs typeface="Courier New"/>
              </a:rPr>
              <a:t>direct:</a:t>
            </a:r>
            <a:r>
              <a:rPr sz="2800" i="1" spc="-15" dirty="0">
                <a:solidFill>
                  <a:srgbClr val="006FC0"/>
                </a:solidFill>
                <a:latin typeface="Courier New"/>
                <a:cs typeface="Courier New"/>
              </a:rPr>
              <a:t> </a:t>
            </a:r>
            <a:r>
              <a:rPr sz="2800" i="1" spc="-10" dirty="0">
                <a:solidFill>
                  <a:srgbClr val="006FC0"/>
                </a:solidFill>
                <a:latin typeface="Courier New"/>
                <a:cs typeface="Courier New"/>
              </a:rPr>
              <a:t>sub r3,</a:t>
            </a:r>
            <a:r>
              <a:rPr sz="2800" i="1" spc="-25" dirty="0">
                <a:solidFill>
                  <a:srgbClr val="006FC0"/>
                </a:solidFill>
                <a:latin typeface="Courier New"/>
                <a:cs typeface="Courier New"/>
              </a:rPr>
              <a:t> </a:t>
            </a:r>
            <a:r>
              <a:rPr sz="2800" i="1" spc="-10" dirty="0">
                <a:solidFill>
                  <a:srgbClr val="006FC0"/>
                </a:solidFill>
                <a:latin typeface="Courier New"/>
                <a:cs typeface="Courier New"/>
              </a:rPr>
              <a:t>r1,</a:t>
            </a:r>
            <a:r>
              <a:rPr sz="2800" i="1" spc="-25" dirty="0">
                <a:solidFill>
                  <a:srgbClr val="006FC0"/>
                </a:solidFill>
                <a:latin typeface="Courier New"/>
                <a:cs typeface="Courier New"/>
              </a:rPr>
              <a:t> </a:t>
            </a:r>
            <a:r>
              <a:rPr sz="2800" i="1" spc="-10" dirty="0">
                <a:solidFill>
                  <a:srgbClr val="006FC0"/>
                </a:solidFill>
                <a:latin typeface="Courier New"/>
                <a:cs typeface="Courier New"/>
              </a:rPr>
              <a:t>r2</a:t>
            </a:r>
            <a:endParaRPr sz="2800">
              <a:latin typeface="Courier New"/>
              <a:cs typeface="Courier New"/>
            </a:endParaRPr>
          </a:p>
          <a:p>
            <a:pPr marL="335915" marR="5080" indent="-323850">
              <a:lnSpc>
                <a:spcPts val="3030"/>
              </a:lnSpc>
              <a:spcBef>
                <a:spcPts val="1240"/>
              </a:spcBef>
              <a:buFont typeface="Arial MT"/>
              <a:buChar char="•"/>
              <a:tabLst>
                <a:tab pos="335915" algn="l"/>
                <a:tab pos="336550" algn="l"/>
              </a:tabLst>
            </a:pPr>
            <a:r>
              <a:rPr sz="2800" spc="140" dirty="0">
                <a:latin typeface="Cambria"/>
                <a:cs typeface="Cambria"/>
              </a:rPr>
              <a:t>R1</a:t>
            </a:r>
            <a:r>
              <a:rPr sz="2800" spc="170" dirty="0">
                <a:latin typeface="Cambria"/>
                <a:cs typeface="Cambria"/>
              </a:rPr>
              <a:t> </a:t>
            </a:r>
            <a:r>
              <a:rPr sz="2800" spc="125" dirty="0">
                <a:latin typeface="Cambria"/>
                <a:cs typeface="Cambria"/>
              </a:rPr>
              <a:t>and</a:t>
            </a:r>
            <a:r>
              <a:rPr sz="2800" spc="165" dirty="0">
                <a:latin typeface="Cambria"/>
                <a:cs typeface="Cambria"/>
              </a:rPr>
              <a:t> </a:t>
            </a:r>
            <a:r>
              <a:rPr sz="2800" spc="45" dirty="0">
                <a:latin typeface="Cambria"/>
                <a:cs typeface="Cambria"/>
              </a:rPr>
              <a:t>r2</a:t>
            </a:r>
            <a:r>
              <a:rPr sz="2800" spc="165" dirty="0">
                <a:latin typeface="Cambria"/>
                <a:cs typeface="Cambria"/>
              </a:rPr>
              <a:t> </a:t>
            </a:r>
            <a:r>
              <a:rPr sz="2800" spc="110" dirty="0">
                <a:latin typeface="Cambria"/>
                <a:cs typeface="Cambria"/>
              </a:rPr>
              <a:t>values</a:t>
            </a:r>
            <a:r>
              <a:rPr sz="2800" spc="180" dirty="0">
                <a:latin typeface="Cambria"/>
                <a:cs typeface="Cambria"/>
              </a:rPr>
              <a:t> </a:t>
            </a:r>
            <a:r>
              <a:rPr sz="2800" spc="95" dirty="0">
                <a:latin typeface="Cambria"/>
                <a:cs typeface="Cambria"/>
              </a:rPr>
              <a:t>are</a:t>
            </a:r>
            <a:r>
              <a:rPr sz="2800" spc="165" dirty="0">
                <a:latin typeface="Cambria"/>
                <a:cs typeface="Cambria"/>
              </a:rPr>
              <a:t> </a:t>
            </a:r>
            <a:r>
              <a:rPr sz="2800" spc="70" dirty="0">
                <a:latin typeface="Cambria"/>
                <a:cs typeface="Cambria"/>
              </a:rPr>
              <a:t>fetched</a:t>
            </a:r>
            <a:r>
              <a:rPr sz="2800" spc="165" dirty="0">
                <a:latin typeface="Cambria"/>
                <a:cs typeface="Cambria"/>
              </a:rPr>
              <a:t> </a:t>
            </a:r>
            <a:r>
              <a:rPr sz="2800" spc="60" dirty="0">
                <a:latin typeface="Cambria"/>
                <a:cs typeface="Cambria"/>
              </a:rPr>
              <a:t>from</a:t>
            </a:r>
            <a:r>
              <a:rPr sz="2800" spc="165" dirty="0">
                <a:latin typeface="Cambria"/>
                <a:cs typeface="Cambria"/>
              </a:rPr>
              <a:t> </a:t>
            </a:r>
            <a:r>
              <a:rPr sz="2800" spc="95" dirty="0">
                <a:latin typeface="Cambria"/>
                <a:cs typeface="Cambria"/>
              </a:rPr>
              <a:t>registers.</a:t>
            </a:r>
            <a:r>
              <a:rPr sz="2800" spc="160" dirty="0">
                <a:latin typeface="Cambria"/>
                <a:cs typeface="Cambria"/>
              </a:rPr>
              <a:t> </a:t>
            </a:r>
            <a:r>
              <a:rPr sz="2800" spc="130" dirty="0">
                <a:latin typeface="Cambria"/>
                <a:cs typeface="Cambria"/>
              </a:rPr>
              <a:t>Result</a:t>
            </a:r>
            <a:r>
              <a:rPr sz="2800" spc="190" dirty="0">
                <a:latin typeface="Cambria"/>
                <a:cs typeface="Cambria"/>
              </a:rPr>
              <a:t> </a:t>
            </a:r>
            <a:r>
              <a:rPr sz="2800" spc="95" dirty="0">
                <a:latin typeface="Cambria"/>
                <a:cs typeface="Cambria"/>
              </a:rPr>
              <a:t>is</a:t>
            </a:r>
            <a:r>
              <a:rPr sz="2800" spc="170" dirty="0">
                <a:latin typeface="Cambria"/>
                <a:cs typeface="Cambria"/>
              </a:rPr>
              <a:t> </a:t>
            </a:r>
            <a:r>
              <a:rPr sz="2800" spc="50" dirty="0">
                <a:latin typeface="Cambria"/>
                <a:cs typeface="Cambria"/>
              </a:rPr>
              <a:t>stored </a:t>
            </a:r>
            <a:r>
              <a:rPr sz="2800" spc="-600" dirty="0">
                <a:latin typeface="Cambria"/>
                <a:cs typeface="Cambria"/>
              </a:rPr>
              <a:t> </a:t>
            </a:r>
            <a:r>
              <a:rPr sz="2800" spc="120" dirty="0">
                <a:latin typeface="Cambria"/>
                <a:cs typeface="Cambria"/>
              </a:rPr>
              <a:t>in</a:t>
            </a:r>
            <a:r>
              <a:rPr sz="2800" spc="155" dirty="0">
                <a:latin typeface="Cambria"/>
                <a:cs typeface="Cambria"/>
              </a:rPr>
              <a:t> </a:t>
            </a:r>
            <a:r>
              <a:rPr sz="2800" spc="40" dirty="0">
                <a:latin typeface="Cambria"/>
                <a:cs typeface="Cambria"/>
              </a:rPr>
              <a:t>r3</a:t>
            </a:r>
            <a:endParaRPr sz="2800">
              <a:latin typeface="Cambria"/>
              <a:cs typeface="Cambria"/>
            </a:endParaRPr>
          </a:p>
          <a:p>
            <a:pPr>
              <a:lnSpc>
                <a:spcPct val="100000"/>
              </a:lnSpc>
              <a:buChar char="•"/>
            </a:pPr>
            <a:endParaRPr sz="3300">
              <a:latin typeface="Cambria"/>
              <a:cs typeface="Cambria"/>
            </a:endParaRPr>
          </a:p>
          <a:p>
            <a:pPr>
              <a:lnSpc>
                <a:spcPct val="100000"/>
              </a:lnSpc>
              <a:spcBef>
                <a:spcPts val="20"/>
              </a:spcBef>
              <a:buChar char="•"/>
            </a:pPr>
            <a:endParaRPr sz="3900">
              <a:latin typeface="Cambria"/>
              <a:cs typeface="Cambria"/>
            </a:endParaRPr>
          </a:p>
          <a:p>
            <a:pPr marL="335915" indent="-323850">
              <a:lnSpc>
                <a:spcPct val="100000"/>
              </a:lnSpc>
              <a:buFont typeface="Arial MT"/>
              <a:buChar char="•"/>
              <a:tabLst>
                <a:tab pos="335915" algn="l"/>
                <a:tab pos="336550" algn="l"/>
                <a:tab pos="3952875" algn="l"/>
              </a:tabLst>
            </a:pPr>
            <a:r>
              <a:rPr sz="2800" i="1" spc="-10" dirty="0">
                <a:solidFill>
                  <a:srgbClr val="006FC0"/>
                </a:solidFill>
                <a:latin typeface="Courier New"/>
                <a:cs typeface="Courier New"/>
              </a:rPr>
              <a:t>Immediate:	sub</a:t>
            </a:r>
            <a:r>
              <a:rPr sz="2800" i="1" spc="-25" dirty="0">
                <a:solidFill>
                  <a:srgbClr val="006FC0"/>
                </a:solidFill>
                <a:latin typeface="Courier New"/>
                <a:cs typeface="Courier New"/>
              </a:rPr>
              <a:t> </a:t>
            </a:r>
            <a:r>
              <a:rPr sz="2800" i="1" spc="-10" dirty="0">
                <a:solidFill>
                  <a:srgbClr val="006FC0"/>
                </a:solidFill>
                <a:latin typeface="Courier New"/>
                <a:cs typeface="Courier New"/>
              </a:rPr>
              <a:t>r3,</a:t>
            </a:r>
            <a:r>
              <a:rPr sz="2800" i="1" spc="-35" dirty="0">
                <a:solidFill>
                  <a:srgbClr val="006FC0"/>
                </a:solidFill>
                <a:latin typeface="Courier New"/>
                <a:cs typeface="Courier New"/>
              </a:rPr>
              <a:t> </a:t>
            </a:r>
            <a:r>
              <a:rPr sz="2800" i="1" spc="-10" dirty="0">
                <a:solidFill>
                  <a:srgbClr val="006FC0"/>
                </a:solidFill>
                <a:latin typeface="Courier New"/>
                <a:cs typeface="Courier New"/>
              </a:rPr>
              <a:t>r1,</a:t>
            </a:r>
            <a:r>
              <a:rPr sz="2800" i="1" spc="-30" dirty="0">
                <a:solidFill>
                  <a:srgbClr val="006FC0"/>
                </a:solidFill>
                <a:latin typeface="Courier New"/>
                <a:cs typeface="Courier New"/>
              </a:rPr>
              <a:t> </a:t>
            </a:r>
            <a:r>
              <a:rPr sz="2800" i="1" spc="-10" dirty="0">
                <a:solidFill>
                  <a:srgbClr val="006FC0"/>
                </a:solidFill>
                <a:latin typeface="Courier New"/>
                <a:cs typeface="Courier New"/>
              </a:rPr>
              <a:t>500</a:t>
            </a:r>
            <a:endParaRPr sz="2800">
              <a:latin typeface="Courier New"/>
              <a:cs typeface="Courier New"/>
            </a:endParaRPr>
          </a:p>
          <a:p>
            <a:pPr marL="335915" marR="390525" indent="-323850">
              <a:lnSpc>
                <a:spcPts val="3020"/>
              </a:lnSpc>
              <a:spcBef>
                <a:spcPts val="1250"/>
              </a:spcBef>
              <a:buFont typeface="Arial MT"/>
              <a:buChar char="•"/>
              <a:tabLst>
                <a:tab pos="335915" algn="l"/>
                <a:tab pos="336550" algn="l"/>
              </a:tabLst>
            </a:pPr>
            <a:r>
              <a:rPr sz="2800" spc="150" dirty="0">
                <a:latin typeface="Cambria"/>
                <a:cs typeface="Cambria"/>
              </a:rPr>
              <a:t>Here,</a:t>
            </a:r>
            <a:r>
              <a:rPr sz="2800" spc="160" dirty="0">
                <a:latin typeface="Cambria"/>
                <a:cs typeface="Cambria"/>
              </a:rPr>
              <a:t> </a:t>
            </a:r>
            <a:r>
              <a:rPr sz="2800" spc="40" dirty="0">
                <a:latin typeface="Cambria"/>
                <a:cs typeface="Cambria"/>
              </a:rPr>
              <a:t>r1</a:t>
            </a:r>
            <a:r>
              <a:rPr sz="2800" spc="160" dirty="0">
                <a:latin typeface="Cambria"/>
                <a:cs typeface="Cambria"/>
              </a:rPr>
              <a:t> </a:t>
            </a:r>
            <a:r>
              <a:rPr sz="2800" spc="125" dirty="0">
                <a:latin typeface="Cambria"/>
                <a:cs typeface="Cambria"/>
              </a:rPr>
              <a:t>and</a:t>
            </a:r>
            <a:r>
              <a:rPr sz="2800" spc="175" dirty="0">
                <a:latin typeface="Cambria"/>
                <a:cs typeface="Cambria"/>
              </a:rPr>
              <a:t> </a:t>
            </a:r>
            <a:r>
              <a:rPr sz="2800" spc="40" dirty="0">
                <a:latin typeface="Cambria"/>
                <a:cs typeface="Cambria"/>
              </a:rPr>
              <a:t>r3</a:t>
            </a:r>
            <a:r>
              <a:rPr sz="2800" spc="165" dirty="0">
                <a:latin typeface="Cambria"/>
                <a:cs typeface="Cambria"/>
              </a:rPr>
              <a:t> </a:t>
            </a:r>
            <a:r>
              <a:rPr sz="2800" spc="95" dirty="0">
                <a:latin typeface="Cambria"/>
                <a:cs typeface="Cambria"/>
              </a:rPr>
              <a:t>are</a:t>
            </a:r>
            <a:r>
              <a:rPr sz="2800" spc="165" dirty="0">
                <a:latin typeface="Cambria"/>
                <a:cs typeface="Cambria"/>
              </a:rPr>
              <a:t> </a:t>
            </a:r>
            <a:r>
              <a:rPr sz="2800" spc="55" dirty="0">
                <a:latin typeface="Cambria"/>
                <a:cs typeface="Cambria"/>
              </a:rPr>
              <a:t>accessed</a:t>
            </a:r>
            <a:r>
              <a:rPr sz="2800" spc="155" dirty="0">
                <a:latin typeface="Cambria"/>
                <a:cs typeface="Cambria"/>
              </a:rPr>
              <a:t> </a:t>
            </a:r>
            <a:r>
              <a:rPr sz="2800" spc="55" dirty="0">
                <a:latin typeface="Cambria"/>
                <a:cs typeface="Cambria"/>
              </a:rPr>
              <a:t>from</a:t>
            </a:r>
            <a:r>
              <a:rPr sz="2800" spc="165" dirty="0">
                <a:latin typeface="Cambria"/>
                <a:cs typeface="Cambria"/>
              </a:rPr>
              <a:t> </a:t>
            </a:r>
            <a:r>
              <a:rPr sz="2800" spc="85" dirty="0">
                <a:latin typeface="Cambria"/>
                <a:cs typeface="Cambria"/>
              </a:rPr>
              <a:t>registers</a:t>
            </a:r>
            <a:r>
              <a:rPr sz="2800" spc="160" dirty="0">
                <a:latin typeface="Cambria"/>
                <a:cs typeface="Cambria"/>
              </a:rPr>
              <a:t> </a:t>
            </a:r>
            <a:r>
              <a:rPr sz="2800" spc="130" dirty="0">
                <a:latin typeface="Cambria"/>
                <a:cs typeface="Cambria"/>
              </a:rPr>
              <a:t>and</a:t>
            </a:r>
            <a:r>
              <a:rPr sz="2800" spc="170" dirty="0">
                <a:latin typeface="Cambria"/>
                <a:cs typeface="Cambria"/>
              </a:rPr>
              <a:t> </a:t>
            </a:r>
            <a:r>
              <a:rPr sz="2800" dirty="0">
                <a:latin typeface="Cambria"/>
                <a:cs typeface="Cambria"/>
              </a:rPr>
              <a:t>500</a:t>
            </a:r>
            <a:r>
              <a:rPr sz="2800" spc="160" dirty="0">
                <a:latin typeface="Cambria"/>
                <a:cs typeface="Cambria"/>
              </a:rPr>
              <a:t> </a:t>
            </a:r>
            <a:r>
              <a:rPr sz="2800" spc="95" dirty="0">
                <a:latin typeface="Cambria"/>
                <a:cs typeface="Cambria"/>
              </a:rPr>
              <a:t>is</a:t>
            </a:r>
            <a:r>
              <a:rPr sz="2800" spc="175" dirty="0">
                <a:latin typeface="Cambria"/>
                <a:cs typeface="Cambria"/>
              </a:rPr>
              <a:t> </a:t>
            </a:r>
            <a:r>
              <a:rPr sz="2800" spc="105" dirty="0">
                <a:latin typeface="Cambria"/>
                <a:cs typeface="Cambria"/>
              </a:rPr>
              <a:t>the </a:t>
            </a:r>
            <a:r>
              <a:rPr sz="2800" spc="-600" dirty="0">
                <a:latin typeface="Cambria"/>
                <a:cs typeface="Cambria"/>
              </a:rPr>
              <a:t> </a:t>
            </a:r>
            <a:r>
              <a:rPr sz="2800" spc="105" dirty="0">
                <a:latin typeface="Cambria"/>
                <a:cs typeface="Cambria"/>
              </a:rPr>
              <a:t>immediate</a:t>
            </a:r>
            <a:r>
              <a:rPr sz="2800" spc="185" dirty="0">
                <a:latin typeface="Cambria"/>
                <a:cs typeface="Cambria"/>
              </a:rPr>
              <a:t> </a:t>
            </a:r>
            <a:r>
              <a:rPr sz="2800" spc="110" dirty="0">
                <a:latin typeface="Cambria"/>
                <a:cs typeface="Cambria"/>
              </a:rPr>
              <a:t>value</a:t>
            </a:r>
            <a:r>
              <a:rPr sz="2800" spc="170" dirty="0">
                <a:latin typeface="Cambria"/>
                <a:cs typeface="Cambria"/>
              </a:rPr>
              <a:t> </a:t>
            </a:r>
            <a:r>
              <a:rPr sz="2800" spc="114" dirty="0">
                <a:latin typeface="Cambria"/>
                <a:cs typeface="Cambria"/>
              </a:rPr>
              <a:t>available</a:t>
            </a:r>
            <a:r>
              <a:rPr sz="2800" spc="195" dirty="0">
                <a:latin typeface="Cambria"/>
                <a:cs typeface="Cambria"/>
              </a:rPr>
              <a:t> </a:t>
            </a:r>
            <a:r>
              <a:rPr sz="2800" spc="120" dirty="0">
                <a:latin typeface="Cambria"/>
                <a:cs typeface="Cambria"/>
              </a:rPr>
              <a:t>in</a:t>
            </a:r>
            <a:r>
              <a:rPr sz="2800" spc="155" dirty="0">
                <a:latin typeface="Cambria"/>
                <a:cs typeface="Cambria"/>
              </a:rPr>
              <a:t> </a:t>
            </a:r>
            <a:r>
              <a:rPr sz="2800" spc="105" dirty="0">
                <a:latin typeface="Cambria"/>
                <a:cs typeface="Cambria"/>
              </a:rPr>
              <a:t>the</a:t>
            </a:r>
            <a:r>
              <a:rPr sz="2800" spc="165" dirty="0">
                <a:latin typeface="Cambria"/>
                <a:cs typeface="Cambria"/>
              </a:rPr>
              <a:t> </a:t>
            </a:r>
            <a:r>
              <a:rPr sz="2800" spc="90" dirty="0">
                <a:latin typeface="Cambria"/>
                <a:cs typeface="Cambria"/>
              </a:rPr>
              <a:t>instruction</a:t>
            </a:r>
            <a:r>
              <a:rPr sz="2800" spc="195" dirty="0">
                <a:latin typeface="Cambria"/>
                <a:cs typeface="Cambria"/>
              </a:rPr>
              <a:t> </a:t>
            </a:r>
            <a:r>
              <a:rPr sz="2800" spc="110" dirty="0">
                <a:latin typeface="Cambria"/>
                <a:cs typeface="Cambria"/>
              </a:rPr>
              <a:t>itself.</a:t>
            </a:r>
            <a:endParaRPr sz="2800">
              <a:latin typeface="Cambria"/>
              <a:cs typeface="Cambria"/>
            </a:endParaRPr>
          </a:p>
          <a:p>
            <a:pPr marL="335915" indent="-323850">
              <a:lnSpc>
                <a:spcPct val="100000"/>
              </a:lnSpc>
              <a:spcBef>
                <a:spcPts val="635"/>
              </a:spcBef>
              <a:buFont typeface="Arial MT"/>
              <a:buChar char="•"/>
              <a:tabLst>
                <a:tab pos="335915" algn="l"/>
                <a:tab pos="336550" algn="l"/>
              </a:tabLst>
            </a:pPr>
            <a:r>
              <a:rPr sz="2800" spc="235" dirty="0">
                <a:latin typeface="Cambria"/>
                <a:cs typeface="Cambria"/>
              </a:rPr>
              <a:t>RISC-V:</a:t>
            </a:r>
            <a:r>
              <a:rPr sz="2800" spc="170" dirty="0">
                <a:latin typeface="Cambria"/>
                <a:cs typeface="Cambria"/>
              </a:rPr>
              <a:t> </a:t>
            </a:r>
            <a:r>
              <a:rPr sz="2800" spc="160" dirty="0">
                <a:latin typeface="Cambria"/>
                <a:cs typeface="Cambria"/>
              </a:rPr>
              <a:t>at</a:t>
            </a:r>
            <a:r>
              <a:rPr sz="2800" spc="170" dirty="0">
                <a:latin typeface="Cambria"/>
                <a:cs typeface="Cambria"/>
              </a:rPr>
              <a:t> </a:t>
            </a:r>
            <a:r>
              <a:rPr sz="2800" spc="70" dirty="0">
                <a:latin typeface="Cambria"/>
                <a:cs typeface="Cambria"/>
              </a:rPr>
              <a:t>most</a:t>
            </a:r>
            <a:r>
              <a:rPr sz="2800" spc="155" dirty="0">
                <a:latin typeface="Cambria"/>
                <a:cs typeface="Cambria"/>
              </a:rPr>
              <a:t> </a:t>
            </a:r>
            <a:r>
              <a:rPr sz="2800" spc="25" dirty="0">
                <a:latin typeface="Cambria"/>
                <a:cs typeface="Cambria"/>
              </a:rPr>
              <a:t>one</a:t>
            </a:r>
            <a:r>
              <a:rPr sz="2800" spc="165" dirty="0">
                <a:latin typeface="Cambria"/>
                <a:cs typeface="Cambria"/>
              </a:rPr>
              <a:t> </a:t>
            </a:r>
            <a:r>
              <a:rPr sz="2800" spc="65" dirty="0">
                <a:latin typeface="Cambria"/>
                <a:cs typeface="Cambria"/>
              </a:rPr>
              <a:t>operand</a:t>
            </a:r>
            <a:r>
              <a:rPr sz="2800" spc="160" dirty="0">
                <a:latin typeface="Cambria"/>
                <a:cs typeface="Cambria"/>
              </a:rPr>
              <a:t> </a:t>
            </a:r>
            <a:r>
              <a:rPr sz="2800" spc="110" dirty="0">
                <a:latin typeface="Cambria"/>
                <a:cs typeface="Cambria"/>
              </a:rPr>
              <a:t>can</a:t>
            </a:r>
            <a:r>
              <a:rPr sz="2800" spc="170" dirty="0">
                <a:latin typeface="Cambria"/>
                <a:cs typeface="Cambria"/>
              </a:rPr>
              <a:t> </a:t>
            </a:r>
            <a:r>
              <a:rPr sz="2800" spc="20" dirty="0">
                <a:latin typeface="Cambria"/>
                <a:cs typeface="Cambria"/>
              </a:rPr>
              <a:t>be</a:t>
            </a:r>
            <a:r>
              <a:rPr sz="2800" spc="165" dirty="0">
                <a:latin typeface="Cambria"/>
                <a:cs typeface="Cambria"/>
              </a:rPr>
              <a:t> </a:t>
            </a:r>
            <a:r>
              <a:rPr sz="2800" spc="160" dirty="0">
                <a:latin typeface="Cambria"/>
                <a:cs typeface="Cambria"/>
              </a:rPr>
              <a:t>an </a:t>
            </a:r>
            <a:r>
              <a:rPr sz="2800" spc="114" dirty="0">
                <a:latin typeface="Cambria"/>
                <a:cs typeface="Cambria"/>
              </a:rPr>
              <a:t>immediate.</a:t>
            </a:r>
            <a:endParaRPr sz="2800">
              <a:latin typeface="Cambria"/>
              <a:cs typeface="Cambri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96900" y="325628"/>
            <a:ext cx="6718300" cy="635000"/>
          </a:xfrm>
          <a:prstGeom prst="rect">
            <a:avLst/>
          </a:prstGeom>
        </p:spPr>
        <p:txBody>
          <a:bodyPr vert="horz" wrap="square" lIns="0" tIns="12065" rIns="0" bIns="0" rtlCol="0">
            <a:spAutoFit/>
          </a:bodyPr>
          <a:lstStyle/>
          <a:p>
            <a:pPr marL="12700">
              <a:lnSpc>
                <a:spcPct val="100000"/>
              </a:lnSpc>
              <a:spcBef>
                <a:spcPts val="95"/>
              </a:spcBef>
            </a:pPr>
            <a:r>
              <a:rPr sz="4000" spc="50" dirty="0"/>
              <a:t>3.</a:t>
            </a:r>
            <a:r>
              <a:rPr sz="4000" spc="254" dirty="0"/>
              <a:t> </a:t>
            </a:r>
            <a:r>
              <a:rPr sz="4000" spc="265" dirty="0"/>
              <a:t>Register</a:t>
            </a:r>
            <a:r>
              <a:rPr sz="4000" spc="280" dirty="0"/>
              <a:t> </a:t>
            </a:r>
            <a:r>
              <a:rPr sz="4000" spc="270" dirty="0"/>
              <a:t>Indirect</a:t>
            </a:r>
            <a:r>
              <a:rPr sz="4000" spc="250" dirty="0"/>
              <a:t> </a:t>
            </a:r>
            <a:r>
              <a:rPr sz="4000" spc="285" dirty="0"/>
              <a:t>Mode</a:t>
            </a:r>
            <a:endParaRPr sz="4000"/>
          </a:p>
        </p:txBody>
      </p:sp>
      <p:sp>
        <p:nvSpPr>
          <p:cNvPr id="4" name="object 4"/>
          <p:cNvSpPr txBox="1"/>
          <p:nvPr/>
        </p:nvSpPr>
        <p:spPr>
          <a:xfrm>
            <a:off x="95503" y="1575257"/>
            <a:ext cx="2757170" cy="514350"/>
          </a:xfrm>
          <a:prstGeom prst="rect">
            <a:avLst/>
          </a:prstGeom>
        </p:spPr>
        <p:txBody>
          <a:bodyPr vert="horz" wrap="square" lIns="0" tIns="13335" rIns="0" bIns="0" rtlCol="0">
            <a:spAutoFit/>
          </a:bodyPr>
          <a:lstStyle/>
          <a:p>
            <a:pPr marL="335280" indent="-323215">
              <a:lnSpc>
                <a:spcPct val="100000"/>
              </a:lnSpc>
              <a:spcBef>
                <a:spcPts val="105"/>
              </a:spcBef>
              <a:buFont typeface="Arial MT"/>
              <a:buChar char="•"/>
              <a:tabLst>
                <a:tab pos="335280" algn="l"/>
                <a:tab pos="335915" algn="l"/>
              </a:tabLst>
            </a:pPr>
            <a:r>
              <a:rPr sz="3200" spc="190" dirty="0">
                <a:latin typeface="Cambria"/>
                <a:cs typeface="Cambria"/>
              </a:rPr>
              <a:t>Value</a:t>
            </a:r>
            <a:r>
              <a:rPr sz="3200" spc="125" dirty="0">
                <a:latin typeface="Cambria"/>
                <a:cs typeface="Cambria"/>
              </a:rPr>
              <a:t> </a:t>
            </a:r>
            <a:r>
              <a:rPr sz="3200" spc="525" dirty="0">
                <a:latin typeface="Cambria"/>
                <a:cs typeface="Cambria"/>
              </a:rPr>
              <a:t>←</a:t>
            </a:r>
            <a:r>
              <a:rPr sz="3200" spc="120" dirty="0">
                <a:latin typeface="Cambria"/>
                <a:cs typeface="Cambria"/>
              </a:rPr>
              <a:t> </a:t>
            </a:r>
            <a:r>
              <a:rPr sz="3200" spc="-50" dirty="0">
                <a:latin typeface="Cambria"/>
                <a:cs typeface="Cambria"/>
              </a:rPr>
              <a:t>(r1)</a:t>
            </a:r>
            <a:endParaRPr sz="3200">
              <a:latin typeface="Cambria"/>
              <a:cs typeface="Cambria"/>
            </a:endParaRPr>
          </a:p>
        </p:txBody>
      </p:sp>
      <p:graphicFrame>
        <p:nvGraphicFramePr>
          <p:cNvPr id="5" name="object 5"/>
          <p:cNvGraphicFramePr>
            <a:graphicFrameLocks noGrp="1"/>
          </p:cNvGraphicFramePr>
          <p:nvPr/>
        </p:nvGraphicFramePr>
        <p:xfrm>
          <a:off x="4186301" y="3192652"/>
          <a:ext cx="1151890" cy="2016247"/>
        </p:xfrm>
        <a:graphic>
          <a:graphicData uri="http://schemas.openxmlformats.org/drawingml/2006/table">
            <a:tbl>
              <a:tblPr firstRow="1" bandRow="1">
                <a:tableStyleId>{2D5ABB26-0587-4C30-8999-92F81FD0307C}</a:tableStyleId>
              </a:tblPr>
              <a:tblGrid>
                <a:gridCol w="792480">
                  <a:extLst>
                    <a:ext uri="{9D8B030D-6E8A-4147-A177-3AD203B41FA5}">
                      <a16:colId xmlns:a16="http://schemas.microsoft.com/office/drawing/2014/main" val="20000"/>
                    </a:ext>
                  </a:extLst>
                </a:gridCol>
                <a:gridCol w="359410">
                  <a:extLst>
                    <a:ext uri="{9D8B030D-6E8A-4147-A177-3AD203B41FA5}">
                      <a16:colId xmlns:a16="http://schemas.microsoft.com/office/drawing/2014/main" val="20001"/>
                    </a:ext>
                  </a:extLst>
                </a:gridCol>
              </a:tblGrid>
              <a:tr h="359663">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rowSpan="2">
                  <a:txBody>
                    <a:bodyPr/>
                    <a:lstStyle/>
                    <a:p>
                      <a:pPr>
                        <a:lnSpc>
                          <a:spcPct val="100000"/>
                        </a:lnSpc>
                      </a:pPr>
                      <a:endParaRPr sz="2700">
                        <a:latin typeface="Times New Roman"/>
                        <a:cs typeface="Times New Roman"/>
                      </a:endParaRPr>
                    </a:p>
                  </a:txBody>
                  <a:tcPr marL="0" marR="0" marT="0" marB="0">
                    <a:lnL w="3175">
                      <a:solidFill>
                        <a:srgbClr val="000000"/>
                      </a:solidFill>
                      <a:prstDash val="solid"/>
                    </a:lnL>
                    <a:lnB w="3175">
                      <a:solidFill>
                        <a:srgbClr val="000000"/>
                      </a:solidFill>
                      <a:prstDash val="solid"/>
                    </a:lnB>
                  </a:tcPr>
                </a:tc>
                <a:extLst>
                  <a:ext uri="{0D108BD9-81ED-4DB2-BD59-A6C34878D82A}">
                    <a16:rowId xmlns:a16="http://schemas.microsoft.com/office/drawing/2014/main" val="10000"/>
                  </a:ext>
                </a:extLst>
              </a:tr>
              <a:tr h="144780">
                <a:tc rowSpan="2">
                  <a:txBody>
                    <a:bodyPr/>
                    <a:lstStyle/>
                    <a:p>
                      <a:pPr marL="199390">
                        <a:lnSpc>
                          <a:spcPct val="100000"/>
                        </a:lnSpc>
                        <a:spcBef>
                          <a:spcPts val="315"/>
                        </a:spcBef>
                      </a:pPr>
                      <a:r>
                        <a:rPr sz="1800" b="1" spc="-40" dirty="0">
                          <a:solidFill>
                            <a:srgbClr val="BE0000"/>
                          </a:solidFill>
                          <a:latin typeface="Cambria"/>
                          <a:cs typeface="Cambria"/>
                        </a:rPr>
                        <a:t>148</a:t>
                      </a:r>
                      <a:endParaRPr sz="1800">
                        <a:latin typeface="Cambria"/>
                        <a:cs typeface="Cambria"/>
                      </a:endParaRPr>
                    </a:p>
                  </a:txBody>
                  <a:tcPr marL="0" marR="0" marT="400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C5C5C5"/>
                    </a:solidFill>
                  </a:tcPr>
                </a:tc>
                <a:tc vMerge="1">
                  <a:txBody>
                    <a:bodyPr/>
                    <a:lstStyle/>
                    <a:p>
                      <a:endParaRPr/>
                    </a:p>
                  </a:txBody>
                  <a:tcPr marL="0" marR="0" marT="0" marB="0">
                    <a:lnL w="3175">
                      <a:solidFill>
                        <a:srgbClr val="000000"/>
                      </a:solidFill>
                      <a:prstDash val="solid"/>
                    </a:lnL>
                    <a:lnB w="3175">
                      <a:solidFill>
                        <a:srgbClr val="000000"/>
                      </a:solidFill>
                      <a:prstDash val="solid"/>
                    </a:lnB>
                  </a:tcPr>
                </a:tc>
                <a:extLst>
                  <a:ext uri="{0D108BD9-81ED-4DB2-BD59-A6C34878D82A}">
                    <a16:rowId xmlns:a16="http://schemas.microsoft.com/office/drawing/2014/main" val="10001"/>
                  </a:ext>
                </a:extLst>
              </a:tr>
              <a:tr h="216407">
                <a:tc vMerge="1">
                  <a:txBody>
                    <a:bodyPr/>
                    <a:lstStyle/>
                    <a:p>
                      <a:endParaRPr/>
                    </a:p>
                  </a:txBody>
                  <a:tcPr marL="0" marR="0" marT="400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C5C5C5"/>
                    </a:solidFill>
                  </a:tcPr>
                </a:tc>
                <a:tc rowSpan="4">
                  <a:txBody>
                    <a:bodyPr/>
                    <a:lstStyle/>
                    <a:p>
                      <a:pPr>
                        <a:lnSpc>
                          <a:spcPct val="100000"/>
                        </a:lnSpc>
                      </a:pPr>
                      <a:endParaRPr sz="2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extLst>
                  <a:ext uri="{0D108BD9-81ED-4DB2-BD59-A6C34878D82A}">
                    <a16:rowId xmlns:a16="http://schemas.microsoft.com/office/drawing/2014/main" val="10002"/>
                  </a:ext>
                </a:extLst>
              </a:tr>
              <a:tr h="359663">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vMerge="1">
                  <a:txBody>
                    <a:bodyPr/>
                    <a:lstStyle/>
                    <a:p>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extLst>
                  <a:ext uri="{0D108BD9-81ED-4DB2-BD59-A6C34878D82A}">
                    <a16:rowId xmlns:a16="http://schemas.microsoft.com/office/drawing/2014/main" val="10003"/>
                  </a:ext>
                </a:extLst>
              </a:tr>
              <a:tr h="361188">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vMerge="1">
                  <a:txBody>
                    <a:bodyPr/>
                    <a:lstStyle/>
                    <a:p>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extLst>
                  <a:ext uri="{0D108BD9-81ED-4DB2-BD59-A6C34878D82A}">
                    <a16:rowId xmlns:a16="http://schemas.microsoft.com/office/drawing/2014/main" val="10004"/>
                  </a:ext>
                </a:extLst>
              </a:tr>
              <a:tr h="358139">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vMerge="1">
                  <a:txBody>
                    <a:bodyPr/>
                    <a:lstStyle/>
                    <a:p>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extLst>
                  <a:ext uri="{0D108BD9-81ED-4DB2-BD59-A6C34878D82A}">
                    <a16:rowId xmlns:a16="http://schemas.microsoft.com/office/drawing/2014/main" val="10005"/>
                  </a:ext>
                </a:extLst>
              </a:tr>
              <a:tr h="216407">
                <a:tc gridSpan="2">
                  <a:txBody>
                    <a:bodyPr/>
                    <a:lstStyle/>
                    <a:p>
                      <a:pPr>
                        <a:lnSpc>
                          <a:spcPct val="100000"/>
                        </a:lnSpc>
                      </a:pPr>
                      <a:endParaRPr sz="1300">
                        <a:latin typeface="Times New Roman"/>
                        <a:cs typeface="Times New Roman"/>
                      </a:endParaRPr>
                    </a:p>
                  </a:txBody>
                  <a:tcPr marL="0" marR="0" marT="0" marB="0">
                    <a:lnR w="3175">
                      <a:solidFill>
                        <a:srgbClr val="000000"/>
                      </a:solidFill>
                      <a:prstDash val="solid"/>
                    </a:lnR>
                    <a:lnT w="3175" cap="flat" cmpd="sng" algn="ctr">
                      <a:solidFill>
                        <a:srgbClr val="000000"/>
                      </a:solidFill>
                      <a:prstDash val="solid"/>
                      <a:round/>
                      <a:headEnd type="none" w="med" len="med"/>
                      <a:tailEnd type="none" w="med" len="med"/>
                    </a:lnT>
                  </a:tcPr>
                </a:tc>
                <a:tc hMerge="1">
                  <a:txBody>
                    <a:bodyPr/>
                    <a:lstStyle/>
                    <a:p>
                      <a:endParaRPr/>
                    </a:p>
                  </a:txBody>
                  <a:tcPr marL="0" marR="0" marT="0" marB="0"/>
                </a:tc>
                <a:extLst>
                  <a:ext uri="{0D108BD9-81ED-4DB2-BD59-A6C34878D82A}">
                    <a16:rowId xmlns:a16="http://schemas.microsoft.com/office/drawing/2014/main" val="10006"/>
                  </a:ext>
                </a:extLst>
              </a:tr>
            </a:tbl>
          </a:graphicData>
        </a:graphic>
      </p:graphicFrame>
      <p:sp>
        <p:nvSpPr>
          <p:cNvPr id="6" name="object 6"/>
          <p:cNvSpPr/>
          <p:nvPr/>
        </p:nvSpPr>
        <p:spPr>
          <a:xfrm>
            <a:off x="2291333" y="3711828"/>
            <a:ext cx="1295400" cy="103505"/>
          </a:xfrm>
          <a:custGeom>
            <a:avLst/>
            <a:gdLst/>
            <a:ahLst/>
            <a:cxnLst/>
            <a:rect l="l" t="t" r="r" b="b"/>
            <a:pathLst>
              <a:path w="1295400" h="103504">
                <a:moveTo>
                  <a:pt x="1270290" y="51689"/>
                </a:moveTo>
                <a:lnTo>
                  <a:pt x="1200404" y="92456"/>
                </a:lnTo>
                <a:lnTo>
                  <a:pt x="1199388" y="96266"/>
                </a:lnTo>
                <a:lnTo>
                  <a:pt x="1202944" y="102362"/>
                </a:lnTo>
                <a:lnTo>
                  <a:pt x="1206754" y="103378"/>
                </a:lnTo>
                <a:lnTo>
                  <a:pt x="1284509" y="58039"/>
                </a:lnTo>
                <a:lnTo>
                  <a:pt x="1282827" y="58039"/>
                </a:lnTo>
                <a:lnTo>
                  <a:pt x="1282827" y="57150"/>
                </a:lnTo>
                <a:lnTo>
                  <a:pt x="1279652" y="57150"/>
                </a:lnTo>
                <a:lnTo>
                  <a:pt x="1270290" y="51689"/>
                </a:lnTo>
                <a:close/>
              </a:path>
              <a:path w="1295400" h="103504">
                <a:moveTo>
                  <a:pt x="1259404" y="45339"/>
                </a:moveTo>
                <a:lnTo>
                  <a:pt x="0" y="45339"/>
                </a:lnTo>
                <a:lnTo>
                  <a:pt x="0" y="58039"/>
                </a:lnTo>
                <a:lnTo>
                  <a:pt x="1259404" y="58039"/>
                </a:lnTo>
                <a:lnTo>
                  <a:pt x="1270290" y="51689"/>
                </a:lnTo>
                <a:lnTo>
                  <a:pt x="1259404" y="45339"/>
                </a:lnTo>
                <a:close/>
              </a:path>
              <a:path w="1295400" h="103504">
                <a:moveTo>
                  <a:pt x="1284509" y="45339"/>
                </a:moveTo>
                <a:lnTo>
                  <a:pt x="1282827" y="45339"/>
                </a:lnTo>
                <a:lnTo>
                  <a:pt x="1282827" y="58039"/>
                </a:lnTo>
                <a:lnTo>
                  <a:pt x="1284509" y="58039"/>
                </a:lnTo>
                <a:lnTo>
                  <a:pt x="1295400" y="51689"/>
                </a:lnTo>
                <a:lnTo>
                  <a:pt x="1284509" y="45339"/>
                </a:lnTo>
                <a:close/>
              </a:path>
              <a:path w="1295400" h="103504">
                <a:moveTo>
                  <a:pt x="1279652" y="46228"/>
                </a:moveTo>
                <a:lnTo>
                  <a:pt x="1270290" y="51689"/>
                </a:lnTo>
                <a:lnTo>
                  <a:pt x="1279652" y="57150"/>
                </a:lnTo>
                <a:lnTo>
                  <a:pt x="1279652" y="46228"/>
                </a:lnTo>
                <a:close/>
              </a:path>
              <a:path w="1295400" h="103504">
                <a:moveTo>
                  <a:pt x="1282827" y="46228"/>
                </a:moveTo>
                <a:lnTo>
                  <a:pt x="1279652" y="46228"/>
                </a:lnTo>
                <a:lnTo>
                  <a:pt x="1279652" y="57150"/>
                </a:lnTo>
                <a:lnTo>
                  <a:pt x="1282827" y="57150"/>
                </a:lnTo>
                <a:lnTo>
                  <a:pt x="1282827" y="46228"/>
                </a:lnTo>
                <a:close/>
              </a:path>
              <a:path w="1295400" h="103504">
                <a:moveTo>
                  <a:pt x="1206754" y="0"/>
                </a:moveTo>
                <a:lnTo>
                  <a:pt x="1202944" y="1016"/>
                </a:lnTo>
                <a:lnTo>
                  <a:pt x="1199388" y="7112"/>
                </a:lnTo>
                <a:lnTo>
                  <a:pt x="1200404" y="10922"/>
                </a:lnTo>
                <a:lnTo>
                  <a:pt x="1270290" y="51689"/>
                </a:lnTo>
                <a:lnTo>
                  <a:pt x="1279652" y="46228"/>
                </a:lnTo>
                <a:lnTo>
                  <a:pt x="1282827" y="46228"/>
                </a:lnTo>
                <a:lnTo>
                  <a:pt x="1282827" y="45339"/>
                </a:lnTo>
                <a:lnTo>
                  <a:pt x="1284509" y="45339"/>
                </a:lnTo>
                <a:lnTo>
                  <a:pt x="1206754" y="0"/>
                </a:lnTo>
                <a:close/>
              </a:path>
            </a:pathLst>
          </a:custGeom>
          <a:solidFill>
            <a:srgbClr val="000000"/>
          </a:solidFill>
        </p:spPr>
        <p:txBody>
          <a:bodyPr wrap="square" lIns="0" tIns="0" rIns="0" bIns="0" rtlCol="0"/>
          <a:lstStyle/>
          <a:p>
            <a:endParaRPr/>
          </a:p>
        </p:txBody>
      </p:sp>
      <p:sp>
        <p:nvSpPr>
          <p:cNvPr id="7" name="object 7"/>
          <p:cNvSpPr txBox="1"/>
          <p:nvPr/>
        </p:nvSpPr>
        <p:spPr>
          <a:xfrm>
            <a:off x="3009010" y="3077337"/>
            <a:ext cx="1119505" cy="513715"/>
          </a:xfrm>
          <a:prstGeom prst="rect">
            <a:avLst/>
          </a:prstGeom>
        </p:spPr>
        <p:txBody>
          <a:bodyPr vert="horz" wrap="square" lIns="0" tIns="13335" rIns="0" bIns="0" rtlCol="0">
            <a:spAutoFit/>
          </a:bodyPr>
          <a:lstStyle/>
          <a:p>
            <a:pPr marL="38100">
              <a:lnSpc>
                <a:spcPct val="100000"/>
              </a:lnSpc>
              <a:spcBef>
                <a:spcPts val="105"/>
              </a:spcBef>
              <a:tabLst>
                <a:tab pos="672465" algn="l"/>
              </a:tabLst>
            </a:pPr>
            <a:r>
              <a:rPr sz="4800" spc="82" baseline="-23437" dirty="0">
                <a:latin typeface="Cambria"/>
                <a:cs typeface="Cambria"/>
              </a:rPr>
              <a:t>r1	</a:t>
            </a:r>
            <a:r>
              <a:rPr sz="3200" spc="55" dirty="0">
                <a:latin typeface="Cambria"/>
                <a:cs typeface="Cambria"/>
              </a:rPr>
              <a:t>r0</a:t>
            </a:r>
            <a:endParaRPr sz="3200">
              <a:latin typeface="Cambria"/>
              <a:cs typeface="Cambria"/>
            </a:endParaRPr>
          </a:p>
        </p:txBody>
      </p:sp>
      <p:graphicFrame>
        <p:nvGraphicFramePr>
          <p:cNvPr id="8" name="object 8"/>
          <p:cNvGraphicFramePr>
            <a:graphicFrameLocks noGrp="1"/>
          </p:cNvGraphicFramePr>
          <p:nvPr/>
        </p:nvGraphicFramePr>
        <p:xfrm>
          <a:off x="6164453" y="2904617"/>
          <a:ext cx="792480" cy="3240020"/>
        </p:xfrm>
        <a:graphic>
          <a:graphicData uri="http://schemas.openxmlformats.org/drawingml/2006/table">
            <a:tbl>
              <a:tblPr firstRow="1" bandRow="1">
                <a:tableStyleId>{2D5ABB26-0587-4C30-8999-92F81FD0307C}</a:tableStyleId>
              </a:tblPr>
              <a:tblGrid>
                <a:gridCol w="792480">
                  <a:extLst>
                    <a:ext uri="{9D8B030D-6E8A-4147-A177-3AD203B41FA5}">
                      <a16:colId xmlns:a16="http://schemas.microsoft.com/office/drawing/2014/main" val="20000"/>
                    </a:ext>
                  </a:extLst>
                </a:gridCol>
              </a:tblGrid>
              <a:tr h="361188">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r h="359663">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1"/>
                  </a:ext>
                </a:extLst>
              </a:tr>
              <a:tr h="359663">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2"/>
                  </a:ext>
                </a:extLst>
              </a:tr>
              <a:tr h="359663">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3"/>
                  </a:ext>
                </a:extLst>
              </a:tr>
              <a:tr h="361188">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4"/>
                  </a:ext>
                </a:extLst>
              </a:tr>
              <a:tr h="359663">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5"/>
                  </a:ext>
                </a:extLst>
              </a:tr>
              <a:tr h="358140">
                <a:tc>
                  <a:txBody>
                    <a:bodyPr/>
                    <a:lstStyle/>
                    <a:p>
                      <a:pPr marL="142875">
                        <a:lnSpc>
                          <a:spcPct val="100000"/>
                        </a:lnSpc>
                        <a:spcBef>
                          <a:spcPts val="305"/>
                        </a:spcBef>
                      </a:pPr>
                      <a:r>
                        <a:rPr sz="1800" spc="-10" dirty="0">
                          <a:solidFill>
                            <a:srgbClr val="005392"/>
                          </a:solidFill>
                          <a:latin typeface="Cambria"/>
                          <a:cs typeface="Cambria"/>
                        </a:rPr>
                        <a:t>4019</a:t>
                      </a:r>
                      <a:endParaRPr sz="1800">
                        <a:latin typeface="Cambria"/>
                        <a:cs typeface="Cambria"/>
                      </a:endParaRPr>
                    </a:p>
                  </a:txBody>
                  <a:tcPr marL="0" marR="0" marT="3873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C5C5C5"/>
                    </a:solidFill>
                  </a:tcPr>
                </a:tc>
                <a:extLst>
                  <a:ext uri="{0D108BD9-81ED-4DB2-BD59-A6C34878D82A}">
                    <a16:rowId xmlns:a16="http://schemas.microsoft.com/office/drawing/2014/main" val="10006"/>
                  </a:ext>
                </a:extLst>
              </a:tr>
              <a:tr h="361188">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7"/>
                  </a:ext>
                </a:extLst>
              </a:tr>
              <a:tr h="359664">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8"/>
                  </a:ext>
                </a:extLst>
              </a:tr>
            </a:tbl>
          </a:graphicData>
        </a:graphic>
      </p:graphicFrame>
      <p:sp>
        <p:nvSpPr>
          <p:cNvPr id="9" name="object 9"/>
          <p:cNvSpPr txBox="1"/>
          <p:nvPr/>
        </p:nvSpPr>
        <p:spPr>
          <a:xfrm>
            <a:off x="3976878" y="5167376"/>
            <a:ext cx="1243330" cy="299720"/>
          </a:xfrm>
          <a:prstGeom prst="rect">
            <a:avLst/>
          </a:prstGeom>
        </p:spPr>
        <p:txBody>
          <a:bodyPr vert="horz" wrap="square" lIns="0" tIns="12700" rIns="0" bIns="0" rtlCol="0">
            <a:spAutoFit/>
          </a:bodyPr>
          <a:lstStyle/>
          <a:p>
            <a:pPr marL="12700">
              <a:lnSpc>
                <a:spcPct val="100000"/>
              </a:lnSpc>
              <a:spcBef>
                <a:spcPts val="100"/>
              </a:spcBef>
            </a:pPr>
            <a:r>
              <a:rPr sz="1800" spc="50" dirty="0">
                <a:solidFill>
                  <a:srgbClr val="005392"/>
                </a:solidFill>
                <a:latin typeface="Cambria"/>
                <a:cs typeface="Cambria"/>
              </a:rPr>
              <a:t>register file</a:t>
            </a:r>
            <a:endParaRPr sz="1800">
              <a:latin typeface="Cambria"/>
              <a:cs typeface="Cambria"/>
            </a:endParaRPr>
          </a:p>
        </p:txBody>
      </p:sp>
      <p:sp>
        <p:nvSpPr>
          <p:cNvPr id="10" name="object 10"/>
          <p:cNvSpPr txBox="1"/>
          <p:nvPr/>
        </p:nvSpPr>
        <p:spPr>
          <a:xfrm>
            <a:off x="6137528" y="6261608"/>
            <a:ext cx="898525" cy="299720"/>
          </a:xfrm>
          <a:prstGeom prst="rect">
            <a:avLst/>
          </a:prstGeom>
        </p:spPr>
        <p:txBody>
          <a:bodyPr vert="horz" wrap="square" lIns="0" tIns="12700" rIns="0" bIns="0" rtlCol="0">
            <a:spAutoFit/>
          </a:bodyPr>
          <a:lstStyle/>
          <a:p>
            <a:pPr marL="12700">
              <a:lnSpc>
                <a:spcPct val="100000"/>
              </a:lnSpc>
              <a:spcBef>
                <a:spcPts val="100"/>
              </a:spcBef>
            </a:pPr>
            <a:r>
              <a:rPr sz="1800" spc="235" dirty="0">
                <a:solidFill>
                  <a:srgbClr val="005392"/>
                </a:solidFill>
                <a:latin typeface="Cambria"/>
                <a:cs typeface="Cambria"/>
              </a:rPr>
              <a:t>M</a:t>
            </a:r>
            <a:r>
              <a:rPr sz="1800" spc="35" dirty="0">
                <a:solidFill>
                  <a:srgbClr val="005392"/>
                </a:solidFill>
                <a:latin typeface="Cambria"/>
                <a:cs typeface="Cambria"/>
              </a:rPr>
              <a:t>emory</a:t>
            </a:r>
            <a:endParaRPr sz="1800">
              <a:latin typeface="Cambria"/>
              <a:cs typeface="Cambria"/>
            </a:endParaRPr>
          </a:p>
        </p:txBody>
      </p:sp>
      <p:sp>
        <p:nvSpPr>
          <p:cNvPr id="11" name="object 11"/>
          <p:cNvSpPr/>
          <p:nvPr/>
        </p:nvSpPr>
        <p:spPr>
          <a:xfrm>
            <a:off x="5339334" y="5158104"/>
            <a:ext cx="361315" cy="103505"/>
          </a:xfrm>
          <a:custGeom>
            <a:avLst/>
            <a:gdLst/>
            <a:ahLst/>
            <a:cxnLst/>
            <a:rect l="l" t="t" r="r" b="b"/>
            <a:pathLst>
              <a:path w="361314" h="103504">
                <a:moveTo>
                  <a:pt x="336078" y="51689"/>
                </a:moveTo>
                <a:lnTo>
                  <a:pt x="266191" y="92456"/>
                </a:lnTo>
                <a:lnTo>
                  <a:pt x="265175" y="96266"/>
                </a:lnTo>
                <a:lnTo>
                  <a:pt x="268731" y="102362"/>
                </a:lnTo>
                <a:lnTo>
                  <a:pt x="272541" y="103378"/>
                </a:lnTo>
                <a:lnTo>
                  <a:pt x="350297" y="58039"/>
                </a:lnTo>
                <a:lnTo>
                  <a:pt x="348614" y="58039"/>
                </a:lnTo>
                <a:lnTo>
                  <a:pt x="348614" y="57150"/>
                </a:lnTo>
                <a:lnTo>
                  <a:pt x="345439" y="57150"/>
                </a:lnTo>
                <a:lnTo>
                  <a:pt x="336078" y="51689"/>
                </a:lnTo>
                <a:close/>
              </a:path>
              <a:path w="361314" h="103504">
                <a:moveTo>
                  <a:pt x="325192" y="45339"/>
                </a:moveTo>
                <a:lnTo>
                  <a:pt x="0" y="45339"/>
                </a:lnTo>
                <a:lnTo>
                  <a:pt x="0" y="58039"/>
                </a:lnTo>
                <a:lnTo>
                  <a:pt x="325192" y="58039"/>
                </a:lnTo>
                <a:lnTo>
                  <a:pt x="336078" y="51689"/>
                </a:lnTo>
                <a:lnTo>
                  <a:pt x="325192" y="45339"/>
                </a:lnTo>
                <a:close/>
              </a:path>
              <a:path w="361314" h="103504">
                <a:moveTo>
                  <a:pt x="350297" y="45339"/>
                </a:moveTo>
                <a:lnTo>
                  <a:pt x="348614" y="45339"/>
                </a:lnTo>
                <a:lnTo>
                  <a:pt x="348614" y="58039"/>
                </a:lnTo>
                <a:lnTo>
                  <a:pt x="350297" y="58039"/>
                </a:lnTo>
                <a:lnTo>
                  <a:pt x="361188" y="51689"/>
                </a:lnTo>
                <a:lnTo>
                  <a:pt x="350297" y="45339"/>
                </a:lnTo>
                <a:close/>
              </a:path>
              <a:path w="361314" h="103504">
                <a:moveTo>
                  <a:pt x="345439" y="46228"/>
                </a:moveTo>
                <a:lnTo>
                  <a:pt x="336078" y="51689"/>
                </a:lnTo>
                <a:lnTo>
                  <a:pt x="345439" y="57150"/>
                </a:lnTo>
                <a:lnTo>
                  <a:pt x="345439" y="46228"/>
                </a:lnTo>
                <a:close/>
              </a:path>
              <a:path w="361314" h="103504">
                <a:moveTo>
                  <a:pt x="348614" y="46228"/>
                </a:moveTo>
                <a:lnTo>
                  <a:pt x="345439" y="46228"/>
                </a:lnTo>
                <a:lnTo>
                  <a:pt x="345439" y="57150"/>
                </a:lnTo>
                <a:lnTo>
                  <a:pt x="348614" y="57150"/>
                </a:lnTo>
                <a:lnTo>
                  <a:pt x="348614" y="46228"/>
                </a:lnTo>
                <a:close/>
              </a:path>
              <a:path w="361314" h="103504">
                <a:moveTo>
                  <a:pt x="272541" y="0"/>
                </a:moveTo>
                <a:lnTo>
                  <a:pt x="268731" y="1016"/>
                </a:lnTo>
                <a:lnTo>
                  <a:pt x="265175" y="7112"/>
                </a:lnTo>
                <a:lnTo>
                  <a:pt x="266191" y="10922"/>
                </a:lnTo>
                <a:lnTo>
                  <a:pt x="336078" y="51689"/>
                </a:lnTo>
                <a:lnTo>
                  <a:pt x="345439" y="46228"/>
                </a:lnTo>
                <a:lnTo>
                  <a:pt x="348614" y="46228"/>
                </a:lnTo>
                <a:lnTo>
                  <a:pt x="348614" y="45339"/>
                </a:lnTo>
                <a:lnTo>
                  <a:pt x="350297" y="45339"/>
                </a:lnTo>
                <a:lnTo>
                  <a:pt x="272541" y="0"/>
                </a:lnTo>
                <a:close/>
              </a:path>
            </a:pathLst>
          </a:custGeom>
          <a:solidFill>
            <a:srgbClr val="000000"/>
          </a:solidFill>
        </p:spPr>
        <p:txBody>
          <a:bodyPr wrap="square" lIns="0" tIns="0" rIns="0" bIns="0" rtlCol="0"/>
          <a:lstStyle/>
          <a:p>
            <a:endParaRPr/>
          </a:p>
        </p:txBody>
      </p:sp>
      <p:sp>
        <p:nvSpPr>
          <p:cNvPr id="12" name="object 12"/>
          <p:cNvSpPr/>
          <p:nvPr/>
        </p:nvSpPr>
        <p:spPr>
          <a:xfrm>
            <a:off x="6957821" y="5158104"/>
            <a:ext cx="1838325" cy="103505"/>
          </a:xfrm>
          <a:custGeom>
            <a:avLst/>
            <a:gdLst/>
            <a:ahLst/>
            <a:cxnLst/>
            <a:rect l="l" t="t" r="r" b="b"/>
            <a:pathLst>
              <a:path w="1838325" h="103504">
                <a:moveTo>
                  <a:pt x="1812834" y="51689"/>
                </a:moveTo>
                <a:lnTo>
                  <a:pt x="1742948" y="92456"/>
                </a:lnTo>
                <a:lnTo>
                  <a:pt x="1741931" y="96266"/>
                </a:lnTo>
                <a:lnTo>
                  <a:pt x="1745487" y="102362"/>
                </a:lnTo>
                <a:lnTo>
                  <a:pt x="1749298" y="103378"/>
                </a:lnTo>
                <a:lnTo>
                  <a:pt x="1827053" y="58039"/>
                </a:lnTo>
                <a:lnTo>
                  <a:pt x="1825371" y="58039"/>
                </a:lnTo>
                <a:lnTo>
                  <a:pt x="1825371" y="57150"/>
                </a:lnTo>
                <a:lnTo>
                  <a:pt x="1822196" y="57150"/>
                </a:lnTo>
                <a:lnTo>
                  <a:pt x="1812834" y="51689"/>
                </a:lnTo>
                <a:close/>
              </a:path>
              <a:path w="1838325" h="103504">
                <a:moveTo>
                  <a:pt x="1801948" y="45339"/>
                </a:moveTo>
                <a:lnTo>
                  <a:pt x="0" y="45339"/>
                </a:lnTo>
                <a:lnTo>
                  <a:pt x="0" y="58039"/>
                </a:lnTo>
                <a:lnTo>
                  <a:pt x="1801948" y="58039"/>
                </a:lnTo>
                <a:lnTo>
                  <a:pt x="1812834" y="51689"/>
                </a:lnTo>
                <a:lnTo>
                  <a:pt x="1801948" y="45339"/>
                </a:lnTo>
                <a:close/>
              </a:path>
              <a:path w="1838325" h="103504">
                <a:moveTo>
                  <a:pt x="1827053" y="45339"/>
                </a:moveTo>
                <a:lnTo>
                  <a:pt x="1825371" y="45339"/>
                </a:lnTo>
                <a:lnTo>
                  <a:pt x="1825371" y="58039"/>
                </a:lnTo>
                <a:lnTo>
                  <a:pt x="1827053" y="58039"/>
                </a:lnTo>
                <a:lnTo>
                  <a:pt x="1837944" y="51689"/>
                </a:lnTo>
                <a:lnTo>
                  <a:pt x="1827053" y="45339"/>
                </a:lnTo>
                <a:close/>
              </a:path>
              <a:path w="1838325" h="103504">
                <a:moveTo>
                  <a:pt x="1822196" y="46228"/>
                </a:moveTo>
                <a:lnTo>
                  <a:pt x="1812834" y="51689"/>
                </a:lnTo>
                <a:lnTo>
                  <a:pt x="1822196" y="57150"/>
                </a:lnTo>
                <a:lnTo>
                  <a:pt x="1822196" y="46228"/>
                </a:lnTo>
                <a:close/>
              </a:path>
              <a:path w="1838325" h="103504">
                <a:moveTo>
                  <a:pt x="1825371" y="46228"/>
                </a:moveTo>
                <a:lnTo>
                  <a:pt x="1822196" y="46228"/>
                </a:lnTo>
                <a:lnTo>
                  <a:pt x="1822196" y="57150"/>
                </a:lnTo>
                <a:lnTo>
                  <a:pt x="1825371" y="57150"/>
                </a:lnTo>
                <a:lnTo>
                  <a:pt x="1825371" y="46228"/>
                </a:lnTo>
                <a:close/>
              </a:path>
              <a:path w="1838325" h="103504">
                <a:moveTo>
                  <a:pt x="1749298" y="0"/>
                </a:moveTo>
                <a:lnTo>
                  <a:pt x="1745487" y="1016"/>
                </a:lnTo>
                <a:lnTo>
                  <a:pt x="1741931" y="7112"/>
                </a:lnTo>
                <a:lnTo>
                  <a:pt x="1742948" y="10922"/>
                </a:lnTo>
                <a:lnTo>
                  <a:pt x="1812834" y="51689"/>
                </a:lnTo>
                <a:lnTo>
                  <a:pt x="1822196" y="46228"/>
                </a:lnTo>
                <a:lnTo>
                  <a:pt x="1825371" y="46228"/>
                </a:lnTo>
                <a:lnTo>
                  <a:pt x="1825371" y="45339"/>
                </a:lnTo>
                <a:lnTo>
                  <a:pt x="1827053" y="45339"/>
                </a:lnTo>
                <a:lnTo>
                  <a:pt x="1749298" y="0"/>
                </a:lnTo>
                <a:close/>
              </a:path>
            </a:pathLst>
          </a:custGeom>
          <a:solidFill>
            <a:srgbClr val="000000"/>
          </a:solidFill>
        </p:spPr>
        <p:txBody>
          <a:bodyPr wrap="square" lIns="0" tIns="0" rIns="0" bIns="0" rtlCol="0"/>
          <a:lstStyle/>
          <a:p>
            <a:endParaRPr/>
          </a:p>
        </p:txBody>
      </p:sp>
      <p:grpSp>
        <p:nvGrpSpPr>
          <p:cNvPr id="13" name="object 13"/>
          <p:cNvGrpSpPr/>
          <p:nvPr/>
        </p:nvGrpSpPr>
        <p:grpSpPr>
          <a:xfrm>
            <a:off x="8866505" y="4992496"/>
            <a:ext cx="1082675" cy="363220"/>
            <a:chOff x="8866505" y="4992496"/>
            <a:chExt cx="1082675" cy="363220"/>
          </a:xfrm>
        </p:grpSpPr>
        <p:sp>
          <p:nvSpPr>
            <p:cNvPr id="14" name="object 14"/>
            <p:cNvSpPr/>
            <p:nvPr/>
          </p:nvSpPr>
          <p:spPr>
            <a:xfrm>
              <a:off x="8867394" y="4993385"/>
              <a:ext cx="1080770" cy="361315"/>
            </a:xfrm>
            <a:custGeom>
              <a:avLst/>
              <a:gdLst/>
              <a:ahLst/>
              <a:cxnLst/>
              <a:rect l="l" t="t" r="r" b="b"/>
              <a:pathLst>
                <a:path w="1080770" h="361314">
                  <a:moveTo>
                    <a:pt x="540257" y="0"/>
                  </a:moveTo>
                  <a:lnTo>
                    <a:pt x="472499" y="1407"/>
                  </a:lnTo>
                  <a:lnTo>
                    <a:pt x="407249" y="5518"/>
                  </a:lnTo>
                  <a:lnTo>
                    <a:pt x="345015" y="12161"/>
                  </a:lnTo>
                  <a:lnTo>
                    <a:pt x="286303" y="21168"/>
                  </a:lnTo>
                  <a:lnTo>
                    <a:pt x="231620" y="32368"/>
                  </a:lnTo>
                  <a:lnTo>
                    <a:pt x="181472" y="45593"/>
                  </a:lnTo>
                  <a:lnTo>
                    <a:pt x="136367" y="60672"/>
                  </a:lnTo>
                  <a:lnTo>
                    <a:pt x="96810" y="77436"/>
                  </a:lnTo>
                  <a:lnTo>
                    <a:pt x="63310" y="95715"/>
                  </a:lnTo>
                  <a:lnTo>
                    <a:pt x="16503" y="136141"/>
                  </a:lnTo>
                  <a:lnTo>
                    <a:pt x="0" y="180594"/>
                  </a:lnTo>
                  <a:lnTo>
                    <a:pt x="4210" y="203238"/>
                  </a:lnTo>
                  <a:lnTo>
                    <a:pt x="36372" y="245847"/>
                  </a:lnTo>
                  <a:lnTo>
                    <a:pt x="96810" y="283751"/>
                  </a:lnTo>
                  <a:lnTo>
                    <a:pt x="136367" y="300515"/>
                  </a:lnTo>
                  <a:lnTo>
                    <a:pt x="181472" y="315594"/>
                  </a:lnTo>
                  <a:lnTo>
                    <a:pt x="231620" y="328819"/>
                  </a:lnTo>
                  <a:lnTo>
                    <a:pt x="286303" y="340019"/>
                  </a:lnTo>
                  <a:lnTo>
                    <a:pt x="345015" y="349026"/>
                  </a:lnTo>
                  <a:lnTo>
                    <a:pt x="407249" y="355669"/>
                  </a:lnTo>
                  <a:lnTo>
                    <a:pt x="472499" y="359780"/>
                  </a:lnTo>
                  <a:lnTo>
                    <a:pt x="540257" y="361188"/>
                  </a:lnTo>
                  <a:lnTo>
                    <a:pt x="608016" y="359780"/>
                  </a:lnTo>
                  <a:lnTo>
                    <a:pt x="673266" y="355669"/>
                  </a:lnTo>
                  <a:lnTo>
                    <a:pt x="735500" y="349026"/>
                  </a:lnTo>
                  <a:lnTo>
                    <a:pt x="794212" y="340019"/>
                  </a:lnTo>
                  <a:lnTo>
                    <a:pt x="848895" y="328819"/>
                  </a:lnTo>
                  <a:lnTo>
                    <a:pt x="899043" y="315594"/>
                  </a:lnTo>
                  <a:lnTo>
                    <a:pt x="944148" y="300515"/>
                  </a:lnTo>
                  <a:lnTo>
                    <a:pt x="983705" y="283751"/>
                  </a:lnTo>
                  <a:lnTo>
                    <a:pt x="1017205" y="265472"/>
                  </a:lnTo>
                  <a:lnTo>
                    <a:pt x="1064012" y="225046"/>
                  </a:lnTo>
                  <a:lnTo>
                    <a:pt x="1080515" y="180594"/>
                  </a:lnTo>
                  <a:lnTo>
                    <a:pt x="1076305" y="157949"/>
                  </a:lnTo>
                  <a:lnTo>
                    <a:pt x="1044143" y="115340"/>
                  </a:lnTo>
                  <a:lnTo>
                    <a:pt x="983705" y="77436"/>
                  </a:lnTo>
                  <a:lnTo>
                    <a:pt x="944148" y="60672"/>
                  </a:lnTo>
                  <a:lnTo>
                    <a:pt x="899043" y="45593"/>
                  </a:lnTo>
                  <a:lnTo>
                    <a:pt x="848895" y="32368"/>
                  </a:lnTo>
                  <a:lnTo>
                    <a:pt x="794212" y="21168"/>
                  </a:lnTo>
                  <a:lnTo>
                    <a:pt x="735500" y="12161"/>
                  </a:lnTo>
                  <a:lnTo>
                    <a:pt x="673266" y="5518"/>
                  </a:lnTo>
                  <a:lnTo>
                    <a:pt x="608016" y="1407"/>
                  </a:lnTo>
                  <a:lnTo>
                    <a:pt x="540257" y="0"/>
                  </a:lnTo>
                  <a:close/>
                </a:path>
              </a:pathLst>
            </a:custGeom>
            <a:solidFill>
              <a:srgbClr val="99CCFF"/>
            </a:solidFill>
          </p:spPr>
          <p:txBody>
            <a:bodyPr wrap="square" lIns="0" tIns="0" rIns="0" bIns="0" rtlCol="0"/>
            <a:lstStyle/>
            <a:p>
              <a:endParaRPr/>
            </a:p>
          </p:txBody>
        </p:sp>
        <p:sp>
          <p:nvSpPr>
            <p:cNvPr id="15" name="object 15"/>
            <p:cNvSpPr/>
            <p:nvPr/>
          </p:nvSpPr>
          <p:spPr>
            <a:xfrm>
              <a:off x="8867394" y="4993385"/>
              <a:ext cx="1080770" cy="361315"/>
            </a:xfrm>
            <a:custGeom>
              <a:avLst/>
              <a:gdLst/>
              <a:ahLst/>
              <a:cxnLst/>
              <a:rect l="l" t="t" r="r" b="b"/>
              <a:pathLst>
                <a:path w="1080770" h="361314">
                  <a:moveTo>
                    <a:pt x="540257" y="0"/>
                  </a:moveTo>
                  <a:lnTo>
                    <a:pt x="472499" y="1407"/>
                  </a:lnTo>
                  <a:lnTo>
                    <a:pt x="407249" y="5518"/>
                  </a:lnTo>
                  <a:lnTo>
                    <a:pt x="345015" y="12161"/>
                  </a:lnTo>
                  <a:lnTo>
                    <a:pt x="286303" y="21168"/>
                  </a:lnTo>
                  <a:lnTo>
                    <a:pt x="231620" y="32368"/>
                  </a:lnTo>
                  <a:lnTo>
                    <a:pt x="181472" y="45593"/>
                  </a:lnTo>
                  <a:lnTo>
                    <a:pt x="136367" y="60672"/>
                  </a:lnTo>
                  <a:lnTo>
                    <a:pt x="96810" y="77436"/>
                  </a:lnTo>
                  <a:lnTo>
                    <a:pt x="63310" y="95715"/>
                  </a:lnTo>
                  <a:lnTo>
                    <a:pt x="16503" y="136141"/>
                  </a:lnTo>
                  <a:lnTo>
                    <a:pt x="0" y="180594"/>
                  </a:lnTo>
                  <a:lnTo>
                    <a:pt x="4210" y="203238"/>
                  </a:lnTo>
                  <a:lnTo>
                    <a:pt x="36372" y="245847"/>
                  </a:lnTo>
                  <a:lnTo>
                    <a:pt x="96810" y="283751"/>
                  </a:lnTo>
                  <a:lnTo>
                    <a:pt x="136367" y="300515"/>
                  </a:lnTo>
                  <a:lnTo>
                    <a:pt x="181472" y="315594"/>
                  </a:lnTo>
                  <a:lnTo>
                    <a:pt x="231620" y="328819"/>
                  </a:lnTo>
                  <a:lnTo>
                    <a:pt x="286303" y="340019"/>
                  </a:lnTo>
                  <a:lnTo>
                    <a:pt x="345015" y="349026"/>
                  </a:lnTo>
                  <a:lnTo>
                    <a:pt x="407249" y="355669"/>
                  </a:lnTo>
                  <a:lnTo>
                    <a:pt x="472499" y="359780"/>
                  </a:lnTo>
                  <a:lnTo>
                    <a:pt x="540257" y="361188"/>
                  </a:lnTo>
                  <a:lnTo>
                    <a:pt x="608016" y="359780"/>
                  </a:lnTo>
                  <a:lnTo>
                    <a:pt x="673266" y="355669"/>
                  </a:lnTo>
                  <a:lnTo>
                    <a:pt x="735500" y="349026"/>
                  </a:lnTo>
                  <a:lnTo>
                    <a:pt x="794212" y="340019"/>
                  </a:lnTo>
                  <a:lnTo>
                    <a:pt x="848895" y="328819"/>
                  </a:lnTo>
                  <a:lnTo>
                    <a:pt x="899043" y="315594"/>
                  </a:lnTo>
                  <a:lnTo>
                    <a:pt x="944148" y="300515"/>
                  </a:lnTo>
                  <a:lnTo>
                    <a:pt x="983705" y="283751"/>
                  </a:lnTo>
                  <a:lnTo>
                    <a:pt x="1017205" y="265472"/>
                  </a:lnTo>
                  <a:lnTo>
                    <a:pt x="1064012" y="225046"/>
                  </a:lnTo>
                  <a:lnTo>
                    <a:pt x="1080515" y="180594"/>
                  </a:lnTo>
                  <a:lnTo>
                    <a:pt x="1076305" y="157949"/>
                  </a:lnTo>
                  <a:lnTo>
                    <a:pt x="1044143" y="115340"/>
                  </a:lnTo>
                  <a:lnTo>
                    <a:pt x="983705" y="77436"/>
                  </a:lnTo>
                  <a:lnTo>
                    <a:pt x="944148" y="60672"/>
                  </a:lnTo>
                  <a:lnTo>
                    <a:pt x="899043" y="45593"/>
                  </a:lnTo>
                  <a:lnTo>
                    <a:pt x="848895" y="32368"/>
                  </a:lnTo>
                  <a:lnTo>
                    <a:pt x="794212" y="21168"/>
                  </a:lnTo>
                  <a:lnTo>
                    <a:pt x="735500" y="12161"/>
                  </a:lnTo>
                  <a:lnTo>
                    <a:pt x="673266" y="5518"/>
                  </a:lnTo>
                  <a:lnTo>
                    <a:pt x="608016" y="1407"/>
                  </a:lnTo>
                  <a:lnTo>
                    <a:pt x="540257" y="0"/>
                  </a:lnTo>
                  <a:close/>
                </a:path>
              </a:pathLst>
            </a:custGeom>
            <a:ln w="3175">
              <a:solidFill>
                <a:srgbClr val="000000"/>
              </a:solidFill>
            </a:ln>
          </p:spPr>
          <p:txBody>
            <a:bodyPr wrap="square" lIns="0" tIns="0" rIns="0" bIns="0" rtlCol="0"/>
            <a:lstStyle/>
            <a:p>
              <a:endParaRPr/>
            </a:p>
          </p:txBody>
        </p:sp>
      </p:grpSp>
      <p:sp>
        <p:nvSpPr>
          <p:cNvPr id="16" name="object 16"/>
          <p:cNvSpPr txBox="1"/>
          <p:nvPr/>
        </p:nvSpPr>
        <p:spPr>
          <a:xfrm>
            <a:off x="9107551" y="5020817"/>
            <a:ext cx="601345"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005392"/>
                </a:solidFill>
                <a:latin typeface="Cambria"/>
                <a:cs typeface="Cambria"/>
              </a:rPr>
              <a:t>v</a:t>
            </a:r>
            <a:r>
              <a:rPr sz="1800" spc="120" dirty="0">
                <a:solidFill>
                  <a:srgbClr val="005392"/>
                </a:solidFill>
                <a:latin typeface="Cambria"/>
                <a:cs typeface="Cambria"/>
              </a:rPr>
              <a:t>a</a:t>
            </a:r>
            <a:r>
              <a:rPr sz="1800" spc="60" dirty="0">
                <a:solidFill>
                  <a:srgbClr val="005392"/>
                </a:solidFill>
                <a:latin typeface="Cambria"/>
                <a:cs typeface="Cambria"/>
              </a:rPr>
              <a:t>lue</a:t>
            </a:r>
            <a:endParaRPr sz="1800">
              <a:latin typeface="Cambria"/>
              <a:cs typeface="Cambria"/>
            </a:endParaRPr>
          </a:p>
        </p:txBody>
      </p:sp>
      <p:sp>
        <p:nvSpPr>
          <p:cNvPr id="18" name="object 18"/>
          <p:cNvSpPr txBox="1"/>
          <p:nvPr/>
        </p:nvSpPr>
        <p:spPr>
          <a:xfrm>
            <a:off x="3507485" y="1237234"/>
            <a:ext cx="8578215" cy="1305560"/>
          </a:xfrm>
          <a:prstGeom prst="rect">
            <a:avLst/>
          </a:prstGeom>
        </p:spPr>
        <p:txBody>
          <a:bodyPr vert="horz" wrap="square" lIns="0" tIns="12065" rIns="0" bIns="0" rtlCol="0">
            <a:spAutoFit/>
          </a:bodyPr>
          <a:lstStyle/>
          <a:p>
            <a:pPr marL="527685" marR="339090" indent="-515620">
              <a:lnSpc>
                <a:spcPct val="100000"/>
              </a:lnSpc>
              <a:spcBef>
                <a:spcPts val="95"/>
              </a:spcBef>
              <a:buAutoNum type="arabicParenBoth"/>
              <a:tabLst>
                <a:tab pos="528320" algn="l"/>
              </a:tabLst>
            </a:pPr>
            <a:r>
              <a:rPr sz="2800" spc="135" dirty="0">
                <a:solidFill>
                  <a:srgbClr val="005392"/>
                </a:solidFill>
                <a:latin typeface="Cambria"/>
                <a:cs typeface="Cambria"/>
              </a:rPr>
              <a:t>Read</a:t>
            </a:r>
            <a:r>
              <a:rPr sz="2800" spc="170" dirty="0">
                <a:solidFill>
                  <a:srgbClr val="005392"/>
                </a:solidFill>
                <a:latin typeface="Cambria"/>
                <a:cs typeface="Cambria"/>
              </a:rPr>
              <a:t> </a:t>
            </a:r>
            <a:r>
              <a:rPr sz="2800" spc="110" dirty="0">
                <a:solidFill>
                  <a:srgbClr val="005392"/>
                </a:solidFill>
                <a:latin typeface="Cambria"/>
                <a:cs typeface="Cambria"/>
              </a:rPr>
              <a:t>value</a:t>
            </a:r>
            <a:r>
              <a:rPr sz="2800" spc="170" dirty="0">
                <a:solidFill>
                  <a:srgbClr val="005392"/>
                </a:solidFill>
                <a:latin typeface="Cambria"/>
                <a:cs typeface="Cambria"/>
              </a:rPr>
              <a:t> </a:t>
            </a:r>
            <a:r>
              <a:rPr sz="2800" spc="-5" dirty="0">
                <a:solidFill>
                  <a:srgbClr val="005392"/>
                </a:solidFill>
                <a:latin typeface="Cambria"/>
                <a:cs typeface="Cambria"/>
              </a:rPr>
              <a:t>of</a:t>
            </a:r>
            <a:r>
              <a:rPr sz="2800" spc="160" dirty="0">
                <a:solidFill>
                  <a:srgbClr val="005392"/>
                </a:solidFill>
                <a:latin typeface="Cambria"/>
                <a:cs typeface="Cambria"/>
              </a:rPr>
              <a:t> </a:t>
            </a:r>
            <a:r>
              <a:rPr sz="2800" spc="40" dirty="0">
                <a:solidFill>
                  <a:srgbClr val="005392"/>
                </a:solidFill>
                <a:latin typeface="Cambria"/>
                <a:cs typeface="Cambria"/>
              </a:rPr>
              <a:t>r1</a:t>
            </a:r>
            <a:r>
              <a:rPr sz="2800" spc="160" dirty="0">
                <a:solidFill>
                  <a:srgbClr val="005392"/>
                </a:solidFill>
                <a:latin typeface="Cambria"/>
                <a:cs typeface="Cambria"/>
              </a:rPr>
              <a:t> </a:t>
            </a:r>
            <a:r>
              <a:rPr sz="2800" spc="55" dirty="0">
                <a:solidFill>
                  <a:srgbClr val="005392"/>
                </a:solidFill>
                <a:latin typeface="Cambria"/>
                <a:cs typeface="Cambria"/>
              </a:rPr>
              <a:t>from</a:t>
            </a:r>
            <a:r>
              <a:rPr sz="2800" spc="165" dirty="0">
                <a:solidFill>
                  <a:srgbClr val="005392"/>
                </a:solidFill>
                <a:latin typeface="Cambria"/>
                <a:cs typeface="Cambria"/>
              </a:rPr>
              <a:t> </a:t>
            </a:r>
            <a:r>
              <a:rPr sz="2800" spc="85" dirty="0">
                <a:solidFill>
                  <a:srgbClr val="005392"/>
                </a:solidFill>
                <a:latin typeface="Cambria"/>
                <a:cs typeface="Cambria"/>
              </a:rPr>
              <a:t>register</a:t>
            </a:r>
            <a:r>
              <a:rPr sz="2800" spc="160" dirty="0">
                <a:solidFill>
                  <a:srgbClr val="005392"/>
                </a:solidFill>
                <a:latin typeface="Cambria"/>
                <a:cs typeface="Cambria"/>
              </a:rPr>
              <a:t> </a:t>
            </a:r>
            <a:r>
              <a:rPr sz="2800" spc="105" dirty="0">
                <a:solidFill>
                  <a:srgbClr val="005392"/>
                </a:solidFill>
                <a:latin typeface="Cambria"/>
                <a:cs typeface="Cambria"/>
              </a:rPr>
              <a:t>file.</a:t>
            </a:r>
            <a:r>
              <a:rPr sz="2800" spc="175" dirty="0">
                <a:solidFill>
                  <a:srgbClr val="005392"/>
                </a:solidFill>
                <a:latin typeface="Cambria"/>
                <a:cs typeface="Cambria"/>
              </a:rPr>
              <a:t> </a:t>
            </a:r>
            <a:r>
              <a:rPr sz="2800" spc="135" dirty="0">
                <a:solidFill>
                  <a:srgbClr val="005392"/>
                </a:solidFill>
                <a:latin typeface="Cambria"/>
                <a:cs typeface="Cambria"/>
              </a:rPr>
              <a:t>This</a:t>
            </a:r>
            <a:r>
              <a:rPr sz="2800" spc="180" dirty="0">
                <a:solidFill>
                  <a:srgbClr val="005392"/>
                </a:solidFill>
                <a:latin typeface="Cambria"/>
                <a:cs typeface="Cambria"/>
              </a:rPr>
              <a:t> </a:t>
            </a:r>
            <a:r>
              <a:rPr sz="2800" spc="80" dirty="0">
                <a:solidFill>
                  <a:srgbClr val="005392"/>
                </a:solidFill>
                <a:latin typeface="Cambria"/>
                <a:cs typeface="Cambria"/>
              </a:rPr>
              <a:t>gives</a:t>
            </a:r>
            <a:r>
              <a:rPr sz="2800" spc="160" dirty="0">
                <a:solidFill>
                  <a:srgbClr val="005392"/>
                </a:solidFill>
                <a:latin typeface="Cambria"/>
                <a:cs typeface="Cambria"/>
              </a:rPr>
              <a:t> </a:t>
            </a:r>
            <a:r>
              <a:rPr sz="2800" spc="185" dirty="0">
                <a:solidFill>
                  <a:srgbClr val="005392"/>
                </a:solidFill>
                <a:latin typeface="Cambria"/>
                <a:cs typeface="Cambria"/>
              </a:rPr>
              <a:t>a </a:t>
            </a:r>
            <a:r>
              <a:rPr sz="2800" spc="-600" dirty="0">
                <a:solidFill>
                  <a:srgbClr val="005392"/>
                </a:solidFill>
                <a:latin typeface="Cambria"/>
                <a:cs typeface="Cambria"/>
              </a:rPr>
              <a:t> </a:t>
            </a:r>
            <a:r>
              <a:rPr sz="2800" spc="65" dirty="0">
                <a:solidFill>
                  <a:srgbClr val="005392"/>
                </a:solidFill>
                <a:latin typeface="Cambria"/>
                <a:cs typeface="Cambria"/>
              </a:rPr>
              <a:t>memory</a:t>
            </a:r>
            <a:r>
              <a:rPr sz="2800" spc="155" dirty="0">
                <a:solidFill>
                  <a:srgbClr val="005392"/>
                </a:solidFill>
                <a:latin typeface="Cambria"/>
                <a:cs typeface="Cambria"/>
              </a:rPr>
              <a:t> </a:t>
            </a:r>
            <a:r>
              <a:rPr sz="2800" spc="80" dirty="0">
                <a:solidFill>
                  <a:srgbClr val="005392"/>
                </a:solidFill>
                <a:latin typeface="Cambria"/>
                <a:cs typeface="Cambria"/>
              </a:rPr>
              <a:t>address</a:t>
            </a:r>
            <a:endParaRPr sz="2800">
              <a:latin typeface="Cambria"/>
              <a:cs typeface="Cambria"/>
            </a:endParaRPr>
          </a:p>
          <a:p>
            <a:pPr marL="527685" indent="-515620">
              <a:lnSpc>
                <a:spcPct val="100000"/>
              </a:lnSpc>
              <a:buAutoNum type="arabicParenBoth"/>
              <a:tabLst>
                <a:tab pos="528320" algn="l"/>
              </a:tabLst>
            </a:pPr>
            <a:r>
              <a:rPr sz="2800" spc="135" dirty="0">
                <a:solidFill>
                  <a:srgbClr val="005392"/>
                </a:solidFill>
                <a:latin typeface="Cambria"/>
                <a:cs typeface="Cambria"/>
              </a:rPr>
              <a:t>Read</a:t>
            </a:r>
            <a:r>
              <a:rPr sz="2800" spc="165" dirty="0">
                <a:solidFill>
                  <a:srgbClr val="005392"/>
                </a:solidFill>
                <a:latin typeface="Cambria"/>
                <a:cs typeface="Cambria"/>
              </a:rPr>
              <a:t> </a:t>
            </a:r>
            <a:r>
              <a:rPr sz="2800" spc="105" dirty="0">
                <a:solidFill>
                  <a:srgbClr val="005392"/>
                </a:solidFill>
                <a:latin typeface="Cambria"/>
                <a:cs typeface="Cambria"/>
              </a:rPr>
              <a:t>the</a:t>
            </a:r>
            <a:r>
              <a:rPr sz="2800" spc="155" dirty="0">
                <a:solidFill>
                  <a:srgbClr val="005392"/>
                </a:solidFill>
                <a:latin typeface="Cambria"/>
                <a:cs typeface="Cambria"/>
              </a:rPr>
              <a:t> </a:t>
            </a:r>
            <a:r>
              <a:rPr sz="2800" spc="110" dirty="0">
                <a:solidFill>
                  <a:srgbClr val="005392"/>
                </a:solidFill>
                <a:latin typeface="Cambria"/>
                <a:cs typeface="Cambria"/>
              </a:rPr>
              <a:t>value</a:t>
            </a:r>
            <a:r>
              <a:rPr sz="2800" spc="175" dirty="0">
                <a:solidFill>
                  <a:srgbClr val="005392"/>
                </a:solidFill>
                <a:latin typeface="Cambria"/>
                <a:cs typeface="Cambria"/>
              </a:rPr>
              <a:t> </a:t>
            </a:r>
            <a:r>
              <a:rPr sz="2800" spc="50" dirty="0">
                <a:solidFill>
                  <a:srgbClr val="005392"/>
                </a:solidFill>
                <a:latin typeface="Cambria"/>
                <a:cs typeface="Cambria"/>
              </a:rPr>
              <a:t>stored</a:t>
            </a:r>
            <a:r>
              <a:rPr sz="2800" spc="155" dirty="0">
                <a:solidFill>
                  <a:srgbClr val="005392"/>
                </a:solidFill>
                <a:latin typeface="Cambria"/>
                <a:cs typeface="Cambria"/>
              </a:rPr>
              <a:t> </a:t>
            </a:r>
            <a:r>
              <a:rPr sz="2800" spc="120" dirty="0">
                <a:solidFill>
                  <a:srgbClr val="005392"/>
                </a:solidFill>
                <a:latin typeface="Cambria"/>
                <a:cs typeface="Cambria"/>
              </a:rPr>
              <a:t>in</a:t>
            </a:r>
            <a:r>
              <a:rPr sz="2800" spc="165" dirty="0">
                <a:solidFill>
                  <a:srgbClr val="005392"/>
                </a:solidFill>
                <a:latin typeface="Cambria"/>
                <a:cs typeface="Cambria"/>
              </a:rPr>
              <a:t> </a:t>
            </a:r>
            <a:r>
              <a:rPr sz="2800" spc="70" dirty="0">
                <a:solidFill>
                  <a:srgbClr val="005392"/>
                </a:solidFill>
                <a:latin typeface="Cambria"/>
                <a:cs typeface="Cambria"/>
              </a:rPr>
              <a:t>memory</a:t>
            </a:r>
            <a:r>
              <a:rPr sz="2800" spc="160" dirty="0">
                <a:solidFill>
                  <a:srgbClr val="005392"/>
                </a:solidFill>
                <a:latin typeface="Cambria"/>
                <a:cs typeface="Cambria"/>
              </a:rPr>
              <a:t> at</a:t>
            </a:r>
            <a:r>
              <a:rPr sz="2800" spc="150" dirty="0">
                <a:solidFill>
                  <a:srgbClr val="005392"/>
                </a:solidFill>
                <a:latin typeface="Cambria"/>
                <a:cs typeface="Cambria"/>
              </a:rPr>
              <a:t> that</a:t>
            </a:r>
            <a:r>
              <a:rPr sz="2800" spc="165" dirty="0">
                <a:solidFill>
                  <a:srgbClr val="005392"/>
                </a:solidFill>
                <a:latin typeface="Cambria"/>
                <a:cs typeface="Cambria"/>
              </a:rPr>
              <a:t> </a:t>
            </a:r>
            <a:r>
              <a:rPr sz="2800" spc="80" dirty="0">
                <a:solidFill>
                  <a:srgbClr val="005392"/>
                </a:solidFill>
                <a:latin typeface="Cambria"/>
                <a:cs typeface="Cambria"/>
              </a:rPr>
              <a:t>address</a:t>
            </a:r>
            <a:endParaRPr sz="2800">
              <a:latin typeface="Cambria"/>
              <a:cs typeface="Cambria"/>
            </a:endParaRPr>
          </a:p>
        </p:txBody>
      </p:sp>
      <p:sp>
        <p:nvSpPr>
          <p:cNvPr id="19" name="object 19"/>
          <p:cNvSpPr txBox="1"/>
          <p:nvPr/>
        </p:nvSpPr>
        <p:spPr>
          <a:xfrm>
            <a:off x="3663188" y="3442208"/>
            <a:ext cx="434340" cy="513715"/>
          </a:xfrm>
          <a:prstGeom prst="rect">
            <a:avLst/>
          </a:prstGeom>
        </p:spPr>
        <p:txBody>
          <a:bodyPr vert="horz" wrap="square" lIns="0" tIns="13335" rIns="0" bIns="0" rtlCol="0">
            <a:spAutoFit/>
          </a:bodyPr>
          <a:lstStyle/>
          <a:p>
            <a:pPr marL="12700">
              <a:lnSpc>
                <a:spcPct val="100000"/>
              </a:lnSpc>
              <a:spcBef>
                <a:spcPts val="105"/>
              </a:spcBef>
            </a:pPr>
            <a:r>
              <a:rPr sz="3200" spc="55" dirty="0">
                <a:latin typeface="Cambria"/>
                <a:cs typeface="Cambria"/>
              </a:rPr>
              <a:t>r1</a:t>
            </a:r>
            <a:endParaRPr sz="3200">
              <a:latin typeface="Cambria"/>
              <a:cs typeface="Cambria"/>
            </a:endParaRPr>
          </a:p>
        </p:txBody>
      </p:sp>
      <p:sp>
        <p:nvSpPr>
          <p:cNvPr id="20" name="object 20"/>
          <p:cNvSpPr txBox="1"/>
          <p:nvPr/>
        </p:nvSpPr>
        <p:spPr>
          <a:xfrm>
            <a:off x="3516248" y="4517897"/>
            <a:ext cx="659130" cy="513715"/>
          </a:xfrm>
          <a:prstGeom prst="rect">
            <a:avLst/>
          </a:prstGeom>
        </p:spPr>
        <p:txBody>
          <a:bodyPr vert="horz" wrap="square" lIns="0" tIns="12700" rIns="0" bIns="0" rtlCol="0">
            <a:spAutoFit/>
          </a:bodyPr>
          <a:lstStyle/>
          <a:p>
            <a:pPr marL="12700">
              <a:lnSpc>
                <a:spcPct val="100000"/>
              </a:lnSpc>
              <a:spcBef>
                <a:spcPts val="100"/>
              </a:spcBef>
            </a:pPr>
            <a:r>
              <a:rPr sz="3200" spc="35" dirty="0">
                <a:latin typeface="Cambria"/>
                <a:cs typeface="Cambria"/>
              </a:rPr>
              <a:t>r15</a:t>
            </a:r>
            <a:endParaRPr sz="3200">
              <a:latin typeface="Cambria"/>
              <a:cs typeface="Cambria"/>
            </a:endParaRPr>
          </a:p>
        </p:txBody>
      </p:sp>
      <p:sp>
        <p:nvSpPr>
          <p:cNvPr id="21" name="object 21"/>
          <p:cNvSpPr txBox="1"/>
          <p:nvPr/>
        </p:nvSpPr>
        <p:spPr>
          <a:xfrm>
            <a:off x="5965063" y="2828162"/>
            <a:ext cx="150495" cy="756285"/>
          </a:xfrm>
          <a:prstGeom prst="rect">
            <a:avLst/>
          </a:prstGeom>
        </p:spPr>
        <p:txBody>
          <a:bodyPr vert="horz" wrap="square" lIns="0" tIns="103505" rIns="0" bIns="0" rtlCol="0">
            <a:spAutoFit/>
          </a:bodyPr>
          <a:lstStyle/>
          <a:p>
            <a:pPr marL="20955">
              <a:lnSpc>
                <a:spcPct val="100000"/>
              </a:lnSpc>
              <a:spcBef>
                <a:spcPts val="815"/>
              </a:spcBef>
            </a:pPr>
            <a:r>
              <a:rPr sz="1800" dirty="0">
                <a:solidFill>
                  <a:srgbClr val="005392"/>
                </a:solidFill>
                <a:latin typeface="Calibri"/>
                <a:cs typeface="Calibri"/>
              </a:rPr>
              <a:t>0</a:t>
            </a:r>
            <a:endParaRPr sz="1800">
              <a:latin typeface="Calibri"/>
              <a:cs typeface="Calibri"/>
            </a:endParaRPr>
          </a:p>
          <a:p>
            <a:pPr marL="12700">
              <a:lnSpc>
                <a:spcPct val="100000"/>
              </a:lnSpc>
              <a:spcBef>
                <a:spcPts val="720"/>
              </a:spcBef>
            </a:pPr>
            <a:r>
              <a:rPr sz="1800" dirty="0">
                <a:solidFill>
                  <a:srgbClr val="005392"/>
                </a:solidFill>
                <a:latin typeface="Calibri"/>
                <a:cs typeface="Calibri"/>
              </a:rPr>
              <a:t>4</a:t>
            </a:r>
            <a:endParaRPr sz="1800">
              <a:latin typeface="Calibri"/>
              <a:cs typeface="Calibri"/>
            </a:endParaRPr>
          </a:p>
        </p:txBody>
      </p:sp>
      <p:sp>
        <p:nvSpPr>
          <p:cNvPr id="22" name="object 22"/>
          <p:cNvSpPr txBox="1"/>
          <p:nvPr/>
        </p:nvSpPr>
        <p:spPr>
          <a:xfrm>
            <a:off x="5799582" y="4018229"/>
            <a:ext cx="37401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5392"/>
                </a:solidFill>
                <a:latin typeface="Calibri"/>
                <a:cs typeface="Calibri"/>
              </a:rPr>
              <a:t>100</a:t>
            </a:r>
            <a:endParaRPr sz="1800">
              <a:latin typeface="Calibri"/>
              <a:cs typeface="Calibri"/>
            </a:endParaRPr>
          </a:p>
        </p:txBody>
      </p:sp>
      <p:sp>
        <p:nvSpPr>
          <p:cNvPr id="23" name="object 23"/>
          <p:cNvSpPr txBox="1"/>
          <p:nvPr/>
        </p:nvSpPr>
        <p:spPr>
          <a:xfrm>
            <a:off x="5767196" y="5084140"/>
            <a:ext cx="37338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5392"/>
                </a:solidFill>
                <a:latin typeface="Calibri"/>
                <a:cs typeface="Calibri"/>
              </a:rPr>
              <a:t>148</a:t>
            </a:r>
            <a:endParaRPr sz="1800">
              <a:latin typeface="Calibri"/>
              <a:cs typeface="Calibri"/>
            </a:endParaRPr>
          </a:p>
        </p:txBody>
      </p:sp>
      <p:sp>
        <p:nvSpPr>
          <p:cNvPr id="24" name="object 24"/>
          <p:cNvSpPr txBox="1"/>
          <p:nvPr/>
        </p:nvSpPr>
        <p:spPr>
          <a:xfrm>
            <a:off x="8178800" y="4915916"/>
            <a:ext cx="53149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05392"/>
                </a:solidFill>
                <a:latin typeface="Cambria"/>
                <a:cs typeface="Cambria"/>
              </a:rPr>
              <a:t>4019</a:t>
            </a:r>
            <a:endParaRPr sz="1800">
              <a:latin typeface="Cambria"/>
              <a:cs typeface="Cambri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3501" y="382904"/>
            <a:ext cx="8196580" cy="635000"/>
          </a:xfrm>
          <a:prstGeom prst="rect">
            <a:avLst/>
          </a:prstGeom>
        </p:spPr>
        <p:txBody>
          <a:bodyPr vert="horz" wrap="square" lIns="0" tIns="12065" rIns="0" bIns="0" rtlCol="0">
            <a:spAutoFit/>
          </a:bodyPr>
          <a:lstStyle/>
          <a:p>
            <a:pPr marL="12700">
              <a:lnSpc>
                <a:spcPct val="100000"/>
              </a:lnSpc>
              <a:spcBef>
                <a:spcPts val="95"/>
              </a:spcBef>
            </a:pPr>
            <a:r>
              <a:rPr sz="4000" spc="50" dirty="0"/>
              <a:t>4.</a:t>
            </a:r>
            <a:r>
              <a:rPr sz="4000" spc="229" dirty="0"/>
              <a:t> </a:t>
            </a:r>
            <a:r>
              <a:rPr sz="4000" spc="215" dirty="0"/>
              <a:t>Base-offset</a:t>
            </a:r>
            <a:r>
              <a:rPr sz="4000" spc="270" dirty="0"/>
              <a:t> </a:t>
            </a:r>
            <a:r>
              <a:rPr sz="4000" spc="260" dirty="0"/>
              <a:t>Addressing</a:t>
            </a:r>
            <a:r>
              <a:rPr sz="4000" spc="235" dirty="0"/>
              <a:t> </a:t>
            </a:r>
            <a:r>
              <a:rPr sz="4000" spc="285" dirty="0"/>
              <a:t>Mode</a:t>
            </a:r>
            <a:endParaRPr sz="4000"/>
          </a:p>
        </p:txBody>
      </p:sp>
      <p:sp>
        <p:nvSpPr>
          <p:cNvPr id="4" name="object 4"/>
          <p:cNvSpPr txBox="1"/>
          <p:nvPr/>
        </p:nvSpPr>
        <p:spPr>
          <a:xfrm>
            <a:off x="166217" y="1235455"/>
            <a:ext cx="2922905" cy="391160"/>
          </a:xfrm>
          <a:prstGeom prst="rect">
            <a:avLst/>
          </a:prstGeom>
        </p:spPr>
        <p:txBody>
          <a:bodyPr vert="horz" wrap="square" lIns="0" tIns="12700" rIns="0" bIns="0" rtlCol="0">
            <a:spAutoFit/>
          </a:bodyPr>
          <a:lstStyle/>
          <a:p>
            <a:pPr marL="335280" indent="-323215">
              <a:lnSpc>
                <a:spcPct val="100000"/>
              </a:lnSpc>
              <a:spcBef>
                <a:spcPts val="100"/>
              </a:spcBef>
              <a:buFont typeface="Arial MT"/>
              <a:buChar char="•"/>
              <a:tabLst>
                <a:tab pos="335280" algn="l"/>
                <a:tab pos="335915" algn="l"/>
              </a:tabLst>
            </a:pPr>
            <a:r>
              <a:rPr sz="2400" spc="140" dirty="0">
                <a:latin typeface="Cambria"/>
                <a:cs typeface="Cambria"/>
              </a:rPr>
              <a:t>Value</a:t>
            </a:r>
            <a:r>
              <a:rPr sz="2400" spc="100" dirty="0">
                <a:latin typeface="Cambria"/>
                <a:cs typeface="Cambria"/>
              </a:rPr>
              <a:t> </a:t>
            </a:r>
            <a:r>
              <a:rPr sz="2400" spc="385" dirty="0">
                <a:latin typeface="Cambria"/>
                <a:cs typeface="Cambria"/>
              </a:rPr>
              <a:t>←</a:t>
            </a:r>
            <a:r>
              <a:rPr sz="2400" spc="90" dirty="0">
                <a:latin typeface="Cambria"/>
                <a:cs typeface="Cambria"/>
              </a:rPr>
              <a:t> </a:t>
            </a:r>
            <a:r>
              <a:rPr sz="2400" spc="15" dirty="0">
                <a:latin typeface="Cambria"/>
                <a:cs typeface="Cambria"/>
              </a:rPr>
              <a:t>offset(r1)</a:t>
            </a:r>
            <a:endParaRPr sz="2400">
              <a:latin typeface="Cambria"/>
              <a:cs typeface="Cambria"/>
            </a:endParaRPr>
          </a:p>
        </p:txBody>
      </p:sp>
      <p:graphicFrame>
        <p:nvGraphicFramePr>
          <p:cNvPr id="5" name="object 5"/>
          <p:cNvGraphicFramePr>
            <a:graphicFrameLocks noGrp="1"/>
          </p:cNvGraphicFramePr>
          <p:nvPr/>
        </p:nvGraphicFramePr>
        <p:xfrm>
          <a:off x="4033901" y="3305428"/>
          <a:ext cx="1151890" cy="2016249"/>
        </p:xfrm>
        <a:graphic>
          <a:graphicData uri="http://schemas.openxmlformats.org/drawingml/2006/table">
            <a:tbl>
              <a:tblPr firstRow="1" bandRow="1">
                <a:tableStyleId>{2D5ABB26-0587-4C30-8999-92F81FD0307C}</a:tableStyleId>
              </a:tblPr>
              <a:tblGrid>
                <a:gridCol w="792480">
                  <a:extLst>
                    <a:ext uri="{9D8B030D-6E8A-4147-A177-3AD203B41FA5}">
                      <a16:colId xmlns:a16="http://schemas.microsoft.com/office/drawing/2014/main" val="20000"/>
                    </a:ext>
                  </a:extLst>
                </a:gridCol>
                <a:gridCol w="359410">
                  <a:extLst>
                    <a:ext uri="{9D8B030D-6E8A-4147-A177-3AD203B41FA5}">
                      <a16:colId xmlns:a16="http://schemas.microsoft.com/office/drawing/2014/main" val="20001"/>
                    </a:ext>
                  </a:extLst>
                </a:gridCol>
              </a:tblGrid>
              <a:tr h="359664">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rowSpan="2">
                  <a:txBody>
                    <a:bodyPr/>
                    <a:lstStyle/>
                    <a:p>
                      <a:pPr>
                        <a:lnSpc>
                          <a:spcPct val="100000"/>
                        </a:lnSpc>
                      </a:pPr>
                      <a:endParaRPr sz="2700">
                        <a:latin typeface="Times New Roman"/>
                        <a:cs typeface="Times New Roman"/>
                      </a:endParaRPr>
                    </a:p>
                  </a:txBody>
                  <a:tcPr marL="0" marR="0" marT="0" marB="0">
                    <a:lnL w="3175">
                      <a:solidFill>
                        <a:srgbClr val="000000"/>
                      </a:solidFill>
                      <a:prstDash val="solid"/>
                    </a:lnL>
                    <a:lnB w="3175">
                      <a:solidFill>
                        <a:srgbClr val="000000"/>
                      </a:solidFill>
                      <a:prstDash val="solid"/>
                    </a:lnB>
                  </a:tcPr>
                </a:tc>
                <a:extLst>
                  <a:ext uri="{0D108BD9-81ED-4DB2-BD59-A6C34878D82A}">
                    <a16:rowId xmlns:a16="http://schemas.microsoft.com/office/drawing/2014/main" val="10000"/>
                  </a:ext>
                </a:extLst>
              </a:tr>
              <a:tr h="144780">
                <a:tc rowSpan="2">
                  <a:txBody>
                    <a:bodyPr/>
                    <a:lstStyle/>
                    <a:p>
                      <a:pPr marL="199390">
                        <a:lnSpc>
                          <a:spcPct val="100000"/>
                        </a:lnSpc>
                        <a:spcBef>
                          <a:spcPts val="315"/>
                        </a:spcBef>
                      </a:pPr>
                      <a:r>
                        <a:rPr sz="1800" b="1" spc="-40" dirty="0">
                          <a:solidFill>
                            <a:srgbClr val="005392"/>
                          </a:solidFill>
                          <a:latin typeface="Cambria"/>
                          <a:cs typeface="Cambria"/>
                        </a:rPr>
                        <a:t>451</a:t>
                      </a:r>
                      <a:endParaRPr sz="1800">
                        <a:latin typeface="Cambria"/>
                        <a:cs typeface="Cambria"/>
                      </a:endParaRPr>
                    </a:p>
                  </a:txBody>
                  <a:tcPr marL="0" marR="0" marT="400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C5C5C5"/>
                    </a:solidFill>
                  </a:tcPr>
                </a:tc>
                <a:tc vMerge="1">
                  <a:txBody>
                    <a:bodyPr/>
                    <a:lstStyle/>
                    <a:p>
                      <a:endParaRPr/>
                    </a:p>
                  </a:txBody>
                  <a:tcPr marL="0" marR="0" marT="0" marB="0">
                    <a:lnL w="3175">
                      <a:solidFill>
                        <a:srgbClr val="000000"/>
                      </a:solidFill>
                      <a:prstDash val="solid"/>
                    </a:lnL>
                    <a:lnB w="3175">
                      <a:solidFill>
                        <a:srgbClr val="000000"/>
                      </a:solidFill>
                      <a:prstDash val="solid"/>
                    </a:lnB>
                  </a:tcPr>
                </a:tc>
                <a:extLst>
                  <a:ext uri="{0D108BD9-81ED-4DB2-BD59-A6C34878D82A}">
                    <a16:rowId xmlns:a16="http://schemas.microsoft.com/office/drawing/2014/main" val="10001"/>
                  </a:ext>
                </a:extLst>
              </a:tr>
              <a:tr h="216407">
                <a:tc vMerge="1">
                  <a:txBody>
                    <a:bodyPr/>
                    <a:lstStyle/>
                    <a:p>
                      <a:endParaRPr/>
                    </a:p>
                  </a:txBody>
                  <a:tcPr marL="0" marR="0" marT="400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C5C5C5"/>
                    </a:solidFill>
                  </a:tcPr>
                </a:tc>
                <a:tc rowSpan="4">
                  <a:txBody>
                    <a:bodyPr/>
                    <a:lstStyle/>
                    <a:p>
                      <a:pPr>
                        <a:lnSpc>
                          <a:spcPct val="100000"/>
                        </a:lnSpc>
                      </a:pPr>
                      <a:endParaRPr sz="2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extLst>
                  <a:ext uri="{0D108BD9-81ED-4DB2-BD59-A6C34878D82A}">
                    <a16:rowId xmlns:a16="http://schemas.microsoft.com/office/drawing/2014/main" val="10002"/>
                  </a:ext>
                </a:extLst>
              </a:tr>
              <a:tr h="359664">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vMerge="1">
                  <a:txBody>
                    <a:bodyPr/>
                    <a:lstStyle/>
                    <a:p>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extLst>
                  <a:ext uri="{0D108BD9-81ED-4DB2-BD59-A6C34878D82A}">
                    <a16:rowId xmlns:a16="http://schemas.microsoft.com/office/drawing/2014/main" val="10003"/>
                  </a:ext>
                </a:extLst>
              </a:tr>
              <a:tr h="361188">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vMerge="1">
                  <a:txBody>
                    <a:bodyPr/>
                    <a:lstStyle/>
                    <a:p>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extLst>
                  <a:ext uri="{0D108BD9-81ED-4DB2-BD59-A6C34878D82A}">
                    <a16:rowId xmlns:a16="http://schemas.microsoft.com/office/drawing/2014/main" val="10004"/>
                  </a:ext>
                </a:extLst>
              </a:tr>
              <a:tr h="358139">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vMerge="1">
                  <a:txBody>
                    <a:bodyPr/>
                    <a:lstStyle/>
                    <a:p>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extLst>
                  <a:ext uri="{0D108BD9-81ED-4DB2-BD59-A6C34878D82A}">
                    <a16:rowId xmlns:a16="http://schemas.microsoft.com/office/drawing/2014/main" val="10005"/>
                  </a:ext>
                </a:extLst>
              </a:tr>
              <a:tr h="216407">
                <a:tc gridSpan="2">
                  <a:txBody>
                    <a:bodyPr/>
                    <a:lstStyle/>
                    <a:p>
                      <a:pPr>
                        <a:lnSpc>
                          <a:spcPct val="100000"/>
                        </a:lnSpc>
                      </a:pPr>
                      <a:endParaRPr sz="1300">
                        <a:latin typeface="Times New Roman"/>
                        <a:cs typeface="Times New Roman"/>
                      </a:endParaRPr>
                    </a:p>
                  </a:txBody>
                  <a:tcPr marL="0" marR="0" marT="0" marB="0">
                    <a:lnR w="3175">
                      <a:solidFill>
                        <a:srgbClr val="000000"/>
                      </a:solidFill>
                      <a:prstDash val="solid"/>
                    </a:lnR>
                    <a:lnT w="3175" cap="flat" cmpd="sng" algn="ctr">
                      <a:solidFill>
                        <a:srgbClr val="000000"/>
                      </a:solidFill>
                      <a:prstDash val="solid"/>
                      <a:round/>
                      <a:headEnd type="none" w="med" len="med"/>
                      <a:tailEnd type="none" w="med" len="med"/>
                    </a:lnT>
                  </a:tcPr>
                </a:tc>
                <a:tc hMerge="1">
                  <a:txBody>
                    <a:bodyPr/>
                    <a:lstStyle/>
                    <a:p>
                      <a:endParaRPr/>
                    </a:p>
                  </a:txBody>
                  <a:tcPr marL="0" marR="0" marT="0" marB="0"/>
                </a:tc>
                <a:extLst>
                  <a:ext uri="{0D108BD9-81ED-4DB2-BD59-A6C34878D82A}">
                    <a16:rowId xmlns:a16="http://schemas.microsoft.com/office/drawing/2014/main" val="10006"/>
                  </a:ext>
                </a:extLst>
              </a:tr>
            </a:tbl>
          </a:graphicData>
        </a:graphic>
      </p:graphicFrame>
      <p:sp>
        <p:nvSpPr>
          <p:cNvPr id="6" name="object 6"/>
          <p:cNvSpPr/>
          <p:nvPr/>
        </p:nvSpPr>
        <p:spPr>
          <a:xfrm>
            <a:off x="2786633" y="3845940"/>
            <a:ext cx="631190" cy="103505"/>
          </a:xfrm>
          <a:custGeom>
            <a:avLst/>
            <a:gdLst/>
            <a:ahLst/>
            <a:cxnLst/>
            <a:rect l="l" t="t" r="r" b="b"/>
            <a:pathLst>
              <a:path w="631189" h="103504">
                <a:moveTo>
                  <a:pt x="605826" y="51688"/>
                </a:moveTo>
                <a:lnTo>
                  <a:pt x="535940" y="92455"/>
                </a:lnTo>
                <a:lnTo>
                  <a:pt x="534924" y="96265"/>
                </a:lnTo>
                <a:lnTo>
                  <a:pt x="538480" y="102361"/>
                </a:lnTo>
                <a:lnTo>
                  <a:pt x="542290" y="103377"/>
                </a:lnTo>
                <a:lnTo>
                  <a:pt x="620045" y="58038"/>
                </a:lnTo>
                <a:lnTo>
                  <a:pt x="618363" y="58038"/>
                </a:lnTo>
                <a:lnTo>
                  <a:pt x="618363" y="57149"/>
                </a:lnTo>
                <a:lnTo>
                  <a:pt x="615188" y="57149"/>
                </a:lnTo>
                <a:lnTo>
                  <a:pt x="605826" y="51688"/>
                </a:lnTo>
                <a:close/>
              </a:path>
              <a:path w="631189" h="103504">
                <a:moveTo>
                  <a:pt x="594940" y="45338"/>
                </a:moveTo>
                <a:lnTo>
                  <a:pt x="0" y="45338"/>
                </a:lnTo>
                <a:lnTo>
                  <a:pt x="0" y="58038"/>
                </a:lnTo>
                <a:lnTo>
                  <a:pt x="594940" y="58038"/>
                </a:lnTo>
                <a:lnTo>
                  <a:pt x="605826" y="51688"/>
                </a:lnTo>
                <a:lnTo>
                  <a:pt x="594940" y="45338"/>
                </a:lnTo>
                <a:close/>
              </a:path>
              <a:path w="631189" h="103504">
                <a:moveTo>
                  <a:pt x="620045" y="45338"/>
                </a:moveTo>
                <a:lnTo>
                  <a:pt x="618363" y="45338"/>
                </a:lnTo>
                <a:lnTo>
                  <a:pt x="618363" y="58038"/>
                </a:lnTo>
                <a:lnTo>
                  <a:pt x="620045" y="58038"/>
                </a:lnTo>
                <a:lnTo>
                  <a:pt x="630936" y="51688"/>
                </a:lnTo>
                <a:lnTo>
                  <a:pt x="620045" y="45338"/>
                </a:lnTo>
                <a:close/>
              </a:path>
              <a:path w="631189" h="103504">
                <a:moveTo>
                  <a:pt x="615188" y="46227"/>
                </a:moveTo>
                <a:lnTo>
                  <a:pt x="605826" y="51688"/>
                </a:lnTo>
                <a:lnTo>
                  <a:pt x="615188" y="57149"/>
                </a:lnTo>
                <a:lnTo>
                  <a:pt x="615188" y="46227"/>
                </a:lnTo>
                <a:close/>
              </a:path>
              <a:path w="631189" h="103504">
                <a:moveTo>
                  <a:pt x="618363" y="46227"/>
                </a:moveTo>
                <a:lnTo>
                  <a:pt x="615188" y="46227"/>
                </a:lnTo>
                <a:lnTo>
                  <a:pt x="615188" y="57149"/>
                </a:lnTo>
                <a:lnTo>
                  <a:pt x="618363" y="57149"/>
                </a:lnTo>
                <a:lnTo>
                  <a:pt x="618363" y="46227"/>
                </a:lnTo>
                <a:close/>
              </a:path>
              <a:path w="631189" h="103504">
                <a:moveTo>
                  <a:pt x="542290" y="0"/>
                </a:moveTo>
                <a:lnTo>
                  <a:pt x="538480" y="1015"/>
                </a:lnTo>
                <a:lnTo>
                  <a:pt x="534924" y="7111"/>
                </a:lnTo>
                <a:lnTo>
                  <a:pt x="535940" y="10921"/>
                </a:lnTo>
                <a:lnTo>
                  <a:pt x="605826" y="51688"/>
                </a:lnTo>
                <a:lnTo>
                  <a:pt x="615188" y="46227"/>
                </a:lnTo>
                <a:lnTo>
                  <a:pt x="618363" y="46227"/>
                </a:lnTo>
                <a:lnTo>
                  <a:pt x="618363" y="45338"/>
                </a:lnTo>
                <a:lnTo>
                  <a:pt x="620045" y="45338"/>
                </a:lnTo>
                <a:lnTo>
                  <a:pt x="542290" y="0"/>
                </a:lnTo>
                <a:close/>
              </a:path>
            </a:pathLst>
          </a:custGeom>
          <a:solidFill>
            <a:srgbClr val="000000"/>
          </a:solidFill>
        </p:spPr>
        <p:txBody>
          <a:bodyPr wrap="square" lIns="0" tIns="0" rIns="0" bIns="0" rtlCol="0"/>
          <a:lstStyle/>
          <a:p>
            <a:endParaRPr/>
          </a:p>
        </p:txBody>
      </p:sp>
      <p:sp>
        <p:nvSpPr>
          <p:cNvPr id="7" name="object 7"/>
          <p:cNvSpPr txBox="1"/>
          <p:nvPr/>
        </p:nvSpPr>
        <p:spPr>
          <a:xfrm>
            <a:off x="2856610" y="3224022"/>
            <a:ext cx="1123950" cy="513715"/>
          </a:xfrm>
          <a:prstGeom prst="rect">
            <a:avLst/>
          </a:prstGeom>
        </p:spPr>
        <p:txBody>
          <a:bodyPr vert="horz" wrap="square" lIns="0" tIns="13335" rIns="0" bIns="0" rtlCol="0">
            <a:spAutoFit/>
          </a:bodyPr>
          <a:lstStyle/>
          <a:p>
            <a:pPr marL="38100">
              <a:lnSpc>
                <a:spcPct val="100000"/>
              </a:lnSpc>
              <a:spcBef>
                <a:spcPts val="105"/>
              </a:spcBef>
              <a:tabLst>
                <a:tab pos="676275" algn="l"/>
              </a:tabLst>
            </a:pPr>
            <a:r>
              <a:rPr sz="4800" spc="82" baseline="-19097" dirty="0">
                <a:latin typeface="Cambria"/>
                <a:cs typeface="Cambria"/>
              </a:rPr>
              <a:t>r1	</a:t>
            </a:r>
            <a:r>
              <a:rPr sz="3200" spc="55" dirty="0">
                <a:latin typeface="Cambria"/>
                <a:cs typeface="Cambria"/>
              </a:rPr>
              <a:t>r0</a:t>
            </a:r>
            <a:endParaRPr sz="3200">
              <a:latin typeface="Cambria"/>
              <a:cs typeface="Cambria"/>
            </a:endParaRPr>
          </a:p>
        </p:txBody>
      </p:sp>
      <p:graphicFrame>
        <p:nvGraphicFramePr>
          <p:cNvPr id="8" name="object 8"/>
          <p:cNvGraphicFramePr>
            <a:graphicFrameLocks noGrp="1"/>
          </p:cNvGraphicFramePr>
          <p:nvPr/>
        </p:nvGraphicFramePr>
        <p:xfrm>
          <a:off x="7368413" y="2945764"/>
          <a:ext cx="791210" cy="3241545"/>
        </p:xfrm>
        <a:graphic>
          <a:graphicData uri="http://schemas.openxmlformats.org/drawingml/2006/table">
            <a:tbl>
              <a:tblPr firstRow="1" bandRow="1">
                <a:tableStyleId>{2D5ABB26-0587-4C30-8999-92F81FD0307C}</a:tableStyleId>
              </a:tblPr>
              <a:tblGrid>
                <a:gridCol w="791210">
                  <a:extLst>
                    <a:ext uri="{9D8B030D-6E8A-4147-A177-3AD203B41FA5}">
                      <a16:colId xmlns:a16="http://schemas.microsoft.com/office/drawing/2014/main" val="20000"/>
                    </a:ext>
                  </a:extLst>
                </a:gridCol>
              </a:tblGrid>
              <a:tr h="359663">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r h="359664">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1"/>
                  </a:ext>
                </a:extLst>
              </a:tr>
              <a:tr h="361188">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2"/>
                  </a:ext>
                </a:extLst>
              </a:tr>
              <a:tr h="359664">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3"/>
                  </a:ext>
                </a:extLst>
              </a:tr>
              <a:tr h="361188">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4"/>
                  </a:ext>
                </a:extLst>
              </a:tr>
              <a:tr h="358139">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5"/>
                  </a:ext>
                </a:extLst>
              </a:tr>
              <a:tr h="361188">
                <a:tc>
                  <a:txBody>
                    <a:bodyPr/>
                    <a:lstStyle/>
                    <a:p>
                      <a:pPr marL="142240">
                        <a:lnSpc>
                          <a:spcPct val="100000"/>
                        </a:lnSpc>
                        <a:spcBef>
                          <a:spcPts val="315"/>
                        </a:spcBef>
                      </a:pPr>
                      <a:r>
                        <a:rPr sz="1800" spc="-10" dirty="0">
                          <a:solidFill>
                            <a:srgbClr val="005392"/>
                          </a:solidFill>
                          <a:latin typeface="Cambria"/>
                          <a:cs typeface="Cambria"/>
                        </a:rPr>
                        <a:t>8914</a:t>
                      </a:r>
                      <a:endParaRPr sz="1800">
                        <a:latin typeface="Cambria"/>
                        <a:cs typeface="Cambria"/>
                      </a:endParaRPr>
                    </a:p>
                  </a:txBody>
                  <a:tcPr marL="0" marR="0" marT="400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C5C5C5"/>
                    </a:solidFill>
                  </a:tcPr>
                </a:tc>
                <a:extLst>
                  <a:ext uri="{0D108BD9-81ED-4DB2-BD59-A6C34878D82A}">
                    <a16:rowId xmlns:a16="http://schemas.microsoft.com/office/drawing/2014/main" val="10006"/>
                  </a:ext>
                </a:extLst>
              </a:tr>
              <a:tr h="359663">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7"/>
                  </a:ext>
                </a:extLst>
              </a:tr>
              <a:tr h="361188">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8"/>
                  </a:ext>
                </a:extLst>
              </a:tr>
            </a:tbl>
          </a:graphicData>
        </a:graphic>
      </p:graphicFrame>
      <p:sp>
        <p:nvSpPr>
          <p:cNvPr id="9" name="object 9"/>
          <p:cNvSpPr txBox="1"/>
          <p:nvPr/>
        </p:nvSpPr>
        <p:spPr>
          <a:xfrm>
            <a:off x="3824478" y="5280405"/>
            <a:ext cx="1243330" cy="299720"/>
          </a:xfrm>
          <a:prstGeom prst="rect">
            <a:avLst/>
          </a:prstGeom>
        </p:spPr>
        <p:txBody>
          <a:bodyPr vert="horz" wrap="square" lIns="0" tIns="12700" rIns="0" bIns="0" rtlCol="0">
            <a:spAutoFit/>
          </a:bodyPr>
          <a:lstStyle/>
          <a:p>
            <a:pPr marL="12700">
              <a:lnSpc>
                <a:spcPct val="100000"/>
              </a:lnSpc>
              <a:spcBef>
                <a:spcPts val="100"/>
              </a:spcBef>
            </a:pPr>
            <a:r>
              <a:rPr sz="1800" spc="50" dirty="0">
                <a:solidFill>
                  <a:srgbClr val="005392"/>
                </a:solidFill>
                <a:latin typeface="Cambria"/>
                <a:cs typeface="Cambria"/>
              </a:rPr>
              <a:t>register file</a:t>
            </a:r>
            <a:endParaRPr sz="1800">
              <a:latin typeface="Cambria"/>
              <a:cs typeface="Cambria"/>
            </a:endParaRPr>
          </a:p>
        </p:txBody>
      </p:sp>
      <p:sp>
        <p:nvSpPr>
          <p:cNvPr id="10" name="object 10"/>
          <p:cNvSpPr txBox="1"/>
          <p:nvPr/>
        </p:nvSpPr>
        <p:spPr>
          <a:xfrm>
            <a:off x="7343013" y="6303061"/>
            <a:ext cx="883919" cy="299720"/>
          </a:xfrm>
          <a:prstGeom prst="rect">
            <a:avLst/>
          </a:prstGeom>
        </p:spPr>
        <p:txBody>
          <a:bodyPr vert="horz" wrap="square" lIns="0" tIns="12700" rIns="0" bIns="0" rtlCol="0">
            <a:spAutoFit/>
          </a:bodyPr>
          <a:lstStyle/>
          <a:p>
            <a:pPr marL="12700">
              <a:lnSpc>
                <a:spcPct val="100000"/>
              </a:lnSpc>
              <a:spcBef>
                <a:spcPts val="100"/>
              </a:spcBef>
            </a:pPr>
            <a:r>
              <a:rPr sz="1800" spc="40" dirty="0">
                <a:solidFill>
                  <a:srgbClr val="005392"/>
                </a:solidFill>
                <a:latin typeface="Cambria"/>
                <a:cs typeface="Cambria"/>
              </a:rPr>
              <a:t>memory</a:t>
            </a:r>
            <a:endParaRPr sz="1800">
              <a:latin typeface="Cambria"/>
              <a:cs typeface="Cambria"/>
            </a:endParaRPr>
          </a:p>
        </p:txBody>
      </p:sp>
      <p:grpSp>
        <p:nvGrpSpPr>
          <p:cNvPr id="11" name="object 11"/>
          <p:cNvGrpSpPr/>
          <p:nvPr/>
        </p:nvGrpSpPr>
        <p:grpSpPr>
          <a:xfrm>
            <a:off x="5186934" y="4386834"/>
            <a:ext cx="1689100" cy="1151890"/>
            <a:chOff x="5186934" y="4386834"/>
            <a:chExt cx="1689100" cy="1151890"/>
          </a:xfrm>
        </p:grpSpPr>
        <p:sp>
          <p:nvSpPr>
            <p:cNvPr id="12" name="object 12"/>
            <p:cNvSpPr/>
            <p:nvPr/>
          </p:nvSpPr>
          <p:spPr>
            <a:xfrm>
              <a:off x="5186934" y="5270881"/>
              <a:ext cx="1689100" cy="103505"/>
            </a:xfrm>
            <a:custGeom>
              <a:avLst/>
              <a:gdLst/>
              <a:ahLst/>
              <a:cxnLst/>
              <a:rect l="l" t="t" r="r" b="b"/>
              <a:pathLst>
                <a:path w="1689100" h="103504">
                  <a:moveTo>
                    <a:pt x="502920" y="51689"/>
                  </a:moveTo>
                  <a:lnTo>
                    <a:pt x="492023" y="45339"/>
                  </a:lnTo>
                  <a:lnTo>
                    <a:pt x="414274" y="0"/>
                  </a:lnTo>
                  <a:lnTo>
                    <a:pt x="410464" y="1016"/>
                  </a:lnTo>
                  <a:lnTo>
                    <a:pt x="406908" y="7112"/>
                  </a:lnTo>
                  <a:lnTo>
                    <a:pt x="407924" y="10922"/>
                  </a:lnTo>
                  <a:lnTo>
                    <a:pt x="466902" y="45339"/>
                  </a:lnTo>
                  <a:lnTo>
                    <a:pt x="0" y="45339"/>
                  </a:lnTo>
                  <a:lnTo>
                    <a:pt x="0" y="58039"/>
                  </a:lnTo>
                  <a:lnTo>
                    <a:pt x="466902" y="58039"/>
                  </a:lnTo>
                  <a:lnTo>
                    <a:pt x="407924" y="92456"/>
                  </a:lnTo>
                  <a:lnTo>
                    <a:pt x="406908" y="96266"/>
                  </a:lnTo>
                  <a:lnTo>
                    <a:pt x="410464" y="102362"/>
                  </a:lnTo>
                  <a:lnTo>
                    <a:pt x="414274" y="103378"/>
                  </a:lnTo>
                  <a:lnTo>
                    <a:pt x="492023" y="58039"/>
                  </a:lnTo>
                  <a:lnTo>
                    <a:pt x="502920" y="51689"/>
                  </a:lnTo>
                  <a:close/>
                </a:path>
                <a:path w="1689100" h="103504">
                  <a:moveTo>
                    <a:pt x="1688592" y="51701"/>
                  </a:moveTo>
                  <a:lnTo>
                    <a:pt x="1677695" y="45339"/>
                  </a:lnTo>
                  <a:lnTo>
                    <a:pt x="1599946" y="0"/>
                  </a:lnTo>
                  <a:lnTo>
                    <a:pt x="1596136" y="1016"/>
                  </a:lnTo>
                  <a:lnTo>
                    <a:pt x="1592580" y="7112"/>
                  </a:lnTo>
                  <a:lnTo>
                    <a:pt x="1593596" y="10922"/>
                  </a:lnTo>
                  <a:lnTo>
                    <a:pt x="1652562" y="45339"/>
                  </a:lnTo>
                  <a:lnTo>
                    <a:pt x="1008888" y="45339"/>
                  </a:lnTo>
                  <a:lnTo>
                    <a:pt x="1008888" y="58039"/>
                  </a:lnTo>
                  <a:lnTo>
                    <a:pt x="1652587" y="58039"/>
                  </a:lnTo>
                  <a:lnTo>
                    <a:pt x="1663471" y="51701"/>
                  </a:lnTo>
                  <a:lnTo>
                    <a:pt x="1593596" y="92456"/>
                  </a:lnTo>
                  <a:lnTo>
                    <a:pt x="1592580" y="96266"/>
                  </a:lnTo>
                  <a:lnTo>
                    <a:pt x="1596136" y="102362"/>
                  </a:lnTo>
                  <a:lnTo>
                    <a:pt x="1599946" y="103378"/>
                  </a:lnTo>
                  <a:lnTo>
                    <a:pt x="1677695" y="58039"/>
                  </a:lnTo>
                  <a:lnTo>
                    <a:pt x="1688592" y="51701"/>
                  </a:lnTo>
                  <a:close/>
                </a:path>
              </a:pathLst>
            </a:custGeom>
            <a:solidFill>
              <a:srgbClr val="000000"/>
            </a:solidFill>
          </p:spPr>
          <p:txBody>
            <a:bodyPr wrap="square" lIns="0" tIns="0" rIns="0" bIns="0" rtlCol="0"/>
            <a:lstStyle/>
            <a:p>
              <a:endParaRPr/>
            </a:p>
          </p:txBody>
        </p:sp>
        <p:sp>
          <p:nvSpPr>
            <p:cNvPr id="13" name="object 13"/>
            <p:cNvSpPr/>
            <p:nvPr/>
          </p:nvSpPr>
          <p:spPr>
            <a:xfrm>
              <a:off x="5689854" y="5034534"/>
              <a:ext cx="506095" cy="502920"/>
            </a:xfrm>
            <a:custGeom>
              <a:avLst/>
              <a:gdLst/>
              <a:ahLst/>
              <a:cxnLst/>
              <a:rect l="l" t="t" r="r" b="b"/>
              <a:pathLst>
                <a:path w="506095" h="502920">
                  <a:moveTo>
                    <a:pt x="252984" y="0"/>
                  </a:moveTo>
                  <a:lnTo>
                    <a:pt x="207514" y="4049"/>
                  </a:lnTo>
                  <a:lnTo>
                    <a:pt x="164717" y="15725"/>
                  </a:lnTo>
                  <a:lnTo>
                    <a:pt x="125306" y="34318"/>
                  </a:lnTo>
                  <a:lnTo>
                    <a:pt x="89997" y="59120"/>
                  </a:lnTo>
                  <a:lnTo>
                    <a:pt x="59504" y="89422"/>
                  </a:lnTo>
                  <a:lnTo>
                    <a:pt x="34543" y="124516"/>
                  </a:lnTo>
                  <a:lnTo>
                    <a:pt x="15829" y="163693"/>
                  </a:lnTo>
                  <a:lnTo>
                    <a:pt x="4076" y="206243"/>
                  </a:lnTo>
                  <a:lnTo>
                    <a:pt x="0" y="251460"/>
                  </a:lnTo>
                  <a:lnTo>
                    <a:pt x="4076" y="296676"/>
                  </a:lnTo>
                  <a:lnTo>
                    <a:pt x="15829" y="339226"/>
                  </a:lnTo>
                  <a:lnTo>
                    <a:pt x="34544" y="378403"/>
                  </a:lnTo>
                  <a:lnTo>
                    <a:pt x="59504" y="413497"/>
                  </a:lnTo>
                  <a:lnTo>
                    <a:pt x="89997" y="443799"/>
                  </a:lnTo>
                  <a:lnTo>
                    <a:pt x="125306" y="468601"/>
                  </a:lnTo>
                  <a:lnTo>
                    <a:pt x="164717" y="487194"/>
                  </a:lnTo>
                  <a:lnTo>
                    <a:pt x="207514" y="498870"/>
                  </a:lnTo>
                  <a:lnTo>
                    <a:pt x="252984" y="502920"/>
                  </a:lnTo>
                  <a:lnTo>
                    <a:pt x="298453" y="498870"/>
                  </a:lnTo>
                  <a:lnTo>
                    <a:pt x="341250" y="487194"/>
                  </a:lnTo>
                  <a:lnTo>
                    <a:pt x="380661" y="468601"/>
                  </a:lnTo>
                  <a:lnTo>
                    <a:pt x="415970" y="443799"/>
                  </a:lnTo>
                  <a:lnTo>
                    <a:pt x="446463" y="413497"/>
                  </a:lnTo>
                  <a:lnTo>
                    <a:pt x="471424" y="378403"/>
                  </a:lnTo>
                  <a:lnTo>
                    <a:pt x="490138" y="339226"/>
                  </a:lnTo>
                  <a:lnTo>
                    <a:pt x="501891" y="296676"/>
                  </a:lnTo>
                  <a:lnTo>
                    <a:pt x="505968" y="251460"/>
                  </a:lnTo>
                  <a:lnTo>
                    <a:pt x="501891" y="206243"/>
                  </a:lnTo>
                  <a:lnTo>
                    <a:pt x="490138" y="163693"/>
                  </a:lnTo>
                  <a:lnTo>
                    <a:pt x="471424" y="124516"/>
                  </a:lnTo>
                  <a:lnTo>
                    <a:pt x="446463" y="89422"/>
                  </a:lnTo>
                  <a:lnTo>
                    <a:pt x="415970" y="59120"/>
                  </a:lnTo>
                  <a:lnTo>
                    <a:pt x="380661" y="34318"/>
                  </a:lnTo>
                  <a:lnTo>
                    <a:pt x="341250" y="15725"/>
                  </a:lnTo>
                  <a:lnTo>
                    <a:pt x="298453" y="4049"/>
                  </a:lnTo>
                  <a:lnTo>
                    <a:pt x="252984" y="0"/>
                  </a:lnTo>
                  <a:close/>
                </a:path>
              </a:pathLst>
            </a:custGeom>
            <a:solidFill>
              <a:srgbClr val="99CCFF"/>
            </a:solidFill>
          </p:spPr>
          <p:txBody>
            <a:bodyPr wrap="square" lIns="0" tIns="0" rIns="0" bIns="0" rtlCol="0"/>
            <a:lstStyle/>
            <a:p>
              <a:endParaRPr/>
            </a:p>
          </p:txBody>
        </p:sp>
        <p:sp>
          <p:nvSpPr>
            <p:cNvPr id="14" name="object 14"/>
            <p:cNvSpPr/>
            <p:nvPr/>
          </p:nvSpPr>
          <p:spPr>
            <a:xfrm>
              <a:off x="5689854" y="5034534"/>
              <a:ext cx="506095" cy="502920"/>
            </a:xfrm>
            <a:custGeom>
              <a:avLst/>
              <a:gdLst/>
              <a:ahLst/>
              <a:cxnLst/>
              <a:rect l="l" t="t" r="r" b="b"/>
              <a:pathLst>
                <a:path w="506095" h="502920">
                  <a:moveTo>
                    <a:pt x="252984" y="0"/>
                  </a:moveTo>
                  <a:lnTo>
                    <a:pt x="207514" y="4049"/>
                  </a:lnTo>
                  <a:lnTo>
                    <a:pt x="164717" y="15725"/>
                  </a:lnTo>
                  <a:lnTo>
                    <a:pt x="125306" y="34318"/>
                  </a:lnTo>
                  <a:lnTo>
                    <a:pt x="89997" y="59120"/>
                  </a:lnTo>
                  <a:lnTo>
                    <a:pt x="59504" y="89422"/>
                  </a:lnTo>
                  <a:lnTo>
                    <a:pt x="34543" y="124516"/>
                  </a:lnTo>
                  <a:lnTo>
                    <a:pt x="15829" y="163693"/>
                  </a:lnTo>
                  <a:lnTo>
                    <a:pt x="4076" y="206243"/>
                  </a:lnTo>
                  <a:lnTo>
                    <a:pt x="0" y="251460"/>
                  </a:lnTo>
                  <a:lnTo>
                    <a:pt x="4076" y="296676"/>
                  </a:lnTo>
                  <a:lnTo>
                    <a:pt x="15829" y="339226"/>
                  </a:lnTo>
                  <a:lnTo>
                    <a:pt x="34544" y="378403"/>
                  </a:lnTo>
                  <a:lnTo>
                    <a:pt x="59504" y="413497"/>
                  </a:lnTo>
                  <a:lnTo>
                    <a:pt x="89997" y="443799"/>
                  </a:lnTo>
                  <a:lnTo>
                    <a:pt x="125306" y="468601"/>
                  </a:lnTo>
                  <a:lnTo>
                    <a:pt x="164717" y="487194"/>
                  </a:lnTo>
                  <a:lnTo>
                    <a:pt x="207514" y="498870"/>
                  </a:lnTo>
                  <a:lnTo>
                    <a:pt x="252984" y="502920"/>
                  </a:lnTo>
                  <a:lnTo>
                    <a:pt x="298453" y="498870"/>
                  </a:lnTo>
                  <a:lnTo>
                    <a:pt x="341250" y="487194"/>
                  </a:lnTo>
                  <a:lnTo>
                    <a:pt x="380661" y="468601"/>
                  </a:lnTo>
                  <a:lnTo>
                    <a:pt x="415970" y="443799"/>
                  </a:lnTo>
                  <a:lnTo>
                    <a:pt x="446463" y="413497"/>
                  </a:lnTo>
                  <a:lnTo>
                    <a:pt x="471424" y="378403"/>
                  </a:lnTo>
                  <a:lnTo>
                    <a:pt x="490138" y="339226"/>
                  </a:lnTo>
                  <a:lnTo>
                    <a:pt x="501891" y="296676"/>
                  </a:lnTo>
                  <a:lnTo>
                    <a:pt x="505968" y="251460"/>
                  </a:lnTo>
                  <a:lnTo>
                    <a:pt x="501891" y="206243"/>
                  </a:lnTo>
                  <a:lnTo>
                    <a:pt x="490138" y="163693"/>
                  </a:lnTo>
                  <a:lnTo>
                    <a:pt x="471424" y="124516"/>
                  </a:lnTo>
                  <a:lnTo>
                    <a:pt x="446463" y="89422"/>
                  </a:lnTo>
                  <a:lnTo>
                    <a:pt x="415970" y="59120"/>
                  </a:lnTo>
                  <a:lnTo>
                    <a:pt x="380661" y="34318"/>
                  </a:lnTo>
                  <a:lnTo>
                    <a:pt x="341250" y="15725"/>
                  </a:lnTo>
                  <a:lnTo>
                    <a:pt x="298453" y="4049"/>
                  </a:lnTo>
                  <a:lnTo>
                    <a:pt x="252984" y="0"/>
                  </a:lnTo>
                  <a:close/>
                </a:path>
                <a:path w="506095" h="502920">
                  <a:moveTo>
                    <a:pt x="73151" y="288036"/>
                  </a:moveTo>
                  <a:lnTo>
                    <a:pt x="434340" y="288036"/>
                  </a:lnTo>
                </a:path>
                <a:path w="506095" h="502920">
                  <a:moveTo>
                    <a:pt x="252984" y="71628"/>
                  </a:moveTo>
                  <a:lnTo>
                    <a:pt x="252984" y="432816"/>
                  </a:lnTo>
                </a:path>
              </a:pathLst>
            </a:custGeom>
            <a:ln w="3175">
              <a:solidFill>
                <a:srgbClr val="000000"/>
              </a:solidFill>
            </a:ln>
          </p:spPr>
          <p:txBody>
            <a:bodyPr wrap="square" lIns="0" tIns="0" rIns="0" bIns="0" rtlCol="0"/>
            <a:lstStyle/>
            <a:p>
              <a:endParaRPr/>
            </a:p>
          </p:txBody>
        </p:sp>
        <p:sp>
          <p:nvSpPr>
            <p:cNvPr id="15" name="object 15"/>
            <p:cNvSpPr/>
            <p:nvPr/>
          </p:nvSpPr>
          <p:spPr>
            <a:xfrm>
              <a:off x="5927725" y="4386834"/>
              <a:ext cx="103505" cy="647700"/>
            </a:xfrm>
            <a:custGeom>
              <a:avLst/>
              <a:gdLst/>
              <a:ahLst/>
              <a:cxnLst/>
              <a:rect l="l" t="t" r="r" b="b"/>
              <a:pathLst>
                <a:path w="103504" h="647700">
                  <a:moveTo>
                    <a:pt x="7112" y="551688"/>
                  </a:moveTo>
                  <a:lnTo>
                    <a:pt x="1015" y="555244"/>
                  </a:lnTo>
                  <a:lnTo>
                    <a:pt x="0" y="559054"/>
                  </a:lnTo>
                  <a:lnTo>
                    <a:pt x="51688" y="647700"/>
                  </a:lnTo>
                  <a:lnTo>
                    <a:pt x="59020" y="635127"/>
                  </a:lnTo>
                  <a:lnTo>
                    <a:pt x="45338" y="635127"/>
                  </a:lnTo>
                  <a:lnTo>
                    <a:pt x="45338" y="611704"/>
                  </a:lnTo>
                  <a:lnTo>
                    <a:pt x="10922" y="552704"/>
                  </a:lnTo>
                  <a:lnTo>
                    <a:pt x="7112" y="551688"/>
                  </a:lnTo>
                  <a:close/>
                </a:path>
                <a:path w="103504" h="647700">
                  <a:moveTo>
                    <a:pt x="45338" y="611704"/>
                  </a:moveTo>
                  <a:lnTo>
                    <a:pt x="45338" y="635127"/>
                  </a:lnTo>
                  <a:lnTo>
                    <a:pt x="58038" y="635127"/>
                  </a:lnTo>
                  <a:lnTo>
                    <a:pt x="58038" y="631952"/>
                  </a:lnTo>
                  <a:lnTo>
                    <a:pt x="46227" y="631952"/>
                  </a:lnTo>
                  <a:lnTo>
                    <a:pt x="51688" y="622590"/>
                  </a:lnTo>
                  <a:lnTo>
                    <a:pt x="45338" y="611704"/>
                  </a:lnTo>
                  <a:close/>
                </a:path>
                <a:path w="103504" h="647700">
                  <a:moveTo>
                    <a:pt x="96265" y="551688"/>
                  </a:moveTo>
                  <a:lnTo>
                    <a:pt x="92455" y="552704"/>
                  </a:lnTo>
                  <a:lnTo>
                    <a:pt x="58038" y="611704"/>
                  </a:lnTo>
                  <a:lnTo>
                    <a:pt x="58038" y="635127"/>
                  </a:lnTo>
                  <a:lnTo>
                    <a:pt x="59020" y="635127"/>
                  </a:lnTo>
                  <a:lnTo>
                    <a:pt x="103377" y="559054"/>
                  </a:lnTo>
                  <a:lnTo>
                    <a:pt x="102362" y="555244"/>
                  </a:lnTo>
                  <a:lnTo>
                    <a:pt x="96265" y="551688"/>
                  </a:lnTo>
                  <a:close/>
                </a:path>
                <a:path w="103504" h="647700">
                  <a:moveTo>
                    <a:pt x="51688" y="622590"/>
                  </a:moveTo>
                  <a:lnTo>
                    <a:pt x="46227" y="631952"/>
                  </a:lnTo>
                  <a:lnTo>
                    <a:pt x="57150" y="631952"/>
                  </a:lnTo>
                  <a:lnTo>
                    <a:pt x="51688" y="622590"/>
                  </a:lnTo>
                  <a:close/>
                </a:path>
                <a:path w="103504" h="647700">
                  <a:moveTo>
                    <a:pt x="58038" y="611704"/>
                  </a:moveTo>
                  <a:lnTo>
                    <a:pt x="51688" y="622590"/>
                  </a:lnTo>
                  <a:lnTo>
                    <a:pt x="57150" y="631952"/>
                  </a:lnTo>
                  <a:lnTo>
                    <a:pt x="58038" y="631952"/>
                  </a:lnTo>
                  <a:lnTo>
                    <a:pt x="58038" y="611704"/>
                  </a:lnTo>
                  <a:close/>
                </a:path>
                <a:path w="103504" h="647700">
                  <a:moveTo>
                    <a:pt x="58038" y="0"/>
                  </a:moveTo>
                  <a:lnTo>
                    <a:pt x="45338" y="0"/>
                  </a:lnTo>
                  <a:lnTo>
                    <a:pt x="45338" y="611704"/>
                  </a:lnTo>
                  <a:lnTo>
                    <a:pt x="51688" y="622590"/>
                  </a:lnTo>
                  <a:lnTo>
                    <a:pt x="58038" y="611704"/>
                  </a:lnTo>
                  <a:lnTo>
                    <a:pt x="58038" y="0"/>
                  </a:lnTo>
                  <a:close/>
                </a:path>
              </a:pathLst>
            </a:custGeom>
            <a:solidFill>
              <a:srgbClr val="000000"/>
            </a:solidFill>
          </p:spPr>
          <p:txBody>
            <a:bodyPr wrap="square" lIns="0" tIns="0" rIns="0" bIns="0" rtlCol="0"/>
            <a:lstStyle/>
            <a:p>
              <a:endParaRPr/>
            </a:p>
          </p:txBody>
        </p:sp>
      </p:grpSp>
      <p:grpSp>
        <p:nvGrpSpPr>
          <p:cNvPr id="16" name="object 16"/>
          <p:cNvGrpSpPr/>
          <p:nvPr/>
        </p:nvGrpSpPr>
        <p:grpSpPr>
          <a:xfrm>
            <a:off x="8160257" y="5033645"/>
            <a:ext cx="2200275" cy="363220"/>
            <a:chOff x="8160257" y="5033645"/>
            <a:chExt cx="2200275" cy="363220"/>
          </a:xfrm>
        </p:grpSpPr>
        <p:sp>
          <p:nvSpPr>
            <p:cNvPr id="17" name="object 17"/>
            <p:cNvSpPr/>
            <p:nvPr/>
          </p:nvSpPr>
          <p:spPr>
            <a:xfrm>
              <a:off x="8160257" y="5199253"/>
              <a:ext cx="1120140" cy="103505"/>
            </a:xfrm>
            <a:custGeom>
              <a:avLst/>
              <a:gdLst/>
              <a:ahLst/>
              <a:cxnLst/>
              <a:rect l="l" t="t" r="r" b="b"/>
              <a:pathLst>
                <a:path w="1120140" h="103504">
                  <a:moveTo>
                    <a:pt x="1095030" y="51689"/>
                  </a:moveTo>
                  <a:lnTo>
                    <a:pt x="1025144" y="92456"/>
                  </a:lnTo>
                  <a:lnTo>
                    <a:pt x="1024127" y="96266"/>
                  </a:lnTo>
                  <a:lnTo>
                    <a:pt x="1027684" y="102362"/>
                  </a:lnTo>
                  <a:lnTo>
                    <a:pt x="1031494" y="103378"/>
                  </a:lnTo>
                  <a:lnTo>
                    <a:pt x="1109249" y="58039"/>
                  </a:lnTo>
                  <a:lnTo>
                    <a:pt x="1107567" y="58039"/>
                  </a:lnTo>
                  <a:lnTo>
                    <a:pt x="1107567" y="57150"/>
                  </a:lnTo>
                  <a:lnTo>
                    <a:pt x="1104392" y="57150"/>
                  </a:lnTo>
                  <a:lnTo>
                    <a:pt x="1095030" y="51689"/>
                  </a:lnTo>
                  <a:close/>
                </a:path>
                <a:path w="1120140" h="103504">
                  <a:moveTo>
                    <a:pt x="1084144" y="45339"/>
                  </a:moveTo>
                  <a:lnTo>
                    <a:pt x="0" y="45339"/>
                  </a:lnTo>
                  <a:lnTo>
                    <a:pt x="0" y="58039"/>
                  </a:lnTo>
                  <a:lnTo>
                    <a:pt x="1084144" y="58039"/>
                  </a:lnTo>
                  <a:lnTo>
                    <a:pt x="1095030" y="51689"/>
                  </a:lnTo>
                  <a:lnTo>
                    <a:pt x="1084144" y="45339"/>
                  </a:lnTo>
                  <a:close/>
                </a:path>
                <a:path w="1120140" h="103504">
                  <a:moveTo>
                    <a:pt x="1109249" y="45339"/>
                  </a:moveTo>
                  <a:lnTo>
                    <a:pt x="1107567" y="45339"/>
                  </a:lnTo>
                  <a:lnTo>
                    <a:pt x="1107567" y="58039"/>
                  </a:lnTo>
                  <a:lnTo>
                    <a:pt x="1109249" y="58039"/>
                  </a:lnTo>
                  <a:lnTo>
                    <a:pt x="1120140" y="51689"/>
                  </a:lnTo>
                  <a:lnTo>
                    <a:pt x="1109249" y="45339"/>
                  </a:lnTo>
                  <a:close/>
                </a:path>
                <a:path w="1120140" h="103504">
                  <a:moveTo>
                    <a:pt x="1104392" y="46228"/>
                  </a:moveTo>
                  <a:lnTo>
                    <a:pt x="1095030" y="51689"/>
                  </a:lnTo>
                  <a:lnTo>
                    <a:pt x="1104392" y="57150"/>
                  </a:lnTo>
                  <a:lnTo>
                    <a:pt x="1104392" y="46228"/>
                  </a:lnTo>
                  <a:close/>
                </a:path>
                <a:path w="1120140" h="103504">
                  <a:moveTo>
                    <a:pt x="1107567" y="46228"/>
                  </a:moveTo>
                  <a:lnTo>
                    <a:pt x="1104392" y="46228"/>
                  </a:lnTo>
                  <a:lnTo>
                    <a:pt x="1104392" y="57150"/>
                  </a:lnTo>
                  <a:lnTo>
                    <a:pt x="1107567" y="57150"/>
                  </a:lnTo>
                  <a:lnTo>
                    <a:pt x="1107567" y="46228"/>
                  </a:lnTo>
                  <a:close/>
                </a:path>
                <a:path w="1120140" h="103504">
                  <a:moveTo>
                    <a:pt x="1031494" y="0"/>
                  </a:moveTo>
                  <a:lnTo>
                    <a:pt x="1027684" y="1016"/>
                  </a:lnTo>
                  <a:lnTo>
                    <a:pt x="1024127" y="7112"/>
                  </a:lnTo>
                  <a:lnTo>
                    <a:pt x="1025144" y="10922"/>
                  </a:lnTo>
                  <a:lnTo>
                    <a:pt x="1095030" y="51689"/>
                  </a:lnTo>
                  <a:lnTo>
                    <a:pt x="1104392" y="46228"/>
                  </a:lnTo>
                  <a:lnTo>
                    <a:pt x="1107567" y="46228"/>
                  </a:lnTo>
                  <a:lnTo>
                    <a:pt x="1107567" y="45339"/>
                  </a:lnTo>
                  <a:lnTo>
                    <a:pt x="1109249" y="45339"/>
                  </a:lnTo>
                  <a:lnTo>
                    <a:pt x="1031494" y="0"/>
                  </a:lnTo>
                  <a:close/>
                </a:path>
              </a:pathLst>
            </a:custGeom>
            <a:solidFill>
              <a:srgbClr val="000000"/>
            </a:solidFill>
          </p:spPr>
          <p:txBody>
            <a:bodyPr wrap="square" lIns="0" tIns="0" rIns="0" bIns="0" rtlCol="0"/>
            <a:lstStyle/>
            <a:p>
              <a:endParaRPr/>
            </a:p>
          </p:txBody>
        </p:sp>
        <p:sp>
          <p:nvSpPr>
            <p:cNvPr id="18" name="object 18"/>
            <p:cNvSpPr/>
            <p:nvPr/>
          </p:nvSpPr>
          <p:spPr>
            <a:xfrm>
              <a:off x="9280397" y="5034534"/>
              <a:ext cx="1079500" cy="361315"/>
            </a:xfrm>
            <a:custGeom>
              <a:avLst/>
              <a:gdLst/>
              <a:ahLst/>
              <a:cxnLst/>
              <a:rect l="l" t="t" r="r" b="b"/>
              <a:pathLst>
                <a:path w="1079500" h="361314">
                  <a:moveTo>
                    <a:pt x="539496" y="0"/>
                  </a:moveTo>
                  <a:lnTo>
                    <a:pt x="471825" y="1407"/>
                  </a:lnTo>
                  <a:lnTo>
                    <a:pt x="406662" y="5518"/>
                  </a:lnTo>
                  <a:lnTo>
                    <a:pt x="344512" y="12161"/>
                  </a:lnTo>
                  <a:lnTo>
                    <a:pt x="285882" y="21168"/>
                  </a:lnTo>
                  <a:lnTo>
                    <a:pt x="231276" y="32368"/>
                  </a:lnTo>
                  <a:lnTo>
                    <a:pt x="181200" y="45593"/>
                  </a:lnTo>
                  <a:lnTo>
                    <a:pt x="136161" y="60672"/>
                  </a:lnTo>
                  <a:lnTo>
                    <a:pt x="96663" y="77436"/>
                  </a:lnTo>
                  <a:lnTo>
                    <a:pt x="63213" y="95715"/>
                  </a:lnTo>
                  <a:lnTo>
                    <a:pt x="16477" y="136141"/>
                  </a:lnTo>
                  <a:lnTo>
                    <a:pt x="0" y="180594"/>
                  </a:lnTo>
                  <a:lnTo>
                    <a:pt x="4203" y="203238"/>
                  </a:lnTo>
                  <a:lnTo>
                    <a:pt x="36315" y="245847"/>
                  </a:lnTo>
                  <a:lnTo>
                    <a:pt x="96663" y="283751"/>
                  </a:lnTo>
                  <a:lnTo>
                    <a:pt x="136161" y="300515"/>
                  </a:lnTo>
                  <a:lnTo>
                    <a:pt x="181200" y="315594"/>
                  </a:lnTo>
                  <a:lnTo>
                    <a:pt x="231276" y="328819"/>
                  </a:lnTo>
                  <a:lnTo>
                    <a:pt x="285882" y="340019"/>
                  </a:lnTo>
                  <a:lnTo>
                    <a:pt x="344512" y="349026"/>
                  </a:lnTo>
                  <a:lnTo>
                    <a:pt x="406662" y="355669"/>
                  </a:lnTo>
                  <a:lnTo>
                    <a:pt x="471825" y="359780"/>
                  </a:lnTo>
                  <a:lnTo>
                    <a:pt x="539496" y="361188"/>
                  </a:lnTo>
                  <a:lnTo>
                    <a:pt x="607166" y="359780"/>
                  </a:lnTo>
                  <a:lnTo>
                    <a:pt x="672329" y="355669"/>
                  </a:lnTo>
                  <a:lnTo>
                    <a:pt x="734479" y="349026"/>
                  </a:lnTo>
                  <a:lnTo>
                    <a:pt x="793109" y="340019"/>
                  </a:lnTo>
                  <a:lnTo>
                    <a:pt x="847715" y="328819"/>
                  </a:lnTo>
                  <a:lnTo>
                    <a:pt x="897791" y="315594"/>
                  </a:lnTo>
                  <a:lnTo>
                    <a:pt x="942830" y="300515"/>
                  </a:lnTo>
                  <a:lnTo>
                    <a:pt x="982328" y="283751"/>
                  </a:lnTo>
                  <a:lnTo>
                    <a:pt x="1015778" y="265472"/>
                  </a:lnTo>
                  <a:lnTo>
                    <a:pt x="1062514" y="225046"/>
                  </a:lnTo>
                  <a:lnTo>
                    <a:pt x="1078992" y="180594"/>
                  </a:lnTo>
                  <a:lnTo>
                    <a:pt x="1074788" y="157949"/>
                  </a:lnTo>
                  <a:lnTo>
                    <a:pt x="1042676" y="115340"/>
                  </a:lnTo>
                  <a:lnTo>
                    <a:pt x="982328" y="77436"/>
                  </a:lnTo>
                  <a:lnTo>
                    <a:pt x="942830" y="60672"/>
                  </a:lnTo>
                  <a:lnTo>
                    <a:pt x="897791" y="45593"/>
                  </a:lnTo>
                  <a:lnTo>
                    <a:pt x="847715" y="32368"/>
                  </a:lnTo>
                  <a:lnTo>
                    <a:pt x="793109" y="21168"/>
                  </a:lnTo>
                  <a:lnTo>
                    <a:pt x="734479" y="12161"/>
                  </a:lnTo>
                  <a:lnTo>
                    <a:pt x="672329" y="5518"/>
                  </a:lnTo>
                  <a:lnTo>
                    <a:pt x="607166" y="1407"/>
                  </a:lnTo>
                  <a:lnTo>
                    <a:pt x="539496" y="0"/>
                  </a:lnTo>
                  <a:close/>
                </a:path>
              </a:pathLst>
            </a:custGeom>
            <a:solidFill>
              <a:srgbClr val="99CCFF"/>
            </a:solidFill>
          </p:spPr>
          <p:txBody>
            <a:bodyPr wrap="square" lIns="0" tIns="0" rIns="0" bIns="0" rtlCol="0"/>
            <a:lstStyle/>
            <a:p>
              <a:endParaRPr/>
            </a:p>
          </p:txBody>
        </p:sp>
        <p:sp>
          <p:nvSpPr>
            <p:cNvPr id="19" name="object 19"/>
            <p:cNvSpPr/>
            <p:nvPr/>
          </p:nvSpPr>
          <p:spPr>
            <a:xfrm>
              <a:off x="9280397" y="5034534"/>
              <a:ext cx="1079500" cy="361315"/>
            </a:xfrm>
            <a:custGeom>
              <a:avLst/>
              <a:gdLst/>
              <a:ahLst/>
              <a:cxnLst/>
              <a:rect l="l" t="t" r="r" b="b"/>
              <a:pathLst>
                <a:path w="1079500" h="361314">
                  <a:moveTo>
                    <a:pt x="539496" y="0"/>
                  </a:moveTo>
                  <a:lnTo>
                    <a:pt x="471825" y="1407"/>
                  </a:lnTo>
                  <a:lnTo>
                    <a:pt x="406662" y="5518"/>
                  </a:lnTo>
                  <a:lnTo>
                    <a:pt x="344512" y="12161"/>
                  </a:lnTo>
                  <a:lnTo>
                    <a:pt x="285882" y="21168"/>
                  </a:lnTo>
                  <a:lnTo>
                    <a:pt x="231276" y="32368"/>
                  </a:lnTo>
                  <a:lnTo>
                    <a:pt x="181200" y="45593"/>
                  </a:lnTo>
                  <a:lnTo>
                    <a:pt x="136161" y="60672"/>
                  </a:lnTo>
                  <a:lnTo>
                    <a:pt x="96663" y="77436"/>
                  </a:lnTo>
                  <a:lnTo>
                    <a:pt x="63213" y="95715"/>
                  </a:lnTo>
                  <a:lnTo>
                    <a:pt x="16477" y="136141"/>
                  </a:lnTo>
                  <a:lnTo>
                    <a:pt x="0" y="180594"/>
                  </a:lnTo>
                  <a:lnTo>
                    <a:pt x="4203" y="203238"/>
                  </a:lnTo>
                  <a:lnTo>
                    <a:pt x="36315" y="245847"/>
                  </a:lnTo>
                  <a:lnTo>
                    <a:pt x="96663" y="283751"/>
                  </a:lnTo>
                  <a:lnTo>
                    <a:pt x="136161" y="300515"/>
                  </a:lnTo>
                  <a:lnTo>
                    <a:pt x="181200" y="315594"/>
                  </a:lnTo>
                  <a:lnTo>
                    <a:pt x="231276" y="328819"/>
                  </a:lnTo>
                  <a:lnTo>
                    <a:pt x="285882" y="340019"/>
                  </a:lnTo>
                  <a:lnTo>
                    <a:pt x="344512" y="349026"/>
                  </a:lnTo>
                  <a:lnTo>
                    <a:pt x="406662" y="355669"/>
                  </a:lnTo>
                  <a:lnTo>
                    <a:pt x="471825" y="359780"/>
                  </a:lnTo>
                  <a:lnTo>
                    <a:pt x="539496" y="361188"/>
                  </a:lnTo>
                  <a:lnTo>
                    <a:pt x="607166" y="359780"/>
                  </a:lnTo>
                  <a:lnTo>
                    <a:pt x="672329" y="355669"/>
                  </a:lnTo>
                  <a:lnTo>
                    <a:pt x="734479" y="349026"/>
                  </a:lnTo>
                  <a:lnTo>
                    <a:pt x="793109" y="340019"/>
                  </a:lnTo>
                  <a:lnTo>
                    <a:pt x="847715" y="328819"/>
                  </a:lnTo>
                  <a:lnTo>
                    <a:pt x="897791" y="315594"/>
                  </a:lnTo>
                  <a:lnTo>
                    <a:pt x="942830" y="300515"/>
                  </a:lnTo>
                  <a:lnTo>
                    <a:pt x="982328" y="283751"/>
                  </a:lnTo>
                  <a:lnTo>
                    <a:pt x="1015778" y="265472"/>
                  </a:lnTo>
                  <a:lnTo>
                    <a:pt x="1062514" y="225046"/>
                  </a:lnTo>
                  <a:lnTo>
                    <a:pt x="1078992" y="180594"/>
                  </a:lnTo>
                  <a:lnTo>
                    <a:pt x="1074788" y="157949"/>
                  </a:lnTo>
                  <a:lnTo>
                    <a:pt x="1042676" y="115340"/>
                  </a:lnTo>
                  <a:lnTo>
                    <a:pt x="982328" y="77436"/>
                  </a:lnTo>
                  <a:lnTo>
                    <a:pt x="942830" y="60672"/>
                  </a:lnTo>
                  <a:lnTo>
                    <a:pt x="897791" y="45593"/>
                  </a:lnTo>
                  <a:lnTo>
                    <a:pt x="847715" y="32368"/>
                  </a:lnTo>
                  <a:lnTo>
                    <a:pt x="793109" y="21168"/>
                  </a:lnTo>
                  <a:lnTo>
                    <a:pt x="734479" y="12161"/>
                  </a:lnTo>
                  <a:lnTo>
                    <a:pt x="672329" y="5518"/>
                  </a:lnTo>
                  <a:lnTo>
                    <a:pt x="607166" y="1407"/>
                  </a:lnTo>
                  <a:lnTo>
                    <a:pt x="539496" y="0"/>
                  </a:lnTo>
                  <a:close/>
                </a:path>
              </a:pathLst>
            </a:custGeom>
            <a:ln w="3175">
              <a:solidFill>
                <a:srgbClr val="000000"/>
              </a:solidFill>
            </a:ln>
          </p:spPr>
          <p:txBody>
            <a:bodyPr wrap="square" lIns="0" tIns="0" rIns="0" bIns="0" rtlCol="0"/>
            <a:lstStyle/>
            <a:p>
              <a:endParaRPr/>
            </a:p>
          </p:txBody>
        </p:sp>
      </p:grpSp>
      <p:sp>
        <p:nvSpPr>
          <p:cNvPr id="20" name="object 20"/>
          <p:cNvSpPr txBox="1"/>
          <p:nvPr/>
        </p:nvSpPr>
        <p:spPr>
          <a:xfrm>
            <a:off x="9518650" y="5062220"/>
            <a:ext cx="601345"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005392"/>
                </a:solidFill>
                <a:latin typeface="Cambria"/>
                <a:cs typeface="Cambria"/>
              </a:rPr>
              <a:t>v</a:t>
            </a:r>
            <a:r>
              <a:rPr sz="1800" spc="120" dirty="0">
                <a:solidFill>
                  <a:srgbClr val="005392"/>
                </a:solidFill>
                <a:latin typeface="Cambria"/>
                <a:cs typeface="Cambria"/>
              </a:rPr>
              <a:t>a</a:t>
            </a:r>
            <a:r>
              <a:rPr sz="1800" spc="60" dirty="0">
                <a:solidFill>
                  <a:srgbClr val="005392"/>
                </a:solidFill>
                <a:latin typeface="Cambria"/>
                <a:cs typeface="Cambria"/>
              </a:rPr>
              <a:t>lue</a:t>
            </a:r>
            <a:endParaRPr sz="1800">
              <a:latin typeface="Cambria"/>
              <a:cs typeface="Cambria"/>
            </a:endParaRPr>
          </a:p>
        </p:txBody>
      </p:sp>
      <p:sp>
        <p:nvSpPr>
          <p:cNvPr id="21" name="object 21"/>
          <p:cNvSpPr txBox="1"/>
          <p:nvPr/>
        </p:nvSpPr>
        <p:spPr>
          <a:xfrm>
            <a:off x="5201539" y="3870197"/>
            <a:ext cx="1051560" cy="513715"/>
          </a:xfrm>
          <a:prstGeom prst="rect">
            <a:avLst/>
          </a:prstGeom>
        </p:spPr>
        <p:txBody>
          <a:bodyPr vert="horz" wrap="square" lIns="0" tIns="12700" rIns="0" bIns="0" rtlCol="0">
            <a:spAutoFit/>
          </a:bodyPr>
          <a:lstStyle/>
          <a:p>
            <a:pPr marL="12700">
              <a:lnSpc>
                <a:spcPct val="100000"/>
              </a:lnSpc>
              <a:spcBef>
                <a:spcPts val="100"/>
              </a:spcBef>
            </a:pPr>
            <a:r>
              <a:rPr sz="3200" spc="50" dirty="0">
                <a:latin typeface="Cambria"/>
                <a:cs typeface="Cambria"/>
              </a:rPr>
              <a:t>off</a:t>
            </a:r>
            <a:r>
              <a:rPr sz="3200" spc="60" dirty="0">
                <a:latin typeface="Cambria"/>
                <a:cs typeface="Cambria"/>
              </a:rPr>
              <a:t>s</a:t>
            </a:r>
            <a:r>
              <a:rPr sz="3200" spc="100" dirty="0">
                <a:latin typeface="Cambria"/>
                <a:cs typeface="Cambria"/>
              </a:rPr>
              <a:t>et</a:t>
            </a:r>
            <a:endParaRPr sz="3200">
              <a:latin typeface="Cambria"/>
              <a:cs typeface="Cambria"/>
            </a:endParaRPr>
          </a:p>
        </p:txBody>
      </p:sp>
      <p:sp>
        <p:nvSpPr>
          <p:cNvPr id="23" name="object 23"/>
          <p:cNvSpPr txBox="1"/>
          <p:nvPr/>
        </p:nvSpPr>
        <p:spPr>
          <a:xfrm>
            <a:off x="3515105" y="3588765"/>
            <a:ext cx="434340" cy="513715"/>
          </a:xfrm>
          <a:prstGeom prst="rect">
            <a:avLst/>
          </a:prstGeom>
        </p:spPr>
        <p:txBody>
          <a:bodyPr vert="horz" wrap="square" lIns="0" tIns="13335" rIns="0" bIns="0" rtlCol="0">
            <a:spAutoFit/>
          </a:bodyPr>
          <a:lstStyle/>
          <a:p>
            <a:pPr marL="12700">
              <a:lnSpc>
                <a:spcPct val="100000"/>
              </a:lnSpc>
              <a:spcBef>
                <a:spcPts val="105"/>
              </a:spcBef>
            </a:pPr>
            <a:r>
              <a:rPr sz="3200" spc="55" dirty="0">
                <a:latin typeface="Cambria"/>
                <a:cs typeface="Cambria"/>
              </a:rPr>
              <a:t>r1</a:t>
            </a:r>
            <a:endParaRPr sz="3200">
              <a:latin typeface="Cambria"/>
              <a:cs typeface="Cambria"/>
            </a:endParaRPr>
          </a:p>
        </p:txBody>
      </p:sp>
      <p:sp>
        <p:nvSpPr>
          <p:cNvPr id="24" name="object 24"/>
          <p:cNvSpPr txBox="1"/>
          <p:nvPr/>
        </p:nvSpPr>
        <p:spPr>
          <a:xfrm>
            <a:off x="3368166" y="4664455"/>
            <a:ext cx="659130" cy="513715"/>
          </a:xfrm>
          <a:prstGeom prst="rect">
            <a:avLst/>
          </a:prstGeom>
        </p:spPr>
        <p:txBody>
          <a:bodyPr vert="horz" wrap="square" lIns="0" tIns="12700" rIns="0" bIns="0" rtlCol="0">
            <a:spAutoFit/>
          </a:bodyPr>
          <a:lstStyle/>
          <a:p>
            <a:pPr marL="12700">
              <a:lnSpc>
                <a:spcPct val="100000"/>
              </a:lnSpc>
              <a:spcBef>
                <a:spcPts val="100"/>
              </a:spcBef>
            </a:pPr>
            <a:r>
              <a:rPr sz="3200" spc="35" dirty="0">
                <a:latin typeface="Cambria"/>
                <a:cs typeface="Cambria"/>
              </a:rPr>
              <a:t>r15</a:t>
            </a:r>
            <a:endParaRPr sz="3200">
              <a:latin typeface="Cambria"/>
              <a:cs typeface="Cambria"/>
            </a:endParaRPr>
          </a:p>
        </p:txBody>
      </p:sp>
      <p:sp>
        <p:nvSpPr>
          <p:cNvPr id="25" name="object 25"/>
          <p:cNvSpPr txBox="1"/>
          <p:nvPr/>
        </p:nvSpPr>
        <p:spPr>
          <a:xfrm>
            <a:off x="3408934" y="1157731"/>
            <a:ext cx="8577580" cy="1305560"/>
          </a:xfrm>
          <a:prstGeom prst="rect">
            <a:avLst/>
          </a:prstGeom>
        </p:spPr>
        <p:txBody>
          <a:bodyPr vert="horz" wrap="square" lIns="0" tIns="12065" rIns="0" bIns="0" rtlCol="0">
            <a:spAutoFit/>
          </a:bodyPr>
          <a:lstStyle/>
          <a:p>
            <a:pPr marL="527685" marR="221615" indent="-515620">
              <a:lnSpc>
                <a:spcPct val="100000"/>
              </a:lnSpc>
              <a:spcBef>
                <a:spcPts val="95"/>
              </a:spcBef>
              <a:buAutoNum type="arabicParenBoth"/>
              <a:tabLst>
                <a:tab pos="528320" algn="l"/>
              </a:tabLst>
            </a:pPr>
            <a:r>
              <a:rPr sz="2800" spc="135" dirty="0">
                <a:solidFill>
                  <a:srgbClr val="005392"/>
                </a:solidFill>
                <a:latin typeface="Cambria"/>
                <a:cs typeface="Cambria"/>
              </a:rPr>
              <a:t>Read</a:t>
            </a:r>
            <a:r>
              <a:rPr sz="2800" spc="170" dirty="0">
                <a:solidFill>
                  <a:srgbClr val="005392"/>
                </a:solidFill>
                <a:latin typeface="Cambria"/>
                <a:cs typeface="Cambria"/>
              </a:rPr>
              <a:t> </a:t>
            </a:r>
            <a:r>
              <a:rPr sz="2800" spc="110" dirty="0">
                <a:solidFill>
                  <a:srgbClr val="005392"/>
                </a:solidFill>
                <a:latin typeface="Cambria"/>
                <a:cs typeface="Cambria"/>
              </a:rPr>
              <a:t>value</a:t>
            </a:r>
            <a:r>
              <a:rPr sz="2800" spc="170" dirty="0">
                <a:solidFill>
                  <a:srgbClr val="005392"/>
                </a:solidFill>
                <a:latin typeface="Cambria"/>
                <a:cs typeface="Cambria"/>
              </a:rPr>
              <a:t> </a:t>
            </a:r>
            <a:r>
              <a:rPr sz="2800" spc="-5" dirty="0">
                <a:solidFill>
                  <a:srgbClr val="005392"/>
                </a:solidFill>
                <a:latin typeface="Cambria"/>
                <a:cs typeface="Cambria"/>
              </a:rPr>
              <a:t>of</a:t>
            </a:r>
            <a:r>
              <a:rPr sz="2800" spc="160" dirty="0">
                <a:solidFill>
                  <a:srgbClr val="005392"/>
                </a:solidFill>
                <a:latin typeface="Cambria"/>
                <a:cs typeface="Cambria"/>
              </a:rPr>
              <a:t> </a:t>
            </a:r>
            <a:r>
              <a:rPr sz="2800" spc="40" dirty="0">
                <a:solidFill>
                  <a:srgbClr val="005392"/>
                </a:solidFill>
                <a:latin typeface="Cambria"/>
                <a:cs typeface="Cambria"/>
              </a:rPr>
              <a:t>r1</a:t>
            </a:r>
            <a:r>
              <a:rPr sz="2800" spc="160" dirty="0">
                <a:solidFill>
                  <a:srgbClr val="005392"/>
                </a:solidFill>
                <a:latin typeface="Cambria"/>
                <a:cs typeface="Cambria"/>
              </a:rPr>
              <a:t> </a:t>
            </a:r>
            <a:r>
              <a:rPr sz="2800" spc="55" dirty="0">
                <a:solidFill>
                  <a:srgbClr val="005392"/>
                </a:solidFill>
                <a:latin typeface="Cambria"/>
                <a:cs typeface="Cambria"/>
              </a:rPr>
              <a:t>from</a:t>
            </a:r>
            <a:r>
              <a:rPr sz="2800" spc="165" dirty="0">
                <a:solidFill>
                  <a:srgbClr val="005392"/>
                </a:solidFill>
                <a:latin typeface="Cambria"/>
                <a:cs typeface="Cambria"/>
              </a:rPr>
              <a:t> </a:t>
            </a:r>
            <a:r>
              <a:rPr sz="2800" spc="85" dirty="0">
                <a:solidFill>
                  <a:srgbClr val="005392"/>
                </a:solidFill>
                <a:latin typeface="Cambria"/>
                <a:cs typeface="Cambria"/>
              </a:rPr>
              <a:t>register</a:t>
            </a:r>
            <a:r>
              <a:rPr sz="2800" spc="160" dirty="0">
                <a:solidFill>
                  <a:srgbClr val="005392"/>
                </a:solidFill>
                <a:latin typeface="Cambria"/>
                <a:cs typeface="Cambria"/>
              </a:rPr>
              <a:t> </a:t>
            </a:r>
            <a:r>
              <a:rPr sz="2800" spc="105" dirty="0">
                <a:solidFill>
                  <a:srgbClr val="005392"/>
                </a:solidFill>
                <a:latin typeface="Cambria"/>
                <a:cs typeface="Cambria"/>
              </a:rPr>
              <a:t>file.</a:t>
            </a:r>
            <a:r>
              <a:rPr sz="2800" spc="204" dirty="0">
                <a:solidFill>
                  <a:srgbClr val="005392"/>
                </a:solidFill>
                <a:latin typeface="Cambria"/>
                <a:cs typeface="Cambria"/>
              </a:rPr>
              <a:t> </a:t>
            </a:r>
            <a:r>
              <a:rPr sz="2800" spc="120" dirty="0">
                <a:solidFill>
                  <a:srgbClr val="00AF50"/>
                </a:solidFill>
                <a:latin typeface="Cambria"/>
                <a:cs typeface="Cambria"/>
              </a:rPr>
              <a:t>Add</a:t>
            </a:r>
            <a:r>
              <a:rPr sz="2800" spc="175" dirty="0">
                <a:solidFill>
                  <a:srgbClr val="00AF50"/>
                </a:solidFill>
                <a:latin typeface="Cambria"/>
                <a:cs typeface="Cambria"/>
              </a:rPr>
              <a:t> </a:t>
            </a:r>
            <a:r>
              <a:rPr sz="2800" spc="55" dirty="0">
                <a:solidFill>
                  <a:srgbClr val="00AF50"/>
                </a:solidFill>
                <a:latin typeface="Cambria"/>
                <a:cs typeface="Cambria"/>
              </a:rPr>
              <a:t>offset</a:t>
            </a:r>
            <a:r>
              <a:rPr sz="2800" spc="155" dirty="0">
                <a:solidFill>
                  <a:srgbClr val="00AF50"/>
                </a:solidFill>
                <a:latin typeface="Cambria"/>
                <a:cs typeface="Cambria"/>
              </a:rPr>
              <a:t> </a:t>
            </a:r>
            <a:r>
              <a:rPr sz="2800" spc="20" dirty="0">
                <a:solidFill>
                  <a:srgbClr val="00AF50"/>
                </a:solidFill>
                <a:latin typeface="Cambria"/>
                <a:cs typeface="Cambria"/>
              </a:rPr>
              <a:t>to </a:t>
            </a:r>
            <a:r>
              <a:rPr sz="2800" spc="-600" dirty="0">
                <a:solidFill>
                  <a:srgbClr val="00AF50"/>
                </a:solidFill>
                <a:latin typeface="Cambria"/>
                <a:cs typeface="Cambria"/>
              </a:rPr>
              <a:t> </a:t>
            </a:r>
            <a:r>
              <a:rPr sz="2800" spc="145" dirty="0">
                <a:solidFill>
                  <a:srgbClr val="00AF50"/>
                </a:solidFill>
                <a:latin typeface="Cambria"/>
                <a:cs typeface="Cambria"/>
              </a:rPr>
              <a:t>it.</a:t>
            </a:r>
            <a:r>
              <a:rPr sz="2800" spc="160" dirty="0">
                <a:solidFill>
                  <a:srgbClr val="00AF50"/>
                </a:solidFill>
                <a:latin typeface="Cambria"/>
                <a:cs typeface="Cambria"/>
              </a:rPr>
              <a:t> </a:t>
            </a:r>
            <a:r>
              <a:rPr sz="2800" spc="135" dirty="0">
                <a:solidFill>
                  <a:srgbClr val="005392"/>
                </a:solidFill>
                <a:latin typeface="Cambria"/>
                <a:cs typeface="Cambria"/>
              </a:rPr>
              <a:t>This</a:t>
            </a:r>
            <a:r>
              <a:rPr sz="2800" spc="185" dirty="0">
                <a:solidFill>
                  <a:srgbClr val="005392"/>
                </a:solidFill>
                <a:latin typeface="Cambria"/>
                <a:cs typeface="Cambria"/>
              </a:rPr>
              <a:t> </a:t>
            </a:r>
            <a:r>
              <a:rPr sz="2800" spc="80" dirty="0">
                <a:solidFill>
                  <a:srgbClr val="005392"/>
                </a:solidFill>
                <a:latin typeface="Cambria"/>
                <a:cs typeface="Cambria"/>
              </a:rPr>
              <a:t>gives</a:t>
            </a:r>
            <a:r>
              <a:rPr sz="2800" spc="160" dirty="0">
                <a:solidFill>
                  <a:srgbClr val="005392"/>
                </a:solidFill>
                <a:latin typeface="Cambria"/>
                <a:cs typeface="Cambria"/>
              </a:rPr>
              <a:t> </a:t>
            </a:r>
            <a:r>
              <a:rPr sz="2800" spc="185" dirty="0">
                <a:solidFill>
                  <a:srgbClr val="005392"/>
                </a:solidFill>
                <a:latin typeface="Cambria"/>
                <a:cs typeface="Cambria"/>
              </a:rPr>
              <a:t>a</a:t>
            </a:r>
            <a:r>
              <a:rPr sz="2800" spc="160" dirty="0">
                <a:solidFill>
                  <a:srgbClr val="005392"/>
                </a:solidFill>
                <a:latin typeface="Cambria"/>
                <a:cs typeface="Cambria"/>
              </a:rPr>
              <a:t> </a:t>
            </a:r>
            <a:r>
              <a:rPr sz="2800" spc="70" dirty="0">
                <a:solidFill>
                  <a:srgbClr val="005392"/>
                </a:solidFill>
                <a:latin typeface="Cambria"/>
                <a:cs typeface="Cambria"/>
              </a:rPr>
              <a:t>memory</a:t>
            </a:r>
            <a:r>
              <a:rPr sz="2800" spc="160" dirty="0">
                <a:solidFill>
                  <a:srgbClr val="005392"/>
                </a:solidFill>
                <a:latin typeface="Cambria"/>
                <a:cs typeface="Cambria"/>
              </a:rPr>
              <a:t> </a:t>
            </a:r>
            <a:r>
              <a:rPr sz="2800" spc="80" dirty="0">
                <a:solidFill>
                  <a:srgbClr val="005392"/>
                </a:solidFill>
                <a:latin typeface="Cambria"/>
                <a:cs typeface="Cambria"/>
              </a:rPr>
              <a:t>address</a:t>
            </a:r>
            <a:endParaRPr sz="2800">
              <a:latin typeface="Cambria"/>
              <a:cs typeface="Cambria"/>
            </a:endParaRPr>
          </a:p>
          <a:p>
            <a:pPr marL="527685" indent="-515620">
              <a:lnSpc>
                <a:spcPct val="100000"/>
              </a:lnSpc>
              <a:buAutoNum type="arabicParenBoth"/>
              <a:tabLst>
                <a:tab pos="528320" algn="l"/>
              </a:tabLst>
            </a:pPr>
            <a:r>
              <a:rPr sz="2800" spc="135" dirty="0">
                <a:solidFill>
                  <a:srgbClr val="005392"/>
                </a:solidFill>
                <a:latin typeface="Cambria"/>
                <a:cs typeface="Cambria"/>
              </a:rPr>
              <a:t>Read</a:t>
            </a:r>
            <a:r>
              <a:rPr sz="2800" spc="165" dirty="0">
                <a:solidFill>
                  <a:srgbClr val="005392"/>
                </a:solidFill>
                <a:latin typeface="Cambria"/>
                <a:cs typeface="Cambria"/>
              </a:rPr>
              <a:t> </a:t>
            </a:r>
            <a:r>
              <a:rPr sz="2800" spc="105" dirty="0">
                <a:solidFill>
                  <a:srgbClr val="005392"/>
                </a:solidFill>
                <a:latin typeface="Cambria"/>
                <a:cs typeface="Cambria"/>
              </a:rPr>
              <a:t>the</a:t>
            </a:r>
            <a:r>
              <a:rPr sz="2800" spc="155" dirty="0">
                <a:solidFill>
                  <a:srgbClr val="005392"/>
                </a:solidFill>
                <a:latin typeface="Cambria"/>
                <a:cs typeface="Cambria"/>
              </a:rPr>
              <a:t> </a:t>
            </a:r>
            <a:r>
              <a:rPr sz="2800" spc="110" dirty="0">
                <a:solidFill>
                  <a:srgbClr val="005392"/>
                </a:solidFill>
                <a:latin typeface="Cambria"/>
                <a:cs typeface="Cambria"/>
              </a:rPr>
              <a:t>value</a:t>
            </a:r>
            <a:r>
              <a:rPr sz="2800" spc="175" dirty="0">
                <a:solidFill>
                  <a:srgbClr val="005392"/>
                </a:solidFill>
                <a:latin typeface="Cambria"/>
                <a:cs typeface="Cambria"/>
              </a:rPr>
              <a:t> </a:t>
            </a:r>
            <a:r>
              <a:rPr sz="2800" spc="50" dirty="0">
                <a:solidFill>
                  <a:srgbClr val="005392"/>
                </a:solidFill>
                <a:latin typeface="Cambria"/>
                <a:cs typeface="Cambria"/>
              </a:rPr>
              <a:t>stored</a:t>
            </a:r>
            <a:r>
              <a:rPr sz="2800" spc="155" dirty="0">
                <a:solidFill>
                  <a:srgbClr val="005392"/>
                </a:solidFill>
                <a:latin typeface="Cambria"/>
                <a:cs typeface="Cambria"/>
              </a:rPr>
              <a:t> </a:t>
            </a:r>
            <a:r>
              <a:rPr sz="2800" spc="120" dirty="0">
                <a:solidFill>
                  <a:srgbClr val="005392"/>
                </a:solidFill>
                <a:latin typeface="Cambria"/>
                <a:cs typeface="Cambria"/>
              </a:rPr>
              <a:t>in</a:t>
            </a:r>
            <a:r>
              <a:rPr sz="2800" spc="165" dirty="0">
                <a:solidFill>
                  <a:srgbClr val="005392"/>
                </a:solidFill>
                <a:latin typeface="Cambria"/>
                <a:cs typeface="Cambria"/>
              </a:rPr>
              <a:t> </a:t>
            </a:r>
            <a:r>
              <a:rPr sz="2800" spc="70" dirty="0">
                <a:solidFill>
                  <a:srgbClr val="005392"/>
                </a:solidFill>
                <a:latin typeface="Cambria"/>
                <a:cs typeface="Cambria"/>
              </a:rPr>
              <a:t>memory</a:t>
            </a:r>
            <a:r>
              <a:rPr sz="2800" spc="160" dirty="0">
                <a:solidFill>
                  <a:srgbClr val="005392"/>
                </a:solidFill>
                <a:latin typeface="Cambria"/>
                <a:cs typeface="Cambria"/>
              </a:rPr>
              <a:t> at</a:t>
            </a:r>
            <a:r>
              <a:rPr sz="2800" spc="150" dirty="0">
                <a:solidFill>
                  <a:srgbClr val="005392"/>
                </a:solidFill>
                <a:latin typeface="Cambria"/>
                <a:cs typeface="Cambria"/>
              </a:rPr>
              <a:t> that</a:t>
            </a:r>
            <a:r>
              <a:rPr sz="2800" spc="165" dirty="0">
                <a:solidFill>
                  <a:srgbClr val="005392"/>
                </a:solidFill>
                <a:latin typeface="Cambria"/>
                <a:cs typeface="Cambria"/>
              </a:rPr>
              <a:t> </a:t>
            </a:r>
            <a:r>
              <a:rPr sz="2800" spc="80" dirty="0">
                <a:solidFill>
                  <a:srgbClr val="005392"/>
                </a:solidFill>
                <a:latin typeface="Cambria"/>
                <a:cs typeface="Cambria"/>
              </a:rPr>
              <a:t>address</a:t>
            </a:r>
            <a:endParaRPr sz="2800">
              <a:latin typeface="Cambria"/>
              <a:cs typeface="Cambria"/>
            </a:endParaRPr>
          </a:p>
        </p:txBody>
      </p:sp>
      <p:sp>
        <p:nvSpPr>
          <p:cNvPr id="26" name="object 26"/>
          <p:cNvSpPr txBox="1"/>
          <p:nvPr/>
        </p:nvSpPr>
        <p:spPr>
          <a:xfrm>
            <a:off x="3180333" y="6021120"/>
            <a:ext cx="163004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5392"/>
                </a:solidFill>
                <a:latin typeface="Calibri"/>
                <a:cs typeface="Calibri"/>
              </a:rPr>
              <a:t>Let</a:t>
            </a:r>
            <a:r>
              <a:rPr sz="2400" spc="-35" dirty="0">
                <a:solidFill>
                  <a:srgbClr val="005392"/>
                </a:solidFill>
                <a:latin typeface="Calibri"/>
                <a:cs typeface="Calibri"/>
              </a:rPr>
              <a:t> </a:t>
            </a:r>
            <a:r>
              <a:rPr sz="2400" spc="-15" dirty="0">
                <a:solidFill>
                  <a:srgbClr val="005392"/>
                </a:solidFill>
                <a:latin typeface="Calibri"/>
                <a:cs typeface="Calibri"/>
              </a:rPr>
              <a:t>offset</a:t>
            </a:r>
            <a:r>
              <a:rPr sz="2400" spc="-25" dirty="0">
                <a:solidFill>
                  <a:srgbClr val="005392"/>
                </a:solidFill>
                <a:latin typeface="Calibri"/>
                <a:cs typeface="Calibri"/>
              </a:rPr>
              <a:t> </a:t>
            </a:r>
            <a:r>
              <a:rPr sz="2400" dirty="0">
                <a:solidFill>
                  <a:srgbClr val="005392"/>
                </a:solidFill>
                <a:latin typeface="Calibri"/>
                <a:cs typeface="Calibri"/>
              </a:rPr>
              <a:t>=</a:t>
            </a:r>
            <a:r>
              <a:rPr sz="2400" spc="-35" dirty="0">
                <a:solidFill>
                  <a:srgbClr val="005392"/>
                </a:solidFill>
                <a:latin typeface="Calibri"/>
                <a:cs typeface="Calibri"/>
              </a:rPr>
              <a:t> </a:t>
            </a:r>
            <a:r>
              <a:rPr sz="2400" dirty="0">
                <a:solidFill>
                  <a:srgbClr val="005392"/>
                </a:solidFill>
                <a:latin typeface="Calibri"/>
                <a:cs typeface="Calibri"/>
              </a:rPr>
              <a:t>9</a:t>
            </a:r>
            <a:endParaRPr sz="2400">
              <a:latin typeface="Calibri"/>
              <a:cs typeface="Calibri"/>
            </a:endParaRPr>
          </a:p>
        </p:txBody>
      </p:sp>
      <p:sp>
        <p:nvSpPr>
          <p:cNvPr id="27" name="object 27"/>
          <p:cNvSpPr txBox="1"/>
          <p:nvPr/>
        </p:nvSpPr>
        <p:spPr>
          <a:xfrm>
            <a:off x="7141591" y="2927349"/>
            <a:ext cx="150495" cy="756920"/>
          </a:xfrm>
          <a:prstGeom prst="rect">
            <a:avLst/>
          </a:prstGeom>
        </p:spPr>
        <p:txBody>
          <a:bodyPr vert="horz" wrap="square" lIns="0" tIns="103505" rIns="0" bIns="0" rtlCol="0">
            <a:spAutoFit/>
          </a:bodyPr>
          <a:lstStyle/>
          <a:p>
            <a:pPr marL="20955">
              <a:lnSpc>
                <a:spcPct val="100000"/>
              </a:lnSpc>
              <a:spcBef>
                <a:spcPts val="815"/>
              </a:spcBef>
            </a:pPr>
            <a:r>
              <a:rPr sz="1800" dirty="0">
                <a:solidFill>
                  <a:srgbClr val="005392"/>
                </a:solidFill>
                <a:latin typeface="Calibri"/>
                <a:cs typeface="Calibri"/>
              </a:rPr>
              <a:t>0</a:t>
            </a:r>
            <a:endParaRPr sz="1800">
              <a:latin typeface="Calibri"/>
              <a:cs typeface="Calibri"/>
            </a:endParaRPr>
          </a:p>
          <a:p>
            <a:pPr marL="12700">
              <a:lnSpc>
                <a:spcPct val="100000"/>
              </a:lnSpc>
              <a:spcBef>
                <a:spcPts val="720"/>
              </a:spcBef>
            </a:pPr>
            <a:r>
              <a:rPr sz="1800" dirty="0">
                <a:solidFill>
                  <a:srgbClr val="005392"/>
                </a:solidFill>
                <a:latin typeface="Calibri"/>
                <a:cs typeface="Calibri"/>
              </a:rPr>
              <a:t>4</a:t>
            </a:r>
            <a:endParaRPr sz="1800">
              <a:latin typeface="Calibri"/>
              <a:cs typeface="Calibri"/>
            </a:endParaRPr>
          </a:p>
        </p:txBody>
      </p:sp>
      <p:sp>
        <p:nvSpPr>
          <p:cNvPr id="28" name="object 28"/>
          <p:cNvSpPr txBox="1"/>
          <p:nvPr/>
        </p:nvSpPr>
        <p:spPr>
          <a:xfrm>
            <a:off x="6976109" y="4118229"/>
            <a:ext cx="37338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5392"/>
                </a:solidFill>
                <a:latin typeface="Calibri"/>
                <a:cs typeface="Calibri"/>
              </a:rPr>
              <a:t>100</a:t>
            </a:r>
            <a:endParaRPr sz="1800">
              <a:latin typeface="Calibri"/>
              <a:cs typeface="Calibri"/>
            </a:endParaRPr>
          </a:p>
        </p:txBody>
      </p:sp>
      <p:sp>
        <p:nvSpPr>
          <p:cNvPr id="29" name="object 29"/>
          <p:cNvSpPr txBox="1"/>
          <p:nvPr/>
        </p:nvSpPr>
        <p:spPr>
          <a:xfrm>
            <a:off x="6943725" y="5184140"/>
            <a:ext cx="37338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5392"/>
                </a:solidFill>
                <a:latin typeface="Calibri"/>
                <a:cs typeface="Calibri"/>
              </a:rPr>
              <a:t>460</a:t>
            </a:r>
            <a:endParaRPr sz="1800">
              <a:latin typeface="Calibri"/>
              <a:cs typeface="Calibri"/>
            </a:endParaRPr>
          </a:p>
        </p:txBody>
      </p:sp>
      <p:sp>
        <p:nvSpPr>
          <p:cNvPr id="30" name="object 30"/>
          <p:cNvSpPr txBox="1"/>
          <p:nvPr/>
        </p:nvSpPr>
        <p:spPr>
          <a:xfrm>
            <a:off x="8743568" y="4932933"/>
            <a:ext cx="53149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05392"/>
                </a:solidFill>
                <a:latin typeface="Cambria"/>
                <a:cs typeface="Cambria"/>
              </a:rPr>
              <a:t>8914</a:t>
            </a:r>
            <a:endParaRPr sz="1800">
              <a:latin typeface="Cambria"/>
              <a:cs typeface="Cambr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42973" y="409414"/>
            <a:ext cx="11906054" cy="689932"/>
          </a:xfrm>
          <a:prstGeom prst="rect">
            <a:avLst/>
          </a:prstGeom>
        </p:spPr>
        <p:txBody>
          <a:bodyPr vert="horz" wrap="square" lIns="0" tIns="12700" rIns="0" bIns="0" rtlCol="0">
            <a:spAutoFit/>
          </a:bodyPr>
          <a:lstStyle/>
          <a:p>
            <a:pPr marL="41910">
              <a:lnSpc>
                <a:spcPct val="100000"/>
              </a:lnSpc>
              <a:spcBef>
                <a:spcPts val="100"/>
              </a:spcBef>
            </a:pPr>
            <a:r>
              <a:rPr spc="275" dirty="0"/>
              <a:t>Examples</a:t>
            </a:r>
            <a:r>
              <a:rPr spc="229" dirty="0"/>
              <a:t> </a:t>
            </a:r>
            <a:r>
              <a:rPr spc="185" dirty="0"/>
              <a:t>of</a:t>
            </a:r>
            <a:r>
              <a:rPr spc="240" dirty="0"/>
              <a:t> </a:t>
            </a:r>
            <a:r>
              <a:rPr spc="220" dirty="0"/>
              <a:t>instructions</a:t>
            </a:r>
            <a:r>
              <a:rPr spc="240" dirty="0"/>
              <a:t> </a:t>
            </a:r>
            <a:r>
              <a:rPr spc="254" dirty="0"/>
              <a:t>that</a:t>
            </a:r>
            <a:r>
              <a:rPr spc="240" dirty="0"/>
              <a:t> </a:t>
            </a:r>
            <a:r>
              <a:rPr spc="200" dirty="0"/>
              <a:t>use</a:t>
            </a:r>
            <a:r>
              <a:rPr spc="240" dirty="0"/>
              <a:t> </a:t>
            </a:r>
            <a:r>
              <a:rPr spc="195" dirty="0"/>
              <a:t>those</a:t>
            </a:r>
            <a:r>
              <a:rPr spc="235" dirty="0"/>
              <a:t> </a:t>
            </a:r>
            <a:r>
              <a:rPr spc="190" dirty="0"/>
              <a:t>modes</a:t>
            </a:r>
          </a:p>
        </p:txBody>
      </p:sp>
      <p:grpSp>
        <p:nvGrpSpPr>
          <p:cNvPr id="4" name="object 4"/>
          <p:cNvGrpSpPr/>
          <p:nvPr/>
        </p:nvGrpSpPr>
        <p:grpSpPr>
          <a:xfrm>
            <a:off x="3393757" y="3433381"/>
            <a:ext cx="651510" cy="1391920"/>
            <a:chOff x="3393757" y="3433381"/>
            <a:chExt cx="651510" cy="1391920"/>
          </a:xfrm>
        </p:grpSpPr>
        <p:sp>
          <p:nvSpPr>
            <p:cNvPr id="5" name="object 5"/>
            <p:cNvSpPr/>
            <p:nvPr/>
          </p:nvSpPr>
          <p:spPr>
            <a:xfrm>
              <a:off x="3396234" y="3435858"/>
              <a:ext cx="646430" cy="242570"/>
            </a:xfrm>
            <a:custGeom>
              <a:avLst/>
              <a:gdLst/>
              <a:ahLst/>
              <a:cxnLst/>
              <a:rect l="l" t="t" r="r" b="b"/>
              <a:pathLst>
                <a:path w="646429" h="242570">
                  <a:moveTo>
                    <a:pt x="646176" y="0"/>
                  </a:moveTo>
                  <a:lnTo>
                    <a:pt x="0" y="0"/>
                  </a:lnTo>
                  <a:lnTo>
                    <a:pt x="0" y="242315"/>
                  </a:lnTo>
                  <a:lnTo>
                    <a:pt x="646176" y="242315"/>
                  </a:lnTo>
                  <a:lnTo>
                    <a:pt x="646176" y="0"/>
                  </a:lnTo>
                  <a:close/>
                </a:path>
              </a:pathLst>
            </a:custGeom>
            <a:solidFill>
              <a:srgbClr val="C1EAEF"/>
            </a:solidFill>
          </p:spPr>
          <p:txBody>
            <a:bodyPr wrap="square" lIns="0" tIns="0" rIns="0" bIns="0" rtlCol="0"/>
            <a:lstStyle/>
            <a:p>
              <a:endParaRPr/>
            </a:p>
          </p:txBody>
        </p:sp>
        <p:sp>
          <p:nvSpPr>
            <p:cNvPr id="6" name="object 6"/>
            <p:cNvSpPr/>
            <p:nvPr/>
          </p:nvSpPr>
          <p:spPr>
            <a:xfrm>
              <a:off x="3394710" y="3434334"/>
              <a:ext cx="649605" cy="1390015"/>
            </a:xfrm>
            <a:custGeom>
              <a:avLst/>
              <a:gdLst/>
              <a:ahLst/>
              <a:cxnLst/>
              <a:rect l="l" t="t" r="r" b="b"/>
              <a:pathLst>
                <a:path w="649604" h="1390014">
                  <a:moveTo>
                    <a:pt x="0" y="1389888"/>
                  </a:moveTo>
                  <a:lnTo>
                    <a:pt x="649224" y="1389888"/>
                  </a:lnTo>
                  <a:lnTo>
                    <a:pt x="649224" y="0"/>
                  </a:lnTo>
                  <a:lnTo>
                    <a:pt x="0" y="0"/>
                  </a:lnTo>
                  <a:lnTo>
                    <a:pt x="0" y="1389888"/>
                  </a:lnTo>
                  <a:close/>
                </a:path>
              </a:pathLst>
            </a:custGeom>
            <a:ln w="3175">
              <a:solidFill>
                <a:srgbClr val="15111D"/>
              </a:solidFill>
            </a:ln>
          </p:spPr>
          <p:txBody>
            <a:bodyPr wrap="square" lIns="0" tIns="0" rIns="0" bIns="0" rtlCol="0"/>
            <a:lstStyle/>
            <a:p>
              <a:endParaRPr/>
            </a:p>
          </p:txBody>
        </p:sp>
      </p:grpSp>
      <p:sp>
        <p:nvSpPr>
          <p:cNvPr id="7" name="object 7"/>
          <p:cNvSpPr txBox="1"/>
          <p:nvPr/>
        </p:nvSpPr>
        <p:spPr>
          <a:xfrm>
            <a:off x="3394709" y="3435096"/>
            <a:ext cx="649605" cy="243204"/>
          </a:xfrm>
          <a:prstGeom prst="rect">
            <a:avLst/>
          </a:prstGeom>
          <a:ln w="3301">
            <a:solidFill>
              <a:srgbClr val="15111D"/>
            </a:solidFill>
          </a:ln>
        </p:spPr>
        <p:txBody>
          <a:bodyPr vert="horz" wrap="square" lIns="0" tIns="0" rIns="0" bIns="0" rtlCol="0">
            <a:spAutoFit/>
          </a:bodyPr>
          <a:lstStyle/>
          <a:p>
            <a:pPr marL="189865">
              <a:lnSpc>
                <a:spcPts val="1914"/>
              </a:lnSpc>
            </a:pPr>
            <a:r>
              <a:rPr sz="1900" spc="20" dirty="0">
                <a:solidFill>
                  <a:srgbClr val="005392"/>
                </a:solidFill>
                <a:latin typeface="Cambria"/>
                <a:cs typeface="Cambria"/>
              </a:rPr>
              <a:t>r1</a:t>
            </a:r>
            <a:endParaRPr sz="1900">
              <a:latin typeface="Cambria"/>
              <a:cs typeface="Cambria"/>
            </a:endParaRPr>
          </a:p>
        </p:txBody>
      </p:sp>
      <p:grpSp>
        <p:nvGrpSpPr>
          <p:cNvPr id="8" name="object 8"/>
          <p:cNvGrpSpPr/>
          <p:nvPr/>
        </p:nvGrpSpPr>
        <p:grpSpPr>
          <a:xfrm>
            <a:off x="2962465" y="2994469"/>
            <a:ext cx="2940685" cy="3025775"/>
            <a:chOff x="2962465" y="2994469"/>
            <a:chExt cx="2940685" cy="3025775"/>
          </a:xfrm>
        </p:grpSpPr>
        <p:sp>
          <p:nvSpPr>
            <p:cNvPr id="9" name="object 9"/>
            <p:cNvSpPr/>
            <p:nvPr/>
          </p:nvSpPr>
          <p:spPr>
            <a:xfrm>
              <a:off x="4991861" y="2995422"/>
              <a:ext cx="652780" cy="2623185"/>
            </a:xfrm>
            <a:custGeom>
              <a:avLst/>
              <a:gdLst/>
              <a:ahLst/>
              <a:cxnLst/>
              <a:rect l="l" t="t" r="r" b="b"/>
              <a:pathLst>
                <a:path w="652779" h="2623185">
                  <a:moveTo>
                    <a:pt x="0" y="2622804"/>
                  </a:moveTo>
                  <a:lnTo>
                    <a:pt x="652272" y="2622804"/>
                  </a:lnTo>
                  <a:lnTo>
                    <a:pt x="652272" y="0"/>
                  </a:lnTo>
                  <a:lnTo>
                    <a:pt x="0" y="0"/>
                  </a:lnTo>
                  <a:lnTo>
                    <a:pt x="0" y="2622804"/>
                  </a:lnTo>
                  <a:close/>
                </a:path>
              </a:pathLst>
            </a:custGeom>
            <a:ln w="3175">
              <a:solidFill>
                <a:srgbClr val="15111D"/>
              </a:solidFill>
            </a:ln>
          </p:spPr>
          <p:txBody>
            <a:bodyPr wrap="square" lIns="0" tIns="0" rIns="0" bIns="0" rtlCol="0"/>
            <a:lstStyle/>
            <a:p>
              <a:endParaRPr/>
            </a:p>
          </p:txBody>
        </p:sp>
        <p:sp>
          <p:nvSpPr>
            <p:cNvPr id="10" name="object 10"/>
            <p:cNvSpPr/>
            <p:nvPr/>
          </p:nvSpPr>
          <p:spPr>
            <a:xfrm>
              <a:off x="4988813" y="4024122"/>
              <a:ext cx="657225" cy="140335"/>
            </a:xfrm>
            <a:custGeom>
              <a:avLst/>
              <a:gdLst/>
              <a:ahLst/>
              <a:cxnLst/>
              <a:rect l="l" t="t" r="r" b="b"/>
              <a:pathLst>
                <a:path w="657225" h="140335">
                  <a:moveTo>
                    <a:pt x="656843" y="0"/>
                  </a:moveTo>
                  <a:lnTo>
                    <a:pt x="0" y="0"/>
                  </a:lnTo>
                  <a:lnTo>
                    <a:pt x="0" y="140207"/>
                  </a:lnTo>
                  <a:lnTo>
                    <a:pt x="656843" y="140207"/>
                  </a:lnTo>
                  <a:lnTo>
                    <a:pt x="656843" y="0"/>
                  </a:lnTo>
                  <a:close/>
                </a:path>
              </a:pathLst>
            </a:custGeom>
            <a:solidFill>
              <a:srgbClr val="C1EAEF"/>
            </a:solidFill>
          </p:spPr>
          <p:txBody>
            <a:bodyPr wrap="square" lIns="0" tIns="0" rIns="0" bIns="0" rtlCol="0"/>
            <a:lstStyle/>
            <a:p>
              <a:endParaRPr/>
            </a:p>
          </p:txBody>
        </p:sp>
        <p:sp>
          <p:nvSpPr>
            <p:cNvPr id="11" name="object 11"/>
            <p:cNvSpPr/>
            <p:nvPr/>
          </p:nvSpPr>
          <p:spPr>
            <a:xfrm>
              <a:off x="4988813" y="4024122"/>
              <a:ext cx="657225" cy="140335"/>
            </a:xfrm>
            <a:custGeom>
              <a:avLst/>
              <a:gdLst/>
              <a:ahLst/>
              <a:cxnLst/>
              <a:rect l="l" t="t" r="r" b="b"/>
              <a:pathLst>
                <a:path w="657225" h="140335">
                  <a:moveTo>
                    <a:pt x="0" y="140207"/>
                  </a:moveTo>
                  <a:lnTo>
                    <a:pt x="656843" y="140207"/>
                  </a:lnTo>
                  <a:lnTo>
                    <a:pt x="656843" y="0"/>
                  </a:lnTo>
                  <a:lnTo>
                    <a:pt x="0" y="0"/>
                  </a:lnTo>
                  <a:lnTo>
                    <a:pt x="0" y="140207"/>
                  </a:lnTo>
                  <a:close/>
                </a:path>
              </a:pathLst>
            </a:custGeom>
            <a:ln w="3175">
              <a:solidFill>
                <a:srgbClr val="15111D"/>
              </a:solidFill>
            </a:ln>
          </p:spPr>
          <p:txBody>
            <a:bodyPr wrap="square" lIns="0" tIns="0" rIns="0" bIns="0" rtlCol="0"/>
            <a:lstStyle/>
            <a:p>
              <a:endParaRPr/>
            </a:p>
          </p:txBody>
        </p:sp>
        <p:sp>
          <p:nvSpPr>
            <p:cNvPr id="12" name="object 12"/>
            <p:cNvSpPr/>
            <p:nvPr/>
          </p:nvSpPr>
          <p:spPr>
            <a:xfrm>
              <a:off x="4429505" y="3435858"/>
              <a:ext cx="0" cy="218440"/>
            </a:xfrm>
            <a:custGeom>
              <a:avLst/>
              <a:gdLst/>
              <a:ahLst/>
              <a:cxnLst/>
              <a:rect l="l" t="t" r="r" b="b"/>
              <a:pathLst>
                <a:path h="218439">
                  <a:moveTo>
                    <a:pt x="0" y="0"/>
                  </a:moveTo>
                  <a:lnTo>
                    <a:pt x="0" y="217931"/>
                  </a:lnTo>
                </a:path>
              </a:pathLst>
            </a:custGeom>
            <a:ln w="3175">
              <a:solidFill>
                <a:srgbClr val="000000"/>
              </a:solidFill>
            </a:ln>
          </p:spPr>
          <p:txBody>
            <a:bodyPr wrap="square" lIns="0" tIns="0" rIns="0" bIns="0" rtlCol="0"/>
            <a:lstStyle/>
            <a:p>
              <a:endParaRPr/>
            </a:p>
          </p:txBody>
        </p:sp>
        <p:sp>
          <p:nvSpPr>
            <p:cNvPr id="13" name="object 13"/>
            <p:cNvSpPr/>
            <p:nvPr/>
          </p:nvSpPr>
          <p:spPr>
            <a:xfrm>
              <a:off x="4399025" y="3551682"/>
              <a:ext cx="59690" cy="102235"/>
            </a:xfrm>
            <a:custGeom>
              <a:avLst/>
              <a:gdLst/>
              <a:ahLst/>
              <a:cxnLst/>
              <a:rect l="l" t="t" r="r" b="b"/>
              <a:pathLst>
                <a:path w="59689" h="102235">
                  <a:moveTo>
                    <a:pt x="59436" y="0"/>
                  </a:moveTo>
                  <a:lnTo>
                    <a:pt x="30479" y="29844"/>
                  </a:lnTo>
                  <a:lnTo>
                    <a:pt x="0" y="0"/>
                  </a:lnTo>
                  <a:lnTo>
                    <a:pt x="30479" y="102107"/>
                  </a:lnTo>
                  <a:lnTo>
                    <a:pt x="59436" y="0"/>
                  </a:lnTo>
                  <a:close/>
                </a:path>
              </a:pathLst>
            </a:custGeom>
            <a:solidFill>
              <a:srgbClr val="000000"/>
            </a:solidFill>
          </p:spPr>
          <p:txBody>
            <a:bodyPr wrap="square" lIns="0" tIns="0" rIns="0" bIns="0" rtlCol="0"/>
            <a:lstStyle/>
            <a:p>
              <a:endParaRPr/>
            </a:p>
          </p:txBody>
        </p:sp>
        <p:sp>
          <p:nvSpPr>
            <p:cNvPr id="14" name="object 14"/>
            <p:cNvSpPr/>
            <p:nvPr/>
          </p:nvSpPr>
          <p:spPr>
            <a:xfrm>
              <a:off x="2963417" y="3551682"/>
              <a:ext cx="2938780" cy="2467610"/>
            </a:xfrm>
            <a:custGeom>
              <a:avLst/>
              <a:gdLst/>
              <a:ahLst/>
              <a:cxnLst/>
              <a:rect l="l" t="t" r="r" b="b"/>
              <a:pathLst>
                <a:path w="2938779" h="2467610">
                  <a:moveTo>
                    <a:pt x="1466087" y="29844"/>
                  </a:moveTo>
                  <a:lnTo>
                    <a:pt x="1435608" y="0"/>
                  </a:lnTo>
                  <a:lnTo>
                    <a:pt x="1466087" y="102107"/>
                  </a:lnTo>
                  <a:lnTo>
                    <a:pt x="1495044" y="0"/>
                  </a:lnTo>
                  <a:lnTo>
                    <a:pt x="1466087" y="29844"/>
                  </a:lnTo>
                  <a:close/>
                </a:path>
                <a:path w="2938779" h="2467610">
                  <a:moveTo>
                    <a:pt x="2801620" y="739647"/>
                  </a:moveTo>
                  <a:lnTo>
                    <a:pt x="2938272" y="739647"/>
                  </a:lnTo>
                  <a:lnTo>
                    <a:pt x="2938272" y="2467355"/>
                  </a:lnTo>
                  <a:lnTo>
                    <a:pt x="0" y="2467355"/>
                  </a:lnTo>
                  <a:lnTo>
                    <a:pt x="15493" y="19812"/>
                  </a:lnTo>
                  <a:lnTo>
                    <a:pt x="432689" y="19812"/>
                  </a:lnTo>
                </a:path>
              </a:pathLst>
            </a:custGeom>
            <a:ln w="3175">
              <a:solidFill>
                <a:srgbClr val="00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3245993" y="3527933"/>
              <a:ext cx="151130" cy="85597"/>
            </a:xfrm>
            <a:prstGeom prst="rect">
              <a:avLst/>
            </a:prstGeom>
          </p:spPr>
        </p:pic>
        <p:sp>
          <p:nvSpPr>
            <p:cNvPr id="16" name="object 16"/>
            <p:cNvSpPr/>
            <p:nvPr/>
          </p:nvSpPr>
          <p:spPr>
            <a:xfrm>
              <a:off x="3393186" y="3678174"/>
              <a:ext cx="645160" cy="242570"/>
            </a:xfrm>
            <a:custGeom>
              <a:avLst/>
              <a:gdLst/>
              <a:ahLst/>
              <a:cxnLst/>
              <a:rect l="l" t="t" r="r" b="b"/>
              <a:pathLst>
                <a:path w="645160" h="242570">
                  <a:moveTo>
                    <a:pt x="0" y="242315"/>
                  </a:moveTo>
                  <a:lnTo>
                    <a:pt x="644651" y="242315"/>
                  </a:lnTo>
                  <a:lnTo>
                    <a:pt x="644651" y="0"/>
                  </a:lnTo>
                  <a:lnTo>
                    <a:pt x="0" y="0"/>
                  </a:lnTo>
                  <a:lnTo>
                    <a:pt x="0" y="242315"/>
                  </a:lnTo>
                  <a:close/>
                </a:path>
              </a:pathLst>
            </a:custGeom>
            <a:ln w="3175">
              <a:solidFill>
                <a:srgbClr val="15111D"/>
              </a:solidFill>
            </a:ln>
          </p:spPr>
          <p:txBody>
            <a:bodyPr wrap="square" lIns="0" tIns="0" rIns="0" bIns="0" rtlCol="0"/>
            <a:lstStyle/>
            <a:p>
              <a:endParaRPr/>
            </a:p>
          </p:txBody>
        </p:sp>
      </p:grpSp>
      <p:sp>
        <p:nvSpPr>
          <p:cNvPr id="17" name="object 17"/>
          <p:cNvSpPr txBox="1"/>
          <p:nvPr/>
        </p:nvSpPr>
        <p:spPr>
          <a:xfrm>
            <a:off x="3396360" y="3679063"/>
            <a:ext cx="647065" cy="240665"/>
          </a:xfrm>
          <a:prstGeom prst="rect">
            <a:avLst/>
          </a:prstGeom>
          <a:solidFill>
            <a:srgbClr val="C1EAEF"/>
          </a:solidFill>
        </p:spPr>
        <p:txBody>
          <a:bodyPr vert="horz" wrap="square" lIns="0" tIns="0" rIns="0" bIns="0" rtlCol="0">
            <a:spAutoFit/>
          </a:bodyPr>
          <a:lstStyle/>
          <a:p>
            <a:pPr marL="185420">
              <a:lnSpc>
                <a:spcPts val="1895"/>
              </a:lnSpc>
            </a:pPr>
            <a:r>
              <a:rPr sz="1900" spc="20" dirty="0">
                <a:solidFill>
                  <a:srgbClr val="005392"/>
                </a:solidFill>
                <a:latin typeface="Cambria"/>
                <a:cs typeface="Cambria"/>
              </a:rPr>
              <a:t>r2</a:t>
            </a:r>
            <a:endParaRPr sz="1900">
              <a:latin typeface="Cambria"/>
              <a:cs typeface="Cambria"/>
            </a:endParaRPr>
          </a:p>
        </p:txBody>
      </p:sp>
      <p:sp>
        <p:nvSpPr>
          <p:cNvPr id="18" name="object 18"/>
          <p:cNvSpPr txBox="1"/>
          <p:nvPr/>
        </p:nvSpPr>
        <p:spPr>
          <a:xfrm>
            <a:off x="3276980" y="2927095"/>
            <a:ext cx="755015" cy="269240"/>
          </a:xfrm>
          <a:prstGeom prst="rect">
            <a:avLst/>
          </a:prstGeom>
        </p:spPr>
        <p:txBody>
          <a:bodyPr vert="horz" wrap="square" lIns="0" tIns="12065" rIns="0" bIns="0" rtlCol="0">
            <a:spAutoFit/>
          </a:bodyPr>
          <a:lstStyle/>
          <a:p>
            <a:pPr marL="12700">
              <a:lnSpc>
                <a:spcPct val="100000"/>
              </a:lnSpc>
              <a:spcBef>
                <a:spcPts val="95"/>
              </a:spcBef>
            </a:pPr>
            <a:r>
              <a:rPr sz="1600" spc="30" dirty="0">
                <a:solidFill>
                  <a:srgbClr val="005392"/>
                </a:solidFill>
                <a:latin typeface="Cambria"/>
                <a:cs typeface="Cambria"/>
              </a:rPr>
              <a:t>re</a:t>
            </a:r>
            <a:r>
              <a:rPr sz="1600" spc="60" dirty="0">
                <a:solidFill>
                  <a:srgbClr val="005392"/>
                </a:solidFill>
                <a:latin typeface="Cambria"/>
                <a:cs typeface="Cambria"/>
              </a:rPr>
              <a:t>g</a:t>
            </a:r>
            <a:r>
              <a:rPr sz="1600" spc="50" dirty="0">
                <a:solidFill>
                  <a:srgbClr val="005392"/>
                </a:solidFill>
                <a:latin typeface="Cambria"/>
                <a:cs typeface="Cambria"/>
              </a:rPr>
              <a:t>is</a:t>
            </a:r>
            <a:r>
              <a:rPr sz="1600" spc="30" dirty="0">
                <a:solidFill>
                  <a:srgbClr val="005392"/>
                </a:solidFill>
                <a:latin typeface="Cambria"/>
                <a:cs typeface="Cambria"/>
              </a:rPr>
              <a:t>t</a:t>
            </a:r>
            <a:r>
              <a:rPr sz="1600" spc="60" dirty="0">
                <a:solidFill>
                  <a:srgbClr val="005392"/>
                </a:solidFill>
                <a:latin typeface="Cambria"/>
                <a:cs typeface="Cambria"/>
              </a:rPr>
              <a:t>e</a:t>
            </a:r>
            <a:r>
              <a:rPr sz="1600" spc="45" dirty="0">
                <a:solidFill>
                  <a:srgbClr val="005392"/>
                </a:solidFill>
                <a:latin typeface="Cambria"/>
                <a:cs typeface="Cambria"/>
              </a:rPr>
              <a:t>r</a:t>
            </a:r>
            <a:endParaRPr sz="1600">
              <a:latin typeface="Cambria"/>
              <a:cs typeface="Cambria"/>
            </a:endParaRPr>
          </a:p>
        </p:txBody>
      </p:sp>
      <p:sp>
        <p:nvSpPr>
          <p:cNvPr id="19" name="object 19"/>
          <p:cNvSpPr txBox="1"/>
          <p:nvPr/>
        </p:nvSpPr>
        <p:spPr>
          <a:xfrm>
            <a:off x="3505580" y="3176397"/>
            <a:ext cx="321945" cy="269240"/>
          </a:xfrm>
          <a:prstGeom prst="rect">
            <a:avLst/>
          </a:prstGeom>
        </p:spPr>
        <p:txBody>
          <a:bodyPr vert="horz" wrap="square" lIns="0" tIns="12065" rIns="0" bIns="0" rtlCol="0">
            <a:spAutoFit/>
          </a:bodyPr>
          <a:lstStyle/>
          <a:p>
            <a:pPr marL="12700">
              <a:lnSpc>
                <a:spcPct val="100000"/>
              </a:lnSpc>
              <a:spcBef>
                <a:spcPts val="95"/>
              </a:spcBef>
            </a:pPr>
            <a:r>
              <a:rPr sz="1600" spc="45" dirty="0">
                <a:solidFill>
                  <a:srgbClr val="005392"/>
                </a:solidFill>
                <a:latin typeface="Cambria"/>
                <a:cs typeface="Cambria"/>
              </a:rPr>
              <a:t>file</a:t>
            </a:r>
            <a:endParaRPr sz="1600">
              <a:latin typeface="Cambria"/>
              <a:cs typeface="Cambria"/>
            </a:endParaRPr>
          </a:p>
        </p:txBody>
      </p:sp>
      <p:sp>
        <p:nvSpPr>
          <p:cNvPr id="20" name="object 20"/>
          <p:cNvSpPr txBox="1"/>
          <p:nvPr/>
        </p:nvSpPr>
        <p:spPr>
          <a:xfrm>
            <a:off x="3392804" y="2055263"/>
            <a:ext cx="2329815" cy="915669"/>
          </a:xfrm>
          <a:prstGeom prst="rect">
            <a:avLst/>
          </a:prstGeom>
        </p:spPr>
        <p:txBody>
          <a:bodyPr vert="horz" wrap="square" lIns="0" tIns="180975" rIns="0" bIns="0" rtlCol="0">
            <a:spAutoFit/>
          </a:bodyPr>
          <a:lstStyle/>
          <a:p>
            <a:pPr marL="12700">
              <a:lnSpc>
                <a:spcPct val="100000"/>
              </a:lnSpc>
              <a:spcBef>
                <a:spcPts val="1425"/>
              </a:spcBef>
            </a:pPr>
            <a:r>
              <a:rPr sz="2400" spc="55" dirty="0">
                <a:solidFill>
                  <a:srgbClr val="005392"/>
                </a:solidFill>
                <a:latin typeface="Cambria"/>
                <a:cs typeface="Cambria"/>
              </a:rPr>
              <a:t>lw</a:t>
            </a:r>
            <a:r>
              <a:rPr sz="2400" spc="100" dirty="0">
                <a:solidFill>
                  <a:srgbClr val="005392"/>
                </a:solidFill>
                <a:latin typeface="Cambria"/>
                <a:cs typeface="Cambria"/>
              </a:rPr>
              <a:t> </a:t>
            </a:r>
            <a:r>
              <a:rPr sz="2400" spc="80" dirty="0">
                <a:solidFill>
                  <a:srgbClr val="005392"/>
                </a:solidFill>
                <a:latin typeface="Cambria"/>
                <a:cs typeface="Cambria"/>
              </a:rPr>
              <a:t>r1,</a:t>
            </a:r>
            <a:r>
              <a:rPr sz="2400" spc="100" dirty="0">
                <a:solidFill>
                  <a:srgbClr val="005392"/>
                </a:solidFill>
                <a:latin typeface="Cambria"/>
                <a:cs typeface="Cambria"/>
              </a:rPr>
              <a:t> </a:t>
            </a:r>
            <a:r>
              <a:rPr sz="2400" spc="-30" dirty="0">
                <a:solidFill>
                  <a:srgbClr val="005392"/>
                </a:solidFill>
                <a:latin typeface="Cambria"/>
                <a:cs typeface="Cambria"/>
              </a:rPr>
              <a:t>10(r2)</a:t>
            </a:r>
            <a:endParaRPr sz="2400">
              <a:latin typeface="Cambria"/>
              <a:cs typeface="Cambria"/>
            </a:endParaRPr>
          </a:p>
          <a:p>
            <a:pPr marR="5080" algn="r">
              <a:lnSpc>
                <a:spcPct val="100000"/>
              </a:lnSpc>
              <a:spcBef>
                <a:spcPts val="880"/>
              </a:spcBef>
            </a:pPr>
            <a:r>
              <a:rPr sz="1600" spc="35" dirty="0">
                <a:solidFill>
                  <a:srgbClr val="005392"/>
                </a:solidFill>
                <a:latin typeface="Cambria"/>
                <a:cs typeface="Cambria"/>
              </a:rPr>
              <a:t>memory</a:t>
            </a:r>
            <a:endParaRPr sz="1600">
              <a:latin typeface="Cambria"/>
              <a:cs typeface="Cambria"/>
            </a:endParaRPr>
          </a:p>
        </p:txBody>
      </p:sp>
      <p:grpSp>
        <p:nvGrpSpPr>
          <p:cNvPr id="21" name="object 21"/>
          <p:cNvGrpSpPr/>
          <p:nvPr/>
        </p:nvGrpSpPr>
        <p:grpSpPr>
          <a:xfrm>
            <a:off x="4034790" y="3669665"/>
            <a:ext cx="1717039" cy="913130"/>
            <a:chOff x="4034790" y="3669665"/>
            <a:chExt cx="1717039" cy="913130"/>
          </a:xfrm>
        </p:grpSpPr>
        <p:sp>
          <p:nvSpPr>
            <p:cNvPr id="22" name="object 22"/>
            <p:cNvSpPr/>
            <p:nvPr/>
          </p:nvSpPr>
          <p:spPr>
            <a:xfrm>
              <a:off x="4988814" y="4161282"/>
              <a:ext cx="657225" cy="139065"/>
            </a:xfrm>
            <a:custGeom>
              <a:avLst/>
              <a:gdLst/>
              <a:ahLst/>
              <a:cxnLst/>
              <a:rect l="l" t="t" r="r" b="b"/>
              <a:pathLst>
                <a:path w="657225" h="139064">
                  <a:moveTo>
                    <a:pt x="656843" y="0"/>
                  </a:moveTo>
                  <a:lnTo>
                    <a:pt x="0" y="0"/>
                  </a:lnTo>
                  <a:lnTo>
                    <a:pt x="0" y="138683"/>
                  </a:lnTo>
                  <a:lnTo>
                    <a:pt x="656843" y="138683"/>
                  </a:lnTo>
                  <a:lnTo>
                    <a:pt x="656843" y="0"/>
                  </a:lnTo>
                  <a:close/>
                </a:path>
              </a:pathLst>
            </a:custGeom>
            <a:solidFill>
              <a:srgbClr val="C1EAEF"/>
            </a:solidFill>
          </p:spPr>
          <p:txBody>
            <a:bodyPr wrap="square" lIns="0" tIns="0" rIns="0" bIns="0" rtlCol="0"/>
            <a:lstStyle/>
            <a:p>
              <a:endParaRPr/>
            </a:p>
          </p:txBody>
        </p:sp>
        <p:sp>
          <p:nvSpPr>
            <p:cNvPr id="23" name="object 23"/>
            <p:cNvSpPr/>
            <p:nvPr/>
          </p:nvSpPr>
          <p:spPr>
            <a:xfrm>
              <a:off x="4988814" y="4161282"/>
              <a:ext cx="657225" cy="139065"/>
            </a:xfrm>
            <a:custGeom>
              <a:avLst/>
              <a:gdLst/>
              <a:ahLst/>
              <a:cxnLst/>
              <a:rect l="l" t="t" r="r" b="b"/>
              <a:pathLst>
                <a:path w="657225" h="139064">
                  <a:moveTo>
                    <a:pt x="0" y="138683"/>
                  </a:moveTo>
                  <a:lnTo>
                    <a:pt x="656843" y="138683"/>
                  </a:lnTo>
                  <a:lnTo>
                    <a:pt x="656843" y="0"/>
                  </a:lnTo>
                  <a:lnTo>
                    <a:pt x="0" y="0"/>
                  </a:lnTo>
                  <a:lnTo>
                    <a:pt x="0" y="138683"/>
                  </a:lnTo>
                  <a:close/>
                </a:path>
              </a:pathLst>
            </a:custGeom>
            <a:ln w="3175">
              <a:solidFill>
                <a:srgbClr val="15111D"/>
              </a:solidFill>
            </a:ln>
          </p:spPr>
          <p:txBody>
            <a:bodyPr wrap="square" lIns="0" tIns="0" rIns="0" bIns="0" rtlCol="0"/>
            <a:lstStyle/>
            <a:p>
              <a:endParaRPr/>
            </a:p>
          </p:txBody>
        </p:sp>
        <p:sp>
          <p:nvSpPr>
            <p:cNvPr id="24" name="object 24"/>
            <p:cNvSpPr/>
            <p:nvPr/>
          </p:nvSpPr>
          <p:spPr>
            <a:xfrm>
              <a:off x="4993386" y="4304538"/>
              <a:ext cx="649605" cy="140335"/>
            </a:xfrm>
            <a:custGeom>
              <a:avLst/>
              <a:gdLst/>
              <a:ahLst/>
              <a:cxnLst/>
              <a:rect l="l" t="t" r="r" b="b"/>
              <a:pathLst>
                <a:path w="649604" h="140335">
                  <a:moveTo>
                    <a:pt x="649224" y="0"/>
                  </a:moveTo>
                  <a:lnTo>
                    <a:pt x="0" y="0"/>
                  </a:lnTo>
                  <a:lnTo>
                    <a:pt x="0" y="140207"/>
                  </a:lnTo>
                  <a:lnTo>
                    <a:pt x="649224" y="140207"/>
                  </a:lnTo>
                  <a:lnTo>
                    <a:pt x="649224" y="0"/>
                  </a:lnTo>
                  <a:close/>
                </a:path>
              </a:pathLst>
            </a:custGeom>
            <a:solidFill>
              <a:srgbClr val="C1EAEF"/>
            </a:solidFill>
          </p:spPr>
          <p:txBody>
            <a:bodyPr wrap="square" lIns="0" tIns="0" rIns="0" bIns="0" rtlCol="0"/>
            <a:lstStyle/>
            <a:p>
              <a:endParaRPr/>
            </a:p>
          </p:txBody>
        </p:sp>
        <p:sp>
          <p:nvSpPr>
            <p:cNvPr id="25" name="object 25"/>
            <p:cNvSpPr/>
            <p:nvPr/>
          </p:nvSpPr>
          <p:spPr>
            <a:xfrm>
              <a:off x="4993386" y="4304538"/>
              <a:ext cx="649605" cy="140335"/>
            </a:xfrm>
            <a:custGeom>
              <a:avLst/>
              <a:gdLst/>
              <a:ahLst/>
              <a:cxnLst/>
              <a:rect l="l" t="t" r="r" b="b"/>
              <a:pathLst>
                <a:path w="649604" h="140335">
                  <a:moveTo>
                    <a:pt x="0" y="140207"/>
                  </a:moveTo>
                  <a:lnTo>
                    <a:pt x="649224" y="140207"/>
                  </a:lnTo>
                  <a:lnTo>
                    <a:pt x="649224" y="0"/>
                  </a:lnTo>
                  <a:lnTo>
                    <a:pt x="0" y="0"/>
                  </a:lnTo>
                  <a:lnTo>
                    <a:pt x="0" y="140207"/>
                  </a:lnTo>
                  <a:close/>
                </a:path>
              </a:pathLst>
            </a:custGeom>
            <a:ln w="3175">
              <a:solidFill>
                <a:srgbClr val="15111D"/>
              </a:solidFill>
            </a:ln>
          </p:spPr>
          <p:txBody>
            <a:bodyPr wrap="square" lIns="0" tIns="0" rIns="0" bIns="0" rtlCol="0"/>
            <a:lstStyle/>
            <a:p>
              <a:endParaRPr/>
            </a:p>
          </p:txBody>
        </p:sp>
        <p:sp>
          <p:nvSpPr>
            <p:cNvPr id="26" name="object 26"/>
            <p:cNvSpPr/>
            <p:nvPr/>
          </p:nvSpPr>
          <p:spPr>
            <a:xfrm>
              <a:off x="4991862" y="4441698"/>
              <a:ext cx="649605" cy="140335"/>
            </a:xfrm>
            <a:custGeom>
              <a:avLst/>
              <a:gdLst/>
              <a:ahLst/>
              <a:cxnLst/>
              <a:rect l="l" t="t" r="r" b="b"/>
              <a:pathLst>
                <a:path w="649604" h="140335">
                  <a:moveTo>
                    <a:pt x="649224" y="0"/>
                  </a:moveTo>
                  <a:lnTo>
                    <a:pt x="0" y="0"/>
                  </a:lnTo>
                  <a:lnTo>
                    <a:pt x="0" y="140207"/>
                  </a:lnTo>
                  <a:lnTo>
                    <a:pt x="649224" y="140207"/>
                  </a:lnTo>
                  <a:lnTo>
                    <a:pt x="649224" y="0"/>
                  </a:lnTo>
                  <a:close/>
                </a:path>
              </a:pathLst>
            </a:custGeom>
            <a:solidFill>
              <a:srgbClr val="C1EAEF"/>
            </a:solidFill>
          </p:spPr>
          <p:txBody>
            <a:bodyPr wrap="square" lIns="0" tIns="0" rIns="0" bIns="0" rtlCol="0"/>
            <a:lstStyle/>
            <a:p>
              <a:endParaRPr/>
            </a:p>
          </p:txBody>
        </p:sp>
        <p:sp>
          <p:nvSpPr>
            <p:cNvPr id="27" name="object 27"/>
            <p:cNvSpPr/>
            <p:nvPr/>
          </p:nvSpPr>
          <p:spPr>
            <a:xfrm>
              <a:off x="4991862" y="4441698"/>
              <a:ext cx="649605" cy="140335"/>
            </a:xfrm>
            <a:custGeom>
              <a:avLst/>
              <a:gdLst/>
              <a:ahLst/>
              <a:cxnLst/>
              <a:rect l="l" t="t" r="r" b="b"/>
              <a:pathLst>
                <a:path w="649604" h="140335">
                  <a:moveTo>
                    <a:pt x="0" y="140207"/>
                  </a:moveTo>
                  <a:lnTo>
                    <a:pt x="649224" y="140207"/>
                  </a:lnTo>
                  <a:lnTo>
                    <a:pt x="649224" y="0"/>
                  </a:lnTo>
                  <a:lnTo>
                    <a:pt x="0" y="0"/>
                  </a:lnTo>
                  <a:lnTo>
                    <a:pt x="0" y="140207"/>
                  </a:lnTo>
                  <a:close/>
                </a:path>
              </a:pathLst>
            </a:custGeom>
            <a:ln w="3175">
              <a:solidFill>
                <a:srgbClr val="15111D"/>
              </a:solidFill>
            </a:ln>
          </p:spPr>
          <p:txBody>
            <a:bodyPr wrap="square" lIns="0" tIns="0" rIns="0" bIns="0" rtlCol="0"/>
            <a:lstStyle/>
            <a:p>
              <a:endParaRPr/>
            </a:p>
          </p:txBody>
        </p:sp>
        <p:sp>
          <p:nvSpPr>
            <p:cNvPr id="28" name="object 28"/>
            <p:cNvSpPr/>
            <p:nvPr/>
          </p:nvSpPr>
          <p:spPr>
            <a:xfrm>
              <a:off x="4034790" y="3784854"/>
              <a:ext cx="1716405" cy="792480"/>
            </a:xfrm>
            <a:custGeom>
              <a:avLst/>
              <a:gdLst/>
              <a:ahLst/>
              <a:cxnLst/>
              <a:rect l="l" t="t" r="r" b="b"/>
              <a:pathLst>
                <a:path w="1716404" h="792479">
                  <a:moveTo>
                    <a:pt x="1653539" y="240792"/>
                  </a:moveTo>
                  <a:lnTo>
                    <a:pt x="1716024" y="301498"/>
                  </a:lnTo>
                  <a:lnTo>
                    <a:pt x="1716024" y="735076"/>
                  </a:lnTo>
                  <a:lnTo>
                    <a:pt x="1657477" y="792480"/>
                  </a:lnTo>
                </a:path>
                <a:path w="1716404" h="792479">
                  <a:moveTo>
                    <a:pt x="0" y="0"/>
                  </a:moveTo>
                  <a:lnTo>
                    <a:pt x="227075" y="0"/>
                  </a:lnTo>
                </a:path>
              </a:pathLst>
            </a:custGeom>
            <a:ln w="3175">
              <a:solidFill>
                <a:srgbClr val="000000"/>
              </a:solidFill>
            </a:ln>
          </p:spPr>
          <p:txBody>
            <a:bodyPr wrap="square" lIns="0" tIns="0" rIns="0" bIns="0" rtlCol="0"/>
            <a:lstStyle/>
            <a:p>
              <a:endParaRPr/>
            </a:p>
          </p:txBody>
        </p:sp>
        <p:sp>
          <p:nvSpPr>
            <p:cNvPr id="29" name="object 29"/>
            <p:cNvSpPr/>
            <p:nvPr/>
          </p:nvSpPr>
          <p:spPr>
            <a:xfrm>
              <a:off x="4158234" y="3754374"/>
              <a:ext cx="104139" cy="58419"/>
            </a:xfrm>
            <a:custGeom>
              <a:avLst/>
              <a:gdLst/>
              <a:ahLst/>
              <a:cxnLst/>
              <a:rect l="l" t="t" r="r" b="b"/>
              <a:pathLst>
                <a:path w="104139" h="58420">
                  <a:moveTo>
                    <a:pt x="0" y="0"/>
                  </a:moveTo>
                  <a:lnTo>
                    <a:pt x="28701" y="29718"/>
                  </a:lnTo>
                  <a:lnTo>
                    <a:pt x="0" y="57912"/>
                  </a:lnTo>
                  <a:lnTo>
                    <a:pt x="103631" y="29718"/>
                  </a:lnTo>
                  <a:lnTo>
                    <a:pt x="0" y="0"/>
                  </a:lnTo>
                  <a:close/>
                </a:path>
              </a:pathLst>
            </a:custGeom>
            <a:solidFill>
              <a:srgbClr val="000000"/>
            </a:solidFill>
          </p:spPr>
          <p:txBody>
            <a:bodyPr wrap="square" lIns="0" tIns="0" rIns="0" bIns="0" rtlCol="0"/>
            <a:lstStyle/>
            <a:p>
              <a:endParaRPr/>
            </a:p>
          </p:txBody>
        </p:sp>
        <p:sp>
          <p:nvSpPr>
            <p:cNvPr id="30" name="object 30"/>
            <p:cNvSpPr/>
            <p:nvPr/>
          </p:nvSpPr>
          <p:spPr>
            <a:xfrm>
              <a:off x="4158234" y="3754374"/>
              <a:ext cx="104139" cy="58419"/>
            </a:xfrm>
            <a:custGeom>
              <a:avLst/>
              <a:gdLst/>
              <a:ahLst/>
              <a:cxnLst/>
              <a:rect l="l" t="t" r="r" b="b"/>
              <a:pathLst>
                <a:path w="104139" h="58420">
                  <a:moveTo>
                    <a:pt x="28701" y="29718"/>
                  </a:moveTo>
                  <a:lnTo>
                    <a:pt x="0" y="57912"/>
                  </a:lnTo>
                  <a:lnTo>
                    <a:pt x="103631" y="29718"/>
                  </a:lnTo>
                  <a:lnTo>
                    <a:pt x="0" y="0"/>
                  </a:lnTo>
                  <a:lnTo>
                    <a:pt x="28701" y="29718"/>
                  </a:lnTo>
                  <a:close/>
                </a:path>
              </a:pathLst>
            </a:custGeom>
            <a:ln w="3175">
              <a:solidFill>
                <a:srgbClr val="000000"/>
              </a:solidFill>
            </a:ln>
          </p:spPr>
          <p:txBody>
            <a:bodyPr wrap="square" lIns="0" tIns="0" rIns="0" bIns="0" rtlCol="0"/>
            <a:lstStyle/>
            <a:p>
              <a:endParaRPr/>
            </a:p>
          </p:txBody>
        </p:sp>
        <p:sp>
          <p:nvSpPr>
            <p:cNvPr id="31" name="object 31"/>
            <p:cNvSpPr/>
            <p:nvPr/>
          </p:nvSpPr>
          <p:spPr>
            <a:xfrm>
              <a:off x="4261866" y="3670554"/>
              <a:ext cx="268605" cy="259079"/>
            </a:xfrm>
            <a:custGeom>
              <a:avLst/>
              <a:gdLst/>
              <a:ahLst/>
              <a:cxnLst/>
              <a:rect l="l" t="t" r="r" b="b"/>
              <a:pathLst>
                <a:path w="268604" h="259079">
                  <a:moveTo>
                    <a:pt x="134112" y="0"/>
                  </a:moveTo>
                  <a:lnTo>
                    <a:pt x="91732" y="6608"/>
                  </a:lnTo>
                  <a:lnTo>
                    <a:pt x="54918" y="25005"/>
                  </a:lnTo>
                  <a:lnTo>
                    <a:pt x="25883" y="53053"/>
                  </a:lnTo>
                  <a:lnTo>
                    <a:pt x="6839" y="88611"/>
                  </a:lnTo>
                  <a:lnTo>
                    <a:pt x="0" y="129540"/>
                  </a:lnTo>
                  <a:lnTo>
                    <a:pt x="6839" y="170468"/>
                  </a:lnTo>
                  <a:lnTo>
                    <a:pt x="25883" y="206026"/>
                  </a:lnTo>
                  <a:lnTo>
                    <a:pt x="54918" y="234074"/>
                  </a:lnTo>
                  <a:lnTo>
                    <a:pt x="91732" y="252471"/>
                  </a:lnTo>
                  <a:lnTo>
                    <a:pt x="134112" y="259080"/>
                  </a:lnTo>
                  <a:lnTo>
                    <a:pt x="176491" y="252471"/>
                  </a:lnTo>
                  <a:lnTo>
                    <a:pt x="213305" y="234074"/>
                  </a:lnTo>
                  <a:lnTo>
                    <a:pt x="242340" y="206026"/>
                  </a:lnTo>
                  <a:lnTo>
                    <a:pt x="261384" y="170468"/>
                  </a:lnTo>
                  <a:lnTo>
                    <a:pt x="268224" y="129540"/>
                  </a:lnTo>
                  <a:lnTo>
                    <a:pt x="261384" y="88611"/>
                  </a:lnTo>
                  <a:lnTo>
                    <a:pt x="242340" y="53053"/>
                  </a:lnTo>
                  <a:lnTo>
                    <a:pt x="213305" y="25005"/>
                  </a:lnTo>
                  <a:lnTo>
                    <a:pt x="176491" y="6608"/>
                  </a:lnTo>
                  <a:lnTo>
                    <a:pt x="134112" y="0"/>
                  </a:lnTo>
                  <a:close/>
                </a:path>
              </a:pathLst>
            </a:custGeom>
            <a:solidFill>
              <a:srgbClr val="AAD300"/>
            </a:solidFill>
          </p:spPr>
          <p:txBody>
            <a:bodyPr wrap="square" lIns="0" tIns="0" rIns="0" bIns="0" rtlCol="0"/>
            <a:lstStyle/>
            <a:p>
              <a:endParaRPr/>
            </a:p>
          </p:txBody>
        </p:sp>
        <p:sp>
          <p:nvSpPr>
            <p:cNvPr id="32" name="object 32"/>
            <p:cNvSpPr/>
            <p:nvPr/>
          </p:nvSpPr>
          <p:spPr>
            <a:xfrm>
              <a:off x="4261866" y="3670554"/>
              <a:ext cx="722630" cy="439420"/>
            </a:xfrm>
            <a:custGeom>
              <a:avLst/>
              <a:gdLst/>
              <a:ahLst/>
              <a:cxnLst/>
              <a:rect l="l" t="t" r="r" b="b"/>
              <a:pathLst>
                <a:path w="722629" h="439420">
                  <a:moveTo>
                    <a:pt x="0" y="129540"/>
                  </a:moveTo>
                  <a:lnTo>
                    <a:pt x="6839" y="88611"/>
                  </a:lnTo>
                  <a:lnTo>
                    <a:pt x="25883" y="53053"/>
                  </a:lnTo>
                  <a:lnTo>
                    <a:pt x="54918" y="25005"/>
                  </a:lnTo>
                  <a:lnTo>
                    <a:pt x="91732" y="6608"/>
                  </a:lnTo>
                  <a:lnTo>
                    <a:pt x="134112" y="0"/>
                  </a:lnTo>
                  <a:lnTo>
                    <a:pt x="176491" y="6608"/>
                  </a:lnTo>
                  <a:lnTo>
                    <a:pt x="213305" y="25005"/>
                  </a:lnTo>
                  <a:lnTo>
                    <a:pt x="242340" y="53053"/>
                  </a:lnTo>
                  <a:lnTo>
                    <a:pt x="261384" y="88611"/>
                  </a:lnTo>
                  <a:lnTo>
                    <a:pt x="268224" y="129540"/>
                  </a:lnTo>
                  <a:lnTo>
                    <a:pt x="261384" y="170468"/>
                  </a:lnTo>
                  <a:lnTo>
                    <a:pt x="242340" y="206026"/>
                  </a:lnTo>
                  <a:lnTo>
                    <a:pt x="213305" y="234074"/>
                  </a:lnTo>
                  <a:lnTo>
                    <a:pt x="176491" y="252471"/>
                  </a:lnTo>
                  <a:lnTo>
                    <a:pt x="134112" y="259080"/>
                  </a:lnTo>
                  <a:lnTo>
                    <a:pt x="91732" y="252471"/>
                  </a:lnTo>
                  <a:lnTo>
                    <a:pt x="54918" y="234074"/>
                  </a:lnTo>
                  <a:lnTo>
                    <a:pt x="25883" y="206026"/>
                  </a:lnTo>
                  <a:lnTo>
                    <a:pt x="6839" y="170468"/>
                  </a:lnTo>
                  <a:lnTo>
                    <a:pt x="0" y="129540"/>
                  </a:lnTo>
                  <a:close/>
                </a:path>
                <a:path w="722629" h="439420">
                  <a:moveTo>
                    <a:pt x="144780" y="21336"/>
                  </a:moveTo>
                  <a:lnTo>
                    <a:pt x="144780" y="217932"/>
                  </a:lnTo>
                </a:path>
                <a:path w="722629" h="439420">
                  <a:moveTo>
                    <a:pt x="45720" y="120396"/>
                  </a:moveTo>
                  <a:lnTo>
                    <a:pt x="236220" y="114300"/>
                  </a:lnTo>
                </a:path>
                <a:path w="722629" h="439420">
                  <a:moveTo>
                    <a:pt x="280416" y="114300"/>
                  </a:moveTo>
                  <a:lnTo>
                    <a:pt x="470916" y="114300"/>
                  </a:lnTo>
                  <a:lnTo>
                    <a:pt x="470916" y="438912"/>
                  </a:lnTo>
                  <a:lnTo>
                    <a:pt x="722376" y="438912"/>
                  </a:lnTo>
                </a:path>
              </a:pathLst>
            </a:custGeom>
            <a:ln w="3175">
              <a:solidFill>
                <a:srgbClr val="000000"/>
              </a:solidFill>
            </a:ln>
          </p:spPr>
          <p:txBody>
            <a:bodyPr wrap="square" lIns="0" tIns="0" rIns="0" bIns="0" rtlCol="0"/>
            <a:lstStyle/>
            <a:p>
              <a:endParaRPr/>
            </a:p>
          </p:txBody>
        </p:sp>
        <p:pic>
          <p:nvPicPr>
            <p:cNvPr id="33" name="object 33"/>
            <p:cNvPicPr/>
            <p:nvPr/>
          </p:nvPicPr>
          <p:blipFill>
            <a:blip r:embed="rId3" cstate="print"/>
            <a:stretch>
              <a:fillRect/>
            </a:stretch>
          </p:blipFill>
          <p:spPr>
            <a:xfrm>
              <a:off x="4834001" y="4065905"/>
              <a:ext cx="151129" cy="87121"/>
            </a:xfrm>
            <a:prstGeom prst="rect">
              <a:avLst/>
            </a:prstGeom>
          </p:spPr>
        </p:pic>
      </p:grpSp>
      <p:sp>
        <p:nvSpPr>
          <p:cNvPr id="34" name="object 34"/>
          <p:cNvSpPr txBox="1"/>
          <p:nvPr/>
        </p:nvSpPr>
        <p:spPr>
          <a:xfrm>
            <a:off x="4234434" y="3169157"/>
            <a:ext cx="405765" cy="266700"/>
          </a:xfrm>
          <a:prstGeom prst="rect">
            <a:avLst/>
          </a:prstGeom>
          <a:solidFill>
            <a:srgbClr val="C1EAEF"/>
          </a:solidFill>
          <a:ln w="3175">
            <a:solidFill>
              <a:srgbClr val="15111D"/>
            </a:solidFill>
          </a:ln>
        </p:spPr>
        <p:txBody>
          <a:bodyPr vert="horz" wrap="square" lIns="0" tIns="31750" rIns="0" bIns="0" rtlCol="0">
            <a:spAutoFit/>
          </a:bodyPr>
          <a:lstStyle/>
          <a:p>
            <a:pPr marL="73025">
              <a:lnSpc>
                <a:spcPts val="1845"/>
              </a:lnSpc>
              <a:spcBef>
                <a:spcPts val="250"/>
              </a:spcBef>
            </a:pPr>
            <a:r>
              <a:rPr sz="1600" dirty="0">
                <a:solidFill>
                  <a:srgbClr val="005392"/>
                </a:solidFill>
                <a:latin typeface="Cambria"/>
                <a:cs typeface="Cambria"/>
              </a:rPr>
              <a:t>10</a:t>
            </a:r>
            <a:endParaRPr sz="1600">
              <a:latin typeface="Cambria"/>
              <a:cs typeface="Cambria"/>
            </a:endParaRPr>
          </a:p>
        </p:txBody>
      </p:sp>
      <p:grpSp>
        <p:nvGrpSpPr>
          <p:cNvPr id="35" name="object 35"/>
          <p:cNvGrpSpPr/>
          <p:nvPr/>
        </p:nvGrpSpPr>
        <p:grpSpPr>
          <a:xfrm>
            <a:off x="6958393" y="3442525"/>
            <a:ext cx="651510" cy="1393825"/>
            <a:chOff x="6958393" y="3442525"/>
            <a:chExt cx="651510" cy="1393825"/>
          </a:xfrm>
        </p:grpSpPr>
        <p:sp>
          <p:nvSpPr>
            <p:cNvPr id="36" name="object 36"/>
            <p:cNvSpPr/>
            <p:nvPr/>
          </p:nvSpPr>
          <p:spPr>
            <a:xfrm>
              <a:off x="6962394" y="3446526"/>
              <a:ext cx="645160" cy="241300"/>
            </a:xfrm>
            <a:custGeom>
              <a:avLst/>
              <a:gdLst/>
              <a:ahLst/>
              <a:cxnLst/>
              <a:rect l="l" t="t" r="r" b="b"/>
              <a:pathLst>
                <a:path w="645159" h="241300">
                  <a:moveTo>
                    <a:pt x="644651" y="0"/>
                  </a:moveTo>
                  <a:lnTo>
                    <a:pt x="0" y="0"/>
                  </a:lnTo>
                  <a:lnTo>
                    <a:pt x="0" y="240792"/>
                  </a:lnTo>
                  <a:lnTo>
                    <a:pt x="644651" y="240792"/>
                  </a:lnTo>
                  <a:lnTo>
                    <a:pt x="644651" y="0"/>
                  </a:lnTo>
                  <a:close/>
                </a:path>
              </a:pathLst>
            </a:custGeom>
            <a:solidFill>
              <a:srgbClr val="C1EAEF"/>
            </a:solidFill>
          </p:spPr>
          <p:txBody>
            <a:bodyPr wrap="square" lIns="0" tIns="0" rIns="0" bIns="0" rtlCol="0"/>
            <a:lstStyle/>
            <a:p>
              <a:endParaRPr/>
            </a:p>
          </p:txBody>
        </p:sp>
        <p:sp>
          <p:nvSpPr>
            <p:cNvPr id="37" name="object 37"/>
            <p:cNvSpPr/>
            <p:nvPr/>
          </p:nvSpPr>
          <p:spPr>
            <a:xfrm>
              <a:off x="6959346" y="3443478"/>
              <a:ext cx="649605" cy="1391920"/>
            </a:xfrm>
            <a:custGeom>
              <a:avLst/>
              <a:gdLst/>
              <a:ahLst/>
              <a:cxnLst/>
              <a:rect l="l" t="t" r="r" b="b"/>
              <a:pathLst>
                <a:path w="649604" h="1391920">
                  <a:moveTo>
                    <a:pt x="3048" y="243840"/>
                  </a:moveTo>
                  <a:lnTo>
                    <a:pt x="647700" y="243840"/>
                  </a:lnTo>
                  <a:lnTo>
                    <a:pt x="647700" y="3048"/>
                  </a:lnTo>
                  <a:lnTo>
                    <a:pt x="3048" y="3048"/>
                  </a:lnTo>
                  <a:lnTo>
                    <a:pt x="3048" y="243840"/>
                  </a:lnTo>
                  <a:close/>
                </a:path>
                <a:path w="649604" h="1391920">
                  <a:moveTo>
                    <a:pt x="0" y="1391412"/>
                  </a:moveTo>
                  <a:lnTo>
                    <a:pt x="649224" y="1391412"/>
                  </a:lnTo>
                  <a:lnTo>
                    <a:pt x="649224" y="0"/>
                  </a:lnTo>
                  <a:lnTo>
                    <a:pt x="0" y="0"/>
                  </a:lnTo>
                  <a:lnTo>
                    <a:pt x="0" y="1391412"/>
                  </a:lnTo>
                  <a:close/>
                </a:path>
              </a:pathLst>
            </a:custGeom>
            <a:ln w="3175">
              <a:solidFill>
                <a:srgbClr val="15111D"/>
              </a:solidFill>
            </a:ln>
          </p:spPr>
          <p:txBody>
            <a:bodyPr wrap="square" lIns="0" tIns="0" rIns="0" bIns="0" rtlCol="0"/>
            <a:lstStyle/>
            <a:p>
              <a:endParaRPr/>
            </a:p>
          </p:txBody>
        </p:sp>
      </p:grpSp>
      <p:sp>
        <p:nvSpPr>
          <p:cNvPr id="38" name="object 38"/>
          <p:cNvSpPr txBox="1"/>
          <p:nvPr/>
        </p:nvSpPr>
        <p:spPr>
          <a:xfrm>
            <a:off x="6961758" y="3420567"/>
            <a:ext cx="645160" cy="314960"/>
          </a:xfrm>
          <a:prstGeom prst="rect">
            <a:avLst/>
          </a:prstGeom>
        </p:spPr>
        <p:txBody>
          <a:bodyPr vert="horz" wrap="square" lIns="0" tIns="12065" rIns="0" bIns="0" rtlCol="0">
            <a:spAutoFit/>
          </a:bodyPr>
          <a:lstStyle/>
          <a:p>
            <a:pPr marL="188595">
              <a:lnSpc>
                <a:spcPct val="100000"/>
              </a:lnSpc>
              <a:spcBef>
                <a:spcPts val="95"/>
              </a:spcBef>
            </a:pPr>
            <a:r>
              <a:rPr sz="1900" spc="25" dirty="0">
                <a:solidFill>
                  <a:srgbClr val="005392"/>
                </a:solidFill>
                <a:latin typeface="Cambria"/>
                <a:cs typeface="Cambria"/>
              </a:rPr>
              <a:t>r1</a:t>
            </a:r>
            <a:endParaRPr sz="1900">
              <a:latin typeface="Cambria"/>
              <a:cs typeface="Cambria"/>
            </a:endParaRPr>
          </a:p>
        </p:txBody>
      </p:sp>
      <p:grpSp>
        <p:nvGrpSpPr>
          <p:cNvPr id="39" name="object 39"/>
          <p:cNvGrpSpPr/>
          <p:nvPr/>
        </p:nvGrpSpPr>
        <p:grpSpPr>
          <a:xfrm>
            <a:off x="6527101" y="3005137"/>
            <a:ext cx="3077845" cy="3027045"/>
            <a:chOff x="6527101" y="3005137"/>
            <a:chExt cx="3077845" cy="3027045"/>
          </a:xfrm>
        </p:grpSpPr>
        <p:sp>
          <p:nvSpPr>
            <p:cNvPr id="40" name="object 40"/>
            <p:cNvSpPr/>
            <p:nvPr/>
          </p:nvSpPr>
          <p:spPr>
            <a:xfrm>
              <a:off x="8556498" y="3006090"/>
              <a:ext cx="652780" cy="2623185"/>
            </a:xfrm>
            <a:custGeom>
              <a:avLst/>
              <a:gdLst/>
              <a:ahLst/>
              <a:cxnLst/>
              <a:rect l="l" t="t" r="r" b="b"/>
              <a:pathLst>
                <a:path w="652779" h="2623185">
                  <a:moveTo>
                    <a:pt x="0" y="2622804"/>
                  </a:moveTo>
                  <a:lnTo>
                    <a:pt x="652272" y="2622804"/>
                  </a:lnTo>
                  <a:lnTo>
                    <a:pt x="652272" y="0"/>
                  </a:lnTo>
                  <a:lnTo>
                    <a:pt x="0" y="0"/>
                  </a:lnTo>
                  <a:lnTo>
                    <a:pt x="0" y="2622804"/>
                  </a:lnTo>
                  <a:close/>
                </a:path>
              </a:pathLst>
            </a:custGeom>
            <a:ln w="3175">
              <a:solidFill>
                <a:srgbClr val="15111D"/>
              </a:solidFill>
            </a:ln>
          </p:spPr>
          <p:txBody>
            <a:bodyPr wrap="square" lIns="0" tIns="0" rIns="0" bIns="0" rtlCol="0"/>
            <a:lstStyle/>
            <a:p>
              <a:endParaRPr/>
            </a:p>
          </p:txBody>
        </p:sp>
        <p:sp>
          <p:nvSpPr>
            <p:cNvPr id="41" name="object 41"/>
            <p:cNvSpPr/>
            <p:nvPr/>
          </p:nvSpPr>
          <p:spPr>
            <a:xfrm>
              <a:off x="8554974" y="4034789"/>
              <a:ext cx="655320" cy="140335"/>
            </a:xfrm>
            <a:custGeom>
              <a:avLst/>
              <a:gdLst/>
              <a:ahLst/>
              <a:cxnLst/>
              <a:rect l="l" t="t" r="r" b="b"/>
              <a:pathLst>
                <a:path w="655320" h="140335">
                  <a:moveTo>
                    <a:pt x="655320" y="0"/>
                  </a:moveTo>
                  <a:lnTo>
                    <a:pt x="0" y="0"/>
                  </a:lnTo>
                  <a:lnTo>
                    <a:pt x="0" y="140207"/>
                  </a:lnTo>
                  <a:lnTo>
                    <a:pt x="655320" y="140207"/>
                  </a:lnTo>
                  <a:lnTo>
                    <a:pt x="655320" y="0"/>
                  </a:lnTo>
                  <a:close/>
                </a:path>
              </a:pathLst>
            </a:custGeom>
            <a:solidFill>
              <a:srgbClr val="C1EAEF"/>
            </a:solidFill>
          </p:spPr>
          <p:txBody>
            <a:bodyPr wrap="square" lIns="0" tIns="0" rIns="0" bIns="0" rtlCol="0"/>
            <a:lstStyle/>
            <a:p>
              <a:endParaRPr/>
            </a:p>
          </p:txBody>
        </p:sp>
        <p:sp>
          <p:nvSpPr>
            <p:cNvPr id="42" name="object 42"/>
            <p:cNvSpPr/>
            <p:nvPr/>
          </p:nvSpPr>
          <p:spPr>
            <a:xfrm>
              <a:off x="8554974" y="4034789"/>
              <a:ext cx="655320" cy="140335"/>
            </a:xfrm>
            <a:custGeom>
              <a:avLst/>
              <a:gdLst/>
              <a:ahLst/>
              <a:cxnLst/>
              <a:rect l="l" t="t" r="r" b="b"/>
              <a:pathLst>
                <a:path w="655320" h="140335">
                  <a:moveTo>
                    <a:pt x="0" y="140207"/>
                  </a:moveTo>
                  <a:lnTo>
                    <a:pt x="655320" y="140207"/>
                  </a:lnTo>
                  <a:lnTo>
                    <a:pt x="655320" y="0"/>
                  </a:lnTo>
                  <a:lnTo>
                    <a:pt x="0" y="0"/>
                  </a:lnTo>
                  <a:lnTo>
                    <a:pt x="0" y="140207"/>
                  </a:lnTo>
                  <a:close/>
                </a:path>
              </a:pathLst>
            </a:custGeom>
            <a:ln w="3175">
              <a:solidFill>
                <a:srgbClr val="15111D"/>
              </a:solidFill>
            </a:ln>
          </p:spPr>
          <p:txBody>
            <a:bodyPr wrap="square" lIns="0" tIns="0" rIns="0" bIns="0" rtlCol="0"/>
            <a:lstStyle/>
            <a:p>
              <a:endParaRPr/>
            </a:p>
          </p:txBody>
        </p:sp>
        <p:sp>
          <p:nvSpPr>
            <p:cNvPr id="43" name="object 43"/>
            <p:cNvSpPr/>
            <p:nvPr/>
          </p:nvSpPr>
          <p:spPr>
            <a:xfrm>
              <a:off x="7994142" y="3446526"/>
              <a:ext cx="0" cy="219710"/>
            </a:xfrm>
            <a:custGeom>
              <a:avLst/>
              <a:gdLst/>
              <a:ahLst/>
              <a:cxnLst/>
              <a:rect l="l" t="t" r="r" b="b"/>
              <a:pathLst>
                <a:path h="219710">
                  <a:moveTo>
                    <a:pt x="0" y="0"/>
                  </a:moveTo>
                  <a:lnTo>
                    <a:pt x="0" y="219456"/>
                  </a:lnTo>
                </a:path>
              </a:pathLst>
            </a:custGeom>
            <a:ln w="3175">
              <a:solidFill>
                <a:srgbClr val="000000"/>
              </a:solidFill>
            </a:ln>
          </p:spPr>
          <p:txBody>
            <a:bodyPr wrap="square" lIns="0" tIns="0" rIns="0" bIns="0" rtlCol="0"/>
            <a:lstStyle/>
            <a:p>
              <a:endParaRPr/>
            </a:p>
          </p:txBody>
        </p:sp>
        <p:sp>
          <p:nvSpPr>
            <p:cNvPr id="44" name="object 44"/>
            <p:cNvSpPr/>
            <p:nvPr/>
          </p:nvSpPr>
          <p:spPr>
            <a:xfrm>
              <a:off x="7963662" y="3562350"/>
              <a:ext cx="60960" cy="104139"/>
            </a:xfrm>
            <a:custGeom>
              <a:avLst/>
              <a:gdLst/>
              <a:ahLst/>
              <a:cxnLst/>
              <a:rect l="l" t="t" r="r" b="b"/>
              <a:pathLst>
                <a:path w="60959" h="104139">
                  <a:moveTo>
                    <a:pt x="60960" y="0"/>
                  </a:moveTo>
                  <a:lnTo>
                    <a:pt x="30480" y="28701"/>
                  </a:lnTo>
                  <a:lnTo>
                    <a:pt x="0" y="0"/>
                  </a:lnTo>
                  <a:lnTo>
                    <a:pt x="30480" y="103631"/>
                  </a:lnTo>
                  <a:lnTo>
                    <a:pt x="60960" y="0"/>
                  </a:lnTo>
                  <a:close/>
                </a:path>
              </a:pathLst>
            </a:custGeom>
            <a:solidFill>
              <a:srgbClr val="000000"/>
            </a:solidFill>
          </p:spPr>
          <p:txBody>
            <a:bodyPr wrap="square" lIns="0" tIns="0" rIns="0" bIns="0" rtlCol="0"/>
            <a:lstStyle/>
            <a:p>
              <a:endParaRPr/>
            </a:p>
          </p:txBody>
        </p:sp>
        <p:sp>
          <p:nvSpPr>
            <p:cNvPr id="45" name="object 45"/>
            <p:cNvSpPr/>
            <p:nvPr/>
          </p:nvSpPr>
          <p:spPr>
            <a:xfrm>
              <a:off x="6528054" y="3562350"/>
              <a:ext cx="3075940" cy="2468880"/>
            </a:xfrm>
            <a:custGeom>
              <a:avLst/>
              <a:gdLst/>
              <a:ahLst/>
              <a:cxnLst/>
              <a:rect l="l" t="t" r="r" b="b"/>
              <a:pathLst>
                <a:path w="3075940" h="2468879">
                  <a:moveTo>
                    <a:pt x="1466088" y="28701"/>
                  </a:moveTo>
                  <a:lnTo>
                    <a:pt x="1435607" y="0"/>
                  </a:lnTo>
                  <a:lnTo>
                    <a:pt x="1466088" y="103631"/>
                  </a:lnTo>
                  <a:lnTo>
                    <a:pt x="1496568" y="0"/>
                  </a:lnTo>
                  <a:lnTo>
                    <a:pt x="1466088" y="28701"/>
                  </a:lnTo>
                  <a:close/>
                </a:path>
                <a:path w="3075940" h="2468879">
                  <a:moveTo>
                    <a:pt x="2802001" y="740029"/>
                  </a:moveTo>
                  <a:lnTo>
                    <a:pt x="3067939" y="740029"/>
                  </a:lnTo>
                  <a:lnTo>
                    <a:pt x="3075431" y="2468880"/>
                  </a:lnTo>
                  <a:lnTo>
                    <a:pt x="0" y="2468880"/>
                  </a:lnTo>
                  <a:lnTo>
                    <a:pt x="15113" y="19812"/>
                  </a:lnTo>
                  <a:lnTo>
                    <a:pt x="432816" y="19812"/>
                  </a:lnTo>
                </a:path>
              </a:pathLst>
            </a:custGeom>
            <a:ln w="3175">
              <a:solidFill>
                <a:srgbClr val="000000"/>
              </a:solidFill>
            </a:ln>
          </p:spPr>
          <p:txBody>
            <a:bodyPr wrap="square" lIns="0" tIns="0" rIns="0" bIns="0" rtlCol="0"/>
            <a:lstStyle/>
            <a:p>
              <a:endParaRPr/>
            </a:p>
          </p:txBody>
        </p:sp>
        <p:pic>
          <p:nvPicPr>
            <p:cNvPr id="46" name="object 46"/>
            <p:cNvPicPr/>
            <p:nvPr/>
          </p:nvPicPr>
          <p:blipFill>
            <a:blip r:embed="rId4" cstate="print"/>
            <a:stretch>
              <a:fillRect/>
            </a:stretch>
          </p:blipFill>
          <p:spPr>
            <a:xfrm>
              <a:off x="9329801" y="4259452"/>
              <a:ext cx="149606" cy="85597"/>
            </a:xfrm>
            <a:prstGeom prst="rect">
              <a:avLst/>
            </a:prstGeom>
          </p:spPr>
        </p:pic>
        <p:sp>
          <p:nvSpPr>
            <p:cNvPr id="47" name="object 47"/>
            <p:cNvSpPr/>
            <p:nvPr/>
          </p:nvSpPr>
          <p:spPr>
            <a:xfrm>
              <a:off x="6957822" y="3687318"/>
              <a:ext cx="646430" cy="243840"/>
            </a:xfrm>
            <a:custGeom>
              <a:avLst/>
              <a:gdLst/>
              <a:ahLst/>
              <a:cxnLst/>
              <a:rect l="l" t="t" r="r" b="b"/>
              <a:pathLst>
                <a:path w="646429" h="243839">
                  <a:moveTo>
                    <a:pt x="0" y="243839"/>
                  </a:moveTo>
                  <a:lnTo>
                    <a:pt x="646176" y="243839"/>
                  </a:lnTo>
                  <a:lnTo>
                    <a:pt x="646176" y="0"/>
                  </a:lnTo>
                  <a:lnTo>
                    <a:pt x="0" y="0"/>
                  </a:lnTo>
                  <a:lnTo>
                    <a:pt x="0" y="243839"/>
                  </a:lnTo>
                  <a:close/>
                </a:path>
              </a:pathLst>
            </a:custGeom>
            <a:ln w="3175">
              <a:solidFill>
                <a:srgbClr val="15111D"/>
              </a:solidFill>
            </a:ln>
          </p:spPr>
          <p:txBody>
            <a:bodyPr wrap="square" lIns="0" tIns="0" rIns="0" bIns="0" rtlCol="0"/>
            <a:lstStyle/>
            <a:p>
              <a:endParaRPr/>
            </a:p>
          </p:txBody>
        </p:sp>
      </p:grpSp>
      <p:sp>
        <p:nvSpPr>
          <p:cNvPr id="48" name="object 48"/>
          <p:cNvSpPr txBox="1"/>
          <p:nvPr/>
        </p:nvSpPr>
        <p:spPr>
          <a:xfrm>
            <a:off x="6960996" y="3688207"/>
            <a:ext cx="647065" cy="242570"/>
          </a:xfrm>
          <a:prstGeom prst="rect">
            <a:avLst/>
          </a:prstGeom>
          <a:solidFill>
            <a:srgbClr val="C1EAEF"/>
          </a:solidFill>
        </p:spPr>
        <p:txBody>
          <a:bodyPr vert="horz" wrap="square" lIns="0" tIns="0" rIns="0" bIns="0" rtlCol="0">
            <a:spAutoFit/>
          </a:bodyPr>
          <a:lstStyle/>
          <a:p>
            <a:pPr marL="184785">
              <a:lnSpc>
                <a:spcPts val="1905"/>
              </a:lnSpc>
            </a:pPr>
            <a:r>
              <a:rPr sz="1900" spc="20" dirty="0">
                <a:solidFill>
                  <a:srgbClr val="005392"/>
                </a:solidFill>
                <a:latin typeface="Cambria"/>
                <a:cs typeface="Cambria"/>
              </a:rPr>
              <a:t>r2</a:t>
            </a:r>
            <a:endParaRPr sz="1900">
              <a:latin typeface="Cambria"/>
              <a:cs typeface="Cambria"/>
            </a:endParaRPr>
          </a:p>
        </p:txBody>
      </p:sp>
      <p:sp>
        <p:nvSpPr>
          <p:cNvPr id="49" name="object 49"/>
          <p:cNvSpPr txBox="1"/>
          <p:nvPr/>
        </p:nvSpPr>
        <p:spPr>
          <a:xfrm>
            <a:off x="6843141" y="2938398"/>
            <a:ext cx="755015" cy="269240"/>
          </a:xfrm>
          <a:prstGeom prst="rect">
            <a:avLst/>
          </a:prstGeom>
        </p:spPr>
        <p:txBody>
          <a:bodyPr vert="horz" wrap="square" lIns="0" tIns="12065" rIns="0" bIns="0" rtlCol="0">
            <a:spAutoFit/>
          </a:bodyPr>
          <a:lstStyle/>
          <a:p>
            <a:pPr marL="12700">
              <a:lnSpc>
                <a:spcPct val="100000"/>
              </a:lnSpc>
              <a:spcBef>
                <a:spcPts val="95"/>
              </a:spcBef>
            </a:pPr>
            <a:r>
              <a:rPr sz="1600" spc="30" dirty="0">
                <a:solidFill>
                  <a:srgbClr val="005392"/>
                </a:solidFill>
                <a:latin typeface="Cambria"/>
                <a:cs typeface="Cambria"/>
              </a:rPr>
              <a:t>re</a:t>
            </a:r>
            <a:r>
              <a:rPr sz="1600" spc="60" dirty="0">
                <a:solidFill>
                  <a:srgbClr val="005392"/>
                </a:solidFill>
                <a:latin typeface="Cambria"/>
                <a:cs typeface="Cambria"/>
              </a:rPr>
              <a:t>g</a:t>
            </a:r>
            <a:r>
              <a:rPr sz="1600" spc="50" dirty="0">
                <a:solidFill>
                  <a:srgbClr val="005392"/>
                </a:solidFill>
                <a:latin typeface="Cambria"/>
                <a:cs typeface="Cambria"/>
              </a:rPr>
              <a:t>is</a:t>
            </a:r>
            <a:r>
              <a:rPr sz="1600" spc="30" dirty="0">
                <a:solidFill>
                  <a:srgbClr val="005392"/>
                </a:solidFill>
                <a:latin typeface="Cambria"/>
                <a:cs typeface="Cambria"/>
              </a:rPr>
              <a:t>t</a:t>
            </a:r>
            <a:r>
              <a:rPr sz="1600" spc="60" dirty="0">
                <a:solidFill>
                  <a:srgbClr val="005392"/>
                </a:solidFill>
                <a:latin typeface="Cambria"/>
                <a:cs typeface="Cambria"/>
              </a:rPr>
              <a:t>e</a:t>
            </a:r>
            <a:r>
              <a:rPr sz="1600" spc="45" dirty="0">
                <a:solidFill>
                  <a:srgbClr val="005392"/>
                </a:solidFill>
                <a:latin typeface="Cambria"/>
                <a:cs typeface="Cambria"/>
              </a:rPr>
              <a:t>r</a:t>
            </a:r>
            <a:endParaRPr sz="1600">
              <a:latin typeface="Cambria"/>
              <a:cs typeface="Cambria"/>
            </a:endParaRPr>
          </a:p>
        </p:txBody>
      </p:sp>
      <p:sp>
        <p:nvSpPr>
          <p:cNvPr id="50" name="object 50"/>
          <p:cNvSpPr txBox="1"/>
          <p:nvPr/>
        </p:nvSpPr>
        <p:spPr>
          <a:xfrm>
            <a:off x="7071741" y="3187699"/>
            <a:ext cx="321945" cy="269240"/>
          </a:xfrm>
          <a:prstGeom prst="rect">
            <a:avLst/>
          </a:prstGeom>
        </p:spPr>
        <p:txBody>
          <a:bodyPr vert="horz" wrap="square" lIns="0" tIns="12065" rIns="0" bIns="0" rtlCol="0">
            <a:spAutoFit/>
          </a:bodyPr>
          <a:lstStyle/>
          <a:p>
            <a:pPr marL="12700">
              <a:lnSpc>
                <a:spcPct val="100000"/>
              </a:lnSpc>
              <a:spcBef>
                <a:spcPts val="95"/>
              </a:spcBef>
            </a:pPr>
            <a:r>
              <a:rPr sz="1600" spc="45" dirty="0">
                <a:solidFill>
                  <a:srgbClr val="005392"/>
                </a:solidFill>
                <a:latin typeface="Cambria"/>
                <a:cs typeface="Cambria"/>
              </a:rPr>
              <a:t>file</a:t>
            </a:r>
            <a:endParaRPr sz="1600">
              <a:latin typeface="Cambria"/>
              <a:cs typeface="Cambria"/>
            </a:endParaRPr>
          </a:p>
        </p:txBody>
      </p:sp>
      <p:sp>
        <p:nvSpPr>
          <p:cNvPr id="51" name="object 51"/>
          <p:cNvSpPr txBox="1"/>
          <p:nvPr/>
        </p:nvSpPr>
        <p:spPr>
          <a:xfrm>
            <a:off x="6957441" y="2034770"/>
            <a:ext cx="2322830" cy="967740"/>
          </a:xfrm>
          <a:prstGeom prst="rect">
            <a:avLst/>
          </a:prstGeom>
        </p:spPr>
        <p:txBody>
          <a:bodyPr vert="horz" wrap="square" lIns="0" tIns="212725" rIns="0" bIns="0" rtlCol="0">
            <a:spAutoFit/>
          </a:bodyPr>
          <a:lstStyle/>
          <a:p>
            <a:pPr marL="12700">
              <a:lnSpc>
                <a:spcPct val="100000"/>
              </a:lnSpc>
              <a:spcBef>
                <a:spcPts val="1675"/>
              </a:spcBef>
            </a:pPr>
            <a:r>
              <a:rPr sz="2400" spc="45" dirty="0">
                <a:solidFill>
                  <a:srgbClr val="005392"/>
                </a:solidFill>
                <a:latin typeface="Cambria"/>
                <a:cs typeface="Cambria"/>
              </a:rPr>
              <a:t>sw</a:t>
            </a:r>
            <a:r>
              <a:rPr sz="2400" spc="90" dirty="0">
                <a:solidFill>
                  <a:srgbClr val="005392"/>
                </a:solidFill>
                <a:latin typeface="Cambria"/>
                <a:cs typeface="Cambria"/>
              </a:rPr>
              <a:t> </a:t>
            </a:r>
            <a:r>
              <a:rPr sz="2400" spc="85" dirty="0">
                <a:solidFill>
                  <a:srgbClr val="005392"/>
                </a:solidFill>
                <a:latin typeface="Cambria"/>
                <a:cs typeface="Cambria"/>
              </a:rPr>
              <a:t>r1,</a:t>
            </a:r>
            <a:r>
              <a:rPr sz="2400" spc="110" dirty="0">
                <a:solidFill>
                  <a:srgbClr val="005392"/>
                </a:solidFill>
                <a:latin typeface="Cambria"/>
                <a:cs typeface="Cambria"/>
              </a:rPr>
              <a:t> </a:t>
            </a:r>
            <a:r>
              <a:rPr sz="2400" spc="-30" dirty="0">
                <a:solidFill>
                  <a:srgbClr val="005392"/>
                </a:solidFill>
                <a:latin typeface="Cambria"/>
                <a:cs typeface="Cambria"/>
              </a:rPr>
              <a:t>10(r2)</a:t>
            </a:r>
            <a:endParaRPr sz="2400">
              <a:latin typeface="Cambria"/>
              <a:cs typeface="Cambria"/>
            </a:endParaRPr>
          </a:p>
          <a:p>
            <a:pPr marL="1546225">
              <a:lnSpc>
                <a:spcPct val="100000"/>
              </a:lnSpc>
              <a:spcBef>
                <a:spcPts val="1040"/>
              </a:spcBef>
            </a:pPr>
            <a:r>
              <a:rPr sz="1600" spc="35" dirty="0">
                <a:solidFill>
                  <a:srgbClr val="005392"/>
                </a:solidFill>
                <a:latin typeface="Cambria"/>
                <a:cs typeface="Cambria"/>
              </a:rPr>
              <a:t>memory</a:t>
            </a:r>
            <a:endParaRPr sz="1600">
              <a:latin typeface="Cambria"/>
              <a:cs typeface="Cambria"/>
            </a:endParaRPr>
          </a:p>
        </p:txBody>
      </p:sp>
      <p:grpSp>
        <p:nvGrpSpPr>
          <p:cNvPr id="52" name="object 52"/>
          <p:cNvGrpSpPr/>
          <p:nvPr/>
        </p:nvGrpSpPr>
        <p:grpSpPr>
          <a:xfrm>
            <a:off x="7597902" y="3678809"/>
            <a:ext cx="1717039" cy="915035"/>
            <a:chOff x="7597902" y="3678809"/>
            <a:chExt cx="1717039" cy="915035"/>
          </a:xfrm>
        </p:grpSpPr>
        <p:sp>
          <p:nvSpPr>
            <p:cNvPr id="53" name="object 53"/>
            <p:cNvSpPr/>
            <p:nvPr/>
          </p:nvSpPr>
          <p:spPr>
            <a:xfrm>
              <a:off x="8554974" y="4171950"/>
              <a:ext cx="655320" cy="140335"/>
            </a:xfrm>
            <a:custGeom>
              <a:avLst/>
              <a:gdLst/>
              <a:ahLst/>
              <a:cxnLst/>
              <a:rect l="l" t="t" r="r" b="b"/>
              <a:pathLst>
                <a:path w="655320" h="140335">
                  <a:moveTo>
                    <a:pt x="655320" y="0"/>
                  </a:moveTo>
                  <a:lnTo>
                    <a:pt x="0" y="0"/>
                  </a:lnTo>
                  <a:lnTo>
                    <a:pt x="0" y="140207"/>
                  </a:lnTo>
                  <a:lnTo>
                    <a:pt x="655320" y="140207"/>
                  </a:lnTo>
                  <a:lnTo>
                    <a:pt x="655320" y="0"/>
                  </a:lnTo>
                  <a:close/>
                </a:path>
              </a:pathLst>
            </a:custGeom>
            <a:solidFill>
              <a:srgbClr val="C1EAEF"/>
            </a:solidFill>
          </p:spPr>
          <p:txBody>
            <a:bodyPr wrap="square" lIns="0" tIns="0" rIns="0" bIns="0" rtlCol="0"/>
            <a:lstStyle/>
            <a:p>
              <a:endParaRPr/>
            </a:p>
          </p:txBody>
        </p:sp>
        <p:sp>
          <p:nvSpPr>
            <p:cNvPr id="54" name="object 54"/>
            <p:cNvSpPr/>
            <p:nvPr/>
          </p:nvSpPr>
          <p:spPr>
            <a:xfrm>
              <a:off x="8554974" y="4171950"/>
              <a:ext cx="655320" cy="140335"/>
            </a:xfrm>
            <a:custGeom>
              <a:avLst/>
              <a:gdLst/>
              <a:ahLst/>
              <a:cxnLst/>
              <a:rect l="l" t="t" r="r" b="b"/>
              <a:pathLst>
                <a:path w="655320" h="140335">
                  <a:moveTo>
                    <a:pt x="0" y="140207"/>
                  </a:moveTo>
                  <a:lnTo>
                    <a:pt x="655320" y="140207"/>
                  </a:lnTo>
                  <a:lnTo>
                    <a:pt x="655320" y="0"/>
                  </a:lnTo>
                  <a:lnTo>
                    <a:pt x="0" y="0"/>
                  </a:lnTo>
                  <a:lnTo>
                    <a:pt x="0" y="140207"/>
                  </a:lnTo>
                  <a:close/>
                </a:path>
              </a:pathLst>
            </a:custGeom>
            <a:ln w="3175">
              <a:solidFill>
                <a:srgbClr val="15111D"/>
              </a:solidFill>
            </a:ln>
          </p:spPr>
          <p:txBody>
            <a:bodyPr wrap="square" lIns="0" tIns="0" rIns="0" bIns="0" rtlCol="0"/>
            <a:lstStyle/>
            <a:p>
              <a:endParaRPr/>
            </a:p>
          </p:txBody>
        </p:sp>
        <p:sp>
          <p:nvSpPr>
            <p:cNvPr id="55" name="object 55"/>
            <p:cNvSpPr/>
            <p:nvPr/>
          </p:nvSpPr>
          <p:spPr>
            <a:xfrm>
              <a:off x="8559546" y="4316730"/>
              <a:ext cx="647700" cy="139065"/>
            </a:xfrm>
            <a:custGeom>
              <a:avLst/>
              <a:gdLst/>
              <a:ahLst/>
              <a:cxnLst/>
              <a:rect l="l" t="t" r="r" b="b"/>
              <a:pathLst>
                <a:path w="647700" h="139064">
                  <a:moveTo>
                    <a:pt x="647700" y="0"/>
                  </a:moveTo>
                  <a:lnTo>
                    <a:pt x="0" y="0"/>
                  </a:lnTo>
                  <a:lnTo>
                    <a:pt x="0" y="138684"/>
                  </a:lnTo>
                  <a:lnTo>
                    <a:pt x="647700" y="138684"/>
                  </a:lnTo>
                  <a:lnTo>
                    <a:pt x="647700" y="0"/>
                  </a:lnTo>
                  <a:close/>
                </a:path>
              </a:pathLst>
            </a:custGeom>
            <a:solidFill>
              <a:srgbClr val="C1EAEF"/>
            </a:solidFill>
          </p:spPr>
          <p:txBody>
            <a:bodyPr wrap="square" lIns="0" tIns="0" rIns="0" bIns="0" rtlCol="0"/>
            <a:lstStyle/>
            <a:p>
              <a:endParaRPr/>
            </a:p>
          </p:txBody>
        </p:sp>
        <p:sp>
          <p:nvSpPr>
            <p:cNvPr id="56" name="object 56"/>
            <p:cNvSpPr/>
            <p:nvPr/>
          </p:nvSpPr>
          <p:spPr>
            <a:xfrm>
              <a:off x="8559546" y="4316730"/>
              <a:ext cx="647700" cy="139065"/>
            </a:xfrm>
            <a:custGeom>
              <a:avLst/>
              <a:gdLst/>
              <a:ahLst/>
              <a:cxnLst/>
              <a:rect l="l" t="t" r="r" b="b"/>
              <a:pathLst>
                <a:path w="647700" h="139064">
                  <a:moveTo>
                    <a:pt x="0" y="138684"/>
                  </a:moveTo>
                  <a:lnTo>
                    <a:pt x="647700" y="138684"/>
                  </a:lnTo>
                  <a:lnTo>
                    <a:pt x="647700" y="0"/>
                  </a:lnTo>
                  <a:lnTo>
                    <a:pt x="0" y="0"/>
                  </a:lnTo>
                  <a:lnTo>
                    <a:pt x="0" y="138684"/>
                  </a:lnTo>
                  <a:close/>
                </a:path>
              </a:pathLst>
            </a:custGeom>
            <a:ln w="3175">
              <a:solidFill>
                <a:srgbClr val="15111D"/>
              </a:solidFill>
            </a:ln>
          </p:spPr>
          <p:txBody>
            <a:bodyPr wrap="square" lIns="0" tIns="0" rIns="0" bIns="0" rtlCol="0"/>
            <a:lstStyle/>
            <a:p>
              <a:endParaRPr/>
            </a:p>
          </p:txBody>
        </p:sp>
        <p:sp>
          <p:nvSpPr>
            <p:cNvPr id="57" name="object 57"/>
            <p:cNvSpPr/>
            <p:nvPr/>
          </p:nvSpPr>
          <p:spPr>
            <a:xfrm>
              <a:off x="8558022" y="4452366"/>
              <a:ext cx="647700" cy="140335"/>
            </a:xfrm>
            <a:custGeom>
              <a:avLst/>
              <a:gdLst/>
              <a:ahLst/>
              <a:cxnLst/>
              <a:rect l="l" t="t" r="r" b="b"/>
              <a:pathLst>
                <a:path w="647700" h="140335">
                  <a:moveTo>
                    <a:pt x="647700" y="0"/>
                  </a:moveTo>
                  <a:lnTo>
                    <a:pt x="0" y="0"/>
                  </a:lnTo>
                  <a:lnTo>
                    <a:pt x="0" y="140207"/>
                  </a:lnTo>
                  <a:lnTo>
                    <a:pt x="647700" y="140207"/>
                  </a:lnTo>
                  <a:lnTo>
                    <a:pt x="647700" y="0"/>
                  </a:lnTo>
                  <a:close/>
                </a:path>
              </a:pathLst>
            </a:custGeom>
            <a:solidFill>
              <a:srgbClr val="C1EAEF"/>
            </a:solidFill>
          </p:spPr>
          <p:txBody>
            <a:bodyPr wrap="square" lIns="0" tIns="0" rIns="0" bIns="0" rtlCol="0"/>
            <a:lstStyle/>
            <a:p>
              <a:endParaRPr/>
            </a:p>
          </p:txBody>
        </p:sp>
        <p:sp>
          <p:nvSpPr>
            <p:cNvPr id="58" name="object 58"/>
            <p:cNvSpPr/>
            <p:nvPr/>
          </p:nvSpPr>
          <p:spPr>
            <a:xfrm>
              <a:off x="8558022" y="4452366"/>
              <a:ext cx="647700" cy="140335"/>
            </a:xfrm>
            <a:custGeom>
              <a:avLst/>
              <a:gdLst/>
              <a:ahLst/>
              <a:cxnLst/>
              <a:rect l="l" t="t" r="r" b="b"/>
              <a:pathLst>
                <a:path w="647700" h="140335">
                  <a:moveTo>
                    <a:pt x="0" y="140207"/>
                  </a:moveTo>
                  <a:lnTo>
                    <a:pt x="647700" y="140207"/>
                  </a:lnTo>
                  <a:lnTo>
                    <a:pt x="647700" y="0"/>
                  </a:lnTo>
                  <a:lnTo>
                    <a:pt x="0" y="0"/>
                  </a:lnTo>
                  <a:lnTo>
                    <a:pt x="0" y="140207"/>
                  </a:lnTo>
                  <a:close/>
                </a:path>
              </a:pathLst>
            </a:custGeom>
            <a:ln w="3175">
              <a:solidFill>
                <a:srgbClr val="15111D"/>
              </a:solidFill>
            </a:ln>
          </p:spPr>
          <p:txBody>
            <a:bodyPr wrap="square" lIns="0" tIns="0" rIns="0" bIns="0" rtlCol="0"/>
            <a:lstStyle/>
            <a:p>
              <a:endParaRPr/>
            </a:p>
          </p:txBody>
        </p:sp>
        <p:sp>
          <p:nvSpPr>
            <p:cNvPr id="59" name="object 59"/>
            <p:cNvSpPr/>
            <p:nvPr/>
          </p:nvSpPr>
          <p:spPr>
            <a:xfrm>
              <a:off x="7597902" y="3793998"/>
              <a:ext cx="1716405" cy="792480"/>
            </a:xfrm>
            <a:custGeom>
              <a:avLst/>
              <a:gdLst/>
              <a:ahLst/>
              <a:cxnLst/>
              <a:rect l="l" t="t" r="r" b="b"/>
              <a:pathLst>
                <a:path w="1716404" h="792479">
                  <a:moveTo>
                    <a:pt x="1656588" y="242315"/>
                  </a:moveTo>
                  <a:lnTo>
                    <a:pt x="1716024" y="302894"/>
                  </a:lnTo>
                  <a:lnTo>
                    <a:pt x="1716024" y="735583"/>
                  </a:lnTo>
                  <a:lnTo>
                    <a:pt x="1660271" y="792479"/>
                  </a:lnTo>
                </a:path>
                <a:path w="1716404" h="792479">
                  <a:moveTo>
                    <a:pt x="0" y="0"/>
                  </a:moveTo>
                  <a:lnTo>
                    <a:pt x="228600" y="0"/>
                  </a:lnTo>
                </a:path>
              </a:pathLst>
            </a:custGeom>
            <a:ln w="3175">
              <a:solidFill>
                <a:srgbClr val="000000"/>
              </a:solidFill>
            </a:ln>
          </p:spPr>
          <p:txBody>
            <a:bodyPr wrap="square" lIns="0" tIns="0" rIns="0" bIns="0" rtlCol="0"/>
            <a:lstStyle/>
            <a:p>
              <a:endParaRPr/>
            </a:p>
          </p:txBody>
        </p:sp>
        <p:sp>
          <p:nvSpPr>
            <p:cNvPr id="60" name="object 60"/>
            <p:cNvSpPr/>
            <p:nvPr/>
          </p:nvSpPr>
          <p:spPr>
            <a:xfrm>
              <a:off x="7722870" y="3765042"/>
              <a:ext cx="104139" cy="59690"/>
            </a:xfrm>
            <a:custGeom>
              <a:avLst/>
              <a:gdLst/>
              <a:ahLst/>
              <a:cxnLst/>
              <a:rect l="l" t="t" r="r" b="b"/>
              <a:pathLst>
                <a:path w="104140" h="59689">
                  <a:moveTo>
                    <a:pt x="0" y="0"/>
                  </a:moveTo>
                  <a:lnTo>
                    <a:pt x="29845" y="28955"/>
                  </a:lnTo>
                  <a:lnTo>
                    <a:pt x="0" y="59435"/>
                  </a:lnTo>
                  <a:lnTo>
                    <a:pt x="103631" y="28955"/>
                  </a:lnTo>
                  <a:lnTo>
                    <a:pt x="0" y="0"/>
                  </a:lnTo>
                  <a:close/>
                </a:path>
              </a:pathLst>
            </a:custGeom>
            <a:solidFill>
              <a:srgbClr val="000000"/>
            </a:solidFill>
          </p:spPr>
          <p:txBody>
            <a:bodyPr wrap="square" lIns="0" tIns="0" rIns="0" bIns="0" rtlCol="0"/>
            <a:lstStyle/>
            <a:p>
              <a:endParaRPr/>
            </a:p>
          </p:txBody>
        </p:sp>
        <p:sp>
          <p:nvSpPr>
            <p:cNvPr id="61" name="object 61"/>
            <p:cNvSpPr/>
            <p:nvPr/>
          </p:nvSpPr>
          <p:spPr>
            <a:xfrm>
              <a:off x="7722870" y="3765042"/>
              <a:ext cx="104139" cy="59690"/>
            </a:xfrm>
            <a:custGeom>
              <a:avLst/>
              <a:gdLst/>
              <a:ahLst/>
              <a:cxnLst/>
              <a:rect l="l" t="t" r="r" b="b"/>
              <a:pathLst>
                <a:path w="104140" h="59689">
                  <a:moveTo>
                    <a:pt x="29845" y="28955"/>
                  </a:moveTo>
                  <a:lnTo>
                    <a:pt x="0" y="59435"/>
                  </a:lnTo>
                  <a:lnTo>
                    <a:pt x="103631" y="28955"/>
                  </a:lnTo>
                  <a:lnTo>
                    <a:pt x="0" y="0"/>
                  </a:lnTo>
                  <a:lnTo>
                    <a:pt x="29845" y="28955"/>
                  </a:lnTo>
                  <a:close/>
                </a:path>
              </a:pathLst>
            </a:custGeom>
            <a:ln w="3175">
              <a:solidFill>
                <a:srgbClr val="000000"/>
              </a:solidFill>
            </a:ln>
          </p:spPr>
          <p:txBody>
            <a:bodyPr wrap="square" lIns="0" tIns="0" rIns="0" bIns="0" rtlCol="0"/>
            <a:lstStyle/>
            <a:p>
              <a:endParaRPr/>
            </a:p>
          </p:txBody>
        </p:sp>
        <p:sp>
          <p:nvSpPr>
            <p:cNvPr id="62" name="object 62"/>
            <p:cNvSpPr/>
            <p:nvPr/>
          </p:nvSpPr>
          <p:spPr>
            <a:xfrm>
              <a:off x="7826502" y="3679698"/>
              <a:ext cx="266700" cy="260985"/>
            </a:xfrm>
            <a:custGeom>
              <a:avLst/>
              <a:gdLst/>
              <a:ahLst/>
              <a:cxnLst/>
              <a:rect l="l" t="t" r="r" b="b"/>
              <a:pathLst>
                <a:path w="266700" h="260985">
                  <a:moveTo>
                    <a:pt x="133350" y="0"/>
                  </a:moveTo>
                  <a:lnTo>
                    <a:pt x="91196" y="6638"/>
                  </a:lnTo>
                  <a:lnTo>
                    <a:pt x="54589" y="25127"/>
                  </a:lnTo>
                  <a:lnTo>
                    <a:pt x="25725" y="53327"/>
                  </a:lnTo>
                  <a:lnTo>
                    <a:pt x="6797" y="89099"/>
                  </a:lnTo>
                  <a:lnTo>
                    <a:pt x="0" y="130301"/>
                  </a:lnTo>
                  <a:lnTo>
                    <a:pt x="6797" y="171504"/>
                  </a:lnTo>
                  <a:lnTo>
                    <a:pt x="25725" y="207276"/>
                  </a:lnTo>
                  <a:lnTo>
                    <a:pt x="54589" y="235476"/>
                  </a:lnTo>
                  <a:lnTo>
                    <a:pt x="91196" y="253965"/>
                  </a:lnTo>
                  <a:lnTo>
                    <a:pt x="133350" y="260603"/>
                  </a:lnTo>
                  <a:lnTo>
                    <a:pt x="175503" y="253965"/>
                  </a:lnTo>
                  <a:lnTo>
                    <a:pt x="212110" y="235476"/>
                  </a:lnTo>
                  <a:lnTo>
                    <a:pt x="240974" y="207276"/>
                  </a:lnTo>
                  <a:lnTo>
                    <a:pt x="259902" y="171504"/>
                  </a:lnTo>
                  <a:lnTo>
                    <a:pt x="266700" y="130301"/>
                  </a:lnTo>
                  <a:lnTo>
                    <a:pt x="259902" y="89099"/>
                  </a:lnTo>
                  <a:lnTo>
                    <a:pt x="240974" y="53327"/>
                  </a:lnTo>
                  <a:lnTo>
                    <a:pt x="212110" y="25127"/>
                  </a:lnTo>
                  <a:lnTo>
                    <a:pt x="175503" y="6638"/>
                  </a:lnTo>
                  <a:lnTo>
                    <a:pt x="133350" y="0"/>
                  </a:lnTo>
                  <a:close/>
                </a:path>
              </a:pathLst>
            </a:custGeom>
            <a:solidFill>
              <a:srgbClr val="AAD300"/>
            </a:solidFill>
          </p:spPr>
          <p:txBody>
            <a:bodyPr wrap="square" lIns="0" tIns="0" rIns="0" bIns="0" rtlCol="0"/>
            <a:lstStyle/>
            <a:p>
              <a:endParaRPr/>
            </a:p>
          </p:txBody>
        </p:sp>
        <p:sp>
          <p:nvSpPr>
            <p:cNvPr id="63" name="object 63"/>
            <p:cNvSpPr/>
            <p:nvPr/>
          </p:nvSpPr>
          <p:spPr>
            <a:xfrm>
              <a:off x="7826502" y="3679698"/>
              <a:ext cx="721360" cy="441959"/>
            </a:xfrm>
            <a:custGeom>
              <a:avLst/>
              <a:gdLst/>
              <a:ahLst/>
              <a:cxnLst/>
              <a:rect l="l" t="t" r="r" b="b"/>
              <a:pathLst>
                <a:path w="721359" h="441960">
                  <a:moveTo>
                    <a:pt x="0" y="130301"/>
                  </a:moveTo>
                  <a:lnTo>
                    <a:pt x="6797" y="89099"/>
                  </a:lnTo>
                  <a:lnTo>
                    <a:pt x="25725" y="53327"/>
                  </a:lnTo>
                  <a:lnTo>
                    <a:pt x="54589" y="25127"/>
                  </a:lnTo>
                  <a:lnTo>
                    <a:pt x="91196" y="6638"/>
                  </a:lnTo>
                  <a:lnTo>
                    <a:pt x="133350" y="0"/>
                  </a:lnTo>
                  <a:lnTo>
                    <a:pt x="175503" y="6638"/>
                  </a:lnTo>
                  <a:lnTo>
                    <a:pt x="212110" y="25127"/>
                  </a:lnTo>
                  <a:lnTo>
                    <a:pt x="240974" y="53327"/>
                  </a:lnTo>
                  <a:lnTo>
                    <a:pt x="259902" y="89099"/>
                  </a:lnTo>
                  <a:lnTo>
                    <a:pt x="266700" y="130301"/>
                  </a:lnTo>
                  <a:lnTo>
                    <a:pt x="259902" y="171504"/>
                  </a:lnTo>
                  <a:lnTo>
                    <a:pt x="240974" y="207276"/>
                  </a:lnTo>
                  <a:lnTo>
                    <a:pt x="212110" y="235476"/>
                  </a:lnTo>
                  <a:lnTo>
                    <a:pt x="175503" y="253965"/>
                  </a:lnTo>
                  <a:lnTo>
                    <a:pt x="133350" y="260603"/>
                  </a:lnTo>
                  <a:lnTo>
                    <a:pt x="91196" y="253965"/>
                  </a:lnTo>
                  <a:lnTo>
                    <a:pt x="54589" y="235476"/>
                  </a:lnTo>
                  <a:lnTo>
                    <a:pt x="25725" y="207276"/>
                  </a:lnTo>
                  <a:lnTo>
                    <a:pt x="6797" y="171504"/>
                  </a:lnTo>
                  <a:lnTo>
                    <a:pt x="0" y="130301"/>
                  </a:lnTo>
                  <a:close/>
                </a:path>
                <a:path w="721359" h="441960">
                  <a:moveTo>
                    <a:pt x="144779" y="24383"/>
                  </a:moveTo>
                  <a:lnTo>
                    <a:pt x="144779" y="220979"/>
                  </a:lnTo>
                </a:path>
                <a:path w="721359" h="441960">
                  <a:moveTo>
                    <a:pt x="45720" y="121919"/>
                  </a:moveTo>
                  <a:lnTo>
                    <a:pt x="236220" y="114300"/>
                  </a:lnTo>
                </a:path>
                <a:path w="721359" h="441960">
                  <a:moveTo>
                    <a:pt x="281940" y="114300"/>
                  </a:moveTo>
                  <a:lnTo>
                    <a:pt x="471170" y="114300"/>
                  </a:lnTo>
                  <a:lnTo>
                    <a:pt x="471170" y="441959"/>
                  </a:lnTo>
                  <a:lnTo>
                    <a:pt x="720851" y="441959"/>
                  </a:lnTo>
                </a:path>
              </a:pathLst>
            </a:custGeom>
            <a:ln w="3175">
              <a:solidFill>
                <a:srgbClr val="000000"/>
              </a:solidFill>
            </a:ln>
          </p:spPr>
          <p:txBody>
            <a:bodyPr wrap="square" lIns="0" tIns="0" rIns="0" bIns="0" rtlCol="0"/>
            <a:lstStyle/>
            <a:p>
              <a:endParaRPr/>
            </a:p>
          </p:txBody>
        </p:sp>
        <p:pic>
          <p:nvPicPr>
            <p:cNvPr id="64" name="object 64"/>
            <p:cNvPicPr/>
            <p:nvPr/>
          </p:nvPicPr>
          <p:blipFill>
            <a:blip r:embed="rId5" cstate="print"/>
            <a:stretch>
              <a:fillRect/>
            </a:stretch>
          </p:blipFill>
          <p:spPr>
            <a:xfrm>
              <a:off x="8397113" y="4076573"/>
              <a:ext cx="151130" cy="87121"/>
            </a:xfrm>
            <a:prstGeom prst="rect">
              <a:avLst/>
            </a:prstGeom>
          </p:spPr>
        </p:pic>
      </p:grpSp>
      <p:sp>
        <p:nvSpPr>
          <p:cNvPr id="65" name="object 65"/>
          <p:cNvSpPr txBox="1"/>
          <p:nvPr/>
        </p:nvSpPr>
        <p:spPr>
          <a:xfrm>
            <a:off x="7799069" y="3179826"/>
            <a:ext cx="403860" cy="266065"/>
          </a:xfrm>
          <a:prstGeom prst="rect">
            <a:avLst/>
          </a:prstGeom>
          <a:solidFill>
            <a:srgbClr val="C1EAEF"/>
          </a:solidFill>
          <a:ln w="3175">
            <a:solidFill>
              <a:srgbClr val="15111D"/>
            </a:solidFill>
          </a:ln>
        </p:spPr>
        <p:txBody>
          <a:bodyPr vert="horz" wrap="square" lIns="0" tIns="32384" rIns="0" bIns="0" rtlCol="0">
            <a:spAutoFit/>
          </a:bodyPr>
          <a:lstStyle/>
          <a:p>
            <a:pPr marL="73660">
              <a:lnSpc>
                <a:spcPts val="1839"/>
              </a:lnSpc>
              <a:spcBef>
                <a:spcPts val="254"/>
              </a:spcBef>
            </a:pPr>
            <a:r>
              <a:rPr sz="1600" dirty="0">
                <a:solidFill>
                  <a:srgbClr val="005392"/>
                </a:solidFill>
                <a:latin typeface="Cambria"/>
                <a:cs typeface="Cambria"/>
              </a:rPr>
              <a:t>10</a:t>
            </a:r>
            <a:endParaRPr sz="1600">
              <a:latin typeface="Cambria"/>
              <a:cs typeface="Cambria"/>
            </a:endParaRPr>
          </a:p>
        </p:txBody>
      </p:sp>
      <p:sp>
        <p:nvSpPr>
          <p:cNvPr id="66" name="object 66"/>
          <p:cNvSpPr txBox="1"/>
          <p:nvPr/>
        </p:nvSpPr>
        <p:spPr>
          <a:xfrm>
            <a:off x="4156709" y="6160109"/>
            <a:ext cx="337185" cy="330835"/>
          </a:xfrm>
          <a:prstGeom prst="rect">
            <a:avLst/>
          </a:prstGeom>
        </p:spPr>
        <p:txBody>
          <a:bodyPr vert="horz" wrap="square" lIns="0" tIns="12700" rIns="0" bIns="0" rtlCol="0">
            <a:spAutoFit/>
          </a:bodyPr>
          <a:lstStyle/>
          <a:p>
            <a:pPr marL="12700">
              <a:lnSpc>
                <a:spcPct val="100000"/>
              </a:lnSpc>
              <a:spcBef>
                <a:spcPts val="100"/>
              </a:spcBef>
            </a:pPr>
            <a:r>
              <a:rPr sz="2000" spc="20" dirty="0">
                <a:solidFill>
                  <a:srgbClr val="005392"/>
                </a:solidFill>
                <a:latin typeface="Cambria"/>
                <a:cs typeface="Cambria"/>
              </a:rPr>
              <a:t>(a</a:t>
            </a:r>
            <a:r>
              <a:rPr sz="2000" spc="-100" dirty="0">
                <a:solidFill>
                  <a:srgbClr val="005392"/>
                </a:solidFill>
                <a:latin typeface="Cambria"/>
                <a:cs typeface="Cambria"/>
              </a:rPr>
              <a:t>)</a:t>
            </a:r>
            <a:endParaRPr sz="2000">
              <a:latin typeface="Cambria"/>
              <a:cs typeface="Cambria"/>
            </a:endParaRPr>
          </a:p>
        </p:txBody>
      </p:sp>
      <p:sp>
        <p:nvSpPr>
          <p:cNvPr id="67" name="object 67"/>
          <p:cNvSpPr txBox="1"/>
          <p:nvPr/>
        </p:nvSpPr>
        <p:spPr>
          <a:xfrm>
            <a:off x="8059293" y="6148527"/>
            <a:ext cx="337185" cy="331470"/>
          </a:xfrm>
          <a:prstGeom prst="rect">
            <a:avLst/>
          </a:prstGeom>
        </p:spPr>
        <p:txBody>
          <a:bodyPr vert="horz" wrap="square" lIns="0" tIns="13335" rIns="0" bIns="0" rtlCol="0">
            <a:spAutoFit/>
          </a:bodyPr>
          <a:lstStyle/>
          <a:p>
            <a:pPr marL="12700">
              <a:lnSpc>
                <a:spcPct val="100000"/>
              </a:lnSpc>
              <a:spcBef>
                <a:spcPts val="105"/>
              </a:spcBef>
            </a:pPr>
            <a:r>
              <a:rPr sz="2000" spc="-60" dirty="0">
                <a:solidFill>
                  <a:srgbClr val="005392"/>
                </a:solidFill>
                <a:latin typeface="Cambria"/>
                <a:cs typeface="Cambria"/>
              </a:rPr>
              <a:t>(b)</a:t>
            </a:r>
            <a:endParaRPr sz="2000">
              <a:latin typeface="Cambria"/>
              <a:cs typeface="Cambria"/>
            </a:endParaRPr>
          </a:p>
        </p:txBody>
      </p:sp>
      <p:sp>
        <p:nvSpPr>
          <p:cNvPr id="69" name="object 69"/>
          <p:cNvSpPr txBox="1"/>
          <p:nvPr/>
        </p:nvSpPr>
        <p:spPr>
          <a:xfrm>
            <a:off x="332943" y="1221740"/>
            <a:ext cx="10535285" cy="878840"/>
          </a:xfrm>
          <a:prstGeom prst="rect">
            <a:avLst/>
          </a:prstGeom>
        </p:spPr>
        <p:txBody>
          <a:bodyPr vert="horz" wrap="square" lIns="0" tIns="12065" rIns="0" bIns="0" rtlCol="0">
            <a:spAutoFit/>
          </a:bodyPr>
          <a:lstStyle/>
          <a:p>
            <a:pPr marL="12700" marR="5080">
              <a:lnSpc>
                <a:spcPct val="100000"/>
              </a:lnSpc>
              <a:spcBef>
                <a:spcPts val="95"/>
              </a:spcBef>
            </a:pPr>
            <a:r>
              <a:rPr sz="2800" spc="125" dirty="0">
                <a:solidFill>
                  <a:srgbClr val="005392"/>
                </a:solidFill>
                <a:latin typeface="Cambria"/>
                <a:cs typeface="Cambria"/>
              </a:rPr>
              <a:t>Load</a:t>
            </a:r>
            <a:r>
              <a:rPr sz="2800" spc="155" dirty="0">
                <a:solidFill>
                  <a:srgbClr val="005392"/>
                </a:solidFill>
                <a:latin typeface="Cambria"/>
                <a:cs typeface="Cambria"/>
              </a:rPr>
              <a:t> </a:t>
            </a:r>
            <a:r>
              <a:rPr sz="2800" spc="125" dirty="0">
                <a:solidFill>
                  <a:srgbClr val="005392"/>
                </a:solidFill>
                <a:latin typeface="Cambria"/>
                <a:cs typeface="Cambria"/>
              </a:rPr>
              <a:t>and</a:t>
            </a:r>
            <a:r>
              <a:rPr sz="2800" spc="170" dirty="0">
                <a:solidFill>
                  <a:srgbClr val="005392"/>
                </a:solidFill>
                <a:latin typeface="Cambria"/>
                <a:cs typeface="Cambria"/>
              </a:rPr>
              <a:t> </a:t>
            </a:r>
            <a:r>
              <a:rPr sz="2800" spc="50" dirty="0">
                <a:solidFill>
                  <a:srgbClr val="005392"/>
                </a:solidFill>
                <a:latin typeface="Cambria"/>
                <a:cs typeface="Cambria"/>
              </a:rPr>
              <a:t>store</a:t>
            </a:r>
            <a:r>
              <a:rPr sz="2800" spc="145" dirty="0">
                <a:solidFill>
                  <a:srgbClr val="005392"/>
                </a:solidFill>
                <a:latin typeface="Cambria"/>
                <a:cs typeface="Cambria"/>
              </a:rPr>
              <a:t> </a:t>
            </a:r>
            <a:r>
              <a:rPr sz="2800" spc="90" dirty="0">
                <a:solidFill>
                  <a:srgbClr val="005392"/>
                </a:solidFill>
                <a:latin typeface="Cambria"/>
                <a:cs typeface="Cambria"/>
              </a:rPr>
              <a:t>instructions</a:t>
            </a:r>
            <a:r>
              <a:rPr sz="2800" spc="190" dirty="0">
                <a:solidFill>
                  <a:srgbClr val="005392"/>
                </a:solidFill>
                <a:latin typeface="Cambria"/>
                <a:cs typeface="Cambria"/>
              </a:rPr>
              <a:t> </a:t>
            </a:r>
            <a:r>
              <a:rPr sz="2800" spc="95" dirty="0">
                <a:solidFill>
                  <a:srgbClr val="005392"/>
                </a:solidFill>
                <a:latin typeface="Cambria"/>
                <a:cs typeface="Cambria"/>
              </a:rPr>
              <a:t>use</a:t>
            </a:r>
            <a:r>
              <a:rPr sz="2800" spc="170" dirty="0">
                <a:solidFill>
                  <a:srgbClr val="005392"/>
                </a:solidFill>
                <a:latin typeface="Cambria"/>
                <a:cs typeface="Cambria"/>
              </a:rPr>
              <a:t> </a:t>
            </a:r>
            <a:r>
              <a:rPr sz="2800" spc="85" dirty="0">
                <a:solidFill>
                  <a:srgbClr val="005392"/>
                </a:solidFill>
                <a:latin typeface="Cambria"/>
                <a:cs typeface="Cambria"/>
              </a:rPr>
              <a:t>register</a:t>
            </a:r>
            <a:r>
              <a:rPr sz="2800" spc="150" dirty="0">
                <a:solidFill>
                  <a:srgbClr val="005392"/>
                </a:solidFill>
                <a:latin typeface="Cambria"/>
                <a:cs typeface="Cambria"/>
              </a:rPr>
              <a:t> </a:t>
            </a:r>
            <a:r>
              <a:rPr sz="2800" spc="80" dirty="0">
                <a:solidFill>
                  <a:srgbClr val="005392"/>
                </a:solidFill>
                <a:latin typeface="Cambria"/>
                <a:cs typeface="Cambria"/>
              </a:rPr>
              <a:t>indirect</a:t>
            </a:r>
            <a:r>
              <a:rPr sz="2800" spc="180" dirty="0">
                <a:solidFill>
                  <a:srgbClr val="005392"/>
                </a:solidFill>
                <a:latin typeface="Cambria"/>
                <a:cs typeface="Cambria"/>
              </a:rPr>
              <a:t> </a:t>
            </a:r>
            <a:r>
              <a:rPr sz="2800" spc="125" dirty="0">
                <a:solidFill>
                  <a:srgbClr val="005392"/>
                </a:solidFill>
                <a:latin typeface="Cambria"/>
                <a:cs typeface="Cambria"/>
              </a:rPr>
              <a:t>and</a:t>
            </a:r>
            <a:r>
              <a:rPr sz="2800" spc="170" dirty="0">
                <a:solidFill>
                  <a:srgbClr val="005392"/>
                </a:solidFill>
                <a:latin typeface="Cambria"/>
                <a:cs typeface="Cambria"/>
              </a:rPr>
              <a:t> </a:t>
            </a:r>
            <a:r>
              <a:rPr sz="2800" spc="65" dirty="0">
                <a:solidFill>
                  <a:srgbClr val="005392"/>
                </a:solidFill>
                <a:latin typeface="Cambria"/>
                <a:cs typeface="Cambria"/>
              </a:rPr>
              <a:t>base-offset </a:t>
            </a:r>
            <a:r>
              <a:rPr sz="2800" spc="-600" dirty="0">
                <a:solidFill>
                  <a:srgbClr val="005392"/>
                </a:solidFill>
                <a:latin typeface="Cambria"/>
                <a:cs typeface="Cambria"/>
              </a:rPr>
              <a:t> </a:t>
            </a:r>
            <a:r>
              <a:rPr sz="2800" spc="90" dirty="0">
                <a:solidFill>
                  <a:srgbClr val="005392"/>
                </a:solidFill>
                <a:latin typeface="Cambria"/>
                <a:cs typeface="Cambria"/>
              </a:rPr>
              <a:t>addressing</a:t>
            </a:r>
            <a:r>
              <a:rPr sz="2800" spc="185" dirty="0">
                <a:solidFill>
                  <a:srgbClr val="005392"/>
                </a:solidFill>
                <a:latin typeface="Cambria"/>
                <a:cs typeface="Cambria"/>
              </a:rPr>
              <a:t> </a:t>
            </a:r>
            <a:r>
              <a:rPr sz="2800" spc="45" dirty="0">
                <a:solidFill>
                  <a:srgbClr val="005392"/>
                </a:solidFill>
                <a:latin typeface="Cambria"/>
                <a:cs typeface="Cambria"/>
              </a:rPr>
              <a:t>modes</a:t>
            </a:r>
            <a:endParaRPr sz="2800">
              <a:latin typeface="Cambria"/>
              <a:cs typeface="Cambria"/>
            </a:endParaRPr>
          </a:p>
        </p:txBody>
      </p:sp>
      <p:sp>
        <p:nvSpPr>
          <p:cNvPr id="70" name="object 70"/>
          <p:cNvSpPr txBox="1"/>
          <p:nvPr/>
        </p:nvSpPr>
        <p:spPr>
          <a:xfrm>
            <a:off x="491744" y="5229859"/>
            <a:ext cx="1461135" cy="574675"/>
          </a:xfrm>
          <a:prstGeom prst="rect">
            <a:avLst/>
          </a:prstGeom>
        </p:spPr>
        <p:txBody>
          <a:bodyPr vert="horz" wrap="square" lIns="0" tIns="12700" rIns="0" bIns="0" rtlCol="0">
            <a:spAutoFit/>
          </a:bodyPr>
          <a:lstStyle/>
          <a:p>
            <a:pPr marL="12700">
              <a:lnSpc>
                <a:spcPct val="100000"/>
              </a:lnSpc>
              <a:spcBef>
                <a:spcPts val="100"/>
              </a:spcBef>
            </a:pPr>
            <a:r>
              <a:rPr sz="1800" spc="-35" dirty="0">
                <a:solidFill>
                  <a:srgbClr val="005392"/>
                </a:solidFill>
                <a:latin typeface="Calibri"/>
                <a:cs typeface="Calibri"/>
              </a:rPr>
              <a:t>Lw</a:t>
            </a:r>
            <a:r>
              <a:rPr sz="1800" spc="-15" dirty="0">
                <a:solidFill>
                  <a:srgbClr val="005392"/>
                </a:solidFill>
                <a:latin typeface="Calibri"/>
                <a:cs typeface="Calibri"/>
              </a:rPr>
              <a:t> </a:t>
            </a:r>
            <a:r>
              <a:rPr sz="1800" dirty="0">
                <a:solidFill>
                  <a:srgbClr val="005392"/>
                </a:solidFill>
                <a:latin typeface="Calibri"/>
                <a:cs typeface="Calibri"/>
              </a:rPr>
              <a:t>=</a:t>
            </a:r>
            <a:r>
              <a:rPr sz="1800" spc="-25" dirty="0">
                <a:solidFill>
                  <a:srgbClr val="005392"/>
                </a:solidFill>
                <a:latin typeface="Calibri"/>
                <a:cs typeface="Calibri"/>
              </a:rPr>
              <a:t> </a:t>
            </a:r>
            <a:r>
              <a:rPr sz="1800" dirty="0">
                <a:solidFill>
                  <a:srgbClr val="005392"/>
                </a:solidFill>
                <a:latin typeface="Calibri"/>
                <a:cs typeface="Calibri"/>
              </a:rPr>
              <a:t>load</a:t>
            </a:r>
            <a:r>
              <a:rPr sz="1800" spc="-10" dirty="0">
                <a:solidFill>
                  <a:srgbClr val="005392"/>
                </a:solidFill>
                <a:latin typeface="Calibri"/>
                <a:cs typeface="Calibri"/>
              </a:rPr>
              <a:t> </a:t>
            </a:r>
            <a:r>
              <a:rPr sz="1800" spc="-15" dirty="0">
                <a:solidFill>
                  <a:srgbClr val="005392"/>
                </a:solidFill>
                <a:latin typeface="Calibri"/>
                <a:cs typeface="Calibri"/>
              </a:rPr>
              <a:t>word</a:t>
            </a:r>
            <a:endParaRPr sz="1800">
              <a:latin typeface="Calibri"/>
              <a:cs typeface="Calibri"/>
            </a:endParaRPr>
          </a:p>
          <a:p>
            <a:pPr marL="12700">
              <a:lnSpc>
                <a:spcPct val="100000"/>
              </a:lnSpc>
            </a:pPr>
            <a:r>
              <a:rPr sz="1800" spc="-10" dirty="0">
                <a:solidFill>
                  <a:srgbClr val="005392"/>
                </a:solidFill>
                <a:latin typeface="Calibri"/>
                <a:cs typeface="Calibri"/>
              </a:rPr>
              <a:t>Sw=</a:t>
            </a:r>
            <a:r>
              <a:rPr sz="1800" spc="-35" dirty="0">
                <a:solidFill>
                  <a:srgbClr val="005392"/>
                </a:solidFill>
                <a:latin typeface="Calibri"/>
                <a:cs typeface="Calibri"/>
              </a:rPr>
              <a:t> </a:t>
            </a:r>
            <a:r>
              <a:rPr sz="1800" spc="-15" dirty="0">
                <a:solidFill>
                  <a:srgbClr val="005392"/>
                </a:solidFill>
                <a:latin typeface="Calibri"/>
                <a:cs typeface="Calibri"/>
              </a:rPr>
              <a:t>store</a:t>
            </a:r>
            <a:r>
              <a:rPr sz="1800" spc="-35" dirty="0">
                <a:solidFill>
                  <a:srgbClr val="005392"/>
                </a:solidFill>
                <a:latin typeface="Calibri"/>
                <a:cs typeface="Calibri"/>
              </a:rPr>
              <a:t> </a:t>
            </a:r>
            <a:r>
              <a:rPr sz="1800" spc="-15" dirty="0">
                <a:solidFill>
                  <a:srgbClr val="005392"/>
                </a:solidFill>
                <a:latin typeface="Calibri"/>
                <a:cs typeface="Calibri"/>
              </a:rPr>
              <a:t>word</a:t>
            </a:r>
            <a:endParaRPr sz="18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670636"/>
            <a:ext cx="4243705" cy="635000"/>
          </a:xfrm>
          <a:prstGeom prst="rect">
            <a:avLst/>
          </a:prstGeom>
        </p:spPr>
        <p:txBody>
          <a:bodyPr vert="horz" wrap="square" lIns="0" tIns="12065" rIns="0" bIns="0" rtlCol="0">
            <a:spAutoFit/>
          </a:bodyPr>
          <a:lstStyle/>
          <a:p>
            <a:pPr marL="12700">
              <a:lnSpc>
                <a:spcPct val="100000"/>
              </a:lnSpc>
              <a:spcBef>
                <a:spcPts val="95"/>
              </a:spcBef>
            </a:pPr>
            <a:r>
              <a:rPr sz="4000" spc="280" dirty="0">
                <a:solidFill>
                  <a:srgbClr val="1B4078"/>
                </a:solidFill>
              </a:rPr>
              <a:t>Solved</a:t>
            </a:r>
            <a:r>
              <a:rPr sz="4000" spc="210" dirty="0">
                <a:solidFill>
                  <a:srgbClr val="1B4078"/>
                </a:solidFill>
              </a:rPr>
              <a:t> </a:t>
            </a:r>
            <a:r>
              <a:rPr sz="4000" spc="325" dirty="0">
                <a:solidFill>
                  <a:srgbClr val="1B4078"/>
                </a:solidFill>
              </a:rPr>
              <a:t>Example</a:t>
            </a:r>
            <a:endParaRPr sz="4000"/>
          </a:p>
        </p:txBody>
      </p:sp>
      <p:pic>
        <p:nvPicPr>
          <p:cNvPr id="4" name="object 4"/>
          <p:cNvPicPr/>
          <p:nvPr/>
        </p:nvPicPr>
        <p:blipFill>
          <a:blip r:embed="rId2" cstate="print"/>
          <a:stretch>
            <a:fillRect/>
          </a:stretch>
        </p:blipFill>
        <p:spPr>
          <a:xfrm>
            <a:off x="6381261" y="606330"/>
            <a:ext cx="5649775" cy="4282992"/>
          </a:xfrm>
          <a:prstGeom prst="rect">
            <a:avLst/>
          </a:prstGeom>
        </p:spPr>
      </p:pic>
      <p:sp>
        <p:nvSpPr>
          <p:cNvPr id="5" name="object 5"/>
          <p:cNvSpPr txBox="1"/>
          <p:nvPr/>
        </p:nvSpPr>
        <p:spPr>
          <a:xfrm>
            <a:off x="78739" y="1567941"/>
            <a:ext cx="11638280" cy="5043805"/>
          </a:xfrm>
          <a:prstGeom prst="rect">
            <a:avLst/>
          </a:prstGeom>
        </p:spPr>
        <p:txBody>
          <a:bodyPr vert="horz" wrap="square" lIns="0" tIns="12700" rIns="0" bIns="0" rtlCol="0">
            <a:spAutoFit/>
          </a:bodyPr>
          <a:lstStyle/>
          <a:p>
            <a:pPr marL="12700" marR="5551170">
              <a:lnSpc>
                <a:spcPct val="100000"/>
              </a:lnSpc>
              <a:spcBef>
                <a:spcPts val="100"/>
              </a:spcBef>
            </a:pPr>
            <a:r>
              <a:rPr sz="2400" spc="85" dirty="0">
                <a:solidFill>
                  <a:srgbClr val="333333"/>
                </a:solidFill>
                <a:latin typeface="Cambria"/>
                <a:cs typeface="Cambria"/>
              </a:rPr>
              <a:t>Consider</a:t>
            </a:r>
            <a:r>
              <a:rPr sz="2400" spc="120" dirty="0">
                <a:solidFill>
                  <a:srgbClr val="333333"/>
                </a:solidFill>
                <a:latin typeface="Cambria"/>
                <a:cs typeface="Cambria"/>
              </a:rPr>
              <a:t> </a:t>
            </a:r>
            <a:r>
              <a:rPr sz="2400" spc="10" dirty="0">
                <a:solidFill>
                  <a:srgbClr val="333333"/>
                </a:solidFill>
                <a:latin typeface="Cambria"/>
                <a:cs typeface="Cambria"/>
              </a:rPr>
              <a:t>below</a:t>
            </a:r>
            <a:r>
              <a:rPr sz="2400" spc="135" dirty="0">
                <a:solidFill>
                  <a:srgbClr val="333333"/>
                </a:solidFill>
                <a:latin typeface="Cambria"/>
                <a:cs typeface="Cambria"/>
              </a:rPr>
              <a:t> </a:t>
            </a:r>
            <a:r>
              <a:rPr sz="2400" spc="80" dirty="0">
                <a:solidFill>
                  <a:srgbClr val="333333"/>
                </a:solidFill>
                <a:latin typeface="Cambria"/>
                <a:cs typeface="Cambria"/>
              </a:rPr>
              <a:t>instructions</a:t>
            </a:r>
            <a:r>
              <a:rPr sz="2400" spc="100" dirty="0">
                <a:solidFill>
                  <a:srgbClr val="333333"/>
                </a:solidFill>
                <a:latin typeface="Cambria"/>
                <a:cs typeface="Cambria"/>
              </a:rPr>
              <a:t> </a:t>
            </a:r>
            <a:r>
              <a:rPr sz="2400" spc="130" dirty="0">
                <a:solidFill>
                  <a:srgbClr val="333333"/>
                </a:solidFill>
                <a:latin typeface="Cambria"/>
                <a:cs typeface="Cambria"/>
              </a:rPr>
              <a:t>that</a:t>
            </a:r>
            <a:r>
              <a:rPr sz="2400" spc="135" dirty="0">
                <a:solidFill>
                  <a:srgbClr val="333333"/>
                </a:solidFill>
                <a:latin typeface="Cambria"/>
                <a:cs typeface="Cambria"/>
              </a:rPr>
              <a:t> </a:t>
            </a:r>
            <a:r>
              <a:rPr sz="2400" spc="80" dirty="0">
                <a:solidFill>
                  <a:srgbClr val="333333"/>
                </a:solidFill>
                <a:latin typeface="Cambria"/>
                <a:cs typeface="Cambria"/>
              </a:rPr>
              <a:t>are </a:t>
            </a:r>
            <a:r>
              <a:rPr sz="2400" spc="85" dirty="0">
                <a:solidFill>
                  <a:srgbClr val="333333"/>
                </a:solidFill>
                <a:latin typeface="Cambria"/>
                <a:cs typeface="Cambria"/>
              </a:rPr>
              <a:t> </a:t>
            </a:r>
            <a:r>
              <a:rPr sz="2400" spc="65" dirty="0">
                <a:solidFill>
                  <a:srgbClr val="333333"/>
                </a:solidFill>
                <a:latin typeface="Cambria"/>
                <a:cs typeface="Cambria"/>
              </a:rPr>
              <a:t>executed</a:t>
            </a:r>
            <a:r>
              <a:rPr sz="2400" spc="135" dirty="0">
                <a:solidFill>
                  <a:srgbClr val="333333"/>
                </a:solidFill>
                <a:latin typeface="Cambria"/>
                <a:cs typeface="Cambria"/>
              </a:rPr>
              <a:t> </a:t>
            </a:r>
            <a:r>
              <a:rPr sz="2400" spc="75" dirty="0">
                <a:solidFill>
                  <a:srgbClr val="333333"/>
                </a:solidFill>
                <a:latin typeface="Cambria"/>
                <a:cs typeface="Cambria"/>
              </a:rPr>
              <a:t>when</a:t>
            </a:r>
            <a:r>
              <a:rPr sz="2400" spc="110" dirty="0">
                <a:solidFill>
                  <a:srgbClr val="333333"/>
                </a:solidFill>
                <a:latin typeface="Cambria"/>
                <a:cs typeface="Cambria"/>
              </a:rPr>
              <a:t> </a:t>
            </a:r>
            <a:r>
              <a:rPr sz="2400" spc="90" dirty="0">
                <a:solidFill>
                  <a:srgbClr val="333333"/>
                </a:solidFill>
                <a:latin typeface="Cambria"/>
                <a:cs typeface="Cambria"/>
              </a:rPr>
              <a:t>the</a:t>
            </a:r>
            <a:r>
              <a:rPr sz="2400" spc="130" dirty="0">
                <a:solidFill>
                  <a:srgbClr val="333333"/>
                </a:solidFill>
                <a:latin typeface="Cambria"/>
                <a:cs typeface="Cambria"/>
              </a:rPr>
              <a:t> </a:t>
            </a:r>
            <a:r>
              <a:rPr sz="2400" spc="100" dirty="0">
                <a:solidFill>
                  <a:srgbClr val="333333"/>
                </a:solidFill>
                <a:latin typeface="Cambria"/>
                <a:cs typeface="Cambria"/>
              </a:rPr>
              <a:t>state</a:t>
            </a:r>
            <a:r>
              <a:rPr sz="2400" spc="135" dirty="0">
                <a:solidFill>
                  <a:srgbClr val="333333"/>
                </a:solidFill>
                <a:latin typeface="Cambria"/>
                <a:cs typeface="Cambria"/>
              </a:rPr>
              <a:t> </a:t>
            </a:r>
            <a:r>
              <a:rPr sz="2400" spc="-5" dirty="0">
                <a:solidFill>
                  <a:srgbClr val="333333"/>
                </a:solidFill>
                <a:latin typeface="Cambria"/>
                <a:cs typeface="Cambria"/>
              </a:rPr>
              <a:t>of</a:t>
            </a:r>
            <a:r>
              <a:rPr sz="2400" spc="145" dirty="0">
                <a:solidFill>
                  <a:srgbClr val="333333"/>
                </a:solidFill>
                <a:latin typeface="Cambria"/>
                <a:cs typeface="Cambria"/>
              </a:rPr>
              <a:t> </a:t>
            </a:r>
            <a:r>
              <a:rPr sz="2400" spc="70" dirty="0">
                <a:solidFill>
                  <a:srgbClr val="333333"/>
                </a:solidFill>
                <a:latin typeface="Cambria"/>
                <a:cs typeface="Cambria"/>
              </a:rPr>
              <a:t>register</a:t>
            </a:r>
            <a:r>
              <a:rPr sz="2400" spc="125" dirty="0">
                <a:solidFill>
                  <a:srgbClr val="333333"/>
                </a:solidFill>
                <a:latin typeface="Cambria"/>
                <a:cs typeface="Cambria"/>
              </a:rPr>
              <a:t> </a:t>
            </a:r>
            <a:r>
              <a:rPr sz="2400" spc="70" dirty="0">
                <a:solidFill>
                  <a:srgbClr val="333333"/>
                </a:solidFill>
                <a:latin typeface="Cambria"/>
                <a:cs typeface="Cambria"/>
              </a:rPr>
              <a:t>file</a:t>
            </a:r>
            <a:r>
              <a:rPr sz="2400" spc="120" dirty="0">
                <a:solidFill>
                  <a:srgbClr val="333333"/>
                </a:solidFill>
                <a:latin typeface="Cambria"/>
                <a:cs typeface="Cambria"/>
              </a:rPr>
              <a:t> </a:t>
            </a:r>
            <a:r>
              <a:rPr sz="2400" spc="105" dirty="0">
                <a:solidFill>
                  <a:srgbClr val="333333"/>
                </a:solidFill>
                <a:latin typeface="Cambria"/>
                <a:cs typeface="Cambria"/>
              </a:rPr>
              <a:t>and </a:t>
            </a:r>
            <a:r>
              <a:rPr sz="2400" spc="-515" dirty="0">
                <a:solidFill>
                  <a:srgbClr val="333333"/>
                </a:solidFill>
                <a:latin typeface="Cambria"/>
                <a:cs typeface="Cambria"/>
              </a:rPr>
              <a:t> </a:t>
            </a:r>
            <a:r>
              <a:rPr sz="2400" spc="55" dirty="0">
                <a:solidFill>
                  <a:srgbClr val="333333"/>
                </a:solidFill>
                <a:latin typeface="Cambria"/>
                <a:cs typeface="Cambria"/>
              </a:rPr>
              <a:t>memory</a:t>
            </a:r>
            <a:r>
              <a:rPr sz="2400" spc="130" dirty="0">
                <a:solidFill>
                  <a:srgbClr val="333333"/>
                </a:solidFill>
                <a:latin typeface="Cambria"/>
                <a:cs typeface="Cambria"/>
              </a:rPr>
              <a:t> </a:t>
            </a:r>
            <a:r>
              <a:rPr sz="2400" spc="80" dirty="0">
                <a:solidFill>
                  <a:srgbClr val="333333"/>
                </a:solidFill>
                <a:latin typeface="Cambria"/>
                <a:cs typeface="Cambria"/>
              </a:rPr>
              <a:t>is</a:t>
            </a:r>
            <a:r>
              <a:rPr sz="2400" spc="135" dirty="0">
                <a:solidFill>
                  <a:srgbClr val="333333"/>
                </a:solidFill>
                <a:latin typeface="Cambria"/>
                <a:cs typeface="Cambria"/>
              </a:rPr>
              <a:t> </a:t>
            </a:r>
            <a:r>
              <a:rPr sz="2400" spc="114" dirty="0">
                <a:solidFill>
                  <a:srgbClr val="333333"/>
                </a:solidFill>
                <a:latin typeface="Cambria"/>
                <a:cs typeface="Cambria"/>
              </a:rPr>
              <a:t>as</a:t>
            </a:r>
            <a:r>
              <a:rPr sz="2400" spc="135" dirty="0">
                <a:solidFill>
                  <a:srgbClr val="333333"/>
                </a:solidFill>
                <a:latin typeface="Cambria"/>
                <a:cs typeface="Cambria"/>
              </a:rPr>
              <a:t> </a:t>
            </a:r>
            <a:r>
              <a:rPr sz="2400" spc="80" dirty="0">
                <a:solidFill>
                  <a:srgbClr val="333333"/>
                </a:solidFill>
                <a:latin typeface="Cambria"/>
                <a:cs typeface="Cambria"/>
              </a:rPr>
              <a:t>given</a:t>
            </a:r>
            <a:r>
              <a:rPr sz="2400" spc="125" dirty="0">
                <a:solidFill>
                  <a:srgbClr val="333333"/>
                </a:solidFill>
                <a:latin typeface="Cambria"/>
                <a:cs typeface="Cambria"/>
              </a:rPr>
              <a:t> </a:t>
            </a:r>
            <a:r>
              <a:rPr sz="2400" spc="85" dirty="0">
                <a:solidFill>
                  <a:srgbClr val="333333"/>
                </a:solidFill>
                <a:latin typeface="Cambria"/>
                <a:cs typeface="Cambria"/>
              </a:rPr>
              <a:t>here.</a:t>
            </a:r>
            <a:endParaRPr sz="2400" dirty="0">
              <a:latin typeface="Cambria"/>
              <a:cs typeface="Cambria"/>
            </a:endParaRPr>
          </a:p>
          <a:p>
            <a:pPr marL="12700">
              <a:lnSpc>
                <a:spcPct val="100000"/>
              </a:lnSpc>
              <a:spcBef>
                <a:spcPts val="994"/>
              </a:spcBef>
            </a:pPr>
            <a:r>
              <a:rPr sz="2400" spc="70" dirty="0">
                <a:solidFill>
                  <a:srgbClr val="006FC0"/>
                </a:solidFill>
                <a:latin typeface="Cambria"/>
                <a:cs typeface="Cambria"/>
              </a:rPr>
              <a:t>ld</a:t>
            </a:r>
            <a:r>
              <a:rPr sz="2400" spc="100" dirty="0">
                <a:solidFill>
                  <a:srgbClr val="006FC0"/>
                </a:solidFill>
                <a:latin typeface="Cambria"/>
                <a:cs typeface="Cambria"/>
              </a:rPr>
              <a:t> </a:t>
            </a:r>
            <a:r>
              <a:rPr sz="2400" spc="95" dirty="0">
                <a:solidFill>
                  <a:srgbClr val="006FC0"/>
                </a:solidFill>
                <a:latin typeface="Cambria"/>
                <a:cs typeface="Cambria"/>
              </a:rPr>
              <a:t>x6,</a:t>
            </a:r>
            <a:r>
              <a:rPr sz="2400" spc="120" dirty="0">
                <a:solidFill>
                  <a:srgbClr val="006FC0"/>
                </a:solidFill>
                <a:latin typeface="Cambria"/>
                <a:cs typeface="Cambria"/>
              </a:rPr>
              <a:t> </a:t>
            </a:r>
            <a:r>
              <a:rPr sz="2400" spc="-20" dirty="0">
                <a:solidFill>
                  <a:srgbClr val="006FC0"/>
                </a:solidFill>
                <a:latin typeface="Cambria"/>
                <a:cs typeface="Cambria"/>
              </a:rPr>
              <a:t>24(x10)</a:t>
            </a:r>
            <a:endParaRPr sz="2400" dirty="0">
              <a:latin typeface="Cambria"/>
              <a:cs typeface="Cambria"/>
            </a:endParaRPr>
          </a:p>
          <a:p>
            <a:pPr marL="12700">
              <a:lnSpc>
                <a:spcPct val="100000"/>
              </a:lnSpc>
              <a:spcBef>
                <a:spcPts val="1010"/>
              </a:spcBef>
            </a:pPr>
            <a:r>
              <a:rPr sz="2400" spc="65" dirty="0">
                <a:solidFill>
                  <a:srgbClr val="006FC0"/>
                </a:solidFill>
                <a:latin typeface="Cambria"/>
                <a:cs typeface="Cambria"/>
              </a:rPr>
              <a:t>sd</a:t>
            </a:r>
            <a:r>
              <a:rPr sz="2400" spc="95" dirty="0">
                <a:solidFill>
                  <a:srgbClr val="006FC0"/>
                </a:solidFill>
                <a:latin typeface="Cambria"/>
                <a:cs typeface="Cambria"/>
              </a:rPr>
              <a:t> x5,</a:t>
            </a:r>
            <a:r>
              <a:rPr sz="2400" spc="125" dirty="0">
                <a:solidFill>
                  <a:srgbClr val="006FC0"/>
                </a:solidFill>
                <a:latin typeface="Cambria"/>
                <a:cs typeface="Cambria"/>
              </a:rPr>
              <a:t> </a:t>
            </a:r>
            <a:r>
              <a:rPr sz="2400" spc="-20" dirty="0">
                <a:solidFill>
                  <a:srgbClr val="006FC0"/>
                </a:solidFill>
                <a:latin typeface="Cambria"/>
                <a:cs typeface="Cambria"/>
              </a:rPr>
              <a:t>16(x10)</a:t>
            </a:r>
            <a:endParaRPr sz="2400" dirty="0">
              <a:latin typeface="Cambria"/>
              <a:cs typeface="Cambria"/>
            </a:endParaRPr>
          </a:p>
          <a:p>
            <a:pPr marL="12700" marR="5897245">
              <a:lnSpc>
                <a:spcPct val="100000"/>
              </a:lnSpc>
              <a:spcBef>
                <a:spcPts val="994"/>
              </a:spcBef>
            </a:pPr>
            <a:r>
              <a:rPr sz="2400" spc="95" dirty="0">
                <a:solidFill>
                  <a:srgbClr val="333333"/>
                </a:solidFill>
                <a:latin typeface="Cambria"/>
                <a:cs typeface="Cambria"/>
              </a:rPr>
              <a:t>Show</a:t>
            </a:r>
            <a:r>
              <a:rPr sz="2400" spc="114" dirty="0">
                <a:solidFill>
                  <a:srgbClr val="333333"/>
                </a:solidFill>
                <a:latin typeface="Cambria"/>
                <a:cs typeface="Cambria"/>
              </a:rPr>
              <a:t> </a:t>
            </a:r>
            <a:r>
              <a:rPr sz="2400" spc="55" dirty="0">
                <a:solidFill>
                  <a:srgbClr val="333333"/>
                </a:solidFill>
                <a:latin typeface="Cambria"/>
                <a:cs typeface="Cambria"/>
              </a:rPr>
              <a:t>only</a:t>
            </a:r>
            <a:r>
              <a:rPr sz="2400" spc="130" dirty="0">
                <a:solidFill>
                  <a:srgbClr val="333333"/>
                </a:solidFill>
                <a:latin typeface="Cambria"/>
                <a:cs typeface="Cambria"/>
              </a:rPr>
              <a:t> </a:t>
            </a:r>
            <a:r>
              <a:rPr sz="2400" spc="90" dirty="0">
                <a:solidFill>
                  <a:srgbClr val="333333"/>
                </a:solidFill>
                <a:latin typeface="Cambria"/>
                <a:cs typeface="Cambria"/>
              </a:rPr>
              <a:t>the</a:t>
            </a:r>
            <a:r>
              <a:rPr sz="2400" spc="130" dirty="0">
                <a:solidFill>
                  <a:srgbClr val="333333"/>
                </a:solidFill>
                <a:latin typeface="Cambria"/>
                <a:cs typeface="Cambria"/>
              </a:rPr>
              <a:t> </a:t>
            </a:r>
            <a:r>
              <a:rPr sz="2400" spc="85" dirty="0">
                <a:solidFill>
                  <a:srgbClr val="333333"/>
                </a:solidFill>
                <a:latin typeface="Cambria"/>
                <a:cs typeface="Cambria"/>
              </a:rPr>
              <a:t>changed</a:t>
            </a:r>
            <a:r>
              <a:rPr sz="2400" spc="135" dirty="0">
                <a:solidFill>
                  <a:srgbClr val="333333"/>
                </a:solidFill>
                <a:latin typeface="Cambria"/>
                <a:cs typeface="Cambria"/>
              </a:rPr>
              <a:t> </a:t>
            </a:r>
            <a:r>
              <a:rPr sz="2400" spc="90" dirty="0">
                <a:solidFill>
                  <a:srgbClr val="333333"/>
                </a:solidFill>
                <a:latin typeface="Cambria"/>
                <a:cs typeface="Cambria"/>
              </a:rPr>
              <a:t>values</a:t>
            </a:r>
            <a:r>
              <a:rPr sz="2400" spc="130" dirty="0">
                <a:solidFill>
                  <a:srgbClr val="333333"/>
                </a:solidFill>
                <a:latin typeface="Cambria"/>
                <a:cs typeface="Cambria"/>
              </a:rPr>
              <a:t> </a:t>
            </a:r>
            <a:r>
              <a:rPr sz="2400" spc="105" dirty="0">
                <a:solidFill>
                  <a:srgbClr val="333333"/>
                </a:solidFill>
                <a:latin typeface="Cambria"/>
                <a:cs typeface="Cambria"/>
              </a:rPr>
              <a:t>in</a:t>
            </a:r>
            <a:r>
              <a:rPr sz="2400" spc="120" dirty="0">
                <a:solidFill>
                  <a:srgbClr val="333333"/>
                </a:solidFill>
                <a:latin typeface="Cambria"/>
                <a:cs typeface="Cambria"/>
              </a:rPr>
              <a:t> </a:t>
            </a:r>
            <a:r>
              <a:rPr sz="2400" spc="275" dirty="0">
                <a:solidFill>
                  <a:srgbClr val="333333"/>
                </a:solidFill>
                <a:latin typeface="Cambria"/>
                <a:cs typeface="Cambria"/>
              </a:rPr>
              <a:t>RF</a:t>
            </a:r>
            <a:r>
              <a:rPr sz="2400" spc="140" dirty="0">
                <a:solidFill>
                  <a:srgbClr val="333333"/>
                </a:solidFill>
                <a:latin typeface="Cambria"/>
                <a:cs typeface="Cambria"/>
              </a:rPr>
              <a:t> </a:t>
            </a:r>
            <a:r>
              <a:rPr sz="2400" spc="105" dirty="0">
                <a:solidFill>
                  <a:srgbClr val="333333"/>
                </a:solidFill>
                <a:latin typeface="Cambria"/>
                <a:cs typeface="Cambria"/>
              </a:rPr>
              <a:t>and </a:t>
            </a:r>
            <a:r>
              <a:rPr sz="2400" spc="-509" dirty="0">
                <a:solidFill>
                  <a:srgbClr val="333333"/>
                </a:solidFill>
                <a:latin typeface="Cambria"/>
                <a:cs typeface="Cambria"/>
              </a:rPr>
              <a:t> </a:t>
            </a:r>
            <a:r>
              <a:rPr sz="2400" spc="55" dirty="0">
                <a:solidFill>
                  <a:srgbClr val="333333"/>
                </a:solidFill>
                <a:latin typeface="Cambria"/>
                <a:cs typeface="Cambria"/>
              </a:rPr>
              <a:t>memory</a:t>
            </a:r>
            <a:r>
              <a:rPr sz="2400" spc="130" dirty="0">
                <a:solidFill>
                  <a:srgbClr val="333333"/>
                </a:solidFill>
                <a:latin typeface="Cambria"/>
                <a:cs typeface="Cambria"/>
              </a:rPr>
              <a:t> </a:t>
            </a:r>
            <a:r>
              <a:rPr sz="2400" spc="85" dirty="0">
                <a:solidFill>
                  <a:srgbClr val="333333"/>
                </a:solidFill>
                <a:latin typeface="Cambria"/>
                <a:cs typeface="Cambria"/>
              </a:rPr>
              <a:t>after</a:t>
            </a:r>
            <a:r>
              <a:rPr sz="2400" spc="135" dirty="0">
                <a:solidFill>
                  <a:srgbClr val="333333"/>
                </a:solidFill>
                <a:latin typeface="Cambria"/>
                <a:cs typeface="Cambria"/>
              </a:rPr>
              <a:t> </a:t>
            </a:r>
            <a:r>
              <a:rPr sz="2400" spc="75" dirty="0">
                <a:solidFill>
                  <a:srgbClr val="333333"/>
                </a:solidFill>
                <a:latin typeface="Cambria"/>
                <a:cs typeface="Cambria"/>
              </a:rPr>
              <a:t>these</a:t>
            </a:r>
            <a:r>
              <a:rPr sz="2400" spc="130" dirty="0">
                <a:solidFill>
                  <a:srgbClr val="333333"/>
                </a:solidFill>
                <a:latin typeface="Cambria"/>
                <a:cs typeface="Cambria"/>
              </a:rPr>
              <a:t> </a:t>
            </a:r>
            <a:r>
              <a:rPr sz="2400" spc="80" dirty="0">
                <a:solidFill>
                  <a:srgbClr val="333333"/>
                </a:solidFill>
                <a:latin typeface="Cambria"/>
                <a:cs typeface="Cambria"/>
              </a:rPr>
              <a:t>instructions</a:t>
            </a:r>
            <a:r>
              <a:rPr sz="2400" spc="110" dirty="0">
                <a:solidFill>
                  <a:srgbClr val="333333"/>
                </a:solidFill>
                <a:latin typeface="Cambria"/>
                <a:cs typeface="Cambria"/>
              </a:rPr>
              <a:t> </a:t>
            </a:r>
            <a:r>
              <a:rPr sz="2400" spc="80" dirty="0">
                <a:solidFill>
                  <a:srgbClr val="333333"/>
                </a:solidFill>
                <a:latin typeface="Cambria"/>
                <a:cs typeface="Cambria"/>
              </a:rPr>
              <a:t>are </a:t>
            </a:r>
            <a:r>
              <a:rPr sz="2400" spc="85" dirty="0">
                <a:solidFill>
                  <a:srgbClr val="333333"/>
                </a:solidFill>
                <a:latin typeface="Cambria"/>
                <a:cs typeface="Cambria"/>
              </a:rPr>
              <a:t> </a:t>
            </a:r>
            <a:r>
              <a:rPr sz="2400" spc="75" dirty="0">
                <a:solidFill>
                  <a:srgbClr val="333333"/>
                </a:solidFill>
                <a:latin typeface="Cambria"/>
                <a:cs typeface="Cambria"/>
              </a:rPr>
              <a:t>executed.</a:t>
            </a:r>
            <a:endParaRPr sz="2400" dirty="0">
              <a:latin typeface="Cambria"/>
              <a:cs typeface="Cambria"/>
            </a:endParaRPr>
          </a:p>
          <a:p>
            <a:pPr marL="12700" marR="5080">
              <a:lnSpc>
                <a:spcPct val="100000"/>
              </a:lnSpc>
              <a:spcBef>
                <a:spcPts val="1950"/>
              </a:spcBef>
            </a:pPr>
            <a:r>
              <a:rPr sz="2400" spc="85" dirty="0">
                <a:solidFill>
                  <a:srgbClr val="0000FF"/>
                </a:solidFill>
                <a:latin typeface="Cambria"/>
                <a:cs typeface="Cambria"/>
              </a:rPr>
              <a:t>Solution:</a:t>
            </a:r>
            <a:r>
              <a:rPr sz="2400" spc="110" dirty="0">
                <a:solidFill>
                  <a:srgbClr val="0000FF"/>
                </a:solidFill>
                <a:latin typeface="Cambria"/>
                <a:cs typeface="Cambria"/>
              </a:rPr>
              <a:t> </a:t>
            </a:r>
            <a:r>
              <a:rPr sz="2400" spc="40" dirty="0">
                <a:solidFill>
                  <a:srgbClr val="0000FF"/>
                </a:solidFill>
                <a:latin typeface="Cambria"/>
                <a:cs typeface="Cambria"/>
              </a:rPr>
              <a:t>x10+24</a:t>
            </a:r>
            <a:r>
              <a:rPr sz="2400" spc="160" dirty="0">
                <a:solidFill>
                  <a:srgbClr val="0000FF"/>
                </a:solidFill>
                <a:latin typeface="Cambria"/>
                <a:cs typeface="Cambria"/>
              </a:rPr>
              <a:t> </a:t>
            </a:r>
            <a:r>
              <a:rPr sz="2400" spc="80" dirty="0">
                <a:solidFill>
                  <a:srgbClr val="0000FF"/>
                </a:solidFill>
                <a:latin typeface="Cambria"/>
                <a:cs typeface="Cambria"/>
              </a:rPr>
              <a:t>is</a:t>
            </a:r>
            <a:r>
              <a:rPr sz="2400" spc="125" dirty="0">
                <a:solidFill>
                  <a:srgbClr val="0000FF"/>
                </a:solidFill>
                <a:latin typeface="Cambria"/>
                <a:cs typeface="Cambria"/>
              </a:rPr>
              <a:t> </a:t>
            </a:r>
            <a:r>
              <a:rPr sz="2400" spc="30" dirty="0">
                <a:solidFill>
                  <a:srgbClr val="0000FF"/>
                </a:solidFill>
                <a:latin typeface="Cambria"/>
                <a:cs typeface="Cambria"/>
              </a:rPr>
              <a:t>1040.</a:t>
            </a:r>
            <a:r>
              <a:rPr sz="2400" spc="155" dirty="0">
                <a:solidFill>
                  <a:srgbClr val="0000FF"/>
                </a:solidFill>
                <a:latin typeface="Cambria"/>
                <a:cs typeface="Cambria"/>
              </a:rPr>
              <a:t> </a:t>
            </a:r>
            <a:r>
              <a:rPr sz="2400" spc="75" dirty="0">
                <a:solidFill>
                  <a:srgbClr val="0000FF"/>
                </a:solidFill>
                <a:latin typeface="Cambria"/>
                <a:cs typeface="Cambria"/>
              </a:rPr>
              <a:t>ld</a:t>
            </a:r>
            <a:r>
              <a:rPr sz="2400" spc="125" dirty="0">
                <a:solidFill>
                  <a:srgbClr val="0000FF"/>
                </a:solidFill>
                <a:latin typeface="Cambria"/>
                <a:cs typeface="Cambria"/>
              </a:rPr>
              <a:t> </a:t>
            </a:r>
            <a:r>
              <a:rPr sz="2400" spc="80" dirty="0">
                <a:solidFill>
                  <a:srgbClr val="0000FF"/>
                </a:solidFill>
                <a:latin typeface="Cambria"/>
                <a:cs typeface="Cambria"/>
              </a:rPr>
              <a:t>instruction</a:t>
            </a:r>
            <a:r>
              <a:rPr sz="2400" spc="110" dirty="0">
                <a:solidFill>
                  <a:srgbClr val="0000FF"/>
                </a:solidFill>
                <a:latin typeface="Cambria"/>
                <a:cs typeface="Cambria"/>
              </a:rPr>
              <a:t> </a:t>
            </a:r>
            <a:r>
              <a:rPr sz="2400" spc="75" dirty="0">
                <a:solidFill>
                  <a:srgbClr val="0000FF"/>
                </a:solidFill>
                <a:latin typeface="Cambria"/>
                <a:cs typeface="Cambria"/>
              </a:rPr>
              <a:t>will</a:t>
            </a:r>
            <a:r>
              <a:rPr sz="2400" spc="114" dirty="0">
                <a:solidFill>
                  <a:srgbClr val="0000FF"/>
                </a:solidFill>
                <a:latin typeface="Cambria"/>
                <a:cs typeface="Cambria"/>
              </a:rPr>
              <a:t> </a:t>
            </a:r>
            <a:r>
              <a:rPr sz="2400" spc="60" dirty="0">
                <a:solidFill>
                  <a:srgbClr val="0000FF"/>
                </a:solidFill>
                <a:latin typeface="Cambria"/>
                <a:cs typeface="Cambria"/>
              </a:rPr>
              <a:t>load</a:t>
            </a:r>
            <a:r>
              <a:rPr sz="2400" spc="135" dirty="0">
                <a:solidFill>
                  <a:srgbClr val="0000FF"/>
                </a:solidFill>
                <a:latin typeface="Cambria"/>
                <a:cs typeface="Cambria"/>
              </a:rPr>
              <a:t> </a:t>
            </a:r>
            <a:r>
              <a:rPr sz="2400" spc="50" dirty="0">
                <a:solidFill>
                  <a:srgbClr val="0000FF"/>
                </a:solidFill>
                <a:latin typeface="Cambria"/>
                <a:cs typeface="Cambria"/>
              </a:rPr>
              <a:t>from</a:t>
            </a:r>
            <a:r>
              <a:rPr sz="2400" spc="140" dirty="0">
                <a:solidFill>
                  <a:srgbClr val="0000FF"/>
                </a:solidFill>
                <a:latin typeface="Cambria"/>
                <a:cs typeface="Cambria"/>
              </a:rPr>
              <a:t> </a:t>
            </a:r>
            <a:r>
              <a:rPr sz="2400" dirty="0">
                <a:solidFill>
                  <a:srgbClr val="0000FF"/>
                </a:solidFill>
                <a:latin typeface="Cambria"/>
                <a:cs typeface="Cambria"/>
              </a:rPr>
              <a:t>1040</a:t>
            </a:r>
            <a:r>
              <a:rPr sz="2400" spc="150" dirty="0">
                <a:solidFill>
                  <a:srgbClr val="0000FF"/>
                </a:solidFill>
                <a:latin typeface="Cambria"/>
                <a:cs typeface="Cambria"/>
              </a:rPr>
              <a:t> </a:t>
            </a:r>
            <a:r>
              <a:rPr sz="2400" spc="105" dirty="0">
                <a:solidFill>
                  <a:srgbClr val="0000FF"/>
                </a:solidFill>
                <a:latin typeface="Cambria"/>
                <a:cs typeface="Cambria"/>
              </a:rPr>
              <a:t>and</a:t>
            </a:r>
            <a:r>
              <a:rPr sz="2400" spc="130" dirty="0">
                <a:solidFill>
                  <a:srgbClr val="0000FF"/>
                </a:solidFill>
                <a:latin typeface="Cambria"/>
                <a:cs typeface="Cambria"/>
              </a:rPr>
              <a:t> </a:t>
            </a:r>
            <a:r>
              <a:rPr sz="2400" spc="45" dirty="0">
                <a:solidFill>
                  <a:srgbClr val="0000FF"/>
                </a:solidFill>
                <a:latin typeface="Cambria"/>
                <a:cs typeface="Cambria"/>
              </a:rPr>
              <a:t>store</a:t>
            </a:r>
            <a:r>
              <a:rPr sz="2400" spc="125" dirty="0">
                <a:solidFill>
                  <a:srgbClr val="0000FF"/>
                </a:solidFill>
                <a:latin typeface="Cambria"/>
                <a:cs typeface="Cambria"/>
              </a:rPr>
              <a:t> </a:t>
            </a:r>
            <a:r>
              <a:rPr sz="2400" spc="130" dirty="0">
                <a:solidFill>
                  <a:srgbClr val="0000FF"/>
                </a:solidFill>
                <a:latin typeface="Cambria"/>
                <a:cs typeface="Cambria"/>
              </a:rPr>
              <a:t>that</a:t>
            </a:r>
            <a:r>
              <a:rPr sz="2400" spc="140" dirty="0">
                <a:solidFill>
                  <a:srgbClr val="0000FF"/>
                </a:solidFill>
                <a:latin typeface="Cambria"/>
                <a:cs typeface="Cambria"/>
              </a:rPr>
              <a:t> </a:t>
            </a:r>
            <a:r>
              <a:rPr sz="2400" spc="95" dirty="0">
                <a:solidFill>
                  <a:srgbClr val="0000FF"/>
                </a:solidFill>
                <a:latin typeface="Cambria"/>
                <a:cs typeface="Cambria"/>
              </a:rPr>
              <a:t>value</a:t>
            </a:r>
            <a:r>
              <a:rPr sz="2400" spc="130" dirty="0">
                <a:solidFill>
                  <a:srgbClr val="0000FF"/>
                </a:solidFill>
                <a:latin typeface="Cambria"/>
                <a:cs typeface="Cambria"/>
              </a:rPr>
              <a:t> </a:t>
            </a:r>
            <a:r>
              <a:rPr sz="2400" spc="105" dirty="0">
                <a:solidFill>
                  <a:srgbClr val="0000FF"/>
                </a:solidFill>
                <a:latin typeface="Cambria"/>
                <a:cs typeface="Cambria"/>
              </a:rPr>
              <a:t>in </a:t>
            </a:r>
            <a:r>
              <a:rPr sz="2400" spc="-515" dirty="0">
                <a:solidFill>
                  <a:srgbClr val="0000FF"/>
                </a:solidFill>
                <a:latin typeface="Cambria"/>
                <a:cs typeface="Cambria"/>
              </a:rPr>
              <a:t> </a:t>
            </a:r>
            <a:r>
              <a:rPr sz="2400" spc="75" dirty="0">
                <a:solidFill>
                  <a:srgbClr val="0000FF"/>
                </a:solidFill>
                <a:latin typeface="Cambria"/>
                <a:cs typeface="Cambria"/>
              </a:rPr>
              <a:t>register</a:t>
            </a:r>
            <a:r>
              <a:rPr sz="2400" spc="110" dirty="0">
                <a:solidFill>
                  <a:srgbClr val="0000FF"/>
                </a:solidFill>
                <a:latin typeface="Cambria"/>
                <a:cs typeface="Cambria"/>
              </a:rPr>
              <a:t> </a:t>
            </a:r>
            <a:r>
              <a:rPr sz="2400" spc="95" dirty="0">
                <a:solidFill>
                  <a:srgbClr val="0000FF"/>
                </a:solidFill>
                <a:latin typeface="Cambria"/>
                <a:cs typeface="Cambria"/>
              </a:rPr>
              <a:t>x6.</a:t>
            </a:r>
            <a:r>
              <a:rPr sz="2400" spc="140" dirty="0">
                <a:solidFill>
                  <a:srgbClr val="0000FF"/>
                </a:solidFill>
                <a:latin typeface="Cambria"/>
                <a:cs typeface="Cambria"/>
              </a:rPr>
              <a:t> So,</a:t>
            </a:r>
            <a:r>
              <a:rPr sz="2400" spc="130" dirty="0">
                <a:solidFill>
                  <a:srgbClr val="0000FF"/>
                </a:solidFill>
                <a:latin typeface="Cambria"/>
                <a:cs typeface="Cambria"/>
              </a:rPr>
              <a:t> </a:t>
            </a:r>
            <a:r>
              <a:rPr sz="2400" spc="65" dirty="0">
                <a:solidFill>
                  <a:srgbClr val="0000FF"/>
                </a:solidFill>
                <a:latin typeface="Cambria"/>
                <a:cs typeface="Cambria"/>
              </a:rPr>
              <a:t>x6</a:t>
            </a:r>
            <a:r>
              <a:rPr sz="2400" spc="125" dirty="0">
                <a:solidFill>
                  <a:srgbClr val="0000FF"/>
                </a:solidFill>
                <a:latin typeface="Cambria"/>
                <a:cs typeface="Cambria"/>
              </a:rPr>
              <a:t> </a:t>
            </a:r>
            <a:r>
              <a:rPr sz="2400" spc="75" dirty="0">
                <a:solidFill>
                  <a:srgbClr val="0000FF"/>
                </a:solidFill>
                <a:latin typeface="Cambria"/>
                <a:cs typeface="Cambria"/>
              </a:rPr>
              <a:t>will</a:t>
            </a:r>
            <a:r>
              <a:rPr sz="2400" spc="100" dirty="0">
                <a:solidFill>
                  <a:srgbClr val="0000FF"/>
                </a:solidFill>
                <a:latin typeface="Cambria"/>
                <a:cs typeface="Cambria"/>
              </a:rPr>
              <a:t> </a:t>
            </a:r>
            <a:r>
              <a:rPr sz="2400" spc="20" dirty="0">
                <a:solidFill>
                  <a:srgbClr val="0000FF"/>
                </a:solidFill>
                <a:latin typeface="Cambria"/>
                <a:cs typeface="Cambria"/>
              </a:rPr>
              <a:t>become</a:t>
            </a:r>
            <a:r>
              <a:rPr sz="2400" spc="135" dirty="0">
                <a:solidFill>
                  <a:srgbClr val="0000FF"/>
                </a:solidFill>
                <a:latin typeface="Cambria"/>
                <a:cs typeface="Cambria"/>
              </a:rPr>
              <a:t> </a:t>
            </a:r>
            <a:r>
              <a:rPr sz="2400" dirty="0">
                <a:solidFill>
                  <a:srgbClr val="0000FF"/>
                </a:solidFill>
                <a:latin typeface="Cambria"/>
                <a:cs typeface="Cambria"/>
              </a:rPr>
              <a:t>67891234</a:t>
            </a:r>
            <a:endParaRPr sz="2400" dirty="0">
              <a:latin typeface="Cambria"/>
              <a:cs typeface="Cambria"/>
            </a:endParaRPr>
          </a:p>
          <a:p>
            <a:pPr marL="12700" marR="407670">
              <a:lnSpc>
                <a:spcPct val="100000"/>
              </a:lnSpc>
            </a:pPr>
            <a:r>
              <a:rPr sz="2400" spc="40" dirty="0">
                <a:solidFill>
                  <a:srgbClr val="0000FF"/>
                </a:solidFill>
                <a:latin typeface="Cambria"/>
                <a:cs typeface="Cambria"/>
              </a:rPr>
              <a:t>x10+16</a:t>
            </a:r>
            <a:r>
              <a:rPr sz="2400" spc="145" dirty="0">
                <a:solidFill>
                  <a:srgbClr val="0000FF"/>
                </a:solidFill>
                <a:latin typeface="Cambria"/>
                <a:cs typeface="Cambria"/>
              </a:rPr>
              <a:t> </a:t>
            </a:r>
            <a:r>
              <a:rPr sz="2400" spc="80" dirty="0">
                <a:solidFill>
                  <a:srgbClr val="0000FF"/>
                </a:solidFill>
                <a:latin typeface="Cambria"/>
                <a:cs typeface="Cambria"/>
              </a:rPr>
              <a:t>is</a:t>
            </a:r>
            <a:r>
              <a:rPr sz="2400" spc="140" dirty="0">
                <a:solidFill>
                  <a:srgbClr val="0000FF"/>
                </a:solidFill>
                <a:latin typeface="Cambria"/>
                <a:cs typeface="Cambria"/>
              </a:rPr>
              <a:t> </a:t>
            </a:r>
            <a:r>
              <a:rPr sz="2400" spc="30" dirty="0">
                <a:solidFill>
                  <a:srgbClr val="0000FF"/>
                </a:solidFill>
                <a:latin typeface="Cambria"/>
                <a:cs typeface="Cambria"/>
              </a:rPr>
              <a:t>1032.</a:t>
            </a:r>
            <a:r>
              <a:rPr sz="2400" spc="150" dirty="0">
                <a:solidFill>
                  <a:srgbClr val="0000FF"/>
                </a:solidFill>
                <a:latin typeface="Cambria"/>
                <a:cs typeface="Cambria"/>
              </a:rPr>
              <a:t> </a:t>
            </a:r>
            <a:r>
              <a:rPr sz="2400" spc="65" dirty="0">
                <a:solidFill>
                  <a:srgbClr val="0000FF"/>
                </a:solidFill>
                <a:latin typeface="Cambria"/>
                <a:cs typeface="Cambria"/>
              </a:rPr>
              <a:t>sd</a:t>
            </a:r>
            <a:r>
              <a:rPr sz="2400" spc="125" dirty="0">
                <a:solidFill>
                  <a:srgbClr val="0000FF"/>
                </a:solidFill>
                <a:latin typeface="Cambria"/>
                <a:cs typeface="Cambria"/>
              </a:rPr>
              <a:t> </a:t>
            </a:r>
            <a:r>
              <a:rPr sz="2400" spc="80" dirty="0">
                <a:solidFill>
                  <a:srgbClr val="0000FF"/>
                </a:solidFill>
                <a:latin typeface="Cambria"/>
                <a:cs typeface="Cambria"/>
              </a:rPr>
              <a:t>instruction</a:t>
            </a:r>
            <a:r>
              <a:rPr sz="2400" spc="110" dirty="0">
                <a:solidFill>
                  <a:srgbClr val="0000FF"/>
                </a:solidFill>
                <a:latin typeface="Cambria"/>
                <a:cs typeface="Cambria"/>
              </a:rPr>
              <a:t> </a:t>
            </a:r>
            <a:r>
              <a:rPr sz="2400" spc="75" dirty="0">
                <a:solidFill>
                  <a:srgbClr val="0000FF"/>
                </a:solidFill>
                <a:latin typeface="Cambria"/>
                <a:cs typeface="Cambria"/>
              </a:rPr>
              <a:t>will</a:t>
            </a:r>
            <a:r>
              <a:rPr sz="2400" spc="114" dirty="0">
                <a:solidFill>
                  <a:srgbClr val="0000FF"/>
                </a:solidFill>
                <a:latin typeface="Cambria"/>
                <a:cs typeface="Cambria"/>
              </a:rPr>
              <a:t> </a:t>
            </a:r>
            <a:r>
              <a:rPr sz="2400" spc="45" dirty="0">
                <a:solidFill>
                  <a:srgbClr val="0000FF"/>
                </a:solidFill>
                <a:latin typeface="Cambria"/>
                <a:cs typeface="Cambria"/>
              </a:rPr>
              <a:t>store</a:t>
            </a:r>
            <a:r>
              <a:rPr sz="2400" spc="140" dirty="0">
                <a:solidFill>
                  <a:srgbClr val="0000FF"/>
                </a:solidFill>
                <a:latin typeface="Cambria"/>
                <a:cs typeface="Cambria"/>
              </a:rPr>
              <a:t> </a:t>
            </a:r>
            <a:r>
              <a:rPr sz="2400" spc="90" dirty="0">
                <a:solidFill>
                  <a:srgbClr val="0000FF"/>
                </a:solidFill>
                <a:latin typeface="Cambria"/>
                <a:cs typeface="Cambria"/>
              </a:rPr>
              <a:t>the</a:t>
            </a:r>
            <a:r>
              <a:rPr sz="2400" spc="130" dirty="0">
                <a:solidFill>
                  <a:srgbClr val="0000FF"/>
                </a:solidFill>
                <a:latin typeface="Cambria"/>
                <a:cs typeface="Cambria"/>
              </a:rPr>
              <a:t> </a:t>
            </a:r>
            <a:r>
              <a:rPr sz="2400" spc="100" dirty="0">
                <a:solidFill>
                  <a:srgbClr val="0000FF"/>
                </a:solidFill>
                <a:latin typeface="Cambria"/>
                <a:cs typeface="Cambria"/>
              </a:rPr>
              <a:t>value</a:t>
            </a:r>
            <a:r>
              <a:rPr sz="2400" spc="130" dirty="0">
                <a:solidFill>
                  <a:srgbClr val="0000FF"/>
                </a:solidFill>
                <a:latin typeface="Cambria"/>
                <a:cs typeface="Cambria"/>
              </a:rPr>
              <a:t> </a:t>
            </a:r>
            <a:r>
              <a:rPr sz="2400" spc="-5" dirty="0">
                <a:solidFill>
                  <a:srgbClr val="0000FF"/>
                </a:solidFill>
                <a:latin typeface="Cambria"/>
                <a:cs typeface="Cambria"/>
              </a:rPr>
              <a:t>of</a:t>
            </a:r>
            <a:r>
              <a:rPr sz="2400" spc="140" dirty="0">
                <a:solidFill>
                  <a:srgbClr val="0000FF"/>
                </a:solidFill>
                <a:latin typeface="Cambria"/>
                <a:cs typeface="Cambria"/>
              </a:rPr>
              <a:t> </a:t>
            </a:r>
            <a:r>
              <a:rPr sz="2400" spc="60" dirty="0">
                <a:solidFill>
                  <a:srgbClr val="0000FF"/>
                </a:solidFill>
                <a:latin typeface="Cambria"/>
                <a:cs typeface="Cambria"/>
              </a:rPr>
              <a:t>x5</a:t>
            </a:r>
            <a:r>
              <a:rPr sz="2400" spc="140" dirty="0">
                <a:solidFill>
                  <a:srgbClr val="0000FF"/>
                </a:solidFill>
                <a:latin typeface="Cambria"/>
                <a:cs typeface="Cambria"/>
              </a:rPr>
              <a:t> </a:t>
            </a:r>
            <a:r>
              <a:rPr sz="2400" spc="135" dirty="0">
                <a:solidFill>
                  <a:srgbClr val="0000FF"/>
                </a:solidFill>
                <a:latin typeface="Cambria"/>
                <a:cs typeface="Cambria"/>
              </a:rPr>
              <a:t>at</a:t>
            </a:r>
            <a:r>
              <a:rPr sz="2400" spc="145" dirty="0">
                <a:solidFill>
                  <a:srgbClr val="0000FF"/>
                </a:solidFill>
                <a:latin typeface="Cambria"/>
                <a:cs typeface="Cambria"/>
              </a:rPr>
              <a:t> </a:t>
            </a:r>
            <a:r>
              <a:rPr sz="2400" spc="70" dirty="0">
                <a:solidFill>
                  <a:srgbClr val="0000FF"/>
                </a:solidFill>
                <a:latin typeface="Cambria"/>
                <a:cs typeface="Cambria"/>
              </a:rPr>
              <a:t>address</a:t>
            </a:r>
            <a:r>
              <a:rPr sz="2400" spc="125" dirty="0">
                <a:solidFill>
                  <a:srgbClr val="0000FF"/>
                </a:solidFill>
                <a:latin typeface="Cambria"/>
                <a:cs typeface="Cambria"/>
              </a:rPr>
              <a:t> </a:t>
            </a:r>
            <a:r>
              <a:rPr sz="2400" spc="30" dirty="0">
                <a:solidFill>
                  <a:srgbClr val="0000FF"/>
                </a:solidFill>
                <a:latin typeface="Cambria"/>
                <a:cs typeface="Cambria"/>
              </a:rPr>
              <a:t>1032.</a:t>
            </a:r>
            <a:r>
              <a:rPr sz="2400" spc="145" dirty="0">
                <a:solidFill>
                  <a:srgbClr val="0000FF"/>
                </a:solidFill>
                <a:latin typeface="Cambria"/>
                <a:cs typeface="Cambria"/>
              </a:rPr>
              <a:t> </a:t>
            </a:r>
            <a:r>
              <a:rPr sz="2400" spc="114" dirty="0">
                <a:solidFill>
                  <a:srgbClr val="0000FF"/>
                </a:solidFill>
                <a:latin typeface="Cambria"/>
                <a:cs typeface="Cambria"/>
              </a:rPr>
              <a:t>Hence, </a:t>
            </a:r>
            <a:r>
              <a:rPr sz="2400" spc="-509" dirty="0">
                <a:solidFill>
                  <a:srgbClr val="0000FF"/>
                </a:solidFill>
                <a:latin typeface="Cambria"/>
                <a:cs typeface="Cambria"/>
              </a:rPr>
              <a:t> </a:t>
            </a:r>
            <a:r>
              <a:rPr sz="2400" spc="55" dirty="0">
                <a:solidFill>
                  <a:srgbClr val="0000FF"/>
                </a:solidFill>
                <a:latin typeface="Cambria"/>
                <a:cs typeface="Cambria"/>
              </a:rPr>
              <a:t>memory</a:t>
            </a:r>
            <a:r>
              <a:rPr sz="2400" spc="130" dirty="0">
                <a:solidFill>
                  <a:srgbClr val="0000FF"/>
                </a:solidFill>
                <a:latin typeface="Cambria"/>
                <a:cs typeface="Cambria"/>
              </a:rPr>
              <a:t> </a:t>
            </a:r>
            <a:r>
              <a:rPr sz="2400" spc="70" dirty="0">
                <a:solidFill>
                  <a:srgbClr val="0000FF"/>
                </a:solidFill>
                <a:latin typeface="Cambria"/>
                <a:cs typeface="Cambria"/>
              </a:rPr>
              <a:t>address</a:t>
            </a:r>
            <a:r>
              <a:rPr sz="2400" spc="120" dirty="0">
                <a:solidFill>
                  <a:srgbClr val="0000FF"/>
                </a:solidFill>
                <a:latin typeface="Cambria"/>
                <a:cs typeface="Cambria"/>
              </a:rPr>
              <a:t> </a:t>
            </a:r>
            <a:r>
              <a:rPr sz="2400" dirty="0">
                <a:solidFill>
                  <a:srgbClr val="0000FF"/>
                </a:solidFill>
                <a:latin typeface="Cambria"/>
                <a:cs typeface="Cambria"/>
              </a:rPr>
              <a:t>1032</a:t>
            </a:r>
            <a:r>
              <a:rPr sz="2400" spc="155" dirty="0">
                <a:solidFill>
                  <a:srgbClr val="0000FF"/>
                </a:solidFill>
                <a:latin typeface="Cambria"/>
                <a:cs typeface="Cambria"/>
              </a:rPr>
              <a:t> </a:t>
            </a:r>
            <a:r>
              <a:rPr sz="2400" spc="75" dirty="0">
                <a:solidFill>
                  <a:srgbClr val="0000FF"/>
                </a:solidFill>
                <a:latin typeface="Cambria"/>
                <a:cs typeface="Cambria"/>
              </a:rPr>
              <a:t>will</a:t>
            </a:r>
            <a:r>
              <a:rPr sz="2400" spc="105" dirty="0">
                <a:solidFill>
                  <a:srgbClr val="0000FF"/>
                </a:solidFill>
                <a:latin typeface="Cambria"/>
                <a:cs typeface="Cambria"/>
              </a:rPr>
              <a:t> </a:t>
            </a:r>
            <a:r>
              <a:rPr sz="2400" spc="90" dirty="0">
                <a:solidFill>
                  <a:srgbClr val="0000FF"/>
                </a:solidFill>
                <a:latin typeface="Cambria"/>
                <a:cs typeface="Cambria"/>
              </a:rPr>
              <a:t>change</a:t>
            </a:r>
            <a:r>
              <a:rPr sz="2400" spc="130" dirty="0">
                <a:solidFill>
                  <a:srgbClr val="0000FF"/>
                </a:solidFill>
                <a:latin typeface="Cambria"/>
                <a:cs typeface="Cambria"/>
              </a:rPr>
              <a:t> </a:t>
            </a:r>
            <a:r>
              <a:rPr sz="2400" spc="20" dirty="0">
                <a:solidFill>
                  <a:srgbClr val="0000FF"/>
                </a:solidFill>
                <a:latin typeface="Cambria"/>
                <a:cs typeface="Cambria"/>
              </a:rPr>
              <a:t>to</a:t>
            </a:r>
            <a:r>
              <a:rPr sz="2400" spc="135" dirty="0">
                <a:solidFill>
                  <a:srgbClr val="0000FF"/>
                </a:solidFill>
                <a:latin typeface="Cambria"/>
                <a:cs typeface="Cambria"/>
              </a:rPr>
              <a:t> </a:t>
            </a:r>
            <a:r>
              <a:rPr sz="2400" dirty="0">
                <a:solidFill>
                  <a:srgbClr val="0000FF"/>
                </a:solidFill>
                <a:latin typeface="Cambria"/>
                <a:cs typeface="Cambria"/>
              </a:rPr>
              <a:t>3897409</a:t>
            </a:r>
            <a:endParaRPr sz="2400" dirty="0">
              <a:latin typeface="Cambria"/>
              <a:cs typeface="Cambri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5">
            <a:extLst>
              <a:ext uri="{FF2B5EF4-FFF2-40B4-BE49-F238E27FC236}">
                <a16:creationId xmlns:a16="http://schemas.microsoft.com/office/drawing/2014/main" id="{F8B63D12-8F88-5480-FD41-2B5267E1D3BF}"/>
              </a:ext>
            </a:extLst>
          </p:cNvPr>
          <p:cNvSpPr>
            <a:spLocks noGrp="1" noChangeArrowheads="1"/>
          </p:cNvSpPr>
          <p:nvPr>
            <p:ph type="title"/>
          </p:nvPr>
        </p:nvSpPr>
        <p:spPr/>
        <p:txBody>
          <a:bodyPr/>
          <a:lstStyle/>
          <a:p>
            <a:pPr eaLnBrk="1" hangingPunct="1"/>
            <a:r>
              <a:rPr lang="en-US" altLang="en-US" dirty="0"/>
              <a:t>Arithmetic Operations</a:t>
            </a:r>
            <a:endParaRPr lang="en-AU" altLang="en-US" dirty="0"/>
          </a:p>
        </p:txBody>
      </p:sp>
      <p:sp>
        <p:nvSpPr>
          <p:cNvPr id="11268" name="Rectangle 6">
            <a:extLst>
              <a:ext uri="{FF2B5EF4-FFF2-40B4-BE49-F238E27FC236}">
                <a16:creationId xmlns:a16="http://schemas.microsoft.com/office/drawing/2014/main" id="{7E4B01E6-6860-841E-70EF-D11AF08F1F3A}"/>
              </a:ext>
            </a:extLst>
          </p:cNvPr>
          <p:cNvSpPr>
            <a:spLocks noGrp="1" noChangeArrowheads="1"/>
          </p:cNvSpPr>
          <p:nvPr>
            <p:ph type="body" idx="1"/>
          </p:nvPr>
        </p:nvSpPr>
        <p:spPr/>
        <p:txBody>
          <a:bodyPr/>
          <a:lstStyle/>
          <a:p>
            <a:pPr eaLnBrk="1" hangingPunct="1"/>
            <a:r>
              <a:rPr lang="en-US" altLang="en-US" dirty="0"/>
              <a:t>Add and subtract, three operands</a:t>
            </a:r>
          </a:p>
          <a:p>
            <a:pPr lvl="1" eaLnBrk="1" hangingPunct="1"/>
            <a:r>
              <a:rPr lang="en-US" altLang="en-US" dirty="0"/>
              <a:t>Two sources and one destination</a:t>
            </a:r>
          </a:p>
          <a:p>
            <a:pPr eaLnBrk="1" hangingPunct="1">
              <a:buFont typeface="Wingdings" panose="05000000000000000000" pitchFamily="2" charset="2"/>
              <a:buNone/>
            </a:pPr>
            <a:r>
              <a:rPr lang="en-US" altLang="en-US" dirty="0">
                <a:latin typeface="Lucida Console" panose="020B0609040504020204" pitchFamily="49" charset="0"/>
              </a:rPr>
              <a:t>	add a, b, c  // a gets b + c</a:t>
            </a:r>
          </a:p>
          <a:p>
            <a:pPr eaLnBrk="1" hangingPunct="1"/>
            <a:r>
              <a:rPr lang="en-US" altLang="en-US" dirty="0"/>
              <a:t>All arithmetic operations have this form</a:t>
            </a:r>
          </a:p>
          <a:p>
            <a:pPr eaLnBrk="1" hangingPunct="1"/>
            <a:r>
              <a:rPr lang="en-US" altLang="en-US" i="1" dirty="0">
                <a:highlight>
                  <a:srgbClr val="FFFF00"/>
                </a:highlight>
              </a:rPr>
              <a:t>Design Principle 1:</a:t>
            </a:r>
            <a:r>
              <a:rPr lang="en-US" altLang="en-US" dirty="0">
                <a:highlight>
                  <a:srgbClr val="FFFF00"/>
                </a:highlight>
              </a:rPr>
              <a:t> Simplicity favors regularity</a:t>
            </a:r>
          </a:p>
          <a:p>
            <a:pPr lvl="1" eaLnBrk="1" hangingPunct="1"/>
            <a:r>
              <a:rPr lang="en-US" altLang="en-US" dirty="0">
                <a:highlight>
                  <a:srgbClr val="FFFF00"/>
                </a:highlight>
              </a:rPr>
              <a:t>Regularity makes implementation simpler</a:t>
            </a:r>
          </a:p>
          <a:p>
            <a:pPr lvl="1" eaLnBrk="1" hangingPunct="1"/>
            <a:r>
              <a:rPr lang="en-US" altLang="en-US" dirty="0">
                <a:highlight>
                  <a:srgbClr val="FFFF00"/>
                </a:highlight>
              </a:rPr>
              <a:t>Simplicity enables higher performance at lower cost</a:t>
            </a:r>
            <a:endParaRPr lang="en-AU" altLang="en-US" dirty="0">
              <a:highlight>
                <a:srgbClr val="FFFF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CE5876D7-7FF1-6688-8A97-6B7EC731C87B}"/>
              </a:ext>
            </a:extLst>
          </p:cNvPr>
          <p:cNvSpPr>
            <a:spLocks noGrp="1" noChangeArrowheads="1"/>
          </p:cNvSpPr>
          <p:nvPr>
            <p:ph type="title"/>
          </p:nvPr>
        </p:nvSpPr>
        <p:spPr>
          <a:xfrm>
            <a:off x="841248" y="365760"/>
            <a:ext cx="10515600" cy="1325880"/>
          </a:xfrm>
        </p:spPr>
        <p:txBody>
          <a:bodyPr/>
          <a:lstStyle/>
          <a:p>
            <a:pPr eaLnBrk="1" hangingPunct="1"/>
            <a:r>
              <a:rPr lang="en-US" altLang="en-US" dirty="0"/>
              <a:t>Below Your Program</a:t>
            </a:r>
            <a:endParaRPr lang="en-AU" altLang="en-US" dirty="0"/>
          </a:p>
        </p:txBody>
      </p:sp>
      <p:sp>
        <p:nvSpPr>
          <p:cNvPr id="20484" name="Rectangle 6">
            <a:extLst>
              <a:ext uri="{FF2B5EF4-FFF2-40B4-BE49-F238E27FC236}">
                <a16:creationId xmlns:a16="http://schemas.microsoft.com/office/drawing/2014/main" id="{2D59BBF9-C1AE-A07D-55AA-1EA0DF9FCA92}"/>
              </a:ext>
            </a:extLst>
          </p:cNvPr>
          <p:cNvSpPr>
            <a:spLocks noGrp="1" noChangeArrowheads="1"/>
          </p:cNvSpPr>
          <p:nvPr>
            <p:ph type="body" sz="half" idx="2"/>
          </p:nvPr>
        </p:nvSpPr>
        <p:spPr>
          <a:xfrm>
            <a:off x="4656138" y="1125538"/>
            <a:ext cx="5822950" cy="5111750"/>
          </a:xfrm>
        </p:spPr>
        <p:txBody>
          <a:bodyPr/>
          <a:lstStyle/>
          <a:p>
            <a:pPr eaLnBrk="1" hangingPunct="1"/>
            <a:r>
              <a:rPr lang="en-US" altLang="en-US"/>
              <a:t>Application software</a:t>
            </a:r>
          </a:p>
          <a:p>
            <a:pPr lvl="1" eaLnBrk="1" hangingPunct="1"/>
            <a:r>
              <a:rPr lang="en-US" altLang="en-US"/>
              <a:t>Written in high-level language</a:t>
            </a:r>
          </a:p>
          <a:p>
            <a:pPr eaLnBrk="1" hangingPunct="1"/>
            <a:r>
              <a:rPr lang="en-US" altLang="en-US"/>
              <a:t>System software</a:t>
            </a:r>
          </a:p>
          <a:p>
            <a:pPr lvl="1" eaLnBrk="1" hangingPunct="1"/>
            <a:r>
              <a:rPr lang="en-US" altLang="en-US"/>
              <a:t>Compiler: translates HLL code to machine code</a:t>
            </a:r>
          </a:p>
          <a:p>
            <a:pPr lvl="1" eaLnBrk="1" hangingPunct="1"/>
            <a:r>
              <a:rPr lang="en-US" altLang="en-US"/>
              <a:t>Operating System: service code</a:t>
            </a:r>
          </a:p>
          <a:p>
            <a:pPr lvl="2" eaLnBrk="1" hangingPunct="1"/>
            <a:r>
              <a:rPr lang="en-US" altLang="en-US"/>
              <a:t>Handling input/output</a:t>
            </a:r>
          </a:p>
          <a:p>
            <a:pPr lvl="2" eaLnBrk="1" hangingPunct="1"/>
            <a:r>
              <a:rPr lang="en-US" altLang="en-US"/>
              <a:t>Managing memory and storage</a:t>
            </a:r>
          </a:p>
          <a:p>
            <a:pPr lvl="2" eaLnBrk="1" hangingPunct="1"/>
            <a:r>
              <a:rPr lang="en-US" altLang="en-US"/>
              <a:t>Scheduling tasks &amp; sharing resources</a:t>
            </a:r>
          </a:p>
          <a:p>
            <a:pPr eaLnBrk="1" hangingPunct="1"/>
            <a:r>
              <a:rPr lang="en-US" altLang="en-US"/>
              <a:t>Hardware</a:t>
            </a:r>
          </a:p>
          <a:p>
            <a:pPr lvl="1" eaLnBrk="1" hangingPunct="1"/>
            <a:r>
              <a:rPr lang="en-US" altLang="en-US"/>
              <a:t>Processor, memory, I/O controllers</a:t>
            </a:r>
            <a:endParaRPr lang="en-AU" altLang="en-US"/>
          </a:p>
        </p:txBody>
      </p:sp>
      <p:pic>
        <p:nvPicPr>
          <p:cNvPr id="20486" name="Picture 11" descr="f01-02-P374493">
            <a:extLst>
              <a:ext uri="{FF2B5EF4-FFF2-40B4-BE49-F238E27FC236}">
                <a16:creationId xmlns:a16="http://schemas.microsoft.com/office/drawing/2014/main" id="{7B83CFBD-AC65-82F0-D1B9-C10A20CEA5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3" y="2781300"/>
            <a:ext cx="24003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A8296FB6-F070-09A5-C583-419CF3AD9FA4}"/>
              </a:ext>
            </a:extLst>
          </p:cNvPr>
          <p:cNvSpPr>
            <a:spLocks noGrp="1" noChangeArrowheads="1"/>
          </p:cNvSpPr>
          <p:nvPr>
            <p:ph type="title"/>
          </p:nvPr>
        </p:nvSpPr>
        <p:spPr/>
        <p:txBody>
          <a:bodyPr/>
          <a:lstStyle/>
          <a:p>
            <a:pPr eaLnBrk="1" hangingPunct="1"/>
            <a:r>
              <a:rPr lang="en-US" altLang="en-US"/>
              <a:t>Arithmetic Example</a:t>
            </a:r>
            <a:endParaRPr lang="en-AU" altLang="en-US"/>
          </a:p>
        </p:txBody>
      </p:sp>
      <p:sp>
        <p:nvSpPr>
          <p:cNvPr id="13316" name="Rectangle 3">
            <a:extLst>
              <a:ext uri="{FF2B5EF4-FFF2-40B4-BE49-F238E27FC236}">
                <a16:creationId xmlns:a16="http://schemas.microsoft.com/office/drawing/2014/main" id="{24FEC813-B4B3-FDAA-3CED-D99AC89A2E4C}"/>
              </a:ext>
            </a:extLst>
          </p:cNvPr>
          <p:cNvSpPr>
            <a:spLocks noGrp="1" noChangeArrowheads="1"/>
          </p:cNvSpPr>
          <p:nvPr>
            <p:ph type="body" idx="1"/>
          </p:nvPr>
        </p:nvSpPr>
        <p:spPr/>
        <p:txBody>
          <a:bodyPr/>
          <a:lstStyle/>
          <a:p>
            <a:pPr eaLnBrk="1" hangingPunct="1"/>
            <a:r>
              <a:rPr lang="en-US" altLang="en-US"/>
              <a:t>C code:</a:t>
            </a:r>
          </a:p>
          <a:p>
            <a:pPr eaLnBrk="1" hangingPunct="1">
              <a:spcBef>
                <a:spcPct val="50000"/>
              </a:spcBef>
              <a:spcAft>
                <a:spcPct val="30000"/>
              </a:spcAft>
              <a:buFont typeface="Wingdings" panose="05000000000000000000" pitchFamily="2" charset="2"/>
              <a:buNone/>
            </a:pPr>
            <a:r>
              <a:rPr lang="en-US" altLang="en-US">
                <a:latin typeface="Lucida Console" panose="020B0609040504020204" pitchFamily="49" charset="0"/>
              </a:rPr>
              <a:t>	f = (g + h) - (i + j);</a:t>
            </a:r>
          </a:p>
          <a:p>
            <a:pPr eaLnBrk="1" hangingPunct="1"/>
            <a:r>
              <a:rPr lang="en-US" altLang="en-US"/>
              <a:t>Compiled RISC-V code:</a:t>
            </a:r>
          </a:p>
          <a:p>
            <a:pPr eaLnBrk="1" hangingPunct="1">
              <a:spcBef>
                <a:spcPct val="50000"/>
              </a:spcBef>
              <a:spcAft>
                <a:spcPct val="30000"/>
              </a:spcAft>
              <a:buFont typeface="Wingdings" panose="05000000000000000000" pitchFamily="2" charset="2"/>
              <a:buNone/>
            </a:pPr>
            <a:r>
              <a:rPr lang="en-US" altLang="en-US">
                <a:latin typeface="Lucida Console" panose="020B0609040504020204" pitchFamily="49" charset="0"/>
              </a:rPr>
              <a:t>	add t0, g, h   // temp t0 = g + h</a:t>
            </a:r>
            <a:br>
              <a:rPr lang="en-US" altLang="en-US">
                <a:latin typeface="Lucida Console" panose="020B0609040504020204" pitchFamily="49" charset="0"/>
              </a:rPr>
            </a:br>
            <a:r>
              <a:rPr lang="en-US" altLang="en-US">
                <a:latin typeface="Lucida Console" panose="020B0609040504020204" pitchFamily="49" charset="0"/>
              </a:rPr>
              <a:t>add t1, i, j   // temp t1 = i + j</a:t>
            </a:r>
            <a:br>
              <a:rPr lang="en-US" altLang="en-US">
                <a:latin typeface="Lucida Console" panose="020B0609040504020204" pitchFamily="49" charset="0"/>
              </a:rPr>
            </a:br>
            <a:r>
              <a:rPr lang="en-US" altLang="en-US">
                <a:latin typeface="Lucida Console" panose="020B0609040504020204" pitchFamily="49" charset="0"/>
              </a:rPr>
              <a:t>add f, t0, t1  // f = t0 - t1</a:t>
            </a:r>
            <a:endParaRPr lang="en-AU"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a:extLst>
              <a:ext uri="{FF2B5EF4-FFF2-40B4-BE49-F238E27FC236}">
                <a16:creationId xmlns:a16="http://schemas.microsoft.com/office/drawing/2014/main" id="{79C828E9-B49A-888F-F4E9-0C2B21D04D0A}"/>
              </a:ext>
            </a:extLst>
          </p:cNvPr>
          <p:cNvSpPr>
            <a:spLocks noGrp="1" noChangeArrowheads="1"/>
          </p:cNvSpPr>
          <p:nvPr>
            <p:ph type="title"/>
          </p:nvPr>
        </p:nvSpPr>
        <p:spPr/>
        <p:txBody>
          <a:bodyPr/>
          <a:lstStyle/>
          <a:p>
            <a:pPr eaLnBrk="1" hangingPunct="1"/>
            <a:r>
              <a:rPr lang="en-US" altLang="en-US"/>
              <a:t>Register Operands</a:t>
            </a:r>
            <a:endParaRPr lang="en-AU" altLang="en-US"/>
          </a:p>
        </p:txBody>
      </p:sp>
      <p:sp>
        <p:nvSpPr>
          <p:cNvPr id="15364" name="Rectangle 6">
            <a:extLst>
              <a:ext uri="{FF2B5EF4-FFF2-40B4-BE49-F238E27FC236}">
                <a16:creationId xmlns:a16="http://schemas.microsoft.com/office/drawing/2014/main" id="{F1EC0B35-74C8-B42C-1AEE-3CF9ACE959D1}"/>
              </a:ext>
            </a:extLst>
          </p:cNvPr>
          <p:cNvSpPr>
            <a:spLocks noGrp="1" noChangeArrowheads="1"/>
          </p:cNvSpPr>
          <p:nvPr>
            <p:ph type="body" idx="1"/>
          </p:nvPr>
        </p:nvSpPr>
        <p:spPr/>
        <p:txBody>
          <a:bodyPr>
            <a:normAutofit fontScale="92500" lnSpcReduction="10000"/>
          </a:bodyPr>
          <a:lstStyle/>
          <a:p>
            <a:pPr eaLnBrk="1" hangingPunct="1">
              <a:lnSpc>
                <a:spcPct val="90000"/>
              </a:lnSpc>
              <a:defRPr/>
            </a:pPr>
            <a:r>
              <a:rPr lang="en-US" altLang="en-US" dirty="0"/>
              <a:t>Arithmetic instructions use register</a:t>
            </a:r>
            <a:br>
              <a:rPr lang="en-US" altLang="en-US" dirty="0"/>
            </a:br>
            <a:r>
              <a:rPr lang="en-US" altLang="en-US" dirty="0"/>
              <a:t>operands</a:t>
            </a:r>
          </a:p>
          <a:p>
            <a:pPr eaLnBrk="1" hangingPunct="1">
              <a:lnSpc>
                <a:spcPct val="90000"/>
              </a:lnSpc>
              <a:defRPr/>
            </a:pPr>
            <a:endParaRPr lang="en-US" altLang="en-US" dirty="0"/>
          </a:p>
          <a:p>
            <a:pPr eaLnBrk="1" hangingPunct="1">
              <a:lnSpc>
                <a:spcPct val="90000"/>
              </a:lnSpc>
              <a:defRPr/>
            </a:pPr>
            <a:r>
              <a:rPr lang="en-US" altLang="en-US" dirty="0"/>
              <a:t>RISC-V has a 32 × 64-bit register file</a:t>
            </a:r>
          </a:p>
          <a:p>
            <a:pPr lvl="1" eaLnBrk="1" hangingPunct="1">
              <a:lnSpc>
                <a:spcPct val="90000"/>
              </a:lnSpc>
              <a:defRPr/>
            </a:pPr>
            <a:r>
              <a:rPr lang="en-US" altLang="en-US" dirty="0"/>
              <a:t>Use for frequently accessed data</a:t>
            </a:r>
          </a:p>
          <a:p>
            <a:pPr lvl="1" eaLnBrk="1" hangingPunct="1">
              <a:lnSpc>
                <a:spcPct val="90000"/>
              </a:lnSpc>
              <a:defRPr/>
            </a:pPr>
            <a:r>
              <a:rPr lang="en-US" altLang="en-US" dirty="0"/>
              <a:t>64-bit data is called a “double word”</a:t>
            </a:r>
          </a:p>
          <a:p>
            <a:pPr lvl="2" eaLnBrk="1" hangingPunct="1">
              <a:lnSpc>
                <a:spcPct val="90000"/>
              </a:lnSpc>
              <a:defRPr/>
            </a:pPr>
            <a:r>
              <a:rPr lang="en-US" altLang="en-US" dirty="0"/>
              <a:t>32 x 64-bit general purpose registers x0 to x30</a:t>
            </a:r>
          </a:p>
          <a:p>
            <a:pPr lvl="1" eaLnBrk="1" hangingPunct="1">
              <a:lnSpc>
                <a:spcPct val="90000"/>
              </a:lnSpc>
              <a:defRPr/>
            </a:pPr>
            <a:r>
              <a:rPr lang="en-US" altLang="en-US" dirty="0"/>
              <a:t>32-bit data is called a “word”</a:t>
            </a:r>
          </a:p>
          <a:p>
            <a:pPr marL="0" indent="0">
              <a:buNone/>
              <a:defRPr/>
            </a:pPr>
            <a:endParaRPr lang="en-US" altLang="en-US" i="1" dirty="0"/>
          </a:p>
          <a:p>
            <a:pPr eaLnBrk="1" hangingPunct="1">
              <a:lnSpc>
                <a:spcPct val="90000"/>
              </a:lnSpc>
              <a:defRPr/>
            </a:pPr>
            <a:r>
              <a:rPr lang="en-US" altLang="en-US" i="1" dirty="0">
                <a:highlight>
                  <a:srgbClr val="FFFF00"/>
                </a:highlight>
              </a:rPr>
              <a:t>Design Principle 2:</a:t>
            </a:r>
            <a:r>
              <a:rPr lang="en-US" altLang="en-US" dirty="0">
                <a:highlight>
                  <a:srgbClr val="FFFF00"/>
                </a:highlight>
              </a:rPr>
              <a:t> Smaller is faster</a:t>
            </a:r>
          </a:p>
          <a:p>
            <a:pPr lvl="1" eaLnBrk="1" hangingPunct="1">
              <a:lnSpc>
                <a:spcPct val="90000"/>
              </a:lnSpc>
              <a:defRPr/>
            </a:pPr>
            <a:r>
              <a:rPr lang="en-US" altLang="en-US" dirty="0">
                <a:highlight>
                  <a:srgbClr val="FFFF00"/>
                </a:highlight>
              </a:rPr>
              <a:t>Compact flash main memory: millions of locations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0AF9524F-20B4-4358-1623-7EE128574F2C}"/>
              </a:ext>
            </a:extLst>
          </p:cNvPr>
          <p:cNvSpPr>
            <a:spLocks noGrp="1"/>
          </p:cNvSpPr>
          <p:nvPr>
            <p:ph type="title"/>
          </p:nvPr>
        </p:nvSpPr>
        <p:spPr/>
        <p:txBody>
          <a:bodyPr/>
          <a:lstStyle/>
          <a:p>
            <a:r>
              <a:rPr lang="en-US" altLang="en-US" dirty="0"/>
              <a:t>RISC-V Registers</a:t>
            </a:r>
          </a:p>
        </p:txBody>
      </p:sp>
      <p:sp>
        <p:nvSpPr>
          <p:cNvPr id="17411" name="Content Placeholder 2">
            <a:extLst>
              <a:ext uri="{FF2B5EF4-FFF2-40B4-BE49-F238E27FC236}">
                <a16:creationId xmlns:a16="http://schemas.microsoft.com/office/drawing/2014/main" id="{A9DE5926-4EA6-3349-B15D-940CB8AAB690}"/>
              </a:ext>
            </a:extLst>
          </p:cNvPr>
          <p:cNvSpPr>
            <a:spLocks noGrp="1"/>
          </p:cNvSpPr>
          <p:nvPr>
            <p:ph idx="1"/>
          </p:nvPr>
        </p:nvSpPr>
        <p:spPr/>
        <p:txBody>
          <a:bodyPr>
            <a:normAutofit lnSpcReduction="10000"/>
          </a:bodyPr>
          <a:lstStyle/>
          <a:p>
            <a:r>
              <a:rPr lang="en-US" altLang="en-US" sz="2400" dirty="0"/>
              <a:t>x0: the constant value 0</a:t>
            </a:r>
          </a:p>
          <a:p>
            <a:r>
              <a:rPr lang="en-US" altLang="en-US" sz="2400" dirty="0"/>
              <a:t>x1: return address</a:t>
            </a:r>
          </a:p>
          <a:p>
            <a:r>
              <a:rPr lang="en-US" altLang="en-US" sz="2400" dirty="0"/>
              <a:t>x2: stack pointer</a:t>
            </a:r>
          </a:p>
          <a:p>
            <a:r>
              <a:rPr lang="en-US" altLang="en-US" sz="2400" dirty="0"/>
              <a:t>x3: global pointer</a:t>
            </a:r>
          </a:p>
          <a:p>
            <a:r>
              <a:rPr lang="en-US" altLang="en-US" sz="2400" dirty="0"/>
              <a:t>x4: thread pointer</a:t>
            </a:r>
          </a:p>
          <a:p>
            <a:r>
              <a:rPr lang="en-US" altLang="en-US" sz="2400" dirty="0"/>
              <a:t>x5 – x7, x28 – x31: temporaries</a:t>
            </a:r>
          </a:p>
          <a:p>
            <a:r>
              <a:rPr lang="en-US" altLang="en-US" sz="2400" dirty="0"/>
              <a:t>x8: frame pointer</a:t>
            </a:r>
          </a:p>
          <a:p>
            <a:r>
              <a:rPr lang="en-US" altLang="en-US" sz="2400" dirty="0"/>
              <a:t>x9, x18 – x27: saved registers</a:t>
            </a:r>
          </a:p>
          <a:p>
            <a:r>
              <a:rPr lang="en-US" altLang="en-US" sz="2400" dirty="0"/>
              <a:t>x10 – x11: function arguments/results</a:t>
            </a:r>
          </a:p>
          <a:p>
            <a:r>
              <a:rPr lang="en-US" altLang="en-US" sz="2400" dirty="0"/>
              <a:t>x12 – x17: function arguments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lnSpc>
                  <a:spcPct val="100000"/>
                </a:lnSpc>
                <a:spcBef>
                  <a:spcPts val="5"/>
                </a:spcBef>
              </a:pPr>
              <a:t>33</a:t>
            </a:fld>
            <a:endParaRPr dirty="0"/>
          </a:p>
        </p:txBody>
      </p:sp>
      <p:sp>
        <p:nvSpPr>
          <p:cNvPr id="3" name="object 3"/>
          <p:cNvSpPr txBox="1"/>
          <p:nvPr/>
        </p:nvSpPr>
        <p:spPr>
          <a:xfrm>
            <a:off x="1081532" y="1340866"/>
            <a:ext cx="5320665" cy="3680460"/>
          </a:xfrm>
          <a:prstGeom prst="rect">
            <a:avLst/>
          </a:prstGeom>
        </p:spPr>
        <p:txBody>
          <a:bodyPr vert="horz" wrap="square" lIns="0" tIns="12065" rIns="0" bIns="0" rtlCol="0">
            <a:spAutoFit/>
          </a:bodyPr>
          <a:lstStyle/>
          <a:p>
            <a:pPr marL="457200" indent="-445134">
              <a:lnSpc>
                <a:spcPts val="2510"/>
              </a:lnSpc>
              <a:spcBef>
                <a:spcPts val="95"/>
              </a:spcBef>
              <a:buFont typeface="Arial MT"/>
              <a:buChar char="•"/>
              <a:tabLst>
                <a:tab pos="457200" algn="l"/>
                <a:tab pos="457834" algn="l"/>
              </a:tabLst>
            </a:pPr>
            <a:r>
              <a:rPr sz="2200" b="1" spc="-5" dirty="0">
                <a:solidFill>
                  <a:srgbClr val="3B3B3B"/>
                </a:solidFill>
                <a:latin typeface="Calibri"/>
                <a:cs typeface="Calibri"/>
              </a:rPr>
              <a:t>RV32I/64I</a:t>
            </a:r>
            <a:r>
              <a:rPr sz="2200" b="1" dirty="0">
                <a:solidFill>
                  <a:srgbClr val="3B3B3B"/>
                </a:solidFill>
                <a:latin typeface="Calibri"/>
                <a:cs typeface="Calibri"/>
              </a:rPr>
              <a:t> </a:t>
            </a:r>
            <a:r>
              <a:rPr sz="2200" b="1" spc="-5" dirty="0">
                <a:solidFill>
                  <a:srgbClr val="3B3B3B"/>
                </a:solidFill>
                <a:latin typeface="Calibri"/>
                <a:cs typeface="Calibri"/>
              </a:rPr>
              <a:t>have</a:t>
            </a:r>
            <a:r>
              <a:rPr sz="2200" b="1" dirty="0">
                <a:solidFill>
                  <a:srgbClr val="3B3B3B"/>
                </a:solidFill>
                <a:latin typeface="Calibri"/>
                <a:cs typeface="Calibri"/>
              </a:rPr>
              <a:t> </a:t>
            </a:r>
            <a:r>
              <a:rPr sz="2200" b="1" spc="-5" dirty="0">
                <a:solidFill>
                  <a:srgbClr val="3B3B3B"/>
                </a:solidFill>
                <a:latin typeface="Calibri"/>
                <a:cs typeface="Calibri"/>
              </a:rPr>
              <a:t>32</a:t>
            </a:r>
            <a:r>
              <a:rPr sz="2200" b="1" spc="10" dirty="0">
                <a:solidFill>
                  <a:srgbClr val="3B3B3B"/>
                </a:solidFill>
                <a:latin typeface="Calibri"/>
                <a:cs typeface="Calibri"/>
              </a:rPr>
              <a:t> </a:t>
            </a:r>
            <a:r>
              <a:rPr sz="2200" b="1" spc="-10" dirty="0">
                <a:solidFill>
                  <a:srgbClr val="3B3B3B"/>
                </a:solidFill>
                <a:latin typeface="Calibri"/>
                <a:cs typeface="Calibri"/>
              </a:rPr>
              <a:t>Integer</a:t>
            </a:r>
            <a:r>
              <a:rPr sz="2200" b="1" spc="15" dirty="0">
                <a:solidFill>
                  <a:srgbClr val="3B3B3B"/>
                </a:solidFill>
                <a:latin typeface="Calibri"/>
                <a:cs typeface="Calibri"/>
              </a:rPr>
              <a:t> </a:t>
            </a:r>
            <a:r>
              <a:rPr sz="2200" b="1" spc="-5" dirty="0">
                <a:solidFill>
                  <a:srgbClr val="3B3B3B"/>
                </a:solidFill>
                <a:latin typeface="Calibri"/>
                <a:cs typeface="Calibri"/>
              </a:rPr>
              <a:t>Registers</a:t>
            </a:r>
            <a:endParaRPr sz="2200" dirty="0">
              <a:latin typeface="Calibri"/>
              <a:cs typeface="Calibri"/>
            </a:endParaRPr>
          </a:p>
          <a:p>
            <a:pPr marL="1066800" marR="332740" lvl="1" indent="-445134">
              <a:lnSpc>
                <a:spcPts val="2380"/>
              </a:lnSpc>
              <a:spcBef>
                <a:spcPts val="165"/>
              </a:spcBef>
              <a:buFont typeface="Arial MT"/>
              <a:buChar char="–"/>
              <a:tabLst>
                <a:tab pos="1066800" algn="l"/>
                <a:tab pos="1067435" algn="l"/>
              </a:tabLst>
            </a:pPr>
            <a:r>
              <a:rPr sz="2200" spc="-5" dirty="0">
                <a:solidFill>
                  <a:srgbClr val="797979"/>
                </a:solidFill>
                <a:latin typeface="Calibri"/>
                <a:cs typeface="Calibri"/>
              </a:rPr>
              <a:t>Optional 32</a:t>
            </a:r>
            <a:r>
              <a:rPr sz="2200" spc="-10" dirty="0">
                <a:solidFill>
                  <a:srgbClr val="797979"/>
                </a:solidFill>
                <a:latin typeface="Calibri"/>
                <a:cs typeface="Calibri"/>
              </a:rPr>
              <a:t> </a:t>
            </a:r>
            <a:r>
              <a:rPr sz="2200" spc="-5" dirty="0">
                <a:solidFill>
                  <a:srgbClr val="797979"/>
                </a:solidFill>
                <a:latin typeface="Calibri"/>
                <a:cs typeface="Calibri"/>
              </a:rPr>
              <a:t>FP</a:t>
            </a:r>
            <a:r>
              <a:rPr sz="2200" spc="10" dirty="0">
                <a:solidFill>
                  <a:srgbClr val="797979"/>
                </a:solidFill>
                <a:latin typeface="Calibri"/>
                <a:cs typeface="Calibri"/>
              </a:rPr>
              <a:t> </a:t>
            </a:r>
            <a:r>
              <a:rPr sz="2200" spc="-5" dirty="0">
                <a:solidFill>
                  <a:srgbClr val="797979"/>
                </a:solidFill>
                <a:latin typeface="Calibri"/>
                <a:cs typeface="Calibri"/>
              </a:rPr>
              <a:t>registers</a:t>
            </a:r>
            <a:r>
              <a:rPr sz="2200" spc="20" dirty="0">
                <a:solidFill>
                  <a:srgbClr val="797979"/>
                </a:solidFill>
                <a:latin typeface="Calibri"/>
                <a:cs typeface="Calibri"/>
              </a:rPr>
              <a:t> </a:t>
            </a:r>
            <a:r>
              <a:rPr sz="2200" spc="-5" dirty="0">
                <a:solidFill>
                  <a:srgbClr val="797979"/>
                </a:solidFill>
                <a:latin typeface="Calibri"/>
                <a:cs typeface="Calibri"/>
              </a:rPr>
              <a:t>with</a:t>
            </a:r>
            <a:r>
              <a:rPr sz="2200" dirty="0">
                <a:solidFill>
                  <a:srgbClr val="797979"/>
                </a:solidFill>
                <a:latin typeface="Calibri"/>
                <a:cs typeface="Calibri"/>
              </a:rPr>
              <a:t> </a:t>
            </a:r>
            <a:r>
              <a:rPr sz="2200" spc="-5" dirty="0">
                <a:solidFill>
                  <a:srgbClr val="797979"/>
                </a:solidFill>
                <a:latin typeface="Calibri"/>
                <a:cs typeface="Calibri"/>
              </a:rPr>
              <a:t>the</a:t>
            </a:r>
            <a:r>
              <a:rPr sz="2200" dirty="0">
                <a:solidFill>
                  <a:srgbClr val="797979"/>
                </a:solidFill>
                <a:latin typeface="Calibri"/>
                <a:cs typeface="Calibri"/>
              </a:rPr>
              <a:t> </a:t>
            </a:r>
            <a:r>
              <a:rPr sz="2200" spc="-5" dirty="0">
                <a:solidFill>
                  <a:srgbClr val="797979"/>
                </a:solidFill>
                <a:latin typeface="Calibri"/>
                <a:cs typeface="Calibri"/>
              </a:rPr>
              <a:t>F </a:t>
            </a:r>
            <a:r>
              <a:rPr sz="2200" spc="-480" dirty="0">
                <a:solidFill>
                  <a:srgbClr val="797979"/>
                </a:solidFill>
                <a:latin typeface="Calibri"/>
                <a:cs typeface="Calibri"/>
              </a:rPr>
              <a:t> </a:t>
            </a:r>
            <a:r>
              <a:rPr sz="2200" spc="-5" dirty="0">
                <a:solidFill>
                  <a:srgbClr val="797979"/>
                </a:solidFill>
                <a:latin typeface="Calibri"/>
                <a:cs typeface="Calibri"/>
              </a:rPr>
              <a:t>and</a:t>
            </a:r>
            <a:r>
              <a:rPr sz="2200" spc="-10" dirty="0">
                <a:solidFill>
                  <a:srgbClr val="797979"/>
                </a:solidFill>
                <a:latin typeface="Calibri"/>
                <a:cs typeface="Calibri"/>
              </a:rPr>
              <a:t> </a:t>
            </a:r>
            <a:r>
              <a:rPr sz="2200" spc="-5" dirty="0">
                <a:solidFill>
                  <a:srgbClr val="797979"/>
                </a:solidFill>
                <a:latin typeface="Calibri"/>
                <a:cs typeface="Calibri"/>
              </a:rPr>
              <a:t>D extensions</a:t>
            </a:r>
            <a:endParaRPr sz="2200" dirty="0">
              <a:latin typeface="Calibri"/>
              <a:cs typeface="Calibri"/>
            </a:endParaRPr>
          </a:p>
          <a:p>
            <a:pPr marL="1066800" lvl="1" indent="-445134">
              <a:lnSpc>
                <a:spcPts val="2205"/>
              </a:lnSpc>
              <a:buFont typeface="Arial MT"/>
              <a:buChar char="–"/>
              <a:tabLst>
                <a:tab pos="1066800" algn="l"/>
                <a:tab pos="1067435" algn="l"/>
              </a:tabLst>
            </a:pPr>
            <a:r>
              <a:rPr sz="2200" dirty="0">
                <a:solidFill>
                  <a:srgbClr val="797979"/>
                </a:solidFill>
                <a:latin typeface="Calibri"/>
                <a:cs typeface="Calibri"/>
              </a:rPr>
              <a:t>RV32E</a:t>
            </a:r>
            <a:r>
              <a:rPr sz="2200" spc="5" dirty="0">
                <a:solidFill>
                  <a:srgbClr val="797979"/>
                </a:solidFill>
                <a:latin typeface="Calibri"/>
                <a:cs typeface="Calibri"/>
              </a:rPr>
              <a:t> </a:t>
            </a:r>
            <a:r>
              <a:rPr sz="2200" spc="-5" dirty="0">
                <a:solidFill>
                  <a:srgbClr val="797979"/>
                </a:solidFill>
                <a:latin typeface="Calibri"/>
                <a:cs typeface="Calibri"/>
              </a:rPr>
              <a:t>reduces</a:t>
            </a:r>
            <a:r>
              <a:rPr sz="2200" spc="5" dirty="0">
                <a:solidFill>
                  <a:srgbClr val="797979"/>
                </a:solidFill>
                <a:latin typeface="Calibri"/>
                <a:cs typeface="Calibri"/>
              </a:rPr>
              <a:t> </a:t>
            </a:r>
            <a:r>
              <a:rPr sz="2200" spc="-5" dirty="0">
                <a:solidFill>
                  <a:srgbClr val="797979"/>
                </a:solidFill>
                <a:latin typeface="Calibri"/>
                <a:cs typeface="Calibri"/>
              </a:rPr>
              <a:t>the</a:t>
            </a:r>
            <a:r>
              <a:rPr sz="2200" spc="10" dirty="0">
                <a:solidFill>
                  <a:srgbClr val="797979"/>
                </a:solidFill>
                <a:latin typeface="Calibri"/>
                <a:cs typeface="Calibri"/>
              </a:rPr>
              <a:t> </a:t>
            </a:r>
            <a:r>
              <a:rPr sz="2200" dirty="0">
                <a:solidFill>
                  <a:srgbClr val="797979"/>
                </a:solidFill>
                <a:latin typeface="Calibri"/>
                <a:cs typeface="Calibri"/>
              </a:rPr>
              <a:t>register </a:t>
            </a:r>
            <a:r>
              <a:rPr sz="2200" spc="-5" dirty="0">
                <a:solidFill>
                  <a:srgbClr val="797979"/>
                </a:solidFill>
                <a:latin typeface="Calibri"/>
                <a:cs typeface="Calibri"/>
              </a:rPr>
              <a:t>file to</a:t>
            </a:r>
            <a:r>
              <a:rPr sz="2200" spc="5" dirty="0">
                <a:solidFill>
                  <a:srgbClr val="797979"/>
                </a:solidFill>
                <a:latin typeface="Calibri"/>
                <a:cs typeface="Calibri"/>
              </a:rPr>
              <a:t> </a:t>
            </a:r>
            <a:r>
              <a:rPr sz="2200" spc="-5" dirty="0">
                <a:solidFill>
                  <a:srgbClr val="797979"/>
                </a:solidFill>
                <a:latin typeface="Calibri"/>
                <a:cs typeface="Calibri"/>
              </a:rPr>
              <a:t>16</a:t>
            </a:r>
            <a:endParaRPr sz="2200" dirty="0">
              <a:latin typeface="Calibri"/>
              <a:cs typeface="Calibri"/>
            </a:endParaRPr>
          </a:p>
          <a:p>
            <a:pPr marL="1066800" marR="15875">
              <a:lnSpc>
                <a:spcPts val="2380"/>
              </a:lnSpc>
              <a:spcBef>
                <a:spcPts val="165"/>
              </a:spcBef>
            </a:pPr>
            <a:r>
              <a:rPr sz="2200" spc="-5" dirty="0">
                <a:solidFill>
                  <a:srgbClr val="797979"/>
                </a:solidFill>
                <a:latin typeface="Calibri"/>
                <a:cs typeface="Calibri"/>
              </a:rPr>
              <a:t>integer</a:t>
            </a:r>
            <a:r>
              <a:rPr sz="2200" spc="20" dirty="0">
                <a:solidFill>
                  <a:srgbClr val="797979"/>
                </a:solidFill>
                <a:latin typeface="Calibri"/>
                <a:cs typeface="Calibri"/>
              </a:rPr>
              <a:t> </a:t>
            </a:r>
            <a:r>
              <a:rPr sz="2200" spc="-5" dirty="0">
                <a:solidFill>
                  <a:srgbClr val="797979"/>
                </a:solidFill>
                <a:latin typeface="Calibri"/>
                <a:cs typeface="Calibri"/>
              </a:rPr>
              <a:t>registers</a:t>
            </a:r>
            <a:r>
              <a:rPr sz="2200" spc="15" dirty="0">
                <a:solidFill>
                  <a:srgbClr val="797979"/>
                </a:solidFill>
                <a:latin typeface="Calibri"/>
                <a:cs typeface="Calibri"/>
              </a:rPr>
              <a:t> </a:t>
            </a:r>
            <a:r>
              <a:rPr sz="2200" dirty="0">
                <a:solidFill>
                  <a:srgbClr val="797979"/>
                </a:solidFill>
                <a:latin typeface="Calibri"/>
                <a:cs typeface="Calibri"/>
              </a:rPr>
              <a:t>for</a:t>
            </a:r>
            <a:r>
              <a:rPr sz="2200" spc="5" dirty="0">
                <a:solidFill>
                  <a:srgbClr val="797979"/>
                </a:solidFill>
                <a:latin typeface="Calibri"/>
                <a:cs typeface="Calibri"/>
              </a:rPr>
              <a:t> </a:t>
            </a:r>
            <a:r>
              <a:rPr sz="2200" spc="-5" dirty="0">
                <a:solidFill>
                  <a:srgbClr val="797979"/>
                </a:solidFill>
                <a:latin typeface="Calibri"/>
                <a:cs typeface="Calibri"/>
              </a:rPr>
              <a:t>area</a:t>
            </a:r>
            <a:r>
              <a:rPr sz="2200" spc="5" dirty="0">
                <a:solidFill>
                  <a:srgbClr val="797979"/>
                </a:solidFill>
                <a:latin typeface="Calibri"/>
                <a:cs typeface="Calibri"/>
              </a:rPr>
              <a:t> </a:t>
            </a:r>
            <a:r>
              <a:rPr sz="2200" spc="-5" dirty="0">
                <a:solidFill>
                  <a:srgbClr val="797979"/>
                </a:solidFill>
                <a:latin typeface="Calibri"/>
                <a:cs typeface="Calibri"/>
              </a:rPr>
              <a:t>constrained </a:t>
            </a:r>
            <a:r>
              <a:rPr sz="2200" spc="-480" dirty="0">
                <a:solidFill>
                  <a:srgbClr val="797979"/>
                </a:solidFill>
                <a:latin typeface="Calibri"/>
                <a:cs typeface="Calibri"/>
              </a:rPr>
              <a:t> </a:t>
            </a:r>
            <a:r>
              <a:rPr sz="2200" spc="-5" dirty="0">
                <a:solidFill>
                  <a:srgbClr val="797979"/>
                </a:solidFill>
                <a:latin typeface="Calibri"/>
                <a:cs typeface="Calibri"/>
              </a:rPr>
              <a:t>embedded</a:t>
            </a:r>
            <a:r>
              <a:rPr sz="2200" spc="25" dirty="0">
                <a:solidFill>
                  <a:srgbClr val="797979"/>
                </a:solidFill>
                <a:latin typeface="Calibri"/>
                <a:cs typeface="Calibri"/>
              </a:rPr>
              <a:t> </a:t>
            </a:r>
            <a:r>
              <a:rPr sz="2200" spc="-10" dirty="0">
                <a:solidFill>
                  <a:srgbClr val="797979"/>
                </a:solidFill>
                <a:latin typeface="Calibri"/>
                <a:cs typeface="Calibri"/>
              </a:rPr>
              <a:t>devices</a:t>
            </a:r>
            <a:endParaRPr sz="2200" dirty="0">
              <a:latin typeface="Calibri"/>
              <a:cs typeface="Calibri"/>
            </a:endParaRPr>
          </a:p>
          <a:p>
            <a:pPr marL="457200" indent="-445134">
              <a:lnSpc>
                <a:spcPts val="2205"/>
              </a:lnSpc>
              <a:buFont typeface="Arial MT"/>
              <a:buChar char="•"/>
              <a:tabLst>
                <a:tab pos="457200" algn="l"/>
                <a:tab pos="457834" algn="l"/>
              </a:tabLst>
            </a:pPr>
            <a:r>
              <a:rPr sz="2200" b="1" spc="-10" dirty="0">
                <a:solidFill>
                  <a:srgbClr val="3B3B3B"/>
                </a:solidFill>
                <a:latin typeface="Calibri"/>
                <a:cs typeface="Calibri"/>
              </a:rPr>
              <a:t>Width</a:t>
            </a:r>
            <a:r>
              <a:rPr sz="2200" b="1" spc="-5" dirty="0">
                <a:solidFill>
                  <a:srgbClr val="3B3B3B"/>
                </a:solidFill>
                <a:latin typeface="Calibri"/>
                <a:cs typeface="Calibri"/>
              </a:rPr>
              <a:t> of</a:t>
            </a:r>
            <a:r>
              <a:rPr sz="2200" b="1" spc="15" dirty="0">
                <a:solidFill>
                  <a:srgbClr val="3B3B3B"/>
                </a:solidFill>
                <a:latin typeface="Calibri"/>
                <a:cs typeface="Calibri"/>
              </a:rPr>
              <a:t> </a:t>
            </a:r>
            <a:r>
              <a:rPr sz="2200" b="1" spc="-5" dirty="0">
                <a:solidFill>
                  <a:srgbClr val="3B3B3B"/>
                </a:solidFill>
                <a:latin typeface="Calibri"/>
                <a:cs typeface="Calibri"/>
              </a:rPr>
              <a:t>Registers</a:t>
            </a:r>
            <a:r>
              <a:rPr sz="2200" b="1" spc="20" dirty="0">
                <a:solidFill>
                  <a:srgbClr val="3B3B3B"/>
                </a:solidFill>
                <a:latin typeface="Calibri"/>
                <a:cs typeface="Calibri"/>
              </a:rPr>
              <a:t> </a:t>
            </a:r>
            <a:r>
              <a:rPr sz="2200" b="1" spc="-5" dirty="0">
                <a:solidFill>
                  <a:srgbClr val="3B3B3B"/>
                </a:solidFill>
                <a:latin typeface="Calibri"/>
                <a:cs typeface="Calibri"/>
              </a:rPr>
              <a:t>is</a:t>
            </a:r>
            <a:r>
              <a:rPr sz="2200" b="1" dirty="0">
                <a:solidFill>
                  <a:srgbClr val="3B3B3B"/>
                </a:solidFill>
                <a:latin typeface="Calibri"/>
                <a:cs typeface="Calibri"/>
              </a:rPr>
              <a:t> </a:t>
            </a:r>
            <a:r>
              <a:rPr sz="2200" b="1" spc="-10" dirty="0">
                <a:solidFill>
                  <a:srgbClr val="3B3B3B"/>
                </a:solidFill>
                <a:latin typeface="Calibri"/>
                <a:cs typeface="Calibri"/>
              </a:rPr>
              <a:t>determined</a:t>
            </a:r>
            <a:r>
              <a:rPr sz="2200" b="1" spc="30" dirty="0">
                <a:solidFill>
                  <a:srgbClr val="3B3B3B"/>
                </a:solidFill>
                <a:latin typeface="Calibri"/>
                <a:cs typeface="Calibri"/>
              </a:rPr>
              <a:t> </a:t>
            </a:r>
            <a:r>
              <a:rPr sz="2200" b="1" spc="-5" dirty="0">
                <a:solidFill>
                  <a:srgbClr val="3B3B3B"/>
                </a:solidFill>
                <a:latin typeface="Calibri"/>
                <a:cs typeface="Calibri"/>
              </a:rPr>
              <a:t>by</a:t>
            </a:r>
            <a:r>
              <a:rPr sz="2200" b="1" dirty="0">
                <a:solidFill>
                  <a:srgbClr val="3B3B3B"/>
                </a:solidFill>
                <a:latin typeface="Calibri"/>
                <a:cs typeface="Calibri"/>
              </a:rPr>
              <a:t> </a:t>
            </a:r>
            <a:r>
              <a:rPr sz="2200" b="1" spc="-5" dirty="0">
                <a:solidFill>
                  <a:srgbClr val="3B3B3B"/>
                </a:solidFill>
                <a:latin typeface="Calibri"/>
                <a:cs typeface="Calibri"/>
              </a:rPr>
              <a:t>ISA</a:t>
            </a:r>
            <a:endParaRPr sz="2200" dirty="0">
              <a:latin typeface="Calibri"/>
              <a:cs typeface="Calibri"/>
            </a:endParaRPr>
          </a:p>
          <a:p>
            <a:pPr marL="457200" indent="-445134">
              <a:lnSpc>
                <a:spcPts val="2375"/>
              </a:lnSpc>
              <a:buFont typeface="Arial MT"/>
              <a:buChar char="•"/>
              <a:tabLst>
                <a:tab pos="457200" algn="l"/>
                <a:tab pos="457834" algn="l"/>
              </a:tabLst>
            </a:pPr>
            <a:r>
              <a:rPr sz="2200" b="1" spc="-5" dirty="0">
                <a:solidFill>
                  <a:srgbClr val="3B3B3B"/>
                </a:solidFill>
                <a:latin typeface="Calibri"/>
                <a:cs typeface="Calibri"/>
              </a:rPr>
              <a:t>RISC-V</a:t>
            </a:r>
            <a:r>
              <a:rPr sz="2200" b="1" spc="5" dirty="0">
                <a:solidFill>
                  <a:srgbClr val="3B3B3B"/>
                </a:solidFill>
                <a:latin typeface="Calibri"/>
                <a:cs typeface="Calibri"/>
              </a:rPr>
              <a:t> </a:t>
            </a:r>
            <a:r>
              <a:rPr sz="2200" b="1" spc="-5" dirty="0">
                <a:solidFill>
                  <a:srgbClr val="3B3B3B"/>
                </a:solidFill>
                <a:latin typeface="Calibri"/>
                <a:cs typeface="Calibri"/>
              </a:rPr>
              <a:t>Application</a:t>
            </a:r>
            <a:r>
              <a:rPr sz="2200" b="1" spc="20" dirty="0">
                <a:solidFill>
                  <a:srgbClr val="3B3B3B"/>
                </a:solidFill>
                <a:latin typeface="Calibri"/>
                <a:cs typeface="Calibri"/>
              </a:rPr>
              <a:t> </a:t>
            </a:r>
            <a:r>
              <a:rPr sz="2200" b="1" spc="-5" dirty="0">
                <a:solidFill>
                  <a:srgbClr val="3B3B3B"/>
                </a:solidFill>
                <a:latin typeface="Calibri"/>
                <a:cs typeface="Calibri"/>
              </a:rPr>
              <a:t>Binary</a:t>
            </a:r>
            <a:r>
              <a:rPr sz="2200" b="1" spc="15" dirty="0">
                <a:solidFill>
                  <a:srgbClr val="3B3B3B"/>
                </a:solidFill>
                <a:latin typeface="Calibri"/>
                <a:cs typeface="Calibri"/>
              </a:rPr>
              <a:t> </a:t>
            </a:r>
            <a:r>
              <a:rPr sz="2200" b="1" spc="-5" dirty="0">
                <a:solidFill>
                  <a:srgbClr val="3B3B3B"/>
                </a:solidFill>
                <a:latin typeface="Calibri"/>
                <a:cs typeface="Calibri"/>
              </a:rPr>
              <a:t>Interface</a:t>
            </a:r>
            <a:r>
              <a:rPr sz="2200" b="1" spc="70" dirty="0">
                <a:solidFill>
                  <a:srgbClr val="3B3B3B"/>
                </a:solidFill>
                <a:latin typeface="Calibri"/>
                <a:cs typeface="Calibri"/>
              </a:rPr>
              <a:t> </a:t>
            </a:r>
            <a:r>
              <a:rPr sz="2200" b="1" spc="-5" dirty="0">
                <a:solidFill>
                  <a:srgbClr val="3B3B3B"/>
                </a:solidFill>
                <a:latin typeface="Calibri"/>
                <a:cs typeface="Calibri"/>
              </a:rPr>
              <a:t>(ABI)</a:t>
            </a:r>
            <a:endParaRPr sz="2200" dirty="0">
              <a:latin typeface="Calibri"/>
              <a:cs typeface="Calibri"/>
            </a:endParaRPr>
          </a:p>
          <a:p>
            <a:pPr marL="457200">
              <a:lnSpc>
                <a:spcPts val="2375"/>
              </a:lnSpc>
            </a:pPr>
            <a:r>
              <a:rPr sz="2200" b="1" spc="-5" dirty="0">
                <a:solidFill>
                  <a:srgbClr val="3B3B3B"/>
                </a:solidFill>
                <a:latin typeface="Calibri"/>
                <a:cs typeface="Calibri"/>
              </a:rPr>
              <a:t>defines</a:t>
            </a:r>
            <a:r>
              <a:rPr sz="2200" b="1" spc="10" dirty="0">
                <a:solidFill>
                  <a:srgbClr val="3B3B3B"/>
                </a:solidFill>
                <a:latin typeface="Calibri"/>
                <a:cs typeface="Calibri"/>
              </a:rPr>
              <a:t> </a:t>
            </a:r>
            <a:r>
              <a:rPr sz="2200" b="1" spc="-10" dirty="0">
                <a:solidFill>
                  <a:srgbClr val="3B3B3B"/>
                </a:solidFill>
                <a:latin typeface="Calibri"/>
                <a:cs typeface="Calibri"/>
              </a:rPr>
              <a:t>standard</a:t>
            </a:r>
            <a:r>
              <a:rPr sz="2200" b="1" spc="25" dirty="0">
                <a:solidFill>
                  <a:srgbClr val="3B3B3B"/>
                </a:solidFill>
                <a:latin typeface="Calibri"/>
                <a:cs typeface="Calibri"/>
              </a:rPr>
              <a:t> </a:t>
            </a:r>
            <a:r>
              <a:rPr sz="2200" b="1" spc="-10" dirty="0">
                <a:solidFill>
                  <a:srgbClr val="3B3B3B"/>
                </a:solidFill>
                <a:latin typeface="Calibri"/>
                <a:cs typeface="Calibri"/>
              </a:rPr>
              <a:t>functions</a:t>
            </a:r>
            <a:r>
              <a:rPr sz="2200" b="1" spc="10" dirty="0">
                <a:solidFill>
                  <a:srgbClr val="3B3B3B"/>
                </a:solidFill>
                <a:latin typeface="Calibri"/>
                <a:cs typeface="Calibri"/>
              </a:rPr>
              <a:t> </a:t>
            </a:r>
            <a:r>
              <a:rPr sz="2200" b="1" spc="-5" dirty="0">
                <a:solidFill>
                  <a:srgbClr val="3B3B3B"/>
                </a:solidFill>
                <a:latin typeface="Calibri"/>
                <a:cs typeface="Calibri"/>
              </a:rPr>
              <a:t>for</a:t>
            </a:r>
            <a:r>
              <a:rPr sz="2200" b="1" spc="10" dirty="0">
                <a:solidFill>
                  <a:srgbClr val="3B3B3B"/>
                </a:solidFill>
                <a:latin typeface="Calibri"/>
                <a:cs typeface="Calibri"/>
              </a:rPr>
              <a:t> </a:t>
            </a:r>
            <a:r>
              <a:rPr sz="2200" b="1" spc="-10" dirty="0">
                <a:solidFill>
                  <a:srgbClr val="3B3B3B"/>
                </a:solidFill>
                <a:latin typeface="Calibri"/>
                <a:cs typeface="Calibri"/>
              </a:rPr>
              <a:t>registers</a:t>
            </a:r>
            <a:endParaRPr sz="2200" dirty="0">
              <a:latin typeface="Calibri"/>
              <a:cs typeface="Calibri"/>
            </a:endParaRPr>
          </a:p>
          <a:p>
            <a:pPr marL="1066800" lvl="1" indent="-445134">
              <a:lnSpc>
                <a:spcPts val="2375"/>
              </a:lnSpc>
              <a:buFont typeface="Arial MT"/>
              <a:buChar char="–"/>
              <a:tabLst>
                <a:tab pos="1066800" algn="l"/>
                <a:tab pos="1067435" algn="l"/>
              </a:tabLst>
            </a:pPr>
            <a:r>
              <a:rPr sz="2200" spc="-5" dirty="0">
                <a:solidFill>
                  <a:srgbClr val="797979"/>
                </a:solidFill>
                <a:latin typeface="Calibri"/>
                <a:cs typeface="Calibri"/>
              </a:rPr>
              <a:t>Allows</a:t>
            </a:r>
            <a:r>
              <a:rPr sz="2200" dirty="0">
                <a:solidFill>
                  <a:srgbClr val="797979"/>
                </a:solidFill>
                <a:latin typeface="Calibri"/>
                <a:cs typeface="Calibri"/>
              </a:rPr>
              <a:t> </a:t>
            </a:r>
            <a:r>
              <a:rPr sz="2200" spc="-5" dirty="0">
                <a:solidFill>
                  <a:srgbClr val="797979"/>
                </a:solidFill>
                <a:latin typeface="Calibri"/>
                <a:cs typeface="Calibri"/>
              </a:rPr>
              <a:t>for</a:t>
            </a:r>
            <a:r>
              <a:rPr sz="2200" spc="5" dirty="0">
                <a:solidFill>
                  <a:srgbClr val="797979"/>
                </a:solidFill>
                <a:latin typeface="Calibri"/>
                <a:cs typeface="Calibri"/>
              </a:rPr>
              <a:t> </a:t>
            </a:r>
            <a:r>
              <a:rPr sz="2200" spc="-5" dirty="0">
                <a:solidFill>
                  <a:srgbClr val="797979"/>
                </a:solidFill>
                <a:latin typeface="Calibri"/>
                <a:cs typeface="Calibri"/>
              </a:rPr>
              <a:t>software</a:t>
            </a:r>
            <a:r>
              <a:rPr sz="2200" spc="5" dirty="0">
                <a:solidFill>
                  <a:srgbClr val="797979"/>
                </a:solidFill>
                <a:latin typeface="Calibri"/>
                <a:cs typeface="Calibri"/>
              </a:rPr>
              <a:t> </a:t>
            </a:r>
            <a:r>
              <a:rPr sz="2200" spc="-5" dirty="0">
                <a:solidFill>
                  <a:srgbClr val="797979"/>
                </a:solidFill>
                <a:latin typeface="Calibri"/>
                <a:cs typeface="Calibri"/>
              </a:rPr>
              <a:t>interoperability</a:t>
            </a:r>
            <a:endParaRPr sz="2200" dirty="0">
              <a:latin typeface="Calibri"/>
              <a:cs typeface="Calibri"/>
            </a:endParaRPr>
          </a:p>
          <a:p>
            <a:pPr marL="457200" marR="5080" indent="-445134">
              <a:lnSpc>
                <a:spcPts val="2380"/>
              </a:lnSpc>
              <a:spcBef>
                <a:spcPts val="165"/>
              </a:spcBef>
              <a:buFont typeface="Arial MT"/>
              <a:buChar char="•"/>
              <a:tabLst>
                <a:tab pos="457200" algn="l"/>
                <a:tab pos="457834" algn="l"/>
              </a:tabLst>
            </a:pPr>
            <a:r>
              <a:rPr sz="2200" b="1" spc="-10" dirty="0">
                <a:solidFill>
                  <a:srgbClr val="3B3B3B"/>
                </a:solidFill>
                <a:latin typeface="Calibri"/>
                <a:cs typeface="Calibri"/>
              </a:rPr>
              <a:t>Development</a:t>
            </a:r>
            <a:r>
              <a:rPr sz="2200" b="1" spc="25" dirty="0">
                <a:solidFill>
                  <a:srgbClr val="3B3B3B"/>
                </a:solidFill>
                <a:latin typeface="Calibri"/>
                <a:cs typeface="Calibri"/>
              </a:rPr>
              <a:t> </a:t>
            </a:r>
            <a:r>
              <a:rPr sz="2200" b="1" spc="-5" dirty="0">
                <a:solidFill>
                  <a:srgbClr val="3B3B3B"/>
                </a:solidFill>
                <a:latin typeface="Calibri"/>
                <a:cs typeface="Calibri"/>
              </a:rPr>
              <a:t>tools</a:t>
            </a:r>
            <a:r>
              <a:rPr sz="2200" b="1" spc="15" dirty="0">
                <a:solidFill>
                  <a:srgbClr val="3B3B3B"/>
                </a:solidFill>
                <a:latin typeface="Calibri"/>
                <a:cs typeface="Calibri"/>
              </a:rPr>
              <a:t> </a:t>
            </a:r>
            <a:r>
              <a:rPr sz="2200" b="1" spc="-5" dirty="0">
                <a:solidFill>
                  <a:srgbClr val="3B3B3B"/>
                </a:solidFill>
                <a:latin typeface="Calibri"/>
                <a:cs typeface="Calibri"/>
              </a:rPr>
              <a:t>usually</a:t>
            </a:r>
            <a:r>
              <a:rPr sz="2200" b="1" dirty="0">
                <a:solidFill>
                  <a:srgbClr val="3B3B3B"/>
                </a:solidFill>
                <a:latin typeface="Calibri"/>
                <a:cs typeface="Calibri"/>
              </a:rPr>
              <a:t> </a:t>
            </a:r>
            <a:r>
              <a:rPr sz="2200" b="1" spc="-10" dirty="0">
                <a:solidFill>
                  <a:srgbClr val="3B3B3B"/>
                </a:solidFill>
                <a:latin typeface="Calibri"/>
                <a:cs typeface="Calibri"/>
              </a:rPr>
              <a:t>use</a:t>
            </a:r>
            <a:r>
              <a:rPr sz="2200" b="1" spc="-5" dirty="0">
                <a:solidFill>
                  <a:srgbClr val="3B3B3B"/>
                </a:solidFill>
                <a:latin typeface="Calibri"/>
                <a:cs typeface="Calibri"/>
              </a:rPr>
              <a:t> ABI</a:t>
            </a:r>
            <a:r>
              <a:rPr sz="2200" b="1" spc="10" dirty="0">
                <a:solidFill>
                  <a:srgbClr val="3B3B3B"/>
                </a:solidFill>
                <a:latin typeface="Calibri"/>
                <a:cs typeface="Calibri"/>
              </a:rPr>
              <a:t> </a:t>
            </a:r>
            <a:r>
              <a:rPr sz="2200" b="1" spc="-10" dirty="0">
                <a:solidFill>
                  <a:srgbClr val="3B3B3B"/>
                </a:solidFill>
                <a:latin typeface="Calibri"/>
                <a:cs typeface="Calibri"/>
              </a:rPr>
              <a:t>names </a:t>
            </a:r>
            <a:r>
              <a:rPr sz="2200" b="1" spc="-484" dirty="0">
                <a:solidFill>
                  <a:srgbClr val="3B3B3B"/>
                </a:solidFill>
                <a:latin typeface="Calibri"/>
                <a:cs typeface="Calibri"/>
              </a:rPr>
              <a:t> </a:t>
            </a:r>
            <a:r>
              <a:rPr sz="2200" b="1" spc="-5" dirty="0">
                <a:solidFill>
                  <a:srgbClr val="3B3B3B"/>
                </a:solidFill>
                <a:latin typeface="Calibri"/>
                <a:cs typeface="Calibri"/>
              </a:rPr>
              <a:t>for</a:t>
            </a:r>
            <a:r>
              <a:rPr sz="2200" b="1" spc="15" dirty="0">
                <a:solidFill>
                  <a:srgbClr val="3B3B3B"/>
                </a:solidFill>
                <a:latin typeface="Calibri"/>
                <a:cs typeface="Calibri"/>
              </a:rPr>
              <a:t> </a:t>
            </a:r>
            <a:r>
              <a:rPr sz="2200" b="1" spc="-5" dirty="0">
                <a:solidFill>
                  <a:srgbClr val="3B3B3B"/>
                </a:solidFill>
                <a:latin typeface="Calibri"/>
                <a:cs typeface="Calibri"/>
              </a:rPr>
              <a:t>simplicity</a:t>
            </a:r>
            <a:endParaRPr sz="2200" dirty="0">
              <a:latin typeface="Calibri"/>
              <a:cs typeface="Calibri"/>
            </a:endParaRPr>
          </a:p>
        </p:txBody>
      </p:sp>
      <p:graphicFrame>
        <p:nvGraphicFramePr>
          <p:cNvPr id="4" name="object 4"/>
          <p:cNvGraphicFramePr>
            <a:graphicFrameLocks noGrp="1"/>
          </p:cNvGraphicFramePr>
          <p:nvPr/>
        </p:nvGraphicFramePr>
        <p:xfrm>
          <a:off x="6484873" y="1351407"/>
          <a:ext cx="5375272" cy="4358809"/>
        </p:xfrm>
        <a:graphic>
          <a:graphicData uri="http://schemas.openxmlformats.org/drawingml/2006/table">
            <a:tbl>
              <a:tblPr firstRow="1" bandRow="1">
                <a:tableStyleId>{2D5ABB26-0587-4C30-8999-92F81FD0307C}</a:tableStyleId>
              </a:tblPr>
              <a:tblGrid>
                <a:gridCol w="789940">
                  <a:extLst>
                    <a:ext uri="{9D8B030D-6E8A-4147-A177-3AD203B41FA5}">
                      <a16:colId xmlns:a16="http://schemas.microsoft.com/office/drawing/2014/main" val="20000"/>
                    </a:ext>
                  </a:extLst>
                </a:gridCol>
                <a:gridCol w="962024">
                  <a:extLst>
                    <a:ext uri="{9D8B030D-6E8A-4147-A177-3AD203B41FA5}">
                      <a16:colId xmlns:a16="http://schemas.microsoft.com/office/drawing/2014/main" val="20001"/>
                    </a:ext>
                  </a:extLst>
                </a:gridCol>
                <a:gridCol w="2674619">
                  <a:extLst>
                    <a:ext uri="{9D8B030D-6E8A-4147-A177-3AD203B41FA5}">
                      <a16:colId xmlns:a16="http://schemas.microsoft.com/office/drawing/2014/main" val="20002"/>
                    </a:ext>
                  </a:extLst>
                </a:gridCol>
                <a:gridCol w="948689">
                  <a:extLst>
                    <a:ext uri="{9D8B030D-6E8A-4147-A177-3AD203B41FA5}">
                      <a16:colId xmlns:a16="http://schemas.microsoft.com/office/drawing/2014/main" val="20003"/>
                    </a:ext>
                  </a:extLst>
                </a:gridCol>
              </a:tblGrid>
              <a:tr h="289559">
                <a:tc>
                  <a:txBody>
                    <a:bodyPr/>
                    <a:lstStyle/>
                    <a:p>
                      <a:pPr marL="635" algn="ctr">
                        <a:lnSpc>
                          <a:spcPct val="100000"/>
                        </a:lnSpc>
                        <a:spcBef>
                          <a:spcPts val="275"/>
                        </a:spcBef>
                      </a:pPr>
                      <a:r>
                        <a:rPr sz="1300" b="1" spc="-5" dirty="0">
                          <a:solidFill>
                            <a:srgbClr val="FFFFFF"/>
                          </a:solidFill>
                          <a:latin typeface="Calibri"/>
                          <a:cs typeface="Calibri"/>
                        </a:rPr>
                        <a:t>Register</a:t>
                      </a:r>
                      <a:endParaRPr sz="1300">
                        <a:latin typeface="Calibri"/>
                        <a:cs typeface="Calibri"/>
                      </a:endParaRPr>
                    </a:p>
                  </a:txBody>
                  <a:tcPr marL="0" marR="0" marT="3492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999999"/>
                    </a:solidFill>
                  </a:tcPr>
                </a:tc>
                <a:tc>
                  <a:txBody>
                    <a:bodyPr/>
                    <a:lstStyle/>
                    <a:p>
                      <a:pPr marL="1270" algn="ctr">
                        <a:lnSpc>
                          <a:spcPct val="100000"/>
                        </a:lnSpc>
                        <a:spcBef>
                          <a:spcPts val="275"/>
                        </a:spcBef>
                      </a:pPr>
                      <a:r>
                        <a:rPr sz="1300" b="1" spc="-10" dirty="0">
                          <a:solidFill>
                            <a:srgbClr val="FFFFFF"/>
                          </a:solidFill>
                          <a:latin typeface="Calibri"/>
                          <a:cs typeface="Calibri"/>
                        </a:rPr>
                        <a:t>ABI</a:t>
                      </a:r>
                      <a:r>
                        <a:rPr sz="1300" b="1" spc="-30" dirty="0">
                          <a:solidFill>
                            <a:srgbClr val="FFFFFF"/>
                          </a:solidFill>
                          <a:latin typeface="Calibri"/>
                          <a:cs typeface="Calibri"/>
                        </a:rPr>
                        <a:t> </a:t>
                      </a:r>
                      <a:r>
                        <a:rPr sz="1300" b="1" spc="-10" dirty="0">
                          <a:solidFill>
                            <a:srgbClr val="FFFFFF"/>
                          </a:solidFill>
                          <a:latin typeface="Calibri"/>
                          <a:cs typeface="Calibri"/>
                        </a:rPr>
                        <a:t>Name</a:t>
                      </a:r>
                      <a:endParaRPr sz="1300">
                        <a:latin typeface="Calibri"/>
                        <a:cs typeface="Calibri"/>
                      </a:endParaRPr>
                    </a:p>
                  </a:txBody>
                  <a:tcPr marL="0" marR="0" marT="3492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999999"/>
                    </a:solidFill>
                  </a:tcPr>
                </a:tc>
                <a:tc>
                  <a:txBody>
                    <a:bodyPr/>
                    <a:lstStyle/>
                    <a:p>
                      <a:pPr marL="635" algn="ctr">
                        <a:lnSpc>
                          <a:spcPct val="100000"/>
                        </a:lnSpc>
                        <a:spcBef>
                          <a:spcPts val="275"/>
                        </a:spcBef>
                      </a:pPr>
                      <a:r>
                        <a:rPr sz="1300" b="1" spc="-5" dirty="0">
                          <a:solidFill>
                            <a:srgbClr val="FFFFFF"/>
                          </a:solidFill>
                          <a:latin typeface="Calibri"/>
                          <a:cs typeface="Calibri"/>
                        </a:rPr>
                        <a:t>Description</a:t>
                      </a:r>
                      <a:endParaRPr sz="1300">
                        <a:latin typeface="Calibri"/>
                        <a:cs typeface="Calibri"/>
                      </a:endParaRPr>
                    </a:p>
                  </a:txBody>
                  <a:tcPr marL="0" marR="0" marT="3492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999999"/>
                    </a:solidFill>
                  </a:tcPr>
                </a:tc>
                <a:tc>
                  <a:txBody>
                    <a:bodyPr/>
                    <a:lstStyle/>
                    <a:p>
                      <a:pPr marL="1270" algn="ctr">
                        <a:lnSpc>
                          <a:spcPct val="100000"/>
                        </a:lnSpc>
                        <a:spcBef>
                          <a:spcPts val="275"/>
                        </a:spcBef>
                      </a:pPr>
                      <a:r>
                        <a:rPr sz="1300" b="1" spc="-10" dirty="0">
                          <a:solidFill>
                            <a:srgbClr val="FFFFFF"/>
                          </a:solidFill>
                          <a:latin typeface="Calibri"/>
                          <a:cs typeface="Calibri"/>
                        </a:rPr>
                        <a:t>Saver</a:t>
                      </a:r>
                      <a:endParaRPr sz="1300">
                        <a:latin typeface="Calibri"/>
                        <a:cs typeface="Calibri"/>
                      </a:endParaRPr>
                    </a:p>
                  </a:txBody>
                  <a:tcPr marL="0" marR="0" marT="3492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99"/>
                    </a:solidFill>
                  </a:tcPr>
                </a:tc>
                <a:extLst>
                  <a:ext uri="{0D108BD9-81ED-4DB2-BD59-A6C34878D82A}">
                    <a16:rowId xmlns:a16="http://schemas.microsoft.com/office/drawing/2014/main" val="10000"/>
                  </a:ext>
                </a:extLst>
              </a:tr>
              <a:tr h="320167">
                <a:tc>
                  <a:txBody>
                    <a:bodyPr/>
                    <a:lstStyle/>
                    <a:p>
                      <a:pPr marL="635" algn="ctr">
                        <a:lnSpc>
                          <a:spcPct val="100000"/>
                        </a:lnSpc>
                        <a:spcBef>
                          <a:spcPts val="265"/>
                        </a:spcBef>
                      </a:pPr>
                      <a:r>
                        <a:rPr sz="1500" spc="-5" dirty="0">
                          <a:latin typeface="Calibri"/>
                          <a:cs typeface="Calibri"/>
                        </a:rPr>
                        <a:t>x0</a:t>
                      </a:r>
                      <a:endParaRPr sz="1500">
                        <a:latin typeface="Calibri"/>
                        <a:cs typeface="Calibri"/>
                      </a:endParaRPr>
                    </a:p>
                  </a:txBody>
                  <a:tcPr marL="0" marR="0" marT="3365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65"/>
                        </a:spcBef>
                      </a:pPr>
                      <a:r>
                        <a:rPr sz="1500" spc="-5" dirty="0">
                          <a:latin typeface="Calibri"/>
                          <a:cs typeface="Calibri"/>
                        </a:rPr>
                        <a:t>zero</a:t>
                      </a:r>
                      <a:endParaRPr sz="1500">
                        <a:latin typeface="Calibri"/>
                        <a:cs typeface="Calibri"/>
                      </a:endParaRPr>
                    </a:p>
                  </a:txBody>
                  <a:tcPr marL="0" marR="0" marT="3365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65"/>
                        </a:spcBef>
                      </a:pPr>
                      <a:r>
                        <a:rPr sz="1500" spc="-5" dirty="0">
                          <a:latin typeface="Calibri"/>
                          <a:cs typeface="Calibri"/>
                        </a:rPr>
                        <a:t>Hard-wired</a:t>
                      </a:r>
                      <a:r>
                        <a:rPr sz="1500" spc="-20" dirty="0">
                          <a:latin typeface="Calibri"/>
                          <a:cs typeface="Calibri"/>
                        </a:rPr>
                        <a:t> </a:t>
                      </a:r>
                      <a:r>
                        <a:rPr sz="1500" spc="-5" dirty="0">
                          <a:latin typeface="Calibri"/>
                          <a:cs typeface="Calibri"/>
                        </a:rPr>
                        <a:t>zero</a:t>
                      </a:r>
                      <a:endParaRPr sz="1500" dirty="0">
                        <a:latin typeface="Calibri"/>
                        <a:cs typeface="Calibri"/>
                      </a:endParaRPr>
                    </a:p>
                  </a:txBody>
                  <a:tcPr marL="0" marR="0" marT="3365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3175" algn="ctr">
                        <a:lnSpc>
                          <a:spcPct val="100000"/>
                        </a:lnSpc>
                        <a:spcBef>
                          <a:spcPts val="265"/>
                        </a:spcBef>
                      </a:pPr>
                      <a:r>
                        <a:rPr sz="1500" dirty="0">
                          <a:latin typeface="Calibri"/>
                          <a:cs typeface="Calibri"/>
                        </a:rPr>
                        <a:t>-</a:t>
                      </a:r>
                      <a:endParaRPr sz="1500">
                        <a:latin typeface="Calibri"/>
                        <a:cs typeface="Calibri"/>
                      </a:endParaRPr>
                    </a:p>
                  </a:txBody>
                  <a:tcPr marL="0" marR="0" marT="3365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1"/>
                  </a:ext>
                </a:extLst>
              </a:tr>
              <a:tr h="320039">
                <a:tc>
                  <a:txBody>
                    <a:bodyPr/>
                    <a:lstStyle/>
                    <a:p>
                      <a:pPr marL="635" algn="ctr">
                        <a:lnSpc>
                          <a:spcPct val="100000"/>
                        </a:lnSpc>
                        <a:spcBef>
                          <a:spcPts val="265"/>
                        </a:spcBef>
                      </a:pPr>
                      <a:r>
                        <a:rPr sz="1500" spc="-5" dirty="0">
                          <a:latin typeface="Calibri"/>
                          <a:cs typeface="Calibri"/>
                        </a:rPr>
                        <a:t>x1</a:t>
                      </a:r>
                      <a:endParaRPr sz="1500">
                        <a:latin typeface="Calibri"/>
                        <a:cs typeface="Calibri"/>
                      </a:endParaRPr>
                    </a:p>
                  </a:txBody>
                  <a:tcPr marL="0" marR="0" marT="3365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65"/>
                        </a:spcBef>
                      </a:pPr>
                      <a:r>
                        <a:rPr sz="1500" dirty="0">
                          <a:latin typeface="Calibri"/>
                          <a:cs typeface="Calibri"/>
                        </a:rPr>
                        <a:t>ra</a:t>
                      </a:r>
                      <a:endParaRPr sz="1500">
                        <a:latin typeface="Calibri"/>
                        <a:cs typeface="Calibri"/>
                      </a:endParaRPr>
                    </a:p>
                  </a:txBody>
                  <a:tcPr marL="0" marR="0" marT="3365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500" dirty="0">
                          <a:latin typeface="Calibri"/>
                          <a:cs typeface="Calibri"/>
                        </a:rPr>
                        <a:t>Return</a:t>
                      </a:r>
                      <a:r>
                        <a:rPr sz="1500" spc="-45" dirty="0">
                          <a:latin typeface="Calibri"/>
                          <a:cs typeface="Calibri"/>
                        </a:rPr>
                        <a:t> </a:t>
                      </a:r>
                      <a:r>
                        <a:rPr sz="1500" dirty="0">
                          <a:latin typeface="Calibri"/>
                          <a:cs typeface="Calibri"/>
                        </a:rPr>
                        <a:t>address</a:t>
                      </a:r>
                      <a:endParaRPr sz="1500">
                        <a:latin typeface="Calibri"/>
                        <a:cs typeface="Calibri"/>
                      </a:endParaRPr>
                    </a:p>
                  </a:txBody>
                  <a:tcPr marL="0" marR="0" marT="3365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65"/>
                        </a:spcBef>
                      </a:pPr>
                      <a:r>
                        <a:rPr sz="1500" dirty="0">
                          <a:latin typeface="Calibri"/>
                          <a:cs typeface="Calibri"/>
                        </a:rPr>
                        <a:t>Caller</a:t>
                      </a:r>
                      <a:endParaRPr sz="1500">
                        <a:latin typeface="Calibri"/>
                        <a:cs typeface="Calibri"/>
                      </a:endParaRPr>
                    </a:p>
                  </a:txBody>
                  <a:tcPr marL="0" marR="0" marT="3365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20039">
                <a:tc>
                  <a:txBody>
                    <a:bodyPr/>
                    <a:lstStyle/>
                    <a:p>
                      <a:pPr marL="635" algn="ctr">
                        <a:lnSpc>
                          <a:spcPct val="100000"/>
                        </a:lnSpc>
                        <a:spcBef>
                          <a:spcPts val="265"/>
                        </a:spcBef>
                      </a:pPr>
                      <a:r>
                        <a:rPr sz="1500" spc="-5" dirty="0">
                          <a:latin typeface="Calibri"/>
                          <a:cs typeface="Calibri"/>
                        </a:rPr>
                        <a:t>x2</a:t>
                      </a:r>
                      <a:endParaRPr sz="1500">
                        <a:latin typeface="Calibri"/>
                        <a:cs typeface="Calibri"/>
                      </a:endParaRPr>
                    </a:p>
                  </a:txBody>
                  <a:tcPr marL="0" marR="0" marT="3365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65"/>
                        </a:spcBef>
                      </a:pPr>
                      <a:r>
                        <a:rPr sz="1500" dirty="0">
                          <a:latin typeface="Calibri"/>
                          <a:cs typeface="Calibri"/>
                        </a:rPr>
                        <a:t>sp</a:t>
                      </a:r>
                      <a:endParaRPr sz="1500">
                        <a:latin typeface="Calibri"/>
                        <a:cs typeface="Calibri"/>
                      </a:endParaRPr>
                    </a:p>
                  </a:txBody>
                  <a:tcPr marL="0" marR="0" marT="3365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65"/>
                        </a:spcBef>
                      </a:pPr>
                      <a:r>
                        <a:rPr sz="1500" spc="-5" dirty="0">
                          <a:latin typeface="Calibri"/>
                          <a:cs typeface="Calibri"/>
                        </a:rPr>
                        <a:t>Stack</a:t>
                      </a:r>
                      <a:r>
                        <a:rPr sz="1500" spc="-45" dirty="0">
                          <a:latin typeface="Calibri"/>
                          <a:cs typeface="Calibri"/>
                        </a:rPr>
                        <a:t> </a:t>
                      </a:r>
                      <a:r>
                        <a:rPr sz="1500" dirty="0">
                          <a:latin typeface="Calibri"/>
                          <a:cs typeface="Calibri"/>
                        </a:rPr>
                        <a:t>pointer</a:t>
                      </a:r>
                      <a:endParaRPr sz="1500">
                        <a:latin typeface="Calibri"/>
                        <a:cs typeface="Calibri"/>
                      </a:endParaRPr>
                    </a:p>
                  </a:txBody>
                  <a:tcPr marL="0" marR="0" marT="3365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1905" algn="ctr">
                        <a:lnSpc>
                          <a:spcPct val="100000"/>
                        </a:lnSpc>
                        <a:spcBef>
                          <a:spcPts val="265"/>
                        </a:spcBef>
                      </a:pPr>
                      <a:r>
                        <a:rPr sz="1500" dirty="0">
                          <a:latin typeface="Calibri"/>
                          <a:cs typeface="Calibri"/>
                        </a:rPr>
                        <a:t>Callee</a:t>
                      </a:r>
                      <a:endParaRPr sz="1500">
                        <a:latin typeface="Calibri"/>
                        <a:cs typeface="Calibri"/>
                      </a:endParaRPr>
                    </a:p>
                  </a:txBody>
                  <a:tcPr marL="0" marR="0" marT="3365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3"/>
                  </a:ext>
                </a:extLst>
              </a:tr>
              <a:tr h="320039">
                <a:tc>
                  <a:txBody>
                    <a:bodyPr/>
                    <a:lstStyle/>
                    <a:p>
                      <a:pPr marL="635" algn="ctr">
                        <a:lnSpc>
                          <a:spcPct val="100000"/>
                        </a:lnSpc>
                        <a:spcBef>
                          <a:spcPts val="270"/>
                        </a:spcBef>
                      </a:pPr>
                      <a:r>
                        <a:rPr sz="1500" spc="-5" dirty="0">
                          <a:latin typeface="Calibri"/>
                          <a:cs typeface="Calibri"/>
                        </a:rPr>
                        <a:t>x3</a:t>
                      </a:r>
                      <a:endParaRPr sz="1500">
                        <a:latin typeface="Calibri"/>
                        <a:cs typeface="Calibri"/>
                      </a:endParaRPr>
                    </a:p>
                  </a:txBody>
                  <a:tcPr marL="0" marR="0" marT="3429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500" dirty="0">
                          <a:latin typeface="Calibri"/>
                          <a:cs typeface="Calibri"/>
                        </a:rPr>
                        <a:t>gp</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500" dirty="0">
                          <a:latin typeface="Calibri"/>
                          <a:cs typeface="Calibri"/>
                        </a:rPr>
                        <a:t>Global</a:t>
                      </a:r>
                      <a:r>
                        <a:rPr sz="1500" spc="-45" dirty="0">
                          <a:latin typeface="Calibri"/>
                          <a:cs typeface="Calibri"/>
                        </a:rPr>
                        <a:t> </a:t>
                      </a:r>
                      <a:r>
                        <a:rPr sz="1500" spc="-5" dirty="0">
                          <a:latin typeface="Calibri"/>
                          <a:cs typeface="Calibri"/>
                        </a:rPr>
                        <a:t>pointer</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ct val="100000"/>
                        </a:lnSpc>
                        <a:spcBef>
                          <a:spcPts val="270"/>
                        </a:spcBef>
                      </a:pPr>
                      <a:r>
                        <a:rPr sz="1500" dirty="0">
                          <a:latin typeface="Calibri"/>
                          <a:cs typeface="Calibri"/>
                        </a:rPr>
                        <a:t>-</a:t>
                      </a:r>
                      <a:endParaRPr sz="1500">
                        <a:latin typeface="Calibri"/>
                        <a:cs typeface="Calibri"/>
                      </a:endParaRPr>
                    </a:p>
                  </a:txBody>
                  <a:tcPr marL="0" marR="0" marT="3429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20040">
                <a:tc>
                  <a:txBody>
                    <a:bodyPr/>
                    <a:lstStyle/>
                    <a:p>
                      <a:pPr marL="635" algn="ctr">
                        <a:lnSpc>
                          <a:spcPct val="100000"/>
                        </a:lnSpc>
                        <a:spcBef>
                          <a:spcPts val="265"/>
                        </a:spcBef>
                      </a:pPr>
                      <a:r>
                        <a:rPr sz="1500" spc="-5" dirty="0">
                          <a:latin typeface="Calibri"/>
                          <a:cs typeface="Calibri"/>
                        </a:rPr>
                        <a:t>x4</a:t>
                      </a:r>
                      <a:endParaRPr sz="1500">
                        <a:latin typeface="Calibri"/>
                        <a:cs typeface="Calibri"/>
                      </a:endParaRPr>
                    </a:p>
                  </a:txBody>
                  <a:tcPr marL="0" marR="0" marT="3365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635" algn="ctr">
                        <a:lnSpc>
                          <a:spcPct val="100000"/>
                        </a:lnSpc>
                        <a:spcBef>
                          <a:spcPts val="265"/>
                        </a:spcBef>
                      </a:pPr>
                      <a:r>
                        <a:rPr sz="1500" dirty="0">
                          <a:latin typeface="Calibri"/>
                          <a:cs typeface="Calibri"/>
                        </a:rPr>
                        <a:t>tp</a:t>
                      </a:r>
                      <a:endParaRPr sz="1500">
                        <a:latin typeface="Calibri"/>
                        <a:cs typeface="Calibri"/>
                      </a:endParaRPr>
                    </a:p>
                  </a:txBody>
                  <a:tcPr marL="0" marR="0" marT="3365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635" algn="ctr">
                        <a:lnSpc>
                          <a:spcPct val="100000"/>
                        </a:lnSpc>
                        <a:spcBef>
                          <a:spcPts val="265"/>
                        </a:spcBef>
                      </a:pPr>
                      <a:r>
                        <a:rPr sz="1500" spc="-5" dirty="0">
                          <a:latin typeface="Calibri"/>
                          <a:cs typeface="Calibri"/>
                        </a:rPr>
                        <a:t>Thread</a:t>
                      </a:r>
                      <a:r>
                        <a:rPr sz="1500" spc="-45" dirty="0">
                          <a:latin typeface="Calibri"/>
                          <a:cs typeface="Calibri"/>
                        </a:rPr>
                        <a:t> </a:t>
                      </a:r>
                      <a:r>
                        <a:rPr sz="1500" spc="-5" dirty="0">
                          <a:latin typeface="Calibri"/>
                          <a:cs typeface="Calibri"/>
                        </a:rPr>
                        <a:t>pointer</a:t>
                      </a:r>
                      <a:endParaRPr sz="1500">
                        <a:latin typeface="Calibri"/>
                        <a:cs typeface="Calibri"/>
                      </a:endParaRPr>
                    </a:p>
                  </a:txBody>
                  <a:tcPr marL="0" marR="0" marT="3365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3175" algn="ctr">
                        <a:lnSpc>
                          <a:spcPct val="100000"/>
                        </a:lnSpc>
                        <a:spcBef>
                          <a:spcPts val="265"/>
                        </a:spcBef>
                      </a:pPr>
                      <a:r>
                        <a:rPr sz="1500" dirty="0">
                          <a:latin typeface="Calibri"/>
                          <a:cs typeface="Calibri"/>
                        </a:rPr>
                        <a:t>-</a:t>
                      </a:r>
                      <a:endParaRPr sz="1500">
                        <a:latin typeface="Calibri"/>
                        <a:cs typeface="Calibri"/>
                      </a:endParaRPr>
                    </a:p>
                  </a:txBody>
                  <a:tcPr marL="0" marR="0" marT="3365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5"/>
                  </a:ext>
                </a:extLst>
              </a:tr>
              <a:tr h="320039">
                <a:tc>
                  <a:txBody>
                    <a:bodyPr/>
                    <a:lstStyle/>
                    <a:p>
                      <a:pPr marL="2540" algn="ctr">
                        <a:lnSpc>
                          <a:spcPct val="100000"/>
                        </a:lnSpc>
                        <a:spcBef>
                          <a:spcPts val="270"/>
                        </a:spcBef>
                      </a:pPr>
                      <a:r>
                        <a:rPr sz="1500" spc="-5" dirty="0">
                          <a:latin typeface="Calibri"/>
                          <a:cs typeface="Calibri"/>
                        </a:rPr>
                        <a:t>x5-7</a:t>
                      </a:r>
                      <a:endParaRPr sz="1500">
                        <a:latin typeface="Calibri"/>
                        <a:cs typeface="Calibri"/>
                      </a:endParaRPr>
                    </a:p>
                  </a:txBody>
                  <a:tcPr marL="0" marR="0" marT="3429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500" spc="-5" dirty="0">
                          <a:latin typeface="Calibri"/>
                          <a:cs typeface="Calibri"/>
                        </a:rPr>
                        <a:t>t0-2</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500" spc="-5" dirty="0">
                          <a:latin typeface="Calibri"/>
                          <a:cs typeface="Calibri"/>
                        </a:rPr>
                        <a:t>Temporaries</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1500" dirty="0">
                          <a:latin typeface="Calibri"/>
                          <a:cs typeface="Calibri"/>
                        </a:rPr>
                        <a:t>Caller</a:t>
                      </a:r>
                      <a:endParaRPr sz="1500">
                        <a:latin typeface="Calibri"/>
                        <a:cs typeface="Calibri"/>
                      </a:endParaRPr>
                    </a:p>
                  </a:txBody>
                  <a:tcPr marL="0" marR="0" marT="3429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20039">
                <a:tc>
                  <a:txBody>
                    <a:bodyPr/>
                    <a:lstStyle/>
                    <a:p>
                      <a:pPr marL="635" algn="ctr">
                        <a:lnSpc>
                          <a:spcPct val="100000"/>
                        </a:lnSpc>
                        <a:spcBef>
                          <a:spcPts val="270"/>
                        </a:spcBef>
                      </a:pPr>
                      <a:r>
                        <a:rPr sz="1500" spc="-5" dirty="0">
                          <a:latin typeface="Calibri"/>
                          <a:cs typeface="Calibri"/>
                        </a:rPr>
                        <a:t>x8</a:t>
                      </a:r>
                      <a:endParaRPr sz="1500">
                        <a:latin typeface="Calibri"/>
                        <a:cs typeface="Calibri"/>
                      </a:endParaRPr>
                    </a:p>
                  </a:txBody>
                  <a:tcPr marL="0" marR="0" marT="3429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635" algn="ctr">
                        <a:lnSpc>
                          <a:spcPct val="100000"/>
                        </a:lnSpc>
                        <a:spcBef>
                          <a:spcPts val="270"/>
                        </a:spcBef>
                      </a:pPr>
                      <a:r>
                        <a:rPr sz="1500" spc="-10" dirty="0">
                          <a:latin typeface="Calibri"/>
                          <a:cs typeface="Calibri"/>
                        </a:rPr>
                        <a:t>s0/fp</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70"/>
                        </a:spcBef>
                      </a:pPr>
                      <a:r>
                        <a:rPr sz="1500" spc="-5" dirty="0">
                          <a:latin typeface="Calibri"/>
                          <a:cs typeface="Calibri"/>
                        </a:rPr>
                        <a:t>Saved</a:t>
                      </a:r>
                      <a:r>
                        <a:rPr sz="1500" spc="-10" dirty="0">
                          <a:latin typeface="Calibri"/>
                          <a:cs typeface="Calibri"/>
                        </a:rPr>
                        <a:t> </a:t>
                      </a:r>
                      <a:r>
                        <a:rPr sz="1500" spc="-5" dirty="0">
                          <a:latin typeface="Calibri"/>
                          <a:cs typeface="Calibri"/>
                        </a:rPr>
                        <a:t>register/Frame</a:t>
                      </a:r>
                      <a:r>
                        <a:rPr sz="1500" spc="-10" dirty="0">
                          <a:latin typeface="Calibri"/>
                          <a:cs typeface="Calibri"/>
                        </a:rPr>
                        <a:t> </a:t>
                      </a:r>
                      <a:r>
                        <a:rPr sz="1500" spc="-5" dirty="0">
                          <a:latin typeface="Calibri"/>
                          <a:cs typeface="Calibri"/>
                        </a:rPr>
                        <a:t>pointer</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1905" algn="ctr">
                        <a:lnSpc>
                          <a:spcPct val="100000"/>
                        </a:lnSpc>
                        <a:spcBef>
                          <a:spcPts val="270"/>
                        </a:spcBef>
                      </a:pPr>
                      <a:r>
                        <a:rPr sz="1500" dirty="0">
                          <a:latin typeface="Calibri"/>
                          <a:cs typeface="Calibri"/>
                        </a:rPr>
                        <a:t>Callee</a:t>
                      </a:r>
                      <a:endParaRPr sz="1500">
                        <a:latin typeface="Calibri"/>
                        <a:cs typeface="Calibri"/>
                      </a:endParaRPr>
                    </a:p>
                  </a:txBody>
                  <a:tcPr marL="0" marR="0" marT="3429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7"/>
                  </a:ext>
                </a:extLst>
              </a:tr>
              <a:tr h="320039">
                <a:tc>
                  <a:txBody>
                    <a:bodyPr/>
                    <a:lstStyle/>
                    <a:p>
                      <a:pPr marL="635" algn="ctr">
                        <a:lnSpc>
                          <a:spcPct val="100000"/>
                        </a:lnSpc>
                        <a:spcBef>
                          <a:spcPts val="270"/>
                        </a:spcBef>
                      </a:pPr>
                      <a:r>
                        <a:rPr sz="1500" spc="-5" dirty="0">
                          <a:latin typeface="Calibri"/>
                          <a:cs typeface="Calibri"/>
                        </a:rPr>
                        <a:t>x9</a:t>
                      </a:r>
                      <a:endParaRPr sz="1500">
                        <a:latin typeface="Calibri"/>
                        <a:cs typeface="Calibri"/>
                      </a:endParaRPr>
                    </a:p>
                  </a:txBody>
                  <a:tcPr marL="0" marR="0" marT="3429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500" dirty="0">
                          <a:latin typeface="Calibri"/>
                          <a:cs typeface="Calibri"/>
                        </a:rPr>
                        <a:t>s1</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1500" spc="-5" dirty="0">
                          <a:latin typeface="Calibri"/>
                          <a:cs typeface="Calibri"/>
                        </a:rPr>
                        <a:t>Saved</a:t>
                      </a:r>
                      <a:r>
                        <a:rPr sz="1500" spc="-35" dirty="0">
                          <a:latin typeface="Calibri"/>
                          <a:cs typeface="Calibri"/>
                        </a:rPr>
                        <a:t> </a:t>
                      </a:r>
                      <a:r>
                        <a:rPr sz="1500" spc="-5" dirty="0">
                          <a:latin typeface="Calibri"/>
                          <a:cs typeface="Calibri"/>
                        </a:rPr>
                        <a:t>register</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500" dirty="0">
                          <a:latin typeface="Calibri"/>
                          <a:cs typeface="Calibri"/>
                        </a:rPr>
                        <a:t>Callee</a:t>
                      </a:r>
                      <a:endParaRPr sz="1500">
                        <a:latin typeface="Calibri"/>
                        <a:cs typeface="Calibri"/>
                      </a:endParaRPr>
                    </a:p>
                  </a:txBody>
                  <a:tcPr marL="0" marR="0" marT="3429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548640">
                <a:tc>
                  <a:txBody>
                    <a:bodyPr/>
                    <a:lstStyle/>
                    <a:p>
                      <a:pPr marL="1905" algn="ctr">
                        <a:lnSpc>
                          <a:spcPct val="100000"/>
                        </a:lnSpc>
                        <a:spcBef>
                          <a:spcPts val="270"/>
                        </a:spcBef>
                      </a:pPr>
                      <a:r>
                        <a:rPr sz="1500" spc="-10" dirty="0">
                          <a:latin typeface="Calibri"/>
                          <a:cs typeface="Calibri"/>
                        </a:rPr>
                        <a:t>x10-11</a:t>
                      </a:r>
                      <a:endParaRPr sz="1500">
                        <a:latin typeface="Calibri"/>
                        <a:cs typeface="Calibri"/>
                      </a:endParaRPr>
                    </a:p>
                  </a:txBody>
                  <a:tcPr marL="0" marR="0" marT="3429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1905" algn="ctr">
                        <a:lnSpc>
                          <a:spcPct val="100000"/>
                        </a:lnSpc>
                        <a:spcBef>
                          <a:spcPts val="270"/>
                        </a:spcBef>
                      </a:pPr>
                      <a:r>
                        <a:rPr sz="1500" spc="-5" dirty="0">
                          <a:latin typeface="Calibri"/>
                          <a:cs typeface="Calibri"/>
                        </a:rPr>
                        <a:t>a0-1</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70"/>
                        </a:spcBef>
                      </a:pPr>
                      <a:r>
                        <a:rPr sz="1500" spc="-5" dirty="0">
                          <a:latin typeface="Calibri"/>
                          <a:cs typeface="Calibri"/>
                        </a:rPr>
                        <a:t>Function</a:t>
                      </a:r>
                      <a:r>
                        <a:rPr sz="1500" spc="-20" dirty="0">
                          <a:latin typeface="Calibri"/>
                          <a:cs typeface="Calibri"/>
                        </a:rPr>
                        <a:t> </a:t>
                      </a:r>
                      <a:r>
                        <a:rPr sz="1500" spc="-5" dirty="0">
                          <a:latin typeface="Calibri"/>
                          <a:cs typeface="Calibri"/>
                        </a:rPr>
                        <a:t>Arguments/return</a:t>
                      </a:r>
                      <a:endParaRPr sz="1500">
                        <a:latin typeface="Calibri"/>
                        <a:cs typeface="Calibri"/>
                      </a:endParaRPr>
                    </a:p>
                    <a:p>
                      <a:pPr marL="1270" algn="ctr">
                        <a:lnSpc>
                          <a:spcPct val="100000"/>
                        </a:lnSpc>
                      </a:pPr>
                      <a:r>
                        <a:rPr sz="1500" spc="-5" dirty="0">
                          <a:latin typeface="Calibri"/>
                          <a:cs typeface="Calibri"/>
                        </a:rPr>
                        <a:t>values</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635" algn="ctr">
                        <a:lnSpc>
                          <a:spcPct val="100000"/>
                        </a:lnSpc>
                        <a:spcBef>
                          <a:spcPts val="270"/>
                        </a:spcBef>
                      </a:pPr>
                      <a:r>
                        <a:rPr sz="1500" dirty="0">
                          <a:latin typeface="Calibri"/>
                          <a:cs typeface="Calibri"/>
                        </a:rPr>
                        <a:t>Caller</a:t>
                      </a:r>
                      <a:endParaRPr sz="1500">
                        <a:latin typeface="Calibri"/>
                        <a:cs typeface="Calibri"/>
                      </a:endParaRPr>
                    </a:p>
                  </a:txBody>
                  <a:tcPr marL="0" marR="0" marT="3429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9"/>
                  </a:ext>
                </a:extLst>
              </a:tr>
              <a:tr h="320039">
                <a:tc>
                  <a:txBody>
                    <a:bodyPr/>
                    <a:lstStyle/>
                    <a:p>
                      <a:pPr marL="1905" algn="ctr">
                        <a:lnSpc>
                          <a:spcPct val="100000"/>
                        </a:lnSpc>
                        <a:spcBef>
                          <a:spcPts val="270"/>
                        </a:spcBef>
                      </a:pPr>
                      <a:r>
                        <a:rPr sz="1500" spc="-10" dirty="0">
                          <a:latin typeface="Calibri"/>
                          <a:cs typeface="Calibri"/>
                        </a:rPr>
                        <a:t>x12-17</a:t>
                      </a:r>
                      <a:endParaRPr sz="1500">
                        <a:latin typeface="Calibri"/>
                        <a:cs typeface="Calibri"/>
                      </a:endParaRPr>
                    </a:p>
                  </a:txBody>
                  <a:tcPr marL="0" marR="0" marT="3429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500" spc="-5" dirty="0">
                          <a:latin typeface="Calibri"/>
                          <a:cs typeface="Calibri"/>
                        </a:rPr>
                        <a:t>a2-7</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1500" spc="-5" dirty="0">
                          <a:latin typeface="Calibri"/>
                          <a:cs typeface="Calibri"/>
                        </a:rPr>
                        <a:t>Function</a:t>
                      </a:r>
                      <a:r>
                        <a:rPr sz="1500" spc="-45" dirty="0">
                          <a:latin typeface="Calibri"/>
                          <a:cs typeface="Calibri"/>
                        </a:rPr>
                        <a:t> </a:t>
                      </a:r>
                      <a:r>
                        <a:rPr sz="1500" dirty="0">
                          <a:latin typeface="Calibri"/>
                          <a:cs typeface="Calibri"/>
                        </a:rPr>
                        <a:t>arguments</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1500" dirty="0">
                          <a:latin typeface="Calibri"/>
                          <a:cs typeface="Calibri"/>
                        </a:rPr>
                        <a:t>Caller</a:t>
                      </a:r>
                      <a:endParaRPr sz="1500">
                        <a:latin typeface="Calibri"/>
                        <a:cs typeface="Calibri"/>
                      </a:endParaRPr>
                    </a:p>
                  </a:txBody>
                  <a:tcPr marL="0" marR="0" marT="3429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320040">
                <a:tc>
                  <a:txBody>
                    <a:bodyPr/>
                    <a:lstStyle/>
                    <a:p>
                      <a:pPr marL="1905" algn="ctr">
                        <a:lnSpc>
                          <a:spcPct val="100000"/>
                        </a:lnSpc>
                        <a:spcBef>
                          <a:spcPts val="270"/>
                        </a:spcBef>
                      </a:pPr>
                      <a:r>
                        <a:rPr sz="1500" spc="-10" dirty="0">
                          <a:latin typeface="Calibri"/>
                          <a:cs typeface="Calibri"/>
                        </a:rPr>
                        <a:t>x18-27</a:t>
                      </a:r>
                      <a:endParaRPr sz="1500">
                        <a:latin typeface="Calibri"/>
                        <a:cs typeface="Calibri"/>
                      </a:endParaRPr>
                    </a:p>
                  </a:txBody>
                  <a:tcPr marL="0" marR="0" marT="3429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1270" algn="ctr">
                        <a:lnSpc>
                          <a:spcPct val="100000"/>
                        </a:lnSpc>
                        <a:spcBef>
                          <a:spcPts val="270"/>
                        </a:spcBef>
                      </a:pPr>
                      <a:r>
                        <a:rPr sz="1500" spc="-5" dirty="0">
                          <a:latin typeface="Calibri"/>
                          <a:cs typeface="Calibri"/>
                        </a:rPr>
                        <a:t>s2-11</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70"/>
                        </a:spcBef>
                      </a:pPr>
                      <a:r>
                        <a:rPr sz="1500" spc="-5" dirty="0">
                          <a:latin typeface="Calibri"/>
                          <a:cs typeface="Calibri"/>
                        </a:rPr>
                        <a:t>Saved</a:t>
                      </a:r>
                      <a:r>
                        <a:rPr sz="1500" spc="-30" dirty="0">
                          <a:latin typeface="Calibri"/>
                          <a:cs typeface="Calibri"/>
                        </a:rPr>
                        <a:t> </a:t>
                      </a:r>
                      <a:r>
                        <a:rPr sz="1500" spc="-5" dirty="0">
                          <a:latin typeface="Calibri"/>
                          <a:cs typeface="Calibri"/>
                        </a:rPr>
                        <a:t>registers</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1905" algn="ctr">
                        <a:lnSpc>
                          <a:spcPct val="100000"/>
                        </a:lnSpc>
                        <a:spcBef>
                          <a:spcPts val="270"/>
                        </a:spcBef>
                      </a:pPr>
                      <a:r>
                        <a:rPr sz="1500" dirty="0">
                          <a:latin typeface="Calibri"/>
                          <a:cs typeface="Calibri"/>
                        </a:rPr>
                        <a:t>Callee</a:t>
                      </a:r>
                      <a:endParaRPr sz="1500">
                        <a:latin typeface="Calibri"/>
                        <a:cs typeface="Calibri"/>
                      </a:endParaRPr>
                    </a:p>
                  </a:txBody>
                  <a:tcPr marL="0" marR="0" marT="3429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11"/>
                  </a:ext>
                </a:extLst>
              </a:tr>
              <a:tr h="320090">
                <a:tc>
                  <a:txBody>
                    <a:bodyPr/>
                    <a:lstStyle/>
                    <a:p>
                      <a:pPr marL="1905" algn="ctr">
                        <a:lnSpc>
                          <a:spcPct val="100000"/>
                        </a:lnSpc>
                        <a:spcBef>
                          <a:spcPts val="270"/>
                        </a:spcBef>
                      </a:pPr>
                      <a:r>
                        <a:rPr sz="1500" spc="-10" dirty="0">
                          <a:latin typeface="Calibri"/>
                          <a:cs typeface="Calibri"/>
                        </a:rPr>
                        <a:t>x28-31</a:t>
                      </a:r>
                      <a:endParaRPr sz="1500">
                        <a:latin typeface="Calibri"/>
                        <a:cs typeface="Calibri"/>
                      </a:endParaRPr>
                    </a:p>
                  </a:txBody>
                  <a:tcPr marL="0" marR="0" marT="3429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500" spc="-5" dirty="0">
                          <a:latin typeface="Calibri"/>
                          <a:cs typeface="Calibri"/>
                        </a:rPr>
                        <a:t>t3-6</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500" spc="-5" dirty="0">
                          <a:latin typeface="Calibri"/>
                          <a:cs typeface="Calibri"/>
                        </a:rPr>
                        <a:t>Temporaries</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1500" dirty="0">
                          <a:latin typeface="Calibri"/>
                          <a:cs typeface="Calibri"/>
                        </a:rPr>
                        <a:t>Caller</a:t>
                      </a:r>
                    </a:p>
                  </a:txBody>
                  <a:tcPr marL="0" marR="0" marT="3429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2"/>
                  </a:ext>
                </a:extLst>
              </a:tr>
            </a:tbl>
          </a:graphicData>
        </a:graphic>
      </p:graphicFrame>
      <p:sp>
        <p:nvSpPr>
          <p:cNvPr id="8" name="Title 1">
            <a:extLst>
              <a:ext uri="{FF2B5EF4-FFF2-40B4-BE49-F238E27FC236}">
                <a16:creationId xmlns:a16="http://schemas.microsoft.com/office/drawing/2014/main" id="{50817318-3F01-837D-A161-89E26F59A24C}"/>
              </a:ext>
            </a:extLst>
          </p:cNvPr>
          <p:cNvSpPr>
            <a:spLocks noGrp="1"/>
          </p:cNvSpPr>
          <p:nvPr>
            <p:ph type="title"/>
          </p:nvPr>
        </p:nvSpPr>
        <p:spPr>
          <a:xfrm>
            <a:off x="838200" y="365125"/>
            <a:ext cx="10515600" cy="1325563"/>
          </a:xfrm>
        </p:spPr>
        <p:txBody>
          <a:bodyPr/>
          <a:lstStyle/>
          <a:p>
            <a:r>
              <a:rPr lang="en-US" altLang="en-US" dirty="0"/>
              <a:t>RISC-V Registers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5210F-F666-3AFC-ED0A-15855862D6CF}"/>
              </a:ext>
            </a:extLst>
          </p:cNvPr>
          <p:cNvSpPr>
            <a:spLocks noGrp="1"/>
          </p:cNvSpPr>
          <p:nvPr>
            <p:ph type="title"/>
          </p:nvPr>
        </p:nvSpPr>
        <p:spPr/>
        <p:txBody>
          <a:bodyPr/>
          <a:lstStyle/>
          <a:p>
            <a:r>
              <a:rPr lang="en-US" dirty="0"/>
              <a:t>Register Description</a:t>
            </a:r>
          </a:p>
        </p:txBody>
      </p:sp>
      <p:sp>
        <p:nvSpPr>
          <p:cNvPr id="3" name="Content Placeholder 2">
            <a:extLst>
              <a:ext uri="{FF2B5EF4-FFF2-40B4-BE49-F238E27FC236}">
                <a16:creationId xmlns:a16="http://schemas.microsoft.com/office/drawing/2014/main" id="{C4291F54-019F-7F33-9803-B7AEBA7EA81C}"/>
              </a:ext>
            </a:extLst>
          </p:cNvPr>
          <p:cNvSpPr>
            <a:spLocks noGrp="1"/>
          </p:cNvSpPr>
          <p:nvPr>
            <p:ph idx="1"/>
          </p:nvPr>
        </p:nvSpPr>
        <p:spPr/>
        <p:txBody>
          <a:bodyPr>
            <a:normAutofit/>
          </a:bodyPr>
          <a:lstStyle/>
          <a:p>
            <a:pPr algn="l"/>
            <a:r>
              <a:rPr lang="en-US" sz="1800" b="1" dirty="0"/>
              <a:t>Register x0 </a:t>
            </a:r>
            <a:r>
              <a:rPr lang="en-US" sz="1800" b="0" i="0" u="none" strike="noStrike" baseline="0" dirty="0"/>
              <a:t>RISC-V dedicates register x0 to be hard-wired to the value </a:t>
            </a:r>
            <a:r>
              <a:rPr lang="en-US" sz="1800" b="1" i="0" u="none" strike="noStrike" baseline="0" dirty="0"/>
              <a:t>zero.</a:t>
            </a:r>
          </a:p>
          <a:p>
            <a:pPr algn="l"/>
            <a:r>
              <a:rPr lang="en-US" sz="1800" b="1" dirty="0"/>
              <a:t>R</a:t>
            </a:r>
            <a:r>
              <a:rPr lang="en-US" sz="1800" b="1" i="0" u="none" strike="noStrike" baseline="0" dirty="0"/>
              <a:t>eturn address </a:t>
            </a:r>
            <a:r>
              <a:rPr lang="en-US" sz="1800" b="0" i="0" u="none" strike="noStrike" baseline="0" dirty="0"/>
              <a:t>A link to the calling site that allows a procedure to return to the proper address; in RISC-V it is stored in register x1.</a:t>
            </a:r>
          </a:p>
          <a:p>
            <a:pPr algn="l"/>
            <a:r>
              <a:rPr lang="en-US" sz="1800" b="1" dirty="0"/>
              <a:t>P</a:t>
            </a:r>
            <a:r>
              <a:rPr lang="en-US" sz="1800" b="1" i="0" u="none" strike="noStrike" baseline="0" dirty="0"/>
              <a:t>rogram counter(PC) </a:t>
            </a:r>
            <a:r>
              <a:rPr lang="en-US" sz="1800" b="0" i="0" u="none" strike="noStrike" baseline="0" dirty="0"/>
              <a:t>The register containing the address of the instruction in the program being executed.</a:t>
            </a:r>
          </a:p>
          <a:p>
            <a:pPr algn="l"/>
            <a:r>
              <a:rPr lang="en-US" sz="1800" b="1" dirty="0"/>
              <a:t>S</a:t>
            </a:r>
            <a:r>
              <a:rPr lang="en-US" sz="1800" b="1" i="0" u="none" strike="noStrike" baseline="0" dirty="0"/>
              <a:t>tack pointer </a:t>
            </a:r>
            <a:r>
              <a:rPr lang="en-US" sz="1800" b="0" i="0" u="none" strike="noStrike" baseline="0" dirty="0"/>
              <a:t>A value denoting the most recently allocated address in a stack that shows where registers should be spilled or where old register values can be found. In RISC-V, it is register </a:t>
            </a:r>
            <a:r>
              <a:rPr lang="en-US" sz="1800" b="0" i="0" u="none" strike="noStrike" baseline="0" dirty="0" err="1"/>
              <a:t>sp</a:t>
            </a:r>
            <a:r>
              <a:rPr lang="en-US" sz="1800" b="0" i="0" u="none" strike="noStrike" baseline="0" dirty="0"/>
              <a:t>, or x2.</a:t>
            </a:r>
          </a:p>
          <a:p>
            <a:pPr algn="l"/>
            <a:r>
              <a:rPr lang="en-US" sz="1800" b="1" dirty="0"/>
              <a:t>G</a:t>
            </a:r>
            <a:r>
              <a:rPr lang="en-US" sz="1800" b="1" i="0" u="none" strike="noStrike" baseline="0" dirty="0"/>
              <a:t>lobal pointer </a:t>
            </a:r>
            <a:r>
              <a:rPr lang="en-US" sz="1800" b="0" i="0" u="none" strike="noStrike" baseline="0" dirty="0"/>
              <a:t>The register that is reserved to point to the static area where static variables are stored.</a:t>
            </a:r>
          </a:p>
          <a:p>
            <a:pPr algn="l"/>
            <a:r>
              <a:rPr lang="en-US" sz="1800" b="1" dirty="0"/>
              <a:t>F</a:t>
            </a:r>
            <a:r>
              <a:rPr lang="en-US" sz="1800" b="1" i="0" u="none" strike="noStrike" baseline="0" dirty="0"/>
              <a:t>rame pointer </a:t>
            </a:r>
            <a:r>
              <a:rPr lang="en-US" sz="1800" b="0" i="0" u="none" strike="noStrike" baseline="0" dirty="0"/>
              <a:t>A value denoting the location of the saved registers and local variables for a given procedure.</a:t>
            </a:r>
          </a:p>
          <a:p>
            <a:pPr marL="12700" marR="137795" algn="just">
              <a:lnSpc>
                <a:spcPct val="100200"/>
              </a:lnSpc>
              <a:spcBef>
                <a:spcPts val="90"/>
              </a:spcBef>
            </a:pPr>
            <a:r>
              <a:rPr lang="en-US" sz="1800" b="1" dirty="0"/>
              <a:t>Argument registers: </a:t>
            </a:r>
            <a:r>
              <a:rPr lang="en-US" sz="1800" dirty="0"/>
              <a:t>x10 to x17 are used to pass arguments  to a function. Before calling a function, arguments are copied  to these registers. If more than 8 arguments need to be passed, we use the stack.</a:t>
            </a:r>
            <a:endParaRPr lang="en-US" sz="1800" dirty="0">
              <a:cs typeface="Cambria"/>
            </a:endParaRPr>
          </a:p>
          <a:p>
            <a:pPr marL="12700" marR="497840">
              <a:lnSpc>
                <a:spcPct val="100400"/>
              </a:lnSpc>
            </a:pPr>
            <a:r>
              <a:rPr lang="en-US" sz="1800" b="1" dirty="0"/>
              <a:t>Temporary registers </a:t>
            </a:r>
            <a:r>
              <a:rPr lang="en-US" sz="1800" dirty="0">
                <a:solidFill>
                  <a:srgbClr val="333333"/>
                </a:solidFill>
                <a:cs typeface="Cambria"/>
              </a:rPr>
              <a:t>(</a:t>
            </a:r>
            <a:r>
              <a:rPr lang="en-US" sz="1800" dirty="0"/>
              <a:t>t0 to t6): used to hold intermediate  values during instruction or function execution.</a:t>
            </a:r>
          </a:p>
          <a:p>
            <a:pPr marL="12700" marR="497840">
              <a:lnSpc>
                <a:spcPct val="100400"/>
              </a:lnSpc>
            </a:pPr>
            <a:r>
              <a:rPr lang="en-US" sz="1800" dirty="0"/>
              <a:t> </a:t>
            </a:r>
            <a:r>
              <a:rPr lang="en-US" sz="1800" b="1" dirty="0"/>
              <a:t>Thread-pointer</a:t>
            </a:r>
            <a:r>
              <a:rPr lang="en-US" sz="1800" dirty="0"/>
              <a:t> register, </a:t>
            </a:r>
            <a:r>
              <a:rPr lang="en-US" sz="1800" dirty="0" err="1"/>
              <a:t>tp</a:t>
            </a:r>
            <a:r>
              <a:rPr lang="en-US" sz="1800" dirty="0"/>
              <a:t>, that is designed for thread-local data.</a:t>
            </a:r>
          </a:p>
          <a:p>
            <a:pPr algn="l"/>
            <a:endParaRPr lang="en-US" dirty="0"/>
          </a:p>
        </p:txBody>
      </p:sp>
    </p:spTree>
    <p:extLst>
      <p:ext uri="{BB962C8B-B14F-4D97-AF65-F5344CB8AC3E}">
        <p14:creationId xmlns:p14="http://schemas.microsoft.com/office/powerpoint/2010/main" val="2637709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a:extLst>
              <a:ext uri="{FF2B5EF4-FFF2-40B4-BE49-F238E27FC236}">
                <a16:creationId xmlns:a16="http://schemas.microsoft.com/office/drawing/2014/main" id="{F305F4AD-759C-BA51-6FE0-B84BFF52383F}"/>
              </a:ext>
            </a:extLst>
          </p:cNvPr>
          <p:cNvSpPr>
            <a:spLocks noGrp="1" noChangeArrowheads="1"/>
          </p:cNvSpPr>
          <p:nvPr>
            <p:ph type="title"/>
          </p:nvPr>
        </p:nvSpPr>
        <p:spPr/>
        <p:txBody>
          <a:bodyPr/>
          <a:lstStyle/>
          <a:p>
            <a:pPr eaLnBrk="1" hangingPunct="1"/>
            <a:r>
              <a:rPr lang="en-US" altLang="en-US"/>
              <a:t>Register Operand Example</a:t>
            </a:r>
            <a:endParaRPr lang="en-AU" altLang="en-US"/>
          </a:p>
        </p:txBody>
      </p:sp>
      <p:sp>
        <p:nvSpPr>
          <p:cNvPr id="18436" name="Rectangle 5">
            <a:extLst>
              <a:ext uri="{FF2B5EF4-FFF2-40B4-BE49-F238E27FC236}">
                <a16:creationId xmlns:a16="http://schemas.microsoft.com/office/drawing/2014/main" id="{357370CA-D3AE-B5C9-F560-4018431733DE}"/>
              </a:ext>
            </a:extLst>
          </p:cNvPr>
          <p:cNvSpPr>
            <a:spLocks noGrp="1" noChangeArrowheads="1"/>
          </p:cNvSpPr>
          <p:nvPr>
            <p:ph type="body" idx="1"/>
          </p:nvPr>
        </p:nvSpPr>
        <p:spPr/>
        <p:txBody>
          <a:bodyPr/>
          <a:lstStyle/>
          <a:p>
            <a:pPr eaLnBrk="1" hangingPunct="1"/>
            <a:r>
              <a:rPr lang="en-US" altLang="en-US" dirty="0"/>
              <a:t>C code:</a:t>
            </a:r>
          </a:p>
          <a:p>
            <a:pPr eaLnBrk="1" hangingPunct="1">
              <a:buFont typeface="Wingdings" panose="05000000000000000000" pitchFamily="2" charset="2"/>
              <a:buNone/>
            </a:pPr>
            <a:r>
              <a:rPr lang="en-US" altLang="en-US" dirty="0">
                <a:latin typeface="Lucida Console" panose="020B0609040504020204" pitchFamily="49" charset="0"/>
              </a:rPr>
              <a:t>	f = (g + h) - (</a:t>
            </a:r>
            <a:r>
              <a:rPr lang="en-US" altLang="en-US" dirty="0" err="1">
                <a:latin typeface="Lucida Console" panose="020B0609040504020204" pitchFamily="49" charset="0"/>
              </a:rPr>
              <a:t>i</a:t>
            </a:r>
            <a:r>
              <a:rPr lang="en-US" altLang="en-US" dirty="0">
                <a:latin typeface="Lucida Console" panose="020B0609040504020204" pitchFamily="49" charset="0"/>
              </a:rPr>
              <a:t> + j);</a:t>
            </a:r>
          </a:p>
          <a:p>
            <a:pPr lvl="1" eaLnBrk="1" hangingPunct="1"/>
            <a:r>
              <a:rPr lang="en-US" altLang="en-US" dirty="0"/>
              <a:t>f, …, j in x19, x20, …, x23</a:t>
            </a:r>
          </a:p>
          <a:p>
            <a:pPr lvl="1" eaLnBrk="1" hangingPunct="1"/>
            <a:endParaRPr lang="en-US" altLang="en-US" dirty="0"/>
          </a:p>
          <a:p>
            <a:pPr eaLnBrk="1" hangingPunct="1"/>
            <a:r>
              <a:rPr lang="en-US" altLang="en-US" dirty="0"/>
              <a:t>Compiled RISC-V code:</a:t>
            </a:r>
          </a:p>
          <a:p>
            <a:pPr eaLnBrk="1" hangingPunct="1">
              <a:buFont typeface="Wingdings" panose="05000000000000000000" pitchFamily="2" charset="2"/>
              <a:buNone/>
            </a:pPr>
            <a:r>
              <a:rPr lang="en-US" altLang="en-US" dirty="0">
                <a:latin typeface="Lucida Console" panose="020B0609040504020204" pitchFamily="49" charset="0"/>
              </a:rPr>
              <a:t>	add x5, x20, x21</a:t>
            </a:r>
            <a:br>
              <a:rPr lang="en-US" altLang="en-US" dirty="0">
                <a:latin typeface="Lucida Console" panose="020B0609040504020204" pitchFamily="49" charset="0"/>
              </a:rPr>
            </a:br>
            <a:r>
              <a:rPr lang="en-US" altLang="en-US" dirty="0">
                <a:latin typeface="Lucida Console" panose="020B0609040504020204" pitchFamily="49" charset="0"/>
              </a:rPr>
              <a:t>add x6, x22, x23</a:t>
            </a:r>
            <a:br>
              <a:rPr lang="en-US" altLang="en-US" dirty="0">
                <a:latin typeface="Lucida Console" panose="020B0609040504020204" pitchFamily="49" charset="0"/>
              </a:rPr>
            </a:br>
            <a:r>
              <a:rPr lang="en-US" altLang="en-US" dirty="0">
                <a:latin typeface="Lucida Console" panose="020B0609040504020204" pitchFamily="49" charset="0"/>
              </a:rPr>
              <a:t>sub x19, x5, x6</a:t>
            </a:r>
            <a:endParaRPr lang="en-AU" altLang="en-US" dirty="0">
              <a:latin typeface="Lucida Console" panose="020B0609040504020204"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a:extLst>
              <a:ext uri="{FF2B5EF4-FFF2-40B4-BE49-F238E27FC236}">
                <a16:creationId xmlns:a16="http://schemas.microsoft.com/office/drawing/2014/main" id="{E1B46CFB-6127-5E32-B0E7-5B7D7BB0B8FA}"/>
              </a:ext>
            </a:extLst>
          </p:cNvPr>
          <p:cNvSpPr>
            <a:spLocks noGrp="1" noChangeArrowheads="1"/>
          </p:cNvSpPr>
          <p:nvPr>
            <p:ph type="title"/>
          </p:nvPr>
        </p:nvSpPr>
        <p:spPr/>
        <p:txBody>
          <a:bodyPr/>
          <a:lstStyle/>
          <a:p>
            <a:pPr eaLnBrk="1" hangingPunct="1"/>
            <a:r>
              <a:rPr lang="en-US" altLang="en-US"/>
              <a:t>Memory Operands</a:t>
            </a:r>
            <a:endParaRPr lang="en-AU" altLang="en-US"/>
          </a:p>
        </p:txBody>
      </p:sp>
      <p:sp>
        <p:nvSpPr>
          <p:cNvPr id="20484" name="Rectangle 5">
            <a:extLst>
              <a:ext uri="{FF2B5EF4-FFF2-40B4-BE49-F238E27FC236}">
                <a16:creationId xmlns:a16="http://schemas.microsoft.com/office/drawing/2014/main" id="{85B18AC4-5234-8E31-9B45-6041B9C6721C}"/>
              </a:ext>
            </a:extLst>
          </p:cNvPr>
          <p:cNvSpPr>
            <a:spLocks noGrp="1" noChangeArrowheads="1"/>
          </p:cNvSpPr>
          <p:nvPr>
            <p:ph type="body" idx="1"/>
          </p:nvPr>
        </p:nvSpPr>
        <p:spPr/>
        <p:txBody>
          <a:bodyPr>
            <a:normAutofit lnSpcReduction="10000"/>
          </a:bodyPr>
          <a:lstStyle/>
          <a:p>
            <a:pPr eaLnBrk="1" hangingPunct="1">
              <a:lnSpc>
                <a:spcPct val="80000"/>
              </a:lnSpc>
            </a:pPr>
            <a:r>
              <a:rPr lang="en-US" altLang="en-US"/>
              <a:t>Main memory used for composite data</a:t>
            </a:r>
          </a:p>
          <a:p>
            <a:pPr lvl="1" eaLnBrk="1" hangingPunct="1">
              <a:lnSpc>
                <a:spcPct val="80000"/>
              </a:lnSpc>
            </a:pPr>
            <a:r>
              <a:rPr lang="en-US" altLang="en-US"/>
              <a:t>Arrays, structures, dynamic data</a:t>
            </a:r>
          </a:p>
          <a:p>
            <a:pPr eaLnBrk="1" hangingPunct="1">
              <a:lnSpc>
                <a:spcPct val="80000"/>
              </a:lnSpc>
            </a:pPr>
            <a:r>
              <a:rPr lang="en-US" altLang="en-US"/>
              <a:t>To apply arithmetic operations</a:t>
            </a:r>
          </a:p>
          <a:p>
            <a:pPr lvl="1" eaLnBrk="1" hangingPunct="1">
              <a:lnSpc>
                <a:spcPct val="80000"/>
              </a:lnSpc>
            </a:pPr>
            <a:r>
              <a:rPr lang="en-US" altLang="en-US"/>
              <a:t>Load values from memory into registers</a:t>
            </a:r>
          </a:p>
          <a:p>
            <a:pPr lvl="1" eaLnBrk="1" hangingPunct="1">
              <a:lnSpc>
                <a:spcPct val="80000"/>
              </a:lnSpc>
            </a:pPr>
            <a:r>
              <a:rPr lang="en-US" altLang="en-US"/>
              <a:t>Store result from register to memory</a:t>
            </a:r>
          </a:p>
          <a:p>
            <a:pPr eaLnBrk="1" hangingPunct="1">
              <a:lnSpc>
                <a:spcPct val="80000"/>
              </a:lnSpc>
            </a:pPr>
            <a:r>
              <a:rPr lang="en-US" altLang="en-US"/>
              <a:t>Memory is byte addressed</a:t>
            </a:r>
          </a:p>
          <a:p>
            <a:pPr lvl="1" eaLnBrk="1" hangingPunct="1">
              <a:lnSpc>
                <a:spcPct val="80000"/>
              </a:lnSpc>
            </a:pPr>
            <a:r>
              <a:rPr lang="en-US" altLang="en-US"/>
              <a:t>Each address identifies an 8-bit byte</a:t>
            </a:r>
          </a:p>
          <a:p>
            <a:pPr eaLnBrk="1" hangingPunct="1">
              <a:lnSpc>
                <a:spcPct val="80000"/>
              </a:lnSpc>
            </a:pPr>
            <a:r>
              <a:rPr lang="en-US" altLang="en-US"/>
              <a:t>RISC-V is Little Endian</a:t>
            </a:r>
          </a:p>
          <a:p>
            <a:pPr lvl="1" eaLnBrk="1" hangingPunct="1">
              <a:lnSpc>
                <a:spcPct val="80000"/>
              </a:lnSpc>
            </a:pPr>
            <a:r>
              <a:rPr lang="en-US" altLang="en-US"/>
              <a:t>Least-significant byte at least address of a word</a:t>
            </a:r>
          </a:p>
          <a:p>
            <a:pPr lvl="1" eaLnBrk="1" hangingPunct="1">
              <a:lnSpc>
                <a:spcPct val="80000"/>
              </a:lnSpc>
            </a:pPr>
            <a:r>
              <a:rPr lang="en-AU" altLang="en-US" i="1"/>
              <a:t>c.f.</a:t>
            </a:r>
            <a:r>
              <a:rPr lang="en-AU" altLang="en-US"/>
              <a:t> Big Endian: most-significant byte at least address</a:t>
            </a:r>
          </a:p>
          <a:p>
            <a:pPr eaLnBrk="1" hangingPunct="1">
              <a:lnSpc>
                <a:spcPct val="80000"/>
              </a:lnSpc>
            </a:pPr>
            <a:r>
              <a:rPr lang="en-US" altLang="en-US"/>
              <a:t>RISC-V does not require words to be aligned in memory</a:t>
            </a:r>
          </a:p>
          <a:p>
            <a:pPr lvl="1" eaLnBrk="1" hangingPunct="1">
              <a:lnSpc>
                <a:spcPct val="80000"/>
              </a:lnSpc>
            </a:pPr>
            <a:r>
              <a:rPr lang="en-US" altLang="en-US"/>
              <a:t>Unlike some other ISAs</a:t>
            </a:r>
          </a:p>
        </p:txBody>
      </p:sp>
      <p:sp>
        <p:nvSpPr>
          <p:cNvPr id="2" name="TextBox 1">
            <a:extLst>
              <a:ext uri="{FF2B5EF4-FFF2-40B4-BE49-F238E27FC236}">
                <a16:creationId xmlns:a16="http://schemas.microsoft.com/office/drawing/2014/main" id="{E00C0945-DA6F-7225-E96A-D063494FBAD9}"/>
              </a:ext>
            </a:extLst>
          </p:cNvPr>
          <p:cNvSpPr txBox="1"/>
          <p:nvPr/>
        </p:nvSpPr>
        <p:spPr>
          <a:xfrm>
            <a:off x="7720553" y="886120"/>
            <a:ext cx="4251488" cy="1754326"/>
          </a:xfrm>
          <a:prstGeom prst="rect">
            <a:avLst/>
          </a:prstGeom>
          <a:noFill/>
        </p:spPr>
        <p:txBody>
          <a:bodyPr wrap="square" rtlCol="0">
            <a:spAutoFit/>
          </a:bodyPr>
          <a:lstStyle/>
          <a:p>
            <a:pPr algn="l"/>
            <a:r>
              <a:rPr lang="en-US" b="0" i="0" dirty="0">
                <a:solidFill>
                  <a:srgbClr val="202124"/>
                </a:solidFill>
                <a:effectLst/>
                <a:latin typeface="Google Sans"/>
              </a:rPr>
              <a:t>What is XLEN in RISC-V?</a:t>
            </a:r>
            <a:endParaRPr lang="en-US" b="0" i="0" dirty="0">
              <a:solidFill>
                <a:srgbClr val="202124"/>
              </a:solidFill>
              <a:effectLst/>
              <a:latin typeface="arial" panose="020B0604020202020204" pitchFamily="34" charset="0"/>
            </a:endParaRPr>
          </a:p>
          <a:p>
            <a:pPr algn="l"/>
            <a:r>
              <a:rPr lang="en-US" b="0" i="0" dirty="0">
                <a:solidFill>
                  <a:srgbClr val="4D5156"/>
                </a:solidFill>
                <a:effectLst/>
                <a:latin typeface="Google Sans"/>
              </a:rPr>
              <a:t>RISC-V is little-endian and comes in 32 and 64 bit </a:t>
            </a:r>
            <a:r>
              <a:rPr lang="en-US" b="0" i="0" dirty="0" err="1">
                <a:solidFill>
                  <a:srgbClr val="4D5156"/>
                </a:solidFill>
                <a:effectLst/>
                <a:latin typeface="Google Sans"/>
              </a:rPr>
              <a:t>flavours</a:t>
            </a:r>
            <a:r>
              <a:rPr lang="en-US" b="0" i="0" dirty="0">
                <a:solidFill>
                  <a:srgbClr val="4D5156"/>
                </a:solidFill>
                <a:effectLst/>
                <a:latin typeface="Google Sans"/>
              </a:rPr>
              <a:t>. In keeping with the RISC-V documents, </a:t>
            </a:r>
            <a:r>
              <a:rPr lang="en-US" b="0" i="0" dirty="0">
                <a:solidFill>
                  <a:srgbClr val="040C28"/>
                </a:solidFill>
                <a:effectLst/>
                <a:latin typeface="Google Sans"/>
              </a:rPr>
              <a:t>the </a:t>
            </a:r>
            <a:r>
              <a:rPr lang="en-US" b="0" i="0" dirty="0" err="1">
                <a:solidFill>
                  <a:srgbClr val="040C28"/>
                </a:solidFill>
                <a:effectLst/>
                <a:latin typeface="Google Sans"/>
              </a:rPr>
              <a:t>flavour</a:t>
            </a:r>
            <a:r>
              <a:rPr lang="en-US" b="0" i="0" dirty="0">
                <a:solidFill>
                  <a:srgbClr val="040C28"/>
                </a:solidFill>
                <a:effectLst/>
                <a:latin typeface="Google Sans"/>
              </a:rPr>
              <a:t> (either 32 or 64</a:t>
            </a:r>
            <a:r>
              <a:rPr lang="en-US" b="0" i="0" dirty="0">
                <a:solidFill>
                  <a:srgbClr val="4D5156"/>
                </a:solidFill>
                <a:effectLst/>
                <a:latin typeface="Google Sans"/>
              </a:rPr>
              <a:t>) is called XLEN in further slides at few places where it matters.</a:t>
            </a:r>
            <a:endParaRPr lang="en-US" b="0" i="0" dirty="0">
              <a:solidFill>
                <a:srgbClr val="202124"/>
              </a:solidFill>
              <a:effectLst/>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a:extLst>
              <a:ext uri="{FF2B5EF4-FFF2-40B4-BE49-F238E27FC236}">
                <a16:creationId xmlns:a16="http://schemas.microsoft.com/office/drawing/2014/main" id="{32E5CA7F-FDDD-971D-978B-97D4D5CAD52C}"/>
              </a:ext>
            </a:extLst>
          </p:cNvPr>
          <p:cNvSpPr>
            <a:spLocks noGrp="1" noChangeArrowheads="1"/>
          </p:cNvSpPr>
          <p:nvPr>
            <p:ph type="title"/>
          </p:nvPr>
        </p:nvSpPr>
        <p:spPr/>
        <p:txBody>
          <a:bodyPr/>
          <a:lstStyle/>
          <a:p>
            <a:pPr eaLnBrk="1" hangingPunct="1"/>
            <a:r>
              <a:rPr lang="en-US" altLang="en-US"/>
              <a:t>Memory Operand Example</a:t>
            </a:r>
            <a:endParaRPr lang="en-AU" altLang="en-US"/>
          </a:p>
        </p:txBody>
      </p:sp>
      <p:sp>
        <p:nvSpPr>
          <p:cNvPr id="22532" name="Rectangle 5">
            <a:extLst>
              <a:ext uri="{FF2B5EF4-FFF2-40B4-BE49-F238E27FC236}">
                <a16:creationId xmlns:a16="http://schemas.microsoft.com/office/drawing/2014/main" id="{7F172A21-F10A-F195-2D21-F0973CF0F22E}"/>
              </a:ext>
            </a:extLst>
          </p:cNvPr>
          <p:cNvSpPr>
            <a:spLocks noGrp="1" noChangeArrowheads="1"/>
          </p:cNvSpPr>
          <p:nvPr>
            <p:ph type="body" idx="1"/>
          </p:nvPr>
        </p:nvSpPr>
        <p:spPr/>
        <p:txBody>
          <a:bodyPr/>
          <a:lstStyle/>
          <a:p>
            <a:pPr eaLnBrk="1" hangingPunct="1"/>
            <a:r>
              <a:rPr lang="en-US" altLang="en-US" dirty="0"/>
              <a:t>C code:</a:t>
            </a:r>
          </a:p>
          <a:p>
            <a:pPr eaLnBrk="1" hangingPunct="1">
              <a:buFont typeface="Wingdings" panose="05000000000000000000" pitchFamily="2" charset="2"/>
              <a:buNone/>
            </a:pPr>
            <a:r>
              <a:rPr lang="en-US" altLang="en-US" dirty="0">
                <a:latin typeface="Lucida Console" panose="020B0609040504020204" pitchFamily="49" charset="0"/>
              </a:rPr>
              <a:t>	A[12] = h + A[8];</a:t>
            </a:r>
          </a:p>
          <a:p>
            <a:pPr lvl="1" eaLnBrk="1" hangingPunct="1"/>
            <a:r>
              <a:rPr lang="en-US" altLang="en-US" dirty="0"/>
              <a:t>h in x21, base address of A in x22</a:t>
            </a:r>
          </a:p>
          <a:p>
            <a:pPr eaLnBrk="1" hangingPunct="1"/>
            <a:r>
              <a:rPr lang="en-US" altLang="en-US" dirty="0"/>
              <a:t>Compiled RISC-V code:</a:t>
            </a:r>
          </a:p>
          <a:p>
            <a:pPr lvl="1" eaLnBrk="1" hangingPunct="1"/>
            <a:r>
              <a:rPr lang="en-US" altLang="en-US" dirty="0"/>
              <a:t>Index 8 requires offset of 32</a:t>
            </a:r>
          </a:p>
          <a:p>
            <a:pPr lvl="2" eaLnBrk="1" hangingPunct="1"/>
            <a:r>
              <a:rPr lang="en-US" altLang="en-US" dirty="0"/>
              <a:t>4 bytes per word</a:t>
            </a:r>
          </a:p>
          <a:p>
            <a:pPr eaLnBrk="1" hangingPunct="1">
              <a:buFont typeface="Wingdings" panose="05000000000000000000" pitchFamily="2" charset="2"/>
              <a:buNone/>
            </a:pPr>
            <a:r>
              <a:rPr lang="en-US" altLang="en-US" sz="2400" dirty="0">
                <a:latin typeface="Lucida Console" panose="020B0609040504020204" pitchFamily="49" charset="0"/>
              </a:rPr>
              <a:t>	</a:t>
            </a:r>
            <a:r>
              <a:rPr lang="en-US" altLang="en-US" sz="2400" dirty="0" err="1">
                <a:latin typeface="Lucida Console" panose="020B0609040504020204" pitchFamily="49" charset="0"/>
              </a:rPr>
              <a:t>ld</a:t>
            </a:r>
            <a:r>
              <a:rPr lang="en-US" altLang="en-US" sz="2400" dirty="0">
                <a:latin typeface="Lucida Console" panose="020B0609040504020204" pitchFamily="49" charset="0"/>
              </a:rPr>
              <a:t>		x9, 32(x22)</a:t>
            </a:r>
            <a:br>
              <a:rPr lang="en-US" altLang="en-US" sz="2400" dirty="0">
                <a:latin typeface="Lucida Console" panose="020B0609040504020204" pitchFamily="49" charset="0"/>
              </a:rPr>
            </a:br>
            <a:r>
              <a:rPr lang="en-US" altLang="en-US" sz="2400" dirty="0">
                <a:latin typeface="Lucida Console" panose="020B0609040504020204" pitchFamily="49" charset="0"/>
              </a:rPr>
              <a:t>add		x9, x21, x9</a:t>
            </a:r>
            <a:br>
              <a:rPr lang="en-US" altLang="en-US" sz="2400" dirty="0">
                <a:latin typeface="Lucida Console" panose="020B0609040504020204" pitchFamily="49" charset="0"/>
              </a:rPr>
            </a:br>
            <a:r>
              <a:rPr lang="en-US" altLang="en-US" sz="2400" dirty="0" err="1">
                <a:latin typeface="Lucida Console" panose="020B0609040504020204" pitchFamily="49" charset="0"/>
              </a:rPr>
              <a:t>sd</a:t>
            </a:r>
            <a:r>
              <a:rPr lang="en-US" altLang="en-US" sz="2400" dirty="0">
                <a:latin typeface="Lucida Console" panose="020B0609040504020204" pitchFamily="49" charset="0"/>
              </a:rPr>
              <a:t>		x9, 48(x22)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
            <a:extLst>
              <a:ext uri="{FF2B5EF4-FFF2-40B4-BE49-F238E27FC236}">
                <a16:creationId xmlns:a16="http://schemas.microsoft.com/office/drawing/2014/main" id="{92C7020B-1D54-FB58-D00D-DEFA5D1063C8}"/>
              </a:ext>
            </a:extLst>
          </p:cNvPr>
          <p:cNvSpPr>
            <a:spLocks noGrp="1" noChangeArrowheads="1"/>
          </p:cNvSpPr>
          <p:nvPr>
            <p:ph type="title"/>
          </p:nvPr>
        </p:nvSpPr>
        <p:spPr/>
        <p:txBody>
          <a:bodyPr/>
          <a:lstStyle/>
          <a:p>
            <a:pPr eaLnBrk="1" hangingPunct="1"/>
            <a:r>
              <a:rPr lang="en-US" altLang="en-US"/>
              <a:t>Registers vs. Memory</a:t>
            </a:r>
            <a:endParaRPr lang="en-AU" altLang="en-US"/>
          </a:p>
        </p:txBody>
      </p:sp>
      <p:sp>
        <p:nvSpPr>
          <p:cNvPr id="24580" name="Rectangle 5">
            <a:extLst>
              <a:ext uri="{FF2B5EF4-FFF2-40B4-BE49-F238E27FC236}">
                <a16:creationId xmlns:a16="http://schemas.microsoft.com/office/drawing/2014/main" id="{C766AE17-8E8D-69EC-DAC1-1A85F24CF45C}"/>
              </a:ext>
            </a:extLst>
          </p:cNvPr>
          <p:cNvSpPr>
            <a:spLocks noGrp="1" noChangeArrowheads="1"/>
          </p:cNvSpPr>
          <p:nvPr>
            <p:ph type="body" idx="1"/>
          </p:nvPr>
        </p:nvSpPr>
        <p:spPr/>
        <p:txBody>
          <a:bodyPr/>
          <a:lstStyle/>
          <a:p>
            <a:pPr eaLnBrk="1" hangingPunct="1">
              <a:lnSpc>
                <a:spcPct val="90000"/>
              </a:lnSpc>
            </a:pPr>
            <a:r>
              <a:rPr lang="en-US" altLang="en-US"/>
              <a:t>Registers are faster to access than memory</a:t>
            </a:r>
          </a:p>
          <a:p>
            <a:pPr eaLnBrk="1" hangingPunct="1">
              <a:lnSpc>
                <a:spcPct val="90000"/>
              </a:lnSpc>
            </a:pPr>
            <a:r>
              <a:rPr lang="en-US" altLang="en-US"/>
              <a:t>Operating on memory data requires loads and stores</a:t>
            </a:r>
          </a:p>
          <a:p>
            <a:pPr lvl="1" eaLnBrk="1" hangingPunct="1">
              <a:lnSpc>
                <a:spcPct val="90000"/>
              </a:lnSpc>
            </a:pPr>
            <a:r>
              <a:rPr lang="en-US" altLang="en-US"/>
              <a:t>More instructions to be executed</a:t>
            </a:r>
          </a:p>
          <a:p>
            <a:pPr eaLnBrk="1" hangingPunct="1">
              <a:lnSpc>
                <a:spcPct val="90000"/>
              </a:lnSpc>
            </a:pPr>
            <a:r>
              <a:rPr lang="en-US" altLang="en-US"/>
              <a:t>Compiler must use registers for variables as much as possible</a:t>
            </a:r>
          </a:p>
          <a:p>
            <a:pPr lvl="1" eaLnBrk="1" hangingPunct="1">
              <a:lnSpc>
                <a:spcPct val="90000"/>
              </a:lnSpc>
            </a:pPr>
            <a:r>
              <a:rPr lang="en-US" altLang="en-US"/>
              <a:t>Only spill to memory for less frequently used variables</a:t>
            </a:r>
          </a:p>
          <a:p>
            <a:pPr lvl="1" eaLnBrk="1" hangingPunct="1">
              <a:lnSpc>
                <a:spcPct val="90000"/>
              </a:lnSpc>
            </a:pPr>
            <a:r>
              <a:rPr lang="en-US" altLang="en-US"/>
              <a:t>Register optimization is important!</a:t>
            </a:r>
            <a:endParaRPr lang="en-AU"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1B1BC1-E640-CF83-561A-D9F1806641A1}"/>
              </a:ext>
            </a:extLst>
          </p:cNvPr>
          <p:cNvSpPr>
            <a:spLocks noGrp="1"/>
          </p:cNvSpPr>
          <p:nvPr>
            <p:ph idx="1"/>
          </p:nvPr>
        </p:nvSpPr>
        <p:spPr/>
        <p:txBody>
          <a:bodyPr/>
          <a:lstStyle/>
          <a:p>
            <a:r>
              <a:rPr lang="en-US" dirty="0"/>
              <a:t>Although the RISC-V registers in this course are 32 bits wide, the RISC-V architects conceived multiple variants of the ISA. </a:t>
            </a:r>
          </a:p>
          <a:p>
            <a:r>
              <a:rPr lang="en-US" dirty="0"/>
              <a:t>In addition to this variant, known as RV32, a variant named RV64 has 64-bit registers, whose larger addresses make RV64 better suited to processors for servers and smart phones.</a:t>
            </a:r>
          </a:p>
        </p:txBody>
      </p:sp>
      <p:sp>
        <p:nvSpPr>
          <p:cNvPr id="4" name="Rectangle 4">
            <a:extLst>
              <a:ext uri="{FF2B5EF4-FFF2-40B4-BE49-F238E27FC236}">
                <a16:creationId xmlns:a16="http://schemas.microsoft.com/office/drawing/2014/main" id="{0C1CEBA3-9AC7-DD37-EFE8-A2BFE77E2F04}"/>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RV32 and RV64</a:t>
            </a:r>
            <a:endParaRPr lang="en-AU" altLang="en-US" dirty="0"/>
          </a:p>
        </p:txBody>
      </p:sp>
    </p:spTree>
    <p:extLst>
      <p:ext uri="{BB962C8B-B14F-4D97-AF65-F5344CB8AC3E}">
        <p14:creationId xmlns:p14="http://schemas.microsoft.com/office/powerpoint/2010/main" val="665447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8">
            <a:extLst>
              <a:ext uri="{FF2B5EF4-FFF2-40B4-BE49-F238E27FC236}">
                <a16:creationId xmlns:a16="http://schemas.microsoft.com/office/drawing/2014/main" id="{638B967D-042B-23BD-189E-065284E7D54A}"/>
              </a:ext>
            </a:extLst>
          </p:cNvPr>
          <p:cNvSpPr>
            <a:spLocks noGrp="1" noChangeArrowheads="1"/>
          </p:cNvSpPr>
          <p:nvPr>
            <p:ph type="title"/>
          </p:nvPr>
        </p:nvSpPr>
        <p:spPr>
          <a:xfrm>
            <a:off x="838200" y="274320"/>
            <a:ext cx="10515600" cy="1325563"/>
          </a:xfrm>
        </p:spPr>
        <p:txBody>
          <a:bodyPr/>
          <a:lstStyle/>
          <a:p>
            <a:pPr eaLnBrk="1" hangingPunct="1"/>
            <a:r>
              <a:rPr lang="en-US" altLang="en-US" dirty="0"/>
              <a:t>Levels of Program Code</a:t>
            </a:r>
            <a:endParaRPr lang="en-AU" altLang="en-US" dirty="0"/>
          </a:p>
        </p:txBody>
      </p:sp>
      <p:sp>
        <p:nvSpPr>
          <p:cNvPr id="22532" name="Rectangle 9">
            <a:extLst>
              <a:ext uri="{FF2B5EF4-FFF2-40B4-BE49-F238E27FC236}">
                <a16:creationId xmlns:a16="http://schemas.microsoft.com/office/drawing/2014/main" id="{DD685D0C-33A8-7E69-1EA9-297860060A2D}"/>
              </a:ext>
            </a:extLst>
          </p:cNvPr>
          <p:cNvSpPr>
            <a:spLocks noGrp="1" noChangeArrowheads="1"/>
          </p:cNvSpPr>
          <p:nvPr>
            <p:ph type="body" idx="1"/>
          </p:nvPr>
        </p:nvSpPr>
        <p:spPr>
          <a:xfrm>
            <a:off x="2208214" y="1125538"/>
            <a:ext cx="4751387" cy="5111750"/>
          </a:xfrm>
        </p:spPr>
        <p:txBody>
          <a:bodyPr/>
          <a:lstStyle/>
          <a:p>
            <a:pPr eaLnBrk="1" hangingPunct="1">
              <a:lnSpc>
                <a:spcPct val="90000"/>
              </a:lnSpc>
            </a:pPr>
            <a:r>
              <a:rPr lang="en-US" altLang="en-US" dirty="0"/>
              <a:t>High-level language</a:t>
            </a:r>
          </a:p>
          <a:p>
            <a:pPr lvl="1" eaLnBrk="1" hangingPunct="1">
              <a:lnSpc>
                <a:spcPct val="90000"/>
              </a:lnSpc>
            </a:pPr>
            <a:r>
              <a:rPr lang="en-US" altLang="en-US" dirty="0"/>
              <a:t>Level of abstraction closer to problem domain</a:t>
            </a:r>
          </a:p>
          <a:p>
            <a:pPr lvl="1" eaLnBrk="1" hangingPunct="1">
              <a:lnSpc>
                <a:spcPct val="90000"/>
              </a:lnSpc>
            </a:pPr>
            <a:r>
              <a:rPr lang="en-US" altLang="en-US" dirty="0"/>
              <a:t>Provides for productivity and portability </a:t>
            </a:r>
            <a:endParaRPr lang="en-AU" altLang="en-US" dirty="0"/>
          </a:p>
          <a:p>
            <a:pPr eaLnBrk="1" hangingPunct="1">
              <a:lnSpc>
                <a:spcPct val="90000"/>
              </a:lnSpc>
            </a:pPr>
            <a:r>
              <a:rPr lang="en-US" altLang="en-US" dirty="0"/>
              <a:t>Assembly language</a:t>
            </a:r>
          </a:p>
          <a:p>
            <a:pPr lvl="1" eaLnBrk="1" hangingPunct="1">
              <a:lnSpc>
                <a:spcPct val="90000"/>
              </a:lnSpc>
            </a:pPr>
            <a:r>
              <a:rPr lang="en-US" altLang="en-US" dirty="0"/>
              <a:t>Textual representation of instructions</a:t>
            </a:r>
          </a:p>
          <a:p>
            <a:pPr eaLnBrk="1" hangingPunct="1">
              <a:lnSpc>
                <a:spcPct val="90000"/>
              </a:lnSpc>
            </a:pPr>
            <a:r>
              <a:rPr lang="en-US" altLang="en-US" dirty="0"/>
              <a:t>Hardware representation</a:t>
            </a:r>
          </a:p>
          <a:p>
            <a:pPr lvl="1" eaLnBrk="1" hangingPunct="1">
              <a:lnSpc>
                <a:spcPct val="90000"/>
              </a:lnSpc>
            </a:pPr>
            <a:r>
              <a:rPr lang="en-US" altLang="en-US" dirty="0"/>
              <a:t>Binary digits (bits)</a:t>
            </a:r>
          </a:p>
          <a:p>
            <a:pPr lvl="1" eaLnBrk="1" hangingPunct="1">
              <a:lnSpc>
                <a:spcPct val="90000"/>
              </a:lnSpc>
            </a:pPr>
            <a:r>
              <a:rPr lang="en-US" altLang="en-US" dirty="0"/>
              <a:t>Encoded instructions and data</a:t>
            </a:r>
          </a:p>
        </p:txBody>
      </p:sp>
      <p:pic>
        <p:nvPicPr>
          <p:cNvPr id="22533" name="Picture 1">
            <a:extLst>
              <a:ext uri="{FF2B5EF4-FFF2-40B4-BE49-F238E27FC236}">
                <a16:creationId xmlns:a16="http://schemas.microsoft.com/office/drawing/2014/main" id="{58FCCBAB-0E26-E743-845F-18B2201415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2600" y="1125538"/>
            <a:ext cx="3367088" cy="526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
            <a:extLst>
              <a:ext uri="{FF2B5EF4-FFF2-40B4-BE49-F238E27FC236}">
                <a16:creationId xmlns:a16="http://schemas.microsoft.com/office/drawing/2014/main" id="{EE92B2A8-DB55-232B-94CB-D0BF27CBF44F}"/>
              </a:ext>
            </a:extLst>
          </p:cNvPr>
          <p:cNvSpPr>
            <a:spLocks noGrp="1" noChangeArrowheads="1"/>
          </p:cNvSpPr>
          <p:nvPr>
            <p:ph type="title"/>
          </p:nvPr>
        </p:nvSpPr>
        <p:spPr/>
        <p:txBody>
          <a:bodyPr/>
          <a:lstStyle/>
          <a:p>
            <a:pPr eaLnBrk="1" hangingPunct="1"/>
            <a:r>
              <a:rPr lang="en-US" altLang="en-US" dirty="0"/>
              <a:t>Immediate Operands</a:t>
            </a:r>
            <a:endParaRPr lang="en-AU" altLang="en-US" dirty="0"/>
          </a:p>
        </p:txBody>
      </p:sp>
      <p:sp>
        <p:nvSpPr>
          <p:cNvPr id="26628" name="Rectangle 5">
            <a:extLst>
              <a:ext uri="{FF2B5EF4-FFF2-40B4-BE49-F238E27FC236}">
                <a16:creationId xmlns:a16="http://schemas.microsoft.com/office/drawing/2014/main" id="{6112B987-0DA0-9A6B-2846-B974685074BA}"/>
              </a:ext>
            </a:extLst>
          </p:cNvPr>
          <p:cNvSpPr>
            <a:spLocks noGrp="1" noChangeArrowheads="1"/>
          </p:cNvSpPr>
          <p:nvPr>
            <p:ph type="body" idx="1"/>
          </p:nvPr>
        </p:nvSpPr>
        <p:spPr/>
        <p:txBody>
          <a:bodyPr/>
          <a:lstStyle/>
          <a:p>
            <a:pPr eaLnBrk="1" hangingPunct="1"/>
            <a:r>
              <a:rPr lang="en-US" altLang="en-US" dirty="0"/>
              <a:t>Constant data specified in an instruction</a:t>
            </a:r>
          </a:p>
          <a:p>
            <a:pPr eaLnBrk="1" hangingPunct="1">
              <a:buFont typeface="Wingdings" panose="05000000000000000000" pitchFamily="2" charset="2"/>
              <a:buNone/>
            </a:pPr>
            <a:r>
              <a:rPr lang="en-US" altLang="en-US" dirty="0">
                <a:latin typeface="Lucida Console" panose="020B0609040504020204" pitchFamily="49" charset="0"/>
              </a:rPr>
              <a:t>	</a:t>
            </a:r>
            <a:r>
              <a:rPr lang="en-US" altLang="en-US" dirty="0" err="1">
                <a:latin typeface="Lucida Console" panose="020B0609040504020204" pitchFamily="49" charset="0"/>
              </a:rPr>
              <a:t>addi</a:t>
            </a:r>
            <a:r>
              <a:rPr lang="en-US" altLang="en-US" dirty="0">
                <a:latin typeface="Lucida Console" panose="020B0609040504020204" pitchFamily="49" charset="0"/>
              </a:rPr>
              <a:t> x22, x22, 4</a:t>
            </a:r>
          </a:p>
          <a:p>
            <a:pPr eaLnBrk="1" hangingPunct="1"/>
            <a:endParaRPr lang="en-US" altLang="en-US" dirty="0"/>
          </a:p>
          <a:p>
            <a:pPr eaLnBrk="1" hangingPunct="1"/>
            <a:r>
              <a:rPr lang="en-US" altLang="en-US" dirty="0"/>
              <a:t>Make the common case fast</a:t>
            </a:r>
          </a:p>
          <a:p>
            <a:pPr lvl="1" eaLnBrk="1" hangingPunct="1"/>
            <a:r>
              <a:rPr lang="en-US" altLang="en-US" dirty="0"/>
              <a:t>Small constants are common</a:t>
            </a:r>
          </a:p>
          <a:p>
            <a:pPr lvl="1" eaLnBrk="1" hangingPunct="1"/>
            <a:r>
              <a:rPr lang="en-US" altLang="en-US" dirty="0"/>
              <a:t>Immediate operand avoids a load instruction</a:t>
            </a:r>
            <a:endParaRPr lang="en-AU"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5317" y="506679"/>
            <a:ext cx="3420110" cy="514350"/>
          </a:xfrm>
          <a:prstGeom prst="rect">
            <a:avLst/>
          </a:prstGeom>
        </p:spPr>
        <p:txBody>
          <a:bodyPr vert="horz" wrap="square" lIns="0" tIns="13335" rIns="0" bIns="0" rtlCol="0">
            <a:spAutoFit/>
          </a:bodyPr>
          <a:lstStyle/>
          <a:p>
            <a:pPr marL="12700">
              <a:lnSpc>
                <a:spcPct val="100000"/>
              </a:lnSpc>
              <a:spcBef>
                <a:spcPts val="105"/>
              </a:spcBef>
            </a:pPr>
            <a:r>
              <a:rPr sz="3200" spc="260" dirty="0"/>
              <a:t>Example</a:t>
            </a:r>
            <a:r>
              <a:rPr sz="3200" spc="155" dirty="0"/>
              <a:t> </a:t>
            </a:r>
            <a:r>
              <a:rPr sz="3200" spc="200" dirty="0"/>
              <a:t>on</a:t>
            </a:r>
            <a:r>
              <a:rPr sz="3200" spc="160" dirty="0"/>
              <a:t> </a:t>
            </a:r>
            <a:r>
              <a:rPr sz="3200" spc="229" dirty="0"/>
              <a:t>add</a:t>
            </a:r>
            <a:endParaRPr sz="3200"/>
          </a:p>
        </p:txBody>
      </p:sp>
      <p:sp>
        <p:nvSpPr>
          <p:cNvPr id="3" name="object 3"/>
          <p:cNvSpPr txBox="1"/>
          <p:nvPr/>
        </p:nvSpPr>
        <p:spPr>
          <a:xfrm>
            <a:off x="496925" y="1235100"/>
            <a:ext cx="4540250" cy="1064895"/>
          </a:xfrm>
          <a:prstGeom prst="rect">
            <a:avLst/>
          </a:prstGeom>
        </p:spPr>
        <p:txBody>
          <a:bodyPr vert="horz" wrap="square" lIns="0" tIns="105410" rIns="0" bIns="0" rtlCol="0">
            <a:spAutoFit/>
          </a:bodyPr>
          <a:lstStyle/>
          <a:p>
            <a:pPr marL="241300" indent="-228600">
              <a:lnSpc>
                <a:spcPct val="100000"/>
              </a:lnSpc>
              <a:spcBef>
                <a:spcPts val="830"/>
              </a:spcBef>
              <a:buFont typeface="Arial MT"/>
              <a:buChar char="•"/>
              <a:tabLst>
                <a:tab pos="241300" algn="l"/>
              </a:tabLst>
            </a:pPr>
            <a:r>
              <a:rPr sz="2800" spc="-5" dirty="0">
                <a:solidFill>
                  <a:srgbClr val="333333"/>
                </a:solidFill>
                <a:latin typeface="Lucida Console"/>
                <a:cs typeface="Lucida Console"/>
              </a:rPr>
              <a:t>Mapping</a:t>
            </a:r>
            <a:r>
              <a:rPr sz="2800" spc="-25" dirty="0">
                <a:solidFill>
                  <a:srgbClr val="333333"/>
                </a:solidFill>
                <a:latin typeface="Lucida Console"/>
                <a:cs typeface="Lucida Console"/>
              </a:rPr>
              <a:t> </a:t>
            </a:r>
            <a:r>
              <a:rPr sz="2800" spc="-5" dirty="0">
                <a:solidFill>
                  <a:srgbClr val="333333"/>
                </a:solidFill>
                <a:latin typeface="Lucida Console"/>
                <a:cs typeface="Lucida Console"/>
              </a:rPr>
              <a:t>of</a:t>
            </a:r>
            <a:r>
              <a:rPr sz="2800" spc="-25" dirty="0">
                <a:solidFill>
                  <a:srgbClr val="333333"/>
                </a:solidFill>
                <a:latin typeface="Lucida Console"/>
                <a:cs typeface="Lucida Console"/>
              </a:rPr>
              <a:t> </a:t>
            </a:r>
            <a:r>
              <a:rPr sz="2800" spc="-5" dirty="0">
                <a:solidFill>
                  <a:srgbClr val="333333"/>
                </a:solidFill>
                <a:latin typeface="Lucida Console"/>
                <a:cs typeface="Lucida Console"/>
              </a:rPr>
              <a:t>variables</a:t>
            </a:r>
            <a:endParaRPr sz="2800">
              <a:latin typeface="Lucida Console"/>
              <a:cs typeface="Lucida Console"/>
            </a:endParaRPr>
          </a:p>
          <a:p>
            <a:pPr marL="241300" indent="-228600">
              <a:lnSpc>
                <a:spcPct val="100000"/>
              </a:lnSpc>
              <a:spcBef>
                <a:spcPts val="735"/>
              </a:spcBef>
              <a:buFont typeface="Arial MT"/>
              <a:buChar char="•"/>
              <a:tabLst>
                <a:tab pos="241300" algn="l"/>
              </a:tabLst>
            </a:pPr>
            <a:r>
              <a:rPr sz="2800" spc="45" dirty="0">
                <a:solidFill>
                  <a:srgbClr val="333333"/>
                </a:solidFill>
                <a:latin typeface="Cambria"/>
                <a:cs typeface="Cambria"/>
              </a:rPr>
              <a:t>i</a:t>
            </a:r>
            <a:r>
              <a:rPr sz="2800" spc="45" dirty="0">
                <a:solidFill>
                  <a:srgbClr val="333333"/>
                </a:solidFill>
                <a:latin typeface="Wingdings"/>
                <a:cs typeface="Wingdings"/>
              </a:rPr>
              <a:t></a:t>
            </a:r>
            <a:r>
              <a:rPr sz="2800" spc="55" dirty="0">
                <a:solidFill>
                  <a:srgbClr val="333333"/>
                </a:solidFill>
                <a:latin typeface="Times New Roman"/>
                <a:cs typeface="Times New Roman"/>
              </a:rPr>
              <a:t> </a:t>
            </a:r>
            <a:r>
              <a:rPr sz="2800" spc="85" dirty="0">
                <a:solidFill>
                  <a:srgbClr val="333333"/>
                </a:solidFill>
                <a:latin typeface="Cambria"/>
                <a:cs typeface="Cambria"/>
              </a:rPr>
              <a:t>x19,</a:t>
            </a:r>
            <a:r>
              <a:rPr sz="2800" spc="145" dirty="0">
                <a:solidFill>
                  <a:srgbClr val="333333"/>
                </a:solidFill>
                <a:latin typeface="Cambria"/>
                <a:cs typeface="Cambria"/>
              </a:rPr>
              <a:t> </a:t>
            </a:r>
            <a:r>
              <a:rPr sz="2800" spc="55" dirty="0">
                <a:solidFill>
                  <a:srgbClr val="333333"/>
                </a:solidFill>
                <a:latin typeface="Cambria"/>
                <a:cs typeface="Cambria"/>
              </a:rPr>
              <a:t>g</a:t>
            </a:r>
            <a:r>
              <a:rPr sz="2800" spc="55" dirty="0">
                <a:solidFill>
                  <a:srgbClr val="333333"/>
                </a:solidFill>
                <a:latin typeface="Wingdings"/>
                <a:cs typeface="Wingdings"/>
              </a:rPr>
              <a:t></a:t>
            </a:r>
            <a:r>
              <a:rPr sz="2800" spc="50" dirty="0">
                <a:solidFill>
                  <a:srgbClr val="333333"/>
                </a:solidFill>
                <a:latin typeface="Times New Roman"/>
                <a:cs typeface="Times New Roman"/>
              </a:rPr>
              <a:t> </a:t>
            </a:r>
            <a:r>
              <a:rPr sz="2800" spc="45" dirty="0">
                <a:solidFill>
                  <a:srgbClr val="333333"/>
                </a:solidFill>
                <a:latin typeface="Cambria"/>
                <a:cs typeface="Cambria"/>
              </a:rPr>
              <a:t>x20</a:t>
            </a:r>
            <a:endParaRPr sz="2800">
              <a:latin typeface="Cambria"/>
              <a:cs typeface="Cambria"/>
            </a:endParaRPr>
          </a:p>
        </p:txBody>
      </p:sp>
      <p:sp>
        <p:nvSpPr>
          <p:cNvPr id="4" name="object 4"/>
          <p:cNvSpPr txBox="1"/>
          <p:nvPr/>
        </p:nvSpPr>
        <p:spPr>
          <a:xfrm>
            <a:off x="5225575" y="1328673"/>
            <a:ext cx="281178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333333"/>
                </a:solidFill>
                <a:latin typeface="Lucida Console"/>
                <a:cs typeface="Lucida Console"/>
              </a:rPr>
              <a:t>to</a:t>
            </a:r>
            <a:r>
              <a:rPr sz="2800" spc="-60" dirty="0">
                <a:solidFill>
                  <a:srgbClr val="333333"/>
                </a:solidFill>
                <a:latin typeface="Lucida Console"/>
                <a:cs typeface="Lucida Console"/>
              </a:rPr>
              <a:t> </a:t>
            </a:r>
            <a:r>
              <a:rPr sz="2800" spc="-5" dirty="0">
                <a:solidFill>
                  <a:srgbClr val="333333"/>
                </a:solidFill>
                <a:latin typeface="Lucida Console"/>
                <a:cs typeface="Lucida Console"/>
              </a:rPr>
              <a:t>registers:</a:t>
            </a:r>
            <a:endParaRPr sz="2800">
              <a:latin typeface="Lucida Console"/>
              <a:cs typeface="Lucida Console"/>
            </a:endParaRPr>
          </a:p>
        </p:txBody>
      </p:sp>
      <p:graphicFrame>
        <p:nvGraphicFramePr>
          <p:cNvPr id="6" name="object 6"/>
          <p:cNvGraphicFramePr>
            <a:graphicFrameLocks noGrp="1"/>
          </p:cNvGraphicFramePr>
          <p:nvPr/>
        </p:nvGraphicFramePr>
        <p:xfrm>
          <a:off x="1079285" y="3422879"/>
          <a:ext cx="8127365" cy="2021712"/>
        </p:xfrm>
        <a:graphic>
          <a:graphicData uri="http://schemas.openxmlformats.org/drawingml/2006/table">
            <a:tbl>
              <a:tblPr firstRow="1" bandRow="1">
                <a:tableStyleId>{2D5ABB26-0587-4C30-8999-92F81FD0307C}</a:tableStyleId>
              </a:tblPr>
              <a:tblGrid>
                <a:gridCol w="2708910">
                  <a:extLst>
                    <a:ext uri="{9D8B030D-6E8A-4147-A177-3AD203B41FA5}">
                      <a16:colId xmlns:a16="http://schemas.microsoft.com/office/drawing/2014/main" val="20000"/>
                    </a:ext>
                  </a:extLst>
                </a:gridCol>
                <a:gridCol w="2708910">
                  <a:extLst>
                    <a:ext uri="{9D8B030D-6E8A-4147-A177-3AD203B41FA5}">
                      <a16:colId xmlns:a16="http://schemas.microsoft.com/office/drawing/2014/main" val="20001"/>
                    </a:ext>
                  </a:extLst>
                </a:gridCol>
                <a:gridCol w="2709545">
                  <a:extLst>
                    <a:ext uri="{9D8B030D-6E8A-4147-A177-3AD203B41FA5}">
                      <a16:colId xmlns:a16="http://schemas.microsoft.com/office/drawing/2014/main" val="20002"/>
                    </a:ext>
                  </a:extLst>
                </a:gridCol>
              </a:tblGrid>
              <a:tr h="370839">
                <a:tc>
                  <a:txBody>
                    <a:bodyPr/>
                    <a:lstStyle/>
                    <a:p>
                      <a:pPr algn="ctr">
                        <a:lnSpc>
                          <a:spcPct val="100000"/>
                        </a:lnSpc>
                        <a:spcBef>
                          <a:spcPts val="270"/>
                        </a:spcBef>
                      </a:pPr>
                      <a:r>
                        <a:rPr sz="1800" b="1" dirty="0">
                          <a:solidFill>
                            <a:srgbClr val="4471C4"/>
                          </a:solidFill>
                          <a:latin typeface="Calibri"/>
                          <a:cs typeface="Calibri"/>
                        </a:rPr>
                        <a:t>C</a:t>
                      </a:r>
                      <a:r>
                        <a:rPr sz="1800" b="1" spc="-45" dirty="0">
                          <a:solidFill>
                            <a:srgbClr val="4471C4"/>
                          </a:solidFill>
                          <a:latin typeface="Calibri"/>
                          <a:cs typeface="Calibri"/>
                        </a:rPr>
                        <a:t> </a:t>
                      </a:r>
                      <a:r>
                        <a:rPr sz="1800" b="1" spc="-5" dirty="0">
                          <a:solidFill>
                            <a:srgbClr val="4471C4"/>
                          </a:solidFill>
                          <a:latin typeface="Calibri"/>
                          <a:cs typeface="Calibri"/>
                        </a:rPr>
                        <a:t>codes</a:t>
                      </a:r>
                      <a:endParaRPr sz="1800">
                        <a:latin typeface="Calibri"/>
                        <a:cs typeface="Calibri"/>
                      </a:endParaRPr>
                    </a:p>
                  </a:txBody>
                  <a:tcPr marL="0" marR="0" marT="34290" marB="0">
                    <a:lnL w="12700">
                      <a:solidFill>
                        <a:srgbClr val="4471C4"/>
                      </a:solidFill>
                      <a:prstDash val="solid"/>
                    </a:lnL>
                    <a:lnR w="12700">
                      <a:solidFill>
                        <a:srgbClr val="4471C4"/>
                      </a:solidFill>
                      <a:prstDash val="solid"/>
                    </a:lnR>
                    <a:lnT w="12700">
                      <a:solidFill>
                        <a:srgbClr val="4471C4"/>
                      </a:solidFill>
                      <a:prstDash val="solid"/>
                    </a:lnT>
                    <a:lnB w="53975">
                      <a:solidFill>
                        <a:srgbClr val="4471C4"/>
                      </a:solidFill>
                      <a:prstDash val="solid"/>
                    </a:lnB>
                  </a:tcPr>
                </a:tc>
                <a:tc>
                  <a:txBody>
                    <a:bodyPr/>
                    <a:lstStyle/>
                    <a:p>
                      <a:pPr marL="1905" algn="ctr">
                        <a:lnSpc>
                          <a:spcPct val="100000"/>
                        </a:lnSpc>
                        <a:spcBef>
                          <a:spcPts val="315"/>
                        </a:spcBef>
                      </a:pPr>
                      <a:r>
                        <a:rPr sz="1800" b="1" spc="370" dirty="0">
                          <a:solidFill>
                            <a:srgbClr val="4471C4"/>
                          </a:solidFill>
                          <a:latin typeface="Cambria"/>
                          <a:cs typeface="Cambria"/>
                        </a:rPr>
                        <a:t>C</a:t>
                      </a:r>
                      <a:r>
                        <a:rPr sz="1800" b="1" spc="90" dirty="0">
                          <a:solidFill>
                            <a:srgbClr val="4471C4"/>
                          </a:solidFill>
                          <a:latin typeface="Cambria"/>
                          <a:cs typeface="Cambria"/>
                        </a:rPr>
                        <a:t> </a:t>
                      </a:r>
                      <a:r>
                        <a:rPr sz="1800" b="1" spc="105" dirty="0">
                          <a:solidFill>
                            <a:srgbClr val="4471C4"/>
                          </a:solidFill>
                          <a:latin typeface="Cambria"/>
                          <a:cs typeface="Cambria"/>
                        </a:rPr>
                        <a:t>code</a:t>
                      </a:r>
                      <a:r>
                        <a:rPr sz="1800" b="1" spc="100" dirty="0">
                          <a:solidFill>
                            <a:srgbClr val="4471C4"/>
                          </a:solidFill>
                          <a:latin typeface="Cambria"/>
                          <a:cs typeface="Cambria"/>
                        </a:rPr>
                        <a:t> </a:t>
                      </a:r>
                      <a:r>
                        <a:rPr sz="1800" b="1" spc="75" dirty="0">
                          <a:solidFill>
                            <a:srgbClr val="4471C4"/>
                          </a:solidFill>
                          <a:latin typeface="Cambria"/>
                          <a:cs typeface="Cambria"/>
                        </a:rPr>
                        <a:t>(simplified)</a:t>
                      </a:r>
                      <a:endParaRPr sz="1800">
                        <a:latin typeface="Cambria"/>
                        <a:cs typeface="Cambria"/>
                      </a:endParaRPr>
                    </a:p>
                  </a:txBody>
                  <a:tcPr marL="0" marR="0" marT="40005" marB="0">
                    <a:lnL w="12700">
                      <a:solidFill>
                        <a:srgbClr val="4471C4"/>
                      </a:solidFill>
                      <a:prstDash val="solid"/>
                    </a:lnL>
                    <a:lnR w="12700">
                      <a:solidFill>
                        <a:srgbClr val="4471C4"/>
                      </a:solidFill>
                      <a:prstDash val="solid"/>
                    </a:lnR>
                    <a:lnT w="12700">
                      <a:solidFill>
                        <a:srgbClr val="4471C4"/>
                      </a:solidFill>
                      <a:prstDash val="solid"/>
                    </a:lnT>
                    <a:lnB w="53975">
                      <a:solidFill>
                        <a:srgbClr val="4471C4"/>
                      </a:solidFill>
                      <a:prstDash val="solid"/>
                    </a:lnB>
                  </a:tcPr>
                </a:tc>
                <a:tc>
                  <a:txBody>
                    <a:bodyPr/>
                    <a:lstStyle/>
                    <a:p>
                      <a:pPr algn="ctr">
                        <a:lnSpc>
                          <a:spcPct val="100000"/>
                        </a:lnSpc>
                        <a:spcBef>
                          <a:spcPts val="270"/>
                        </a:spcBef>
                      </a:pPr>
                      <a:r>
                        <a:rPr sz="1800" b="1" spc="-5" dirty="0">
                          <a:solidFill>
                            <a:srgbClr val="4471C4"/>
                          </a:solidFill>
                          <a:latin typeface="Calibri"/>
                          <a:cs typeface="Calibri"/>
                        </a:rPr>
                        <a:t>RISC-V</a:t>
                      </a:r>
                      <a:r>
                        <a:rPr sz="1800" b="1" spc="-40" dirty="0">
                          <a:solidFill>
                            <a:srgbClr val="4471C4"/>
                          </a:solidFill>
                          <a:latin typeface="Calibri"/>
                          <a:cs typeface="Calibri"/>
                        </a:rPr>
                        <a:t> </a:t>
                      </a:r>
                      <a:r>
                        <a:rPr sz="1800" b="1" spc="-5" dirty="0">
                          <a:solidFill>
                            <a:srgbClr val="4471C4"/>
                          </a:solidFill>
                          <a:latin typeface="Calibri"/>
                          <a:cs typeface="Calibri"/>
                        </a:rPr>
                        <a:t>code</a:t>
                      </a:r>
                      <a:endParaRPr sz="1800">
                        <a:latin typeface="Calibri"/>
                        <a:cs typeface="Calibri"/>
                      </a:endParaRPr>
                    </a:p>
                  </a:txBody>
                  <a:tcPr marL="0" marR="0" marT="34290" marB="0">
                    <a:lnL w="12700">
                      <a:solidFill>
                        <a:srgbClr val="4471C4"/>
                      </a:solidFill>
                      <a:prstDash val="solid"/>
                    </a:lnL>
                    <a:lnR w="12700">
                      <a:solidFill>
                        <a:srgbClr val="4471C4"/>
                      </a:solidFill>
                      <a:prstDash val="solid"/>
                    </a:lnR>
                    <a:lnT w="12700">
                      <a:solidFill>
                        <a:srgbClr val="4471C4"/>
                      </a:solidFill>
                      <a:prstDash val="solid"/>
                    </a:lnT>
                    <a:lnB w="53975">
                      <a:solidFill>
                        <a:srgbClr val="4471C4"/>
                      </a:solidFill>
                      <a:prstDash val="solid"/>
                    </a:lnB>
                  </a:tcPr>
                </a:tc>
                <a:extLst>
                  <a:ext uri="{0D108BD9-81ED-4DB2-BD59-A6C34878D82A}">
                    <a16:rowId xmlns:a16="http://schemas.microsoft.com/office/drawing/2014/main" val="10000"/>
                  </a:ext>
                </a:extLst>
              </a:tr>
              <a:tr h="370713">
                <a:tc>
                  <a:txBody>
                    <a:bodyPr/>
                    <a:lstStyle/>
                    <a:p>
                      <a:pPr marL="51435" algn="ctr">
                        <a:lnSpc>
                          <a:spcPct val="100000"/>
                        </a:lnSpc>
                        <a:spcBef>
                          <a:spcPts val="270"/>
                        </a:spcBef>
                      </a:pPr>
                      <a:r>
                        <a:rPr sz="1800" dirty="0">
                          <a:solidFill>
                            <a:srgbClr val="005392"/>
                          </a:solidFill>
                          <a:latin typeface="Calibri"/>
                          <a:cs typeface="Calibri"/>
                        </a:rPr>
                        <a:t>i++</a:t>
                      </a:r>
                      <a:endParaRPr sz="1800">
                        <a:latin typeface="Calibri"/>
                        <a:cs typeface="Calibri"/>
                      </a:endParaRPr>
                    </a:p>
                  </a:txBody>
                  <a:tcPr marL="0" marR="0" marT="34290" marB="0">
                    <a:lnL w="12700">
                      <a:solidFill>
                        <a:srgbClr val="4471C4"/>
                      </a:solidFill>
                      <a:prstDash val="solid"/>
                    </a:lnL>
                    <a:lnR w="12700">
                      <a:solidFill>
                        <a:srgbClr val="4471C4"/>
                      </a:solidFill>
                      <a:prstDash val="solid"/>
                    </a:lnR>
                    <a:lnT w="53975">
                      <a:solidFill>
                        <a:srgbClr val="4471C4"/>
                      </a:solidFill>
                      <a:prstDash val="solid"/>
                    </a:lnT>
                    <a:lnB w="12700">
                      <a:solidFill>
                        <a:srgbClr val="4471C4"/>
                      </a:solidFill>
                      <a:prstDash val="solid"/>
                    </a:lnB>
                  </a:tcPr>
                </a:tc>
                <a:tc>
                  <a:txBody>
                    <a:bodyPr/>
                    <a:lstStyle/>
                    <a:p>
                      <a:pPr marL="635" algn="ctr">
                        <a:lnSpc>
                          <a:spcPct val="100000"/>
                        </a:lnSpc>
                        <a:spcBef>
                          <a:spcPts val="315"/>
                        </a:spcBef>
                      </a:pPr>
                      <a:r>
                        <a:rPr sz="1800" spc="85" dirty="0">
                          <a:solidFill>
                            <a:srgbClr val="005392"/>
                          </a:solidFill>
                          <a:latin typeface="Cambria"/>
                          <a:cs typeface="Cambria"/>
                        </a:rPr>
                        <a:t>i++</a:t>
                      </a:r>
                      <a:endParaRPr sz="1800">
                        <a:latin typeface="Cambria"/>
                        <a:cs typeface="Cambria"/>
                      </a:endParaRPr>
                    </a:p>
                  </a:txBody>
                  <a:tcPr marL="0" marR="0" marT="40005" marB="0">
                    <a:lnL w="12700">
                      <a:solidFill>
                        <a:srgbClr val="4471C4"/>
                      </a:solidFill>
                      <a:prstDash val="solid"/>
                    </a:lnL>
                    <a:lnR w="12700">
                      <a:solidFill>
                        <a:srgbClr val="4471C4"/>
                      </a:solidFill>
                      <a:prstDash val="solid"/>
                    </a:lnR>
                    <a:lnT w="53975">
                      <a:solidFill>
                        <a:srgbClr val="4471C4"/>
                      </a:solidFill>
                      <a:prstDash val="solid"/>
                    </a:lnT>
                    <a:lnB w="12700">
                      <a:solidFill>
                        <a:srgbClr val="4471C4"/>
                      </a:solidFill>
                      <a:prstDash val="solid"/>
                    </a:lnB>
                  </a:tcPr>
                </a:tc>
                <a:tc>
                  <a:txBody>
                    <a:bodyPr/>
                    <a:lstStyle/>
                    <a:p>
                      <a:pPr marL="3175" algn="ctr">
                        <a:lnSpc>
                          <a:spcPct val="100000"/>
                        </a:lnSpc>
                        <a:spcBef>
                          <a:spcPts val="315"/>
                        </a:spcBef>
                      </a:pPr>
                      <a:r>
                        <a:rPr sz="1800" spc="60" dirty="0">
                          <a:solidFill>
                            <a:srgbClr val="005392"/>
                          </a:solidFill>
                          <a:latin typeface="Cambria"/>
                          <a:cs typeface="Cambria"/>
                        </a:rPr>
                        <a:t>addi</a:t>
                      </a:r>
                      <a:r>
                        <a:rPr sz="1800" spc="80" dirty="0">
                          <a:solidFill>
                            <a:srgbClr val="005392"/>
                          </a:solidFill>
                          <a:latin typeface="Cambria"/>
                          <a:cs typeface="Cambria"/>
                        </a:rPr>
                        <a:t> </a:t>
                      </a:r>
                      <a:r>
                        <a:rPr sz="1800" spc="55" dirty="0">
                          <a:solidFill>
                            <a:srgbClr val="005392"/>
                          </a:solidFill>
                          <a:latin typeface="Cambria"/>
                          <a:cs typeface="Cambria"/>
                        </a:rPr>
                        <a:t>x19,</a:t>
                      </a:r>
                      <a:r>
                        <a:rPr sz="1800" spc="75" dirty="0">
                          <a:solidFill>
                            <a:srgbClr val="005392"/>
                          </a:solidFill>
                          <a:latin typeface="Cambria"/>
                          <a:cs typeface="Cambria"/>
                        </a:rPr>
                        <a:t> </a:t>
                      </a:r>
                      <a:r>
                        <a:rPr sz="1800" spc="55" dirty="0">
                          <a:solidFill>
                            <a:srgbClr val="005392"/>
                          </a:solidFill>
                          <a:latin typeface="Cambria"/>
                          <a:cs typeface="Cambria"/>
                        </a:rPr>
                        <a:t>x19,</a:t>
                      </a:r>
                      <a:r>
                        <a:rPr sz="1800" spc="75" dirty="0">
                          <a:solidFill>
                            <a:srgbClr val="005392"/>
                          </a:solidFill>
                          <a:latin typeface="Cambria"/>
                          <a:cs typeface="Cambria"/>
                        </a:rPr>
                        <a:t> </a:t>
                      </a:r>
                      <a:r>
                        <a:rPr sz="1800" dirty="0">
                          <a:solidFill>
                            <a:srgbClr val="005392"/>
                          </a:solidFill>
                          <a:latin typeface="Cambria"/>
                          <a:cs typeface="Cambria"/>
                        </a:rPr>
                        <a:t>1</a:t>
                      </a:r>
                      <a:endParaRPr sz="1800">
                        <a:latin typeface="Cambria"/>
                        <a:cs typeface="Cambria"/>
                      </a:endParaRPr>
                    </a:p>
                  </a:txBody>
                  <a:tcPr marL="0" marR="0" marT="40005" marB="0">
                    <a:lnL w="12700">
                      <a:solidFill>
                        <a:srgbClr val="4471C4"/>
                      </a:solidFill>
                      <a:prstDash val="solid"/>
                    </a:lnL>
                    <a:lnR w="12700">
                      <a:solidFill>
                        <a:srgbClr val="4471C4"/>
                      </a:solidFill>
                      <a:prstDash val="solid"/>
                    </a:lnR>
                    <a:lnT w="53975">
                      <a:solidFill>
                        <a:srgbClr val="4471C4"/>
                      </a:solidFill>
                      <a:prstDash val="solid"/>
                    </a:lnT>
                    <a:lnB w="12700">
                      <a:solidFill>
                        <a:srgbClr val="4471C4"/>
                      </a:solidFill>
                      <a:prstDash val="solid"/>
                    </a:lnB>
                  </a:tcPr>
                </a:tc>
                <a:extLst>
                  <a:ext uri="{0D108BD9-81ED-4DB2-BD59-A6C34878D82A}">
                    <a16:rowId xmlns:a16="http://schemas.microsoft.com/office/drawing/2014/main" val="10001"/>
                  </a:ext>
                </a:extLst>
              </a:tr>
              <a:tr h="640080">
                <a:tc>
                  <a:txBody>
                    <a:bodyPr/>
                    <a:lstStyle/>
                    <a:p>
                      <a:pPr algn="ctr">
                        <a:lnSpc>
                          <a:spcPct val="100000"/>
                        </a:lnSpc>
                        <a:spcBef>
                          <a:spcPts val="320"/>
                        </a:spcBef>
                      </a:pPr>
                      <a:r>
                        <a:rPr sz="1800" spc="75" dirty="0">
                          <a:solidFill>
                            <a:srgbClr val="005392"/>
                          </a:solidFill>
                          <a:latin typeface="Cambria"/>
                          <a:cs typeface="Cambria"/>
                        </a:rPr>
                        <a:t>g</a:t>
                      </a:r>
                      <a:r>
                        <a:rPr sz="1800" spc="65" dirty="0">
                          <a:solidFill>
                            <a:srgbClr val="005392"/>
                          </a:solidFill>
                          <a:latin typeface="Cambria"/>
                          <a:cs typeface="Cambria"/>
                        </a:rPr>
                        <a:t> </a:t>
                      </a:r>
                      <a:r>
                        <a:rPr sz="1800" spc="90" dirty="0">
                          <a:solidFill>
                            <a:srgbClr val="005392"/>
                          </a:solidFill>
                          <a:latin typeface="Cambria"/>
                          <a:cs typeface="Cambria"/>
                        </a:rPr>
                        <a:t>=</a:t>
                      </a:r>
                      <a:r>
                        <a:rPr sz="1800" spc="65" dirty="0">
                          <a:solidFill>
                            <a:srgbClr val="005392"/>
                          </a:solidFill>
                          <a:latin typeface="Cambria"/>
                          <a:cs typeface="Cambria"/>
                        </a:rPr>
                        <a:t> </a:t>
                      </a:r>
                      <a:r>
                        <a:rPr sz="1800" spc="85" dirty="0">
                          <a:solidFill>
                            <a:srgbClr val="005392"/>
                          </a:solidFill>
                          <a:latin typeface="Cambria"/>
                          <a:cs typeface="Cambria"/>
                        </a:rPr>
                        <a:t>++i</a:t>
                      </a:r>
                      <a:endParaRPr sz="1800">
                        <a:latin typeface="Cambria"/>
                        <a:cs typeface="Cambria"/>
                      </a:endParaRPr>
                    </a:p>
                  </a:txBody>
                  <a:tcPr marL="0" marR="0" marT="40640" marB="0">
                    <a:lnL w="12700">
                      <a:solidFill>
                        <a:srgbClr val="4471C4"/>
                      </a:solidFill>
                      <a:prstDash val="solid"/>
                    </a:lnL>
                    <a:lnR w="12700">
                      <a:solidFill>
                        <a:srgbClr val="4471C4"/>
                      </a:solidFill>
                      <a:prstDash val="solid"/>
                    </a:lnR>
                    <a:lnT w="12700">
                      <a:solidFill>
                        <a:srgbClr val="4471C4"/>
                      </a:solidFill>
                      <a:prstDash val="solid"/>
                    </a:lnT>
                    <a:lnB w="12700">
                      <a:solidFill>
                        <a:srgbClr val="4471C4"/>
                      </a:solidFill>
                      <a:prstDash val="solid"/>
                    </a:lnB>
                  </a:tcPr>
                </a:tc>
                <a:tc>
                  <a:txBody>
                    <a:bodyPr/>
                    <a:lstStyle/>
                    <a:p>
                      <a:pPr marL="1180465" marR="1171575" algn="ctr">
                        <a:lnSpc>
                          <a:spcPct val="100000"/>
                        </a:lnSpc>
                        <a:spcBef>
                          <a:spcPts val="320"/>
                        </a:spcBef>
                      </a:pPr>
                      <a:r>
                        <a:rPr sz="1800" dirty="0">
                          <a:solidFill>
                            <a:srgbClr val="005392"/>
                          </a:solidFill>
                          <a:latin typeface="Cambria"/>
                          <a:cs typeface="Cambria"/>
                        </a:rPr>
                        <a:t>i++  </a:t>
                      </a:r>
                      <a:r>
                        <a:rPr sz="1800" spc="75" dirty="0">
                          <a:solidFill>
                            <a:srgbClr val="005392"/>
                          </a:solidFill>
                          <a:latin typeface="Cambria"/>
                          <a:cs typeface="Cambria"/>
                        </a:rPr>
                        <a:t>g=i</a:t>
                      </a:r>
                      <a:endParaRPr sz="1800">
                        <a:latin typeface="Cambria"/>
                        <a:cs typeface="Cambria"/>
                      </a:endParaRPr>
                    </a:p>
                  </a:txBody>
                  <a:tcPr marL="0" marR="0" marT="40640" marB="0">
                    <a:lnL w="12700">
                      <a:solidFill>
                        <a:srgbClr val="4471C4"/>
                      </a:solidFill>
                      <a:prstDash val="solid"/>
                    </a:lnL>
                    <a:lnR w="12700">
                      <a:solidFill>
                        <a:srgbClr val="4471C4"/>
                      </a:solidFill>
                      <a:prstDash val="solid"/>
                    </a:lnR>
                    <a:lnT w="12700">
                      <a:solidFill>
                        <a:srgbClr val="4471C4"/>
                      </a:solidFill>
                      <a:prstDash val="solid"/>
                    </a:lnT>
                    <a:lnB w="12700">
                      <a:solidFill>
                        <a:srgbClr val="4471C4"/>
                      </a:solidFill>
                      <a:prstDash val="solid"/>
                    </a:lnB>
                  </a:tcPr>
                </a:tc>
                <a:tc>
                  <a:txBody>
                    <a:bodyPr/>
                    <a:lstStyle/>
                    <a:p>
                      <a:pPr marL="501015" marR="490220" indent="25400">
                        <a:lnSpc>
                          <a:spcPct val="100000"/>
                        </a:lnSpc>
                        <a:spcBef>
                          <a:spcPts val="320"/>
                        </a:spcBef>
                      </a:pPr>
                      <a:r>
                        <a:rPr sz="1800" spc="60" dirty="0">
                          <a:solidFill>
                            <a:srgbClr val="005392"/>
                          </a:solidFill>
                          <a:latin typeface="Cambria"/>
                          <a:cs typeface="Cambria"/>
                        </a:rPr>
                        <a:t>addi</a:t>
                      </a:r>
                      <a:r>
                        <a:rPr sz="1800" spc="80" dirty="0">
                          <a:solidFill>
                            <a:srgbClr val="005392"/>
                          </a:solidFill>
                          <a:latin typeface="Cambria"/>
                          <a:cs typeface="Cambria"/>
                        </a:rPr>
                        <a:t> </a:t>
                      </a:r>
                      <a:r>
                        <a:rPr sz="1800" spc="55" dirty="0">
                          <a:solidFill>
                            <a:srgbClr val="005392"/>
                          </a:solidFill>
                          <a:latin typeface="Cambria"/>
                          <a:cs typeface="Cambria"/>
                        </a:rPr>
                        <a:t>x19,</a:t>
                      </a:r>
                      <a:r>
                        <a:rPr sz="1800" spc="70" dirty="0">
                          <a:solidFill>
                            <a:srgbClr val="005392"/>
                          </a:solidFill>
                          <a:latin typeface="Cambria"/>
                          <a:cs typeface="Cambria"/>
                        </a:rPr>
                        <a:t> </a:t>
                      </a:r>
                      <a:r>
                        <a:rPr sz="1800" spc="55" dirty="0">
                          <a:solidFill>
                            <a:srgbClr val="005392"/>
                          </a:solidFill>
                          <a:latin typeface="Cambria"/>
                          <a:cs typeface="Cambria"/>
                        </a:rPr>
                        <a:t>x19,</a:t>
                      </a:r>
                      <a:r>
                        <a:rPr sz="1800" spc="70" dirty="0">
                          <a:solidFill>
                            <a:srgbClr val="005392"/>
                          </a:solidFill>
                          <a:latin typeface="Cambria"/>
                          <a:cs typeface="Cambria"/>
                        </a:rPr>
                        <a:t> </a:t>
                      </a:r>
                      <a:r>
                        <a:rPr sz="1800" dirty="0">
                          <a:solidFill>
                            <a:srgbClr val="005392"/>
                          </a:solidFill>
                          <a:latin typeface="Cambria"/>
                          <a:cs typeface="Cambria"/>
                        </a:rPr>
                        <a:t>1 </a:t>
                      </a:r>
                      <a:r>
                        <a:rPr sz="1800" spc="-380" dirty="0">
                          <a:solidFill>
                            <a:srgbClr val="005392"/>
                          </a:solidFill>
                          <a:latin typeface="Cambria"/>
                          <a:cs typeface="Cambria"/>
                        </a:rPr>
                        <a:t> </a:t>
                      </a:r>
                      <a:r>
                        <a:rPr sz="1800" spc="60" dirty="0">
                          <a:solidFill>
                            <a:srgbClr val="005392"/>
                          </a:solidFill>
                          <a:latin typeface="Cambria"/>
                          <a:cs typeface="Cambria"/>
                        </a:rPr>
                        <a:t>add</a:t>
                      </a:r>
                      <a:r>
                        <a:rPr sz="1800" spc="90" dirty="0">
                          <a:solidFill>
                            <a:srgbClr val="005392"/>
                          </a:solidFill>
                          <a:latin typeface="Cambria"/>
                          <a:cs typeface="Cambria"/>
                        </a:rPr>
                        <a:t> </a:t>
                      </a:r>
                      <a:r>
                        <a:rPr sz="1800" spc="55" dirty="0">
                          <a:solidFill>
                            <a:srgbClr val="005392"/>
                          </a:solidFill>
                          <a:latin typeface="Cambria"/>
                          <a:cs typeface="Cambria"/>
                        </a:rPr>
                        <a:t>x20,</a:t>
                      </a:r>
                      <a:r>
                        <a:rPr sz="1800" spc="60" dirty="0">
                          <a:solidFill>
                            <a:srgbClr val="005392"/>
                          </a:solidFill>
                          <a:latin typeface="Cambria"/>
                          <a:cs typeface="Cambria"/>
                        </a:rPr>
                        <a:t> </a:t>
                      </a:r>
                      <a:r>
                        <a:rPr sz="1800" spc="55" dirty="0">
                          <a:solidFill>
                            <a:srgbClr val="005392"/>
                          </a:solidFill>
                          <a:latin typeface="Cambria"/>
                          <a:cs typeface="Cambria"/>
                        </a:rPr>
                        <a:t>x19,</a:t>
                      </a:r>
                      <a:r>
                        <a:rPr sz="1800" spc="65" dirty="0">
                          <a:solidFill>
                            <a:srgbClr val="005392"/>
                          </a:solidFill>
                          <a:latin typeface="Cambria"/>
                          <a:cs typeface="Cambria"/>
                        </a:rPr>
                        <a:t> </a:t>
                      </a:r>
                      <a:r>
                        <a:rPr sz="1800" spc="50" dirty="0">
                          <a:solidFill>
                            <a:srgbClr val="005392"/>
                          </a:solidFill>
                          <a:latin typeface="Cambria"/>
                          <a:cs typeface="Cambria"/>
                        </a:rPr>
                        <a:t>x0</a:t>
                      </a:r>
                      <a:endParaRPr sz="1800">
                        <a:latin typeface="Cambria"/>
                        <a:cs typeface="Cambria"/>
                      </a:endParaRPr>
                    </a:p>
                  </a:txBody>
                  <a:tcPr marL="0" marR="0" marT="40640" marB="0">
                    <a:lnL w="12700">
                      <a:solidFill>
                        <a:srgbClr val="4471C4"/>
                      </a:solidFill>
                      <a:prstDash val="solid"/>
                    </a:lnL>
                    <a:lnR w="12700">
                      <a:solidFill>
                        <a:srgbClr val="4471C4"/>
                      </a:solidFill>
                      <a:prstDash val="solid"/>
                    </a:lnR>
                    <a:lnT w="12700">
                      <a:solidFill>
                        <a:srgbClr val="4471C4"/>
                      </a:solidFill>
                      <a:prstDash val="solid"/>
                    </a:lnT>
                    <a:lnB w="12700">
                      <a:solidFill>
                        <a:srgbClr val="4471C4"/>
                      </a:solidFill>
                      <a:prstDash val="solid"/>
                    </a:lnB>
                  </a:tcPr>
                </a:tc>
                <a:extLst>
                  <a:ext uri="{0D108BD9-81ED-4DB2-BD59-A6C34878D82A}">
                    <a16:rowId xmlns:a16="http://schemas.microsoft.com/office/drawing/2014/main" val="10002"/>
                  </a:ext>
                </a:extLst>
              </a:tr>
              <a:tr h="640080">
                <a:tc>
                  <a:txBody>
                    <a:bodyPr/>
                    <a:lstStyle/>
                    <a:p>
                      <a:pPr algn="ctr">
                        <a:lnSpc>
                          <a:spcPct val="100000"/>
                        </a:lnSpc>
                        <a:spcBef>
                          <a:spcPts val="315"/>
                        </a:spcBef>
                      </a:pPr>
                      <a:r>
                        <a:rPr sz="1800" spc="75" dirty="0">
                          <a:solidFill>
                            <a:srgbClr val="005392"/>
                          </a:solidFill>
                          <a:latin typeface="Cambria"/>
                          <a:cs typeface="Cambria"/>
                        </a:rPr>
                        <a:t>g</a:t>
                      </a:r>
                      <a:r>
                        <a:rPr sz="1800" spc="65" dirty="0">
                          <a:solidFill>
                            <a:srgbClr val="005392"/>
                          </a:solidFill>
                          <a:latin typeface="Cambria"/>
                          <a:cs typeface="Cambria"/>
                        </a:rPr>
                        <a:t> </a:t>
                      </a:r>
                      <a:r>
                        <a:rPr sz="1800" spc="90" dirty="0">
                          <a:solidFill>
                            <a:srgbClr val="005392"/>
                          </a:solidFill>
                          <a:latin typeface="Cambria"/>
                          <a:cs typeface="Cambria"/>
                        </a:rPr>
                        <a:t>=</a:t>
                      </a:r>
                      <a:r>
                        <a:rPr sz="1800" spc="65" dirty="0">
                          <a:solidFill>
                            <a:srgbClr val="005392"/>
                          </a:solidFill>
                          <a:latin typeface="Cambria"/>
                          <a:cs typeface="Cambria"/>
                        </a:rPr>
                        <a:t> </a:t>
                      </a:r>
                      <a:r>
                        <a:rPr sz="1800" spc="85" dirty="0">
                          <a:solidFill>
                            <a:srgbClr val="005392"/>
                          </a:solidFill>
                          <a:latin typeface="Cambria"/>
                          <a:cs typeface="Cambria"/>
                        </a:rPr>
                        <a:t>i++</a:t>
                      </a:r>
                      <a:endParaRPr sz="1800">
                        <a:latin typeface="Cambria"/>
                        <a:cs typeface="Cambria"/>
                      </a:endParaRPr>
                    </a:p>
                  </a:txBody>
                  <a:tcPr marL="0" marR="0" marT="40005" marB="0">
                    <a:lnL w="12700">
                      <a:solidFill>
                        <a:srgbClr val="4471C4"/>
                      </a:solidFill>
                      <a:prstDash val="solid"/>
                    </a:lnL>
                    <a:lnR w="12700">
                      <a:solidFill>
                        <a:srgbClr val="4471C4"/>
                      </a:solidFill>
                      <a:prstDash val="solid"/>
                    </a:lnR>
                    <a:lnT w="12700">
                      <a:solidFill>
                        <a:srgbClr val="4471C4"/>
                      </a:solidFill>
                      <a:prstDash val="solid"/>
                    </a:lnT>
                    <a:lnB w="12700">
                      <a:solidFill>
                        <a:srgbClr val="4471C4"/>
                      </a:solidFill>
                      <a:prstDash val="solid"/>
                    </a:lnB>
                  </a:tcPr>
                </a:tc>
                <a:tc>
                  <a:txBody>
                    <a:bodyPr/>
                    <a:lstStyle/>
                    <a:p>
                      <a:pPr marL="1180465" marR="1171575" indent="-635" algn="ctr">
                        <a:lnSpc>
                          <a:spcPct val="100000"/>
                        </a:lnSpc>
                        <a:spcBef>
                          <a:spcPts val="315"/>
                        </a:spcBef>
                      </a:pPr>
                      <a:r>
                        <a:rPr sz="1800" spc="75" dirty="0">
                          <a:solidFill>
                            <a:srgbClr val="005392"/>
                          </a:solidFill>
                          <a:latin typeface="Cambria"/>
                          <a:cs typeface="Cambria"/>
                        </a:rPr>
                        <a:t>g=i </a:t>
                      </a:r>
                      <a:r>
                        <a:rPr sz="1800" spc="-385" dirty="0">
                          <a:solidFill>
                            <a:srgbClr val="005392"/>
                          </a:solidFill>
                          <a:latin typeface="Cambria"/>
                          <a:cs typeface="Cambria"/>
                        </a:rPr>
                        <a:t> </a:t>
                      </a:r>
                      <a:r>
                        <a:rPr sz="1800" dirty="0">
                          <a:solidFill>
                            <a:srgbClr val="005392"/>
                          </a:solidFill>
                          <a:latin typeface="Cambria"/>
                          <a:cs typeface="Cambria"/>
                        </a:rPr>
                        <a:t>i++</a:t>
                      </a:r>
                      <a:endParaRPr sz="1800">
                        <a:latin typeface="Cambria"/>
                        <a:cs typeface="Cambria"/>
                      </a:endParaRPr>
                    </a:p>
                  </a:txBody>
                  <a:tcPr marL="0" marR="0" marT="40005" marB="0">
                    <a:lnL w="12700">
                      <a:solidFill>
                        <a:srgbClr val="4471C4"/>
                      </a:solidFill>
                      <a:prstDash val="solid"/>
                    </a:lnL>
                    <a:lnR w="12700">
                      <a:solidFill>
                        <a:srgbClr val="4471C4"/>
                      </a:solidFill>
                      <a:prstDash val="solid"/>
                    </a:lnR>
                    <a:lnT w="12700">
                      <a:solidFill>
                        <a:srgbClr val="4471C4"/>
                      </a:solidFill>
                      <a:prstDash val="solid"/>
                    </a:lnT>
                    <a:lnB w="12700">
                      <a:solidFill>
                        <a:srgbClr val="4471C4"/>
                      </a:solidFill>
                      <a:prstDash val="solid"/>
                    </a:lnB>
                  </a:tcPr>
                </a:tc>
                <a:tc>
                  <a:txBody>
                    <a:bodyPr/>
                    <a:lstStyle/>
                    <a:p>
                      <a:pPr marL="527050" marR="490220" indent="-26034">
                        <a:lnSpc>
                          <a:spcPct val="100000"/>
                        </a:lnSpc>
                        <a:spcBef>
                          <a:spcPts val="315"/>
                        </a:spcBef>
                      </a:pPr>
                      <a:r>
                        <a:rPr sz="1800" spc="60" dirty="0">
                          <a:solidFill>
                            <a:srgbClr val="005392"/>
                          </a:solidFill>
                          <a:latin typeface="Cambria"/>
                          <a:cs typeface="Cambria"/>
                        </a:rPr>
                        <a:t>add</a:t>
                      </a:r>
                      <a:r>
                        <a:rPr sz="1800" spc="90" dirty="0">
                          <a:solidFill>
                            <a:srgbClr val="005392"/>
                          </a:solidFill>
                          <a:latin typeface="Cambria"/>
                          <a:cs typeface="Cambria"/>
                        </a:rPr>
                        <a:t> </a:t>
                      </a:r>
                      <a:r>
                        <a:rPr sz="1800" spc="55" dirty="0">
                          <a:solidFill>
                            <a:srgbClr val="005392"/>
                          </a:solidFill>
                          <a:latin typeface="Cambria"/>
                          <a:cs typeface="Cambria"/>
                        </a:rPr>
                        <a:t>x20,</a:t>
                      </a:r>
                      <a:r>
                        <a:rPr sz="1800" spc="60" dirty="0">
                          <a:solidFill>
                            <a:srgbClr val="005392"/>
                          </a:solidFill>
                          <a:latin typeface="Cambria"/>
                          <a:cs typeface="Cambria"/>
                        </a:rPr>
                        <a:t> </a:t>
                      </a:r>
                      <a:r>
                        <a:rPr sz="1800" spc="55" dirty="0">
                          <a:solidFill>
                            <a:srgbClr val="005392"/>
                          </a:solidFill>
                          <a:latin typeface="Cambria"/>
                          <a:cs typeface="Cambria"/>
                        </a:rPr>
                        <a:t>x19,</a:t>
                      </a:r>
                      <a:r>
                        <a:rPr sz="1800" spc="65" dirty="0">
                          <a:solidFill>
                            <a:srgbClr val="005392"/>
                          </a:solidFill>
                          <a:latin typeface="Cambria"/>
                          <a:cs typeface="Cambria"/>
                        </a:rPr>
                        <a:t> </a:t>
                      </a:r>
                      <a:r>
                        <a:rPr sz="1800" spc="50" dirty="0">
                          <a:solidFill>
                            <a:srgbClr val="005392"/>
                          </a:solidFill>
                          <a:latin typeface="Cambria"/>
                          <a:cs typeface="Cambria"/>
                        </a:rPr>
                        <a:t>x0 </a:t>
                      </a:r>
                      <a:r>
                        <a:rPr sz="1800" spc="-380" dirty="0">
                          <a:solidFill>
                            <a:srgbClr val="005392"/>
                          </a:solidFill>
                          <a:latin typeface="Cambria"/>
                          <a:cs typeface="Cambria"/>
                        </a:rPr>
                        <a:t> </a:t>
                      </a:r>
                      <a:r>
                        <a:rPr sz="1800" spc="60" dirty="0">
                          <a:solidFill>
                            <a:srgbClr val="005392"/>
                          </a:solidFill>
                          <a:latin typeface="Cambria"/>
                          <a:cs typeface="Cambria"/>
                        </a:rPr>
                        <a:t>addi</a:t>
                      </a:r>
                      <a:r>
                        <a:rPr sz="1800" spc="80" dirty="0">
                          <a:solidFill>
                            <a:srgbClr val="005392"/>
                          </a:solidFill>
                          <a:latin typeface="Cambria"/>
                          <a:cs typeface="Cambria"/>
                        </a:rPr>
                        <a:t> </a:t>
                      </a:r>
                      <a:r>
                        <a:rPr sz="1800" spc="55" dirty="0">
                          <a:solidFill>
                            <a:srgbClr val="005392"/>
                          </a:solidFill>
                          <a:latin typeface="Cambria"/>
                          <a:cs typeface="Cambria"/>
                        </a:rPr>
                        <a:t>x19,</a:t>
                      </a:r>
                      <a:r>
                        <a:rPr sz="1800" spc="70" dirty="0">
                          <a:solidFill>
                            <a:srgbClr val="005392"/>
                          </a:solidFill>
                          <a:latin typeface="Cambria"/>
                          <a:cs typeface="Cambria"/>
                        </a:rPr>
                        <a:t> </a:t>
                      </a:r>
                      <a:r>
                        <a:rPr sz="1800" spc="55" dirty="0">
                          <a:solidFill>
                            <a:srgbClr val="005392"/>
                          </a:solidFill>
                          <a:latin typeface="Cambria"/>
                          <a:cs typeface="Cambria"/>
                        </a:rPr>
                        <a:t>x19,</a:t>
                      </a:r>
                      <a:r>
                        <a:rPr sz="1800" spc="70" dirty="0">
                          <a:solidFill>
                            <a:srgbClr val="005392"/>
                          </a:solidFill>
                          <a:latin typeface="Cambria"/>
                          <a:cs typeface="Cambria"/>
                        </a:rPr>
                        <a:t> </a:t>
                      </a:r>
                      <a:r>
                        <a:rPr sz="1800" dirty="0">
                          <a:solidFill>
                            <a:srgbClr val="005392"/>
                          </a:solidFill>
                          <a:latin typeface="Cambria"/>
                          <a:cs typeface="Cambria"/>
                        </a:rPr>
                        <a:t>1</a:t>
                      </a:r>
                      <a:endParaRPr sz="1800">
                        <a:latin typeface="Cambria"/>
                        <a:cs typeface="Cambria"/>
                      </a:endParaRPr>
                    </a:p>
                  </a:txBody>
                  <a:tcPr marL="0" marR="0" marT="40005" marB="0">
                    <a:lnL w="12700">
                      <a:solidFill>
                        <a:srgbClr val="4471C4"/>
                      </a:solidFill>
                      <a:prstDash val="solid"/>
                    </a:lnL>
                    <a:lnR w="12700">
                      <a:solidFill>
                        <a:srgbClr val="4471C4"/>
                      </a:solidFill>
                      <a:prstDash val="solid"/>
                    </a:lnR>
                    <a:lnT w="12700">
                      <a:solidFill>
                        <a:srgbClr val="4471C4"/>
                      </a:solidFill>
                      <a:prstDash val="solid"/>
                    </a:lnT>
                    <a:lnB w="12700">
                      <a:solidFill>
                        <a:srgbClr val="4471C4"/>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5416" y="666699"/>
            <a:ext cx="8566785" cy="635000"/>
          </a:xfrm>
          <a:prstGeom prst="rect">
            <a:avLst/>
          </a:prstGeom>
        </p:spPr>
        <p:txBody>
          <a:bodyPr vert="horz" wrap="square" lIns="0" tIns="12065" rIns="0" bIns="0" rtlCol="0">
            <a:spAutoFit/>
          </a:bodyPr>
          <a:lstStyle/>
          <a:p>
            <a:pPr marL="12700">
              <a:lnSpc>
                <a:spcPct val="100000"/>
              </a:lnSpc>
              <a:spcBef>
                <a:spcPts val="95"/>
              </a:spcBef>
            </a:pPr>
            <a:r>
              <a:rPr spc="525" dirty="0"/>
              <a:t>LI</a:t>
            </a:r>
            <a:r>
              <a:rPr spc="250" dirty="0"/>
              <a:t> </a:t>
            </a:r>
            <a:r>
              <a:rPr spc="300" dirty="0"/>
              <a:t>and</a:t>
            </a:r>
            <a:r>
              <a:rPr spc="240" dirty="0"/>
              <a:t> </a:t>
            </a:r>
            <a:r>
              <a:rPr spc="515" dirty="0"/>
              <a:t>MV</a:t>
            </a:r>
            <a:r>
              <a:rPr spc="254" dirty="0"/>
              <a:t> </a:t>
            </a:r>
            <a:r>
              <a:rPr spc="155" dirty="0"/>
              <a:t>(pseudo)</a:t>
            </a:r>
            <a:r>
              <a:rPr spc="254" dirty="0"/>
              <a:t> </a:t>
            </a:r>
            <a:r>
              <a:rPr spc="240" dirty="0"/>
              <a:t>instructions</a:t>
            </a:r>
          </a:p>
        </p:txBody>
      </p:sp>
      <p:sp>
        <p:nvSpPr>
          <p:cNvPr id="3" name="object 3"/>
          <p:cNvSpPr txBox="1"/>
          <p:nvPr/>
        </p:nvSpPr>
        <p:spPr>
          <a:xfrm>
            <a:off x="915416" y="1742973"/>
            <a:ext cx="10675620" cy="1049655"/>
          </a:xfrm>
          <a:prstGeom prst="rect">
            <a:avLst/>
          </a:prstGeom>
        </p:spPr>
        <p:txBody>
          <a:bodyPr vert="horz" wrap="square" lIns="0" tIns="97790" rIns="0" bIns="0" rtlCol="0">
            <a:spAutoFit/>
          </a:bodyPr>
          <a:lstStyle/>
          <a:p>
            <a:pPr marL="241300" indent="-228600">
              <a:lnSpc>
                <a:spcPct val="100000"/>
              </a:lnSpc>
              <a:spcBef>
                <a:spcPts val="770"/>
              </a:spcBef>
              <a:buFont typeface="Arial MT"/>
              <a:buChar char="•"/>
              <a:tabLst>
                <a:tab pos="241300" algn="l"/>
              </a:tabLst>
            </a:pPr>
            <a:r>
              <a:rPr sz="2800" spc="125" dirty="0">
                <a:solidFill>
                  <a:srgbClr val="333333"/>
                </a:solidFill>
                <a:latin typeface="Cambria"/>
                <a:cs typeface="Cambria"/>
              </a:rPr>
              <a:t>Load</a:t>
            </a:r>
            <a:r>
              <a:rPr sz="2800" spc="155" dirty="0">
                <a:solidFill>
                  <a:srgbClr val="333333"/>
                </a:solidFill>
                <a:latin typeface="Cambria"/>
                <a:cs typeface="Cambria"/>
              </a:rPr>
              <a:t> </a:t>
            </a:r>
            <a:r>
              <a:rPr sz="2800" spc="120" dirty="0">
                <a:solidFill>
                  <a:srgbClr val="333333"/>
                </a:solidFill>
                <a:latin typeface="Cambria"/>
                <a:cs typeface="Cambria"/>
              </a:rPr>
              <a:t>Immediate</a:t>
            </a:r>
            <a:r>
              <a:rPr sz="2800" spc="165" dirty="0">
                <a:solidFill>
                  <a:srgbClr val="333333"/>
                </a:solidFill>
                <a:latin typeface="Cambria"/>
                <a:cs typeface="Cambria"/>
              </a:rPr>
              <a:t> </a:t>
            </a:r>
            <a:r>
              <a:rPr sz="2800" spc="75" dirty="0">
                <a:solidFill>
                  <a:srgbClr val="333333"/>
                </a:solidFill>
                <a:latin typeface="Cambria"/>
                <a:cs typeface="Cambria"/>
              </a:rPr>
              <a:t>(LI)</a:t>
            </a:r>
            <a:r>
              <a:rPr sz="2800" spc="165" dirty="0">
                <a:solidFill>
                  <a:srgbClr val="333333"/>
                </a:solidFill>
                <a:latin typeface="Cambria"/>
                <a:cs typeface="Cambria"/>
              </a:rPr>
              <a:t> </a:t>
            </a:r>
            <a:r>
              <a:rPr sz="2800" spc="70" dirty="0">
                <a:solidFill>
                  <a:srgbClr val="333333"/>
                </a:solidFill>
                <a:latin typeface="Cambria"/>
                <a:cs typeface="Cambria"/>
              </a:rPr>
              <a:t>loads</a:t>
            </a:r>
            <a:r>
              <a:rPr sz="2800" spc="155" dirty="0">
                <a:solidFill>
                  <a:srgbClr val="333333"/>
                </a:solidFill>
                <a:latin typeface="Cambria"/>
                <a:cs typeface="Cambria"/>
              </a:rPr>
              <a:t> </a:t>
            </a:r>
            <a:r>
              <a:rPr sz="2800" spc="85" dirty="0">
                <a:solidFill>
                  <a:srgbClr val="333333"/>
                </a:solidFill>
                <a:latin typeface="Cambria"/>
                <a:cs typeface="Cambria"/>
              </a:rPr>
              <a:t>register</a:t>
            </a:r>
            <a:r>
              <a:rPr sz="2800" spc="175" dirty="0">
                <a:solidFill>
                  <a:srgbClr val="333333"/>
                </a:solidFill>
                <a:latin typeface="Cambria"/>
                <a:cs typeface="Cambria"/>
              </a:rPr>
              <a:t> </a:t>
            </a:r>
            <a:r>
              <a:rPr sz="2800" i="1" spc="170" dirty="0">
                <a:solidFill>
                  <a:srgbClr val="333333"/>
                </a:solidFill>
                <a:latin typeface="Cambria"/>
                <a:cs typeface="Cambria"/>
              </a:rPr>
              <a:t>rd</a:t>
            </a:r>
            <a:r>
              <a:rPr sz="2800" i="1" spc="150" dirty="0">
                <a:solidFill>
                  <a:srgbClr val="333333"/>
                </a:solidFill>
                <a:latin typeface="Cambria"/>
                <a:cs typeface="Cambria"/>
              </a:rPr>
              <a:t> </a:t>
            </a:r>
            <a:r>
              <a:rPr sz="2800" spc="100" dirty="0">
                <a:solidFill>
                  <a:srgbClr val="333333"/>
                </a:solidFill>
                <a:latin typeface="Cambria"/>
                <a:cs typeface="Cambria"/>
              </a:rPr>
              <a:t>with</a:t>
            </a:r>
            <a:r>
              <a:rPr sz="2800" spc="165" dirty="0">
                <a:solidFill>
                  <a:srgbClr val="333333"/>
                </a:solidFill>
                <a:latin typeface="Cambria"/>
                <a:cs typeface="Cambria"/>
              </a:rPr>
              <a:t> an</a:t>
            </a:r>
            <a:r>
              <a:rPr sz="2800" spc="160" dirty="0">
                <a:solidFill>
                  <a:srgbClr val="333333"/>
                </a:solidFill>
                <a:latin typeface="Cambria"/>
                <a:cs typeface="Cambria"/>
              </a:rPr>
              <a:t> </a:t>
            </a:r>
            <a:r>
              <a:rPr sz="2800" spc="105" dirty="0">
                <a:solidFill>
                  <a:srgbClr val="333333"/>
                </a:solidFill>
                <a:latin typeface="Cambria"/>
                <a:cs typeface="Cambria"/>
              </a:rPr>
              <a:t>immediate</a:t>
            </a:r>
            <a:r>
              <a:rPr sz="2800" spc="185" dirty="0">
                <a:solidFill>
                  <a:srgbClr val="333333"/>
                </a:solidFill>
                <a:latin typeface="Cambria"/>
                <a:cs typeface="Cambria"/>
              </a:rPr>
              <a:t> </a:t>
            </a:r>
            <a:r>
              <a:rPr sz="2800" spc="110" dirty="0">
                <a:solidFill>
                  <a:srgbClr val="333333"/>
                </a:solidFill>
                <a:latin typeface="Cambria"/>
                <a:cs typeface="Cambria"/>
              </a:rPr>
              <a:t>value</a:t>
            </a:r>
            <a:endParaRPr sz="2800">
              <a:latin typeface="Cambria"/>
              <a:cs typeface="Cambria"/>
            </a:endParaRPr>
          </a:p>
          <a:p>
            <a:pPr marL="241300" indent="-228600">
              <a:lnSpc>
                <a:spcPct val="100000"/>
              </a:lnSpc>
              <a:spcBef>
                <a:spcPts val="675"/>
              </a:spcBef>
              <a:buFont typeface="Arial MT"/>
              <a:buChar char="•"/>
              <a:tabLst>
                <a:tab pos="241300" algn="l"/>
              </a:tabLst>
            </a:pPr>
            <a:r>
              <a:rPr sz="2800" spc="160" dirty="0">
                <a:solidFill>
                  <a:srgbClr val="333333"/>
                </a:solidFill>
                <a:latin typeface="Cambria"/>
                <a:cs typeface="Cambria"/>
              </a:rPr>
              <a:t>Syntax:</a:t>
            </a:r>
            <a:r>
              <a:rPr sz="2800" spc="140" dirty="0">
                <a:solidFill>
                  <a:srgbClr val="333333"/>
                </a:solidFill>
                <a:latin typeface="Cambria"/>
                <a:cs typeface="Cambria"/>
              </a:rPr>
              <a:t> </a:t>
            </a:r>
            <a:r>
              <a:rPr sz="2800" spc="100" dirty="0">
                <a:solidFill>
                  <a:srgbClr val="333333"/>
                </a:solidFill>
                <a:latin typeface="Cambria"/>
                <a:cs typeface="Cambria"/>
              </a:rPr>
              <a:t>li</a:t>
            </a:r>
            <a:r>
              <a:rPr sz="2800" spc="150" dirty="0">
                <a:solidFill>
                  <a:srgbClr val="333333"/>
                </a:solidFill>
                <a:latin typeface="Cambria"/>
                <a:cs typeface="Cambria"/>
              </a:rPr>
              <a:t> </a:t>
            </a:r>
            <a:r>
              <a:rPr sz="2800" spc="110" dirty="0">
                <a:solidFill>
                  <a:srgbClr val="333333"/>
                </a:solidFill>
                <a:latin typeface="Cambria"/>
                <a:cs typeface="Cambria"/>
              </a:rPr>
              <a:t>rd,</a:t>
            </a:r>
            <a:r>
              <a:rPr sz="2800" spc="140" dirty="0">
                <a:solidFill>
                  <a:srgbClr val="333333"/>
                </a:solidFill>
                <a:latin typeface="Cambria"/>
                <a:cs typeface="Cambria"/>
              </a:rPr>
              <a:t> </a:t>
            </a:r>
            <a:r>
              <a:rPr sz="2800" spc="135" dirty="0">
                <a:solidFill>
                  <a:srgbClr val="333333"/>
                </a:solidFill>
                <a:latin typeface="Cambria"/>
                <a:cs typeface="Cambria"/>
              </a:rPr>
              <a:t>imm</a:t>
            </a:r>
            <a:endParaRPr sz="2800">
              <a:latin typeface="Cambria"/>
              <a:cs typeface="Cambria"/>
            </a:endParaRPr>
          </a:p>
        </p:txBody>
      </p:sp>
      <p:sp>
        <p:nvSpPr>
          <p:cNvPr id="4" name="object 4"/>
          <p:cNvSpPr txBox="1"/>
          <p:nvPr/>
        </p:nvSpPr>
        <p:spPr>
          <a:xfrm>
            <a:off x="915416" y="2766530"/>
            <a:ext cx="1951989" cy="1047750"/>
          </a:xfrm>
          <a:prstGeom prst="rect">
            <a:avLst/>
          </a:prstGeom>
        </p:spPr>
        <p:txBody>
          <a:bodyPr vert="horz" wrap="square" lIns="0" tIns="97155" rIns="0" bIns="0" rtlCol="0">
            <a:spAutoFit/>
          </a:bodyPr>
          <a:lstStyle/>
          <a:p>
            <a:pPr marL="241300" indent="-228600">
              <a:lnSpc>
                <a:spcPct val="100000"/>
              </a:lnSpc>
              <a:spcBef>
                <a:spcPts val="765"/>
              </a:spcBef>
              <a:buFont typeface="Arial MT"/>
              <a:buChar char="•"/>
              <a:tabLst>
                <a:tab pos="241300" algn="l"/>
              </a:tabLst>
            </a:pPr>
            <a:r>
              <a:rPr sz="2800" spc="110" dirty="0">
                <a:solidFill>
                  <a:srgbClr val="006FC0"/>
                </a:solidFill>
                <a:latin typeface="Cambria"/>
                <a:cs typeface="Cambria"/>
              </a:rPr>
              <a:t>li</a:t>
            </a:r>
            <a:r>
              <a:rPr sz="2800" spc="125" dirty="0">
                <a:solidFill>
                  <a:srgbClr val="006FC0"/>
                </a:solidFill>
                <a:latin typeface="Cambria"/>
                <a:cs typeface="Cambria"/>
              </a:rPr>
              <a:t> </a:t>
            </a:r>
            <a:r>
              <a:rPr sz="2800" spc="110" dirty="0">
                <a:solidFill>
                  <a:srgbClr val="006FC0"/>
                </a:solidFill>
                <a:latin typeface="Cambria"/>
                <a:cs typeface="Cambria"/>
              </a:rPr>
              <a:t>t0,</a:t>
            </a:r>
            <a:r>
              <a:rPr sz="2800" spc="125" dirty="0">
                <a:solidFill>
                  <a:srgbClr val="006FC0"/>
                </a:solidFill>
                <a:latin typeface="Cambria"/>
                <a:cs typeface="Cambria"/>
              </a:rPr>
              <a:t> </a:t>
            </a:r>
            <a:r>
              <a:rPr sz="2800" spc="100" dirty="0">
                <a:solidFill>
                  <a:srgbClr val="006FC0"/>
                </a:solidFill>
                <a:latin typeface="Cambria"/>
                <a:cs typeface="Cambria"/>
              </a:rPr>
              <a:t>0x4A</a:t>
            </a:r>
            <a:endParaRPr sz="2800">
              <a:latin typeface="Cambria"/>
              <a:cs typeface="Cambria"/>
            </a:endParaRPr>
          </a:p>
          <a:p>
            <a:pPr marL="241300" indent="-228600">
              <a:lnSpc>
                <a:spcPct val="100000"/>
              </a:lnSpc>
              <a:spcBef>
                <a:spcPts val="660"/>
              </a:spcBef>
              <a:buFont typeface="Arial MT"/>
              <a:buChar char="•"/>
              <a:tabLst>
                <a:tab pos="241300" algn="l"/>
              </a:tabLst>
            </a:pPr>
            <a:r>
              <a:rPr sz="2800" spc="120" dirty="0">
                <a:solidFill>
                  <a:srgbClr val="006FC0"/>
                </a:solidFill>
                <a:latin typeface="Cambria"/>
                <a:cs typeface="Cambria"/>
              </a:rPr>
              <a:t>mv</a:t>
            </a:r>
            <a:r>
              <a:rPr sz="2800" spc="125" dirty="0">
                <a:solidFill>
                  <a:srgbClr val="006FC0"/>
                </a:solidFill>
                <a:latin typeface="Cambria"/>
                <a:cs typeface="Cambria"/>
              </a:rPr>
              <a:t> </a:t>
            </a:r>
            <a:r>
              <a:rPr sz="2800" spc="114" dirty="0">
                <a:solidFill>
                  <a:srgbClr val="006FC0"/>
                </a:solidFill>
                <a:latin typeface="Cambria"/>
                <a:cs typeface="Cambria"/>
              </a:rPr>
              <a:t>t1,</a:t>
            </a:r>
            <a:r>
              <a:rPr sz="2800" spc="110" dirty="0">
                <a:solidFill>
                  <a:srgbClr val="006FC0"/>
                </a:solidFill>
                <a:latin typeface="Cambria"/>
                <a:cs typeface="Cambria"/>
              </a:rPr>
              <a:t> </a:t>
            </a:r>
            <a:r>
              <a:rPr sz="2800" spc="65" dirty="0">
                <a:solidFill>
                  <a:srgbClr val="006FC0"/>
                </a:solidFill>
                <a:latin typeface="Cambria"/>
                <a:cs typeface="Cambria"/>
              </a:rPr>
              <a:t>t0</a:t>
            </a:r>
            <a:endParaRPr sz="2800">
              <a:latin typeface="Cambria"/>
              <a:cs typeface="Cambria"/>
            </a:endParaRPr>
          </a:p>
        </p:txBody>
      </p:sp>
      <p:sp>
        <p:nvSpPr>
          <p:cNvPr id="5" name="object 5"/>
          <p:cNvSpPr txBox="1"/>
          <p:nvPr/>
        </p:nvSpPr>
        <p:spPr>
          <a:xfrm>
            <a:off x="3600958" y="2766530"/>
            <a:ext cx="7062470" cy="1047750"/>
          </a:xfrm>
          <a:prstGeom prst="rect">
            <a:avLst/>
          </a:prstGeom>
        </p:spPr>
        <p:txBody>
          <a:bodyPr vert="horz" wrap="square" lIns="0" tIns="97155" rIns="0" bIns="0" rtlCol="0">
            <a:spAutoFit/>
          </a:bodyPr>
          <a:lstStyle/>
          <a:p>
            <a:pPr marL="42545">
              <a:lnSpc>
                <a:spcPct val="100000"/>
              </a:lnSpc>
              <a:spcBef>
                <a:spcPts val="765"/>
              </a:spcBef>
            </a:pPr>
            <a:r>
              <a:rPr sz="2800" spc="-180" dirty="0">
                <a:solidFill>
                  <a:srgbClr val="333333"/>
                </a:solidFill>
                <a:latin typeface="Cambria"/>
                <a:cs typeface="Cambria"/>
              </a:rPr>
              <a:t>#</a:t>
            </a:r>
            <a:r>
              <a:rPr sz="2800" spc="155" dirty="0">
                <a:solidFill>
                  <a:srgbClr val="333333"/>
                </a:solidFill>
                <a:latin typeface="Cambria"/>
                <a:cs typeface="Cambria"/>
              </a:rPr>
              <a:t> </a:t>
            </a:r>
            <a:r>
              <a:rPr sz="2800" spc="130" dirty="0">
                <a:solidFill>
                  <a:srgbClr val="333333"/>
                </a:solidFill>
                <a:latin typeface="Cambria"/>
                <a:cs typeface="Cambria"/>
              </a:rPr>
              <a:t>Load</a:t>
            </a:r>
            <a:r>
              <a:rPr sz="2800" spc="160" dirty="0">
                <a:solidFill>
                  <a:srgbClr val="333333"/>
                </a:solidFill>
                <a:latin typeface="Cambria"/>
                <a:cs typeface="Cambria"/>
              </a:rPr>
              <a:t> </a:t>
            </a:r>
            <a:r>
              <a:rPr sz="2800" spc="85" dirty="0">
                <a:solidFill>
                  <a:srgbClr val="333333"/>
                </a:solidFill>
                <a:latin typeface="Cambria"/>
                <a:cs typeface="Cambria"/>
              </a:rPr>
              <a:t>register</a:t>
            </a:r>
            <a:r>
              <a:rPr sz="2800" spc="150" dirty="0">
                <a:solidFill>
                  <a:srgbClr val="333333"/>
                </a:solidFill>
                <a:latin typeface="Cambria"/>
                <a:cs typeface="Cambria"/>
              </a:rPr>
              <a:t> </a:t>
            </a:r>
            <a:r>
              <a:rPr sz="2800" spc="70" dirty="0">
                <a:solidFill>
                  <a:srgbClr val="333333"/>
                </a:solidFill>
                <a:latin typeface="Cambria"/>
                <a:cs typeface="Cambria"/>
              </a:rPr>
              <a:t>t0</a:t>
            </a:r>
            <a:r>
              <a:rPr sz="2800" spc="160" dirty="0">
                <a:solidFill>
                  <a:srgbClr val="333333"/>
                </a:solidFill>
                <a:latin typeface="Cambria"/>
                <a:cs typeface="Cambria"/>
              </a:rPr>
              <a:t> </a:t>
            </a:r>
            <a:r>
              <a:rPr sz="2800" spc="100" dirty="0">
                <a:solidFill>
                  <a:srgbClr val="333333"/>
                </a:solidFill>
                <a:latin typeface="Cambria"/>
                <a:cs typeface="Cambria"/>
              </a:rPr>
              <a:t>with</a:t>
            </a:r>
            <a:r>
              <a:rPr sz="2800" spc="155" dirty="0">
                <a:solidFill>
                  <a:srgbClr val="333333"/>
                </a:solidFill>
                <a:latin typeface="Cambria"/>
                <a:cs typeface="Cambria"/>
              </a:rPr>
              <a:t> </a:t>
            </a:r>
            <a:r>
              <a:rPr sz="2800" spc="185" dirty="0">
                <a:solidFill>
                  <a:srgbClr val="333333"/>
                </a:solidFill>
                <a:latin typeface="Cambria"/>
                <a:cs typeface="Cambria"/>
              </a:rPr>
              <a:t>a</a:t>
            </a:r>
            <a:r>
              <a:rPr sz="2800" spc="165" dirty="0">
                <a:solidFill>
                  <a:srgbClr val="333333"/>
                </a:solidFill>
                <a:latin typeface="Cambria"/>
                <a:cs typeface="Cambria"/>
              </a:rPr>
              <a:t> </a:t>
            </a:r>
            <a:r>
              <a:rPr sz="2800" spc="114" dirty="0">
                <a:solidFill>
                  <a:srgbClr val="333333"/>
                </a:solidFill>
                <a:latin typeface="Cambria"/>
                <a:cs typeface="Cambria"/>
              </a:rPr>
              <a:t>value</a:t>
            </a:r>
            <a:endParaRPr sz="2800">
              <a:latin typeface="Cambria"/>
              <a:cs typeface="Cambria"/>
            </a:endParaRPr>
          </a:p>
          <a:p>
            <a:pPr marL="12700">
              <a:lnSpc>
                <a:spcPct val="100000"/>
              </a:lnSpc>
              <a:spcBef>
                <a:spcPts val="660"/>
              </a:spcBef>
            </a:pPr>
            <a:r>
              <a:rPr sz="2800" spc="-180" dirty="0">
                <a:solidFill>
                  <a:srgbClr val="333333"/>
                </a:solidFill>
                <a:latin typeface="Cambria"/>
                <a:cs typeface="Cambria"/>
              </a:rPr>
              <a:t>#</a:t>
            </a:r>
            <a:r>
              <a:rPr sz="2800" spc="150" dirty="0">
                <a:solidFill>
                  <a:srgbClr val="333333"/>
                </a:solidFill>
                <a:latin typeface="Cambria"/>
                <a:cs typeface="Cambria"/>
              </a:rPr>
              <a:t> </a:t>
            </a:r>
            <a:r>
              <a:rPr sz="2800" spc="120" dirty="0">
                <a:solidFill>
                  <a:srgbClr val="333333"/>
                </a:solidFill>
                <a:latin typeface="Cambria"/>
                <a:cs typeface="Cambria"/>
              </a:rPr>
              <a:t>Copy</a:t>
            </a:r>
            <a:r>
              <a:rPr sz="2800" spc="155" dirty="0">
                <a:solidFill>
                  <a:srgbClr val="333333"/>
                </a:solidFill>
                <a:latin typeface="Cambria"/>
                <a:cs typeface="Cambria"/>
              </a:rPr>
              <a:t> </a:t>
            </a:r>
            <a:r>
              <a:rPr sz="2800" spc="75" dirty="0">
                <a:solidFill>
                  <a:srgbClr val="333333"/>
                </a:solidFill>
                <a:latin typeface="Cambria"/>
                <a:cs typeface="Cambria"/>
              </a:rPr>
              <a:t>contents</a:t>
            </a:r>
            <a:r>
              <a:rPr sz="2800" spc="160" dirty="0">
                <a:solidFill>
                  <a:srgbClr val="333333"/>
                </a:solidFill>
                <a:latin typeface="Cambria"/>
                <a:cs typeface="Cambria"/>
              </a:rPr>
              <a:t> </a:t>
            </a:r>
            <a:r>
              <a:rPr sz="2800" spc="-5" dirty="0">
                <a:solidFill>
                  <a:srgbClr val="333333"/>
                </a:solidFill>
                <a:latin typeface="Cambria"/>
                <a:cs typeface="Cambria"/>
              </a:rPr>
              <a:t>of</a:t>
            </a:r>
            <a:r>
              <a:rPr sz="2800" spc="155" dirty="0">
                <a:solidFill>
                  <a:srgbClr val="333333"/>
                </a:solidFill>
                <a:latin typeface="Cambria"/>
                <a:cs typeface="Cambria"/>
              </a:rPr>
              <a:t> </a:t>
            </a:r>
            <a:r>
              <a:rPr sz="2800" spc="80" dirty="0">
                <a:solidFill>
                  <a:srgbClr val="333333"/>
                </a:solidFill>
                <a:latin typeface="Cambria"/>
                <a:cs typeface="Cambria"/>
              </a:rPr>
              <a:t>register</a:t>
            </a:r>
            <a:r>
              <a:rPr sz="2800" spc="145" dirty="0">
                <a:solidFill>
                  <a:srgbClr val="333333"/>
                </a:solidFill>
                <a:latin typeface="Cambria"/>
                <a:cs typeface="Cambria"/>
              </a:rPr>
              <a:t> </a:t>
            </a:r>
            <a:r>
              <a:rPr sz="2800" spc="70" dirty="0">
                <a:solidFill>
                  <a:srgbClr val="333333"/>
                </a:solidFill>
                <a:latin typeface="Cambria"/>
                <a:cs typeface="Cambria"/>
              </a:rPr>
              <a:t>t0</a:t>
            </a:r>
            <a:r>
              <a:rPr sz="2800" spc="155" dirty="0">
                <a:solidFill>
                  <a:srgbClr val="333333"/>
                </a:solidFill>
                <a:latin typeface="Cambria"/>
                <a:cs typeface="Cambria"/>
              </a:rPr>
              <a:t> </a:t>
            </a:r>
            <a:r>
              <a:rPr sz="2800" spc="20" dirty="0">
                <a:solidFill>
                  <a:srgbClr val="333333"/>
                </a:solidFill>
                <a:latin typeface="Cambria"/>
                <a:cs typeface="Cambria"/>
              </a:rPr>
              <a:t>to</a:t>
            </a:r>
            <a:r>
              <a:rPr sz="2800" spc="160" dirty="0">
                <a:solidFill>
                  <a:srgbClr val="333333"/>
                </a:solidFill>
                <a:latin typeface="Cambria"/>
                <a:cs typeface="Cambria"/>
              </a:rPr>
              <a:t> </a:t>
            </a:r>
            <a:r>
              <a:rPr sz="2800" spc="85" dirty="0">
                <a:solidFill>
                  <a:srgbClr val="333333"/>
                </a:solidFill>
                <a:latin typeface="Cambria"/>
                <a:cs typeface="Cambria"/>
              </a:rPr>
              <a:t>register</a:t>
            </a:r>
            <a:r>
              <a:rPr sz="2800" spc="145" dirty="0">
                <a:solidFill>
                  <a:srgbClr val="333333"/>
                </a:solidFill>
                <a:latin typeface="Cambria"/>
                <a:cs typeface="Cambria"/>
              </a:rPr>
              <a:t> </a:t>
            </a:r>
            <a:r>
              <a:rPr sz="2800" spc="65" dirty="0">
                <a:solidFill>
                  <a:srgbClr val="333333"/>
                </a:solidFill>
                <a:latin typeface="Cambria"/>
                <a:cs typeface="Cambria"/>
              </a:rPr>
              <a:t>t1</a:t>
            </a:r>
            <a:endParaRPr sz="2800">
              <a:latin typeface="Cambria"/>
              <a:cs typeface="Cambria"/>
            </a:endParaRPr>
          </a:p>
        </p:txBody>
      </p:sp>
      <p:sp>
        <p:nvSpPr>
          <p:cNvPr id="6" name="object 6"/>
          <p:cNvSpPr txBox="1"/>
          <p:nvPr/>
        </p:nvSpPr>
        <p:spPr>
          <a:xfrm>
            <a:off x="915416" y="3874389"/>
            <a:ext cx="8758555" cy="45212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85" dirty="0">
                <a:solidFill>
                  <a:srgbClr val="333333"/>
                </a:solidFill>
                <a:latin typeface="Cambria"/>
                <a:cs typeface="Cambria"/>
              </a:rPr>
              <a:t>Pseudo</a:t>
            </a:r>
            <a:r>
              <a:rPr sz="2800" spc="165" dirty="0">
                <a:solidFill>
                  <a:srgbClr val="333333"/>
                </a:solidFill>
                <a:latin typeface="Cambria"/>
                <a:cs typeface="Cambria"/>
              </a:rPr>
              <a:t> </a:t>
            </a:r>
            <a:r>
              <a:rPr sz="2800" spc="90" dirty="0">
                <a:solidFill>
                  <a:srgbClr val="333333"/>
                </a:solidFill>
                <a:latin typeface="Cambria"/>
                <a:cs typeface="Cambria"/>
              </a:rPr>
              <a:t>instructions</a:t>
            </a:r>
            <a:r>
              <a:rPr sz="2800" spc="180" dirty="0">
                <a:solidFill>
                  <a:srgbClr val="333333"/>
                </a:solidFill>
                <a:latin typeface="Cambria"/>
                <a:cs typeface="Cambria"/>
              </a:rPr>
              <a:t> </a:t>
            </a:r>
            <a:r>
              <a:rPr sz="2800" spc="95" dirty="0">
                <a:solidFill>
                  <a:srgbClr val="333333"/>
                </a:solidFill>
                <a:latin typeface="Cambria"/>
                <a:cs typeface="Cambria"/>
              </a:rPr>
              <a:t>are</a:t>
            </a:r>
            <a:r>
              <a:rPr sz="2800" spc="165" dirty="0">
                <a:solidFill>
                  <a:srgbClr val="333333"/>
                </a:solidFill>
                <a:latin typeface="Cambria"/>
                <a:cs typeface="Cambria"/>
              </a:rPr>
              <a:t> </a:t>
            </a:r>
            <a:r>
              <a:rPr sz="2800" spc="114" dirty="0">
                <a:solidFill>
                  <a:srgbClr val="333333"/>
                </a:solidFill>
                <a:latin typeface="Cambria"/>
                <a:cs typeface="Cambria"/>
              </a:rPr>
              <a:t>similar</a:t>
            </a:r>
            <a:r>
              <a:rPr sz="2800" spc="185" dirty="0">
                <a:solidFill>
                  <a:srgbClr val="333333"/>
                </a:solidFill>
                <a:latin typeface="Cambria"/>
                <a:cs typeface="Cambria"/>
              </a:rPr>
              <a:t> </a:t>
            </a:r>
            <a:r>
              <a:rPr sz="2800" spc="20" dirty="0">
                <a:solidFill>
                  <a:srgbClr val="333333"/>
                </a:solidFill>
                <a:latin typeface="Cambria"/>
                <a:cs typeface="Cambria"/>
              </a:rPr>
              <a:t>to</a:t>
            </a:r>
            <a:r>
              <a:rPr sz="2800" spc="165" dirty="0">
                <a:solidFill>
                  <a:srgbClr val="333333"/>
                </a:solidFill>
                <a:latin typeface="Cambria"/>
                <a:cs typeface="Cambria"/>
              </a:rPr>
              <a:t> </a:t>
            </a:r>
            <a:r>
              <a:rPr sz="2800" spc="65" dirty="0">
                <a:solidFill>
                  <a:srgbClr val="333333"/>
                </a:solidFill>
                <a:latin typeface="Cambria"/>
                <a:cs typeface="Cambria"/>
              </a:rPr>
              <a:t>macros</a:t>
            </a:r>
            <a:r>
              <a:rPr sz="2800" spc="155" dirty="0">
                <a:solidFill>
                  <a:srgbClr val="333333"/>
                </a:solidFill>
                <a:latin typeface="Cambria"/>
                <a:cs typeface="Cambria"/>
              </a:rPr>
              <a:t> </a:t>
            </a:r>
            <a:r>
              <a:rPr sz="2800" spc="120" dirty="0">
                <a:solidFill>
                  <a:srgbClr val="333333"/>
                </a:solidFill>
                <a:latin typeface="Cambria"/>
                <a:cs typeface="Cambria"/>
              </a:rPr>
              <a:t>in</a:t>
            </a:r>
            <a:r>
              <a:rPr sz="2800" spc="165" dirty="0">
                <a:solidFill>
                  <a:srgbClr val="333333"/>
                </a:solidFill>
                <a:latin typeface="Cambria"/>
                <a:cs typeface="Cambria"/>
              </a:rPr>
              <a:t> </a:t>
            </a:r>
            <a:r>
              <a:rPr sz="2800" spc="125" dirty="0">
                <a:solidFill>
                  <a:srgbClr val="333333"/>
                </a:solidFill>
                <a:latin typeface="Cambria"/>
                <a:cs typeface="Cambria"/>
              </a:rPr>
              <a:t>C/C++.</a:t>
            </a:r>
            <a:endParaRPr sz="2800">
              <a:latin typeface="Cambria"/>
              <a:cs typeface="Cambria"/>
            </a:endParaRPr>
          </a:p>
        </p:txBody>
      </p:sp>
      <p:graphicFrame>
        <p:nvGraphicFramePr>
          <p:cNvPr id="7" name="object 7"/>
          <p:cNvGraphicFramePr>
            <a:graphicFrameLocks noGrp="1"/>
          </p:cNvGraphicFramePr>
          <p:nvPr/>
        </p:nvGraphicFramePr>
        <p:xfrm>
          <a:off x="2475333" y="5237964"/>
          <a:ext cx="5418454" cy="1112430"/>
        </p:xfrm>
        <a:graphic>
          <a:graphicData uri="http://schemas.openxmlformats.org/drawingml/2006/table">
            <a:tbl>
              <a:tblPr firstRow="1" bandRow="1">
                <a:tableStyleId>{2D5ABB26-0587-4C30-8999-92F81FD0307C}</a:tableStyleId>
              </a:tblPr>
              <a:tblGrid>
                <a:gridCol w="2708910">
                  <a:extLst>
                    <a:ext uri="{9D8B030D-6E8A-4147-A177-3AD203B41FA5}">
                      <a16:colId xmlns:a16="http://schemas.microsoft.com/office/drawing/2014/main" val="20000"/>
                    </a:ext>
                  </a:extLst>
                </a:gridCol>
                <a:gridCol w="2709544">
                  <a:extLst>
                    <a:ext uri="{9D8B030D-6E8A-4147-A177-3AD203B41FA5}">
                      <a16:colId xmlns:a16="http://schemas.microsoft.com/office/drawing/2014/main" val="20001"/>
                    </a:ext>
                  </a:extLst>
                </a:gridCol>
              </a:tblGrid>
              <a:tr h="370840">
                <a:tc>
                  <a:txBody>
                    <a:bodyPr/>
                    <a:lstStyle/>
                    <a:p>
                      <a:pPr algn="ctr">
                        <a:lnSpc>
                          <a:spcPct val="100000"/>
                        </a:lnSpc>
                        <a:spcBef>
                          <a:spcPts val="275"/>
                        </a:spcBef>
                      </a:pPr>
                      <a:r>
                        <a:rPr sz="1800" b="1" dirty="0">
                          <a:solidFill>
                            <a:srgbClr val="4471C4"/>
                          </a:solidFill>
                          <a:latin typeface="Calibri"/>
                          <a:cs typeface="Calibri"/>
                        </a:rPr>
                        <a:t>C</a:t>
                      </a:r>
                      <a:r>
                        <a:rPr sz="1800" b="1" spc="-40" dirty="0">
                          <a:solidFill>
                            <a:srgbClr val="4471C4"/>
                          </a:solidFill>
                          <a:latin typeface="Calibri"/>
                          <a:cs typeface="Calibri"/>
                        </a:rPr>
                        <a:t> </a:t>
                      </a:r>
                      <a:r>
                        <a:rPr sz="1800" b="1" spc="-5" dirty="0">
                          <a:solidFill>
                            <a:srgbClr val="4471C4"/>
                          </a:solidFill>
                          <a:latin typeface="Calibri"/>
                          <a:cs typeface="Calibri"/>
                        </a:rPr>
                        <a:t>codes</a:t>
                      </a:r>
                      <a:endParaRPr sz="1800">
                        <a:latin typeface="Calibri"/>
                        <a:cs typeface="Calibri"/>
                      </a:endParaRPr>
                    </a:p>
                  </a:txBody>
                  <a:tcPr marL="0" marR="0" marT="34925" marB="0">
                    <a:lnL w="12700">
                      <a:solidFill>
                        <a:srgbClr val="4471C4"/>
                      </a:solidFill>
                      <a:prstDash val="solid"/>
                    </a:lnL>
                    <a:lnR w="12700">
                      <a:solidFill>
                        <a:srgbClr val="4471C4"/>
                      </a:solidFill>
                      <a:prstDash val="solid"/>
                    </a:lnR>
                    <a:lnT w="12700">
                      <a:solidFill>
                        <a:srgbClr val="4471C4"/>
                      </a:solidFill>
                      <a:prstDash val="solid"/>
                    </a:lnT>
                    <a:lnB w="53975">
                      <a:solidFill>
                        <a:srgbClr val="4471C4"/>
                      </a:solidFill>
                      <a:prstDash val="solid"/>
                    </a:lnB>
                  </a:tcPr>
                </a:tc>
                <a:tc>
                  <a:txBody>
                    <a:bodyPr/>
                    <a:lstStyle/>
                    <a:p>
                      <a:pPr algn="ctr">
                        <a:lnSpc>
                          <a:spcPct val="100000"/>
                        </a:lnSpc>
                        <a:spcBef>
                          <a:spcPts val="275"/>
                        </a:spcBef>
                      </a:pPr>
                      <a:r>
                        <a:rPr sz="1800" b="1" spc="-5" dirty="0">
                          <a:solidFill>
                            <a:srgbClr val="4471C4"/>
                          </a:solidFill>
                          <a:latin typeface="Calibri"/>
                          <a:cs typeface="Calibri"/>
                        </a:rPr>
                        <a:t>RISC-V</a:t>
                      </a:r>
                      <a:r>
                        <a:rPr sz="1800" b="1" spc="-40" dirty="0">
                          <a:solidFill>
                            <a:srgbClr val="4471C4"/>
                          </a:solidFill>
                          <a:latin typeface="Calibri"/>
                          <a:cs typeface="Calibri"/>
                        </a:rPr>
                        <a:t> </a:t>
                      </a:r>
                      <a:r>
                        <a:rPr sz="1800" b="1" spc="-5" dirty="0">
                          <a:solidFill>
                            <a:srgbClr val="4471C4"/>
                          </a:solidFill>
                          <a:latin typeface="Calibri"/>
                          <a:cs typeface="Calibri"/>
                        </a:rPr>
                        <a:t>code</a:t>
                      </a:r>
                      <a:endParaRPr sz="1800">
                        <a:latin typeface="Calibri"/>
                        <a:cs typeface="Calibri"/>
                      </a:endParaRPr>
                    </a:p>
                  </a:txBody>
                  <a:tcPr marL="0" marR="0" marT="34925" marB="0">
                    <a:lnL w="12700">
                      <a:solidFill>
                        <a:srgbClr val="4471C4"/>
                      </a:solidFill>
                      <a:prstDash val="solid"/>
                    </a:lnL>
                    <a:lnR w="12700">
                      <a:solidFill>
                        <a:srgbClr val="4471C4"/>
                      </a:solidFill>
                      <a:prstDash val="solid"/>
                    </a:lnR>
                    <a:lnT w="12700">
                      <a:solidFill>
                        <a:srgbClr val="4471C4"/>
                      </a:solidFill>
                      <a:prstDash val="solid"/>
                    </a:lnT>
                    <a:lnB w="53975">
                      <a:solidFill>
                        <a:srgbClr val="4471C4"/>
                      </a:solidFill>
                      <a:prstDash val="solid"/>
                    </a:lnB>
                  </a:tcPr>
                </a:tc>
                <a:extLst>
                  <a:ext uri="{0D108BD9-81ED-4DB2-BD59-A6C34878D82A}">
                    <a16:rowId xmlns:a16="http://schemas.microsoft.com/office/drawing/2014/main" val="10000"/>
                  </a:ext>
                </a:extLst>
              </a:tr>
              <a:tr h="370801">
                <a:tc>
                  <a:txBody>
                    <a:bodyPr/>
                    <a:lstStyle/>
                    <a:p>
                      <a:pPr marL="52705" algn="ctr">
                        <a:lnSpc>
                          <a:spcPct val="100000"/>
                        </a:lnSpc>
                        <a:spcBef>
                          <a:spcPts val="270"/>
                        </a:spcBef>
                      </a:pPr>
                      <a:r>
                        <a:rPr sz="1800" dirty="0">
                          <a:solidFill>
                            <a:srgbClr val="005392"/>
                          </a:solidFill>
                          <a:latin typeface="Calibri"/>
                          <a:cs typeface="Calibri"/>
                        </a:rPr>
                        <a:t>v=</a:t>
                      </a:r>
                      <a:r>
                        <a:rPr sz="1800" spc="-40" dirty="0">
                          <a:solidFill>
                            <a:srgbClr val="005392"/>
                          </a:solidFill>
                          <a:latin typeface="Calibri"/>
                          <a:cs typeface="Calibri"/>
                        </a:rPr>
                        <a:t> </a:t>
                      </a:r>
                      <a:r>
                        <a:rPr sz="1800" dirty="0">
                          <a:solidFill>
                            <a:srgbClr val="005392"/>
                          </a:solidFill>
                          <a:latin typeface="Calibri"/>
                          <a:cs typeface="Calibri"/>
                        </a:rPr>
                        <a:t>10</a:t>
                      </a:r>
                      <a:endParaRPr sz="1800">
                        <a:latin typeface="Calibri"/>
                        <a:cs typeface="Calibri"/>
                      </a:endParaRPr>
                    </a:p>
                  </a:txBody>
                  <a:tcPr marL="0" marR="0" marT="34290" marB="0">
                    <a:lnL w="12700">
                      <a:solidFill>
                        <a:srgbClr val="4471C4"/>
                      </a:solidFill>
                      <a:prstDash val="solid"/>
                    </a:lnL>
                    <a:lnR w="12700">
                      <a:solidFill>
                        <a:srgbClr val="4471C4"/>
                      </a:solidFill>
                      <a:prstDash val="solid"/>
                    </a:lnR>
                    <a:lnT w="53975">
                      <a:solidFill>
                        <a:srgbClr val="4471C4"/>
                      </a:solidFill>
                      <a:prstDash val="solid"/>
                    </a:lnT>
                    <a:lnB w="12700">
                      <a:solidFill>
                        <a:srgbClr val="4471C4"/>
                      </a:solidFill>
                      <a:prstDash val="solid"/>
                    </a:lnB>
                  </a:tcPr>
                </a:tc>
                <a:tc>
                  <a:txBody>
                    <a:bodyPr/>
                    <a:lstStyle/>
                    <a:p>
                      <a:pPr marL="635" algn="ctr">
                        <a:lnSpc>
                          <a:spcPct val="100000"/>
                        </a:lnSpc>
                        <a:spcBef>
                          <a:spcPts val="320"/>
                        </a:spcBef>
                      </a:pPr>
                      <a:r>
                        <a:rPr sz="1800" spc="70" dirty="0">
                          <a:solidFill>
                            <a:srgbClr val="005392"/>
                          </a:solidFill>
                          <a:latin typeface="Cambria"/>
                          <a:cs typeface="Cambria"/>
                        </a:rPr>
                        <a:t>li</a:t>
                      </a:r>
                      <a:r>
                        <a:rPr sz="1800" spc="60" dirty="0">
                          <a:solidFill>
                            <a:srgbClr val="005392"/>
                          </a:solidFill>
                          <a:latin typeface="Cambria"/>
                          <a:cs typeface="Cambria"/>
                        </a:rPr>
                        <a:t> </a:t>
                      </a:r>
                      <a:r>
                        <a:rPr sz="1800" spc="65" dirty="0">
                          <a:solidFill>
                            <a:srgbClr val="005392"/>
                          </a:solidFill>
                          <a:latin typeface="Cambria"/>
                          <a:cs typeface="Cambria"/>
                        </a:rPr>
                        <a:t>t0,</a:t>
                      </a:r>
                      <a:r>
                        <a:rPr sz="1800" spc="80" dirty="0">
                          <a:solidFill>
                            <a:srgbClr val="005392"/>
                          </a:solidFill>
                          <a:latin typeface="Cambria"/>
                          <a:cs typeface="Cambria"/>
                        </a:rPr>
                        <a:t> </a:t>
                      </a:r>
                      <a:r>
                        <a:rPr sz="1800" dirty="0">
                          <a:solidFill>
                            <a:srgbClr val="005392"/>
                          </a:solidFill>
                          <a:latin typeface="Cambria"/>
                          <a:cs typeface="Cambria"/>
                        </a:rPr>
                        <a:t>10</a:t>
                      </a:r>
                      <a:endParaRPr sz="1800">
                        <a:latin typeface="Cambria"/>
                        <a:cs typeface="Cambria"/>
                      </a:endParaRPr>
                    </a:p>
                  </a:txBody>
                  <a:tcPr marL="0" marR="0" marT="40640" marB="0">
                    <a:lnL w="12700">
                      <a:solidFill>
                        <a:srgbClr val="4471C4"/>
                      </a:solidFill>
                      <a:prstDash val="solid"/>
                    </a:lnL>
                    <a:lnR w="12700">
                      <a:solidFill>
                        <a:srgbClr val="4471C4"/>
                      </a:solidFill>
                      <a:prstDash val="solid"/>
                    </a:lnR>
                    <a:lnT w="53975">
                      <a:solidFill>
                        <a:srgbClr val="4471C4"/>
                      </a:solidFill>
                      <a:prstDash val="solid"/>
                    </a:lnT>
                    <a:lnB w="12700">
                      <a:solidFill>
                        <a:srgbClr val="4471C4"/>
                      </a:solidFill>
                      <a:prstDash val="solid"/>
                    </a:lnB>
                  </a:tcPr>
                </a:tc>
                <a:extLst>
                  <a:ext uri="{0D108BD9-81ED-4DB2-BD59-A6C34878D82A}">
                    <a16:rowId xmlns:a16="http://schemas.microsoft.com/office/drawing/2014/main" val="10001"/>
                  </a:ext>
                </a:extLst>
              </a:tr>
              <a:tr h="370789">
                <a:tc>
                  <a:txBody>
                    <a:bodyPr/>
                    <a:lstStyle/>
                    <a:p>
                      <a:pPr algn="ctr">
                        <a:lnSpc>
                          <a:spcPct val="100000"/>
                        </a:lnSpc>
                        <a:spcBef>
                          <a:spcPts val="320"/>
                        </a:spcBef>
                      </a:pPr>
                      <a:r>
                        <a:rPr sz="1800" spc="65" dirty="0">
                          <a:solidFill>
                            <a:srgbClr val="005392"/>
                          </a:solidFill>
                          <a:latin typeface="Cambria"/>
                          <a:cs typeface="Cambria"/>
                        </a:rPr>
                        <a:t>v=r</a:t>
                      </a:r>
                      <a:endParaRPr sz="1800">
                        <a:latin typeface="Cambria"/>
                        <a:cs typeface="Cambria"/>
                      </a:endParaRPr>
                    </a:p>
                  </a:txBody>
                  <a:tcPr marL="0" marR="0" marT="40640" marB="0">
                    <a:lnL w="12700">
                      <a:solidFill>
                        <a:srgbClr val="4471C4"/>
                      </a:solidFill>
                      <a:prstDash val="solid"/>
                    </a:lnL>
                    <a:lnR w="12700">
                      <a:solidFill>
                        <a:srgbClr val="4471C4"/>
                      </a:solidFill>
                      <a:prstDash val="solid"/>
                    </a:lnR>
                    <a:lnT w="12700">
                      <a:solidFill>
                        <a:srgbClr val="4471C4"/>
                      </a:solidFill>
                      <a:prstDash val="solid"/>
                    </a:lnT>
                    <a:lnB w="12700">
                      <a:solidFill>
                        <a:srgbClr val="4471C4"/>
                      </a:solidFill>
                      <a:prstDash val="solid"/>
                    </a:lnB>
                  </a:tcPr>
                </a:tc>
                <a:tc>
                  <a:txBody>
                    <a:bodyPr/>
                    <a:lstStyle/>
                    <a:p>
                      <a:pPr marL="1905" algn="ctr">
                        <a:lnSpc>
                          <a:spcPct val="100000"/>
                        </a:lnSpc>
                        <a:spcBef>
                          <a:spcPts val="320"/>
                        </a:spcBef>
                      </a:pPr>
                      <a:r>
                        <a:rPr sz="1800" spc="75" dirty="0">
                          <a:solidFill>
                            <a:srgbClr val="005392"/>
                          </a:solidFill>
                          <a:latin typeface="Cambria"/>
                          <a:cs typeface="Cambria"/>
                        </a:rPr>
                        <a:t>mv</a:t>
                      </a:r>
                      <a:r>
                        <a:rPr sz="1800" spc="65" dirty="0">
                          <a:solidFill>
                            <a:srgbClr val="005392"/>
                          </a:solidFill>
                          <a:latin typeface="Cambria"/>
                          <a:cs typeface="Cambria"/>
                        </a:rPr>
                        <a:t> </a:t>
                      </a:r>
                      <a:r>
                        <a:rPr sz="1800" spc="70" dirty="0">
                          <a:solidFill>
                            <a:srgbClr val="005392"/>
                          </a:solidFill>
                          <a:latin typeface="Cambria"/>
                          <a:cs typeface="Cambria"/>
                        </a:rPr>
                        <a:t>t0,</a:t>
                      </a:r>
                      <a:r>
                        <a:rPr sz="1800" spc="85" dirty="0">
                          <a:solidFill>
                            <a:srgbClr val="005392"/>
                          </a:solidFill>
                          <a:latin typeface="Cambria"/>
                          <a:cs typeface="Cambria"/>
                        </a:rPr>
                        <a:t> </a:t>
                      </a:r>
                      <a:r>
                        <a:rPr sz="1800" spc="40" dirty="0">
                          <a:solidFill>
                            <a:srgbClr val="005392"/>
                          </a:solidFill>
                          <a:latin typeface="Cambria"/>
                          <a:cs typeface="Cambria"/>
                        </a:rPr>
                        <a:t>t1</a:t>
                      </a:r>
                      <a:endParaRPr sz="1800">
                        <a:latin typeface="Cambria"/>
                        <a:cs typeface="Cambria"/>
                      </a:endParaRPr>
                    </a:p>
                  </a:txBody>
                  <a:tcPr marL="0" marR="0" marT="40640" marB="0">
                    <a:lnL w="12700">
                      <a:solidFill>
                        <a:srgbClr val="4471C4"/>
                      </a:solidFill>
                      <a:prstDash val="solid"/>
                    </a:lnL>
                    <a:lnR w="12700">
                      <a:solidFill>
                        <a:srgbClr val="4471C4"/>
                      </a:solidFill>
                      <a:prstDash val="solid"/>
                    </a:lnR>
                    <a:lnT w="12700">
                      <a:solidFill>
                        <a:srgbClr val="4471C4"/>
                      </a:solidFill>
                      <a:prstDash val="solid"/>
                    </a:lnT>
                    <a:lnB w="12700">
                      <a:solidFill>
                        <a:srgbClr val="4471C4"/>
                      </a:solidFill>
                      <a:prstDash val="solid"/>
                    </a:lnB>
                  </a:tcPr>
                </a:tc>
                <a:extLst>
                  <a:ext uri="{0D108BD9-81ED-4DB2-BD59-A6C34878D82A}">
                    <a16:rowId xmlns:a16="http://schemas.microsoft.com/office/drawing/2014/main" val="10002"/>
                  </a:ext>
                </a:extLst>
              </a:tr>
            </a:tbl>
          </a:graphicData>
        </a:graphic>
      </p:graphicFrame>
      <p:sp>
        <p:nvSpPr>
          <p:cNvPr id="8" name="object 8"/>
          <p:cNvSpPr txBox="1"/>
          <p:nvPr/>
        </p:nvSpPr>
        <p:spPr>
          <a:xfrm>
            <a:off x="2565907" y="4762957"/>
            <a:ext cx="5446395"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5392"/>
                </a:solidFill>
                <a:latin typeface="Arial MT"/>
                <a:cs typeface="Arial MT"/>
              </a:rPr>
              <a:t>Assuming</a:t>
            </a:r>
            <a:r>
              <a:rPr sz="1800" spc="-10" dirty="0">
                <a:solidFill>
                  <a:srgbClr val="005392"/>
                </a:solidFill>
                <a:latin typeface="Arial MT"/>
                <a:cs typeface="Arial MT"/>
              </a:rPr>
              <a:t> </a:t>
            </a:r>
            <a:r>
              <a:rPr sz="1800" dirty="0">
                <a:solidFill>
                  <a:srgbClr val="005392"/>
                </a:solidFill>
                <a:latin typeface="Arial MT"/>
                <a:cs typeface="Arial MT"/>
              </a:rPr>
              <a:t>v </a:t>
            </a:r>
            <a:r>
              <a:rPr sz="1800" spc="-5" dirty="0">
                <a:solidFill>
                  <a:srgbClr val="005392"/>
                </a:solidFill>
                <a:latin typeface="Arial MT"/>
                <a:cs typeface="Arial MT"/>
              </a:rPr>
              <a:t>and</a:t>
            </a:r>
            <a:r>
              <a:rPr sz="1800" spc="-10" dirty="0">
                <a:solidFill>
                  <a:srgbClr val="005392"/>
                </a:solidFill>
                <a:latin typeface="Arial MT"/>
                <a:cs typeface="Arial MT"/>
              </a:rPr>
              <a:t> </a:t>
            </a:r>
            <a:r>
              <a:rPr sz="1800" dirty="0">
                <a:solidFill>
                  <a:srgbClr val="005392"/>
                </a:solidFill>
                <a:latin typeface="Arial MT"/>
                <a:cs typeface="Arial MT"/>
              </a:rPr>
              <a:t>r </a:t>
            </a:r>
            <a:r>
              <a:rPr sz="1800" spc="-5" dirty="0">
                <a:solidFill>
                  <a:srgbClr val="005392"/>
                </a:solidFill>
                <a:latin typeface="Arial MT"/>
                <a:cs typeface="Arial MT"/>
              </a:rPr>
              <a:t>are</a:t>
            </a:r>
            <a:r>
              <a:rPr sz="1800" spc="-10" dirty="0">
                <a:solidFill>
                  <a:srgbClr val="005392"/>
                </a:solidFill>
                <a:latin typeface="Arial MT"/>
                <a:cs typeface="Arial MT"/>
              </a:rPr>
              <a:t> </a:t>
            </a:r>
            <a:r>
              <a:rPr sz="1800" spc="-5" dirty="0">
                <a:solidFill>
                  <a:srgbClr val="005392"/>
                </a:solidFill>
                <a:latin typeface="Arial MT"/>
                <a:cs typeface="Arial MT"/>
              </a:rPr>
              <a:t>stored</a:t>
            </a:r>
            <a:r>
              <a:rPr sz="1800" spc="-20" dirty="0">
                <a:solidFill>
                  <a:srgbClr val="005392"/>
                </a:solidFill>
                <a:latin typeface="Arial MT"/>
                <a:cs typeface="Arial MT"/>
              </a:rPr>
              <a:t> </a:t>
            </a:r>
            <a:r>
              <a:rPr sz="1800" dirty="0">
                <a:solidFill>
                  <a:srgbClr val="005392"/>
                </a:solidFill>
                <a:latin typeface="Arial MT"/>
                <a:cs typeface="Arial MT"/>
              </a:rPr>
              <a:t>in</a:t>
            </a:r>
            <a:r>
              <a:rPr sz="1800" spc="-10" dirty="0">
                <a:solidFill>
                  <a:srgbClr val="005392"/>
                </a:solidFill>
                <a:latin typeface="Arial MT"/>
                <a:cs typeface="Arial MT"/>
              </a:rPr>
              <a:t> </a:t>
            </a:r>
            <a:r>
              <a:rPr sz="1800" dirty="0">
                <a:solidFill>
                  <a:srgbClr val="005392"/>
                </a:solidFill>
                <a:latin typeface="Arial MT"/>
                <a:cs typeface="Arial MT"/>
              </a:rPr>
              <a:t>t0</a:t>
            </a:r>
            <a:r>
              <a:rPr sz="1800" spc="-10" dirty="0">
                <a:solidFill>
                  <a:srgbClr val="005392"/>
                </a:solidFill>
                <a:latin typeface="Arial MT"/>
                <a:cs typeface="Arial MT"/>
              </a:rPr>
              <a:t> </a:t>
            </a:r>
            <a:r>
              <a:rPr sz="1800" spc="-5" dirty="0">
                <a:solidFill>
                  <a:srgbClr val="005392"/>
                </a:solidFill>
                <a:latin typeface="Arial MT"/>
                <a:cs typeface="Arial MT"/>
              </a:rPr>
              <a:t>and t1, </a:t>
            </a:r>
            <a:r>
              <a:rPr sz="1800" spc="-15" dirty="0">
                <a:solidFill>
                  <a:srgbClr val="005392"/>
                </a:solidFill>
                <a:latin typeface="Arial MT"/>
                <a:cs typeface="Arial MT"/>
              </a:rPr>
              <a:t>respectively.</a:t>
            </a:r>
            <a:endParaRPr sz="1800">
              <a:latin typeface="Arial MT"/>
              <a:cs typeface="Arial M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17">
            <a:extLst>
              <a:ext uri="{FF2B5EF4-FFF2-40B4-BE49-F238E27FC236}">
                <a16:creationId xmlns:a16="http://schemas.microsoft.com/office/drawing/2014/main" id="{74DFD00E-186B-6AF3-5E6E-5616BE6F04C0}"/>
              </a:ext>
            </a:extLst>
          </p:cNvPr>
          <p:cNvSpPr>
            <a:spLocks noGrp="1" noChangeArrowheads="1"/>
          </p:cNvSpPr>
          <p:nvPr>
            <p:ph type="title"/>
          </p:nvPr>
        </p:nvSpPr>
        <p:spPr/>
        <p:txBody>
          <a:bodyPr/>
          <a:lstStyle/>
          <a:p>
            <a:pPr eaLnBrk="1" hangingPunct="1"/>
            <a:r>
              <a:rPr lang="en-US" altLang="en-US"/>
              <a:t>RISC-V R-format Instructions</a:t>
            </a:r>
            <a:endParaRPr lang="en-AU" altLang="en-US"/>
          </a:p>
        </p:txBody>
      </p:sp>
      <p:sp>
        <p:nvSpPr>
          <p:cNvPr id="43012" name="Rectangle 18">
            <a:extLst>
              <a:ext uri="{FF2B5EF4-FFF2-40B4-BE49-F238E27FC236}">
                <a16:creationId xmlns:a16="http://schemas.microsoft.com/office/drawing/2014/main" id="{1F1374AA-8CA3-465B-23D9-E45C1706DD55}"/>
              </a:ext>
            </a:extLst>
          </p:cNvPr>
          <p:cNvSpPr>
            <a:spLocks noGrp="1" noChangeArrowheads="1"/>
          </p:cNvSpPr>
          <p:nvPr>
            <p:ph type="body" idx="1"/>
          </p:nvPr>
        </p:nvSpPr>
        <p:spPr>
          <a:xfrm>
            <a:off x="2208214" y="2276476"/>
            <a:ext cx="8270875" cy="3960813"/>
          </a:xfrm>
        </p:spPr>
        <p:txBody>
          <a:bodyPr/>
          <a:lstStyle/>
          <a:p>
            <a:pPr eaLnBrk="1" hangingPunct="1"/>
            <a:r>
              <a:rPr lang="en-US" altLang="en-US"/>
              <a:t>Instruction fields</a:t>
            </a:r>
          </a:p>
          <a:p>
            <a:pPr lvl="1" eaLnBrk="1" hangingPunct="1"/>
            <a:r>
              <a:rPr lang="en-US" altLang="en-US"/>
              <a:t>opcode: operation code</a:t>
            </a:r>
          </a:p>
          <a:p>
            <a:pPr lvl="1" eaLnBrk="1" hangingPunct="1"/>
            <a:r>
              <a:rPr lang="en-US" altLang="en-US"/>
              <a:t>rd: destination register number</a:t>
            </a:r>
          </a:p>
          <a:p>
            <a:pPr lvl="1" eaLnBrk="1" hangingPunct="1"/>
            <a:r>
              <a:rPr lang="en-US" altLang="en-US"/>
              <a:t>funct3: 3-bit function code (additional opcode)</a:t>
            </a:r>
          </a:p>
          <a:p>
            <a:pPr lvl="1" eaLnBrk="1" hangingPunct="1"/>
            <a:r>
              <a:rPr lang="en-US" altLang="en-US"/>
              <a:t>rs1: the first source register number</a:t>
            </a:r>
          </a:p>
          <a:p>
            <a:pPr lvl="1" eaLnBrk="1" hangingPunct="1"/>
            <a:r>
              <a:rPr lang="en-US" altLang="en-US"/>
              <a:t>rs2: the second source register number</a:t>
            </a:r>
          </a:p>
          <a:p>
            <a:pPr lvl="1" eaLnBrk="1" hangingPunct="1"/>
            <a:r>
              <a:rPr lang="en-US" altLang="en-US"/>
              <a:t>funct7: 7-bit function code (additional opcode)</a:t>
            </a:r>
          </a:p>
          <a:p>
            <a:pPr lvl="1" eaLnBrk="1" hangingPunct="1"/>
            <a:endParaRPr lang="en-US" altLang="en-US"/>
          </a:p>
          <a:p>
            <a:pPr lvl="1" eaLnBrk="1" hangingPunct="1"/>
            <a:endParaRPr lang="en-AU" altLang="en-US"/>
          </a:p>
        </p:txBody>
      </p:sp>
      <p:grpSp>
        <p:nvGrpSpPr>
          <p:cNvPr id="43013" name="Group 2">
            <a:extLst>
              <a:ext uri="{FF2B5EF4-FFF2-40B4-BE49-F238E27FC236}">
                <a16:creationId xmlns:a16="http://schemas.microsoft.com/office/drawing/2014/main" id="{DB5820A8-2715-192A-E3CF-82F4CCD439BB}"/>
              </a:ext>
            </a:extLst>
          </p:cNvPr>
          <p:cNvGrpSpPr>
            <a:grpSpLocks/>
          </p:cNvGrpSpPr>
          <p:nvPr/>
        </p:nvGrpSpPr>
        <p:grpSpPr bwMode="auto">
          <a:xfrm>
            <a:off x="2855914" y="1392239"/>
            <a:ext cx="6772275" cy="776287"/>
            <a:chOff x="1331640" y="1391533"/>
            <a:chExt cx="6771978" cy="777698"/>
          </a:xfrm>
        </p:grpSpPr>
        <p:sp>
          <p:nvSpPr>
            <p:cNvPr id="43014" name="Text Box 5">
              <a:extLst>
                <a:ext uri="{FF2B5EF4-FFF2-40B4-BE49-F238E27FC236}">
                  <a16:creationId xmlns:a16="http://schemas.microsoft.com/office/drawing/2014/main" id="{E85EBACF-C39D-2887-B49B-05360C6C1828}"/>
                </a:ext>
              </a:extLst>
            </p:cNvPr>
            <p:cNvSpPr txBox="1">
              <a:spLocks noChangeArrowheads="1"/>
            </p:cNvSpPr>
            <p:nvPr/>
          </p:nvSpPr>
          <p:spPr bwMode="auto">
            <a:xfrm>
              <a:off x="1331640" y="1391533"/>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funct7</a:t>
              </a:r>
              <a:endParaRPr lang="en-AU" altLang="en-US" sz="2000"/>
            </a:p>
          </p:txBody>
        </p:sp>
        <p:sp>
          <p:nvSpPr>
            <p:cNvPr id="43015" name="Text Box 6">
              <a:extLst>
                <a:ext uri="{FF2B5EF4-FFF2-40B4-BE49-F238E27FC236}">
                  <a16:creationId xmlns:a16="http://schemas.microsoft.com/office/drawing/2014/main" id="{147BA7E1-378A-BC29-63E9-5F6F18ADDDD6}"/>
                </a:ext>
              </a:extLst>
            </p:cNvPr>
            <p:cNvSpPr txBox="1">
              <a:spLocks noChangeArrowheads="1"/>
            </p:cNvSpPr>
            <p:nvPr/>
          </p:nvSpPr>
          <p:spPr bwMode="auto">
            <a:xfrm>
              <a:off x="2628627" y="1391533"/>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rs2</a:t>
              </a:r>
              <a:endParaRPr lang="en-AU" altLang="en-US" sz="2000"/>
            </a:p>
          </p:txBody>
        </p:sp>
        <p:sp>
          <p:nvSpPr>
            <p:cNvPr id="43016" name="Text Box 7">
              <a:extLst>
                <a:ext uri="{FF2B5EF4-FFF2-40B4-BE49-F238E27FC236}">
                  <a16:creationId xmlns:a16="http://schemas.microsoft.com/office/drawing/2014/main" id="{91CCF0AC-4CFA-E5AC-9B0C-7EAD588DEC13}"/>
                </a:ext>
              </a:extLst>
            </p:cNvPr>
            <p:cNvSpPr txBox="1">
              <a:spLocks noChangeArrowheads="1"/>
            </p:cNvSpPr>
            <p:nvPr/>
          </p:nvSpPr>
          <p:spPr bwMode="auto">
            <a:xfrm>
              <a:off x="3708127" y="1391533"/>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rs1</a:t>
              </a:r>
              <a:endParaRPr lang="en-AU" altLang="en-US" sz="2000"/>
            </a:p>
          </p:txBody>
        </p:sp>
        <p:sp>
          <p:nvSpPr>
            <p:cNvPr id="43017" name="Text Box 8">
              <a:extLst>
                <a:ext uri="{FF2B5EF4-FFF2-40B4-BE49-F238E27FC236}">
                  <a16:creationId xmlns:a16="http://schemas.microsoft.com/office/drawing/2014/main" id="{2D56FE2E-CCCE-A633-0C73-588D722970B0}"/>
                </a:ext>
              </a:extLst>
            </p:cNvPr>
            <p:cNvSpPr txBox="1">
              <a:spLocks noChangeArrowheads="1"/>
            </p:cNvSpPr>
            <p:nvPr/>
          </p:nvSpPr>
          <p:spPr bwMode="auto">
            <a:xfrm>
              <a:off x="5727131" y="1391533"/>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rd</a:t>
              </a:r>
              <a:endParaRPr lang="en-AU" altLang="en-US" sz="2000"/>
            </a:p>
          </p:txBody>
        </p:sp>
        <p:sp>
          <p:nvSpPr>
            <p:cNvPr id="43018" name="Text Box 9">
              <a:extLst>
                <a:ext uri="{FF2B5EF4-FFF2-40B4-BE49-F238E27FC236}">
                  <a16:creationId xmlns:a16="http://schemas.microsoft.com/office/drawing/2014/main" id="{ABA70047-3EA5-72B6-2BFA-A68AF12DEDD5}"/>
                </a:ext>
              </a:extLst>
            </p:cNvPr>
            <p:cNvSpPr txBox="1">
              <a:spLocks noChangeArrowheads="1"/>
            </p:cNvSpPr>
            <p:nvPr/>
          </p:nvSpPr>
          <p:spPr bwMode="auto">
            <a:xfrm>
              <a:off x="4789215" y="1391533"/>
              <a:ext cx="936328"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funct3</a:t>
              </a:r>
              <a:endParaRPr lang="en-AU" altLang="en-US" sz="2000"/>
            </a:p>
          </p:txBody>
        </p:sp>
        <p:sp>
          <p:nvSpPr>
            <p:cNvPr id="43019" name="Text Box 10">
              <a:extLst>
                <a:ext uri="{FF2B5EF4-FFF2-40B4-BE49-F238E27FC236}">
                  <a16:creationId xmlns:a16="http://schemas.microsoft.com/office/drawing/2014/main" id="{3A419F83-DB32-4921-D779-F7F1584D130E}"/>
                </a:ext>
              </a:extLst>
            </p:cNvPr>
            <p:cNvSpPr txBox="1">
              <a:spLocks noChangeArrowheads="1"/>
            </p:cNvSpPr>
            <p:nvPr/>
          </p:nvSpPr>
          <p:spPr bwMode="auto">
            <a:xfrm>
              <a:off x="6806631" y="1391533"/>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opcode</a:t>
              </a:r>
              <a:endParaRPr lang="en-AU" altLang="en-US" sz="2000"/>
            </a:p>
          </p:txBody>
        </p:sp>
        <p:sp>
          <p:nvSpPr>
            <p:cNvPr id="43020" name="Text Box 11">
              <a:extLst>
                <a:ext uri="{FF2B5EF4-FFF2-40B4-BE49-F238E27FC236}">
                  <a16:creationId xmlns:a16="http://schemas.microsoft.com/office/drawing/2014/main" id="{5CFF6A60-3006-DC5F-7B2B-67F028826F1C}"/>
                </a:ext>
              </a:extLst>
            </p:cNvPr>
            <p:cNvSpPr txBox="1">
              <a:spLocks noChangeArrowheads="1"/>
            </p:cNvSpPr>
            <p:nvPr/>
          </p:nvSpPr>
          <p:spPr bwMode="auto">
            <a:xfrm>
              <a:off x="1619522" y="1828096"/>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7 bits</a:t>
              </a:r>
              <a:endParaRPr lang="en-AU" altLang="en-US" sz="1600"/>
            </a:p>
          </p:txBody>
        </p:sp>
        <p:sp>
          <p:nvSpPr>
            <p:cNvPr id="43021" name="Text Box 12">
              <a:extLst>
                <a:ext uri="{FF2B5EF4-FFF2-40B4-BE49-F238E27FC236}">
                  <a16:creationId xmlns:a16="http://schemas.microsoft.com/office/drawing/2014/main" id="{2022F098-60A8-0CCD-F8CF-BDC4FD2312EE}"/>
                </a:ext>
              </a:extLst>
            </p:cNvPr>
            <p:cNvSpPr txBox="1">
              <a:spLocks noChangeArrowheads="1"/>
            </p:cNvSpPr>
            <p:nvPr/>
          </p:nvSpPr>
          <p:spPr bwMode="auto">
            <a:xfrm>
              <a:off x="7094513" y="1830677"/>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7 bits</a:t>
              </a:r>
              <a:endParaRPr lang="en-AU" altLang="en-US" sz="1600"/>
            </a:p>
          </p:txBody>
        </p:sp>
        <p:sp>
          <p:nvSpPr>
            <p:cNvPr id="43022" name="Text Box 13">
              <a:extLst>
                <a:ext uri="{FF2B5EF4-FFF2-40B4-BE49-F238E27FC236}">
                  <a16:creationId xmlns:a16="http://schemas.microsoft.com/office/drawing/2014/main" id="{5970C0DF-D9A1-70F3-63EF-EAAA4EF92ED5}"/>
                </a:ext>
              </a:extLst>
            </p:cNvPr>
            <p:cNvSpPr txBox="1">
              <a:spLocks noChangeArrowheads="1"/>
            </p:cNvSpPr>
            <p:nvPr/>
          </p:nvSpPr>
          <p:spPr bwMode="auto">
            <a:xfrm>
              <a:off x="2846115" y="1828096"/>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3023" name="Text Box 14">
              <a:extLst>
                <a:ext uri="{FF2B5EF4-FFF2-40B4-BE49-F238E27FC236}">
                  <a16:creationId xmlns:a16="http://schemas.microsoft.com/office/drawing/2014/main" id="{A447B9AE-FCF1-5780-371A-4D1932F805B8}"/>
                </a:ext>
              </a:extLst>
            </p:cNvPr>
            <p:cNvSpPr txBox="1">
              <a:spLocks noChangeArrowheads="1"/>
            </p:cNvSpPr>
            <p:nvPr/>
          </p:nvSpPr>
          <p:spPr bwMode="auto">
            <a:xfrm>
              <a:off x="3927202" y="1828096"/>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3024" name="Text Box 15">
              <a:extLst>
                <a:ext uri="{FF2B5EF4-FFF2-40B4-BE49-F238E27FC236}">
                  <a16:creationId xmlns:a16="http://schemas.microsoft.com/office/drawing/2014/main" id="{AAF0DBF4-658B-E362-8C34-554CC23110BC}"/>
                </a:ext>
              </a:extLst>
            </p:cNvPr>
            <p:cNvSpPr txBox="1">
              <a:spLocks noChangeArrowheads="1"/>
            </p:cNvSpPr>
            <p:nvPr/>
          </p:nvSpPr>
          <p:spPr bwMode="auto">
            <a:xfrm>
              <a:off x="5946206" y="1830677"/>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3025" name="Text Box 16">
              <a:extLst>
                <a:ext uri="{FF2B5EF4-FFF2-40B4-BE49-F238E27FC236}">
                  <a16:creationId xmlns:a16="http://schemas.microsoft.com/office/drawing/2014/main" id="{B0E3CFF7-6A7E-8898-492E-5BE5F175A767}"/>
                </a:ext>
              </a:extLst>
            </p:cNvPr>
            <p:cNvSpPr txBox="1">
              <a:spLocks noChangeArrowheads="1"/>
            </p:cNvSpPr>
            <p:nvPr/>
          </p:nvSpPr>
          <p:spPr bwMode="auto">
            <a:xfrm>
              <a:off x="4860900" y="1828096"/>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3 bits</a:t>
              </a:r>
              <a:endParaRPr lang="en-AU" altLang="en-US" sz="1600"/>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6">
            <a:extLst>
              <a:ext uri="{FF2B5EF4-FFF2-40B4-BE49-F238E27FC236}">
                <a16:creationId xmlns:a16="http://schemas.microsoft.com/office/drawing/2014/main" id="{85709F7F-689C-0F07-8169-5E111C9E969C}"/>
              </a:ext>
            </a:extLst>
          </p:cNvPr>
          <p:cNvSpPr>
            <a:spLocks noGrp="1" noChangeArrowheads="1"/>
          </p:cNvSpPr>
          <p:nvPr>
            <p:ph type="title"/>
          </p:nvPr>
        </p:nvSpPr>
        <p:spPr/>
        <p:txBody>
          <a:bodyPr/>
          <a:lstStyle/>
          <a:p>
            <a:pPr eaLnBrk="1" hangingPunct="1"/>
            <a:r>
              <a:rPr lang="en-US" altLang="en-US"/>
              <a:t>R-format Example</a:t>
            </a:r>
            <a:endParaRPr lang="en-AU" altLang="en-US"/>
          </a:p>
        </p:txBody>
      </p:sp>
      <p:sp>
        <p:nvSpPr>
          <p:cNvPr id="45060" name="Rectangle 37">
            <a:extLst>
              <a:ext uri="{FF2B5EF4-FFF2-40B4-BE49-F238E27FC236}">
                <a16:creationId xmlns:a16="http://schemas.microsoft.com/office/drawing/2014/main" id="{83C79F73-2773-7D78-19D0-157B28499E13}"/>
              </a:ext>
            </a:extLst>
          </p:cNvPr>
          <p:cNvSpPr>
            <a:spLocks noGrp="1" noChangeArrowheads="1"/>
          </p:cNvSpPr>
          <p:nvPr>
            <p:ph type="body" idx="1"/>
          </p:nvPr>
        </p:nvSpPr>
        <p:spPr>
          <a:xfrm>
            <a:off x="2208214" y="2492375"/>
            <a:ext cx="8270875" cy="649288"/>
          </a:xfrm>
        </p:spPr>
        <p:txBody>
          <a:bodyPr/>
          <a:lstStyle/>
          <a:p>
            <a:pPr eaLnBrk="1" hangingPunct="1">
              <a:buFont typeface="Wingdings" panose="05000000000000000000" pitchFamily="2" charset="2"/>
              <a:buNone/>
            </a:pPr>
            <a:r>
              <a:rPr lang="en-US" altLang="en-US">
                <a:latin typeface="Lucida Console" panose="020B0609040504020204" pitchFamily="49" charset="0"/>
              </a:rPr>
              <a:t>	add x9,x20,x21</a:t>
            </a:r>
          </a:p>
        </p:txBody>
      </p:sp>
      <p:sp>
        <p:nvSpPr>
          <p:cNvPr id="45061" name="Rectangle 35">
            <a:extLst>
              <a:ext uri="{FF2B5EF4-FFF2-40B4-BE49-F238E27FC236}">
                <a16:creationId xmlns:a16="http://schemas.microsoft.com/office/drawing/2014/main" id="{9E9FE82F-37B1-4D0C-AE2C-9AEA4319C7F9}"/>
              </a:ext>
            </a:extLst>
          </p:cNvPr>
          <p:cNvSpPr>
            <a:spLocks noChangeArrowheads="1"/>
          </p:cNvSpPr>
          <p:nvPr/>
        </p:nvSpPr>
        <p:spPr bwMode="auto">
          <a:xfrm>
            <a:off x="2220914" y="4583114"/>
            <a:ext cx="7259637" cy="14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2400"/>
              <a:t>0000 0001 0101 1010 0000 0100 1011 0011</a:t>
            </a:r>
            <a:r>
              <a:rPr lang="en-US" altLang="en-US" sz="2400" baseline="-25000"/>
              <a:t>two</a:t>
            </a:r>
            <a:r>
              <a:rPr lang="en-US" altLang="en-US" sz="2400"/>
              <a:t> =</a:t>
            </a:r>
          </a:p>
          <a:p>
            <a:pPr eaLnBrk="1" hangingPunct="1">
              <a:buFont typeface="Wingdings" panose="05000000000000000000" pitchFamily="2" charset="2"/>
              <a:buNone/>
            </a:pPr>
            <a:r>
              <a:rPr lang="en-US" altLang="en-US" sz="2400"/>
              <a:t>015A04B3</a:t>
            </a:r>
            <a:r>
              <a:rPr lang="en-US" altLang="en-US" sz="2400" baseline="-25000"/>
              <a:t>16</a:t>
            </a:r>
            <a:endParaRPr lang="en-AU" altLang="en-US" sz="2400"/>
          </a:p>
        </p:txBody>
      </p:sp>
      <p:grpSp>
        <p:nvGrpSpPr>
          <p:cNvPr id="45062" name="Group 26">
            <a:extLst>
              <a:ext uri="{FF2B5EF4-FFF2-40B4-BE49-F238E27FC236}">
                <a16:creationId xmlns:a16="http://schemas.microsoft.com/office/drawing/2014/main" id="{9D9B4077-D94D-8574-9C82-01795370CF17}"/>
              </a:ext>
            </a:extLst>
          </p:cNvPr>
          <p:cNvGrpSpPr>
            <a:grpSpLocks/>
          </p:cNvGrpSpPr>
          <p:nvPr/>
        </p:nvGrpSpPr>
        <p:grpSpPr bwMode="auto">
          <a:xfrm>
            <a:off x="2855914" y="1392239"/>
            <a:ext cx="6772275" cy="776287"/>
            <a:chOff x="1331640" y="1391533"/>
            <a:chExt cx="6771978" cy="777698"/>
          </a:xfrm>
        </p:grpSpPr>
        <p:sp>
          <p:nvSpPr>
            <p:cNvPr id="45075" name="Text Box 5">
              <a:extLst>
                <a:ext uri="{FF2B5EF4-FFF2-40B4-BE49-F238E27FC236}">
                  <a16:creationId xmlns:a16="http://schemas.microsoft.com/office/drawing/2014/main" id="{2C9481FD-9287-515F-5D89-BECCCD602675}"/>
                </a:ext>
              </a:extLst>
            </p:cNvPr>
            <p:cNvSpPr txBox="1">
              <a:spLocks noChangeArrowheads="1"/>
            </p:cNvSpPr>
            <p:nvPr/>
          </p:nvSpPr>
          <p:spPr bwMode="auto">
            <a:xfrm>
              <a:off x="1331640" y="1391533"/>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funct7</a:t>
              </a:r>
              <a:endParaRPr lang="en-AU" altLang="en-US" sz="2000"/>
            </a:p>
          </p:txBody>
        </p:sp>
        <p:sp>
          <p:nvSpPr>
            <p:cNvPr id="45076" name="Text Box 6">
              <a:extLst>
                <a:ext uri="{FF2B5EF4-FFF2-40B4-BE49-F238E27FC236}">
                  <a16:creationId xmlns:a16="http://schemas.microsoft.com/office/drawing/2014/main" id="{A6BB9AD3-4C3F-6D28-1314-82C78963D381}"/>
                </a:ext>
              </a:extLst>
            </p:cNvPr>
            <p:cNvSpPr txBox="1">
              <a:spLocks noChangeArrowheads="1"/>
            </p:cNvSpPr>
            <p:nvPr/>
          </p:nvSpPr>
          <p:spPr bwMode="auto">
            <a:xfrm>
              <a:off x="2628627" y="1391533"/>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rs2</a:t>
              </a:r>
              <a:endParaRPr lang="en-AU" altLang="en-US" sz="2000"/>
            </a:p>
          </p:txBody>
        </p:sp>
        <p:sp>
          <p:nvSpPr>
            <p:cNvPr id="45077" name="Text Box 7">
              <a:extLst>
                <a:ext uri="{FF2B5EF4-FFF2-40B4-BE49-F238E27FC236}">
                  <a16:creationId xmlns:a16="http://schemas.microsoft.com/office/drawing/2014/main" id="{740DDE10-6B23-FB85-2C09-5A5905AF4968}"/>
                </a:ext>
              </a:extLst>
            </p:cNvPr>
            <p:cNvSpPr txBox="1">
              <a:spLocks noChangeArrowheads="1"/>
            </p:cNvSpPr>
            <p:nvPr/>
          </p:nvSpPr>
          <p:spPr bwMode="auto">
            <a:xfrm>
              <a:off x="3708127" y="1391533"/>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rs1</a:t>
              </a:r>
              <a:endParaRPr lang="en-AU" altLang="en-US" sz="2000"/>
            </a:p>
          </p:txBody>
        </p:sp>
        <p:sp>
          <p:nvSpPr>
            <p:cNvPr id="45078" name="Text Box 8">
              <a:extLst>
                <a:ext uri="{FF2B5EF4-FFF2-40B4-BE49-F238E27FC236}">
                  <a16:creationId xmlns:a16="http://schemas.microsoft.com/office/drawing/2014/main" id="{06430A87-1538-88EC-43BB-C4B94F2F4F71}"/>
                </a:ext>
              </a:extLst>
            </p:cNvPr>
            <p:cNvSpPr txBox="1">
              <a:spLocks noChangeArrowheads="1"/>
            </p:cNvSpPr>
            <p:nvPr/>
          </p:nvSpPr>
          <p:spPr bwMode="auto">
            <a:xfrm>
              <a:off x="5727131" y="1391533"/>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rd</a:t>
              </a:r>
              <a:endParaRPr lang="en-AU" altLang="en-US" sz="2000"/>
            </a:p>
          </p:txBody>
        </p:sp>
        <p:sp>
          <p:nvSpPr>
            <p:cNvPr id="45079" name="Text Box 9">
              <a:extLst>
                <a:ext uri="{FF2B5EF4-FFF2-40B4-BE49-F238E27FC236}">
                  <a16:creationId xmlns:a16="http://schemas.microsoft.com/office/drawing/2014/main" id="{B0F20A9E-8813-84A1-75B2-9B69ADDE42F8}"/>
                </a:ext>
              </a:extLst>
            </p:cNvPr>
            <p:cNvSpPr txBox="1">
              <a:spLocks noChangeArrowheads="1"/>
            </p:cNvSpPr>
            <p:nvPr/>
          </p:nvSpPr>
          <p:spPr bwMode="auto">
            <a:xfrm>
              <a:off x="4789215" y="1391533"/>
              <a:ext cx="936328"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funct3</a:t>
              </a:r>
              <a:endParaRPr lang="en-AU" altLang="en-US" sz="2000"/>
            </a:p>
          </p:txBody>
        </p:sp>
        <p:sp>
          <p:nvSpPr>
            <p:cNvPr id="45080" name="Text Box 10">
              <a:extLst>
                <a:ext uri="{FF2B5EF4-FFF2-40B4-BE49-F238E27FC236}">
                  <a16:creationId xmlns:a16="http://schemas.microsoft.com/office/drawing/2014/main" id="{4381DBEE-52EF-A17E-0507-F6D76B9030FB}"/>
                </a:ext>
              </a:extLst>
            </p:cNvPr>
            <p:cNvSpPr txBox="1">
              <a:spLocks noChangeArrowheads="1"/>
            </p:cNvSpPr>
            <p:nvPr/>
          </p:nvSpPr>
          <p:spPr bwMode="auto">
            <a:xfrm>
              <a:off x="6806631" y="1391533"/>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opcode</a:t>
              </a:r>
              <a:endParaRPr lang="en-AU" altLang="en-US" sz="2000"/>
            </a:p>
          </p:txBody>
        </p:sp>
        <p:sp>
          <p:nvSpPr>
            <p:cNvPr id="45081" name="Text Box 11">
              <a:extLst>
                <a:ext uri="{FF2B5EF4-FFF2-40B4-BE49-F238E27FC236}">
                  <a16:creationId xmlns:a16="http://schemas.microsoft.com/office/drawing/2014/main" id="{B87858BE-565E-5F56-C679-85499250B970}"/>
                </a:ext>
              </a:extLst>
            </p:cNvPr>
            <p:cNvSpPr txBox="1">
              <a:spLocks noChangeArrowheads="1"/>
            </p:cNvSpPr>
            <p:nvPr/>
          </p:nvSpPr>
          <p:spPr bwMode="auto">
            <a:xfrm>
              <a:off x="1619522" y="1828096"/>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7 bits</a:t>
              </a:r>
              <a:endParaRPr lang="en-AU" altLang="en-US" sz="1600"/>
            </a:p>
          </p:txBody>
        </p:sp>
        <p:sp>
          <p:nvSpPr>
            <p:cNvPr id="45082" name="Text Box 12">
              <a:extLst>
                <a:ext uri="{FF2B5EF4-FFF2-40B4-BE49-F238E27FC236}">
                  <a16:creationId xmlns:a16="http://schemas.microsoft.com/office/drawing/2014/main" id="{20905965-6C2D-BCEC-D6EE-D58B028DD788}"/>
                </a:ext>
              </a:extLst>
            </p:cNvPr>
            <p:cNvSpPr txBox="1">
              <a:spLocks noChangeArrowheads="1"/>
            </p:cNvSpPr>
            <p:nvPr/>
          </p:nvSpPr>
          <p:spPr bwMode="auto">
            <a:xfrm>
              <a:off x="7094513" y="1830677"/>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7 bits</a:t>
              </a:r>
              <a:endParaRPr lang="en-AU" altLang="en-US" sz="1600"/>
            </a:p>
          </p:txBody>
        </p:sp>
        <p:sp>
          <p:nvSpPr>
            <p:cNvPr id="45083" name="Text Box 13">
              <a:extLst>
                <a:ext uri="{FF2B5EF4-FFF2-40B4-BE49-F238E27FC236}">
                  <a16:creationId xmlns:a16="http://schemas.microsoft.com/office/drawing/2014/main" id="{2FEE1E3A-44AD-1E1B-1A44-CFAA1D306D0E}"/>
                </a:ext>
              </a:extLst>
            </p:cNvPr>
            <p:cNvSpPr txBox="1">
              <a:spLocks noChangeArrowheads="1"/>
            </p:cNvSpPr>
            <p:nvPr/>
          </p:nvSpPr>
          <p:spPr bwMode="auto">
            <a:xfrm>
              <a:off x="2846115" y="1828096"/>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5084" name="Text Box 14">
              <a:extLst>
                <a:ext uri="{FF2B5EF4-FFF2-40B4-BE49-F238E27FC236}">
                  <a16:creationId xmlns:a16="http://schemas.microsoft.com/office/drawing/2014/main" id="{D23544FC-87D9-F050-1D70-AC1A8DA9AF4F}"/>
                </a:ext>
              </a:extLst>
            </p:cNvPr>
            <p:cNvSpPr txBox="1">
              <a:spLocks noChangeArrowheads="1"/>
            </p:cNvSpPr>
            <p:nvPr/>
          </p:nvSpPr>
          <p:spPr bwMode="auto">
            <a:xfrm>
              <a:off x="3927202" y="1828096"/>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5085" name="Text Box 15">
              <a:extLst>
                <a:ext uri="{FF2B5EF4-FFF2-40B4-BE49-F238E27FC236}">
                  <a16:creationId xmlns:a16="http://schemas.microsoft.com/office/drawing/2014/main" id="{5458E269-CC11-3860-FD23-371D80B5A64A}"/>
                </a:ext>
              </a:extLst>
            </p:cNvPr>
            <p:cNvSpPr txBox="1">
              <a:spLocks noChangeArrowheads="1"/>
            </p:cNvSpPr>
            <p:nvPr/>
          </p:nvSpPr>
          <p:spPr bwMode="auto">
            <a:xfrm>
              <a:off x="5946206" y="1830677"/>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5086" name="Text Box 16">
              <a:extLst>
                <a:ext uri="{FF2B5EF4-FFF2-40B4-BE49-F238E27FC236}">
                  <a16:creationId xmlns:a16="http://schemas.microsoft.com/office/drawing/2014/main" id="{03C4C0CD-331D-01D0-3FD3-94184E5E1C36}"/>
                </a:ext>
              </a:extLst>
            </p:cNvPr>
            <p:cNvSpPr txBox="1">
              <a:spLocks noChangeArrowheads="1"/>
            </p:cNvSpPr>
            <p:nvPr/>
          </p:nvSpPr>
          <p:spPr bwMode="auto">
            <a:xfrm>
              <a:off x="4860900" y="1828096"/>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3 bits</a:t>
              </a:r>
              <a:endParaRPr lang="en-AU" altLang="en-US" sz="1600"/>
            </a:p>
          </p:txBody>
        </p:sp>
      </p:grpSp>
      <p:sp>
        <p:nvSpPr>
          <p:cNvPr id="45063" name="Text Box 5">
            <a:extLst>
              <a:ext uri="{FF2B5EF4-FFF2-40B4-BE49-F238E27FC236}">
                <a16:creationId xmlns:a16="http://schemas.microsoft.com/office/drawing/2014/main" id="{182C6FCB-C742-AD08-8BA0-B1B0998C066D}"/>
              </a:ext>
            </a:extLst>
          </p:cNvPr>
          <p:cNvSpPr txBox="1">
            <a:spLocks noChangeArrowheads="1"/>
          </p:cNvSpPr>
          <p:nvPr/>
        </p:nvSpPr>
        <p:spPr bwMode="auto">
          <a:xfrm>
            <a:off x="2855914" y="3224214"/>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a:t>
            </a:r>
            <a:endParaRPr lang="en-AU" altLang="en-US" sz="2000"/>
          </a:p>
        </p:txBody>
      </p:sp>
      <p:sp>
        <p:nvSpPr>
          <p:cNvPr id="45064" name="Text Box 6">
            <a:extLst>
              <a:ext uri="{FF2B5EF4-FFF2-40B4-BE49-F238E27FC236}">
                <a16:creationId xmlns:a16="http://schemas.microsoft.com/office/drawing/2014/main" id="{BF68F468-D0B3-7C0B-BC24-89095FAF629A}"/>
              </a:ext>
            </a:extLst>
          </p:cNvPr>
          <p:cNvSpPr txBox="1">
            <a:spLocks noChangeArrowheads="1"/>
          </p:cNvSpPr>
          <p:nvPr/>
        </p:nvSpPr>
        <p:spPr bwMode="auto">
          <a:xfrm>
            <a:off x="4152900" y="3224214"/>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21</a:t>
            </a:r>
            <a:endParaRPr lang="en-AU" altLang="en-US" sz="2000"/>
          </a:p>
        </p:txBody>
      </p:sp>
      <p:sp>
        <p:nvSpPr>
          <p:cNvPr id="45065" name="Text Box 7">
            <a:extLst>
              <a:ext uri="{FF2B5EF4-FFF2-40B4-BE49-F238E27FC236}">
                <a16:creationId xmlns:a16="http://schemas.microsoft.com/office/drawing/2014/main" id="{365F6B78-665F-A307-9004-28D1A42C2626}"/>
              </a:ext>
            </a:extLst>
          </p:cNvPr>
          <p:cNvSpPr txBox="1">
            <a:spLocks noChangeArrowheads="1"/>
          </p:cNvSpPr>
          <p:nvPr/>
        </p:nvSpPr>
        <p:spPr bwMode="auto">
          <a:xfrm>
            <a:off x="5232400" y="3224214"/>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20</a:t>
            </a:r>
            <a:endParaRPr lang="en-AU" altLang="en-US" sz="2000"/>
          </a:p>
        </p:txBody>
      </p:sp>
      <p:sp>
        <p:nvSpPr>
          <p:cNvPr id="45066" name="Text Box 8">
            <a:extLst>
              <a:ext uri="{FF2B5EF4-FFF2-40B4-BE49-F238E27FC236}">
                <a16:creationId xmlns:a16="http://schemas.microsoft.com/office/drawing/2014/main" id="{62C6D863-036F-3B6C-CECB-DBDFEE4D9B7F}"/>
              </a:ext>
            </a:extLst>
          </p:cNvPr>
          <p:cNvSpPr txBox="1">
            <a:spLocks noChangeArrowheads="1"/>
          </p:cNvSpPr>
          <p:nvPr/>
        </p:nvSpPr>
        <p:spPr bwMode="auto">
          <a:xfrm>
            <a:off x="7251700" y="3224214"/>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9</a:t>
            </a:r>
            <a:endParaRPr lang="en-AU" altLang="en-US" sz="2000"/>
          </a:p>
        </p:txBody>
      </p:sp>
      <p:sp>
        <p:nvSpPr>
          <p:cNvPr id="45067" name="Text Box 9">
            <a:extLst>
              <a:ext uri="{FF2B5EF4-FFF2-40B4-BE49-F238E27FC236}">
                <a16:creationId xmlns:a16="http://schemas.microsoft.com/office/drawing/2014/main" id="{2DD6E905-8E23-DFD2-58D6-9CDE3017AD5A}"/>
              </a:ext>
            </a:extLst>
          </p:cNvPr>
          <p:cNvSpPr txBox="1">
            <a:spLocks noChangeArrowheads="1"/>
          </p:cNvSpPr>
          <p:nvPr/>
        </p:nvSpPr>
        <p:spPr bwMode="auto">
          <a:xfrm>
            <a:off x="6313489" y="3224214"/>
            <a:ext cx="936625"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a:t>
            </a:r>
            <a:endParaRPr lang="en-AU" altLang="en-US" sz="2000"/>
          </a:p>
        </p:txBody>
      </p:sp>
      <p:sp>
        <p:nvSpPr>
          <p:cNvPr id="45068" name="Text Box 10">
            <a:extLst>
              <a:ext uri="{FF2B5EF4-FFF2-40B4-BE49-F238E27FC236}">
                <a16:creationId xmlns:a16="http://schemas.microsoft.com/office/drawing/2014/main" id="{20C78C80-F987-C996-2945-C63BBEBA2926}"/>
              </a:ext>
            </a:extLst>
          </p:cNvPr>
          <p:cNvSpPr txBox="1">
            <a:spLocks noChangeArrowheads="1"/>
          </p:cNvSpPr>
          <p:nvPr/>
        </p:nvSpPr>
        <p:spPr bwMode="auto">
          <a:xfrm>
            <a:off x="8331200" y="3224214"/>
            <a:ext cx="1296988"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51</a:t>
            </a:r>
            <a:endParaRPr lang="en-AU" altLang="en-US" sz="2000"/>
          </a:p>
        </p:txBody>
      </p:sp>
      <p:sp>
        <p:nvSpPr>
          <p:cNvPr id="45069" name="Text Box 5">
            <a:extLst>
              <a:ext uri="{FF2B5EF4-FFF2-40B4-BE49-F238E27FC236}">
                <a16:creationId xmlns:a16="http://schemas.microsoft.com/office/drawing/2014/main" id="{0EF6FD3D-47FA-D97B-7793-BF4068986DA9}"/>
              </a:ext>
            </a:extLst>
          </p:cNvPr>
          <p:cNvSpPr txBox="1">
            <a:spLocks noChangeArrowheads="1"/>
          </p:cNvSpPr>
          <p:nvPr/>
        </p:nvSpPr>
        <p:spPr bwMode="auto">
          <a:xfrm>
            <a:off x="2855914" y="3887789"/>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0000000</a:t>
            </a:r>
            <a:endParaRPr lang="en-AU" altLang="en-US" sz="2000"/>
          </a:p>
        </p:txBody>
      </p:sp>
      <p:sp>
        <p:nvSpPr>
          <p:cNvPr id="45070" name="Text Box 6">
            <a:extLst>
              <a:ext uri="{FF2B5EF4-FFF2-40B4-BE49-F238E27FC236}">
                <a16:creationId xmlns:a16="http://schemas.microsoft.com/office/drawing/2014/main" id="{65BDCB45-6475-B99C-0FAB-F12F9F8B5853}"/>
              </a:ext>
            </a:extLst>
          </p:cNvPr>
          <p:cNvSpPr txBox="1">
            <a:spLocks noChangeArrowheads="1"/>
          </p:cNvSpPr>
          <p:nvPr/>
        </p:nvSpPr>
        <p:spPr bwMode="auto">
          <a:xfrm>
            <a:off x="4152900" y="3887789"/>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10101</a:t>
            </a:r>
            <a:endParaRPr lang="en-AU" altLang="en-US" sz="2000"/>
          </a:p>
        </p:txBody>
      </p:sp>
      <p:sp>
        <p:nvSpPr>
          <p:cNvPr id="45071" name="Text Box 7">
            <a:extLst>
              <a:ext uri="{FF2B5EF4-FFF2-40B4-BE49-F238E27FC236}">
                <a16:creationId xmlns:a16="http://schemas.microsoft.com/office/drawing/2014/main" id="{FFB2D0AF-715E-ABB9-025B-B75107FF18C7}"/>
              </a:ext>
            </a:extLst>
          </p:cNvPr>
          <p:cNvSpPr txBox="1">
            <a:spLocks noChangeArrowheads="1"/>
          </p:cNvSpPr>
          <p:nvPr/>
        </p:nvSpPr>
        <p:spPr bwMode="auto">
          <a:xfrm>
            <a:off x="5232400" y="3887789"/>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10100</a:t>
            </a:r>
            <a:endParaRPr lang="en-AU" altLang="en-US" sz="2000"/>
          </a:p>
        </p:txBody>
      </p:sp>
      <p:sp>
        <p:nvSpPr>
          <p:cNvPr id="45072" name="Text Box 8">
            <a:extLst>
              <a:ext uri="{FF2B5EF4-FFF2-40B4-BE49-F238E27FC236}">
                <a16:creationId xmlns:a16="http://schemas.microsoft.com/office/drawing/2014/main" id="{ED67F4D2-871F-0423-274D-266C07BDAB06}"/>
              </a:ext>
            </a:extLst>
          </p:cNvPr>
          <p:cNvSpPr txBox="1">
            <a:spLocks noChangeArrowheads="1"/>
          </p:cNvSpPr>
          <p:nvPr/>
        </p:nvSpPr>
        <p:spPr bwMode="auto">
          <a:xfrm>
            <a:off x="7251700" y="3887789"/>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01001</a:t>
            </a:r>
            <a:endParaRPr lang="en-AU" altLang="en-US" sz="2000"/>
          </a:p>
        </p:txBody>
      </p:sp>
      <p:sp>
        <p:nvSpPr>
          <p:cNvPr id="45073" name="Text Box 9">
            <a:extLst>
              <a:ext uri="{FF2B5EF4-FFF2-40B4-BE49-F238E27FC236}">
                <a16:creationId xmlns:a16="http://schemas.microsoft.com/office/drawing/2014/main" id="{9CD8950A-289F-F69A-9D1B-824D6D09D4C6}"/>
              </a:ext>
            </a:extLst>
          </p:cNvPr>
          <p:cNvSpPr txBox="1">
            <a:spLocks noChangeArrowheads="1"/>
          </p:cNvSpPr>
          <p:nvPr/>
        </p:nvSpPr>
        <p:spPr bwMode="auto">
          <a:xfrm>
            <a:off x="6313489" y="3887789"/>
            <a:ext cx="936625"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000</a:t>
            </a:r>
            <a:endParaRPr lang="en-AU" altLang="en-US" sz="2000"/>
          </a:p>
        </p:txBody>
      </p:sp>
      <p:sp>
        <p:nvSpPr>
          <p:cNvPr id="45074" name="Text Box 10">
            <a:extLst>
              <a:ext uri="{FF2B5EF4-FFF2-40B4-BE49-F238E27FC236}">
                <a16:creationId xmlns:a16="http://schemas.microsoft.com/office/drawing/2014/main" id="{C4C17ADF-10A5-5AF4-73D5-8A580DE62714}"/>
              </a:ext>
            </a:extLst>
          </p:cNvPr>
          <p:cNvSpPr txBox="1">
            <a:spLocks noChangeArrowheads="1"/>
          </p:cNvSpPr>
          <p:nvPr/>
        </p:nvSpPr>
        <p:spPr bwMode="auto">
          <a:xfrm>
            <a:off x="8331200" y="3887789"/>
            <a:ext cx="1296988"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0110011</a:t>
            </a:r>
            <a:endParaRPr lang="en-AU" altLang="en-US" sz="2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6">
            <a:extLst>
              <a:ext uri="{FF2B5EF4-FFF2-40B4-BE49-F238E27FC236}">
                <a16:creationId xmlns:a16="http://schemas.microsoft.com/office/drawing/2014/main" id="{F665396C-A199-313B-1195-68A20075A5FB}"/>
              </a:ext>
            </a:extLst>
          </p:cNvPr>
          <p:cNvSpPr>
            <a:spLocks noGrp="1" noChangeArrowheads="1"/>
          </p:cNvSpPr>
          <p:nvPr>
            <p:ph type="title"/>
          </p:nvPr>
        </p:nvSpPr>
        <p:spPr/>
        <p:txBody>
          <a:bodyPr/>
          <a:lstStyle/>
          <a:p>
            <a:pPr eaLnBrk="1" hangingPunct="1"/>
            <a:r>
              <a:rPr lang="en-US" altLang="en-US"/>
              <a:t>RISC-V I-format Instructions</a:t>
            </a:r>
            <a:endParaRPr lang="en-AU" altLang="en-US"/>
          </a:p>
        </p:txBody>
      </p:sp>
      <p:sp>
        <p:nvSpPr>
          <p:cNvPr id="47108" name="Rectangle 27">
            <a:extLst>
              <a:ext uri="{FF2B5EF4-FFF2-40B4-BE49-F238E27FC236}">
                <a16:creationId xmlns:a16="http://schemas.microsoft.com/office/drawing/2014/main" id="{6C7D1B4A-BE63-D1F5-2A2E-A46C887B6119}"/>
              </a:ext>
            </a:extLst>
          </p:cNvPr>
          <p:cNvSpPr>
            <a:spLocks noGrp="1" noChangeArrowheads="1"/>
          </p:cNvSpPr>
          <p:nvPr>
            <p:ph type="body" idx="1"/>
          </p:nvPr>
        </p:nvSpPr>
        <p:spPr>
          <a:xfrm>
            <a:off x="2208214" y="2349500"/>
            <a:ext cx="8270875" cy="3887788"/>
          </a:xfrm>
        </p:spPr>
        <p:txBody>
          <a:bodyPr/>
          <a:lstStyle/>
          <a:p>
            <a:pPr eaLnBrk="1" hangingPunct="1">
              <a:lnSpc>
                <a:spcPct val="90000"/>
              </a:lnSpc>
            </a:pPr>
            <a:r>
              <a:rPr lang="en-US" altLang="en-US" sz="2400"/>
              <a:t>Immediate arithmetic and load instructions</a:t>
            </a:r>
          </a:p>
          <a:p>
            <a:pPr lvl="1" eaLnBrk="1" hangingPunct="1">
              <a:lnSpc>
                <a:spcPct val="90000"/>
              </a:lnSpc>
            </a:pPr>
            <a:r>
              <a:rPr lang="en-US" altLang="en-US" sz="2000"/>
              <a:t>rs1: source or base address register number</a:t>
            </a:r>
          </a:p>
          <a:p>
            <a:pPr lvl="1" eaLnBrk="1" hangingPunct="1">
              <a:lnSpc>
                <a:spcPct val="90000"/>
              </a:lnSpc>
            </a:pPr>
            <a:r>
              <a:rPr lang="en-US" altLang="en-US" sz="2000"/>
              <a:t>immediate: constant operand, or offset added to base address</a:t>
            </a:r>
            <a:endParaRPr lang="en-US" altLang="en-US" sz="1600"/>
          </a:p>
          <a:p>
            <a:pPr lvl="2" eaLnBrk="1" hangingPunct="1">
              <a:lnSpc>
                <a:spcPct val="90000"/>
              </a:lnSpc>
            </a:pPr>
            <a:r>
              <a:rPr lang="en-US" altLang="en-US" sz="1800"/>
              <a:t>2s-complement, sign extended</a:t>
            </a:r>
          </a:p>
          <a:p>
            <a:pPr eaLnBrk="1" hangingPunct="1">
              <a:lnSpc>
                <a:spcPct val="90000"/>
              </a:lnSpc>
            </a:pPr>
            <a:r>
              <a:rPr lang="en-US" altLang="en-US" sz="2400" i="1"/>
              <a:t>Design Principle 3:</a:t>
            </a:r>
            <a:r>
              <a:rPr lang="en-US" altLang="en-US" sz="2400"/>
              <a:t> Good design demands good compromises</a:t>
            </a:r>
          </a:p>
          <a:p>
            <a:pPr lvl="1" eaLnBrk="1" hangingPunct="1">
              <a:lnSpc>
                <a:spcPct val="90000"/>
              </a:lnSpc>
            </a:pPr>
            <a:r>
              <a:rPr lang="en-US" altLang="en-US" sz="2000"/>
              <a:t>Different formats complicate decoding, but allow 32-bit instructions uniformly</a:t>
            </a:r>
          </a:p>
          <a:p>
            <a:pPr lvl="1" eaLnBrk="1" hangingPunct="1">
              <a:lnSpc>
                <a:spcPct val="90000"/>
              </a:lnSpc>
            </a:pPr>
            <a:r>
              <a:rPr lang="en-US" altLang="en-US" sz="2000"/>
              <a:t>Keep formats as similar as possible</a:t>
            </a:r>
            <a:endParaRPr lang="en-US" altLang="en-US"/>
          </a:p>
        </p:txBody>
      </p:sp>
      <p:grpSp>
        <p:nvGrpSpPr>
          <p:cNvPr id="47109" name="Group 1">
            <a:extLst>
              <a:ext uri="{FF2B5EF4-FFF2-40B4-BE49-F238E27FC236}">
                <a16:creationId xmlns:a16="http://schemas.microsoft.com/office/drawing/2014/main" id="{5B722B30-E3BE-4B37-F6E8-CC12E999418E}"/>
              </a:ext>
            </a:extLst>
          </p:cNvPr>
          <p:cNvGrpSpPr>
            <a:grpSpLocks/>
          </p:cNvGrpSpPr>
          <p:nvPr/>
        </p:nvGrpSpPr>
        <p:grpSpPr bwMode="auto">
          <a:xfrm>
            <a:off x="2855914" y="1392239"/>
            <a:ext cx="6772275" cy="776287"/>
            <a:chOff x="1331640" y="1391533"/>
            <a:chExt cx="6771978" cy="777698"/>
          </a:xfrm>
        </p:grpSpPr>
        <p:sp>
          <p:nvSpPr>
            <p:cNvPr id="47110" name="Text Box 5">
              <a:extLst>
                <a:ext uri="{FF2B5EF4-FFF2-40B4-BE49-F238E27FC236}">
                  <a16:creationId xmlns:a16="http://schemas.microsoft.com/office/drawing/2014/main" id="{D424876A-D31A-B24F-14E9-86ACEDB1C2B4}"/>
                </a:ext>
              </a:extLst>
            </p:cNvPr>
            <p:cNvSpPr txBox="1">
              <a:spLocks noChangeArrowheads="1"/>
            </p:cNvSpPr>
            <p:nvPr/>
          </p:nvSpPr>
          <p:spPr bwMode="auto">
            <a:xfrm>
              <a:off x="1331640" y="1391533"/>
              <a:ext cx="2374899"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immediate</a:t>
              </a:r>
              <a:endParaRPr lang="en-AU" altLang="en-US" sz="2000"/>
            </a:p>
          </p:txBody>
        </p:sp>
        <p:sp>
          <p:nvSpPr>
            <p:cNvPr id="47111" name="Text Box 7">
              <a:extLst>
                <a:ext uri="{FF2B5EF4-FFF2-40B4-BE49-F238E27FC236}">
                  <a16:creationId xmlns:a16="http://schemas.microsoft.com/office/drawing/2014/main" id="{685FF28D-E751-9A6A-72C2-98B58515B658}"/>
                </a:ext>
              </a:extLst>
            </p:cNvPr>
            <p:cNvSpPr txBox="1">
              <a:spLocks noChangeArrowheads="1"/>
            </p:cNvSpPr>
            <p:nvPr/>
          </p:nvSpPr>
          <p:spPr bwMode="auto">
            <a:xfrm>
              <a:off x="3708127" y="1391533"/>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rs1</a:t>
              </a:r>
              <a:endParaRPr lang="en-AU" altLang="en-US" sz="2000"/>
            </a:p>
          </p:txBody>
        </p:sp>
        <p:sp>
          <p:nvSpPr>
            <p:cNvPr id="47112" name="Text Box 8">
              <a:extLst>
                <a:ext uri="{FF2B5EF4-FFF2-40B4-BE49-F238E27FC236}">
                  <a16:creationId xmlns:a16="http://schemas.microsoft.com/office/drawing/2014/main" id="{6E313E7D-7A68-C1EF-168D-AF2FD0CBF3E1}"/>
                </a:ext>
              </a:extLst>
            </p:cNvPr>
            <p:cNvSpPr txBox="1">
              <a:spLocks noChangeArrowheads="1"/>
            </p:cNvSpPr>
            <p:nvPr/>
          </p:nvSpPr>
          <p:spPr bwMode="auto">
            <a:xfrm>
              <a:off x="5727131" y="1391533"/>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rd</a:t>
              </a:r>
              <a:endParaRPr lang="en-AU" altLang="en-US" sz="2000"/>
            </a:p>
          </p:txBody>
        </p:sp>
        <p:sp>
          <p:nvSpPr>
            <p:cNvPr id="47113" name="Text Box 9">
              <a:extLst>
                <a:ext uri="{FF2B5EF4-FFF2-40B4-BE49-F238E27FC236}">
                  <a16:creationId xmlns:a16="http://schemas.microsoft.com/office/drawing/2014/main" id="{99739525-4B50-C951-DA6F-DD53A518CAB7}"/>
                </a:ext>
              </a:extLst>
            </p:cNvPr>
            <p:cNvSpPr txBox="1">
              <a:spLocks noChangeArrowheads="1"/>
            </p:cNvSpPr>
            <p:nvPr/>
          </p:nvSpPr>
          <p:spPr bwMode="auto">
            <a:xfrm>
              <a:off x="4789215" y="1391533"/>
              <a:ext cx="936328"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funct3</a:t>
              </a:r>
              <a:endParaRPr lang="en-AU" altLang="en-US" sz="2000"/>
            </a:p>
          </p:txBody>
        </p:sp>
        <p:sp>
          <p:nvSpPr>
            <p:cNvPr id="47114" name="Text Box 10">
              <a:extLst>
                <a:ext uri="{FF2B5EF4-FFF2-40B4-BE49-F238E27FC236}">
                  <a16:creationId xmlns:a16="http://schemas.microsoft.com/office/drawing/2014/main" id="{8AE649FB-E5C4-5BAE-5C75-363848CF402A}"/>
                </a:ext>
              </a:extLst>
            </p:cNvPr>
            <p:cNvSpPr txBox="1">
              <a:spLocks noChangeArrowheads="1"/>
            </p:cNvSpPr>
            <p:nvPr/>
          </p:nvSpPr>
          <p:spPr bwMode="auto">
            <a:xfrm>
              <a:off x="6806631" y="1391533"/>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opcode</a:t>
              </a:r>
              <a:endParaRPr lang="en-AU" altLang="en-US" sz="2000"/>
            </a:p>
          </p:txBody>
        </p:sp>
        <p:sp>
          <p:nvSpPr>
            <p:cNvPr id="47115" name="Text Box 11">
              <a:extLst>
                <a:ext uri="{FF2B5EF4-FFF2-40B4-BE49-F238E27FC236}">
                  <a16:creationId xmlns:a16="http://schemas.microsoft.com/office/drawing/2014/main" id="{5BE3B0FE-66B6-2947-5007-F8A2C936C611}"/>
                </a:ext>
              </a:extLst>
            </p:cNvPr>
            <p:cNvSpPr txBox="1">
              <a:spLocks noChangeArrowheads="1"/>
            </p:cNvSpPr>
            <p:nvPr/>
          </p:nvSpPr>
          <p:spPr bwMode="auto">
            <a:xfrm>
              <a:off x="2078304" y="1828096"/>
              <a:ext cx="7889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12 bits</a:t>
              </a:r>
              <a:endParaRPr lang="en-AU" altLang="en-US" sz="1600"/>
            </a:p>
          </p:txBody>
        </p:sp>
        <p:sp>
          <p:nvSpPr>
            <p:cNvPr id="47116" name="Text Box 12">
              <a:extLst>
                <a:ext uri="{FF2B5EF4-FFF2-40B4-BE49-F238E27FC236}">
                  <a16:creationId xmlns:a16="http://schemas.microsoft.com/office/drawing/2014/main" id="{DE120055-F270-1B15-6142-E82A0659B005}"/>
                </a:ext>
              </a:extLst>
            </p:cNvPr>
            <p:cNvSpPr txBox="1">
              <a:spLocks noChangeArrowheads="1"/>
            </p:cNvSpPr>
            <p:nvPr/>
          </p:nvSpPr>
          <p:spPr bwMode="auto">
            <a:xfrm>
              <a:off x="7094513" y="1830677"/>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7 bits</a:t>
              </a:r>
              <a:endParaRPr lang="en-AU" altLang="en-US" sz="1600"/>
            </a:p>
          </p:txBody>
        </p:sp>
        <p:sp>
          <p:nvSpPr>
            <p:cNvPr id="47117" name="Text Box 14">
              <a:extLst>
                <a:ext uri="{FF2B5EF4-FFF2-40B4-BE49-F238E27FC236}">
                  <a16:creationId xmlns:a16="http://schemas.microsoft.com/office/drawing/2014/main" id="{D6F5D2EF-A7FF-4428-6743-9A096BBFE4F2}"/>
                </a:ext>
              </a:extLst>
            </p:cNvPr>
            <p:cNvSpPr txBox="1">
              <a:spLocks noChangeArrowheads="1"/>
            </p:cNvSpPr>
            <p:nvPr/>
          </p:nvSpPr>
          <p:spPr bwMode="auto">
            <a:xfrm>
              <a:off x="3927202" y="1828096"/>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7118" name="Text Box 15">
              <a:extLst>
                <a:ext uri="{FF2B5EF4-FFF2-40B4-BE49-F238E27FC236}">
                  <a16:creationId xmlns:a16="http://schemas.microsoft.com/office/drawing/2014/main" id="{1434ACA0-4932-5B07-849E-AA9128EAECDC}"/>
                </a:ext>
              </a:extLst>
            </p:cNvPr>
            <p:cNvSpPr txBox="1">
              <a:spLocks noChangeArrowheads="1"/>
            </p:cNvSpPr>
            <p:nvPr/>
          </p:nvSpPr>
          <p:spPr bwMode="auto">
            <a:xfrm>
              <a:off x="5946206" y="1830677"/>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7119" name="Text Box 16">
              <a:extLst>
                <a:ext uri="{FF2B5EF4-FFF2-40B4-BE49-F238E27FC236}">
                  <a16:creationId xmlns:a16="http://schemas.microsoft.com/office/drawing/2014/main" id="{84E47730-2FC2-3C18-847A-99BE8A29E7B8}"/>
                </a:ext>
              </a:extLst>
            </p:cNvPr>
            <p:cNvSpPr txBox="1">
              <a:spLocks noChangeArrowheads="1"/>
            </p:cNvSpPr>
            <p:nvPr/>
          </p:nvSpPr>
          <p:spPr bwMode="auto">
            <a:xfrm>
              <a:off x="4860900" y="1828096"/>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3 bits</a:t>
              </a:r>
              <a:endParaRPr lang="en-AU" altLang="en-US" sz="1600"/>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6">
            <a:extLst>
              <a:ext uri="{FF2B5EF4-FFF2-40B4-BE49-F238E27FC236}">
                <a16:creationId xmlns:a16="http://schemas.microsoft.com/office/drawing/2014/main" id="{7B0BB430-CA41-C081-5EA9-19F4A70A9132}"/>
              </a:ext>
            </a:extLst>
          </p:cNvPr>
          <p:cNvSpPr>
            <a:spLocks noGrp="1" noChangeArrowheads="1"/>
          </p:cNvSpPr>
          <p:nvPr>
            <p:ph type="title"/>
          </p:nvPr>
        </p:nvSpPr>
        <p:spPr/>
        <p:txBody>
          <a:bodyPr/>
          <a:lstStyle/>
          <a:p>
            <a:pPr eaLnBrk="1" hangingPunct="1"/>
            <a:r>
              <a:rPr lang="en-US" altLang="en-US"/>
              <a:t>RISC-V S-format Instructions</a:t>
            </a:r>
            <a:endParaRPr lang="en-AU" altLang="en-US"/>
          </a:p>
        </p:txBody>
      </p:sp>
      <p:sp>
        <p:nvSpPr>
          <p:cNvPr id="49156" name="Rectangle 27">
            <a:extLst>
              <a:ext uri="{FF2B5EF4-FFF2-40B4-BE49-F238E27FC236}">
                <a16:creationId xmlns:a16="http://schemas.microsoft.com/office/drawing/2014/main" id="{3B6D8F8E-E20A-365F-DF03-E146A5F106BA}"/>
              </a:ext>
            </a:extLst>
          </p:cNvPr>
          <p:cNvSpPr>
            <a:spLocks noGrp="1" noChangeArrowheads="1"/>
          </p:cNvSpPr>
          <p:nvPr>
            <p:ph type="body" idx="1"/>
          </p:nvPr>
        </p:nvSpPr>
        <p:spPr>
          <a:xfrm>
            <a:off x="2208214" y="2349500"/>
            <a:ext cx="8270875" cy="3887788"/>
          </a:xfrm>
        </p:spPr>
        <p:txBody>
          <a:bodyPr/>
          <a:lstStyle/>
          <a:p>
            <a:pPr eaLnBrk="1" hangingPunct="1">
              <a:lnSpc>
                <a:spcPct val="90000"/>
              </a:lnSpc>
            </a:pPr>
            <a:r>
              <a:rPr lang="en-US" altLang="en-US" sz="2400"/>
              <a:t>Different immediate format for store instructions</a:t>
            </a:r>
          </a:p>
          <a:p>
            <a:pPr lvl="1" eaLnBrk="1" hangingPunct="1">
              <a:lnSpc>
                <a:spcPct val="90000"/>
              </a:lnSpc>
            </a:pPr>
            <a:r>
              <a:rPr lang="en-US" altLang="en-US" sz="2000"/>
              <a:t>rs1: base address register number</a:t>
            </a:r>
          </a:p>
          <a:p>
            <a:pPr lvl="1" eaLnBrk="1" hangingPunct="1">
              <a:lnSpc>
                <a:spcPct val="90000"/>
              </a:lnSpc>
            </a:pPr>
            <a:r>
              <a:rPr lang="en-US" altLang="en-US" sz="2000"/>
              <a:t>rs2: source operand register number</a:t>
            </a:r>
          </a:p>
          <a:p>
            <a:pPr lvl="1" eaLnBrk="1" hangingPunct="1">
              <a:lnSpc>
                <a:spcPct val="90000"/>
              </a:lnSpc>
            </a:pPr>
            <a:r>
              <a:rPr lang="en-US" altLang="en-US" sz="2000"/>
              <a:t>immediate: offset added to base address</a:t>
            </a:r>
          </a:p>
          <a:p>
            <a:pPr lvl="2" eaLnBrk="1" hangingPunct="1">
              <a:lnSpc>
                <a:spcPct val="90000"/>
              </a:lnSpc>
            </a:pPr>
            <a:r>
              <a:rPr lang="en-US" altLang="en-US" sz="1800"/>
              <a:t>Split so that rs1 and rs2 fields always in the same place</a:t>
            </a:r>
          </a:p>
        </p:txBody>
      </p:sp>
      <p:grpSp>
        <p:nvGrpSpPr>
          <p:cNvPr id="49157" name="Group 15">
            <a:extLst>
              <a:ext uri="{FF2B5EF4-FFF2-40B4-BE49-F238E27FC236}">
                <a16:creationId xmlns:a16="http://schemas.microsoft.com/office/drawing/2014/main" id="{B0870D1D-CC1F-C671-08A8-81118F57F1C0}"/>
              </a:ext>
            </a:extLst>
          </p:cNvPr>
          <p:cNvGrpSpPr>
            <a:grpSpLocks/>
          </p:cNvGrpSpPr>
          <p:nvPr/>
        </p:nvGrpSpPr>
        <p:grpSpPr bwMode="auto">
          <a:xfrm>
            <a:off x="2855914" y="1392239"/>
            <a:ext cx="6772275" cy="776287"/>
            <a:chOff x="1331640" y="1391533"/>
            <a:chExt cx="6771978" cy="777698"/>
          </a:xfrm>
        </p:grpSpPr>
        <p:sp>
          <p:nvSpPr>
            <p:cNvPr id="49160" name="Text Box 5">
              <a:extLst>
                <a:ext uri="{FF2B5EF4-FFF2-40B4-BE49-F238E27FC236}">
                  <a16:creationId xmlns:a16="http://schemas.microsoft.com/office/drawing/2014/main" id="{E4689944-28C1-E2EE-497C-C8A6E034F69A}"/>
                </a:ext>
              </a:extLst>
            </p:cNvPr>
            <p:cNvSpPr txBox="1">
              <a:spLocks noChangeArrowheads="1"/>
            </p:cNvSpPr>
            <p:nvPr/>
          </p:nvSpPr>
          <p:spPr bwMode="auto">
            <a:xfrm>
              <a:off x="1331640" y="1391533"/>
              <a:ext cx="1296987" cy="37000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 </a:t>
              </a:r>
              <a:endParaRPr lang="en-AU" altLang="en-US" sz="2000"/>
            </a:p>
          </p:txBody>
        </p:sp>
        <p:sp>
          <p:nvSpPr>
            <p:cNvPr id="49161" name="Text Box 6">
              <a:extLst>
                <a:ext uri="{FF2B5EF4-FFF2-40B4-BE49-F238E27FC236}">
                  <a16:creationId xmlns:a16="http://schemas.microsoft.com/office/drawing/2014/main" id="{D1D3302E-D52C-2C02-D994-640B60CAA8D5}"/>
                </a:ext>
              </a:extLst>
            </p:cNvPr>
            <p:cNvSpPr txBox="1">
              <a:spLocks noChangeArrowheads="1"/>
            </p:cNvSpPr>
            <p:nvPr/>
          </p:nvSpPr>
          <p:spPr bwMode="auto">
            <a:xfrm>
              <a:off x="2628627" y="1391533"/>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rs2</a:t>
              </a:r>
              <a:endParaRPr lang="en-AU" altLang="en-US" sz="2000"/>
            </a:p>
          </p:txBody>
        </p:sp>
        <p:sp>
          <p:nvSpPr>
            <p:cNvPr id="49162" name="Text Box 7">
              <a:extLst>
                <a:ext uri="{FF2B5EF4-FFF2-40B4-BE49-F238E27FC236}">
                  <a16:creationId xmlns:a16="http://schemas.microsoft.com/office/drawing/2014/main" id="{467662D2-1354-6D83-D54F-AD0470C60B70}"/>
                </a:ext>
              </a:extLst>
            </p:cNvPr>
            <p:cNvSpPr txBox="1">
              <a:spLocks noChangeArrowheads="1"/>
            </p:cNvSpPr>
            <p:nvPr/>
          </p:nvSpPr>
          <p:spPr bwMode="auto">
            <a:xfrm>
              <a:off x="3708127" y="1391533"/>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rs1</a:t>
              </a:r>
              <a:endParaRPr lang="en-AU" altLang="en-US" sz="2000"/>
            </a:p>
          </p:txBody>
        </p:sp>
        <p:sp>
          <p:nvSpPr>
            <p:cNvPr id="49163" name="Text Box 8">
              <a:extLst>
                <a:ext uri="{FF2B5EF4-FFF2-40B4-BE49-F238E27FC236}">
                  <a16:creationId xmlns:a16="http://schemas.microsoft.com/office/drawing/2014/main" id="{CD8F5844-657E-CF93-9F0A-5ACFFE1C3E58}"/>
                </a:ext>
              </a:extLst>
            </p:cNvPr>
            <p:cNvSpPr txBox="1">
              <a:spLocks noChangeArrowheads="1"/>
            </p:cNvSpPr>
            <p:nvPr/>
          </p:nvSpPr>
          <p:spPr bwMode="auto">
            <a:xfrm>
              <a:off x="5727131" y="1391533"/>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 </a:t>
              </a:r>
              <a:endParaRPr lang="en-AU" altLang="en-US" sz="2000"/>
            </a:p>
          </p:txBody>
        </p:sp>
        <p:sp>
          <p:nvSpPr>
            <p:cNvPr id="49164" name="Text Box 9">
              <a:extLst>
                <a:ext uri="{FF2B5EF4-FFF2-40B4-BE49-F238E27FC236}">
                  <a16:creationId xmlns:a16="http://schemas.microsoft.com/office/drawing/2014/main" id="{C88613B9-5553-079A-53E2-24EC42A0FCC8}"/>
                </a:ext>
              </a:extLst>
            </p:cNvPr>
            <p:cNvSpPr txBox="1">
              <a:spLocks noChangeArrowheads="1"/>
            </p:cNvSpPr>
            <p:nvPr/>
          </p:nvSpPr>
          <p:spPr bwMode="auto">
            <a:xfrm>
              <a:off x="4789215" y="1391533"/>
              <a:ext cx="936328"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funct3</a:t>
              </a:r>
              <a:endParaRPr lang="en-AU" altLang="en-US" sz="2000"/>
            </a:p>
          </p:txBody>
        </p:sp>
        <p:sp>
          <p:nvSpPr>
            <p:cNvPr id="49165" name="Text Box 10">
              <a:extLst>
                <a:ext uri="{FF2B5EF4-FFF2-40B4-BE49-F238E27FC236}">
                  <a16:creationId xmlns:a16="http://schemas.microsoft.com/office/drawing/2014/main" id="{DCE38B34-ACF1-5788-988F-57D49DA5B35D}"/>
                </a:ext>
              </a:extLst>
            </p:cNvPr>
            <p:cNvSpPr txBox="1">
              <a:spLocks noChangeArrowheads="1"/>
            </p:cNvSpPr>
            <p:nvPr/>
          </p:nvSpPr>
          <p:spPr bwMode="auto">
            <a:xfrm>
              <a:off x="6806631" y="1391533"/>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opcode</a:t>
              </a:r>
              <a:endParaRPr lang="en-AU" altLang="en-US" sz="2000"/>
            </a:p>
          </p:txBody>
        </p:sp>
        <p:sp>
          <p:nvSpPr>
            <p:cNvPr id="49166" name="Text Box 11">
              <a:extLst>
                <a:ext uri="{FF2B5EF4-FFF2-40B4-BE49-F238E27FC236}">
                  <a16:creationId xmlns:a16="http://schemas.microsoft.com/office/drawing/2014/main" id="{1EF5B423-3E35-6DFC-3F95-7FCCB17234B6}"/>
                </a:ext>
              </a:extLst>
            </p:cNvPr>
            <p:cNvSpPr txBox="1">
              <a:spLocks noChangeArrowheads="1"/>
            </p:cNvSpPr>
            <p:nvPr/>
          </p:nvSpPr>
          <p:spPr bwMode="auto">
            <a:xfrm>
              <a:off x="1619522" y="1828096"/>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7 bits</a:t>
              </a:r>
              <a:endParaRPr lang="en-AU" altLang="en-US" sz="1600"/>
            </a:p>
          </p:txBody>
        </p:sp>
        <p:sp>
          <p:nvSpPr>
            <p:cNvPr id="49167" name="Text Box 12">
              <a:extLst>
                <a:ext uri="{FF2B5EF4-FFF2-40B4-BE49-F238E27FC236}">
                  <a16:creationId xmlns:a16="http://schemas.microsoft.com/office/drawing/2014/main" id="{4A7137BB-97DE-8194-8894-9816DC78EE23}"/>
                </a:ext>
              </a:extLst>
            </p:cNvPr>
            <p:cNvSpPr txBox="1">
              <a:spLocks noChangeArrowheads="1"/>
            </p:cNvSpPr>
            <p:nvPr/>
          </p:nvSpPr>
          <p:spPr bwMode="auto">
            <a:xfrm>
              <a:off x="7094513" y="1830677"/>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7 bits</a:t>
              </a:r>
              <a:endParaRPr lang="en-AU" altLang="en-US" sz="1600"/>
            </a:p>
          </p:txBody>
        </p:sp>
        <p:sp>
          <p:nvSpPr>
            <p:cNvPr id="49168" name="Text Box 13">
              <a:extLst>
                <a:ext uri="{FF2B5EF4-FFF2-40B4-BE49-F238E27FC236}">
                  <a16:creationId xmlns:a16="http://schemas.microsoft.com/office/drawing/2014/main" id="{9C255D21-2C45-219B-D050-1E07A827C241}"/>
                </a:ext>
              </a:extLst>
            </p:cNvPr>
            <p:cNvSpPr txBox="1">
              <a:spLocks noChangeArrowheads="1"/>
            </p:cNvSpPr>
            <p:nvPr/>
          </p:nvSpPr>
          <p:spPr bwMode="auto">
            <a:xfrm>
              <a:off x="2846115" y="1828096"/>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9169" name="Text Box 14">
              <a:extLst>
                <a:ext uri="{FF2B5EF4-FFF2-40B4-BE49-F238E27FC236}">
                  <a16:creationId xmlns:a16="http://schemas.microsoft.com/office/drawing/2014/main" id="{C0579D40-F1D4-67CE-181F-CFF8060C5B6B}"/>
                </a:ext>
              </a:extLst>
            </p:cNvPr>
            <p:cNvSpPr txBox="1">
              <a:spLocks noChangeArrowheads="1"/>
            </p:cNvSpPr>
            <p:nvPr/>
          </p:nvSpPr>
          <p:spPr bwMode="auto">
            <a:xfrm>
              <a:off x="3927202" y="1828096"/>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9170" name="Text Box 15">
              <a:extLst>
                <a:ext uri="{FF2B5EF4-FFF2-40B4-BE49-F238E27FC236}">
                  <a16:creationId xmlns:a16="http://schemas.microsoft.com/office/drawing/2014/main" id="{AD033364-A1A5-C915-A0AF-DADD1D8A3D18}"/>
                </a:ext>
              </a:extLst>
            </p:cNvPr>
            <p:cNvSpPr txBox="1">
              <a:spLocks noChangeArrowheads="1"/>
            </p:cNvSpPr>
            <p:nvPr/>
          </p:nvSpPr>
          <p:spPr bwMode="auto">
            <a:xfrm>
              <a:off x="5946206" y="1830677"/>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9171" name="Text Box 16">
              <a:extLst>
                <a:ext uri="{FF2B5EF4-FFF2-40B4-BE49-F238E27FC236}">
                  <a16:creationId xmlns:a16="http://schemas.microsoft.com/office/drawing/2014/main" id="{A38BD954-6896-DAB6-26A4-F12EF34680D5}"/>
                </a:ext>
              </a:extLst>
            </p:cNvPr>
            <p:cNvSpPr txBox="1">
              <a:spLocks noChangeArrowheads="1"/>
            </p:cNvSpPr>
            <p:nvPr/>
          </p:nvSpPr>
          <p:spPr bwMode="auto">
            <a:xfrm>
              <a:off x="4860900" y="1828096"/>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3 bits</a:t>
              </a:r>
              <a:endParaRPr lang="en-AU" altLang="en-US" sz="1600"/>
            </a:p>
          </p:txBody>
        </p:sp>
      </p:grpSp>
      <p:sp>
        <p:nvSpPr>
          <p:cNvPr id="49158" name="TextBox 2">
            <a:extLst>
              <a:ext uri="{FF2B5EF4-FFF2-40B4-BE49-F238E27FC236}">
                <a16:creationId xmlns:a16="http://schemas.microsoft.com/office/drawing/2014/main" id="{D92B4499-187D-ABBC-D322-6389B170FCE0}"/>
              </a:ext>
            </a:extLst>
          </p:cNvPr>
          <p:cNvSpPr txBox="1">
            <a:spLocks noChangeArrowheads="1"/>
          </p:cNvSpPr>
          <p:nvPr/>
        </p:nvSpPr>
        <p:spPr bwMode="auto">
          <a:xfrm>
            <a:off x="2913063" y="1414464"/>
            <a:ext cx="1181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imm[11:5]</a:t>
            </a:r>
          </a:p>
        </p:txBody>
      </p:sp>
      <p:sp>
        <p:nvSpPr>
          <p:cNvPr id="49159" name="TextBox 37">
            <a:extLst>
              <a:ext uri="{FF2B5EF4-FFF2-40B4-BE49-F238E27FC236}">
                <a16:creationId xmlns:a16="http://schemas.microsoft.com/office/drawing/2014/main" id="{9094E257-6D88-1315-D722-8160B5BDCBDE}"/>
              </a:ext>
            </a:extLst>
          </p:cNvPr>
          <p:cNvSpPr txBox="1">
            <a:spLocks noChangeArrowheads="1"/>
          </p:cNvSpPr>
          <p:nvPr/>
        </p:nvSpPr>
        <p:spPr bwMode="auto">
          <a:xfrm>
            <a:off x="7259639" y="1414464"/>
            <a:ext cx="1069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imm[4:0]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a:extLst>
              <a:ext uri="{FF2B5EF4-FFF2-40B4-BE49-F238E27FC236}">
                <a16:creationId xmlns:a16="http://schemas.microsoft.com/office/drawing/2014/main" id="{3C1E1832-1D43-FABE-C9DF-6AEF44E3B622}"/>
              </a:ext>
            </a:extLst>
          </p:cNvPr>
          <p:cNvSpPr>
            <a:spLocks noGrp="1" noChangeArrowheads="1"/>
          </p:cNvSpPr>
          <p:nvPr>
            <p:ph type="title"/>
          </p:nvPr>
        </p:nvSpPr>
        <p:spPr/>
        <p:txBody>
          <a:bodyPr/>
          <a:lstStyle/>
          <a:p>
            <a:pPr eaLnBrk="1" hangingPunct="1"/>
            <a:r>
              <a:rPr lang="en-US" altLang="en-US"/>
              <a:t>Logical Operations</a:t>
            </a:r>
            <a:endParaRPr lang="en-AU" altLang="en-US"/>
          </a:p>
        </p:txBody>
      </p:sp>
      <p:sp>
        <p:nvSpPr>
          <p:cNvPr id="53252" name="Rectangle 3">
            <a:extLst>
              <a:ext uri="{FF2B5EF4-FFF2-40B4-BE49-F238E27FC236}">
                <a16:creationId xmlns:a16="http://schemas.microsoft.com/office/drawing/2014/main" id="{BC74EFF8-A52C-4356-1625-097CB3CCDA78}"/>
              </a:ext>
            </a:extLst>
          </p:cNvPr>
          <p:cNvSpPr>
            <a:spLocks noGrp="1" noChangeArrowheads="1"/>
          </p:cNvSpPr>
          <p:nvPr>
            <p:ph type="body" idx="1"/>
          </p:nvPr>
        </p:nvSpPr>
        <p:spPr>
          <a:xfrm>
            <a:off x="2208214" y="1125538"/>
            <a:ext cx="8270875" cy="690562"/>
          </a:xfrm>
        </p:spPr>
        <p:txBody>
          <a:bodyPr/>
          <a:lstStyle/>
          <a:p>
            <a:pPr eaLnBrk="1" hangingPunct="1"/>
            <a:r>
              <a:rPr lang="en-US" altLang="en-US"/>
              <a:t>Instructions for bitwise manipulation</a:t>
            </a:r>
            <a:endParaRPr lang="en-AU" altLang="en-US"/>
          </a:p>
        </p:txBody>
      </p:sp>
      <p:graphicFrame>
        <p:nvGraphicFramePr>
          <p:cNvPr id="275503" name="Group 47">
            <a:extLst>
              <a:ext uri="{FF2B5EF4-FFF2-40B4-BE49-F238E27FC236}">
                <a16:creationId xmlns:a16="http://schemas.microsoft.com/office/drawing/2014/main" id="{A7247488-7336-7E23-3536-961E2B0BF8CF}"/>
              </a:ext>
            </a:extLst>
          </p:cNvPr>
          <p:cNvGraphicFramePr>
            <a:graphicFrameLocks noGrp="1"/>
          </p:cNvGraphicFramePr>
          <p:nvPr/>
        </p:nvGraphicFramePr>
        <p:xfrm>
          <a:off x="2566988" y="1773238"/>
          <a:ext cx="7200900" cy="3295652"/>
        </p:xfrm>
        <a:graphic>
          <a:graphicData uri="http://schemas.openxmlformats.org/drawingml/2006/table">
            <a:tbl>
              <a:tblPr/>
              <a:tblGrid>
                <a:gridCol w="2233612">
                  <a:extLst>
                    <a:ext uri="{9D8B030D-6E8A-4147-A177-3AD203B41FA5}">
                      <a16:colId xmlns:a16="http://schemas.microsoft.com/office/drawing/2014/main" val="20000"/>
                    </a:ext>
                  </a:extLst>
                </a:gridCol>
                <a:gridCol w="1366838">
                  <a:extLst>
                    <a:ext uri="{9D8B030D-6E8A-4147-A177-3AD203B41FA5}">
                      <a16:colId xmlns:a16="http://schemas.microsoft.com/office/drawing/2014/main" val="20001"/>
                    </a:ext>
                  </a:extLst>
                </a:gridCol>
                <a:gridCol w="1512887">
                  <a:extLst>
                    <a:ext uri="{9D8B030D-6E8A-4147-A177-3AD203B41FA5}">
                      <a16:colId xmlns:a16="http://schemas.microsoft.com/office/drawing/2014/main" val="20002"/>
                    </a:ext>
                  </a:extLst>
                </a:gridCol>
                <a:gridCol w="2087563">
                  <a:extLst>
                    <a:ext uri="{9D8B030D-6E8A-4147-A177-3AD203B41FA5}">
                      <a16:colId xmlns:a16="http://schemas.microsoft.com/office/drawing/2014/main" val="20003"/>
                    </a:ext>
                  </a:extLst>
                </a:gridCol>
              </a:tblGrid>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Arial" charset="0"/>
                        </a:rPr>
                        <a:t>Operation</a:t>
                      </a:r>
                      <a:endParaRPr kumimoji="0" lang="en-AU" sz="2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C</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Java</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Arial" charset="0"/>
                        </a:rPr>
                        <a:t>RISC-V</a:t>
                      </a:r>
                      <a:endParaRPr kumimoji="0" lang="en-AU" sz="2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Shift left</a:t>
                      </a:r>
                      <a:endParaRPr kumimoji="0" lang="en-AU"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&lt;&lt;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&lt;&lt;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err="1">
                          <a:ln>
                            <a:noFill/>
                          </a:ln>
                          <a:solidFill>
                            <a:schemeClr val="tx1"/>
                          </a:solidFill>
                          <a:effectLst/>
                          <a:latin typeface="Lucida Console" pitchFamily="49" charset="0"/>
                        </a:rPr>
                        <a:t>slli</a:t>
                      </a:r>
                      <a:endParaRPr kumimoji="0" lang="en-AU" sz="2400" b="0" i="0" u="none" strike="noStrike" cap="none" normalizeH="0" baseline="0" dirty="0">
                        <a:ln>
                          <a:noFill/>
                        </a:ln>
                        <a:solidFill>
                          <a:schemeClr val="tx1"/>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Shift right</a:t>
                      </a:r>
                      <a:endParaRPr kumimoji="0" lang="en-AU"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&gt;&gt;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&gt;&gt;&gt;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err="1">
                          <a:ln>
                            <a:noFill/>
                          </a:ln>
                          <a:solidFill>
                            <a:schemeClr val="tx1"/>
                          </a:solidFill>
                          <a:effectLst/>
                          <a:latin typeface="Lucida Console" pitchFamily="49" charset="0"/>
                        </a:rPr>
                        <a:t>srli</a:t>
                      </a:r>
                      <a:endParaRPr kumimoji="0" lang="en-AU" sz="2400" b="0" i="0" u="none" strike="noStrike" cap="none" normalizeH="0" baseline="0" dirty="0">
                        <a:ln>
                          <a:noFill/>
                        </a:ln>
                        <a:solidFill>
                          <a:schemeClr val="tx1"/>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Bit-by-bit AND</a:t>
                      </a:r>
                      <a:endParaRPr kumimoji="0" lang="en-AU"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&amp;</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&amp;</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Lucida Console" pitchFamily="49" charset="0"/>
                        </a:rPr>
                        <a:t>and, </a:t>
                      </a:r>
                      <a:r>
                        <a:rPr kumimoji="0" lang="en-US" sz="2400" b="0" i="0" u="none" strike="noStrike" cap="none" normalizeH="0" baseline="0" dirty="0" err="1">
                          <a:ln>
                            <a:noFill/>
                          </a:ln>
                          <a:solidFill>
                            <a:schemeClr val="tx1"/>
                          </a:solidFill>
                          <a:effectLst/>
                          <a:latin typeface="Lucida Console" pitchFamily="49" charset="0"/>
                        </a:rPr>
                        <a:t>andi</a:t>
                      </a:r>
                      <a:endParaRPr kumimoji="0" lang="en-AU" sz="2400" b="0" i="0" u="none" strike="noStrike" cap="none" normalizeH="0" baseline="0" dirty="0">
                        <a:ln>
                          <a:noFill/>
                        </a:ln>
                        <a:solidFill>
                          <a:schemeClr val="tx1"/>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Bit-by-bit OR</a:t>
                      </a:r>
                      <a:endParaRPr kumimoji="0" lang="en-AU"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Lucida Console" pitchFamily="49" charset="0"/>
                        </a:rPr>
                        <a:t>or, </a:t>
                      </a:r>
                      <a:r>
                        <a:rPr kumimoji="0" lang="en-US" sz="2400" b="0" i="0" u="none" strike="noStrike" cap="none" normalizeH="0" baseline="0" dirty="0" err="1">
                          <a:ln>
                            <a:noFill/>
                          </a:ln>
                          <a:solidFill>
                            <a:schemeClr val="tx1"/>
                          </a:solidFill>
                          <a:effectLst/>
                          <a:latin typeface="Lucida Console" pitchFamily="49" charset="0"/>
                        </a:rPr>
                        <a:t>ori</a:t>
                      </a:r>
                      <a:endParaRPr kumimoji="0" lang="en-AU" sz="2400" b="0" i="0" u="none" strike="noStrike" cap="none" normalizeH="0" baseline="0" dirty="0">
                        <a:ln>
                          <a:noFill/>
                        </a:ln>
                        <a:solidFill>
                          <a:schemeClr val="tx1"/>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Arial" charset="0"/>
                        </a:rPr>
                        <a:t>Bit-by-bit XOR</a:t>
                      </a:r>
                      <a:endParaRPr kumimoji="0" lang="en-AU" sz="2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Arial" charset="0"/>
                        </a:rPr>
                        <a:t>^</a:t>
                      </a:r>
                      <a:endParaRPr kumimoji="0" lang="en-AU" sz="2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Arial" charset="0"/>
                        </a:rPr>
                        <a:t>^</a:t>
                      </a:r>
                      <a:endParaRPr kumimoji="0" lang="en-AU" sz="2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err="1">
                          <a:ln>
                            <a:noFill/>
                          </a:ln>
                          <a:solidFill>
                            <a:schemeClr val="tx1"/>
                          </a:solidFill>
                          <a:effectLst/>
                          <a:latin typeface="Lucida Console" pitchFamily="49" charset="0"/>
                        </a:rPr>
                        <a:t>xor</a:t>
                      </a:r>
                      <a:r>
                        <a:rPr kumimoji="0" lang="en-US" sz="2400" b="0" i="0" u="none" strike="noStrike" cap="none" normalizeH="0" baseline="0" dirty="0">
                          <a:ln>
                            <a:noFill/>
                          </a:ln>
                          <a:solidFill>
                            <a:schemeClr val="tx1"/>
                          </a:solidFill>
                          <a:effectLst/>
                          <a:latin typeface="Lucida Console" pitchFamily="49" charset="0"/>
                        </a:rPr>
                        <a:t>, </a:t>
                      </a:r>
                      <a:r>
                        <a:rPr kumimoji="0" lang="en-US" sz="2400" b="0" i="0" u="none" strike="noStrike" cap="none" normalizeH="0" baseline="0" dirty="0" err="1">
                          <a:ln>
                            <a:noFill/>
                          </a:ln>
                          <a:solidFill>
                            <a:schemeClr val="tx1"/>
                          </a:solidFill>
                          <a:effectLst/>
                          <a:latin typeface="Lucida Console" pitchFamily="49" charset="0"/>
                        </a:rPr>
                        <a:t>xori</a:t>
                      </a:r>
                      <a:endParaRPr kumimoji="0" lang="en-AU" sz="2400" b="0" i="0" u="none" strike="noStrike" cap="none" normalizeH="0" baseline="0" dirty="0">
                        <a:ln>
                          <a:noFill/>
                        </a:ln>
                        <a:solidFill>
                          <a:schemeClr val="tx1"/>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dirty="0">
                          <a:ln>
                            <a:noFill/>
                          </a:ln>
                          <a:solidFill>
                            <a:schemeClr val="tx1"/>
                          </a:solidFill>
                          <a:effectLst/>
                          <a:latin typeface="Arial" charset="0"/>
                        </a:rPr>
                        <a:t>Bit-by-bit NOT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2400" b="0" i="0" u="none" strike="noStrike" cap="none" normalizeH="0" baseline="0" dirty="0">
                        <a:ln>
                          <a:noFill/>
                        </a:ln>
                        <a:solidFill>
                          <a:schemeClr val="tx1"/>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3294" name="Rectangle 41">
            <a:extLst>
              <a:ext uri="{FF2B5EF4-FFF2-40B4-BE49-F238E27FC236}">
                <a16:creationId xmlns:a16="http://schemas.microsoft.com/office/drawing/2014/main" id="{3A837D9C-4377-A199-9486-67714DA13641}"/>
              </a:ext>
            </a:extLst>
          </p:cNvPr>
          <p:cNvSpPr>
            <a:spLocks noChangeArrowheads="1"/>
          </p:cNvSpPr>
          <p:nvPr/>
        </p:nvSpPr>
        <p:spPr bwMode="auto">
          <a:xfrm>
            <a:off x="2208213" y="5157789"/>
            <a:ext cx="7772400"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ltLang="en-US"/>
              <a:t>Useful for extracting and inserting groups of bits in a word</a:t>
            </a:r>
            <a:endParaRPr lang="en-AU"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a:extLst>
              <a:ext uri="{FF2B5EF4-FFF2-40B4-BE49-F238E27FC236}">
                <a16:creationId xmlns:a16="http://schemas.microsoft.com/office/drawing/2014/main" id="{098A1AA1-7A81-8803-18EC-9D25966D2210}"/>
              </a:ext>
            </a:extLst>
          </p:cNvPr>
          <p:cNvSpPr>
            <a:spLocks noGrp="1" noChangeArrowheads="1"/>
          </p:cNvSpPr>
          <p:nvPr>
            <p:ph type="title"/>
          </p:nvPr>
        </p:nvSpPr>
        <p:spPr/>
        <p:txBody>
          <a:bodyPr/>
          <a:lstStyle/>
          <a:p>
            <a:pPr eaLnBrk="1" hangingPunct="1"/>
            <a:r>
              <a:rPr lang="en-US" altLang="en-US"/>
              <a:t>Shift Operations</a:t>
            </a:r>
            <a:endParaRPr lang="en-AU" altLang="en-US"/>
          </a:p>
        </p:txBody>
      </p:sp>
      <p:sp>
        <p:nvSpPr>
          <p:cNvPr id="55300" name="Rectangle 3">
            <a:extLst>
              <a:ext uri="{FF2B5EF4-FFF2-40B4-BE49-F238E27FC236}">
                <a16:creationId xmlns:a16="http://schemas.microsoft.com/office/drawing/2014/main" id="{84570409-A513-C800-04B5-FA1C596BEBC4}"/>
              </a:ext>
            </a:extLst>
          </p:cNvPr>
          <p:cNvSpPr>
            <a:spLocks noGrp="1" noChangeArrowheads="1"/>
          </p:cNvSpPr>
          <p:nvPr>
            <p:ph type="body" idx="1"/>
          </p:nvPr>
        </p:nvSpPr>
        <p:spPr>
          <a:xfrm>
            <a:off x="2208214" y="2349500"/>
            <a:ext cx="8270875" cy="3887788"/>
          </a:xfrm>
        </p:spPr>
        <p:txBody>
          <a:bodyPr/>
          <a:lstStyle/>
          <a:p>
            <a:pPr eaLnBrk="1" hangingPunct="1">
              <a:lnSpc>
                <a:spcPct val="90000"/>
              </a:lnSpc>
            </a:pPr>
            <a:r>
              <a:rPr lang="en-US" altLang="en-US"/>
              <a:t>immed: how many positions to shift </a:t>
            </a:r>
          </a:p>
          <a:p>
            <a:pPr eaLnBrk="1" hangingPunct="1">
              <a:lnSpc>
                <a:spcPct val="90000"/>
              </a:lnSpc>
            </a:pPr>
            <a:r>
              <a:rPr lang="en-US" altLang="en-US"/>
              <a:t>Shift left logical</a:t>
            </a:r>
          </a:p>
          <a:p>
            <a:pPr lvl="1" eaLnBrk="1" hangingPunct="1">
              <a:lnSpc>
                <a:spcPct val="90000"/>
              </a:lnSpc>
            </a:pPr>
            <a:r>
              <a:rPr lang="en-US" altLang="en-US"/>
              <a:t>Shift left and fill with 0 bits</a:t>
            </a:r>
          </a:p>
          <a:p>
            <a:pPr lvl="1" eaLnBrk="1" hangingPunct="1">
              <a:lnSpc>
                <a:spcPct val="90000"/>
              </a:lnSpc>
            </a:pPr>
            <a:r>
              <a:rPr lang="en-US" altLang="en-US">
                <a:latin typeface="Lucida Console" panose="020B0609040504020204" pitchFamily="49" charset="0"/>
              </a:rPr>
              <a:t>slli</a:t>
            </a:r>
            <a:r>
              <a:rPr lang="en-US" altLang="en-US"/>
              <a:t> by </a:t>
            </a:r>
            <a:r>
              <a:rPr lang="en-US" altLang="en-US" i="1"/>
              <a:t>i</a:t>
            </a:r>
            <a:r>
              <a:rPr lang="en-US" altLang="en-US"/>
              <a:t> bits multiplies by 2</a:t>
            </a:r>
            <a:r>
              <a:rPr lang="en-US" altLang="en-US" i="1" baseline="30000"/>
              <a:t>i</a:t>
            </a:r>
          </a:p>
          <a:p>
            <a:pPr eaLnBrk="1" hangingPunct="1">
              <a:lnSpc>
                <a:spcPct val="90000"/>
              </a:lnSpc>
            </a:pPr>
            <a:r>
              <a:rPr lang="en-US" altLang="en-US"/>
              <a:t>Shift right logical</a:t>
            </a:r>
          </a:p>
          <a:p>
            <a:pPr lvl="1" eaLnBrk="1" hangingPunct="1">
              <a:lnSpc>
                <a:spcPct val="90000"/>
              </a:lnSpc>
            </a:pPr>
            <a:r>
              <a:rPr lang="en-US" altLang="en-US"/>
              <a:t>Shift right and fill with 0 bits</a:t>
            </a:r>
          </a:p>
          <a:p>
            <a:pPr lvl="1" eaLnBrk="1" hangingPunct="1">
              <a:lnSpc>
                <a:spcPct val="90000"/>
              </a:lnSpc>
            </a:pPr>
            <a:r>
              <a:rPr lang="en-US" altLang="en-US">
                <a:latin typeface="Lucida Console" panose="020B0609040504020204" pitchFamily="49" charset="0"/>
              </a:rPr>
              <a:t>srli</a:t>
            </a:r>
            <a:r>
              <a:rPr lang="en-US" altLang="en-US"/>
              <a:t> by </a:t>
            </a:r>
            <a:r>
              <a:rPr lang="en-US" altLang="en-US" i="1"/>
              <a:t>i</a:t>
            </a:r>
            <a:r>
              <a:rPr lang="en-US" altLang="en-US"/>
              <a:t> bits divides by 2</a:t>
            </a:r>
            <a:r>
              <a:rPr lang="en-US" altLang="en-US" i="1" baseline="30000"/>
              <a:t>i</a:t>
            </a:r>
            <a:r>
              <a:rPr lang="en-US" altLang="en-US"/>
              <a:t> (unsigned only)</a:t>
            </a:r>
            <a:endParaRPr lang="en-AU" altLang="en-US"/>
          </a:p>
        </p:txBody>
      </p:sp>
      <p:sp>
        <p:nvSpPr>
          <p:cNvPr id="55301" name="Text Box 7">
            <a:extLst>
              <a:ext uri="{FF2B5EF4-FFF2-40B4-BE49-F238E27FC236}">
                <a16:creationId xmlns:a16="http://schemas.microsoft.com/office/drawing/2014/main" id="{439E479E-7EFD-CDC9-64AE-753774C54991}"/>
              </a:ext>
            </a:extLst>
          </p:cNvPr>
          <p:cNvSpPr txBox="1">
            <a:spLocks noChangeArrowheads="1"/>
          </p:cNvSpPr>
          <p:nvPr/>
        </p:nvSpPr>
        <p:spPr bwMode="auto">
          <a:xfrm>
            <a:off x="5232400" y="1389064"/>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rs1</a:t>
            </a:r>
            <a:endParaRPr lang="en-AU" altLang="en-US" sz="2000"/>
          </a:p>
        </p:txBody>
      </p:sp>
      <p:sp>
        <p:nvSpPr>
          <p:cNvPr id="55302" name="Text Box 8">
            <a:extLst>
              <a:ext uri="{FF2B5EF4-FFF2-40B4-BE49-F238E27FC236}">
                <a16:creationId xmlns:a16="http://schemas.microsoft.com/office/drawing/2014/main" id="{78EB58CB-9564-1E16-A08D-FD4597D059DD}"/>
              </a:ext>
            </a:extLst>
          </p:cNvPr>
          <p:cNvSpPr txBox="1">
            <a:spLocks noChangeArrowheads="1"/>
          </p:cNvSpPr>
          <p:nvPr/>
        </p:nvSpPr>
        <p:spPr bwMode="auto">
          <a:xfrm>
            <a:off x="7251700" y="1389064"/>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rd</a:t>
            </a:r>
            <a:endParaRPr lang="en-AU" altLang="en-US" sz="2000"/>
          </a:p>
        </p:txBody>
      </p:sp>
      <p:sp>
        <p:nvSpPr>
          <p:cNvPr id="55303" name="Text Box 9">
            <a:extLst>
              <a:ext uri="{FF2B5EF4-FFF2-40B4-BE49-F238E27FC236}">
                <a16:creationId xmlns:a16="http://schemas.microsoft.com/office/drawing/2014/main" id="{162FCD46-1342-855C-6957-5692D10ED735}"/>
              </a:ext>
            </a:extLst>
          </p:cNvPr>
          <p:cNvSpPr txBox="1">
            <a:spLocks noChangeArrowheads="1"/>
          </p:cNvSpPr>
          <p:nvPr/>
        </p:nvSpPr>
        <p:spPr bwMode="auto">
          <a:xfrm>
            <a:off x="6313489" y="1389064"/>
            <a:ext cx="936625"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funct3</a:t>
            </a:r>
            <a:endParaRPr lang="en-AU" altLang="en-US" sz="2000"/>
          </a:p>
        </p:txBody>
      </p:sp>
      <p:sp>
        <p:nvSpPr>
          <p:cNvPr id="55304" name="Text Box 10">
            <a:extLst>
              <a:ext uri="{FF2B5EF4-FFF2-40B4-BE49-F238E27FC236}">
                <a16:creationId xmlns:a16="http://schemas.microsoft.com/office/drawing/2014/main" id="{02EA10B7-4710-02C7-A800-DBA28114AD25}"/>
              </a:ext>
            </a:extLst>
          </p:cNvPr>
          <p:cNvSpPr txBox="1">
            <a:spLocks noChangeArrowheads="1"/>
          </p:cNvSpPr>
          <p:nvPr/>
        </p:nvSpPr>
        <p:spPr bwMode="auto">
          <a:xfrm>
            <a:off x="8331200" y="1389064"/>
            <a:ext cx="1296988"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opcode</a:t>
            </a:r>
            <a:endParaRPr lang="en-AU" altLang="en-US" sz="2000"/>
          </a:p>
        </p:txBody>
      </p:sp>
      <p:sp>
        <p:nvSpPr>
          <p:cNvPr id="55305" name="Text Box 11">
            <a:extLst>
              <a:ext uri="{FF2B5EF4-FFF2-40B4-BE49-F238E27FC236}">
                <a16:creationId xmlns:a16="http://schemas.microsoft.com/office/drawing/2014/main" id="{6BBB8529-64CA-95F7-C893-55DAEBE89CDD}"/>
              </a:ext>
            </a:extLst>
          </p:cNvPr>
          <p:cNvSpPr txBox="1">
            <a:spLocks noChangeArrowheads="1"/>
          </p:cNvSpPr>
          <p:nvPr/>
        </p:nvSpPr>
        <p:spPr bwMode="auto">
          <a:xfrm>
            <a:off x="3189289" y="1828800"/>
            <a:ext cx="6762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55306" name="Text Box 12">
            <a:extLst>
              <a:ext uri="{FF2B5EF4-FFF2-40B4-BE49-F238E27FC236}">
                <a16:creationId xmlns:a16="http://schemas.microsoft.com/office/drawing/2014/main" id="{E7C399E2-4571-D671-D6C3-9842BAD17009}"/>
              </a:ext>
            </a:extLst>
          </p:cNvPr>
          <p:cNvSpPr txBox="1">
            <a:spLocks noChangeArrowheads="1"/>
          </p:cNvSpPr>
          <p:nvPr/>
        </p:nvSpPr>
        <p:spPr bwMode="auto">
          <a:xfrm>
            <a:off x="8618539" y="1830389"/>
            <a:ext cx="6746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7 bits</a:t>
            </a:r>
            <a:endParaRPr lang="en-AU" altLang="en-US" sz="1600"/>
          </a:p>
        </p:txBody>
      </p:sp>
      <p:sp>
        <p:nvSpPr>
          <p:cNvPr id="55307" name="Text Box 14">
            <a:extLst>
              <a:ext uri="{FF2B5EF4-FFF2-40B4-BE49-F238E27FC236}">
                <a16:creationId xmlns:a16="http://schemas.microsoft.com/office/drawing/2014/main" id="{E06E2D7F-F5AE-FC0F-2AC2-E7DE45FA4A62}"/>
              </a:ext>
            </a:extLst>
          </p:cNvPr>
          <p:cNvSpPr txBox="1">
            <a:spLocks noChangeArrowheads="1"/>
          </p:cNvSpPr>
          <p:nvPr/>
        </p:nvSpPr>
        <p:spPr bwMode="auto">
          <a:xfrm>
            <a:off x="5451476" y="1828800"/>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55308" name="Text Box 15">
            <a:extLst>
              <a:ext uri="{FF2B5EF4-FFF2-40B4-BE49-F238E27FC236}">
                <a16:creationId xmlns:a16="http://schemas.microsoft.com/office/drawing/2014/main" id="{FFAA980D-116B-ACED-F62E-F0975347A14D}"/>
              </a:ext>
            </a:extLst>
          </p:cNvPr>
          <p:cNvSpPr txBox="1">
            <a:spLocks noChangeArrowheads="1"/>
          </p:cNvSpPr>
          <p:nvPr/>
        </p:nvSpPr>
        <p:spPr bwMode="auto">
          <a:xfrm>
            <a:off x="7470776" y="1830388"/>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55309" name="Text Box 16">
            <a:extLst>
              <a:ext uri="{FF2B5EF4-FFF2-40B4-BE49-F238E27FC236}">
                <a16:creationId xmlns:a16="http://schemas.microsoft.com/office/drawing/2014/main" id="{3D0464AE-E701-32E4-2D14-393FFF1622A8}"/>
              </a:ext>
            </a:extLst>
          </p:cNvPr>
          <p:cNvSpPr txBox="1">
            <a:spLocks noChangeArrowheads="1"/>
          </p:cNvSpPr>
          <p:nvPr/>
        </p:nvSpPr>
        <p:spPr bwMode="auto">
          <a:xfrm>
            <a:off x="6384925" y="1828800"/>
            <a:ext cx="674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3 bits</a:t>
            </a:r>
            <a:endParaRPr lang="en-AU" altLang="en-US" sz="1600"/>
          </a:p>
        </p:txBody>
      </p:sp>
      <p:sp>
        <p:nvSpPr>
          <p:cNvPr id="55310" name="Text Box 7">
            <a:extLst>
              <a:ext uri="{FF2B5EF4-FFF2-40B4-BE49-F238E27FC236}">
                <a16:creationId xmlns:a16="http://schemas.microsoft.com/office/drawing/2014/main" id="{15ED0143-B820-4114-BD48-65D6688B8B35}"/>
              </a:ext>
            </a:extLst>
          </p:cNvPr>
          <p:cNvSpPr txBox="1">
            <a:spLocks noChangeArrowheads="1"/>
          </p:cNvSpPr>
          <p:nvPr/>
        </p:nvSpPr>
        <p:spPr bwMode="auto">
          <a:xfrm>
            <a:off x="2924176" y="1389064"/>
            <a:ext cx="1154113"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funct6</a:t>
            </a:r>
            <a:endParaRPr lang="en-AU" altLang="en-US" sz="2000"/>
          </a:p>
        </p:txBody>
      </p:sp>
      <p:sp>
        <p:nvSpPr>
          <p:cNvPr id="55311" name="Text Box 7">
            <a:extLst>
              <a:ext uri="{FF2B5EF4-FFF2-40B4-BE49-F238E27FC236}">
                <a16:creationId xmlns:a16="http://schemas.microsoft.com/office/drawing/2014/main" id="{F5AB976B-017F-0556-38BC-096478D34CB9}"/>
              </a:ext>
            </a:extLst>
          </p:cNvPr>
          <p:cNvSpPr txBox="1">
            <a:spLocks noChangeArrowheads="1"/>
          </p:cNvSpPr>
          <p:nvPr/>
        </p:nvSpPr>
        <p:spPr bwMode="auto">
          <a:xfrm>
            <a:off x="4078289" y="1389064"/>
            <a:ext cx="1152525"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immed</a:t>
            </a:r>
            <a:endParaRPr lang="en-AU" altLang="en-US" sz="2000"/>
          </a:p>
        </p:txBody>
      </p:sp>
      <p:sp>
        <p:nvSpPr>
          <p:cNvPr id="55312" name="Text Box 11">
            <a:extLst>
              <a:ext uri="{FF2B5EF4-FFF2-40B4-BE49-F238E27FC236}">
                <a16:creationId xmlns:a16="http://schemas.microsoft.com/office/drawing/2014/main" id="{3CC11D69-7D55-512E-0CC3-A379067808DE}"/>
              </a:ext>
            </a:extLst>
          </p:cNvPr>
          <p:cNvSpPr txBox="1">
            <a:spLocks noChangeArrowheads="1"/>
          </p:cNvSpPr>
          <p:nvPr/>
        </p:nvSpPr>
        <p:spPr bwMode="auto">
          <a:xfrm>
            <a:off x="4357689" y="1828800"/>
            <a:ext cx="6746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a:extLst>
              <a:ext uri="{FF2B5EF4-FFF2-40B4-BE49-F238E27FC236}">
                <a16:creationId xmlns:a16="http://schemas.microsoft.com/office/drawing/2014/main" id="{1D4846B6-BFF4-C105-236C-8C5A7A431A5F}"/>
              </a:ext>
            </a:extLst>
          </p:cNvPr>
          <p:cNvSpPr>
            <a:spLocks noChangeArrowheads="1"/>
          </p:cNvSpPr>
          <p:nvPr/>
        </p:nvSpPr>
        <p:spPr bwMode="auto">
          <a:xfrm>
            <a:off x="8759825" y="3362326"/>
            <a:ext cx="431800" cy="16049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57348" name="Rectangle 3">
            <a:extLst>
              <a:ext uri="{FF2B5EF4-FFF2-40B4-BE49-F238E27FC236}">
                <a16:creationId xmlns:a16="http://schemas.microsoft.com/office/drawing/2014/main" id="{707CC194-C33C-AFA3-1B65-FFB3F67F21C0}"/>
              </a:ext>
            </a:extLst>
          </p:cNvPr>
          <p:cNvSpPr>
            <a:spLocks noGrp="1" noChangeArrowheads="1"/>
          </p:cNvSpPr>
          <p:nvPr>
            <p:ph type="title"/>
          </p:nvPr>
        </p:nvSpPr>
        <p:spPr/>
        <p:txBody>
          <a:bodyPr/>
          <a:lstStyle/>
          <a:p>
            <a:pPr eaLnBrk="1" hangingPunct="1"/>
            <a:r>
              <a:rPr lang="en-US" altLang="en-US"/>
              <a:t>AND Operations</a:t>
            </a:r>
            <a:endParaRPr lang="en-AU" altLang="en-US"/>
          </a:p>
        </p:txBody>
      </p:sp>
      <p:sp>
        <p:nvSpPr>
          <p:cNvPr id="57349" name="Rectangle 4">
            <a:extLst>
              <a:ext uri="{FF2B5EF4-FFF2-40B4-BE49-F238E27FC236}">
                <a16:creationId xmlns:a16="http://schemas.microsoft.com/office/drawing/2014/main" id="{F6641B40-95B3-B4A2-B287-711B1B6D8255}"/>
              </a:ext>
            </a:extLst>
          </p:cNvPr>
          <p:cNvSpPr>
            <a:spLocks noGrp="1" noChangeArrowheads="1"/>
          </p:cNvSpPr>
          <p:nvPr>
            <p:ph type="body" idx="1"/>
          </p:nvPr>
        </p:nvSpPr>
        <p:spPr>
          <a:xfrm>
            <a:off x="2208214" y="1125539"/>
            <a:ext cx="8270875" cy="2073275"/>
          </a:xfrm>
        </p:spPr>
        <p:txBody>
          <a:bodyPr/>
          <a:lstStyle/>
          <a:p>
            <a:pPr eaLnBrk="1" hangingPunct="1"/>
            <a:r>
              <a:rPr lang="en-US" altLang="en-US"/>
              <a:t>Useful to mask bits in a word</a:t>
            </a:r>
          </a:p>
          <a:p>
            <a:pPr lvl="1" eaLnBrk="1" hangingPunct="1"/>
            <a:r>
              <a:rPr lang="en-US" altLang="en-US"/>
              <a:t>Select some bits, clear others to 0</a:t>
            </a:r>
          </a:p>
          <a:p>
            <a:pPr eaLnBrk="1" hangingPunct="1">
              <a:spcBef>
                <a:spcPct val="50000"/>
              </a:spcBef>
              <a:spcAft>
                <a:spcPct val="30000"/>
              </a:spcAft>
              <a:buFont typeface="Wingdings" panose="05000000000000000000" pitchFamily="2" charset="2"/>
              <a:buNone/>
            </a:pPr>
            <a:r>
              <a:rPr lang="en-US" altLang="en-US">
                <a:latin typeface="Lucida Console" panose="020B0609040504020204" pitchFamily="49" charset="0"/>
              </a:rPr>
              <a:t>	and x9,x10,x11</a:t>
            </a:r>
            <a:endParaRPr lang="en-AU" altLang="en-US">
              <a:latin typeface="Lucida Console" panose="020B0609040504020204" pitchFamily="49" charset="0"/>
            </a:endParaRPr>
          </a:p>
        </p:txBody>
      </p:sp>
      <p:sp>
        <p:nvSpPr>
          <p:cNvPr id="57350" name="Text Box 5">
            <a:extLst>
              <a:ext uri="{FF2B5EF4-FFF2-40B4-BE49-F238E27FC236}">
                <a16:creationId xmlns:a16="http://schemas.microsoft.com/office/drawing/2014/main" id="{792EF913-C549-4CAC-B73F-936F8880A983}"/>
              </a:ext>
            </a:extLst>
          </p:cNvPr>
          <p:cNvSpPr txBox="1">
            <a:spLocks noChangeArrowheads="1"/>
          </p:cNvSpPr>
          <p:nvPr/>
        </p:nvSpPr>
        <p:spPr bwMode="auto">
          <a:xfrm>
            <a:off x="2705101" y="3403600"/>
            <a:ext cx="7783513"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t>00000000 00000000 00000000 00000000 00000000 00000000 00001101 11000000</a:t>
            </a:r>
            <a:endParaRPr lang="en-AU" altLang="en-US" sz="1600"/>
          </a:p>
        </p:txBody>
      </p:sp>
      <p:sp>
        <p:nvSpPr>
          <p:cNvPr id="57351" name="Text Box 7">
            <a:extLst>
              <a:ext uri="{FF2B5EF4-FFF2-40B4-BE49-F238E27FC236}">
                <a16:creationId xmlns:a16="http://schemas.microsoft.com/office/drawing/2014/main" id="{5C9F9429-14C5-6348-8026-3DA058B09150}"/>
              </a:ext>
            </a:extLst>
          </p:cNvPr>
          <p:cNvSpPr txBox="1">
            <a:spLocks noChangeArrowheads="1"/>
          </p:cNvSpPr>
          <p:nvPr/>
        </p:nvSpPr>
        <p:spPr bwMode="auto">
          <a:xfrm>
            <a:off x="2063750" y="3403600"/>
            <a:ext cx="598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x10</a:t>
            </a:r>
            <a:endParaRPr lang="en-AU" altLang="en-US" sz="2000"/>
          </a:p>
        </p:txBody>
      </p:sp>
      <p:sp>
        <p:nvSpPr>
          <p:cNvPr id="57352" name="Text Box 8">
            <a:extLst>
              <a:ext uri="{FF2B5EF4-FFF2-40B4-BE49-F238E27FC236}">
                <a16:creationId xmlns:a16="http://schemas.microsoft.com/office/drawing/2014/main" id="{AE871A23-14D0-3F84-F223-FF95406A3F8D}"/>
              </a:ext>
            </a:extLst>
          </p:cNvPr>
          <p:cNvSpPr txBox="1">
            <a:spLocks noChangeArrowheads="1"/>
          </p:cNvSpPr>
          <p:nvPr/>
        </p:nvSpPr>
        <p:spPr bwMode="auto">
          <a:xfrm>
            <a:off x="2063750" y="3963988"/>
            <a:ext cx="579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x11</a:t>
            </a:r>
            <a:endParaRPr lang="en-AU" altLang="en-US" sz="2000"/>
          </a:p>
        </p:txBody>
      </p:sp>
      <p:sp>
        <p:nvSpPr>
          <p:cNvPr id="57353" name="Text Box 10">
            <a:extLst>
              <a:ext uri="{FF2B5EF4-FFF2-40B4-BE49-F238E27FC236}">
                <a16:creationId xmlns:a16="http://schemas.microsoft.com/office/drawing/2014/main" id="{FF5201C2-0A4A-0F20-A9BF-EC523D2F3CAF}"/>
              </a:ext>
            </a:extLst>
          </p:cNvPr>
          <p:cNvSpPr txBox="1">
            <a:spLocks noChangeArrowheads="1"/>
          </p:cNvSpPr>
          <p:nvPr/>
        </p:nvSpPr>
        <p:spPr bwMode="auto">
          <a:xfrm>
            <a:off x="2063751" y="4611688"/>
            <a:ext cx="455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x9</a:t>
            </a:r>
            <a:endParaRPr lang="en-AU" altLang="en-US" sz="2000"/>
          </a:p>
        </p:txBody>
      </p:sp>
      <p:sp>
        <p:nvSpPr>
          <p:cNvPr id="57354" name="Text Box 5">
            <a:extLst>
              <a:ext uri="{FF2B5EF4-FFF2-40B4-BE49-F238E27FC236}">
                <a16:creationId xmlns:a16="http://schemas.microsoft.com/office/drawing/2014/main" id="{90AD5EC9-E0C0-1537-7CC7-A13C8C2A00DA}"/>
              </a:ext>
            </a:extLst>
          </p:cNvPr>
          <p:cNvSpPr txBox="1">
            <a:spLocks noChangeArrowheads="1"/>
          </p:cNvSpPr>
          <p:nvPr/>
        </p:nvSpPr>
        <p:spPr bwMode="auto">
          <a:xfrm>
            <a:off x="2705101" y="3987800"/>
            <a:ext cx="7783513"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t>00000000 00000000 00000000 00000000 00000000 00000000 00111100 00000000</a:t>
            </a:r>
            <a:endParaRPr lang="en-AU" altLang="en-US" sz="1600"/>
          </a:p>
        </p:txBody>
      </p:sp>
      <p:sp>
        <p:nvSpPr>
          <p:cNvPr id="57355" name="Text Box 5">
            <a:extLst>
              <a:ext uri="{FF2B5EF4-FFF2-40B4-BE49-F238E27FC236}">
                <a16:creationId xmlns:a16="http://schemas.microsoft.com/office/drawing/2014/main" id="{41F8CAB0-5E71-DFBF-D407-41B5B601458E}"/>
              </a:ext>
            </a:extLst>
          </p:cNvPr>
          <p:cNvSpPr txBox="1">
            <a:spLocks noChangeArrowheads="1"/>
          </p:cNvSpPr>
          <p:nvPr/>
        </p:nvSpPr>
        <p:spPr bwMode="auto">
          <a:xfrm>
            <a:off x="2705101" y="4568825"/>
            <a:ext cx="7783513"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t>00000000 00000000 00000000 00000000 00000000 00000000 00001100 00000000</a:t>
            </a:r>
            <a:endParaRPr lang="en-AU" alt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5CDA5-B622-5DED-5158-6819779BA131}"/>
              </a:ext>
            </a:extLst>
          </p:cNvPr>
          <p:cNvSpPr>
            <a:spLocks noGrp="1"/>
          </p:cNvSpPr>
          <p:nvPr>
            <p:ph type="title"/>
          </p:nvPr>
        </p:nvSpPr>
        <p:spPr/>
        <p:txBody>
          <a:bodyPr/>
          <a:lstStyle/>
          <a:p>
            <a:r>
              <a:rPr lang="en-US" dirty="0"/>
              <a:t>Why RISC V?</a:t>
            </a:r>
          </a:p>
        </p:txBody>
      </p:sp>
      <p:sp>
        <p:nvSpPr>
          <p:cNvPr id="3" name="Content Placeholder 2">
            <a:extLst>
              <a:ext uri="{FF2B5EF4-FFF2-40B4-BE49-F238E27FC236}">
                <a16:creationId xmlns:a16="http://schemas.microsoft.com/office/drawing/2014/main" id="{3F2BE356-D712-3675-D95D-F3489AB01ED9}"/>
              </a:ext>
            </a:extLst>
          </p:cNvPr>
          <p:cNvSpPr>
            <a:spLocks noGrp="1"/>
          </p:cNvSpPr>
          <p:nvPr>
            <p:ph idx="1"/>
          </p:nvPr>
        </p:nvSpPr>
        <p:spPr/>
        <p:txBody>
          <a:bodyPr/>
          <a:lstStyle/>
          <a:p>
            <a:r>
              <a:rPr lang="en-US" dirty="0"/>
              <a:t>Silicon vendors look for ways to innovate, reduce costs and stay ahead of the competition, many are now turning to RISC-V, the open standard instruction set architecture (ISA).</a:t>
            </a:r>
          </a:p>
          <a:p>
            <a:r>
              <a:rPr lang="en-US" dirty="0">
                <a:solidFill>
                  <a:schemeClr val="accent1"/>
                </a:solidFill>
              </a:rPr>
              <a:t>RISC-V is enabling a new, collaborative era of processor innovation.</a:t>
            </a:r>
          </a:p>
          <a:p>
            <a:r>
              <a:rPr lang="en-US" dirty="0"/>
              <a:t>Because it’s open standard, architects, designers and developers can modify and improve upon the existing ISA codebase as needed.</a:t>
            </a:r>
          </a:p>
          <a:p>
            <a:r>
              <a:rPr lang="en-US" dirty="0"/>
              <a:t>This flexibility has allowed teams to experiment with architectures and chip designs within the same ISA and has enabled a collaborative environment</a:t>
            </a:r>
          </a:p>
        </p:txBody>
      </p:sp>
    </p:spTree>
    <p:extLst>
      <p:ext uri="{BB962C8B-B14F-4D97-AF65-F5344CB8AC3E}">
        <p14:creationId xmlns:p14="http://schemas.microsoft.com/office/powerpoint/2010/main" val="31897314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a:extLst>
              <a:ext uri="{FF2B5EF4-FFF2-40B4-BE49-F238E27FC236}">
                <a16:creationId xmlns:a16="http://schemas.microsoft.com/office/drawing/2014/main" id="{CAC05115-4967-8E76-8344-B2101424B001}"/>
              </a:ext>
            </a:extLst>
          </p:cNvPr>
          <p:cNvSpPr>
            <a:spLocks noChangeArrowheads="1"/>
          </p:cNvSpPr>
          <p:nvPr/>
        </p:nvSpPr>
        <p:spPr bwMode="auto">
          <a:xfrm>
            <a:off x="8759826" y="3362326"/>
            <a:ext cx="936625" cy="16049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59396" name="Rectangle 3">
            <a:extLst>
              <a:ext uri="{FF2B5EF4-FFF2-40B4-BE49-F238E27FC236}">
                <a16:creationId xmlns:a16="http://schemas.microsoft.com/office/drawing/2014/main" id="{11F3CE2C-1527-552F-E510-EDFB1B608183}"/>
              </a:ext>
            </a:extLst>
          </p:cNvPr>
          <p:cNvSpPr>
            <a:spLocks noGrp="1" noChangeArrowheads="1"/>
          </p:cNvSpPr>
          <p:nvPr>
            <p:ph type="title"/>
          </p:nvPr>
        </p:nvSpPr>
        <p:spPr/>
        <p:txBody>
          <a:bodyPr/>
          <a:lstStyle/>
          <a:p>
            <a:pPr eaLnBrk="1" hangingPunct="1"/>
            <a:r>
              <a:rPr lang="en-US" altLang="en-US"/>
              <a:t>OR Operations</a:t>
            </a:r>
            <a:endParaRPr lang="en-AU" altLang="en-US"/>
          </a:p>
        </p:txBody>
      </p:sp>
      <p:sp>
        <p:nvSpPr>
          <p:cNvPr id="59397" name="Rectangle 4">
            <a:extLst>
              <a:ext uri="{FF2B5EF4-FFF2-40B4-BE49-F238E27FC236}">
                <a16:creationId xmlns:a16="http://schemas.microsoft.com/office/drawing/2014/main" id="{BA04BDF6-8051-BE96-A2FF-DA09F1FE32E0}"/>
              </a:ext>
            </a:extLst>
          </p:cNvPr>
          <p:cNvSpPr>
            <a:spLocks noGrp="1" noChangeArrowheads="1"/>
          </p:cNvSpPr>
          <p:nvPr>
            <p:ph type="body" idx="1"/>
          </p:nvPr>
        </p:nvSpPr>
        <p:spPr>
          <a:xfrm>
            <a:off x="2208214" y="1125539"/>
            <a:ext cx="8270875" cy="2073275"/>
          </a:xfrm>
        </p:spPr>
        <p:txBody>
          <a:bodyPr/>
          <a:lstStyle/>
          <a:p>
            <a:pPr eaLnBrk="1" hangingPunct="1"/>
            <a:r>
              <a:rPr lang="en-US" altLang="en-US"/>
              <a:t>Useful to include bits in a word</a:t>
            </a:r>
          </a:p>
          <a:p>
            <a:pPr lvl="1" eaLnBrk="1" hangingPunct="1"/>
            <a:r>
              <a:rPr lang="en-US" altLang="en-US"/>
              <a:t>Set some bits to 1, leave others unchanged</a:t>
            </a:r>
          </a:p>
          <a:p>
            <a:pPr eaLnBrk="1" hangingPunct="1">
              <a:spcBef>
                <a:spcPct val="50000"/>
              </a:spcBef>
              <a:spcAft>
                <a:spcPct val="30000"/>
              </a:spcAft>
              <a:buFont typeface="Wingdings" panose="05000000000000000000" pitchFamily="2" charset="2"/>
              <a:buNone/>
            </a:pPr>
            <a:r>
              <a:rPr lang="en-US" altLang="en-US">
                <a:latin typeface="Lucida Console" panose="020B0609040504020204" pitchFamily="49" charset="0"/>
              </a:rPr>
              <a:t>	or x9,x10,x11</a:t>
            </a:r>
            <a:endParaRPr lang="en-AU" altLang="en-US">
              <a:latin typeface="Lucida Console" panose="020B0609040504020204" pitchFamily="49" charset="0"/>
            </a:endParaRPr>
          </a:p>
        </p:txBody>
      </p:sp>
      <p:sp>
        <p:nvSpPr>
          <p:cNvPr id="59398" name="Text Box 5">
            <a:extLst>
              <a:ext uri="{FF2B5EF4-FFF2-40B4-BE49-F238E27FC236}">
                <a16:creationId xmlns:a16="http://schemas.microsoft.com/office/drawing/2014/main" id="{F228B4C9-496D-30D8-C165-7F5AF4ED96B9}"/>
              </a:ext>
            </a:extLst>
          </p:cNvPr>
          <p:cNvSpPr txBox="1">
            <a:spLocks noChangeArrowheads="1"/>
          </p:cNvSpPr>
          <p:nvPr/>
        </p:nvSpPr>
        <p:spPr bwMode="auto">
          <a:xfrm>
            <a:off x="2705101" y="3403600"/>
            <a:ext cx="7783513"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t>00000000 00000000 00000000 00000000 00000000 00000000 00001101 11000000</a:t>
            </a:r>
            <a:endParaRPr lang="en-AU" altLang="en-US" sz="1600"/>
          </a:p>
        </p:txBody>
      </p:sp>
      <p:sp>
        <p:nvSpPr>
          <p:cNvPr id="59399" name="Text Box 7">
            <a:extLst>
              <a:ext uri="{FF2B5EF4-FFF2-40B4-BE49-F238E27FC236}">
                <a16:creationId xmlns:a16="http://schemas.microsoft.com/office/drawing/2014/main" id="{07FE659E-EC00-9B40-A8C1-F154417A8CA1}"/>
              </a:ext>
            </a:extLst>
          </p:cNvPr>
          <p:cNvSpPr txBox="1">
            <a:spLocks noChangeArrowheads="1"/>
          </p:cNvSpPr>
          <p:nvPr/>
        </p:nvSpPr>
        <p:spPr bwMode="auto">
          <a:xfrm>
            <a:off x="2063750" y="3403600"/>
            <a:ext cx="598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x10</a:t>
            </a:r>
            <a:endParaRPr lang="en-AU" altLang="en-US" sz="2000"/>
          </a:p>
        </p:txBody>
      </p:sp>
      <p:sp>
        <p:nvSpPr>
          <p:cNvPr id="59400" name="Text Box 8">
            <a:extLst>
              <a:ext uri="{FF2B5EF4-FFF2-40B4-BE49-F238E27FC236}">
                <a16:creationId xmlns:a16="http://schemas.microsoft.com/office/drawing/2014/main" id="{01A45567-34C6-724C-5618-3EEF3195070C}"/>
              </a:ext>
            </a:extLst>
          </p:cNvPr>
          <p:cNvSpPr txBox="1">
            <a:spLocks noChangeArrowheads="1"/>
          </p:cNvSpPr>
          <p:nvPr/>
        </p:nvSpPr>
        <p:spPr bwMode="auto">
          <a:xfrm>
            <a:off x="2063750" y="3963988"/>
            <a:ext cx="579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x11</a:t>
            </a:r>
            <a:endParaRPr lang="en-AU" altLang="en-US" sz="2000"/>
          </a:p>
        </p:txBody>
      </p:sp>
      <p:sp>
        <p:nvSpPr>
          <p:cNvPr id="59401" name="Text Box 10">
            <a:extLst>
              <a:ext uri="{FF2B5EF4-FFF2-40B4-BE49-F238E27FC236}">
                <a16:creationId xmlns:a16="http://schemas.microsoft.com/office/drawing/2014/main" id="{83163354-FE7D-8B40-3CE2-B0A744C0BFB9}"/>
              </a:ext>
            </a:extLst>
          </p:cNvPr>
          <p:cNvSpPr txBox="1">
            <a:spLocks noChangeArrowheads="1"/>
          </p:cNvSpPr>
          <p:nvPr/>
        </p:nvSpPr>
        <p:spPr bwMode="auto">
          <a:xfrm>
            <a:off x="2063751" y="4611688"/>
            <a:ext cx="455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x9</a:t>
            </a:r>
            <a:endParaRPr lang="en-AU" altLang="en-US" sz="2000"/>
          </a:p>
        </p:txBody>
      </p:sp>
      <p:sp>
        <p:nvSpPr>
          <p:cNvPr id="59402" name="Text Box 5">
            <a:extLst>
              <a:ext uri="{FF2B5EF4-FFF2-40B4-BE49-F238E27FC236}">
                <a16:creationId xmlns:a16="http://schemas.microsoft.com/office/drawing/2014/main" id="{FE1D562F-0DD6-C655-9EFB-F7E2895BFFFF}"/>
              </a:ext>
            </a:extLst>
          </p:cNvPr>
          <p:cNvSpPr txBox="1">
            <a:spLocks noChangeArrowheads="1"/>
          </p:cNvSpPr>
          <p:nvPr/>
        </p:nvSpPr>
        <p:spPr bwMode="auto">
          <a:xfrm>
            <a:off x="2705101" y="3987800"/>
            <a:ext cx="7783513"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t>00000000 00000000 00000000 00000000 00000000 00000000 00111100 00000000</a:t>
            </a:r>
            <a:endParaRPr lang="en-AU" altLang="en-US" sz="1600"/>
          </a:p>
        </p:txBody>
      </p:sp>
      <p:sp>
        <p:nvSpPr>
          <p:cNvPr id="59403" name="Text Box 5">
            <a:extLst>
              <a:ext uri="{FF2B5EF4-FFF2-40B4-BE49-F238E27FC236}">
                <a16:creationId xmlns:a16="http://schemas.microsoft.com/office/drawing/2014/main" id="{3DD79D14-B7AC-561D-0813-D9F0932C6E58}"/>
              </a:ext>
            </a:extLst>
          </p:cNvPr>
          <p:cNvSpPr txBox="1">
            <a:spLocks noChangeArrowheads="1"/>
          </p:cNvSpPr>
          <p:nvPr/>
        </p:nvSpPr>
        <p:spPr bwMode="auto">
          <a:xfrm>
            <a:off x="2705101" y="4568825"/>
            <a:ext cx="7783513"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t>00000000 00000000 00000000 00000000 00000000 00000000 00111101 11000000</a:t>
            </a:r>
            <a:endParaRPr lang="en-AU" altLang="en-US" sz="16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a:extLst>
              <a:ext uri="{FF2B5EF4-FFF2-40B4-BE49-F238E27FC236}">
                <a16:creationId xmlns:a16="http://schemas.microsoft.com/office/drawing/2014/main" id="{208FD1A6-8B8C-99DA-68D7-83BEDD2D0102}"/>
              </a:ext>
            </a:extLst>
          </p:cNvPr>
          <p:cNvSpPr>
            <a:spLocks noChangeArrowheads="1"/>
          </p:cNvSpPr>
          <p:nvPr/>
        </p:nvSpPr>
        <p:spPr bwMode="auto">
          <a:xfrm>
            <a:off x="8975726" y="3362326"/>
            <a:ext cx="792163" cy="16049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61444" name="Rectangle 3">
            <a:extLst>
              <a:ext uri="{FF2B5EF4-FFF2-40B4-BE49-F238E27FC236}">
                <a16:creationId xmlns:a16="http://schemas.microsoft.com/office/drawing/2014/main" id="{52884C99-37E6-75CA-EB64-40FBB2481AF1}"/>
              </a:ext>
            </a:extLst>
          </p:cNvPr>
          <p:cNvSpPr>
            <a:spLocks noGrp="1" noChangeArrowheads="1"/>
          </p:cNvSpPr>
          <p:nvPr>
            <p:ph type="title"/>
          </p:nvPr>
        </p:nvSpPr>
        <p:spPr/>
        <p:txBody>
          <a:bodyPr/>
          <a:lstStyle/>
          <a:p>
            <a:pPr eaLnBrk="1" hangingPunct="1"/>
            <a:r>
              <a:rPr lang="en-US" altLang="en-US"/>
              <a:t>XOR Operations</a:t>
            </a:r>
            <a:endParaRPr lang="en-AU" altLang="en-US"/>
          </a:p>
        </p:txBody>
      </p:sp>
      <p:sp>
        <p:nvSpPr>
          <p:cNvPr id="61445" name="Rectangle 4">
            <a:extLst>
              <a:ext uri="{FF2B5EF4-FFF2-40B4-BE49-F238E27FC236}">
                <a16:creationId xmlns:a16="http://schemas.microsoft.com/office/drawing/2014/main" id="{E455DB7D-8F20-C303-A5FE-C3B766292946}"/>
              </a:ext>
            </a:extLst>
          </p:cNvPr>
          <p:cNvSpPr>
            <a:spLocks noGrp="1" noChangeArrowheads="1"/>
          </p:cNvSpPr>
          <p:nvPr>
            <p:ph type="body" idx="1"/>
          </p:nvPr>
        </p:nvSpPr>
        <p:spPr>
          <a:xfrm>
            <a:off x="2208214" y="1125539"/>
            <a:ext cx="8270875" cy="2073275"/>
          </a:xfrm>
        </p:spPr>
        <p:txBody>
          <a:bodyPr/>
          <a:lstStyle/>
          <a:p>
            <a:pPr eaLnBrk="1" hangingPunct="1"/>
            <a:r>
              <a:rPr lang="en-US" altLang="en-US"/>
              <a:t>Differencing operation</a:t>
            </a:r>
          </a:p>
          <a:p>
            <a:pPr lvl="1" eaLnBrk="1" hangingPunct="1"/>
            <a:r>
              <a:rPr lang="en-US" altLang="en-US"/>
              <a:t>Set some bits to 1, leave others unchanged</a:t>
            </a:r>
          </a:p>
          <a:p>
            <a:pPr eaLnBrk="1" hangingPunct="1">
              <a:spcBef>
                <a:spcPct val="50000"/>
              </a:spcBef>
              <a:spcAft>
                <a:spcPct val="30000"/>
              </a:spcAft>
              <a:buFont typeface="Wingdings" panose="05000000000000000000" pitchFamily="2" charset="2"/>
              <a:buNone/>
            </a:pPr>
            <a:r>
              <a:rPr lang="en-US" altLang="en-US">
                <a:latin typeface="Lucida Console" panose="020B0609040504020204" pitchFamily="49" charset="0"/>
              </a:rPr>
              <a:t>	xor x9,x10,x12  // NOT operation</a:t>
            </a:r>
            <a:endParaRPr lang="en-AU" altLang="en-US">
              <a:latin typeface="Lucida Console" panose="020B0609040504020204" pitchFamily="49" charset="0"/>
            </a:endParaRPr>
          </a:p>
        </p:txBody>
      </p:sp>
      <p:sp>
        <p:nvSpPr>
          <p:cNvPr id="61446" name="Text Box 5">
            <a:extLst>
              <a:ext uri="{FF2B5EF4-FFF2-40B4-BE49-F238E27FC236}">
                <a16:creationId xmlns:a16="http://schemas.microsoft.com/office/drawing/2014/main" id="{C25F4342-2794-4502-C08F-7A9CC398F78B}"/>
              </a:ext>
            </a:extLst>
          </p:cNvPr>
          <p:cNvSpPr txBox="1">
            <a:spLocks noChangeArrowheads="1"/>
          </p:cNvSpPr>
          <p:nvPr/>
        </p:nvSpPr>
        <p:spPr bwMode="auto">
          <a:xfrm>
            <a:off x="2705100" y="3403600"/>
            <a:ext cx="7854950"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t>00000000 00000000 00000000 00000000 00000000 00000000 00001101  11000000</a:t>
            </a:r>
            <a:endParaRPr lang="en-AU" altLang="en-US" sz="1600"/>
          </a:p>
        </p:txBody>
      </p:sp>
      <p:sp>
        <p:nvSpPr>
          <p:cNvPr id="61447" name="Text Box 7">
            <a:extLst>
              <a:ext uri="{FF2B5EF4-FFF2-40B4-BE49-F238E27FC236}">
                <a16:creationId xmlns:a16="http://schemas.microsoft.com/office/drawing/2014/main" id="{5E81D1B4-D63E-5F14-CE03-0299DA6B4AF3}"/>
              </a:ext>
            </a:extLst>
          </p:cNvPr>
          <p:cNvSpPr txBox="1">
            <a:spLocks noChangeArrowheads="1"/>
          </p:cNvSpPr>
          <p:nvPr/>
        </p:nvSpPr>
        <p:spPr bwMode="auto">
          <a:xfrm>
            <a:off x="2063750" y="3403600"/>
            <a:ext cx="598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x10</a:t>
            </a:r>
            <a:endParaRPr lang="en-AU" altLang="en-US" sz="2000"/>
          </a:p>
        </p:txBody>
      </p:sp>
      <p:sp>
        <p:nvSpPr>
          <p:cNvPr id="61448" name="Text Box 8">
            <a:extLst>
              <a:ext uri="{FF2B5EF4-FFF2-40B4-BE49-F238E27FC236}">
                <a16:creationId xmlns:a16="http://schemas.microsoft.com/office/drawing/2014/main" id="{ED9418A2-1E0A-29FC-2076-D87FFAC904D5}"/>
              </a:ext>
            </a:extLst>
          </p:cNvPr>
          <p:cNvSpPr txBox="1">
            <a:spLocks noChangeArrowheads="1"/>
          </p:cNvSpPr>
          <p:nvPr/>
        </p:nvSpPr>
        <p:spPr bwMode="auto">
          <a:xfrm>
            <a:off x="2063750" y="3963988"/>
            <a:ext cx="598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x12</a:t>
            </a:r>
            <a:endParaRPr lang="en-AU" altLang="en-US" sz="2000"/>
          </a:p>
        </p:txBody>
      </p:sp>
      <p:sp>
        <p:nvSpPr>
          <p:cNvPr id="61449" name="Text Box 10">
            <a:extLst>
              <a:ext uri="{FF2B5EF4-FFF2-40B4-BE49-F238E27FC236}">
                <a16:creationId xmlns:a16="http://schemas.microsoft.com/office/drawing/2014/main" id="{62A2B026-3BE0-2AA8-FC0F-5FF6B5436C51}"/>
              </a:ext>
            </a:extLst>
          </p:cNvPr>
          <p:cNvSpPr txBox="1">
            <a:spLocks noChangeArrowheads="1"/>
          </p:cNvSpPr>
          <p:nvPr/>
        </p:nvSpPr>
        <p:spPr bwMode="auto">
          <a:xfrm>
            <a:off x="2063751" y="4611688"/>
            <a:ext cx="455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x9</a:t>
            </a:r>
            <a:endParaRPr lang="en-AU" altLang="en-US" sz="2000"/>
          </a:p>
        </p:txBody>
      </p:sp>
      <p:sp>
        <p:nvSpPr>
          <p:cNvPr id="61450" name="Text Box 5">
            <a:extLst>
              <a:ext uri="{FF2B5EF4-FFF2-40B4-BE49-F238E27FC236}">
                <a16:creationId xmlns:a16="http://schemas.microsoft.com/office/drawing/2014/main" id="{4B60DA2D-9637-585D-64ED-DE28A2E746BF}"/>
              </a:ext>
            </a:extLst>
          </p:cNvPr>
          <p:cNvSpPr txBox="1">
            <a:spLocks noChangeArrowheads="1"/>
          </p:cNvSpPr>
          <p:nvPr/>
        </p:nvSpPr>
        <p:spPr bwMode="auto">
          <a:xfrm>
            <a:off x="2705100" y="3987800"/>
            <a:ext cx="7854950"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t>11111111    11111111  11111111   11111111   11111111   11111111   11111111   11111111</a:t>
            </a:r>
            <a:endParaRPr lang="en-AU" altLang="en-US" sz="1600"/>
          </a:p>
        </p:txBody>
      </p:sp>
      <p:sp>
        <p:nvSpPr>
          <p:cNvPr id="61451" name="Text Box 5">
            <a:extLst>
              <a:ext uri="{FF2B5EF4-FFF2-40B4-BE49-F238E27FC236}">
                <a16:creationId xmlns:a16="http://schemas.microsoft.com/office/drawing/2014/main" id="{176F743F-75DF-2453-E26E-0DF753934925}"/>
              </a:ext>
            </a:extLst>
          </p:cNvPr>
          <p:cNvSpPr txBox="1">
            <a:spLocks noChangeArrowheads="1"/>
          </p:cNvSpPr>
          <p:nvPr/>
        </p:nvSpPr>
        <p:spPr bwMode="auto">
          <a:xfrm>
            <a:off x="2705100" y="4568825"/>
            <a:ext cx="7854950"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t>11111111    11111111  11111111   11111111   11111111   11111111   11110010  00111111</a:t>
            </a:r>
            <a:endParaRPr lang="en-AU" altLang="en-US" sz="16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a:extLst>
              <a:ext uri="{FF2B5EF4-FFF2-40B4-BE49-F238E27FC236}">
                <a16:creationId xmlns:a16="http://schemas.microsoft.com/office/drawing/2014/main" id="{65F42C05-F3BB-0748-FF74-0F9B26214957}"/>
              </a:ext>
            </a:extLst>
          </p:cNvPr>
          <p:cNvSpPr>
            <a:spLocks noGrp="1" noChangeArrowheads="1"/>
          </p:cNvSpPr>
          <p:nvPr>
            <p:ph type="title"/>
          </p:nvPr>
        </p:nvSpPr>
        <p:spPr/>
        <p:txBody>
          <a:bodyPr/>
          <a:lstStyle/>
          <a:p>
            <a:pPr eaLnBrk="1" hangingPunct="1"/>
            <a:r>
              <a:rPr lang="en-US" altLang="en-US"/>
              <a:t>Conditional Operations</a:t>
            </a:r>
            <a:endParaRPr lang="en-AU" altLang="en-US"/>
          </a:p>
        </p:txBody>
      </p:sp>
      <p:sp>
        <p:nvSpPr>
          <p:cNvPr id="63492" name="Rectangle 3">
            <a:extLst>
              <a:ext uri="{FF2B5EF4-FFF2-40B4-BE49-F238E27FC236}">
                <a16:creationId xmlns:a16="http://schemas.microsoft.com/office/drawing/2014/main" id="{135D8F99-C815-6090-C626-731A94C4EDC9}"/>
              </a:ext>
            </a:extLst>
          </p:cNvPr>
          <p:cNvSpPr>
            <a:spLocks noGrp="1" noChangeArrowheads="1"/>
          </p:cNvSpPr>
          <p:nvPr>
            <p:ph type="body" idx="1"/>
          </p:nvPr>
        </p:nvSpPr>
        <p:spPr/>
        <p:txBody>
          <a:bodyPr/>
          <a:lstStyle/>
          <a:p>
            <a:pPr eaLnBrk="1" hangingPunct="1">
              <a:lnSpc>
                <a:spcPct val="90000"/>
              </a:lnSpc>
              <a:defRPr/>
            </a:pPr>
            <a:r>
              <a:rPr lang="en-US" altLang="en-US" dirty="0"/>
              <a:t>Branch to a labeled instruction if a condition is true</a:t>
            </a:r>
          </a:p>
          <a:p>
            <a:pPr lvl="1" eaLnBrk="1" hangingPunct="1">
              <a:lnSpc>
                <a:spcPct val="90000"/>
              </a:lnSpc>
              <a:defRPr/>
            </a:pPr>
            <a:r>
              <a:rPr lang="en-US" altLang="en-US" dirty="0"/>
              <a:t>Otherwise, continue sequentially</a:t>
            </a:r>
          </a:p>
          <a:p>
            <a:pPr lvl="1" eaLnBrk="1" hangingPunct="1">
              <a:lnSpc>
                <a:spcPct val="90000"/>
              </a:lnSpc>
              <a:defRPr/>
            </a:pPr>
            <a:endParaRPr lang="en-US" altLang="en-US" dirty="0"/>
          </a:p>
          <a:p>
            <a:pPr eaLnBrk="1" hangingPunct="1">
              <a:lnSpc>
                <a:spcPct val="90000"/>
              </a:lnSpc>
              <a:defRPr/>
            </a:pPr>
            <a:r>
              <a:rPr lang="en-US" altLang="en-US" dirty="0" err="1">
                <a:latin typeface="Lucida Console" panose="020B0609040504020204" pitchFamily="49" charset="0"/>
              </a:rPr>
              <a:t>beq</a:t>
            </a:r>
            <a:r>
              <a:rPr lang="en-US" altLang="en-US" dirty="0">
                <a:latin typeface="Lucida Console" panose="020B0609040504020204" pitchFamily="49" charset="0"/>
              </a:rPr>
              <a:t> rs1, rs2, L1</a:t>
            </a:r>
          </a:p>
          <a:p>
            <a:pPr lvl="1" eaLnBrk="1" hangingPunct="1">
              <a:lnSpc>
                <a:spcPct val="90000"/>
              </a:lnSpc>
              <a:defRPr/>
            </a:pPr>
            <a:r>
              <a:rPr lang="en-US" altLang="en-US" dirty="0"/>
              <a:t>if (rs1 == rs2) branch to instruction labeled L1</a:t>
            </a:r>
          </a:p>
          <a:p>
            <a:pPr lvl="1" eaLnBrk="1" hangingPunct="1">
              <a:lnSpc>
                <a:spcPct val="90000"/>
              </a:lnSpc>
              <a:defRPr/>
            </a:pPr>
            <a:endParaRPr lang="en-US" altLang="en-US" dirty="0"/>
          </a:p>
          <a:p>
            <a:pPr eaLnBrk="1" hangingPunct="1">
              <a:lnSpc>
                <a:spcPct val="90000"/>
              </a:lnSpc>
              <a:defRPr/>
            </a:pPr>
            <a:r>
              <a:rPr lang="en-US" altLang="en-US" dirty="0" err="1">
                <a:latin typeface="Lucida Console" panose="020B0609040504020204" pitchFamily="49" charset="0"/>
              </a:rPr>
              <a:t>bne</a:t>
            </a:r>
            <a:r>
              <a:rPr lang="en-US" altLang="en-US" dirty="0">
                <a:latin typeface="Lucida Console" panose="020B0609040504020204" pitchFamily="49" charset="0"/>
              </a:rPr>
              <a:t> rs1, rs2, L1</a:t>
            </a:r>
          </a:p>
          <a:p>
            <a:pPr lvl="1" eaLnBrk="1" hangingPunct="1">
              <a:lnSpc>
                <a:spcPct val="90000"/>
              </a:lnSpc>
              <a:defRPr/>
            </a:pPr>
            <a:r>
              <a:rPr lang="en-US" altLang="en-US" dirty="0"/>
              <a:t>if (rs1 != rs2) branch to instruction labeled L1</a:t>
            </a:r>
          </a:p>
          <a:p>
            <a:pPr marL="457200" lvl="1" indent="0">
              <a:buNone/>
              <a:defRPr/>
            </a:pPr>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a:extLst>
              <a:ext uri="{FF2B5EF4-FFF2-40B4-BE49-F238E27FC236}">
                <a16:creationId xmlns:a16="http://schemas.microsoft.com/office/drawing/2014/main" id="{9AE78983-97C6-2865-4A9C-00786A1B53CB}"/>
              </a:ext>
            </a:extLst>
          </p:cNvPr>
          <p:cNvSpPr>
            <a:spLocks noGrp="1" noChangeArrowheads="1"/>
          </p:cNvSpPr>
          <p:nvPr>
            <p:ph type="title"/>
          </p:nvPr>
        </p:nvSpPr>
        <p:spPr/>
        <p:txBody>
          <a:bodyPr/>
          <a:lstStyle/>
          <a:p>
            <a:pPr eaLnBrk="1" hangingPunct="1"/>
            <a:r>
              <a:rPr lang="en-US" altLang="en-US"/>
              <a:t>Compiling If Statements</a:t>
            </a:r>
            <a:endParaRPr lang="en-AU" altLang="en-US"/>
          </a:p>
        </p:txBody>
      </p:sp>
      <p:sp>
        <p:nvSpPr>
          <p:cNvPr id="65540" name="Rectangle 3">
            <a:extLst>
              <a:ext uri="{FF2B5EF4-FFF2-40B4-BE49-F238E27FC236}">
                <a16:creationId xmlns:a16="http://schemas.microsoft.com/office/drawing/2014/main" id="{1DA20D8C-2BBD-B1A4-8235-E6C8E4771064}"/>
              </a:ext>
            </a:extLst>
          </p:cNvPr>
          <p:cNvSpPr>
            <a:spLocks noGrp="1" noChangeArrowheads="1"/>
          </p:cNvSpPr>
          <p:nvPr>
            <p:ph type="body" idx="1"/>
          </p:nvPr>
        </p:nvSpPr>
        <p:spPr>
          <a:xfrm>
            <a:off x="2208214" y="1125538"/>
            <a:ext cx="8459787" cy="5111750"/>
          </a:xfrm>
        </p:spPr>
        <p:txBody>
          <a:bodyPr/>
          <a:lstStyle/>
          <a:p>
            <a:pPr eaLnBrk="1" hangingPunct="1">
              <a:lnSpc>
                <a:spcPct val="90000"/>
              </a:lnSpc>
            </a:pPr>
            <a:r>
              <a:rPr lang="en-US" altLang="en-US"/>
              <a:t>C code:</a:t>
            </a:r>
          </a:p>
          <a:p>
            <a:pPr eaLnBrk="1" hangingPunct="1">
              <a:lnSpc>
                <a:spcPct val="90000"/>
              </a:lnSpc>
              <a:spcBef>
                <a:spcPct val="50000"/>
              </a:spcBef>
              <a:spcAft>
                <a:spcPct val="30000"/>
              </a:spcAft>
              <a:buFont typeface="Wingdings" panose="05000000000000000000" pitchFamily="2" charset="2"/>
              <a:buNone/>
            </a:pPr>
            <a:r>
              <a:rPr lang="en-US" altLang="en-US">
                <a:latin typeface="Lucida Console" panose="020B0609040504020204" pitchFamily="49" charset="0"/>
              </a:rPr>
              <a:t>	if (i==j) f = g+h;</a:t>
            </a:r>
            <a:br>
              <a:rPr lang="en-US" altLang="en-US">
                <a:latin typeface="Lucida Console" panose="020B0609040504020204" pitchFamily="49" charset="0"/>
              </a:rPr>
            </a:br>
            <a:r>
              <a:rPr lang="en-US" altLang="en-US">
                <a:latin typeface="Lucida Console" panose="020B0609040504020204" pitchFamily="49" charset="0"/>
              </a:rPr>
              <a:t>else f = g-h;</a:t>
            </a:r>
          </a:p>
          <a:p>
            <a:pPr lvl="1" eaLnBrk="1" hangingPunct="1">
              <a:lnSpc>
                <a:spcPct val="90000"/>
              </a:lnSpc>
            </a:pPr>
            <a:r>
              <a:rPr lang="en-US" altLang="en-US"/>
              <a:t>f, g, … in x19, x20, …</a:t>
            </a:r>
          </a:p>
          <a:p>
            <a:pPr eaLnBrk="1" hangingPunct="1">
              <a:lnSpc>
                <a:spcPct val="90000"/>
              </a:lnSpc>
            </a:pPr>
            <a:r>
              <a:rPr lang="en-US" altLang="en-US"/>
              <a:t>Compiled RISC-V code:</a:t>
            </a:r>
          </a:p>
          <a:p>
            <a:pPr>
              <a:spcBef>
                <a:spcPts val="1200"/>
              </a:spcBef>
              <a:buNone/>
            </a:pPr>
            <a:r>
              <a:rPr lang="en-US" altLang="en-US">
                <a:latin typeface="Lucida Console" panose="020B0609040504020204" pitchFamily="49" charset="0"/>
              </a:rPr>
              <a:t>	      bne x22, x23, Else</a:t>
            </a:r>
            <a:br>
              <a:rPr lang="en-US" altLang="en-US">
                <a:latin typeface="Lucida Console" panose="020B0609040504020204" pitchFamily="49" charset="0"/>
              </a:rPr>
            </a:br>
            <a:r>
              <a:rPr lang="en-US" altLang="en-US">
                <a:latin typeface="Lucida Console" panose="020B0609040504020204" pitchFamily="49" charset="0"/>
              </a:rPr>
              <a:t>      add x19, x20, x21</a:t>
            </a:r>
            <a:br>
              <a:rPr lang="en-US" altLang="en-US">
                <a:latin typeface="Lucida Console" panose="020B0609040504020204" pitchFamily="49" charset="0"/>
              </a:rPr>
            </a:br>
            <a:r>
              <a:rPr lang="en-US" altLang="en-US">
                <a:latin typeface="Lucida Console" panose="020B0609040504020204" pitchFamily="49" charset="0"/>
              </a:rPr>
              <a:t>      beq x0,x0,Exit // unconditional</a:t>
            </a:r>
            <a:br>
              <a:rPr lang="en-US" altLang="en-US">
                <a:latin typeface="Lucida Console" panose="020B0609040504020204" pitchFamily="49" charset="0"/>
              </a:rPr>
            </a:br>
            <a:r>
              <a:rPr lang="en-US" altLang="en-US">
                <a:latin typeface="Lucida Console" panose="020B0609040504020204" pitchFamily="49" charset="0"/>
              </a:rPr>
              <a:t>Else: sub x19, x20, x21</a:t>
            </a:r>
            <a:br>
              <a:rPr lang="en-US" altLang="en-US">
                <a:latin typeface="Lucida Console" panose="020B0609040504020204" pitchFamily="49" charset="0"/>
              </a:rPr>
            </a:br>
            <a:r>
              <a:rPr lang="en-US" altLang="en-US">
                <a:latin typeface="Lucida Console" panose="020B0609040504020204" pitchFamily="49" charset="0"/>
              </a:rPr>
              <a:t>Exit: …</a:t>
            </a:r>
            <a:endParaRPr lang="en-AU" altLang="en-US">
              <a:latin typeface="Lucida Console" panose="020B0609040504020204" pitchFamily="49" charset="0"/>
            </a:endParaRPr>
          </a:p>
        </p:txBody>
      </p:sp>
      <p:sp>
        <p:nvSpPr>
          <p:cNvPr id="65541" name="AutoShape 5">
            <a:extLst>
              <a:ext uri="{FF2B5EF4-FFF2-40B4-BE49-F238E27FC236}">
                <a16:creationId xmlns:a16="http://schemas.microsoft.com/office/drawing/2014/main" id="{3D154536-45A2-A591-2D4F-5FEC93FE4A7E}"/>
              </a:ext>
            </a:extLst>
          </p:cNvPr>
          <p:cNvSpPr>
            <a:spLocks/>
          </p:cNvSpPr>
          <p:nvPr/>
        </p:nvSpPr>
        <p:spPr bwMode="auto">
          <a:xfrm>
            <a:off x="5087938" y="5972176"/>
            <a:ext cx="3529012" cy="403225"/>
          </a:xfrm>
          <a:prstGeom prst="borderCallout1">
            <a:avLst>
              <a:gd name="adj1" fmla="val 28347"/>
              <a:gd name="adj2" fmla="val -2157"/>
              <a:gd name="adj3" fmla="val -34255"/>
              <a:gd name="adj4" fmla="val -23843"/>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AU" altLang="en-US" sz="1800"/>
              <a:t>Assembler calculates addresses</a:t>
            </a:r>
          </a:p>
        </p:txBody>
      </p:sp>
      <p:pic>
        <p:nvPicPr>
          <p:cNvPr id="65542" name="Picture 6" descr="f02-09-P374493">
            <a:extLst>
              <a:ext uri="{FF2B5EF4-FFF2-40B4-BE49-F238E27FC236}">
                <a16:creationId xmlns:a16="http://schemas.microsoft.com/office/drawing/2014/main" id="{7682DD31-7099-8130-B26D-E9588CB9F7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164" y="1484313"/>
            <a:ext cx="3468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a:extLst>
              <a:ext uri="{FF2B5EF4-FFF2-40B4-BE49-F238E27FC236}">
                <a16:creationId xmlns:a16="http://schemas.microsoft.com/office/drawing/2014/main" id="{E52D2231-E0F5-2E92-CEE8-756A9AB2F744}"/>
              </a:ext>
            </a:extLst>
          </p:cNvPr>
          <p:cNvSpPr>
            <a:spLocks noGrp="1" noChangeArrowheads="1"/>
          </p:cNvSpPr>
          <p:nvPr>
            <p:ph type="title"/>
          </p:nvPr>
        </p:nvSpPr>
        <p:spPr/>
        <p:txBody>
          <a:bodyPr/>
          <a:lstStyle/>
          <a:p>
            <a:pPr eaLnBrk="1" hangingPunct="1"/>
            <a:r>
              <a:rPr lang="en-US" altLang="en-US"/>
              <a:t>Compiling Loop Statements</a:t>
            </a:r>
            <a:endParaRPr lang="en-AU" altLang="en-US"/>
          </a:p>
        </p:txBody>
      </p:sp>
      <p:sp>
        <p:nvSpPr>
          <p:cNvPr id="67588" name="Rectangle 3">
            <a:extLst>
              <a:ext uri="{FF2B5EF4-FFF2-40B4-BE49-F238E27FC236}">
                <a16:creationId xmlns:a16="http://schemas.microsoft.com/office/drawing/2014/main" id="{04D341D4-63ED-5A38-98E8-F6B0AE7833F4}"/>
              </a:ext>
            </a:extLst>
          </p:cNvPr>
          <p:cNvSpPr>
            <a:spLocks noGrp="1" noChangeArrowheads="1"/>
          </p:cNvSpPr>
          <p:nvPr>
            <p:ph type="body" idx="1"/>
          </p:nvPr>
        </p:nvSpPr>
        <p:spPr/>
        <p:txBody>
          <a:bodyPr/>
          <a:lstStyle/>
          <a:p>
            <a:pPr eaLnBrk="1" hangingPunct="1">
              <a:lnSpc>
                <a:spcPct val="80000"/>
              </a:lnSpc>
            </a:pPr>
            <a:r>
              <a:rPr lang="en-US" altLang="en-US"/>
              <a:t>C code:</a:t>
            </a:r>
          </a:p>
          <a:p>
            <a:pPr eaLnBrk="1" hangingPunct="1">
              <a:lnSpc>
                <a:spcPct val="80000"/>
              </a:lnSpc>
              <a:spcBef>
                <a:spcPct val="50000"/>
              </a:spcBef>
              <a:spcAft>
                <a:spcPct val="30000"/>
              </a:spcAft>
              <a:buFont typeface="Wingdings" panose="05000000000000000000" pitchFamily="2" charset="2"/>
              <a:buNone/>
            </a:pPr>
            <a:r>
              <a:rPr lang="en-US" altLang="en-US">
                <a:latin typeface="Lucida Console" panose="020B0609040504020204" pitchFamily="49" charset="0"/>
              </a:rPr>
              <a:t>	while (save[i] == k) i += 1;</a:t>
            </a:r>
          </a:p>
          <a:p>
            <a:pPr lvl="1" eaLnBrk="1" hangingPunct="1">
              <a:lnSpc>
                <a:spcPct val="80000"/>
              </a:lnSpc>
            </a:pPr>
            <a:r>
              <a:rPr lang="en-US" altLang="en-US"/>
              <a:t>i in x22, k in x24, address of save in x25</a:t>
            </a:r>
          </a:p>
          <a:p>
            <a:pPr eaLnBrk="1" hangingPunct="1">
              <a:lnSpc>
                <a:spcPct val="80000"/>
              </a:lnSpc>
            </a:pPr>
            <a:r>
              <a:rPr lang="en-US" altLang="en-US"/>
              <a:t>Compiled RISC-V code:</a:t>
            </a:r>
          </a:p>
          <a:p>
            <a:pPr eaLnBrk="1" hangingPunct="1">
              <a:spcBef>
                <a:spcPct val="0"/>
              </a:spcBef>
              <a:buFont typeface="Wingdings" panose="05000000000000000000" pitchFamily="2" charset="2"/>
              <a:buNone/>
            </a:pPr>
            <a:r>
              <a:rPr lang="en-US" altLang="en-US">
                <a:latin typeface="Lucida Console" panose="020B0609040504020204" pitchFamily="49" charset="0"/>
              </a:rPr>
              <a:t>	</a:t>
            </a:r>
            <a:r>
              <a:rPr lang="en-US" altLang="en-US" sz="2400">
                <a:latin typeface="Lucida Console" panose="020B0609040504020204" pitchFamily="49" charset="0"/>
              </a:rPr>
              <a:t>Loop: slli x10, x22, 3</a:t>
            </a:r>
            <a:br>
              <a:rPr lang="en-US" altLang="en-US" sz="2400">
                <a:latin typeface="Lucida Console" panose="020B0609040504020204" pitchFamily="49" charset="0"/>
              </a:rPr>
            </a:br>
            <a:r>
              <a:rPr lang="en-US" altLang="en-US" sz="2400">
                <a:latin typeface="Lucida Console" panose="020B0609040504020204" pitchFamily="49" charset="0"/>
              </a:rPr>
              <a:t>      add  x10, x10, x25</a:t>
            </a:r>
            <a:br>
              <a:rPr lang="en-US" altLang="en-US" sz="2400">
                <a:latin typeface="Lucida Console" panose="020B0609040504020204" pitchFamily="49" charset="0"/>
              </a:rPr>
            </a:br>
            <a:r>
              <a:rPr lang="en-US" altLang="en-US" sz="2400">
                <a:latin typeface="Lucida Console" panose="020B0609040504020204" pitchFamily="49" charset="0"/>
              </a:rPr>
              <a:t>      ld   x9, 0(x10)</a:t>
            </a:r>
            <a:br>
              <a:rPr lang="en-US" altLang="en-US" sz="2400">
                <a:latin typeface="Lucida Console" panose="020B0609040504020204" pitchFamily="49" charset="0"/>
              </a:rPr>
            </a:br>
            <a:r>
              <a:rPr lang="en-US" altLang="en-US" sz="2400">
                <a:latin typeface="Lucida Console" panose="020B0609040504020204" pitchFamily="49" charset="0"/>
              </a:rPr>
              <a:t>      bne  x9, x24, Exit</a:t>
            </a:r>
          </a:p>
          <a:p>
            <a:pPr eaLnBrk="1" hangingPunct="1">
              <a:spcBef>
                <a:spcPct val="0"/>
              </a:spcBef>
              <a:buFont typeface="Wingdings" panose="05000000000000000000" pitchFamily="2" charset="2"/>
              <a:buNone/>
            </a:pPr>
            <a:r>
              <a:rPr lang="en-US" altLang="en-US" sz="2400">
                <a:latin typeface="Lucida Console" panose="020B0609040504020204" pitchFamily="49" charset="0"/>
              </a:rPr>
              <a:t>        addi x22, x22, 1</a:t>
            </a:r>
            <a:br>
              <a:rPr lang="en-US" altLang="en-US" sz="2400">
                <a:latin typeface="Lucida Console" panose="020B0609040504020204" pitchFamily="49" charset="0"/>
              </a:rPr>
            </a:br>
            <a:r>
              <a:rPr lang="en-US" altLang="en-US" sz="2400">
                <a:latin typeface="Lucida Console" panose="020B0609040504020204" pitchFamily="49" charset="0"/>
              </a:rPr>
              <a:t>      beq  x0, x0, Loop</a:t>
            </a:r>
            <a:br>
              <a:rPr lang="en-US" altLang="en-US" sz="2400">
                <a:latin typeface="Lucida Console" panose="020B0609040504020204" pitchFamily="49" charset="0"/>
              </a:rPr>
            </a:br>
            <a:r>
              <a:rPr lang="en-US" altLang="en-US" sz="2400">
                <a:latin typeface="Lucida Console" panose="020B0609040504020204" pitchFamily="49" charset="0"/>
              </a:rPr>
              <a:t>Exit: …</a:t>
            </a:r>
            <a:endParaRPr lang="en-AU" altLang="en-US" sz="2400">
              <a:latin typeface="Lucida Console" panose="020B0609040504020204"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a:extLst>
              <a:ext uri="{FF2B5EF4-FFF2-40B4-BE49-F238E27FC236}">
                <a16:creationId xmlns:a16="http://schemas.microsoft.com/office/drawing/2014/main" id="{9268AC2B-9710-3FD5-6961-BB07049A7C8A}"/>
              </a:ext>
            </a:extLst>
          </p:cNvPr>
          <p:cNvSpPr>
            <a:spLocks noGrp="1" noChangeArrowheads="1"/>
          </p:cNvSpPr>
          <p:nvPr>
            <p:ph type="title"/>
          </p:nvPr>
        </p:nvSpPr>
        <p:spPr/>
        <p:txBody>
          <a:bodyPr/>
          <a:lstStyle/>
          <a:p>
            <a:pPr eaLnBrk="1" hangingPunct="1"/>
            <a:r>
              <a:rPr lang="en-US" altLang="en-US"/>
              <a:t>More Conditional Operations</a:t>
            </a:r>
            <a:endParaRPr lang="en-AU" altLang="en-US"/>
          </a:p>
        </p:txBody>
      </p:sp>
      <p:sp>
        <p:nvSpPr>
          <p:cNvPr id="36868" name="Rectangle 3">
            <a:extLst>
              <a:ext uri="{FF2B5EF4-FFF2-40B4-BE49-F238E27FC236}">
                <a16:creationId xmlns:a16="http://schemas.microsoft.com/office/drawing/2014/main" id="{FE5D57AA-0FD8-0A49-B6E1-D6F24F6498D0}"/>
              </a:ext>
            </a:extLst>
          </p:cNvPr>
          <p:cNvSpPr>
            <a:spLocks noGrp="1" noChangeArrowheads="1"/>
          </p:cNvSpPr>
          <p:nvPr>
            <p:ph type="body" idx="1"/>
          </p:nvPr>
        </p:nvSpPr>
        <p:spPr/>
        <p:txBody>
          <a:bodyPr/>
          <a:lstStyle/>
          <a:p>
            <a:pPr eaLnBrk="1" hangingPunct="1">
              <a:lnSpc>
                <a:spcPct val="90000"/>
              </a:lnSpc>
              <a:defRPr/>
            </a:pPr>
            <a:r>
              <a:rPr lang="en-US" altLang="en-US" dirty="0" err="1">
                <a:latin typeface="Lucida Console" panose="020B0609040504020204" pitchFamily="49" charset="0"/>
              </a:rPr>
              <a:t>blt</a:t>
            </a:r>
            <a:r>
              <a:rPr lang="en-US" altLang="en-US" dirty="0">
                <a:latin typeface="Lucida Console" panose="020B0609040504020204" pitchFamily="49" charset="0"/>
              </a:rPr>
              <a:t> rs1, rs2, L1</a:t>
            </a:r>
          </a:p>
          <a:p>
            <a:pPr lvl="1" eaLnBrk="1" hangingPunct="1">
              <a:defRPr/>
            </a:pPr>
            <a:r>
              <a:rPr lang="en-US" altLang="en-US" dirty="0"/>
              <a:t>if (rs1 &lt; rs2) branch to instruction labeled L1</a:t>
            </a:r>
          </a:p>
          <a:p>
            <a:pPr eaLnBrk="1" hangingPunct="1">
              <a:lnSpc>
                <a:spcPct val="90000"/>
              </a:lnSpc>
              <a:defRPr/>
            </a:pPr>
            <a:r>
              <a:rPr lang="en-US" altLang="en-US" dirty="0" err="1">
                <a:latin typeface="Lucida Console" panose="020B0609040504020204" pitchFamily="49" charset="0"/>
              </a:rPr>
              <a:t>bge</a:t>
            </a:r>
            <a:r>
              <a:rPr lang="en-US" altLang="en-US" dirty="0">
                <a:latin typeface="Lucida Console" panose="020B0609040504020204" pitchFamily="49" charset="0"/>
              </a:rPr>
              <a:t> rs1, rs2, L1</a:t>
            </a:r>
          </a:p>
          <a:p>
            <a:pPr lvl="1" eaLnBrk="1" hangingPunct="1">
              <a:defRPr/>
            </a:pPr>
            <a:r>
              <a:rPr lang="en-US" altLang="en-US" dirty="0"/>
              <a:t>if (rs1 &gt;= rs2) branch to instruction labeled L1</a:t>
            </a:r>
          </a:p>
          <a:p>
            <a:pPr eaLnBrk="1" hangingPunct="1">
              <a:defRPr/>
            </a:pPr>
            <a:r>
              <a:rPr lang="en-US" altLang="en-US" dirty="0"/>
              <a:t>Example</a:t>
            </a:r>
          </a:p>
          <a:p>
            <a:pPr lvl="1" eaLnBrk="1" hangingPunct="1">
              <a:defRPr/>
            </a:pPr>
            <a:r>
              <a:rPr lang="en-US" altLang="en-US" dirty="0"/>
              <a:t>if (a &gt; b) a += 1;</a:t>
            </a:r>
          </a:p>
          <a:p>
            <a:pPr lvl="1" eaLnBrk="1" hangingPunct="1">
              <a:defRPr/>
            </a:pPr>
            <a:r>
              <a:rPr lang="en-US" altLang="en-US" dirty="0"/>
              <a:t>a in x22, b in x23</a:t>
            </a:r>
          </a:p>
          <a:p>
            <a:pPr marL="514350" lvl="1" indent="0">
              <a:buNone/>
              <a:defRPr/>
            </a:pPr>
            <a:r>
              <a:rPr lang="en-US" altLang="en-US" sz="2200" dirty="0"/>
              <a:t>  </a:t>
            </a:r>
            <a:r>
              <a:rPr lang="en-US" altLang="en-US" sz="2200" dirty="0" err="1"/>
              <a:t>bge</a:t>
            </a:r>
            <a:r>
              <a:rPr lang="en-US" altLang="en-US" sz="2200" dirty="0"/>
              <a:t>  x23, x22, Exit       // branch if b &gt;= a</a:t>
            </a:r>
          </a:p>
          <a:p>
            <a:pPr marL="514350" lvl="1" indent="0">
              <a:buNone/>
              <a:defRPr/>
            </a:pPr>
            <a:r>
              <a:rPr lang="en-US" altLang="en-US" sz="2200" dirty="0"/>
              <a:t>  </a:t>
            </a:r>
            <a:r>
              <a:rPr lang="en-US" altLang="en-US" sz="2200" dirty="0" err="1"/>
              <a:t>addi</a:t>
            </a:r>
            <a:r>
              <a:rPr lang="en-US" altLang="en-US" sz="2200" dirty="0"/>
              <a:t> x22, x22, 1</a:t>
            </a:r>
          </a:p>
          <a:p>
            <a:pPr marL="514350" lvl="1" indent="-574675">
              <a:buNone/>
              <a:defRPr/>
            </a:pPr>
            <a:r>
              <a:rPr lang="en-US" altLang="en-US" sz="2200" dirty="0"/>
              <a:t>Exit: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5317" y="438099"/>
            <a:ext cx="5332730" cy="635000"/>
          </a:xfrm>
          <a:prstGeom prst="rect">
            <a:avLst/>
          </a:prstGeom>
        </p:spPr>
        <p:txBody>
          <a:bodyPr vert="horz" wrap="square" lIns="0" tIns="12065" rIns="0" bIns="0" rtlCol="0">
            <a:spAutoFit/>
          </a:bodyPr>
          <a:lstStyle/>
          <a:p>
            <a:pPr marL="12700">
              <a:lnSpc>
                <a:spcPct val="100000"/>
              </a:lnSpc>
              <a:spcBef>
                <a:spcPts val="95"/>
              </a:spcBef>
            </a:pPr>
            <a:r>
              <a:rPr spc="325" dirty="0"/>
              <a:t>Signed</a:t>
            </a:r>
            <a:r>
              <a:rPr spc="225" dirty="0"/>
              <a:t> </a:t>
            </a:r>
            <a:r>
              <a:rPr spc="220" dirty="0"/>
              <a:t>vs.</a:t>
            </a:r>
            <a:r>
              <a:rPr spc="225" dirty="0"/>
              <a:t> </a:t>
            </a:r>
            <a:r>
              <a:rPr spc="300" dirty="0"/>
              <a:t>Unsigned</a:t>
            </a:r>
          </a:p>
        </p:txBody>
      </p:sp>
      <p:sp>
        <p:nvSpPr>
          <p:cNvPr id="3" name="object 3"/>
          <p:cNvSpPr txBox="1"/>
          <p:nvPr/>
        </p:nvSpPr>
        <p:spPr>
          <a:xfrm>
            <a:off x="915416" y="1446987"/>
            <a:ext cx="10429875" cy="4962525"/>
          </a:xfrm>
          <a:prstGeom prst="rect">
            <a:avLst/>
          </a:prstGeom>
        </p:spPr>
        <p:txBody>
          <a:bodyPr vert="horz" wrap="square" lIns="0" tIns="57150" rIns="0" bIns="0" rtlCol="0">
            <a:spAutoFit/>
          </a:bodyPr>
          <a:lstStyle/>
          <a:p>
            <a:pPr marL="241300" marR="5080" indent="-228600">
              <a:lnSpc>
                <a:spcPct val="89500"/>
              </a:lnSpc>
              <a:spcBef>
                <a:spcPts val="450"/>
              </a:spcBef>
              <a:buFont typeface="Arial MT"/>
              <a:buChar char="•"/>
              <a:tabLst>
                <a:tab pos="241300" algn="l"/>
              </a:tabLst>
            </a:pPr>
            <a:r>
              <a:rPr sz="2800" spc="275" dirty="0">
                <a:solidFill>
                  <a:srgbClr val="333333"/>
                </a:solidFill>
                <a:latin typeface="Cambria"/>
                <a:cs typeface="Cambria"/>
              </a:rPr>
              <a:t>A</a:t>
            </a:r>
            <a:r>
              <a:rPr sz="2800" spc="160" dirty="0">
                <a:solidFill>
                  <a:srgbClr val="333333"/>
                </a:solidFill>
                <a:latin typeface="Cambria"/>
                <a:cs typeface="Cambria"/>
              </a:rPr>
              <a:t> </a:t>
            </a:r>
            <a:r>
              <a:rPr sz="2800" spc="95" dirty="0">
                <a:solidFill>
                  <a:srgbClr val="333333"/>
                </a:solidFill>
                <a:latin typeface="Cambria"/>
                <a:cs typeface="Cambria"/>
              </a:rPr>
              <a:t>number</a:t>
            </a:r>
            <a:r>
              <a:rPr sz="2800" spc="170" dirty="0">
                <a:solidFill>
                  <a:srgbClr val="333333"/>
                </a:solidFill>
                <a:latin typeface="Cambria"/>
                <a:cs typeface="Cambria"/>
              </a:rPr>
              <a:t> </a:t>
            </a:r>
            <a:r>
              <a:rPr sz="2800" spc="50" dirty="0">
                <a:solidFill>
                  <a:srgbClr val="333333"/>
                </a:solidFill>
                <a:latin typeface="Cambria"/>
                <a:cs typeface="Cambria"/>
              </a:rPr>
              <a:t>stored</a:t>
            </a:r>
            <a:r>
              <a:rPr sz="2800" spc="155" dirty="0">
                <a:solidFill>
                  <a:srgbClr val="333333"/>
                </a:solidFill>
                <a:latin typeface="Cambria"/>
                <a:cs typeface="Cambria"/>
              </a:rPr>
              <a:t> </a:t>
            </a:r>
            <a:r>
              <a:rPr sz="2800" spc="125" dirty="0">
                <a:solidFill>
                  <a:srgbClr val="333333"/>
                </a:solidFill>
                <a:latin typeface="Cambria"/>
                <a:cs typeface="Cambria"/>
              </a:rPr>
              <a:t>in</a:t>
            </a:r>
            <a:r>
              <a:rPr sz="2800" spc="160" dirty="0">
                <a:solidFill>
                  <a:srgbClr val="333333"/>
                </a:solidFill>
                <a:latin typeface="Cambria"/>
                <a:cs typeface="Cambria"/>
              </a:rPr>
              <a:t> </a:t>
            </a:r>
            <a:r>
              <a:rPr sz="2800" spc="185" dirty="0">
                <a:solidFill>
                  <a:srgbClr val="333333"/>
                </a:solidFill>
                <a:latin typeface="Cambria"/>
                <a:cs typeface="Cambria"/>
              </a:rPr>
              <a:t>a</a:t>
            </a:r>
            <a:r>
              <a:rPr sz="2800" spc="160" dirty="0">
                <a:solidFill>
                  <a:srgbClr val="333333"/>
                </a:solidFill>
                <a:latin typeface="Cambria"/>
                <a:cs typeface="Cambria"/>
              </a:rPr>
              <a:t> </a:t>
            </a:r>
            <a:r>
              <a:rPr sz="2800" spc="80" dirty="0">
                <a:solidFill>
                  <a:srgbClr val="333333"/>
                </a:solidFill>
                <a:latin typeface="Cambria"/>
                <a:cs typeface="Cambria"/>
              </a:rPr>
              <a:t>register</a:t>
            </a:r>
            <a:r>
              <a:rPr sz="2800" spc="165" dirty="0">
                <a:solidFill>
                  <a:srgbClr val="333333"/>
                </a:solidFill>
                <a:latin typeface="Cambria"/>
                <a:cs typeface="Cambria"/>
              </a:rPr>
              <a:t> </a:t>
            </a:r>
            <a:r>
              <a:rPr sz="2800" spc="-5" dirty="0">
                <a:solidFill>
                  <a:srgbClr val="333333"/>
                </a:solidFill>
                <a:latin typeface="Cambria"/>
                <a:cs typeface="Cambria"/>
              </a:rPr>
              <a:t>or</a:t>
            </a:r>
            <a:r>
              <a:rPr sz="2800" spc="150" dirty="0">
                <a:solidFill>
                  <a:srgbClr val="333333"/>
                </a:solidFill>
                <a:latin typeface="Cambria"/>
                <a:cs typeface="Cambria"/>
              </a:rPr>
              <a:t> </a:t>
            </a:r>
            <a:r>
              <a:rPr sz="2800" spc="65" dirty="0">
                <a:solidFill>
                  <a:srgbClr val="333333"/>
                </a:solidFill>
                <a:latin typeface="Cambria"/>
                <a:cs typeface="Cambria"/>
              </a:rPr>
              <a:t>memory</a:t>
            </a:r>
            <a:r>
              <a:rPr sz="2800" spc="145" dirty="0">
                <a:solidFill>
                  <a:srgbClr val="333333"/>
                </a:solidFill>
                <a:latin typeface="Cambria"/>
                <a:cs typeface="Cambria"/>
              </a:rPr>
              <a:t> </a:t>
            </a:r>
            <a:r>
              <a:rPr sz="2800" spc="80" dirty="0">
                <a:solidFill>
                  <a:srgbClr val="333333"/>
                </a:solidFill>
                <a:latin typeface="Cambria"/>
                <a:cs typeface="Cambria"/>
              </a:rPr>
              <a:t>address</a:t>
            </a:r>
            <a:r>
              <a:rPr sz="2800" spc="170" dirty="0">
                <a:solidFill>
                  <a:srgbClr val="333333"/>
                </a:solidFill>
                <a:latin typeface="Cambria"/>
                <a:cs typeface="Cambria"/>
              </a:rPr>
              <a:t> </a:t>
            </a:r>
            <a:r>
              <a:rPr sz="2800" spc="110" dirty="0">
                <a:solidFill>
                  <a:srgbClr val="333333"/>
                </a:solidFill>
                <a:latin typeface="Cambria"/>
                <a:cs typeface="Cambria"/>
              </a:rPr>
              <a:t>can</a:t>
            </a:r>
            <a:r>
              <a:rPr sz="2800" spc="160" dirty="0">
                <a:solidFill>
                  <a:srgbClr val="333333"/>
                </a:solidFill>
                <a:latin typeface="Cambria"/>
                <a:cs typeface="Cambria"/>
              </a:rPr>
              <a:t> </a:t>
            </a:r>
            <a:r>
              <a:rPr sz="2800" spc="20" dirty="0">
                <a:solidFill>
                  <a:srgbClr val="333333"/>
                </a:solidFill>
                <a:latin typeface="Cambria"/>
                <a:cs typeface="Cambria"/>
              </a:rPr>
              <a:t>be </a:t>
            </a:r>
            <a:r>
              <a:rPr sz="2800" spc="25" dirty="0">
                <a:solidFill>
                  <a:srgbClr val="333333"/>
                </a:solidFill>
                <a:latin typeface="Cambria"/>
                <a:cs typeface="Cambria"/>
              </a:rPr>
              <a:t> </a:t>
            </a:r>
            <a:r>
              <a:rPr sz="2800" spc="80" dirty="0">
                <a:solidFill>
                  <a:srgbClr val="333333"/>
                </a:solidFill>
                <a:latin typeface="Cambria"/>
                <a:cs typeface="Cambria"/>
              </a:rPr>
              <a:t>interpreted</a:t>
            </a:r>
            <a:r>
              <a:rPr sz="2800" spc="145" dirty="0">
                <a:solidFill>
                  <a:srgbClr val="333333"/>
                </a:solidFill>
                <a:latin typeface="Cambria"/>
                <a:cs typeface="Cambria"/>
              </a:rPr>
              <a:t> </a:t>
            </a:r>
            <a:r>
              <a:rPr sz="2800" spc="140" dirty="0">
                <a:solidFill>
                  <a:srgbClr val="333333"/>
                </a:solidFill>
                <a:latin typeface="Cambria"/>
                <a:cs typeface="Cambria"/>
              </a:rPr>
              <a:t>as</a:t>
            </a:r>
            <a:r>
              <a:rPr sz="2800" spc="155" dirty="0">
                <a:solidFill>
                  <a:srgbClr val="333333"/>
                </a:solidFill>
                <a:latin typeface="Cambria"/>
                <a:cs typeface="Cambria"/>
              </a:rPr>
              <a:t> </a:t>
            </a:r>
            <a:r>
              <a:rPr sz="2800" spc="85" dirty="0">
                <a:solidFill>
                  <a:srgbClr val="333333"/>
                </a:solidFill>
                <a:latin typeface="Cambria"/>
                <a:cs typeface="Cambria"/>
              </a:rPr>
              <a:t>signed</a:t>
            </a:r>
            <a:r>
              <a:rPr sz="2800" spc="165" dirty="0">
                <a:solidFill>
                  <a:srgbClr val="333333"/>
                </a:solidFill>
                <a:latin typeface="Cambria"/>
                <a:cs typeface="Cambria"/>
              </a:rPr>
              <a:t> </a:t>
            </a:r>
            <a:r>
              <a:rPr sz="2800" spc="-25" dirty="0">
                <a:solidFill>
                  <a:srgbClr val="333333"/>
                </a:solidFill>
                <a:latin typeface="Cambria"/>
                <a:cs typeface="Cambria"/>
              </a:rPr>
              <a:t>(2’s</a:t>
            </a:r>
            <a:r>
              <a:rPr sz="2800" spc="160" dirty="0">
                <a:solidFill>
                  <a:srgbClr val="333333"/>
                </a:solidFill>
                <a:latin typeface="Cambria"/>
                <a:cs typeface="Cambria"/>
              </a:rPr>
              <a:t> </a:t>
            </a:r>
            <a:r>
              <a:rPr sz="2800" spc="55" dirty="0">
                <a:solidFill>
                  <a:srgbClr val="333333"/>
                </a:solidFill>
                <a:latin typeface="Cambria"/>
                <a:cs typeface="Cambria"/>
              </a:rPr>
              <a:t>complement)</a:t>
            </a:r>
            <a:r>
              <a:rPr sz="2800" spc="155" dirty="0">
                <a:solidFill>
                  <a:srgbClr val="333333"/>
                </a:solidFill>
                <a:latin typeface="Cambria"/>
                <a:cs typeface="Cambria"/>
              </a:rPr>
              <a:t> </a:t>
            </a:r>
            <a:r>
              <a:rPr sz="2800" dirty="0">
                <a:solidFill>
                  <a:srgbClr val="333333"/>
                </a:solidFill>
                <a:latin typeface="Cambria"/>
                <a:cs typeface="Cambria"/>
              </a:rPr>
              <a:t>or</a:t>
            </a:r>
            <a:r>
              <a:rPr sz="2800" spc="140" dirty="0">
                <a:solidFill>
                  <a:srgbClr val="333333"/>
                </a:solidFill>
                <a:latin typeface="Cambria"/>
                <a:cs typeface="Cambria"/>
              </a:rPr>
              <a:t> </a:t>
            </a:r>
            <a:r>
              <a:rPr sz="2800" spc="114" dirty="0">
                <a:solidFill>
                  <a:srgbClr val="333333"/>
                </a:solidFill>
                <a:latin typeface="Cambria"/>
                <a:cs typeface="Cambria"/>
              </a:rPr>
              <a:t>unsigned.</a:t>
            </a:r>
            <a:r>
              <a:rPr sz="2800" spc="180" dirty="0">
                <a:solidFill>
                  <a:srgbClr val="333333"/>
                </a:solidFill>
                <a:latin typeface="Cambria"/>
                <a:cs typeface="Cambria"/>
              </a:rPr>
              <a:t> </a:t>
            </a:r>
            <a:r>
              <a:rPr sz="2800" spc="125" dirty="0">
                <a:solidFill>
                  <a:srgbClr val="333333"/>
                </a:solidFill>
                <a:latin typeface="Cambria"/>
                <a:cs typeface="Cambria"/>
              </a:rPr>
              <a:t>Both</a:t>
            </a:r>
            <a:r>
              <a:rPr sz="2800" spc="155" dirty="0">
                <a:solidFill>
                  <a:srgbClr val="333333"/>
                </a:solidFill>
                <a:latin typeface="Cambria"/>
                <a:cs typeface="Cambria"/>
              </a:rPr>
              <a:t> </a:t>
            </a:r>
            <a:r>
              <a:rPr sz="2800" spc="140" dirty="0">
                <a:solidFill>
                  <a:srgbClr val="333333"/>
                </a:solidFill>
                <a:latin typeface="Cambria"/>
                <a:cs typeface="Cambria"/>
              </a:rPr>
              <a:t>may </a:t>
            </a:r>
            <a:r>
              <a:rPr sz="2800" spc="-600" dirty="0">
                <a:solidFill>
                  <a:srgbClr val="333333"/>
                </a:solidFill>
                <a:latin typeface="Cambria"/>
                <a:cs typeface="Cambria"/>
              </a:rPr>
              <a:t> </a:t>
            </a:r>
            <a:r>
              <a:rPr sz="2800" spc="95" dirty="0">
                <a:solidFill>
                  <a:srgbClr val="333333"/>
                </a:solidFill>
                <a:latin typeface="Cambria"/>
                <a:cs typeface="Cambria"/>
              </a:rPr>
              <a:t>lead</a:t>
            </a:r>
            <a:r>
              <a:rPr sz="2800" spc="160" dirty="0">
                <a:solidFill>
                  <a:srgbClr val="333333"/>
                </a:solidFill>
                <a:latin typeface="Cambria"/>
                <a:cs typeface="Cambria"/>
              </a:rPr>
              <a:t> </a:t>
            </a:r>
            <a:r>
              <a:rPr sz="2800" spc="20" dirty="0">
                <a:solidFill>
                  <a:srgbClr val="333333"/>
                </a:solidFill>
                <a:latin typeface="Cambria"/>
                <a:cs typeface="Cambria"/>
              </a:rPr>
              <a:t>to</a:t>
            </a:r>
            <a:r>
              <a:rPr sz="2800" spc="160" dirty="0">
                <a:solidFill>
                  <a:srgbClr val="333333"/>
                </a:solidFill>
                <a:latin typeface="Cambria"/>
                <a:cs typeface="Cambria"/>
              </a:rPr>
              <a:t> </a:t>
            </a:r>
            <a:r>
              <a:rPr sz="2800" spc="80" dirty="0">
                <a:solidFill>
                  <a:srgbClr val="333333"/>
                </a:solidFill>
                <a:latin typeface="Cambria"/>
                <a:cs typeface="Cambria"/>
              </a:rPr>
              <a:t>different</a:t>
            </a:r>
            <a:r>
              <a:rPr sz="2800" spc="160" dirty="0">
                <a:solidFill>
                  <a:srgbClr val="333333"/>
                </a:solidFill>
                <a:latin typeface="Cambria"/>
                <a:cs typeface="Cambria"/>
              </a:rPr>
              <a:t> </a:t>
            </a:r>
            <a:r>
              <a:rPr sz="2800" spc="90" dirty="0">
                <a:solidFill>
                  <a:srgbClr val="333333"/>
                </a:solidFill>
                <a:latin typeface="Cambria"/>
                <a:cs typeface="Cambria"/>
              </a:rPr>
              <a:t>decimal</a:t>
            </a:r>
            <a:r>
              <a:rPr sz="2800" spc="185" dirty="0">
                <a:solidFill>
                  <a:srgbClr val="333333"/>
                </a:solidFill>
                <a:latin typeface="Cambria"/>
                <a:cs typeface="Cambria"/>
              </a:rPr>
              <a:t> </a:t>
            </a:r>
            <a:r>
              <a:rPr sz="2800" spc="105" dirty="0">
                <a:solidFill>
                  <a:srgbClr val="333333"/>
                </a:solidFill>
                <a:latin typeface="Cambria"/>
                <a:cs typeface="Cambria"/>
              </a:rPr>
              <a:t>numbers.</a:t>
            </a:r>
            <a:endParaRPr sz="2800" dirty="0">
              <a:latin typeface="Cambria"/>
              <a:cs typeface="Cambria"/>
            </a:endParaRPr>
          </a:p>
          <a:p>
            <a:pPr>
              <a:lnSpc>
                <a:spcPct val="100000"/>
              </a:lnSpc>
              <a:spcBef>
                <a:spcPts val="25"/>
              </a:spcBef>
              <a:buClr>
                <a:srgbClr val="333333"/>
              </a:buClr>
              <a:buFont typeface="Arial MT"/>
              <a:buChar char="•"/>
            </a:pPr>
            <a:endParaRPr sz="3900" dirty="0">
              <a:latin typeface="Cambria"/>
              <a:cs typeface="Cambria"/>
            </a:endParaRPr>
          </a:p>
          <a:p>
            <a:pPr marL="698500" lvl="1" indent="-229235">
              <a:lnSpc>
                <a:spcPct val="100000"/>
              </a:lnSpc>
              <a:buFont typeface="Arial MT"/>
              <a:buChar char="•"/>
              <a:tabLst>
                <a:tab pos="699135" algn="l"/>
              </a:tabLst>
            </a:pPr>
            <a:r>
              <a:rPr sz="2800" spc="50" dirty="0">
                <a:solidFill>
                  <a:srgbClr val="333333"/>
                </a:solidFill>
                <a:latin typeface="Cambria"/>
                <a:cs typeface="Cambria"/>
              </a:rPr>
              <a:t>x22</a:t>
            </a:r>
            <a:r>
              <a:rPr sz="2800" spc="165" dirty="0">
                <a:solidFill>
                  <a:srgbClr val="333333"/>
                </a:solidFill>
                <a:latin typeface="Cambria"/>
                <a:cs typeface="Cambria"/>
              </a:rPr>
              <a:t> </a:t>
            </a:r>
            <a:r>
              <a:rPr sz="2800" spc="145" dirty="0">
                <a:solidFill>
                  <a:srgbClr val="333333"/>
                </a:solidFill>
                <a:latin typeface="Cambria"/>
                <a:cs typeface="Cambria"/>
              </a:rPr>
              <a:t>=</a:t>
            </a:r>
            <a:r>
              <a:rPr sz="2800" spc="165" dirty="0">
                <a:solidFill>
                  <a:srgbClr val="333333"/>
                </a:solidFill>
                <a:latin typeface="Cambria"/>
                <a:cs typeface="Cambria"/>
              </a:rPr>
              <a:t> </a:t>
            </a:r>
            <a:r>
              <a:rPr sz="2800" dirty="0">
                <a:solidFill>
                  <a:srgbClr val="333333"/>
                </a:solidFill>
                <a:latin typeface="Cambria"/>
                <a:cs typeface="Cambria"/>
              </a:rPr>
              <a:t>1111</a:t>
            </a:r>
            <a:r>
              <a:rPr sz="2800" spc="175" dirty="0">
                <a:solidFill>
                  <a:srgbClr val="333333"/>
                </a:solidFill>
                <a:latin typeface="Cambria"/>
                <a:cs typeface="Cambria"/>
              </a:rPr>
              <a:t> </a:t>
            </a:r>
            <a:r>
              <a:rPr sz="2800" dirty="0">
                <a:solidFill>
                  <a:srgbClr val="333333"/>
                </a:solidFill>
                <a:latin typeface="Cambria"/>
                <a:cs typeface="Cambria"/>
              </a:rPr>
              <a:t>1111</a:t>
            </a:r>
            <a:r>
              <a:rPr sz="2800" spc="170" dirty="0">
                <a:solidFill>
                  <a:srgbClr val="333333"/>
                </a:solidFill>
                <a:latin typeface="Cambria"/>
                <a:cs typeface="Cambria"/>
              </a:rPr>
              <a:t> </a:t>
            </a:r>
            <a:r>
              <a:rPr sz="2800" dirty="0">
                <a:solidFill>
                  <a:srgbClr val="333333"/>
                </a:solidFill>
                <a:latin typeface="Cambria"/>
                <a:cs typeface="Cambria"/>
              </a:rPr>
              <a:t>1111</a:t>
            </a:r>
            <a:r>
              <a:rPr sz="2800" spc="165" dirty="0">
                <a:solidFill>
                  <a:srgbClr val="333333"/>
                </a:solidFill>
                <a:latin typeface="Cambria"/>
                <a:cs typeface="Cambria"/>
              </a:rPr>
              <a:t> </a:t>
            </a:r>
            <a:r>
              <a:rPr sz="2800" dirty="0">
                <a:solidFill>
                  <a:srgbClr val="333333"/>
                </a:solidFill>
                <a:latin typeface="Cambria"/>
                <a:cs typeface="Cambria"/>
              </a:rPr>
              <a:t>1111</a:t>
            </a:r>
            <a:r>
              <a:rPr sz="2800" spc="175" dirty="0">
                <a:solidFill>
                  <a:srgbClr val="333333"/>
                </a:solidFill>
                <a:latin typeface="Cambria"/>
                <a:cs typeface="Cambria"/>
              </a:rPr>
              <a:t> </a:t>
            </a:r>
            <a:r>
              <a:rPr sz="2800" spc="145" dirty="0">
                <a:solidFill>
                  <a:srgbClr val="333333"/>
                </a:solidFill>
                <a:latin typeface="Cambria"/>
                <a:cs typeface="Cambria"/>
              </a:rPr>
              <a:t>=</a:t>
            </a:r>
            <a:r>
              <a:rPr sz="2800" spc="165" dirty="0">
                <a:solidFill>
                  <a:srgbClr val="333333"/>
                </a:solidFill>
                <a:latin typeface="Cambria"/>
                <a:cs typeface="Cambria"/>
              </a:rPr>
              <a:t> </a:t>
            </a:r>
            <a:r>
              <a:rPr sz="2800" dirty="0">
                <a:solidFill>
                  <a:srgbClr val="333333"/>
                </a:solidFill>
                <a:latin typeface="Cambria"/>
                <a:cs typeface="Cambria"/>
              </a:rPr>
              <a:t>65535</a:t>
            </a:r>
            <a:r>
              <a:rPr sz="2800" spc="170" dirty="0">
                <a:solidFill>
                  <a:srgbClr val="333333"/>
                </a:solidFill>
                <a:latin typeface="Cambria"/>
                <a:cs typeface="Cambria"/>
              </a:rPr>
              <a:t> </a:t>
            </a:r>
            <a:r>
              <a:rPr sz="2800" spc="65" dirty="0">
                <a:solidFill>
                  <a:srgbClr val="333333"/>
                </a:solidFill>
                <a:latin typeface="Cambria"/>
                <a:cs typeface="Cambria"/>
              </a:rPr>
              <a:t>(unsigned),</a:t>
            </a:r>
            <a:r>
              <a:rPr sz="2800" spc="240" dirty="0">
                <a:solidFill>
                  <a:srgbClr val="333333"/>
                </a:solidFill>
                <a:latin typeface="Cambria"/>
                <a:cs typeface="Cambria"/>
              </a:rPr>
              <a:t> </a:t>
            </a:r>
            <a:r>
              <a:rPr sz="2800" dirty="0">
                <a:solidFill>
                  <a:srgbClr val="333333"/>
                </a:solidFill>
                <a:latin typeface="Cambria"/>
                <a:cs typeface="Cambria"/>
              </a:rPr>
              <a:t>-1</a:t>
            </a:r>
            <a:r>
              <a:rPr sz="2800" spc="165" dirty="0">
                <a:solidFill>
                  <a:srgbClr val="333333"/>
                </a:solidFill>
                <a:latin typeface="Cambria"/>
                <a:cs typeface="Cambria"/>
              </a:rPr>
              <a:t> </a:t>
            </a:r>
            <a:r>
              <a:rPr sz="2800" spc="30" dirty="0">
                <a:solidFill>
                  <a:srgbClr val="333333"/>
                </a:solidFill>
                <a:latin typeface="Cambria"/>
                <a:cs typeface="Cambria"/>
              </a:rPr>
              <a:t>(signed)</a:t>
            </a:r>
            <a:endParaRPr sz="2800" dirty="0">
              <a:latin typeface="Cambria"/>
              <a:cs typeface="Cambria"/>
            </a:endParaRPr>
          </a:p>
          <a:p>
            <a:pPr marL="698500" lvl="1" indent="-229235">
              <a:lnSpc>
                <a:spcPct val="100000"/>
              </a:lnSpc>
              <a:spcBef>
                <a:spcPts val="155"/>
              </a:spcBef>
              <a:buFont typeface="Arial MT"/>
              <a:buChar char="•"/>
              <a:tabLst>
                <a:tab pos="699135" algn="l"/>
              </a:tabLst>
            </a:pPr>
            <a:r>
              <a:rPr sz="2800" spc="45" dirty="0">
                <a:solidFill>
                  <a:srgbClr val="333333"/>
                </a:solidFill>
                <a:latin typeface="Cambria"/>
                <a:cs typeface="Cambria"/>
              </a:rPr>
              <a:t>x23</a:t>
            </a:r>
            <a:r>
              <a:rPr sz="2800" spc="160" dirty="0">
                <a:solidFill>
                  <a:srgbClr val="333333"/>
                </a:solidFill>
                <a:latin typeface="Cambria"/>
                <a:cs typeface="Cambria"/>
              </a:rPr>
              <a:t> </a:t>
            </a:r>
            <a:r>
              <a:rPr sz="2800" spc="140" dirty="0">
                <a:solidFill>
                  <a:srgbClr val="333333"/>
                </a:solidFill>
                <a:latin typeface="Cambria"/>
                <a:cs typeface="Cambria"/>
              </a:rPr>
              <a:t>=</a:t>
            </a:r>
            <a:r>
              <a:rPr sz="2800" spc="160" dirty="0">
                <a:solidFill>
                  <a:srgbClr val="333333"/>
                </a:solidFill>
                <a:latin typeface="Cambria"/>
                <a:cs typeface="Cambria"/>
              </a:rPr>
              <a:t> </a:t>
            </a:r>
            <a:r>
              <a:rPr sz="2800" spc="5" dirty="0">
                <a:solidFill>
                  <a:srgbClr val="333333"/>
                </a:solidFill>
                <a:latin typeface="Cambria"/>
                <a:cs typeface="Cambria"/>
              </a:rPr>
              <a:t>0000</a:t>
            </a:r>
            <a:r>
              <a:rPr sz="2800" spc="155" dirty="0">
                <a:solidFill>
                  <a:srgbClr val="333333"/>
                </a:solidFill>
                <a:latin typeface="Cambria"/>
                <a:cs typeface="Cambria"/>
              </a:rPr>
              <a:t> </a:t>
            </a:r>
            <a:r>
              <a:rPr sz="2800" spc="5" dirty="0">
                <a:solidFill>
                  <a:srgbClr val="333333"/>
                </a:solidFill>
                <a:latin typeface="Cambria"/>
                <a:cs typeface="Cambria"/>
              </a:rPr>
              <a:t>0000</a:t>
            </a:r>
            <a:r>
              <a:rPr sz="2800" spc="155" dirty="0">
                <a:solidFill>
                  <a:srgbClr val="333333"/>
                </a:solidFill>
                <a:latin typeface="Cambria"/>
                <a:cs typeface="Cambria"/>
              </a:rPr>
              <a:t> </a:t>
            </a:r>
            <a:r>
              <a:rPr sz="2800" spc="5" dirty="0">
                <a:solidFill>
                  <a:srgbClr val="333333"/>
                </a:solidFill>
                <a:latin typeface="Cambria"/>
                <a:cs typeface="Cambria"/>
              </a:rPr>
              <a:t>0000</a:t>
            </a:r>
            <a:r>
              <a:rPr sz="2800" spc="155" dirty="0">
                <a:solidFill>
                  <a:srgbClr val="333333"/>
                </a:solidFill>
                <a:latin typeface="Cambria"/>
                <a:cs typeface="Cambria"/>
              </a:rPr>
              <a:t> </a:t>
            </a:r>
            <a:r>
              <a:rPr sz="2800" spc="5" dirty="0">
                <a:solidFill>
                  <a:srgbClr val="333333"/>
                </a:solidFill>
                <a:latin typeface="Cambria"/>
                <a:cs typeface="Cambria"/>
              </a:rPr>
              <a:t>0001</a:t>
            </a:r>
            <a:r>
              <a:rPr sz="2800" spc="155" dirty="0">
                <a:solidFill>
                  <a:srgbClr val="333333"/>
                </a:solidFill>
                <a:latin typeface="Cambria"/>
                <a:cs typeface="Cambria"/>
              </a:rPr>
              <a:t> </a:t>
            </a:r>
            <a:r>
              <a:rPr sz="2800" spc="140" dirty="0">
                <a:solidFill>
                  <a:srgbClr val="333333"/>
                </a:solidFill>
                <a:latin typeface="Cambria"/>
                <a:cs typeface="Cambria"/>
              </a:rPr>
              <a:t>=</a:t>
            </a:r>
            <a:r>
              <a:rPr sz="2800" spc="165" dirty="0">
                <a:solidFill>
                  <a:srgbClr val="333333"/>
                </a:solidFill>
                <a:latin typeface="Cambria"/>
                <a:cs typeface="Cambria"/>
              </a:rPr>
              <a:t> </a:t>
            </a:r>
            <a:r>
              <a:rPr sz="2800" dirty="0">
                <a:solidFill>
                  <a:srgbClr val="333333"/>
                </a:solidFill>
                <a:latin typeface="Cambria"/>
                <a:cs typeface="Cambria"/>
              </a:rPr>
              <a:t>1</a:t>
            </a:r>
            <a:r>
              <a:rPr sz="2800" spc="155" dirty="0">
                <a:solidFill>
                  <a:srgbClr val="333333"/>
                </a:solidFill>
                <a:latin typeface="Cambria"/>
                <a:cs typeface="Cambria"/>
              </a:rPr>
              <a:t> </a:t>
            </a:r>
            <a:r>
              <a:rPr sz="2800" spc="50" dirty="0">
                <a:solidFill>
                  <a:srgbClr val="333333"/>
                </a:solidFill>
                <a:latin typeface="Cambria"/>
                <a:cs typeface="Cambria"/>
              </a:rPr>
              <a:t>(signed),</a:t>
            </a:r>
            <a:r>
              <a:rPr sz="2800" spc="170" dirty="0">
                <a:solidFill>
                  <a:srgbClr val="333333"/>
                </a:solidFill>
                <a:latin typeface="Cambria"/>
                <a:cs typeface="Cambria"/>
              </a:rPr>
              <a:t> </a:t>
            </a:r>
            <a:r>
              <a:rPr sz="2800" dirty="0">
                <a:solidFill>
                  <a:srgbClr val="333333"/>
                </a:solidFill>
                <a:latin typeface="Cambria"/>
                <a:cs typeface="Cambria"/>
              </a:rPr>
              <a:t>1</a:t>
            </a:r>
            <a:r>
              <a:rPr sz="2800" spc="155" dirty="0">
                <a:solidFill>
                  <a:srgbClr val="333333"/>
                </a:solidFill>
                <a:latin typeface="Cambria"/>
                <a:cs typeface="Cambria"/>
              </a:rPr>
              <a:t> </a:t>
            </a:r>
            <a:r>
              <a:rPr sz="2800" spc="55" dirty="0">
                <a:solidFill>
                  <a:srgbClr val="333333"/>
                </a:solidFill>
                <a:latin typeface="Cambria"/>
                <a:cs typeface="Cambria"/>
              </a:rPr>
              <a:t>(unsigned)</a:t>
            </a:r>
            <a:endParaRPr sz="2800" dirty="0">
              <a:latin typeface="Cambria"/>
              <a:cs typeface="Cambria"/>
            </a:endParaRPr>
          </a:p>
          <a:p>
            <a:pPr lvl="1">
              <a:lnSpc>
                <a:spcPct val="100000"/>
              </a:lnSpc>
              <a:spcBef>
                <a:spcPts val="40"/>
              </a:spcBef>
              <a:buClr>
                <a:srgbClr val="333333"/>
              </a:buClr>
              <a:buFont typeface="Arial MT"/>
              <a:buChar char="•"/>
            </a:pPr>
            <a:endParaRPr sz="4250" dirty="0">
              <a:latin typeface="Cambria"/>
              <a:cs typeface="Cambria"/>
            </a:endParaRPr>
          </a:p>
          <a:p>
            <a:pPr marL="698500" marR="381635" lvl="1" indent="-229235">
              <a:lnSpc>
                <a:spcPts val="3000"/>
              </a:lnSpc>
              <a:buFont typeface="Arial MT"/>
              <a:buChar char="•"/>
              <a:tabLst>
                <a:tab pos="699135" algn="l"/>
              </a:tabLst>
            </a:pPr>
            <a:r>
              <a:rPr sz="2800" spc="245" dirty="0">
                <a:solidFill>
                  <a:srgbClr val="333333"/>
                </a:solidFill>
                <a:latin typeface="Cambria"/>
                <a:cs typeface="Cambria"/>
              </a:rPr>
              <a:t>On</a:t>
            </a:r>
            <a:r>
              <a:rPr sz="2800" spc="150" dirty="0">
                <a:solidFill>
                  <a:srgbClr val="333333"/>
                </a:solidFill>
                <a:latin typeface="Cambria"/>
                <a:cs typeface="Cambria"/>
              </a:rPr>
              <a:t> </a:t>
            </a:r>
            <a:r>
              <a:rPr sz="2800" spc="80" dirty="0">
                <a:solidFill>
                  <a:srgbClr val="333333"/>
                </a:solidFill>
                <a:latin typeface="Cambria"/>
                <a:cs typeface="Cambria"/>
              </a:rPr>
              <a:t>comparing</a:t>
            </a:r>
            <a:r>
              <a:rPr sz="2800" spc="180" dirty="0">
                <a:solidFill>
                  <a:srgbClr val="333333"/>
                </a:solidFill>
                <a:latin typeface="Cambria"/>
                <a:cs typeface="Cambria"/>
              </a:rPr>
              <a:t> </a:t>
            </a:r>
            <a:r>
              <a:rPr sz="2800" spc="135" dirty="0">
                <a:solidFill>
                  <a:srgbClr val="333333"/>
                </a:solidFill>
                <a:latin typeface="Cambria"/>
                <a:cs typeface="Cambria"/>
              </a:rPr>
              <a:t>them,</a:t>
            </a:r>
            <a:r>
              <a:rPr sz="2800" spc="140" dirty="0">
                <a:solidFill>
                  <a:srgbClr val="333333"/>
                </a:solidFill>
                <a:latin typeface="Cambria"/>
                <a:cs typeface="Cambria"/>
              </a:rPr>
              <a:t> </a:t>
            </a:r>
            <a:r>
              <a:rPr sz="2800" spc="100" dirty="0">
                <a:solidFill>
                  <a:srgbClr val="333333"/>
                </a:solidFill>
                <a:latin typeface="Cambria"/>
                <a:cs typeface="Cambria"/>
              </a:rPr>
              <a:t>result</a:t>
            </a:r>
            <a:r>
              <a:rPr sz="2800" spc="170" dirty="0">
                <a:solidFill>
                  <a:srgbClr val="333333"/>
                </a:solidFill>
                <a:latin typeface="Cambria"/>
                <a:cs typeface="Cambria"/>
              </a:rPr>
              <a:t> </a:t>
            </a:r>
            <a:r>
              <a:rPr sz="2800" spc="65" dirty="0">
                <a:solidFill>
                  <a:srgbClr val="333333"/>
                </a:solidFill>
                <a:latin typeface="Cambria"/>
                <a:cs typeface="Cambria"/>
              </a:rPr>
              <a:t>depends</a:t>
            </a:r>
            <a:r>
              <a:rPr sz="2800" spc="165" dirty="0">
                <a:solidFill>
                  <a:srgbClr val="333333"/>
                </a:solidFill>
                <a:latin typeface="Cambria"/>
                <a:cs typeface="Cambria"/>
              </a:rPr>
              <a:t> </a:t>
            </a:r>
            <a:r>
              <a:rPr sz="2800" spc="25" dirty="0">
                <a:solidFill>
                  <a:srgbClr val="333333"/>
                </a:solidFill>
                <a:latin typeface="Cambria"/>
                <a:cs typeface="Cambria"/>
              </a:rPr>
              <a:t>on</a:t>
            </a:r>
            <a:r>
              <a:rPr sz="2800" spc="165" dirty="0">
                <a:solidFill>
                  <a:srgbClr val="333333"/>
                </a:solidFill>
                <a:latin typeface="Cambria"/>
                <a:cs typeface="Cambria"/>
              </a:rPr>
              <a:t> </a:t>
            </a:r>
            <a:r>
              <a:rPr sz="2800" spc="85" dirty="0">
                <a:solidFill>
                  <a:srgbClr val="333333"/>
                </a:solidFill>
                <a:latin typeface="Cambria"/>
                <a:cs typeface="Cambria"/>
              </a:rPr>
              <a:t>whether</a:t>
            </a:r>
            <a:r>
              <a:rPr sz="2800" spc="160" dirty="0">
                <a:solidFill>
                  <a:srgbClr val="333333"/>
                </a:solidFill>
                <a:latin typeface="Cambria"/>
                <a:cs typeface="Cambria"/>
              </a:rPr>
              <a:t> </a:t>
            </a:r>
            <a:r>
              <a:rPr sz="2800" spc="50" dirty="0">
                <a:solidFill>
                  <a:srgbClr val="333333"/>
                </a:solidFill>
                <a:latin typeface="Cambria"/>
                <a:cs typeface="Cambria"/>
              </a:rPr>
              <a:t>you</a:t>
            </a:r>
            <a:r>
              <a:rPr sz="2800" spc="150" dirty="0">
                <a:solidFill>
                  <a:srgbClr val="333333"/>
                </a:solidFill>
                <a:latin typeface="Cambria"/>
                <a:cs typeface="Cambria"/>
              </a:rPr>
              <a:t> </a:t>
            </a:r>
            <a:r>
              <a:rPr sz="2800" spc="130" dirty="0">
                <a:solidFill>
                  <a:srgbClr val="333333"/>
                </a:solidFill>
                <a:latin typeface="Cambria"/>
                <a:cs typeface="Cambria"/>
              </a:rPr>
              <a:t>take </a:t>
            </a:r>
            <a:r>
              <a:rPr sz="2800" spc="-600" dirty="0">
                <a:solidFill>
                  <a:srgbClr val="333333"/>
                </a:solidFill>
                <a:latin typeface="Cambria"/>
                <a:cs typeface="Cambria"/>
              </a:rPr>
              <a:t> </a:t>
            </a:r>
            <a:r>
              <a:rPr sz="2800" spc="114" dirty="0">
                <a:solidFill>
                  <a:srgbClr val="333333"/>
                </a:solidFill>
                <a:latin typeface="Cambria"/>
                <a:cs typeface="Cambria"/>
              </a:rPr>
              <a:t>them</a:t>
            </a:r>
            <a:r>
              <a:rPr sz="2800" spc="150" dirty="0">
                <a:solidFill>
                  <a:srgbClr val="333333"/>
                </a:solidFill>
                <a:latin typeface="Cambria"/>
                <a:cs typeface="Cambria"/>
              </a:rPr>
              <a:t> </a:t>
            </a:r>
            <a:r>
              <a:rPr sz="2800" spc="135" dirty="0">
                <a:solidFill>
                  <a:srgbClr val="333333"/>
                </a:solidFill>
                <a:latin typeface="Cambria"/>
                <a:cs typeface="Cambria"/>
              </a:rPr>
              <a:t>as</a:t>
            </a:r>
            <a:r>
              <a:rPr sz="2800" spc="155" dirty="0">
                <a:solidFill>
                  <a:srgbClr val="333333"/>
                </a:solidFill>
                <a:latin typeface="Cambria"/>
                <a:cs typeface="Cambria"/>
              </a:rPr>
              <a:t> </a:t>
            </a:r>
            <a:r>
              <a:rPr sz="2800" spc="90" dirty="0">
                <a:solidFill>
                  <a:srgbClr val="333333"/>
                </a:solidFill>
                <a:latin typeface="Cambria"/>
                <a:cs typeface="Cambria"/>
              </a:rPr>
              <a:t>signed</a:t>
            </a:r>
            <a:r>
              <a:rPr sz="2800" spc="175" dirty="0">
                <a:solidFill>
                  <a:srgbClr val="333333"/>
                </a:solidFill>
                <a:latin typeface="Cambria"/>
                <a:cs typeface="Cambria"/>
              </a:rPr>
              <a:t> </a:t>
            </a:r>
            <a:r>
              <a:rPr sz="2800" spc="-5" dirty="0">
                <a:solidFill>
                  <a:srgbClr val="333333"/>
                </a:solidFill>
                <a:latin typeface="Cambria"/>
                <a:cs typeface="Cambria"/>
              </a:rPr>
              <a:t>or</a:t>
            </a:r>
            <a:r>
              <a:rPr sz="2800" spc="160" dirty="0">
                <a:solidFill>
                  <a:srgbClr val="333333"/>
                </a:solidFill>
                <a:latin typeface="Cambria"/>
                <a:cs typeface="Cambria"/>
              </a:rPr>
              <a:t> </a:t>
            </a:r>
            <a:r>
              <a:rPr sz="2800" spc="110" dirty="0">
                <a:solidFill>
                  <a:srgbClr val="333333"/>
                </a:solidFill>
                <a:latin typeface="Cambria"/>
                <a:cs typeface="Cambria"/>
              </a:rPr>
              <a:t>unsigned.</a:t>
            </a:r>
            <a:endParaRPr sz="2800" dirty="0">
              <a:latin typeface="Cambria"/>
              <a:cs typeface="Cambria"/>
            </a:endParaRPr>
          </a:p>
          <a:p>
            <a:pPr marL="698500" lvl="1" indent="-229235">
              <a:lnSpc>
                <a:spcPct val="100000"/>
              </a:lnSpc>
              <a:spcBef>
                <a:spcPts val="120"/>
              </a:spcBef>
              <a:buFont typeface="Arial MT"/>
              <a:buChar char="•"/>
              <a:tabLst>
                <a:tab pos="699135" algn="l"/>
                <a:tab pos="6122035" algn="l"/>
              </a:tabLst>
            </a:pPr>
            <a:r>
              <a:rPr sz="2800" spc="245" dirty="0">
                <a:solidFill>
                  <a:srgbClr val="333333"/>
                </a:solidFill>
                <a:latin typeface="Cambria"/>
                <a:cs typeface="Cambria"/>
              </a:rPr>
              <a:t>On</a:t>
            </a:r>
            <a:r>
              <a:rPr sz="2800" spc="180" dirty="0">
                <a:solidFill>
                  <a:srgbClr val="333333"/>
                </a:solidFill>
                <a:latin typeface="Cambria"/>
                <a:cs typeface="Cambria"/>
              </a:rPr>
              <a:t> </a:t>
            </a:r>
            <a:r>
              <a:rPr sz="2800" spc="85" dirty="0">
                <a:solidFill>
                  <a:srgbClr val="333333"/>
                </a:solidFill>
                <a:latin typeface="Cambria"/>
                <a:cs typeface="Cambria"/>
              </a:rPr>
              <a:t>signed</a:t>
            </a:r>
            <a:r>
              <a:rPr sz="2800" spc="195" dirty="0">
                <a:solidFill>
                  <a:srgbClr val="333333"/>
                </a:solidFill>
                <a:latin typeface="Cambria"/>
                <a:cs typeface="Cambria"/>
              </a:rPr>
              <a:t> </a:t>
            </a:r>
            <a:r>
              <a:rPr sz="2800" spc="75" dirty="0">
                <a:solidFill>
                  <a:srgbClr val="333333"/>
                </a:solidFill>
                <a:latin typeface="Cambria"/>
                <a:cs typeface="Cambria"/>
              </a:rPr>
              <a:t>comparison,</a:t>
            </a:r>
            <a:r>
              <a:rPr sz="2800" spc="200" dirty="0">
                <a:solidFill>
                  <a:srgbClr val="333333"/>
                </a:solidFill>
                <a:latin typeface="Cambria"/>
                <a:cs typeface="Cambria"/>
              </a:rPr>
              <a:t> </a:t>
            </a:r>
            <a:r>
              <a:rPr sz="2800" spc="60" dirty="0">
                <a:solidFill>
                  <a:srgbClr val="333333"/>
                </a:solidFill>
                <a:latin typeface="Cambria"/>
                <a:cs typeface="Cambria"/>
              </a:rPr>
              <a:t>x22&lt;x23	</a:t>
            </a:r>
            <a:r>
              <a:rPr sz="2800" spc="75" dirty="0">
                <a:solidFill>
                  <a:srgbClr val="333333"/>
                </a:solidFill>
                <a:latin typeface="Cambria"/>
                <a:cs typeface="Cambria"/>
              </a:rPr>
              <a:t>because</a:t>
            </a:r>
            <a:r>
              <a:rPr sz="2800" spc="155" dirty="0">
                <a:solidFill>
                  <a:srgbClr val="333333"/>
                </a:solidFill>
                <a:latin typeface="Cambria"/>
                <a:cs typeface="Cambria"/>
              </a:rPr>
              <a:t> </a:t>
            </a:r>
            <a:r>
              <a:rPr sz="2800" spc="5" dirty="0">
                <a:solidFill>
                  <a:srgbClr val="333333"/>
                </a:solidFill>
                <a:latin typeface="Cambria"/>
                <a:cs typeface="Cambria"/>
              </a:rPr>
              <a:t>-1</a:t>
            </a:r>
            <a:r>
              <a:rPr sz="2800" spc="135" dirty="0">
                <a:solidFill>
                  <a:srgbClr val="333333"/>
                </a:solidFill>
                <a:latin typeface="Cambria"/>
                <a:cs typeface="Cambria"/>
              </a:rPr>
              <a:t> </a:t>
            </a:r>
            <a:r>
              <a:rPr sz="2800" spc="140" dirty="0">
                <a:solidFill>
                  <a:srgbClr val="333333"/>
                </a:solidFill>
                <a:latin typeface="Cambria"/>
                <a:cs typeface="Cambria"/>
              </a:rPr>
              <a:t>&lt;</a:t>
            </a:r>
            <a:r>
              <a:rPr sz="2800" spc="145" dirty="0">
                <a:solidFill>
                  <a:srgbClr val="333333"/>
                </a:solidFill>
                <a:latin typeface="Cambria"/>
                <a:cs typeface="Cambria"/>
              </a:rPr>
              <a:t> </a:t>
            </a:r>
            <a:r>
              <a:rPr sz="2800" spc="70" dirty="0">
                <a:solidFill>
                  <a:srgbClr val="333333"/>
                </a:solidFill>
                <a:latin typeface="Cambria"/>
                <a:cs typeface="Cambria"/>
              </a:rPr>
              <a:t>+1</a:t>
            </a:r>
            <a:endParaRPr sz="2800" dirty="0">
              <a:latin typeface="Cambria"/>
              <a:cs typeface="Cambria"/>
            </a:endParaRPr>
          </a:p>
          <a:p>
            <a:pPr marL="698500" lvl="1" indent="-229235">
              <a:lnSpc>
                <a:spcPct val="100000"/>
              </a:lnSpc>
              <a:spcBef>
                <a:spcPts val="165"/>
              </a:spcBef>
              <a:buFont typeface="Arial MT"/>
              <a:buChar char="•"/>
              <a:tabLst>
                <a:tab pos="699135" algn="l"/>
              </a:tabLst>
            </a:pPr>
            <a:r>
              <a:rPr sz="2800" spc="245" dirty="0">
                <a:solidFill>
                  <a:srgbClr val="333333"/>
                </a:solidFill>
                <a:latin typeface="Cambria"/>
                <a:cs typeface="Cambria"/>
              </a:rPr>
              <a:t>On</a:t>
            </a:r>
            <a:r>
              <a:rPr sz="2800" spc="160" dirty="0">
                <a:solidFill>
                  <a:srgbClr val="333333"/>
                </a:solidFill>
                <a:latin typeface="Cambria"/>
                <a:cs typeface="Cambria"/>
              </a:rPr>
              <a:t> </a:t>
            </a:r>
            <a:r>
              <a:rPr sz="2800" spc="100" dirty="0">
                <a:solidFill>
                  <a:srgbClr val="333333"/>
                </a:solidFill>
                <a:latin typeface="Cambria"/>
                <a:cs typeface="Cambria"/>
              </a:rPr>
              <a:t>unsigned</a:t>
            </a:r>
            <a:r>
              <a:rPr sz="2800" spc="200" dirty="0">
                <a:solidFill>
                  <a:srgbClr val="333333"/>
                </a:solidFill>
                <a:latin typeface="Cambria"/>
                <a:cs typeface="Cambria"/>
              </a:rPr>
              <a:t> </a:t>
            </a:r>
            <a:r>
              <a:rPr sz="2800" spc="75" dirty="0">
                <a:solidFill>
                  <a:srgbClr val="333333"/>
                </a:solidFill>
                <a:latin typeface="Cambria"/>
                <a:cs typeface="Cambria"/>
              </a:rPr>
              <a:t>comparison,</a:t>
            </a:r>
            <a:r>
              <a:rPr sz="2800" spc="165" dirty="0">
                <a:solidFill>
                  <a:srgbClr val="333333"/>
                </a:solidFill>
                <a:latin typeface="Cambria"/>
                <a:cs typeface="Cambria"/>
              </a:rPr>
              <a:t> </a:t>
            </a:r>
            <a:r>
              <a:rPr sz="2800" spc="50" dirty="0">
                <a:solidFill>
                  <a:srgbClr val="333333"/>
                </a:solidFill>
                <a:latin typeface="Cambria"/>
                <a:cs typeface="Cambria"/>
              </a:rPr>
              <a:t>x22</a:t>
            </a:r>
            <a:r>
              <a:rPr sz="2800" spc="155" dirty="0">
                <a:solidFill>
                  <a:srgbClr val="333333"/>
                </a:solidFill>
                <a:latin typeface="Cambria"/>
                <a:cs typeface="Cambria"/>
              </a:rPr>
              <a:t> </a:t>
            </a:r>
            <a:r>
              <a:rPr sz="2800" spc="140" dirty="0">
                <a:solidFill>
                  <a:srgbClr val="333333"/>
                </a:solidFill>
                <a:latin typeface="Cambria"/>
                <a:cs typeface="Cambria"/>
              </a:rPr>
              <a:t>&gt;</a:t>
            </a:r>
            <a:r>
              <a:rPr sz="2800" spc="170" dirty="0">
                <a:solidFill>
                  <a:srgbClr val="333333"/>
                </a:solidFill>
                <a:latin typeface="Cambria"/>
                <a:cs typeface="Cambria"/>
              </a:rPr>
              <a:t> </a:t>
            </a:r>
            <a:r>
              <a:rPr sz="2800" spc="45" dirty="0">
                <a:solidFill>
                  <a:srgbClr val="333333"/>
                </a:solidFill>
                <a:latin typeface="Cambria"/>
                <a:cs typeface="Cambria"/>
              </a:rPr>
              <a:t>x23</a:t>
            </a:r>
            <a:r>
              <a:rPr sz="2800" spc="165" dirty="0">
                <a:solidFill>
                  <a:srgbClr val="333333"/>
                </a:solidFill>
                <a:latin typeface="Cambria"/>
                <a:cs typeface="Cambria"/>
              </a:rPr>
              <a:t> </a:t>
            </a:r>
            <a:r>
              <a:rPr sz="2800" spc="75" dirty="0">
                <a:solidFill>
                  <a:srgbClr val="333333"/>
                </a:solidFill>
                <a:latin typeface="Cambria"/>
                <a:cs typeface="Cambria"/>
              </a:rPr>
              <a:t>because</a:t>
            </a:r>
            <a:r>
              <a:rPr sz="2800" spc="165" dirty="0">
                <a:solidFill>
                  <a:srgbClr val="333333"/>
                </a:solidFill>
                <a:latin typeface="Cambria"/>
                <a:cs typeface="Cambria"/>
              </a:rPr>
              <a:t> </a:t>
            </a:r>
            <a:r>
              <a:rPr sz="2800" spc="25" dirty="0">
                <a:solidFill>
                  <a:srgbClr val="333333"/>
                </a:solidFill>
                <a:latin typeface="Cambria"/>
                <a:cs typeface="Cambria"/>
              </a:rPr>
              <a:t>+65535</a:t>
            </a:r>
            <a:r>
              <a:rPr sz="2800" spc="175" dirty="0">
                <a:solidFill>
                  <a:srgbClr val="333333"/>
                </a:solidFill>
                <a:latin typeface="Cambria"/>
                <a:cs typeface="Cambria"/>
              </a:rPr>
              <a:t> </a:t>
            </a:r>
            <a:r>
              <a:rPr sz="2800" spc="140" dirty="0">
                <a:solidFill>
                  <a:srgbClr val="333333"/>
                </a:solidFill>
                <a:latin typeface="Cambria"/>
                <a:cs typeface="Cambria"/>
              </a:rPr>
              <a:t>&gt;</a:t>
            </a:r>
            <a:r>
              <a:rPr sz="2800" spc="165" dirty="0">
                <a:solidFill>
                  <a:srgbClr val="333333"/>
                </a:solidFill>
                <a:latin typeface="Cambria"/>
                <a:cs typeface="Cambria"/>
              </a:rPr>
              <a:t> </a:t>
            </a:r>
            <a:r>
              <a:rPr sz="2800" spc="70" dirty="0">
                <a:solidFill>
                  <a:srgbClr val="333333"/>
                </a:solidFill>
                <a:latin typeface="Cambria"/>
                <a:cs typeface="Cambria"/>
              </a:rPr>
              <a:t>+1</a:t>
            </a:r>
            <a:endParaRPr sz="2800" dirty="0">
              <a:latin typeface="Cambria"/>
              <a:cs typeface="Cambri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5416" y="666699"/>
            <a:ext cx="8784590" cy="635000"/>
          </a:xfrm>
          <a:prstGeom prst="rect">
            <a:avLst/>
          </a:prstGeom>
        </p:spPr>
        <p:txBody>
          <a:bodyPr vert="horz" wrap="square" lIns="0" tIns="12065" rIns="0" bIns="0" rtlCol="0">
            <a:spAutoFit/>
          </a:bodyPr>
          <a:lstStyle/>
          <a:p>
            <a:pPr marL="12700">
              <a:lnSpc>
                <a:spcPct val="100000"/>
              </a:lnSpc>
              <a:spcBef>
                <a:spcPts val="95"/>
              </a:spcBef>
            </a:pPr>
            <a:r>
              <a:rPr spc="325" dirty="0"/>
              <a:t>Signed</a:t>
            </a:r>
            <a:r>
              <a:rPr spc="245" dirty="0"/>
              <a:t> </a:t>
            </a:r>
            <a:r>
              <a:rPr spc="295" dirty="0"/>
              <a:t>and</a:t>
            </a:r>
            <a:r>
              <a:rPr spc="245" dirty="0"/>
              <a:t> </a:t>
            </a:r>
            <a:r>
              <a:rPr spc="265" dirty="0"/>
              <a:t>unsigned</a:t>
            </a:r>
            <a:r>
              <a:rPr spc="250" dirty="0"/>
              <a:t> </a:t>
            </a:r>
            <a:r>
              <a:rPr spc="240" dirty="0"/>
              <a:t>comparison</a:t>
            </a:r>
          </a:p>
        </p:txBody>
      </p:sp>
      <p:sp>
        <p:nvSpPr>
          <p:cNvPr id="3" name="object 3"/>
          <p:cNvSpPr txBox="1"/>
          <p:nvPr/>
        </p:nvSpPr>
        <p:spPr>
          <a:xfrm>
            <a:off x="915416" y="1833498"/>
            <a:ext cx="9020175" cy="1854200"/>
          </a:xfrm>
          <a:prstGeom prst="rect">
            <a:avLst/>
          </a:prstGeom>
        </p:spPr>
        <p:txBody>
          <a:bodyPr vert="horz" wrap="square" lIns="0" tIns="63500" rIns="0" bIns="0" rtlCol="0">
            <a:spAutoFit/>
          </a:bodyPr>
          <a:lstStyle/>
          <a:p>
            <a:pPr marL="241300" marR="5080" indent="-228600">
              <a:lnSpc>
                <a:spcPts val="2990"/>
              </a:lnSpc>
              <a:spcBef>
                <a:spcPts val="500"/>
              </a:spcBef>
              <a:buFont typeface="Arial MT"/>
              <a:buChar char="•"/>
              <a:tabLst>
                <a:tab pos="241300" algn="l"/>
              </a:tabLst>
            </a:pPr>
            <a:r>
              <a:rPr sz="2800" spc="55" dirty="0">
                <a:solidFill>
                  <a:srgbClr val="333333"/>
                </a:solidFill>
                <a:latin typeface="Cambria"/>
                <a:cs typeface="Cambria"/>
              </a:rPr>
              <a:t>To</a:t>
            </a:r>
            <a:r>
              <a:rPr sz="2800" spc="155" dirty="0">
                <a:solidFill>
                  <a:srgbClr val="333333"/>
                </a:solidFill>
                <a:latin typeface="Cambria"/>
                <a:cs typeface="Cambria"/>
              </a:rPr>
              <a:t> </a:t>
            </a:r>
            <a:r>
              <a:rPr sz="2800" spc="130" dirty="0">
                <a:solidFill>
                  <a:srgbClr val="333333"/>
                </a:solidFill>
                <a:latin typeface="Cambria"/>
                <a:cs typeface="Cambria"/>
              </a:rPr>
              <a:t>take</a:t>
            </a:r>
            <a:r>
              <a:rPr sz="2800" spc="155" dirty="0">
                <a:solidFill>
                  <a:srgbClr val="333333"/>
                </a:solidFill>
                <a:latin typeface="Cambria"/>
                <a:cs typeface="Cambria"/>
              </a:rPr>
              <a:t> </a:t>
            </a:r>
            <a:r>
              <a:rPr sz="2800" spc="120" dirty="0">
                <a:solidFill>
                  <a:srgbClr val="333333"/>
                </a:solidFill>
                <a:latin typeface="Cambria"/>
                <a:cs typeface="Cambria"/>
              </a:rPr>
              <a:t>this</a:t>
            </a:r>
            <a:r>
              <a:rPr sz="2800" spc="165" dirty="0">
                <a:solidFill>
                  <a:srgbClr val="333333"/>
                </a:solidFill>
                <a:latin typeface="Cambria"/>
                <a:cs typeface="Cambria"/>
              </a:rPr>
              <a:t> </a:t>
            </a:r>
            <a:r>
              <a:rPr sz="2800" spc="70" dirty="0">
                <a:solidFill>
                  <a:srgbClr val="333333"/>
                </a:solidFill>
                <a:latin typeface="Cambria"/>
                <a:cs typeface="Cambria"/>
              </a:rPr>
              <a:t>into</a:t>
            </a:r>
            <a:r>
              <a:rPr sz="2800" spc="165" dirty="0">
                <a:solidFill>
                  <a:srgbClr val="333333"/>
                </a:solidFill>
                <a:latin typeface="Cambria"/>
                <a:cs typeface="Cambria"/>
              </a:rPr>
              <a:t> </a:t>
            </a:r>
            <a:r>
              <a:rPr sz="2800" spc="90" dirty="0">
                <a:solidFill>
                  <a:srgbClr val="333333"/>
                </a:solidFill>
                <a:latin typeface="Cambria"/>
                <a:cs typeface="Cambria"/>
              </a:rPr>
              <a:t>account,</a:t>
            </a:r>
            <a:r>
              <a:rPr sz="2800" spc="155" dirty="0">
                <a:solidFill>
                  <a:srgbClr val="333333"/>
                </a:solidFill>
                <a:latin typeface="Cambria"/>
                <a:cs typeface="Cambria"/>
              </a:rPr>
              <a:t> </a:t>
            </a:r>
            <a:r>
              <a:rPr sz="2800" spc="275" dirty="0">
                <a:solidFill>
                  <a:srgbClr val="333333"/>
                </a:solidFill>
                <a:latin typeface="Cambria"/>
                <a:cs typeface="Cambria"/>
              </a:rPr>
              <a:t>RISC-V</a:t>
            </a:r>
            <a:r>
              <a:rPr sz="2800" spc="165" dirty="0">
                <a:solidFill>
                  <a:srgbClr val="333333"/>
                </a:solidFill>
                <a:latin typeface="Cambria"/>
                <a:cs typeface="Cambria"/>
              </a:rPr>
              <a:t> </a:t>
            </a:r>
            <a:r>
              <a:rPr sz="2800" spc="145" dirty="0">
                <a:solidFill>
                  <a:srgbClr val="333333"/>
                </a:solidFill>
                <a:latin typeface="Cambria"/>
                <a:cs typeface="Cambria"/>
              </a:rPr>
              <a:t>has</a:t>
            </a:r>
            <a:r>
              <a:rPr sz="2800" spc="160" dirty="0">
                <a:solidFill>
                  <a:srgbClr val="333333"/>
                </a:solidFill>
                <a:latin typeface="Cambria"/>
                <a:cs typeface="Cambria"/>
              </a:rPr>
              <a:t> </a:t>
            </a:r>
            <a:r>
              <a:rPr sz="2800" spc="20" dirty="0">
                <a:solidFill>
                  <a:srgbClr val="333333"/>
                </a:solidFill>
                <a:latin typeface="Cambria"/>
                <a:cs typeface="Cambria"/>
              </a:rPr>
              <a:t>two</a:t>
            </a:r>
            <a:r>
              <a:rPr sz="2800" spc="160" dirty="0">
                <a:solidFill>
                  <a:srgbClr val="333333"/>
                </a:solidFill>
                <a:latin typeface="Cambria"/>
                <a:cs typeface="Cambria"/>
              </a:rPr>
              <a:t> </a:t>
            </a:r>
            <a:r>
              <a:rPr sz="2800" spc="120" dirty="0">
                <a:solidFill>
                  <a:srgbClr val="333333"/>
                </a:solidFill>
                <a:latin typeface="Cambria"/>
                <a:cs typeface="Cambria"/>
              </a:rPr>
              <a:t>variants</a:t>
            </a:r>
            <a:r>
              <a:rPr sz="2800" spc="175" dirty="0">
                <a:solidFill>
                  <a:srgbClr val="333333"/>
                </a:solidFill>
                <a:latin typeface="Cambria"/>
                <a:cs typeface="Cambria"/>
              </a:rPr>
              <a:t> </a:t>
            </a:r>
            <a:r>
              <a:rPr sz="2800" spc="-5" dirty="0">
                <a:solidFill>
                  <a:srgbClr val="333333"/>
                </a:solidFill>
                <a:latin typeface="Cambria"/>
                <a:cs typeface="Cambria"/>
              </a:rPr>
              <a:t>of </a:t>
            </a:r>
            <a:r>
              <a:rPr sz="2800" spc="-605" dirty="0">
                <a:solidFill>
                  <a:srgbClr val="333333"/>
                </a:solidFill>
                <a:latin typeface="Cambria"/>
                <a:cs typeface="Cambria"/>
              </a:rPr>
              <a:t> </a:t>
            </a:r>
            <a:r>
              <a:rPr sz="2800" spc="45" dirty="0">
                <a:solidFill>
                  <a:srgbClr val="333333"/>
                </a:solidFill>
                <a:latin typeface="Cambria"/>
                <a:cs typeface="Cambria"/>
              </a:rPr>
              <a:t>comparison/branching</a:t>
            </a:r>
            <a:r>
              <a:rPr sz="2800" spc="200" dirty="0">
                <a:solidFill>
                  <a:srgbClr val="333333"/>
                </a:solidFill>
                <a:latin typeface="Cambria"/>
                <a:cs typeface="Cambria"/>
              </a:rPr>
              <a:t> </a:t>
            </a:r>
            <a:r>
              <a:rPr sz="2800" spc="95" dirty="0">
                <a:solidFill>
                  <a:srgbClr val="333333"/>
                </a:solidFill>
                <a:latin typeface="Cambria"/>
                <a:cs typeface="Cambria"/>
              </a:rPr>
              <a:t>instructions.</a:t>
            </a:r>
            <a:endParaRPr sz="2800">
              <a:latin typeface="Cambria"/>
              <a:cs typeface="Cambria"/>
            </a:endParaRPr>
          </a:p>
          <a:p>
            <a:pPr marL="241300" indent="-228600">
              <a:lnSpc>
                <a:spcPct val="100000"/>
              </a:lnSpc>
              <a:spcBef>
                <a:spcPts val="635"/>
              </a:spcBef>
              <a:buFont typeface="Arial MT"/>
              <a:buChar char="•"/>
              <a:tabLst>
                <a:tab pos="241300" algn="l"/>
              </a:tabLst>
            </a:pPr>
            <a:r>
              <a:rPr sz="2800" spc="135" dirty="0">
                <a:solidFill>
                  <a:srgbClr val="333333"/>
                </a:solidFill>
                <a:latin typeface="Cambria"/>
                <a:cs typeface="Cambria"/>
              </a:rPr>
              <a:t>Signed</a:t>
            </a:r>
            <a:r>
              <a:rPr sz="2800" spc="160" dirty="0">
                <a:solidFill>
                  <a:srgbClr val="333333"/>
                </a:solidFill>
                <a:latin typeface="Cambria"/>
                <a:cs typeface="Cambria"/>
              </a:rPr>
              <a:t> </a:t>
            </a:r>
            <a:r>
              <a:rPr sz="2800" spc="60" dirty="0">
                <a:solidFill>
                  <a:srgbClr val="333333"/>
                </a:solidFill>
                <a:latin typeface="Cambria"/>
                <a:cs typeface="Cambria"/>
              </a:rPr>
              <a:t>comparison:</a:t>
            </a:r>
            <a:r>
              <a:rPr sz="2800" spc="155" dirty="0">
                <a:solidFill>
                  <a:srgbClr val="333333"/>
                </a:solidFill>
                <a:latin typeface="Cambria"/>
                <a:cs typeface="Cambria"/>
              </a:rPr>
              <a:t> </a:t>
            </a:r>
            <a:r>
              <a:rPr sz="2800" spc="114" dirty="0">
                <a:solidFill>
                  <a:srgbClr val="333333"/>
                </a:solidFill>
                <a:latin typeface="Cambria"/>
                <a:cs typeface="Cambria"/>
              </a:rPr>
              <a:t>blt,</a:t>
            </a:r>
            <a:r>
              <a:rPr sz="2800" spc="155" dirty="0">
                <a:solidFill>
                  <a:srgbClr val="333333"/>
                </a:solidFill>
                <a:latin typeface="Cambria"/>
                <a:cs typeface="Cambria"/>
              </a:rPr>
              <a:t> </a:t>
            </a:r>
            <a:r>
              <a:rPr sz="2800" spc="50" dirty="0">
                <a:solidFill>
                  <a:srgbClr val="333333"/>
                </a:solidFill>
                <a:latin typeface="Cambria"/>
                <a:cs typeface="Cambria"/>
              </a:rPr>
              <a:t>bge</a:t>
            </a:r>
            <a:endParaRPr sz="2800">
              <a:latin typeface="Cambria"/>
              <a:cs typeface="Cambria"/>
            </a:endParaRPr>
          </a:p>
          <a:p>
            <a:pPr marL="241300" indent="-228600">
              <a:lnSpc>
                <a:spcPct val="100000"/>
              </a:lnSpc>
              <a:spcBef>
                <a:spcPts val="660"/>
              </a:spcBef>
              <a:buFont typeface="Arial MT"/>
              <a:buChar char="•"/>
              <a:tabLst>
                <a:tab pos="241300" algn="l"/>
              </a:tabLst>
            </a:pPr>
            <a:r>
              <a:rPr sz="2800" spc="140" dirty="0">
                <a:solidFill>
                  <a:srgbClr val="333333"/>
                </a:solidFill>
                <a:latin typeface="Cambria"/>
                <a:cs typeface="Cambria"/>
              </a:rPr>
              <a:t>Unsigned</a:t>
            </a:r>
            <a:r>
              <a:rPr sz="2800" spc="170" dirty="0">
                <a:solidFill>
                  <a:srgbClr val="333333"/>
                </a:solidFill>
                <a:latin typeface="Cambria"/>
                <a:cs typeface="Cambria"/>
              </a:rPr>
              <a:t> </a:t>
            </a:r>
            <a:r>
              <a:rPr sz="2800" spc="60" dirty="0">
                <a:solidFill>
                  <a:srgbClr val="333333"/>
                </a:solidFill>
                <a:latin typeface="Cambria"/>
                <a:cs typeface="Cambria"/>
              </a:rPr>
              <a:t>comparison:</a:t>
            </a:r>
            <a:r>
              <a:rPr sz="2800" spc="160" dirty="0">
                <a:solidFill>
                  <a:srgbClr val="333333"/>
                </a:solidFill>
                <a:latin typeface="Cambria"/>
                <a:cs typeface="Cambria"/>
              </a:rPr>
              <a:t> </a:t>
            </a:r>
            <a:r>
              <a:rPr sz="2800" spc="125" dirty="0">
                <a:solidFill>
                  <a:srgbClr val="333333"/>
                </a:solidFill>
                <a:latin typeface="Cambria"/>
                <a:cs typeface="Cambria"/>
              </a:rPr>
              <a:t>bltu,</a:t>
            </a:r>
            <a:r>
              <a:rPr sz="2800" spc="140" dirty="0">
                <a:solidFill>
                  <a:srgbClr val="333333"/>
                </a:solidFill>
                <a:latin typeface="Cambria"/>
                <a:cs typeface="Cambria"/>
              </a:rPr>
              <a:t> </a:t>
            </a:r>
            <a:r>
              <a:rPr sz="2800" spc="80" dirty="0">
                <a:solidFill>
                  <a:srgbClr val="333333"/>
                </a:solidFill>
                <a:latin typeface="Cambria"/>
                <a:cs typeface="Cambria"/>
              </a:rPr>
              <a:t>bgeu</a:t>
            </a:r>
            <a:endParaRPr sz="2800">
              <a:latin typeface="Cambria"/>
              <a:cs typeface="Cambri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83185" rIns="0" bIns="0" rtlCol="0">
            <a:spAutoFit/>
          </a:bodyPr>
          <a:lstStyle/>
          <a:p>
            <a:pPr marL="12700" marR="5080">
              <a:lnSpc>
                <a:spcPts val="4300"/>
              </a:lnSpc>
              <a:spcBef>
                <a:spcPts val="655"/>
              </a:spcBef>
            </a:pPr>
            <a:r>
              <a:rPr spc="540" dirty="0"/>
              <a:t>SLT</a:t>
            </a:r>
            <a:r>
              <a:rPr spc="250" dirty="0"/>
              <a:t> </a:t>
            </a:r>
            <a:r>
              <a:rPr spc="200" dirty="0"/>
              <a:t>(signed</a:t>
            </a:r>
            <a:r>
              <a:rPr spc="240" dirty="0"/>
              <a:t> </a:t>
            </a:r>
            <a:r>
              <a:rPr spc="210" dirty="0"/>
              <a:t>comparison)</a:t>
            </a:r>
            <a:r>
              <a:rPr spc="260" dirty="0"/>
              <a:t> </a:t>
            </a:r>
            <a:r>
              <a:rPr spc="300" dirty="0"/>
              <a:t>and</a:t>
            </a:r>
            <a:r>
              <a:rPr spc="240" dirty="0"/>
              <a:t> </a:t>
            </a:r>
            <a:r>
              <a:rPr spc="555" dirty="0"/>
              <a:t>SLTU </a:t>
            </a:r>
            <a:r>
              <a:rPr spc="-865" dirty="0"/>
              <a:t> </a:t>
            </a:r>
            <a:r>
              <a:rPr spc="229" dirty="0"/>
              <a:t>(unsigned</a:t>
            </a:r>
            <a:r>
              <a:rPr spc="254" dirty="0"/>
              <a:t> </a:t>
            </a:r>
            <a:r>
              <a:rPr spc="210" dirty="0"/>
              <a:t>comparison)</a:t>
            </a:r>
          </a:p>
        </p:txBody>
      </p:sp>
      <p:sp>
        <p:nvSpPr>
          <p:cNvPr id="4" name="object 4"/>
          <p:cNvSpPr txBox="1"/>
          <p:nvPr/>
        </p:nvSpPr>
        <p:spPr>
          <a:xfrm>
            <a:off x="918159" y="1629562"/>
            <a:ext cx="7073265" cy="1688464"/>
          </a:xfrm>
          <a:prstGeom prst="rect">
            <a:avLst/>
          </a:prstGeom>
        </p:spPr>
        <p:txBody>
          <a:bodyPr vert="horz" wrap="square" lIns="0" tIns="140335" rIns="0" bIns="0" rtlCol="0">
            <a:spAutoFit/>
          </a:bodyPr>
          <a:lstStyle/>
          <a:p>
            <a:pPr marL="12700">
              <a:lnSpc>
                <a:spcPct val="100000"/>
              </a:lnSpc>
              <a:spcBef>
                <a:spcPts val="1105"/>
              </a:spcBef>
            </a:pPr>
            <a:r>
              <a:rPr sz="2800" spc="160" dirty="0">
                <a:solidFill>
                  <a:srgbClr val="333333"/>
                </a:solidFill>
                <a:latin typeface="Cambria"/>
                <a:cs typeface="Cambria"/>
              </a:rPr>
              <a:t>Syntax:</a:t>
            </a:r>
            <a:r>
              <a:rPr sz="2800" spc="145" dirty="0">
                <a:solidFill>
                  <a:srgbClr val="333333"/>
                </a:solidFill>
                <a:latin typeface="Cambria"/>
                <a:cs typeface="Cambria"/>
              </a:rPr>
              <a:t> </a:t>
            </a:r>
            <a:r>
              <a:rPr sz="2800" spc="114" dirty="0">
                <a:solidFill>
                  <a:srgbClr val="333333"/>
                </a:solidFill>
                <a:latin typeface="Cambria"/>
                <a:cs typeface="Cambria"/>
              </a:rPr>
              <a:t>slt</a:t>
            </a:r>
            <a:r>
              <a:rPr sz="2800" spc="150" dirty="0">
                <a:solidFill>
                  <a:srgbClr val="333333"/>
                </a:solidFill>
                <a:latin typeface="Cambria"/>
                <a:cs typeface="Cambria"/>
              </a:rPr>
              <a:t> </a:t>
            </a:r>
            <a:r>
              <a:rPr sz="2800" spc="110" dirty="0">
                <a:solidFill>
                  <a:srgbClr val="333333"/>
                </a:solidFill>
                <a:latin typeface="Cambria"/>
                <a:cs typeface="Cambria"/>
              </a:rPr>
              <a:t>rd,</a:t>
            </a:r>
            <a:r>
              <a:rPr sz="2800" spc="130" dirty="0">
                <a:solidFill>
                  <a:srgbClr val="333333"/>
                </a:solidFill>
                <a:latin typeface="Cambria"/>
                <a:cs typeface="Cambria"/>
              </a:rPr>
              <a:t> </a:t>
            </a:r>
            <a:r>
              <a:rPr sz="2800" i="1" spc="114" dirty="0">
                <a:solidFill>
                  <a:srgbClr val="333333"/>
                </a:solidFill>
                <a:latin typeface="Cambria"/>
                <a:cs typeface="Cambria"/>
              </a:rPr>
              <a:t>rs</a:t>
            </a:r>
            <a:r>
              <a:rPr sz="2800" spc="114" dirty="0">
                <a:solidFill>
                  <a:srgbClr val="333333"/>
                </a:solidFill>
                <a:latin typeface="Cambria"/>
                <a:cs typeface="Cambria"/>
              </a:rPr>
              <a:t>1,</a:t>
            </a:r>
            <a:r>
              <a:rPr sz="2800" spc="160" dirty="0">
                <a:solidFill>
                  <a:srgbClr val="333333"/>
                </a:solidFill>
                <a:latin typeface="Cambria"/>
                <a:cs typeface="Cambria"/>
              </a:rPr>
              <a:t> </a:t>
            </a:r>
            <a:r>
              <a:rPr sz="2800" i="1" spc="85" dirty="0">
                <a:solidFill>
                  <a:srgbClr val="333333"/>
                </a:solidFill>
                <a:latin typeface="Cambria"/>
                <a:cs typeface="Cambria"/>
              </a:rPr>
              <a:t>rs</a:t>
            </a:r>
            <a:r>
              <a:rPr sz="2800" spc="85" dirty="0">
                <a:solidFill>
                  <a:srgbClr val="333333"/>
                </a:solidFill>
                <a:latin typeface="Cambria"/>
                <a:cs typeface="Cambria"/>
              </a:rPr>
              <a:t>2</a:t>
            </a:r>
            <a:endParaRPr sz="2800">
              <a:latin typeface="Cambria"/>
              <a:cs typeface="Cambria"/>
            </a:endParaRPr>
          </a:p>
          <a:p>
            <a:pPr marL="12700" marR="5080">
              <a:lnSpc>
                <a:spcPct val="129600"/>
              </a:lnSpc>
              <a:spcBef>
                <a:spcPts val="15"/>
              </a:spcBef>
            </a:pPr>
            <a:r>
              <a:rPr sz="2800" spc="310" dirty="0">
                <a:solidFill>
                  <a:srgbClr val="333333"/>
                </a:solidFill>
                <a:latin typeface="Cambria"/>
                <a:cs typeface="Cambria"/>
              </a:rPr>
              <a:t>SLT</a:t>
            </a:r>
            <a:r>
              <a:rPr sz="2800" spc="160" dirty="0">
                <a:solidFill>
                  <a:srgbClr val="333333"/>
                </a:solidFill>
                <a:latin typeface="Cambria"/>
                <a:cs typeface="Cambria"/>
              </a:rPr>
              <a:t> </a:t>
            </a:r>
            <a:r>
              <a:rPr sz="2800" spc="70" dirty="0">
                <a:solidFill>
                  <a:srgbClr val="333333"/>
                </a:solidFill>
                <a:latin typeface="Cambria"/>
                <a:cs typeface="Cambria"/>
              </a:rPr>
              <a:t>writes</a:t>
            </a:r>
            <a:r>
              <a:rPr sz="2800" spc="165" dirty="0">
                <a:solidFill>
                  <a:srgbClr val="333333"/>
                </a:solidFill>
                <a:latin typeface="Cambria"/>
                <a:cs typeface="Cambria"/>
              </a:rPr>
              <a:t> </a:t>
            </a:r>
            <a:r>
              <a:rPr sz="2800" dirty="0">
                <a:solidFill>
                  <a:srgbClr val="333333"/>
                </a:solidFill>
                <a:latin typeface="Cambria"/>
                <a:cs typeface="Cambria"/>
              </a:rPr>
              <a:t>1</a:t>
            </a:r>
            <a:r>
              <a:rPr sz="2800" spc="155" dirty="0">
                <a:solidFill>
                  <a:srgbClr val="333333"/>
                </a:solidFill>
                <a:latin typeface="Cambria"/>
                <a:cs typeface="Cambria"/>
              </a:rPr>
              <a:t> </a:t>
            </a:r>
            <a:r>
              <a:rPr sz="2800" spc="20" dirty="0">
                <a:solidFill>
                  <a:srgbClr val="333333"/>
                </a:solidFill>
                <a:latin typeface="Cambria"/>
                <a:cs typeface="Cambria"/>
              </a:rPr>
              <a:t>to</a:t>
            </a:r>
            <a:r>
              <a:rPr sz="2800" spc="155" dirty="0">
                <a:solidFill>
                  <a:srgbClr val="333333"/>
                </a:solidFill>
                <a:latin typeface="Cambria"/>
                <a:cs typeface="Cambria"/>
              </a:rPr>
              <a:t> </a:t>
            </a:r>
            <a:r>
              <a:rPr sz="2800" spc="65" dirty="0">
                <a:solidFill>
                  <a:srgbClr val="333333"/>
                </a:solidFill>
                <a:latin typeface="Cambria"/>
                <a:cs typeface="Cambria"/>
              </a:rPr>
              <a:t>rd</a:t>
            </a:r>
            <a:r>
              <a:rPr sz="2800" spc="160" dirty="0">
                <a:solidFill>
                  <a:srgbClr val="333333"/>
                </a:solidFill>
                <a:latin typeface="Cambria"/>
                <a:cs typeface="Cambria"/>
              </a:rPr>
              <a:t> </a:t>
            </a:r>
            <a:r>
              <a:rPr sz="2800" spc="90" dirty="0">
                <a:solidFill>
                  <a:srgbClr val="333333"/>
                </a:solidFill>
                <a:latin typeface="Cambria"/>
                <a:cs typeface="Cambria"/>
              </a:rPr>
              <a:t>if</a:t>
            </a:r>
            <a:r>
              <a:rPr sz="2800" spc="165" dirty="0">
                <a:solidFill>
                  <a:srgbClr val="333333"/>
                </a:solidFill>
                <a:latin typeface="Cambria"/>
                <a:cs typeface="Cambria"/>
              </a:rPr>
              <a:t> </a:t>
            </a:r>
            <a:r>
              <a:rPr sz="2800" i="1" spc="85" dirty="0">
                <a:solidFill>
                  <a:srgbClr val="333333"/>
                </a:solidFill>
                <a:latin typeface="Cambria"/>
                <a:cs typeface="Cambria"/>
              </a:rPr>
              <a:t>rs</a:t>
            </a:r>
            <a:r>
              <a:rPr sz="2800" spc="85" dirty="0">
                <a:solidFill>
                  <a:srgbClr val="333333"/>
                </a:solidFill>
                <a:latin typeface="Cambria"/>
                <a:cs typeface="Cambria"/>
              </a:rPr>
              <a:t>1</a:t>
            </a:r>
            <a:r>
              <a:rPr sz="2800" spc="165" dirty="0">
                <a:solidFill>
                  <a:srgbClr val="333333"/>
                </a:solidFill>
                <a:latin typeface="Cambria"/>
                <a:cs typeface="Cambria"/>
              </a:rPr>
              <a:t> </a:t>
            </a:r>
            <a:r>
              <a:rPr sz="2800" i="1" spc="215" dirty="0">
                <a:solidFill>
                  <a:srgbClr val="333333"/>
                </a:solidFill>
                <a:latin typeface="Cambria"/>
                <a:cs typeface="Cambria"/>
              </a:rPr>
              <a:t>&lt;</a:t>
            </a:r>
            <a:r>
              <a:rPr sz="2800" i="1" spc="165" dirty="0">
                <a:solidFill>
                  <a:srgbClr val="333333"/>
                </a:solidFill>
                <a:latin typeface="Cambria"/>
                <a:cs typeface="Cambria"/>
              </a:rPr>
              <a:t> </a:t>
            </a:r>
            <a:r>
              <a:rPr sz="2800" i="1" spc="114" dirty="0">
                <a:solidFill>
                  <a:srgbClr val="333333"/>
                </a:solidFill>
                <a:latin typeface="Cambria"/>
                <a:cs typeface="Cambria"/>
              </a:rPr>
              <a:t>rs</a:t>
            </a:r>
            <a:r>
              <a:rPr sz="2800" spc="114" dirty="0">
                <a:solidFill>
                  <a:srgbClr val="333333"/>
                </a:solidFill>
                <a:latin typeface="Cambria"/>
                <a:cs typeface="Cambria"/>
              </a:rPr>
              <a:t>2,</a:t>
            </a:r>
            <a:r>
              <a:rPr sz="2800" spc="155" dirty="0">
                <a:solidFill>
                  <a:srgbClr val="333333"/>
                </a:solidFill>
                <a:latin typeface="Cambria"/>
                <a:cs typeface="Cambria"/>
              </a:rPr>
              <a:t> </a:t>
            </a:r>
            <a:r>
              <a:rPr sz="2800" dirty="0">
                <a:solidFill>
                  <a:srgbClr val="333333"/>
                </a:solidFill>
                <a:latin typeface="Cambria"/>
                <a:cs typeface="Cambria"/>
              </a:rPr>
              <a:t>0</a:t>
            </a:r>
            <a:r>
              <a:rPr sz="2800" spc="155" dirty="0">
                <a:solidFill>
                  <a:srgbClr val="333333"/>
                </a:solidFill>
                <a:latin typeface="Cambria"/>
                <a:cs typeface="Cambria"/>
              </a:rPr>
              <a:t> </a:t>
            </a:r>
            <a:r>
              <a:rPr sz="2800" spc="70" dirty="0">
                <a:solidFill>
                  <a:srgbClr val="333333"/>
                </a:solidFill>
                <a:latin typeface="Cambria"/>
                <a:cs typeface="Cambria"/>
              </a:rPr>
              <a:t>otherwise. </a:t>
            </a:r>
            <a:r>
              <a:rPr sz="2800" spc="-605" dirty="0">
                <a:solidFill>
                  <a:srgbClr val="333333"/>
                </a:solidFill>
                <a:latin typeface="Cambria"/>
                <a:cs typeface="Cambria"/>
              </a:rPr>
              <a:t> </a:t>
            </a:r>
            <a:r>
              <a:rPr sz="2800" spc="150" dirty="0">
                <a:solidFill>
                  <a:srgbClr val="333333"/>
                </a:solidFill>
                <a:latin typeface="Cambria"/>
                <a:cs typeface="Cambria"/>
              </a:rPr>
              <a:t>Example</a:t>
            </a:r>
            <a:r>
              <a:rPr sz="2800" spc="170" dirty="0">
                <a:solidFill>
                  <a:srgbClr val="333333"/>
                </a:solidFill>
                <a:latin typeface="Cambria"/>
                <a:cs typeface="Cambria"/>
              </a:rPr>
              <a:t> </a:t>
            </a:r>
            <a:r>
              <a:rPr sz="2800" spc="5" dirty="0">
                <a:solidFill>
                  <a:srgbClr val="333333"/>
                </a:solidFill>
                <a:latin typeface="Cambria"/>
                <a:cs typeface="Cambria"/>
              </a:rPr>
              <a:t>code:</a:t>
            </a:r>
            <a:endParaRPr sz="2800">
              <a:latin typeface="Cambria"/>
              <a:cs typeface="Cambria"/>
            </a:endParaRPr>
          </a:p>
        </p:txBody>
      </p:sp>
      <p:graphicFrame>
        <p:nvGraphicFramePr>
          <p:cNvPr id="5" name="object 5"/>
          <p:cNvGraphicFramePr>
            <a:graphicFrameLocks noGrp="1"/>
          </p:cNvGraphicFramePr>
          <p:nvPr/>
        </p:nvGraphicFramePr>
        <p:xfrm>
          <a:off x="899109" y="3437330"/>
          <a:ext cx="8162290" cy="1534885"/>
        </p:xfrm>
        <a:graphic>
          <a:graphicData uri="http://schemas.openxmlformats.org/drawingml/2006/table">
            <a:tbl>
              <a:tblPr firstRow="1" bandRow="1">
                <a:tableStyleId>{2D5ABB26-0587-4C30-8999-92F81FD0307C}</a:tableStyleId>
              </a:tblPr>
              <a:tblGrid>
                <a:gridCol w="2325370">
                  <a:extLst>
                    <a:ext uri="{9D8B030D-6E8A-4147-A177-3AD203B41FA5}">
                      <a16:colId xmlns:a16="http://schemas.microsoft.com/office/drawing/2014/main" val="20000"/>
                    </a:ext>
                  </a:extLst>
                </a:gridCol>
                <a:gridCol w="992505">
                  <a:extLst>
                    <a:ext uri="{9D8B030D-6E8A-4147-A177-3AD203B41FA5}">
                      <a16:colId xmlns:a16="http://schemas.microsoft.com/office/drawing/2014/main" val="20001"/>
                    </a:ext>
                  </a:extLst>
                </a:gridCol>
                <a:gridCol w="4844415">
                  <a:extLst>
                    <a:ext uri="{9D8B030D-6E8A-4147-A177-3AD203B41FA5}">
                      <a16:colId xmlns:a16="http://schemas.microsoft.com/office/drawing/2014/main" val="20002"/>
                    </a:ext>
                  </a:extLst>
                </a:gridCol>
              </a:tblGrid>
              <a:tr h="490804">
                <a:tc>
                  <a:txBody>
                    <a:bodyPr/>
                    <a:lstStyle/>
                    <a:p>
                      <a:pPr marL="31750">
                        <a:lnSpc>
                          <a:spcPts val="3315"/>
                        </a:lnSpc>
                      </a:pPr>
                      <a:r>
                        <a:rPr sz="2800" spc="110" dirty="0">
                          <a:solidFill>
                            <a:srgbClr val="00AFEF"/>
                          </a:solidFill>
                          <a:latin typeface="Cambria"/>
                          <a:cs typeface="Cambria"/>
                        </a:rPr>
                        <a:t>li</a:t>
                      </a:r>
                      <a:r>
                        <a:rPr sz="2800" spc="130" dirty="0">
                          <a:solidFill>
                            <a:srgbClr val="00AFEF"/>
                          </a:solidFill>
                          <a:latin typeface="Cambria"/>
                          <a:cs typeface="Cambria"/>
                        </a:rPr>
                        <a:t> </a:t>
                      </a:r>
                      <a:r>
                        <a:rPr sz="2800" spc="114" dirty="0">
                          <a:solidFill>
                            <a:srgbClr val="00AFEF"/>
                          </a:solidFill>
                          <a:latin typeface="Cambria"/>
                          <a:cs typeface="Cambria"/>
                        </a:rPr>
                        <a:t>x5,</a:t>
                      </a:r>
                      <a:r>
                        <a:rPr sz="2800" spc="135" dirty="0">
                          <a:solidFill>
                            <a:srgbClr val="00AFEF"/>
                          </a:solidFill>
                          <a:latin typeface="Cambria"/>
                          <a:cs typeface="Cambria"/>
                        </a:rPr>
                        <a:t> </a:t>
                      </a:r>
                      <a:r>
                        <a:rPr sz="2800" spc="-5" dirty="0">
                          <a:solidFill>
                            <a:srgbClr val="00AFEF"/>
                          </a:solidFill>
                          <a:latin typeface="Cambria"/>
                          <a:cs typeface="Cambria"/>
                        </a:rPr>
                        <a:t>39</a:t>
                      </a:r>
                      <a:endParaRPr sz="2800">
                        <a:latin typeface="Cambria"/>
                        <a:cs typeface="Cambria"/>
                      </a:endParaRPr>
                    </a:p>
                  </a:txBody>
                  <a:tcPr marL="0" marR="0" marT="0" marB="0"/>
                </a:tc>
                <a:tc>
                  <a:txBody>
                    <a:bodyPr/>
                    <a:lstStyle/>
                    <a:p>
                      <a:pPr marR="90805" algn="r">
                        <a:lnSpc>
                          <a:spcPts val="3315"/>
                        </a:lnSpc>
                      </a:pPr>
                      <a:r>
                        <a:rPr sz="2800" spc="-180" dirty="0">
                          <a:solidFill>
                            <a:srgbClr val="00AFEF"/>
                          </a:solidFill>
                          <a:latin typeface="Cambria"/>
                          <a:cs typeface="Cambria"/>
                        </a:rPr>
                        <a:t>#</a:t>
                      </a:r>
                      <a:r>
                        <a:rPr sz="2800" spc="120" dirty="0">
                          <a:solidFill>
                            <a:srgbClr val="00AFEF"/>
                          </a:solidFill>
                          <a:latin typeface="Cambria"/>
                          <a:cs typeface="Cambria"/>
                        </a:rPr>
                        <a:t> </a:t>
                      </a:r>
                      <a:r>
                        <a:rPr sz="2800" i="1" spc="70" dirty="0">
                          <a:solidFill>
                            <a:srgbClr val="00AFEF"/>
                          </a:solidFill>
                          <a:latin typeface="Cambria"/>
                          <a:cs typeface="Cambria"/>
                        </a:rPr>
                        <a:t>x</a:t>
                      </a:r>
                      <a:r>
                        <a:rPr sz="2800" spc="70" dirty="0">
                          <a:solidFill>
                            <a:srgbClr val="00AFEF"/>
                          </a:solidFill>
                          <a:latin typeface="Cambria"/>
                          <a:cs typeface="Cambria"/>
                        </a:rPr>
                        <a:t>5</a:t>
                      </a:r>
                      <a:endParaRPr sz="2800">
                        <a:latin typeface="Cambria"/>
                        <a:cs typeface="Cambria"/>
                      </a:endParaRPr>
                    </a:p>
                  </a:txBody>
                  <a:tcPr marL="0" marR="0" marT="0" marB="0"/>
                </a:tc>
                <a:tc>
                  <a:txBody>
                    <a:bodyPr/>
                    <a:lstStyle/>
                    <a:p>
                      <a:pPr marL="98425">
                        <a:lnSpc>
                          <a:spcPts val="3315"/>
                        </a:lnSpc>
                      </a:pPr>
                      <a:r>
                        <a:rPr sz="2800" spc="-5" dirty="0">
                          <a:solidFill>
                            <a:srgbClr val="00AFEF"/>
                          </a:solidFill>
                          <a:latin typeface="Wingdings"/>
                          <a:cs typeface="Wingdings"/>
                        </a:rPr>
                        <a:t></a:t>
                      </a:r>
                      <a:r>
                        <a:rPr sz="2800" spc="20" dirty="0">
                          <a:solidFill>
                            <a:srgbClr val="00AFEF"/>
                          </a:solidFill>
                          <a:latin typeface="Times New Roman"/>
                          <a:cs typeface="Times New Roman"/>
                        </a:rPr>
                        <a:t> </a:t>
                      </a:r>
                      <a:r>
                        <a:rPr sz="2800" spc="5" dirty="0">
                          <a:solidFill>
                            <a:srgbClr val="00AFEF"/>
                          </a:solidFill>
                          <a:latin typeface="Cambria"/>
                          <a:cs typeface="Cambria"/>
                        </a:rPr>
                        <a:t>39</a:t>
                      </a:r>
                      <a:endParaRPr sz="2800">
                        <a:latin typeface="Cambria"/>
                        <a:cs typeface="Cambria"/>
                      </a:endParaRPr>
                    </a:p>
                  </a:txBody>
                  <a:tcPr marL="0" marR="0" marT="0" marB="0"/>
                </a:tc>
                <a:extLst>
                  <a:ext uri="{0D108BD9-81ED-4DB2-BD59-A6C34878D82A}">
                    <a16:rowId xmlns:a16="http://schemas.microsoft.com/office/drawing/2014/main" val="10000"/>
                  </a:ext>
                </a:extLst>
              </a:tr>
              <a:tr h="553823">
                <a:tc>
                  <a:txBody>
                    <a:bodyPr/>
                    <a:lstStyle/>
                    <a:p>
                      <a:pPr marL="31750">
                        <a:lnSpc>
                          <a:spcPct val="100000"/>
                        </a:lnSpc>
                        <a:spcBef>
                          <a:spcPts val="459"/>
                        </a:spcBef>
                      </a:pPr>
                      <a:r>
                        <a:rPr sz="2800" spc="110" dirty="0">
                          <a:solidFill>
                            <a:srgbClr val="00AFEF"/>
                          </a:solidFill>
                          <a:latin typeface="Cambria"/>
                          <a:cs typeface="Cambria"/>
                        </a:rPr>
                        <a:t>li</a:t>
                      </a:r>
                      <a:r>
                        <a:rPr sz="2800" spc="130" dirty="0">
                          <a:solidFill>
                            <a:srgbClr val="00AFEF"/>
                          </a:solidFill>
                          <a:latin typeface="Cambria"/>
                          <a:cs typeface="Cambria"/>
                        </a:rPr>
                        <a:t> </a:t>
                      </a:r>
                      <a:r>
                        <a:rPr sz="2800" spc="114" dirty="0">
                          <a:solidFill>
                            <a:srgbClr val="00AFEF"/>
                          </a:solidFill>
                          <a:latin typeface="Cambria"/>
                          <a:cs typeface="Cambria"/>
                        </a:rPr>
                        <a:t>x3,</a:t>
                      </a:r>
                      <a:r>
                        <a:rPr sz="2800" spc="135" dirty="0">
                          <a:solidFill>
                            <a:srgbClr val="00AFEF"/>
                          </a:solidFill>
                          <a:latin typeface="Cambria"/>
                          <a:cs typeface="Cambria"/>
                        </a:rPr>
                        <a:t> </a:t>
                      </a:r>
                      <a:r>
                        <a:rPr sz="2800" spc="-5" dirty="0">
                          <a:solidFill>
                            <a:srgbClr val="00AFEF"/>
                          </a:solidFill>
                          <a:latin typeface="Cambria"/>
                          <a:cs typeface="Cambria"/>
                        </a:rPr>
                        <a:t>57</a:t>
                      </a:r>
                      <a:endParaRPr sz="2800">
                        <a:latin typeface="Cambria"/>
                        <a:cs typeface="Cambria"/>
                      </a:endParaRPr>
                    </a:p>
                  </a:txBody>
                  <a:tcPr marL="0" marR="0" marT="58419" marB="0"/>
                </a:tc>
                <a:tc>
                  <a:txBody>
                    <a:bodyPr/>
                    <a:lstStyle/>
                    <a:p>
                      <a:pPr marR="90805" algn="r">
                        <a:lnSpc>
                          <a:spcPct val="100000"/>
                        </a:lnSpc>
                        <a:spcBef>
                          <a:spcPts val="459"/>
                        </a:spcBef>
                      </a:pPr>
                      <a:r>
                        <a:rPr sz="2800" spc="-180" dirty="0">
                          <a:solidFill>
                            <a:srgbClr val="00AFEF"/>
                          </a:solidFill>
                          <a:latin typeface="Cambria"/>
                          <a:cs typeface="Cambria"/>
                        </a:rPr>
                        <a:t>#</a:t>
                      </a:r>
                      <a:r>
                        <a:rPr sz="2800" spc="120" dirty="0">
                          <a:solidFill>
                            <a:srgbClr val="00AFEF"/>
                          </a:solidFill>
                          <a:latin typeface="Cambria"/>
                          <a:cs typeface="Cambria"/>
                        </a:rPr>
                        <a:t> </a:t>
                      </a:r>
                      <a:r>
                        <a:rPr sz="2800" i="1" spc="70" dirty="0">
                          <a:solidFill>
                            <a:srgbClr val="00AFEF"/>
                          </a:solidFill>
                          <a:latin typeface="Cambria"/>
                          <a:cs typeface="Cambria"/>
                        </a:rPr>
                        <a:t>x</a:t>
                      </a:r>
                      <a:r>
                        <a:rPr sz="2800" spc="70" dirty="0">
                          <a:solidFill>
                            <a:srgbClr val="00AFEF"/>
                          </a:solidFill>
                          <a:latin typeface="Cambria"/>
                          <a:cs typeface="Cambria"/>
                        </a:rPr>
                        <a:t>3</a:t>
                      </a:r>
                      <a:endParaRPr sz="2800">
                        <a:latin typeface="Cambria"/>
                        <a:cs typeface="Cambria"/>
                      </a:endParaRPr>
                    </a:p>
                  </a:txBody>
                  <a:tcPr marL="0" marR="0" marT="58419" marB="0"/>
                </a:tc>
                <a:tc>
                  <a:txBody>
                    <a:bodyPr/>
                    <a:lstStyle/>
                    <a:p>
                      <a:pPr marL="98425">
                        <a:lnSpc>
                          <a:spcPct val="100000"/>
                        </a:lnSpc>
                        <a:spcBef>
                          <a:spcPts val="459"/>
                        </a:spcBef>
                      </a:pPr>
                      <a:r>
                        <a:rPr sz="2800" spc="-5" dirty="0">
                          <a:solidFill>
                            <a:srgbClr val="00AFEF"/>
                          </a:solidFill>
                          <a:latin typeface="Wingdings"/>
                          <a:cs typeface="Wingdings"/>
                        </a:rPr>
                        <a:t></a:t>
                      </a:r>
                      <a:r>
                        <a:rPr sz="2800" spc="20" dirty="0">
                          <a:solidFill>
                            <a:srgbClr val="00AFEF"/>
                          </a:solidFill>
                          <a:latin typeface="Times New Roman"/>
                          <a:cs typeface="Times New Roman"/>
                        </a:rPr>
                        <a:t> </a:t>
                      </a:r>
                      <a:r>
                        <a:rPr sz="2800" spc="5" dirty="0">
                          <a:solidFill>
                            <a:srgbClr val="00AFEF"/>
                          </a:solidFill>
                          <a:latin typeface="Cambria"/>
                          <a:cs typeface="Cambria"/>
                        </a:rPr>
                        <a:t>57</a:t>
                      </a:r>
                      <a:endParaRPr sz="2800">
                        <a:latin typeface="Cambria"/>
                        <a:cs typeface="Cambria"/>
                      </a:endParaRPr>
                    </a:p>
                  </a:txBody>
                  <a:tcPr marL="0" marR="0" marT="58419" marB="0"/>
                </a:tc>
                <a:extLst>
                  <a:ext uri="{0D108BD9-81ED-4DB2-BD59-A6C34878D82A}">
                    <a16:rowId xmlns:a16="http://schemas.microsoft.com/office/drawing/2014/main" val="10001"/>
                  </a:ext>
                </a:extLst>
              </a:tr>
              <a:tr h="490258">
                <a:tc>
                  <a:txBody>
                    <a:bodyPr/>
                    <a:lstStyle/>
                    <a:p>
                      <a:pPr marL="31750">
                        <a:lnSpc>
                          <a:spcPts val="3304"/>
                        </a:lnSpc>
                        <a:spcBef>
                          <a:spcPts val="455"/>
                        </a:spcBef>
                      </a:pPr>
                      <a:r>
                        <a:rPr sz="2800" spc="114" dirty="0">
                          <a:solidFill>
                            <a:srgbClr val="00AFEF"/>
                          </a:solidFill>
                          <a:latin typeface="Cambria"/>
                          <a:cs typeface="Cambria"/>
                        </a:rPr>
                        <a:t>slt</a:t>
                      </a:r>
                      <a:r>
                        <a:rPr sz="2800" spc="140" dirty="0">
                          <a:solidFill>
                            <a:srgbClr val="00AFEF"/>
                          </a:solidFill>
                          <a:latin typeface="Cambria"/>
                          <a:cs typeface="Cambria"/>
                        </a:rPr>
                        <a:t> </a:t>
                      </a:r>
                      <a:r>
                        <a:rPr sz="2800" spc="114" dirty="0">
                          <a:solidFill>
                            <a:srgbClr val="00AFEF"/>
                          </a:solidFill>
                          <a:latin typeface="Cambria"/>
                          <a:cs typeface="Cambria"/>
                        </a:rPr>
                        <a:t>x1,</a:t>
                      </a:r>
                      <a:r>
                        <a:rPr sz="2800" spc="145" dirty="0">
                          <a:solidFill>
                            <a:srgbClr val="00AFEF"/>
                          </a:solidFill>
                          <a:latin typeface="Cambria"/>
                          <a:cs typeface="Cambria"/>
                        </a:rPr>
                        <a:t> </a:t>
                      </a:r>
                      <a:r>
                        <a:rPr sz="2800" spc="110" dirty="0">
                          <a:solidFill>
                            <a:srgbClr val="00AFEF"/>
                          </a:solidFill>
                          <a:latin typeface="Cambria"/>
                          <a:cs typeface="Cambria"/>
                        </a:rPr>
                        <a:t>x5,</a:t>
                      </a:r>
                      <a:r>
                        <a:rPr sz="2800" spc="145" dirty="0">
                          <a:solidFill>
                            <a:srgbClr val="00AFEF"/>
                          </a:solidFill>
                          <a:latin typeface="Cambria"/>
                          <a:cs typeface="Cambria"/>
                        </a:rPr>
                        <a:t> </a:t>
                      </a:r>
                      <a:r>
                        <a:rPr sz="2800" spc="70" dirty="0">
                          <a:solidFill>
                            <a:srgbClr val="00AFEF"/>
                          </a:solidFill>
                          <a:latin typeface="Cambria"/>
                          <a:cs typeface="Cambria"/>
                        </a:rPr>
                        <a:t>x3</a:t>
                      </a:r>
                      <a:endParaRPr sz="2800">
                        <a:latin typeface="Cambria"/>
                        <a:cs typeface="Cambria"/>
                      </a:endParaRPr>
                    </a:p>
                  </a:txBody>
                  <a:tcPr marL="0" marR="0" marT="57785" marB="0"/>
                </a:tc>
                <a:tc>
                  <a:txBody>
                    <a:bodyPr/>
                    <a:lstStyle/>
                    <a:p>
                      <a:pPr marR="90805" algn="r">
                        <a:lnSpc>
                          <a:spcPts val="3304"/>
                        </a:lnSpc>
                        <a:spcBef>
                          <a:spcPts val="455"/>
                        </a:spcBef>
                      </a:pPr>
                      <a:r>
                        <a:rPr sz="2800" spc="-180" dirty="0">
                          <a:solidFill>
                            <a:srgbClr val="00AFEF"/>
                          </a:solidFill>
                          <a:latin typeface="Cambria"/>
                          <a:cs typeface="Cambria"/>
                        </a:rPr>
                        <a:t>#</a:t>
                      </a:r>
                      <a:r>
                        <a:rPr sz="2800" spc="120" dirty="0">
                          <a:solidFill>
                            <a:srgbClr val="00AFEF"/>
                          </a:solidFill>
                          <a:latin typeface="Cambria"/>
                          <a:cs typeface="Cambria"/>
                        </a:rPr>
                        <a:t> </a:t>
                      </a:r>
                      <a:r>
                        <a:rPr sz="2800" i="1" spc="70" dirty="0">
                          <a:solidFill>
                            <a:srgbClr val="00AFEF"/>
                          </a:solidFill>
                          <a:latin typeface="Cambria"/>
                          <a:cs typeface="Cambria"/>
                        </a:rPr>
                        <a:t>x</a:t>
                      </a:r>
                      <a:r>
                        <a:rPr sz="2800" spc="70" dirty="0">
                          <a:solidFill>
                            <a:srgbClr val="00AFEF"/>
                          </a:solidFill>
                          <a:latin typeface="Cambria"/>
                          <a:cs typeface="Cambria"/>
                        </a:rPr>
                        <a:t>1</a:t>
                      </a:r>
                      <a:endParaRPr sz="2800">
                        <a:latin typeface="Cambria"/>
                        <a:cs typeface="Cambria"/>
                      </a:endParaRPr>
                    </a:p>
                  </a:txBody>
                  <a:tcPr marL="0" marR="0" marT="57785" marB="0"/>
                </a:tc>
                <a:tc>
                  <a:txBody>
                    <a:bodyPr/>
                    <a:lstStyle/>
                    <a:p>
                      <a:pPr marL="98425">
                        <a:lnSpc>
                          <a:spcPts val="3304"/>
                        </a:lnSpc>
                        <a:spcBef>
                          <a:spcPts val="455"/>
                        </a:spcBef>
                      </a:pPr>
                      <a:r>
                        <a:rPr sz="2800" spc="-5" dirty="0">
                          <a:solidFill>
                            <a:srgbClr val="00AFEF"/>
                          </a:solidFill>
                          <a:latin typeface="Wingdings"/>
                          <a:cs typeface="Wingdings"/>
                        </a:rPr>
                        <a:t></a:t>
                      </a:r>
                      <a:r>
                        <a:rPr sz="2800" spc="55" dirty="0">
                          <a:solidFill>
                            <a:srgbClr val="00AFEF"/>
                          </a:solidFill>
                          <a:latin typeface="Times New Roman"/>
                          <a:cs typeface="Times New Roman"/>
                        </a:rPr>
                        <a:t> </a:t>
                      </a:r>
                      <a:r>
                        <a:rPr sz="2800" i="1" spc="70" dirty="0">
                          <a:solidFill>
                            <a:srgbClr val="00AFEF"/>
                          </a:solidFill>
                          <a:latin typeface="Cambria"/>
                          <a:cs typeface="Cambria"/>
                        </a:rPr>
                        <a:t>x</a:t>
                      </a:r>
                      <a:r>
                        <a:rPr sz="2800" spc="70" dirty="0">
                          <a:solidFill>
                            <a:srgbClr val="00AFEF"/>
                          </a:solidFill>
                          <a:latin typeface="Cambria"/>
                          <a:cs typeface="Cambria"/>
                        </a:rPr>
                        <a:t>5</a:t>
                      </a:r>
                      <a:r>
                        <a:rPr sz="2800" spc="150" dirty="0">
                          <a:solidFill>
                            <a:srgbClr val="00AFEF"/>
                          </a:solidFill>
                          <a:latin typeface="Cambria"/>
                          <a:cs typeface="Cambria"/>
                        </a:rPr>
                        <a:t> </a:t>
                      </a:r>
                      <a:r>
                        <a:rPr sz="2800" i="1" spc="215" dirty="0">
                          <a:solidFill>
                            <a:srgbClr val="00AFEF"/>
                          </a:solidFill>
                          <a:latin typeface="Cambria"/>
                          <a:cs typeface="Cambria"/>
                        </a:rPr>
                        <a:t>&lt;</a:t>
                      </a:r>
                      <a:r>
                        <a:rPr sz="2800" i="1" spc="155" dirty="0">
                          <a:solidFill>
                            <a:srgbClr val="00AFEF"/>
                          </a:solidFill>
                          <a:latin typeface="Cambria"/>
                          <a:cs typeface="Cambria"/>
                        </a:rPr>
                        <a:t> </a:t>
                      </a:r>
                      <a:r>
                        <a:rPr sz="2800" i="1" spc="114" dirty="0">
                          <a:solidFill>
                            <a:srgbClr val="00AFEF"/>
                          </a:solidFill>
                          <a:latin typeface="Cambria"/>
                          <a:cs typeface="Cambria"/>
                        </a:rPr>
                        <a:t>x</a:t>
                      </a:r>
                      <a:r>
                        <a:rPr sz="2800" spc="114" dirty="0">
                          <a:solidFill>
                            <a:srgbClr val="00AFEF"/>
                          </a:solidFill>
                          <a:latin typeface="Cambria"/>
                          <a:cs typeface="Cambria"/>
                        </a:rPr>
                        <a:t>3.</a:t>
                      </a:r>
                      <a:r>
                        <a:rPr sz="2800" spc="155" dirty="0">
                          <a:solidFill>
                            <a:srgbClr val="00AFEF"/>
                          </a:solidFill>
                          <a:latin typeface="Cambria"/>
                          <a:cs typeface="Cambria"/>
                        </a:rPr>
                        <a:t> </a:t>
                      </a:r>
                      <a:r>
                        <a:rPr sz="2800" spc="160" dirty="0">
                          <a:solidFill>
                            <a:srgbClr val="00AFEF"/>
                          </a:solidFill>
                          <a:latin typeface="Cambria"/>
                          <a:cs typeface="Cambria"/>
                        </a:rPr>
                        <a:t>So,</a:t>
                      </a:r>
                      <a:r>
                        <a:rPr sz="2800" spc="135" dirty="0">
                          <a:solidFill>
                            <a:srgbClr val="00AFEF"/>
                          </a:solidFill>
                          <a:latin typeface="Cambria"/>
                          <a:cs typeface="Cambria"/>
                        </a:rPr>
                        <a:t> </a:t>
                      </a:r>
                      <a:r>
                        <a:rPr sz="2800" spc="75" dirty="0">
                          <a:solidFill>
                            <a:srgbClr val="00AFEF"/>
                          </a:solidFill>
                          <a:latin typeface="Cambria"/>
                          <a:cs typeface="Cambria"/>
                        </a:rPr>
                        <a:t>x1</a:t>
                      </a:r>
                      <a:r>
                        <a:rPr sz="2800" spc="155" dirty="0">
                          <a:solidFill>
                            <a:srgbClr val="00AFEF"/>
                          </a:solidFill>
                          <a:latin typeface="Cambria"/>
                          <a:cs typeface="Cambria"/>
                        </a:rPr>
                        <a:t> </a:t>
                      </a:r>
                      <a:r>
                        <a:rPr sz="2800" spc="80" dirty="0">
                          <a:solidFill>
                            <a:srgbClr val="00AFEF"/>
                          </a:solidFill>
                          <a:latin typeface="Cambria"/>
                          <a:cs typeface="Cambria"/>
                        </a:rPr>
                        <a:t>will</a:t>
                      </a:r>
                      <a:r>
                        <a:rPr sz="2800" spc="170" dirty="0">
                          <a:solidFill>
                            <a:srgbClr val="00AFEF"/>
                          </a:solidFill>
                          <a:latin typeface="Cambria"/>
                          <a:cs typeface="Cambria"/>
                        </a:rPr>
                        <a:t> </a:t>
                      </a:r>
                      <a:r>
                        <a:rPr sz="2800" spc="50" dirty="0">
                          <a:solidFill>
                            <a:srgbClr val="00AFEF"/>
                          </a:solidFill>
                          <a:latin typeface="Cambria"/>
                          <a:cs typeface="Cambria"/>
                        </a:rPr>
                        <a:t>store</a:t>
                      </a:r>
                      <a:r>
                        <a:rPr sz="2800" spc="145" dirty="0">
                          <a:solidFill>
                            <a:srgbClr val="00AFEF"/>
                          </a:solidFill>
                          <a:latin typeface="Cambria"/>
                          <a:cs typeface="Cambria"/>
                        </a:rPr>
                        <a:t> </a:t>
                      </a:r>
                      <a:r>
                        <a:rPr sz="2800" spc="5" dirty="0">
                          <a:solidFill>
                            <a:srgbClr val="00AFEF"/>
                          </a:solidFill>
                          <a:latin typeface="Cambria"/>
                          <a:cs typeface="Cambria"/>
                        </a:rPr>
                        <a:t>1</a:t>
                      </a:r>
                      <a:endParaRPr sz="2800">
                        <a:latin typeface="Cambria"/>
                        <a:cs typeface="Cambria"/>
                      </a:endParaRPr>
                    </a:p>
                  </a:txBody>
                  <a:tcPr marL="0" marR="0" marT="57785" marB="0"/>
                </a:tc>
                <a:extLst>
                  <a:ext uri="{0D108BD9-81ED-4DB2-BD59-A6C34878D82A}">
                    <a16:rowId xmlns:a16="http://schemas.microsoft.com/office/drawing/2014/main" val="10002"/>
                  </a:ext>
                </a:extLst>
              </a:tr>
            </a:tbl>
          </a:graphicData>
        </a:graphic>
      </p:graphicFrame>
      <p:sp>
        <p:nvSpPr>
          <p:cNvPr id="6" name="object 6"/>
          <p:cNvSpPr/>
          <p:nvPr/>
        </p:nvSpPr>
        <p:spPr>
          <a:xfrm>
            <a:off x="4054729" y="5533923"/>
            <a:ext cx="5419090" cy="1188720"/>
          </a:xfrm>
          <a:custGeom>
            <a:avLst/>
            <a:gdLst/>
            <a:ahLst/>
            <a:cxnLst/>
            <a:rect l="l" t="t" r="r" b="b"/>
            <a:pathLst>
              <a:path w="5419090" h="1188720">
                <a:moveTo>
                  <a:pt x="5418582" y="0"/>
                </a:moveTo>
                <a:lnTo>
                  <a:pt x="2709024" y="0"/>
                </a:lnTo>
                <a:lnTo>
                  <a:pt x="0" y="0"/>
                </a:lnTo>
                <a:lnTo>
                  <a:pt x="0" y="1188720"/>
                </a:lnTo>
                <a:lnTo>
                  <a:pt x="2708910" y="1188720"/>
                </a:lnTo>
                <a:lnTo>
                  <a:pt x="5418582" y="1188720"/>
                </a:lnTo>
                <a:lnTo>
                  <a:pt x="5418582" y="0"/>
                </a:lnTo>
                <a:close/>
              </a:path>
            </a:pathLst>
          </a:custGeom>
          <a:solidFill>
            <a:srgbClr val="FFFFFF"/>
          </a:solidFill>
        </p:spPr>
        <p:txBody>
          <a:bodyPr wrap="square" lIns="0" tIns="0" rIns="0" bIns="0" rtlCol="0"/>
          <a:lstStyle/>
          <a:p>
            <a:endParaRPr/>
          </a:p>
        </p:txBody>
      </p:sp>
      <p:graphicFrame>
        <p:nvGraphicFramePr>
          <p:cNvPr id="7" name="object 7"/>
          <p:cNvGraphicFramePr>
            <a:graphicFrameLocks noGrp="1"/>
          </p:cNvGraphicFramePr>
          <p:nvPr/>
        </p:nvGraphicFramePr>
        <p:xfrm>
          <a:off x="4048609" y="5156937"/>
          <a:ext cx="5418454" cy="1559585"/>
        </p:xfrm>
        <a:graphic>
          <a:graphicData uri="http://schemas.openxmlformats.org/drawingml/2006/table">
            <a:tbl>
              <a:tblPr firstRow="1" bandRow="1">
                <a:tableStyleId>{2D5ABB26-0587-4C30-8999-92F81FD0307C}</a:tableStyleId>
              </a:tblPr>
              <a:tblGrid>
                <a:gridCol w="2708910">
                  <a:extLst>
                    <a:ext uri="{9D8B030D-6E8A-4147-A177-3AD203B41FA5}">
                      <a16:colId xmlns:a16="http://schemas.microsoft.com/office/drawing/2014/main" val="20000"/>
                    </a:ext>
                  </a:extLst>
                </a:gridCol>
                <a:gridCol w="2709544">
                  <a:extLst>
                    <a:ext uri="{9D8B030D-6E8A-4147-A177-3AD203B41FA5}">
                      <a16:colId xmlns:a16="http://schemas.microsoft.com/office/drawing/2014/main" val="20001"/>
                    </a:ext>
                  </a:extLst>
                </a:gridCol>
              </a:tblGrid>
              <a:tr h="370840">
                <a:tc>
                  <a:txBody>
                    <a:bodyPr/>
                    <a:lstStyle/>
                    <a:p>
                      <a:pPr algn="ctr">
                        <a:lnSpc>
                          <a:spcPct val="100000"/>
                        </a:lnSpc>
                        <a:spcBef>
                          <a:spcPts val="270"/>
                        </a:spcBef>
                      </a:pPr>
                      <a:r>
                        <a:rPr sz="1800" b="1" dirty="0">
                          <a:solidFill>
                            <a:srgbClr val="4471C4"/>
                          </a:solidFill>
                          <a:latin typeface="Calibri"/>
                          <a:cs typeface="Calibri"/>
                        </a:rPr>
                        <a:t>C</a:t>
                      </a:r>
                      <a:r>
                        <a:rPr sz="1800" b="1" spc="-45" dirty="0">
                          <a:solidFill>
                            <a:srgbClr val="4471C4"/>
                          </a:solidFill>
                          <a:latin typeface="Calibri"/>
                          <a:cs typeface="Calibri"/>
                        </a:rPr>
                        <a:t> </a:t>
                      </a:r>
                      <a:r>
                        <a:rPr sz="1800" b="1" spc="-5" dirty="0">
                          <a:solidFill>
                            <a:srgbClr val="4471C4"/>
                          </a:solidFill>
                          <a:latin typeface="Calibri"/>
                          <a:cs typeface="Calibri"/>
                        </a:rPr>
                        <a:t>code</a:t>
                      </a:r>
                      <a:endParaRPr sz="1800">
                        <a:latin typeface="Calibri"/>
                        <a:cs typeface="Calibri"/>
                      </a:endParaRPr>
                    </a:p>
                  </a:txBody>
                  <a:tcPr marL="0" marR="0" marT="34290" marB="0">
                    <a:lnL w="12700">
                      <a:solidFill>
                        <a:srgbClr val="4471C4"/>
                      </a:solidFill>
                      <a:prstDash val="solid"/>
                    </a:lnL>
                    <a:lnR w="12700">
                      <a:solidFill>
                        <a:srgbClr val="4471C4"/>
                      </a:solidFill>
                      <a:prstDash val="solid"/>
                    </a:lnR>
                    <a:lnT w="12700">
                      <a:solidFill>
                        <a:srgbClr val="4471C4"/>
                      </a:solidFill>
                      <a:prstDash val="solid"/>
                    </a:lnT>
                    <a:lnB w="53975">
                      <a:solidFill>
                        <a:srgbClr val="4471C4"/>
                      </a:solidFill>
                      <a:prstDash val="solid"/>
                    </a:lnB>
                  </a:tcPr>
                </a:tc>
                <a:tc>
                  <a:txBody>
                    <a:bodyPr/>
                    <a:lstStyle/>
                    <a:p>
                      <a:pPr algn="ctr">
                        <a:lnSpc>
                          <a:spcPct val="100000"/>
                        </a:lnSpc>
                        <a:spcBef>
                          <a:spcPts val="270"/>
                        </a:spcBef>
                      </a:pPr>
                      <a:r>
                        <a:rPr sz="1800" b="1" spc="-5" dirty="0">
                          <a:solidFill>
                            <a:srgbClr val="4471C4"/>
                          </a:solidFill>
                          <a:latin typeface="Calibri"/>
                          <a:cs typeface="Calibri"/>
                        </a:rPr>
                        <a:t>RISC-V</a:t>
                      </a:r>
                      <a:r>
                        <a:rPr sz="1800" b="1" spc="-40" dirty="0">
                          <a:solidFill>
                            <a:srgbClr val="4471C4"/>
                          </a:solidFill>
                          <a:latin typeface="Calibri"/>
                          <a:cs typeface="Calibri"/>
                        </a:rPr>
                        <a:t> </a:t>
                      </a:r>
                      <a:r>
                        <a:rPr sz="1800" b="1" spc="-5" dirty="0">
                          <a:solidFill>
                            <a:srgbClr val="4471C4"/>
                          </a:solidFill>
                          <a:latin typeface="Calibri"/>
                          <a:cs typeface="Calibri"/>
                        </a:rPr>
                        <a:t>code</a:t>
                      </a:r>
                      <a:endParaRPr sz="1800">
                        <a:latin typeface="Calibri"/>
                        <a:cs typeface="Calibri"/>
                      </a:endParaRPr>
                    </a:p>
                  </a:txBody>
                  <a:tcPr marL="0" marR="0" marT="34290" marB="0">
                    <a:lnL w="12700">
                      <a:solidFill>
                        <a:srgbClr val="4471C4"/>
                      </a:solidFill>
                      <a:prstDash val="solid"/>
                    </a:lnL>
                    <a:lnR w="12700">
                      <a:solidFill>
                        <a:srgbClr val="4471C4"/>
                      </a:solidFill>
                      <a:prstDash val="solid"/>
                    </a:lnR>
                    <a:lnT w="12700">
                      <a:solidFill>
                        <a:srgbClr val="4471C4"/>
                      </a:solidFill>
                      <a:prstDash val="solid"/>
                    </a:lnT>
                    <a:lnB w="53975">
                      <a:solidFill>
                        <a:srgbClr val="4471C4"/>
                      </a:solidFill>
                      <a:prstDash val="solid"/>
                    </a:lnB>
                  </a:tcPr>
                </a:tc>
                <a:extLst>
                  <a:ext uri="{0D108BD9-81ED-4DB2-BD59-A6C34878D82A}">
                    <a16:rowId xmlns:a16="http://schemas.microsoft.com/office/drawing/2014/main" val="10000"/>
                  </a:ext>
                </a:extLst>
              </a:tr>
              <a:tr h="1188745">
                <a:tc>
                  <a:txBody>
                    <a:bodyPr/>
                    <a:lstStyle/>
                    <a:p>
                      <a:pPr marL="1343025" marR="887730" indent="-187960">
                        <a:lnSpc>
                          <a:spcPct val="100000"/>
                        </a:lnSpc>
                        <a:spcBef>
                          <a:spcPts val="275"/>
                        </a:spcBef>
                      </a:pPr>
                      <a:r>
                        <a:rPr sz="1800" spc="-5" dirty="0">
                          <a:solidFill>
                            <a:srgbClr val="005392"/>
                          </a:solidFill>
                          <a:latin typeface="Calibri"/>
                          <a:cs typeface="Calibri"/>
                        </a:rPr>
                        <a:t>if</a:t>
                      </a:r>
                      <a:r>
                        <a:rPr sz="1800" spc="-75" dirty="0">
                          <a:solidFill>
                            <a:srgbClr val="005392"/>
                          </a:solidFill>
                          <a:latin typeface="Calibri"/>
                          <a:cs typeface="Calibri"/>
                        </a:rPr>
                        <a:t> </a:t>
                      </a:r>
                      <a:r>
                        <a:rPr sz="1800" spc="-5" dirty="0">
                          <a:solidFill>
                            <a:srgbClr val="005392"/>
                          </a:solidFill>
                          <a:latin typeface="Calibri"/>
                          <a:cs typeface="Calibri"/>
                        </a:rPr>
                        <a:t>(a&lt;b) </a:t>
                      </a:r>
                      <a:r>
                        <a:rPr sz="1800" spc="-395" dirty="0">
                          <a:solidFill>
                            <a:srgbClr val="005392"/>
                          </a:solidFill>
                          <a:latin typeface="Calibri"/>
                          <a:cs typeface="Calibri"/>
                        </a:rPr>
                        <a:t> </a:t>
                      </a:r>
                      <a:r>
                        <a:rPr sz="1800" spc="-10" dirty="0">
                          <a:solidFill>
                            <a:srgbClr val="005392"/>
                          </a:solidFill>
                          <a:latin typeface="Calibri"/>
                          <a:cs typeface="Calibri"/>
                        </a:rPr>
                        <a:t>c=1;</a:t>
                      </a:r>
                      <a:endParaRPr sz="1800">
                        <a:latin typeface="Calibri"/>
                        <a:cs typeface="Calibri"/>
                      </a:endParaRPr>
                    </a:p>
                    <a:p>
                      <a:pPr marL="1169670">
                        <a:lnSpc>
                          <a:spcPct val="100000"/>
                        </a:lnSpc>
                      </a:pPr>
                      <a:r>
                        <a:rPr sz="1800" dirty="0">
                          <a:solidFill>
                            <a:srgbClr val="005392"/>
                          </a:solidFill>
                          <a:latin typeface="Calibri"/>
                          <a:cs typeface="Calibri"/>
                        </a:rPr>
                        <a:t>else</a:t>
                      </a:r>
                      <a:endParaRPr sz="1800">
                        <a:latin typeface="Calibri"/>
                        <a:cs typeface="Calibri"/>
                      </a:endParaRPr>
                    </a:p>
                    <a:p>
                      <a:pPr marL="1317625">
                        <a:lnSpc>
                          <a:spcPct val="100000"/>
                        </a:lnSpc>
                      </a:pPr>
                      <a:r>
                        <a:rPr sz="1800" spc="-10" dirty="0">
                          <a:solidFill>
                            <a:srgbClr val="005392"/>
                          </a:solidFill>
                          <a:latin typeface="Calibri"/>
                          <a:cs typeface="Calibri"/>
                        </a:rPr>
                        <a:t>c=0;</a:t>
                      </a:r>
                      <a:endParaRPr sz="1800">
                        <a:latin typeface="Calibri"/>
                        <a:cs typeface="Calibri"/>
                      </a:endParaRPr>
                    </a:p>
                  </a:txBody>
                  <a:tcPr marL="0" marR="0" marT="34925" marB="0">
                    <a:lnL w="12700">
                      <a:solidFill>
                        <a:srgbClr val="4471C4"/>
                      </a:solidFill>
                      <a:prstDash val="solid"/>
                    </a:lnL>
                    <a:lnR w="12700">
                      <a:solidFill>
                        <a:srgbClr val="4471C4"/>
                      </a:solidFill>
                      <a:prstDash val="solid"/>
                    </a:lnR>
                    <a:lnT w="53975">
                      <a:solidFill>
                        <a:srgbClr val="4471C4"/>
                      </a:solidFill>
                      <a:prstDash val="solid"/>
                    </a:lnT>
                    <a:lnB w="12700">
                      <a:solidFill>
                        <a:srgbClr val="4471C4"/>
                      </a:solidFill>
                      <a:prstDash val="solid"/>
                    </a:lnB>
                  </a:tcPr>
                </a:tc>
                <a:tc>
                  <a:txBody>
                    <a:bodyPr/>
                    <a:lstStyle/>
                    <a:p>
                      <a:pPr marL="1905" algn="ctr">
                        <a:lnSpc>
                          <a:spcPct val="100000"/>
                        </a:lnSpc>
                        <a:spcBef>
                          <a:spcPts val="320"/>
                        </a:spcBef>
                      </a:pPr>
                      <a:r>
                        <a:rPr sz="1800" dirty="0">
                          <a:solidFill>
                            <a:srgbClr val="005392"/>
                          </a:solidFill>
                          <a:latin typeface="Arial MT"/>
                          <a:cs typeface="Arial MT"/>
                        </a:rPr>
                        <a:t>slt</a:t>
                      </a:r>
                      <a:r>
                        <a:rPr sz="1800" spc="-30" dirty="0">
                          <a:solidFill>
                            <a:srgbClr val="005392"/>
                          </a:solidFill>
                          <a:latin typeface="Arial MT"/>
                          <a:cs typeface="Arial MT"/>
                        </a:rPr>
                        <a:t> </a:t>
                      </a:r>
                      <a:r>
                        <a:rPr sz="1800" spc="-5" dirty="0">
                          <a:solidFill>
                            <a:srgbClr val="005392"/>
                          </a:solidFill>
                          <a:latin typeface="Arial MT"/>
                          <a:cs typeface="Arial MT"/>
                        </a:rPr>
                        <a:t>a2,</a:t>
                      </a:r>
                      <a:r>
                        <a:rPr sz="1800" spc="-15" dirty="0">
                          <a:solidFill>
                            <a:srgbClr val="005392"/>
                          </a:solidFill>
                          <a:latin typeface="Arial MT"/>
                          <a:cs typeface="Arial MT"/>
                        </a:rPr>
                        <a:t> </a:t>
                      </a:r>
                      <a:r>
                        <a:rPr sz="1800" spc="-5" dirty="0">
                          <a:solidFill>
                            <a:srgbClr val="005392"/>
                          </a:solidFill>
                          <a:latin typeface="Arial MT"/>
                          <a:cs typeface="Arial MT"/>
                        </a:rPr>
                        <a:t>a0,</a:t>
                      </a:r>
                      <a:r>
                        <a:rPr sz="1800" spc="-15" dirty="0">
                          <a:solidFill>
                            <a:srgbClr val="005392"/>
                          </a:solidFill>
                          <a:latin typeface="Arial MT"/>
                          <a:cs typeface="Arial MT"/>
                        </a:rPr>
                        <a:t> </a:t>
                      </a:r>
                      <a:r>
                        <a:rPr sz="1800" spc="-5" dirty="0">
                          <a:solidFill>
                            <a:srgbClr val="005392"/>
                          </a:solidFill>
                          <a:latin typeface="Arial MT"/>
                          <a:cs typeface="Arial MT"/>
                        </a:rPr>
                        <a:t>a1</a:t>
                      </a:r>
                      <a:endParaRPr sz="1800">
                        <a:latin typeface="Arial MT"/>
                        <a:cs typeface="Arial MT"/>
                      </a:endParaRPr>
                    </a:p>
                  </a:txBody>
                  <a:tcPr marL="0" marR="0" marT="40640" marB="0">
                    <a:lnL w="12700">
                      <a:solidFill>
                        <a:srgbClr val="4471C4"/>
                      </a:solidFill>
                      <a:prstDash val="solid"/>
                    </a:lnL>
                    <a:lnR w="12700">
                      <a:solidFill>
                        <a:srgbClr val="4471C4"/>
                      </a:solidFill>
                      <a:prstDash val="solid"/>
                    </a:lnR>
                    <a:lnT w="53975">
                      <a:solidFill>
                        <a:srgbClr val="4471C4"/>
                      </a:solidFill>
                      <a:prstDash val="solid"/>
                    </a:lnT>
                    <a:lnB w="12700">
                      <a:solidFill>
                        <a:srgbClr val="4471C4"/>
                      </a:solidFill>
                      <a:prstDash val="solid"/>
                    </a:lnB>
                  </a:tcPr>
                </a:tc>
                <a:extLst>
                  <a:ext uri="{0D108BD9-81ED-4DB2-BD59-A6C34878D82A}">
                    <a16:rowId xmlns:a16="http://schemas.microsoft.com/office/drawing/2014/main" val="10001"/>
                  </a:ext>
                </a:extLst>
              </a:tr>
            </a:tbl>
          </a:graphicData>
        </a:graphic>
      </p:graphicFrame>
      <p:sp>
        <p:nvSpPr>
          <p:cNvPr id="8" name="object 8"/>
          <p:cNvSpPr txBox="1"/>
          <p:nvPr/>
        </p:nvSpPr>
        <p:spPr>
          <a:xfrm>
            <a:off x="77215" y="5646521"/>
            <a:ext cx="2917825" cy="57467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5392"/>
                </a:solidFill>
                <a:latin typeface="Arial MT"/>
                <a:cs typeface="Arial MT"/>
              </a:rPr>
              <a:t>Assuming</a:t>
            </a:r>
            <a:r>
              <a:rPr sz="1800" spc="-15" dirty="0">
                <a:solidFill>
                  <a:srgbClr val="005392"/>
                </a:solidFill>
                <a:latin typeface="Arial MT"/>
                <a:cs typeface="Arial MT"/>
              </a:rPr>
              <a:t> </a:t>
            </a:r>
            <a:r>
              <a:rPr sz="1800" spc="-5" dirty="0">
                <a:solidFill>
                  <a:srgbClr val="005392"/>
                </a:solidFill>
                <a:latin typeface="Arial MT"/>
                <a:cs typeface="Arial MT"/>
              </a:rPr>
              <a:t>a/b/c</a:t>
            </a:r>
            <a:r>
              <a:rPr sz="1800" spc="-15" dirty="0">
                <a:solidFill>
                  <a:srgbClr val="005392"/>
                </a:solidFill>
                <a:latin typeface="Arial MT"/>
                <a:cs typeface="Arial MT"/>
              </a:rPr>
              <a:t> </a:t>
            </a:r>
            <a:r>
              <a:rPr sz="1800" spc="-5" dirty="0">
                <a:solidFill>
                  <a:srgbClr val="005392"/>
                </a:solidFill>
                <a:latin typeface="Arial MT"/>
                <a:cs typeface="Arial MT"/>
              </a:rPr>
              <a:t>are</a:t>
            </a:r>
            <a:r>
              <a:rPr sz="1800" spc="-20" dirty="0">
                <a:solidFill>
                  <a:srgbClr val="005392"/>
                </a:solidFill>
                <a:latin typeface="Arial MT"/>
                <a:cs typeface="Arial MT"/>
              </a:rPr>
              <a:t> </a:t>
            </a:r>
            <a:r>
              <a:rPr sz="1800" spc="-5" dirty="0">
                <a:solidFill>
                  <a:srgbClr val="005392"/>
                </a:solidFill>
                <a:latin typeface="Arial MT"/>
                <a:cs typeface="Arial MT"/>
              </a:rPr>
              <a:t>stored</a:t>
            </a:r>
            <a:r>
              <a:rPr sz="1800" spc="-10" dirty="0">
                <a:solidFill>
                  <a:srgbClr val="005392"/>
                </a:solidFill>
                <a:latin typeface="Arial MT"/>
                <a:cs typeface="Arial MT"/>
              </a:rPr>
              <a:t> </a:t>
            </a:r>
            <a:r>
              <a:rPr sz="1800" dirty="0">
                <a:solidFill>
                  <a:srgbClr val="005392"/>
                </a:solidFill>
                <a:latin typeface="Arial MT"/>
                <a:cs typeface="Arial MT"/>
              </a:rPr>
              <a:t>in</a:t>
            </a:r>
            <a:endParaRPr sz="1800">
              <a:latin typeface="Arial MT"/>
              <a:cs typeface="Arial MT"/>
            </a:endParaRPr>
          </a:p>
          <a:p>
            <a:pPr marL="12700">
              <a:lnSpc>
                <a:spcPct val="100000"/>
              </a:lnSpc>
              <a:spcBef>
                <a:spcPts val="5"/>
              </a:spcBef>
            </a:pPr>
            <a:r>
              <a:rPr sz="1800" spc="-5" dirty="0">
                <a:solidFill>
                  <a:srgbClr val="005392"/>
                </a:solidFill>
                <a:latin typeface="Arial MT"/>
                <a:cs typeface="Arial MT"/>
              </a:rPr>
              <a:t>a0/a1/a2</a:t>
            </a:r>
            <a:r>
              <a:rPr sz="1800" spc="-45" dirty="0">
                <a:solidFill>
                  <a:srgbClr val="005392"/>
                </a:solidFill>
                <a:latin typeface="Arial MT"/>
                <a:cs typeface="Arial MT"/>
              </a:rPr>
              <a:t> </a:t>
            </a:r>
            <a:r>
              <a:rPr sz="1800" spc="-15" dirty="0">
                <a:solidFill>
                  <a:srgbClr val="005392"/>
                </a:solidFill>
                <a:latin typeface="Arial MT"/>
                <a:cs typeface="Arial MT"/>
              </a:rPr>
              <a:t>respectively.</a:t>
            </a:r>
            <a:endParaRPr sz="1800">
              <a:latin typeface="Arial MT"/>
              <a:cs typeface="Arial MT"/>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5416" y="249427"/>
            <a:ext cx="8842375" cy="696595"/>
          </a:xfrm>
          <a:prstGeom prst="rect">
            <a:avLst/>
          </a:prstGeom>
        </p:spPr>
        <p:txBody>
          <a:bodyPr vert="horz" wrap="square" lIns="0" tIns="12700" rIns="0" bIns="0" rtlCol="0">
            <a:spAutoFit/>
          </a:bodyPr>
          <a:lstStyle/>
          <a:p>
            <a:pPr marL="12700">
              <a:lnSpc>
                <a:spcPct val="100000"/>
              </a:lnSpc>
              <a:spcBef>
                <a:spcPts val="100"/>
              </a:spcBef>
            </a:pPr>
            <a:r>
              <a:rPr sz="4400" b="0" spc="-5" dirty="0">
                <a:solidFill>
                  <a:srgbClr val="000000"/>
                </a:solidFill>
                <a:latin typeface="Calibri Light"/>
                <a:cs typeface="Calibri Light"/>
              </a:rPr>
              <a:t>Comparison</a:t>
            </a:r>
            <a:r>
              <a:rPr sz="4400" b="0" spc="-40" dirty="0">
                <a:solidFill>
                  <a:srgbClr val="000000"/>
                </a:solidFill>
                <a:latin typeface="Calibri Light"/>
                <a:cs typeface="Calibri Light"/>
              </a:rPr>
              <a:t> </a:t>
            </a:r>
            <a:r>
              <a:rPr sz="4400" b="0" spc="-5" dirty="0">
                <a:solidFill>
                  <a:srgbClr val="000000"/>
                </a:solidFill>
                <a:latin typeface="Calibri Light"/>
                <a:cs typeface="Calibri Light"/>
              </a:rPr>
              <a:t>Instructions</a:t>
            </a:r>
            <a:r>
              <a:rPr sz="4400" b="0" spc="-30" dirty="0">
                <a:solidFill>
                  <a:srgbClr val="000000"/>
                </a:solidFill>
                <a:latin typeface="Calibri Light"/>
                <a:cs typeface="Calibri Light"/>
              </a:rPr>
              <a:t> </a:t>
            </a:r>
            <a:r>
              <a:rPr sz="4400" b="0" spc="-80" dirty="0">
                <a:solidFill>
                  <a:srgbClr val="000000"/>
                </a:solidFill>
                <a:latin typeface="Calibri Light"/>
                <a:cs typeface="Calibri Light"/>
              </a:rPr>
              <a:t>(SLT</a:t>
            </a:r>
            <a:r>
              <a:rPr sz="4400" b="0" spc="-40" dirty="0">
                <a:solidFill>
                  <a:srgbClr val="000000"/>
                </a:solidFill>
                <a:latin typeface="Calibri Light"/>
                <a:cs typeface="Calibri Light"/>
              </a:rPr>
              <a:t> </a:t>
            </a:r>
            <a:r>
              <a:rPr sz="4400" b="0" dirty="0">
                <a:solidFill>
                  <a:srgbClr val="000000"/>
                </a:solidFill>
                <a:latin typeface="Calibri Light"/>
                <a:cs typeface="Calibri Light"/>
              </a:rPr>
              <a:t>and</a:t>
            </a:r>
            <a:r>
              <a:rPr sz="4400" b="0" spc="-5" dirty="0">
                <a:solidFill>
                  <a:srgbClr val="000000"/>
                </a:solidFill>
                <a:latin typeface="Calibri Light"/>
                <a:cs typeface="Calibri Light"/>
              </a:rPr>
              <a:t> </a:t>
            </a:r>
            <a:r>
              <a:rPr sz="4400" b="0" spc="-70" dirty="0">
                <a:solidFill>
                  <a:srgbClr val="000000"/>
                </a:solidFill>
                <a:latin typeface="Calibri Light"/>
                <a:cs typeface="Calibri Light"/>
              </a:rPr>
              <a:t>SLTU)</a:t>
            </a:r>
            <a:endParaRPr sz="4400">
              <a:latin typeface="Calibri Light"/>
              <a:cs typeface="Calibri Light"/>
            </a:endParaRPr>
          </a:p>
        </p:txBody>
      </p:sp>
      <p:sp>
        <p:nvSpPr>
          <p:cNvPr id="3" name="object 3"/>
          <p:cNvSpPr txBox="1"/>
          <p:nvPr/>
        </p:nvSpPr>
        <p:spPr>
          <a:xfrm>
            <a:off x="1250086" y="1810997"/>
            <a:ext cx="1877695" cy="1959610"/>
          </a:xfrm>
          <a:prstGeom prst="rect">
            <a:avLst/>
          </a:prstGeom>
        </p:spPr>
        <p:txBody>
          <a:bodyPr vert="horz" wrap="square" lIns="0" tIns="99060" rIns="0" bIns="0" rtlCol="0">
            <a:spAutoFit/>
          </a:bodyPr>
          <a:lstStyle/>
          <a:p>
            <a:pPr marL="12700">
              <a:lnSpc>
                <a:spcPct val="100000"/>
              </a:lnSpc>
              <a:spcBef>
                <a:spcPts val="780"/>
              </a:spcBef>
            </a:pPr>
            <a:r>
              <a:rPr sz="2600" dirty="0">
                <a:latin typeface="Calibri"/>
                <a:cs typeface="Calibri"/>
              </a:rPr>
              <a:t>li</a:t>
            </a:r>
            <a:r>
              <a:rPr sz="2600" spc="-50" dirty="0">
                <a:latin typeface="Calibri"/>
                <a:cs typeface="Calibri"/>
              </a:rPr>
              <a:t> </a:t>
            </a:r>
            <a:r>
              <a:rPr sz="2600" dirty="0">
                <a:latin typeface="Calibri"/>
                <a:cs typeface="Calibri"/>
              </a:rPr>
              <a:t>a0,</a:t>
            </a:r>
            <a:r>
              <a:rPr sz="2600" spc="-55" dirty="0">
                <a:latin typeface="Calibri"/>
                <a:cs typeface="Calibri"/>
              </a:rPr>
              <a:t> </a:t>
            </a:r>
            <a:r>
              <a:rPr sz="2600" spc="-5" dirty="0">
                <a:latin typeface="Calibri"/>
                <a:cs typeface="Calibri"/>
              </a:rPr>
              <a:t>-4</a:t>
            </a:r>
            <a:endParaRPr sz="2600">
              <a:latin typeface="Calibri"/>
              <a:cs typeface="Calibri"/>
            </a:endParaRPr>
          </a:p>
          <a:p>
            <a:pPr marL="12700">
              <a:lnSpc>
                <a:spcPct val="100000"/>
              </a:lnSpc>
              <a:spcBef>
                <a:spcPts val="685"/>
              </a:spcBef>
              <a:tabLst>
                <a:tab pos="795655" algn="l"/>
              </a:tabLst>
            </a:pPr>
            <a:r>
              <a:rPr sz="2600" dirty="0">
                <a:latin typeface="Calibri"/>
                <a:cs typeface="Calibri"/>
              </a:rPr>
              <a:t>li a1,	3</a:t>
            </a:r>
            <a:endParaRPr sz="2600">
              <a:latin typeface="Calibri"/>
              <a:cs typeface="Calibri"/>
            </a:endParaRPr>
          </a:p>
          <a:p>
            <a:pPr marL="12700" marR="5080">
              <a:lnSpc>
                <a:spcPts val="3820"/>
              </a:lnSpc>
              <a:spcBef>
                <a:spcPts val="80"/>
              </a:spcBef>
            </a:pPr>
            <a:r>
              <a:rPr sz="2600" spc="-5" dirty="0">
                <a:latin typeface="Calibri"/>
                <a:cs typeface="Calibri"/>
              </a:rPr>
              <a:t>slt </a:t>
            </a:r>
            <a:r>
              <a:rPr sz="2600" dirty="0">
                <a:latin typeface="Calibri"/>
                <a:cs typeface="Calibri"/>
              </a:rPr>
              <a:t>a2, a0, a1 </a:t>
            </a:r>
            <a:r>
              <a:rPr sz="2600" spc="5" dirty="0">
                <a:latin typeface="Calibri"/>
                <a:cs typeface="Calibri"/>
              </a:rPr>
              <a:t> </a:t>
            </a:r>
            <a:r>
              <a:rPr sz="2600" spc="-5" dirty="0">
                <a:latin typeface="Calibri"/>
                <a:cs typeface="Calibri"/>
              </a:rPr>
              <a:t>sltu</a:t>
            </a:r>
            <a:r>
              <a:rPr sz="2600" spc="-45" dirty="0">
                <a:latin typeface="Calibri"/>
                <a:cs typeface="Calibri"/>
              </a:rPr>
              <a:t> </a:t>
            </a:r>
            <a:r>
              <a:rPr sz="2600" dirty="0">
                <a:latin typeface="Calibri"/>
                <a:cs typeface="Calibri"/>
              </a:rPr>
              <a:t>a3,</a:t>
            </a:r>
            <a:r>
              <a:rPr sz="2600" spc="-25" dirty="0">
                <a:latin typeface="Calibri"/>
                <a:cs typeface="Calibri"/>
              </a:rPr>
              <a:t> </a:t>
            </a:r>
            <a:r>
              <a:rPr sz="2600" dirty="0">
                <a:latin typeface="Calibri"/>
                <a:cs typeface="Calibri"/>
              </a:rPr>
              <a:t>a0,</a:t>
            </a:r>
            <a:r>
              <a:rPr sz="2600" spc="-45" dirty="0">
                <a:latin typeface="Calibri"/>
                <a:cs typeface="Calibri"/>
              </a:rPr>
              <a:t> </a:t>
            </a:r>
            <a:r>
              <a:rPr sz="2600" dirty="0">
                <a:latin typeface="Calibri"/>
                <a:cs typeface="Calibri"/>
              </a:rPr>
              <a:t>a1</a:t>
            </a:r>
            <a:endParaRPr sz="2600">
              <a:latin typeface="Calibri"/>
              <a:cs typeface="Calibri"/>
            </a:endParaRPr>
          </a:p>
        </p:txBody>
      </p:sp>
      <p:sp>
        <p:nvSpPr>
          <p:cNvPr id="4" name="object 4"/>
          <p:cNvSpPr txBox="1"/>
          <p:nvPr/>
        </p:nvSpPr>
        <p:spPr>
          <a:xfrm>
            <a:off x="5822696" y="1810997"/>
            <a:ext cx="4782820" cy="1959610"/>
          </a:xfrm>
          <a:prstGeom prst="rect">
            <a:avLst/>
          </a:prstGeom>
        </p:spPr>
        <p:txBody>
          <a:bodyPr vert="horz" wrap="square" lIns="0" tIns="12065" rIns="0" bIns="0" rtlCol="0">
            <a:spAutoFit/>
          </a:bodyPr>
          <a:lstStyle/>
          <a:p>
            <a:pPr marL="927100" marR="1028065" indent="-914400">
              <a:lnSpc>
                <a:spcPct val="121900"/>
              </a:lnSpc>
              <a:spcBef>
                <a:spcPts val="95"/>
              </a:spcBef>
              <a:tabLst>
                <a:tab pos="1124585" algn="l"/>
                <a:tab pos="2038985" algn="l"/>
              </a:tabLst>
            </a:pPr>
            <a:r>
              <a:rPr sz="2600" dirty="0">
                <a:solidFill>
                  <a:srgbClr val="4471C4"/>
                </a:solidFill>
                <a:latin typeface="Calibri"/>
                <a:cs typeface="Calibri"/>
              </a:rPr>
              <a:t>#</a:t>
            </a:r>
            <a:r>
              <a:rPr sz="2600" spc="5" dirty="0">
                <a:solidFill>
                  <a:srgbClr val="4471C4"/>
                </a:solidFill>
                <a:latin typeface="Calibri"/>
                <a:cs typeface="Calibri"/>
              </a:rPr>
              <a:t> </a:t>
            </a:r>
            <a:r>
              <a:rPr sz="2600" dirty="0">
                <a:solidFill>
                  <a:srgbClr val="4471C4"/>
                </a:solidFill>
                <a:latin typeface="Calibri"/>
                <a:cs typeface="Calibri"/>
              </a:rPr>
              <a:t>a0</a:t>
            </a:r>
            <a:r>
              <a:rPr sz="2600" spc="-15" dirty="0">
                <a:solidFill>
                  <a:srgbClr val="4471C4"/>
                </a:solidFill>
                <a:latin typeface="Calibri"/>
                <a:cs typeface="Calibri"/>
              </a:rPr>
              <a:t> </a:t>
            </a:r>
            <a:r>
              <a:rPr sz="2600" dirty="0">
                <a:solidFill>
                  <a:srgbClr val="4471C4"/>
                </a:solidFill>
                <a:latin typeface="Wingdings"/>
                <a:cs typeface="Wingdings"/>
              </a:rPr>
              <a:t></a:t>
            </a:r>
            <a:r>
              <a:rPr sz="2600" dirty="0">
                <a:solidFill>
                  <a:srgbClr val="4471C4"/>
                </a:solidFill>
                <a:latin typeface="Times New Roman"/>
                <a:cs typeface="Times New Roman"/>
              </a:rPr>
              <a:t>	</a:t>
            </a:r>
            <a:r>
              <a:rPr sz="2600" dirty="0">
                <a:solidFill>
                  <a:srgbClr val="4471C4"/>
                </a:solidFill>
                <a:latin typeface="Calibri"/>
                <a:cs typeface="Calibri"/>
              </a:rPr>
              <a:t>0xFFFFFFFC</a:t>
            </a:r>
            <a:r>
              <a:rPr sz="2600" spc="-70" dirty="0">
                <a:solidFill>
                  <a:srgbClr val="4471C4"/>
                </a:solidFill>
                <a:latin typeface="Calibri"/>
                <a:cs typeface="Calibri"/>
              </a:rPr>
              <a:t> </a:t>
            </a:r>
            <a:r>
              <a:rPr sz="2600" spc="-5" dirty="0">
                <a:solidFill>
                  <a:srgbClr val="4471C4"/>
                </a:solidFill>
                <a:latin typeface="Calibri"/>
                <a:cs typeface="Calibri"/>
              </a:rPr>
              <a:t>(in</a:t>
            </a:r>
            <a:r>
              <a:rPr sz="2600" spc="-50" dirty="0">
                <a:solidFill>
                  <a:srgbClr val="4471C4"/>
                </a:solidFill>
                <a:latin typeface="Calibri"/>
                <a:cs typeface="Calibri"/>
              </a:rPr>
              <a:t> </a:t>
            </a:r>
            <a:r>
              <a:rPr sz="2600" spc="-15" dirty="0">
                <a:solidFill>
                  <a:srgbClr val="4471C4"/>
                </a:solidFill>
                <a:latin typeface="Calibri"/>
                <a:cs typeface="Calibri"/>
              </a:rPr>
              <a:t>hex) </a:t>
            </a:r>
            <a:r>
              <a:rPr sz="2600" spc="-570" dirty="0">
                <a:solidFill>
                  <a:srgbClr val="4471C4"/>
                </a:solidFill>
                <a:latin typeface="Calibri"/>
                <a:cs typeface="Calibri"/>
              </a:rPr>
              <a:t> </a:t>
            </a:r>
            <a:r>
              <a:rPr sz="2600" dirty="0">
                <a:solidFill>
                  <a:srgbClr val="4471C4"/>
                </a:solidFill>
                <a:latin typeface="Calibri"/>
                <a:cs typeface="Calibri"/>
              </a:rPr>
              <a:t>#</a:t>
            </a:r>
            <a:r>
              <a:rPr sz="2600" spc="5" dirty="0">
                <a:solidFill>
                  <a:srgbClr val="4471C4"/>
                </a:solidFill>
                <a:latin typeface="Calibri"/>
                <a:cs typeface="Calibri"/>
              </a:rPr>
              <a:t> </a:t>
            </a:r>
            <a:r>
              <a:rPr sz="2600" dirty="0">
                <a:solidFill>
                  <a:srgbClr val="4471C4"/>
                </a:solidFill>
                <a:latin typeface="Calibri"/>
                <a:cs typeface="Calibri"/>
              </a:rPr>
              <a:t>a1</a:t>
            </a:r>
            <a:r>
              <a:rPr sz="2600" spc="-15" dirty="0">
                <a:solidFill>
                  <a:srgbClr val="4471C4"/>
                </a:solidFill>
                <a:latin typeface="Calibri"/>
                <a:cs typeface="Calibri"/>
              </a:rPr>
              <a:t> </a:t>
            </a:r>
            <a:r>
              <a:rPr sz="2600" spc="5" dirty="0">
                <a:solidFill>
                  <a:srgbClr val="4471C4"/>
                </a:solidFill>
                <a:latin typeface="Wingdings"/>
                <a:cs typeface="Wingdings"/>
              </a:rPr>
              <a:t></a:t>
            </a:r>
            <a:r>
              <a:rPr sz="2600" spc="5" dirty="0">
                <a:solidFill>
                  <a:srgbClr val="4471C4"/>
                </a:solidFill>
                <a:latin typeface="Times New Roman"/>
                <a:cs typeface="Times New Roman"/>
              </a:rPr>
              <a:t>	</a:t>
            </a:r>
            <a:r>
              <a:rPr sz="2600" dirty="0">
                <a:solidFill>
                  <a:srgbClr val="4471C4"/>
                </a:solidFill>
                <a:latin typeface="Calibri"/>
                <a:cs typeface="Calibri"/>
              </a:rPr>
              <a:t>3</a:t>
            </a:r>
            <a:endParaRPr sz="2600">
              <a:latin typeface="Calibri"/>
              <a:cs typeface="Calibri"/>
            </a:endParaRPr>
          </a:p>
          <a:p>
            <a:pPr marL="12700">
              <a:lnSpc>
                <a:spcPct val="100000"/>
              </a:lnSpc>
              <a:spcBef>
                <a:spcPts val="685"/>
              </a:spcBef>
              <a:tabLst>
                <a:tab pos="326390" algn="l"/>
                <a:tab pos="1198245" algn="l"/>
              </a:tabLst>
            </a:pPr>
            <a:r>
              <a:rPr sz="2600" dirty="0">
                <a:solidFill>
                  <a:srgbClr val="4471C4"/>
                </a:solidFill>
                <a:latin typeface="Calibri"/>
                <a:cs typeface="Calibri"/>
              </a:rPr>
              <a:t>#	a2</a:t>
            </a:r>
            <a:r>
              <a:rPr sz="2600" spc="-15" dirty="0">
                <a:solidFill>
                  <a:srgbClr val="4471C4"/>
                </a:solidFill>
                <a:latin typeface="Calibri"/>
                <a:cs typeface="Calibri"/>
              </a:rPr>
              <a:t> </a:t>
            </a:r>
            <a:r>
              <a:rPr sz="2600" dirty="0">
                <a:solidFill>
                  <a:srgbClr val="4471C4"/>
                </a:solidFill>
                <a:latin typeface="Wingdings"/>
                <a:cs typeface="Wingdings"/>
              </a:rPr>
              <a:t></a:t>
            </a:r>
            <a:r>
              <a:rPr sz="2600" dirty="0">
                <a:solidFill>
                  <a:srgbClr val="4471C4"/>
                </a:solidFill>
                <a:latin typeface="Times New Roman"/>
                <a:cs typeface="Times New Roman"/>
              </a:rPr>
              <a:t>	</a:t>
            </a:r>
            <a:r>
              <a:rPr sz="2600" dirty="0">
                <a:solidFill>
                  <a:srgbClr val="4471C4"/>
                </a:solidFill>
                <a:latin typeface="Calibri"/>
                <a:cs typeface="Calibri"/>
              </a:rPr>
              <a:t>1</a:t>
            </a:r>
            <a:r>
              <a:rPr sz="2600" spc="-10" dirty="0">
                <a:solidFill>
                  <a:srgbClr val="4471C4"/>
                </a:solidFill>
                <a:latin typeface="Calibri"/>
                <a:cs typeface="Calibri"/>
              </a:rPr>
              <a:t> </a:t>
            </a:r>
            <a:r>
              <a:rPr sz="2600" spc="-5" dirty="0">
                <a:solidFill>
                  <a:srgbClr val="4471C4"/>
                </a:solidFill>
                <a:latin typeface="Calibri"/>
                <a:cs typeface="Calibri"/>
              </a:rPr>
              <a:t>because</a:t>
            </a:r>
            <a:r>
              <a:rPr sz="2600" spc="-55" dirty="0">
                <a:solidFill>
                  <a:srgbClr val="4471C4"/>
                </a:solidFill>
                <a:latin typeface="Calibri"/>
                <a:cs typeface="Calibri"/>
              </a:rPr>
              <a:t> </a:t>
            </a:r>
            <a:r>
              <a:rPr sz="2600" spc="-5" dirty="0">
                <a:solidFill>
                  <a:srgbClr val="4471C4"/>
                </a:solidFill>
                <a:latin typeface="Calibri"/>
                <a:cs typeface="Calibri"/>
              </a:rPr>
              <a:t>-4&lt;3</a:t>
            </a:r>
            <a:r>
              <a:rPr sz="2600" spc="-25" dirty="0">
                <a:solidFill>
                  <a:srgbClr val="4471C4"/>
                </a:solidFill>
                <a:latin typeface="Calibri"/>
                <a:cs typeface="Calibri"/>
              </a:rPr>
              <a:t> </a:t>
            </a:r>
            <a:r>
              <a:rPr sz="2600" dirty="0">
                <a:solidFill>
                  <a:srgbClr val="4471C4"/>
                </a:solidFill>
                <a:latin typeface="Calibri"/>
                <a:cs typeface="Calibri"/>
              </a:rPr>
              <a:t>is</a:t>
            </a:r>
            <a:r>
              <a:rPr sz="2600" spc="-20" dirty="0">
                <a:solidFill>
                  <a:srgbClr val="4471C4"/>
                </a:solidFill>
                <a:latin typeface="Calibri"/>
                <a:cs typeface="Calibri"/>
              </a:rPr>
              <a:t> </a:t>
            </a:r>
            <a:r>
              <a:rPr sz="2600" dirty="0">
                <a:solidFill>
                  <a:srgbClr val="4471C4"/>
                </a:solidFill>
                <a:latin typeface="Calibri"/>
                <a:cs typeface="Calibri"/>
              </a:rPr>
              <a:t>true</a:t>
            </a:r>
            <a:endParaRPr sz="2600">
              <a:latin typeface="Calibri"/>
              <a:cs typeface="Calibri"/>
            </a:endParaRPr>
          </a:p>
          <a:p>
            <a:pPr marL="12700">
              <a:lnSpc>
                <a:spcPct val="100000"/>
              </a:lnSpc>
              <a:spcBef>
                <a:spcPts val="695"/>
              </a:spcBef>
              <a:tabLst>
                <a:tab pos="1124585" algn="l"/>
              </a:tabLst>
            </a:pPr>
            <a:r>
              <a:rPr sz="2600" dirty="0">
                <a:solidFill>
                  <a:srgbClr val="4471C4"/>
                </a:solidFill>
                <a:latin typeface="Calibri"/>
                <a:cs typeface="Calibri"/>
              </a:rPr>
              <a:t># a3</a:t>
            </a:r>
            <a:r>
              <a:rPr sz="2600" spc="-15" dirty="0">
                <a:solidFill>
                  <a:srgbClr val="4471C4"/>
                </a:solidFill>
                <a:latin typeface="Calibri"/>
                <a:cs typeface="Calibri"/>
              </a:rPr>
              <a:t> </a:t>
            </a:r>
            <a:r>
              <a:rPr sz="2600" dirty="0">
                <a:solidFill>
                  <a:srgbClr val="4471C4"/>
                </a:solidFill>
                <a:latin typeface="Wingdings"/>
                <a:cs typeface="Wingdings"/>
              </a:rPr>
              <a:t></a:t>
            </a:r>
            <a:r>
              <a:rPr sz="2600" dirty="0">
                <a:solidFill>
                  <a:srgbClr val="4471C4"/>
                </a:solidFill>
                <a:latin typeface="Times New Roman"/>
                <a:cs typeface="Times New Roman"/>
              </a:rPr>
              <a:t>	</a:t>
            </a:r>
            <a:r>
              <a:rPr sz="2600" dirty="0">
                <a:solidFill>
                  <a:srgbClr val="4471C4"/>
                </a:solidFill>
                <a:latin typeface="Calibri"/>
                <a:cs typeface="Calibri"/>
              </a:rPr>
              <a:t>0</a:t>
            </a:r>
            <a:r>
              <a:rPr sz="2600" spc="-30" dirty="0">
                <a:solidFill>
                  <a:srgbClr val="4471C4"/>
                </a:solidFill>
                <a:latin typeface="Calibri"/>
                <a:cs typeface="Calibri"/>
              </a:rPr>
              <a:t> </a:t>
            </a:r>
            <a:r>
              <a:rPr sz="2600" spc="-5" dirty="0">
                <a:solidFill>
                  <a:srgbClr val="4471C4"/>
                </a:solidFill>
                <a:latin typeface="Calibri"/>
                <a:cs typeface="Calibri"/>
              </a:rPr>
              <a:t>because</a:t>
            </a:r>
            <a:r>
              <a:rPr sz="2600" spc="-65" dirty="0">
                <a:solidFill>
                  <a:srgbClr val="4471C4"/>
                </a:solidFill>
                <a:latin typeface="Calibri"/>
                <a:cs typeface="Calibri"/>
              </a:rPr>
              <a:t> </a:t>
            </a:r>
            <a:r>
              <a:rPr sz="2600" dirty="0">
                <a:solidFill>
                  <a:srgbClr val="4471C4"/>
                </a:solidFill>
                <a:latin typeface="Calibri"/>
                <a:cs typeface="Calibri"/>
              </a:rPr>
              <a:t>0xFFFFFFFC</a:t>
            </a:r>
            <a:r>
              <a:rPr sz="2600" spc="-40" dirty="0">
                <a:solidFill>
                  <a:srgbClr val="4471C4"/>
                </a:solidFill>
                <a:latin typeface="Calibri"/>
                <a:cs typeface="Calibri"/>
              </a:rPr>
              <a:t> </a:t>
            </a:r>
            <a:r>
              <a:rPr sz="2600" spc="-5" dirty="0">
                <a:solidFill>
                  <a:srgbClr val="4471C4"/>
                </a:solidFill>
                <a:latin typeface="Calibri"/>
                <a:cs typeface="Calibri"/>
              </a:rPr>
              <a:t>&lt;3</a:t>
            </a:r>
            <a:r>
              <a:rPr sz="2600" spc="-30" dirty="0">
                <a:solidFill>
                  <a:srgbClr val="4471C4"/>
                </a:solidFill>
                <a:latin typeface="Calibri"/>
                <a:cs typeface="Calibri"/>
              </a:rPr>
              <a:t> </a:t>
            </a:r>
            <a:r>
              <a:rPr sz="2600" dirty="0">
                <a:solidFill>
                  <a:srgbClr val="4471C4"/>
                </a:solidFill>
                <a:latin typeface="Calibri"/>
                <a:cs typeface="Calibri"/>
              </a:rPr>
              <a:t>is</a:t>
            </a:r>
            <a:endParaRPr sz="2600">
              <a:latin typeface="Calibri"/>
              <a:cs typeface="Calibri"/>
            </a:endParaRPr>
          </a:p>
        </p:txBody>
      </p:sp>
      <p:sp>
        <p:nvSpPr>
          <p:cNvPr id="5" name="object 5"/>
          <p:cNvSpPr txBox="1"/>
          <p:nvPr/>
        </p:nvSpPr>
        <p:spPr>
          <a:xfrm>
            <a:off x="563981" y="3704590"/>
            <a:ext cx="648335" cy="422275"/>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4471C4"/>
                </a:solidFill>
                <a:latin typeface="Calibri"/>
                <a:cs typeface="Calibri"/>
              </a:rPr>
              <a:t>f</a:t>
            </a:r>
            <a:r>
              <a:rPr sz="2600" dirty="0">
                <a:solidFill>
                  <a:srgbClr val="4471C4"/>
                </a:solidFill>
                <a:latin typeface="Calibri"/>
                <a:cs typeface="Calibri"/>
              </a:rPr>
              <a:t>alse</a:t>
            </a:r>
            <a:endParaRPr sz="2600">
              <a:latin typeface="Calibri"/>
              <a:cs typeface="Calibri"/>
            </a:endParaRPr>
          </a:p>
        </p:txBody>
      </p:sp>
      <p:sp>
        <p:nvSpPr>
          <p:cNvPr id="6" name="object 6"/>
          <p:cNvSpPr txBox="1"/>
          <p:nvPr/>
        </p:nvSpPr>
        <p:spPr>
          <a:xfrm>
            <a:off x="1250086" y="4583404"/>
            <a:ext cx="1877695" cy="1961514"/>
          </a:xfrm>
          <a:prstGeom prst="rect">
            <a:avLst/>
          </a:prstGeom>
        </p:spPr>
        <p:txBody>
          <a:bodyPr vert="horz" wrap="square" lIns="0" tIns="100965" rIns="0" bIns="0" rtlCol="0">
            <a:spAutoFit/>
          </a:bodyPr>
          <a:lstStyle/>
          <a:p>
            <a:pPr marL="12700">
              <a:lnSpc>
                <a:spcPct val="100000"/>
              </a:lnSpc>
              <a:spcBef>
                <a:spcPts val="795"/>
              </a:spcBef>
            </a:pPr>
            <a:r>
              <a:rPr sz="2600" dirty="0">
                <a:latin typeface="Calibri"/>
                <a:cs typeface="Calibri"/>
              </a:rPr>
              <a:t>li</a:t>
            </a:r>
            <a:r>
              <a:rPr sz="2600" spc="-30" dirty="0">
                <a:latin typeface="Calibri"/>
                <a:cs typeface="Calibri"/>
              </a:rPr>
              <a:t> </a:t>
            </a:r>
            <a:r>
              <a:rPr sz="2600" dirty="0">
                <a:latin typeface="Calibri"/>
                <a:cs typeface="Calibri"/>
              </a:rPr>
              <a:t>a0,</a:t>
            </a:r>
            <a:r>
              <a:rPr sz="2600" spc="-40" dirty="0">
                <a:latin typeface="Calibri"/>
                <a:cs typeface="Calibri"/>
              </a:rPr>
              <a:t> </a:t>
            </a:r>
            <a:r>
              <a:rPr sz="2600" dirty="0">
                <a:latin typeface="Calibri"/>
                <a:cs typeface="Calibri"/>
              </a:rPr>
              <a:t>4</a:t>
            </a:r>
            <a:endParaRPr sz="2600">
              <a:latin typeface="Calibri"/>
              <a:cs typeface="Calibri"/>
            </a:endParaRPr>
          </a:p>
          <a:p>
            <a:pPr marL="12700">
              <a:lnSpc>
                <a:spcPct val="100000"/>
              </a:lnSpc>
              <a:spcBef>
                <a:spcPts val="695"/>
              </a:spcBef>
            </a:pPr>
            <a:r>
              <a:rPr sz="2600" dirty="0">
                <a:latin typeface="Calibri"/>
                <a:cs typeface="Calibri"/>
              </a:rPr>
              <a:t>li</a:t>
            </a:r>
            <a:r>
              <a:rPr sz="2600" spc="-30" dirty="0">
                <a:latin typeface="Calibri"/>
                <a:cs typeface="Calibri"/>
              </a:rPr>
              <a:t> </a:t>
            </a:r>
            <a:r>
              <a:rPr sz="2600" dirty="0">
                <a:latin typeface="Calibri"/>
                <a:cs typeface="Calibri"/>
              </a:rPr>
              <a:t>a1,</a:t>
            </a:r>
            <a:r>
              <a:rPr sz="2600" spc="-40" dirty="0">
                <a:latin typeface="Calibri"/>
                <a:cs typeface="Calibri"/>
              </a:rPr>
              <a:t> </a:t>
            </a:r>
            <a:r>
              <a:rPr sz="2600" spc="-5" dirty="0">
                <a:latin typeface="Calibri"/>
                <a:cs typeface="Calibri"/>
              </a:rPr>
              <a:t>-3</a:t>
            </a:r>
            <a:endParaRPr sz="2600">
              <a:latin typeface="Calibri"/>
              <a:cs typeface="Calibri"/>
            </a:endParaRPr>
          </a:p>
          <a:p>
            <a:pPr marL="12700" marR="5080">
              <a:lnSpc>
                <a:spcPts val="3810"/>
              </a:lnSpc>
              <a:spcBef>
                <a:spcPts val="90"/>
              </a:spcBef>
            </a:pPr>
            <a:r>
              <a:rPr sz="2600" spc="-5" dirty="0">
                <a:latin typeface="Calibri"/>
                <a:cs typeface="Calibri"/>
              </a:rPr>
              <a:t>slt </a:t>
            </a:r>
            <a:r>
              <a:rPr sz="2600" dirty="0">
                <a:latin typeface="Calibri"/>
                <a:cs typeface="Calibri"/>
              </a:rPr>
              <a:t>a4, a0, a1 </a:t>
            </a:r>
            <a:r>
              <a:rPr sz="2600" spc="5" dirty="0">
                <a:latin typeface="Calibri"/>
                <a:cs typeface="Calibri"/>
              </a:rPr>
              <a:t> </a:t>
            </a:r>
            <a:r>
              <a:rPr sz="2600" spc="-5" dirty="0">
                <a:latin typeface="Calibri"/>
                <a:cs typeface="Calibri"/>
              </a:rPr>
              <a:t>sltu</a:t>
            </a:r>
            <a:r>
              <a:rPr sz="2600" spc="-45" dirty="0">
                <a:latin typeface="Calibri"/>
                <a:cs typeface="Calibri"/>
              </a:rPr>
              <a:t> </a:t>
            </a:r>
            <a:r>
              <a:rPr sz="2600" dirty="0">
                <a:latin typeface="Calibri"/>
                <a:cs typeface="Calibri"/>
              </a:rPr>
              <a:t>a5,</a:t>
            </a:r>
            <a:r>
              <a:rPr sz="2600" spc="-25" dirty="0">
                <a:latin typeface="Calibri"/>
                <a:cs typeface="Calibri"/>
              </a:rPr>
              <a:t> </a:t>
            </a:r>
            <a:r>
              <a:rPr sz="2600" dirty="0">
                <a:latin typeface="Calibri"/>
                <a:cs typeface="Calibri"/>
              </a:rPr>
              <a:t>a0,</a:t>
            </a:r>
            <a:r>
              <a:rPr sz="2600" spc="-45" dirty="0">
                <a:latin typeface="Calibri"/>
                <a:cs typeface="Calibri"/>
              </a:rPr>
              <a:t> </a:t>
            </a:r>
            <a:r>
              <a:rPr sz="2600" dirty="0">
                <a:latin typeface="Calibri"/>
                <a:cs typeface="Calibri"/>
              </a:rPr>
              <a:t>a1</a:t>
            </a:r>
            <a:endParaRPr sz="2600">
              <a:latin typeface="Calibri"/>
              <a:cs typeface="Calibri"/>
            </a:endParaRPr>
          </a:p>
        </p:txBody>
      </p:sp>
      <p:sp>
        <p:nvSpPr>
          <p:cNvPr id="7" name="object 7"/>
          <p:cNvSpPr txBox="1"/>
          <p:nvPr/>
        </p:nvSpPr>
        <p:spPr>
          <a:xfrm>
            <a:off x="4908041" y="4583404"/>
            <a:ext cx="5760720" cy="1961514"/>
          </a:xfrm>
          <a:prstGeom prst="rect">
            <a:avLst/>
          </a:prstGeom>
        </p:spPr>
        <p:txBody>
          <a:bodyPr vert="horz" wrap="square" lIns="0" tIns="100965" rIns="0" bIns="0" rtlCol="0">
            <a:spAutoFit/>
          </a:bodyPr>
          <a:lstStyle/>
          <a:p>
            <a:pPr marL="12700">
              <a:lnSpc>
                <a:spcPct val="100000"/>
              </a:lnSpc>
              <a:spcBef>
                <a:spcPts val="795"/>
              </a:spcBef>
              <a:tabLst>
                <a:tab pos="1125220" algn="l"/>
              </a:tabLst>
            </a:pPr>
            <a:r>
              <a:rPr sz="2600" dirty="0">
                <a:solidFill>
                  <a:srgbClr val="4471C4"/>
                </a:solidFill>
                <a:latin typeface="Calibri"/>
                <a:cs typeface="Calibri"/>
              </a:rPr>
              <a:t># a0</a:t>
            </a:r>
            <a:r>
              <a:rPr sz="2600" spc="-15" dirty="0">
                <a:solidFill>
                  <a:srgbClr val="4471C4"/>
                </a:solidFill>
                <a:latin typeface="Calibri"/>
                <a:cs typeface="Calibri"/>
              </a:rPr>
              <a:t> </a:t>
            </a:r>
            <a:r>
              <a:rPr sz="2600" dirty="0">
                <a:solidFill>
                  <a:srgbClr val="4471C4"/>
                </a:solidFill>
                <a:latin typeface="Wingdings"/>
                <a:cs typeface="Wingdings"/>
              </a:rPr>
              <a:t></a:t>
            </a:r>
            <a:r>
              <a:rPr sz="2600" dirty="0">
                <a:solidFill>
                  <a:srgbClr val="4471C4"/>
                </a:solidFill>
                <a:latin typeface="Times New Roman"/>
                <a:cs typeface="Times New Roman"/>
              </a:rPr>
              <a:t>	</a:t>
            </a:r>
            <a:r>
              <a:rPr sz="2600" dirty="0">
                <a:solidFill>
                  <a:srgbClr val="4471C4"/>
                </a:solidFill>
                <a:latin typeface="Calibri"/>
                <a:cs typeface="Calibri"/>
              </a:rPr>
              <a:t>4</a:t>
            </a:r>
            <a:endParaRPr sz="2600">
              <a:latin typeface="Calibri"/>
              <a:cs typeface="Calibri"/>
            </a:endParaRPr>
          </a:p>
          <a:p>
            <a:pPr marL="927100">
              <a:lnSpc>
                <a:spcPct val="100000"/>
              </a:lnSpc>
              <a:spcBef>
                <a:spcPts val="695"/>
              </a:spcBef>
              <a:tabLst>
                <a:tab pos="2039620" algn="l"/>
              </a:tabLst>
            </a:pPr>
            <a:r>
              <a:rPr sz="2600" dirty="0">
                <a:solidFill>
                  <a:srgbClr val="4471C4"/>
                </a:solidFill>
                <a:latin typeface="Calibri"/>
                <a:cs typeface="Calibri"/>
              </a:rPr>
              <a:t># a1</a:t>
            </a:r>
            <a:r>
              <a:rPr sz="2600" spc="-15" dirty="0">
                <a:solidFill>
                  <a:srgbClr val="4471C4"/>
                </a:solidFill>
                <a:latin typeface="Calibri"/>
                <a:cs typeface="Calibri"/>
              </a:rPr>
              <a:t> </a:t>
            </a:r>
            <a:r>
              <a:rPr sz="2600" dirty="0">
                <a:solidFill>
                  <a:srgbClr val="4471C4"/>
                </a:solidFill>
                <a:latin typeface="Wingdings"/>
                <a:cs typeface="Wingdings"/>
              </a:rPr>
              <a:t></a:t>
            </a:r>
            <a:r>
              <a:rPr sz="2600" dirty="0">
                <a:solidFill>
                  <a:srgbClr val="4471C4"/>
                </a:solidFill>
                <a:latin typeface="Times New Roman"/>
                <a:cs typeface="Times New Roman"/>
              </a:rPr>
              <a:t>	</a:t>
            </a:r>
            <a:r>
              <a:rPr sz="2600" dirty="0">
                <a:solidFill>
                  <a:srgbClr val="4471C4"/>
                </a:solidFill>
                <a:latin typeface="Calibri"/>
                <a:cs typeface="Calibri"/>
              </a:rPr>
              <a:t>0xFFFFFFFD</a:t>
            </a:r>
            <a:endParaRPr sz="2600">
              <a:latin typeface="Calibri"/>
              <a:cs typeface="Calibri"/>
            </a:endParaRPr>
          </a:p>
          <a:p>
            <a:pPr marL="12700">
              <a:lnSpc>
                <a:spcPct val="100000"/>
              </a:lnSpc>
              <a:spcBef>
                <a:spcPts val="685"/>
              </a:spcBef>
              <a:tabLst>
                <a:tab pos="1125220" algn="l"/>
              </a:tabLst>
            </a:pPr>
            <a:r>
              <a:rPr sz="2600" dirty="0">
                <a:solidFill>
                  <a:srgbClr val="4471C4"/>
                </a:solidFill>
                <a:latin typeface="Calibri"/>
                <a:cs typeface="Calibri"/>
              </a:rPr>
              <a:t># a4</a:t>
            </a:r>
            <a:r>
              <a:rPr sz="2600" spc="-10" dirty="0">
                <a:solidFill>
                  <a:srgbClr val="4471C4"/>
                </a:solidFill>
                <a:latin typeface="Calibri"/>
                <a:cs typeface="Calibri"/>
              </a:rPr>
              <a:t> </a:t>
            </a:r>
            <a:r>
              <a:rPr sz="2600" spc="5" dirty="0">
                <a:solidFill>
                  <a:srgbClr val="4471C4"/>
                </a:solidFill>
                <a:latin typeface="Wingdings"/>
                <a:cs typeface="Wingdings"/>
              </a:rPr>
              <a:t></a:t>
            </a:r>
            <a:r>
              <a:rPr sz="2600" spc="5" dirty="0">
                <a:solidFill>
                  <a:srgbClr val="4471C4"/>
                </a:solidFill>
                <a:latin typeface="Times New Roman"/>
                <a:cs typeface="Times New Roman"/>
              </a:rPr>
              <a:t>	</a:t>
            </a:r>
            <a:r>
              <a:rPr sz="2600" dirty="0">
                <a:solidFill>
                  <a:srgbClr val="4471C4"/>
                </a:solidFill>
                <a:latin typeface="Calibri"/>
                <a:cs typeface="Calibri"/>
              </a:rPr>
              <a:t>0</a:t>
            </a:r>
            <a:r>
              <a:rPr sz="2600" spc="-30" dirty="0">
                <a:solidFill>
                  <a:srgbClr val="4471C4"/>
                </a:solidFill>
                <a:latin typeface="Calibri"/>
                <a:cs typeface="Calibri"/>
              </a:rPr>
              <a:t> </a:t>
            </a:r>
            <a:r>
              <a:rPr sz="2600" spc="-5" dirty="0">
                <a:solidFill>
                  <a:srgbClr val="4471C4"/>
                </a:solidFill>
                <a:latin typeface="Calibri"/>
                <a:cs typeface="Calibri"/>
              </a:rPr>
              <a:t>because</a:t>
            </a:r>
            <a:r>
              <a:rPr sz="2600" spc="-60" dirty="0">
                <a:solidFill>
                  <a:srgbClr val="4471C4"/>
                </a:solidFill>
                <a:latin typeface="Calibri"/>
                <a:cs typeface="Calibri"/>
              </a:rPr>
              <a:t> </a:t>
            </a:r>
            <a:r>
              <a:rPr sz="2600" dirty="0">
                <a:solidFill>
                  <a:srgbClr val="4471C4"/>
                </a:solidFill>
                <a:latin typeface="Calibri"/>
                <a:cs typeface="Calibri"/>
              </a:rPr>
              <a:t>4&lt;-3</a:t>
            </a:r>
            <a:r>
              <a:rPr sz="2600" spc="-30" dirty="0">
                <a:solidFill>
                  <a:srgbClr val="4471C4"/>
                </a:solidFill>
                <a:latin typeface="Calibri"/>
                <a:cs typeface="Calibri"/>
              </a:rPr>
              <a:t> </a:t>
            </a:r>
            <a:r>
              <a:rPr sz="2600" dirty="0">
                <a:solidFill>
                  <a:srgbClr val="4471C4"/>
                </a:solidFill>
                <a:latin typeface="Calibri"/>
                <a:cs typeface="Calibri"/>
              </a:rPr>
              <a:t>is</a:t>
            </a:r>
            <a:r>
              <a:rPr sz="2600" spc="-10" dirty="0">
                <a:solidFill>
                  <a:srgbClr val="4471C4"/>
                </a:solidFill>
                <a:latin typeface="Calibri"/>
                <a:cs typeface="Calibri"/>
              </a:rPr>
              <a:t> false</a:t>
            </a:r>
            <a:endParaRPr sz="2600">
              <a:latin typeface="Calibri"/>
              <a:cs typeface="Calibri"/>
            </a:endParaRPr>
          </a:p>
          <a:p>
            <a:pPr marL="12700">
              <a:lnSpc>
                <a:spcPct val="100000"/>
              </a:lnSpc>
              <a:spcBef>
                <a:spcPts val="685"/>
              </a:spcBef>
              <a:tabLst>
                <a:tab pos="1125220" algn="l"/>
              </a:tabLst>
            </a:pPr>
            <a:r>
              <a:rPr sz="2600" dirty="0">
                <a:solidFill>
                  <a:srgbClr val="4471C4"/>
                </a:solidFill>
                <a:latin typeface="Calibri"/>
                <a:cs typeface="Calibri"/>
              </a:rPr>
              <a:t># a5</a:t>
            </a:r>
            <a:r>
              <a:rPr sz="2600" spc="-15" dirty="0">
                <a:solidFill>
                  <a:srgbClr val="4471C4"/>
                </a:solidFill>
                <a:latin typeface="Calibri"/>
                <a:cs typeface="Calibri"/>
              </a:rPr>
              <a:t> </a:t>
            </a:r>
            <a:r>
              <a:rPr sz="2600" dirty="0">
                <a:solidFill>
                  <a:srgbClr val="4471C4"/>
                </a:solidFill>
                <a:latin typeface="Wingdings"/>
                <a:cs typeface="Wingdings"/>
              </a:rPr>
              <a:t></a:t>
            </a:r>
            <a:r>
              <a:rPr sz="2600" dirty="0">
                <a:solidFill>
                  <a:srgbClr val="4471C4"/>
                </a:solidFill>
                <a:latin typeface="Times New Roman"/>
                <a:cs typeface="Times New Roman"/>
              </a:rPr>
              <a:t>	</a:t>
            </a:r>
            <a:r>
              <a:rPr sz="2600" dirty="0">
                <a:solidFill>
                  <a:srgbClr val="4471C4"/>
                </a:solidFill>
                <a:latin typeface="Calibri"/>
                <a:cs typeface="Calibri"/>
              </a:rPr>
              <a:t>1</a:t>
            </a:r>
            <a:r>
              <a:rPr sz="2600" spc="-20" dirty="0">
                <a:solidFill>
                  <a:srgbClr val="4471C4"/>
                </a:solidFill>
                <a:latin typeface="Calibri"/>
                <a:cs typeface="Calibri"/>
              </a:rPr>
              <a:t> </a:t>
            </a:r>
            <a:r>
              <a:rPr sz="2600" spc="-5" dirty="0">
                <a:solidFill>
                  <a:srgbClr val="4471C4"/>
                </a:solidFill>
                <a:latin typeface="Calibri"/>
                <a:cs typeface="Calibri"/>
              </a:rPr>
              <a:t>because</a:t>
            </a:r>
            <a:r>
              <a:rPr sz="2600" spc="-60" dirty="0">
                <a:solidFill>
                  <a:srgbClr val="4471C4"/>
                </a:solidFill>
                <a:latin typeface="Calibri"/>
                <a:cs typeface="Calibri"/>
              </a:rPr>
              <a:t> </a:t>
            </a:r>
            <a:r>
              <a:rPr sz="2600" dirty="0">
                <a:solidFill>
                  <a:srgbClr val="4471C4"/>
                </a:solidFill>
                <a:latin typeface="Calibri"/>
                <a:cs typeface="Calibri"/>
              </a:rPr>
              <a:t>0x4&lt;</a:t>
            </a:r>
            <a:r>
              <a:rPr sz="2600" spc="-35" dirty="0">
                <a:solidFill>
                  <a:srgbClr val="4471C4"/>
                </a:solidFill>
                <a:latin typeface="Calibri"/>
                <a:cs typeface="Calibri"/>
              </a:rPr>
              <a:t> </a:t>
            </a:r>
            <a:r>
              <a:rPr sz="2600" dirty="0">
                <a:solidFill>
                  <a:srgbClr val="4471C4"/>
                </a:solidFill>
                <a:latin typeface="Calibri"/>
                <a:cs typeface="Calibri"/>
              </a:rPr>
              <a:t>0xFFFFFFFD</a:t>
            </a:r>
            <a:r>
              <a:rPr sz="2600" spc="-30" dirty="0">
                <a:solidFill>
                  <a:srgbClr val="4471C4"/>
                </a:solidFill>
                <a:latin typeface="Calibri"/>
                <a:cs typeface="Calibri"/>
              </a:rPr>
              <a:t> </a:t>
            </a:r>
            <a:r>
              <a:rPr sz="2600" dirty="0">
                <a:solidFill>
                  <a:srgbClr val="4471C4"/>
                </a:solidFill>
                <a:latin typeface="Calibri"/>
                <a:cs typeface="Calibri"/>
              </a:rPr>
              <a:t>is</a:t>
            </a:r>
            <a:r>
              <a:rPr sz="2600" spc="-20" dirty="0">
                <a:solidFill>
                  <a:srgbClr val="4471C4"/>
                </a:solidFill>
                <a:latin typeface="Calibri"/>
                <a:cs typeface="Calibri"/>
              </a:rPr>
              <a:t> </a:t>
            </a:r>
            <a:r>
              <a:rPr sz="2600" dirty="0">
                <a:solidFill>
                  <a:srgbClr val="4471C4"/>
                </a:solidFill>
                <a:latin typeface="Calibri"/>
                <a:cs typeface="Calibri"/>
              </a:rPr>
              <a:t>true</a:t>
            </a:r>
            <a:endParaRPr sz="2600">
              <a:latin typeface="Calibri"/>
              <a:cs typeface="Calibri"/>
            </a:endParaRPr>
          </a:p>
        </p:txBody>
      </p:sp>
      <p:sp>
        <p:nvSpPr>
          <p:cNvPr id="8" name="object 8"/>
          <p:cNvSpPr txBox="1"/>
          <p:nvPr/>
        </p:nvSpPr>
        <p:spPr>
          <a:xfrm>
            <a:off x="335381" y="1353058"/>
            <a:ext cx="11429365" cy="299720"/>
          </a:xfrm>
          <a:prstGeom prst="rect">
            <a:avLst/>
          </a:prstGeom>
        </p:spPr>
        <p:txBody>
          <a:bodyPr vert="horz" wrap="square" lIns="0" tIns="12700" rIns="0" bIns="0" rtlCol="0">
            <a:spAutoFit/>
          </a:bodyPr>
          <a:lstStyle/>
          <a:p>
            <a:pPr marL="12700">
              <a:lnSpc>
                <a:spcPct val="100000"/>
              </a:lnSpc>
              <a:spcBef>
                <a:spcPts val="100"/>
              </a:spcBef>
            </a:pPr>
            <a:r>
              <a:rPr sz="1800" spc="195" dirty="0">
                <a:latin typeface="Cambria"/>
                <a:cs typeface="Cambria"/>
              </a:rPr>
              <a:t>SLT</a:t>
            </a:r>
            <a:r>
              <a:rPr sz="1800" spc="105" dirty="0">
                <a:latin typeface="Cambria"/>
                <a:cs typeface="Cambria"/>
              </a:rPr>
              <a:t> </a:t>
            </a:r>
            <a:r>
              <a:rPr sz="1800" spc="80" dirty="0">
                <a:latin typeface="Cambria"/>
                <a:cs typeface="Cambria"/>
              </a:rPr>
              <a:t>and</a:t>
            </a:r>
            <a:r>
              <a:rPr sz="1800" spc="110" dirty="0">
                <a:latin typeface="Cambria"/>
                <a:cs typeface="Cambria"/>
              </a:rPr>
              <a:t> </a:t>
            </a:r>
            <a:r>
              <a:rPr sz="1800" spc="225" dirty="0">
                <a:latin typeface="Cambria"/>
                <a:cs typeface="Cambria"/>
              </a:rPr>
              <a:t>SLTU</a:t>
            </a:r>
            <a:r>
              <a:rPr sz="1800" spc="105" dirty="0">
                <a:latin typeface="Cambria"/>
                <a:cs typeface="Cambria"/>
              </a:rPr>
              <a:t> </a:t>
            </a:r>
            <a:r>
              <a:rPr sz="1800" spc="35" dirty="0">
                <a:latin typeface="Cambria"/>
                <a:cs typeface="Cambria"/>
              </a:rPr>
              <a:t>perform</a:t>
            </a:r>
            <a:r>
              <a:rPr sz="1800" spc="100" dirty="0">
                <a:latin typeface="Cambria"/>
                <a:cs typeface="Cambria"/>
              </a:rPr>
              <a:t> </a:t>
            </a:r>
            <a:r>
              <a:rPr sz="1800" spc="55" dirty="0">
                <a:latin typeface="Cambria"/>
                <a:cs typeface="Cambria"/>
              </a:rPr>
              <a:t>signed</a:t>
            </a:r>
            <a:r>
              <a:rPr sz="1800" spc="100" dirty="0">
                <a:latin typeface="Cambria"/>
                <a:cs typeface="Cambria"/>
              </a:rPr>
              <a:t> </a:t>
            </a:r>
            <a:r>
              <a:rPr sz="1800" spc="80" dirty="0">
                <a:latin typeface="Cambria"/>
                <a:cs typeface="Cambria"/>
              </a:rPr>
              <a:t>and</a:t>
            </a:r>
            <a:r>
              <a:rPr sz="1800" spc="110" dirty="0">
                <a:latin typeface="Cambria"/>
                <a:cs typeface="Cambria"/>
              </a:rPr>
              <a:t> </a:t>
            </a:r>
            <a:r>
              <a:rPr sz="1800" spc="65" dirty="0">
                <a:latin typeface="Cambria"/>
                <a:cs typeface="Cambria"/>
              </a:rPr>
              <a:t>unsigned</a:t>
            </a:r>
            <a:r>
              <a:rPr sz="1800" spc="90" dirty="0">
                <a:latin typeface="Cambria"/>
                <a:cs typeface="Cambria"/>
              </a:rPr>
              <a:t> </a:t>
            </a:r>
            <a:r>
              <a:rPr sz="1800" spc="40" dirty="0">
                <a:latin typeface="Cambria"/>
                <a:cs typeface="Cambria"/>
              </a:rPr>
              <a:t>compares</a:t>
            </a:r>
            <a:r>
              <a:rPr sz="1800" spc="110" dirty="0">
                <a:latin typeface="Cambria"/>
                <a:cs typeface="Cambria"/>
              </a:rPr>
              <a:t> </a:t>
            </a:r>
            <a:r>
              <a:rPr sz="1800" spc="50" dirty="0">
                <a:latin typeface="Cambria"/>
                <a:cs typeface="Cambria"/>
              </a:rPr>
              <a:t>respectively,</a:t>
            </a:r>
            <a:r>
              <a:rPr sz="1800" spc="90" dirty="0">
                <a:latin typeface="Cambria"/>
                <a:cs typeface="Cambria"/>
              </a:rPr>
              <a:t> </a:t>
            </a:r>
            <a:r>
              <a:rPr sz="1800" spc="60" dirty="0">
                <a:latin typeface="Cambria"/>
                <a:cs typeface="Cambria"/>
              </a:rPr>
              <a:t>writing</a:t>
            </a:r>
            <a:r>
              <a:rPr sz="1800" spc="85" dirty="0">
                <a:latin typeface="Cambria"/>
                <a:cs typeface="Cambria"/>
              </a:rPr>
              <a:t> </a:t>
            </a:r>
            <a:r>
              <a:rPr sz="1800" dirty="0">
                <a:latin typeface="Cambria"/>
                <a:cs typeface="Cambria"/>
              </a:rPr>
              <a:t>1</a:t>
            </a:r>
            <a:r>
              <a:rPr sz="1800" spc="110" dirty="0">
                <a:latin typeface="Cambria"/>
                <a:cs typeface="Cambria"/>
              </a:rPr>
              <a:t> </a:t>
            </a:r>
            <a:r>
              <a:rPr sz="1800" spc="10" dirty="0">
                <a:latin typeface="Cambria"/>
                <a:cs typeface="Cambria"/>
              </a:rPr>
              <a:t>to</a:t>
            </a:r>
            <a:r>
              <a:rPr sz="1800" spc="105" dirty="0">
                <a:latin typeface="Cambria"/>
                <a:cs typeface="Cambria"/>
              </a:rPr>
              <a:t> </a:t>
            </a:r>
            <a:r>
              <a:rPr sz="1800" spc="40" dirty="0">
                <a:latin typeface="Cambria"/>
                <a:cs typeface="Cambria"/>
              </a:rPr>
              <a:t>rd</a:t>
            </a:r>
            <a:r>
              <a:rPr sz="1800" spc="120" dirty="0">
                <a:latin typeface="Cambria"/>
                <a:cs typeface="Cambria"/>
              </a:rPr>
              <a:t> </a:t>
            </a:r>
            <a:r>
              <a:rPr sz="1800" spc="60" dirty="0">
                <a:latin typeface="Cambria"/>
                <a:cs typeface="Cambria"/>
              </a:rPr>
              <a:t>if</a:t>
            </a:r>
            <a:r>
              <a:rPr sz="1800" spc="95" dirty="0">
                <a:latin typeface="Cambria"/>
                <a:cs typeface="Cambria"/>
              </a:rPr>
              <a:t> </a:t>
            </a:r>
            <a:r>
              <a:rPr sz="1800" spc="35" dirty="0">
                <a:latin typeface="Cambria"/>
                <a:cs typeface="Cambria"/>
              </a:rPr>
              <a:t>rs1</a:t>
            </a:r>
            <a:r>
              <a:rPr sz="1800" spc="105" dirty="0">
                <a:latin typeface="Cambria"/>
                <a:cs typeface="Cambria"/>
              </a:rPr>
              <a:t> </a:t>
            </a:r>
            <a:r>
              <a:rPr sz="1800" spc="90" dirty="0">
                <a:latin typeface="Cambria"/>
                <a:cs typeface="Cambria"/>
              </a:rPr>
              <a:t>&lt;</a:t>
            </a:r>
            <a:r>
              <a:rPr sz="1800" spc="110" dirty="0">
                <a:latin typeface="Cambria"/>
                <a:cs typeface="Cambria"/>
              </a:rPr>
              <a:t> </a:t>
            </a:r>
            <a:r>
              <a:rPr sz="1800" spc="55" dirty="0">
                <a:latin typeface="Cambria"/>
                <a:cs typeface="Cambria"/>
              </a:rPr>
              <a:t>rs2,</a:t>
            </a:r>
            <a:r>
              <a:rPr sz="1800" spc="120" dirty="0">
                <a:latin typeface="Cambria"/>
                <a:cs typeface="Cambria"/>
              </a:rPr>
              <a:t> </a:t>
            </a:r>
            <a:r>
              <a:rPr sz="1800" dirty="0">
                <a:latin typeface="Cambria"/>
                <a:cs typeface="Cambria"/>
              </a:rPr>
              <a:t>0</a:t>
            </a:r>
            <a:r>
              <a:rPr sz="1800" spc="110" dirty="0">
                <a:latin typeface="Cambria"/>
                <a:cs typeface="Cambria"/>
              </a:rPr>
              <a:t> </a:t>
            </a:r>
            <a:r>
              <a:rPr sz="1800" spc="45" dirty="0">
                <a:latin typeface="Cambria"/>
                <a:cs typeface="Cambria"/>
              </a:rPr>
              <a:t>otherwise.</a:t>
            </a:r>
            <a:endParaRPr sz="1800">
              <a:latin typeface="Cambria"/>
              <a:cs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1336F-2BFF-FC03-066A-42D6F0CA2EED}"/>
              </a:ext>
            </a:extLst>
          </p:cNvPr>
          <p:cNvSpPr>
            <a:spLocks noGrp="1"/>
          </p:cNvSpPr>
          <p:nvPr>
            <p:ph type="title"/>
          </p:nvPr>
        </p:nvSpPr>
        <p:spPr/>
        <p:txBody>
          <a:bodyPr/>
          <a:lstStyle/>
          <a:p>
            <a:r>
              <a:rPr lang="en-US" dirty="0"/>
              <a:t>History of RISC-V.</a:t>
            </a:r>
          </a:p>
        </p:txBody>
      </p:sp>
      <p:sp>
        <p:nvSpPr>
          <p:cNvPr id="3" name="Content Placeholder 2">
            <a:extLst>
              <a:ext uri="{FF2B5EF4-FFF2-40B4-BE49-F238E27FC236}">
                <a16:creationId xmlns:a16="http://schemas.microsoft.com/office/drawing/2014/main" id="{F79F7D3C-D756-9A7B-991E-AFF1EF0DB30F}"/>
              </a:ext>
            </a:extLst>
          </p:cNvPr>
          <p:cNvSpPr>
            <a:spLocks noGrp="1"/>
          </p:cNvSpPr>
          <p:nvPr>
            <p:ph idx="1"/>
          </p:nvPr>
        </p:nvSpPr>
        <p:spPr/>
        <p:txBody>
          <a:bodyPr/>
          <a:lstStyle/>
          <a:p>
            <a:r>
              <a:rPr lang="en-US" dirty="0"/>
              <a:t>The development of the RISC-V standard began in 2010 when researchers at the University of California, Berkeley created a simple, yet powerful ISA that could be used by anyone with minimal restrictions. </a:t>
            </a:r>
          </a:p>
          <a:p>
            <a:r>
              <a:rPr lang="en-US" dirty="0"/>
              <a:t>It was released in 2015 as a free and open-standard ISA that allows anyone to design, manufacture and sell processors based on the RISC-V specification — </a:t>
            </a:r>
            <a:r>
              <a:rPr lang="en-US" b="1" dirty="0">
                <a:solidFill>
                  <a:schemeClr val="accent1"/>
                </a:solidFill>
              </a:rPr>
              <a:t>without royalties or license fees</a:t>
            </a:r>
            <a:r>
              <a:rPr lang="en-US" dirty="0"/>
              <a:t>.</a:t>
            </a:r>
          </a:p>
          <a:p>
            <a:r>
              <a:rPr lang="en-US" altLang="en-US" dirty="0"/>
              <a:t>Now managed by the RISC-V Foundation (</a:t>
            </a:r>
            <a:r>
              <a:rPr lang="en-US" altLang="en-US" u="sng" dirty="0">
                <a:solidFill>
                  <a:schemeClr val="accent1"/>
                </a:solidFill>
              </a:rPr>
              <a:t>riscv.org</a:t>
            </a:r>
            <a:r>
              <a:rPr lang="en-US" altLang="en-US" dirty="0"/>
              <a:t>)</a:t>
            </a:r>
          </a:p>
          <a:p>
            <a:pPr marL="0" indent="0">
              <a:buNone/>
            </a:pPr>
            <a:endParaRPr lang="en-US" dirty="0"/>
          </a:p>
        </p:txBody>
      </p:sp>
    </p:spTree>
    <p:extLst>
      <p:ext uri="{BB962C8B-B14F-4D97-AF65-F5344CB8AC3E}">
        <p14:creationId xmlns:p14="http://schemas.microsoft.com/office/powerpoint/2010/main" val="33266838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5416" y="666699"/>
            <a:ext cx="4169410" cy="635000"/>
          </a:xfrm>
          <a:prstGeom prst="rect">
            <a:avLst/>
          </a:prstGeom>
        </p:spPr>
        <p:txBody>
          <a:bodyPr vert="horz" wrap="square" lIns="0" tIns="12065" rIns="0" bIns="0" rtlCol="0">
            <a:spAutoFit/>
          </a:bodyPr>
          <a:lstStyle/>
          <a:p>
            <a:pPr marL="12700">
              <a:lnSpc>
                <a:spcPct val="100000"/>
              </a:lnSpc>
              <a:spcBef>
                <a:spcPts val="95"/>
              </a:spcBef>
            </a:pPr>
            <a:r>
              <a:rPr spc="280" dirty="0"/>
              <a:t>Variants</a:t>
            </a:r>
            <a:r>
              <a:rPr spc="229" dirty="0"/>
              <a:t> </a:t>
            </a:r>
            <a:r>
              <a:rPr spc="204" dirty="0"/>
              <a:t>of</a:t>
            </a:r>
            <a:r>
              <a:rPr spc="229" dirty="0"/>
              <a:t> </a:t>
            </a:r>
            <a:r>
              <a:rPr spc="535" dirty="0"/>
              <a:t>SLT</a:t>
            </a:r>
          </a:p>
        </p:txBody>
      </p:sp>
      <p:sp>
        <p:nvSpPr>
          <p:cNvPr id="4" name="object 4"/>
          <p:cNvSpPr txBox="1"/>
          <p:nvPr/>
        </p:nvSpPr>
        <p:spPr>
          <a:xfrm>
            <a:off x="1144016" y="1768881"/>
            <a:ext cx="4617720" cy="1135380"/>
          </a:xfrm>
          <a:prstGeom prst="rect">
            <a:avLst/>
          </a:prstGeom>
        </p:spPr>
        <p:txBody>
          <a:bodyPr vert="horz" wrap="square" lIns="0" tIns="12700" rIns="0" bIns="0" rtlCol="0">
            <a:spAutoFit/>
          </a:bodyPr>
          <a:lstStyle/>
          <a:p>
            <a:pPr marL="12700" marR="5080">
              <a:lnSpc>
                <a:spcPct val="130000"/>
              </a:lnSpc>
              <a:spcBef>
                <a:spcPts val="100"/>
              </a:spcBef>
            </a:pPr>
            <a:r>
              <a:rPr sz="2800" spc="270" dirty="0">
                <a:solidFill>
                  <a:srgbClr val="333333"/>
                </a:solidFill>
                <a:latin typeface="Cambria"/>
                <a:cs typeface="Cambria"/>
              </a:rPr>
              <a:t>SEQZ:</a:t>
            </a:r>
            <a:r>
              <a:rPr sz="2800" spc="150" dirty="0">
                <a:solidFill>
                  <a:srgbClr val="333333"/>
                </a:solidFill>
                <a:latin typeface="Cambria"/>
                <a:cs typeface="Cambria"/>
              </a:rPr>
              <a:t> </a:t>
            </a:r>
            <a:r>
              <a:rPr sz="2800" spc="180" dirty="0">
                <a:solidFill>
                  <a:srgbClr val="333333"/>
                </a:solidFill>
                <a:latin typeface="Cambria"/>
                <a:cs typeface="Cambria"/>
              </a:rPr>
              <a:t>Set</a:t>
            </a:r>
            <a:r>
              <a:rPr sz="2800" spc="155" dirty="0">
                <a:solidFill>
                  <a:srgbClr val="333333"/>
                </a:solidFill>
                <a:latin typeface="Cambria"/>
                <a:cs typeface="Cambria"/>
              </a:rPr>
              <a:t> </a:t>
            </a:r>
            <a:r>
              <a:rPr sz="2800" spc="150" dirty="0">
                <a:solidFill>
                  <a:srgbClr val="333333"/>
                </a:solidFill>
                <a:latin typeface="Cambria"/>
                <a:cs typeface="Cambria"/>
              </a:rPr>
              <a:t>If </a:t>
            </a:r>
            <a:r>
              <a:rPr sz="2800" spc="175" dirty="0">
                <a:solidFill>
                  <a:srgbClr val="333333"/>
                </a:solidFill>
                <a:latin typeface="Cambria"/>
                <a:cs typeface="Cambria"/>
              </a:rPr>
              <a:t>Equal </a:t>
            </a:r>
            <a:r>
              <a:rPr sz="2800" spc="20" dirty="0">
                <a:solidFill>
                  <a:srgbClr val="333333"/>
                </a:solidFill>
                <a:latin typeface="Cambria"/>
                <a:cs typeface="Cambria"/>
              </a:rPr>
              <a:t>to</a:t>
            </a:r>
            <a:r>
              <a:rPr sz="2800" spc="135" dirty="0">
                <a:solidFill>
                  <a:srgbClr val="333333"/>
                </a:solidFill>
                <a:latin typeface="Cambria"/>
                <a:cs typeface="Cambria"/>
              </a:rPr>
              <a:t> </a:t>
            </a:r>
            <a:r>
              <a:rPr sz="2800" spc="55" dirty="0">
                <a:solidFill>
                  <a:srgbClr val="333333"/>
                </a:solidFill>
                <a:latin typeface="Cambria"/>
                <a:cs typeface="Cambria"/>
              </a:rPr>
              <a:t>Zero</a:t>
            </a:r>
            <a:r>
              <a:rPr sz="2800" spc="155" dirty="0">
                <a:solidFill>
                  <a:srgbClr val="333333"/>
                </a:solidFill>
                <a:latin typeface="Cambria"/>
                <a:cs typeface="Cambria"/>
              </a:rPr>
              <a:t> </a:t>
            </a:r>
            <a:r>
              <a:rPr sz="2800" spc="200" dirty="0">
                <a:solidFill>
                  <a:srgbClr val="333333"/>
                </a:solidFill>
                <a:latin typeface="Cambria"/>
                <a:cs typeface="Cambria"/>
              </a:rPr>
              <a:t>. </a:t>
            </a:r>
            <a:r>
              <a:rPr sz="2800" spc="-600" dirty="0">
                <a:solidFill>
                  <a:srgbClr val="333333"/>
                </a:solidFill>
                <a:latin typeface="Cambria"/>
                <a:cs typeface="Cambria"/>
              </a:rPr>
              <a:t> </a:t>
            </a:r>
            <a:r>
              <a:rPr sz="2800" spc="135" dirty="0">
                <a:solidFill>
                  <a:srgbClr val="333333"/>
                </a:solidFill>
                <a:latin typeface="Cambria"/>
                <a:cs typeface="Cambria"/>
              </a:rPr>
              <a:t>Example:</a:t>
            </a:r>
            <a:r>
              <a:rPr sz="2800" spc="175" dirty="0">
                <a:solidFill>
                  <a:srgbClr val="333333"/>
                </a:solidFill>
                <a:latin typeface="Cambria"/>
                <a:cs typeface="Cambria"/>
              </a:rPr>
              <a:t> </a:t>
            </a:r>
            <a:r>
              <a:rPr sz="2800" spc="55" dirty="0">
                <a:solidFill>
                  <a:srgbClr val="006FC0"/>
                </a:solidFill>
                <a:latin typeface="Cambria"/>
                <a:cs typeface="Cambria"/>
              </a:rPr>
              <a:t>seqz</a:t>
            </a:r>
            <a:r>
              <a:rPr sz="2800" spc="155" dirty="0">
                <a:solidFill>
                  <a:srgbClr val="006FC0"/>
                </a:solidFill>
                <a:latin typeface="Cambria"/>
                <a:cs typeface="Cambria"/>
              </a:rPr>
              <a:t> </a:t>
            </a:r>
            <a:r>
              <a:rPr sz="2800" spc="114" dirty="0">
                <a:solidFill>
                  <a:srgbClr val="006FC0"/>
                </a:solidFill>
                <a:latin typeface="Cambria"/>
                <a:cs typeface="Cambria"/>
              </a:rPr>
              <a:t>x6,</a:t>
            </a:r>
            <a:r>
              <a:rPr sz="2800" spc="150" dirty="0">
                <a:solidFill>
                  <a:srgbClr val="006FC0"/>
                </a:solidFill>
                <a:latin typeface="Cambria"/>
                <a:cs typeface="Cambria"/>
              </a:rPr>
              <a:t> </a:t>
            </a:r>
            <a:r>
              <a:rPr sz="2800" spc="70" dirty="0">
                <a:solidFill>
                  <a:srgbClr val="006FC0"/>
                </a:solidFill>
                <a:latin typeface="Cambria"/>
                <a:cs typeface="Cambria"/>
              </a:rPr>
              <a:t>x5</a:t>
            </a:r>
            <a:endParaRPr sz="2800">
              <a:latin typeface="Cambria"/>
              <a:cs typeface="Cambria"/>
            </a:endParaRPr>
          </a:p>
        </p:txBody>
      </p:sp>
      <p:sp>
        <p:nvSpPr>
          <p:cNvPr id="5" name="object 5"/>
          <p:cNvSpPr txBox="1"/>
          <p:nvPr/>
        </p:nvSpPr>
        <p:spPr>
          <a:xfrm>
            <a:off x="6326855" y="1897506"/>
            <a:ext cx="3274060" cy="452120"/>
          </a:xfrm>
          <a:prstGeom prst="rect">
            <a:avLst/>
          </a:prstGeom>
        </p:spPr>
        <p:txBody>
          <a:bodyPr vert="horz" wrap="square" lIns="0" tIns="12065" rIns="0" bIns="0" rtlCol="0">
            <a:spAutoFit/>
          </a:bodyPr>
          <a:lstStyle/>
          <a:p>
            <a:pPr marL="12700">
              <a:lnSpc>
                <a:spcPct val="100000"/>
              </a:lnSpc>
              <a:spcBef>
                <a:spcPts val="95"/>
              </a:spcBef>
            </a:pPr>
            <a:r>
              <a:rPr sz="2800" spc="160" dirty="0">
                <a:solidFill>
                  <a:srgbClr val="333333"/>
                </a:solidFill>
                <a:latin typeface="Cambria"/>
                <a:cs typeface="Cambria"/>
              </a:rPr>
              <a:t>Syntax:</a:t>
            </a:r>
            <a:r>
              <a:rPr sz="2800" spc="120" dirty="0">
                <a:solidFill>
                  <a:srgbClr val="333333"/>
                </a:solidFill>
                <a:latin typeface="Cambria"/>
                <a:cs typeface="Cambria"/>
              </a:rPr>
              <a:t> </a:t>
            </a:r>
            <a:r>
              <a:rPr sz="2800" spc="55" dirty="0">
                <a:solidFill>
                  <a:srgbClr val="006FC0"/>
                </a:solidFill>
                <a:latin typeface="Cambria"/>
                <a:cs typeface="Cambria"/>
              </a:rPr>
              <a:t>seqz</a:t>
            </a:r>
            <a:r>
              <a:rPr sz="2800" spc="145" dirty="0">
                <a:solidFill>
                  <a:srgbClr val="006FC0"/>
                </a:solidFill>
                <a:latin typeface="Cambria"/>
                <a:cs typeface="Cambria"/>
              </a:rPr>
              <a:t> </a:t>
            </a:r>
            <a:r>
              <a:rPr sz="2800" i="1" spc="175" dirty="0">
                <a:solidFill>
                  <a:srgbClr val="006FC0"/>
                </a:solidFill>
                <a:latin typeface="Cambria"/>
                <a:cs typeface="Cambria"/>
              </a:rPr>
              <a:t>rd</a:t>
            </a:r>
            <a:r>
              <a:rPr sz="2800" spc="175" dirty="0">
                <a:solidFill>
                  <a:srgbClr val="006FC0"/>
                </a:solidFill>
                <a:latin typeface="Cambria"/>
                <a:cs typeface="Cambria"/>
              </a:rPr>
              <a:t>,</a:t>
            </a:r>
            <a:r>
              <a:rPr sz="2800" spc="145" dirty="0">
                <a:solidFill>
                  <a:srgbClr val="006FC0"/>
                </a:solidFill>
                <a:latin typeface="Cambria"/>
                <a:cs typeface="Cambria"/>
              </a:rPr>
              <a:t> </a:t>
            </a:r>
            <a:r>
              <a:rPr sz="2800" i="1" spc="85" dirty="0">
                <a:solidFill>
                  <a:srgbClr val="006FC0"/>
                </a:solidFill>
                <a:latin typeface="Cambria"/>
                <a:cs typeface="Cambria"/>
              </a:rPr>
              <a:t>rs</a:t>
            </a:r>
            <a:r>
              <a:rPr sz="2800" spc="85" dirty="0">
                <a:solidFill>
                  <a:srgbClr val="006FC0"/>
                </a:solidFill>
                <a:latin typeface="Cambria"/>
                <a:cs typeface="Cambria"/>
              </a:rPr>
              <a:t>1</a:t>
            </a:r>
            <a:endParaRPr sz="2800">
              <a:latin typeface="Cambria"/>
              <a:cs typeface="Cambria"/>
            </a:endParaRPr>
          </a:p>
        </p:txBody>
      </p:sp>
      <p:sp>
        <p:nvSpPr>
          <p:cNvPr id="6" name="object 6"/>
          <p:cNvSpPr txBox="1"/>
          <p:nvPr/>
        </p:nvSpPr>
        <p:spPr>
          <a:xfrm>
            <a:off x="1144016" y="3005150"/>
            <a:ext cx="9636760" cy="452120"/>
          </a:xfrm>
          <a:prstGeom prst="rect">
            <a:avLst/>
          </a:prstGeom>
        </p:spPr>
        <p:txBody>
          <a:bodyPr vert="horz" wrap="square" lIns="0" tIns="12065" rIns="0" bIns="0" rtlCol="0">
            <a:spAutoFit/>
          </a:bodyPr>
          <a:lstStyle/>
          <a:p>
            <a:pPr marL="12700">
              <a:lnSpc>
                <a:spcPct val="100000"/>
              </a:lnSpc>
              <a:spcBef>
                <a:spcPts val="95"/>
              </a:spcBef>
            </a:pPr>
            <a:r>
              <a:rPr sz="2800" spc="155" dirty="0">
                <a:solidFill>
                  <a:srgbClr val="333333"/>
                </a:solidFill>
                <a:latin typeface="Cambria"/>
                <a:cs typeface="Cambria"/>
              </a:rPr>
              <a:t>If</a:t>
            </a:r>
            <a:r>
              <a:rPr sz="2800" spc="160" dirty="0">
                <a:solidFill>
                  <a:srgbClr val="333333"/>
                </a:solidFill>
                <a:latin typeface="Cambria"/>
                <a:cs typeface="Cambria"/>
              </a:rPr>
              <a:t> </a:t>
            </a:r>
            <a:r>
              <a:rPr sz="2800" spc="75" dirty="0">
                <a:solidFill>
                  <a:srgbClr val="333333"/>
                </a:solidFill>
                <a:latin typeface="Cambria"/>
                <a:cs typeface="Cambria"/>
              </a:rPr>
              <a:t>x5</a:t>
            </a:r>
            <a:r>
              <a:rPr sz="2800" spc="160" dirty="0">
                <a:solidFill>
                  <a:srgbClr val="333333"/>
                </a:solidFill>
                <a:latin typeface="Cambria"/>
                <a:cs typeface="Cambria"/>
              </a:rPr>
              <a:t> </a:t>
            </a:r>
            <a:r>
              <a:rPr sz="2800" spc="95" dirty="0">
                <a:solidFill>
                  <a:srgbClr val="333333"/>
                </a:solidFill>
                <a:latin typeface="Cambria"/>
                <a:cs typeface="Cambria"/>
              </a:rPr>
              <a:t>was</a:t>
            </a:r>
            <a:r>
              <a:rPr sz="2800" spc="160" dirty="0">
                <a:solidFill>
                  <a:srgbClr val="333333"/>
                </a:solidFill>
                <a:latin typeface="Cambria"/>
                <a:cs typeface="Cambria"/>
              </a:rPr>
              <a:t> </a:t>
            </a:r>
            <a:r>
              <a:rPr sz="2800" spc="60" dirty="0">
                <a:solidFill>
                  <a:srgbClr val="333333"/>
                </a:solidFill>
                <a:latin typeface="Cambria"/>
                <a:cs typeface="Cambria"/>
              </a:rPr>
              <a:t>zero,</a:t>
            </a:r>
            <a:r>
              <a:rPr sz="2800" spc="145" dirty="0">
                <a:solidFill>
                  <a:srgbClr val="333333"/>
                </a:solidFill>
                <a:latin typeface="Cambria"/>
                <a:cs typeface="Cambria"/>
              </a:rPr>
              <a:t> </a:t>
            </a:r>
            <a:r>
              <a:rPr sz="2800" spc="114" dirty="0">
                <a:solidFill>
                  <a:srgbClr val="333333"/>
                </a:solidFill>
                <a:latin typeface="Cambria"/>
                <a:cs typeface="Cambria"/>
              </a:rPr>
              <a:t>then</a:t>
            </a:r>
            <a:r>
              <a:rPr sz="2800" spc="160" dirty="0">
                <a:solidFill>
                  <a:srgbClr val="333333"/>
                </a:solidFill>
                <a:latin typeface="Cambria"/>
                <a:cs typeface="Cambria"/>
              </a:rPr>
              <a:t> </a:t>
            </a:r>
            <a:r>
              <a:rPr sz="2800" spc="75" dirty="0">
                <a:solidFill>
                  <a:srgbClr val="333333"/>
                </a:solidFill>
                <a:latin typeface="Cambria"/>
                <a:cs typeface="Cambria"/>
              </a:rPr>
              <a:t>x6</a:t>
            </a:r>
            <a:r>
              <a:rPr sz="2800" spc="160" dirty="0">
                <a:solidFill>
                  <a:srgbClr val="333333"/>
                </a:solidFill>
                <a:latin typeface="Cambria"/>
                <a:cs typeface="Cambria"/>
              </a:rPr>
              <a:t> </a:t>
            </a:r>
            <a:r>
              <a:rPr sz="2800" spc="95" dirty="0">
                <a:solidFill>
                  <a:srgbClr val="333333"/>
                </a:solidFill>
                <a:latin typeface="Cambria"/>
                <a:cs typeface="Cambria"/>
              </a:rPr>
              <a:t>is</a:t>
            </a:r>
            <a:r>
              <a:rPr sz="2800" spc="175" dirty="0">
                <a:solidFill>
                  <a:srgbClr val="333333"/>
                </a:solidFill>
                <a:latin typeface="Cambria"/>
                <a:cs typeface="Cambria"/>
              </a:rPr>
              <a:t> </a:t>
            </a:r>
            <a:r>
              <a:rPr sz="2800" spc="85" dirty="0">
                <a:solidFill>
                  <a:srgbClr val="333333"/>
                </a:solidFill>
                <a:latin typeface="Cambria"/>
                <a:cs typeface="Cambria"/>
              </a:rPr>
              <a:t>set</a:t>
            </a:r>
            <a:r>
              <a:rPr sz="2800" spc="140" dirty="0">
                <a:solidFill>
                  <a:srgbClr val="333333"/>
                </a:solidFill>
                <a:latin typeface="Cambria"/>
                <a:cs typeface="Cambria"/>
              </a:rPr>
              <a:t> </a:t>
            </a:r>
            <a:r>
              <a:rPr sz="2800" spc="20" dirty="0">
                <a:solidFill>
                  <a:srgbClr val="333333"/>
                </a:solidFill>
                <a:latin typeface="Cambria"/>
                <a:cs typeface="Cambria"/>
              </a:rPr>
              <a:t>to</a:t>
            </a:r>
            <a:r>
              <a:rPr sz="2800" spc="160" dirty="0">
                <a:solidFill>
                  <a:srgbClr val="333333"/>
                </a:solidFill>
                <a:latin typeface="Cambria"/>
                <a:cs typeface="Cambria"/>
              </a:rPr>
              <a:t> </a:t>
            </a:r>
            <a:r>
              <a:rPr sz="2800" spc="100" dirty="0">
                <a:solidFill>
                  <a:srgbClr val="333333"/>
                </a:solidFill>
                <a:latin typeface="Cambria"/>
                <a:cs typeface="Cambria"/>
              </a:rPr>
              <a:t>1.</a:t>
            </a:r>
            <a:r>
              <a:rPr sz="2800" spc="165" dirty="0">
                <a:solidFill>
                  <a:srgbClr val="333333"/>
                </a:solidFill>
                <a:latin typeface="Cambria"/>
                <a:cs typeface="Cambria"/>
              </a:rPr>
              <a:t> </a:t>
            </a:r>
            <a:r>
              <a:rPr sz="2800" spc="114" dirty="0">
                <a:solidFill>
                  <a:srgbClr val="333333"/>
                </a:solidFill>
                <a:latin typeface="Cambria"/>
                <a:cs typeface="Cambria"/>
              </a:rPr>
              <a:t>Otherwise,</a:t>
            </a:r>
            <a:r>
              <a:rPr sz="2800" spc="165" dirty="0">
                <a:solidFill>
                  <a:srgbClr val="333333"/>
                </a:solidFill>
                <a:latin typeface="Cambria"/>
                <a:cs typeface="Cambria"/>
              </a:rPr>
              <a:t> </a:t>
            </a:r>
            <a:r>
              <a:rPr sz="2800" spc="75" dirty="0">
                <a:solidFill>
                  <a:srgbClr val="333333"/>
                </a:solidFill>
                <a:latin typeface="Cambria"/>
                <a:cs typeface="Cambria"/>
              </a:rPr>
              <a:t>x6</a:t>
            </a:r>
            <a:r>
              <a:rPr sz="2800" spc="160" dirty="0">
                <a:solidFill>
                  <a:srgbClr val="333333"/>
                </a:solidFill>
                <a:latin typeface="Cambria"/>
                <a:cs typeface="Cambria"/>
              </a:rPr>
              <a:t> </a:t>
            </a:r>
            <a:r>
              <a:rPr sz="2800" spc="95" dirty="0">
                <a:solidFill>
                  <a:srgbClr val="333333"/>
                </a:solidFill>
                <a:latin typeface="Cambria"/>
                <a:cs typeface="Cambria"/>
              </a:rPr>
              <a:t>is</a:t>
            </a:r>
            <a:r>
              <a:rPr sz="2800" spc="165" dirty="0">
                <a:solidFill>
                  <a:srgbClr val="333333"/>
                </a:solidFill>
                <a:latin typeface="Cambria"/>
                <a:cs typeface="Cambria"/>
              </a:rPr>
              <a:t> </a:t>
            </a:r>
            <a:r>
              <a:rPr sz="2800" spc="85" dirty="0">
                <a:solidFill>
                  <a:srgbClr val="333333"/>
                </a:solidFill>
                <a:latin typeface="Cambria"/>
                <a:cs typeface="Cambria"/>
              </a:rPr>
              <a:t>set</a:t>
            </a:r>
            <a:r>
              <a:rPr sz="2800" spc="155" dirty="0">
                <a:solidFill>
                  <a:srgbClr val="333333"/>
                </a:solidFill>
                <a:latin typeface="Cambria"/>
                <a:cs typeface="Cambria"/>
              </a:rPr>
              <a:t> </a:t>
            </a:r>
            <a:r>
              <a:rPr sz="2800" spc="20" dirty="0">
                <a:solidFill>
                  <a:srgbClr val="333333"/>
                </a:solidFill>
                <a:latin typeface="Cambria"/>
                <a:cs typeface="Cambria"/>
              </a:rPr>
              <a:t>to</a:t>
            </a:r>
            <a:r>
              <a:rPr sz="2800" spc="160" dirty="0">
                <a:solidFill>
                  <a:srgbClr val="333333"/>
                </a:solidFill>
                <a:latin typeface="Cambria"/>
                <a:cs typeface="Cambria"/>
              </a:rPr>
              <a:t> </a:t>
            </a:r>
            <a:r>
              <a:rPr sz="2800" spc="95" dirty="0">
                <a:solidFill>
                  <a:srgbClr val="333333"/>
                </a:solidFill>
                <a:latin typeface="Cambria"/>
                <a:cs typeface="Cambria"/>
              </a:rPr>
              <a:t>0.</a:t>
            </a:r>
            <a:endParaRPr sz="2800">
              <a:latin typeface="Cambria"/>
              <a:cs typeface="Cambria"/>
            </a:endParaRPr>
          </a:p>
        </p:txBody>
      </p:sp>
      <p:sp>
        <p:nvSpPr>
          <p:cNvPr id="7" name="object 7"/>
          <p:cNvSpPr txBox="1"/>
          <p:nvPr/>
        </p:nvSpPr>
        <p:spPr>
          <a:xfrm>
            <a:off x="1144016" y="3986174"/>
            <a:ext cx="5253355" cy="2240915"/>
          </a:xfrm>
          <a:prstGeom prst="rect">
            <a:avLst/>
          </a:prstGeom>
        </p:spPr>
        <p:txBody>
          <a:bodyPr vert="horz" wrap="square" lIns="0" tIns="139700" rIns="0" bIns="0" rtlCol="0">
            <a:spAutoFit/>
          </a:bodyPr>
          <a:lstStyle/>
          <a:p>
            <a:pPr marL="12700">
              <a:lnSpc>
                <a:spcPct val="100000"/>
              </a:lnSpc>
              <a:spcBef>
                <a:spcPts val="1100"/>
              </a:spcBef>
            </a:pPr>
            <a:r>
              <a:rPr sz="2800" spc="155" dirty="0">
                <a:solidFill>
                  <a:srgbClr val="333333"/>
                </a:solidFill>
                <a:latin typeface="Cambria"/>
                <a:cs typeface="Cambria"/>
              </a:rPr>
              <a:t>Similar</a:t>
            </a:r>
            <a:r>
              <a:rPr sz="2800" spc="150" dirty="0">
                <a:solidFill>
                  <a:srgbClr val="333333"/>
                </a:solidFill>
                <a:latin typeface="Cambria"/>
                <a:cs typeface="Cambria"/>
              </a:rPr>
              <a:t> </a:t>
            </a:r>
            <a:r>
              <a:rPr sz="2800" spc="85" dirty="0">
                <a:solidFill>
                  <a:srgbClr val="333333"/>
                </a:solidFill>
                <a:latin typeface="Cambria"/>
                <a:cs typeface="Cambria"/>
              </a:rPr>
              <a:t>instructions:</a:t>
            </a:r>
            <a:endParaRPr sz="2800">
              <a:latin typeface="Cambria"/>
              <a:cs typeface="Cambria"/>
            </a:endParaRPr>
          </a:p>
          <a:p>
            <a:pPr marL="12700" marR="5080">
              <a:lnSpc>
                <a:spcPct val="129600"/>
              </a:lnSpc>
              <a:spcBef>
                <a:spcPts val="5"/>
              </a:spcBef>
            </a:pPr>
            <a:r>
              <a:rPr sz="2800" spc="254" dirty="0">
                <a:solidFill>
                  <a:srgbClr val="333333"/>
                </a:solidFill>
                <a:latin typeface="Cambria"/>
                <a:cs typeface="Cambria"/>
              </a:rPr>
              <a:t>SGTZ:</a:t>
            </a:r>
            <a:r>
              <a:rPr sz="2800" spc="145" dirty="0">
                <a:solidFill>
                  <a:srgbClr val="333333"/>
                </a:solidFill>
                <a:latin typeface="Cambria"/>
                <a:cs typeface="Cambria"/>
              </a:rPr>
              <a:t> </a:t>
            </a:r>
            <a:r>
              <a:rPr sz="2800" spc="185" dirty="0">
                <a:solidFill>
                  <a:srgbClr val="333333"/>
                </a:solidFill>
                <a:latin typeface="Cambria"/>
                <a:cs typeface="Cambria"/>
              </a:rPr>
              <a:t>Set</a:t>
            </a:r>
            <a:r>
              <a:rPr sz="2800" spc="125" dirty="0">
                <a:solidFill>
                  <a:srgbClr val="333333"/>
                </a:solidFill>
                <a:latin typeface="Cambria"/>
                <a:cs typeface="Cambria"/>
              </a:rPr>
              <a:t> </a:t>
            </a:r>
            <a:r>
              <a:rPr sz="2800" spc="150" dirty="0">
                <a:solidFill>
                  <a:srgbClr val="333333"/>
                </a:solidFill>
                <a:latin typeface="Cambria"/>
                <a:cs typeface="Cambria"/>
              </a:rPr>
              <a:t>If</a:t>
            </a:r>
            <a:r>
              <a:rPr sz="2800" spc="140" dirty="0">
                <a:solidFill>
                  <a:srgbClr val="333333"/>
                </a:solidFill>
                <a:latin typeface="Cambria"/>
                <a:cs typeface="Cambria"/>
              </a:rPr>
              <a:t> </a:t>
            </a:r>
            <a:r>
              <a:rPr sz="2800" spc="145" dirty="0">
                <a:solidFill>
                  <a:srgbClr val="333333"/>
                </a:solidFill>
                <a:latin typeface="Cambria"/>
                <a:cs typeface="Cambria"/>
              </a:rPr>
              <a:t>Greater</a:t>
            </a:r>
            <a:r>
              <a:rPr sz="2800" spc="135" dirty="0">
                <a:solidFill>
                  <a:srgbClr val="333333"/>
                </a:solidFill>
                <a:latin typeface="Cambria"/>
                <a:cs typeface="Cambria"/>
              </a:rPr>
              <a:t> </a:t>
            </a:r>
            <a:r>
              <a:rPr sz="2800" spc="175" dirty="0">
                <a:solidFill>
                  <a:srgbClr val="333333"/>
                </a:solidFill>
                <a:latin typeface="Cambria"/>
                <a:cs typeface="Cambria"/>
              </a:rPr>
              <a:t>Than</a:t>
            </a:r>
            <a:r>
              <a:rPr sz="2800" spc="150" dirty="0">
                <a:solidFill>
                  <a:srgbClr val="333333"/>
                </a:solidFill>
                <a:latin typeface="Cambria"/>
                <a:cs typeface="Cambria"/>
              </a:rPr>
              <a:t> </a:t>
            </a:r>
            <a:r>
              <a:rPr sz="2800" spc="55" dirty="0">
                <a:solidFill>
                  <a:srgbClr val="333333"/>
                </a:solidFill>
                <a:latin typeface="Cambria"/>
                <a:cs typeface="Cambria"/>
              </a:rPr>
              <a:t>Zero </a:t>
            </a:r>
            <a:r>
              <a:rPr sz="2800" spc="-600" dirty="0">
                <a:solidFill>
                  <a:srgbClr val="333333"/>
                </a:solidFill>
                <a:latin typeface="Cambria"/>
                <a:cs typeface="Cambria"/>
              </a:rPr>
              <a:t> </a:t>
            </a:r>
            <a:r>
              <a:rPr sz="2800" spc="235" dirty="0">
                <a:solidFill>
                  <a:srgbClr val="333333"/>
                </a:solidFill>
                <a:latin typeface="Cambria"/>
                <a:cs typeface="Cambria"/>
              </a:rPr>
              <a:t>SLTZ:</a:t>
            </a:r>
            <a:r>
              <a:rPr sz="2800" spc="155" dirty="0">
                <a:solidFill>
                  <a:srgbClr val="333333"/>
                </a:solidFill>
                <a:latin typeface="Cambria"/>
                <a:cs typeface="Cambria"/>
              </a:rPr>
              <a:t> </a:t>
            </a:r>
            <a:r>
              <a:rPr sz="2800" spc="180" dirty="0">
                <a:solidFill>
                  <a:srgbClr val="333333"/>
                </a:solidFill>
                <a:latin typeface="Cambria"/>
                <a:cs typeface="Cambria"/>
              </a:rPr>
              <a:t>Set</a:t>
            </a:r>
            <a:r>
              <a:rPr sz="2800" spc="135" dirty="0">
                <a:solidFill>
                  <a:srgbClr val="333333"/>
                </a:solidFill>
                <a:latin typeface="Cambria"/>
                <a:cs typeface="Cambria"/>
              </a:rPr>
              <a:t> </a:t>
            </a:r>
            <a:r>
              <a:rPr sz="2800" spc="150" dirty="0">
                <a:solidFill>
                  <a:srgbClr val="333333"/>
                </a:solidFill>
                <a:latin typeface="Cambria"/>
                <a:cs typeface="Cambria"/>
              </a:rPr>
              <a:t>If </a:t>
            </a:r>
            <a:r>
              <a:rPr sz="2800" spc="140" dirty="0">
                <a:solidFill>
                  <a:srgbClr val="333333"/>
                </a:solidFill>
                <a:latin typeface="Cambria"/>
                <a:cs typeface="Cambria"/>
              </a:rPr>
              <a:t>Less</a:t>
            </a:r>
            <a:r>
              <a:rPr sz="2800" spc="155" dirty="0">
                <a:solidFill>
                  <a:srgbClr val="333333"/>
                </a:solidFill>
                <a:latin typeface="Cambria"/>
                <a:cs typeface="Cambria"/>
              </a:rPr>
              <a:t> </a:t>
            </a:r>
            <a:r>
              <a:rPr sz="2800" spc="175" dirty="0">
                <a:solidFill>
                  <a:srgbClr val="333333"/>
                </a:solidFill>
                <a:latin typeface="Cambria"/>
                <a:cs typeface="Cambria"/>
              </a:rPr>
              <a:t>Than</a:t>
            </a:r>
            <a:r>
              <a:rPr sz="2800" spc="165" dirty="0">
                <a:solidFill>
                  <a:srgbClr val="333333"/>
                </a:solidFill>
                <a:latin typeface="Cambria"/>
                <a:cs typeface="Cambria"/>
              </a:rPr>
              <a:t> </a:t>
            </a:r>
            <a:r>
              <a:rPr sz="2800" spc="55" dirty="0">
                <a:solidFill>
                  <a:srgbClr val="333333"/>
                </a:solidFill>
                <a:latin typeface="Cambria"/>
                <a:cs typeface="Cambria"/>
              </a:rPr>
              <a:t>Zero</a:t>
            </a:r>
            <a:endParaRPr sz="2800">
              <a:latin typeface="Cambria"/>
              <a:cs typeface="Cambria"/>
            </a:endParaRPr>
          </a:p>
          <a:p>
            <a:pPr marL="12700">
              <a:lnSpc>
                <a:spcPct val="100000"/>
              </a:lnSpc>
              <a:spcBef>
                <a:spcPts val="1005"/>
              </a:spcBef>
            </a:pPr>
            <a:r>
              <a:rPr sz="2800" spc="280" dirty="0">
                <a:solidFill>
                  <a:srgbClr val="333333"/>
                </a:solidFill>
                <a:latin typeface="Cambria"/>
                <a:cs typeface="Cambria"/>
              </a:rPr>
              <a:t>SNEZ:</a:t>
            </a:r>
            <a:r>
              <a:rPr sz="2800" spc="160" dirty="0">
                <a:solidFill>
                  <a:srgbClr val="333333"/>
                </a:solidFill>
                <a:latin typeface="Cambria"/>
                <a:cs typeface="Cambria"/>
              </a:rPr>
              <a:t> </a:t>
            </a:r>
            <a:r>
              <a:rPr sz="2800" spc="180" dirty="0">
                <a:solidFill>
                  <a:srgbClr val="333333"/>
                </a:solidFill>
                <a:latin typeface="Cambria"/>
                <a:cs typeface="Cambria"/>
              </a:rPr>
              <a:t>Set</a:t>
            </a:r>
            <a:r>
              <a:rPr sz="2800" spc="135" dirty="0">
                <a:solidFill>
                  <a:srgbClr val="333333"/>
                </a:solidFill>
                <a:latin typeface="Cambria"/>
                <a:cs typeface="Cambria"/>
              </a:rPr>
              <a:t> </a:t>
            </a:r>
            <a:r>
              <a:rPr sz="2800" spc="155" dirty="0">
                <a:solidFill>
                  <a:srgbClr val="333333"/>
                </a:solidFill>
                <a:latin typeface="Cambria"/>
                <a:cs typeface="Cambria"/>
              </a:rPr>
              <a:t>If </a:t>
            </a:r>
            <a:r>
              <a:rPr sz="2800" spc="140" dirty="0">
                <a:solidFill>
                  <a:srgbClr val="333333"/>
                </a:solidFill>
                <a:latin typeface="Cambria"/>
                <a:cs typeface="Cambria"/>
              </a:rPr>
              <a:t>Not</a:t>
            </a:r>
            <a:r>
              <a:rPr sz="2800" spc="150" dirty="0">
                <a:solidFill>
                  <a:srgbClr val="333333"/>
                </a:solidFill>
                <a:latin typeface="Cambria"/>
                <a:cs typeface="Cambria"/>
              </a:rPr>
              <a:t> </a:t>
            </a:r>
            <a:r>
              <a:rPr sz="2800" spc="175" dirty="0">
                <a:solidFill>
                  <a:srgbClr val="333333"/>
                </a:solidFill>
                <a:latin typeface="Cambria"/>
                <a:cs typeface="Cambria"/>
              </a:rPr>
              <a:t>Equal </a:t>
            </a:r>
            <a:r>
              <a:rPr sz="2800" spc="20" dirty="0">
                <a:solidFill>
                  <a:srgbClr val="333333"/>
                </a:solidFill>
                <a:latin typeface="Cambria"/>
                <a:cs typeface="Cambria"/>
              </a:rPr>
              <a:t>to</a:t>
            </a:r>
            <a:r>
              <a:rPr sz="2800" spc="150" dirty="0">
                <a:solidFill>
                  <a:srgbClr val="333333"/>
                </a:solidFill>
                <a:latin typeface="Cambria"/>
                <a:cs typeface="Cambria"/>
              </a:rPr>
              <a:t> </a:t>
            </a:r>
            <a:r>
              <a:rPr sz="2800" spc="55" dirty="0">
                <a:solidFill>
                  <a:srgbClr val="333333"/>
                </a:solidFill>
                <a:latin typeface="Cambria"/>
                <a:cs typeface="Cambria"/>
              </a:rPr>
              <a:t>Zero</a:t>
            </a:r>
            <a:endParaRPr sz="2800">
              <a:latin typeface="Cambria"/>
              <a:cs typeface="Cambria"/>
            </a:endParaRPr>
          </a:p>
        </p:txBody>
      </p:sp>
      <p:graphicFrame>
        <p:nvGraphicFramePr>
          <p:cNvPr id="8" name="object 8"/>
          <p:cNvGraphicFramePr>
            <a:graphicFrameLocks noGrp="1"/>
          </p:cNvGraphicFramePr>
          <p:nvPr/>
        </p:nvGraphicFramePr>
        <p:xfrm>
          <a:off x="6767297" y="4525621"/>
          <a:ext cx="5418454" cy="1559458"/>
        </p:xfrm>
        <a:graphic>
          <a:graphicData uri="http://schemas.openxmlformats.org/drawingml/2006/table">
            <a:tbl>
              <a:tblPr firstRow="1" bandRow="1">
                <a:tableStyleId>{2D5ABB26-0587-4C30-8999-92F81FD0307C}</a:tableStyleId>
              </a:tblPr>
              <a:tblGrid>
                <a:gridCol w="2708910">
                  <a:extLst>
                    <a:ext uri="{9D8B030D-6E8A-4147-A177-3AD203B41FA5}">
                      <a16:colId xmlns:a16="http://schemas.microsoft.com/office/drawing/2014/main" val="20000"/>
                    </a:ext>
                  </a:extLst>
                </a:gridCol>
                <a:gridCol w="2709544">
                  <a:extLst>
                    <a:ext uri="{9D8B030D-6E8A-4147-A177-3AD203B41FA5}">
                      <a16:colId xmlns:a16="http://schemas.microsoft.com/office/drawing/2014/main" val="20001"/>
                    </a:ext>
                  </a:extLst>
                </a:gridCol>
              </a:tblGrid>
              <a:tr h="370713">
                <a:tc>
                  <a:txBody>
                    <a:bodyPr/>
                    <a:lstStyle/>
                    <a:p>
                      <a:pPr algn="ctr">
                        <a:lnSpc>
                          <a:spcPct val="100000"/>
                        </a:lnSpc>
                        <a:spcBef>
                          <a:spcPts val="270"/>
                        </a:spcBef>
                      </a:pPr>
                      <a:r>
                        <a:rPr sz="1800" b="1" dirty="0">
                          <a:solidFill>
                            <a:srgbClr val="4471C4"/>
                          </a:solidFill>
                          <a:latin typeface="Calibri"/>
                          <a:cs typeface="Calibri"/>
                        </a:rPr>
                        <a:t>C</a:t>
                      </a:r>
                      <a:r>
                        <a:rPr sz="1800" b="1" spc="-45" dirty="0">
                          <a:solidFill>
                            <a:srgbClr val="4471C4"/>
                          </a:solidFill>
                          <a:latin typeface="Calibri"/>
                          <a:cs typeface="Calibri"/>
                        </a:rPr>
                        <a:t> </a:t>
                      </a:r>
                      <a:r>
                        <a:rPr sz="1800" b="1" spc="-5" dirty="0">
                          <a:solidFill>
                            <a:srgbClr val="4471C4"/>
                          </a:solidFill>
                          <a:latin typeface="Calibri"/>
                          <a:cs typeface="Calibri"/>
                        </a:rPr>
                        <a:t>code</a:t>
                      </a:r>
                      <a:endParaRPr sz="1800">
                        <a:latin typeface="Calibri"/>
                        <a:cs typeface="Calibri"/>
                      </a:endParaRPr>
                    </a:p>
                  </a:txBody>
                  <a:tcPr marL="0" marR="0" marT="34290" marB="0">
                    <a:lnL w="12700">
                      <a:solidFill>
                        <a:srgbClr val="4471C4"/>
                      </a:solidFill>
                      <a:prstDash val="solid"/>
                    </a:lnL>
                    <a:lnR w="12700">
                      <a:solidFill>
                        <a:srgbClr val="4471C4"/>
                      </a:solidFill>
                      <a:prstDash val="solid"/>
                    </a:lnR>
                    <a:lnT w="12700">
                      <a:solidFill>
                        <a:srgbClr val="4471C4"/>
                      </a:solidFill>
                      <a:prstDash val="solid"/>
                    </a:lnT>
                    <a:lnB w="53975">
                      <a:solidFill>
                        <a:srgbClr val="4471C4"/>
                      </a:solidFill>
                      <a:prstDash val="solid"/>
                    </a:lnB>
                  </a:tcPr>
                </a:tc>
                <a:tc>
                  <a:txBody>
                    <a:bodyPr/>
                    <a:lstStyle/>
                    <a:p>
                      <a:pPr marL="789305">
                        <a:lnSpc>
                          <a:spcPct val="100000"/>
                        </a:lnSpc>
                        <a:spcBef>
                          <a:spcPts val="270"/>
                        </a:spcBef>
                      </a:pPr>
                      <a:r>
                        <a:rPr sz="1800" b="1" spc="-5" dirty="0">
                          <a:solidFill>
                            <a:srgbClr val="4471C4"/>
                          </a:solidFill>
                          <a:latin typeface="Calibri"/>
                          <a:cs typeface="Calibri"/>
                        </a:rPr>
                        <a:t>RISC-V</a:t>
                      </a:r>
                      <a:r>
                        <a:rPr sz="1800" b="1" spc="-40" dirty="0">
                          <a:solidFill>
                            <a:srgbClr val="4471C4"/>
                          </a:solidFill>
                          <a:latin typeface="Calibri"/>
                          <a:cs typeface="Calibri"/>
                        </a:rPr>
                        <a:t> </a:t>
                      </a:r>
                      <a:r>
                        <a:rPr sz="1800" b="1" spc="-5" dirty="0">
                          <a:solidFill>
                            <a:srgbClr val="4471C4"/>
                          </a:solidFill>
                          <a:latin typeface="Calibri"/>
                          <a:cs typeface="Calibri"/>
                        </a:rPr>
                        <a:t>code</a:t>
                      </a:r>
                      <a:endParaRPr sz="1800">
                        <a:latin typeface="Calibri"/>
                        <a:cs typeface="Calibri"/>
                      </a:endParaRPr>
                    </a:p>
                  </a:txBody>
                  <a:tcPr marL="0" marR="0" marT="34290" marB="0">
                    <a:lnL w="12700">
                      <a:solidFill>
                        <a:srgbClr val="4471C4"/>
                      </a:solidFill>
                      <a:prstDash val="solid"/>
                    </a:lnL>
                    <a:lnR w="12700">
                      <a:solidFill>
                        <a:srgbClr val="4471C4"/>
                      </a:solidFill>
                      <a:prstDash val="solid"/>
                    </a:lnR>
                    <a:lnT w="12700">
                      <a:solidFill>
                        <a:srgbClr val="4471C4"/>
                      </a:solidFill>
                      <a:prstDash val="solid"/>
                    </a:lnT>
                    <a:lnB w="53975">
                      <a:solidFill>
                        <a:srgbClr val="4471C4"/>
                      </a:solidFill>
                      <a:prstDash val="solid"/>
                    </a:lnB>
                  </a:tcPr>
                </a:tc>
                <a:extLst>
                  <a:ext uri="{0D108BD9-81ED-4DB2-BD59-A6C34878D82A}">
                    <a16:rowId xmlns:a16="http://schemas.microsoft.com/office/drawing/2014/main" val="10000"/>
                  </a:ext>
                </a:extLst>
              </a:tr>
              <a:tr h="1188745">
                <a:tc>
                  <a:txBody>
                    <a:bodyPr/>
                    <a:lstStyle/>
                    <a:p>
                      <a:pPr marL="1343660" marR="831850" indent="-243204">
                        <a:lnSpc>
                          <a:spcPct val="100000"/>
                        </a:lnSpc>
                        <a:spcBef>
                          <a:spcPts val="270"/>
                        </a:spcBef>
                      </a:pPr>
                      <a:r>
                        <a:rPr sz="1800" spc="-5" dirty="0">
                          <a:solidFill>
                            <a:srgbClr val="005392"/>
                          </a:solidFill>
                          <a:latin typeface="Calibri"/>
                          <a:cs typeface="Calibri"/>
                        </a:rPr>
                        <a:t>if</a:t>
                      </a:r>
                      <a:r>
                        <a:rPr sz="1800" spc="-60" dirty="0">
                          <a:solidFill>
                            <a:srgbClr val="005392"/>
                          </a:solidFill>
                          <a:latin typeface="Calibri"/>
                          <a:cs typeface="Calibri"/>
                        </a:rPr>
                        <a:t> </a:t>
                      </a:r>
                      <a:r>
                        <a:rPr sz="1800" spc="-5" dirty="0">
                          <a:solidFill>
                            <a:srgbClr val="005392"/>
                          </a:solidFill>
                          <a:latin typeface="Calibri"/>
                          <a:cs typeface="Calibri"/>
                        </a:rPr>
                        <a:t>(a==0) </a:t>
                      </a:r>
                      <a:r>
                        <a:rPr sz="1800" spc="-395" dirty="0">
                          <a:solidFill>
                            <a:srgbClr val="005392"/>
                          </a:solidFill>
                          <a:latin typeface="Calibri"/>
                          <a:cs typeface="Calibri"/>
                        </a:rPr>
                        <a:t> </a:t>
                      </a:r>
                      <a:r>
                        <a:rPr sz="1800" spc="-10" dirty="0">
                          <a:solidFill>
                            <a:srgbClr val="005392"/>
                          </a:solidFill>
                          <a:latin typeface="Calibri"/>
                          <a:cs typeface="Calibri"/>
                        </a:rPr>
                        <a:t>c=1;</a:t>
                      </a:r>
                      <a:endParaRPr sz="1800">
                        <a:latin typeface="Calibri"/>
                        <a:cs typeface="Calibri"/>
                      </a:endParaRPr>
                    </a:p>
                    <a:p>
                      <a:pPr marL="1169670">
                        <a:lnSpc>
                          <a:spcPct val="100000"/>
                        </a:lnSpc>
                      </a:pPr>
                      <a:r>
                        <a:rPr sz="1800" dirty="0">
                          <a:solidFill>
                            <a:srgbClr val="005392"/>
                          </a:solidFill>
                          <a:latin typeface="Calibri"/>
                          <a:cs typeface="Calibri"/>
                        </a:rPr>
                        <a:t>else</a:t>
                      </a:r>
                      <a:endParaRPr sz="1800">
                        <a:latin typeface="Calibri"/>
                        <a:cs typeface="Calibri"/>
                      </a:endParaRPr>
                    </a:p>
                    <a:p>
                      <a:pPr marL="1317625">
                        <a:lnSpc>
                          <a:spcPct val="100000"/>
                        </a:lnSpc>
                      </a:pPr>
                      <a:r>
                        <a:rPr sz="1800" spc="-10" dirty="0">
                          <a:solidFill>
                            <a:srgbClr val="005392"/>
                          </a:solidFill>
                          <a:latin typeface="Calibri"/>
                          <a:cs typeface="Calibri"/>
                        </a:rPr>
                        <a:t>c=0;</a:t>
                      </a:r>
                      <a:endParaRPr sz="1800">
                        <a:latin typeface="Calibri"/>
                        <a:cs typeface="Calibri"/>
                      </a:endParaRPr>
                    </a:p>
                  </a:txBody>
                  <a:tcPr marL="0" marR="0" marT="34290" marB="0">
                    <a:lnL w="12700">
                      <a:solidFill>
                        <a:srgbClr val="4471C4"/>
                      </a:solidFill>
                      <a:prstDash val="solid"/>
                    </a:lnL>
                    <a:lnR w="12700">
                      <a:solidFill>
                        <a:srgbClr val="4471C4"/>
                      </a:solidFill>
                      <a:prstDash val="solid"/>
                    </a:lnR>
                    <a:lnT w="53975">
                      <a:solidFill>
                        <a:srgbClr val="4471C4"/>
                      </a:solidFill>
                      <a:prstDash val="solid"/>
                    </a:lnT>
                    <a:lnB w="12700">
                      <a:solidFill>
                        <a:srgbClr val="4471C4"/>
                      </a:solidFill>
                      <a:prstDash val="solid"/>
                    </a:lnB>
                  </a:tcPr>
                </a:tc>
                <a:tc>
                  <a:txBody>
                    <a:bodyPr/>
                    <a:lstStyle/>
                    <a:p>
                      <a:pPr marL="765175">
                        <a:lnSpc>
                          <a:spcPct val="100000"/>
                        </a:lnSpc>
                        <a:spcBef>
                          <a:spcPts val="320"/>
                        </a:spcBef>
                      </a:pPr>
                      <a:r>
                        <a:rPr sz="1800" spc="-5" dirty="0">
                          <a:solidFill>
                            <a:srgbClr val="005392"/>
                          </a:solidFill>
                          <a:latin typeface="Arial MT"/>
                          <a:cs typeface="Arial MT"/>
                        </a:rPr>
                        <a:t>seqz</a:t>
                      </a:r>
                      <a:r>
                        <a:rPr sz="1800" spc="-25" dirty="0">
                          <a:solidFill>
                            <a:srgbClr val="005392"/>
                          </a:solidFill>
                          <a:latin typeface="Arial MT"/>
                          <a:cs typeface="Arial MT"/>
                        </a:rPr>
                        <a:t> </a:t>
                      </a:r>
                      <a:r>
                        <a:rPr sz="1800" spc="-5" dirty="0">
                          <a:solidFill>
                            <a:srgbClr val="005392"/>
                          </a:solidFill>
                          <a:latin typeface="Arial MT"/>
                          <a:cs typeface="Arial MT"/>
                        </a:rPr>
                        <a:t>a2,</a:t>
                      </a:r>
                      <a:r>
                        <a:rPr sz="1800" spc="-20" dirty="0">
                          <a:solidFill>
                            <a:srgbClr val="005392"/>
                          </a:solidFill>
                          <a:latin typeface="Arial MT"/>
                          <a:cs typeface="Arial MT"/>
                        </a:rPr>
                        <a:t> </a:t>
                      </a:r>
                      <a:r>
                        <a:rPr sz="1800" spc="-5" dirty="0">
                          <a:solidFill>
                            <a:srgbClr val="005392"/>
                          </a:solidFill>
                          <a:latin typeface="Arial MT"/>
                          <a:cs typeface="Arial MT"/>
                        </a:rPr>
                        <a:t>a0</a:t>
                      </a:r>
                      <a:endParaRPr sz="1800">
                        <a:latin typeface="Arial MT"/>
                        <a:cs typeface="Arial MT"/>
                      </a:endParaRPr>
                    </a:p>
                  </a:txBody>
                  <a:tcPr marL="0" marR="0" marT="40640" marB="0">
                    <a:lnL w="12700">
                      <a:solidFill>
                        <a:srgbClr val="4471C4"/>
                      </a:solidFill>
                      <a:prstDash val="solid"/>
                    </a:lnL>
                    <a:lnR w="12700">
                      <a:solidFill>
                        <a:srgbClr val="4471C4"/>
                      </a:solidFill>
                      <a:prstDash val="solid"/>
                    </a:lnR>
                    <a:lnT w="53975">
                      <a:solidFill>
                        <a:srgbClr val="4471C4"/>
                      </a:solidFill>
                      <a:prstDash val="solid"/>
                    </a:lnT>
                    <a:lnB w="12700">
                      <a:solidFill>
                        <a:srgbClr val="4471C4"/>
                      </a:solidFill>
                      <a:prstDash val="solid"/>
                    </a:lnB>
                  </a:tcPr>
                </a:tc>
                <a:extLst>
                  <a:ext uri="{0D108BD9-81ED-4DB2-BD59-A6C34878D82A}">
                    <a16:rowId xmlns:a16="http://schemas.microsoft.com/office/drawing/2014/main" val="10001"/>
                  </a:ext>
                </a:extLst>
              </a:tr>
            </a:tbl>
          </a:graphicData>
        </a:graphic>
      </p:graphicFrame>
      <p:sp>
        <p:nvSpPr>
          <p:cNvPr id="9" name="object 9"/>
          <p:cNvSpPr txBox="1"/>
          <p:nvPr/>
        </p:nvSpPr>
        <p:spPr>
          <a:xfrm>
            <a:off x="7963916" y="3912234"/>
            <a:ext cx="2917825"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5392"/>
                </a:solidFill>
                <a:latin typeface="Arial MT"/>
                <a:cs typeface="Arial MT"/>
              </a:rPr>
              <a:t>Assuming a/b/c are stored in </a:t>
            </a:r>
            <a:r>
              <a:rPr sz="1800" spc="-495" dirty="0">
                <a:solidFill>
                  <a:srgbClr val="005392"/>
                </a:solidFill>
                <a:latin typeface="Arial MT"/>
                <a:cs typeface="Arial MT"/>
              </a:rPr>
              <a:t> </a:t>
            </a:r>
            <a:r>
              <a:rPr sz="1800" spc="-5" dirty="0">
                <a:solidFill>
                  <a:srgbClr val="005392"/>
                </a:solidFill>
                <a:latin typeface="Arial MT"/>
                <a:cs typeface="Arial MT"/>
              </a:rPr>
              <a:t>a0/a1/a2</a:t>
            </a:r>
            <a:r>
              <a:rPr sz="1800" spc="-20" dirty="0">
                <a:solidFill>
                  <a:srgbClr val="005392"/>
                </a:solidFill>
                <a:latin typeface="Arial MT"/>
                <a:cs typeface="Arial MT"/>
              </a:rPr>
              <a:t> </a:t>
            </a:r>
            <a:r>
              <a:rPr sz="1800" spc="-15" dirty="0">
                <a:solidFill>
                  <a:srgbClr val="005392"/>
                </a:solidFill>
                <a:latin typeface="Arial MT"/>
                <a:cs typeface="Arial MT"/>
              </a:rPr>
              <a:t>respectively.</a:t>
            </a:r>
            <a:endParaRPr sz="1800">
              <a:latin typeface="Arial MT"/>
              <a:cs typeface="Arial MT"/>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83467" y="710072"/>
            <a:ext cx="11527081" cy="5343185"/>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a:extLst>
              <a:ext uri="{FF2B5EF4-FFF2-40B4-BE49-F238E27FC236}">
                <a16:creationId xmlns:a16="http://schemas.microsoft.com/office/drawing/2014/main" id="{2C8DDF00-5D80-BAA6-C4FE-8CEB617FDE13}"/>
              </a:ext>
            </a:extLst>
          </p:cNvPr>
          <p:cNvSpPr>
            <a:spLocks noGrp="1" noChangeArrowheads="1"/>
          </p:cNvSpPr>
          <p:nvPr>
            <p:ph type="title"/>
          </p:nvPr>
        </p:nvSpPr>
        <p:spPr/>
        <p:txBody>
          <a:bodyPr/>
          <a:lstStyle/>
          <a:p>
            <a:pPr eaLnBrk="1" hangingPunct="1"/>
            <a:r>
              <a:rPr lang="en-US" altLang="en-US"/>
              <a:t>Procedure Calling</a:t>
            </a:r>
            <a:endParaRPr lang="en-AU" altLang="en-US"/>
          </a:p>
        </p:txBody>
      </p:sp>
      <p:sp>
        <p:nvSpPr>
          <p:cNvPr id="75780" name="Rectangle 3">
            <a:extLst>
              <a:ext uri="{FF2B5EF4-FFF2-40B4-BE49-F238E27FC236}">
                <a16:creationId xmlns:a16="http://schemas.microsoft.com/office/drawing/2014/main" id="{7C55A3D1-D186-1278-F7AD-BE21B9A90C98}"/>
              </a:ext>
            </a:extLst>
          </p:cNvPr>
          <p:cNvSpPr>
            <a:spLocks noGrp="1" noChangeArrowheads="1"/>
          </p:cNvSpPr>
          <p:nvPr>
            <p:ph type="body" idx="1"/>
          </p:nvPr>
        </p:nvSpPr>
        <p:spPr/>
        <p:txBody>
          <a:bodyPr/>
          <a:lstStyle/>
          <a:p>
            <a:pPr marL="0" indent="0">
              <a:buNone/>
            </a:pPr>
            <a:r>
              <a:rPr lang="en-US" altLang="en-US" dirty="0"/>
              <a:t>Steps required</a:t>
            </a:r>
          </a:p>
          <a:p>
            <a:pPr marL="990600" lvl="1" indent="-533400">
              <a:buFont typeface="Wingdings" panose="05000000000000000000" pitchFamily="2" charset="2"/>
              <a:buAutoNum type="arabicPeriod"/>
            </a:pPr>
            <a:r>
              <a:rPr lang="en-US" altLang="en-US" dirty="0"/>
              <a:t>Place parameters in registers x10 to x17</a:t>
            </a:r>
          </a:p>
          <a:p>
            <a:pPr marL="990600" lvl="1" indent="-533400">
              <a:buFont typeface="Wingdings" panose="05000000000000000000" pitchFamily="2" charset="2"/>
              <a:buAutoNum type="arabicPeriod"/>
            </a:pPr>
            <a:r>
              <a:rPr lang="en-US" altLang="en-US" dirty="0"/>
              <a:t>Transfer control to procedure</a:t>
            </a:r>
          </a:p>
          <a:p>
            <a:pPr marL="990600" lvl="1" indent="-533400">
              <a:buFont typeface="Wingdings" panose="05000000000000000000" pitchFamily="2" charset="2"/>
              <a:buAutoNum type="arabicPeriod"/>
            </a:pPr>
            <a:r>
              <a:rPr lang="en-US" altLang="en-US" dirty="0"/>
              <a:t>Acquire storage for procedure</a:t>
            </a:r>
          </a:p>
          <a:p>
            <a:pPr marL="990600" lvl="1" indent="-533400">
              <a:buFont typeface="Wingdings" panose="05000000000000000000" pitchFamily="2" charset="2"/>
              <a:buAutoNum type="arabicPeriod"/>
            </a:pPr>
            <a:r>
              <a:rPr lang="en-US" altLang="en-US" dirty="0"/>
              <a:t>Perform procedure’s operations</a:t>
            </a:r>
          </a:p>
          <a:p>
            <a:pPr marL="990600" lvl="1" indent="-533400">
              <a:buFont typeface="Wingdings" panose="05000000000000000000" pitchFamily="2" charset="2"/>
              <a:buAutoNum type="arabicPeriod"/>
            </a:pPr>
            <a:r>
              <a:rPr lang="en-US" altLang="en-US" dirty="0"/>
              <a:t>Place result in register for caller</a:t>
            </a:r>
          </a:p>
          <a:p>
            <a:pPr marL="990600" lvl="1" indent="-533400">
              <a:buFont typeface="Wingdings" panose="05000000000000000000" pitchFamily="2" charset="2"/>
              <a:buAutoNum type="arabicPeriod"/>
            </a:pPr>
            <a:r>
              <a:rPr lang="en-US" altLang="en-US" dirty="0"/>
              <a:t>Return to place of call (address in x1)</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a:extLst>
              <a:ext uri="{FF2B5EF4-FFF2-40B4-BE49-F238E27FC236}">
                <a16:creationId xmlns:a16="http://schemas.microsoft.com/office/drawing/2014/main" id="{13D71D30-2D0E-0630-ECB5-EDCCCED1EB15}"/>
              </a:ext>
            </a:extLst>
          </p:cNvPr>
          <p:cNvSpPr>
            <a:spLocks noGrp="1" noChangeArrowheads="1"/>
          </p:cNvSpPr>
          <p:nvPr>
            <p:ph type="title"/>
          </p:nvPr>
        </p:nvSpPr>
        <p:spPr/>
        <p:txBody>
          <a:bodyPr/>
          <a:lstStyle/>
          <a:p>
            <a:pPr eaLnBrk="1" hangingPunct="1"/>
            <a:r>
              <a:rPr lang="en-US" altLang="en-US"/>
              <a:t>Procedure Call Instructions</a:t>
            </a:r>
            <a:endParaRPr lang="en-AU" altLang="en-US"/>
          </a:p>
        </p:txBody>
      </p:sp>
      <p:sp>
        <p:nvSpPr>
          <p:cNvPr id="77828" name="Rectangle 3">
            <a:extLst>
              <a:ext uri="{FF2B5EF4-FFF2-40B4-BE49-F238E27FC236}">
                <a16:creationId xmlns:a16="http://schemas.microsoft.com/office/drawing/2014/main" id="{4061B22B-72F9-8C5E-8AFC-A1FB5251DA86}"/>
              </a:ext>
            </a:extLst>
          </p:cNvPr>
          <p:cNvSpPr>
            <a:spLocks noGrp="1" noChangeArrowheads="1"/>
          </p:cNvSpPr>
          <p:nvPr>
            <p:ph type="body" idx="1"/>
          </p:nvPr>
        </p:nvSpPr>
        <p:spPr/>
        <p:txBody>
          <a:bodyPr/>
          <a:lstStyle/>
          <a:p>
            <a:pPr eaLnBrk="1" hangingPunct="1"/>
            <a:r>
              <a:rPr lang="en-US" altLang="en-US"/>
              <a:t>Procedure call: jump and link</a:t>
            </a:r>
          </a:p>
          <a:p>
            <a:pPr eaLnBrk="1" hangingPunct="1">
              <a:buFont typeface="Wingdings" panose="05000000000000000000" pitchFamily="2" charset="2"/>
              <a:buNone/>
            </a:pPr>
            <a:r>
              <a:rPr lang="en-US" altLang="en-US">
                <a:latin typeface="Lucida Console" panose="020B0609040504020204" pitchFamily="49" charset="0"/>
              </a:rPr>
              <a:t>	jal x1, ProcedureLabel</a:t>
            </a:r>
          </a:p>
          <a:p>
            <a:pPr lvl="1" eaLnBrk="1" hangingPunct="1"/>
            <a:r>
              <a:rPr lang="en-US" altLang="en-US"/>
              <a:t>Address of following instruction put in x1</a:t>
            </a:r>
          </a:p>
          <a:p>
            <a:pPr lvl="1" eaLnBrk="1" hangingPunct="1"/>
            <a:r>
              <a:rPr lang="en-US" altLang="en-US"/>
              <a:t>Jumps to target address</a:t>
            </a:r>
          </a:p>
          <a:p>
            <a:pPr eaLnBrk="1" hangingPunct="1"/>
            <a:r>
              <a:rPr lang="en-US" altLang="en-US"/>
              <a:t>Procedure return: jump and link register</a:t>
            </a:r>
          </a:p>
          <a:p>
            <a:pPr eaLnBrk="1" hangingPunct="1">
              <a:buFont typeface="Wingdings" panose="05000000000000000000" pitchFamily="2" charset="2"/>
              <a:buNone/>
            </a:pPr>
            <a:r>
              <a:rPr lang="en-US" altLang="en-US">
                <a:latin typeface="Lucida Console" panose="020B0609040504020204" pitchFamily="49" charset="0"/>
              </a:rPr>
              <a:t>	jalr x0, 0(x1)</a:t>
            </a:r>
          </a:p>
          <a:p>
            <a:pPr lvl="1" eaLnBrk="1" hangingPunct="1"/>
            <a:r>
              <a:rPr lang="en-US" altLang="en-US"/>
              <a:t>Like jal, but jumps to 0 + address in x1</a:t>
            </a:r>
          </a:p>
          <a:p>
            <a:pPr lvl="1" eaLnBrk="1" hangingPunct="1"/>
            <a:r>
              <a:rPr lang="en-US" altLang="en-US"/>
              <a:t>Use x0 as rd (x0 cannot be changed)</a:t>
            </a:r>
          </a:p>
          <a:p>
            <a:pPr lvl="1" eaLnBrk="1" hangingPunct="1"/>
            <a:r>
              <a:rPr lang="en-US" altLang="en-US"/>
              <a:t>Can also be used for computed jumps</a:t>
            </a:r>
          </a:p>
          <a:p>
            <a:pPr lvl="2" eaLnBrk="1" hangingPunct="1"/>
            <a:r>
              <a:rPr lang="en-US" altLang="en-US"/>
              <a:t>e.g., for case/switch statements</a:t>
            </a:r>
            <a:endParaRPr lang="en-AU"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a:extLst>
              <a:ext uri="{FF2B5EF4-FFF2-40B4-BE49-F238E27FC236}">
                <a16:creationId xmlns:a16="http://schemas.microsoft.com/office/drawing/2014/main" id="{85DC55DE-9E89-7ACC-7172-62712C9EC339}"/>
              </a:ext>
            </a:extLst>
          </p:cNvPr>
          <p:cNvSpPr>
            <a:spLocks noGrp="1" noChangeArrowheads="1"/>
          </p:cNvSpPr>
          <p:nvPr>
            <p:ph type="title"/>
          </p:nvPr>
        </p:nvSpPr>
        <p:spPr/>
        <p:txBody>
          <a:bodyPr/>
          <a:lstStyle/>
          <a:p>
            <a:pPr eaLnBrk="1" hangingPunct="1"/>
            <a:r>
              <a:rPr lang="en-US" altLang="en-US"/>
              <a:t>Leaf Procedure Example</a:t>
            </a:r>
            <a:endParaRPr lang="en-AU" altLang="en-US"/>
          </a:p>
        </p:txBody>
      </p:sp>
      <p:sp>
        <p:nvSpPr>
          <p:cNvPr id="79876" name="Rectangle 3">
            <a:extLst>
              <a:ext uri="{FF2B5EF4-FFF2-40B4-BE49-F238E27FC236}">
                <a16:creationId xmlns:a16="http://schemas.microsoft.com/office/drawing/2014/main" id="{0A8764C3-8E19-89EA-D617-4A763B539DF4}"/>
              </a:ext>
            </a:extLst>
          </p:cNvPr>
          <p:cNvSpPr>
            <a:spLocks noGrp="1" noChangeArrowheads="1"/>
          </p:cNvSpPr>
          <p:nvPr>
            <p:ph type="body" idx="1"/>
          </p:nvPr>
        </p:nvSpPr>
        <p:spPr/>
        <p:txBody>
          <a:bodyPr>
            <a:normAutofit lnSpcReduction="10000"/>
          </a:bodyPr>
          <a:lstStyle/>
          <a:p>
            <a:pPr eaLnBrk="1" hangingPunct="1"/>
            <a:r>
              <a:rPr lang="en-US" altLang="en-US"/>
              <a:t>C code:</a:t>
            </a:r>
          </a:p>
          <a:p>
            <a:pPr eaLnBrk="1" hangingPunct="1">
              <a:buFont typeface="Wingdings" panose="05000000000000000000" pitchFamily="2" charset="2"/>
              <a:buNone/>
            </a:pPr>
            <a:r>
              <a:rPr lang="en-US" altLang="en-US" sz="2400">
                <a:latin typeface="Lucida Console" panose="020B0609040504020204" pitchFamily="49" charset="0"/>
              </a:rPr>
              <a:t>	long long int leaf_example (</a:t>
            </a:r>
            <a:br>
              <a:rPr lang="en-US" altLang="en-US" sz="2400">
                <a:latin typeface="Lucida Console" panose="020B0609040504020204" pitchFamily="49" charset="0"/>
              </a:rPr>
            </a:br>
            <a:r>
              <a:rPr lang="en-US" altLang="en-US" sz="2400">
                <a:latin typeface="Lucida Console" panose="020B0609040504020204" pitchFamily="49" charset="0"/>
              </a:rPr>
              <a:t>	long long int g, long long int h,</a:t>
            </a:r>
            <a:br>
              <a:rPr lang="en-US" altLang="en-US" sz="2400">
                <a:latin typeface="Lucida Console" panose="020B0609040504020204" pitchFamily="49" charset="0"/>
              </a:rPr>
            </a:br>
            <a:r>
              <a:rPr lang="en-US" altLang="en-US" sz="2400">
                <a:latin typeface="Lucida Console" panose="020B0609040504020204" pitchFamily="49" charset="0"/>
              </a:rPr>
              <a:t>	long long int i, long long int j) {</a:t>
            </a:r>
            <a:br>
              <a:rPr lang="en-US" altLang="en-US" sz="2400">
                <a:latin typeface="Lucida Console" panose="020B0609040504020204" pitchFamily="49" charset="0"/>
              </a:rPr>
            </a:br>
            <a:r>
              <a:rPr lang="en-US" altLang="en-US" sz="2400">
                <a:latin typeface="Lucida Console" panose="020B0609040504020204" pitchFamily="49" charset="0"/>
              </a:rPr>
              <a:t>  long long int f;</a:t>
            </a:r>
            <a:br>
              <a:rPr lang="en-US" altLang="en-US" sz="2400">
                <a:latin typeface="Lucida Console" panose="020B0609040504020204" pitchFamily="49" charset="0"/>
              </a:rPr>
            </a:br>
            <a:r>
              <a:rPr lang="en-US" altLang="en-US" sz="2400">
                <a:latin typeface="Lucida Console" panose="020B0609040504020204" pitchFamily="49" charset="0"/>
              </a:rPr>
              <a:t>  f = (g + h) - (i + j);</a:t>
            </a:r>
            <a:br>
              <a:rPr lang="en-US" altLang="en-US" sz="2400">
                <a:latin typeface="Lucida Console" panose="020B0609040504020204" pitchFamily="49" charset="0"/>
              </a:rPr>
            </a:br>
            <a:r>
              <a:rPr lang="en-US" altLang="en-US" sz="2400">
                <a:latin typeface="Lucida Console" panose="020B0609040504020204" pitchFamily="49" charset="0"/>
              </a:rPr>
              <a:t>  return f;</a:t>
            </a:r>
            <a:br>
              <a:rPr lang="en-US" altLang="en-US" sz="2400">
                <a:latin typeface="Lucida Console" panose="020B0609040504020204" pitchFamily="49" charset="0"/>
              </a:rPr>
            </a:br>
            <a:r>
              <a:rPr lang="en-US" altLang="en-US" sz="2400">
                <a:latin typeface="Lucida Console" panose="020B0609040504020204" pitchFamily="49" charset="0"/>
              </a:rPr>
              <a:t>}</a:t>
            </a:r>
          </a:p>
          <a:p>
            <a:pPr lvl="1" eaLnBrk="1" hangingPunct="1"/>
            <a:r>
              <a:rPr lang="en-US" altLang="en-US"/>
              <a:t>Arguments g, …, j in x10, …, x13</a:t>
            </a:r>
          </a:p>
          <a:p>
            <a:pPr lvl="1" eaLnBrk="1" hangingPunct="1"/>
            <a:r>
              <a:rPr lang="en-US" altLang="en-US"/>
              <a:t>f in x20</a:t>
            </a:r>
          </a:p>
          <a:p>
            <a:pPr lvl="1" eaLnBrk="1" hangingPunct="1"/>
            <a:r>
              <a:rPr lang="en-US" altLang="en-US"/>
              <a:t>temporaries x5, x6</a:t>
            </a:r>
          </a:p>
          <a:p>
            <a:pPr lvl="1" eaLnBrk="1" hangingPunct="1"/>
            <a:r>
              <a:rPr lang="en-US" altLang="en-US"/>
              <a:t>Need to save x5, x6, x20 on stack</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a:extLst>
              <a:ext uri="{FF2B5EF4-FFF2-40B4-BE49-F238E27FC236}">
                <a16:creationId xmlns:a16="http://schemas.microsoft.com/office/drawing/2014/main" id="{018ED784-E29E-E164-5686-CD8A87987601}"/>
              </a:ext>
            </a:extLst>
          </p:cNvPr>
          <p:cNvSpPr>
            <a:spLocks noGrp="1" noChangeArrowheads="1"/>
          </p:cNvSpPr>
          <p:nvPr>
            <p:ph type="body" idx="1"/>
          </p:nvPr>
        </p:nvSpPr>
        <p:spPr>
          <a:xfrm>
            <a:off x="1774581" y="1393465"/>
            <a:ext cx="8270875" cy="5111750"/>
          </a:xfrm>
        </p:spPr>
        <p:txBody>
          <a:bodyPr>
            <a:normAutofit fontScale="92500" lnSpcReduction="20000"/>
          </a:bodyPr>
          <a:lstStyle/>
          <a:p>
            <a:pPr eaLnBrk="1" hangingPunct="1">
              <a:lnSpc>
                <a:spcPct val="90000"/>
              </a:lnSpc>
            </a:pPr>
            <a:r>
              <a:rPr lang="en-US" altLang="en-US" dirty="0"/>
              <a:t>RISC-V code:</a:t>
            </a:r>
          </a:p>
          <a:p>
            <a:pPr eaLnBrk="1" hangingPunct="1">
              <a:lnSpc>
                <a:spcPct val="90000"/>
              </a:lnSpc>
              <a:buFont typeface="Wingdings" panose="05000000000000000000" pitchFamily="2" charset="2"/>
              <a:buNone/>
            </a:pPr>
            <a:r>
              <a:rPr lang="en-US" altLang="en-US" sz="2000" dirty="0" err="1">
                <a:latin typeface="Lucida Console" panose="020B0609040504020204" pitchFamily="49" charset="0"/>
              </a:rPr>
              <a:t>leaf_example</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addi</a:t>
            </a:r>
            <a:r>
              <a:rPr lang="en-US" altLang="en-US" sz="2000" dirty="0">
                <a:latin typeface="Lucida Console" panose="020B0609040504020204" pitchFamily="49" charset="0"/>
              </a:rPr>
              <a:t> sp,sp,-24</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sd</a:t>
            </a:r>
            <a:r>
              <a:rPr lang="en-US" altLang="en-US" sz="2000" dirty="0">
                <a:latin typeface="Lucida Console" panose="020B0609040504020204" pitchFamily="49" charset="0"/>
              </a:rPr>
              <a:t>   x5,16(</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sd</a:t>
            </a:r>
            <a:r>
              <a:rPr lang="en-US" altLang="en-US" sz="2000" dirty="0">
                <a:latin typeface="Lucida Console" panose="020B0609040504020204" pitchFamily="49" charset="0"/>
              </a:rPr>
              <a:t>   x6,8(</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sd</a:t>
            </a:r>
            <a:r>
              <a:rPr lang="en-US" altLang="en-US" sz="2000" dirty="0">
                <a:latin typeface="Lucida Console" panose="020B0609040504020204" pitchFamily="49" charset="0"/>
              </a:rPr>
              <a:t>   x20,0(</a:t>
            </a:r>
            <a:r>
              <a:rPr lang="en-US" altLang="en-US" sz="2000" dirty="0" err="1">
                <a:latin typeface="Lucida Console" panose="020B0609040504020204" pitchFamily="49" charset="0"/>
              </a:rPr>
              <a:t>sp</a:t>
            </a:r>
            <a:endParaRPr lang="en-US" altLang="en-US" sz="2000" dirty="0">
              <a:latin typeface="Lucida Console" panose="020B0609040504020204" pitchFamily="49" charset="0"/>
            </a:endParaRP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add  x5,x10,x11</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add  x6,x12,x1</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sub  x20,x5,x6</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addi</a:t>
            </a:r>
            <a:r>
              <a:rPr lang="en-US" altLang="en-US" sz="2000" dirty="0">
                <a:latin typeface="Lucida Console" panose="020B0609040504020204" pitchFamily="49" charset="0"/>
              </a:rPr>
              <a:t> x10,x20,0</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ld</a:t>
            </a:r>
            <a:r>
              <a:rPr lang="en-US" altLang="en-US" sz="2000" dirty="0">
                <a:latin typeface="Lucida Console" panose="020B0609040504020204" pitchFamily="49" charset="0"/>
              </a:rPr>
              <a:t>   x20,0(</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ld</a:t>
            </a:r>
            <a:r>
              <a:rPr lang="en-US" altLang="en-US" sz="2000" dirty="0">
                <a:latin typeface="Lucida Console" panose="020B0609040504020204" pitchFamily="49" charset="0"/>
              </a:rPr>
              <a:t>   x6,8(</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ld</a:t>
            </a:r>
            <a:r>
              <a:rPr lang="en-US" altLang="en-US" sz="2000" dirty="0">
                <a:latin typeface="Lucida Console" panose="020B0609040504020204" pitchFamily="49" charset="0"/>
              </a:rPr>
              <a:t>   x5,16(</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addi</a:t>
            </a:r>
            <a:r>
              <a:rPr lang="en-US" altLang="en-US" sz="2000" dirty="0">
                <a:latin typeface="Lucida Console" panose="020B0609040504020204" pitchFamily="49" charset="0"/>
              </a:rPr>
              <a:t> sp,sp,24</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jalr</a:t>
            </a:r>
            <a:r>
              <a:rPr lang="en-US" altLang="en-US" sz="2000" dirty="0">
                <a:latin typeface="Lucida Console" panose="020B0609040504020204" pitchFamily="49" charset="0"/>
              </a:rPr>
              <a:t> x0,0(x1)</a:t>
            </a:r>
          </a:p>
          <a:p>
            <a:pPr eaLnBrk="1" hangingPunct="1">
              <a:lnSpc>
                <a:spcPct val="90000"/>
              </a:lnSpc>
              <a:buFont typeface="Wingdings" panose="05000000000000000000" pitchFamily="2" charset="2"/>
              <a:buNone/>
            </a:pPr>
            <a:endParaRPr lang="en-US" altLang="en-US" sz="2400" dirty="0">
              <a:latin typeface="Lucida Console" panose="020B0609040504020204" pitchFamily="49" charset="0"/>
            </a:endParaRPr>
          </a:p>
        </p:txBody>
      </p:sp>
      <p:sp>
        <p:nvSpPr>
          <p:cNvPr id="81924" name="Rectangle 2">
            <a:extLst>
              <a:ext uri="{FF2B5EF4-FFF2-40B4-BE49-F238E27FC236}">
                <a16:creationId xmlns:a16="http://schemas.microsoft.com/office/drawing/2014/main" id="{E30B64D2-048F-26C3-E003-12C72668B2E4}"/>
              </a:ext>
            </a:extLst>
          </p:cNvPr>
          <p:cNvSpPr>
            <a:spLocks noGrp="1" noChangeArrowheads="1"/>
          </p:cNvSpPr>
          <p:nvPr>
            <p:ph type="title"/>
          </p:nvPr>
        </p:nvSpPr>
        <p:spPr/>
        <p:txBody>
          <a:bodyPr/>
          <a:lstStyle/>
          <a:p>
            <a:pPr eaLnBrk="1" hangingPunct="1"/>
            <a:r>
              <a:rPr lang="en-US" altLang="en-US"/>
              <a:t>Leaf Procedure Example</a:t>
            </a:r>
            <a:endParaRPr lang="en-AU" altLang="en-US"/>
          </a:p>
        </p:txBody>
      </p:sp>
      <p:sp>
        <p:nvSpPr>
          <p:cNvPr id="81925" name="Text Box 4">
            <a:extLst>
              <a:ext uri="{FF2B5EF4-FFF2-40B4-BE49-F238E27FC236}">
                <a16:creationId xmlns:a16="http://schemas.microsoft.com/office/drawing/2014/main" id="{FB1A2452-3C21-E2A8-E123-A9F37C611526}"/>
              </a:ext>
            </a:extLst>
          </p:cNvPr>
          <p:cNvSpPr txBox="1">
            <a:spLocks noChangeArrowheads="1"/>
          </p:cNvSpPr>
          <p:nvPr/>
        </p:nvSpPr>
        <p:spPr bwMode="auto">
          <a:xfrm>
            <a:off x="6022730" y="2223729"/>
            <a:ext cx="279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ahoma" panose="020B0604030504040204" pitchFamily="34" charset="0"/>
              </a:rPr>
              <a:t>Save x5, x6, x20 on stack</a:t>
            </a:r>
            <a:endParaRPr lang="en-AU" altLang="en-US" sz="1800">
              <a:latin typeface="Tahoma" panose="020B0604030504040204" pitchFamily="34" charset="0"/>
            </a:endParaRPr>
          </a:p>
        </p:txBody>
      </p:sp>
      <p:sp>
        <p:nvSpPr>
          <p:cNvPr id="81926" name="Text Box 5">
            <a:extLst>
              <a:ext uri="{FF2B5EF4-FFF2-40B4-BE49-F238E27FC236}">
                <a16:creationId xmlns:a16="http://schemas.microsoft.com/office/drawing/2014/main" id="{730C3EA5-D64A-3E45-F094-8F55BBECCA8C}"/>
              </a:ext>
            </a:extLst>
          </p:cNvPr>
          <p:cNvSpPr txBox="1">
            <a:spLocks noChangeArrowheads="1"/>
          </p:cNvSpPr>
          <p:nvPr/>
        </p:nvSpPr>
        <p:spPr bwMode="auto">
          <a:xfrm>
            <a:off x="5987805" y="3582629"/>
            <a:ext cx="1327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ahoma" panose="020B0604030504040204" pitchFamily="34" charset="0"/>
              </a:rPr>
              <a:t>x5 = g + h</a:t>
            </a:r>
          </a:p>
        </p:txBody>
      </p:sp>
      <p:sp>
        <p:nvSpPr>
          <p:cNvPr id="81927" name="Text Box 5">
            <a:extLst>
              <a:ext uri="{FF2B5EF4-FFF2-40B4-BE49-F238E27FC236}">
                <a16:creationId xmlns:a16="http://schemas.microsoft.com/office/drawing/2014/main" id="{9129C506-4A18-3CD7-6CF3-B19981BDD01B}"/>
              </a:ext>
            </a:extLst>
          </p:cNvPr>
          <p:cNvSpPr txBox="1">
            <a:spLocks noChangeArrowheads="1"/>
          </p:cNvSpPr>
          <p:nvPr/>
        </p:nvSpPr>
        <p:spPr bwMode="auto">
          <a:xfrm>
            <a:off x="5967167" y="3936640"/>
            <a:ext cx="1168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ahoma" panose="020B0604030504040204" pitchFamily="34" charset="0"/>
              </a:rPr>
              <a:t>x6 = i + j</a:t>
            </a:r>
          </a:p>
        </p:txBody>
      </p:sp>
      <p:sp>
        <p:nvSpPr>
          <p:cNvPr id="81928" name="Text Box 5">
            <a:extLst>
              <a:ext uri="{FF2B5EF4-FFF2-40B4-BE49-F238E27FC236}">
                <a16:creationId xmlns:a16="http://schemas.microsoft.com/office/drawing/2014/main" id="{F1FAC86A-F339-C5B5-58C2-930F2CCF7C1C}"/>
              </a:ext>
            </a:extLst>
          </p:cNvPr>
          <p:cNvSpPr txBox="1">
            <a:spLocks noChangeArrowheads="1"/>
          </p:cNvSpPr>
          <p:nvPr/>
        </p:nvSpPr>
        <p:spPr bwMode="auto">
          <a:xfrm>
            <a:off x="5987806" y="4266840"/>
            <a:ext cx="1322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ahoma" panose="020B0604030504040204" pitchFamily="34" charset="0"/>
              </a:rPr>
              <a:t>f = x5 – x6</a:t>
            </a:r>
          </a:p>
        </p:txBody>
      </p:sp>
      <p:sp>
        <p:nvSpPr>
          <p:cNvPr id="81929" name="Text Box 5">
            <a:extLst>
              <a:ext uri="{FF2B5EF4-FFF2-40B4-BE49-F238E27FC236}">
                <a16:creationId xmlns:a16="http://schemas.microsoft.com/office/drawing/2014/main" id="{B8627158-B074-640D-8FF0-F565CB128C4A}"/>
              </a:ext>
            </a:extLst>
          </p:cNvPr>
          <p:cNvSpPr txBox="1">
            <a:spLocks noChangeArrowheads="1"/>
          </p:cNvSpPr>
          <p:nvPr/>
        </p:nvSpPr>
        <p:spPr bwMode="auto">
          <a:xfrm>
            <a:off x="5976693" y="4525604"/>
            <a:ext cx="2613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ahoma" panose="020B0604030504040204" pitchFamily="34" charset="0"/>
              </a:rPr>
              <a:t>copy f to return register</a:t>
            </a:r>
          </a:p>
        </p:txBody>
      </p:sp>
      <p:sp>
        <p:nvSpPr>
          <p:cNvPr id="81930" name="Text Box 4">
            <a:extLst>
              <a:ext uri="{FF2B5EF4-FFF2-40B4-BE49-F238E27FC236}">
                <a16:creationId xmlns:a16="http://schemas.microsoft.com/office/drawing/2014/main" id="{91640138-E736-236C-B147-A9A908DEBCF6}"/>
              </a:ext>
            </a:extLst>
          </p:cNvPr>
          <p:cNvSpPr txBox="1">
            <a:spLocks noChangeArrowheads="1"/>
          </p:cNvSpPr>
          <p:nvPr/>
        </p:nvSpPr>
        <p:spPr bwMode="auto">
          <a:xfrm>
            <a:off x="5968756" y="4876440"/>
            <a:ext cx="3222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ahoma" panose="020B0604030504040204" pitchFamily="34" charset="0"/>
              </a:rPr>
              <a:t>Resore x5, x6, x20 from stack</a:t>
            </a:r>
            <a:endParaRPr lang="en-AU" altLang="en-US" sz="1800">
              <a:latin typeface="Tahoma" panose="020B0604030504040204" pitchFamily="34" charset="0"/>
            </a:endParaRPr>
          </a:p>
        </p:txBody>
      </p:sp>
      <p:sp>
        <p:nvSpPr>
          <p:cNvPr id="81931" name="Text Box 4">
            <a:extLst>
              <a:ext uri="{FF2B5EF4-FFF2-40B4-BE49-F238E27FC236}">
                <a16:creationId xmlns:a16="http://schemas.microsoft.com/office/drawing/2014/main" id="{08E8FC01-BE38-A0E9-1D9D-7777CECB9960}"/>
              </a:ext>
            </a:extLst>
          </p:cNvPr>
          <p:cNvSpPr txBox="1">
            <a:spLocks noChangeArrowheads="1"/>
          </p:cNvSpPr>
          <p:nvPr/>
        </p:nvSpPr>
        <p:spPr bwMode="auto">
          <a:xfrm>
            <a:off x="6022730" y="6206765"/>
            <a:ext cx="1746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ahoma" panose="020B0604030504040204" pitchFamily="34" charset="0"/>
              </a:rPr>
              <a:t>Return to caller</a:t>
            </a:r>
            <a:endParaRPr lang="en-AU" altLang="en-US" sz="1800">
              <a:latin typeface="Tahoma" panose="020B060403050404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A421751F-9E64-6925-35B4-1E1428DFE573}"/>
              </a:ext>
            </a:extLst>
          </p:cNvPr>
          <p:cNvSpPr>
            <a:spLocks noGrp="1"/>
          </p:cNvSpPr>
          <p:nvPr>
            <p:ph type="title"/>
          </p:nvPr>
        </p:nvSpPr>
        <p:spPr/>
        <p:txBody>
          <a:bodyPr/>
          <a:lstStyle/>
          <a:p>
            <a:r>
              <a:rPr lang="en-US" altLang="en-US"/>
              <a:t>Local Data on the Stack</a:t>
            </a:r>
          </a:p>
        </p:txBody>
      </p:sp>
      <p:pic>
        <p:nvPicPr>
          <p:cNvPr id="83972" name="Picture 1">
            <a:extLst>
              <a:ext uri="{FF2B5EF4-FFF2-40B4-BE49-F238E27FC236}">
                <a16:creationId xmlns:a16="http://schemas.microsoft.com/office/drawing/2014/main" id="{B0F8DFAF-E66A-0CF1-CD77-385379C4CB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8213" y="1651001"/>
            <a:ext cx="8024812"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E25D30A4-4EF6-0B8A-CE92-CD0C9BF006ED}"/>
              </a:ext>
            </a:extLst>
          </p:cNvPr>
          <p:cNvSpPr>
            <a:spLocks noGrp="1"/>
          </p:cNvSpPr>
          <p:nvPr>
            <p:ph type="title"/>
          </p:nvPr>
        </p:nvSpPr>
        <p:spPr/>
        <p:txBody>
          <a:bodyPr/>
          <a:lstStyle/>
          <a:p>
            <a:r>
              <a:rPr lang="en-US" altLang="en-US"/>
              <a:t>Register Usage</a:t>
            </a:r>
          </a:p>
        </p:txBody>
      </p:sp>
      <p:sp>
        <p:nvSpPr>
          <p:cNvPr id="84995" name="Content Placeholder 2">
            <a:extLst>
              <a:ext uri="{FF2B5EF4-FFF2-40B4-BE49-F238E27FC236}">
                <a16:creationId xmlns:a16="http://schemas.microsoft.com/office/drawing/2014/main" id="{D0A206F2-7BEB-289C-53D4-CD6884CEF23E}"/>
              </a:ext>
            </a:extLst>
          </p:cNvPr>
          <p:cNvSpPr>
            <a:spLocks noGrp="1"/>
          </p:cNvSpPr>
          <p:nvPr>
            <p:ph idx="1"/>
          </p:nvPr>
        </p:nvSpPr>
        <p:spPr/>
        <p:txBody>
          <a:bodyPr/>
          <a:lstStyle/>
          <a:p>
            <a:r>
              <a:rPr lang="en-US" altLang="en-US" dirty="0"/>
              <a:t>x5 – x7, x28 – x31:  temporary registers</a:t>
            </a:r>
          </a:p>
          <a:p>
            <a:pPr lvl="1"/>
            <a:r>
              <a:rPr lang="en-US" altLang="en-US" dirty="0"/>
              <a:t>Not preserved by the callee</a:t>
            </a:r>
          </a:p>
          <a:p>
            <a:pPr lvl="1"/>
            <a:endParaRPr lang="en-US" altLang="en-US" dirty="0"/>
          </a:p>
          <a:p>
            <a:r>
              <a:rPr lang="en-US" altLang="en-US" dirty="0"/>
              <a:t>x8 – x9, x18 – x27:  saved registers</a:t>
            </a:r>
          </a:p>
          <a:p>
            <a:pPr lvl="1"/>
            <a:r>
              <a:rPr lang="en-US" altLang="en-US" dirty="0"/>
              <a:t>If used, the callee saves and restores them</a:t>
            </a:r>
          </a:p>
        </p:txBody>
      </p:sp>
      <p:pic>
        <p:nvPicPr>
          <p:cNvPr id="2" name="Picture 1">
            <a:extLst>
              <a:ext uri="{FF2B5EF4-FFF2-40B4-BE49-F238E27FC236}">
                <a16:creationId xmlns:a16="http://schemas.microsoft.com/office/drawing/2014/main" id="{A04DF346-A857-B7A2-0E3B-0D656496D866}"/>
              </a:ext>
            </a:extLst>
          </p:cNvPr>
          <p:cNvPicPr>
            <a:picLocks noChangeAspect="1"/>
          </p:cNvPicPr>
          <p:nvPr/>
        </p:nvPicPr>
        <p:blipFill rotWithShape="1">
          <a:blip r:embed="rId2"/>
          <a:srcRect l="3073"/>
          <a:stretch/>
        </p:blipFill>
        <p:spPr>
          <a:xfrm>
            <a:off x="1765954" y="4069301"/>
            <a:ext cx="6509726" cy="1943371"/>
          </a:xfrm>
          <a:prstGeom prst="rect">
            <a:avLst/>
          </a:prstGeom>
        </p:spPr>
      </p:pic>
      <p:sp>
        <p:nvSpPr>
          <p:cNvPr id="3" name="TextBox 2">
            <a:extLst>
              <a:ext uri="{FF2B5EF4-FFF2-40B4-BE49-F238E27FC236}">
                <a16:creationId xmlns:a16="http://schemas.microsoft.com/office/drawing/2014/main" id="{37BC7037-D097-36C3-EF0F-8DBF130A9856}"/>
              </a:ext>
            </a:extLst>
          </p:cNvPr>
          <p:cNvSpPr txBox="1"/>
          <p:nvPr/>
        </p:nvSpPr>
        <p:spPr>
          <a:xfrm>
            <a:off x="1765954" y="5870709"/>
            <a:ext cx="6096000" cy="338554"/>
          </a:xfrm>
          <a:prstGeom prst="rect">
            <a:avLst/>
          </a:prstGeom>
          <a:noFill/>
        </p:spPr>
        <p:txBody>
          <a:bodyPr wrap="square">
            <a:spAutoFit/>
          </a:bodyPr>
          <a:lstStyle/>
          <a:p>
            <a:r>
              <a:rPr lang="en-US" sz="1600" b="1" i="0" u="none" strike="noStrike" baseline="0" dirty="0"/>
              <a:t>What is and what is not preserved across a procedure call</a:t>
            </a:r>
            <a:endParaRPr lang="en-US" sz="1600"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a:extLst>
              <a:ext uri="{FF2B5EF4-FFF2-40B4-BE49-F238E27FC236}">
                <a16:creationId xmlns:a16="http://schemas.microsoft.com/office/drawing/2014/main" id="{DD2B0A8C-2FCA-279E-18F3-1431A40E538C}"/>
              </a:ext>
            </a:extLst>
          </p:cNvPr>
          <p:cNvSpPr>
            <a:spLocks noGrp="1" noChangeArrowheads="1"/>
          </p:cNvSpPr>
          <p:nvPr>
            <p:ph type="title"/>
          </p:nvPr>
        </p:nvSpPr>
        <p:spPr>
          <a:xfrm>
            <a:off x="2208213" y="200026"/>
            <a:ext cx="8259762" cy="708025"/>
          </a:xfrm>
        </p:spPr>
        <p:txBody>
          <a:bodyPr/>
          <a:lstStyle/>
          <a:p>
            <a:pPr eaLnBrk="1" hangingPunct="1"/>
            <a:r>
              <a:rPr lang="en-US" altLang="en-US" sz="4000"/>
              <a:t>Byte/Halfword/Word Operations</a:t>
            </a:r>
            <a:endParaRPr lang="en-AU" altLang="en-US" sz="4000"/>
          </a:p>
        </p:txBody>
      </p:sp>
      <p:sp>
        <p:nvSpPr>
          <p:cNvPr id="98308" name="Rectangle 3">
            <a:extLst>
              <a:ext uri="{FF2B5EF4-FFF2-40B4-BE49-F238E27FC236}">
                <a16:creationId xmlns:a16="http://schemas.microsoft.com/office/drawing/2014/main" id="{DAD2DFC6-4D6C-46C5-834A-C3D27931EACC}"/>
              </a:ext>
            </a:extLst>
          </p:cNvPr>
          <p:cNvSpPr>
            <a:spLocks noGrp="1" noChangeArrowheads="1"/>
          </p:cNvSpPr>
          <p:nvPr>
            <p:ph type="body" idx="1"/>
          </p:nvPr>
        </p:nvSpPr>
        <p:spPr/>
        <p:txBody>
          <a:bodyPr/>
          <a:lstStyle/>
          <a:p>
            <a:pPr eaLnBrk="1" hangingPunct="1"/>
            <a:r>
              <a:rPr lang="en-US" altLang="en-US" sz="2400"/>
              <a:t>RISC-V byte/halfword/word load/store</a:t>
            </a:r>
          </a:p>
          <a:p>
            <a:pPr lvl="1" eaLnBrk="1" hangingPunct="1"/>
            <a:r>
              <a:rPr lang="en-US" altLang="en-US" sz="2000"/>
              <a:t>Load byte/halfword/word: Sign extend to 64 bits in rd</a:t>
            </a:r>
          </a:p>
          <a:p>
            <a:pPr lvl="2" eaLnBrk="1" hangingPunct="1"/>
            <a:r>
              <a:rPr lang="en-US" altLang="en-US" sz="1800">
                <a:latin typeface="Lucida Console" panose="020B0609040504020204" pitchFamily="49" charset="0"/>
              </a:rPr>
              <a:t>lb rd, offset(rs1)</a:t>
            </a:r>
          </a:p>
          <a:p>
            <a:pPr lvl="2" eaLnBrk="1" hangingPunct="1"/>
            <a:r>
              <a:rPr lang="en-US" altLang="en-US" sz="1800">
                <a:latin typeface="Lucida Console" panose="020B0609040504020204" pitchFamily="49" charset="0"/>
              </a:rPr>
              <a:t>lh rd, offset(rs1)</a:t>
            </a:r>
          </a:p>
          <a:p>
            <a:pPr lvl="2" eaLnBrk="1" hangingPunct="1"/>
            <a:r>
              <a:rPr lang="en-US" altLang="en-US" sz="1800">
                <a:latin typeface="Lucida Console" panose="020B0609040504020204" pitchFamily="49" charset="0"/>
              </a:rPr>
              <a:t>lw rd, offset(rs1)</a:t>
            </a:r>
          </a:p>
          <a:p>
            <a:pPr lvl="1" eaLnBrk="1" hangingPunct="1"/>
            <a:r>
              <a:rPr lang="en-US" altLang="en-US" sz="2000"/>
              <a:t>Load byte/halfword/word unsigned: Zero extend to 64 bits in rd</a:t>
            </a:r>
          </a:p>
          <a:p>
            <a:pPr lvl="2" eaLnBrk="1" hangingPunct="1"/>
            <a:r>
              <a:rPr lang="en-US" altLang="en-US" sz="1800">
                <a:latin typeface="Lucida Console" panose="020B0609040504020204" pitchFamily="49" charset="0"/>
              </a:rPr>
              <a:t>lbu rd, offset(rs1)</a:t>
            </a:r>
          </a:p>
          <a:p>
            <a:pPr lvl="2" eaLnBrk="1" hangingPunct="1"/>
            <a:r>
              <a:rPr lang="en-US" altLang="en-US" sz="1800">
                <a:latin typeface="Lucida Console" panose="020B0609040504020204" pitchFamily="49" charset="0"/>
              </a:rPr>
              <a:t>lhu rd, offset(rs1)</a:t>
            </a:r>
          </a:p>
          <a:p>
            <a:pPr lvl="2" eaLnBrk="1" hangingPunct="1"/>
            <a:r>
              <a:rPr lang="en-US" altLang="en-US" sz="1800">
                <a:latin typeface="Lucida Console" panose="020B0609040504020204" pitchFamily="49" charset="0"/>
              </a:rPr>
              <a:t>lwu rd, offset(rs1)</a:t>
            </a:r>
          </a:p>
          <a:p>
            <a:pPr lvl="1" eaLnBrk="1" hangingPunct="1"/>
            <a:r>
              <a:rPr lang="en-US" altLang="en-US" sz="2000"/>
              <a:t>Store byte/halfword/word: Store rightmost 8/16/32 bits</a:t>
            </a:r>
          </a:p>
          <a:p>
            <a:pPr lvl="2" eaLnBrk="1" hangingPunct="1"/>
            <a:r>
              <a:rPr lang="en-US" altLang="en-US" sz="1800">
                <a:latin typeface="Lucida Console" panose="020B0609040504020204" pitchFamily="49" charset="0"/>
              </a:rPr>
              <a:t>sb rs2, offset(rs1)</a:t>
            </a:r>
          </a:p>
          <a:p>
            <a:pPr lvl="2" eaLnBrk="1" hangingPunct="1"/>
            <a:r>
              <a:rPr lang="en-US" altLang="en-US" sz="1800">
                <a:latin typeface="Lucida Console" panose="020B0609040504020204" pitchFamily="49" charset="0"/>
              </a:rPr>
              <a:t>sh rs2, offset(rs1)</a:t>
            </a:r>
          </a:p>
          <a:p>
            <a:pPr lvl="2" eaLnBrk="1" hangingPunct="1"/>
            <a:r>
              <a:rPr lang="en-US" altLang="en-US" sz="1800">
                <a:latin typeface="Lucida Console" panose="020B0609040504020204" pitchFamily="49" charset="0"/>
              </a:rPr>
              <a:t>sw rs2, offset(rs1)</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a:extLst>
              <a:ext uri="{FF2B5EF4-FFF2-40B4-BE49-F238E27FC236}">
                <a16:creationId xmlns:a16="http://schemas.microsoft.com/office/drawing/2014/main" id="{6F3F0EBB-3363-2C70-D53E-5B621CFB308A}"/>
              </a:ext>
            </a:extLst>
          </p:cNvPr>
          <p:cNvSpPr>
            <a:spLocks noGrp="1" noChangeArrowheads="1"/>
          </p:cNvSpPr>
          <p:nvPr>
            <p:ph type="title"/>
          </p:nvPr>
        </p:nvSpPr>
        <p:spPr>
          <a:xfrm>
            <a:off x="593103" y="11905"/>
            <a:ext cx="10515600" cy="1325563"/>
          </a:xfrm>
        </p:spPr>
        <p:txBody>
          <a:bodyPr/>
          <a:lstStyle/>
          <a:p>
            <a:pPr eaLnBrk="1" hangingPunct="1"/>
            <a:r>
              <a:rPr lang="en-US" altLang="en-US" dirty="0"/>
              <a:t>Branch Addressing</a:t>
            </a:r>
            <a:endParaRPr lang="en-AU" altLang="en-US" dirty="0"/>
          </a:p>
        </p:txBody>
      </p:sp>
      <p:sp>
        <p:nvSpPr>
          <p:cNvPr id="106500" name="Rectangle 3">
            <a:extLst>
              <a:ext uri="{FF2B5EF4-FFF2-40B4-BE49-F238E27FC236}">
                <a16:creationId xmlns:a16="http://schemas.microsoft.com/office/drawing/2014/main" id="{7DDBA990-1EED-ACD8-3C32-F639515882AD}"/>
              </a:ext>
            </a:extLst>
          </p:cNvPr>
          <p:cNvSpPr>
            <a:spLocks noGrp="1" noChangeArrowheads="1"/>
          </p:cNvSpPr>
          <p:nvPr>
            <p:ph type="body" idx="1"/>
          </p:nvPr>
        </p:nvSpPr>
        <p:spPr>
          <a:xfrm>
            <a:off x="2208214" y="1125538"/>
            <a:ext cx="8270875" cy="2381250"/>
          </a:xfrm>
        </p:spPr>
        <p:txBody>
          <a:bodyPr/>
          <a:lstStyle/>
          <a:p>
            <a:pPr eaLnBrk="1" hangingPunct="1"/>
            <a:r>
              <a:rPr lang="en-US" altLang="en-US"/>
              <a:t>Branch instructions specify</a:t>
            </a:r>
          </a:p>
          <a:p>
            <a:pPr lvl="1" eaLnBrk="1" hangingPunct="1"/>
            <a:r>
              <a:rPr lang="en-US" altLang="en-US"/>
              <a:t>Opcode, two registers, target address</a:t>
            </a:r>
          </a:p>
          <a:p>
            <a:pPr eaLnBrk="1" hangingPunct="1"/>
            <a:r>
              <a:rPr lang="en-US" altLang="en-US"/>
              <a:t>Most branch targets are near branch</a:t>
            </a:r>
          </a:p>
          <a:p>
            <a:pPr lvl="1" eaLnBrk="1" hangingPunct="1"/>
            <a:r>
              <a:rPr lang="en-US" altLang="en-US"/>
              <a:t>Forward or backward</a:t>
            </a:r>
          </a:p>
          <a:p>
            <a:pPr eaLnBrk="1" hangingPunct="1"/>
            <a:r>
              <a:rPr lang="en-US" altLang="en-US"/>
              <a:t>SB format:</a:t>
            </a:r>
            <a:endParaRPr lang="en-AU" altLang="en-US"/>
          </a:p>
        </p:txBody>
      </p:sp>
      <p:sp>
        <p:nvSpPr>
          <p:cNvPr id="106501" name="Rectangle 13">
            <a:extLst>
              <a:ext uri="{FF2B5EF4-FFF2-40B4-BE49-F238E27FC236}">
                <a16:creationId xmlns:a16="http://schemas.microsoft.com/office/drawing/2014/main" id="{39AE925E-7F4B-DE8F-15DD-2C0BF831A430}"/>
              </a:ext>
            </a:extLst>
          </p:cNvPr>
          <p:cNvSpPr>
            <a:spLocks noChangeArrowheads="1"/>
          </p:cNvSpPr>
          <p:nvPr/>
        </p:nvSpPr>
        <p:spPr bwMode="auto">
          <a:xfrm>
            <a:off x="2295526" y="4941889"/>
            <a:ext cx="8183563"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buClrTx/>
            </a:pPr>
            <a:r>
              <a:rPr lang="en-US" altLang="en-US" dirty="0"/>
              <a:t>PC-relative addressing</a:t>
            </a:r>
          </a:p>
          <a:p>
            <a:pPr lvl="1" eaLnBrk="1" hangingPunct="1">
              <a:buClrTx/>
            </a:pPr>
            <a:r>
              <a:rPr lang="en-US" altLang="en-US" dirty="0"/>
              <a:t>Target address = PC + immediate × 2</a:t>
            </a:r>
          </a:p>
        </p:txBody>
      </p:sp>
      <p:sp>
        <p:nvSpPr>
          <p:cNvPr id="106502" name="Text Box 5">
            <a:extLst>
              <a:ext uri="{FF2B5EF4-FFF2-40B4-BE49-F238E27FC236}">
                <a16:creationId xmlns:a16="http://schemas.microsoft.com/office/drawing/2014/main" id="{DACE06D4-8501-5799-9088-A8FADE605776}"/>
              </a:ext>
            </a:extLst>
          </p:cNvPr>
          <p:cNvSpPr txBox="1">
            <a:spLocks noChangeArrowheads="1"/>
          </p:cNvSpPr>
          <p:nvPr/>
        </p:nvSpPr>
        <p:spPr bwMode="auto">
          <a:xfrm>
            <a:off x="2846487" y="3957638"/>
            <a:ext cx="1296987" cy="42062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 </a:t>
            </a:r>
            <a:endParaRPr lang="en-AU" altLang="en-US" sz="2000"/>
          </a:p>
        </p:txBody>
      </p:sp>
      <p:sp>
        <p:nvSpPr>
          <p:cNvPr id="106503" name="Text Box 6">
            <a:extLst>
              <a:ext uri="{FF2B5EF4-FFF2-40B4-BE49-F238E27FC236}">
                <a16:creationId xmlns:a16="http://schemas.microsoft.com/office/drawing/2014/main" id="{CFBDE9C5-B537-1BD9-716A-069CF1BCC7E4}"/>
              </a:ext>
            </a:extLst>
          </p:cNvPr>
          <p:cNvSpPr txBox="1">
            <a:spLocks noChangeArrowheads="1"/>
          </p:cNvSpPr>
          <p:nvPr/>
        </p:nvSpPr>
        <p:spPr bwMode="auto">
          <a:xfrm>
            <a:off x="4152900" y="3957639"/>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rs2</a:t>
            </a:r>
            <a:endParaRPr lang="en-AU" altLang="en-US" sz="2000"/>
          </a:p>
        </p:txBody>
      </p:sp>
      <p:sp>
        <p:nvSpPr>
          <p:cNvPr id="106504" name="Text Box 7">
            <a:extLst>
              <a:ext uri="{FF2B5EF4-FFF2-40B4-BE49-F238E27FC236}">
                <a16:creationId xmlns:a16="http://schemas.microsoft.com/office/drawing/2014/main" id="{5A72FB56-DC0B-B976-8D50-126397D8AAC7}"/>
              </a:ext>
            </a:extLst>
          </p:cNvPr>
          <p:cNvSpPr txBox="1">
            <a:spLocks noChangeArrowheads="1"/>
          </p:cNvSpPr>
          <p:nvPr/>
        </p:nvSpPr>
        <p:spPr bwMode="auto">
          <a:xfrm>
            <a:off x="5232400" y="3957639"/>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rs1</a:t>
            </a:r>
            <a:endParaRPr lang="en-AU" altLang="en-US" sz="2000"/>
          </a:p>
        </p:txBody>
      </p:sp>
      <p:sp>
        <p:nvSpPr>
          <p:cNvPr id="106505" name="Text Box 8">
            <a:extLst>
              <a:ext uri="{FF2B5EF4-FFF2-40B4-BE49-F238E27FC236}">
                <a16:creationId xmlns:a16="http://schemas.microsoft.com/office/drawing/2014/main" id="{6DD09F7C-835F-9AF9-6F14-058FCEA0A349}"/>
              </a:ext>
            </a:extLst>
          </p:cNvPr>
          <p:cNvSpPr txBox="1">
            <a:spLocks noChangeArrowheads="1"/>
          </p:cNvSpPr>
          <p:nvPr/>
        </p:nvSpPr>
        <p:spPr bwMode="auto">
          <a:xfrm>
            <a:off x="7251700" y="3957639"/>
            <a:ext cx="788988"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 </a:t>
            </a:r>
            <a:endParaRPr lang="en-AU" altLang="en-US" sz="2000"/>
          </a:p>
        </p:txBody>
      </p:sp>
      <p:sp>
        <p:nvSpPr>
          <p:cNvPr id="106506" name="Text Box 9">
            <a:extLst>
              <a:ext uri="{FF2B5EF4-FFF2-40B4-BE49-F238E27FC236}">
                <a16:creationId xmlns:a16="http://schemas.microsoft.com/office/drawing/2014/main" id="{8E48575B-D187-1470-14E3-996FDC135193}"/>
              </a:ext>
            </a:extLst>
          </p:cNvPr>
          <p:cNvSpPr txBox="1">
            <a:spLocks noChangeArrowheads="1"/>
          </p:cNvSpPr>
          <p:nvPr/>
        </p:nvSpPr>
        <p:spPr bwMode="auto">
          <a:xfrm>
            <a:off x="6313489" y="3957639"/>
            <a:ext cx="936625"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funct3</a:t>
            </a:r>
            <a:endParaRPr lang="en-AU" altLang="en-US" sz="2000"/>
          </a:p>
        </p:txBody>
      </p:sp>
      <p:sp>
        <p:nvSpPr>
          <p:cNvPr id="106507" name="Text Box 10">
            <a:extLst>
              <a:ext uri="{FF2B5EF4-FFF2-40B4-BE49-F238E27FC236}">
                <a16:creationId xmlns:a16="http://schemas.microsoft.com/office/drawing/2014/main" id="{282F9CD1-BC9B-25A7-3976-C85E631F0A2D}"/>
              </a:ext>
            </a:extLst>
          </p:cNvPr>
          <p:cNvSpPr txBox="1">
            <a:spLocks noChangeArrowheads="1"/>
          </p:cNvSpPr>
          <p:nvPr/>
        </p:nvSpPr>
        <p:spPr bwMode="auto">
          <a:xfrm>
            <a:off x="8331200" y="3957639"/>
            <a:ext cx="1296988"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opcode</a:t>
            </a:r>
            <a:endParaRPr lang="en-AU" altLang="en-US" sz="2000"/>
          </a:p>
        </p:txBody>
      </p:sp>
      <p:sp>
        <p:nvSpPr>
          <p:cNvPr id="106508" name="Text Box 11">
            <a:extLst>
              <a:ext uri="{FF2B5EF4-FFF2-40B4-BE49-F238E27FC236}">
                <a16:creationId xmlns:a16="http://schemas.microsoft.com/office/drawing/2014/main" id="{0C7B16D5-5D52-46E5-5094-4DC102549E63}"/>
              </a:ext>
            </a:extLst>
          </p:cNvPr>
          <p:cNvSpPr txBox="1">
            <a:spLocks noChangeArrowheads="1"/>
          </p:cNvSpPr>
          <p:nvPr/>
        </p:nvSpPr>
        <p:spPr bwMode="auto">
          <a:xfrm>
            <a:off x="3176588" y="3894138"/>
            <a:ext cx="63341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None/>
            </a:pPr>
            <a:r>
              <a:rPr lang="en-US" altLang="en-US" sz="1400" dirty="0" err="1"/>
              <a:t>imm</a:t>
            </a:r>
            <a:br>
              <a:rPr lang="en-US" altLang="en-US" sz="1400" dirty="0"/>
            </a:br>
            <a:r>
              <a:rPr lang="en-US" altLang="en-US" sz="1400" dirty="0"/>
              <a:t>[10:5]</a:t>
            </a:r>
            <a:endParaRPr lang="en-AU" altLang="en-US" sz="1400" dirty="0"/>
          </a:p>
        </p:txBody>
      </p:sp>
      <p:sp>
        <p:nvSpPr>
          <p:cNvPr id="106509" name="Text Box 15">
            <a:extLst>
              <a:ext uri="{FF2B5EF4-FFF2-40B4-BE49-F238E27FC236}">
                <a16:creationId xmlns:a16="http://schemas.microsoft.com/office/drawing/2014/main" id="{504AB52D-E413-979F-4BDF-89E3887CDA13}"/>
              </a:ext>
            </a:extLst>
          </p:cNvPr>
          <p:cNvSpPr txBox="1">
            <a:spLocks noChangeArrowheads="1"/>
          </p:cNvSpPr>
          <p:nvPr/>
        </p:nvSpPr>
        <p:spPr bwMode="auto">
          <a:xfrm>
            <a:off x="7391401" y="3894138"/>
            <a:ext cx="5318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None/>
            </a:pPr>
            <a:r>
              <a:rPr lang="en-US" altLang="en-US" sz="1400"/>
              <a:t>imm</a:t>
            </a:r>
            <a:br>
              <a:rPr lang="en-US" altLang="en-US" sz="1400"/>
            </a:br>
            <a:r>
              <a:rPr lang="en-US" altLang="en-US" sz="1400"/>
              <a:t>[4:1]</a:t>
            </a:r>
            <a:endParaRPr lang="en-AU" altLang="en-US" sz="1400"/>
          </a:p>
        </p:txBody>
      </p:sp>
      <p:sp>
        <p:nvSpPr>
          <p:cNvPr id="106510" name="Text Box 8">
            <a:extLst>
              <a:ext uri="{FF2B5EF4-FFF2-40B4-BE49-F238E27FC236}">
                <a16:creationId xmlns:a16="http://schemas.microsoft.com/office/drawing/2014/main" id="{22F43EFD-1A5A-F0DE-3571-E9D5CC9058CE}"/>
              </a:ext>
            </a:extLst>
          </p:cNvPr>
          <p:cNvSpPr txBox="1">
            <a:spLocks noChangeArrowheads="1"/>
          </p:cNvSpPr>
          <p:nvPr/>
        </p:nvSpPr>
        <p:spPr bwMode="auto">
          <a:xfrm>
            <a:off x="8040688" y="3957639"/>
            <a:ext cx="290512"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 </a:t>
            </a:r>
            <a:endParaRPr lang="en-AU" altLang="en-US" sz="2000"/>
          </a:p>
        </p:txBody>
      </p:sp>
      <p:sp>
        <p:nvSpPr>
          <p:cNvPr id="106511" name="Text Box 8">
            <a:extLst>
              <a:ext uri="{FF2B5EF4-FFF2-40B4-BE49-F238E27FC236}">
                <a16:creationId xmlns:a16="http://schemas.microsoft.com/office/drawing/2014/main" id="{D7BC976D-F4F1-9747-33C3-566F23A9ABCF}"/>
              </a:ext>
            </a:extLst>
          </p:cNvPr>
          <p:cNvSpPr txBox="1">
            <a:spLocks noChangeArrowheads="1"/>
          </p:cNvSpPr>
          <p:nvPr/>
        </p:nvSpPr>
        <p:spPr bwMode="auto">
          <a:xfrm>
            <a:off x="2565401" y="3957639"/>
            <a:ext cx="290513"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 </a:t>
            </a:r>
            <a:endParaRPr lang="en-AU" altLang="en-US" sz="2000"/>
          </a:p>
        </p:txBody>
      </p:sp>
      <p:sp>
        <p:nvSpPr>
          <p:cNvPr id="106512" name="Text Box 11">
            <a:extLst>
              <a:ext uri="{FF2B5EF4-FFF2-40B4-BE49-F238E27FC236}">
                <a16:creationId xmlns:a16="http://schemas.microsoft.com/office/drawing/2014/main" id="{27072B8E-3959-FC3D-357F-16749C28DFAE}"/>
              </a:ext>
            </a:extLst>
          </p:cNvPr>
          <p:cNvSpPr txBox="1">
            <a:spLocks noChangeArrowheads="1"/>
          </p:cNvSpPr>
          <p:nvPr/>
        </p:nvSpPr>
        <p:spPr bwMode="auto">
          <a:xfrm>
            <a:off x="2295526" y="4572001"/>
            <a:ext cx="82232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None/>
            </a:pPr>
            <a:r>
              <a:rPr lang="en-US" altLang="en-US" sz="1400"/>
              <a:t>imm[12]</a:t>
            </a:r>
            <a:endParaRPr lang="en-AU" altLang="en-US" sz="1400"/>
          </a:p>
        </p:txBody>
      </p:sp>
      <p:cxnSp>
        <p:nvCxnSpPr>
          <p:cNvPr id="106513" name="Straight Arrow Connector 2">
            <a:extLst>
              <a:ext uri="{FF2B5EF4-FFF2-40B4-BE49-F238E27FC236}">
                <a16:creationId xmlns:a16="http://schemas.microsoft.com/office/drawing/2014/main" id="{2386BC26-C3A3-879E-4904-A8C48CA00F19}"/>
              </a:ext>
            </a:extLst>
          </p:cNvPr>
          <p:cNvCxnSpPr>
            <a:cxnSpLocks noChangeShapeType="1"/>
            <a:stCxn id="106512" idx="0"/>
          </p:cNvCxnSpPr>
          <p:nvPr/>
        </p:nvCxnSpPr>
        <p:spPr bwMode="auto">
          <a:xfrm flipH="1" flipV="1">
            <a:off x="2706688" y="4230688"/>
            <a:ext cx="0" cy="3413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6514" name="Text Box 11">
            <a:extLst>
              <a:ext uri="{FF2B5EF4-FFF2-40B4-BE49-F238E27FC236}">
                <a16:creationId xmlns:a16="http://schemas.microsoft.com/office/drawing/2014/main" id="{492EF7EB-6A3C-E07D-15C2-3B0150541068}"/>
              </a:ext>
            </a:extLst>
          </p:cNvPr>
          <p:cNvSpPr txBox="1">
            <a:spLocks noChangeArrowheads="1"/>
          </p:cNvSpPr>
          <p:nvPr/>
        </p:nvSpPr>
        <p:spPr bwMode="auto">
          <a:xfrm>
            <a:off x="7781925" y="4572001"/>
            <a:ext cx="80803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None/>
            </a:pPr>
            <a:r>
              <a:rPr lang="en-US" altLang="en-US" sz="1400"/>
              <a:t>imm[11]</a:t>
            </a:r>
            <a:endParaRPr lang="en-AU" altLang="en-US" sz="1400"/>
          </a:p>
        </p:txBody>
      </p:sp>
      <p:cxnSp>
        <p:nvCxnSpPr>
          <p:cNvPr id="106515" name="Straight Arrow Connector 33">
            <a:extLst>
              <a:ext uri="{FF2B5EF4-FFF2-40B4-BE49-F238E27FC236}">
                <a16:creationId xmlns:a16="http://schemas.microsoft.com/office/drawing/2014/main" id="{98BBC72D-C198-0DFD-903E-22742FFA84C1}"/>
              </a:ext>
            </a:extLst>
          </p:cNvPr>
          <p:cNvCxnSpPr>
            <a:cxnSpLocks noChangeShapeType="1"/>
            <a:stCxn id="106514" idx="0"/>
          </p:cNvCxnSpPr>
          <p:nvPr/>
        </p:nvCxnSpPr>
        <p:spPr bwMode="auto">
          <a:xfrm flipV="1">
            <a:off x="8185150" y="4230688"/>
            <a:ext cx="0" cy="3413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04883-6559-E9BC-EB8E-D8079CA61B63}"/>
              </a:ext>
            </a:extLst>
          </p:cNvPr>
          <p:cNvSpPr>
            <a:spLocks noGrp="1"/>
          </p:cNvSpPr>
          <p:nvPr>
            <p:ph type="title"/>
          </p:nvPr>
        </p:nvSpPr>
        <p:spPr/>
        <p:txBody>
          <a:bodyPr/>
          <a:lstStyle/>
          <a:p>
            <a:r>
              <a:rPr lang="en-US" dirty="0"/>
              <a:t>Industry Opinion about RISC V &amp; Applications</a:t>
            </a:r>
          </a:p>
        </p:txBody>
      </p:sp>
      <p:sp>
        <p:nvSpPr>
          <p:cNvPr id="3" name="Content Placeholder 2">
            <a:extLst>
              <a:ext uri="{FF2B5EF4-FFF2-40B4-BE49-F238E27FC236}">
                <a16:creationId xmlns:a16="http://schemas.microsoft.com/office/drawing/2014/main" id="{17DCBCDF-A40B-5E5C-84F0-0BFDA9E1569F}"/>
              </a:ext>
            </a:extLst>
          </p:cNvPr>
          <p:cNvSpPr>
            <a:spLocks noGrp="1"/>
          </p:cNvSpPr>
          <p:nvPr>
            <p:ph idx="1"/>
          </p:nvPr>
        </p:nvSpPr>
        <p:spPr>
          <a:xfrm>
            <a:off x="452487" y="1432874"/>
            <a:ext cx="11481847" cy="5307291"/>
          </a:xfrm>
        </p:spPr>
        <p:txBody>
          <a:bodyPr>
            <a:normAutofit/>
          </a:bodyPr>
          <a:lstStyle/>
          <a:p>
            <a:r>
              <a:rPr lang="en-US" dirty="0"/>
              <a:t>RISC-V has grown rapidly due to its flexibility and cost-saving benefits because it can be an ideal way to customize computing environments without the high costs of proprietary ISA’s.</a:t>
            </a:r>
          </a:p>
          <a:p>
            <a:r>
              <a:rPr lang="en-US" dirty="0"/>
              <a:t>These advantages are quickly being recognized across industries, and businesses have been taking advantage of RISC-V cores for all kinds of applications including:</a:t>
            </a:r>
          </a:p>
          <a:p>
            <a:pPr lvl="1"/>
            <a:r>
              <a:rPr lang="en-US" dirty="0"/>
              <a:t>Artificial intelligence (AI) image sensors,</a:t>
            </a:r>
          </a:p>
          <a:p>
            <a:pPr lvl="1"/>
            <a:r>
              <a:rPr lang="en-US" dirty="0"/>
              <a:t>Security management,</a:t>
            </a:r>
          </a:p>
          <a:p>
            <a:pPr lvl="1"/>
            <a:r>
              <a:rPr lang="en-US" dirty="0"/>
              <a:t>AI computing,</a:t>
            </a:r>
          </a:p>
          <a:p>
            <a:pPr lvl="1"/>
            <a:r>
              <a:rPr lang="en-US" dirty="0"/>
              <a:t>Machine control systems for 5G networks, and</a:t>
            </a:r>
          </a:p>
          <a:p>
            <a:pPr lvl="1"/>
            <a:r>
              <a:rPr lang="en-US" dirty="0"/>
              <a:t>More sophisticated storage, graphics and machine learning applications.</a:t>
            </a:r>
          </a:p>
        </p:txBody>
      </p:sp>
    </p:spTree>
    <p:extLst>
      <p:ext uri="{BB962C8B-B14F-4D97-AF65-F5344CB8AC3E}">
        <p14:creationId xmlns:p14="http://schemas.microsoft.com/office/powerpoint/2010/main" val="29865138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a:extLst>
              <a:ext uri="{FF2B5EF4-FFF2-40B4-BE49-F238E27FC236}">
                <a16:creationId xmlns:a16="http://schemas.microsoft.com/office/drawing/2014/main" id="{A1073D86-7E58-EDC0-B45E-B996461D1E03}"/>
              </a:ext>
            </a:extLst>
          </p:cNvPr>
          <p:cNvSpPr>
            <a:spLocks noGrp="1" noChangeArrowheads="1"/>
          </p:cNvSpPr>
          <p:nvPr>
            <p:ph type="title"/>
          </p:nvPr>
        </p:nvSpPr>
        <p:spPr/>
        <p:txBody>
          <a:bodyPr/>
          <a:lstStyle/>
          <a:p>
            <a:pPr eaLnBrk="1" hangingPunct="1"/>
            <a:r>
              <a:rPr lang="en-US" altLang="en-US"/>
              <a:t>Jump Addressing</a:t>
            </a:r>
            <a:endParaRPr lang="en-AU" altLang="en-US"/>
          </a:p>
        </p:txBody>
      </p:sp>
      <p:sp>
        <p:nvSpPr>
          <p:cNvPr id="108548" name="Rectangle 3">
            <a:extLst>
              <a:ext uri="{FF2B5EF4-FFF2-40B4-BE49-F238E27FC236}">
                <a16:creationId xmlns:a16="http://schemas.microsoft.com/office/drawing/2014/main" id="{3C3EE737-DE5B-8692-C00E-8315675760F6}"/>
              </a:ext>
            </a:extLst>
          </p:cNvPr>
          <p:cNvSpPr>
            <a:spLocks noGrp="1" noChangeArrowheads="1"/>
          </p:cNvSpPr>
          <p:nvPr>
            <p:ph type="body" idx="1"/>
          </p:nvPr>
        </p:nvSpPr>
        <p:spPr>
          <a:xfrm>
            <a:off x="2208214" y="1125539"/>
            <a:ext cx="8270875" cy="1843087"/>
          </a:xfrm>
        </p:spPr>
        <p:txBody>
          <a:bodyPr/>
          <a:lstStyle/>
          <a:p>
            <a:pPr eaLnBrk="1" hangingPunct="1"/>
            <a:r>
              <a:rPr lang="en-US" altLang="en-US"/>
              <a:t>Jump and link (</a:t>
            </a:r>
            <a:r>
              <a:rPr lang="en-US" altLang="en-US">
                <a:latin typeface="Lucida Console" panose="020B0609040504020204" pitchFamily="49" charset="0"/>
              </a:rPr>
              <a:t>jal</a:t>
            </a:r>
            <a:r>
              <a:rPr lang="en-US" altLang="en-US"/>
              <a:t>) target uses 20-bit immediate for larger range</a:t>
            </a:r>
          </a:p>
          <a:p>
            <a:pPr eaLnBrk="1" hangingPunct="1"/>
            <a:r>
              <a:rPr lang="en-US" altLang="en-US"/>
              <a:t>UJ format:</a:t>
            </a:r>
            <a:endParaRPr lang="en-AU" altLang="en-US"/>
          </a:p>
        </p:txBody>
      </p:sp>
      <p:sp>
        <p:nvSpPr>
          <p:cNvPr id="108549" name="Rectangle 9">
            <a:extLst>
              <a:ext uri="{FF2B5EF4-FFF2-40B4-BE49-F238E27FC236}">
                <a16:creationId xmlns:a16="http://schemas.microsoft.com/office/drawing/2014/main" id="{1DC05938-C12B-5357-99B8-6A07C1CDB5C6}"/>
              </a:ext>
            </a:extLst>
          </p:cNvPr>
          <p:cNvSpPr>
            <a:spLocks noChangeArrowheads="1"/>
          </p:cNvSpPr>
          <p:nvPr/>
        </p:nvSpPr>
        <p:spPr bwMode="auto">
          <a:xfrm>
            <a:off x="2208213" y="3933825"/>
            <a:ext cx="777240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buClrTx/>
            </a:pPr>
            <a:r>
              <a:rPr lang="en-US" altLang="en-US" dirty="0"/>
              <a:t>For long jumps, </a:t>
            </a:r>
            <a:r>
              <a:rPr lang="en-US" altLang="en-US" dirty="0" err="1"/>
              <a:t>eg</a:t>
            </a:r>
            <a:r>
              <a:rPr lang="en-US" altLang="en-US" dirty="0"/>
              <a:t>, to 32-bit absolute address</a:t>
            </a:r>
          </a:p>
          <a:p>
            <a:pPr lvl="1">
              <a:buClrTx/>
              <a:buSzPct val="60000"/>
            </a:pPr>
            <a:r>
              <a:rPr lang="en-US" altLang="en-US" dirty="0" err="1"/>
              <a:t>lui</a:t>
            </a:r>
            <a:r>
              <a:rPr lang="en-US" altLang="en-US" dirty="0"/>
              <a:t>: load address[31:12] to temp register</a:t>
            </a:r>
          </a:p>
          <a:p>
            <a:pPr lvl="1">
              <a:buClrTx/>
              <a:buSzPct val="60000"/>
            </a:pPr>
            <a:r>
              <a:rPr lang="en-US" altLang="en-US" dirty="0" err="1"/>
              <a:t>jalr</a:t>
            </a:r>
            <a:r>
              <a:rPr lang="en-US" altLang="en-US" dirty="0"/>
              <a:t>: add address[11:0] and jump to target</a:t>
            </a:r>
          </a:p>
        </p:txBody>
      </p:sp>
      <p:sp>
        <p:nvSpPr>
          <p:cNvPr id="108550" name="Text Box 8">
            <a:extLst>
              <a:ext uri="{FF2B5EF4-FFF2-40B4-BE49-F238E27FC236}">
                <a16:creationId xmlns:a16="http://schemas.microsoft.com/office/drawing/2014/main" id="{6169242E-B2FF-FE5C-0E9B-37EB8A33914B}"/>
              </a:ext>
            </a:extLst>
          </p:cNvPr>
          <p:cNvSpPr txBox="1">
            <a:spLocks noChangeArrowheads="1"/>
          </p:cNvSpPr>
          <p:nvPr/>
        </p:nvSpPr>
        <p:spPr bwMode="auto">
          <a:xfrm>
            <a:off x="7251700" y="2863851"/>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rd</a:t>
            </a:r>
            <a:endParaRPr lang="en-AU" altLang="en-US" sz="2000"/>
          </a:p>
        </p:txBody>
      </p:sp>
      <p:sp>
        <p:nvSpPr>
          <p:cNvPr id="108551" name="Text Box 10">
            <a:extLst>
              <a:ext uri="{FF2B5EF4-FFF2-40B4-BE49-F238E27FC236}">
                <a16:creationId xmlns:a16="http://schemas.microsoft.com/office/drawing/2014/main" id="{B2C067CD-1F33-1AA1-EDAC-485C07919C8D}"/>
              </a:ext>
            </a:extLst>
          </p:cNvPr>
          <p:cNvSpPr txBox="1">
            <a:spLocks noChangeArrowheads="1"/>
          </p:cNvSpPr>
          <p:nvPr/>
        </p:nvSpPr>
        <p:spPr bwMode="auto">
          <a:xfrm>
            <a:off x="8331200" y="2863851"/>
            <a:ext cx="1296988"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opcode</a:t>
            </a:r>
            <a:endParaRPr lang="en-AU" altLang="en-US" sz="2000"/>
          </a:p>
        </p:txBody>
      </p:sp>
      <p:sp>
        <p:nvSpPr>
          <p:cNvPr id="108552" name="Text Box 12">
            <a:extLst>
              <a:ext uri="{FF2B5EF4-FFF2-40B4-BE49-F238E27FC236}">
                <a16:creationId xmlns:a16="http://schemas.microsoft.com/office/drawing/2014/main" id="{9B013DDE-3928-135B-45B8-BE1F22F5D7B6}"/>
              </a:ext>
            </a:extLst>
          </p:cNvPr>
          <p:cNvSpPr txBox="1">
            <a:spLocks noChangeArrowheads="1"/>
          </p:cNvSpPr>
          <p:nvPr/>
        </p:nvSpPr>
        <p:spPr bwMode="auto">
          <a:xfrm>
            <a:off x="8618539" y="3306764"/>
            <a:ext cx="6746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7 bits</a:t>
            </a:r>
            <a:endParaRPr lang="en-AU" altLang="en-US" sz="1600"/>
          </a:p>
        </p:txBody>
      </p:sp>
      <p:sp>
        <p:nvSpPr>
          <p:cNvPr id="108553" name="Text Box 15">
            <a:extLst>
              <a:ext uri="{FF2B5EF4-FFF2-40B4-BE49-F238E27FC236}">
                <a16:creationId xmlns:a16="http://schemas.microsoft.com/office/drawing/2014/main" id="{192B105C-AD65-2782-6B26-38D66348D86F}"/>
              </a:ext>
            </a:extLst>
          </p:cNvPr>
          <p:cNvSpPr txBox="1">
            <a:spLocks noChangeArrowheads="1"/>
          </p:cNvSpPr>
          <p:nvPr/>
        </p:nvSpPr>
        <p:spPr bwMode="auto">
          <a:xfrm>
            <a:off x="7470776" y="3306763"/>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108554" name="Text Box 8">
            <a:extLst>
              <a:ext uri="{FF2B5EF4-FFF2-40B4-BE49-F238E27FC236}">
                <a16:creationId xmlns:a16="http://schemas.microsoft.com/office/drawing/2014/main" id="{45B6F334-D37F-7DA4-B931-AE77D041AAA5}"/>
              </a:ext>
            </a:extLst>
          </p:cNvPr>
          <p:cNvSpPr txBox="1">
            <a:spLocks noChangeArrowheads="1"/>
          </p:cNvSpPr>
          <p:nvPr/>
        </p:nvSpPr>
        <p:spPr bwMode="auto">
          <a:xfrm>
            <a:off x="5468938" y="2863851"/>
            <a:ext cx="290512"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 </a:t>
            </a:r>
            <a:endParaRPr lang="en-AU" altLang="en-US" sz="2000"/>
          </a:p>
        </p:txBody>
      </p:sp>
      <p:sp>
        <p:nvSpPr>
          <p:cNvPr id="108555" name="Text Box 11">
            <a:extLst>
              <a:ext uri="{FF2B5EF4-FFF2-40B4-BE49-F238E27FC236}">
                <a16:creationId xmlns:a16="http://schemas.microsoft.com/office/drawing/2014/main" id="{ED29C4FD-A91C-7A7B-F4C7-7F88B208454B}"/>
              </a:ext>
            </a:extLst>
          </p:cNvPr>
          <p:cNvSpPr txBox="1">
            <a:spLocks noChangeArrowheads="1"/>
          </p:cNvSpPr>
          <p:nvPr/>
        </p:nvSpPr>
        <p:spPr bwMode="auto">
          <a:xfrm>
            <a:off x="5210175" y="3478213"/>
            <a:ext cx="808038"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None/>
            </a:pPr>
            <a:r>
              <a:rPr lang="en-US" altLang="en-US" sz="1400"/>
              <a:t>imm[11]</a:t>
            </a:r>
            <a:endParaRPr lang="en-AU" altLang="en-US" sz="1400"/>
          </a:p>
        </p:txBody>
      </p:sp>
      <p:cxnSp>
        <p:nvCxnSpPr>
          <p:cNvPr id="108556" name="Straight Arrow Connector 38">
            <a:extLst>
              <a:ext uri="{FF2B5EF4-FFF2-40B4-BE49-F238E27FC236}">
                <a16:creationId xmlns:a16="http://schemas.microsoft.com/office/drawing/2014/main" id="{D5D3850B-2A1E-0319-E720-4B791FC4448C}"/>
              </a:ext>
            </a:extLst>
          </p:cNvPr>
          <p:cNvCxnSpPr>
            <a:cxnSpLocks noChangeShapeType="1"/>
            <a:stCxn id="108555" idx="0"/>
          </p:cNvCxnSpPr>
          <p:nvPr/>
        </p:nvCxnSpPr>
        <p:spPr bwMode="auto">
          <a:xfrm flipV="1">
            <a:off x="5614988" y="3138489"/>
            <a:ext cx="0" cy="3397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8557" name="Text Box 8">
            <a:extLst>
              <a:ext uri="{FF2B5EF4-FFF2-40B4-BE49-F238E27FC236}">
                <a16:creationId xmlns:a16="http://schemas.microsoft.com/office/drawing/2014/main" id="{D331DE7D-A7BE-7075-EDC8-06E4DD88BD1F}"/>
              </a:ext>
            </a:extLst>
          </p:cNvPr>
          <p:cNvSpPr txBox="1">
            <a:spLocks noChangeArrowheads="1"/>
          </p:cNvSpPr>
          <p:nvPr/>
        </p:nvSpPr>
        <p:spPr bwMode="auto">
          <a:xfrm>
            <a:off x="2632076" y="2863851"/>
            <a:ext cx="290513"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 </a:t>
            </a:r>
            <a:endParaRPr lang="en-AU" altLang="en-US" sz="2000"/>
          </a:p>
        </p:txBody>
      </p:sp>
      <p:sp>
        <p:nvSpPr>
          <p:cNvPr id="108558" name="Text Box 11">
            <a:extLst>
              <a:ext uri="{FF2B5EF4-FFF2-40B4-BE49-F238E27FC236}">
                <a16:creationId xmlns:a16="http://schemas.microsoft.com/office/drawing/2014/main" id="{CBE8FE8E-8441-E1D7-F566-DF402884A126}"/>
              </a:ext>
            </a:extLst>
          </p:cNvPr>
          <p:cNvSpPr txBox="1">
            <a:spLocks noChangeArrowheads="1"/>
          </p:cNvSpPr>
          <p:nvPr/>
        </p:nvSpPr>
        <p:spPr bwMode="auto">
          <a:xfrm>
            <a:off x="2362201" y="3478213"/>
            <a:ext cx="8223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None/>
            </a:pPr>
            <a:r>
              <a:rPr lang="en-US" altLang="en-US" sz="1400"/>
              <a:t>imm[20]</a:t>
            </a:r>
            <a:endParaRPr lang="en-AU" altLang="en-US" sz="1400"/>
          </a:p>
        </p:txBody>
      </p:sp>
      <p:cxnSp>
        <p:nvCxnSpPr>
          <p:cNvPr id="108559" name="Straight Arrow Connector 41">
            <a:extLst>
              <a:ext uri="{FF2B5EF4-FFF2-40B4-BE49-F238E27FC236}">
                <a16:creationId xmlns:a16="http://schemas.microsoft.com/office/drawing/2014/main" id="{09753CB5-4D27-E67C-6128-517A4E5C39EA}"/>
              </a:ext>
            </a:extLst>
          </p:cNvPr>
          <p:cNvCxnSpPr>
            <a:cxnSpLocks noChangeShapeType="1"/>
            <a:stCxn id="108558" idx="0"/>
          </p:cNvCxnSpPr>
          <p:nvPr/>
        </p:nvCxnSpPr>
        <p:spPr bwMode="auto">
          <a:xfrm flipV="1">
            <a:off x="2773363" y="3138489"/>
            <a:ext cx="0" cy="3397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8560" name="Text Box 8">
            <a:extLst>
              <a:ext uri="{FF2B5EF4-FFF2-40B4-BE49-F238E27FC236}">
                <a16:creationId xmlns:a16="http://schemas.microsoft.com/office/drawing/2014/main" id="{415E91C4-58EA-0EAC-9285-4A214AE218DE}"/>
              </a:ext>
            </a:extLst>
          </p:cNvPr>
          <p:cNvSpPr txBox="1">
            <a:spLocks noChangeArrowheads="1"/>
          </p:cNvSpPr>
          <p:nvPr/>
        </p:nvSpPr>
        <p:spPr bwMode="auto">
          <a:xfrm>
            <a:off x="5759450" y="2863851"/>
            <a:ext cx="149225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endParaRPr lang="en-AU" altLang="en-US" sz="2000"/>
          </a:p>
        </p:txBody>
      </p:sp>
      <p:sp>
        <p:nvSpPr>
          <p:cNvPr id="108561" name="Text Box 8">
            <a:extLst>
              <a:ext uri="{FF2B5EF4-FFF2-40B4-BE49-F238E27FC236}">
                <a16:creationId xmlns:a16="http://schemas.microsoft.com/office/drawing/2014/main" id="{BC526F5F-882B-1F14-730F-1E1ABF03A7BB}"/>
              </a:ext>
            </a:extLst>
          </p:cNvPr>
          <p:cNvSpPr txBox="1">
            <a:spLocks noChangeArrowheads="1"/>
          </p:cNvSpPr>
          <p:nvPr/>
        </p:nvSpPr>
        <p:spPr bwMode="auto">
          <a:xfrm>
            <a:off x="2922589" y="2863851"/>
            <a:ext cx="2543175"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endParaRPr lang="en-AU" altLang="en-US" sz="2000"/>
          </a:p>
        </p:txBody>
      </p:sp>
      <p:sp>
        <p:nvSpPr>
          <p:cNvPr id="108562" name="Text Box 11">
            <a:extLst>
              <a:ext uri="{FF2B5EF4-FFF2-40B4-BE49-F238E27FC236}">
                <a16:creationId xmlns:a16="http://schemas.microsoft.com/office/drawing/2014/main" id="{F324E56F-1ACB-FB55-AD5D-4D7BE1F5AB52}"/>
              </a:ext>
            </a:extLst>
          </p:cNvPr>
          <p:cNvSpPr txBox="1">
            <a:spLocks noChangeArrowheads="1"/>
          </p:cNvSpPr>
          <p:nvPr/>
        </p:nvSpPr>
        <p:spPr bwMode="auto">
          <a:xfrm>
            <a:off x="3532188" y="2968626"/>
            <a:ext cx="1198562"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None/>
            </a:pPr>
            <a:r>
              <a:rPr lang="en-US" altLang="en-US" sz="1800"/>
              <a:t>imm[10:1]</a:t>
            </a:r>
            <a:endParaRPr lang="en-AU" altLang="en-US" sz="1800"/>
          </a:p>
        </p:txBody>
      </p:sp>
      <p:sp>
        <p:nvSpPr>
          <p:cNvPr id="108563" name="Text Box 11">
            <a:extLst>
              <a:ext uri="{FF2B5EF4-FFF2-40B4-BE49-F238E27FC236}">
                <a16:creationId xmlns:a16="http://schemas.microsoft.com/office/drawing/2014/main" id="{F49D3657-E162-C5E7-7DD7-5547A3075919}"/>
              </a:ext>
            </a:extLst>
          </p:cNvPr>
          <p:cNvSpPr txBox="1">
            <a:spLocks noChangeArrowheads="1"/>
          </p:cNvSpPr>
          <p:nvPr/>
        </p:nvSpPr>
        <p:spPr bwMode="auto">
          <a:xfrm>
            <a:off x="5808663" y="2968626"/>
            <a:ext cx="132715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None/>
            </a:pPr>
            <a:r>
              <a:rPr lang="en-US" altLang="en-US" sz="1800"/>
              <a:t>imm[19:12]</a:t>
            </a:r>
            <a:endParaRPr lang="en-AU" altLang="en-US" sz="1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a:extLst>
              <a:ext uri="{FF2B5EF4-FFF2-40B4-BE49-F238E27FC236}">
                <a16:creationId xmlns:a16="http://schemas.microsoft.com/office/drawing/2014/main" id="{7FB369C0-C69F-DE84-B715-A2DEE96E5A99}"/>
              </a:ext>
            </a:extLst>
          </p:cNvPr>
          <p:cNvSpPr>
            <a:spLocks noGrp="1"/>
          </p:cNvSpPr>
          <p:nvPr>
            <p:ph type="title"/>
          </p:nvPr>
        </p:nvSpPr>
        <p:spPr/>
        <p:txBody>
          <a:bodyPr/>
          <a:lstStyle/>
          <a:p>
            <a:r>
              <a:rPr lang="en-US" altLang="en-US"/>
              <a:t>RISC-V Addressing Summary</a:t>
            </a:r>
          </a:p>
        </p:txBody>
      </p:sp>
      <p:pic>
        <p:nvPicPr>
          <p:cNvPr id="110596" name="Picture 1">
            <a:extLst>
              <a:ext uri="{FF2B5EF4-FFF2-40B4-BE49-F238E27FC236}">
                <a16:creationId xmlns:a16="http://schemas.microsoft.com/office/drawing/2014/main" id="{302A62AF-E4BA-0065-5692-A496D0DD05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24114" y="1268414"/>
            <a:ext cx="7559675"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a:extLst>
              <a:ext uri="{FF2B5EF4-FFF2-40B4-BE49-F238E27FC236}">
                <a16:creationId xmlns:a16="http://schemas.microsoft.com/office/drawing/2014/main" id="{946BFE8D-ED2D-D8F6-174A-F7F942293422}"/>
              </a:ext>
            </a:extLst>
          </p:cNvPr>
          <p:cNvSpPr>
            <a:spLocks noGrp="1"/>
          </p:cNvSpPr>
          <p:nvPr>
            <p:ph type="title"/>
          </p:nvPr>
        </p:nvSpPr>
        <p:spPr/>
        <p:txBody>
          <a:bodyPr/>
          <a:lstStyle/>
          <a:p>
            <a:r>
              <a:rPr lang="en-US" altLang="en-US"/>
              <a:t>RISC-V Encoding Summary</a:t>
            </a:r>
          </a:p>
        </p:txBody>
      </p:sp>
      <p:pic>
        <p:nvPicPr>
          <p:cNvPr id="111620" name="Picture 1">
            <a:extLst>
              <a:ext uri="{FF2B5EF4-FFF2-40B4-BE49-F238E27FC236}">
                <a16:creationId xmlns:a16="http://schemas.microsoft.com/office/drawing/2014/main" id="{121CB0EA-C739-6FEF-A03B-2B7654ACA3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8214" y="1844675"/>
            <a:ext cx="8123237"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B7236740-0B21-7103-0C35-F39F07FDC426}"/>
              </a:ext>
            </a:extLst>
          </p:cNvPr>
          <p:cNvSpPr>
            <a:spLocks noGrp="1" noChangeArrowheads="1"/>
          </p:cNvSpPr>
          <p:nvPr>
            <p:ph type="title"/>
          </p:nvPr>
        </p:nvSpPr>
        <p:spPr/>
        <p:txBody>
          <a:bodyPr/>
          <a:lstStyle/>
          <a:p>
            <a:pPr eaLnBrk="1" hangingPunct="1"/>
            <a:r>
              <a:rPr lang="en-US" altLang="en-US"/>
              <a:t>RISC-V Multiplication</a:t>
            </a:r>
            <a:endParaRPr lang="en-AU" altLang="en-US"/>
          </a:p>
        </p:txBody>
      </p:sp>
      <p:sp>
        <p:nvSpPr>
          <p:cNvPr id="23556" name="Rectangle 3">
            <a:extLst>
              <a:ext uri="{FF2B5EF4-FFF2-40B4-BE49-F238E27FC236}">
                <a16:creationId xmlns:a16="http://schemas.microsoft.com/office/drawing/2014/main" id="{EA9D3DE3-02A2-0D10-5160-D3B8E407276B}"/>
              </a:ext>
            </a:extLst>
          </p:cNvPr>
          <p:cNvSpPr>
            <a:spLocks noGrp="1" noChangeArrowheads="1"/>
          </p:cNvSpPr>
          <p:nvPr>
            <p:ph type="body" idx="1"/>
          </p:nvPr>
        </p:nvSpPr>
        <p:spPr/>
        <p:txBody>
          <a:bodyPr/>
          <a:lstStyle/>
          <a:p>
            <a:pPr eaLnBrk="1" hangingPunct="1"/>
            <a:r>
              <a:rPr lang="en-US" altLang="en-US"/>
              <a:t>Four multiply instructions:</a:t>
            </a:r>
          </a:p>
          <a:p>
            <a:pPr lvl="1" eaLnBrk="1" hangingPunct="1"/>
            <a:r>
              <a:rPr lang="en-US" altLang="en-US"/>
              <a:t>mul:  multiply</a:t>
            </a:r>
          </a:p>
          <a:p>
            <a:pPr lvl="2" eaLnBrk="1" hangingPunct="1"/>
            <a:r>
              <a:rPr lang="en-US" altLang="en-US"/>
              <a:t>Gives the lower 64 bits of the product</a:t>
            </a:r>
          </a:p>
          <a:p>
            <a:pPr lvl="1" eaLnBrk="1" hangingPunct="1"/>
            <a:r>
              <a:rPr lang="en-US" altLang="en-US"/>
              <a:t>mulh:  multiply high</a:t>
            </a:r>
          </a:p>
          <a:p>
            <a:pPr lvl="2" eaLnBrk="1" hangingPunct="1"/>
            <a:r>
              <a:rPr lang="en-US" altLang="en-US"/>
              <a:t>Gives the upper 64 bits of the product, assuming the operands are signed</a:t>
            </a:r>
          </a:p>
          <a:p>
            <a:pPr lvl="1" eaLnBrk="1" hangingPunct="1"/>
            <a:r>
              <a:rPr lang="en-US" altLang="en-US"/>
              <a:t>mulhu:  multiply high unsigned</a:t>
            </a:r>
          </a:p>
          <a:p>
            <a:pPr lvl="2" eaLnBrk="1" hangingPunct="1"/>
            <a:r>
              <a:rPr lang="en-US" altLang="en-US"/>
              <a:t>Gives the upper 64 bits of the product, assuming the operands are unsigned</a:t>
            </a:r>
          </a:p>
          <a:p>
            <a:pPr lvl="1" eaLnBrk="1" hangingPunct="1"/>
            <a:r>
              <a:rPr lang="en-US" altLang="en-US"/>
              <a:t>mulhsu:  multiply high signed/unsigned</a:t>
            </a:r>
          </a:p>
          <a:p>
            <a:pPr lvl="2" eaLnBrk="1" hangingPunct="1"/>
            <a:r>
              <a:rPr lang="en-US" altLang="en-US"/>
              <a:t>Gives the upper 64 bits of the product, assuming one operand is signed and the other unsigned</a:t>
            </a:r>
          </a:p>
          <a:p>
            <a:pPr lvl="1" eaLnBrk="1" hangingPunct="1"/>
            <a:r>
              <a:rPr lang="en-US" altLang="en-US"/>
              <a:t>Use mulh result to check for 64-bit overflow</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AA37F7A2-425B-D8B8-EBFD-EDB9ADEAEFA7}"/>
              </a:ext>
            </a:extLst>
          </p:cNvPr>
          <p:cNvSpPr>
            <a:spLocks noGrp="1" noChangeArrowheads="1"/>
          </p:cNvSpPr>
          <p:nvPr>
            <p:ph type="title"/>
          </p:nvPr>
        </p:nvSpPr>
        <p:spPr/>
        <p:txBody>
          <a:bodyPr/>
          <a:lstStyle/>
          <a:p>
            <a:pPr eaLnBrk="1" hangingPunct="1"/>
            <a:r>
              <a:rPr lang="en-US" altLang="en-US" dirty="0"/>
              <a:t>RISC-V Division</a:t>
            </a:r>
            <a:endParaRPr lang="en-AU" altLang="en-US" dirty="0"/>
          </a:p>
        </p:txBody>
      </p:sp>
      <p:sp>
        <p:nvSpPr>
          <p:cNvPr id="33796" name="Rectangle 3">
            <a:extLst>
              <a:ext uri="{FF2B5EF4-FFF2-40B4-BE49-F238E27FC236}">
                <a16:creationId xmlns:a16="http://schemas.microsoft.com/office/drawing/2014/main" id="{0556EE3E-F6FA-9BA5-E58E-A8955F90DE39}"/>
              </a:ext>
            </a:extLst>
          </p:cNvPr>
          <p:cNvSpPr>
            <a:spLocks noGrp="1" noChangeArrowheads="1"/>
          </p:cNvSpPr>
          <p:nvPr>
            <p:ph type="body" idx="1"/>
          </p:nvPr>
        </p:nvSpPr>
        <p:spPr/>
        <p:txBody>
          <a:bodyPr/>
          <a:lstStyle/>
          <a:p>
            <a:pPr eaLnBrk="1" hangingPunct="1"/>
            <a:r>
              <a:rPr lang="en-US" altLang="en-US"/>
              <a:t>Four instructions:</a:t>
            </a:r>
          </a:p>
          <a:p>
            <a:pPr lvl="1" eaLnBrk="1" hangingPunct="1"/>
            <a:r>
              <a:rPr lang="en-US" altLang="en-US"/>
              <a:t>div, rem: signed divide, remainder</a:t>
            </a:r>
          </a:p>
          <a:p>
            <a:pPr lvl="1" eaLnBrk="1" hangingPunct="1"/>
            <a:r>
              <a:rPr lang="en-US" altLang="en-US"/>
              <a:t>divu, remu: unsigned divide, remainder</a:t>
            </a:r>
          </a:p>
          <a:p>
            <a:pPr lvl="1" eaLnBrk="1" hangingPunct="1"/>
            <a:endParaRPr lang="en-US" altLang="en-US"/>
          </a:p>
          <a:p>
            <a:pPr eaLnBrk="1" hangingPunct="1"/>
            <a:r>
              <a:rPr lang="en-US" altLang="en-US"/>
              <a:t>Overflow and division-by-zero don’t produce errors</a:t>
            </a:r>
          </a:p>
          <a:p>
            <a:pPr lvl="1" eaLnBrk="1" hangingPunct="1"/>
            <a:r>
              <a:rPr lang="en-US" altLang="en-US"/>
              <a:t>Just return defined results</a:t>
            </a:r>
          </a:p>
          <a:p>
            <a:pPr lvl="1" eaLnBrk="1" hangingPunct="1"/>
            <a:r>
              <a:rPr lang="en-US" altLang="en-US"/>
              <a:t>Faster for the common case of no error</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87044" y="147650"/>
            <a:ext cx="9083040" cy="5142433"/>
          </a:xfrm>
          <a:prstGeom prst="rect">
            <a:avLst/>
          </a:prstGeom>
        </p:spPr>
        <p:txBody>
          <a:bodyPr vert="horz" wrap="square" lIns="0" tIns="12700" rIns="0" bIns="0" rtlCol="0">
            <a:spAutoFit/>
          </a:bodyPr>
          <a:lstStyle/>
          <a:p>
            <a:pPr marL="78740">
              <a:lnSpc>
                <a:spcPct val="100000"/>
              </a:lnSpc>
              <a:spcBef>
                <a:spcPts val="100"/>
              </a:spcBef>
            </a:pPr>
            <a:r>
              <a:rPr sz="4400" dirty="0">
                <a:latin typeface="+mj-lt"/>
                <a:ea typeface="+mj-ea"/>
                <a:cs typeface="+mj-cs"/>
              </a:rPr>
              <a:t>CSR and ECALL Instructions</a:t>
            </a:r>
          </a:p>
          <a:p>
            <a:pPr>
              <a:lnSpc>
                <a:spcPct val="100000"/>
              </a:lnSpc>
            </a:pPr>
            <a:endParaRPr sz="2900" dirty="0">
              <a:latin typeface="Verdana"/>
              <a:cs typeface="Verdana"/>
            </a:endParaRPr>
          </a:p>
          <a:p>
            <a:pPr marL="399415" marR="619125" indent="-387350">
              <a:lnSpc>
                <a:spcPct val="100000"/>
              </a:lnSpc>
              <a:spcBef>
                <a:spcPts val="2570"/>
              </a:spcBef>
              <a:buFont typeface="Arial MT"/>
              <a:buChar char="•"/>
              <a:tabLst>
                <a:tab pos="399415" algn="l"/>
                <a:tab pos="400050" algn="l"/>
              </a:tabLst>
            </a:pPr>
            <a:r>
              <a:rPr sz="2500" b="1" spc="-10" dirty="0">
                <a:solidFill>
                  <a:srgbClr val="3B3B3B"/>
                </a:solidFill>
                <a:latin typeface="Calibri"/>
                <a:cs typeface="Calibri"/>
              </a:rPr>
              <a:t>Control</a:t>
            </a:r>
            <a:r>
              <a:rPr sz="2500" b="1" spc="10" dirty="0">
                <a:solidFill>
                  <a:srgbClr val="3B3B3B"/>
                </a:solidFill>
                <a:latin typeface="Calibri"/>
                <a:cs typeface="Calibri"/>
              </a:rPr>
              <a:t> </a:t>
            </a:r>
            <a:r>
              <a:rPr sz="2500" b="1" spc="-5" dirty="0">
                <a:solidFill>
                  <a:srgbClr val="3B3B3B"/>
                </a:solidFill>
                <a:latin typeface="Calibri"/>
                <a:cs typeface="Calibri"/>
              </a:rPr>
              <a:t>and</a:t>
            </a:r>
            <a:r>
              <a:rPr sz="2500" b="1" dirty="0">
                <a:solidFill>
                  <a:srgbClr val="3B3B3B"/>
                </a:solidFill>
                <a:latin typeface="Calibri"/>
                <a:cs typeface="Calibri"/>
              </a:rPr>
              <a:t> </a:t>
            </a:r>
            <a:r>
              <a:rPr sz="2500" b="1" spc="-5" dirty="0">
                <a:solidFill>
                  <a:srgbClr val="3B3B3B"/>
                </a:solidFill>
                <a:latin typeface="Calibri"/>
                <a:cs typeface="Calibri"/>
              </a:rPr>
              <a:t>Status</a:t>
            </a:r>
            <a:r>
              <a:rPr sz="2500" b="1" spc="10" dirty="0">
                <a:solidFill>
                  <a:srgbClr val="3B3B3B"/>
                </a:solidFill>
                <a:latin typeface="Calibri"/>
                <a:cs typeface="Calibri"/>
              </a:rPr>
              <a:t> </a:t>
            </a:r>
            <a:r>
              <a:rPr sz="2500" b="1" spc="-5" dirty="0">
                <a:solidFill>
                  <a:srgbClr val="3B3B3B"/>
                </a:solidFill>
                <a:latin typeface="Calibri"/>
                <a:cs typeface="Calibri"/>
              </a:rPr>
              <a:t>Registers</a:t>
            </a:r>
            <a:r>
              <a:rPr sz="2500" b="1" spc="30" dirty="0">
                <a:solidFill>
                  <a:srgbClr val="3B3B3B"/>
                </a:solidFill>
                <a:latin typeface="Calibri"/>
                <a:cs typeface="Calibri"/>
              </a:rPr>
              <a:t> </a:t>
            </a:r>
            <a:r>
              <a:rPr sz="2500" b="1" spc="-5" dirty="0">
                <a:solidFill>
                  <a:srgbClr val="3B3B3B"/>
                </a:solidFill>
                <a:latin typeface="Calibri"/>
                <a:cs typeface="Calibri"/>
              </a:rPr>
              <a:t>(CSRs)</a:t>
            </a:r>
            <a:r>
              <a:rPr sz="2500" b="1" spc="15" dirty="0">
                <a:solidFill>
                  <a:srgbClr val="3B3B3B"/>
                </a:solidFill>
                <a:latin typeface="Calibri"/>
                <a:cs typeface="Calibri"/>
              </a:rPr>
              <a:t> </a:t>
            </a:r>
            <a:r>
              <a:rPr sz="2500" b="1" spc="-5" dirty="0">
                <a:solidFill>
                  <a:srgbClr val="3B3B3B"/>
                </a:solidFill>
                <a:latin typeface="Calibri"/>
                <a:cs typeface="Calibri"/>
              </a:rPr>
              <a:t>have</a:t>
            </a:r>
            <a:r>
              <a:rPr sz="2500" b="1" spc="25" dirty="0">
                <a:solidFill>
                  <a:srgbClr val="3B3B3B"/>
                </a:solidFill>
                <a:latin typeface="Calibri"/>
                <a:cs typeface="Calibri"/>
              </a:rPr>
              <a:t> </a:t>
            </a:r>
            <a:r>
              <a:rPr sz="2500" b="1" spc="-5" dirty="0">
                <a:solidFill>
                  <a:srgbClr val="3B3B3B"/>
                </a:solidFill>
                <a:latin typeface="Calibri"/>
                <a:cs typeface="Calibri"/>
              </a:rPr>
              <a:t>their</a:t>
            </a:r>
            <a:r>
              <a:rPr sz="2500" b="1" spc="10" dirty="0">
                <a:solidFill>
                  <a:srgbClr val="3B3B3B"/>
                </a:solidFill>
                <a:latin typeface="Calibri"/>
                <a:cs typeface="Calibri"/>
              </a:rPr>
              <a:t> </a:t>
            </a:r>
            <a:r>
              <a:rPr sz="2500" b="1" spc="-5" dirty="0">
                <a:solidFill>
                  <a:srgbClr val="3B3B3B"/>
                </a:solidFill>
                <a:latin typeface="Calibri"/>
                <a:cs typeface="Calibri"/>
              </a:rPr>
              <a:t>own</a:t>
            </a:r>
            <a:r>
              <a:rPr sz="2500" b="1" spc="10" dirty="0">
                <a:solidFill>
                  <a:srgbClr val="3B3B3B"/>
                </a:solidFill>
                <a:latin typeface="Calibri"/>
                <a:cs typeface="Calibri"/>
              </a:rPr>
              <a:t> </a:t>
            </a:r>
            <a:r>
              <a:rPr sz="2500" b="1" spc="-5" dirty="0">
                <a:solidFill>
                  <a:srgbClr val="3B3B3B"/>
                </a:solidFill>
                <a:latin typeface="Calibri"/>
                <a:cs typeface="Calibri"/>
              </a:rPr>
              <a:t>dedicated </a:t>
            </a:r>
            <a:r>
              <a:rPr sz="2500" b="1" spc="-550" dirty="0">
                <a:solidFill>
                  <a:srgbClr val="3B3B3B"/>
                </a:solidFill>
                <a:latin typeface="Calibri"/>
                <a:cs typeface="Calibri"/>
              </a:rPr>
              <a:t> </a:t>
            </a:r>
            <a:r>
              <a:rPr sz="2500" b="1" spc="-5" dirty="0">
                <a:solidFill>
                  <a:srgbClr val="3B3B3B"/>
                </a:solidFill>
                <a:latin typeface="Calibri"/>
                <a:cs typeface="Calibri"/>
              </a:rPr>
              <a:t>instructions :</a:t>
            </a:r>
            <a:endParaRPr sz="2500" dirty="0">
              <a:latin typeface="Calibri"/>
              <a:cs typeface="Calibri"/>
            </a:endParaRPr>
          </a:p>
          <a:p>
            <a:pPr marL="856615" lvl="1" indent="-375285">
              <a:lnSpc>
                <a:spcPct val="100000"/>
              </a:lnSpc>
              <a:spcBef>
                <a:spcPts val="5"/>
              </a:spcBef>
              <a:buFont typeface="Arial MT"/>
              <a:buChar char="–"/>
              <a:tabLst>
                <a:tab pos="856615" algn="l"/>
                <a:tab pos="857250" algn="l"/>
              </a:tabLst>
            </a:pPr>
            <a:r>
              <a:rPr sz="2300" dirty="0">
                <a:solidFill>
                  <a:srgbClr val="797979"/>
                </a:solidFill>
                <a:latin typeface="Calibri"/>
                <a:cs typeface="Calibri"/>
              </a:rPr>
              <a:t>Read/Write</a:t>
            </a:r>
            <a:endParaRPr sz="2300" dirty="0">
              <a:latin typeface="Calibri"/>
              <a:cs typeface="Calibri"/>
            </a:endParaRPr>
          </a:p>
          <a:p>
            <a:pPr marL="856615" lvl="1" indent="-375285">
              <a:lnSpc>
                <a:spcPct val="100000"/>
              </a:lnSpc>
              <a:spcBef>
                <a:spcPts val="5"/>
              </a:spcBef>
              <a:buFont typeface="Arial MT"/>
              <a:buChar char="–"/>
              <a:tabLst>
                <a:tab pos="856615" algn="l"/>
                <a:tab pos="857250" algn="l"/>
              </a:tabLst>
            </a:pPr>
            <a:r>
              <a:rPr sz="2300" dirty="0">
                <a:solidFill>
                  <a:srgbClr val="797979"/>
                </a:solidFill>
                <a:latin typeface="Calibri"/>
                <a:cs typeface="Calibri"/>
              </a:rPr>
              <a:t>Read</a:t>
            </a:r>
            <a:r>
              <a:rPr sz="2300" spc="-20" dirty="0">
                <a:solidFill>
                  <a:srgbClr val="797979"/>
                </a:solidFill>
                <a:latin typeface="Calibri"/>
                <a:cs typeface="Calibri"/>
              </a:rPr>
              <a:t> </a:t>
            </a:r>
            <a:r>
              <a:rPr sz="2300" dirty="0">
                <a:solidFill>
                  <a:srgbClr val="797979"/>
                </a:solidFill>
                <a:latin typeface="Calibri"/>
                <a:cs typeface="Calibri"/>
              </a:rPr>
              <a:t>and</a:t>
            </a:r>
            <a:r>
              <a:rPr sz="2300" spc="-10" dirty="0">
                <a:solidFill>
                  <a:srgbClr val="797979"/>
                </a:solidFill>
                <a:latin typeface="Calibri"/>
                <a:cs typeface="Calibri"/>
              </a:rPr>
              <a:t> </a:t>
            </a:r>
            <a:r>
              <a:rPr sz="2300" spc="-5" dirty="0">
                <a:solidFill>
                  <a:srgbClr val="797979"/>
                </a:solidFill>
                <a:latin typeface="Calibri"/>
                <a:cs typeface="Calibri"/>
              </a:rPr>
              <a:t>Set bit</a:t>
            </a:r>
            <a:endParaRPr sz="2300" dirty="0">
              <a:latin typeface="Calibri"/>
              <a:cs typeface="Calibri"/>
            </a:endParaRPr>
          </a:p>
          <a:p>
            <a:pPr marL="856615" lvl="1" indent="-375285">
              <a:lnSpc>
                <a:spcPts val="2755"/>
              </a:lnSpc>
              <a:buFont typeface="Arial MT"/>
              <a:buChar char="–"/>
              <a:tabLst>
                <a:tab pos="856615" algn="l"/>
                <a:tab pos="857250" algn="l"/>
              </a:tabLst>
            </a:pPr>
            <a:r>
              <a:rPr sz="2300" dirty="0">
                <a:solidFill>
                  <a:srgbClr val="797979"/>
                </a:solidFill>
                <a:latin typeface="Calibri"/>
                <a:cs typeface="Calibri"/>
              </a:rPr>
              <a:t>Read</a:t>
            </a:r>
            <a:r>
              <a:rPr sz="2300" spc="-20" dirty="0">
                <a:solidFill>
                  <a:srgbClr val="797979"/>
                </a:solidFill>
                <a:latin typeface="Calibri"/>
                <a:cs typeface="Calibri"/>
              </a:rPr>
              <a:t> </a:t>
            </a:r>
            <a:r>
              <a:rPr sz="2300" dirty="0">
                <a:solidFill>
                  <a:srgbClr val="797979"/>
                </a:solidFill>
                <a:latin typeface="Calibri"/>
                <a:cs typeface="Calibri"/>
              </a:rPr>
              <a:t>and</a:t>
            </a:r>
            <a:r>
              <a:rPr sz="2300" spc="-10" dirty="0">
                <a:solidFill>
                  <a:srgbClr val="797979"/>
                </a:solidFill>
                <a:latin typeface="Calibri"/>
                <a:cs typeface="Calibri"/>
              </a:rPr>
              <a:t> </a:t>
            </a:r>
            <a:r>
              <a:rPr sz="2300" spc="-5" dirty="0">
                <a:solidFill>
                  <a:srgbClr val="797979"/>
                </a:solidFill>
                <a:latin typeface="Calibri"/>
                <a:cs typeface="Calibri"/>
              </a:rPr>
              <a:t>Clear</a:t>
            </a:r>
            <a:r>
              <a:rPr sz="2300" spc="-20" dirty="0">
                <a:solidFill>
                  <a:srgbClr val="797979"/>
                </a:solidFill>
                <a:latin typeface="Calibri"/>
                <a:cs typeface="Calibri"/>
              </a:rPr>
              <a:t> </a:t>
            </a:r>
            <a:r>
              <a:rPr sz="2300" spc="-5" dirty="0">
                <a:solidFill>
                  <a:srgbClr val="797979"/>
                </a:solidFill>
                <a:latin typeface="Calibri"/>
                <a:cs typeface="Calibri"/>
              </a:rPr>
              <a:t>bit</a:t>
            </a:r>
            <a:endParaRPr sz="2300" dirty="0">
              <a:latin typeface="Calibri"/>
              <a:cs typeface="Calibri"/>
            </a:endParaRPr>
          </a:p>
          <a:p>
            <a:pPr marL="399415" marR="862330" indent="-387350">
              <a:lnSpc>
                <a:spcPts val="3000"/>
              </a:lnSpc>
              <a:spcBef>
                <a:spcPts val="95"/>
              </a:spcBef>
              <a:buFont typeface="Arial MT"/>
              <a:buChar char="•"/>
              <a:tabLst>
                <a:tab pos="399415" algn="l"/>
                <a:tab pos="400050" algn="l"/>
              </a:tabLst>
            </a:pPr>
            <a:r>
              <a:rPr sz="2500" b="1" spc="-5" dirty="0">
                <a:solidFill>
                  <a:srgbClr val="3B3B3B"/>
                </a:solidFill>
                <a:latin typeface="Calibri"/>
                <a:cs typeface="Calibri"/>
              </a:rPr>
              <a:t>Environment</a:t>
            </a:r>
            <a:r>
              <a:rPr sz="2500" b="1" spc="25" dirty="0">
                <a:solidFill>
                  <a:srgbClr val="3B3B3B"/>
                </a:solidFill>
                <a:latin typeface="Calibri"/>
                <a:cs typeface="Calibri"/>
              </a:rPr>
              <a:t> </a:t>
            </a:r>
            <a:r>
              <a:rPr sz="2500" b="1" spc="-10" dirty="0">
                <a:solidFill>
                  <a:srgbClr val="3B3B3B"/>
                </a:solidFill>
                <a:latin typeface="Calibri"/>
                <a:cs typeface="Calibri"/>
              </a:rPr>
              <a:t>Call</a:t>
            </a:r>
            <a:r>
              <a:rPr sz="2500" b="1" dirty="0">
                <a:solidFill>
                  <a:srgbClr val="3B3B3B"/>
                </a:solidFill>
                <a:latin typeface="Calibri"/>
                <a:cs typeface="Calibri"/>
              </a:rPr>
              <a:t> </a:t>
            </a:r>
            <a:r>
              <a:rPr sz="2500" b="1" spc="-5" dirty="0">
                <a:solidFill>
                  <a:srgbClr val="3B3B3B"/>
                </a:solidFill>
                <a:latin typeface="Calibri"/>
                <a:cs typeface="Calibri"/>
              </a:rPr>
              <a:t>instruction</a:t>
            </a:r>
            <a:r>
              <a:rPr sz="2500" b="1" spc="5" dirty="0">
                <a:solidFill>
                  <a:srgbClr val="3B3B3B"/>
                </a:solidFill>
                <a:latin typeface="Calibri"/>
                <a:cs typeface="Calibri"/>
              </a:rPr>
              <a:t> </a:t>
            </a:r>
            <a:r>
              <a:rPr sz="2500" b="1" spc="-5" dirty="0">
                <a:solidFill>
                  <a:srgbClr val="3B3B3B"/>
                </a:solidFill>
                <a:latin typeface="Calibri"/>
                <a:cs typeface="Calibri"/>
              </a:rPr>
              <a:t>used to</a:t>
            </a:r>
            <a:r>
              <a:rPr sz="2500" b="1" spc="5" dirty="0">
                <a:solidFill>
                  <a:srgbClr val="3B3B3B"/>
                </a:solidFill>
                <a:latin typeface="Calibri"/>
                <a:cs typeface="Calibri"/>
              </a:rPr>
              <a:t> </a:t>
            </a:r>
            <a:r>
              <a:rPr sz="2500" b="1" spc="-5" dirty="0">
                <a:solidFill>
                  <a:srgbClr val="3B3B3B"/>
                </a:solidFill>
                <a:latin typeface="Calibri"/>
                <a:cs typeface="Calibri"/>
              </a:rPr>
              <a:t>transfer</a:t>
            </a:r>
            <a:r>
              <a:rPr sz="2500" b="1" spc="5" dirty="0">
                <a:solidFill>
                  <a:srgbClr val="3B3B3B"/>
                </a:solidFill>
                <a:latin typeface="Calibri"/>
                <a:cs typeface="Calibri"/>
              </a:rPr>
              <a:t> </a:t>
            </a:r>
            <a:r>
              <a:rPr sz="2500" b="1" spc="-5" dirty="0">
                <a:solidFill>
                  <a:srgbClr val="3B3B3B"/>
                </a:solidFill>
                <a:latin typeface="Calibri"/>
                <a:cs typeface="Calibri"/>
              </a:rPr>
              <a:t>control</a:t>
            </a:r>
            <a:r>
              <a:rPr sz="2500" b="1" spc="5" dirty="0">
                <a:solidFill>
                  <a:srgbClr val="3B3B3B"/>
                </a:solidFill>
                <a:latin typeface="Calibri"/>
                <a:cs typeface="Calibri"/>
              </a:rPr>
              <a:t> </a:t>
            </a:r>
            <a:r>
              <a:rPr sz="2500" b="1" spc="-5" dirty="0">
                <a:solidFill>
                  <a:srgbClr val="3B3B3B"/>
                </a:solidFill>
                <a:latin typeface="Calibri"/>
                <a:cs typeface="Calibri"/>
              </a:rPr>
              <a:t>to</a:t>
            </a:r>
            <a:r>
              <a:rPr sz="2500" b="1" spc="15" dirty="0">
                <a:solidFill>
                  <a:srgbClr val="3B3B3B"/>
                </a:solidFill>
                <a:latin typeface="Calibri"/>
                <a:cs typeface="Calibri"/>
              </a:rPr>
              <a:t> </a:t>
            </a:r>
            <a:r>
              <a:rPr sz="2500" b="1" spc="-5" dirty="0">
                <a:solidFill>
                  <a:srgbClr val="3B3B3B"/>
                </a:solidFill>
                <a:latin typeface="Calibri"/>
                <a:cs typeface="Calibri"/>
              </a:rPr>
              <a:t>the </a:t>
            </a:r>
            <a:r>
              <a:rPr sz="2500" b="1" spc="-550" dirty="0">
                <a:solidFill>
                  <a:srgbClr val="3B3B3B"/>
                </a:solidFill>
                <a:latin typeface="Calibri"/>
                <a:cs typeface="Calibri"/>
              </a:rPr>
              <a:t> </a:t>
            </a:r>
            <a:r>
              <a:rPr sz="2500" b="1" spc="-5" dirty="0">
                <a:solidFill>
                  <a:srgbClr val="3B3B3B"/>
                </a:solidFill>
                <a:latin typeface="Calibri"/>
                <a:cs typeface="Calibri"/>
              </a:rPr>
              <a:t>execution </a:t>
            </a:r>
            <a:r>
              <a:rPr sz="2500" b="1" spc="-10" dirty="0">
                <a:solidFill>
                  <a:srgbClr val="3B3B3B"/>
                </a:solidFill>
                <a:latin typeface="Calibri"/>
                <a:cs typeface="Calibri"/>
              </a:rPr>
              <a:t>environment</a:t>
            </a:r>
            <a:r>
              <a:rPr sz="2500" b="1" spc="5" dirty="0">
                <a:solidFill>
                  <a:srgbClr val="3B3B3B"/>
                </a:solidFill>
                <a:latin typeface="Calibri"/>
                <a:cs typeface="Calibri"/>
              </a:rPr>
              <a:t> </a:t>
            </a:r>
            <a:r>
              <a:rPr sz="2500" b="1" spc="-5" dirty="0">
                <a:solidFill>
                  <a:srgbClr val="3B3B3B"/>
                </a:solidFill>
                <a:latin typeface="Calibri"/>
                <a:cs typeface="Calibri"/>
              </a:rPr>
              <a:t>and</a:t>
            </a:r>
            <a:r>
              <a:rPr sz="2500" b="1" spc="5" dirty="0">
                <a:solidFill>
                  <a:srgbClr val="3B3B3B"/>
                </a:solidFill>
                <a:latin typeface="Calibri"/>
                <a:cs typeface="Calibri"/>
              </a:rPr>
              <a:t> </a:t>
            </a:r>
            <a:r>
              <a:rPr sz="2500" b="1" spc="-5" dirty="0">
                <a:solidFill>
                  <a:srgbClr val="3B3B3B"/>
                </a:solidFill>
                <a:latin typeface="Calibri"/>
                <a:cs typeface="Calibri"/>
              </a:rPr>
              <a:t>a</a:t>
            </a:r>
            <a:r>
              <a:rPr sz="2500" b="1" dirty="0">
                <a:solidFill>
                  <a:srgbClr val="3B3B3B"/>
                </a:solidFill>
                <a:latin typeface="Calibri"/>
                <a:cs typeface="Calibri"/>
              </a:rPr>
              <a:t> </a:t>
            </a:r>
            <a:r>
              <a:rPr sz="2500" b="1" spc="-5" dirty="0">
                <a:solidFill>
                  <a:srgbClr val="3B3B3B"/>
                </a:solidFill>
                <a:latin typeface="Calibri"/>
                <a:cs typeface="Calibri"/>
              </a:rPr>
              <a:t>higher</a:t>
            </a:r>
            <a:r>
              <a:rPr sz="2500" b="1" spc="5" dirty="0">
                <a:solidFill>
                  <a:srgbClr val="3B3B3B"/>
                </a:solidFill>
                <a:latin typeface="Calibri"/>
                <a:cs typeface="Calibri"/>
              </a:rPr>
              <a:t> </a:t>
            </a:r>
            <a:r>
              <a:rPr sz="2500" b="1" spc="-5" dirty="0">
                <a:solidFill>
                  <a:srgbClr val="3B3B3B"/>
                </a:solidFill>
                <a:latin typeface="Calibri"/>
                <a:cs typeface="Calibri"/>
              </a:rPr>
              <a:t>privileged</a:t>
            </a:r>
            <a:r>
              <a:rPr sz="2500" b="1" spc="5" dirty="0">
                <a:solidFill>
                  <a:srgbClr val="3B3B3B"/>
                </a:solidFill>
                <a:latin typeface="Calibri"/>
                <a:cs typeface="Calibri"/>
              </a:rPr>
              <a:t> </a:t>
            </a:r>
            <a:r>
              <a:rPr sz="2500" b="1" spc="-10" dirty="0">
                <a:solidFill>
                  <a:srgbClr val="3B3B3B"/>
                </a:solidFill>
                <a:latin typeface="Calibri"/>
                <a:cs typeface="Calibri"/>
              </a:rPr>
              <a:t>mode</a:t>
            </a:r>
            <a:endParaRPr sz="2500" dirty="0">
              <a:latin typeface="Calibri"/>
              <a:cs typeface="Calibri"/>
            </a:endParaRPr>
          </a:p>
          <a:p>
            <a:pPr marL="856615" lvl="1" indent="-375285">
              <a:lnSpc>
                <a:spcPts val="2670"/>
              </a:lnSpc>
              <a:buFont typeface="Arial MT"/>
              <a:buChar char="–"/>
              <a:tabLst>
                <a:tab pos="856615" algn="l"/>
                <a:tab pos="857250" algn="l"/>
              </a:tabLst>
            </a:pPr>
            <a:r>
              <a:rPr sz="2300" spc="-5" dirty="0">
                <a:solidFill>
                  <a:srgbClr val="797979"/>
                </a:solidFill>
                <a:latin typeface="Calibri"/>
                <a:cs typeface="Calibri"/>
              </a:rPr>
              <a:t>Triggers</a:t>
            </a:r>
            <a:r>
              <a:rPr sz="2300" spc="-10" dirty="0">
                <a:solidFill>
                  <a:srgbClr val="797979"/>
                </a:solidFill>
                <a:latin typeface="Calibri"/>
                <a:cs typeface="Calibri"/>
              </a:rPr>
              <a:t> </a:t>
            </a:r>
            <a:r>
              <a:rPr sz="2300" dirty="0">
                <a:solidFill>
                  <a:srgbClr val="797979"/>
                </a:solidFill>
                <a:latin typeface="Calibri"/>
                <a:cs typeface="Calibri"/>
              </a:rPr>
              <a:t>a </a:t>
            </a:r>
            <a:r>
              <a:rPr sz="2300" spc="-5" dirty="0">
                <a:solidFill>
                  <a:srgbClr val="797979"/>
                </a:solidFill>
                <a:latin typeface="Calibri"/>
                <a:cs typeface="Calibri"/>
              </a:rPr>
              <a:t>synchronous</a:t>
            </a:r>
            <a:r>
              <a:rPr sz="2300" dirty="0">
                <a:solidFill>
                  <a:srgbClr val="797979"/>
                </a:solidFill>
                <a:latin typeface="Calibri"/>
                <a:cs typeface="Calibri"/>
              </a:rPr>
              <a:t> </a:t>
            </a:r>
            <a:r>
              <a:rPr sz="2300" spc="-5" dirty="0">
                <a:solidFill>
                  <a:srgbClr val="797979"/>
                </a:solidFill>
                <a:latin typeface="Calibri"/>
                <a:cs typeface="Calibri"/>
              </a:rPr>
              <a:t>Interrupt</a:t>
            </a:r>
            <a:r>
              <a:rPr sz="2300" spc="10" dirty="0">
                <a:solidFill>
                  <a:srgbClr val="797979"/>
                </a:solidFill>
                <a:latin typeface="Calibri"/>
                <a:cs typeface="Calibri"/>
              </a:rPr>
              <a:t> </a:t>
            </a:r>
            <a:r>
              <a:rPr sz="2300" spc="-5" dirty="0">
                <a:solidFill>
                  <a:srgbClr val="797979"/>
                </a:solidFill>
                <a:latin typeface="Calibri"/>
                <a:cs typeface="Calibri"/>
              </a:rPr>
              <a:t>(discussed</a:t>
            </a:r>
            <a:r>
              <a:rPr sz="2300" spc="5" dirty="0">
                <a:solidFill>
                  <a:srgbClr val="797979"/>
                </a:solidFill>
                <a:latin typeface="Calibri"/>
                <a:cs typeface="Calibri"/>
              </a:rPr>
              <a:t> </a:t>
            </a:r>
            <a:r>
              <a:rPr sz="2300" dirty="0">
                <a:solidFill>
                  <a:srgbClr val="797979"/>
                </a:solidFill>
                <a:latin typeface="Calibri"/>
                <a:cs typeface="Calibri"/>
              </a:rPr>
              <a:t>later)</a:t>
            </a:r>
            <a:endParaRPr sz="2300" dirty="0">
              <a:latin typeface="Calibri"/>
              <a:cs typeface="Calibri"/>
            </a:endParaRPr>
          </a:p>
          <a:p>
            <a:pPr marL="856615" marR="5080" lvl="1" indent="-375285">
              <a:lnSpc>
                <a:spcPct val="100000"/>
              </a:lnSpc>
              <a:buFont typeface="Arial MT"/>
              <a:buChar char="–"/>
              <a:tabLst>
                <a:tab pos="856615" algn="l"/>
                <a:tab pos="857250" algn="l"/>
              </a:tabLst>
            </a:pPr>
            <a:r>
              <a:rPr sz="2300" spc="-5" dirty="0">
                <a:solidFill>
                  <a:srgbClr val="797979"/>
                </a:solidFill>
                <a:latin typeface="Calibri"/>
                <a:cs typeface="Calibri"/>
              </a:rPr>
              <a:t>Example:</a:t>
            </a:r>
            <a:r>
              <a:rPr sz="2300" spc="-10" dirty="0">
                <a:solidFill>
                  <a:srgbClr val="797979"/>
                </a:solidFill>
                <a:latin typeface="Calibri"/>
                <a:cs typeface="Calibri"/>
              </a:rPr>
              <a:t> </a:t>
            </a:r>
            <a:r>
              <a:rPr sz="2300" dirty="0">
                <a:solidFill>
                  <a:srgbClr val="797979"/>
                </a:solidFill>
                <a:latin typeface="Calibri"/>
                <a:cs typeface="Calibri"/>
              </a:rPr>
              <a:t>User </a:t>
            </a:r>
            <a:r>
              <a:rPr sz="2300" spc="-5" dirty="0">
                <a:solidFill>
                  <a:srgbClr val="797979"/>
                </a:solidFill>
                <a:latin typeface="Calibri"/>
                <a:cs typeface="Calibri"/>
              </a:rPr>
              <a:t>mode</a:t>
            </a:r>
            <a:r>
              <a:rPr sz="2300" spc="10" dirty="0">
                <a:solidFill>
                  <a:srgbClr val="797979"/>
                </a:solidFill>
                <a:latin typeface="Calibri"/>
                <a:cs typeface="Calibri"/>
              </a:rPr>
              <a:t> </a:t>
            </a:r>
            <a:r>
              <a:rPr sz="2300" spc="-5" dirty="0">
                <a:solidFill>
                  <a:srgbClr val="797979"/>
                </a:solidFill>
                <a:latin typeface="Calibri"/>
                <a:cs typeface="Calibri"/>
              </a:rPr>
              <a:t>program </a:t>
            </a:r>
            <a:r>
              <a:rPr sz="2300" dirty="0">
                <a:solidFill>
                  <a:srgbClr val="797979"/>
                </a:solidFill>
                <a:latin typeface="Calibri"/>
                <a:cs typeface="Calibri"/>
              </a:rPr>
              <a:t>can</a:t>
            </a:r>
            <a:r>
              <a:rPr sz="2300" spc="10" dirty="0">
                <a:solidFill>
                  <a:srgbClr val="797979"/>
                </a:solidFill>
                <a:latin typeface="Calibri"/>
                <a:cs typeface="Calibri"/>
              </a:rPr>
              <a:t> </a:t>
            </a:r>
            <a:r>
              <a:rPr sz="2300" spc="-5" dirty="0">
                <a:solidFill>
                  <a:srgbClr val="797979"/>
                </a:solidFill>
                <a:latin typeface="Calibri"/>
                <a:cs typeface="Calibri"/>
              </a:rPr>
              <a:t>use </a:t>
            </a:r>
            <a:r>
              <a:rPr sz="2300" dirty="0">
                <a:solidFill>
                  <a:srgbClr val="797979"/>
                </a:solidFill>
                <a:latin typeface="Calibri"/>
                <a:cs typeface="Calibri"/>
              </a:rPr>
              <a:t>an</a:t>
            </a:r>
            <a:r>
              <a:rPr sz="2300" spc="10" dirty="0">
                <a:solidFill>
                  <a:srgbClr val="797979"/>
                </a:solidFill>
                <a:latin typeface="Calibri"/>
                <a:cs typeface="Calibri"/>
              </a:rPr>
              <a:t> </a:t>
            </a:r>
            <a:r>
              <a:rPr sz="2300" spc="-5" dirty="0">
                <a:solidFill>
                  <a:srgbClr val="797979"/>
                </a:solidFill>
                <a:latin typeface="Calibri"/>
                <a:cs typeface="Calibri"/>
              </a:rPr>
              <a:t>ECALL</a:t>
            </a:r>
            <a:r>
              <a:rPr sz="2300" spc="-25" dirty="0">
                <a:solidFill>
                  <a:srgbClr val="797979"/>
                </a:solidFill>
                <a:latin typeface="Calibri"/>
                <a:cs typeface="Calibri"/>
              </a:rPr>
              <a:t> </a:t>
            </a:r>
            <a:r>
              <a:rPr sz="2300" dirty="0">
                <a:solidFill>
                  <a:srgbClr val="797979"/>
                </a:solidFill>
                <a:latin typeface="Calibri"/>
                <a:cs typeface="Calibri"/>
              </a:rPr>
              <a:t>to</a:t>
            </a:r>
            <a:r>
              <a:rPr sz="2300" spc="5" dirty="0">
                <a:solidFill>
                  <a:srgbClr val="797979"/>
                </a:solidFill>
                <a:latin typeface="Calibri"/>
                <a:cs typeface="Calibri"/>
              </a:rPr>
              <a:t> </a:t>
            </a:r>
            <a:r>
              <a:rPr sz="2300" dirty="0">
                <a:solidFill>
                  <a:srgbClr val="797979"/>
                </a:solidFill>
                <a:latin typeface="Calibri"/>
                <a:cs typeface="Calibri"/>
              </a:rPr>
              <a:t>transfer </a:t>
            </a:r>
            <a:r>
              <a:rPr sz="2300" spc="-5" dirty="0">
                <a:solidFill>
                  <a:srgbClr val="797979"/>
                </a:solidFill>
                <a:latin typeface="Calibri"/>
                <a:cs typeface="Calibri"/>
              </a:rPr>
              <a:t>control</a:t>
            </a:r>
            <a:r>
              <a:rPr sz="2300" dirty="0">
                <a:solidFill>
                  <a:srgbClr val="797979"/>
                </a:solidFill>
                <a:latin typeface="Calibri"/>
                <a:cs typeface="Calibri"/>
              </a:rPr>
              <a:t> to </a:t>
            </a:r>
            <a:r>
              <a:rPr sz="2300" spc="-505" dirty="0">
                <a:solidFill>
                  <a:srgbClr val="797979"/>
                </a:solidFill>
                <a:latin typeface="Calibri"/>
                <a:cs typeface="Calibri"/>
              </a:rPr>
              <a:t> </a:t>
            </a:r>
            <a:r>
              <a:rPr sz="2300" dirty="0">
                <a:solidFill>
                  <a:srgbClr val="797979"/>
                </a:solidFill>
                <a:latin typeface="Calibri"/>
                <a:cs typeface="Calibri"/>
              </a:rPr>
              <a:t>a</a:t>
            </a:r>
            <a:r>
              <a:rPr sz="2300" spc="-5" dirty="0">
                <a:solidFill>
                  <a:srgbClr val="797979"/>
                </a:solidFill>
                <a:latin typeface="Calibri"/>
                <a:cs typeface="Calibri"/>
              </a:rPr>
              <a:t> Machine</a:t>
            </a:r>
            <a:r>
              <a:rPr sz="2300" dirty="0">
                <a:solidFill>
                  <a:srgbClr val="797979"/>
                </a:solidFill>
                <a:latin typeface="Calibri"/>
                <a:cs typeface="Calibri"/>
              </a:rPr>
              <a:t> </a:t>
            </a:r>
            <a:r>
              <a:rPr sz="2300" spc="-5" dirty="0">
                <a:solidFill>
                  <a:srgbClr val="797979"/>
                </a:solidFill>
                <a:latin typeface="Calibri"/>
                <a:cs typeface="Calibri"/>
              </a:rPr>
              <a:t>mode</a:t>
            </a:r>
            <a:r>
              <a:rPr sz="2300" spc="5" dirty="0">
                <a:solidFill>
                  <a:srgbClr val="797979"/>
                </a:solidFill>
                <a:latin typeface="Calibri"/>
                <a:cs typeface="Calibri"/>
              </a:rPr>
              <a:t> </a:t>
            </a:r>
            <a:r>
              <a:rPr sz="2300" spc="-5" dirty="0">
                <a:solidFill>
                  <a:srgbClr val="797979"/>
                </a:solidFill>
                <a:latin typeface="Calibri"/>
                <a:cs typeface="Calibri"/>
              </a:rPr>
              <a:t>OS</a:t>
            </a:r>
            <a:r>
              <a:rPr sz="2300" dirty="0">
                <a:solidFill>
                  <a:srgbClr val="797979"/>
                </a:solidFill>
                <a:latin typeface="Calibri"/>
                <a:cs typeface="Calibri"/>
              </a:rPr>
              <a:t> kernel,</a:t>
            </a:r>
            <a:r>
              <a:rPr sz="2300" spc="5" dirty="0">
                <a:solidFill>
                  <a:srgbClr val="797979"/>
                </a:solidFill>
                <a:latin typeface="Calibri"/>
                <a:cs typeface="Calibri"/>
              </a:rPr>
              <a:t> </a:t>
            </a:r>
            <a:r>
              <a:rPr sz="2300" dirty="0">
                <a:solidFill>
                  <a:srgbClr val="797979"/>
                </a:solidFill>
                <a:latin typeface="Calibri"/>
                <a:cs typeface="Calibri"/>
              </a:rPr>
              <a:t>aka</a:t>
            </a:r>
            <a:r>
              <a:rPr sz="2300" spc="-10" dirty="0">
                <a:solidFill>
                  <a:srgbClr val="797979"/>
                </a:solidFill>
                <a:latin typeface="Calibri"/>
                <a:cs typeface="Calibri"/>
              </a:rPr>
              <a:t> </a:t>
            </a:r>
            <a:r>
              <a:rPr sz="2300" spc="-5" dirty="0">
                <a:solidFill>
                  <a:srgbClr val="797979"/>
                </a:solidFill>
                <a:latin typeface="Calibri"/>
                <a:cs typeface="Calibri"/>
              </a:rPr>
              <a:t>System</a:t>
            </a:r>
            <a:r>
              <a:rPr sz="2300" spc="10" dirty="0">
                <a:solidFill>
                  <a:srgbClr val="797979"/>
                </a:solidFill>
                <a:latin typeface="Calibri"/>
                <a:cs typeface="Calibri"/>
              </a:rPr>
              <a:t> </a:t>
            </a:r>
            <a:r>
              <a:rPr sz="2300" spc="-5" dirty="0">
                <a:solidFill>
                  <a:srgbClr val="797979"/>
                </a:solidFill>
                <a:latin typeface="Calibri"/>
                <a:cs typeface="Calibri"/>
              </a:rPr>
              <a:t>Call</a:t>
            </a:r>
            <a:endParaRPr sz="2300" dirty="0">
              <a:latin typeface="Calibri"/>
              <a:cs typeface="Calibri"/>
            </a:endParaRPr>
          </a:p>
        </p:txBody>
      </p:sp>
      <p:sp>
        <p:nvSpPr>
          <p:cNvPr id="3" name="object 3"/>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spcBef>
                  <a:spcPts val="5"/>
                </a:spcBef>
              </a:pPr>
              <a:t>75</a:t>
            </a:fld>
            <a:endParaRPr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3490" y="-1418"/>
            <a:ext cx="10004151" cy="689932"/>
          </a:xfrm>
          <a:prstGeom prst="rect">
            <a:avLst/>
          </a:prstGeom>
        </p:spPr>
        <p:txBody>
          <a:bodyPr vert="horz" wrap="square" lIns="0" tIns="12700" rIns="0" bIns="0" rtlCol="0">
            <a:spAutoFit/>
          </a:bodyPr>
          <a:lstStyle/>
          <a:p>
            <a:pPr marL="12700">
              <a:lnSpc>
                <a:spcPct val="100000"/>
              </a:lnSpc>
              <a:spcBef>
                <a:spcPts val="100"/>
              </a:spcBef>
            </a:pPr>
            <a:r>
              <a:rPr spc="-40" dirty="0"/>
              <a:t>What</a:t>
            </a:r>
            <a:r>
              <a:rPr spc="-150" dirty="0"/>
              <a:t> </a:t>
            </a:r>
            <a:r>
              <a:rPr spc="-125" dirty="0"/>
              <a:t>are</a:t>
            </a:r>
            <a:r>
              <a:rPr spc="-145" dirty="0"/>
              <a:t> </a:t>
            </a:r>
            <a:r>
              <a:rPr spc="-70" dirty="0"/>
              <a:t>Control</a:t>
            </a:r>
            <a:r>
              <a:rPr spc="-120" dirty="0"/>
              <a:t> </a:t>
            </a:r>
            <a:r>
              <a:rPr spc="-70" dirty="0"/>
              <a:t>and</a:t>
            </a:r>
            <a:r>
              <a:rPr spc="-145" dirty="0"/>
              <a:t> </a:t>
            </a:r>
            <a:r>
              <a:rPr spc="-105" dirty="0"/>
              <a:t>Status</a:t>
            </a:r>
            <a:r>
              <a:rPr spc="-150" dirty="0"/>
              <a:t> </a:t>
            </a:r>
            <a:r>
              <a:rPr spc="-100" dirty="0"/>
              <a:t>Registers</a:t>
            </a:r>
            <a:r>
              <a:rPr spc="-135" dirty="0"/>
              <a:t> </a:t>
            </a:r>
            <a:r>
              <a:rPr spc="-220" dirty="0"/>
              <a:t>(CSRs)</a:t>
            </a:r>
          </a:p>
        </p:txBody>
      </p:sp>
      <p:sp>
        <p:nvSpPr>
          <p:cNvPr id="3" name="object 3"/>
          <p:cNvSpPr txBox="1"/>
          <p:nvPr/>
        </p:nvSpPr>
        <p:spPr>
          <a:xfrm>
            <a:off x="993139" y="999235"/>
            <a:ext cx="9781698" cy="5051768"/>
          </a:xfrm>
          <a:prstGeom prst="rect">
            <a:avLst/>
          </a:prstGeom>
        </p:spPr>
        <p:txBody>
          <a:bodyPr vert="horz" wrap="square" lIns="0" tIns="83820" rIns="0" bIns="0" rtlCol="0">
            <a:spAutoFit/>
          </a:bodyPr>
          <a:lstStyle/>
          <a:p>
            <a:pPr marL="393700" marR="5080" indent="-381000">
              <a:lnSpc>
                <a:spcPts val="2300"/>
              </a:lnSpc>
              <a:spcBef>
                <a:spcPts val="660"/>
              </a:spcBef>
              <a:buFont typeface="Arial MT"/>
              <a:buChar char="•"/>
              <a:tabLst>
                <a:tab pos="393065" algn="l"/>
                <a:tab pos="393700" algn="l"/>
              </a:tabLst>
            </a:pPr>
            <a:r>
              <a:rPr sz="3600" b="1" spc="-5" dirty="0">
                <a:solidFill>
                  <a:srgbClr val="3B3B3B"/>
                </a:solidFill>
                <a:latin typeface="Calibri"/>
                <a:cs typeface="Calibri"/>
              </a:rPr>
              <a:t>CSRs </a:t>
            </a:r>
            <a:r>
              <a:rPr sz="3600" b="1" dirty="0">
                <a:solidFill>
                  <a:srgbClr val="3B3B3B"/>
                </a:solidFill>
                <a:latin typeface="Calibri"/>
                <a:cs typeface="Calibri"/>
              </a:rPr>
              <a:t>are </a:t>
            </a:r>
            <a:r>
              <a:rPr sz="3600" b="1" spc="-5" dirty="0">
                <a:solidFill>
                  <a:srgbClr val="3B3B3B"/>
                </a:solidFill>
                <a:latin typeface="Calibri"/>
                <a:cs typeface="Calibri"/>
              </a:rPr>
              <a:t>Registers which contain the working</a:t>
            </a:r>
            <a:endParaRPr lang="en-US" sz="3600" b="1" spc="-5" dirty="0">
              <a:solidFill>
                <a:srgbClr val="3B3B3B"/>
              </a:solidFill>
              <a:latin typeface="Calibri"/>
              <a:cs typeface="Calibri"/>
            </a:endParaRPr>
          </a:p>
          <a:p>
            <a:pPr marL="12700" marR="5080">
              <a:lnSpc>
                <a:spcPts val="2300"/>
              </a:lnSpc>
              <a:spcBef>
                <a:spcPts val="660"/>
              </a:spcBef>
              <a:tabLst>
                <a:tab pos="393065" algn="l"/>
                <a:tab pos="393700" algn="l"/>
              </a:tabLst>
            </a:pPr>
            <a:r>
              <a:rPr sz="3600" b="1" spc="-5" dirty="0">
                <a:solidFill>
                  <a:srgbClr val="3B3B3B"/>
                </a:solidFill>
                <a:latin typeface="Calibri"/>
                <a:cs typeface="Calibri"/>
              </a:rPr>
              <a:t> </a:t>
            </a:r>
            <a:r>
              <a:rPr sz="3600" b="1" spc="-530" dirty="0">
                <a:solidFill>
                  <a:srgbClr val="3B3B3B"/>
                </a:solidFill>
                <a:latin typeface="Calibri"/>
                <a:cs typeface="Calibri"/>
              </a:rPr>
              <a:t> </a:t>
            </a:r>
            <a:r>
              <a:rPr sz="3600" b="1" dirty="0">
                <a:solidFill>
                  <a:srgbClr val="3B3B3B"/>
                </a:solidFill>
                <a:latin typeface="Calibri"/>
                <a:cs typeface="Calibri"/>
              </a:rPr>
              <a:t>state</a:t>
            </a:r>
            <a:r>
              <a:rPr sz="3600" b="1" spc="10" dirty="0">
                <a:solidFill>
                  <a:srgbClr val="3B3B3B"/>
                </a:solidFill>
                <a:latin typeface="Calibri"/>
                <a:cs typeface="Calibri"/>
              </a:rPr>
              <a:t> </a:t>
            </a:r>
            <a:r>
              <a:rPr sz="3600" b="1" dirty="0">
                <a:solidFill>
                  <a:srgbClr val="3B3B3B"/>
                </a:solidFill>
                <a:latin typeface="Calibri"/>
                <a:cs typeface="Calibri"/>
              </a:rPr>
              <a:t>of</a:t>
            </a:r>
            <a:r>
              <a:rPr sz="3600" b="1" spc="-15" dirty="0">
                <a:solidFill>
                  <a:srgbClr val="3B3B3B"/>
                </a:solidFill>
                <a:latin typeface="Calibri"/>
                <a:cs typeface="Calibri"/>
              </a:rPr>
              <a:t> </a:t>
            </a:r>
            <a:r>
              <a:rPr sz="3600" b="1" dirty="0">
                <a:solidFill>
                  <a:srgbClr val="3B3B3B"/>
                </a:solidFill>
                <a:latin typeface="Calibri"/>
                <a:cs typeface="Calibri"/>
              </a:rPr>
              <a:t>a</a:t>
            </a:r>
            <a:r>
              <a:rPr sz="3600" b="1" spc="-5" dirty="0">
                <a:solidFill>
                  <a:srgbClr val="3B3B3B"/>
                </a:solidFill>
                <a:latin typeface="Calibri"/>
                <a:cs typeface="Calibri"/>
              </a:rPr>
              <a:t> </a:t>
            </a:r>
            <a:r>
              <a:rPr sz="3600" b="1" dirty="0">
                <a:solidFill>
                  <a:srgbClr val="3B3B3B"/>
                </a:solidFill>
                <a:latin typeface="Calibri"/>
                <a:cs typeface="Calibri"/>
              </a:rPr>
              <a:t>RISC-V </a:t>
            </a:r>
            <a:r>
              <a:rPr sz="3600" b="1" spc="-5" dirty="0">
                <a:solidFill>
                  <a:srgbClr val="3B3B3B"/>
                </a:solidFill>
                <a:latin typeface="Calibri"/>
                <a:cs typeface="Calibri"/>
              </a:rPr>
              <a:t>machine</a:t>
            </a:r>
            <a:endParaRPr sz="3600" dirty="0">
              <a:latin typeface="Calibri"/>
              <a:cs typeface="Calibri"/>
            </a:endParaRPr>
          </a:p>
          <a:p>
            <a:pPr>
              <a:lnSpc>
                <a:spcPct val="100000"/>
              </a:lnSpc>
              <a:spcBef>
                <a:spcPts val="50"/>
              </a:spcBef>
              <a:buClr>
                <a:srgbClr val="3B3B3B"/>
              </a:buClr>
              <a:buFont typeface="Arial MT"/>
              <a:buChar char="•"/>
            </a:pPr>
            <a:endParaRPr sz="3200" dirty="0">
              <a:latin typeface="Calibri"/>
              <a:cs typeface="Calibri"/>
            </a:endParaRPr>
          </a:p>
          <a:p>
            <a:pPr marL="393700" indent="-381000">
              <a:lnSpc>
                <a:spcPts val="2675"/>
              </a:lnSpc>
              <a:buFont typeface="Arial MT"/>
              <a:buChar char="•"/>
              <a:tabLst>
                <a:tab pos="393065" algn="l"/>
                <a:tab pos="393700" algn="l"/>
              </a:tabLst>
            </a:pPr>
            <a:r>
              <a:rPr sz="3600" b="1" spc="-5" dirty="0">
                <a:solidFill>
                  <a:srgbClr val="3B3B3B"/>
                </a:solidFill>
                <a:latin typeface="Calibri"/>
                <a:cs typeface="Calibri"/>
              </a:rPr>
              <a:t>CSRs</a:t>
            </a:r>
            <a:r>
              <a:rPr sz="3600" b="1" spc="-15" dirty="0">
                <a:solidFill>
                  <a:srgbClr val="3B3B3B"/>
                </a:solidFill>
                <a:latin typeface="Calibri"/>
                <a:cs typeface="Calibri"/>
              </a:rPr>
              <a:t> </a:t>
            </a:r>
            <a:r>
              <a:rPr sz="3600" b="1" dirty="0">
                <a:solidFill>
                  <a:srgbClr val="3B3B3B"/>
                </a:solidFill>
                <a:latin typeface="Calibri"/>
                <a:cs typeface="Calibri"/>
              </a:rPr>
              <a:t>are</a:t>
            </a:r>
            <a:r>
              <a:rPr sz="3600" b="1" spc="-20" dirty="0">
                <a:solidFill>
                  <a:srgbClr val="3B3B3B"/>
                </a:solidFill>
                <a:latin typeface="Calibri"/>
                <a:cs typeface="Calibri"/>
              </a:rPr>
              <a:t> </a:t>
            </a:r>
            <a:r>
              <a:rPr sz="3600" b="1" dirty="0">
                <a:solidFill>
                  <a:srgbClr val="3B3B3B"/>
                </a:solidFill>
                <a:latin typeface="Calibri"/>
                <a:cs typeface="Calibri"/>
              </a:rPr>
              <a:t>specific</a:t>
            </a:r>
            <a:r>
              <a:rPr sz="3600" b="1" spc="-10" dirty="0">
                <a:solidFill>
                  <a:srgbClr val="3B3B3B"/>
                </a:solidFill>
                <a:latin typeface="Calibri"/>
                <a:cs typeface="Calibri"/>
              </a:rPr>
              <a:t> </a:t>
            </a:r>
            <a:r>
              <a:rPr sz="3600" b="1" dirty="0">
                <a:solidFill>
                  <a:srgbClr val="3B3B3B"/>
                </a:solidFill>
                <a:latin typeface="Calibri"/>
                <a:cs typeface="Calibri"/>
              </a:rPr>
              <a:t>to</a:t>
            </a:r>
            <a:r>
              <a:rPr sz="3600" b="1" spc="-10" dirty="0">
                <a:solidFill>
                  <a:srgbClr val="3B3B3B"/>
                </a:solidFill>
                <a:latin typeface="Calibri"/>
                <a:cs typeface="Calibri"/>
              </a:rPr>
              <a:t> </a:t>
            </a:r>
            <a:r>
              <a:rPr sz="3600" b="1" dirty="0">
                <a:solidFill>
                  <a:srgbClr val="3B3B3B"/>
                </a:solidFill>
                <a:latin typeface="Calibri"/>
                <a:cs typeface="Calibri"/>
              </a:rPr>
              <a:t>a</a:t>
            </a:r>
            <a:r>
              <a:rPr sz="3600" b="1" spc="-25" dirty="0">
                <a:solidFill>
                  <a:srgbClr val="3B3B3B"/>
                </a:solidFill>
                <a:latin typeface="Calibri"/>
                <a:cs typeface="Calibri"/>
              </a:rPr>
              <a:t> </a:t>
            </a:r>
            <a:r>
              <a:rPr sz="3600" b="1" spc="-5" dirty="0">
                <a:solidFill>
                  <a:srgbClr val="3B3B3B"/>
                </a:solidFill>
                <a:latin typeface="Calibri"/>
                <a:cs typeface="Calibri"/>
              </a:rPr>
              <a:t>Mode</a:t>
            </a:r>
            <a:endParaRPr sz="3600" dirty="0">
              <a:latin typeface="Calibri"/>
              <a:cs typeface="Calibri"/>
            </a:endParaRPr>
          </a:p>
          <a:p>
            <a:pPr marL="850265" marR="16510" lvl="1" indent="-342900">
              <a:lnSpc>
                <a:spcPct val="80000"/>
              </a:lnSpc>
              <a:spcBef>
                <a:spcPts val="225"/>
              </a:spcBef>
              <a:buFont typeface="Arial MT"/>
              <a:buChar char="–"/>
              <a:tabLst>
                <a:tab pos="850265" algn="l"/>
                <a:tab pos="850900" algn="l"/>
              </a:tabLst>
            </a:pPr>
            <a:r>
              <a:rPr sz="2800" spc="-5" dirty="0">
                <a:solidFill>
                  <a:srgbClr val="797979"/>
                </a:solidFill>
                <a:latin typeface="Calibri"/>
                <a:cs typeface="Calibri"/>
              </a:rPr>
              <a:t>Machine</a:t>
            </a:r>
            <a:r>
              <a:rPr sz="2800" spc="20" dirty="0">
                <a:solidFill>
                  <a:srgbClr val="797979"/>
                </a:solidFill>
                <a:latin typeface="Calibri"/>
                <a:cs typeface="Calibri"/>
              </a:rPr>
              <a:t> </a:t>
            </a:r>
            <a:r>
              <a:rPr sz="2800" dirty="0">
                <a:solidFill>
                  <a:srgbClr val="797979"/>
                </a:solidFill>
                <a:latin typeface="Calibri"/>
                <a:cs typeface="Calibri"/>
              </a:rPr>
              <a:t>Mode</a:t>
            </a:r>
            <a:r>
              <a:rPr sz="2800" spc="-10" dirty="0">
                <a:solidFill>
                  <a:srgbClr val="797979"/>
                </a:solidFill>
                <a:latin typeface="Calibri"/>
                <a:cs typeface="Calibri"/>
              </a:rPr>
              <a:t> </a:t>
            </a:r>
            <a:r>
              <a:rPr sz="2800" dirty="0">
                <a:solidFill>
                  <a:srgbClr val="797979"/>
                </a:solidFill>
                <a:latin typeface="Calibri"/>
                <a:cs typeface="Calibri"/>
              </a:rPr>
              <a:t>has</a:t>
            </a:r>
            <a:r>
              <a:rPr sz="2800" spc="-5" dirty="0">
                <a:solidFill>
                  <a:srgbClr val="797979"/>
                </a:solidFill>
                <a:latin typeface="Calibri"/>
                <a:cs typeface="Calibri"/>
              </a:rPr>
              <a:t> ~17</a:t>
            </a:r>
            <a:r>
              <a:rPr sz="2800" spc="5" dirty="0">
                <a:solidFill>
                  <a:srgbClr val="797979"/>
                </a:solidFill>
                <a:latin typeface="Calibri"/>
                <a:cs typeface="Calibri"/>
              </a:rPr>
              <a:t> </a:t>
            </a:r>
            <a:r>
              <a:rPr sz="2800" spc="-5" dirty="0">
                <a:solidFill>
                  <a:srgbClr val="797979"/>
                </a:solidFill>
                <a:latin typeface="Calibri"/>
                <a:cs typeface="Calibri"/>
              </a:rPr>
              <a:t>CSRs</a:t>
            </a:r>
            <a:r>
              <a:rPr sz="2800" spc="-10" dirty="0">
                <a:solidFill>
                  <a:srgbClr val="797979"/>
                </a:solidFill>
                <a:latin typeface="Calibri"/>
                <a:cs typeface="Calibri"/>
              </a:rPr>
              <a:t> </a:t>
            </a:r>
            <a:r>
              <a:rPr sz="2800" spc="-5" dirty="0">
                <a:solidFill>
                  <a:srgbClr val="797979"/>
                </a:solidFill>
                <a:latin typeface="Calibri"/>
                <a:cs typeface="Calibri"/>
              </a:rPr>
              <a:t>(not</a:t>
            </a:r>
            <a:r>
              <a:rPr sz="2800" spc="5" dirty="0">
                <a:solidFill>
                  <a:srgbClr val="797979"/>
                </a:solidFill>
                <a:latin typeface="Calibri"/>
                <a:cs typeface="Calibri"/>
              </a:rPr>
              <a:t> </a:t>
            </a:r>
            <a:r>
              <a:rPr sz="2800" spc="-5" dirty="0">
                <a:solidFill>
                  <a:srgbClr val="797979"/>
                </a:solidFill>
                <a:latin typeface="Calibri"/>
                <a:cs typeface="Calibri"/>
              </a:rPr>
              <a:t>including</a:t>
            </a:r>
            <a:r>
              <a:rPr sz="2800" spc="35" dirty="0">
                <a:solidFill>
                  <a:srgbClr val="797979"/>
                </a:solidFill>
                <a:latin typeface="Calibri"/>
                <a:cs typeface="Calibri"/>
              </a:rPr>
              <a:t> </a:t>
            </a:r>
            <a:r>
              <a:rPr sz="2800" spc="-5" dirty="0">
                <a:solidFill>
                  <a:srgbClr val="797979"/>
                </a:solidFill>
                <a:latin typeface="Calibri"/>
                <a:cs typeface="Calibri"/>
              </a:rPr>
              <a:t>performance </a:t>
            </a:r>
            <a:r>
              <a:rPr sz="2800" spc="-395" dirty="0">
                <a:solidFill>
                  <a:srgbClr val="797979"/>
                </a:solidFill>
                <a:latin typeface="Calibri"/>
                <a:cs typeface="Calibri"/>
              </a:rPr>
              <a:t> </a:t>
            </a:r>
            <a:r>
              <a:rPr sz="2800" spc="-5" dirty="0">
                <a:solidFill>
                  <a:srgbClr val="797979"/>
                </a:solidFill>
                <a:latin typeface="Calibri"/>
                <a:cs typeface="Calibri"/>
              </a:rPr>
              <a:t>monitor</a:t>
            </a:r>
            <a:r>
              <a:rPr sz="2800" dirty="0">
                <a:solidFill>
                  <a:srgbClr val="797979"/>
                </a:solidFill>
                <a:latin typeface="Calibri"/>
                <a:cs typeface="Calibri"/>
              </a:rPr>
              <a:t> </a:t>
            </a:r>
            <a:r>
              <a:rPr sz="2800" spc="-5" dirty="0">
                <a:solidFill>
                  <a:srgbClr val="797979"/>
                </a:solidFill>
                <a:latin typeface="Calibri"/>
                <a:cs typeface="Calibri"/>
              </a:rPr>
              <a:t>CSRs)</a:t>
            </a:r>
            <a:endParaRPr sz="2800" dirty="0">
              <a:latin typeface="Calibri"/>
              <a:cs typeface="Calibri"/>
            </a:endParaRPr>
          </a:p>
          <a:p>
            <a:pPr marL="850265" marR="52069" lvl="1" indent="-342900">
              <a:lnSpc>
                <a:spcPct val="80000"/>
              </a:lnSpc>
              <a:buFont typeface="Arial MT"/>
              <a:buChar char="–"/>
              <a:tabLst>
                <a:tab pos="850265" algn="l"/>
                <a:tab pos="850900" algn="l"/>
              </a:tabLst>
            </a:pPr>
            <a:r>
              <a:rPr sz="2800" spc="-5" dirty="0">
                <a:solidFill>
                  <a:srgbClr val="797979"/>
                </a:solidFill>
                <a:latin typeface="Calibri"/>
                <a:cs typeface="Calibri"/>
              </a:rPr>
              <a:t>Supervisor Mode</a:t>
            </a:r>
            <a:r>
              <a:rPr sz="2800" spc="5" dirty="0">
                <a:solidFill>
                  <a:srgbClr val="797979"/>
                </a:solidFill>
                <a:latin typeface="Calibri"/>
                <a:cs typeface="Calibri"/>
              </a:rPr>
              <a:t> </a:t>
            </a:r>
            <a:r>
              <a:rPr sz="2800" spc="-5" dirty="0">
                <a:solidFill>
                  <a:srgbClr val="797979"/>
                </a:solidFill>
                <a:latin typeface="Calibri"/>
                <a:cs typeface="Calibri"/>
              </a:rPr>
              <a:t>has</a:t>
            </a:r>
            <a:r>
              <a:rPr sz="2800" dirty="0">
                <a:solidFill>
                  <a:srgbClr val="797979"/>
                </a:solidFill>
                <a:latin typeface="Calibri"/>
                <a:cs typeface="Calibri"/>
              </a:rPr>
              <a:t> a</a:t>
            </a:r>
            <a:r>
              <a:rPr sz="2800" spc="-5" dirty="0">
                <a:solidFill>
                  <a:srgbClr val="797979"/>
                </a:solidFill>
                <a:latin typeface="Calibri"/>
                <a:cs typeface="Calibri"/>
              </a:rPr>
              <a:t> similar</a:t>
            </a:r>
            <a:r>
              <a:rPr sz="2800" dirty="0">
                <a:solidFill>
                  <a:srgbClr val="797979"/>
                </a:solidFill>
                <a:latin typeface="Calibri"/>
                <a:cs typeface="Calibri"/>
              </a:rPr>
              <a:t> number,</a:t>
            </a:r>
            <a:r>
              <a:rPr sz="2800" spc="-5" dirty="0">
                <a:solidFill>
                  <a:srgbClr val="797979"/>
                </a:solidFill>
                <a:latin typeface="Calibri"/>
                <a:cs typeface="Calibri"/>
              </a:rPr>
              <a:t> </a:t>
            </a:r>
            <a:r>
              <a:rPr sz="2800" dirty="0">
                <a:solidFill>
                  <a:srgbClr val="797979"/>
                </a:solidFill>
                <a:latin typeface="Calibri"/>
                <a:cs typeface="Calibri"/>
              </a:rPr>
              <a:t>though</a:t>
            </a:r>
            <a:r>
              <a:rPr sz="2800" spc="5" dirty="0">
                <a:solidFill>
                  <a:srgbClr val="797979"/>
                </a:solidFill>
                <a:latin typeface="Calibri"/>
                <a:cs typeface="Calibri"/>
              </a:rPr>
              <a:t> </a:t>
            </a:r>
            <a:r>
              <a:rPr sz="2800" dirty="0">
                <a:solidFill>
                  <a:srgbClr val="797979"/>
                </a:solidFill>
                <a:latin typeface="Calibri"/>
                <a:cs typeface="Calibri"/>
              </a:rPr>
              <a:t>most</a:t>
            </a:r>
            <a:r>
              <a:rPr sz="2800" spc="-10" dirty="0">
                <a:solidFill>
                  <a:srgbClr val="797979"/>
                </a:solidFill>
                <a:latin typeface="Calibri"/>
                <a:cs typeface="Calibri"/>
              </a:rPr>
              <a:t> </a:t>
            </a:r>
            <a:r>
              <a:rPr sz="2800" dirty="0">
                <a:solidFill>
                  <a:srgbClr val="797979"/>
                </a:solidFill>
                <a:latin typeface="Calibri"/>
                <a:cs typeface="Calibri"/>
              </a:rPr>
              <a:t>are </a:t>
            </a:r>
            <a:r>
              <a:rPr sz="2800" spc="-395" dirty="0">
                <a:solidFill>
                  <a:srgbClr val="797979"/>
                </a:solidFill>
                <a:latin typeface="Calibri"/>
                <a:cs typeface="Calibri"/>
              </a:rPr>
              <a:t> </a:t>
            </a:r>
            <a:r>
              <a:rPr sz="2800" spc="-5" dirty="0">
                <a:solidFill>
                  <a:srgbClr val="797979"/>
                </a:solidFill>
                <a:latin typeface="Calibri"/>
                <a:cs typeface="Calibri"/>
              </a:rPr>
              <a:t>subsets</a:t>
            </a:r>
            <a:r>
              <a:rPr sz="2800" spc="-10" dirty="0">
                <a:solidFill>
                  <a:srgbClr val="797979"/>
                </a:solidFill>
                <a:latin typeface="Calibri"/>
                <a:cs typeface="Calibri"/>
              </a:rPr>
              <a:t> </a:t>
            </a:r>
            <a:r>
              <a:rPr sz="2800" spc="-5" dirty="0">
                <a:solidFill>
                  <a:srgbClr val="797979"/>
                </a:solidFill>
                <a:latin typeface="Calibri"/>
                <a:cs typeface="Calibri"/>
              </a:rPr>
              <a:t>of </a:t>
            </a:r>
            <a:r>
              <a:rPr sz="2800" dirty="0">
                <a:solidFill>
                  <a:srgbClr val="797979"/>
                </a:solidFill>
                <a:latin typeface="Calibri"/>
                <a:cs typeface="Calibri"/>
              </a:rPr>
              <a:t>their</a:t>
            </a:r>
            <a:r>
              <a:rPr sz="2800" spc="5" dirty="0">
                <a:solidFill>
                  <a:srgbClr val="797979"/>
                </a:solidFill>
                <a:latin typeface="Calibri"/>
                <a:cs typeface="Calibri"/>
              </a:rPr>
              <a:t> </a:t>
            </a:r>
            <a:r>
              <a:rPr sz="2800" spc="-5" dirty="0">
                <a:solidFill>
                  <a:srgbClr val="797979"/>
                </a:solidFill>
                <a:latin typeface="Calibri"/>
                <a:cs typeface="Calibri"/>
              </a:rPr>
              <a:t>equivalent</a:t>
            </a:r>
            <a:r>
              <a:rPr sz="2800" dirty="0">
                <a:solidFill>
                  <a:srgbClr val="797979"/>
                </a:solidFill>
                <a:latin typeface="Calibri"/>
                <a:cs typeface="Calibri"/>
              </a:rPr>
              <a:t> </a:t>
            </a:r>
            <a:r>
              <a:rPr sz="2800" spc="-5" dirty="0">
                <a:solidFill>
                  <a:srgbClr val="797979"/>
                </a:solidFill>
                <a:latin typeface="Calibri"/>
                <a:cs typeface="Calibri"/>
              </a:rPr>
              <a:t>Machine</a:t>
            </a:r>
            <a:r>
              <a:rPr sz="2800" spc="25" dirty="0">
                <a:solidFill>
                  <a:srgbClr val="797979"/>
                </a:solidFill>
                <a:latin typeface="Calibri"/>
                <a:cs typeface="Calibri"/>
              </a:rPr>
              <a:t> </a:t>
            </a:r>
            <a:r>
              <a:rPr sz="2800" dirty="0">
                <a:solidFill>
                  <a:srgbClr val="797979"/>
                </a:solidFill>
                <a:latin typeface="Calibri"/>
                <a:cs typeface="Calibri"/>
              </a:rPr>
              <a:t>Mode</a:t>
            </a:r>
            <a:r>
              <a:rPr sz="2800" spc="10" dirty="0">
                <a:solidFill>
                  <a:srgbClr val="797979"/>
                </a:solidFill>
                <a:latin typeface="Calibri"/>
                <a:cs typeface="Calibri"/>
              </a:rPr>
              <a:t> </a:t>
            </a:r>
            <a:r>
              <a:rPr sz="2800" spc="-5" dirty="0">
                <a:solidFill>
                  <a:srgbClr val="797979"/>
                </a:solidFill>
                <a:latin typeface="Calibri"/>
                <a:cs typeface="Calibri"/>
              </a:rPr>
              <a:t>CSRs</a:t>
            </a:r>
            <a:endParaRPr sz="2800" dirty="0">
              <a:latin typeface="Calibri"/>
              <a:cs typeface="Calibri"/>
            </a:endParaRPr>
          </a:p>
          <a:p>
            <a:pPr marL="1308100" lvl="2" indent="-344170">
              <a:lnSpc>
                <a:spcPts val="1730"/>
              </a:lnSpc>
              <a:buFont typeface="Arial MT"/>
              <a:buChar char="•"/>
              <a:tabLst>
                <a:tab pos="1308100" algn="l"/>
                <a:tab pos="1308735" algn="l"/>
              </a:tabLst>
            </a:pPr>
            <a:r>
              <a:rPr sz="2800" spc="-5" dirty="0">
                <a:solidFill>
                  <a:srgbClr val="797979"/>
                </a:solidFill>
                <a:latin typeface="Calibri"/>
                <a:cs typeface="Calibri"/>
              </a:rPr>
              <a:t>Machine</a:t>
            </a:r>
            <a:r>
              <a:rPr sz="2800" spc="15" dirty="0">
                <a:solidFill>
                  <a:srgbClr val="797979"/>
                </a:solidFill>
                <a:latin typeface="Calibri"/>
                <a:cs typeface="Calibri"/>
              </a:rPr>
              <a:t> </a:t>
            </a:r>
            <a:r>
              <a:rPr sz="2800" spc="-5" dirty="0">
                <a:solidFill>
                  <a:srgbClr val="797979"/>
                </a:solidFill>
                <a:latin typeface="Calibri"/>
                <a:cs typeface="Calibri"/>
              </a:rPr>
              <a:t>Mode</a:t>
            </a:r>
            <a:r>
              <a:rPr sz="2800" spc="-10" dirty="0">
                <a:solidFill>
                  <a:srgbClr val="797979"/>
                </a:solidFill>
                <a:latin typeface="Calibri"/>
                <a:cs typeface="Calibri"/>
              </a:rPr>
              <a:t> </a:t>
            </a:r>
            <a:r>
              <a:rPr sz="2800" dirty="0">
                <a:solidFill>
                  <a:srgbClr val="797979"/>
                </a:solidFill>
                <a:latin typeface="Calibri"/>
                <a:cs typeface="Calibri"/>
              </a:rPr>
              <a:t>can</a:t>
            </a:r>
            <a:r>
              <a:rPr sz="2800" spc="5" dirty="0">
                <a:solidFill>
                  <a:srgbClr val="797979"/>
                </a:solidFill>
                <a:latin typeface="Calibri"/>
                <a:cs typeface="Calibri"/>
              </a:rPr>
              <a:t> </a:t>
            </a:r>
            <a:r>
              <a:rPr sz="2800" spc="-5" dirty="0">
                <a:solidFill>
                  <a:srgbClr val="797979"/>
                </a:solidFill>
                <a:latin typeface="Calibri"/>
                <a:cs typeface="Calibri"/>
              </a:rPr>
              <a:t>also</a:t>
            </a:r>
            <a:r>
              <a:rPr sz="2800" spc="10" dirty="0">
                <a:solidFill>
                  <a:srgbClr val="797979"/>
                </a:solidFill>
                <a:latin typeface="Calibri"/>
                <a:cs typeface="Calibri"/>
              </a:rPr>
              <a:t> </a:t>
            </a:r>
            <a:r>
              <a:rPr sz="2800" spc="-5" dirty="0">
                <a:solidFill>
                  <a:srgbClr val="797979"/>
                </a:solidFill>
                <a:latin typeface="Calibri"/>
                <a:cs typeface="Calibri"/>
              </a:rPr>
              <a:t>access Supervisor CSRs</a:t>
            </a:r>
            <a:endParaRPr sz="2800" dirty="0">
              <a:latin typeface="Calibri"/>
              <a:cs typeface="Calibri"/>
            </a:endParaRPr>
          </a:p>
          <a:p>
            <a:pPr lvl="2">
              <a:lnSpc>
                <a:spcPct val="100000"/>
              </a:lnSpc>
              <a:buClr>
                <a:srgbClr val="797979"/>
              </a:buClr>
              <a:buFont typeface="Arial MT"/>
              <a:buChar char="•"/>
            </a:pPr>
            <a:endParaRPr sz="3200" dirty="0">
              <a:latin typeface="Calibri"/>
              <a:cs typeface="Calibri"/>
            </a:endParaRPr>
          </a:p>
          <a:p>
            <a:pPr marL="393700" marR="597535" indent="-381000">
              <a:lnSpc>
                <a:spcPct val="80000"/>
              </a:lnSpc>
              <a:spcBef>
                <a:spcPts val="1315"/>
              </a:spcBef>
              <a:buFont typeface="Arial MT"/>
              <a:buChar char="•"/>
              <a:tabLst>
                <a:tab pos="393065" algn="l"/>
                <a:tab pos="393700" algn="l"/>
              </a:tabLst>
            </a:pPr>
            <a:r>
              <a:rPr sz="3600" b="1" spc="-5" dirty="0">
                <a:solidFill>
                  <a:srgbClr val="3B3B3B"/>
                </a:solidFill>
                <a:latin typeface="Calibri"/>
                <a:cs typeface="Calibri"/>
              </a:rPr>
              <a:t>CSRs </a:t>
            </a:r>
            <a:r>
              <a:rPr sz="3600" b="1" dirty="0">
                <a:solidFill>
                  <a:srgbClr val="3B3B3B"/>
                </a:solidFill>
                <a:latin typeface="Calibri"/>
                <a:cs typeface="Calibri"/>
              </a:rPr>
              <a:t>are </a:t>
            </a:r>
            <a:r>
              <a:rPr sz="3600" b="1" spc="-5" dirty="0">
                <a:solidFill>
                  <a:srgbClr val="3B3B3B"/>
                </a:solidFill>
                <a:latin typeface="Calibri"/>
                <a:cs typeface="Calibri"/>
              </a:rPr>
              <a:t>defined </a:t>
            </a:r>
            <a:r>
              <a:rPr sz="3600" b="1" dirty="0">
                <a:solidFill>
                  <a:srgbClr val="3B3B3B"/>
                </a:solidFill>
                <a:latin typeface="Calibri"/>
                <a:cs typeface="Calibri"/>
              </a:rPr>
              <a:t>in </a:t>
            </a:r>
            <a:r>
              <a:rPr sz="3600" b="1" spc="-5" dirty="0">
                <a:solidFill>
                  <a:srgbClr val="3B3B3B"/>
                </a:solidFill>
                <a:latin typeface="Calibri"/>
                <a:cs typeface="Calibri"/>
              </a:rPr>
              <a:t>the </a:t>
            </a:r>
            <a:r>
              <a:rPr sz="3600" b="1" dirty="0">
                <a:solidFill>
                  <a:srgbClr val="3B3B3B"/>
                </a:solidFill>
                <a:latin typeface="Calibri"/>
                <a:cs typeface="Calibri"/>
              </a:rPr>
              <a:t>RISC-V </a:t>
            </a:r>
            <a:r>
              <a:rPr sz="3600" b="1" spc="-5" dirty="0">
                <a:solidFill>
                  <a:srgbClr val="3B3B3B"/>
                </a:solidFill>
                <a:latin typeface="Calibri"/>
                <a:cs typeface="Calibri"/>
              </a:rPr>
              <a:t>privileged </a:t>
            </a:r>
            <a:r>
              <a:rPr sz="3600" b="1" spc="-530" dirty="0">
                <a:solidFill>
                  <a:srgbClr val="3B3B3B"/>
                </a:solidFill>
                <a:latin typeface="Calibri"/>
                <a:cs typeface="Calibri"/>
              </a:rPr>
              <a:t> </a:t>
            </a:r>
            <a:r>
              <a:rPr sz="3600" b="1" spc="-5" dirty="0">
                <a:solidFill>
                  <a:srgbClr val="3B3B3B"/>
                </a:solidFill>
                <a:latin typeface="Calibri"/>
                <a:cs typeface="Calibri"/>
              </a:rPr>
              <a:t>specification</a:t>
            </a:r>
            <a:endParaRPr sz="3600" dirty="0">
              <a:latin typeface="Calibri"/>
              <a:cs typeface="Calibri"/>
            </a:endParaRPr>
          </a:p>
          <a:p>
            <a:pPr marL="850900" lvl="1" indent="-342900">
              <a:lnSpc>
                <a:spcPts val="1750"/>
              </a:lnSpc>
              <a:buFont typeface="Arial MT"/>
              <a:buChar char="–"/>
              <a:tabLst>
                <a:tab pos="850265" algn="l"/>
                <a:tab pos="850900" algn="l"/>
              </a:tabLst>
            </a:pPr>
            <a:r>
              <a:rPr sz="2800" spc="-5" dirty="0">
                <a:solidFill>
                  <a:srgbClr val="797979"/>
                </a:solidFill>
                <a:latin typeface="Calibri"/>
                <a:cs typeface="Calibri"/>
              </a:rPr>
              <a:t>We</a:t>
            </a:r>
            <a:r>
              <a:rPr sz="2800" dirty="0">
                <a:solidFill>
                  <a:srgbClr val="797979"/>
                </a:solidFill>
                <a:latin typeface="Calibri"/>
                <a:cs typeface="Calibri"/>
              </a:rPr>
              <a:t> </a:t>
            </a:r>
            <a:r>
              <a:rPr sz="2800" spc="-10" dirty="0">
                <a:solidFill>
                  <a:srgbClr val="797979"/>
                </a:solidFill>
                <a:latin typeface="Calibri"/>
                <a:cs typeface="Calibri"/>
              </a:rPr>
              <a:t>will</a:t>
            </a:r>
            <a:r>
              <a:rPr sz="2800" spc="-5" dirty="0">
                <a:solidFill>
                  <a:srgbClr val="797979"/>
                </a:solidFill>
                <a:latin typeface="Calibri"/>
                <a:cs typeface="Calibri"/>
              </a:rPr>
              <a:t> cover</a:t>
            </a:r>
            <a:r>
              <a:rPr sz="2800" dirty="0">
                <a:solidFill>
                  <a:srgbClr val="797979"/>
                </a:solidFill>
                <a:latin typeface="Calibri"/>
                <a:cs typeface="Calibri"/>
              </a:rPr>
              <a:t> a</a:t>
            </a:r>
            <a:r>
              <a:rPr sz="2800" spc="5" dirty="0">
                <a:solidFill>
                  <a:srgbClr val="797979"/>
                </a:solidFill>
                <a:latin typeface="Calibri"/>
                <a:cs typeface="Calibri"/>
              </a:rPr>
              <a:t> </a:t>
            </a:r>
            <a:r>
              <a:rPr sz="2800" spc="-5" dirty="0">
                <a:solidFill>
                  <a:srgbClr val="797979"/>
                </a:solidFill>
                <a:latin typeface="Calibri"/>
                <a:cs typeface="Calibri"/>
              </a:rPr>
              <a:t>few</a:t>
            </a:r>
            <a:r>
              <a:rPr sz="2800" spc="-10" dirty="0">
                <a:solidFill>
                  <a:srgbClr val="797979"/>
                </a:solidFill>
                <a:latin typeface="Calibri"/>
                <a:cs typeface="Calibri"/>
              </a:rPr>
              <a:t> </a:t>
            </a:r>
            <a:r>
              <a:rPr sz="2800" dirty="0">
                <a:solidFill>
                  <a:srgbClr val="797979"/>
                </a:solidFill>
                <a:latin typeface="Calibri"/>
                <a:cs typeface="Calibri"/>
              </a:rPr>
              <a:t>key</a:t>
            </a:r>
            <a:r>
              <a:rPr sz="2800" spc="-10" dirty="0">
                <a:solidFill>
                  <a:srgbClr val="797979"/>
                </a:solidFill>
                <a:latin typeface="Calibri"/>
                <a:cs typeface="Calibri"/>
              </a:rPr>
              <a:t> </a:t>
            </a:r>
            <a:r>
              <a:rPr sz="2800" spc="-5" dirty="0">
                <a:solidFill>
                  <a:srgbClr val="797979"/>
                </a:solidFill>
                <a:latin typeface="Calibri"/>
                <a:cs typeface="Calibri"/>
              </a:rPr>
              <a:t>CSRs </a:t>
            </a:r>
            <a:r>
              <a:rPr sz="2800" dirty="0">
                <a:solidFill>
                  <a:srgbClr val="797979"/>
                </a:solidFill>
                <a:latin typeface="Calibri"/>
                <a:cs typeface="Calibri"/>
              </a:rPr>
              <a:t>here</a:t>
            </a:r>
            <a:endParaRPr sz="2800" dirty="0">
              <a:latin typeface="Calibri"/>
              <a:cs typeface="Calibri"/>
            </a:endParaRPr>
          </a:p>
        </p:txBody>
      </p:sp>
      <p:sp>
        <p:nvSpPr>
          <p:cNvPr id="5" name="object 5"/>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lnSpc>
                  <a:spcPct val="100000"/>
                </a:lnSpc>
                <a:spcBef>
                  <a:spcPts val="5"/>
                </a:spcBef>
              </a:pPr>
              <a:t>76</a:t>
            </a:fld>
            <a:endParaRPr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3490" y="-1418"/>
            <a:ext cx="7232671" cy="689932"/>
          </a:xfrm>
          <a:prstGeom prst="rect">
            <a:avLst/>
          </a:prstGeom>
        </p:spPr>
        <p:txBody>
          <a:bodyPr vert="horz" wrap="square" lIns="0" tIns="12700" rIns="0" bIns="0" rtlCol="0">
            <a:spAutoFit/>
          </a:bodyPr>
          <a:lstStyle/>
          <a:p>
            <a:pPr marL="12700">
              <a:lnSpc>
                <a:spcPct val="100000"/>
              </a:lnSpc>
              <a:spcBef>
                <a:spcPts val="100"/>
              </a:spcBef>
            </a:pPr>
            <a:r>
              <a:rPr spc="-165" dirty="0"/>
              <a:t>Ide</a:t>
            </a:r>
            <a:r>
              <a:rPr spc="-195" dirty="0"/>
              <a:t>n</a:t>
            </a:r>
            <a:r>
              <a:rPr spc="-75" dirty="0"/>
              <a:t>ti</a:t>
            </a:r>
            <a:r>
              <a:rPr spc="-90" dirty="0"/>
              <a:t>f</a:t>
            </a:r>
            <a:r>
              <a:rPr spc="-65" dirty="0"/>
              <a:t>ic</a:t>
            </a:r>
            <a:r>
              <a:rPr spc="-105" dirty="0"/>
              <a:t>a</a:t>
            </a:r>
            <a:r>
              <a:rPr spc="-70" dirty="0"/>
              <a:t>tion</a:t>
            </a:r>
            <a:r>
              <a:rPr spc="-114" dirty="0"/>
              <a:t> </a:t>
            </a:r>
            <a:r>
              <a:rPr spc="-105" dirty="0"/>
              <a:t>CSRs</a:t>
            </a:r>
          </a:p>
        </p:txBody>
      </p:sp>
      <p:sp>
        <p:nvSpPr>
          <p:cNvPr id="3" name="object 3"/>
          <p:cNvSpPr txBox="1"/>
          <p:nvPr/>
        </p:nvSpPr>
        <p:spPr>
          <a:xfrm>
            <a:off x="1019047" y="1251965"/>
            <a:ext cx="6428128" cy="3989704"/>
          </a:xfrm>
          <a:prstGeom prst="rect">
            <a:avLst/>
          </a:prstGeom>
        </p:spPr>
        <p:txBody>
          <a:bodyPr vert="horz" wrap="square" lIns="0" tIns="13335" rIns="0" bIns="0" rtlCol="0">
            <a:spAutoFit/>
          </a:bodyPr>
          <a:lstStyle/>
          <a:p>
            <a:pPr marL="367665" indent="-355600">
              <a:lnSpc>
                <a:spcPts val="2160"/>
              </a:lnSpc>
              <a:spcBef>
                <a:spcPts val="105"/>
              </a:spcBef>
              <a:buFont typeface="Arial MT"/>
              <a:buChar char="•"/>
              <a:tabLst>
                <a:tab pos="367665" algn="l"/>
                <a:tab pos="368300" algn="l"/>
              </a:tabLst>
            </a:pPr>
            <a:r>
              <a:rPr sz="2000" b="1" i="1" dirty="0">
                <a:solidFill>
                  <a:srgbClr val="3B3B3B"/>
                </a:solidFill>
                <a:latin typeface="Calibri"/>
                <a:cs typeface="Calibri"/>
              </a:rPr>
              <a:t>misa</a:t>
            </a:r>
            <a:r>
              <a:rPr sz="2000" b="1" i="1" spc="-25" dirty="0">
                <a:solidFill>
                  <a:srgbClr val="3B3B3B"/>
                </a:solidFill>
                <a:latin typeface="Calibri"/>
                <a:cs typeface="Calibri"/>
              </a:rPr>
              <a:t> </a:t>
            </a:r>
            <a:r>
              <a:rPr sz="2000" b="1" i="1" dirty="0">
                <a:solidFill>
                  <a:srgbClr val="3B3B3B"/>
                </a:solidFill>
                <a:latin typeface="Calibri"/>
                <a:cs typeface="Calibri"/>
              </a:rPr>
              <a:t>–</a:t>
            </a:r>
            <a:r>
              <a:rPr sz="2000" b="1" i="1" spc="-25" dirty="0">
                <a:solidFill>
                  <a:srgbClr val="3B3B3B"/>
                </a:solidFill>
                <a:latin typeface="Calibri"/>
                <a:cs typeface="Calibri"/>
              </a:rPr>
              <a:t> </a:t>
            </a:r>
            <a:r>
              <a:rPr sz="2000" b="1" dirty="0">
                <a:solidFill>
                  <a:srgbClr val="3B3B3B"/>
                </a:solidFill>
                <a:latin typeface="Calibri"/>
                <a:cs typeface="Calibri"/>
              </a:rPr>
              <a:t>Machine</a:t>
            </a:r>
            <a:r>
              <a:rPr sz="2000" b="1" spc="-15" dirty="0">
                <a:solidFill>
                  <a:srgbClr val="3B3B3B"/>
                </a:solidFill>
                <a:latin typeface="Calibri"/>
                <a:cs typeface="Calibri"/>
              </a:rPr>
              <a:t> </a:t>
            </a:r>
            <a:r>
              <a:rPr sz="2000" b="1" dirty="0">
                <a:solidFill>
                  <a:srgbClr val="3B3B3B"/>
                </a:solidFill>
                <a:latin typeface="Calibri"/>
                <a:cs typeface="Calibri"/>
              </a:rPr>
              <a:t>ISA</a:t>
            </a:r>
            <a:r>
              <a:rPr sz="2000" b="1" spc="-10" dirty="0">
                <a:solidFill>
                  <a:srgbClr val="3B3B3B"/>
                </a:solidFill>
                <a:latin typeface="Calibri"/>
                <a:cs typeface="Calibri"/>
              </a:rPr>
              <a:t> </a:t>
            </a:r>
            <a:r>
              <a:rPr sz="2000" b="1" dirty="0">
                <a:solidFill>
                  <a:srgbClr val="3B3B3B"/>
                </a:solidFill>
                <a:latin typeface="Calibri"/>
                <a:cs typeface="Calibri"/>
              </a:rPr>
              <a:t>Register</a:t>
            </a:r>
            <a:endParaRPr sz="2000" dirty="0">
              <a:latin typeface="Calibri"/>
              <a:cs typeface="Calibri"/>
            </a:endParaRPr>
          </a:p>
          <a:p>
            <a:pPr marL="824865" marR="5080" lvl="1" indent="-355600">
              <a:lnSpc>
                <a:spcPct val="80000"/>
              </a:lnSpc>
              <a:spcBef>
                <a:spcPts val="240"/>
              </a:spcBef>
              <a:buFont typeface="Arial MT"/>
              <a:buChar char="–"/>
              <a:tabLst>
                <a:tab pos="824865" algn="l"/>
                <a:tab pos="825500" algn="l"/>
              </a:tabLst>
            </a:pPr>
            <a:r>
              <a:rPr sz="2000" dirty="0">
                <a:solidFill>
                  <a:srgbClr val="797979"/>
                </a:solidFill>
                <a:latin typeface="Calibri"/>
                <a:cs typeface="Calibri"/>
              </a:rPr>
              <a:t>Reports the ISA </a:t>
            </a:r>
            <a:r>
              <a:rPr sz="2000" spc="-5" dirty="0">
                <a:solidFill>
                  <a:srgbClr val="797979"/>
                </a:solidFill>
                <a:latin typeface="Calibri"/>
                <a:cs typeface="Calibri"/>
              </a:rPr>
              <a:t>supported by </a:t>
            </a:r>
            <a:r>
              <a:rPr sz="2000" dirty="0">
                <a:solidFill>
                  <a:srgbClr val="797979"/>
                </a:solidFill>
                <a:latin typeface="Calibri"/>
                <a:cs typeface="Calibri"/>
              </a:rPr>
              <a:t>the hart </a:t>
            </a:r>
            <a:r>
              <a:rPr sz="2000" spc="-5" dirty="0">
                <a:solidFill>
                  <a:srgbClr val="797979"/>
                </a:solidFill>
                <a:latin typeface="Calibri"/>
                <a:cs typeface="Calibri"/>
              </a:rPr>
              <a:t>(i.e. </a:t>
            </a:r>
            <a:r>
              <a:rPr sz="2000" spc="-440" dirty="0">
                <a:solidFill>
                  <a:srgbClr val="797979"/>
                </a:solidFill>
                <a:latin typeface="Calibri"/>
                <a:cs typeface="Calibri"/>
              </a:rPr>
              <a:t> </a:t>
            </a:r>
            <a:r>
              <a:rPr sz="2000" dirty="0">
                <a:solidFill>
                  <a:srgbClr val="797979"/>
                </a:solidFill>
                <a:latin typeface="Calibri"/>
                <a:cs typeface="Calibri"/>
              </a:rPr>
              <a:t>RV32</a:t>
            </a:r>
            <a:r>
              <a:rPr lang="en-US" sz="2000" dirty="0">
                <a:solidFill>
                  <a:srgbClr val="797979"/>
                </a:solidFill>
                <a:latin typeface="Calibri"/>
                <a:cs typeface="Calibri"/>
              </a:rPr>
              <a:t>bit , 64bit, 128bit</a:t>
            </a:r>
            <a:r>
              <a:rPr sz="2000" dirty="0">
                <a:solidFill>
                  <a:srgbClr val="797979"/>
                </a:solidFill>
                <a:latin typeface="Calibri"/>
                <a:cs typeface="Calibri"/>
              </a:rPr>
              <a:t>)</a:t>
            </a:r>
            <a:endParaRPr sz="2000" dirty="0">
              <a:latin typeface="Calibri"/>
              <a:cs typeface="Calibri"/>
            </a:endParaRPr>
          </a:p>
          <a:p>
            <a:pPr marL="367665" indent="-355600">
              <a:lnSpc>
                <a:spcPts val="2160"/>
              </a:lnSpc>
              <a:spcBef>
                <a:spcPts val="1440"/>
              </a:spcBef>
              <a:buFont typeface="Arial MT"/>
              <a:buChar char="•"/>
              <a:tabLst>
                <a:tab pos="367665" algn="l"/>
                <a:tab pos="368300" algn="l"/>
              </a:tabLst>
            </a:pPr>
            <a:r>
              <a:rPr sz="2000" b="1" i="1" dirty="0">
                <a:solidFill>
                  <a:srgbClr val="3B3B3B"/>
                </a:solidFill>
                <a:latin typeface="Calibri"/>
                <a:cs typeface="Calibri"/>
              </a:rPr>
              <a:t>mhartid</a:t>
            </a:r>
            <a:r>
              <a:rPr sz="2000" b="1" i="1" spc="-55" dirty="0">
                <a:solidFill>
                  <a:srgbClr val="3B3B3B"/>
                </a:solidFill>
                <a:latin typeface="Calibri"/>
                <a:cs typeface="Calibri"/>
              </a:rPr>
              <a:t> </a:t>
            </a:r>
            <a:r>
              <a:rPr sz="2000" b="1" i="1" dirty="0">
                <a:solidFill>
                  <a:srgbClr val="3B3B3B"/>
                </a:solidFill>
                <a:latin typeface="Calibri"/>
                <a:cs typeface="Calibri"/>
              </a:rPr>
              <a:t>–</a:t>
            </a:r>
            <a:r>
              <a:rPr sz="2000" b="1" i="1" spc="-25" dirty="0">
                <a:solidFill>
                  <a:srgbClr val="3B3B3B"/>
                </a:solidFill>
                <a:latin typeface="Calibri"/>
                <a:cs typeface="Calibri"/>
              </a:rPr>
              <a:t> </a:t>
            </a:r>
            <a:r>
              <a:rPr sz="2000" b="1" spc="-5" dirty="0">
                <a:solidFill>
                  <a:srgbClr val="3B3B3B"/>
                </a:solidFill>
                <a:latin typeface="Calibri"/>
                <a:cs typeface="Calibri"/>
              </a:rPr>
              <a:t>Machine</a:t>
            </a:r>
            <a:r>
              <a:rPr sz="2000" b="1" spc="-10" dirty="0">
                <a:solidFill>
                  <a:srgbClr val="3B3B3B"/>
                </a:solidFill>
                <a:latin typeface="Calibri"/>
                <a:cs typeface="Calibri"/>
              </a:rPr>
              <a:t> </a:t>
            </a:r>
            <a:r>
              <a:rPr sz="2000" b="1" spc="-5" dirty="0">
                <a:solidFill>
                  <a:srgbClr val="3B3B3B"/>
                </a:solidFill>
                <a:latin typeface="Calibri"/>
                <a:cs typeface="Calibri"/>
              </a:rPr>
              <a:t>hart</a:t>
            </a:r>
            <a:r>
              <a:rPr lang="en-US" sz="2000" b="1" spc="-5" dirty="0">
                <a:solidFill>
                  <a:srgbClr val="3B3B3B"/>
                </a:solidFill>
                <a:latin typeface="Calibri"/>
                <a:cs typeface="Calibri"/>
              </a:rPr>
              <a:t>/Core</a:t>
            </a:r>
            <a:r>
              <a:rPr sz="2000" b="1" spc="-25" dirty="0">
                <a:solidFill>
                  <a:srgbClr val="3B3B3B"/>
                </a:solidFill>
                <a:latin typeface="Calibri"/>
                <a:cs typeface="Calibri"/>
              </a:rPr>
              <a:t> </a:t>
            </a:r>
            <a:r>
              <a:rPr sz="2000" b="1" dirty="0">
                <a:solidFill>
                  <a:srgbClr val="3B3B3B"/>
                </a:solidFill>
                <a:latin typeface="Calibri"/>
                <a:cs typeface="Calibri"/>
              </a:rPr>
              <a:t>ID</a:t>
            </a:r>
            <a:endParaRPr sz="2000" dirty="0">
              <a:latin typeface="Calibri"/>
              <a:cs typeface="Calibri"/>
            </a:endParaRPr>
          </a:p>
          <a:p>
            <a:pPr marL="824865" lvl="1" indent="-355600">
              <a:lnSpc>
                <a:spcPts val="2160"/>
              </a:lnSpc>
              <a:buFont typeface="Arial MT"/>
              <a:buChar char="–"/>
              <a:tabLst>
                <a:tab pos="824865" algn="l"/>
                <a:tab pos="825500" algn="l"/>
              </a:tabLst>
            </a:pPr>
            <a:r>
              <a:rPr sz="2000" dirty="0">
                <a:solidFill>
                  <a:srgbClr val="797979"/>
                </a:solidFill>
                <a:latin typeface="Calibri"/>
                <a:cs typeface="Calibri"/>
              </a:rPr>
              <a:t>Integer</a:t>
            </a:r>
            <a:r>
              <a:rPr sz="2000" spc="-20" dirty="0">
                <a:solidFill>
                  <a:srgbClr val="797979"/>
                </a:solidFill>
                <a:latin typeface="Calibri"/>
                <a:cs typeface="Calibri"/>
              </a:rPr>
              <a:t> </a:t>
            </a:r>
            <a:r>
              <a:rPr sz="2000" dirty="0">
                <a:solidFill>
                  <a:srgbClr val="797979"/>
                </a:solidFill>
                <a:latin typeface="Calibri"/>
                <a:cs typeface="Calibri"/>
              </a:rPr>
              <a:t>ID</a:t>
            </a:r>
            <a:r>
              <a:rPr sz="2000" spc="-25" dirty="0">
                <a:solidFill>
                  <a:srgbClr val="797979"/>
                </a:solidFill>
                <a:latin typeface="Calibri"/>
                <a:cs typeface="Calibri"/>
              </a:rPr>
              <a:t> </a:t>
            </a:r>
            <a:r>
              <a:rPr sz="2000" spc="-5" dirty="0">
                <a:solidFill>
                  <a:srgbClr val="797979"/>
                </a:solidFill>
                <a:latin typeface="Calibri"/>
                <a:cs typeface="Calibri"/>
              </a:rPr>
              <a:t>of</a:t>
            </a:r>
            <a:r>
              <a:rPr sz="2000" spc="-15" dirty="0">
                <a:solidFill>
                  <a:srgbClr val="797979"/>
                </a:solidFill>
                <a:latin typeface="Calibri"/>
                <a:cs typeface="Calibri"/>
              </a:rPr>
              <a:t> </a:t>
            </a:r>
            <a:r>
              <a:rPr sz="2000" dirty="0">
                <a:solidFill>
                  <a:srgbClr val="797979"/>
                </a:solidFill>
                <a:latin typeface="Calibri"/>
                <a:cs typeface="Calibri"/>
              </a:rPr>
              <a:t>the</a:t>
            </a:r>
            <a:r>
              <a:rPr sz="2000" spc="-5" dirty="0">
                <a:solidFill>
                  <a:srgbClr val="797979"/>
                </a:solidFill>
                <a:latin typeface="Calibri"/>
                <a:cs typeface="Calibri"/>
              </a:rPr>
              <a:t> Hardware Thread</a:t>
            </a:r>
            <a:r>
              <a:rPr lang="en-US" sz="2000" spc="-5" dirty="0">
                <a:solidFill>
                  <a:srgbClr val="797979"/>
                </a:solidFill>
                <a:latin typeface="Calibri"/>
                <a:cs typeface="Calibri"/>
              </a:rPr>
              <a:t> (Core)</a:t>
            </a:r>
            <a:endParaRPr sz="2000" dirty="0">
              <a:latin typeface="Calibri"/>
              <a:cs typeface="Calibri"/>
            </a:endParaRPr>
          </a:p>
          <a:p>
            <a:pPr marL="367665" indent="-355600">
              <a:lnSpc>
                <a:spcPts val="2160"/>
              </a:lnSpc>
              <a:spcBef>
                <a:spcPts val="1440"/>
              </a:spcBef>
              <a:buFont typeface="Arial MT"/>
              <a:buChar char="•"/>
              <a:tabLst>
                <a:tab pos="367665" algn="l"/>
                <a:tab pos="368300" algn="l"/>
              </a:tabLst>
            </a:pPr>
            <a:r>
              <a:rPr sz="2000" b="1" i="1" spc="-5" dirty="0">
                <a:solidFill>
                  <a:srgbClr val="3B3B3B"/>
                </a:solidFill>
                <a:latin typeface="Calibri"/>
                <a:cs typeface="Calibri"/>
              </a:rPr>
              <a:t>mvendorid</a:t>
            </a:r>
            <a:r>
              <a:rPr sz="2000" b="1" i="1" spc="-40" dirty="0">
                <a:solidFill>
                  <a:srgbClr val="3B3B3B"/>
                </a:solidFill>
                <a:latin typeface="Calibri"/>
                <a:cs typeface="Calibri"/>
              </a:rPr>
              <a:t> </a:t>
            </a:r>
            <a:r>
              <a:rPr sz="2000" b="1" dirty="0">
                <a:solidFill>
                  <a:srgbClr val="3B3B3B"/>
                </a:solidFill>
                <a:latin typeface="Calibri"/>
                <a:cs typeface="Calibri"/>
              </a:rPr>
              <a:t>–</a:t>
            </a:r>
            <a:r>
              <a:rPr sz="2000" b="1" spc="-5" dirty="0">
                <a:solidFill>
                  <a:srgbClr val="3B3B3B"/>
                </a:solidFill>
                <a:latin typeface="Calibri"/>
                <a:cs typeface="Calibri"/>
              </a:rPr>
              <a:t> Machine Vendor</a:t>
            </a:r>
            <a:r>
              <a:rPr sz="2000" b="1" spc="-20" dirty="0">
                <a:solidFill>
                  <a:srgbClr val="3B3B3B"/>
                </a:solidFill>
                <a:latin typeface="Calibri"/>
                <a:cs typeface="Calibri"/>
              </a:rPr>
              <a:t> </a:t>
            </a:r>
            <a:r>
              <a:rPr sz="2000" b="1" dirty="0">
                <a:solidFill>
                  <a:srgbClr val="3B3B3B"/>
                </a:solidFill>
                <a:latin typeface="Calibri"/>
                <a:cs typeface="Calibri"/>
              </a:rPr>
              <a:t>ID</a:t>
            </a:r>
            <a:endParaRPr sz="2000" dirty="0">
              <a:latin typeface="Calibri"/>
              <a:cs typeface="Calibri"/>
            </a:endParaRPr>
          </a:p>
          <a:p>
            <a:pPr marL="824865" lvl="1" indent="-355600">
              <a:lnSpc>
                <a:spcPts val="2160"/>
              </a:lnSpc>
              <a:buFont typeface="Arial MT"/>
              <a:buChar char="–"/>
              <a:tabLst>
                <a:tab pos="824865" algn="l"/>
                <a:tab pos="825500" algn="l"/>
              </a:tabLst>
            </a:pPr>
            <a:r>
              <a:rPr sz="2000" dirty="0">
                <a:solidFill>
                  <a:srgbClr val="797979"/>
                </a:solidFill>
                <a:latin typeface="Calibri"/>
                <a:cs typeface="Calibri"/>
              </a:rPr>
              <a:t>JEDEC</a:t>
            </a:r>
            <a:r>
              <a:rPr sz="2000" spc="-50" dirty="0">
                <a:solidFill>
                  <a:srgbClr val="797979"/>
                </a:solidFill>
                <a:latin typeface="Calibri"/>
                <a:cs typeface="Calibri"/>
              </a:rPr>
              <a:t> </a:t>
            </a:r>
            <a:r>
              <a:rPr sz="2000" spc="-5" dirty="0">
                <a:solidFill>
                  <a:srgbClr val="797979"/>
                </a:solidFill>
                <a:latin typeface="Calibri"/>
                <a:cs typeface="Calibri"/>
              </a:rPr>
              <a:t>Vendor</a:t>
            </a:r>
            <a:r>
              <a:rPr sz="2000" spc="-40" dirty="0">
                <a:solidFill>
                  <a:srgbClr val="797979"/>
                </a:solidFill>
                <a:latin typeface="Calibri"/>
                <a:cs typeface="Calibri"/>
              </a:rPr>
              <a:t> </a:t>
            </a:r>
            <a:r>
              <a:rPr sz="2000" dirty="0">
                <a:solidFill>
                  <a:srgbClr val="797979"/>
                </a:solidFill>
                <a:latin typeface="Calibri"/>
                <a:cs typeface="Calibri"/>
              </a:rPr>
              <a:t>ID</a:t>
            </a:r>
            <a:endParaRPr sz="2000" dirty="0">
              <a:latin typeface="Calibri"/>
              <a:cs typeface="Calibri"/>
            </a:endParaRPr>
          </a:p>
          <a:p>
            <a:pPr marL="367665" indent="-355600">
              <a:lnSpc>
                <a:spcPts val="2160"/>
              </a:lnSpc>
              <a:spcBef>
                <a:spcPts val="1440"/>
              </a:spcBef>
              <a:buFont typeface="Arial MT"/>
              <a:buChar char="•"/>
              <a:tabLst>
                <a:tab pos="367665" algn="l"/>
                <a:tab pos="368300" algn="l"/>
              </a:tabLst>
            </a:pPr>
            <a:r>
              <a:rPr sz="2000" b="1" i="1" dirty="0">
                <a:solidFill>
                  <a:srgbClr val="3B3B3B"/>
                </a:solidFill>
                <a:latin typeface="Calibri"/>
                <a:cs typeface="Calibri"/>
              </a:rPr>
              <a:t>marchid</a:t>
            </a:r>
            <a:r>
              <a:rPr sz="2000" b="1" i="1" spc="-50" dirty="0">
                <a:solidFill>
                  <a:srgbClr val="3B3B3B"/>
                </a:solidFill>
                <a:latin typeface="Calibri"/>
                <a:cs typeface="Calibri"/>
              </a:rPr>
              <a:t> </a:t>
            </a:r>
            <a:r>
              <a:rPr sz="2000" b="1" i="1" dirty="0">
                <a:solidFill>
                  <a:srgbClr val="3B3B3B"/>
                </a:solidFill>
                <a:latin typeface="Calibri"/>
                <a:cs typeface="Calibri"/>
              </a:rPr>
              <a:t>–</a:t>
            </a:r>
            <a:r>
              <a:rPr sz="2000" b="1" i="1" spc="-5" dirty="0">
                <a:solidFill>
                  <a:srgbClr val="3B3B3B"/>
                </a:solidFill>
                <a:latin typeface="Calibri"/>
                <a:cs typeface="Calibri"/>
              </a:rPr>
              <a:t> </a:t>
            </a:r>
            <a:r>
              <a:rPr sz="2000" b="1" spc="-5" dirty="0">
                <a:solidFill>
                  <a:srgbClr val="3B3B3B"/>
                </a:solidFill>
                <a:latin typeface="Calibri"/>
                <a:cs typeface="Calibri"/>
              </a:rPr>
              <a:t>Machine Architecture</a:t>
            </a:r>
            <a:r>
              <a:rPr sz="2000" b="1" spc="-35" dirty="0">
                <a:solidFill>
                  <a:srgbClr val="3B3B3B"/>
                </a:solidFill>
                <a:latin typeface="Calibri"/>
                <a:cs typeface="Calibri"/>
              </a:rPr>
              <a:t> </a:t>
            </a:r>
            <a:r>
              <a:rPr sz="2000" b="1" dirty="0">
                <a:solidFill>
                  <a:srgbClr val="3B3B3B"/>
                </a:solidFill>
                <a:latin typeface="Calibri"/>
                <a:cs typeface="Calibri"/>
              </a:rPr>
              <a:t>ID</a:t>
            </a:r>
            <a:endParaRPr sz="2000" dirty="0">
              <a:latin typeface="Calibri"/>
              <a:cs typeface="Calibri"/>
            </a:endParaRPr>
          </a:p>
          <a:p>
            <a:pPr marL="824865" marR="239395" lvl="1" indent="-355600">
              <a:lnSpc>
                <a:spcPct val="80000"/>
              </a:lnSpc>
              <a:spcBef>
                <a:spcPts val="240"/>
              </a:spcBef>
              <a:buFont typeface="Arial MT"/>
              <a:buChar char="–"/>
              <a:tabLst>
                <a:tab pos="824865" algn="l"/>
                <a:tab pos="825500" algn="l"/>
              </a:tabLst>
            </a:pPr>
            <a:r>
              <a:rPr sz="2000" spc="-5" dirty="0">
                <a:solidFill>
                  <a:srgbClr val="797979"/>
                </a:solidFill>
                <a:latin typeface="Calibri"/>
                <a:cs typeface="Calibri"/>
              </a:rPr>
              <a:t>Used</a:t>
            </a:r>
            <a:r>
              <a:rPr sz="2000" spc="-10" dirty="0">
                <a:solidFill>
                  <a:srgbClr val="797979"/>
                </a:solidFill>
                <a:latin typeface="Calibri"/>
                <a:cs typeface="Calibri"/>
              </a:rPr>
              <a:t> </a:t>
            </a:r>
            <a:r>
              <a:rPr sz="2000" dirty="0">
                <a:solidFill>
                  <a:srgbClr val="797979"/>
                </a:solidFill>
                <a:latin typeface="Calibri"/>
                <a:cs typeface="Calibri"/>
              </a:rPr>
              <a:t>along</a:t>
            </a:r>
            <a:r>
              <a:rPr sz="2000" spc="-10" dirty="0">
                <a:solidFill>
                  <a:srgbClr val="797979"/>
                </a:solidFill>
                <a:latin typeface="Calibri"/>
                <a:cs typeface="Calibri"/>
              </a:rPr>
              <a:t> </a:t>
            </a:r>
            <a:r>
              <a:rPr sz="2000" spc="-5" dirty="0">
                <a:solidFill>
                  <a:srgbClr val="797979"/>
                </a:solidFill>
                <a:latin typeface="Calibri"/>
                <a:cs typeface="Calibri"/>
              </a:rPr>
              <a:t>with</a:t>
            </a:r>
            <a:r>
              <a:rPr sz="2000" spc="-10" dirty="0">
                <a:solidFill>
                  <a:srgbClr val="797979"/>
                </a:solidFill>
                <a:latin typeface="Calibri"/>
                <a:cs typeface="Calibri"/>
              </a:rPr>
              <a:t> </a:t>
            </a:r>
            <a:r>
              <a:rPr sz="2000" i="1" dirty="0">
                <a:solidFill>
                  <a:srgbClr val="797979"/>
                </a:solidFill>
                <a:latin typeface="Calibri"/>
                <a:cs typeface="Calibri"/>
              </a:rPr>
              <a:t>mvendorid</a:t>
            </a:r>
            <a:r>
              <a:rPr sz="2000" i="1" spc="-25" dirty="0">
                <a:solidFill>
                  <a:srgbClr val="797979"/>
                </a:solidFill>
                <a:latin typeface="Calibri"/>
                <a:cs typeface="Calibri"/>
              </a:rPr>
              <a:t> </a:t>
            </a:r>
            <a:r>
              <a:rPr sz="2000" dirty="0">
                <a:solidFill>
                  <a:srgbClr val="797979"/>
                </a:solidFill>
                <a:latin typeface="Calibri"/>
                <a:cs typeface="Calibri"/>
              </a:rPr>
              <a:t>to</a:t>
            </a:r>
            <a:r>
              <a:rPr sz="2000" spc="-15" dirty="0">
                <a:solidFill>
                  <a:srgbClr val="797979"/>
                </a:solidFill>
                <a:latin typeface="Calibri"/>
                <a:cs typeface="Calibri"/>
              </a:rPr>
              <a:t> </a:t>
            </a:r>
            <a:r>
              <a:rPr sz="2000" dirty="0">
                <a:solidFill>
                  <a:srgbClr val="797979"/>
                </a:solidFill>
                <a:latin typeface="Calibri"/>
                <a:cs typeface="Calibri"/>
              </a:rPr>
              <a:t>identify</a:t>
            </a:r>
            <a:r>
              <a:rPr sz="2000" spc="-15" dirty="0">
                <a:solidFill>
                  <a:srgbClr val="797979"/>
                </a:solidFill>
                <a:latin typeface="Calibri"/>
                <a:cs typeface="Calibri"/>
              </a:rPr>
              <a:t> </a:t>
            </a:r>
            <a:r>
              <a:rPr sz="2000" dirty="0">
                <a:solidFill>
                  <a:srgbClr val="797979"/>
                </a:solidFill>
                <a:latin typeface="Calibri"/>
                <a:cs typeface="Calibri"/>
              </a:rPr>
              <a:t>a </a:t>
            </a:r>
            <a:r>
              <a:rPr sz="2000" spc="-440" dirty="0">
                <a:solidFill>
                  <a:srgbClr val="797979"/>
                </a:solidFill>
                <a:latin typeface="Calibri"/>
                <a:cs typeface="Calibri"/>
              </a:rPr>
              <a:t> </a:t>
            </a:r>
            <a:r>
              <a:rPr sz="2000" spc="-5" dirty="0">
                <a:solidFill>
                  <a:srgbClr val="797979"/>
                </a:solidFill>
                <a:latin typeface="Calibri"/>
                <a:cs typeface="Calibri"/>
              </a:rPr>
              <a:t>implementation.</a:t>
            </a:r>
            <a:r>
              <a:rPr sz="2000" spc="15" dirty="0">
                <a:solidFill>
                  <a:srgbClr val="797979"/>
                </a:solidFill>
                <a:latin typeface="Calibri"/>
                <a:cs typeface="Calibri"/>
              </a:rPr>
              <a:t> </a:t>
            </a:r>
            <a:r>
              <a:rPr sz="2000" dirty="0">
                <a:solidFill>
                  <a:srgbClr val="797979"/>
                </a:solidFill>
                <a:latin typeface="Calibri"/>
                <a:cs typeface="Calibri"/>
              </a:rPr>
              <a:t>No</a:t>
            </a:r>
            <a:r>
              <a:rPr sz="2000" spc="-15" dirty="0">
                <a:solidFill>
                  <a:srgbClr val="797979"/>
                </a:solidFill>
                <a:latin typeface="Calibri"/>
                <a:cs typeface="Calibri"/>
              </a:rPr>
              <a:t> </a:t>
            </a:r>
            <a:r>
              <a:rPr sz="2000" spc="-5" dirty="0">
                <a:solidFill>
                  <a:srgbClr val="797979"/>
                </a:solidFill>
                <a:latin typeface="Calibri"/>
                <a:cs typeface="Calibri"/>
              </a:rPr>
              <a:t>format</a:t>
            </a:r>
            <a:r>
              <a:rPr sz="2000" dirty="0">
                <a:solidFill>
                  <a:srgbClr val="797979"/>
                </a:solidFill>
                <a:latin typeface="Calibri"/>
                <a:cs typeface="Calibri"/>
              </a:rPr>
              <a:t> </a:t>
            </a:r>
            <a:r>
              <a:rPr sz="2000" spc="-5" dirty="0">
                <a:solidFill>
                  <a:srgbClr val="797979"/>
                </a:solidFill>
                <a:latin typeface="Calibri"/>
                <a:cs typeface="Calibri"/>
              </a:rPr>
              <a:t>specified</a:t>
            </a:r>
            <a:endParaRPr sz="2000" dirty="0">
              <a:latin typeface="Calibri"/>
              <a:cs typeface="Calibri"/>
            </a:endParaRPr>
          </a:p>
          <a:p>
            <a:pPr marL="367665" indent="-355600">
              <a:lnSpc>
                <a:spcPts val="2160"/>
              </a:lnSpc>
              <a:spcBef>
                <a:spcPts val="1440"/>
              </a:spcBef>
              <a:buFont typeface="Arial MT"/>
              <a:buChar char="•"/>
              <a:tabLst>
                <a:tab pos="367665" algn="l"/>
                <a:tab pos="368300" algn="l"/>
              </a:tabLst>
            </a:pPr>
            <a:r>
              <a:rPr sz="2000" b="1" i="1" dirty="0">
                <a:solidFill>
                  <a:srgbClr val="3B3B3B"/>
                </a:solidFill>
                <a:latin typeface="Calibri"/>
                <a:cs typeface="Calibri"/>
              </a:rPr>
              <a:t>mimpid</a:t>
            </a:r>
            <a:r>
              <a:rPr sz="2000" b="1" i="1" spc="-35" dirty="0">
                <a:solidFill>
                  <a:srgbClr val="3B3B3B"/>
                </a:solidFill>
                <a:latin typeface="Calibri"/>
                <a:cs typeface="Calibri"/>
              </a:rPr>
              <a:t> </a:t>
            </a:r>
            <a:r>
              <a:rPr sz="2000" b="1" dirty="0">
                <a:solidFill>
                  <a:srgbClr val="3B3B3B"/>
                </a:solidFill>
                <a:latin typeface="Calibri"/>
                <a:cs typeface="Calibri"/>
              </a:rPr>
              <a:t>-</a:t>
            </a:r>
            <a:r>
              <a:rPr sz="2000" b="1" spc="-10" dirty="0">
                <a:solidFill>
                  <a:srgbClr val="3B3B3B"/>
                </a:solidFill>
                <a:latin typeface="Calibri"/>
                <a:cs typeface="Calibri"/>
              </a:rPr>
              <a:t> </a:t>
            </a:r>
            <a:r>
              <a:rPr sz="2000" b="1" spc="-5" dirty="0">
                <a:solidFill>
                  <a:srgbClr val="3B3B3B"/>
                </a:solidFill>
                <a:latin typeface="Calibri"/>
                <a:cs typeface="Calibri"/>
              </a:rPr>
              <a:t>Machine</a:t>
            </a:r>
            <a:r>
              <a:rPr sz="2000" b="1" spc="-15" dirty="0">
                <a:solidFill>
                  <a:srgbClr val="3B3B3B"/>
                </a:solidFill>
                <a:latin typeface="Calibri"/>
                <a:cs typeface="Calibri"/>
              </a:rPr>
              <a:t> </a:t>
            </a:r>
            <a:r>
              <a:rPr sz="2000" b="1" dirty="0">
                <a:solidFill>
                  <a:srgbClr val="3B3B3B"/>
                </a:solidFill>
                <a:latin typeface="Calibri"/>
                <a:cs typeface="Calibri"/>
              </a:rPr>
              <a:t>Implementation</a:t>
            </a:r>
            <a:r>
              <a:rPr sz="2000" b="1" spc="-45" dirty="0">
                <a:solidFill>
                  <a:srgbClr val="3B3B3B"/>
                </a:solidFill>
                <a:latin typeface="Calibri"/>
                <a:cs typeface="Calibri"/>
              </a:rPr>
              <a:t> </a:t>
            </a:r>
            <a:r>
              <a:rPr sz="2000" b="1" dirty="0">
                <a:solidFill>
                  <a:srgbClr val="3B3B3B"/>
                </a:solidFill>
                <a:latin typeface="Calibri"/>
                <a:cs typeface="Calibri"/>
              </a:rPr>
              <a:t>ID</a:t>
            </a:r>
            <a:endParaRPr sz="2000" dirty="0">
              <a:latin typeface="Calibri"/>
              <a:cs typeface="Calibri"/>
            </a:endParaRPr>
          </a:p>
          <a:p>
            <a:pPr marL="824865" lvl="1" indent="-355600">
              <a:lnSpc>
                <a:spcPts val="2160"/>
              </a:lnSpc>
              <a:buFont typeface="Arial MT"/>
              <a:buChar char="–"/>
              <a:tabLst>
                <a:tab pos="824865" algn="l"/>
                <a:tab pos="825500" algn="l"/>
              </a:tabLst>
            </a:pPr>
            <a:r>
              <a:rPr sz="2000" spc="-5" dirty="0">
                <a:solidFill>
                  <a:srgbClr val="797979"/>
                </a:solidFill>
                <a:latin typeface="Calibri"/>
                <a:cs typeface="Calibri"/>
              </a:rPr>
              <a:t>Implementation</a:t>
            </a:r>
            <a:r>
              <a:rPr sz="2000" dirty="0">
                <a:solidFill>
                  <a:srgbClr val="797979"/>
                </a:solidFill>
                <a:latin typeface="Calibri"/>
                <a:cs typeface="Calibri"/>
              </a:rPr>
              <a:t> </a:t>
            </a:r>
            <a:r>
              <a:rPr sz="2000" spc="-5" dirty="0">
                <a:solidFill>
                  <a:srgbClr val="797979"/>
                </a:solidFill>
                <a:latin typeface="Calibri"/>
                <a:cs typeface="Calibri"/>
              </a:rPr>
              <a:t>defined</a:t>
            </a:r>
            <a:r>
              <a:rPr sz="2000" spc="10" dirty="0">
                <a:solidFill>
                  <a:srgbClr val="797979"/>
                </a:solidFill>
                <a:latin typeface="Calibri"/>
                <a:cs typeface="Calibri"/>
              </a:rPr>
              <a:t> </a:t>
            </a:r>
            <a:r>
              <a:rPr sz="2000" spc="-5" dirty="0">
                <a:solidFill>
                  <a:srgbClr val="797979"/>
                </a:solidFill>
                <a:latin typeface="Calibri"/>
                <a:cs typeface="Calibri"/>
              </a:rPr>
              <a:t>format</a:t>
            </a:r>
            <a:endParaRPr sz="2000" dirty="0">
              <a:latin typeface="Calibri"/>
              <a:cs typeface="Calibri"/>
            </a:endParaRPr>
          </a:p>
        </p:txBody>
      </p:sp>
      <p:grpSp>
        <p:nvGrpSpPr>
          <p:cNvPr id="4" name="object 4"/>
          <p:cNvGrpSpPr/>
          <p:nvPr/>
        </p:nvGrpSpPr>
        <p:grpSpPr>
          <a:xfrm>
            <a:off x="7716011" y="2036064"/>
            <a:ext cx="2998470" cy="3027045"/>
            <a:chOff x="7716011" y="2036064"/>
            <a:chExt cx="2998470" cy="3027045"/>
          </a:xfrm>
        </p:grpSpPr>
        <p:pic>
          <p:nvPicPr>
            <p:cNvPr id="5" name="object 5"/>
            <p:cNvPicPr/>
            <p:nvPr/>
          </p:nvPicPr>
          <p:blipFill>
            <a:blip r:embed="rId2" cstate="print"/>
            <a:stretch>
              <a:fillRect/>
            </a:stretch>
          </p:blipFill>
          <p:spPr>
            <a:xfrm>
              <a:off x="7716011" y="2036064"/>
              <a:ext cx="2998020" cy="3026664"/>
            </a:xfrm>
            <a:prstGeom prst="rect">
              <a:avLst/>
            </a:prstGeom>
          </p:spPr>
        </p:pic>
        <p:pic>
          <p:nvPicPr>
            <p:cNvPr id="6" name="object 6"/>
            <p:cNvPicPr/>
            <p:nvPr/>
          </p:nvPicPr>
          <p:blipFill>
            <a:blip r:embed="rId3" cstate="print"/>
            <a:stretch>
              <a:fillRect/>
            </a:stretch>
          </p:blipFill>
          <p:spPr>
            <a:xfrm>
              <a:off x="8552726" y="2708135"/>
              <a:ext cx="1603463" cy="1293126"/>
            </a:xfrm>
            <a:prstGeom prst="rect">
              <a:avLst/>
            </a:prstGeom>
          </p:spPr>
        </p:pic>
      </p:grpSp>
      <p:sp>
        <p:nvSpPr>
          <p:cNvPr id="7" name="object 7"/>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lnSpc>
                  <a:spcPct val="100000"/>
                </a:lnSpc>
                <a:spcBef>
                  <a:spcPts val="5"/>
                </a:spcBef>
              </a:pPr>
              <a:t>77</a:t>
            </a:fld>
            <a:endParaRPr dirty="0"/>
          </a:p>
        </p:txBody>
      </p:sp>
      <p:sp>
        <p:nvSpPr>
          <p:cNvPr id="8" name="TextBox 7">
            <a:extLst>
              <a:ext uri="{FF2B5EF4-FFF2-40B4-BE49-F238E27FC236}">
                <a16:creationId xmlns:a16="http://schemas.microsoft.com/office/drawing/2014/main" id="{E74B6A92-7684-42E1-CC50-071DE0A28244}"/>
              </a:ext>
            </a:extLst>
          </p:cNvPr>
          <p:cNvSpPr txBox="1"/>
          <p:nvPr/>
        </p:nvSpPr>
        <p:spPr>
          <a:xfrm>
            <a:off x="914400" y="5740924"/>
            <a:ext cx="7032396" cy="369332"/>
          </a:xfrm>
          <a:prstGeom prst="rect">
            <a:avLst/>
          </a:prstGeom>
          <a:noFill/>
        </p:spPr>
        <p:txBody>
          <a:bodyPr wrap="square" rtlCol="0">
            <a:spAutoFit/>
          </a:bodyPr>
          <a:lstStyle/>
          <a:p>
            <a:r>
              <a:rPr lang="en-US" dirty="0">
                <a:solidFill>
                  <a:srgbClr val="FF0000"/>
                </a:solidFill>
              </a:rPr>
              <a:t>Note: In RISC V Architecture we call Core as hart(hardware Thread)</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550" y="243678"/>
            <a:ext cx="11601386" cy="689932"/>
          </a:xfrm>
          <a:prstGeom prst="rect">
            <a:avLst/>
          </a:prstGeom>
        </p:spPr>
        <p:txBody>
          <a:bodyPr vert="horz" wrap="square" lIns="0" tIns="12700" rIns="0" bIns="0" rtlCol="0">
            <a:spAutoFit/>
          </a:bodyPr>
          <a:lstStyle/>
          <a:p>
            <a:pPr marL="12700">
              <a:lnSpc>
                <a:spcPct val="100000"/>
              </a:lnSpc>
              <a:spcBef>
                <a:spcPts val="100"/>
              </a:spcBef>
            </a:pPr>
            <a:r>
              <a:rPr spc="-60" dirty="0"/>
              <a:t>M</a:t>
            </a:r>
            <a:r>
              <a:rPr spc="-55" dirty="0"/>
              <a:t>a</a:t>
            </a:r>
            <a:r>
              <a:rPr spc="-20" dirty="0"/>
              <a:t>c</a:t>
            </a:r>
            <a:r>
              <a:rPr spc="-35" dirty="0"/>
              <a:t>h</a:t>
            </a:r>
            <a:r>
              <a:rPr spc="-75" dirty="0"/>
              <a:t>ine</a:t>
            </a:r>
            <a:r>
              <a:rPr spc="-155" dirty="0"/>
              <a:t> </a:t>
            </a:r>
            <a:r>
              <a:rPr spc="-175" dirty="0"/>
              <a:t>S</a:t>
            </a:r>
            <a:r>
              <a:rPr spc="-70" dirty="0"/>
              <a:t>t</a:t>
            </a:r>
            <a:r>
              <a:rPr spc="-114" dirty="0"/>
              <a:t>a</a:t>
            </a:r>
            <a:r>
              <a:rPr spc="-45" dirty="0"/>
              <a:t>t</a:t>
            </a:r>
            <a:r>
              <a:rPr spc="-80" dirty="0"/>
              <a:t>u</a:t>
            </a:r>
            <a:r>
              <a:rPr spc="-150" dirty="0"/>
              <a:t>s</a:t>
            </a:r>
            <a:r>
              <a:rPr spc="-145" dirty="0"/>
              <a:t> </a:t>
            </a:r>
            <a:r>
              <a:rPr spc="-450" dirty="0"/>
              <a:t>(</a:t>
            </a:r>
            <a:r>
              <a:rPr i="1" spc="-45" dirty="0">
                <a:latin typeface="Verdana"/>
                <a:cs typeface="Verdana"/>
              </a:rPr>
              <a:t>msta</a:t>
            </a:r>
            <a:r>
              <a:rPr i="1" spc="-40" dirty="0">
                <a:latin typeface="Verdana"/>
                <a:cs typeface="Verdana"/>
              </a:rPr>
              <a:t>t</a:t>
            </a:r>
            <a:r>
              <a:rPr i="1" spc="-114" dirty="0">
                <a:latin typeface="Verdana"/>
                <a:cs typeface="Verdana"/>
              </a:rPr>
              <a:t>u</a:t>
            </a:r>
            <a:r>
              <a:rPr i="1" spc="-105" dirty="0">
                <a:latin typeface="Verdana"/>
                <a:cs typeface="Verdana"/>
              </a:rPr>
              <a:t>s</a:t>
            </a:r>
            <a:r>
              <a:rPr i="1" spc="-450" dirty="0">
                <a:latin typeface="Verdana"/>
                <a:cs typeface="Verdana"/>
              </a:rPr>
              <a:t>)</a:t>
            </a:r>
            <a:r>
              <a:rPr i="1" spc="-120" dirty="0">
                <a:latin typeface="Verdana"/>
                <a:cs typeface="Verdana"/>
              </a:rPr>
              <a:t> </a:t>
            </a:r>
            <a:r>
              <a:rPr spc="-225" dirty="0"/>
              <a:t>-</a:t>
            </a:r>
            <a:r>
              <a:rPr spc="-150" dirty="0"/>
              <a:t> </a:t>
            </a:r>
            <a:r>
              <a:rPr spc="-95" dirty="0"/>
              <a:t>The</a:t>
            </a:r>
            <a:r>
              <a:rPr spc="-145" dirty="0"/>
              <a:t> </a:t>
            </a:r>
            <a:r>
              <a:rPr spc="-75" dirty="0"/>
              <a:t>Mo</a:t>
            </a:r>
            <a:r>
              <a:rPr spc="-65" dirty="0"/>
              <a:t>s</a:t>
            </a:r>
            <a:r>
              <a:rPr spc="-50" dirty="0"/>
              <a:t>t</a:t>
            </a:r>
            <a:r>
              <a:rPr spc="-145" dirty="0"/>
              <a:t> </a:t>
            </a:r>
            <a:r>
              <a:rPr spc="-130" dirty="0"/>
              <a:t>Importa</a:t>
            </a:r>
            <a:r>
              <a:rPr spc="-155" dirty="0"/>
              <a:t>n</a:t>
            </a:r>
            <a:r>
              <a:rPr spc="-50" dirty="0"/>
              <a:t>t</a:t>
            </a:r>
            <a:r>
              <a:rPr spc="-145" dirty="0"/>
              <a:t> </a:t>
            </a:r>
            <a:r>
              <a:rPr spc="-75" dirty="0"/>
              <a:t>C</a:t>
            </a:r>
            <a:r>
              <a:rPr spc="-70" dirty="0"/>
              <a:t>S</a:t>
            </a:r>
            <a:r>
              <a:rPr spc="-114" dirty="0"/>
              <a:t>R</a:t>
            </a:r>
          </a:p>
        </p:txBody>
      </p:sp>
      <p:sp>
        <p:nvSpPr>
          <p:cNvPr id="7" name="object 7"/>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lnSpc>
                  <a:spcPct val="100000"/>
                </a:lnSpc>
                <a:spcBef>
                  <a:spcPts val="5"/>
                </a:spcBef>
              </a:pPr>
              <a:t>78</a:t>
            </a:fld>
            <a:endParaRPr dirty="0"/>
          </a:p>
        </p:txBody>
      </p:sp>
      <p:sp>
        <p:nvSpPr>
          <p:cNvPr id="3" name="object 3"/>
          <p:cNvSpPr txBox="1"/>
          <p:nvPr/>
        </p:nvSpPr>
        <p:spPr>
          <a:xfrm>
            <a:off x="916939" y="1846833"/>
            <a:ext cx="4348480" cy="269240"/>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3B3B3B"/>
                </a:solidFill>
                <a:latin typeface="Calibri"/>
                <a:cs typeface="Calibri"/>
              </a:rPr>
              <a:t>Control</a:t>
            </a:r>
            <a:r>
              <a:rPr sz="1600" b="1" spc="30" dirty="0">
                <a:solidFill>
                  <a:srgbClr val="3B3B3B"/>
                </a:solidFill>
                <a:latin typeface="Calibri"/>
                <a:cs typeface="Calibri"/>
              </a:rPr>
              <a:t> </a:t>
            </a:r>
            <a:r>
              <a:rPr sz="1600" b="1" spc="-5" dirty="0">
                <a:solidFill>
                  <a:srgbClr val="3B3B3B"/>
                </a:solidFill>
                <a:latin typeface="Calibri"/>
                <a:cs typeface="Calibri"/>
              </a:rPr>
              <a:t>and</a:t>
            </a:r>
            <a:r>
              <a:rPr sz="1600" b="1" spc="10" dirty="0">
                <a:solidFill>
                  <a:srgbClr val="3B3B3B"/>
                </a:solidFill>
                <a:latin typeface="Calibri"/>
                <a:cs typeface="Calibri"/>
              </a:rPr>
              <a:t> </a:t>
            </a:r>
            <a:r>
              <a:rPr sz="1600" b="1" spc="-5" dirty="0">
                <a:solidFill>
                  <a:srgbClr val="3B3B3B"/>
                </a:solidFill>
                <a:latin typeface="Calibri"/>
                <a:cs typeface="Calibri"/>
              </a:rPr>
              <a:t>track</a:t>
            </a:r>
            <a:r>
              <a:rPr sz="1600" b="1" spc="15" dirty="0">
                <a:solidFill>
                  <a:srgbClr val="3B3B3B"/>
                </a:solidFill>
                <a:latin typeface="Calibri"/>
                <a:cs typeface="Calibri"/>
              </a:rPr>
              <a:t> </a:t>
            </a:r>
            <a:r>
              <a:rPr sz="1600" b="1" spc="-10" dirty="0">
                <a:solidFill>
                  <a:srgbClr val="3B3B3B"/>
                </a:solidFill>
                <a:latin typeface="Calibri"/>
                <a:cs typeface="Calibri"/>
              </a:rPr>
              <a:t>the</a:t>
            </a:r>
            <a:r>
              <a:rPr sz="1600" b="1" spc="5" dirty="0">
                <a:solidFill>
                  <a:srgbClr val="3B3B3B"/>
                </a:solidFill>
                <a:latin typeface="Calibri"/>
                <a:cs typeface="Calibri"/>
              </a:rPr>
              <a:t> </a:t>
            </a:r>
            <a:r>
              <a:rPr sz="1600" b="1" spc="-5" dirty="0">
                <a:solidFill>
                  <a:srgbClr val="3B3B3B"/>
                </a:solidFill>
                <a:latin typeface="Calibri"/>
                <a:cs typeface="Calibri"/>
              </a:rPr>
              <a:t>hart’s</a:t>
            </a:r>
            <a:r>
              <a:rPr sz="1600" b="1" spc="25" dirty="0">
                <a:solidFill>
                  <a:srgbClr val="3B3B3B"/>
                </a:solidFill>
                <a:latin typeface="Calibri"/>
                <a:cs typeface="Calibri"/>
              </a:rPr>
              <a:t> </a:t>
            </a:r>
            <a:r>
              <a:rPr sz="1600" b="1" spc="-10" dirty="0">
                <a:solidFill>
                  <a:srgbClr val="3B3B3B"/>
                </a:solidFill>
                <a:latin typeface="Calibri"/>
                <a:cs typeface="Calibri"/>
              </a:rPr>
              <a:t>current</a:t>
            </a:r>
            <a:r>
              <a:rPr sz="1600" b="1" spc="40" dirty="0">
                <a:solidFill>
                  <a:srgbClr val="3B3B3B"/>
                </a:solidFill>
                <a:latin typeface="Calibri"/>
                <a:cs typeface="Calibri"/>
              </a:rPr>
              <a:t> </a:t>
            </a:r>
            <a:r>
              <a:rPr sz="1600" b="1" spc="-10" dirty="0">
                <a:solidFill>
                  <a:srgbClr val="3B3B3B"/>
                </a:solidFill>
                <a:latin typeface="Calibri"/>
                <a:cs typeface="Calibri"/>
              </a:rPr>
              <a:t>operating</a:t>
            </a:r>
            <a:r>
              <a:rPr sz="1600" b="1" spc="15" dirty="0">
                <a:solidFill>
                  <a:srgbClr val="3B3B3B"/>
                </a:solidFill>
                <a:latin typeface="Calibri"/>
                <a:cs typeface="Calibri"/>
              </a:rPr>
              <a:t> </a:t>
            </a:r>
            <a:r>
              <a:rPr sz="1600" b="1" spc="-5" dirty="0">
                <a:solidFill>
                  <a:srgbClr val="3B3B3B"/>
                </a:solidFill>
                <a:latin typeface="Calibri"/>
                <a:cs typeface="Calibri"/>
              </a:rPr>
              <a:t>state</a:t>
            </a:r>
            <a:endParaRPr sz="1600">
              <a:latin typeface="Calibri"/>
              <a:cs typeface="Calibri"/>
            </a:endParaRPr>
          </a:p>
        </p:txBody>
      </p:sp>
      <p:graphicFrame>
        <p:nvGraphicFramePr>
          <p:cNvPr id="4" name="object 4"/>
          <p:cNvGraphicFramePr>
            <a:graphicFrameLocks noGrp="1"/>
          </p:cNvGraphicFramePr>
          <p:nvPr/>
        </p:nvGraphicFramePr>
        <p:xfrm>
          <a:off x="1236751" y="2381504"/>
          <a:ext cx="4575810" cy="3291960"/>
        </p:xfrm>
        <a:graphic>
          <a:graphicData uri="http://schemas.openxmlformats.org/drawingml/2006/table">
            <a:tbl>
              <a:tblPr firstRow="1" bandRow="1">
                <a:tableStyleId>{2D5ABB26-0587-4C30-8999-92F81FD0307C}</a:tableStyleId>
              </a:tblPr>
              <a:tblGrid>
                <a:gridCol w="639445">
                  <a:extLst>
                    <a:ext uri="{9D8B030D-6E8A-4147-A177-3AD203B41FA5}">
                      <a16:colId xmlns:a16="http://schemas.microsoft.com/office/drawing/2014/main" val="20000"/>
                    </a:ext>
                  </a:extLst>
                </a:gridCol>
                <a:gridCol w="1031240">
                  <a:extLst>
                    <a:ext uri="{9D8B030D-6E8A-4147-A177-3AD203B41FA5}">
                      <a16:colId xmlns:a16="http://schemas.microsoft.com/office/drawing/2014/main" val="20001"/>
                    </a:ext>
                  </a:extLst>
                </a:gridCol>
                <a:gridCol w="2905125">
                  <a:extLst>
                    <a:ext uri="{9D8B030D-6E8A-4147-A177-3AD203B41FA5}">
                      <a16:colId xmlns:a16="http://schemas.microsoft.com/office/drawing/2014/main" val="20002"/>
                    </a:ext>
                  </a:extLst>
                </a:gridCol>
              </a:tblGrid>
              <a:tr h="274320">
                <a:tc>
                  <a:txBody>
                    <a:bodyPr/>
                    <a:lstStyle/>
                    <a:p>
                      <a:pPr algn="ctr">
                        <a:lnSpc>
                          <a:spcPct val="100000"/>
                        </a:lnSpc>
                        <a:spcBef>
                          <a:spcPts val="290"/>
                        </a:spcBef>
                      </a:pPr>
                      <a:r>
                        <a:rPr sz="1200" b="1" dirty="0">
                          <a:solidFill>
                            <a:srgbClr val="FFFFFF"/>
                          </a:solidFill>
                          <a:latin typeface="Calibri"/>
                          <a:cs typeface="Calibri"/>
                        </a:rPr>
                        <a:t>Bits</a:t>
                      </a:r>
                      <a:endParaRPr sz="1200">
                        <a:latin typeface="Calibri"/>
                        <a:cs typeface="Calibri"/>
                      </a:endParaRPr>
                    </a:p>
                  </a:txBody>
                  <a:tcPr marL="0" marR="0" marT="3683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999999"/>
                    </a:solidFill>
                  </a:tcPr>
                </a:tc>
                <a:tc>
                  <a:txBody>
                    <a:bodyPr/>
                    <a:lstStyle/>
                    <a:p>
                      <a:pPr algn="ctr">
                        <a:lnSpc>
                          <a:spcPct val="100000"/>
                        </a:lnSpc>
                        <a:spcBef>
                          <a:spcPts val="290"/>
                        </a:spcBef>
                      </a:pPr>
                      <a:r>
                        <a:rPr sz="1200" b="1" spc="-5" dirty="0">
                          <a:solidFill>
                            <a:srgbClr val="FFFFFF"/>
                          </a:solidFill>
                          <a:latin typeface="Calibri"/>
                          <a:cs typeface="Calibri"/>
                        </a:rPr>
                        <a:t>Field</a:t>
                      </a:r>
                      <a:r>
                        <a:rPr sz="1200" b="1" spc="-25" dirty="0">
                          <a:solidFill>
                            <a:srgbClr val="FFFFFF"/>
                          </a:solidFill>
                          <a:latin typeface="Calibri"/>
                          <a:cs typeface="Calibri"/>
                        </a:rPr>
                        <a:t> </a:t>
                      </a:r>
                      <a:r>
                        <a:rPr sz="1200" b="1" spc="-5" dirty="0">
                          <a:solidFill>
                            <a:srgbClr val="FFFFFF"/>
                          </a:solidFill>
                          <a:latin typeface="Calibri"/>
                          <a:cs typeface="Calibri"/>
                        </a:rPr>
                        <a:t>Name</a:t>
                      </a:r>
                      <a:endParaRPr sz="1200">
                        <a:latin typeface="Calibri"/>
                        <a:cs typeface="Calibri"/>
                      </a:endParaRPr>
                    </a:p>
                  </a:txBody>
                  <a:tcPr marL="0" marR="0" marT="3683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999999"/>
                    </a:solidFill>
                  </a:tcPr>
                </a:tc>
                <a:tc>
                  <a:txBody>
                    <a:bodyPr/>
                    <a:lstStyle/>
                    <a:p>
                      <a:pPr algn="ctr">
                        <a:lnSpc>
                          <a:spcPct val="100000"/>
                        </a:lnSpc>
                        <a:spcBef>
                          <a:spcPts val="290"/>
                        </a:spcBef>
                      </a:pPr>
                      <a:r>
                        <a:rPr sz="1200" b="1" dirty="0">
                          <a:solidFill>
                            <a:srgbClr val="FFFFFF"/>
                          </a:solidFill>
                          <a:latin typeface="Calibri"/>
                          <a:cs typeface="Calibri"/>
                        </a:rPr>
                        <a:t>Description</a:t>
                      </a:r>
                      <a:endParaRPr sz="1200">
                        <a:latin typeface="Calibri"/>
                        <a:cs typeface="Calibri"/>
                      </a:endParaRPr>
                    </a:p>
                  </a:txBody>
                  <a:tcPr marL="0" marR="0" marT="3683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99"/>
                    </a:solidFill>
                  </a:tcPr>
                </a:tc>
                <a:extLst>
                  <a:ext uri="{0D108BD9-81ED-4DB2-BD59-A6C34878D82A}">
                    <a16:rowId xmlns:a16="http://schemas.microsoft.com/office/drawing/2014/main" val="10000"/>
                  </a:ext>
                </a:extLst>
              </a:tr>
              <a:tr h="274320">
                <a:tc>
                  <a:txBody>
                    <a:bodyPr/>
                    <a:lstStyle/>
                    <a:p>
                      <a:pPr algn="ctr">
                        <a:lnSpc>
                          <a:spcPct val="100000"/>
                        </a:lnSpc>
                        <a:spcBef>
                          <a:spcPts val="290"/>
                        </a:spcBef>
                      </a:pPr>
                      <a:r>
                        <a:rPr sz="1200" dirty="0">
                          <a:latin typeface="Calibri"/>
                          <a:cs typeface="Calibri"/>
                        </a:rPr>
                        <a:t>0</a:t>
                      </a:r>
                      <a:endParaRPr sz="1200">
                        <a:latin typeface="Calibri"/>
                        <a:cs typeface="Calibri"/>
                      </a:endParaRPr>
                    </a:p>
                  </a:txBody>
                  <a:tcPr marL="0" marR="0" marT="3683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0"/>
                        </a:spcBef>
                      </a:pPr>
                      <a:r>
                        <a:rPr sz="1200" spc="-5" dirty="0">
                          <a:latin typeface="Calibri"/>
                          <a:cs typeface="Calibri"/>
                        </a:rPr>
                        <a:t>UIE</a:t>
                      </a:r>
                      <a:endParaRPr sz="1200">
                        <a:latin typeface="Calibri"/>
                        <a:cs typeface="Calibri"/>
                      </a:endParaRPr>
                    </a:p>
                  </a:txBody>
                  <a:tcPr marL="0" marR="0" marT="3683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0"/>
                        </a:spcBef>
                      </a:pPr>
                      <a:r>
                        <a:rPr sz="1200" spc="-5" dirty="0">
                          <a:latin typeface="Calibri"/>
                          <a:cs typeface="Calibri"/>
                        </a:rPr>
                        <a:t>User</a:t>
                      </a:r>
                      <a:r>
                        <a:rPr sz="1200" spc="-25" dirty="0">
                          <a:latin typeface="Calibri"/>
                          <a:cs typeface="Calibri"/>
                        </a:rPr>
                        <a:t> </a:t>
                      </a:r>
                      <a:r>
                        <a:rPr sz="1200" dirty="0">
                          <a:latin typeface="Calibri"/>
                          <a:cs typeface="Calibri"/>
                        </a:rPr>
                        <a:t>Interrupt</a:t>
                      </a:r>
                      <a:r>
                        <a:rPr sz="1200" spc="-60" dirty="0">
                          <a:latin typeface="Calibri"/>
                          <a:cs typeface="Calibri"/>
                        </a:rPr>
                        <a:t> </a:t>
                      </a:r>
                      <a:r>
                        <a:rPr sz="1200" dirty="0">
                          <a:latin typeface="Calibri"/>
                          <a:cs typeface="Calibri"/>
                        </a:rPr>
                        <a:t>Enable</a:t>
                      </a:r>
                      <a:endParaRPr sz="1200">
                        <a:latin typeface="Calibri"/>
                        <a:cs typeface="Calibri"/>
                      </a:endParaRPr>
                    </a:p>
                  </a:txBody>
                  <a:tcPr marL="0" marR="0" marT="3683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1"/>
                  </a:ext>
                </a:extLst>
              </a:tr>
              <a:tr h="274319">
                <a:tc>
                  <a:txBody>
                    <a:bodyPr/>
                    <a:lstStyle/>
                    <a:p>
                      <a:pPr algn="ctr">
                        <a:lnSpc>
                          <a:spcPct val="100000"/>
                        </a:lnSpc>
                        <a:spcBef>
                          <a:spcPts val="295"/>
                        </a:spcBef>
                      </a:pPr>
                      <a:r>
                        <a:rPr sz="1200" dirty="0">
                          <a:latin typeface="Calibri"/>
                          <a:cs typeface="Calibri"/>
                        </a:rPr>
                        <a:t>1</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5"/>
                        </a:spcBef>
                      </a:pPr>
                      <a:r>
                        <a:rPr sz="1200" spc="-5" dirty="0">
                          <a:latin typeface="Calibri"/>
                          <a:cs typeface="Calibri"/>
                        </a:rPr>
                        <a:t>SIE</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5"/>
                        </a:spcBef>
                      </a:pPr>
                      <a:r>
                        <a:rPr sz="1200" spc="-5" dirty="0">
                          <a:latin typeface="Calibri"/>
                          <a:cs typeface="Calibri"/>
                        </a:rPr>
                        <a:t>Supervisor</a:t>
                      </a:r>
                      <a:r>
                        <a:rPr sz="1200" spc="-40" dirty="0">
                          <a:latin typeface="Calibri"/>
                          <a:cs typeface="Calibri"/>
                        </a:rPr>
                        <a:t> </a:t>
                      </a:r>
                      <a:r>
                        <a:rPr sz="1200" spc="-5" dirty="0">
                          <a:latin typeface="Calibri"/>
                          <a:cs typeface="Calibri"/>
                        </a:rPr>
                        <a:t>Interrupt</a:t>
                      </a:r>
                      <a:r>
                        <a:rPr sz="1200" spc="-35" dirty="0">
                          <a:latin typeface="Calibri"/>
                          <a:cs typeface="Calibri"/>
                        </a:rPr>
                        <a:t> </a:t>
                      </a:r>
                      <a:r>
                        <a:rPr sz="1200" dirty="0">
                          <a:latin typeface="Calibri"/>
                          <a:cs typeface="Calibri"/>
                        </a:rPr>
                        <a:t>Enable</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4320">
                <a:tc>
                  <a:txBody>
                    <a:bodyPr/>
                    <a:lstStyle/>
                    <a:p>
                      <a:pPr algn="ctr">
                        <a:lnSpc>
                          <a:spcPct val="100000"/>
                        </a:lnSpc>
                        <a:spcBef>
                          <a:spcPts val="295"/>
                        </a:spcBef>
                      </a:pPr>
                      <a:r>
                        <a:rPr sz="1200" dirty="0">
                          <a:latin typeface="Calibri"/>
                          <a:cs typeface="Calibri"/>
                        </a:rPr>
                        <a:t>2</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5"/>
                        </a:spcBef>
                      </a:pPr>
                      <a:r>
                        <a:rPr sz="1200" dirty="0">
                          <a:solidFill>
                            <a:srgbClr val="FF0000"/>
                          </a:solidFill>
                          <a:latin typeface="Calibri"/>
                          <a:cs typeface="Calibri"/>
                        </a:rPr>
                        <a:t>Reserved</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3"/>
                  </a:ext>
                </a:extLst>
              </a:tr>
              <a:tr h="274319">
                <a:tc>
                  <a:txBody>
                    <a:bodyPr/>
                    <a:lstStyle/>
                    <a:p>
                      <a:pPr algn="ctr">
                        <a:lnSpc>
                          <a:spcPct val="100000"/>
                        </a:lnSpc>
                        <a:spcBef>
                          <a:spcPts val="295"/>
                        </a:spcBef>
                      </a:pPr>
                      <a:r>
                        <a:rPr sz="1200" dirty="0">
                          <a:latin typeface="Calibri"/>
                          <a:cs typeface="Calibri"/>
                        </a:rPr>
                        <a:t>3</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5"/>
                        </a:spcBef>
                      </a:pPr>
                      <a:r>
                        <a:rPr sz="1200" dirty="0">
                          <a:latin typeface="Calibri"/>
                          <a:cs typeface="Calibri"/>
                        </a:rPr>
                        <a:t>MIE</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5"/>
                        </a:spcBef>
                      </a:pPr>
                      <a:r>
                        <a:rPr sz="1200" dirty="0">
                          <a:latin typeface="Calibri"/>
                          <a:cs typeface="Calibri"/>
                        </a:rPr>
                        <a:t>Machine</a:t>
                      </a:r>
                      <a:r>
                        <a:rPr sz="1200" spc="-40" dirty="0">
                          <a:latin typeface="Calibri"/>
                          <a:cs typeface="Calibri"/>
                        </a:rPr>
                        <a:t> </a:t>
                      </a:r>
                      <a:r>
                        <a:rPr sz="1200" spc="-5" dirty="0">
                          <a:latin typeface="Calibri"/>
                          <a:cs typeface="Calibri"/>
                        </a:rPr>
                        <a:t>Interrupt</a:t>
                      </a:r>
                      <a:r>
                        <a:rPr sz="1200" spc="-45" dirty="0">
                          <a:latin typeface="Calibri"/>
                          <a:cs typeface="Calibri"/>
                        </a:rPr>
                        <a:t> </a:t>
                      </a:r>
                      <a:r>
                        <a:rPr sz="1200" dirty="0">
                          <a:latin typeface="Calibri"/>
                          <a:cs typeface="Calibri"/>
                        </a:rPr>
                        <a:t>Enable</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74446">
                <a:tc>
                  <a:txBody>
                    <a:bodyPr/>
                    <a:lstStyle/>
                    <a:p>
                      <a:pPr algn="ctr">
                        <a:lnSpc>
                          <a:spcPct val="100000"/>
                        </a:lnSpc>
                        <a:spcBef>
                          <a:spcPts val="295"/>
                        </a:spcBef>
                      </a:pPr>
                      <a:r>
                        <a:rPr sz="1200" dirty="0">
                          <a:latin typeface="Calibri"/>
                          <a:cs typeface="Calibri"/>
                        </a:rPr>
                        <a:t>4</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5"/>
                        </a:spcBef>
                      </a:pPr>
                      <a:r>
                        <a:rPr sz="1200" dirty="0">
                          <a:latin typeface="Calibri"/>
                          <a:cs typeface="Calibri"/>
                        </a:rPr>
                        <a:t>UPIE</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5"/>
                        </a:spcBef>
                      </a:pPr>
                      <a:r>
                        <a:rPr sz="1200" spc="-5" dirty="0">
                          <a:latin typeface="Calibri"/>
                          <a:cs typeface="Calibri"/>
                        </a:rPr>
                        <a:t>User </a:t>
                      </a:r>
                      <a:r>
                        <a:rPr sz="1200" dirty="0">
                          <a:latin typeface="Calibri"/>
                          <a:cs typeface="Calibri"/>
                        </a:rPr>
                        <a:t>Previous</a:t>
                      </a:r>
                      <a:r>
                        <a:rPr sz="1200" spc="-20" dirty="0">
                          <a:latin typeface="Calibri"/>
                          <a:cs typeface="Calibri"/>
                        </a:rPr>
                        <a:t> </a:t>
                      </a:r>
                      <a:r>
                        <a:rPr sz="1200" spc="-5" dirty="0">
                          <a:latin typeface="Calibri"/>
                          <a:cs typeface="Calibri"/>
                        </a:rPr>
                        <a:t>Interrupt</a:t>
                      </a:r>
                      <a:r>
                        <a:rPr sz="1200" spc="-50" dirty="0">
                          <a:latin typeface="Calibri"/>
                          <a:cs typeface="Calibri"/>
                        </a:rPr>
                        <a:t> </a:t>
                      </a:r>
                      <a:r>
                        <a:rPr sz="1200" dirty="0">
                          <a:latin typeface="Calibri"/>
                          <a:cs typeface="Calibri"/>
                        </a:rPr>
                        <a:t>Enable</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5"/>
                  </a:ext>
                </a:extLst>
              </a:tr>
              <a:tr h="274319">
                <a:tc>
                  <a:txBody>
                    <a:bodyPr/>
                    <a:lstStyle/>
                    <a:p>
                      <a:pPr algn="ctr">
                        <a:lnSpc>
                          <a:spcPct val="100000"/>
                        </a:lnSpc>
                        <a:spcBef>
                          <a:spcPts val="295"/>
                        </a:spcBef>
                      </a:pPr>
                      <a:r>
                        <a:rPr sz="1200" dirty="0">
                          <a:latin typeface="Calibri"/>
                          <a:cs typeface="Calibri"/>
                        </a:rPr>
                        <a:t>5</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5"/>
                        </a:spcBef>
                      </a:pPr>
                      <a:r>
                        <a:rPr sz="1200" spc="-5" dirty="0">
                          <a:latin typeface="Calibri"/>
                          <a:cs typeface="Calibri"/>
                        </a:rPr>
                        <a:t>SPIE</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5"/>
                        </a:spcBef>
                      </a:pPr>
                      <a:r>
                        <a:rPr sz="1200" spc="-5" dirty="0">
                          <a:latin typeface="Calibri"/>
                          <a:cs typeface="Calibri"/>
                        </a:rPr>
                        <a:t>Supervisor</a:t>
                      </a:r>
                      <a:r>
                        <a:rPr sz="1200" spc="-40" dirty="0">
                          <a:latin typeface="Calibri"/>
                          <a:cs typeface="Calibri"/>
                        </a:rPr>
                        <a:t> </a:t>
                      </a:r>
                      <a:r>
                        <a:rPr sz="1200" dirty="0">
                          <a:latin typeface="Calibri"/>
                          <a:cs typeface="Calibri"/>
                        </a:rPr>
                        <a:t>Previous</a:t>
                      </a:r>
                      <a:r>
                        <a:rPr sz="1200" spc="-15" dirty="0">
                          <a:latin typeface="Calibri"/>
                          <a:cs typeface="Calibri"/>
                        </a:rPr>
                        <a:t> </a:t>
                      </a:r>
                      <a:r>
                        <a:rPr sz="1200" spc="-5" dirty="0">
                          <a:latin typeface="Calibri"/>
                          <a:cs typeface="Calibri"/>
                        </a:rPr>
                        <a:t>Interrupt</a:t>
                      </a:r>
                      <a:r>
                        <a:rPr sz="1200" spc="-35" dirty="0">
                          <a:latin typeface="Calibri"/>
                          <a:cs typeface="Calibri"/>
                        </a:rPr>
                        <a:t> </a:t>
                      </a:r>
                      <a:r>
                        <a:rPr sz="1200" dirty="0">
                          <a:latin typeface="Calibri"/>
                          <a:cs typeface="Calibri"/>
                        </a:rPr>
                        <a:t>Enable</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74320">
                <a:tc>
                  <a:txBody>
                    <a:bodyPr/>
                    <a:lstStyle/>
                    <a:p>
                      <a:pPr algn="ctr">
                        <a:lnSpc>
                          <a:spcPct val="100000"/>
                        </a:lnSpc>
                        <a:spcBef>
                          <a:spcPts val="295"/>
                        </a:spcBef>
                      </a:pPr>
                      <a:r>
                        <a:rPr sz="1200" dirty="0">
                          <a:latin typeface="Calibri"/>
                          <a:cs typeface="Calibri"/>
                        </a:rPr>
                        <a:t>6</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5"/>
                        </a:spcBef>
                      </a:pPr>
                      <a:r>
                        <a:rPr sz="1200" dirty="0">
                          <a:solidFill>
                            <a:srgbClr val="FF0000"/>
                          </a:solidFill>
                          <a:latin typeface="Calibri"/>
                          <a:cs typeface="Calibri"/>
                        </a:rPr>
                        <a:t>Reserved</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7"/>
                  </a:ext>
                </a:extLst>
              </a:tr>
              <a:tr h="274319">
                <a:tc>
                  <a:txBody>
                    <a:bodyPr/>
                    <a:lstStyle/>
                    <a:p>
                      <a:pPr algn="ctr">
                        <a:lnSpc>
                          <a:spcPct val="100000"/>
                        </a:lnSpc>
                        <a:spcBef>
                          <a:spcPts val="295"/>
                        </a:spcBef>
                      </a:pPr>
                      <a:r>
                        <a:rPr sz="1200" dirty="0">
                          <a:latin typeface="Calibri"/>
                          <a:cs typeface="Calibri"/>
                        </a:rPr>
                        <a:t>7</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5"/>
                        </a:spcBef>
                      </a:pPr>
                      <a:r>
                        <a:rPr sz="1200" dirty="0">
                          <a:latin typeface="Calibri"/>
                          <a:cs typeface="Calibri"/>
                        </a:rPr>
                        <a:t>MPIE</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5"/>
                        </a:spcBef>
                      </a:pPr>
                      <a:r>
                        <a:rPr sz="1200" dirty="0">
                          <a:latin typeface="Calibri"/>
                          <a:cs typeface="Calibri"/>
                        </a:rPr>
                        <a:t>Machine</a:t>
                      </a:r>
                      <a:r>
                        <a:rPr sz="1200" spc="-35" dirty="0">
                          <a:latin typeface="Calibri"/>
                          <a:cs typeface="Calibri"/>
                        </a:rPr>
                        <a:t> </a:t>
                      </a:r>
                      <a:r>
                        <a:rPr sz="1200" dirty="0">
                          <a:latin typeface="Calibri"/>
                          <a:cs typeface="Calibri"/>
                        </a:rPr>
                        <a:t>Previous</a:t>
                      </a:r>
                      <a:r>
                        <a:rPr sz="1200" spc="-25" dirty="0">
                          <a:latin typeface="Calibri"/>
                          <a:cs typeface="Calibri"/>
                        </a:rPr>
                        <a:t> </a:t>
                      </a:r>
                      <a:r>
                        <a:rPr sz="1200" spc="-5" dirty="0">
                          <a:latin typeface="Calibri"/>
                          <a:cs typeface="Calibri"/>
                        </a:rPr>
                        <a:t>Interrupt</a:t>
                      </a:r>
                      <a:r>
                        <a:rPr sz="1200" spc="-40" dirty="0">
                          <a:latin typeface="Calibri"/>
                          <a:cs typeface="Calibri"/>
                        </a:rPr>
                        <a:t> </a:t>
                      </a:r>
                      <a:r>
                        <a:rPr sz="1200" dirty="0">
                          <a:latin typeface="Calibri"/>
                          <a:cs typeface="Calibri"/>
                        </a:rPr>
                        <a:t>Enabler</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274319">
                <a:tc>
                  <a:txBody>
                    <a:bodyPr/>
                    <a:lstStyle/>
                    <a:p>
                      <a:pPr algn="ctr">
                        <a:lnSpc>
                          <a:spcPct val="100000"/>
                        </a:lnSpc>
                        <a:spcBef>
                          <a:spcPts val="295"/>
                        </a:spcBef>
                      </a:pPr>
                      <a:r>
                        <a:rPr sz="1200" dirty="0">
                          <a:latin typeface="Calibri"/>
                          <a:cs typeface="Calibri"/>
                        </a:rPr>
                        <a:t>8</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5"/>
                        </a:spcBef>
                      </a:pPr>
                      <a:r>
                        <a:rPr sz="1200" spc="-5" dirty="0">
                          <a:latin typeface="Calibri"/>
                          <a:cs typeface="Calibri"/>
                        </a:rPr>
                        <a:t>SPP</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5"/>
                        </a:spcBef>
                      </a:pPr>
                      <a:r>
                        <a:rPr sz="1200" spc="-5" dirty="0">
                          <a:latin typeface="Calibri"/>
                          <a:cs typeface="Calibri"/>
                        </a:rPr>
                        <a:t>Supervisor</a:t>
                      </a:r>
                      <a:r>
                        <a:rPr sz="1200" spc="-50" dirty="0">
                          <a:latin typeface="Calibri"/>
                          <a:cs typeface="Calibri"/>
                        </a:rPr>
                        <a:t> </a:t>
                      </a:r>
                      <a:r>
                        <a:rPr sz="1200" dirty="0">
                          <a:latin typeface="Calibri"/>
                          <a:cs typeface="Calibri"/>
                        </a:rPr>
                        <a:t>Previous</a:t>
                      </a:r>
                      <a:r>
                        <a:rPr sz="1200" spc="-25" dirty="0">
                          <a:latin typeface="Calibri"/>
                          <a:cs typeface="Calibri"/>
                        </a:rPr>
                        <a:t> </a:t>
                      </a:r>
                      <a:r>
                        <a:rPr sz="1200" dirty="0">
                          <a:latin typeface="Calibri"/>
                          <a:cs typeface="Calibri"/>
                        </a:rPr>
                        <a:t>Privilege</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9"/>
                  </a:ext>
                </a:extLst>
              </a:tr>
              <a:tr h="274319">
                <a:tc>
                  <a:txBody>
                    <a:bodyPr/>
                    <a:lstStyle/>
                    <a:p>
                      <a:pPr algn="ctr">
                        <a:lnSpc>
                          <a:spcPct val="100000"/>
                        </a:lnSpc>
                        <a:spcBef>
                          <a:spcPts val="295"/>
                        </a:spcBef>
                      </a:pPr>
                      <a:r>
                        <a:rPr sz="1200" dirty="0">
                          <a:latin typeface="Calibri"/>
                          <a:cs typeface="Calibri"/>
                        </a:rPr>
                        <a:t>[10:9]</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5"/>
                        </a:spcBef>
                      </a:pPr>
                      <a:r>
                        <a:rPr sz="1200" dirty="0">
                          <a:solidFill>
                            <a:srgbClr val="FF0000"/>
                          </a:solidFill>
                          <a:latin typeface="Calibri"/>
                          <a:cs typeface="Calibri"/>
                        </a:rPr>
                        <a:t>Reserved</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274320">
                <a:tc>
                  <a:txBody>
                    <a:bodyPr/>
                    <a:lstStyle/>
                    <a:p>
                      <a:pPr algn="ctr">
                        <a:lnSpc>
                          <a:spcPct val="100000"/>
                        </a:lnSpc>
                        <a:spcBef>
                          <a:spcPts val="295"/>
                        </a:spcBef>
                      </a:pPr>
                      <a:r>
                        <a:rPr sz="1200" dirty="0">
                          <a:latin typeface="Calibri"/>
                          <a:cs typeface="Calibri"/>
                        </a:rPr>
                        <a:t>[12:11]</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5"/>
                        </a:spcBef>
                      </a:pPr>
                      <a:r>
                        <a:rPr sz="1200" dirty="0">
                          <a:latin typeface="Calibri"/>
                          <a:cs typeface="Calibri"/>
                        </a:rPr>
                        <a:t>MPP</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5"/>
                        </a:spcBef>
                      </a:pPr>
                      <a:r>
                        <a:rPr sz="1200" dirty="0">
                          <a:latin typeface="Calibri"/>
                          <a:cs typeface="Calibri"/>
                        </a:rPr>
                        <a:t>Machine</a:t>
                      </a:r>
                      <a:r>
                        <a:rPr sz="1200" spc="-50" dirty="0">
                          <a:latin typeface="Calibri"/>
                          <a:cs typeface="Calibri"/>
                        </a:rPr>
                        <a:t> </a:t>
                      </a:r>
                      <a:r>
                        <a:rPr sz="1200" dirty="0">
                          <a:latin typeface="Calibri"/>
                          <a:cs typeface="Calibri"/>
                        </a:rPr>
                        <a:t>Previous</a:t>
                      </a:r>
                      <a:r>
                        <a:rPr sz="1200" spc="-35" dirty="0">
                          <a:latin typeface="Calibri"/>
                          <a:cs typeface="Calibri"/>
                        </a:rPr>
                        <a:t> </a:t>
                      </a:r>
                      <a:r>
                        <a:rPr sz="1200" dirty="0">
                          <a:latin typeface="Calibri"/>
                          <a:cs typeface="Calibri"/>
                        </a:rPr>
                        <a:t>Privilege</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11"/>
                  </a:ext>
                </a:extLst>
              </a:tr>
            </a:tbl>
          </a:graphicData>
        </a:graphic>
      </p:graphicFrame>
      <p:graphicFrame>
        <p:nvGraphicFramePr>
          <p:cNvPr id="5" name="object 5"/>
          <p:cNvGraphicFramePr>
            <a:graphicFrameLocks noGrp="1"/>
          </p:cNvGraphicFramePr>
          <p:nvPr/>
        </p:nvGraphicFramePr>
        <p:xfrm>
          <a:off x="6292088" y="2381504"/>
          <a:ext cx="4574539" cy="3291960"/>
        </p:xfrm>
        <a:graphic>
          <a:graphicData uri="http://schemas.openxmlformats.org/drawingml/2006/table">
            <a:tbl>
              <a:tblPr firstRow="1" bandRow="1">
                <a:tableStyleId>{2D5ABB26-0587-4C30-8999-92F81FD0307C}</a:tableStyleId>
              </a:tblPr>
              <a:tblGrid>
                <a:gridCol w="639445">
                  <a:extLst>
                    <a:ext uri="{9D8B030D-6E8A-4147-A177-3AD203B41FA5}">
                      <a16:colId xmlns:a16="http://schemas.microsoft.com/office/drawing/2014/main" val="20000"/>
                    </a:ext>
                  </a:extLst>
                </a:gridCol>
                <a:gridCol w="1004569">
                  <a:extLst>
                    <a:ext uri="{9D8B030D-6E8A-4147-A177-3AD203B41FA5}">
                      <a16:colId xmlns:a16="http://schemas.microsoft.com/office/drawing/2014/main" val="20001"/>
                    </a:ext>
                  </a:extLst>
                </a:gridCol>
                <a:gridCol w="2930525">
                  <a:extLst>
                    <a:ext uri="{9D8B030D-6E8A-4147-A177-3AD203B41FA5}">
                      <a16:colId xmlns:a16="http://schemas.microsoft.com/office/drawing/2014/main" val="20002"/>
                    </a:ext>
                  </a:extLst>
                </a:gridCol>
              </a:tblGrid>
              <a:tr h="274320">
                <a:tc>
                  <a:txBody>
                    <a:bodyPr/>
                    <a:lstStyle/>
                    <a:p>
                      <a:pPr marL="92075">
                        <a:lnSpc>
                          <a:spcPct val="100000"/>
                        </a:lnSpc>
                        <a:spcBef>
                          <a:spcPts val="290"/>
                        </a:spcBef>
                      </a:pPr>
                      <a:r>
                        <a:rPr sz="1200" b="1" dirty="0">
                          <a:solidFill>
                            <a:srgbClr val="FFFFFF"/>
                          </a:solidFill>
                          <a:latin typeface="Calibri"/>
                          <a:cs typeface="Calibri"/>
                        </a:rPr>
                        <a:t>Bits</a:t>
                      </a:r>
                      <a:endParaRPr sz="1200">
                        <a:latin typeface="Calibri"/>
                        <a:cs typeface="Calibri"/>
                      </a:endParaRPr>
                    </a:p>
                  </a:txBody>
                  <a:tcPr marL="0" marR="0" marT="3683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999999"/>
                    </a:solidFill>
                  </a:tcPr>
                </a:tc>
                <a:tc>
                  <a:txBody>
                    <a:bodyPr/>
                    <a:lstStyle/>
                    <a:p>
                      <a:pPr marR="189865" algn="r">
                        <a:lnSpc>
                          <a:spcPct val="100000"/>
                        </a:lnSpc>
                        <a:spcBef>
                          <a:spcPts val="290"/>
                        </a:spcBef>
                      </a:pPr>
                      <a:r>
                        <a:rPr sz="1200" b="1" spc="-5" dirty="0">
                          <a:solidFill>
                            <a:srgbClr val="FFFFFF"/>
                          </a:solidFill>
                          <a:latin typeface="Calibri"/>
                          <a:cs typeface="Calibri"/>
                        </a:rPr>
                        <a:t>Field</a:t>
                      </a:r>
                      <a:r>
                        <a:rPr sz="1200" b="1" spc="-25" dirty="0">
                          <a:solidFill>
                            <a:srgbClr val="FFFFFF"/>
                          </a:solidFill>
                          <a:latin typeface="Calibri"/>
                          <a:cs typeface="Calibri"/>
                        </a:rPr>
                        <a:t> </a:t>
                      </a:r>
                      <a:r>
                        <a:rPr sz="1200" b="1" spc="-5" dirty="0">
                          <a:solidFill>
                            <a:srgbClr val="FFFFFF"/>
                          </a:solidFill>
                          <a:latin typeface="Calibri"/>
                          <a:cs typeface="Calibri"/>
                        </a:rPr>
                        <a:t>Name</a:t>
                      </a:r>
                      <a:endParaRPr sz="1200">
                        <a:latin typeface="Calibri"/>
                        <a:cs typeface="Calibri"/>
                      </a:endParaRPr>
                    </a:p>
                  </a:txBody>
                  <a:tcPr marL="0" marR="0" marT="3683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999999"/>
                    </a:solidFill>
                  </a:tcPr>
                </a:tc>
                <a:tc>
                  <a:txBody>
                    <a:bodyPr/>
                    <a:lstStyle/>
                    <a:p>
                      <a:pPr marL="92075">
                        <a:lnSpc>
                          <a:spcPct val="100000"/>
                        </a:lnSpc>
                        <a:spcBef>
                          <a:spcPts val="290"/>
                        </a:spcBef>
                      </a:pPr>
                      <a:r>
                        <a:rPr sz="1200" b="1" dirty="0">
                          <a:solidFill>
                            <a:srgbClr val="FFFFFF"/>
                          </a:solidFill>
                          <a:latin typeface="Calibri"/>
                          <a:cs typeface="Calibri"/>
                        </a:rPr>
                        <a:t>Description</a:t>
                      </a:r>
                      <a:endParaRPr sz="1200">
                        <a:latin typeface="Calibri"/>
                        <a:cs typeface="Calibri"/>
                      </a:endParaRPr>
                    </a:p>
                  </a:txBody>
                  <a:tcPr marL="0" marR="0" marT="3683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99"/>
                    </a:solidFill>
                  </a:tcPr>
                </a:tc>
                <a:extLst>
                  <a:ext uri="{0D108BD9-81ED-4DB2-BD59-A6C34878D82A}">
                    <a16:rowId xmlns:a16="http://schemas.microsoft.com/office/drawing/2014/main" val="10000"/>
                  </a:ext>
                </a:extLst>
              </a:tr>
              <a:tr h="274320">
                <a:tc>
                  <a:txBody>
                    <a:bodyPr/>
                    <a:lstStyle/>
                    <a:p>
                      <a:pPr marL="97155">
                        <a:lnSpc>
                          <a:spcPct val="100000"/>
                        </a:lnSpc>
                        <a:spcBef>
                          <a:spcPts val="290"/>
                        </a:spcBef>
                      </a:pPr>
                      <a:r>
                        <a:rPr sz="1200" dirty="0">
                          <a:latin typeface="Calibri"/>
                          <a:cs typeface="Calibri"/>
                        </a:rPr>
                        <a:t>[14:13]</a:t>
                      </a:r>
                      <a:endParaRPr sz="1200">
                        <a:latin typeface="Calibri"/>
                        <a:cs typeface="Calibri"/>
                      </a:endParaRPr>
                    </a:p>
                  </a:txBody>
                  <a:tcPr marL="0" marR="0" marT="3683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1270" algn="ctr">
                        <a:lnSpc>
                          <a:spcPct val="100000"/>
                        </a:lnSpc>
                        <a:spcBef>
                          <a:spcPts val="290"/>
                        </a:spcBef>
                      </a:pPr>
                      <a:r>
                        <a:rPr sz="1200" spc="-5" dirty="0">
                          <a:latin typeface="Calibri"/>
                          <a:cs typeface="Calibri"/>
                        </a:rPr>
                        <a:t>FS</a:t>
                      </a:r>
                      <a:endParaRPr sz="1200">
                        <a:latin typeface="Calibri"/>
                        <a:cs typeface="Calibri"/>
                      </a:endParaRPr>
                    </a:p>
                  </a:txBody>
                  <a:tcPr marL="0" marR="0" marT="3683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859155">
                        <a:lnSpc>
                          <a:spcPct val="100000"/>
                        </a:lnSpc>
                        <a:spcBef>
                          <a:spcPts val="290"/>
                        </a:spcBef>
                      </a:pPr>
                      <a:r>
                        <a:rPr sz="1200" spc="-5" dirty="0">
                          <a:latin typeface="Calibri"/>
                          <a:cs typeface="Calibri"/>
                        </a:rPr>
                        <a:t>Floating</a:t>
                      </a:r>
                      <a:r>
                        <a:rPr sz="1200" spc="-45" dirty="0">
                          <a:latin typeface="Calibri"/>
                          <a:cs typeface="Calibri"/>
                        </a:rPr>
                        <a:t> </a:t>
                      </a:r>
                      <a:r>
                        <a:rPr sz="1200" dirty="0">
                          <a:latin typeface="Calibri"/>
                          <a:cs typeface="Calibri"/>
                        </a:rPr>
                        <a:t>Point</a:t>
                      </a:r>
                      <a:r>
                        <a:rPr sz="1200" spc="-35" dirty="0">
                          <a:latin typeface="Calibri"/>
                          <a:cs typeface="Calibri"/>
                        </a:rPr>
                        <a:t> </a:t>
                      </a:r>
                      <a:r>
                        <a:rPr sz="1200" dirty="0">
                          <a:latin typeface="Calibri"/>
                          <a:cs typeface="Calibri"/>
                        </a:rPr>
                        <a:t>State</a:t>
                      </a:r>
                      <a:endParaRPr sz="1200">
                        <a:latin typeface="Calibri"/>
                        <a:cs typeface="Calibri"/>
                      </a:endParaRPr>
                    </a:p>
                  </a:txBody>
                  <a:tcPr marL="0" marR="0" marT="3683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1"/>
                  </a:ext>
                </a:extLst>
              </a:tr>
              <a:tr h="274319">
                <a:tc>
                  <a:txBody>
                    <a:bodyPr/>
                    <a:lstStyle/>
                    <a:p>
                      <a:pPr marL="97155">
                        <a:lnSpc>
                          <a:spcPct val="100000"/>
                        </a:lnSpc>
                        <a:spcBef>
                          <a:spcPts val="295"/>
                        </a:spcBef>
                      </a:pPr>
                      <a:r>
                        <a:rPr sz="1200" dirty="0">
                          <a:latin typeface="Calibri"/>
                          <a:cs typeface="Calibri"/>
                        </a:rPr>
                        <a:t>[16:15]</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95"/>
                        </a:spcBef>
                      </a:pPr>
                      <a:r>
                        <a:rPr sz="1200" dirty="0">
                          <a:latin typeface="Calibri"/>
                          <a:cs typeface="Calibri"/>
                        </a:rPr>
                        <a:t>XS</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622935">
                        <a:lnSpc>
                          <a:spcPct val="100000"/>
                        </a:lnSpc>
                        <a:spcBef>
                          <a:spcPts val="295"/>
                        </a:spcBef>
                      </a:pPr>
                      <a:r>
                        <a:rPr sz="1200" spc="-5" dirty="0">
                          <a:latin typeface="Calibri"/>
                          <a:cs typeface="Calibri"/>
                        </a:rPr>
                        <a:t>User</a:t>
                      </a:r>
                      <a:r>
                        <a:rPr sz="1200" spc="-10" dirty="0">
                          <a:latin typeface="Calibri"/>
                          <a:cs typeface="Calibri"/>
                        </a:rPr>
                        <a:t> </a:t>
                      </a:r>
                      <a:r>
                        <a:rPr sz="1200" dirty="0">
                          <a:latin typeface="Calibri"/>
                          <a:cs typeface="Calibri"/>
                        </a:rPr>
                        <a:t>Mode</a:t>
                      </a:r>
                      <a:r>
                        <a:rPr sz="1200" spc="-15" dirty="0">
                          <a:latin typeface="Calibri"/>
                          <a:cs typeface="Calibri"/>
                        </a:rPr>
                        <a:t> </a:t>
                      </a:r>
                      <a:r>
                        <a:rPr sz="1200" spc="-5" dirty="0">
                          <a:latin typeface="Calibri"/>
                          <a:cs typeface="Calibri"/>
                        </a:rPr>
                        <a:t>Extension</a:t>
                      </a:r>
                      <a:r>
                        <a:rPr sz="1200" spc="-20" dirty="0">
                          <a:latin typeface="Calibri"/>
                          <a:cs typeface="Calibri"/>
                        </a:rPr>
                        <a:t> </a:t>
                      </a:r>
                      <a:r>
                        <a:rPr sz="1200" dirty="0">
                          <a:latin typeface="Calibri"/>
                          <a:cs typeface="Calibri"/>
                        </a:rPr>
                        <a:t>State</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4320">
                <a:tc>
                  <a:txBody>
                    <a:bodyPr/>
                    <a:lstStyle/>
                    <a:p>
                      <a:pPr marL="635" algn="ctr">
                        <a:lnSpc>
                          <a:spcPct val="100000"/>
                        </a:lnSpc>
                        <a:spcBef>
                          <a:spcPts val="295"/>
                        </a:spcBef>
                      </a:pPr>
                      <a:r>
                        <a:rPr sz="1200" dirty="0">
                          <a:latin typeface="Calibri"/>
                          <a:cs typeface="Calibri"/>
                        </a:rPr>
                        <a:t>17</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294005">
                        <a:lnSpc>
                          <a:spcPct val="100000"/>
                        </a:lnSpc>
                        <a:spcBef>
                          <a:spcPts val="295"/>
                        </a:spcBef>
                      </a:pPr>
                      <a:r>
                        <a:rPr sz="1200" dirty="0">
                          <a:latin typeface="Calibri"/>
                          <a:cs typeface="Calibri"/>
                        </a:rPr>
                        <a:t>MPRIV</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175895">
                        <a:lnSpc>
                          <a:spcPct val="100000"/>
                        </a:lnSpc>
                        <a:spcBef>
                          <a:spcPts val="295"/>
                        </a:spcBef>
                      </a:pPr>
                      <a:r>
                        <a:rPr sz="1200" dirty="0">
                          <a:latin typeface="Calibri"/>
                          <a:cs typeface="Calibri"/>
                        </a:rPr>
                        <a:t>Modify</a:t>
                      </a:r>
                      <a:r>
                        <a:rPr sz="1200" spc="-45" dirty="0">
                          <a:latin typeface="Calibri"/>
                          <a:cs typeface="Calibri"/>
                        </a:rPr>
                        <a:t> </a:t>
                      </a:r>
                      <a:r>
                        <a:rPr sz="1200" dirty="0">
                          <a:latin typeface="Calibri"/>
                          <a:cs typeface="Calibri"/>
                        </a:rPr>
                        <a:t>Privilege</a:t>
                      </a:r>
                      <a:r>
                        <a:rPr sz="1200" spc="-15" dirty="0">
                          <a:latin typeface="Calibri"/>
                          <a:cs typeface="Calibri"/>
                        </a:rPr>
                        <a:t> </a:t>
                      </a:r>
                      <a:r>
                        <a:rPr sz="1200" spc="-5" dirty="0">
                          <a:latin typeface="Calibri"/>
                          <a:cs typeface="Calibri"/>
                        </a:rPr>
                        <a:t>(access</a:t>
                      </a:r>
                      <a:r>
                        <a:rPr sz="1200" spc="30" dirty="0">
                          <a:latin typeface="Calibri"/>
                          <a:cs typeface="Calibri"/>
                        </a:rPr>
                        <a:t> </a:t>
                      </a:r>
                      <a:r>
                        <a:rPr sz="1200" spc="-5" dirty="0">
                          <a:latin typeface="Calibri"/>
                          <a:cs typeface="Calibri"/>
                        </a:rPr>
                        <a:t>memory </a:t>
                      </a:r>
                      <a:r>
                        <a:rPr sz="1200" dirty="0">
                          <a:latin typeface="Calibri"/>
                          <a:cs typeface="Calibri"/>
                        </a:rPr>
                        <a:t>as</a:t>
                      </a:r>
                      <a:r>
                        <a:rPr sz="1200" spc="-10" dirty="0">
                          <a:latin typeface="Calibri"/>
                          <a:cs typeface="Calibri"/>
                        </a:rPr>
                        <a:t> </a:t>
                      </a:r>
                      <a:r>
                        <a:rPr sz="1200" dirty="0">
                          <a:latin typeface="Calibri"/>
                          <a:cs typeface="Calibri"/>
                        </a:rPr>
                        <a:t>MPP)</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3"/>
                  </a:ext>
                </a:extLst>
              </a:tr>
              <a:tr h="274319">
                <a:tc>
                  <a:txBody>
                    <a:bodyPr/>
                    <a:lstStyle/>
                    <a:p>
                      <a:pPr marL="635" algn="ctr">
                        <a:lnSpc>
                          <a:spcPct val="100000"/>
                        </a:lnSpc>
                        <a:spcBef>
                          <a:spcPts val="295"/>
                        </a:spcBef>
                      </a:pPr>
                      <a:r>
                        <a:rPr sz="1200" dirty="0">
                          <a:latin typeface="Calibri"/>
                          <a:cs typeface="Calibri"/>
                        </a:rPr>
                        <a:t>18</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95"/>
                        </a:spcBef>
                      </a:pPr>
                      <a:r>
                        <a:rPr sz="1200" spc="-5" dirty="0">
                          <a:latin typeface="Calibri"/>
                          <a:cs typeface="Calibri"/>
                        </a:rPr>
                        <a:t>SUM</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245745">
                        <a:lnSpc>
                          <a:spcPct val="100000"/>
                        </a:lnSpc>
                        <a:spcBef>
                          <a:spcPts val="295"/>
                        </a:spcBef>
                      </a:pPr>
                      <a:r>
                        <a:rPr sz="1200" dirty="0">
                          <a:latin typeface="Calibri"/>
                          <a:cs typeface="Calibri"/>
                        </a:rPr>
                        <a:t>Permit</a:t>
                      </a:r>
                      <a:r>
                        <a:rPr sz="1200" spc="-5" dirty="0">
                          <a:latin typeface="Calibri"/>
                          <a:cs typeface="Calibri"/>
                        </a:rPr>
                        <a:t> Supervisor</a:t>
                      </a:r>
                      <a:r>
                        <a:rPr sz="1200" spc="-35" dirty="0">
                          <a:latin typeface="Calibri"/>
                          <a:cs typeface="Calibri"/>
                        </a:rPr>
                        <a:t> </a:t>
                      </a:r>
                      <a:r>
                        <a:rPr sz="1200" spc="-5" dirty="0">
                          <a:latin typeface="Calibri"/>
                          <a:cs typeface="Calibri"/>
                        </a:rPr>
                        <a:t>User</a:t>
                      </a:r>
                      <a:r>
                        <a:rPr sz="1200" spc="5" dirty="0">
                          <a:latin typeface="Calibri"/>
                          <a:cs typeface="Calibri"/>
                        </a:rPr>
                        <a:t> </a:t>
                      </a:r>
                      <a:r>
                        <a:rPr sz="1200" dirty="0">
                          <a:latin typeface="Calibri"/>
                          <a:cs typeface="Calibri"/>
                        </a:rPr>
                        <a:t>Memory</a:t>
                      </a:r>
                      <a:r>
                        <a:rPr sz="1200" spc="-15" dirty="0">
                          <a:latin typeface="Calibri"/>
                          <a:cs typeface="Calibri"/>
                        </a:rPr>
                        <a:t> </a:t>
                      </a:r>
                      <a:r>
                        <a:rPr sz="1200" spc="-5" dirty="0">
                          <a:latin typeface="Calibri"/>
                          <a:cs typeface="Calibri"/>
                        </a:rPr>
                        <a:t>Access</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74446">
                <a:tc>
                  <a:txBody>
                    <a:bodyPr/>
                    <a:lstStyle/>
                    <a:p>
                      <a:pPr marL="635" algn="ctr">
                        <a:lnSpc>
                          <a:spcPct val="100000"/>
                        </a:lnSpc>
                        <a:spcBef>
                          <a:spcPts val="295"/>
                        </a:spcBef>
                      </a:pPr>
                      <a:r>
                        <a:rPr sz="1200" dirty="0">
                          <a:latin typeface="Calibri"/>
                          <a:cs typeface="Calibri"/>
                        </a:rPr>
                        <a:t>19</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1270" algn="ctr">
                        <a:lnSpc>
                          <a:spcPct val="100000"/>
                        </a:lnSpc>
                        <a:spcBef>
                          <a:spcPts val="295"/>
                        </a:spcBef>
                      </a:pPr>
                      <a:r>
                        <a:rPr sz="1200" spc="-5" dirty="0">
                          <a:latin typeface="Calibri"/>
                          <a:cs typeface="Calibri"/>
                        </a:rPr>
                        <a:t>MXR</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628650">
                        <a:lnSpc>
                          <a:spcPct val="100000"/>
                        </a:lnSpc>
                        <a:spcBef>
                          <a:spcPts val="295"/>
                        </a:spcBef>
                      </a:pPr>
                      <a:r>
                        <a:rPr sz="1200" spc="-5" dirty="0">
                          <a:latin typeface="Calibri"/>
                          <a:cs typeface="Calibri"/>
                        </a:rPr>
                        <a:t>Make</a:t>
                      </a:r>
                      <a:r>
                        <a:rPr sz="1200" spc="-10" dirty="0">
                          <a:latin typeface="Calibri"/>
                          <a:cs typeface="Calibri"/>
                        </a:rPr>
                        <a:t> </a:t>
                      </a:r>
                      <a:r>
                        <a:rPr sz="1200" spc="-5" dirty="0">
                          <a:latin typeface="Calibri"/>
                          <a:cs typeface="Calibri"/>
                        </a:rPr>
                        <a:t>Executable</a:t>
                      </a:r>
                      <a:r>
                        <a:rPr sz="1200" spc="-20" dirty="0">
                          <a:latin typeface="Calibri"/>
                          <a:cs typeface="Calibri"/>
                        </a:rPr>
                        <a:t> </a:t>
                      </a:r>
                      <a:r>
                        <a:rPr sz="1200" dirty="0">
                          <a:latin typeface="Calibri"/>
                          <a:cs typeface="Calibri"/>
                        </a:rPr>
                        <a:t>Readable</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5"/>
                  </a:ext>
                </a:extLst>
              </a:tr>
              <a:tr h="274319">
                <a:tc>
                  <a:txBody>
                    <a:bodyPr/>
                    <a:lstStyle/>
                    <a:p>
                      <a:pPr marL="635" algn="ctr">
                        <a:lnSpc>
                          <a:spcPct val="100000"/>
                        </a:lnSpc>
                        <a:spcBef>
                          <a:spcPts val="295"/>
                        </a:spcBef>
                      </a:pPr>
                      <a:r>
                        <a:rPr sz="1200" dirty="0">
                          <a:latin typeface="Calibri"/>
                          <a:cs typeface="Calibri"/>
                        </a:rPr>
                        <a:t>20</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95"/>
                        </a:spcBef>
                      </a:pPr>
                      <a:r>
                        <a:rPr sz="1200" dirty="0">
                          <a:latin typeface="Calibri"/>
                          <a:cs typeface="Calibri"/>
                        </a:rPr>
                        <a:t>TVM</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823594">
                        <a:lnSpc>
                          <a:spcPct val="100000"/>
                        </a:lnSpc>
                        <a:spcBef>
                          <a:spcPts val="295"/>
                        </a:spcBef>
                      </a:pPr>
                      <a:r>
                        <a:rPr sz="1200" spc="-5" dirty="0">
                          <a:latin typeface="Calibri"/>
                          <a:cs typeface="Calibri"/>
                        </a:rPr>
                        <a:t>Trap</a:t>
                      </a:r>
                      <a:r>
                        <a:rPr sz="1200" spc="-35" dirty="0">
                          <a:latin typeface="Calibri"/>
                          <a:cs typeface="Calibri"/>
                        </a:rPr>
                        <a:t> </a:t>
                      </a:r>
                      <a:r>
                        <a:rPr sz="1200" dirty="0">
                          <a:latin typeface="Calibri"/>
                          <a:cs typeface="Calibri"/>
                        </a:rPr>
                        <a:t>Virtual</a:t>
                      </a:r>
                      <a:r>
                        <a:rPr sz="1200" spc="-50" dirty="0">
                          <a:latin typeface="Calibri"/>
                          <a:cs typeface="Calibri"/>
                        </a:rPr>
                        <a:t> </a:t>
                      </a:r>
                      <a:r>
                        <a:rPr sz="1200" spc="-5" dirty="0">
                          <a:latin typeface="Calibri"/>
                          <a:cs typeface="Calibri"/>
                        </a:rPr>
                        <a:t>memory</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74320">
                <a:tc>
                  <a:txBody>
                    <a:bodyPr/>
                    <a:lstStyle/>
                    <a:p>
                      <a:pPr marL="635" algn="ctr">
                        <a:lnSpc>
                          <a:spcPct val="100000"/>
                        </a:lnSpc>
                        <a:spcBef>
                          <a:spcPts val="295"/>
                        </a:spcBef>
                      </a:pPr>
                      <a:r>
                        <a:rPr sz="1200" dirty="0">
                          <a:latin typeface="Calibri"/>
                          <a:cs typeface="Calibri"/>
                        </a:rPr>
                        <a:t>21</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1270" algn="ctr">
                        <a:lnSpc>
                          <a:spcPct val="100000"/>
                        </a:lnSpc>
                        <a:spcBef>
                          <a:spcPts val="295"/>
                        </a:spcBef>
                      </a:pPr>
                      <a:r>
                        <a:rPr sz="1200" dirty="0">
                          <a:latin typeface="Calibri"/>
                          <a:cs typeface="Calibri"/>
                        </a:rPr>
                        <a:t>TW</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448945">
                        <a:lnSpc>
                          <a:spcPct val="100000"/>
                        </a:lnSpc>
                        <a:spcBef>
                          <a:spcPts val="295"/>
                        </a:spcBef>
                      </a:pPr>
                      <a:r>
                        <a:rPr sz="1200" dirty="0">
                          <a:latin typeface="Calibri"/>
                          <a:cs typeface="Calibri"/>
                        </a:rPr>
                        <a:t>Timeout</a:t>
                      </a:r>
                      <a:r>
                        <a:rPr sz="1200" spc="-20" dirty="0">
                          <a:latin typeface="Calibri"/>
                          <a:cs typeface="Calibri"/>
                        </a:rPr>
                        <a:t> </a:t>
                      </a:r>
                      <a:r>
                        <a:rPr sz="1200" dirty="0">
                          <a:latin typeface="Calibri"/>
                          <a:cs typeface="Calibri"/>
                        </a:rPr>
                        <a:t>Wait</a:t>
                      </a:r>
                      <a:r>
                        <a:rPr sz="1200" spc="-25" dirty="0">
                          <a:latin typeface="Calibri"/>
                          <a:cs typeface="Calibri"/>
                        </a:rPr>
                        <a:t> </a:t>
                      </a:r>
                      <a:r>
                        <a:rPr sz="1200" dirty="0">
                          <a:latin typeface="Calibri"/>
                          <a:cs typeface="Calibri"/>
                        </a:rPr>
                        <a:t>(traps</a:t>
                      </a:r>
                      <a:r>
                        <a:rPr sz="1200" spc="-20" dirty="0">
                          <a:latin typeface="Calibri"/>
                          <a:cs typeface="Calibri"/>
                        </a:rPr>
                        <a:t> </a:t>
                      </a:r>
                      <a:r>
                        <a:rPr sz="1200" spc="-5" dirty="0">
                          <a:latin typeface="Calibri"/>
                          <a:cs typeface="Calibri"/>
                        </a:rPr>
                        <a:t>S-Mode</a:t>
                      </a:r>
                      <a:r>
                        <a:rPr sz="1200" spc="-35" dirty="0">
                          <a:latin typeface="Calibri"/>
                          <a:cs typeface="Calibri"/>
                        </a:rPr>
                        <a:t> </a:t>
                      </a:r>
                      <a:r>
                        <a:rPr sz="1200" spc="-5" dirty="0">
                          <a:latin typeface="Calibri"/>
                          <a:cs typeface="Calibri"/>
                        </a:rPr>
                        <a:t>wfi)</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7"/>
                  </a:ext>
                </a:extLst>
              </a:tr>
              <a:tr h="274319">
                <a:tc>
                  <a:txBody>
                    <a:bodyPr/>
                    <a:lstStyle/>
                    <a:p>
                      <a:pPr marL="635" algn="ctr">
                        <a:lnSpc>
                          <a:spcPct val="100000"/>
                        </a:lnSpc>
                        <a:spcBef>
                          <a:spcPts val="295"/>
                        </a:spcBef>
                      </a:pPr>
                      <a:r>
                        <a:rPr sz="1200" dirty="0">
                          <a:latin typeface="Calibri"/>
                          <a:cs typeface="Calibri"/>
                        </a:rPr>
                        <a:t>22</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ct val="100000"/>
                        </a:lnSpc>
                        <a:spcBef>
                          <a:spcPts val="295"/>
                        </a:spcBef>
                      </a:pPr>
                      <a:r>
                        <a:rPr sz="1200" spc="-5" dirty="0">
                          <a:latin typeface="Calibri"/>
                          <a:cs typeface="Calibri"/>
                        </a:rPr>
                        <a:t>TSR</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5"/>
                        </a:spcBef>
                      </a:pPr>
                      <a:r>
                        <a:rPr sz="1200" spc="-5" dirty="0">
                          <a:latin typeface="Calibri"/>
                          <a:cs typeface="Calibri"/>
                        </a:rPr>
                        <a:t>Trap</a:t>
                      </a:r>
                      <a:r>
                        <a:rPr sz="1200" spc="-50" dirty="0">
                          <a:latin typeface="Calibri"/>
                          <a:cs typeface="Calibri"/>
                        </a:rPr>
                        <a:t> </a:t>
                      </a:r>
                      <a:r>
                        <a:rPr sz="1200" spc="-5" dirty="0">
                          <a:latin typeface="Calibri"/>
                          <a:cs typeface="Calibri"/>
                        </a:rPr>
                        <a:t>SRET</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274319">
                <a:tc>
                  <a:txBody>
                    <a:bodyPr/>
                    <a:lstStyle/>
                    <a:p>
                      <a:pPr marL="97155">
                        <a:lnSpc>
                          <a:spcPct val="100000"/>
                        </a:lnSpc>
                        <a:spcBef>
                          <a:spcPts val="295"/>
                        </a:spcBef>
                      </a:pPr>
                      <a:r>
                        <a:rPr sz="1200" dirty="0">
                          <a:latin typeface="Calibri"/>
                          <a:cs typeface="Calibri"/>
                        </a:rPr>
                        <a:t>[23:30]</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R="208279" algn="r">
                        <a:lnSpc>
                          <a:spcPct val="100000"/>
                        </a:lnSpc>
                        <a:spcBef>
                          <a:spcPts val="295"/>
                        </a:spcBef>
                      </a:pPr>
                      <a:r>
                        <a:rPr sz="1200" dirty="0">
                          <a:solidFill>
                            <a:srgbClr val="FF0000"/>
                          </a:solidFill>
                          <a:latin typeface="Calibri"/>
                          <a:cs typeface="Calibri"/>
                        </a:rPr>
                        <a:t>Reserved</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9"/>
                  </a:ext>
                </a:extLst>
              </a:tr>
              <a:tr h="274319">
                <a:tc>
                  <a:txBody>
                    <a:bodyPr/>
                    <a:lstStyle/>
                    <a:p>
                      <a:pPr marL="194945">
                        <a:lnSpc>
                          <a:spcPct val="100000"/>
                        </a:lnSpc>
                        <a:spcBef>
                          <a:spcPts val="295"/>
                        </a:spcBef>
                      </a:pPr>
                      <a:r>
                        <a:rPr sz="1200" dirty="0">
                          <a:latin typeface="Calibri"/>
                          <a:cs typeface="Calibri"/>
                        </a:rPr>
                        <a:t>[31]</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95"/>
                        </a:spcBef>
                      </a:pPr>
                      <a:r>
                        <a:rPr sz="1200" dirty="0">
                          <a:latin typeface="Calibri"/>
                          <a:cs typeface="Calibri"/>
                        </a:rPr>
                        <a:t>SD</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370840">
                        <a:lnSpc>
                          <a:spcPct val="100000"/>
                        </a:lnSpc>
                        <a:spcBef>
                          <a:spcPts val="295"/>
                        </a:spcBef>
                      </a:pPr>
                      <a:r>
                        <a:rPr sz="1200" dirty="0">
                          <a:latin typeface="Calibri"/>
                          <a:cs typeface="Calibri"/>
                        </a:rPr>
                        <a:t>State</a:t>
                      </a:r>
                      <a:r>
                        <a:rPr sz="1200" spc="-30" dirty="0">
                          <a:latin typeface="Calibri"/>
                          <a:cs typeface="Calibri"/>
                        </a:rPr>
                        <a:t> </a:t>
                      </a:r>
                      <a:r>
                        <a:rPr sz="1200" dirty="0">
                          <a:latin typeface="Calibri"/>
                          <a:cs typeface="Calibri"/>
                        </a:rPr>
                        <a:t>Dirty</a:t>
                      </a:r>
                      <a:r>
                        <a:rPr sz="1200" spc="-30" dirty="0">
                          <a:latin typeface="Calibri"/>
                          <a:cs typeface="Calibri"/>
                        </a:rPr>
                        <a:t> </a:t>
                      </a:r>
                      <a:r>
                        <a:rPr sz="1200" spc="-5" dirty="0">
                          <a:latin typeface="Calibri"/>
                          <a:cs typeface="Calibri"/>
                        </a:rPr>
                        <a:t>(FS </a:t>
                      </a:r>
                      <a:r>
                        <a:rPr sz="1200" dirty="0">
                          <a:latin typeface="Calibri"/>
                          <a:cs typeface="Calibri"/>
                        </a:rPr>
                        <a:t>and</a:t>
                      </a:r>
                      <a:r>
                        <a:rPr sz="1200" spc="-20" dirty="0">
                          <a:latin typeface="Calibri"/>
                          <a:cs typeface="Calibri"/>
                        </a:rPr>
                        <a:t> </a:t>
                      </a:r>
                      <a:r>
                        <a:rPr sz="1200" spc="-5" dirty="0">
                          <a:latin typeface="Calibri"/>
                          <a:cs typeface="Calibri"/>
                        </a:rPr>
                        <a:t>XS</a:t>
                      </a:r>
                      <a:r>
                        <a:rPr sz="1200" dirty="0">
                          <a:latin typeface="Calibri"/>
                          <a:cs typeface="Calibri"/>
                        </a:rPr>
                        <a:t> </a:t>
                      </a:r>
                      <a:r>
                        <a:rPr sz="1200" spc="-5" dirty="0">
                          <a:latin typeface="Calibri"/>
                          <a:cs typeface="Calibri"/>
                        </a:rPr>
                        <a:t>summary</a:t>
                      </a:r>
                      <a:r>
                        <a:rPr sz="1200" spc="-15" dirty="0">
                          <a:latin typeface="Calibri"/>
                          <a:cs typeface="Calibri"/>
                        </a:rPr>
                        <a:t> </a:t>
                      </a:r>
                      <a:r>
                        <a:rPr sz="1200" dirty="0">
                          <a:latin typeface="Calibri"/>
                          <a:cs typeface="Calibri"/>
                        </a:rPr>
                        <a:t>bit)</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274320">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11"/>
                  </a:ext>
                </a:extLst>
              </a:tr>
            </a:tbl>
          </a:graphicData>
        </a:graphic>
      </p:graphicFrame>
      <p:sp>
        <p:nvSpPr>
          <p:cNvPr id="6" name="object 6"/>
          <p:cNvSpPr txBox="1"/>
          <p:nvPr/>
        </p:nvSpPr>
        <p:spPr>
          <a:xfrm>
            <a:off x="5492241" y="5808979"/>
            <a:ext cx="1056005"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C53927"/>
                </a:solidFill>
                <a:latin typeface="Calibri"/>
                <a:cs typeface="Calibri"/>
              </a:rPr>
              <a:t>RV32</a:t>
            </a:r>
            <a:r>
              <a:rPr sz="1100" spc="10" dirty="0">
                <a:solidFill>
                  <a:srgbClr val="C53927"/>
                </a:solidFill>
                <a:latin typeface="Calibri"/>
                <a:cs typeface="Calibri"/>
              </a:rPr>
              <a:t> </a:t>
            </a:r>
            <a:r>
              <a:rPr sz="1100" i="1" dirty="0">
                <a:solidFill>
                  <a:srgbClr val="C53927"/>
                </a:solidFill>
                <a:latin typeface="Calibri"/>
                <a:cs typeface="Calibri"/>
              </a:rPr>
              <a:t>mstatus</a:t>
            </a:r>
            <a:r>
              <a:rPr sz="1100" i="1" spc="-45" dirty="0">
                <a:solidFill>
                  <a:srgbClr val="C53927"/>
                </a:solidFill>
                <a:latin typeface="Calibri"/>
                <a:cs typeface="Calibri"/>
              </a:rPr>
              <a:t> </a:t>
            </a:r>
            <a:r>
              <a:rPr sz="1100" spc="-5" dirty="0">
                <a:solidFill>
                  <a:srgbClr val="C53927"/>
                </a:solidFill>
                <a:latin typeface="Calibri"/>
                <a:cs typeface="Calibri"/>
              </a:rPr>
              <a:t>CSR</a:t>
            </a:r>
            <a:endParaRPr sz="1100">
              <a:latin typeface="Calibri"/>
              <a:cs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3490" y="147650"/>
            <a:ext cx="1838960" cy="391795"/>
          </a:xfrm>
          <a:prstGeom prst="rect">
            <a:avLst/>
          </a:prstGeom>
        </p:spPr>
        <p:txBody>
          <a:bodyPr vert="horz" wrap="square" lIns="0" tIns="12700" rIns="0" bIns="0" rtlCol="0">
            <a:spAutoFit/>
          </a:bodyPr>
          <a:lstStyle/>
          <a:p>
            <a:pPr marL="12700">
              <a:lnSpc>
                <a:spcPct val="100000"/>
              </a:lnSpc>
              <a:spcBef>
                <a:spcPts val="100"/>
              </a:spcBef>
            </a:pPr>
            <a:r>
              <a:rPr spc="-105" dirty="0"/>
              <a:t>Timer</a:t>
            </a:r>
            <a:r>
              <a:rPr spc="-155" dirty="0"/>
              <a:t> </a:t>
            </a:r>
            <a:r>
              <a:rPr spc="-105" dirty="0"/>
              <a:t>CSRs</a:t>
            </a:r>
          </a:p>
        </p:txBody>
      </p:sp>
      <p:sp>
        <p:nvSpPr>
          <p:cNvPr id="3" name="object 3"/>
          <p:cNvSpPr txBox="1"/>
          <p:nvPr/>
        </p:nvSpPr>
        <p:spPr>
          <a:xfrm>
            <a:off x="1127861" y="863346"/>
            <a:ext cx="4467225" cy="3030855"/>
          </a:xfrm>
          <a:prstGeom prst="rect">
            <a:avLst/>
          </a:prstGeom>
        </p:spPr>
        <p:txBody>
          <a:bodyPr vert="horz" wrap="square" lIns="0" tIns="12065" rIns="0" bIns="0" rtlCol="0">
            <a:spAutoFit/>
          </a:bodyPr>
          <a:lstStyle/>
          <a:p>
            <a:pPr marL="399415" indent="-387350">
              <a:lnSpc>
                <a:spcPts val="2865"/>
              </a:lnSpc>
              <a:spcBef>
                <a:spcPts val="95"/>
              </a:spcBef>
              <a:buFont typeface="Arial MT"/>
              <a:buChar char="•"/>
              <a:tabLst>
                <a:tab pos="399415" algn="l"/>
                <a:tab pos="400050" algn="l"/>
              </a:tabLst>
            </a:pPr>
            <a:r>
              <a:rPr sz="2500" b="1" i="1" spc="-5" dirty="0">
                <a:solidFill>
                  <a:srgbClr val="3B3B3B"/>
                </a:solidFill>
                <a:latin typeface="Calibri"/>
                <a:cs typeface="Calibri"/>
              </a:rPr>
              <a:t>mtime</a:t>
            </a:r>
            <a:endParaRPr sz="2500">
              <a:latin typeface="Calibri"/>
              <a:cs typeface="Calibri"/>
            </a:endParaRPr>
          </a:p>
          <a:p>
            <a:pPr marL="857250" marR="112395" lvl="1" indent="-375285">
              <a:lnSpc>
                <a:spcPts val="2480"/>
              </a:lnSpc>
              <a:spcBef>
                <a:spcPts val="180"/>
              </a:spcBef>
              <a:buFont typeface="Arial MT"/>
              <a:buChar char="–"/>
              <a:tabLst>
                <a:tab pos="856615" algn="l"/>
                <a:tab pos="857885" algn="l"/>
              </a:tabLst>
            </a:pPr>
            <a:r>
              <a:rPr sz="2300" spc="-5" dirty="0">
                <a:solidFill>
                  <a:srgbClr val="797979"/>
                </a:solidFill>
                <a:latin typeface="Calibri"/>
                <a:cs typeface="Calibri"/>
              </a:rPr>
              <a:t>RISC-V </a:t>
            </a:r>
            <a:r>
              <a:rPr sz="2300" dirty="0">
                <a:solidFill>
                  <a:srgbClr val="797979"/>
                </a:solidFill>
                <a:latin typeface="Calibri"/>
                <a:cs typeface="Calibri"/>
              </a:rPr>
              <a:t>defines a requirement </a:t>
            </a:r>
            <a:r>
              <a:rPr sz="2300" spc="-509" dirty="0">
                <a:solidFill>
                  <a:srgbClr val="797979"/>
                </a:solidFill>
                <a:latin typeface="Calibri"/>
                <a:cs typeface="Calibri"/>
              </a:rPr>
              <a:t> </a:t>
            </a:r>
            <a:r>
              <a:rPr sz="2300" spc="-5" dirty="0">
                <a:solidFill>
                  <a:srgbClr val="797979"/>
                </a:solidFill>
                <a:latin typeface="Calibri"/>
                <a:cs typeface="Calibri"/>
              </a:rPr>
              <a:t>for </a:t>
            </a:r>
            <a:r>
              <a:rPr sz="2300" dirty="0">
                <a:solidFill>
                  <a:srgbClr val="797979"/>
                </a:solidFill>
                <a:latin typeface="Calibri"/>
                <a:cs typeface="Calibri"/>
              </a:rPr>
              <a:t>a </a:t>
            </a:r>
            <a:r>
              <a:rPr sz="2300" spc="-5" dirty="0">
                <a:solidFill>
                  <a:srgbClr val="797979"/>
                </a:solidFill>
                <a:latin typeface="Calibri"/>
                <a:cs typeface="Calibri"/>
              </a:rPr>
              <a:t>counter </a:t>
            </a:r>
            <a:r>
              <a:rPr sz="2300" dirty="0">
                <a:solidFill>
                  <a:srgbClr val="797979"/>
                </a:solidFill>
                <a:latin typeface="Calibri"/>
                <a:cs typeface="Calibri"/>
              </a:rPr>
              <a:t>exposed as a </a:t>
            </a:r>
            <a:r>
              <a:rPr sz="2300" spc="5" dirty="0">
                <a:solidFill>
                  <a:srgbClr val="797979"/>
                </a:solidFill>
                <a:latin typeface="Calibri"/>
                <a:cs typeface="Calibri"/>
              </a:rPr>
              <a:t> </a:t>
            </a:r>
            <a:r>
              <a:rPr sz="2300" dirty="0">
                <a:solidFill>
                  <a:srgbClr val="797979"/>
                </a:solidFill>
                <a:latin typeface="Calibri"/>
                <a:cs typeface="Calibri"/>
              </a:rPr>
              <a:t>memory</a:t>
            </a:r>
            <a:r>
              <a:rPr sz="2300" spc="-10" dirty="0">
                <a:solidFill>
                  <a:srgbClr val="797979"/>
                </a:solidFill>
                <a:latin typeface="Calibri"/>
                <a:cs typeface="Calibri"/>
              </a:rPr>
              <a:t> </a:t>
            </a:r>
            <a:r>
              <a:rPr sz="2300" dirty="0">
                <a:solidFill>
                  <a:srgbClr val="797979"/>
                </a:solidFill>
                <a:latin typeface="Calibri"/>
                <a:cs typeface="Calibri"/>
              </a:rPr>
              <a:t>mapped</a:t>
            </a:r>
            <a:r>
              <a:rPr sz="2300" spc="-5" dirty="0">
                <a:solidFill>
                  <a:srgbClr val="797979"/>
                </a:solidFill>
                <a:latin typeface="Calibri"/>
                <a:cs typeface="Calibri"/>
              </a:rPr>
              <a:t> </a:t>
            </a:r>
            <a:r>
              <a:rPr sz="2300" dirty="0">
                <a:solidFill>
                  <a:srgbClr val="797979"/>
                </a:solidFill>
                <a:latin typeface="Calibri"/>
                <a:cs typeface="Calibri"/>
              </a:rPr>
              <a:t>register</a:t>
            </a:r>
            <a:endParaRPr sz="2300">
              <a:latin typeface="Calibri"/>
              <a:cs typeface="Calibri"/>
            </a:endParaRPr>
          </a:p>
          <a:p>
            <a:pPr marL="857250" marR="5080" lvl="1" indent="-375285">
              <a:lnSpc>
                <a:spcPts val="2480"/>
              </a:lnSpc>
              <a:spcBef>
                <a:spcPts val="15"/>
              </a:spcBef>
              <a:buFont typeface="Arial MT"/>
              <a:buChar char="–"/>
              <a:tabLst>
                <a:tab pos="856615" algn="l"/>
                <a:tab pos="857885" algn="l"/>
              </a:tabLst>
            </a:pPr>
            <a:r>
              <a:rPr sz="2300" dirty="0">
                <a:solidFill>
                  <a:srgbClr val="797979"/>
                </a:solidFill>
                <a:latin typeface="Calibri"/>
                <a:cs typeface="Calibri"/>
              </a:rPr>
              <a:t>There is </a:t>
            </a:r>
            <a:r>
              <a:rPr sz="2300" spc="-5" dirty="0">
                <a:solidFill>
                  <a:srgbClr val="797979"/>
                </a:solidFill>
                <a:latin typeface="Calibri"/>
                <a:cs typeface="Calibri"/>
              </a:rPr>
              <a:t>no </a:t>
            </a:r>
            <a:r>
              <a:rPr sz="2300" dirty="0">
                <a:solidFill>
                  <a:srgbClr val="797979"/>
                </a:solidFill>
                <a:latin typeface="Calibri"/>
                <a:cs typeface="Calibri"/>
              </a:rPr>
              <a:t>frequency </a:t>
            </a:r>
            <a:r>
              <a:rPr sz="2300" spc="5" dirty="0">
                <a:solidFill>
                  <a:srgbClr val="797979"/>
                </a:solidFill>
                <a:latin typeface="Calibri"/>
                <a:cs typeface="Calibri"/>
              </a:rPr>
              <a:t> </a:t>
            </a:r>
            <a:r>
              <a:rPr sz="2300" spc="-5" dirty="0">
                <a:solidFill>
                  <a:srgbClr val="797979"/>
                </a:solidFill>
                <a:latin typeface="Calibri"/>
                <a:cs typeface="Calibri"/>
              </a:rPr>
              <a:t>requirement</a:t>
            </a:r>
            <a:r>
              <a:rPr sz="2300" spc="-15" dirty="0">
                <a:solidFill>
                  <a:srgbClr val="797979"/>
                </a:solidFill>
                <a:latin typeface="Calibri"/>
                <a:cs typeface="Calibri"/>
              </a:rPr>
              <a:t> </a:t>
            </a:r>
            <a:r>
              <a:rPr sz="2300" spc="-5" dirty="0">
                <a:solidFill>
                  <a:srgbClr val="797979"/>
                </a:solidFill>
                <a:latin typeface="Calibri"/>
                <a:cs typeface="Calibri"/>
              </a:rPr>
              <a:t>on</a:t>
            </a:r>
            <a:r>
              <a:rPr sz="2300" dirty="0">
                <a:solidFill>
                  <a:srgbClr val="797979"/>
                </a:solidFill>
                <a:latin typeface="Calibri"/>
                <a:cs typeface="Calibri"/>
              </a:rPr>
              <a:t> the</a:t>
            </a:r>
            <a:r>
              <a:rPr sz="2300" spc="10" dirty="0">
                <a:solidFill>
                  <a:srgbClr val="797979"/>
                </a:solidFill>
                <a:latin typeface="Calibri"/>
                <a:cs typeface="Calibri"/>
              </a:rPr>
              <a:t> </a:t>
            </a:r>
            <a:r>
              <a:rPr sz="2300" spc="-5" dirty="0">
                <a:solidFill>
                  <a:srgbClr val="797979"/>
                </a:solidFill>
                <a:latin typeface="Calibri"/>
                <a:cs typeface="Calibri"/>
              </a:rPr>
              <a:t>timer,</a:t>
            </a:r>
            <a:r>
              <a:rPr sz="2300" spc="10" dirty="0">
                <a:solidFill>
                  <a:srgbClr val="797979"/>
                </a:solidFill>
                <a:latin typeface="Calibri"/>
                <a:cs typeface="Calibri"/>
              </a:rPr>
              <a:t> </a:t>
            </a:r>
            <a:r>
              <a:rPr sz="2300" spc="-5" dirty="0">
                <a:solidFill>
                  <a:srgbClr val="797979"/>
                </a:solidFill>
                <a:latin typeface="Calibri"/>
                <a:cs typeface="Calibri"/>
              </a:rPr>
              <a:t>but</a:t>
            </a:r>
            <a:endParaRPr sz="2300">
              <a:latin typeface="Calibri"/>
              <a:cs typeface="Calibri"/>
            </a:endParaRPr>
          </a:p>
          <a:p>
            <a:pPr marL="1314450" lvl="2" indent="-349885">
              <a:lnSpc>
                <a:spcPts val="1935"/>
              </a:lnSpc>
              <a:buFont typeface="Arial MT"/>
              <a:buChar char="•"/>
              <a:tabLst>
                <a:tab pos="1313815" algn="l"/>
                <a:tab pos="1315085" algn="l"/>
              </a:tabLst>
            </a:pPr>
            <a:r>
              <a:rPr sz="1900" spc="-5" dirty="0">
                <a:solidFill>
                  <a:srgbClr val="797979"/>
                </a:solidFill>
                <a:latin typeface="Calibri"/>
                <a:cs typeface="Calibri"/>
              </a:rPr>
              <a:t>It</a:t>
            </a:r>
            <a:r>
              <a:rPr sz="1900" spc="-10" dirty="0">
                <a:solidFill>
                  <a:srgbClr val="797979"/>
                </a:solidFill>
                <a:latin typeface="Calibri"/>
                <a:cs typeface="Calibri"/>
              </a:rPr>
              <a:t> must run</a:t>
            </a:r>
            <a:r>
              <a:rPr sz="1900" spc="5" dirty="0">
                <a:solidFill>
                  <a:srgbClr val="797979"/>
                </a:solidFill>
                <a:latin typeface="Calibri"/>
                <a:cs typeface="Calibri"/>
              </a:rPr>
              <a:t> </a:t>
            </a:r>
            <a:r>
              <a:rPr sz="1900" spc="-5" dirty="0">
                <a:solidFill>
                  <a:srgbClr val="797979"/>
                </a:solidFill>
                <a:latin typeface="Calibri"/>
                <a:cs typeface="Calibri"/>
              </a:rPr>
              <a:t>at</a:t>
            </a:r>
            <a:r>
              <a:rPr sz="1900" spc="-10" dirty="0">
                <a:solidFill>
                  <a:srgbClr val="797979"/>
                </a:solidFill>
                <a:latin typeface="Calibri"/>
                <a:cs typeface="Calibri"/>
              </a:rPr>
              <a:t> </a:t>
            </a:r>
            <a:r>
              <a:rPr sz="1900" spc="-5" dirty="0">
                <a:solidFill>
                  <a:srgbClr val="797979"/>
                </a:solidFill>
                <a:latin typeface="Calibri"/>
                <a:cs typeface="Calibri"/>
              </a:rPr>
              <a:t>a</a:t>
            </a:r>
            <a:r>
              <a:rPr sz="1900" spc="-10" dirty="0">
                <a:solidFill>
                  <a:srgbClr val="797979"/>
                </a:solidFill>
                <a:latin typeface="Calibri"/>
                <a:cs typeface="Calibri"/>
              </a:rPr>
              <a:t> </a:t>
            </a:r>
            <a:r>
              <a:rPr sz="1900" spc="-5" dirty="0">
                <a:solidFill>
                  <a:srgbClr val="797979"/>
                </a:solidFill>
                <a:latin typeface="Calibri"/>
                <a:cs typeface="Calibri"/>
              </a:rPr>
              <a:t>constant</a:t>
            </a:r>
            <a:endParaRPr sz="1900">
              <a:latin typeface="Calibri"/>
              <a:cs typeface="Calibri"/>
            </a:endParaRPr>
          </a:p>
          <a:p>
            <a:pPr marL="1314450">
              <a:lnSpc>
                <a:spcPts val="2055"/>
              </a:lnSpc>
            </a:pPr>
            <a:r>
              <a:rPr sz="1900" spc="-10" dirty="0">
                <a:solidFill>
                  <a:srgbClr val="797979"/>
                </a:solidFill>
                <a:latin typeface="Calibri"/>
                <a:cs typeface="Calibri"/>
              </a:rPr>
              <a:t>frequency</a:t>
            </a:r>
            <a:endParaRPr sz="1900">
              <a:latin typeface="Calibri"/>
              <a:cs typeface="Calibri"/>
            </a:endParaRPr>
          </a:p>
          <a:p>
            <a:pPr marL="1314450" marR="576580" lvl="2" indent="-349250">
              <a:lnSpc>
                <a:spcPts val="2050"/>
              </a:lnSpc>
              <a:spcBef>
                <a:spcPts val="145"/>
              </a:spcBef>
              <a:buFont typeface="Arial MT"/>
              <a:buChar char="•"/>
              <a:tabLst>
                <a:tab pos="1313815" algn="l"/>
                <a:tab pos="1315085" algn="l"/>
              </a:tabLst>
            </a:pPr>
            <a:r>
              <a:rPr sz="1900" spc="-10" dirty="0">
                <a:solidFill>
                  <a:srgbClr val="797979"/>
                </a:solidFill>
                <a:latin typeface="Calibri"/>
                <a:cs typeface="Calibri"/>
              </a:rPr>
              <a:t>The</a:t>
            </a:r>
            <a:r>
              <a:rPr sz="1900" spc="-5" dirty="0">
                <a:solidFill>
                  <a:srgbClr val="797979"/>
                </a:solidFill>
                <a:latin typeface="Calibri"/>
                <a:cs typeface="Calibri"/>
              </a:rPr>
              <a:t> </a:t>
            </a:r>
            <a:r>
              <a:rPr sz="1900" spc="-10" dirty="0">
                <a:solidFill>
                  <a:srgbClr val="797979"/>
                </a:solidFill>
                <a:latin typeface="Calibri"/>
                <a:cs typeface="Calibri"/>
              </a:rPr>
              <a:t>platform</a:t>
            </a:r>
            <a:r>
              <a:rPr sz="1900" dirty="0">
                <a:solidFill>
                  <a:srgbClr val="797979"/>
                </a:solidFill>
                <a:latin typeface="Calibri"/>
                <a:cs typeface="Calibri"/>
              </a:rPr>
              <a:t> </a:t>
            </a:r>
            <a:r>
              <a:rPr sz="1900" spc="-5" dirty="0">
                <a:solidFill>
                  <a:srgbClr val="797979"/>
                </a:solidFill>
                <a:latin typeface="Calibri"/>
                <a:cs typeface="Calibri"/>
              </a:rPr>
              <a:t>must</a:t>
            </a:r>
            <a:r>
              <a:rPr sz="1900" spc="-20" dirty="0">
                <a:solidFill>
                  <a:srgbClr val="797979"/>
                </a:solidFill>
                <a:latin typeface="Calibri"/>
                <a:cs typeface="Calibri"/>
              </a:rPr>
              <a:t> </a:t>
            </a:r>
            <a:r>
              <a:rPr sz="1900" spc="-5" dirty="0">
                <a:solidFill>
                  <a:srgbClr val="797979"/>
                </a:solidFill>
                <a:latin typeface="Calibri"/>
                <a:cs typeface="Calibri"/>
              </a:rPr>
              <a:t>expose </a:t>
            </a:r>
            <a:r>
              <a:rPr sz="1900" spc="-415" dirty="0">
                <a:solidFill>
                  <a:srgbClr val="797979"/>
                </a:solidFill>
                <a:latin typeface="Calibri"/>
                <a:cs typeface="Calibri"/>
              </a:rPr>
              <a:t> </a:t>
            </a:r>
            <a:r>
              <a:rPr sz="1900" spc="-10" dirty="0">
                <a:solidFill>
                  <a:srgbClr val="797979"/>
                </a:solidFill>
                <a:latin typeface="Calibri"/>
                <a:cs typeface="Calibri"/>
              </a:rPr>
              <a:t>frequency</a:t>
            </a:r>
            <a:endParaRPr sz="1900">
              <a:latin typeface="Calibri"/>
              <a:cs typeface="Calibri"/>
            </a:endParaRPr>
          </a:p>
        </p:txBody>
      </p:sp>
      <p:graphicFrame>
        <p:nvGraphicFramePr>
          <p:cNvPr id="4" name="object 4"/>
          <p:cNvGraphicFramePr>
            <a:graphicFrameLocks noGrp="1"/>
          </p:cNvGraphicFramePr>
          <p:nvPr/>
        </p:nvGraphicFramePr>
        <p:xfrm>
          <a:off x="935875" y="5229478"/>
          <a:ext cx="4575810" cy="548690"/>
        </p:xfrm>
        <a:graphic>
          <a:graphicData uri="http://schemas.openxmlformats.org/drawingml/2006/table">
            <a:tbl>
              <a:tblPr firstRow="1" bandRow="1">
                <a:tableStyleId>{2D5ABB26-0587-4C30-8999-92F81FD0307C}</a:tableStyleId>
              </a:tblPr>
              <a:tblGrid>
                <a:gridCol w="639445">
                  <a:extLst>
                    <a:ext uri="{9D8B030D-6E8A-4147-A177-3AD203B41FA5}">
                      <a16:colId xmlns:a16="http://schemas.microsoft.com/office/drawing/2014/main" val="20000"/>
                    </a:ext>
                  </a:extLst>
                </a:gridCol>
                <a:gridCol w="1031240">
                  <a:extLst>
                    <a:ext uri="{9D8B030D-6E8A-4147-A177-3AD203B41FA5}">
                      <a16:colId xmlns:a16="http://schemas.microsoft.com/office/drawing/2014/main" val="20001"/>
                    </a:ext>
                  </a:extLst>
                </a:gridCol>
                <a:gridCol w="2905125">
                  <a:extLst>
                    <a:ext uri="{9D8B030D-6E8A-4147-A177-3AD203B41FA5}">
                      <a16:colId xmlns:a16="http://schemas.microsoft.com/office/drawing/2014/main" val="20002"/>
                    </a:ext>
                  </a:extLst>
                </a:gridCol>
              </a:tblGrid>
              <a:tr h="274320">
                <a:tc>
                  <a:txBody>
                    <a:bodyPr/>
                    <a:lstStyle/>
                    <a:p>
                      <a:pPr algn="ctr">
                        <a:lnSpc>
                          <a:spcPct val="100000"/>
                        </a:lnSpc>
                        <a:spcBef>
                          <a:spcPts val="295"/>
                        </a:spcBef>
                      </a:pPr>
                      <a:r>
                        <a:rPr sz="1200" b="1" dirty="0">
                          <a:solidFill>
                            <a:srgbClr val="FFFFFF"/>
                          </a:solidFill>
                          <a:latin typeface="Calibri"/>
                          <a:cs typeface="Calibri"/>
                        </a:rPr>
                        <a:t>Bits</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9050">
                      <a:solidFill>
                        <a:srgbClr val="000000"/>
                      </a:solidFill>
                      <a:prstDash val="solid"/>
                    </a:lnT>
                    <a:lnB w="12700">
                      <a:solidFill>
                        <a:srgbClr val="000000"/>
                      </a:solidFill>
                      <a:prstDash val="solid"/>
                    </a:lnB>
                    <a:solidFill>
                      <a:srgbClr val="999999"/>
                    </a:solidFill>
                  </a:tcPr>
                </a:tc>
                <a:tc>
                  <a:txBody>
                    <a:bodyPr/>
                    <a:lstStyle/>
                    <a:p>
                      <a:pPr algn="ctr">
                        <a:lnSpc>
                          <a:spcPct val="100000"/>
                        </a:lnSpc>
                        <a:spcBef>
                          <a:spcPts val="295"/>
                        </a:spcBef>
                      </a:pPr>
                      <a:r>
                        <a:rPr sz="1200" b="1" spc="-5" dirty="0">
                          <a:solidFill>
                            <a:srgbClr val="FFFFFF"/>
                          </a:solidFill>
                          <a:latin typeface="Calibri"/>
                          <a:cs typeface="Calibri"/>
                        </a:rPr>
                        <a:t>Field</a:t>
                      </a:r>
                      <a:r>
                        <a:rPr sz="1200" b="1" spc="-25" dirty="0">
                          <a:solidFill>
                            <a:srgbClr val="FFFFFF"/>
                          </a:solidFill>
                          <a:latin typeface="Calibri"/>
                          <a:cs typeface="Calibri"/>
                        </a:rPr>
                        <a:t> </a:t>
                      </a:r>
                      <a:r>
                        <a:rPr sz="1200" b="1" spc="-5" dirty="0">
                          <a:solidFill>
                            <a:srgbClr val="FFFFFF"/>
                          </a:solidFill>
                          <a:latin typeface="Calibri"/>
                          <a:cs typeface="Calibri"/>
                        </a:rPr>
                        <a:t>Name</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9050">
                      <a:solidFill>
                        <a:srgbClr val="000000"/>
                      </a:solidFill>
                      <a:prstDash val="solid"/>
                    </a:lnT>
                    <a:lnB w="12700">
                      <a:solidFill>
                        <a:srgbClr val="000000"/>
                      </a:solidFill>
                      <a:prstDash val="solid"/>
                    </a:lnB>
                    <a:solidFill>
                      <a:srgbClr val="999999"/>
                    </a:solidFill>
                  </a:tcPr>
                </a:tc>
                <a:tc>
                  <a:txBody>
                    <a:bodyPr/>
                    <a:lstStyle/>
                    <a:p>
                      <a:pPr algn="ctr">
                        <a:lnSpc>
                          <a:spcPct val="100000"/>
                        </a:lnSpc>
                        <a:spcBef>
                          <a:spcPts val="295"/>
                        </a:spcBef>
                      </a:pPr>
                      <a:r>
                        <a:rPr sz="1200" b="1" dirty="0">
                          <a:solidFill>
                            <a:srgbClr val="FFFFFF"/>
                          </a:solidFill>
                          <a:latin typeface="Calibri"/>
                          <a:cs typeface="Calibri"/>
                        </a:rPr>
                        <a:t>Description</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solidFill>
                      <a:srgbClr val="999999"/>
                    </a:solidFill>
                  </a:tcPr>
                </a:tc>
                <a:extLst>
                  <a:ext uri="{0D108BD9-81ED-4DB2-BD59-A6C34878D82A}">
                    <a16:rowId xmlns:a16="http://schemas.microsoft.com/office/drawing/2014/main" val="10000"/>
                  </a:ext>
                </a:extLst>
              </a:tr>
              <a:tr h="274370">
                <a:tc>
                  <a:txBody>
                    <a:bodyPr/>
                    <a:lstStyle/>
                    <a:p>
                      <a:pPr algn="ctr">
                        <a:lnSpc>
                          <a:spcPct val="100000"/>
                        </a:lnSpc>
                        <a:spcBef>
                          <a:spcPts val="295"/>
                        </a:spcBef>
                      </a:pPr>
                      <a:r>
                        <a:rPr sz="1200" dirty="0">
                          <a:latin typeface="Calibri"/>
                          <a:cs typeface="Calibri"/>
                        </a:rPr>
                        <a:t>[63:0]</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5"/>
                        </a:spcBef>
                      </a:pPr>
                      <a:r>
                        <a:rPr sz="1200" dirty="0">
                          <a:latin typeface="Calibri"/>
                          <a:cs typeface="Calibri"/>
                        </a:rPr>
                        <a:t>mtime</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5"/>
                        </a:spcBef>
                      </a:pPr>
                      <a:r>
                        <a:rPr sz="1200" dirty="0">
                          <a:latin typeface="Calibri"/>
                          <a:cs typeface="Calibri"/>
                        </a:rPr>
                        <a:t>Machine</a:t>
                      </a:r>
                      <a:r>
                        <a:rPr sz="1200" spc="-45" dirty="0">
                          <a:latin typeface="Calibri"/>
                          <a:cs typeface="Calibri"/>
                        </a:rPr>
                        <a:t> </a:t>
                      </a:r>
                      <a:r>
                        <a:rPr sz="1200" spc="-5" dirty="0">
                          <a:latin typeface="Calibri"/>
                          <a:cs typeface="Calibri"/>
                        </a:rPr>
                        <a:t>Time</a:t>
                      </a:r>
                      <a:r>
                        <a:rPr sz="1200" spc="-20" dirty="0">
                          <a:latin typeface="Calibri"/>
                          <a:cs typeface="Calibri"/>
                        </a:rPr>
                        <a:t> </a:t>
                      </a:r>
                      <a:r>
                        <a:rPr sz="1200" dirty="0">
                          <a:latin typeface="Calibri"/>
                          <a:cs typeface="Calibri"/>
                        </a:rPr>
                        <a:t>Register</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1"/>
                  </a:ext>
                </a:extLst>
              </a:tr>
            </a:tbl>
          </a:graphicData>
        </a:graphic>
      </p:graphicFrame>
      <p:graphicFrame>
        <p:nvGraphicFramePr>
          <p:cNvPr id="5" name="object 5"/>
          <p:cNvGraphicFramePr>
            <a:graphicFrameLocks noGrp="1"/>
          </p:cNvGraphicFramePr>
          <p:nvPr/>
        </p:nvGraphicFramePr>
        <p:xfrm>
          <a:off x="6630543" y="5229478"/>
          <a:ext cx="4575175" cy="548690"/>
        </p:xfrm>
        <a:graphic>
          <a:graphicData uri="http://schemas.openxmlformats.org/drawingml/2006/table">
            <a:tbl>
              <a:tblPr firstRow="1" bandRow="1">
                <a:tableStyleId>{2D5ABB26-0587-4C30-8999-92F81FD0307C}</a:tableStyleId>
              </a:tblPr>
              <a:tblGrid>
                <a:gridCol w="639445">
                  <a:extLst>
                    <a:ext uri="{9D8B030D-6E8A-4147-A177-3AD203B41FA5}">
                      <a16:colId xmlns:a16="http://schemas.microsoft.com/office/drawing/2014/main" val="20000"/>
                    </a:ext>
                  </a:extLst>
                </a:gridCol>
                <a:gridCol w="1031240">
                  <a:extLst>
                    <a:ext uri="{9D8B030D-6E8A-4147-A177-3AD203B41FA5}">
                      <a16:colId xmlns:a16="http://schemas.microsoft.com/office/drawing/2014/main" val="20001"/>
                    </a:ext>
                  </a:extLst>
                </a:gridCol>
                <a:gridCol w="2904490">
                  <a:extLst>
                    <a:ext uri="{9D8B030D-6E8A-4147-A177-3AD203B41FA5}">
                      <a16:colId xmlns:a16="http://schemas.microsoft.com/office/drawing/2014/main" val="20002"/>
                    </a:ext>
                  </a:extLst>
                </a:gridCol>
              </a:tblGrid>
              <a:tr h="274320">
                <a:tc>
                  <a:txBody>
                    <a:bodyPr/>
                    <a:lstStyle/>
                    <a:p>
                      <a:pPr algn="ctr">
                        <a:lnSpc>
                          <a:spcPct val="100000"/>
                        </a:lnSpc>
                        <a:spcBef>
                          <a:spcPts val="295"/>
                        </a:spcBef>
                      </a:pPr>
                      <a:r>
                        <a:rPr sz="1200" b="1" dirty="0">
                          <a:solidFill>
                            <a:srgbClr val="FFFFFF"/>
                          </a:solidFill>
                          <a:latin typeface="Calibri"/>
                          <a:cs typeface="Calibri"/>
                        </a:rPr>
                        <a:t>Bits</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9050">
                      <a:solidFill>
                        <a:srgbClr val="000000"/>
                      </a:solidFill>
                      <a:prstDash val="solid"/>
                    </a:lnT>
                    <a:lnB w="12700">
                      <a:solidFill>
                        <a:srgbClr val="000000"/>
                      </a:solidFill>
                      <a:prstDash val="solid"/>
                    </a:lnB>
                    <a:solidFill>
                      <a:srgbClr val="999999"/>
                    </a:solidFill>
                  </a:tcPr>
                </a:tc>
                <a:tc>
                  <a:txBody>
                    <a:bodyPr/>
                    <a:lstStyle/>
                    <a:p>
                      <a:pPr marL="158115">
                        <a:lnSpc>
                          <a:spcPct val="100000"/>
                        </a:lnSpc>
                        <a:spcBef>
                          <a:spcPts val="295"/>
                        </a:spcBef>
                      </a:pPr>
                      <a:r>
                        <a:rPr sz="1200" b="1" spc="-5" dirty="0">
                          <a:solidFill>
                            <a:srgbClr val="FFFFFF"/>
                          </a:solidFill>
                          <a:latin typeface="Calibri"/>
                          <a:cs typeface="Calibri"/>
                        </a:rPr>
                        <a:t>Field</a:t>
                      </a:r>
                      <a:r>
                        <a:rPr sz="1200" b="1" spc="-25" dirty="0">
                          <a:solidFill>
                            <a:srgbClr val="FFFFFF"/>
                          </a:solidFill>
                          <a:latin typeface="Calibri"/>
                          <a:cs typeface="Calibri"/>
                        </a:rPr>
                        <a:t> </a:t>
                      </a:r>
                      <a:r>
                        <a:rPr sz="1200" b="1" spc="-5" dirty="0">
                          <a:solidFill>
                            <a:srgbClr val="FFFFFF"/>
                          </a:solidFill>
                          <a:latin typeface="Calibri"/>
                          <a:cs typeface="Calibri"/>
                        </a:rPr>
                        <a:t>Name</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9050">
                      <a:solidFill>
                        <a:srgbClr val="000000"/>
                      </a:solidFill>
                      <a:prstDash val="solid"/>
                    </a:lnT>
                    <a:lnB w="12700">
                      <a:solidFill>
                        <a:srgbClr val="000000"/>
                      </a:solidFill>
                      <a:prstDash val="solid"/>
                    </a:lnB>
                    <a:solidFill>
                      <a:srgbClr val="999999"/>
                    </a:solidFill>
                  </a:tcPr>
                </a:tc>
                <a:tc>
                  <a:txBody>
                    <a:bodyPr/>
                    <a:lstStyle/>
                    <a:p>
                      <a:pPr algn="ctr">
                        <a:lnSpc>
                          <a:spcPct val="100000"/>
                        </a:lnSpc>
                        <a:spcBef>
                          <a:spcPts val="295"/>
                        </a:spcBef>
                      </a:pPr>
                      <a:r>
                        <a:rPr sz="1200" b="1" spc="-5" dirty="0">
                          <a:solidFill>
                            <a:srgbClr val="FFFFFF"/>
                          </a:solidFill>
                          <a:latin typeface="Calibri"/>
                          <a:cs typeface="Calibri"/>
                        </a:rPr>
                        <a:t>Description</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solidFill>
                      <a:srgbClr val="999999"/>
                    </a:solidFill>
                  </a:tcPr>
                </a:tc>
                <a:extLst>
                  <a:ext uri="{0D108BD9-81ED-4DB2-BD59-A6C34878D82A}">
                    <a16:rowId xmlns:a16="http://schemas.microsoft.com/office/drawing/2014/main" val="10000"/>
                  </a:ext>
                </a:extLst>
              </a:tr>
              <a:tr h="274370">
                <a:tc>
                  <a:txBody>
                    <a:bodyPr/>
                    <a:lstStyle/>
                    <a:p>
                      <a:pPr algn="ctr">
                        <a:lnSpc>
                          <a:spcPct val="100000"/>
                        </a:lnSpc>
                        <a:spcBef>
                          <a:spcPts val="295"/>
                        </a:spcBef>
                      </a:pPr>
                      <a:r>
                        <a:rPr sz="1200" dirty="0">
                          <a:latin typeface="Calibri"/>
                          <a:cs typeface="Calibri"/>
                        </a:rPr>
                        <a:t>[63:0]</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179070">
                        <a:lnSpc>
                          <a:spcPct val="100000"/>
                        </a:lnSpc>
                        <a:spcBef>
                          <a:spcPts val="295"/>
                        </a:spcBef>
                      </a:pPr>
                      <a:r>
                        <a:rPr sz="1200" dirty="0">
                          <a:latin typeface="Calibri"/>
                          <a:cs typeface="Calibri"/>
                        </a:rPr>
                        <a:t>mtimecmp</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5"/>
                        </a:spcBef>
                      </a:pPr>
                      <a:r>
                        <a:rPr sz="1200" dirty="0">
                          <a:latin typeface="Calibri"/>
                          <a:cs typeface="Calibri"/>
                        </a:rPr>
                        <a:t>Machine</a:t>
                      </a:r>
                      <a:r>
                        <a:rPr sz="1200" spc="-35" dirty="0">
                          <a:latin typeface="Calibri"/>
                          <a:cs typeface="Calibri"/>
                        </a:rPr>
                        <a:t> </a:t>
                      </a:r>
                      <a:r>
                        <a:rPr sz="1200" spc="-5" dirty="0">
                          <a:latin typeface="Calibri"/>
                          <a:cs typeface="Calibri"/>
                        </a:rPr>
                        <a:t>Time</a:t>
                      </a:r>
                      <a:r>
                        <a:rPr sz="1200" spc="-10" dirty="0">
                          <a:latin typeface="Calibri"/>
                          <a:cs typeface="Calibri"/>
                        </a:rPr>
                        <a:t> </a:t>
                      </a:r>
                      <a:r>
                        <a:rPr sz="1200" spc="-5" dirty="0">
                          <a:latin typeface="Calibri"/>
                          <a:cs typeface="Calibri"/>
                        </a:rPr>
                        <a:t>Compare</a:t>
                      </a:r>
                      <a:r>
                        <a:rPr sz="1200" spc="-15" dirty="0">
                          <a:latin typeface="Calibri"/>
                          <a:cs typeface="Calibri"/>
                        </a:rPr>
                        <a:t> </a:t>
                      </a:r>
                      <a:r>
                        <a:rPr sz="1200" dirty="0">
                          <a:latin typeface="Calibri"/>
                          <a:cs typeface="Calibri"/>
                        </a:rPr>
                        <a:t>Register</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1"/>
                  </a:ext>
                </a:extLst>
              </a:tr>
            </a:tbl>
          </a:graphicData>
        </a:graphic>
      </p:graphicFrame>
      <p:sp>
        <p:nvSpPr>
          <p:cNvPr id="6" name="object 6"/>
          <p:cNvSpPr txBox="1"/>
          <p:nvPr/>
        </p:nvSpPr>
        <p:spPr>
          <a:xfrm>
            <a:off x="2910585" y="5809589"/>
            <a:ext cx="638810" cy="193675"/>
          </a:xfrm>
          <a:prstGeom prst="rect">
            <a:avLst/>
          </a:prstGeom>
        </p:spPr>
        <p:txBody>
          <a:bodyPr vert="horz" wrap="square" lIns="0" tIns="12700" rIns="0" bIns="0" rtlCol="0">
            <a:spAutoFit/>
          </a:bodyPr>
          <a:lstStyle/>
          <a:p>
            <a:pPr marL="12700">
              <a:lnSpc>
                <a:spcPct val="100000"/>
              </a:lnSpc>
              <a:spcBef>
                <a:spcPts val="100"/>
              </a:spcBef>
            </a:pPr>
            <a:r>
              <a:rPr sz="1100" i="1" dirty="0">
                <a:solidFill>
                  <a:srgbClr val="C53927"/>
                </a:solidFill>
                <a:latin typeface="Calibri"/>
                <a:cs typeface="Calibri"/>
              </a:rPr>
              <a:t>mtime</a:t>
            </a:r>
            <a:r>
              <a:rPr sz="1100" i="1" spc="-20" dirty="0">
                <a:solidFill>
                  <a:srgbClr val="C53927"/>
                </a:solidFill>
                <a:latin typeface="Calibri"/>
                <a:cs typeface="Calibri"/>
              </a:rPr>
              <a:t> </a:t>
            </a:r>
            <a:r>
              <a:rPr sz="1100" spc="-5" dirty="0">
                <a:solidFill>
                  <a:srgbClr val="C53927"/>
                </a:solidFill>
                <a:latin typeface="Calibri"/>
                <a:cs typeface="Calibri"/>
              </a:rPr>
              <a:t>CSR</a:t>
            </a:r>
            <a:endParaRPr sz="1100">
              <a:latin typeface="Calibri"/>
              <a:cs typeface="Calibri"/>
            </a:endParaRPr>
          </a:p>
        </p:txBody>
      </p:sp>
      <p:sp>
        <p:nvSpPr>
          <p:cNvPr id="7" name="object 7"/>
          <p:cNvSpPr txBox="1"/>
          <p:nvPr/>
        </p:nvSpPr>
        <p:spPr>
          <a:xfrm>
            <a:off x="8485758" y="5809589"/>
            <a:ext cx="880744" cy="193675"/>
          </a:xfrm>
          <a:prstGeom prst="rect">
            <a:avLst/>
          </a:prstGeom>
        </p:spPr>
        <p:txBody>
          <a:bodyPr vert="horz" wrap="square" lIns="0" tIns="12700" rIns="0" bIns="0" rtlCol="0">
            <a:spAutoFit/>
          </a:bodyPr>
          <a:lstStyle/>
          <a:p>
            <a:pPr marL="12700">
              <a:lnSpc>
                <a:spcPct val="100000"/>
              </a:lnSpc>
              <a:spcBef>
                <a:spcPts val="100"/>
              </a:spcBef>
            </a:pPr>
            <a:r>
              <a:rPr sz="1100" i="1" dirty="0">
                <a:solidFill>
                  <a:srgbClr val="C53927"/>
                </a:solidFill>
                <a:latin typeface="Calibri"/>
                <a:cs typeface="Calibri"/>
              </a:rPr>
              <a:t>mtimecmp</a:t>
            </a:r>
            <a:r>
              <a:rPr sz="1100" i="1" spc="-15" dirty="0">
                <a:solidFill>
                  <a:srgbClr val="C53927"/>
                </a:solidFill>
                <a:latin typeface="Calibri"/>
                <a:cs typeface="Calibri"/>
              </a:rPr>
              <a:t> </a:t>
            </a:r>
            <a:r>
              <a:rPr sz="1100" spc="-5" dirty="0">
                <a:solidFill>
                  <a:srgbClr val="C53927"/>
                </a:solidFill>
                <a:latin typeface="Calibri"/>
                <a:cs typeface="Calibri"/>
              </a:rPr>
              <a:t>CSR</a:t>
            </a:r>
            <a:endParaRPr sz="1100">
              <a:latin typeface="Calibri"/>
              <a:cs typeface="Calibri"/>
            </a:endParaRPr>
          </a:p>
        </p:txBody>
      </p:sp>
      <p:pic>
        <p:nvPicPr>
          <p:cNvPr id="8" name="object 8"/>
          <p:cNvPicPr/>
          <p:nvPr/>
        </p:nvPicPr>
        <p:blipFill>
          <a:blip r:embed="rId2" cstate="print"/>
          <a:stretch>
            <a:fillRect/>
          </a:stretch>
        </p:blipFill>
        <p:spPr>
          <a:xfrm>
            <a:off x="11161776" y="839724"/>
            <a:ext cx="790955" cy="986027"/>
          </a:xfrm>
          <a:prstGeom prst="rect">
            <a:avLst/>
          </a:prstGeom>
        </p:spPr>
      </p:pic>
      <p:sp>
        <p:nvSpPr>
          <p:cNvPr id="9" name="object 9"/>
          <p:cNvSpPr txBox="1"/>
          <p:nvPr/>
        </p:nvSpPr>
        <p:spPr>
          <a:xfrm>
            <a:off x="6658482" y="831316"/>
            <a:ext cx="4183379" cy="2460625"/>
          </a:xfrm>
          <a:prstGeom prst="rect">
            <a:avLst/>
          </a:prstGeom>
        </p:spPr>
        <p:txBody>
          <a:bodyPr vert="horz" wrap="square" lIns="0" tIns="43815" rIns="0" bIns="0" rtlCol="0">
            <a:spAutoFit/>
          </a:bodyPr>
          <a:lstStyle/>
          <a:p>
            <a:pPr marL="527685" indent="-515620">
              <a:lnSpc>
                <a:spcPct val="100000"/>
              </a:lnSpc>
              <a:spcBef>
                <a:spcPts val="345"/>
              </a:spcBef>
              <a:buFont typeface="Arial MT"/>
              <a:buChar char="•"/>
              <a:tabLst>
                <a:tab pos="527685" algn="l"/>
                <a:tab pos="528320" algn="l"/>
              </a:tabLst>
            </a:pPr>
            <a:r>
              <a:rPr sz="2500" b="1" i="1" spc="-10" dirty="0">
                <a:solidFill>
                  <a:srgbClr val="3E3E3E"/>
                </a:solidFill>
                <a:latin typeface="Calibri"/>
                <a:cs typeface="Calibri"/>
              </a:rPr>
              <a:t>mtimecmp</a:t>
            </a:r>
            <a:endParaRPr sz="2500">
              <a:latin typeface="Calibri"/>
              <a:cs typeface="Calibri"/>
            </a:endParaRPr>
          </a:p>
          <a:p>
            <a:pPr marL="991235" marR="194945" lvl="1" indent="-425450">
              <a:lnSpc>
                <a:spcPts val="2490"/>
              </a:lnSpc>
              <a:spcBef>
                <a:spcPts val="545"/>
              </a:spcBef>
              <a:buFont typeface="Arial MT"/>
              <a:buChar char="–"/>
              <a:tabLst>
                <a:tab pos="991235" algn="l"/>
                <a:tab pos="991869" algn="l"/>
              </a:tabLst>
            </a:pPr>
            <a:r>
              <a:rPr sz="2300" spc="-5" dirty="0">
                <a:solidFill>
                  <a:srgbClr val="797979"/>
                </a:solidFill>
                <a:latin typeface="Calibri"/>
                <a:cs typeface="Calibri"/>
              </a:rPr>
              <a:t>RISC-V</a:t>
            </a:r>
            <a:r>
              <a:rPr sz="2300" spc="-30" dirty="0">
                <a:solidFill>
                  <a:srgbClr val="797979"/>
                </a:solidFill>
                <a:latin typeface="Calibri"/>
                <a:cs typeface="Calibri"/>
              </a:rPr>
              <a:t> </a:t>
            </a:r>
            <a:r>
              <a:rPr sz="2300" dirty="0">
                <a:solidFill>
                  <a:srgbClr val="797979"/>
                </a:solidFill>
                <a:latin typeface="Calibri"/>
                <a:cs typeface="Calibri"/>
              </a:rPr>
              <a:t>defines</a:t>
            </a:r>
            <a:r>
              <a:rPr sz="2300" spc="-25" dirty="0">
                <a:solidFill>
                  <a:srgbClr val="797979"/>
                </a:solidFill>
                <a:latin typeface="Calibri"/>
                <a:cs typeface="Calibri"/>
              </a:rPr>
              <a:t> </a:t>
            </a:r>
            <a:r>
              <a:rPr sz="2300" dirty="0">
                <a:solidFill>
                  <a:srgbClr val="797979"/>
                </a:solidFill>
                <a:latin typeface="Calibri"/>
                <a:cs typeface="Calibri"/>
              </a:rPr>
              <a:t>a</a:t>
            </a:r>
            <a:r>
              <a:rPr sz="2300" spc="-20" dirty="0">
                <a:solidFill>
                  <a:srgbClr val="797979"/>
                </a:solidFill>
                <a:latin typeface="Calibri"/>
                <a:cs typeface="Calibri"/>
              </a:rPr>
              <a:t> </a:t>
            </a:r>
            <a:r>
              <a:rPr sz="2300" dirty="0">
                <a:solidFill>
                  <a:srgbClr val="797979"/>
                </a:solidFill>
                <a:latin typeface="Calibri"/>
                <a:cs typeface="Calibri"/>
              </a:rPr>
              <a:t>memory </a:t>
            </a:r>
            <a:r>
              <a:rPr sz="2300" spc="-505" dirty="0">
                <a:solidFill>
                  <a:srgbClr val="797979"/>
                </a:solidFill>
                <a:latin typeface="Calibri"/>
                <a:cs typeface="Calibri"/>
              </a:rPr>
              <a:t> </a:t>
            </a:r>
            <a:r>
              <a:rPr sz="2300" spc="-5" dirty="0">
                <a:solidFill>
                  <a:srgbClr val="797979"/>
                </a:solidFill>
                <a:latin typeface="Calibri"/>
                <a:cs typeface="Calibri"/>
              </a:rPr>
              <a:t>mapped timer </a:t>
            </a:r>
            <a:r>
              <a:rPr sz="2300" dirty="0">
                <a:solidFill>
                  <a:srgbClr val="797979"/>
                </a:solidFill>
                <a:latin typeface="Calibri"/>
                <a:cs typeface="Calibri"/>
              </a:rPr>
              <a:t>compare </a:t>
            </a:r>
            <a:r>
              <a:rPr sz="2300" spc="5" dirty="0">
                <a:solidFill>
                  <a:srgbClr val="797979"/>
                </a:solidFill>
                <a:latin typeface="Calibri"/>
                <a:cs typeface="Calibri"/>
              </a:rPr>
              <a:t> </a:t>
            </a:r>
            <a:r>
              <a:rPr sz="2300" dirty="0">
                <a:solidFill>
                  <a:srgbClr val="797979"/>
                </a:solidFill>
                <a:latin typeface="Calibri"/>
                <a:cs typeface="Calibri"/>
              </a:rPr>
              <a:t>register</a:t>
            </a:r>
            <a:endParaRPr sz="2300">
              <a:latin typeface="Calibri"/>
              <a:cs typeface="Calibri"/>
            </a:endParaRPr>
          </a:p>
          <a:p>
            <a:pPr marL="991235" marR="5080" lvl="1" indent="-425450">
              <a:lnSpc>
                <a:spcPts val="2480"/>
              </a:lnSpc>
              <a:spcBef>
                <a:spcPts val="495"/>
              </a:spcBef>
              <a:buFont typeface="Arial MT"/>
              <a:buChar char="–"/>
              <a:tabLst>
                <a:tab pos="991235" algn="l"/>
                <a:tab pos="991869" algn="l"/>
              </a:tabLst>
            </a:pPr>
            <a:r>
              <a:rPr sz="2300" spc="-5" dirty="0">
                <a:solidFill>
                  <a:srgbClr val="797979"/>
                </a:solidFill>
                <a:latin typeface="Calibri"/>
                <a:cs typeface="Calibri"/>
              </a:rPr>
              <a:t>Triggers </a:t>
            </a:r>
            <a:r>
              <a:rPr sz="2300" dirty="0">
                <a:solidFill>
                  <a:srgbClr val="797979"/>
                </a:solidFill>
                <a:latin typeface="Calibri"/>
                <a:cs typeface="Calibri"/>
              </a:rPr>
              <a:t>an interrupt when </a:t>
            </a:r>
            <a:r>
              <a:rPr sz="2300" spc="-509" dirty="0">
                <a:solidFill>
                  <a:srgbClr val="797979"/>
                </a:solidFill>
                <a:latin typeface="Calibri"/>
                <a:cs typeface="Calibri"/>
              </a:rPr>
              <a:t> </a:t>
            </a:r>
            <a:r>
              <a:rPr sz="2300" i="1" spc="-5" dirty="0">
                <a:solidFill>
                  <a:srgbClr val="797979"/>
                </a:solidFill>
                <a:latin typeface="Calibri"/>
                <a:cs typeface="Calibri"/>
              </a:rPr>
              <a:t>mtime </a:t>
            </a:r>
            <a:r>
              <a:rPr sz="2300" dirty="0">
                <a:solidFill>
                  <a:srgbClr val="797979"/>
                </a:solidFill>
                <a:latin typeface="Calibri"/>
                <a:cs typeface="Calibri"/>
              </a:rPr>
              <a:t>is greater than </a:t>
            </a:r>
            <a:r>
              <a:rPr sz="2300" spc="-5" dirty="0">
                <a:solidFill>
                  <a:srgbClr val="797979"/>
                </a:solidFill>
                <a:latin typeface="Calibri"/>
                <a:cs typeface="Calibri"/>
              </a:rPr>
              <a:t>or </a:t>
            </a:r>
            <a:r>
              <a:rPr sz="2300" dirty="0">
                <a:solidFill>
                  <a:srgbClr val="797979"/>
                </a:solidFill>
                <a:latin typeface="Calibri"/>
                <a:cs typeface="Calibri"/>
              </a:rPr>
              <a:t> equal</a:t>
            </a:r>
            <a:r>
              <a:rPr sz="2300" spc="-5" dirty="0">
                <a:solidFill>
                  <a:srgbClr val="797979"/>
                </a:solidFill>
                <a:latin typeface="Calibri"/>
                <a:cs typeface="Calibri"/>
              </a:rPr>
              <a:t> to</a:t>
            </a:r>
            <a:r>
              <a:rPr sz="2300" spc="-15" dirty="0">
                <a:solidFill>
                  <a:srgbClr val="797979"/>
                </a:solidFill>
                <a:latin typeface="Calibri"/>
                <a:cs typeface="Calibri"/>
              </a:rPr>
              <a:t> </a:t>
            </a:r>
            <a:r>
              <a:rPr sz="2300" i="1" dirty="0">
                <a:solidFill>
                  <a:srgbClr val="797979"/>
                </a:solidFill>
                <a:latin typeface="Calibri"/>
                <a:cs typeface="Calibri"/>
              </a:rPr>
              <a:t>mtimecmp</a:t>
            </a:r>
            <a:endParaRPr sz="2300">
              <a:latin typeface="Calibri"/>
              <a:cs typeface="Calibri"/>
            </a:endParaRPr>
          </a:p>
        </p:txBody>
      </p:sp>
      <p:sp>
        <p:nvSpPr>
          <p:cNvPr id="10" name="object 10"/>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r>
              <a:rPr dirty="0"/>
              <a:t>23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3A01D45-A2D3-8949-1C62-968079B12CD9}"/>
              </a:ext>
            </a:extLst>
          </p:cNvPr>
          <p:cNvPicPr>
            <a:picLocks noChangeAspect="1"/>
          </p:cNvPicPr>
          <p:nvPr/>
        </p:nvPicPr>
        <p:blipFill>
          <a:blip r:embed="rId2"/>
          <a:stretch>
            <a:fillRect/>
          </a:stretch>
        </p:blipFill>
        <p:spPr>
          <a:xfrm>
            <a:off x="2118757" y="1199839"/>
            <a:ext cx="7954485" cy="4458322"/>
          </a:xfrm>
          <a:prstGeom prst="rect">
            <a:avLst/>
          </a:prstGeom>
        </p:spPr>
      </p:pic>
    </p:spTree>
    <p:extLst>
      <p:ext uri="{BB962C8B-B14F-4D97-AF65-F5344CB8AC3E}">
        <p14:creationId xmlns:p14="http://schemas.microsoft.com/office/powerpoint/2010/main" val="37681747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3490" y="-1418"/>
            <a:ext cx="5498139" cy="689932"/>
          </a:xfrm>
          <a:prstGeom prst="rect">
            <a:avLst/>
          </a:prstGeom>
        </p:spPr>
        <p:txBody>
          <a:bodyPr vert="horz" wrap="square" lIns="0" tIns="12700" rIns="0" bIns="0" rtlCol="0">
            <a:spAutoFit/>
          </a:bodyPr>
          <a:lstStyle/>
          <a:p>
            <a:pPr marL="12700">
              <a:lnSpc>
                <a:spcPct val="100000"/>
              </a:lnSpc>
              <a:spcBef>
                <a:spcPts val="100"/>
              </a:spcBef>
            </a:pPr>
            <a:r>
              <a:rPr spc="-85" dirty="0"/>
              <a:t>Sup</a:t>
            </a:r>
            <a:r>
              <a:rPr spc="-90" dirty="0"/>
              <a:t>e</a:t>
            </a:r>
            <a:r>
              <a:rPr spc="-114" dirty="0"/>
              <a:t>rvis</a:t>
            </a:r>
            <a:r>
              <a:rPr spc="-160" dirty="0"/>
              <a:t>or</a:t>
            </a:r>
            <a:r>
              <a:rPr spc="-145" dirty="0"/>
              <a:t> </a:t>
            </a:r>
            <a:r>
              <a:rPr spc="-105" dirty="0"/>
              <a:t>CSRs</a:t>
            </a:r>
          </a:p>
        </p:txBody>
      </p:sp>
      <p:sp>
        <p:nvSpPr>
          <p:cNvPr id="10" name="object 10"/>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lnSpc>
                  <a:spcPct val="100000"/>
                </a:lnSpc>
                <a:spcBef>
                  <a:spcPts val="5"/>
                </a:spcBef>
              </a:pPr>
              <a:t>80</a:t>
            </a:fld>
            <a:endParaRPr dirty="0"/>
          </a:p>
        </p:txBody>
      </p:sp>
      <p:sp>
        <p:nvSpPr>
          <p:cNvPr id="3" name="object 3"/>
          <p:cNvSpPr txBox="1"/>
          <p:nvPr/>
        </p:nvSpPr>
        <p:spPr>
          <a:xfrm>
            <a:off x="993139" y="1307084"/>
            <a:ext cx="5926455" cy="1273175"/>
          </a:xfrm>
          <a:prstGeom prst="rect">
            <a:avLst/>
          </a:prstGeom>
        </p:spPr>
        <p:txBody>
          <a:bodyPr vert="horz" wrap="square" lIns="0" tIns="53975" rIns="0" bIns="0" rtlCol="0">
            <a:spAutoFit/>
          </a:bodyPr>
          <a:lstStyle/>
          <a:p>
            <a:pPr marL="393700" marR="731520" indent="-381000">
              <a:lnSpc>
                <a:spcPts val="2590"/>
              </a:lnSpc>
              <a:spcBef>
                <a:spcPts val="425"/>
              </a:spcBef>
              <a:buFont typeface="Arial MT"/>
              <a:buChar char="•"/>
              <a:tabLst>
                <a:tab pos="393065" algn="l"/>
                <a:tab pos="393700" algn="l"/>
              </a:tabLst>
            </a:pPr>
            <a:r>
              <a:rPr sz="2400" b="1" spc="-5" dirty="0">
                <a:solidFill>
                  <a:srgbClr val="3B3B3B"/>
                </a:solidFill>
                <a:latin typeface="Calibri"/>
                <a:cs typeface="Calibri"/>
              </a:rPr>
              <a:t>Most </a:t>
            </a:r>
            <a:r>
              <a:rPr sz="2400" b="1" dirty="0">
                <a:solidFill>
                  <a:srgbClr val="3B3B3B"/>
                </a:solidFill>
                <a:latin typeface="Calibri"/>
                <a:cs typeface="Calibri"/>
              </a:rPr>
              <a:t>of </a:t>
            </a:r>
            <a:r>
              <a:rPr sz="2400" b="1" spc="-5" dirty="0">
                <a:solidFill>
                  <a:srgbClr val="3B3B3B"/>
                </a:solidFill>
                <a:latin typeface="Calibri"/>
                <a:cs typeface="Calibri"/>
              </a:rPr>
              <a:t>the Machine </a:t>
            </a:r>
            <a:r>
              <a:rPr sz="2400" b="1" dirty="0">
                <a:solidFill>
                  <a:srgbClr val="3B3B3B"/>
                </a:solidFill>
                <a:latin typeface="Calibri"/>
                <a:cs typeface="Calibri"/>
              </a:rPr>
              <a:t>mode </a:t>
            </a:r>
            <a:r>
              <a:rPr sz="2400" b="1" spc="-5" dirty="0">
                <a:solidFill>
                  <a:srgbClr val="3B3B3B"/>
                </a:solidFill>
                <a:latin typeface="Calibri"/>
                <a:cs typeface="Calibri"/>
              </a:rPr>
              <a:t>CSRs have </a:t>
            </a:r>
            <a:r>
              <a:rPr sz="2400" b="1" spc="-530" dirty="0">
                <a:solidFill>
                  <a:srgbClr val="3B3B3B"/>
                </a:solidFill>
                <a:latin typeface="Calibri"/>
                <a:cs typeface="Calibri"/>
              </a:rPr>
              <a:t> </a:t>
            </a:r>
            <a:r>
              <a:rPr sz="2400" b="1" dirty="0">
                <a:solidFill>
                  <a:srgbClr val="3B3B3B"/>
                </a:solidFill>
                <a:latin typeface="Calibri"/>
                <a:cs typeface="Calibri"/>
              </a:rPr>
              <a:t>Supervisor</a:t>
            </a:r>
            <a:r>
              <a:rPr sz="2400" b="1" spc="-25" dirty="0">
                <a:solidFill>
                  <a:srgbClr val="3B3B3B"/>
                </a:solidFill>
                <a:latin typeface="Calibri"/>
                <a:cs typeface="Calibri"/>
              </a:rPr>
              <a:t> </a:t>
            </a:r>
            <a:r>
              <a:rPr sz="2400" b="1" dirty="0">
                <a:solidFill>
                  <a:srgbClr val="3B3B3B"/>
                </a:solidFill>
                <a:latin typeface="Calibri"/>
                <a:cs typeface="Calibri"/>
              </a:rPr>
              <a:t>mode</a:t>
            </a:r>
            <a:r>
              <a:rPr sz="2400" b="1" spc="-20" dirty="0">
                <a:solidFill>
                  <a:srgbClr val="3B3B3B"/>
                </a:solidFill>
                <a:latin typeface="Calibri"/>
                <a:cs typeface="Calibri"/>
              </a:rPr>
              <a:t> </a:t>
            </a:r>
            <a:r>
              <a:rPr sz="2400" b="1" spc="-5" dirty="0">
                <a:solidFill>
                  <a:srgbClr val="3B3B3B"/>
                </a:solidFill>
                <a:latin typeface="Calibri"/>
                <a:cs typeface="Calibri"/>
              </a:rPr>
              <a:t>equivalents</a:t>
            </a:r>
            <a:endParaRPr sz="2400">
              <a:latin typeface="Calibri"/>
              <a:cs typeface="Calibri"/>
            </a:endParaRPr>
          </a:p>
          <a:p>
            <a:pPr marL="850265" marR="5080" indent="-355600">
              <a:lnSpc>
                <a:spcPts val="2160"/>
              </a:lnSpc>
              <a:spcBef>
                <a:spcPts val="25"/>
              </a:spcBef>
              <a:tabLst>
                <a:tab pos="850265" algn="l"/>
              </a:tabLst>
            </a:pPr>
            <a:r>
              <a:rPr sz="2000" dirty="0">
                <a:solidFill>
                  <a:srgbClr val="797979"/>
                </a:solidFill>
                <a:latin typeface="Arial MT"/>
                <a:cs typeface="Arial MT"/>
              </a:rPr>
              <a:t>–	</a:t>
            </a:r>
            <a:r>
              <a:rPr sz="2000" spc="-5" dirty="0">
                <a:solidFill>
                  <a:srgbClr val="797979"/>
                </a:solidFill>
                <a:latin typeface="Calibri"/>
                <a:cs typeface="Calibri"/>
              </a:rPr>
              <a:t>Supervisor </a:t>
            </a:r>
            <a:r>
              <a:rPr sz="2000" dirty="0">
                <a:solidFill>
                  <a:srgbClr val="797979"/>
                </a:solidFill>
                <a:latin typeface="Calibri"/>
                <a:cs typeface="Calibri"/>
              </a:rPr>
              <a:t>mode CSRs can </a:t>
            </a:r>
            <a:r>
              <a:rPr sz="2000" spc="-5" dirty="0">
                <a:solidFill>
                  <a:srgbClr val="797979"/>
                </a:solidFill>
                <a:latin typeface="Calibri"/>
                <a:cs typeface="Calibri"/>
              </a:rPr>
              <a:t>be used </a:t>
            </a:r>
            <a:r>
              <a:rPr sz="2000" dirty="0">
                <a:solidFill>
                  <a:srgbClr val="797979"/>
                </a:solidFill>
                <a:latin typeface="Calibri"/>
                <a:cs typeface="Calibri"/>
              </a:rPr>
              <a:t>to control the </a:t>
            </a:r>
            <a:r>
              <a:rPr sz="2000" spc="-440" dirty="0">
                <a:solidFill>
                  <a:srgbClr val="797979"/>
                </a:solidFill>
                <a:latin typeface="Calibri"/>
                <a:cs typeface="Calibri"/>
              </a:rPr>
              <a:t> </a:t>
            </a:r>
            <a:r>
              <a:rPr sz="2000" spc="-5" dirty="0">
                <a:solidFill>
                  <a:srgbClr val="797979"/>
                </a:solidFill>
                <a:latin typeface="Calibri"/>
                <a:cs typeface="Calibri"/>
              </a:rPr>
              <a:t>state</a:t>
            </a:r>
            <a:r>
              <a:rPr sz="2000" dirty="0">
                <a:solidFill>
                  <a:srgbClr val="797979"/>
                </a:solidFill>
                <a:latin typeface="Calibri"/>
                <a:cs typeface="Calibri"/>
              </a:rPr>
              <a:t> </a:t>
            </a:r>
            <a:r>
              <a:rPr sz="2000" spc="-5" dirty="0">
                <a:solidFill>
                  <a:srgbClr val="797979"/>
                </a:solidFill>
                <a:latin typeface="Calibri"/>
                <a:cs typeface="Calibri"/>
              </a:rPr>
              <a:t>of</a:t>
            </a:r>
            <a:r>
              <a:rPr sz="2000" spc="-10" dirty="0">
                <a:solidFill>
                  <a:srgbClr val="797979"/>
                </a:solidFill>
                <a:latin typeface="Calibri"/>
                <a:cs typeface="Calibri"/>
              </a:rPr>
              <a:t> </a:t>
            </a:r>
            <a:r>
              <a:rPr sz="2000" spc="-5" dirty="0">
                <a:solidFill>
                  <a:srgbClr val="797979"/>
                </a:solidFill>
                <a:latin typeface="Calibri"/>
                <a:cs typeface="Calibri"/>
              </a:rPr>
              <a:t>Supervisor </a:t>
            </a:r>
            <a:r>
              <a:rPr sz="2000" dirty="0">
                <a:solidFill>
                  <a:srgbClr val="797979"/>
                </a:solidFill>
                <a:latin typeface="Calibri"/>
                <a:cs typeface="Calibri"/>
              </a:rPr>
              <a:t>and</a:t>
            </a:r>
            <a:r>
              <a:rPr sz="2000" spc="-5" dirty="0">
                <a:solidFill>
                  <a:srgbClr val="797979"/>
                </a:solidFill>
                <a:latin typeface="Calibri"/>
                <a:cs typeface="Calibri"/>
              </a:rPr>
              <a:t> User</a:t>
            </a:r>
            <a:r>
              <a:rPr sz="2000" spc="10" dirty="0">
                <a:solidFill>
                  <a:srgbClr val="797979"/>
                </a:solidFill>
                <a:latin typeface="Calibri"/>
                <a:cs typeface="Calibri"/>
              </a:rPr>
              <a:t> </a:t>
            </a:r>
            <a:r>
              <a:rPr sz="2000" dirty="0">
                <a:solidFill>
                  <a:srgbClr val="797979"/>
                </a:solidFill>
                <a:latin typeface="Calibri"/>
                <a:cs typeface="Calibri"/>
              </a:rPr>
              <a:t>Modes.</a:t>
            </a:r>
            <a:endParaRPr sz="2000">
              <a:latin typeface="Calibri"/>
              <a:cs typeface="Calibri"/>
            </a:endParaRPr>
          </a:p>
        </p:txBody>
      </p:sp>
      <p:sp>
        <p:nvSpPr>
          <p:cNvPr id="4" name="object 4"/>
          <p:cNvSpPr txBox="1"/>
          <p:nvPr/>
        </p:nvSpPr>
        <p:spPr>
          <a:xfrm>
            <a:off x="1476247" y="2522931"/>
            <a:ext cx="5332730" cy="1428750"/>
          </a:xfrm>
          <a:prstGeom prst="rect">
            <a:avLst/>
          </a:prstGeom>
        </p:spPr>
        <p:txBody>
          <a:bodyPr vert="horz" wrap="square" lIns="0" tIns="47625" rIns="0" bIns="0" rtlCol="0">
            <a:spAutoFit/>
          </a:bodyPr>
          <a:lstStyle/>
          <a:p>
            <a:pPr marL="367665" marR="5080" indent="-355600">
              <a:lnSpc>
                <a:spcPts val="2160"/>
              </a:lnSpc>
              <a:spcBef>
                <a:spcPts val="375"/>
              </a:spcBef>
              <a:buFont typeface="Arial MT"/>
              <a:buChar char="–"/>
              <a:tabLst>
                <a:tab pos="367665" algn="l"/>
                <a:tab pos="368300" algn="l"/>
              </a:tabLst>
            </a:pPr>
            <a:r>
              <a:rPr sz="2000" dirty="0">
                <a:solidFill>
                  <a:srgbClr val="797979"/>
                </a:solidFill>
                <a:latin typeface="Calibri"/>
                <a:cs typeface="Calibri"/>
              </a:rPr>
              <a:t>Most</a:t>
            </a:r>
            <a:r>
              <a:rPr sz="2000" spc="5" dirty="0">
                <a:solidFill>
                  <a:srgbClr val="797979"/>
                </a:solidFill>
                <a:latin typeface="Calibri"/>
                <a:cs typeface="Calibri"/>
              </a:rPr>
              <a:t> </a:t>
            </a:r>
            <a:r>
              <a:rPr sz="2000" spc="-5" dirty="0">
                <a:solidFill>
                  <a:srgbClr val="797979"/>
                </a:solidFill>
                <a:latin typeface="Calibri"/>
                <a:cs typeface="Calibri"/>
              </a:rPr>
              <a:t>equivalent</a:t>
            </a:r>
            <a:r>
              <a:rPr sz="2000" spc="5" dirty="0">
                <a:solidFill>
                  <a:srgbClr val="797979"/>
                </a:solidFill>
                <a:latin typeface="Calibri"/>
                <a:cs typeface="Calibri"/>
              </a:rPr>
              <a:t> </a:t>
            </a:r>
            <a:r>
              <a:rPr sz="2000" spc="-5" dirty="0">
                <a:solidFill>
                  <a:srgbClr val="797979"/>
                </a:solidFill>
                <a:latin typeface="Calibri"/>
                <a:cs typeface="Calibri"/>
              </a:rPr>
              <a:t>Supervisor</a:t>
            </a:r>
            <a:r>
              <a:rPr sz="2000" dirty="0">
                <a:solidFill>
                  <a:srgbClr val="797979"/>
                </a:solidFill>
                <a:latin typeface="Calibri"/>
                <a:cs typeface="Calibri"/>
              </a:rPr>
              <a:t> </a:t>
            </a:r>
            <a:r>
              <a:rPr sz="2000" spc="-5" dirty="0">
                <a:solidFill>
                  <a:srgbClr val="797979"/>
                </a:solidFill>
                <a:latin typeface="Calibri"/>
                <a:cs typeface="Calibri"/>
              </a:rPr>
              <a:t>CSRs</a:t>
            </a:r>
            <a:r>
              <a:rPr sz="2000" spc="-10" dirty="0">
                <a:solidFill>
                  <a:srgbClr val="797979"/>
                </a:solidFill>
                <a:latin typeface="Calibri"/>
                <a:cs typeface="Calibri"/>
              </a:rPr>
              <a:t> </a:t>
            </a:r>
            <a:r>
              <a:rPr sz="2000" spc="-5" dirty="0">
                <a:solidFill>
                  <a:srgbClr val="797979"/>
                </a:solidFill>
                <a:latin typeface="Calibri"/>
                <a:cs typeface="Calibri"/>
              </a:rPr>
              <a:t>have </a:t>
            </a:r>
            <a:r>
              <a:rPr sz="2000" dirty="0">
                <a:solidFill>
                  <a:srgbClr val="797979"/>
                </a:solidFill>
                <a:latin typeface="Calibri"/>
                <a:cs typeface="Calibri"/>
              </a:rPr>
              <a:t>the</a:t>
            </a:r>
            <a:r>
              <a:rPr sz="2000" spc="5" dirty="0">
                <a:solidFill>
                  <a:srgbClr val="797979"/>
                </a:solidFill>
                <a:latin typeface="Calibri"/>
                <a:cs typeface="Calibri"/>
              </a:rPr>
              <a:t> </a:t>
            </a:r>
            <a:r>
              <a:rPr sz="2000" spc="-5" dirty="0">
                <a:solidFill>
                  <a:srgbClr val="797979"/>
                </a:solidFill>
                <a:latin typeface="Calibri"/>
                <a:cs typeface="Calibri"/>
              </a:rPr>
              <a:t>same </a:t>
            </a:r>
            <a:r>
              <a:rPr sz="2000" spc="-434" dirty="0">
                <a:solidFill>
                  <a:srgbClr val="797979"/>
                </a:solidFill>
                <a:latin typeface="Calibri"/>
                <a:cs typeface="Calibri"/>
              </a:rPr>
              <a:t> </a:t>
            </a:r>
            <a:r>
              <a:rPr sz="2000" dirty="0">
                <a:solidFill>
                  <a:srgbClr val="797979"/>
                </a:solidFill>
                <a:latin typeface="Calibri"/>
                <a:cs typeface="Calibri"/>
              </a:rPr>
              <a:t>mapping as </a:t>
            </a:r>
            <a:r>
              <a:rPr sz="2000" spc="-5" dirty="0">
                <a:solidFill>
                  <a:srgbClr val="797979"/>
                </a:solidFill>
                <a:latin typeface="Calibri"/>
                <a:cs typeface="Calibri"/>
              </a:rPr>
              <a:t>Machine </a:t>
            </a:r>
            <a:r>
              <a:rPr sz="2000" dirty="0">
                <a:solidFill>
                  <a:srgbClr val="797979"/>
                </a:solidFill>
                <a:latin typeface="Calibri"/>
                <a:cs typeface="Calibri"/>
              </a:rPr>
              <a:t>mode without </a:t>
            </a:r>
            <a:r>
              <a:rPr sz="2000" spc="-5" dirty="0">
                <a:solidFill>
                  <a:srgbClr val="797979"/>
                </a:solidFill>
                <a:latin typeface="Calibri"/>
                <a:cs typeface="Calibri"/>
              </a:rPr>
              <a:t>Machine </a:t>
            </a:r>
            <a:r>
              <a:rPr sz="2000" dirty="0">
                <a:solidFill>
                  <a:srgbClr val="797979"/>
                </a:solidFill>
                <a:latin typeface="Calibri"/>
                <a:cs typeface="Calibri"/>
              </a:rPr>
              <a:t> mode</a:t>
            </a:r>
            <a:r>
              <a:rPr sz="2000" spc="-20" dirty="0">
                <a:solidFill>
                  <a:srgbClr val="797979"/>
                </a:solidFill>
                <a:latin typeface="Calibri"/>
                <a:cs typeface="Calibri"/>
              </a:rPr>
              <a:t> </a:t>
            </a:r>
            <a:r>
              <a:rPr sz="2000" dirty="0">
                <a:solidFill>
                  <a:srgbClr val="797979"/>
                </a:solidFill>
                <a:latin typeface="Calibri"/>
                <a:cs typeface="Calibri"/>
              </a:rPr>
              <a:t>control</a:t>
            </a:r>
            <a:r>
              <a:rPr sz="2000" spc="-20" dirty="0">
                <a:solidFill>
                  <a:srgbClr val="797979"/>
                </a:solidFill>
                <a:latin typeface="Calibri"/>
                <a:cs typeface="Calibri"/>
              </a:rPr>
              <a:t> </a:t>
            </a:r>
            <a:r>
              <a:rPr sz="2000" spc="-5" dirty="0">
                <a:solidFill>
                  <a:srgbClr val="797979"/>
                </a:solidFill>
                <a:latin typeface="Calibri"/>
                <a:cs typeface="Calibri"/>
              </a:rPr>
              <a:t>bits</a:t>
            </a:r>
            <a:endParaRPr sz="2000">
              <a:latin typeface="Calibri"/>
              <a:cs typeface="Calibri"/>
            </a:endParaRPr>
          </a:p>
          <a:p>
            <a:pPr marL="367665" marR="321945" indent="-355600">
              <a:lnSpc>
                <a:spcPts val="2160"/>
              </a:lnSpc>
              <a:spcBef>
                <a:spcPts val="5"/>
              </a:spcBef>
              <a:buFont typeface="Arial MT"/>
              <a:buChar char="–"/>
              <a:tabLst>
                <a:tab pos="367665" algn="l"/>
                <a:tab pos="368300" algn="l"/>
              </a:tabLst>
            </a:pPr>
            <a:r>
              <a:rPr sz="2000" i="1" spc="-5" dirty="0">
                <a:solidFill>
                  <a:srgbClr val="797979"/>
                </a:solidFill>
                <a:latin typeface="Calibri"/>
                <a:cs typeface="Calibri"/>
              </a:rPr>
              <a:t>sstatus, stvec, sip, sie, sepc, scause, </a:t>
            </a:r>
            <a:r>
              <a:rPr sz="2000" i="1" dirty="0">
                <a:solidFill>
                  <a:srgbClr val="797979"/>
                </a:solidFill>
                <a:latin typeface="Calibri"/>
                <a:cs typeface="Calibri"/>
              </a:rPr>
              <a:t>satp</a:t>
            </a:r>
            <a:r>
              <a:rPr sz="2000" dirty="0">
                <a:solidFill>
                  <a:srgbClr val="797979"/>
                </a:solidFill>
                <a:latin typeface="Calibri"/>
                <a:cs typeface="Calibri"/>
              </a:rPr>
              <a:t>, and </a:t>
            </a:r>
            <a:r>
              <a:rPr sz="2000" spc="-440" dirty="0">
                <a:solidFill>
                  <a:srgbClr val="797979"/>
                </a:solidFill>
                <a:latin typeface="Calibri"/>
                <a:cs typeface="Calibri"/>
              </a:rPr>
              <a:t> </a:t>
            </a:r>
            <a:r>
              <a:rPr sz="2000" spc="-5" dirty="0">
                <a:solidFill>
                  <a:srgbClr val="797979"/>
                </a:solidFill>
                <a:latin typeface="Calibri"/>
                <a:cs typeface="Calibri"/>
              </a:rPr>
              <a:t>more</a:t>
            </a:r>
            <a:endParaRPr sz="2000">
              <a:latin typeface="Calibri"/>
              <a:cs typeface="Calibri"/>
            </a:endParaRPr>
          </a:p>
        </p:txBody>
      </p:sp>
      <p:sp>
        <p:nvSpPr>
          <p:cNvPr id="5" name="object 5"/>
          <p:cNvSpPr txBox="1"/>
          <p:nvPr/>
        </p:nvSpPr>
        <p:spPr>
          <a:xfrm>
            <a:off x="993139" y="3886327"/>
            <a:ext cx="5668010" cy="2131994"/>
          </a:xfrm>
          <a:prstGeom prst="rect">
            <a:avLst/>
          </a:prstGeom>
        </p:spPr>
        <p:txBody>
          <a:bodyPr vert="horz" wrap="square" lIns="0" tIns="53975" rIns="0" bIns="0" rtlCol="0">
            <a:spAutoFit/>
          </a:bodyPr>
          <a:lstStyle/>
          <a:p>
            <a:pPr marL="393700" marR="5080" indent="-381000">
              <a:lnSpc>
                <a:spcPts val="2590"/>
              </a:lnSpc>
              <a:spcBef>
                <a:spcPts val="425"/>
              </a:spcBef>
              <a:buFont typeface="Arial MT"/>
              <a:buChar char="•"/>
              <a:tabLst>
                <a:tab pos="393065" algn="l"/>
                <a:tab pos="393700" algn="l"/>
              </a:tabLst>
            </a:pPr>
            <a:r>
              <a:rPr sz="2400" b="1" i="1" spc="-5" dirty="0">
                <a:solidFill>
                  <a:srgbClr val="3B3B3B"/>
                </a:solidFill>
                <a:latin typeface="Calibri"/>
                <a:cs typeface="Calibri"/>
              </a:rPr>
              <a:t>satp</a:t>
            </a:r>
            <a:r>
              <a:rPr sz="2400" b="1" i="1" spc="-25" dirty="0">
                <a:solidFill>
                  <a:srgbClr val="3B3B3B"/>
                </a:solidFill>
                <a:latin typeface="Calibri"/>
                <a:cs typeface="Calibri"/>
              </a:rPr>
              <a:t> </a:t>
            </a:r>
            <a:r>
              <a:rPr sz="2400" b="1" i="1" dirty="0">
                <a:solidFill>
                  <a:srgbClr val="3B3B3B"/>
                </a:solidFill>
                <a:latin typeface="Calibri"/>
                <a:cs typeface="Calibri"/>
              </a:rPr>
              <a:t>-</a:t>
            </a:r>
            <a:r>
              <a:rPr sz="2400" b="1" i="1" spc="-25" dirty="0">
                <a:solidFill>
                  <a:srgbClr val="3B3B3B"/>
                </a:solidFill>
                <a:latin typeface="Calibri"/>
                <a:cs typeface="Calibri"/>
              </a:rPr>
              <a:t> </a:t>
            </a:r>
            <a:r>
              <a:rPr sz="2400" b="1" dirty="0">
                <a:solidFill>
                  <a:srgbClr val="3B3B3B"/>
                </a:solidFill>
                <a:latin typeface="Calibri"/>
                <a:cs typeface="Calibri"/>
              </a:rPr>
              <a:t>Supervisor</a:t>
            </a:r>
            <a:r>
              <a:rPr sz="2400" b="1" spc="-20" dirty="0">
                <a:solidFill>
                  <a:srgbClr val="3B3B3B"/>
                </a:solidFill>
                <a:latin typeface="Calibri"/>
                <a:cs typeface="Calibri"/>
              </a:rPr>
              <a:t> </a:t>
            </a:r>
            <a:r>
              <a:rPr sz="2400" b="1" dirty="0">
                <a:solidFill>
                  <a:srgbClr val="3B3B3B"/>
                </a:solidFill>
                <a:latin typeface="Calibri"/>
                <a:cs typeface="Calibri"/>
              </a:rPr>
              <a:t>Address</a:t>
            </a:r>
            <a:r>
              <a:rPr sz="2400" b="1" spc="-10" dirty="0">
                <a:solidFill>
                  <a:srgbClr val="3B3B3B"/>
                </a:solidFill>
                <a:latin typeface="Calibri"/>
                <a:cs typeface="Calibri"/>
              </a:rPr>
              <a:t> </a:t>
            </a:r>
            <a:r>
              <a:rPr sz="2400" b="1" dirty="0">
                <a:solidFill>
                  <a:srgbClr val="3B3B3B"/>
                </a:solidFill>
                <a:latin typeface="Calibri"/>
                <a:cs typeface="Calibri"/>
              </a:rPr>
              <a:t>Translation</a:t>
            </a:r>
            <a:r>
              <a:rPr sz="2400" b="1" spc="-15" dirty="0">
                <a:solidFill>
                  <a:srgbClr val="3B3B3B"/>
                </a:solidFill>
                <a:latin typeface="Calibri"/>
                <a:cs typeface="Calibri"/>
              </a:rPr>
              <a:t> </a:t>
            </a:r>
            <a:r>
              <a:rPr sz="2400" b="1" dirty="0">
                <a:solidFill>
                  <a:srgbClr val="3B3B3B"/>
                </a:solidFill>
                <a:latin typeface="Calibri"/>
                <a:cs typeface="Calibri"/>
              </a:rPr>
              <a:t>and </a:t>
            </a:r>
            <a:r>
              <a:rPr sz="2400" b="1" spc="-530" dirty="0">
                <a:solidFill>
                  <a:srgbClr val="3B3B3B"/>
                </a:solidFill>
                <a:latin typeface="Calibri"/>
                <a:cs typeface="Calibri"/>
              </a:rPr>
              <a:t> </a:t>
            </a:r>
            <a:r>
              <a:rPr sz="2400" b="1" spc="-5" dirty="0">
                <a:solidFill>
                  <a:srgbClr val="3B3B3B"/>
                </a:solidFill>
                <a:latin typeface="Calibri"/>
                <a:cs typeface="Calibri"/>
              </a:rPr>
              <a:t>Protection</a:t>
            </a:r>
            <a:r>
              <a:rPr sz="2400" b="1" spc="-10" dirty="0">
                <a:solidFill>
                  <a:srgbClr val="3B3B3B"/>
                </a:solidFill>
                <a:latin typeface="Calibri"/>
                <a:cs typeface="Calibri"/>
              </a:rPr>
              <a:t> </a:t>
            </a:r>
            <a:r>
              <a:rPr sz="2400" b="1" dirty="0">
                <a:solidFill>
                  <a:srgbClr val="3B3B3B"/>
                </a:solidFill>
                <a:latin typeface="Calibri"/>
                <a:cs typeface="Calibri"/>
              </a:rPr>
              <a:t>Register</a:t>
            </a:r>
            <a:endParaRPr sz="2400" dirty="0">
              <a:latin typeface="Calibri"/>
              <a:cs typeface="Calibri"/>
            </a:endParaRPr>
          </a:p>
          <a:p>
            <a:pPr marL="850265" marR="541655" indent="-355600">
              <a:lnSpc>
                <a:spcPts val="2160"/>
              </a:lnSpc>
              <a:spcBef>
                <a:spcPts val="25"/>
              </a:spcBef>
              <a:tabLst>
                <a:tab pos="850265" algn="l"/>
              </a:tabLst>
            </a:pPr>
            <a:r>
              <a:rPr sz="2000" dirty="0">
                <a:solidFill>
                  <a:srgbClr val="797979"/>
                </a:solidFill>
                <a:latin typeface="Arial MT"/>
                <a:cs typeface="Arial MT"/>
              </a:rPr>
              <a:t>–	</a:t>
            </a:r>
            <a:r>
              <a:rPr sz="2000" spc="-5" dirty="0">
                <a:solidFill>
                  <a:srgbClr val="797979"/>
                </a:solidFill>
                <a:latin typeface="Calibri"/>
                <a:cs typeface="Calibri"/>
              </a:rPr>
              <a:t>Used </a:t>
            </a:r>
            <a:r>
              <a:rPr sz="2000" dirty="0">
                <a:solidFill>
                  <a:srgbClr val="797979"/>
                </a:solidFill>
                <a:latin typeface="Calibri"/>
                <a:cs typeface="Calibri"/>
              </a:rPr>
              <a:t>to control </a:t>
            </a:r>
            <a:r>
              <a:rPr sz="2000" spc="-5" dirty="0">
                <a:solidFill>
                  <a:srgbClr val="797979"/>
                </a:solidFill>
                <a:latin typeface="Calibri"/>
                <a:cs typeface="Calibri"/>
              </a:rPr>
              <a:t>Supervisor </a:t>
            </a:r>
            <a:r>
              <a:rPr sz="2000" dirty="0">
                <a:solidFill>
                  <a:srgbClr val="797979"/>
                </a:solidFill>
                <a:latin typeface="Calibri"/>
                <a:cs typeface="Calibri"/>
              </a:rPr>
              <a:t>mode address </a:t>
            </a:r>
            <a:r>
              <a:rPr sz="2000" spc="-440" dirty="0">
                <a:solidFill>
                  <a:srgbClr val="797979"/>
                </a:solidFill>
                <a:latin typeface="Calibri"/>
                <a:cs typeface="Calibri"/>
              </a:rPr>
              <a:t> </a:t>
            </a:r>
            <a:r>
              <a:rPr sz="2000" dirty="0">
                <a:solidFill>
                  <a:srgbClr val="797979"/>
                </a:solidFill>
                <a:latin typeface="Calibri"/>
                <a:cs typeface="Calibri"/>
              </a:rPr>
              <a:t>translation</a:t>
            </a:r>
            <a:r>
              <a:rPr sz="2000" spc="5" dirty="0">
                <a:solidFill>
                  <a:srgbClr val="797979"/>
                </a:solidFill>
                <a:latin typeface="Calibri"/>
                <a:cs typeface="Calibri"/>
              </a:rPr>
              <a:t> </a:t>
            </a:r>
            <a:r>
              <a:rPr sz="2000" dirty="0">
                <a:solidFill>
                  <a:srgbClr val="797979"/>
                </a:solidFill>
                <a:latin typeface="Calibri"/>
                <a:cs typeface="Calibri"/>
              </a:rPr>
              <a:t>and</a:t>
            </a:r>
            <a:r>
              <a:rPr sz="2000" spc="-5" dirty="0">
                <a:solidFill>
                  <a:srgbClr val="797979"/>
                </a:solidFill>
                <a:latin typeface="Calibri"/>
                <a:cs typeface="Calibri"/>
              </a:rPr>
              <a:t> protection</a:t>
            </a:r>
            <a:endParaRPr lang="en-US" sz="2000" spc="-5" dirty="0">
              <a:solidFill>
                <a:srgbClr val="797979"/>
              </a:solidFill>
              <a:latin typeface="Calibri"/>
              <a:cs typeface="Calibri"/>
            </a:endParaRPr>
          </a:p>
          <a:p>
            <a:pPr marL="850265" marR="541655" indent="-355600">
              <a:lnSpc>
                <a:spcPts val="2160"/>
              </a:lnSpc>
              <a:spcBef>
                <a:spcPts val="25"/>
              </a:spcBef>
              <a:tabLst>
                <a:tab pos="850265" algn="l"/>
              </a:tabLst>
            </a:pPr>
            <a:r>
              <a:rPr lang="en-US" sz="2000" dirty="0">
                <a:solidFill>
                  <a:srgbClr val="797979"/>
                </a:solidFill>
                <a:latin typeface="Arial MT"/>
                <a:cs typeface="Arial MT"/>
              </a:rPr>
              <a:t>–	</a:t>
            </a:r>
            <a:r>
              <a:rPr lang="en-US" sz="2000" spc="-5" dirty="0">
                <a:solidFill>
                  <a:srgbClr val="797979"/>
                </a:solidFill>
                <a:latin typeface="Calibri"/>
                <a:cs typeface="Calibri"/>
              </a:rPr>
              <a:t>Virtual Memory is only supported in Supervisor </a:t>
            </a:r>
            <a:r>
              <a:rPr lang="en-US" sz="2000" dirty="0">
                <a:solidFill>
                  <a:srgbClr val="797979"/>
                </a:solidFill>
                <a:latin typeface="Calibri"/>
                <a:cs typeface="Calibri"/>
              </a:rPr>
              <a:t>mode</a:t>
            </a:r>
            <a:endParaRPr lang="en-US" sz="2000" spc="-5" dirty="0">
              <a:solidFill>
                <a:srgbClr val="797979"/>
              </a:solidFill>
              <a:latin typeface="Calibri"/>
              <a:cs typeface="Calibri"/>
            </a:endParaRPr>
          </a:p>
          <a:p>
            <a:pPr marL="850265" marR="541655" indent="-355600">
              <a:lnSpc>
                <a:spcPts val="2160"/>
              </a:lnSpc>
              <a:spcBef>
                <a:spcPts val="25"/>
              </a:spcBef>
              <a:tabLst>
                <a:tab pos="850265" algn="l"/>
              </a:tabLst>
            </a:pPr>
            <a:endParaRPr sz="2000" dirty="0">
              <a:latin typeface="Calibri"/>
              <a:cs typeface="Calibri"/>
            </a:endParaRPr>
          </a:p>
        </p:txBody>
      </p:sp>
      <p:graphicFrame>
        <p:nvGraphicFramePr>
          <p:cNvPr id="6" name="object 6"/>
          <p:cNvGraphicFramePr>
            <a:graphicFrameLocks noGrp="1"/>
          </p:cNvGraphicFramePr>
          <p:nvPr/>
        </p:nvGraphicFramePr>
        <p:xfrm>
          <a:off x="7234173" y="2109597"/>
          <a:ext cx="4710430" cy="1097405"/>
        </p:xfrm>
        <a:graphic>
          <a:graphicData uri="http://schemas.openxmlformats.org/drawingml/2006/table">
            <a:tbl>
              <a:tblPr firstRow="1" bandRow="1">
                <a:tableStyleId>{2D5ABB26-0587-4C30-8999-92F81FD0307C}</a:tableStyleId>
              </a:tblPr>
              <a:tblGrid>
                <a:gridCol w="658495">
                  <a:extLst>
                    <a:ext uri="{9D8B030D-6E8A-4147-A177-3AD203B41FA5}">
                      <a16:colId xmlns:a16="http://schemas.microsoft.com/office/drawing/2014/main" val="20000"/>
                    </a:ext>
                  </a:extLst>
                </a:gridCol>
                <a:gridCol w="1061720">
                  <a:extLst>
                    <a:ext uri="{9D8B030D-6E8A-4147-A177-3AD203B41FA5}">
                      <a16:colId xmlns:a16="http://schemas.microsoft.com/office/drawing/2014/main" val="20001"/>
                    </a:ext>
                  </a:extLst>
                </a:gridCol>
                <a:gridCol w="2990215">
                  <a:extLst>
                    <a:ext uri="{9D8B030D-6E8A-4147-A177-3AD203B41FA5}">
                      <a16:colId xmlns:a16="http://schemas.microsoft.com/office/drawing/2014/main" val="20002"/>
                    </a:ext>
                  </a:extLst>
                </a:gridCol>
              </a:tblGrid>
              <a:tr h="274447">
                <a:tc>
                  <a:txBody>
                    <a:bodyPr/>
                    <a:lstStyle/>
                    <a:p>
                      <a:pPr algn="ctr">
                        <a:lnSpc>
                          <a:spcPct val="100000"/>
                        </a:lnSpc>
                        <a:spcBef>
                          <a:spcPts val="290"/>
                        </a:spcBef>
                      </a:pPr>
                      <a:r>
                        <a:rPr sz="1200" b="1" dirty="0">
                          <a:solidFill>
                            <a:srgbClr val="FFFFFF"/>
                          </a:solidFill>
                          <a:latin typeface="Calibri"/>
                          <a:cs typeface="Calibri"/>
                        </a:rPr>
                        <a:t>Bits</a:t>
                      </a:r>
                      <a:endParaRPr sz="1200">
                        <a:latin typeface="Calibri"/>
                        <a:cs typeface="Calibri"/>
                      </a:endParaRPr>
                    </a:p>
                  </a:txBody>
                  <a:tcPr marL="0" marR="0" marT="3683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999999"/>
                    </a:solidFill>
                  </a:tcPr>
                </a:tc>
                <a:tc>
                  <a:txBody>
                    <a:bodyPr/>
                    <a:lstStyle/>
                    <a:p>
                      <a:pPr algn="ctr">
                        <a:lnSpc>
                          <a:spcPct val="100000"/>
                        </a:lnSpc>
                        <a:spcBef>
                          <a:spcPts val="290"/>
                        </a:spcBef>
                      </a:pPr>
                      <a:r>
                        <a:rPr sz="1200" b="1" spc="-5" dirty="0">
                          <a:solidFill>
                            <a:srgbClr val="FFFFFF"/>
                          </a:solidFill>
                          <a:latin typeface="Calibri"/>
                          <a:cs typeface="Calibri"/>
                        </a:rPr>
                        <a:t>Field</a:t>
                      </a:r>
                      <a:r>
                        <a:rPr sz="1200" b="1" spc="-25" dirty="0">
                          <a:solidFill>
                            <a:srgbClr val="FFFFFF"/>
                          </a:solidFill>
                          <a:latin typeface="Calibri"/>
                          <a:cs typeface="Calibri"/>
                        </a:rPr>
                        <a:t> </a:t>
                      </a:r>
                      <a:r>
                        <a:rPr sz="1200" b="1" spc="-5" dirty="0">
                          <a:solidFill>
                            <a:srgbClr val="FFFFFF"/>
                          </a:solidFill>
                          <a:latin typeface="Calibri"/>
                          <a:cs typeface="Calibri"/>
                        </a:rPr>
                        <a:t>Name</a:t>
                      </a:r>
                      <a:endParaRPr sz="1200">
                        <a:latin typeface="Calibri"/>
                        <a:cs typeface="Calibri"/>
                      </a:endParaRPr>
                    </a:p>
                  </a:txBody>
                  <a:tcPr marL="0" marR="0" marT="3683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999999"/>
                    </a:solidFill>
                  </a:tcPr>
                </a:tc>
                <a:tc>
                  <a:txBody>
                    <a:bodyPr/>
                    <a:lstStyle/>
                    <a:p>
                      <a:pPr marL="1905" algn="ctr">
                        <a:lnSpc>
                          <a:spcPct val="100000"/>
                        </a:lnSpc>
                        <a:spcBef>
                          <a:spcPts val="290"/>
                        </a:spcBef>
                      </a:pPr>
                      <a:r>
                        <a:rPr sz="1200" b="1" dirty="0">
                          <a:solidFill>
                            <a:srgbClr val="FFFFFF"/>
                          </a:solidFill>
                          <a:latin typeface="Calibri"/>
                          <a:cs typeface="Calibri"/>
                        </a:rPr>
                        <a:t>Description</a:t>
                      </a:r>
                      <a:endParaRPr sz="1200">
                        <a:latin typeface="Calibri"/>
                        <a:cs typeface="Calibri"/>
                      </a:endParaRPr>
                    </a:p>
                  </a:txBody>
                  <a:tcPr marL="0" marR="0" marT="3683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99"/>
                    </a:solidFill>
                  </a:tcPr>
                </a:tc>
                <a:extLst>
                  <a:ext uri="{0D108BD9-81ED-4DB2-BD59-A6C34878D82A}">
                    <a16:rowId xmlns:a16="http://schemas.microsoft.com/office/drawing/2014/main" val="10000"/>
                  </a:ext>
                </a:extLst>
              </a:tr>
              <a:tr h="274319">
                <a:tc>
                  <a:txBody>
                    <a:bodyPr/>
                    <a:lstStyle/>
                    <a:p>
                      <a:pPr algn="ctr">
                        <a:lnSpc>
                          <a:spcPct val="100000"/>
                        </a:lnSpc>
                        <a:spcBef>
                          <a:spcPts val="290"/>
                        </a:spcBef>
                      </a:pPr>
                      <a:r>
                        <a:rPr sz="1200" dirty="0">
                          <a:latin typeface="Calibri"/>
                          <a:cs typeface="Calibri"/>
                        </a:rPr>
                        <a:t>[21:0]</a:t>
                      </a:r>
                      <a:endParaRPr sz="1200">
                        <a:latin typeface="Calibri"/>
                        <a:cs typeface="Calibri"/>
                      </a:endParaRPr>
                    </a:p>
                  </a:txBody>
                  <a:tcPr marL="0" marR="0" marT="3683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0"/>
                        </a:spcBef>
                      </a:pPr>
                      <a:r>
                        <a:rPr sz="1200" dirty="0">
                          <a:latin typeface="Calibri"/>
                          <a:cs typeface="Calibri"/>
                        </a:rPr>
                        <a:t>PPN</a:t>
                      </a:r>
                      <a:endParaRPr sz="1200">
                        <a:latin typeface="Calibri"/>
                        <a:cs typeface="Calibri"/>
                      </a:endParaRPr>
                    </a:p>
                  </a:txBody>
                  <a:tcPr marL="0" marR="0" marT="3683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0"/>
                        </a:spcBef>
                      </a:pPr>
                      <a:r>
                        <a:rPr sz="1200" spc="-5" dirty="0">
                          <a:latin typeface="Calibri"/>
                          <a:cs typeface="Calibri"/>
                        </a:rPr>
                        <a:t>Physical </a:t>
                      </a:r>
                      <a:r>
                        <a:rPr sz="1200" dirty="0">
                          <a:latin typeface="Calibri"/>
                          <a:cs typeface="Calibri"/>
                        </a:rPr>
                        <a:t>Page Number</a:t>
                      </a:r>
                      <a:r>
                        <a:rPr sz="1200" spc="-35" dirty="0">
                          <a:latin typeface="Calibri"/>
                          <a:cs typeface="Calibri"/>
                        </a:rPr>
                        <a:t> </a:t>
                      </a:r>
                      <a:r>
                        <a:rPr sz="1200" spc="-5" dirty="0">
                          <a:latin typeface="Calibri"/>
                          <a:cs typeface="Calibri"/>
                        </a:rPr>
                        <a:t>of </a:t>
                      </a:r>
                      <a:r>
                        <a:rPr sz="1200" dirty="0">
                          <a:latin typeface="Calibri"/>
                          <a:cs typeface="Calibri"/>
                        </a:rPr>
                        <a:t>the</a:t>
                      </a:r>
                      <a:r>
                        <a:rPr sz="1200" spc="-10" dirty="0">
                          <a:latin typeface="Calibri"/>
                          <a:cs typeface="Calibri"/>
                        </a:rPr>
                        <a:t> </a:t>
                      </a:r>
                      <a:r>
                        <a:rPr sz="1200" spc="-5" dirty="0">
                          <a:latin typeface="Calibri"/>
                          <a:cs typeface="Calibri"/>
                        </a:rPr>
                        <a:t>root</a:t>
                      </a:r>
                      <a:r>
                        <a:rPr sz="1200" spc="-15" dirty="0">
                          <a:latin typeface="Calibri"/>
                          <a:cs typeface="Calibri"/>
                        </a:rPr>
                        <a:t> </a:t>
                      </a:r>
                      <a:r>
                        <a:rPr sz="1200" dirty="0">
                          <a:latin typeface="Calibri"/>
                          <a:cs typeface="Calibri"/>
                        </a:rPr>
                        <a:t>page</a:t>
                      </a:r>
                      <a:r>
                        <a:rPr sz="1200" spc="-10" dirty="0">
                          <a:latin typeface="Calibri"/>
                          <a:cs typeface="Calibri"/>
                        </a:rPr>
                        <a:t> </a:t>
                      </a:r>
                      <a:r>
                        <a:rPr sz="1200" dirty="0">
                          <a:latin typeface="Calibri"/>
                          <a:cs typeface="Calibri"/>
                        </a:rPr>
                        <a:t>table</a:t>
                      </a:r>
                      <a:endParaRPr sz="1200">
                        <a:latin typeface="Calibri"/>
                        <a:cs typeface="Calibri"/>
                      </a:endParaRPr>
                    </a:p>
                  </a:txBody>
                  <a:tcPr marL="0" marR="0" marT="3683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1"/>
                  </a:ext>
                </a:extLst>
              </a:tr>
              <a:tr h="274320">
                <a:tc>
                  <a:txBody>
                    <a:bodyPr/>
                    <a:lstStyle/>
                    <a:p>
                      <a:pPr marL="635" algn="ctr">
                        <a:lnSpc>
                          <a:spcPct val="100000"/>
                        </a:lnSpc>
                        <a:spcBef>
                          <a:spcPts val="295"/>
                        </a:spcBef>
                      </a:pPr>
                      <a:r>
                        <a:rPr sz="1200" dirty="0">
                          <a:latin typeface="Calibri"/>
                          <a:cs typeface="Calibri"/>
                        </a:rPr>
                        <a:t>[30:22]</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5"/>
                        </a:spcBef>
                      </a:pPr>
                      <a:r>
                        <a:rPr sz="1200" dirty="0">
                          <a:latin typeface="Calibri"/>
                          <a:cs typeface="Calibri"/>
                        </a:rPr>
                        <a:t>ASID</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ct val="100000"/>
                        </a:lnSpc>
                        <a:spcBef>
                          <a:spcPts val="295"/>
                        </a:spcBef>
                      </a:pPr>
                      <a:r>
                        <a:rPr sz="1200" dirty="0">
                          <a:latin typeface="Calibri"/>
                          <a:cs typeface="Calibri"/>
                        </a:rPr>
                        <a:t>Address</a:t>
                      </a:r>
                      <a:r>
                        <a:rPr sz="1200" spc="-40" dirty="0">
                          <a:latin typeface="Calibri"/>
                          <a:cs typeface="Calibri"/>
                        </a:rPr>
                        <a:t> </a:t>
                      </a:r>
                      <a:r>
                        <a:rPr sz="1200" dirty="0">
                          <a:latin typeface="Calibri"/>
                          <a:cs typeface="Calibri"/>
                        </a:rPr>
                        <a:t>Space</a:t>
                      </a:r>
                      <a:r>
                        <a:rPr sz="1200" spc="-35" dirty="0">
                          <a:latin typeface="Calibri"/>
                          <a:cs typeface="Calibri"/>
                        </a:rPr>
                        <a:t> </a:t>
                      </a:r>
                      <a:r>
                        <a:rPr sz="1200" dirty="0">
                          <a:latin typeface="Calibri"/>
                          <a:cs typeface="Calibri"/>
                        </a:rPr>
                        <a:t>Identifier</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4319">
                <a:tc>
                  <a:txBody>
                    <a:bodyPr/>
                    <a:lstStyle/>
                    <a:p>
                      <a:pPr algn="ctr">
                        <a:lnSpc>
                          <a:spcPct val="100000"/>
                        </a:lnSpc>
                        <a:spcBef>
                          <a:spcPts val="290"/>
                        </a:spcBef>
                      </a:pPr>
                      <a:r>
                        <a:rPr sz="1200" dirty="0">
                          <a:latin typeface="Calibri"/>
                          <a:cs typeface="Calibri"/>
                        </a:rPr>
                        <a:t>31</a:t>
                      </a:r>
                      <a:endParaRPr sz="1200">
                        <a:latin typeface="Calibri"/>
                        <a:cs typeface="Calibri"/>
                      </a:endParaRPr>
                    </a:p>
                  </a:txBody>
                  <a:tcPr marL="0" marR="0" marT="3683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0"/>
                        </a:spcBef>
                      </a:pPr>
                      <a:r>
                        <a:rPr sz="1200" spc="-5" dirty="0">
                          <a:latin typeface="Calibri"/>
                          <a:cs typeface="Calibri"/>
                        </a:rPr>
                        <a:t>MODE</a:t>
                      </a:r>
                      <a:endParaRPr sz="1200">
                        <a:latin typeface="Calibri"/>
                        <a:cs typeface="Calibri"/>
                      </a:endParaRPr>
                    </a:p>
                  </a:txBody>
                  <a:tcPr marL="0" marR="0" marT="3683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0"/>
                        </a:spcBef>
                      </a:pPr>
                      <a:r>
                        <a:rPr sz="1200" spc="-5" dirty="0">
                          <a:latin typeface="Calibri"/>
                          <a:cs typeface="Calibri"/>
                        </a:rPr>
                        <a:t>MODE=1</a:t>
                      </a:r>
                      <a:r>
                        <a:rPr sz="1200" spc="-10" dirty="0">
                          <a:latin typeface="Calibri"/>
                          <a:cs typeface="Calibri"/>
                        </a:rPr>
                        <a:t> </a:t>
                      </a:r>
                      <a:r>
                        <a:rPr sz="1200" spc="-5" dirty="0">
                          <a:latin typeface="Calibri"/>
                          <a:cs typeface="Calibri"/>
                        </a:rPr>
                        <a:t>uses</a:t>
                      </a:r>
                      <a:r>
                        <a:rPr sz="1200" spc="10" dirty="0">
                          <a:latin typeface="Calibri"/>
                          <a:cs typeface="Calibri"/>
                        </a:rPr>
                        <a:t> </a:t>
                      </a:r>
                      <a:r>
                        <a:rPr sz="1200" spc="-5" dirty="0">
                          <a:latin typeface="Calibri"/>
                          <a:cs typeface="Calibri"/>
                        </a:rPr>
                        <a:t>Sv32</a:t>
                      </a:r>
                      <a:r>
                        <a:rPr sz="1200" spc="-10" dirty="0">
                          <a:latin typeface="Calibri"/>
                          <a:cs typeface="Calibri"/>
                        </a:rPr>
                        <a:t> </a:t>
                      </a:r>
                      <a:r>
                        <a:rPr sz="1200" dirty="0">
                          <a:latin typeface="Calibri"/>
                          <a:cs typeface="Calibri"/>
                        </a:rPr>
                        <a:t>Address</a:t>
                      </a:r>
                      <a:r>
                        <a:rPr sz="1200" spc="-15" dirty="0">
                          <a:latin typeface="Calibri"/>
                          <a:cs typeface="Calibri"/>
                        </a:rPr>
                        <a:t> </a:t>
                      </a:r>
                      <a:r>
                        <a:rPr sz="1200" spc="-5" dirty="0">
                          <a:latin typeface="Calibri"/>
                          <a:cs typeface="Calibri"/>
                        </a:rPr>
                        <a:t>Translation</a:t>
                      </a:r>
                      <a:endParaRPr sz="1200">
                        <a:latin typeface="Calibri"/>
                        <a:cs typeface="Calibri"/>
                      </a:endParaRPr>
                    </a:p>
                  </a:txBody>
                  <a:tcPr marL="0" marR="0" marT="3683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3"/>
                  </a:ext>
                </a:extLst>
              </a:tr>
            </a:tbl>
          </a:graphicData>
        </a:graphic>
      </p:graphicFrame>
      <p:sp>
        <p:nvSpPr>
          <p:cNvPr id="7" name="object 7"/>
          <p:cNvSpPr txBox="1"/>
          <p:nvPr/>
        </p:nvSpPr>
        <p:spPr>
          <a:xfrm>
            <a:off x="9106027" y="3237992"/>
            <a:ext cx="846455" cy="193675"/>
          </a:xfrm>
          <a:prstGeom prst="rect">
            <a:avLst/>
          </a:prstGeom>
        </p:spPr>
        <p:txBody>
          <a:bodyPr vert="horz" wrap="square" lIns="0" tIns="13335" rIns="0" bIns="0" rtlCol="0">
            <a:spAutoFit/>
          </a:bodyPr>
          <a:lstStyle/>
          <a:p>
            <a:pPr marL="12700">
              <a:lnSpc>
                <a:spcPct val="100000"/>
              </a:lnSpc>
              <a:spcBef>
                <a:spcPts val="105"/>
              </a:spcBef>
            </a:pPr>
            <a:r>
              <a:rPr sz="1100" i="1" dirty="0">
                <a:solidFill>
                  <a:srgbClr val="C53927"/>
                </a:solidFill>
                <a:latin typeface="Calibri"/>
                <a:cs typeface="Calibri"/>
              </a:rPr>
              <a:t>RV32</a:t>
            </a:r>
            <a:r>
              <a:rPr sz="1100" i="1" spc="-30" dirty="0">
                <a:solidFill>
                  <a:srgbClr val="C53927"/>
                </a:solidFill>
                <a:latin typeface="Calibri"/>
                <a:cs typeface="Calibri"/>
              </a:rPr>
              <a:t> </a:t>
            </a:r>
            <a:r>
              <a:rPr sz="1100" i="1" dirty="0">
                <a:solidFill>
                  <a:srgbClr val="C53927"/>
                </a:solidFill>
                <a:latin typeface="Calibri"/>
                <a:cs typeface="Calibri"/>
              </a:rPr>
              <a:t>satp</a:t>
            </a:r>
            <a:r>
              <a:rPr sz="1100" i="1" spc="-55" dirty="0">
                <a:solidFill>
                  <a:srgbClr val="C53927"/>
                </a:solidFill>
                <a:latin typeface="Calibri"/>
                <a:cs typeface="Calibri"/>
              </a:rPr>
              <a:t> </a:t>
            </a:r>
            <a:r>
              <a:rPr sz="1100" spc="-5" dirty="0">
                <a:solidFill>
                  <a:srgbClr val="C53927"/>
                </a:solidFill>
                <a:latin typeface="Calibri"/>
                <a:cs typeface="Calibri"/>
              </a:rPr>
              <a:t>CSR</a:t>
            </a:r>
            <a:endParaRPr sz="1100">
              <a:latin typeface="Calibri"/>
              <a:cs typeface="Calibri"/>
            </a:endParaRPr>
          </a:p>
        </p:txBody>
      </p:sp>
      <p:graphicFrame>
        <p:nvGraphicFramePr>
          <p:cNvPr id="8" name="object 8"/>
          <p:cNvGraphicFramePr>
            <a:graphicFrameLocks noGrp="1"/>
          </p:cNvGraphicFramePr>
          <p:nvPr/>
        </p:nvGraphicFramePr>
        <p:xfrm>
          <a:off x="7234173" y="3831844"/>
          <a:ext cx="4710430" cy="1097277"/>
        </p:xfrm>
        <a:graphic>
          <a:graphicData uri="http://schemas.openxmlformats.org/drawingml/2006/table">
            <a:tbl>
              <a:tblPr firstRow="1" bandRow="1">
                <a:tableStyleId>{2D5ABB26-0587-4C30-8999-92F81FD0307C}</a:tableStyleId>
              </a:tblPr>
              <a:tblGrid>
                <a:gridCol w="658495">
                  <a:extLst>
                    <a:ext uri="{9D8B030D-6E8A-4147-A177-3AD203B41FA5}">
                      <a16:colId xmlns:a16="http://schemas.microsoft.com/office/drawing/2014/main" val="20000"/>
                    </a:ext>
                  </a:extLst>
                </a:gridCol>
                <a:gridCol w="1061720">
                  <a:extLst>
                    <a:ext uri="{9D8B030D-6E8A-4147-A177-3AD203B41FA5}">
                      <a16:colId xmlns:a16="http://schemas.microsoft.com/office/drawing/2014/main" val="20001"/>
                    </a:ext>
                  </a:extLst>
                </a:gridCol>
                <a:gridCol w="2990215">
                  <a:extLst>
                    <a:ext uri="{9D8B030D-6E8A-4147-A177-3AD203B41FA5}">
                      <a16:colId xmlns:a16="http://schemas.microsoft.com/office/drawing/2014/main" val="20002"/>
                    </a:ext>
                  </a:extLst>
                </a:gridCol>
              </a:tblGrid>
              <a:tr h="274319">
                <a:tc>
                  <a:txBody>
                    <a:bodyPr/>
                    <a:lstStyle/>
                    <a:p>
                      <a:pPr algn="ctr">
                        <a:lnSpc>
                          <a:spcPct val="100000"/>
                        </a:lnSpc>
                        <a:spcBef>
                          <a:spcPts val="295"/>
                        </a:spcBef>
                      </a:pPr>
                      <a:r>
                        <a:rPr sz="1200" b="1" dirty="0">
                          <a:solidFill>
                            <a:srgbClr val="FFFFFF"/>
                          </a:solidFill>
                          <a:latin typeface="Calibri"/>
                          <a:cs typeface="Calibri"/>
                        </a:rPr>
                        <a:t>Bits</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999999"/>
                    </a:solidFill>
                  </a:tcPr>
                </a:tc>
                <a:tc>
                  <a:txBody>
                    <a:bodyPr/>
                    <a:lstStyle/>
                    <a:p>
                      <a:pPr algn="ctr">
                        <a:lnSpc>
                          <a:spcPct val="100000"/>
                        </a:lnSpc>
                        <a:spcBef>
                          <a:spcPts val="295"/>
                        </a:spcBef>
                      </a:pPr>
                      <a:r>
                        <a:rPr sz="1200" b="1" spc="-5" dirty="0">
                          <a:solidFill>
                            <a:srgbClr val="FFFFFF"/>
                          </a:solidFill>
                          <a:latin typeface="Calibri"/>
                          <a:cs typeface="Calibri"/>
                        </a:rPr>
                        <a:t>Field</a:t>
                      </a:r>
                      <a:r>
                        <a:rPr sz="1200" b="1" spc="-25" dirty="0">
                          <a:solidFill>
                            <a:srgbClr val="FFFFFF"/>
                          </a:solidFill>
                          <a:latin typeface="Calibri"/>
                          <a:cs typeface="Calibri"/>
                        </a:rPr>
                        <a:t> </a:t>
                      </a:r>
                      <a:r>
                        <a:rPr sz="1200" b="1" spc="-5" dirty="0">
                          <a:solidFill>
                            <a:srgbClr val="FFFFFF"/>
                          </a:solidFill>
                          <a:latin typeface="Calibri"/>
                          <a:cs typeface="Calibri"/>
                        </a:rPr>
                        <a:t>Name</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999999"/>
                    </a:solidFill>
                  </a:tcPr>
                </a:tc>
                <a:tc>
                  <a:txBody>
                    <a:bodyPr/>
                    <a:lstStyle/>
                    <a:p>
                      <a:pPr marL="1905" algn="ctr">
                        <a:lnSpc>
                          <a:spcPct val="100000"/>
                        </a:lnSpc>
                        <a:spcBef>
                          <a:spcPts val="295"/>
                        </a:spcBef>
                      </a:pPr>
                      <a:r>
                        <a:rPr sz="1200" b="1" dirty="0">
                          <a:solidFill>
                            <a:srgbClr val="FFFFFF"/>
                          </a:solidFill>
                          <a:latin typeface="Calibri"/>
                          <a:cs typeface="Calibri"/>
                        </a:rPr>
                        <a:t>Description</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99"/>
                    </a:solidFill>
                  </a:tcPr>
                </a:tc>
                <a:extLst>
                  <a:ext uri="{0D108BD9-81ED-4DB2-BD59-A6C34878D82A}">
                    <a16:rowId xmlns:a16="http://schemas.microsoft.com/office/drawing/2014/main" val="10000"/>
                  </a:ext>
                </a:extLst>
              </a:tr>
              <a:tr h="274319">
                <a:tc>
                  <a:txBody>
                    <a:bodyPr/>
                    <a:lstStyle/>
                    <a:p>
                      <a:pPr algn="ctr">
                        <a:lnSpc>
                          <a:spcPct val="100000"/>
                        </a:lnSpc>
                        <a:spcBef>
                          <a:spcPts val="295"/>
                        </a:spcBef>
                      </a:pPr>
                      <a:r>
                        <a:rPr sz="1200" dirty="0">
                          <a:latin typeface="Calibri"/>
                          <a:cs typeface="Calibri"/>
                        </a:rPr>
                        <a:t>[43:0]</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5"/>
                        </a:spcBef>
                      </a:pPr>
                      <a:r>
                        <a:rPr sz="1200" dirty="0">
                          <a:latin typeface="Calibri"/>
                          <a:cs typeface="Calibri"/>
                        </a:rPr>
                        <a:t>PPN</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5"/>
                        </a:spcBef>
                      </a:pPr>
                      <a:r>
                        <a:rPr sz="1200" spc="-5" dirty="0">
                          <a:latin typeface="Calibri"/>
                          <a:cs typeface="Calibri"/>
                        </a:rPr>
                        <a:t>Physical </a:t>
                      </a:r>
                      <a:r>
                        <a:rPr sz="1200" dirty="0">
                          <a:latin typeface="Calibri"/>
                          <a:cs typeface="Calibri"/>
                        </a:rPr>
                        <a:t>Page Number</a:t>
                      </a:r>
                      <a:r>
                        <a:rPr sz="1200" spc="-35" dirty="0">
                          <a:latin typeface="Calibri"/>
                          <a:cs typeface="Calibri"/>
                        </a:rPr>
                        <a:t> </a:t>
                      </a:r>
                      <a:r>
                        <a:rPr sz="1200" spc="-5" dirty="0">
                          <a:latin typeface="Calibri"/>
                          <a:cs typeface="Calibri"/>
                        </a:rPr>
                        <a:t>of </a:t>
                      </a:r>
                      <a:r>
                        <a:rPr sz="1200" dirty="0">
                          <a:latin typeface="Calibri"/>
                          <a:cs typeface="Calibri"/>
                        </a:rPr>
                        <a:t>the</a:t>
                      </a:r>
                      <a:r>
                        <a:rPr sz="1200" spc="-10" dirty="0">
                          <a:latin typeface="Calibri"/>
                          <a:cs typeface="Calibri"/>
                        </a:rPr>
                        <a:t> </a:t>
                      </a:r>
                      <a:r>
                        <a:rPr sz="1200" spc="-5" dirty="0">
                          <a:latin typeface="Calibri"/>
                          <a:cs typeface="Calibri"/>
                        </a:rPr>
                        <a:t>root</a:t>
                      </a:r>
                      <a:r>
                        <a:rPr sz="1200" spc="-15" dirty="0">
                          <a:latin typeface="Calibri"/>
                          <a:cs typeface="Calibri"/>
                        </a:rPr>
                        <a:t> </a:t>
                      </a:r>
                      <a:r>
                        <a:rPr sz="1200" dirty="0">
                          <a:latin typeface="Calibri"/>
                          <a:cs typeface="Calibri"/>
                        </a:rPr>
                        <a:t>page</a:t>
                      </a:r>
                      <a:r>
                        <a:rPr sz="1200" spc="-10" dirty="0">
                          <a:latin typeface="Calibri"/>
                          <a:cs typeface="Calibri"/>
                        </a:rPr>
                        <a:t> </a:t>
                      </a:r>
                      <a:r>
                        <a:rPr sz="1200" dirty="0">
                          <a:latin typeface="Calibri"/>
                          <a:cs typeface="Calibri"/>
                        </a:rPr>
                        <a:t>table</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1"/>
                  </a:ext>
                </a:extLst>
              </a:tr>
              <a:tr h="274320">
                <a:tc>
                  <a:txBody>
                    <a:bodyPr/>
                    <a:lstStyle/>
                    <a:p>
                      <a:pPr marL="635" algn="ctr">
                        <a:lnSpc>
                          <a:spcPct val="100000"/>
                        </a:lnSpc>
                        <a:spcBef>
                          <a:spcPts val="295"/>
                        </a:spcBef>
                      </a:pPr>
                      <a:r>
                        <a:rPr sz="1200" dirty="0">
                          <a:latin typeface="Calibri"/>
                          <a:cs typeface="Calibri"/>
                        </a:rPr>
                        <a:t>[59:44]</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5"/>
                        </a:spcBef>
                      </a:pPr>
                      <a:r>
                        <a:rPr sz="1200" dirty="0">
                          <a:latin typeface="Calibri"/>
                          <a:cs typeface="Calibri"/>
                        </a:rPr>
                        <a:t>ASID</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ct val="100000"/>
                        </a:lnSpc>
                        <a:spcBef>
                          <a:spcPts val="295"/>
                        </a:spcBef>
                      </a:pPr>
                      <a:r>
                        <a:rPr sz="1200" dirty="0">
                          <a:latin typeface="Calibri"/>
                          <a:cs typeface="Calibri"/>
                        </a:rPr>
                        <a:t>Address</a:t>
                      </a:r>
                      <a:r>
                        <a:rPr sz="1200" spc="-40" dirty="0">
                          <a:latin typeface="Calibri"/>
                          <a:cs typeface="Calibri"/>
                        </a:rPr>
                        <a:t> </a:t>
                      </a:r>
                      <a:r>
                        <a:rPr sz="1200" dirty="0">
                          <a:latin typeface="Calibri"/>
                          <a:cs typeface="Calibri"/>
                        </a:rPr>
                        <a:t>Space</a:t>
                      </a:r>
                      <a:r>
                        <a:rPr sz="1200" spc="-35" dirty="0">
                          <a:latin typeface="Calibri"/>
                          <a:cs typeface="Calibri"/>
                        </a:rPr>
                        <a:t> </a:t>
                      </a:r>
                      <a:r>
                        <a:rPr sz="1200" dirty="0">
                          <a:latin typeface="Calibri"/>
                          <a:cs typeface="Calibri"/>
                        </a:rPr>
                        <a:t>Identifier</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4319">
                <a:tc>
                  <a:txBody>
                    <a:bodyPr/>
                    <a:lstStyle/>
                    <a:p>
                      <a:pPr marL="635" algn="ctr">
                        <a:lnSpc>
                          <a:spcPct val="100000"/>
                        </a:lnSpc>
                        <a:spcBef>
                          <a:spcPts val="295"/>
                        </a:spcBef>
                      </a:pPr>
                      <a:r>
                        <a:rPr sz="1200" dirty="0">
                          <a:latin typeface="Calibri"/>
                          <a:cs typeface="Calibri"/>
                        </a:rPr>
                        <a:t>[63:60]</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5"/>
                        </a:spcBef>
                      </a:pPr>
                      <a:r>
                        <a:rPr sz="1200" spc="-5" dirty="0">
                          <a:latin typeface="Calibri"/>
                          <a:cs typeface="Calibri"/>
                        </a:rPr>
                        <a:t>MODE</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5"/>
                        </a:spcBef>
                      </a:pPr>
                      <a:r>
                        <a:rPr sz="1200" dirty="0">
                          <a:latin typeface="Calibri"/>
                          <a:cs typeface="Calibri"/>
                        </a:rPr>
                        <a:t>Encodings</a:t>
                      </a:r>
                      <a:r>
                        <a:rPr sz="1200" spc="-40" dirty="0">
                          <a:latin typeface="Calibri"/>
                          <a:cs typeface="Calibri"/>
                        </a:rPr>
                        <a:t> </a:t>
                      </a:r>
                      <a:r>
                        <a:rPr sz="1200" spc="-5" dirty="0">
                          <a:latin typeface="Calibri"/>
                          <a:cs typeface="Calibri"/>
                        </a:rPr>
                        <a:t>for</a:t>
                      </a:r>
                      <a:r>
                        <a:rPr sz="1200" spc="-15" dirty="0">
                          <a:latin typeface="Calibri"/>
                          <a:cs typeface="Calibri"/>
                        </a:rPr>
                        <a:t> </a:t>
                      </a:r>
                      <a:r>
                        <a:rPr sz="1200" spc="-5" dirty="0">
                          <a:latin typeface="Calibri"/>
                          <a:cs typeface="Calibri"/>
                        </a:rPr>
                        <a:t>Sv32,</a:t>
                      </a:r>
                      <a:r>
                        <a:rPr sz="1200" spc="-15" dirty="0">
                          <a:latin typeface="Calibri"/>
                          <a:cs typeface="Calibri"/>
                        </a:rPr>
                        <a:t> </a:t>
                      </a:r>
                      <a:r>
                        <a:rPr sz="1200" spc="-5" dirty="0">
                          <a:latin typeface="Calibri"/>
                          <a:cs typeface="Calibri"/>
                        </a:rPr>
                        <a:t>Sv39,</a:t>
                      </a:r>
                      <a:r>
                        <a:rPr sz="1200" spc="-25" dirty="0">
                          <a:latin typeface="Calibri"/>
                          <a:cs typeface="Calibri"/>
                        </a:rPr>
                        <a:t> </a:t>
                      </a:r>
                      <a:r>
                        <a:rPr sz="1200" spc="-5" dirty="0">
                          <a:latin typeface="Calibri"/>
                          <a:cs typeface="Calibri"/>
                        </a:rPr>
                        <a:t>Sv48</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3"/>
                  </a:ext>
                </a:extLst>
              </a:tr>
            </a:tbl>
          </a:graphicData>
        </a:graphic>
      </p:graphicFrame>
      <p:sp>
        <p:nvSpPr>
          <p:cNvPr id="9" name="object 9"/>
          <p:cNvSpPr txBox="1"/>
          <p:nvPr/>
        </p:nvSpPr>
        <p:spPr>
          <a:xfrm>
            <a:off x="9106027" y="4960365"/>
            <a:ext cx="846455" cy="193675"/>
          </a:xfrm>
          <a:prstGeom prst="rect">
            <a:avLst/>
          </a:prstGeom>
        </p:spPr>
        <p:txBody>
          <a:bodyPr vert="horz" wrap="square" lIns="0" tIns="12700" rIns="0" bIns="0" rtlCol="0">
            <a:spAutoFit/>
          </a:bodyPr>
          <a:lstStyle/>
          <a:p>
            <a:pPr marL="12700">
              <a:lnSpc>
                <a:spcPct val="100000"/>
              </a:lnSpc>
              <a:spcBef>
                <a:spcPts val="100"/>
              </a:spcBef>
            </a:pPr>
            <a:r>
              <a:rPr sz="1100" i="1" dirty="0">
                <a:solidFill>
                  <a:srgbClr val="C53927"/>
                </a:solidFill>
                <a:latin typeface="Calibri"/>
                <a:cs typeface="Calibri"/>
              </a:rPr>
              <a:t>RV64</a:t>
            </a:r>
            <a:r>
              <a:rPr sz="1100" i="1" spc="-30" dirty="0">
                <a:solidFill>
                  <a:srgbClr val="C53927"/>
                </a:solidFill>
                <a:latin typeface="Calibri"/>
                <a:cs typeface="Calibri"/>
              </a:rPr>
              <a:t> </a:t>
            </a:r>
            <a:r>
              <a:rPr sz="1100" i="1" dirty="0">
                <a:solidFill>
                  <a:srgbClr val="C53927"/>
                </a:solidFill>
                <a:latin typeface="Calibri"/>
                <a:cs typeface="Calibri"/>
              </a:rPr>
              <a:t>satp</a:t>
            </a:r>
            <a:r>
              <a:rPr sz="1100" i="1" spc="-55" dirty="0">
                <a:solidFill>
                  <a:srgbClr val="C53927"/>
                </a:solidFill>
                <a:latin typeface="Calibri"/>
                <a:cs typeface="Calibri"/>
              </a:rPr>
              <a:t> </a:t>
            </a:r>
            <a:r>
              <a:rPr sz="1100" spc="-5" dirty="0">
                <a:solidFill>
                  <a:srgbClr val="C53927"/>
                </a:solidFill>
                <a:latin typeface="Calibri"/>
                <a:cs typeface="Calibri"/>
              </a:rPr>
              <a:t>CSR</a:t>
            </a:r>
            <a:endParaRPr sz="1100">
              <a:latin typeface="Calibri"/>
              <a:cs typeface="Calibri"/>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3490" y="-1418"/>
            <a:ext cx="5042510" cy="689932"/>
          </a:xfrm>
          <a:prstGeom prst="rect">
            <a:avLst/>
          </a:prstGeom>
        </p:spPr>
        <p:txBody>
          <a:bodyPr vert="horz" wrap="square" lIns="0" tIns="12700" rIns="0" bIns="0" rtlCol="0">
            <a:spAutoFit/>
          </a:bodyPr>
          <a:lstStyle/>
          <a:p>
            <a:pPr marL="12700">
              <a:lnSpc>
                <a:spcPct val="100000"/>
              </a:lnSpc>
              <a:spcBef>
                <a:spcPts val="100"/>
              </a:spcBef>
            </a:pPr>
            <a:r>
              <a:rPr spc="-100" dirty="0"/>
              <a:t>V</a:t>
            </a:r>
            <a:r>
              <a:rPr spc="-55" dirty="0"/>
              <a:t>i</a:t>
            </a:r>
            <a:r>
              <a:rPr spc="-80" dirty="0"/>
              <a:t>rt</a:t>
            </a:r>
            <a:r>
              <a:rPr spc="-130" dirty="0"/>
              <a:t>u</a:t>
            </a:r>
            <a:r>
              <a:rPr spc="-110" dirty="0"/>
              <a:t>al</a:t>
            </a:r>
            <a:r>
              <a:rPr spc="-140" dirty="0"/>
              <a:t> </a:t>
            </a:r>
            <a:r>
              <a:rPr spc="-45" dirty="0"/>
              <a:t>Memo</a:t>
            </a:r>
            <a:r>
              <a:rPr spc="-145" dirty="0"/>
              <a:t>ry</a:t>
            </a:r>
          </a:p>
        </p:txBody>
      </p:sp>
      <p:sp>
        <p:nvSpPr>
          <p:cNvPr id="3" name="object 3"/>
          <p:cNvSpPr txBox="1"/>
          <p:nvPr/>
        </p:nvSpPr>
        <p:spPr>
          <a:xfrm>
            <a:off x="1081532" y="1161668"/>
            <a:ext cx="4977765" cy="897255"/>
          </a:xfrm>
          <a:prstGeom prst="rect">
            <a:avLst/>
          </a:prstGeom>
        </p:spPr>
        <p:txBody>
          <a:bodyPr vert="horz" wrap="square" lIns="0" tIns="78740" rIns="0" bIns="0" rtlCol="0">
            <a:spAutoFit/>
          </a:bodyPr>
          <a:lstStyle/>
          <a:p>
            <a:pPr marL="457200" marR="5080" indent="-445134">
              <a:lnSpc>
                <a:spcPct val="80100"/>
              </a:lnSpc>
              <a:spcBef>
                <a:spcPts val="620"/>
              </a:spcBef>
              <a:buFont typeface="Arial MT"/>
              <a:buChar char="•"/>
              <a:tabLst>
                <a:tab pos="457200" algn="l"/>
                <a:tab pos="457834" algn="l"/>
              </a:tabLst>
            </a:pPr>
            <a:r>
              <a:rPr sz="2200" b="1" spc="-5" dirty="0">
                <a:solidFill>
                  <a:srgbClr val="3B3B3B"/>
                </a:solidFill>
                <a:latin typeface="Calibri"/>
                <a:cs typeface="Calibri"/>
              </a:rPr>
              <a:t>RISC-V has</a:t>
            </a:r>
            <a:r>
              <a:rPr sz="2200" b="1" spc="5" dirty="0">
                <a:solidFill>
                  <a:srgbClr val="3B3B3B"/>
                </a:solidFill>
                <a:latin typeface="Calibri"/>
                <a:cs typeface="Calibri"/>
              </a:rPr>
              <a:t> </a:t>
            </a:r>
            <a:r>
              <a:rPr sz="2200" b="1" spc="-5" dirty="0">
                <a:solidFill>
                  <a:srgbClr val="3B3B3B"/>
                </a:solidFill>
                <a:latin typeface="Calibri"/>
                <a:cs typeface="Calibri"/>
              </a:rPr>
              <a:t>support</a:t>
            </a:r>
            <a:r>
              <a:rPr sz="2200" b="1" spc="5" dirty="0">
                <a:solidFill>
                  <a:srgbClr val="3B3B3B"/>
                </a:solidFill>
                <a:latin typeface="Calibri"/>
                <a:cs typeface="Calibri"/>
              </a:rPr>
              <a:t> </a:t>
            </a:r>
            <a:r>
              <a:rPr sz="2200" b="1" spc="-5" dirty="0">
                <a:solidFill>
                  <a:srgbClr val="3B3B3B"/>
                </a:solidFill>
                <a:latin typeface="Calibri"/>
                <a:cs typeface="Calibri"/>
              </a:rPr>
              <a:t>for</a:t>
            </a:r>
            <a:r>
              <a:rPr sz="2200" b="1" spc="30" dirty="0">
                <a:solidFill>
                  <a:srgbClr val="3B3B3B"/>
                </a:solidFill>
                <a:latin typeface="Calibri"/>
                <a:cs typeface="Calibri"/>
              </a:rPr>
              <a:t> </a:t>
            </a:r>
            <a:r>
              <a:rPr sz="2200" b="1" spc="-10" dirty="0">
                <a:solidFill>
                  <a:srgbClr val="3B3B3B"/>
                </a:solidFill>
                <a:latin typeface="Calibri"/>
                <a:cs typeface="Calibri"/>
              </a:rPr>
              <a:t>Virtual</a:t>
            </a:r>
            <a:r>
              <a:rPr sz="2200" b="1" spc="15" dirty="0">
                <a:solidFill>
                  <a:srgbClr val="3B3B3B"/>
                </a:solidFill>
                <a:latin typeface="Calibri"/>
                <a:cs typeface="Calibri"/>
              </a:rPr>
              <a:t> </a:t>
            </a:r>
            <a:r>
              <a:rPr sz="2200" b="1" spc="-5" dirty="0">
                <a:solidFill>
                  <a:srgbClr val="3B3B3B"/>
                </a:solidFill>
                <a:latin typeface="Calibri"/>
                <a:cs typeface="Calibri"/>
              </a:rPr>
              <a:t>Memory </a:t>
            </a:r>
            <a:r>
              <a:rPr sz="2200" b="1" spc="-484" dirty="0">
                <a:solidFill>
                  <a:srgbClr val="3B3B3B"/>
                </a:solidFill>
                <a:latin typeface="Calibri"/>
                <a:cs typeface="Calibri"/>
              </a:rPr>
              <a:t> </a:t>
            </a:r>
            <a:r>
              <a:rPr sz="2200" b="1" spc="-10" dirty="0">
                <a:solidFill>
                  <a:srgbClr val="3B3B3B"/>
                </a:solidFill>
                <a:latin typeface="Calibri"/>
                <a:cs typeface="Calibri"/>
              </a:rPr>
              <a:t>allowing</a:t>
            </a:r>
            <a:r>
              <a:rPr sz="2200" b="1" spc="-5" dirty="0">
                <a:solidFill>
                  <a:srgbClr val="3B3B3B"/>
                </a:solidFill>
                <a:latin typeface="Calibri"/>
                <a:cs typeface="Calibri"/>
              </a:rPr>
              <a:t> for</a:t>
            </a:r>
            <a:r>
              <a:rPr sz="2200" b="1" spc="20" dirty="0">
                <a:solidFill>
                  <a:srgbClr val="3B3B3B"/>
                </a:solidFill>
                <a:latin typeface="Calibri"/>
                <a:cs typeface="Calibri"/>
              </a:rPr>
              <a:t> </a:t>
            </a:r>
            <a:r>
              <a:rPr sz="2200" b="1" spc="-5" dirty="0">
                <a:solidFill>
                  <a:srgbClr val="3B3B3B"/>
                </a:solidFill>
                <a:latin typeface="Calibri"/>
                <a:cs typeface="Calibri"/>
              </a:rPr>
              <a:t>sophisticated</a:t>
            </a:r>
            <a:r>
              <a:rPr sz="2200" b="1" spc="15" dirty="0">
                <a:solidFill>
                  <a:srgbClr val="3B3B3B"/>
                </a:solidFill>
                <a:latin typeface="Calibri"/>
                <a:cs typeface="Calibri"/>
              </a:rPr>
              <a:t> </a:t>
            </a:r>
            <a:r>
              <a:rPr sz="2200" b="1" spc="-10" dirty="0">
                <a:solidFill>
                  <a:srgbClr val="3B3B3B"/>
                </a:solidFill>
                <a:latin typeface="Calibri"/>
                <a:cs typeface="Calibri"/>
              </a:rPr>
              <a:t>memory </a:t>
            </a:r>
            <a:r>
              <a:rPr sz="2200" b="1" spc="-5" dirty="0">
                <a:solidFill>
                  <a:srgbClr val="3B3B3B"/>
                </a:solidFill>
                <a:latin typeface="Calibri"/>
                <a:cs typeface="Calibri"/>
              </a:rPr>
              <a:t> </a:t>
            </a:r>
            <a:r>
              <a:rPr sz="2200" b="1" spc="-10" dirty="0">
                <a:solidFill>
                  <a:srgbClr val="3B3B3B"/>
                </a:solidFill>
                <a:latin typeface="Calibri"/>
                <a:cs typeface="Calibri"/>
              </a:rPr>
              <a:t>management</a:t>
            </a:r>
            <a:r>
              <a:rPr sz="2200" b="1" spc="15" dirty="0">
                <a:solidFill>
                  <a:srgbClr val="3B3B3B"/>
                </a:solidFill>
                <a:latin typeface="Calibri"/>
                <a:cs typeface="Calibri"/>
              </a:rPr>
              <a:t> </a:t>
            </a:r>
            <a:r>
              <a:rPr sz="2200" b="1" spc="-10" dirty="0">
                <a:solidFill>
                  <a:srgbClr val="3B3B3B"/>
                </a:solidFill>
                <a:latin typeface="Calibri"/>
                <a:cs typeface="Calibri"/>
              </a:rPr>
              <a:t>and</a:t>
            </a:r>
            <a:r>
              <a:rPr sz="2200" b="1" spc="-5" dirty="0">
                <a:solidFill>
                  <a:srgbClr val="3B3B3B"/>
                </a:solidFill>
                <a:latin typeface="Calibri"/>
                <a:cs typeface="Calibri"/>
              </a:rPr>
              <a:t> </a:t>
            </a:r>
            <a:r>
              <a:rPr sz="2200" b="1" dirty="0">
                <a:solidFill>
                  <a:srgbClr val="3B3B3B"/>
                </a:solidFill>
                <a:latin typeface="Calibri"/>
                <a:cs typeface="Calibri"/>
              </a:rPr>
              <a:t>OS</a:t>
            </a:r>
            <a:r>
              <a:rPr sz="2200" b="1" spc="-5" dirty="0">
                <a:solidFill>
                  <a:srgbClr val="3B3B3B"/>
                </a:solidFill>
                <a:latin typeface="Calibri"/>
                <a:cs typeface="Calibri"/>
              </a:rPr>
              <a:t> support</a:t>
            </a:r>
            <a:r>
              <a:rPr sz="2200" b="1" spc="10" dirty="0">
                <a:solidFill>
                  <a:srgbClr val="3B3B3B"/>
                </a:solidFill>
                <a:latin typeface="Calibri"/>
                <a:cs typeface="Calibri"/>
              </a:rPr>
              <a:t> </a:t>
            </a:r>
            <a:r>
              <a:rPr sz="2200" b="1" spc="-5" dirty="0">
                <a:solidFill>
                  <a:srgbClr val="3B3B3B"/>
                </a:solidFill>
                <a:latin typeface="Calibri"/>
                <a:cs typeface="Calibri"/>
              </a:rPr>
              <a:t>(Linux)</a:t>
            </a:r>
            <a:endParaRPr sz="2200">
              <a:latin typeface="Calibri"/>
              <a:cs typeface="Calibri"/>
            </a:endParaRPr>
          </a:p>
        </p:txBody>
      </p:sp>
      <p:sp>
        <p:nvSpPr>
          <p:cNvPr id="4" name="object 4"/>
          <p:cNvSpPr txBox="1"/>
          <p:nvPr/>
        </p:nvSpPr>
        <p:spPr>
          <a:xfrm>
            <a:off x="1081532" y="2375154"/>
            <a:ext cx="5441315" cy="3238500"/>
          </a:xfrm>
          <a:prstGeom prst="rect">
            <a:avLst/>
          </a:prstGeom>
        </p:spPr>
        <p:txBody>
          <a:bodyPr vert="horz" wrap="square" lIns="0" tIns="12065" rIns="0" bIns="0" rtlCol="0">
            <a:spAutoFit/>
          </a:bodyPr>
          <a:lstStyle/>
          <a:p>
            <a:pPr marL="457200" indent="-445134">
              <a:lnSpc>
                <a:spcPts val="2375"/>
              </a:lnSpc>
              <a:spcBef>
                <a:spcPts val="95"/>
              </a:spcBef>
              <a:buFont typeface="Arial MT"/>
              <a:buChar char="•"/>
              <a:tabLst>
                <a:tab pos="457200" algn="l"/>
                <a:tab pos="457834" algn="l"/>
              </a:tabLst>
            </a:pPr>
            <a:r>
              <a:rPr sz="2200" b="1" spc="-5" dirty="0">
                <a:solidFill>
                  <a:srgbClr val="3B3B3B"/>
                </a:solidFill>
                <a:latin typeface="Calibri"/>
                <a:cs typeface="Calibri"/>
              </a:rPr>
              <a:t>Requires</a:t>
            </a:r>
            <a:r>
              <a:rPr sz="2200" b="1" spc="5" dirty="0">
                <a:solidFill>
                  <a:srgbClr val="3B3B3B"/>
                </a:solidFill>
                <a:latin typeface="Calibri"/>
                <a:cs typeface="Calibri"/>
              </a:rPr>
              <a:t> </a:t>
            </a:r>
            <a:r>
              <a:rPr sz="2200" b="1" spc="-5" dirty="0">
                <a:solidFill>
                  <a:srgbClr val="3B3B3B"/>
                </a:solidFill>
                <a:latin typeface="Calibri"/>
                <a:cs typeface="Calibri"/>
              </a:rPr>
              <a:t>an </a:t>
            </a:r>
            <a:r>
              <a:rPr sz="2200" b="1" spc="-10" dirty="0">
                <a:solidFill>
                  <a:srgbClr val="3B3B3B"/>
                </a:solidFill>
                <a:latin typeface="Calibri"/>
                <a:cs typeface="Calibri"/>
              </a:rPr>
              <a:t>S-Mode</a:t>
            </a:r>
            <a:r>
              <a:rPr sz="2200" b="1" dirty="0">
                <a:solidFill>
                  <a:srgbClr val="3B3B3B"/>
                </a:solidFill>
                <a:latin typeface="Calibri"/>
                <a:cs typeface="Calibri"/>
              </a:rPr>
              <a:t> </a:t>
            </a:r>
            <a:r>
              <a:rPr sz="2200" b="1" spc="-5" dirty="0">
                <a:solidFill>
                  <a:srgbClr val="3B3B3B"/>
                </a:solidFill>
                <a:latin typeface="Calibri"/>
                <a:cs typeface="Calibri"/>
              </a:rPr>
              <a:t>implementation</a:t>
            </a:r>
            <a:endParaRPr sz="2200">
              <a:latin typeface="Calibri"/>
              <a:cs typeface="Calibri"/>
            </a:endParaRPr>
          </a:p>
          <a:p>
            <a:pPr marL="457200" indent="-445134">
              <a:lnSpc>
                <a:spcPts val="2170"/>
              </a:lnSpc>
              <a:buFont typeface="Arial MT"/>
              <a:buChar char="•"/>
              <a:tabLst>
                <a:tab pos="457200" algn="l"/>
                <a:tab pos="457834" algn="l"/>
              </a:tabLst>
            </a:pPr>
            <a:r>
              <a:rPr sz="2200" b="1" dirty="0">
                <a:solidFill>
                  <a:srgbClr val="3B3B3B"/>
                </a:solidFill>
                <a:latin typeface="Calibri"/>
                <a:cs typeface="Calibri"/>
              </a:rPr>
              <a:t>Sv32</a:t>
            </a:r>
            <a:endParaRPr sz="2200">
              <a:latin typeface="Calibri"/>
              <a:cs typeface="Calibri"/>
            </a:endParaRPr>
          </a:p>
          <a:p>
            <a:pPr marL="1066800" lvl="1" indent="-419734">
              <a:lnSpc>
                <a:spcPts val="1735"/>
              </a:lnSpc>
              <a:buFont typeface="Arial MT"/>
              <a:buChar char="–"/>
              <a:tabLst>
                <a:tab pos="1066800" algn="l"/>
                <a:tab pos="1067435" algn="l"/>
              </a:tabLst>
            </a:pPr>
            <a:r>
              <a:rPr sz="1800" dirty="0">
                <a:solidFill>
                  <a:srgbClr val="797979"/>
                </a:solidFill>
                <a:latin typeface="Calibri"/>
                <a:cs typeface="Calibri"/>
              </a:rPr>
              <a:t>32bit</a:t>
            </a:r>
            <a:r>
              <a:rPr sz="1800" spc="-15" dirty="0">
                <a:solidFill>
                  <a:srgbClr val="797979"/>
                </a:solidFill>
                <a:latin typeface="Calibri"/>
                <a:cs typeface="Calibri"/>
              </a:rPr>
              <a:t> </a:t>
            </a:r>
            <a:r>
              <a:rPr sz="1800" spc="-5" dirty="0">
                <a:solidFill>
                  <a:srgbClr val="797979"/>
                </a:solidFill>
                <a:latin typeface="Calibri"/>
                <a:cs typeface="Calibri"/>
              </a:rPr>
              <a:t>Virtual </a:t>
            </a:r>
            <a:r>
              <a:rPr sz="1800" dirty="0">
                <a:solidFill>
                  <a:srgbClr val="797979"/>
                </a:solidFill>
                <a:latin typeface="Calibri"/>
                <a:cs typeface="Calibri"/>
              </a:rPr>
              <a:t>Address</a:t>
            </a:r>
            <a:endParaRPr sz="1800">
              <a:latin typeface="Calibri"/>
              <a:cs typeface="Calibri"/>
            </a:endParaRPr>
          </a:p>
          <a:p>
            <a:pPr marL="1066800" lvl="1" indent="-419734">
              <a:lnSpc>
                <a:spcPts val="1670"/>
              </a:lnSpc>
              <a:buFont typeface="Arial MT"/>
              <a:buChar char="–"/>
              <a:tabLst>
                <a:tab pos="1066800" algn="l"/>
                <a:tab pos="1067435" algn="l"/>
              </a:tabLst>
            </a:pPr>
            <a:r>
              <a:rPr sz="1800" dirty="0">
                <a:solidFill>
                  <a:srgbClr val="797979"/>
                </a:solidFill>
                <a:latin typeface="Calibri"/>
                <a:cs typeface="Calibri"/>
              </a:rPr>
              <a:t>4KiB,</a:t>
            </a:r>
            <a:r>
              <a:rPr sz="1800" spc="-10" dirty="0">
                <a:solidFill>
                  <a:srgbClr val="797979"/>
                </a:solidFill>
                <a:latin typeface="Calibri"/>
                <a:cs typeface="Calibri"/>
              </a:rPr>
              <a:t> </a:t>
            </a:r>
            <a:r>
              <a:rPr sz="1800" dirty="0">
                <a:solidFill>
                  <a:srgbClr val="797979"/>
                </a:solidFill>
                <a:latin typeface="Calibri"/>
                <a:cs typeface="Calibri"/>
              </a:rPr>
              <a:t>4MiB</a:t>
            </a:r>
            <a:r>
              <a:rPr sz="1800" spc="-10" dirty="0">
                <a:solidFill>
                  <a:srgbClr val="797979"/>
                </a:solidFill>
                <a:latin typeface="Calibri"/>
                <a:cs typeface="Calibri"/>
              </a:rPr>
              <a:t> </a:t>
            </a:r>
            <a:r>
              <a:rPr sz="1800" dirty="0">
                <a:solidFill>
                  <a:srgbClr val="797979"/>
                </a:solidFill>
                <a:latin typeface="Calibri"/>
                <a:cs typeface="Calibri"/>
              </a:rPr>
              <a:t>page</a:t>
            </a:r>
            <a:r>
              <a:rPr sz="1800" spc="-15" dirty="0">
                <a:solidFill>
                  <a:srgbClr val="797979"/>
                </a:solidFill>
                <a:latin typeface="Calibri"/>
                <a:cs typeface="Calibri"/>
              </a:rPr>
              <a:t> </a:t>
            </a:r>
            <a:r>
              <a:rPr sz="1800" dirty="0">
                <a:solidFill>
                  <a:srgbClr val="797979"/>
                </a:solidFill>
                <a:latin typeface="Calibri"/>
                <a:cs typeface="Calibri"/>
              </a:rPr>
              <a:t>tables</a:t>
            </a:r>
            <a:r>
              <a:rPr sz="1800" spc="-5" dirty="0">
                <a:solidFill>
                  <a:srgbClr val="797979"/>
                </a:solidFill>
                <a:latin typeface="Calibri"/>
                <a:cs typeface="Calibri"/>
              </a:rPr>
              <a:t> (2</a:t>
            </a:r>
            <a:r>
              <a:rPr sz="1800" spc="-10" dirty="0">
                <a:solidFill>
                  <a:srgbClr val="797979"/>
                </a:solidFill>
                <a:latin typeface="Calibri"/>
                <a:cs typeface="Calibri"/>
              </a:rPr>
              <a:t> </a:t>
            </a:r>
            <a:r>
              <a:rPr sz="1800" dirty="0">
                <a:solidFill>
                  <a:srgbClr val="797979"/>
                </a:solidFill>
                <a:latin typeface="Calibri"/>
                <a:cs typeface="Calibri"/>
              </a:rPr>
              <a:t>Levels)</a:t>
            </a:r>
            <a:endParaRPr sz="1800">
              <a:latin typeface="Calibri"/>
              <a:cs typeface="Calibri"/>
            </a:endParaRPr>
          </a:p>
          <a:p>
            <a:pPr marL="457200" indent="-445134">
              <a:lnSpc>
                <a:spcPts val="2160"/>
              </a:lnSpc>
              <a:buFont typeface="Arial MT"/>
              <a:buChar char="•"/>
              <a:tabLst>
                <a:tab pos="457200" algn="l"/>
                <a:tab pos="457834" algn="l"/>
              </a:tabLst>
            </a:pPr>
            <a:r>
              <a:rPr sz="2200" b="1" spc="-5" dirty="0">
                <a:solidFill>
                  <a:srgbClr val="3B3B3B"/>
                </a:solidFill>
                <a:latin typeface="Calibri"/>
                <a:cs typeface="Calibri"/>
              </a:rPr>
              <a:t>Sv39</a:t>
            </a:r>
            <a:r>
              <a:rPr sz="2200" b="1" spc="-25" dirty="0">
                <a:solidFill>
                  <a:srgbClr val="3B3B3B"/>
                </a:solidFill>
                <a:latin typeface="Calibri"/>
                <a:cs typeface="Calibri"/>
              </a:rPr>
              <a:t> </a:t>
            </a:r>
            <a:r>
              <a:rPr sz="2200" b="1" spc="-5" dirty="0">
                <a:solidFill>
                  <a:srgbClr val="3B3B3B"/>
                </a:solidFill>
                <a:latin typeface="Calibri"/>
                <a:cs typeface="Calibri"/>
              </a:rPr>
              <a:t>(requires</a:t>
            </a:r>
            <a:r>
              <a:rPr sz="2200" b="1" spc="20" dirty="0">
                <a:solidFill>
                  <a:srgbClr val="3B3B3B"/>
                </a:solidFill>
                <a:latin typeface="Calibri"/>
                <a:cs typeface="Calibri"/>
              </a:rPr>
              <a:t> </a:t>
            </a:r>
            <a:r>
              <a:rPr sz="2200" b="1" spc="-5" dirty="0">
                <a:solidFill>
                  <a:srgbClr val="3B3B3B"/>
                </a:solidFill>
                <a:latin typeface="Calibri"/>
                <a:cs typeface="Calibri"/>
              </a:rPr>
              <a:t>an</a:t>
            </a:r>
            <a:r>
              <a:rPr sz="2200" b="1" spc="-10" dirty="0">
                <a:solidFill>
                  <a:srgbClr val="3B3B3B"/>
                </a:solidFill>
                <a:latin typeface="Calibri"/>
                <a:cs typeface="Calibri"/>
              </a:rPr>
              <a:t> </a:t>
            </a:r>
            <a:r>
              <a:rPr sz="2200" b="1" spc="-5" dirty="0">
                <a:solidFill>
                  <a:srgbClr val="3B3B3B"/>
                </a:solidFill>
                <a:latin typeface="Calibri"/>
                <a:cs typeface="Calibri"/>
              </a:rPr>
              <a:t>RV64</a:t>
            </a:r>
            <a:r>
              <a:rPr sz="2200" b="1" dirty="0">
                <a:solidFill>
                  <a:srgbClr val="3B3B3B"/>
                </a:solidFill>
                <a:latin typeface="Calibri"/>
                <a:cs typeface="Calibri"/>
              </a:rPr>
              <a:t> </a:t>
            </a:r>
            <a:r>
              <a:rPr sz="2200" b="1" spc="-5" dirty="0">
                <a:solidFill>
                  <a:srgbClr val="3B3B3B"/>
                </a:solidFill>
                <a:latin typeface="Calibri"/>
                <a:cs typeface="Calibri"/>
              </a:rPr>
              <a:t>implementation)</a:t>
            </a:r>
            <a:endParaRPr sz="2200">
              <a:latin typeface="Calibri"/>
              <a:cs typeface="Calibri"/>
            </a:endParaRPr>
          </a:p>
          <a:p>
            <a:pPr marL="1066800" lvl="1" indent="-419734">
              <a:lnSpc>
                <a:spcPts val="1735"/>
              </a:lnSpc>
              <a:buFont typeface="Arial MT"/>
              <a:buChar char="–"/>
              <a:tabLst>
                <a:tab pos="1066800" algn="l"/>
                <a:tab pos="1067435" algn="l"/>
              </a:tabLst>
            </a:pPr>
            <a:r>
              <a:rPr sz="1800" dirty="0">
                <a:solidFill>
                  <a:srgbClr val="797979"/>
                </a:solidFill>
                <a:latin typeface="Calibri"/>
                <a:cs typeface="Calibri"/>
              </a:rPr>
              <a:t>39bit</a:t>
            </a:r>
            <a:r>
              <a:rPr sz="1800" spc="-15" dirty="0">
                <a:solidFill>
                  <a:srgbClr val="797979"/>
                </a:solidFill>
                <a:latin typeface="Calibri"/>
                <a:cs typeface="Calibri"/>
              </a:rPr>
              <a:t> </a:t>
            </a:r>
            <a:r>
              <a:rPr sz="1800" spc="-5" dirty="0">
                <a:solidFill>
                  <a:srgbClr val="797979"/>
                </a:solidFill>
                <a:latin typeface="Calibri"/>
                <a:cs typeface="Calibri"/>
              </a:rPr>
              <a:t>Virtual </a:t>
            </a:r>
            <a:r>
              <a:rPr sz="1800" dirty="0">
                <a:solidFill>
                  <a:srgbClr val="797979"/>
                </a:solidFill>
                <a:latin typeface="Calibri"/>
                <a:cs typeface="Calibri"/>
              </a:rPr>
              <a:t>Address</a:t>
            </a:r>
            <a:endParaRPr sz="1800">
              <a:latin typeface="Calibri"/>
              <a:cs typeface="Calibri"/>
            </a:endParaRPr>
          </a:p>
          <a:p>
            <a:pPr marL="1066800" lvl="1" indent="-419734">
              <a:lnSpc>
                <a:spcPts val="1670"/>
              </a:lnSpc>
              <a:buFont typeface="Arial MT"/>
              <a:buChar char="–"/>
              <a:tabLst>
                <a:tab pos="1066800" algn="l"/>
                <a:tab pos="1067435" algn="l"/>
              </a:tabLst>
            </a:pPr>
            <a:r>
              <a:rPr sz="1800" dirty="0">
                <a:solidFill>
                  <a:srgbClr val="797979"/>
                </a:solidFill>
                <a:latin typeface="Calibri"/>
                <a:cs typeface="Calibri"/>
              </a:rPr>
              <a:t>4KiB,</a:t>
            </a:r>
            <a:r>
              <a:rPr sz="1800" spc="-5" dirty="0">
                <a:solidFill>
                  <a:srgbClr val="797979"/>
                </a:solidFill>
                <a:latin typeface="Calibri"/>
                <a:cs typeface="Calibri"/>
              </a:rPr>
              <a:t> </a:t>
            </a:r>
            <a:r>
              <a:rPr sz="1800" dirty="0">
                <a:solidFill>
                  <a:srgbClr val="797979"/>
                </a:solidFill>
                <a:latin typeface="Calibri"/>
                <a:cs typeface="Calibri"/>
              </a:rPr>
              <a:t>2MiB,</a:t>
            </a:r>
            <a:r>
              <a:rPr sz="1800" spc="-10" dirty="0">
                <a:solidFill>
                  <a:srgbClr val="797979"/>
                </a:solidFill>
                <a:latin typeface="Calibri"/>
                <a:cs typeface="Calibri"/>
              </a:rPr>
              <a:t> </a:t>
            </a:r>
            <a:r>
              <a:rPr sz="1800" spc="-5" dirty="0">
                <a:solidFill>
                  <a:srgbClr val="797979"/>
                </a:solidFill>
                <a:latin typeface="Calibri"/>
                <a:cs typeface="Calibri"/>
              </a:rPr>
              <a:t>1GiB </a:t>
            </a:r>
            <a:r>
              <a:rPr sz="1800" dirty="0">
                <a:solidFill>
                  <a:srgbClr val="797979"/>
                </a:solidFill>
                <a:latin typeface="Calibri"/>
                <a:cs typeface="Calibri"/>
              </a:rPr>
              <a:t>page</a:t>
            </a:r>
            <a:r>
              <a:rPr sz="1800" spc="-10" dirty="0">
                <a:solidFill>
                  <a:srgbClr val="797979"/>
                </a:solidFill>
                <a:latin typeface="Calibri"/>
                <a:cs typeface="Calibri"/>
              </a:rPr>
              <a:t> </a:t>
            </a:r>
            <a:r>
              <a:rPr sz="1800" dirty="0">
                <a:solidFill>
                  <a:srgbClr val="797979"/>
                </a:solidFill>
                <a:latin typeface="Calibri"/>
                <a:cs typeface="Calibri"/>
              </a:rPr>
              <a:t>tables</a:t>
            </a:r>
            <a:r>
              <a:rPr sz="1800" spc="5" dirty="0">
                <a:solidFill>
                  <a:srgbClr val="797979"/>
                </a:solidFill>
                <a:latin typeface="Calibri"/>
                <a:cs typeface="Calibri"/>
              </a:rPr>
              <a:t> </a:t>
            </a:r>
            <a:r>
              <a:rPr sz="1800" spc="-5" dirty="0">
                <a:solidFill>
                  <a:srgbClr val="797979"/>
                </a:solidFill>
                <a:latin typeface="Calibri"/>
                <a:cs typeface="Calibri"/>
              </a:rPr>
              <a:t>(3 </a:t>
            </a:r>
            <a:r>
              <a:rPr sz="1800" dirty="0">
                <a:solidFill>
                  <a:srgbClr val="797979"/>
                </a:solidFill>
                <a:latin typeface="Calibri"/>
                <a:cs typeface="Calibri"/>
              </a:rPr>
              <a:t>Levels)</a:t>
            </a:r>
            <a:endParaRPr sz="1800">
              <a:latin typeface="Calibri"/>
              <a:cs typeface="Calibri"/>
            </a:endParaRPr>
          </a:p>
          <a:p>
            <a:pPr marL="457200" indent="-445134">
              <a:lnSpc>
                <a:spcPts val="2160"/>
              </a:lnSpc>
              <a:buFont typeface="Arial MT"/>
              <a:buChar char="•"/>
              <a:tabLst>
                <a:tab pos="457200" algn="l"/>
                <a:tab pos="457834" algn="l"/>
              </a:tabLst>
            </a:pPr>
            <a:r>
              <a:rPr sz="2200" b="1" dirty="0">
                <a:solidFill>
                  <a:srgbClr val="3B3B3B"/>
                </a:solidFill>
                <a:latin typeface="Calibri"/>
                <a:cs typeface="Calibri"/>
              </a:rPr>
              <a:t>Sv48</a:t>
            </a:r>
            <a:r>
              <a:rPr sz="2200" b="1" spc="-25" dirty="0">
                <a:solidFill>
                  <a:srgbClr val="3B3B3B"/>
                </a:solidFill>
                <a:latin typeface="Calibri"/>
                <a:cs typeface="Calibri"/>
              </a:rPr>
              <a:t> </a:t>
            </a:r>
            <a:r>
              <a:rPr sz="2200" b="1" spc="-5" dirty="0">
                <a:solidFill>
                  <a:srgbClr val="3B3B3B"/>
                </a:solidFill>
                <a:latin typeface="Calibri"/>
                <a:cs typeface="Calibri"/>
              </a:rPr>
              <a:t>(requires</a:t>
            </a:r>
            <a:r>
              <a:rPr sz="2200" b="1" spc="20" dirty="0">
                <a:solidFill>
                  <a:srgbClr val="3B3B3B"/>
                </a:solidFill>
                <a:latin typeface="Calibri"/>
                <a:cs typeface="Calibri"/>
              </a:rPr>
              <a:t> </a:t>
            </a:r>
            <a:r>
              <a:rPr sz="2200" b="1" spc="-5" dirty="0">
                <a:solidFill>
                  <a:srgbClr val="3B3B3B"/>
                </a:solidFill>
                <a:latin typeface="Calibri"/>
                <a:cs typeface="Calibri"/>
              </a:rPr>
              <a:t>an</a:t>
            </a:r>
            <a:r>
              <a:rPr sz="2200" b="1" spc="-15" dirty="0">
                <a:solidFill>
                  <a:srgbClr val="3B3B3B"/>
                </a:solidFill>
                <a:latin typeface="Calibri"/>
                <a:cs typeface="Calibri"/>
              </a:rPr>
              <a:t> </a:t>
            </a:r>
            <a:r>
              <a:rPr sz="2200" b="1" spc="-5" dirty="0">
                <a:solidFill>
                  <a:srgbClr val="3B3B3B"/>
                </a:solidFill>
                <a:latin typeface="Calibri"/>
                <a:cs typeface="Calibri"/>
              </a:rPr>
              <a:t>RV64</a:t>
            </a:r>
            <a:r>
              <a:rPr sz="2200" b="1" spc="-15" dirty="0">
                <a:solidFill>
                  <a:srgbClr val="3B3B3B"/>
                </a:solidFill>
                <a:latin typeface="Calibri"/>
                <a:cs typeface="Calibri"/>
              </a:rPr>
              <a:t> </a:t>
            </a:r>
            <a:r>
              <a:rPr sz="2200" b="1" spc="-5" dirty="0">
                <a:solidFill>
                  <a:srgbClr val="3B3B3B"/>
                </a:solidFill>
                <a:latin typeface="Calibri"/>
                <a:cs typeface="Calibri"/>
              </a:rPr>
              <a:t>implementation)</a:t>
            </a:r>
            <a:endParaRPr sz="2200">
              <a:latin typeface="Calibri"/>
              <a:cs typeface="Calibri"/>
            </a:endParaRPr>
          </a:p>
          <a:p>
            <a:pPr marL="1066800" lvl="1" indent="-419734">
              <a:lnSpc>
                <a:spcPts val="1735"/>
              </a:lnSpc>
              <a:buFont typeface="Arial MT"/>
              <a:buChar char="–"/>
              <a:tabLst>
                <a:tab pos="1066800" algn="l"/>
                <a:tab pos="1067435" algn="l"/>
              </a:tabLst>
            </a:pPr>
            <a:r>
              <a:rPr sz="1800" dirty="0">
                <a:solidFill>
                  <a:srgbClr val="797979"/>
                </a:solidFill>
                <a:latin typeface="Calibri"/>
                <a:cs typeface="Calibri"/>
              </a:rPr>
              <a:t>48bit</a:t>
            </a:r>
            <a:r>
              <a:rPr sz="1800" spc="-15" dirty="0">
                <a:solidFill>
                  <a:srgbClr val="797979"/>
                </a:solidFill>
                <a:latin typeface="Calibri"/>
                <a:cs typeface="Calibri"/>
              </a:rPr>
              <a:t> </a:t>
            </a:r>
            <a:r>
              <a:rPr sz="1800" spc="-5" dirty="0">
                <a:solidFill>
                  <a:srgbClr val="797979"/>
                </a:solidFill>
                <a:latin typeface="Calibri"/>
                <a:cs typeface="Calibri"/>
              </a:rPr>
              <a:t>Virtual </a:t>
            </a:r>
            <a:r>
              <a:rPr sz="1800" dirty="0">
                <a:solidFill>
                  <a:srgbClr val="797979"/>
                </a:solidFill>
                <a:latin typeface="Calibri"/>
                <a:cs typeface="Calibri"/>
              </a:rPr>
              <a:t>Address</a:t>
            </a:r>
            <a:endParaRPr sz="1800">
              <a:latin typeface="Calibri"/>
              <a:cs typeface="Calibri"/>
            </a:endParaRPr>
          </a:p>
          <a:p>
            <a:pPr marL="1066800" marR="673100" lvl="1" indent="-419100">
              <a:lnSpc>
                <a:spcPct val="80000"/>
              </a:lnSpc>
              <a:spcBef>
                <a:spcPts val="215"/>
              </a:spcBef>
              <a:buFont typeface="Arial MT"/>
              <a:buChar char="–"/>
              <a:tabLst>
                <a:tab pos="1066800" algn="l"/>
                <a:tab pos="1067435" algn="l"/>
              </a:tabLst>
            </a:pPr>
            <a:r>
              <a:rPr sz="1800" dirty="0">
                <a:solidFill>
                  <a:srgbClr val="797979"/>
                </a:solidFill>
                <a:latin typeface="Calibri"/>
                <a:cs typeface="Calibri"/>
              </a:rPr>
              <a:t>4KiB,</a:t>
            </a:r>
            <a:r>
              <a:rPr sz="1800" spc="-10" dirty="0">
                <a:solidFill>
                  <a:srgbClr val="797979"/>
                </a:solidFill>
                <a:latin typeface="Calibri"/>
                <a:cs typeface="Calibri"/>
              </a:rPr>
              <a:t> </a:t>
            </a:r>
            <a:r>
              <a:rPr sz="1800" dirty="0">
                <a:solidFill>
                  <a:srgbClr val="797979"/>
                </a:solidFill>
                <a:latin typeface="Calibri"/>
                <a:cs typeface="Calibri"/>
              </a:rPr>
              <a:t>2MiB,</a:t>
            </a:r>
            <a:r>
              <a:rPr sz="1800" spc="-10" dirty="0">
                <a:solidFill>
                  <a:srgbClr val="797979"/>
                </a:solidFill>
                <a:latin typeface="Calibri"/>
                <a:cs typeface="Calibri"/>
              </a:rPr>
              <a:t> </a:t>
            </a:r>
            <a:r>
              <a:rPr sz="1800" dirty="0">
                <a:solidFill>
                  <a:srgbClr val="797979"/>
                </a:solidFill>
                <a:latin typeface="Calibri"/>
                <a:cs typeface="Calibri"/>
              </a:rPr>
              <a:t>1 GiB,</a:t>
            </a:r>
            <a:r>
              <a:rPr sz="1800" spc="-15" dirty="0">
                <a:solidFill>
                  <a:srgbClr val="797979"/>
                </a:solidFill>
                <a:latin typeface="Calibri"/>
                <a:cs typeface="Calibri"/>
              </a:rPr>
              <a:t> </a:t>
            </a:r>
            <a:r>
              <a:rPr sz="1800" dirty="0">
                <a:solidFill>
                  <a:srgbClr val="797979"/>
                </a:solidFill>
                <a:latin typeface="Calibri"/>
                <a:cs typeface="Calibri"/>
              </a:rPr>
              <a:t>512GB</a:t>
            </a:r>
            <a:r>
              <a:rPr sz="1800" spc="-10" dirty="0">
                <a:solidFill>
                  <a:srgbClr val="797979"/>
                </a:solidFill>
                <a:latin typeface="Calibri"/>
                <a:cs typeface="Calibri"/>
              </a:rPr>
              <a:t> </a:t>
            </a:r>
            <a:r>
              <a:rPr sz="1800" dirty="0">
                <a:solidFill>
                  <a:srgbClr val="797979"/>
                </a:solidFill>
                <a:latin typeface="Calibri"/>
                <a:cs typeface="Calibri"/>
              </a:rPr>
              <a:t>page</a:t>
            </a:r>
            <a:r>
              <a:rPr sz="1800" spc="-10" dirty="0">
                <a:solidFill>
                  <a:srgbClr val="797979"/>
                </a:solidFill>
                <a:latin typeface="Calibri"/>
                <a:cs typeface="Calibri"/>
              </a:rPr>
              <a:t> </a:t>
            </a:r>
            <a:r>
              <a:rPr sz="1800" dirty="0">
                <a:solidFill>
                  <a:srgbClr val="797979"/>
                </a:solidFill>
                <a:latin typeface="Calibri"/>
                <a:cs typeface="Calibri"/>
              </a:rPr>
              <a:t>tables</a:t>
            </a:r>
            <a:r>
              <a:rPr sz="1800" spc="-5" dirty="0">
                <a:solidFill>
                  <a:srgbClr val="797979"/>
                </a:solidFill>
                <a:latin typeface="Calibri"/>
                <a:cs typeface="Calibri"/>
              </a:rPr>
              <a:t> (4 </a:t>
            </a:r>
            <a:r>
              <a:rPr sz="1800" spc="-395" dirty="0">
                <a:solidFill>
                  <a:srgbClr val="797979"/>
                </a:solidFill>
                <a:latin typeface="Calibri"/>
                <a:cs typeface="Calibri"/>
              </a:rPr>
              <a:t> </a:t>
            </a:r>
            <a:r>
              <a:rPr sz="1800" dirty="0">
                <a:solidFill>
                  <a:srgbClr val="797979"/>
                </a:solidFill>
                <a:latin typeface="Calibri"/>
                <a:cs typeface="Calibri"/>
              </a:rPr>
              <a:t>Levels)</a:t>
            </a:r>
            <a:endParaRPr sz="1800">
              <a:latin typeface="Calibri"/>
              <a:cs typeface="Calibri"/>
            </a:endParaRPr>
          </a:p>
          <a:p>
            <a:pPr marL="457200" indent="-445134">
              <a:lnSpc>
                <a:spcPts val="1830"/>
              </a:lnSpc>
              <a:buFont typeface="Arial MT"/>
              <a:buChar char="•"/>
              <a:tabLst>
                <a:tab pos="457200" algn="l"/>
                <a:tab pos="457834" algn="l"/>
              </a:tabLst>
            </a:pPr>
            <a:r>
              <a:rPr sz="2200" b="1" spc="-10" dirty="0">
                <a:solidFill>
                  <a:srgbClr val="3B3B3B"/>
                </a:solidFill>
                <a:latin typeface="Calibri"/>
                <a:cs typeface="Calibri"/>
              </a:rPr>
              <a:t>Page</a:t>
            </a:r>
            <a:r>
              <a:rPr sz="2200" b="1" spc="15" dirty="0">
                <a:solidFill>
                  <a:srgbClr val="3B3B3B"/>
                </a:solidFill>
                <a:latin typeface="Calibri"/>
                <a:cs typeface="Calibri"/>
              </a:rPr>
              <a:t> </a:t>
            </a:r>
            <a:r>
              <a:rPr sz="2200" b="1" spc="-10" dirty="0">
                <a:solidFill>
                  <a:srgbClr val="3B3B3B"/>
                </a:solidFill>
                <a:latin typeface="Calibri"/>
                <a:cs typeface="Calibri"/>
              </a:rPr>
              <a:t>Tables</a:t>
            </a:r>
            <a:r>
              <a:rPr sz="2200" b="1" spc="15" dirty="0">
                <a:solidFill>
                  <a:srgbClr val="3B3B3B"/>
                </a:solidFill>
                <a:latin typeface="Calibri"/>
                <a:cs typeface="Calibri"/>
              </a:rPr>
              <a:t> </a:t>
            </a:r>
            <a:r>
              <a:rPr sz="2200" b="1" spc="-5" dirty="0">
                <a:solidFill>
                  <a:srgbClr val="3B3B3B"/>
                </a:solidFill>
                <a:latin typeface="Calibri"/>
                <a:cs typeface="Calibri"/>
              </a:rPr>
              <a:t>also</a:t>
            </a:r>
            <a:r>
              <a:rPr sz="2200" b="1" spc="10" dirty="0">
                <a:solidFill>
                  <a:srgbClr val="3B3B3B"/>
                </a:solidFill>
                <a:latin typeface="Calibri"/>
                <a:cs typeface="Calibri"/>
              </a:rPr>
              <a:t> </a:t>
            </a:r>
            <a:r>
              <a:rPr sz="2200" b="1" spc="-10" dirty="0">
                <a:solidFill>
                  <a:srgbClr val="3B3B3B"/>
                </a:solidFill>
                <a:latin typeface="Calibri"/>
                <a:cs typeface="Calibri"/>
              </a:rPr>
              <a:t>contain</a:t>
            </a:r>
            <a:r>
              <a:rPr sz="2200" b="1" spc="5" dirty="0">
                <a:solidFill>
                  <a:srgbClr val="3B3B3B"/>
                </a:solidFill>
                <a:latin typeface="Calibri"/>
                <a:cs typeface="Calibri"/>
              </a:rPr>
              <a:t> </a:t>
            </a:r>
            <a:r>
              <a:rPr sz="2200" b="1" spc="-5" dirty="0">
                <a:solidFill>
                  <a:srgbClr val="3B3B3B"/>
                </a:solidFill>
                <a:latin typeface="Calibri"/>
                <a:cs typeface="Calibri"/>
              </a:rPr>
              <a:t>access</a:t>
            </a:r>
            <a:r>
              <a:rPr sz="2200" b="1" spc="15" dirty="0">
                <a:solidFill>
                  <a:srgbClr val="3B3B3B"/>
                </a:solidFill>
                <a:latin typeface="Calibri"/>
                <a:cs typeface="Calibri"/>
              </a:rPr>
              <a:t> </a:t>
            </a:r>
            <a:r>
              <a:rPr sz="2200" b="1" spc="-5" dirty="0">
                <a:solidFill>
                  <a:srgbClr val="3B3B3B"/>
                </a:solidFill>
                <a:latin typeface="Calibri"/>
                <a:cs typeface="Calibri"/>
              </a:rPr>
              <a:t>permission</a:t>
            </a:r>
            <a:endParaRPr sz="2200">
              <a:latin typeface="Calibri"/>
              <a:cs typeface="Calibri"/>
            </a:endParaRPr>
          </a:p>
          <a:p>
            <a:pPr marL="457200">
              <a:lnSpc>
                <a:spcPts val="2375"/>
              </a:lnSpc>
            </a:pPr>
            <a:r>
              <a:rPr sz="2200" b="1" spc="-10" dirty="0">
                <a:solidFill>
                  <a:srgbClr val="3B3B3B"/>
                </a:solidFill>
                <a:latin typeface="Calibri"/>
                <a:cs typeface="Calibri"/>
              </a:rPr>
              <a:t>attributes</a:t>
            </a:r>
            <a:endParaRPr sz="2200">
              <a:latin typeface="Calibri"/>
              <a:cs typeface="Calibri"/>
            </a:endParaRPr>
          </a:p>
        </p:txBody>
      </p:sp>
      <p:grpSp>
        <p:nvGrpSpPr>
          <p:cNvPr id="5" name="object 5"/>
          <p:cNvGrpSpPr/>
          <p:nvPr/>
        </p:nvGrpSpPr>
        <p:grpSpPr>
          <a:xfrm>
            <a:off x="7859141" y="1312036"/>
            <a:ext cx="1174115" cy="4081779"/>
            <a:chOff x="7859141" y="1312036"/>
            <a:chExt cx="1174115" cy="4081779"/>
          </a:xfrm>
        </p:grpSpPr>
        <p:sp>
          <p:nvSpPr>
            <p:cNvPr id="6" name="object 6"/>
            <p:cNvSpPr/>
            <p:nvPr/>
          </p:nvSpPr>
          <p:spPr>
            <a:xfrm>
              <a:off x="7873746" y="1326641"/>
              <a:ext cx="1144905" cy="4052570"/>
            </a:xfrm>
            <a:custGeom>
              <a:avLst/>
              <a:gdLst/>
              <a:ahLst/>
              <a:cxnLst/>
              <a:rect l="l" t="t" r="r" b="b"/>
              <a:pathLst>
                <a:path w="1144904" h="4052570">
                  <a:moveTo>
                    <a:pt x="0" y="4052316"/>
                  </a:moveTo>
                  <a:lnTo>
                    <a:pt x="1144524" y="4052316"/>
                  </a:lnTo>
                  <a:lnTo>
                    <a:pt x="1144524" y="0"/>
                  </a:lnTo>
                  <a:lnTo>
                    <a:pt x="0" y="0"/>
                  </a:lnTo>
                  <a:lnTo>
                    <a:pt x="0" y="4052316"/>
                  </a:lnTo>
                  <a:close/>
                </a:path>
              </a:pathLst>
            </a:custGeom>
            <a:ln w="28955">
              <a:solidFill>
                <a:srgbClr val="000000"/>
              </a:solidFill>
            </a:ln>
          </p:spPr>
          <p:txBody>
            <a:bodyPr wrap="square" lIns="0" tIns="0" rIns="0" bIns="0" rtlCol="0"/>
            <a:lstStyle/>
            <a:p>
              <a:endParaRPr/>
            </a:p>
          </p:txBody>
        </p:sp>
        <p:sp>
          <p:nvSpPr>
            <p:cNvPr id="7" name="object 7"/>
            <p:cNvSpPr/>
            <p:nvPr/>
          </p:nvSpPr>
          <p:spPr>
            <a:xfrm>
              <a:off x="7872984" y="4753355"/>
              <a:ext cx="1144905" cy="624840"/>
            </a:xfrm>
            <a:custGeom>
              <a:avLst/>
              <a:gdLst/>
              <a:ahLst/>
              <a:cxnLst/>
              <a:rect l="l" t="t" r="r" b="b"/>
              <a:pathLst>
                <a:path w="1144904" h="624839">
                  <a:moveTo>
                    <a:pt x="0" y="624840"/>
                  </a:moveTo>
                  <a:lnTo>
                    <a:pt x="1144524" y="624840"/>
                  </a:lnTo>
                  <a:lnTo>
                    <a:pt x="1144524" y="0"/>
                  </a:lnTo>
                  <a:lnTo>
                    <a:pt x="0" y="0"/>
                  </a:lnTo>
                  <a:lnTo>
                    <a:pt x="0" y="624840"/>
                  </a:lnTo>
                  <a:close/>
                </a:path>
              </a:pathLst>
            </a:custGeom>
            <a:ln w="12191">
              <a:solidFill>
                <a:srgbClr val="0D467E"/>
              </a:solidFill>
            </a:ln>
          </p:spPr>
          <p:txBody>
            <a:bodyPr wrap="square" lIns="0" tIns="0" rIns="0" bIns="0" rtlCol="0"/>
            <a:lstStyle/>
            <a:p>
              <a:endParaRPr/>
            </a:p>
          </p:txBody>
        </p:sp>
      </p:grpSp>
      <p:sp>
        <p:nvSpPr>
          <p:cNvPr id="8" name="object 8"/>
          <p:cNvSpPr txBox="1"/>
          <p:nvPr/>
        </p:nvSpPr>
        <p:spPr>
          <a:xfrm>
            <a:off x="6896481" y="1114425"/>
            <a:ext cx="80581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4B555E"/>
                </a:solidFill>
                <a:latin typeface="Calibri"/>
                <a:cs typeface="Calibri"/>
              </a:rPr>
              <a:t>0xFFFF_FFFF</a:t>
            </a:r>
            <a:endParaRPr sz="1200">
              <a:latin typeface="Calibri"/>
              <a:cs typeface="Calibri"/>
            </a:endParaRPr>
          </a:p>
        </p:txBody>
      </p:sp>
      <p:sp>
        <p:nvSpPr>
          <p:cNvPr id="9" name="object 9"/>
          <p:cNvSpPr txBox="1"/>
          <p:nvPr/>
        </p:nvSpPr>
        <p:spPr>
          <a:xfrm>
            <a:off x="6879463" y="5125973"/>
            <a:ext cx="8661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4B555E"/>
                </a:solidFill>
                <a:latin typeface="Calibri"/>
                <a:cs typeface="Calibri"/>
              </a:rPr>
              <a:t>0x0</a:t>
            </a:r>
            <a:r>
              <a:rPr sz="1200" spc="5" dirty="0">
                <a:solidFill>
                  <a:srgbClr val="4B555E"/>
                </a:solidFill>
                <a:latin typeface="Calibri"/>
                <a:cs typeface="Calibri"/>
              </a:rPr>
              <a:t>0</a:t>
            </a:r>
            <a:r>
              <a:rPr sz="1200" dirty="0">
                <a:solidFill>
                  <a:srgbClr val="4B555E"/>
                </a:solidFill>
                <a:latin typeface="Calibri"/>
                <a:cs typeface="Calibri"/>
              </a:rPr>
              <a:t>0</a:t>
            </a:r>
            <a:r>
              <a:rPr sz="1200" spc="5" dirty="0">
                <a:solidFill>
                  <a:srgbClr val="4B555E"/>
                </a:solidFill>
                <a:latin typeface="Calibri"/>
                <a:cs typeface="Calibri"/>
              </a:rPr>
              <a:t>0</a:t>
            </a:r>
            <a:r>
              <a:rPr sz="1200" spc="-5" dirty="0">
                <a:solidFill>
                  <a:srgbClr val="4B555E"/>
                </a:solidFill>
                <a:latin typeface="Calibri"/>
                <a:cs typeface="Calibri"/>
              </a:rPr>
              <a:t>_</a:t>
            </a:r>
            <a:r>
              <a:rPr sz="1200" dirty="0">
                <a:solidFill>
                  <a:srgbClr val="4B555E"/>
                </a:solidFill>
                <a:latin typeface="Calibri"/>
                <a:cs typeface="Calibri"/>
              </a:rPr>
              <a:t>00</a:t>
            </a:r>
            <a:r>
              <a:rPr sz="1200" spc="5" dirty="0">
                <a:solidFill>
                  <a:srgbClr val="4B555E"/>
                </a:solidFill>
                <a:latin typeface="Calibri"/>
                <a:cs typeface="Calibri"/>
              </a:rPr>
              <a:t>0</a:t>
            </a:r>
            <a:r>
              <a:rPr sz="1200" dirty="0">
                <a:solidFill>
                  <a:srgbClr val="4B555E"/>
                </a:solidFill>
                <a:latin typeface="Calibri"/>
                <a:cs typeface="Calibri"/>
              </a:rPr>
              <a:t>0</a:t>
            </a:r>
            <a:endParaRPr sz="1200">
              <a:latin typeface="Calibri"/>
              <a:cs typeface="Calibri"/>
            </a:endParaRPr>
          </a:p>
        </p:txBody>
      </p:sp>
      <p:sp>
        <p:nvSpPr>
          <p:cNvPr id="10" name="object 10"/>
          <p:cNvSpPr txBox="1"/>
          <p:nvPr/>
        </p:nvSpPr>
        <p:spPr>
          <a:xfrm>
            <a:off x="7888223" y="4759452"/>
            <a:ext cx="1115695" cy="605155"/>
          </a:xfrm>
          <a:prstGeom prst="rect">
            <a:avLst/>
          </a:prstGeom>
          <a:solidFill>
            <a:srgbClr val="797979"/>
          </a:solidFill>
        </p:spPr>
        <p:txBody>
          <a:bodyPr vert="horz" wrap="square" lIns="0" tIns="1905" rIns="0" bIns="0" rtlCol="0">
            <a:spAutoFit/>
          </a:bodyPr>
          <a:lstStyle/>
          <a:p>
            <a:pPr marL="164465" marR="159385" indent="65405">
              <a:lnSpc>
                <a:spcPct val="100000"/>
              </a:lnSpc>
              <a:spcBef>
                <a:spcPts val="15"/>
              </a:spcBef>
            </a:pPr>
            <a:r>
              <a:rPr sz="1900" spc="-10" dirty="0">
                <a:solidFill>
                  <a:srgbClr val="FFFFFF"/>
                </a:solidFill>
                <a:latin typeface="Calibri"/>
                <a:cs typeface="Calibri"/>
              </a:rPr>
              <a:t>Virtual </a:t>
            </a:r>
            <a:r>
              <a:rPr sz="1900" spc="-5" dirty="0">
                <a:solidFill>
                  <a:srgbClr val="FFFFFF"/>
                </a:solidFill>
                <a:latin typeface="Calibri"/>
                <a:cs typeface="Calibri"/>
              </a:rPr>
              <a:t> </a:t>
            </a:r>
            <a:r>
              <a:rPr sz="1900" spc="-10" dirty="0">
                <a:solidFill>
                  <a:srgbClr val="FFFFFF"/>
                </a:solidFill>
                <a:latin typeface="Calibri"/>
                <a:cs typeface="Calibri"/>
              </a:rPr>
              <a:t>Addre</a:t>
            </a:r>
            <a:r>
              <a:rPr sz="1900" spc="-5" dirty="0">
                <a:solidFill>
                  <a:srgbClr val="FFFFFF"/>
                </a:solidFill>
                <a:latin typeface="Calibri"/>
                <a:cs typeface="Calibri"/>
              </a:rPr>
              <a:t>ss</a:t>
            </a:r>
            <a:endParaRPr sz="1900">
              <a:latin typeface="Calibri"/>
              <a:cs typeface="Calibri"/>
            </a:endParaRPr>
          </a:p>
        </p:txBody>
      </p:sp>
      <p:sp>
        <p:nvSpPr>
          <p:cNvPr id="11" name="object 11"/>
          <p:cNvSpPr txBox="1"/>
          <p:nvPr/>
        </p:nvSpPr>
        <p:spPr>
          <a:xfrm>
            <a:off x="7476490" y="5449925"/>
            <a:ext cx="171132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B555E"/>
                </a:solidFill>
                <a:latin typeface="Calibri"/>
                <a:cs typeface="Calibri"/>
              </a:rPr>
              <a:t>Virtual</a:t>
            </a:r>
            <a:r>
              <a:rPr sz="1600" spc="-20" dirty="0">
                <a:solidFill>
                  <a:srgbClr val="4B555E"/>
                </a:solidFill>
                <a:latin typeface="Calibri"/>
                <a:cs typeface="Calibri"/>
              </a:rPr>
              <a:t> </a:t>
            </a:r>
            <a:r>
              <a:rPr sz="1600" spc="-5" dirty="0">
                <a:solidFill>
                  <a:srgbClr val="4B555E"/>
                </a:solidFill>
                <a:latin typeface="Calibri"/>
                <a:cs typeface="Calibri"/>
              </a:rPr>
              <a:t>Address</a:t>
            </a:r>
            <a:r>
              <a:rPr sz="1600" spc="-15" dirty="0">
                <a:solidFill>
                  <a:srgbClr val="4B555E"/>
                </a:solidFill>
                <a:latin typeface="Calibri"/>
                <a:cs typeface="Calibri"/>
              </a:rPr>
              <a:t> </a:t>
            </a:r>
            <a:r>
              <a:rPr sz="1600" dirty="0">
                <a:solidFill>
                  <a:srgbClr val="4B555E"/>
                </a:solidFill>
                <a:latin typeface="Calibri"/>
                <a:cs typeface="Calibri"/>
              </a:rPr>
              <a:t>Map</a:t>
            </a:r>
            <a:endParaRPr sz="1600">
              <a:latin typeface="Calibri"/>
              <a:cs typeface="Calibri"/>
            </a:endParaRPr>
          </a:p>
        </p:txBody>
      </p:sp>
      <p:sp>
        <p:nvSpPr>
          <p:cNvPr id="12" name="object 12"/>
          <p:cNvSpPr txBox="1"/>
          <p:nvPr/>
        </p:nvSpPr>
        <p:spPr>
          <a:xfrm>
            <a:off x="9588500" y="1072388"/>
            <a:ext cx="80581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4B555E"/>
                </a:solidFill>
                <a:latin typeface="Calibri"/>
                <a:cs typeface="Calibri"/>
              </a:rPr>
              <a:t>0xFFFF_FFFF</a:t>
            </a:r>
            <a:endParaRPr sz="1200">
              <a:latin typeface="Calibri"/>
              <a:cs typeface="Calibri"/>
            </a:endParaRPr>
          </a:p>
        </p:txBody>
      </p:sp>
      <p:sp>
        <p:nvSpPr>
          <p:cNvPr id="13" name="object 13"/>
          <p:cNvSpPr txBox="1"/>
          <p:nvPr/>
        </p:nvSpPr>
        <p:spPr>
          <a:xfrm>
            <a:off x="9571101" y="5083505"/>
            <a:ext cx="868044"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4B555E"/>
                </a:solidFill>
                <a:latin typeface="Calibri"/>
                <a:cs typeface="Calibri"/>
              </a:rPr>
              <a:t>0</a:t>
            </a:r>
            <a:r>
              <a:rPr sz="1200" spc="-5" dirty="0">
                <a:solidFill>
                  <a:srgbClr val="4B555E"/>
                </a:solidFill>
                <a:latin typeface="Calibri"/>
                <a:cs typeface="Calibri"/>
              </a:rPr>
              <a:t>x</a:t>
            </a:r>
            <a:r>
              <a:rPr sz="1200" dirty="0">
                <a:solidFill>
                  <a:srgbClr val="4B555E"/>
                </a:solidFill>
                <a:latin typeface="Calibri"/>
                <a:cs typeface="Calibri"/>
              </a:rPr>
              <a:t>0000</a:t>
            </a:r>
            <a:r>
              <a:rPr sz="1200" spc="-5" dirty="0">
                <a:solidFill>
                  <a:srgbClr val="4B555E"/>
                </a:solidFill>
                <a:latin typeface="Calibri"/>
                <a:cs typeface="Calibri"/>
              </a:rPr>
              <a:t>_</a:t>
            </a:r>
            <a:r>
              <a:rPr sz="1200" spc="5" dirty="0">
                <a:solidFill>
                  <a:srgbClr val="4B555E"/>
                </a:solidFill>
                <a:latin typeface="Calibri"/>
                <a:cs typeface="Calibri"/>
              </a:rPr>
              <a:t>0</a:t>
            </a:r>
            <a:r>
              <a:rPr sz="1200" dirty="0">
                <a:solidFill>
                  <a:srgbClr val="4B555E"/>
                </a:solidFill>
                <a:latin typeface="Calibri"/>
                <a:cs typeface="Calibri"/>
              </a:rPr>
              <a:t>000</a:t>
            </a:r>
            <a:endParaRPr sz="1200">
              <a:latin typeface="Calibri"/>
              <a:cs typeface="Calibri"/>
            </a:endParaRPr>
          </a:p>
        </p:txBody>
      </p:sp>
      <p:graphicFrame>
        <p:nvGraphicFramePr>
          <p:cNvPr id="14" name="object 14"/>
          <p:cNvGraphicFramePr>
            <a:graphicFrameLocks noGrp="1"/>
          </p:cNvGraphicFramePr>
          <p:nvPr/>
        </p:nvGraphicFramePr>
        <p:xfrm>
          <a:off x="10550652" y="1269491"/>
          <a:ext cx="1144270" cy="4052315"/>
        </p:xfrm>
        <a:graphic>
          <a:graphicData uri="http://schemas.openxmlformats.org/drawingml/2006/table">
            <a:tbl>
              <a:tblPr firstRow="1" bandRow="1">
                <a:tableStyleId>{2D5ABB26-0587-4C30-8999-92F81FD0307C}</a:tableStyleId>
              </a:tblPr>
              <a:tblGrid>
                <a:gridCol w="1144270">
                  <a:extLst>
                    <a:ext uri="{9D8B030D-6E8A-4147-A177-3AD203B41FA5}">
                      <a16:colId xmlns:a16="http://schemas.microsoft.com/office/drawing/2014/main" val="20000"/>
                    </a:ext>
                  </a:extLst>
                </a:gridCol>
              </a:tblGrid>
              <a:tr h="1317498">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12700">
                      <a:solidFill>
                        <a:srgbClr val="0D467E"/>
                      </a:solidFill>
                      <a:prstDash val="solid"/>
                    </a:lnB>
                  </a:tcPr>
                </a:tc>
                <a:extLst>
                  <a:ext uri="{0D108BD9-81ED-4DB2-BD59-A6C34878D82A}">
                    <a16:rowId xmlns:a16="http://schemas.microsoft.com/office/drawing/2014/main" val="10000"/>
                  </a:ext>
                </a:extLst>
              </a:tr>
              <a:tr h="624839">
                <a:tc>
                  <a:txBody>
                    <a:bodyPr/>
                    <a:lstStyle/>
                    <a:p>
                      <a:pPr marL="179070" marR="171450" indent="1270">
                        <a:lnSpc>
                          <a:spcPct val="100000"/>
                        </a:lnSpc>
                        <a:spcBef>
                          <a:spcPts val="55"/>
                        </a:spcBef>
                      </a:pPr>
                      <a:r>
                        <a:rPr sz="1900" dirty="0">
                          <a:solidFill>
                            <a:srgbClr val="FFFFFF"/>
                          </a:solidFill>
                          <a:latin typeface="Calibri"/>
                          <a:cs typeface="Calibri"/>
                        </a:rPr>
                        <a:t>P</a:t>
                      </a:r>
                      <a:r>
                        <a:rPr sz="1900" spc="-5" dirty="0">
                          <a:solidFill>
                            <a:srgbClr val="FFFFFF"/>
                          </a:solidFill>
                          <a:latin typeface="Calibri"/>
                          <a:cs typeface="Calibri"/>
                        </a:rPr>
                        <a:t>h</a:t>
                      </a:r>
                      <a:r>
                        <a:rPr sz="1900" spc="5" dirty="0">
                          <a:solidFill>
                            <a:srgbClr val="FFFFFF"/>
                          </a:solidFill>
                          <a:latin typeface="Calibri"/>
                          <a:cs typeface="Calibri"/>
                        </a:rPr>
                        <a:t>y</a:t>
                      </a:r>
                      <a:r>
                        <a:rPr sz="1900" spc="-5" dirty="0">
                          <a:solidFill>
                            <a:srgbClr val="FFFFFF"/>
                          </a:solidFill>
                          <a:latin typeface="Calibri"/>
                          <a:cs typeface="Calibri"/>
                        </a:rPr>
                        <a:t>sic</a:t>
                      </a:r>
                      <a:r>
                        <a:rPr sz="1900" spc="5" dirty="0">
                          <a:solidFill>
                            <a:srgbClr val="FFFFFF"/>
                          </a:solidFill>
                          <a:latin typeface="Calibri"/>
                          <a:cs typeface="Calibri"/>
                        </a:rPr>
                        <a:t>a</a:t>
                      </a:r>
                      <a:r>
                        <a:rPr sz="1900" dirty="0">
                          <a:solidFill>
                            <a:srgbClr val="FFFFFF"/>
                          </a:solidFill>
                          <a:latin typeface="Calibri"/>
                          <a:cs typeface="Calibri"/>
                        </a:rPr>
                        <a:t>l  Addr</a:t>
                      </a:r>
                      <a:r>
                        <a:rPr sz="1900" spc="5" dirty="0">
                          <a:solidFill>
                            <a:srgbClr val="FFFFFF"/>
                          </a:solidFill>
                          <a:latin typeface="Calibri"/>
                          <a:cs typeface="Calibri"/>
                        </a:rPr>
                        <a:t>e</a:t>
                      </a:r>
                      <a:r>
                        <a:rPr sz="1900" spc="-5" dirty="0">
                          <a:solidFill>
                            <a:srgbClr val="FFFFFF"/>
                          </a:solidFill>
                          <a:latin typeface="Calibri"/>
                          <a:cs typeface="Calibri"/>
                        </a:rPr>
                        <a:t>ss</a:t>
                      </a:r>
                      <a:endParaRPr sz="1900">
                        <a:latin typeface="Calibri"/>
                        <a:cs typeface="Calibri"/>
                      </a:endParaRPr>
                    </a:p>
                  </a:txBody>
                  <a:tcPr marL="0" marR="0" marT="6985" marB="0">
                    <a:lnL w="38100">
                      <a:solidFill>
                        <a:srgbClr val="000000"/>
                      </a:solidFill>
                      <a:prstDash val="solid"/>
                    </a:lnL>
                    <a:lnR w="38100">
                      <a:solidFill>
                        <a:srgbClr val="000000"/>
                      </a:solidFill>
                      <a:prstDash val="solid"/>
                    </a:lnR>
                    <a:lnT w="12700">
                      <a:solidFill>
                        <a:srgbClr val="0D467E"/>
                      </a:solidFill>
                      <a:prstDash val="solid"/>
                    </a:lnT>
                    <a:lnB w="12700">
                      <a:solidFill>
                        <a:srgbClr val="0D467E"/>
                      </a:solidFill>
                      <a:prstDash val="solid"/>
                    </a:lnB>
                    <a:solidFill>
                      <a:srgbClr val="FFCC00"/>
                    </a:solidFill>
                  </a:tcPr>
                </a:tc>
                <a:extLst>
                  <a:ext uri="{0D108BD9-81ED-4DB2-BD59-A6C34878D82A}">
                    <a16:rowId xmlns:a16="http://schemas.microsoft.com/office/drawing/2014/main" val="10001"/>
                  </a:ext>
                </a:extLst>
              </a:tr>
              <a:tr h="2109978">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38100">
                      <a:solidFill>
                        <a:srgbClr val="000000"/>
                      </a:solidFill>
                      <a:prstDash val="solid"/>
                    </a:lnR>
                    <a:lnT w="12700">
                      <a:solidFill>
                        <a:srgbClr val="0D467E"/>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
        <p:nvSpPr>
          <p:cNvPr id="15" name="object 15"/>
          <p:cNvSpPr txBox="1"/>
          <p:nvPr/>
        </p:nvSpPr>
        <p:spPr>
          <a:xfrm>
            <a:off x="10111485" y="5449925"/>
            <a:ext cx="1815464"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B555E"/>
                </a:solidFill>
                <a:latin typeface="Calibri"/>
                <a:cs typeface="Calibri"/>
              </a:rPr>
              <a:t>Physical</a:t>
            </a:r>
            <a:r>
              <a:rPr sz="1600" spc="-40" dirty="0">
                <a:solidFill>
                  <a:srgbClr val="4B555E"/>
                </a:solidFill>
                <a:latin typeface="Calibri"/>
                <a:cs typeface="Calibri"/>
              </a:rPr>
              <a:t> </a:t>
            </a:r>
            <a:r>
              <a:rPr sz="1600" spc="-5" dirty="0">
                <a:solidFill>
                  <a:srgbClr val="4B555E"/>
                </a:solidFill>
                <a:latin typeface="Calibri"/>
                <a:cs typeface="Calibri"/>
              </a:rPr>
              <a:t>Address</a:t>
            </a:r>
            <a:r>
              <a:rPr sz="1600" dirty="0">
                <a:solidFill>
                  <a:srgbClr val="4B555E"/>
                </a:solidFill>
                <a:latin typeface="Calibri"/>
                <a:cs typeface="Calibri"/>
              </a:rPr>
              <a:t> </a:t>
            </a:r>
            <a:r>
              <a:rPr sz="1600" spc="-5" dirty="0">
                <a:solidFill>
                  <a:srgbClr val="4B555E"/>
                </a:solidFill>
                <a:latin typeface="Calibri"/>
                <a:cs typeface="Calibri"/>
              </a:rPr>
              <a:t>Map</a:t>
            </a:r>
            <a:endParaRPr sz="1600">
              <a:latin typeface="Calibri"/>
              <a:cs typeface="Calibri"/>
            </a:endParaRPr>
          </a:p>
        </p:txBody>
      </p:sp>
      <p:sp>
        <p:nvSpPr>
          <p:cNvPr id="16" name="object 16"/>
          <p:cNvSpPr/>
          <p:nvPr/>
        </p:nvSpPr>
        <p:spPr>
          <a:xfrm>
            <a:off x="9017507" y="2650235"/>
            <a:ext cx="1546860" cy="2680335"/>
          </a:xfrm>
          <a:custGeom>
            <a:avLst/>
            <a:gdLst/>
            <a:ahLst/>
            <a:cxnLst/>
            <a:rect l="l" t="t" r="r" b="b"/>
            <a:pathLst>
              <a:path w="1546859" h="2680335">
                <a:moveTo>
                  <a:pt x="0" y="2103247"/>
                </a:moveTo>
                <a:lnTo>
                  <a:pt x="1500886" y="0"/>
                </a:lnTo>
              </a:path>
              <a:path w="1546859" h="2680335">
                <a:moveTo>
                  <a:pt x="45720" y="2679827"/>
                </a:moveTo>
                <a:lnTo>
                  <a:pt x="1546606" y="659891"/>
                </a:lnTo>
              </a:path>
            </a:pathLst>
          </a:custGeom>
          <a:ln w="9144">
            <a:solidFill>
              <a:srgbClr val="4B555E"/>
            </a:solidFill>
            <a:prstDash val="sysDash"/>
          </a:ln>
        </p:spPr>
        <p:txBody>
          <a:bodyPr wrap="square" lIns="0" tIns="0" rIns="0" bIns="0" rtlCol="0"/>
          <a:lstStyle/>
          <a:p>
            <a:endParaRPr/>
          </a:p>
        </p:txBody>
      </p:sp>
      <p:sp>
        <p:nvSpPr>
          <p:cNvPr id="17" name="object 17"/>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lnSpc>
                  <a:spcPct val="100000"/>
                </a:lnSpc>
                <a:spcBef>
                  <a:spcPts val="5"/>
                </a:spcBef>
              </a:pPr>
              <a:t>81</a:t>
            </a:fld>
            <a:endParaRPr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3490" y="-1418"/>
            <a:ext cx="7774788" cy="689932"/>
          </a:xfrm>
          <a:prstGeom prst="rect">
            <a:avLst/>
          </a:prstGeom>
        </p:spPr>
        <p:txBody>
          <a:bodyPr vert="horz" wrap="square" lIns="0" tIns="12700" rIns="0" bIns="0" rtlCol="0">
            <a:spAutoFit/>
          </a:bodyPr>
          <a:lstStyle/>
          <a:p>
            <a:pPr marL="12700">
              <a:lnSpc>
                <a:spcPct val="100000"/>
              </a:lnSpc>
              <a:spcBef>
                <a:spcPts val="100"/>
              </a:spcBef>
            </a:pPr>
            <a:r>
              <a:rPr spc="-30" dirty="0"/>
              <a:t>P</a:t>
            </a:r>
            <a:r>
              <a:rPr spc="-35" dirty="0"/>
              <a:t>h</a:t>
            </a:r>
            <a:r>
              <a:rPr spc="-90" dirty="0"/>
              <a:t>ysi</a:t>
            </a:r>
            <a:r>
              <a:rPr spc="-110" dirty="0"/>
              <a:t>cal</a:t>
            </a:r>
            <a:r>
              <a:rPr spc="-140" dirty="0"/>
              <a:t> </a:t>
            </a:r>
            <a:r>
              <a:rPr spc="-45" dirty="0"/>
              <a:t>Memo</a:t>
            </a:r>
            <a:r>
              <a:rPr spc="-145" dirty="0"/>
              <a:t>ry</a:t>
            </a:r>
            <a:r>
              <a:rPr spc="-150" dirty="0"/>
              <a:t> </a:t>
            </a:r>
            <a:r>
              <a:rPr spc="-95" dirty="0"/>
              <a:t>P</a:t>
            </a:r>
            <a:r>
              <a:rPr spc="-75" dirty="0"/>
              <a:t>r</a:t>
            </a:r>
            <a:r>
              <a:rPr spc="-50" dirty="0"/>
              <a:t>ote</a:t>
            </a:r>
            <a:r>
              <a:rPr spc="-60" dirty="0"/>
              <a:t>c</a:t>
            </a:r>
            <a:r>
              <a:rPr spc="-70" dirty="0"/>
              <a:t>tion</a:t>
            </a:r>
            <a:r>
              <a:rPr spc="-114" dirty="0"/>
              <a:t> </a:t>
            </a:r>
            <a:r>
              <a:rPr spc="-195" dirty="0"/>
              <a:t>(</a:t>
            </a:r>
            <a:r>
              <a:rPr spc="-275" dirty="0"/>
              <a:t>P</a:t>
            </a:r>
            <a:r>
              <a:rPr spc="10" dirty="0"/>
              <a:t>M</a:t>
            </a:r>
            <a:r>
              <a:rPr spc="-5" dirty="0"/>
              <a:t>P</a:t>
            </a:r>
            <a:r>
              <a:rPr spc="-445" dirty="0"/>
              <a:t>)</a:t>
            </a:r>
          </a:p>
        </p:txBody>
      </p:sp>
      <p:sp>
        <p:nvSpPr>
          <p:cNvPr id="3" name="object 3"/>
          <p:cNvSpPr txBox="1"/>
          <p:nvPr/>
        </p:nvSpPr>
        <p:spPr>
          <a:xfrm>
            <a:off x="1081532" y="1145235"/>
            <a:ext cx="4695190" cy="1717906"/>
          </a:xfrm>
          <a:prstGeom prst="rect">
            <a:avLst/>
          </a:prstGeom>
        </p:spPr>
        <p:txBody>
          <a:bodyPr vert="horz" wrap="square" lIns="0" tIns="12065" rIns="0" bIns="0" rtlCol="0">
            <a:spAutoFit/>
          </a:bodyPr>
          <a:lstStyle/>
          <a:p>
            <a:pPr marL="457200" indent="-445134">
              <a:lnSpc>
                <a:spcPts val="2375"/>
              </a:lnSpc>
              <a:spcBef>
                <a:spcPts val="95"/>
              </a:spcBef>
              <a:buFont typeface="Arial MT"/>
              <a:buChar char="•"/>
              <a:tabLst>
                <a:tab pos="457200" algn="l"/>
                <a:tab pos="457834" algn="l"/>
              </a:tabLst>
            </a:pPr>
            <a:r>
              <a:rPr sz="2200" b="1" spc="-5" dirty="0">
                <a:solidFill>
                  <a:srgbClr val="3B3B3B"/>
                </a:solidFill>
                <a:latin typeface="Calibri"/>
                <a:cs typeface="Calibri"/>
              </a:rPr>
              <a:t>Can</a:t>
            </a:r>
            <a:r>
              <a:rPr sz="2200" b="1" spc="-15" dirty="0">
                <a:solidFill>
                  <a:srgbClr val="3B3B3B"/>
                </a:solidFill>
                <a:latin typeface="Calibri"/>
                <a:cs typeface="Calibri"/>
              </a:rPr>
              <a:t> </a:t>
            </a:r>
            <a:r>
              <a:rPr sz="2200" b="1" spc="-5" dirty="0">
                <a:solidFill>
                  <a:srgbClr val="3B3B3B"/>
                </a:solidFill>
                <a:latin typeface="Calibri"/>
                <a:cs typeface="Calibri"/>
              </a:rPr>
              <a:t>be used to</a:t>
            </a:r>
            <a:r>
              <a:rPr sz="2200" b="1" spc="15" dirty="0">
                <a:solidFill>
                  <a:srgbClr val="3B3B3B"/>
                </a:solidFill>
                <a:latin typeface="Calibri"/>
                <a:cs typeface="Calibri"/>
              </a:rPr>
              <a:t> </a:t>
            </a:r>
            <a:r>
              <a:rPr sz="2200" b="1" spc="-10" dirty="0">
                <a:solidFill>
                  <a:srgbClr val="3B3B3B"/>
                </a:solidFill>
                <a:latin typeface="Calibri"/>
                <a:cs typeface="Calibri"/>
              </a:rPr>
              <a:t>enforce</a:t>
            </a:r>
            <a:r>
              <a:rPr sz="2200" b="1" spc="35" dirty="0">
                <a:solidFill>
                  <a:srgbClr val="3B3B3B"/>
                </a:solidFill>
                <a:latin typeface="Calibri"/>
                <a:cs typeface="Calibri"/>
              </a:rPr>
              <a:t> </a:t>
            </a:r>
            <a:r>
              <a:rPr sz="2200" b="1" spc="-5" dirty="0">
                <a:solidFill>
                  <a:srgbClr val="3B3B3B"/>
                </a:solidFill>
                <a:latin typeface="Calibri"/>
                <a:cs typeface="Calibri"/>
              </a:rPr>
              <a:t>access</a:t>
            </a:r>
            <a:endParaRPr sz="2200" dirty="0">
              <a:latin typeface="Calibri"/>
              <a:cs typeface="Calibri"/>
            </a:endParaRPr>
          </a:p>
          <a:p>
            <a:pPr marL="457200">
              <a:lnSpc>
                <a:spcPts val="2115"/>
              </a:lnSpc>
            </a:pPr>
            <a:r>
              <a:rPr sz="2200" b="1" spc="-10" dirty="0">
                <a:solidFill>
                  <a:srgbClr val="3B3B3B"/>
                </a:solidFill>
                <a:latin typeface="Calibri"/>
                <a:cs typeface="Calibri"/>
              </a:rPr>
              <a:t>restrictions</a:t>
            </a:r>
            <a:r>
              <a:rPr sz="2200" b="1" spc="40" dirty="0">
                <a:solidFill>
                  <a:srgbClr val="3B3B3B"/>
                </a:solidFill>
                <a:latin typeface="Calibri"/>
                <a:cs typeface="Calibri"/>
              </a:rPr>
              <a:t> </a:t>
            </a:r>
            <a:r>
              <a:rPr sz="2200" b="1" spc="-5" dirty="0">
                <a:solidFill>
                  <a:srgbClr val="3B3B3B"/>
                </a:solidFill>
                <a:latin typeface="Calibri"/>
                <a:cs typeface="Calibri"/>
              </a:rPr>
              <a:t>on</a:t>
            </a:r>
            <a:r>
              <a:rPr sz="2200" b="1" spc="10" dirty="0">
                <a:solidFill>
                  <a:srgbClr val="3B3B3B"/>
                </a:solidFill>
                <a:latin typeface="Calibri"/>
                <a:cs typeface="Calibri"/>
              </a:rPr>
              <a:t> </a:t>
            </a:r>
            <a:r>
              <a:rPr sz="2200" b="1" spc="-5" dirty="0">
                <a:solidFill>
                  <a:srgbClr val="3B3B3B"/>
                </a:solidFill>
                <a:latin typeface="Calibri"/>
                <a:cs typeface="Calibri"/>
              </a:rPr>
              <a:t>less</a:t>
            </a:r>
            <a:r>
              <a:rPr sz="2200" b="1" spc="5" dirty="0">
                <a:solidFill>
                  <a:srgbClr val="3B3B3B"/>
                </a:solidFill>
                <a:latin typeface="Calibri"/>
                <a:cs typeface="Calibri"/>
              </a:rPr>
              <a:t> </a:t>
            </a:r>
            <a:r>
              <a:rPr sz="2200" b="1" spc="-5" dirty="0">
                <a:solidFill>
                  <a:srgbClr val="3B3B3B"/>
                </a:solidFill>
                <a:latin typeface="Calibri"/>
                <a:cs typeface="Calibri"/>
              </a:rPr>
              <a:t>privileged</a:t>
            </a:r>
            <a:r>
              <a:rPr sz="2200" b="1" spc="5" dirty="0">
                <a:solidFill>
                  <a:srgbClr val="3B3B3B"/>
                </a:solidFill>
                <a:latin typeface="Calibri"/>
                <a:cs typeface="Calibri"/>
              </a:rPr>
              <a:t> </a:t>
            </a:r>
            <a:r>
              <a:rPr sz="2200" b="1" spc="-10" dirty="0">
                <a:solidFill>
                  <a:srgbClr val="3B3B3B"/>
                </a:solidFill>
                <a:latin typeface="Calibri"/>
                <a:cs typeface="Calibri"/>
              </a:rPr>
              <a:t>modes</a:t>
            </a:r>
            <a:endParaRPr sz="2200" dirty="0">
              <a:latin typeface="Calibri"/>
              <a:cs typeface="Calibri"/>
            </a:endParaRPr>
          </a:p>
          <a:p>
            <a:pPr marL="1066800" marR="123189" indent="-445134">
              <a:lnSpc>
                <a:spcPct val="80000"/>
              </a:lnSpc>
              <a:spcBef>
                <a:spcPts val="265"/>
              </a:spcBef>
              <a:tabLst>
                <a:tab pos="1066800" algn="l"/>
              </a:tabLst>
            </a:pPr>
            <a:r>
              <a:rPr sz="2200" spc="-5" dirty="0">
                <a:solidFill>
                  <a:srgbClr val="797979"/>
                </a:solidFill>
                <a:latin typeface="Arial MT"/>
                <a:cs typeface="Arial MT"/>
              </a:rPr>
              <a:t>–	</a:t>
            </a:r>
            <a:r>
              <a:rPr lang="en-US" sz="2200" spc="-5" dirty="0">
                <a:solidFill>
                  <a:srgbClr val="797979"/>
                </a:solidFill>
                <a:latin typeface="Calibri"/>
                <a:cs typeface="Calibri"/>
              </a:rPr>
              <a:t>Machine Mode can </a:t>
            </a:r>
            <a:r>
              <a:rPr sz="2200" spc="-5" dirty="0">
                <a:solidFill>
                  <a:srgbClr val="797979"/>
                </a:solidFill>
                <a:latin typeface="Calibri"/>
                <a:cs typeface="Calibri"/>
              </a:rPr>
              <a:t>Prevent Supervisor and User </a:t>
            </a:r>
            <a:r>
              <a:rPr sz="2200" dirty="0">
                <a:solidFill>
                  <a:srgbClr val="797979"/>
                </a:solidFill>
                <a:latin typeface="Calibri"/>
                <a:cs typeface="Calibri"/>
              </a:rPr>
              <a:t> </a:t>
            </a:r>
            <a:r>
              <a:rPr sz="2200" spc="-5" dirty="0">
                <a:solidFill>
                  <a:srgbClr val="797979"/>
                </a:solidFill>
                <a:latin typeface="Calibri"/>
                <a:cs typeface="Calibri"/>
              </a:rPr>
              <a:t>Mode</a:t>
            </a:r>
            <a:r>
              <a:rPr sz="2200" dirty="0">
                <a:solidFill>
                  <a:srgbClr val="797979"/>
                </a:solidFill>
                <a:latin typeface="Calibri"/>
                <a:cs typeface="Calibri"/>
              </a:rPr>
              <a:t> </a:t>
            </a:r>
            <a:r>
              <a:rPr sz="2200" spc="-5" dirty="0">
                <a:solidFill>
                  <a:srgbClr val="797979"/>
                </a:solidFill>
                <a:latin typeface="Calibri"/>
                <a:cs typeface="Calibri"/>
              </a:rPr>
              <a:t>software</a:t>
            </a:r>
            <a:r>
              <a:rPr sz="2200" spc="5" dirty="0">
                <a:solidFill>
                  <a:srgbClr val="797979"/>
                </a:solidFill>
                <a:latin typeface="Calibri"/>
                <a:cs typeface="Calibri"/>
              </a:rPr>
              <a:t> </a:t>
            </a:r>
            <a:r>
              <a:rPr sz="2200" spc="-5" dirty="0">
                <a:solidFill>
                  <a:srgbClr val="797979"/>
                </a:solidFill>
                <a:latin typeface="Calibri"/>
                <a:cs typeface="Calibri"/>
              </a:rPr>
              <a:t>from</a:t>
            </a:r>
            <a:r>
              <a:rPr sz="2200" spc="15" dirty="0">
                <a:solidFill>
                  <a:srgbClr val="797979"/>
                </a:solidFill>
                <a:latin typeface="Calibri"/>
                <a:cs typeface="Calibri"/>
              </a:rPr>
              <a:t> </a:t>
            </a:r>
            <a:r>
              <a:rPr sz="2200" spc="-5" dirty="0">
                <a:solidFill>
                  <a:srgbClr val="797979"/>
                </a:solidFill>
                <a:latin typeface="Calibri"/>
                <a:cs typeface="Calibri"/>
              </a:rPr>
              <a:t>accessing </a:t>
            </a:r>
            <a:r>
              <a:rPr sz="2200" spc="-480" dirty="0">
                <a:solidFill>
                  <a:srgbClr val="797979"/>
                </a:solidFill>
                <a:latin typeface="Calibri"/>
                <a:cs typeface="Calibri"/>
              </a:rPr>
              <a:t> </a:t>
            </a:r>
            <a:r>
              <a:rPr sz="2200" spc="-5" dirty="0">
                <a:solidFill>
                  <a:srgbClr val="797979"/>
                </a:solidFill>
                <a:latin typeface="Calibri"/>
                <a:cs typeface="Calibri"/>
              </a:rPr>
              <a:t>unwanted</a:t>
            </a:r>
            <a:r>
              <a:rPr sz="2200" dirty="0">
                <a:solidFill>
                  <a:srgbClr val="797979"/>
                </a:solidFill>
                <a:latin typeface="Calibri"/>
                <a:cs typeface="Calibri"/>
              </a:rPr>
              <a:t> </a:t>
            </a:r>
            <a:r>
              <a:rPr sz="2200" spc="-5" dirty="0">
                <a:solidFill>
                  <a:srgbClr val="797979"/>
                </a:solidFill>
                <a:latin typeface="Calibri"/>
                <a:cs typeface="Calibri"/>
              </a:rPr>
              <a:t>memory</a:t>
            </a:r>
            <a:endParaRPr sz="2200" dirty="0">
              <a:latin typeface="Calibri"/>
              <a:cs typeface="Calibri"/>
            </a:endParaRPr>
          </a:p>
        </p:txBody>
      </p:sp>
      <p:sp>
        <p:nvSpPr>
          <p:cNvPr id="4" name="object 4"/>
          <p:cNvSpPr txBox="1"/>
          <p:nvPr/>
        </p:nvSpPr>
        <p:spPr>
          <a:xfrm>
            <a:off x="1081532" y="2958211"/>
            <a:ext cx="4338320" cy="628650"/>
          </a:xfrm>
          <a:prstGeom prst="rect">
            <a:avLst/>
          </a:prstGeom>
        </p:spPr>
        <p:txBody>
          <a:bodyPr vert="horz" wrap="square" lIns="0" tIns="78740" rIns="0" bIns="0" rtlCol="0">
            <a:spAutoFit/>
          </a:bodyPr>
          <a:lstStyle/>
          <a:p>
            <a:pPr marL="457200" marR="5080" indent="-445134">
              <a:lnSpc>
                <a:spcPct val="80000"/>
              </a:lnSpc>
              <a:spcBef>
                <a:spcPts val="620"/>
              </a:spcBef>
              <a:buFont typeface="Arial MT"/>
              <a:buChar char="•"/>
              <a:tabLst>
                <a:tab pos="457200" algn="l"/>
                <a:tab pos="457834" algn="l"/>
              </a:tabLst>
            </a:pPr>
            <a:r>
              <a:rPr sz="2200" b="1" spc="-5" dirty="0">
                <a:solidFill>
                  <a:srgbClr val="3B3B3B"/>
                </a:solidFill>
                <a:latin typeface="Calibri"/>
                <a:cs typeface="Calibri"/>
              </a:rPr>
              <a:t>Up</a:t>
            </a:r>
            <a:r>
              <a:rPr sz="2200" b="1" spc="-10" dirty="0">
                <a:solidFill>
                  <a:srgbClr val="3B3B3B"/>
                </a:solidFill>
                <a:latin typeface="Calibri"/>
                <a:cs typeface="Calibri"/>
              </a:rPr>
              <a:t> </a:t>
            </a:r>
            <a:r>
              <a:rPr sz="2200" b="1" spc="-5" dirty="0">
                <a:solidFill>
                  <a:srgbClr val="3B3B3B"/>
                </a:solidFill>
                <a:latin typeface="Calibri"/>
                <a:cs typeface="Calibri"/>
              </a:rPr>
              <a:t>to</a:t>
            </a:r>
            <a:r>
              <a:rPr sz="2200" b="1" spc="10" dirty="0">
                <a:solidFill>
                  <a:srgbClr val="3B3B3B"/>
                </a:solidFill>
                <a:latin typeface="Calibri"/>
                <a:cs typeface="Calibri"/>
              </a:rPr>
              <a:t> </a:t>
            </a:r>
            <a:r>
              <a:rPr sz="2200" b="1" spc="-5" dirty="0">
                <a:solidFill>
                  <a:srgbClr val="3B3B3B"/>
                </a:solidFill>
                <a:latin typeface="Calibri"/>
                <a:cs typeface="Calibri"/>
              </a:rPr>
              <a:t>16</a:t>
            </a:r>
            <a:r>
              <a:rPr sz="2200" b="1" spc="-10" dirty="0">
                <a:solidFill>
                  <a:srgbClr val="3B3B3B"/>
                </a:solidFill>
                <a:latin typeface="Calibri"/>
                <a:cs typeface="Calibri"/>
              </a:rPr>
              <a:t> regions</a:t>
            </a:r>
            <a:r>
              <a:rPr sz="2200" b="1" spc="5" dirty="0">
                <a:solidFill>
                  <a:srgbClr val="3B3B3B"/>
                </a:solidFill>
                <a:latin typeface="Calibri"/>
                <a:cs typeface="Calibri"/>
              </a:rPr>
              <a:t> </a:t>
            </a:r>
            <a:r>
              <a:rPr sz="2200" b="1" spc="-10" dirty="0">
                <a:solidFill>
                  <a:srgbClr val="3B3B3B"/>
                </a:solidFill>
                <a:latin typeface="Calibri"/>
                <a:cs typeface="Calibri"/>
              </a:rPr>
              <a:t>with</a:t>
            </a:r>
            <a:r>
              <a:rPr sz="2200" b="1" spc="-5" dirty="0">
                <a:solidFill>
                  <a:srgbClr val="3B3B3B"/>
                </a:solidFill>
                <a:latin typeface="Calibri"/>
                <a:cs typeface="Calibri"/>
              </a:rPr>
              <a:t> a</a:t>
            </a:r>
            <a:r>
              <a:rPr sz="2200" b="1" dirty="0">
                <a:solidFill>
                  <a:srgbClr val="3B3B3B"/>
                </a:solidFill>
                <a:latin typeface="Calibri"/>
                <a:cs typeface="Calibri"/>
              </a:rPr>
              <a:t> </a:t>
            </a:r>
            <a:r>
              <a:rPr sz="2200" b="1" spc="-10" dirty="0">
                <a:solidFill>
                  <a:srgbClr val="3B3B3B"/>
                </a:solidFill>
                <a:latin typeface="Calibri"/>
                <a:cs typeface="Calibri"/>
              </a:rPr>
              <a:t>minimum </a:t>
            </a:r>
            <a:r>
              <a:rPr sz="2200" b="1" spc="-484" dirty="0">
                <a:solidFill>
                  <a:srgbClr val="3B3B3B"/>
                </a:solidFill>
                <a:latin typeface="Calibri"/>
                <a:cs typeface="Calibri"/>
              </a:rPr>
              <a:t> </a:t>
            </a:r>
            <a:r>
              <a:rPr sz="2200" b="1" spc="-10" dirty="0">
                <a:solidFill>
                  <a:srgbClr val="3B3B3B"/>
                </a:solidFill>
                <a:latin typeface="Calibri"/>
                <a:cs typeface="Calibri"/>
              </a:rPr>
              <a:t>region</a:t>
            </a:r>
            <a:r>
              <a:rPr sz="2200" b="1" dirty="0">
                <a:solidFill>
                  <a:srgbClr val="3B3B3B"/>
                </a:solidFill>
                <a:latin typeface="Calibri"/>
                <a:cs typeface="Calibri"/>
              </a:rPr>
              <a:t> </a:t>
            </a:r>
            <a:r>
              <a:rPr sz="2200" b="1" spc="-5" dirty="0">
                <a:solidFill>
                  <a:srgbClr val="3B3B3B"/>
                </a:solidFill>
                <a:latin typeface="Calibri"/>
                <a:cs typeface="Calibri"/>
              </a:rPr>
              <a:t>size</a:t>
            </a:r>
            <a:r>
              <a:rPr sz="2200" b="1" spc="5" dirty="0">
                <a:solidFill>
                  <a:srgbClr val="3B3B3B"/>
                </a:solidFill>
                <a:latin typeface="Calibri"/>
                <a:cs typeface="Calibri"/>
              </a:rPr>
              <a:t> </a:t>
            </a:r>
            <a:r>
              <a:rPr sz="2200" b="1" spc="-5" dirty="0">
                <a:solidFill>
                  <a:srgbClr val="3B3B3B"/>
                </a:solidFill>
                <a:latin typeface="Calibri"/>
                <a:cs typeface="Calibri"/>
              </a:rPr>
              <a:t>of</a:t>
            </a:r>
            <a:r>
              <a:rPr sz="2200" b="1" spc="10" dirty="0">
                <a:solidFill>
                  <a:srgbClr val="3B3B3B"/>
                </a:solidFill>
                <a:latin typeface="Calibri"/>
                <a:cs typeface="Calibri"/>
              </a:rPr>
              <a:t> </a:t>
            </a:r>
            <a:r>
              <a:rPr sz="2200" b="1" spc="-5" dirty="0">
                <a:solidFill>
                  <a:srgbClr val="3B3B3B"/>
                </a:solidFill>
                <a:latin typeface="Calibri"/>
                <a:cs typeface="Calibri"/>
              </a:rPr>
              <a:t>4 </a:t>
            </a:r>
            <a:r>
              <a:rPr sz="2200" b="1" spc="-10" dirty="0">
                <a:solidFill>
                  <a:srgbClr val="3B3B3B"/>
                </a:solidFill>
                <a:latin typeface="Calibri"/>
                <a:cs typeface="Calibri"/>
              </a:rPr>
              <a:t>bytes</a:t>
            </a:r>
            <a:endParaRPr sz="2200">
              <a:latin typeface="Calibri"/>
              <a:cs typeface="Calibri"/>
            </a:endParaRPr>
          </a:p>
        </p:txBody>
      </p:sp>
      <p:sp>
        <p:nvSpPr>
          <p:cNvPr id="5" name="object 5"/>
          <p:cNvSpPr txBox="1"/>
          <p:nvPr/>
        </p:nvSpPr>
        <p:spPr>
          <a:xfrm>
            <a:off x="1081532" y="4043553"/>
            <a:ext cx="4667250" cy="2243563"/>
          </a:xfrm>
          <a:prstGeom prst="rect">
            <a:avLst/>
          </a:prstGeom>
        </p:spPr>
        <p:txBody>
          <a:bodyPr vert="horz" wrap="square" lIns="0" tIns="12065" rIns="0" bIns="0" rtlCol="0">
            <a:spAutoFit/>
          </a:bodyPr>
          <a:lstStyle/>
          <a:p>
            <a:pPr marL="457200" indent="-445134">
              <a:lnSpc>
                <a:spcPts val="2375"/>
              </a:lnSpc>
              <a:spcBef>
                <a:spcPts val="95"/>
              </a:spcBef>
              <a:buFont typeface="Arial MT"/>
              <a:buChar char="•"/>
              <a:tabLst>
                <a:tab pos="457200" algn="l"/>
                <a:tab pos="457834" algn="l"/>
              </a:tabLst>
            </a:pPr>
            <a:r>
              <a:rPr sz="2200" b="1" spc="-5" dirty="0">
                <a:solidFill>
                  <a:srgbClr val="3B3B3B"/>
                </a:solidFill>
                <a:latin typeface="Calibri"/>
                <a:cs typeface="Calibri"/>
              </a:rPr>
              <a:t>Ability</a:t>
            </a:r>
            <a:r>
              <a:rPr sz="2200" b="1" spc="-10" dirty="0">
                <a:solidFill>
                  <a:srgbClr val="3B3B3B"/>
                </a:solidFill>
                <a:latin typeface="Calibri"/>
                <a:cs typeface="Calibri"/>
              </a:rPr>
              <a:t> to</a:t>
            </a:r>
            <a:r>
              <a:rPr sz="2200" b="1" spc="10" dirty="0">
                <a:solidFill>
                  <a:srgbClr val="3B3B3B"/>
                </a:solidFill>
                <a:latin typeface="Calibri"/>
                <a:cs typeface="Calibri"/>
              </a:rPr>
              <a:t> </a:t>
            </a:r>
            <a:r>
              <a:rPr sz="2200" b="1" spc="-10" dirty="0">
                <a:solidFill>
                  <a:srgbClr val="3B3B3B"/>
                </a:solidFill>
                <a:latin typeface="Calibri"/>
                <a:cs typeface="Calibri"/>
              </a:rPr>
              <a:t>Lock</a:t>
            </a:r>
            <a:r>
              <a:rPr sz="2200" b="1" spc="5" dirty="0">
                <a:solidFill>
                  <a:srgbClr val="3B3B3B"/>
                </a:solidFill>
                <a:latin typeface="Calibri"/>
                <a:cs typeface="Calibri"/>
              </a:rPr>
              <a:t> </a:t>
            </a:r>
            <a:r>
              <a:rPr sz="2200" b="1" spc="-5" dirty="0">
                <a:solidFill>
                  <a:srgbClr val="3B3B3B"/>
                </a:solidFill>
                <a:latin typeface="Calibri"/>
                <a:cs typeface="Calibri"/>
              </a:rPr>
              <a:t>a</a:t>
            </a:r>
            <a:r>
              <a:rPr sz="2200" b="1" spc="-10" dirty="0">
                <a:solidFill>
                  <a:srgbClr val="3B3B3B"/>
                </a:solidFill>
                <a:latin typeface="Calibri"/>
                <a:cs typeface="Calibri"/>
              </a:rPr>
              <a:t> region</a:t>
            </a:r>
            <a:endParaRPr sz="2200" dirty="0">
              <a:latin typeface="Calibri"/>
              <a:cs typeface="Calibri"/>
            </a:endParaRPr>
          </a:p>
          <a:p>
            <a:pPr marL="1066800" marR="443230" lvl="1" indent="-445134">
              <a:lnSpc>
                <a:spcPts val="2110"/>
              </a:lnSpc>
              <a:spcBef>
                <a:spcPts val="245"/>
              </a:spcBef>
              <a:buFont typeface="Arial MT"/>
              <a:buChar char="–"/>
              <a:tabLst>
                <a:tab pos="1066800" algn="l"/>
                <a:tab pos="1067435" algn="l"/>
              </a:tabLst>
            </a:pPr>
            <a:r>
              <a:rPr sz="2200" spc="-5" dirty="0">
                <a:solidFill>
                  <a:srgbClr val="797979"/>
                </a:solidFill>
                <a:latin typeface="Calibri"/>
                <a:cs typeface="Calibri"/>
              </a:rPr>
              <a:t>A</a:t>
            </a:r>
            <a:r>
              <a:rPr sz="2200" dirty="0">
                <a:solidFill>
                  <a:srgbClr val="797979"/>
                </a:solidFill>
                <a:latin typeface="Calibri"/>
                <a:cs typeface="Calibri"/>
              </a:rPr>
              <a:t> </a:t>
            </a:r>
            <a:r>
              <a:rPr sz="2200" spc="-5" dirty="0">
                <a:solidFill>
                  <a:srgbClr val="797979"/>
                </a:solidFill>
                <a:latin typeface="Calibri"/>
                <a:cs typeface="Calibri"/>
              </a:rPr>
              <a:t>locked</a:t>
            </a:r>
            <a:r>
              <a:rPr sz="2200" dirty="0">
                <a:solidFill>
                  <a:srgbClr val="797979"/>
                </a:solidFill>
                <a:latin typeface="Calibri"/>
                <a:cs typeface="Calibri"/>
              </a:rPr>
              <a:t> </a:t>
            </a:r>
            <a:r>
              <a:rPr sz="2200" spc="-5" dirty="0">
                <a:solidFill>
                  <a:srgbClr val="797979"/>
                </a:solidFill>
                <a:latin typeface="Calibri"/>
                <a:cs typeface="Calibri"/>
              </a:rPr>
              <a:t>region</a:t>
            </a:r>
            <a:r>
              <a:rPr sz="2200" dirty="0">
                <a:solidFill>
                  <a:srgbClr val="797979"/>
                </a:solidFill>
                <a:latin typeface="Calibri"/>
                <a:cs typeface="Calibri"/>
              </a:rPr>
              <a:t> </a:t>
            </a:r>
            <a:r>
              <a:rPr sz="2200" spc="-5" dirty="0">
                <a:solidFill>
                  <a:srgbClr val="797979"/>
                </a:solidFill>
                <a:latin typeface="Calibri"/>
                <a:cs typeface="Calibri"/>
              </a:rPr>
              <a:t>enforces </a:t>
            </a:r>
            <a:r>
              <a:rPr sz="2200" dirty="0">
                <a:solidFill>
                  <a:srgbClr val="797979"/>
                </a:solidFill>
                <a:latin typeface="Calibri"/>
                <a:cs typeface="Calibri"/>
              </a:rPr>
              <a:t> </a:t>
            </a:r>
            <a:r>
              <a:rPr sz="2200" spc="-5" dirty="0">
                <a:solidFill>
                  <a:srgbClr val="797979"/>
                </a:solidFill>
                <a:latin typeface="Calibri"/>
                <a:cs typeface="Calibri"/>
              </a:rPr>
              <a:t>permissions on all </a:t>
            </a:r>
            <a:r>
              <a:rPr sz="2200" dirty="0">
                <a:solidFill>
                  <a:srgbClr val="797979"/>
                </a:solidFill>
                <a:latin typeface="Calibri"/>
                <a:cs typeface="Calibri"/>
              </a:rPr>
              <a:t>accesses, </a:t>
            </a:r>
            <a:r>
              <a:rPr sz="2200" spc="-484" dirty="0">
                <a:solidFill>
                  <a:srgbClr val="797979"/>
                </a:solidFill>
                <a:latin typeface="Calibri"/>
                <a:cs typeface="Calibri"/>
              </a:rPr>
              <a:t> </a:t>
            </a:r>
            <a:r>
              <a:rPr sz="2200" spc="-5" dirty="0">
                <a:solidFill>
                  <a:srgbClr val="797979"/>
                </a:solidFill>
                <a:latin typeface="Calibri"/>
                <a:cs typeface="Calibri"/>
              </a:rPr>
              <a:t>including </a:t>
            </a:r>
            <a:r>
              <a:rPr sz="2200" spc="-15" dirty="0">
                <a:solidFill>
                  <a:srgbClr val="797979"/>
                </a:solidFill>
                <a:latin typeface="Calibri"/>
                <a:cs typeface="Calibri"/>
              </a:rPr>
              <a:t>M-Mode</a:t>
            </a:r>
            <a:r>
              <a:rPr lang="en-US" sz="2200" spc="-15" dirty="0">
                <a:solidFill>
                  <a:srgbClr val="797979"/>
                </a:solidFill>
                <a:latin typeface="Calibri"/>
                <a:cs typeface="Calibri"/>
              </a:rPr>
              <a:t> i.e. none of the mode will be able to gain access here</a:t>
            </a:r>
            <a:endParaRPr sz="2200" dirty="0">
              <a:latin typeface="Calibri"/>
              <a:cs typeface="Calibri"/>
            </a:endParaRPr>
          </a:p>
          <a:p>
            <a:pPr marL="1066800" lvl="1" indent="-445134">
              <a:lnSpc>
                <a:spcPts val="1870"/>
              </a:lnSpc>
              <a:buFont typeface="Arial MT"/>
              <a:buChar char="–"/>
              <a:tabLst>
                <a:tab pos="1066800" algn="l"/>
                <a:tab pos="1067435" algn="l"/>
              </a:tabLst>
            </a:pPr>
            <a:r>
              <a:rPr sz="2200" spc="-5" dirty="0">
                <a:solidFill>
                  <a:srgbClr val="797979"/>
                </a:solidFill>
                <a:latin typeface="Calibri"/>
                <a:cs typeface="Calibri"/>
              </a:rPr>
              <a:t>Only</a:t>
            </a:r>
            <a:r>
              <a:rPr sz="2200" spc="-10" dirty="0">
                <a:solidFill>
                  <a:srgbClr val="797979"/>
                </a:solidFill>
                <a:latin typeface="Calibri"/>
                <a:cs typeface="Calibri"/>
              </a:rPr>
              <a:t> </a:t>
            </a:r>
            <a:r>
              <a:rPr sz="2200" dirty="0">
                <a:solidFill>
                  <a:srgbClr val="797979"/>
                </a:solidFill>
                <a:latin typeface="Calibri"/>
                <a:cs typeface="Calibri"/>
              </a:rPr>
              <a:t>way</a:t>
            </a:r>
            <a:r>
              <a:rPr sz="2200" spc="-5" dirty="0">
                <a:solidFill>
                  <a:srgbClr val="797979"/>
                </a:solidFill>
                <a:latin typeface="Calibri"/>
                <a:cs typeface="Calibri"/>
              </a:rPr>
              <a:t> to</a:t>
            </a:r>
            <a:r>
              <a:rPr sz="2200" spc="5" dirty="0">
                <a:solidFill>
                  <a:srgbClr val="797979"/>
                </a:solidFill>
                <a:latin typeface="Calibri"/>
                <a:cs typeface="Calibri"/>
              </a:rPr>
              <a:t> </a:t>
            </a:r>
            <a:r>
              <a:rPr sz="2200" spc="-5" dirty="0">
                <a:solidFill>
                  <a:srgbClr val="797979"/>
                </a:solidFill>
                <a:latin typeface="Calibri"/>
                <a:cs typeface="Calibri"/>
              </a:rPr>
              <a:t>unlock</a:t>
            </a:r>
            <a:r>
              <a:rPr sz="2200" spc="-25" dirty="0">
                <a:solidFill>
                  <a:srgbClr val="797979"/>
                </a:solidFill>
                <a:latin typeface="Calibri"/>
                <a:cs typeface="Calibri"/>
              </a:rPr>
              <a:t> </a:t>
            </a:r>
            <a:r>
              <a:rPr sz="2200" spc="-5" dirty="0">
                <a:solidFill>
                  <a:srgbClr val="797979"/>
                </a:solidFill>
                <a:latin typeface="Calibri"/>
                <a:cs typeface="Calibri"/>
              </a:rPr>
              <a:t>a</a:t>
            </a:r>
            <a:r>
              <a:rPr sz="2200" spc="5" dirty="0">
                <a:solidFill>
                  <a:srgbClr val="797979"/>
                </a:solidFill>
                <a:latin typeface="Calibri"/>
                <a:cs typeface="Calibri"/>
              </a:rPr>
              <a:t> </a:t>
            </a:r>
            <a:r>
              <a:rPr sz="2200" dirty="0">
                <a:solidFill>
                  <a:srgbClr val="797979"/>
                </a:solidFill>
                <a:latin typeface="Calibri"/>
                <a:cs typeface="Calibri"/>
              </a:rPr>
              <a:t>region</a:t>
            </a:r>
            <a:r>
              <a:rPr sz="2200" spc="-15" dirty="0">
                <a:solidFill>
                  <a:srgbClr val="797979"/>
                </a:solidFill>
                <a:latin typeface="Calibri"/>
                <a:cs typeface="Calibri"/>
              </a:rPr>
              <a:t> </a:t>
            </a:r>
            <a:r>
              <a:rPr sz="2200" spc="-5" dirty="0">
                <a:solidFill>
                  <a:srgbClr val="797979"/>
                </a:solidFill>
                <a:latin typeface="Calibri"/>
                <a:cs typeface="Calibri"/>
              </a:rPr>
              <a:t>is a</a:t>
            </a:r>
            <a:endParaRPr sz="2200" dirty="0">
              <a:latin typeface="Calibri"/>
              <a:cs typeface="Calibri"/>
            </a:endParaRPr>
          </a:p>
          <a:p>
            <a:pPr marL="1066800">
              <a:lnSpc>
                <a:spcPts val="2375"/>
              </a:lnSpc>
            </a:pPr>
            <a:r>
              <a:rPr sz="2200" spc="-5" dirty="0">
                <a:solidFill>
                  <a:srgbClr val="797979"/>
                </a:solidFill>
                <a:latin typeface="Calibri"/>
                <a:cs typeface="Calibri"/>
              </a:rPr>
              <a:t>Reset</a:t>
            </a:r>
            <a:endParaRPr sz="2200" dirty="0">
              <a:latin typeface="Calibri"/>
              <a:cs typeface="Calibri"/>
            </a:endParaRPr>
          </a:p>
        </p:txBody>
      </p:sp>
      <p:sp>
        <p:nvSpPr>
          <p:cNvPr id="6" name="object 6"/>
          <p:cNvSpPr txBox="1"/>
          <p:nvPr/>
        </p:nvSpPr>
        <p:spPr>
          <a:xfrm>
            <a:off x="7972806" y="1306448"/>
            <a:ext cx="80581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4B555E"/>
                </a:solidFill>
                <a:latin typeface="Calibri"/>
                <a:cs typeface="Calibri"/>
              </a:rPr>
              <a:t>0xFFFF_FFFF</a:t>
            </a:r>
            <a:endParaRPr sz="1200">
              <a:latin typeface="Calibri"/>
              <a:cs typeface="Calibri"/>
            </a:endParaRPr>
          </a:p>
        </p:txBody>
      </p:sp>
      <p:sp>
        <p:nvSpPr>
          <p:cNvPr id="7" name="object 7"/>
          <p:cNvSpPr txBox="1"/>
          <p:nvPr/>
        </p:nvSpPr>
        <p:spPr>
          <a:xfrm>
            <a:off x="7940802" y="5583123"/>
            <a:ext cx="866140"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4B555E"/>
                </a:solidFill>
                <a:latin typeface="Calibri"/>
                <a:cs typeface="Calibri"/>
              </a:rPr>
              <a:t>0x0000_</a:t>
            </a:r>
            <a:r>
              <a:rPr sz="1200" spc="5" dirty="0">
                <a:solidFill>
                  <a:srgbClr val="4B555E"/>
                </a:solidFill>
                <a:latin typeface="Calibri"/>
                <a:cs typeface="Calibri"/>
              </a:rPr>
              <a:t>0</a:t>
            </a:r>
            <a:r>
              <a:rPr sz="1200" dirty="0">
                <a:solidFill>
                  <a:srgbClr val="4B555E"/>
                </a:solidFill>
                <a:latin typeface="Calibri"/>
                <a:cs typeface="Calibri"/>
              </a:rPr>
              <a:t>000</a:t>
            </a:r>
            <a:endParaRPr sz="1200">
              <a:latin typeface="Calibri"/>
              <a:cs typeface="Calibri"/>
            </a:endParaRPr>
          </a:p>
        </p:txBody>
      </p:sp>
      <p:sp>
        <p:nvSpPr>
          <p:cNvPr id="8" name="object 8"/>
          <p:cNvSpPr txBox="1"/>
          <p:nvPr/>
        </p:nvSpPr>
        <p:spPr>
          <a:xfrm>
            <a:off x="7182357" y="1658239"/>
            <a:ext cx="796290" cy="574040"/>
          </a:xfrm>
          <a:prstGeom prst="rect">
            <a:avLst/>
          </a:prstGeom>
        </p:spPr>
        <p:txBody>
          <a:bodyPr vert="horz" wrap="square" lIns="0" tIns="12700" rIns="0" bIns="0" rtlCol="0">
            <a:spAutoFit/>
          </a:bodyPr>
          <a:lstStyle/>
          <a:p>
            <a:pPr marL="12700" marR="5080" algn="just">
              <a:lnSpc>
                <a:spcPct val="100000"/>
              </a:lnSpc>
              <a:spcBef>
                <a:spcPts val="100"/>
              </a:spcBef>
            </a:pPr>
            <a:r>
              <a:rPr sz="1200" dirty="0">
                <a:solidFill>
                  <a:srgbClr val="4B555E"/>
                </a:solidFill>
                <a:latin typeface="Calibri"/>
                <a:cs typeface="Calibri"/>
              </a:rPr>
              <a:t>4</a:t>
            </a:r>
            <a:r>
              <a:rPr sz="1200" spc="-40" dirty="0">
                <a:solidFill>
                  <a:srgbClr val="4B555E"/>
                </a:solidFill>
                <a:latin typeface="Calibri"/>
                <a:cs typeface="Calibri"/>
              </a:rPr>
              <a:t> </a:t>
            </a:r>
            <a:r>
              <a:rPr sz="1200" spc="-5" dirty="0">
                <a:solidFill>
                  <a:srgbClr val="4B555E"/>
                </a:solidFill>
                <a:latin typeface="Calibri"/>
                <a:cs typeface="Calibri"/>
              </a:rPr>
              <a:t>Byte</a:t>
            </a:r>
            <a:r>
              <a:rPr sz="1200" spc="-45" dirty="0">
                <a:solidFill>
                  <a:srgbClr val="4B555E"/>
                </a:solidFill>
                <a:latin typeface="Calibri"/>
                <a:cs typeface="Calibri"/>
              </a:rPr>
              <a:t> </a:t>
            </a:r>
            <a:r>
              <a:rPr sz="1200" dirty="0">
                <a:solidFill>
                  <a:srgbClr val="4B555E"/>
                </a:solidFill>
                <a:latin typeface="Calibri"/>
                <a:cs typeface="Calibri"/>
              </a:rPr>
              <a:t>Regio </a:t>
            </a:r>
            <a:r>
              <a:rPr sz="1200" spc="-260" dirty="0">
                <a:solidFill>
                  <a:srgbClr val="4B555E"/>
                </a:solidFill>
                <a:latin typeface="Calibri"/>
                <a:cs typeface="Calibri"/>
              </a:rPr>
              <a:t> </a:t>
            </a:r>
            <a:r>
              <a:rPr sz="1200" spc="-5" dirty="0">
                <a:solidFill>
                  <a:srgbClr val="4B555E"/>
                </a:solidFill>
                <a:latin typeface="Calibri"/>
                <a:cs typeface="Calibri"/>
              </a:rPr>
              <a:t>Only accessi </a:t>
            </a:r>
            <a:r>
              <a:rPr sz="1200" spc="-260" dirty="0">
                <a:solidFill>
                  <a:srgbClr val="4B555E"/>
                </a:solidFill>
                <a:latin typeface="Calibri"/>
                <a:cs typeface="Calibri"/>
              </a:rPr>
              <a:t> </a:t>
            </a:r>
            <a:r>
              <a:rPr sz="1200" spc="-5" dirty="0">
                <a:solidFill>
                  <a:srgbClr val="4B555E"/>
                </a:solidFill>
                <a:latin typeface="Calibri"/>
                <a:cs typeface="Calibri"/>
              </a:rPr>
              <a:t>reset</a:t>
            </a:r>
            <a:endParaRPr sz="1200">
              <a:latin typeface="Calibri"/>
              <a:cs typeface="Calibri"/>
            </a:endParaRPr>
          </a:p>
        </p:txBody>
      </p:sp>
      <p:sp>
        <p:nvSpPr>
          <p:cNvPr id="9" name="object 9"/>
          <p:cNvSpPr/>
          <p:nvPr/>
        </p:nvSpPr>
        <p:spPr>
          <a:xfrm>
            <a:off x="8694419" y="1956816"/>
            <a:ext cx="227965" cy="0"/>
          </a:xfrm>
          <a:custGeom>
            <a:avLst/>
            <a:gdLst/>
            <a:ahLst/>
            <a:cxnLst/>
            <a:rect l="l" t="t" r="r" b="b"/>
            <a:pathLst>
              <a:path w="227965">
                <a:moveTo>
                  <a:pt x="0" y="0"/>
                </a:moveTo>
                <a:lnTo>
                  <a:pt x="227964" y="0"/>
                </a:lnTo>
              </a:path>
            </a:pathLst>
          </a:custGeom>
          <a:ln w="9144">
            <a:solidFill>
              <a:srgbClr val="FFCC00"/>
            </a:solidFill>
          </a:ln>
        </p:spPr>
        <p:txBody>
          <a:bodyPr wrap="square" lIns="0" tIns="0" rIns="0" bIns="0" rtlCol="0"/>
          <a:lstStyle/>
          <a:p>
            <a:endParaRPr/>
          </a:p>
        </p:txBody>
      </p:sp>
      <p:sp>
        <p:nvSpPr>
          <p:cNvPr id="10" name="object 10"/>
          <p:cNvSpPr txBox="1"/>
          <p:nvPr/>
        </p:nvSpPr>
        <p:spPr>
          <a:xfrm>
            <a:off x="7182357" y="2653665"/>
            <a:ext cx="829310" cy="391160"/>
          </a:xfrm>
          <a:prstGeom prst="rect">
            <a:avLst/>
          </a:prstGeom>
        </p:spPr>
        <p:txBody>
          <a:bodyPr vert="horz" wrap="square" lIns="0" tIns="12700" rIns="0" bIns="0" rtlCol="0">
            <a:spAutoFit/>
          </a:bodyPr>
          <a:lstStyle/>
          <a:p>
            <a:pPr marL="12700" marR="5080">
              <a:lnSpc>
                <a:spcPct val="100000"/>
              </a:lnSpc>
              <a:spcBef>
                <a:spcPts val="100"/>
              </a:spcBef>
            </a:pPr>
            <a:r>
              <a:rPr sz="1200" spc="-5" dirty="0">
                <a:solidFill>
                  <a:srgbClr val="4B555E"/>
                </a:solidFill>
                <a:latin typeface="Calibri"/>
                <a:cs typeface="Calibri"/>
              </a:rPr>
              <a:t>User</a:t>
            </a:r>
            <a:r>
              <a:rPr sz="1200" spc="-40" dirty="0">
                <a:solidFill>
                  <a:srgbClr val="4B555E"/>
                </a:solidFill>
                <a:latin typeface="Calibri"/>
                <a:cs typeface="Calibri"/>
              </a:rPr>
              <a:t> </a:t>
            </a:r>
            <a:r>
              <a:rPr sz="1200" dirty="0">
                <a:solidFill>
                  <a:srgbClr val="4B555E"/>
                </a:solidFill>
                <a:latin typeface="Calibri"/>
                <a:cs typeface="Calibri"/>
              </a:rPr>
              <a:t>Mode</a:t>
            </a:r>
            <a:r>
              <a:rPr sz="1200" spc="-45" dirty="0">
                <a:solidFill>
                  <a:srgbClr val="4B555E"/>
                </a:solidFill>
                <a:latin typeface="Calibri"/>
                <a:cs typeface="Calibri"/>
              </a:rPr>
              <a:t> </a:t>
            </a:r>
            <a:r>
              <a:rPr sz="1200" dirty="0">
                <a:solidFill>
                  <a:srgbClr val="4B555E"/>
                </a:solidFill>
                <a:latin typeface="Calibri"/>
                <a:cs typeface="Calibri"/>
              </a:rPr>
              <a:t>h </a:t>
            </a:r>
            <a:r>
              <a:rPr sz="1200" spc="-254" dirty="0">
                <a:solidFill>
                  <a:srgbClr val="4B555E"/>
                </a:solidFill>
                <a:latin typeface="Calibri"/>
                <a:cs typeface="Calibri"/>
              </a:rPr>
              <a:t> </a:t>
            </a:r>
            <a:r>
              <a:rPr sz="1200" spc="-5" dirty="0">
                <a:solidFill>
                  <a:srgbClr val="4B555E"/>
                </a:solidFill>
                <a:latin typeface="Calibri"/>
                <a:cs typeface="Calibri"/>
              </a:rPr>
              <a:t>RWX</a:t>
            </a:r>
            <a:r>
              <a:rPr sz="1200" spc="-60" dirty="0">
                <a:solidFill>
                  <a:srgbClr val="4B555E"/>
                </a:solidFill>
                <a:latin typeface="Calibri"/>
                <a:cs typeface="Calibri"/>
              </a:rPr>
              <a:t> </a:t>
            </a:r>
            <a:r>
              <a:rPr sz="1200" dirty="0">
                <a:solidFill>
                  <a:srgbClr val="4B555E"/>
                </a:solidFill>
                <a:latin typeface="Calibri"/>
                <a:cs typeface="Calibri"/>
              </a:rPr>
              <a:t>Privileg</a:t>
            </a:r>
            <a:endParaRPr sz="1200">
              <a:latin typeface="Calibri"/>
              <a:cs typeface="Calibri"/>
            </a:endParaRPr>
          </a:p>
        </p:txBody>
      </p:sp>
      <p:sp>
        <p:nvSpPr>
          <p:cNvPr id="16" name="object 16"/>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lnSpc>
                  <a:spcPct val="100000"/>
                </a:lnSpc>
                <a:spcBef>
                  <a:spcPts val="5"/>
                </a:spcBef>
              </a:pPr>
              <a:t>82</a:t>
            </a:fld>
            <a:endParaRPr dirty="0"/>
          </a:p>
        </p:txBody>
      </p:sp>
      <p:sp>
        <p:nvSpPr>
          <p:cNvPr id="11" name="object 11"/>
          <p:cNvSpPr txBox="1"/>
          <p:nvPr/>
        </p:nvSpPr>
        <p:spPr>
          <a:xfrm>
            <a:off x="7182357" y="3855466"/>
            <a:ext cx="829310" cy="391160"/>
          </a:xfrm>
          <a:prstGeom prst="rect">
            <a:avLst/>
          </a:prstGeom>
        </p:spPr>
        <p:txBody>
          <a:bodyPr vert="horz" wrap="square" lIns="0" tIns="12700" rIns="0" bIns="0" rtlCol="0">
            <a:spAutoFit/>
          </a:bodyPr>
          <a:lstStyle/>
          <a:p>
            <a:pPr marL="12700" marR="5080">
              <a:lnSpc>
                <a:spcPct val="100000"/>
              </a:lnSpc>
              <a:spcBef>
                <a:spcPts val="100"/>
              </a:spcBef>
            </a:pPr>
            <a:r>
              <a:rPr sz="1200" spc="-5" dirty="0">
                <a:solidFill>
                  <a:srgbClr val="4B555E"/>
                </a:solidFill>
                <a:latin typeface="Calibri"/>
                <a:cs typeface="Calibri"/>
              </a:rPr>
              <a:t>User</a:t>
            </a:r>
            <a:r>
              <a:rPr sz="1200" spc="-40" dirty="0">
                <a:solidFill>
                  <a:srgbClr val="4B555E"/>
                </a:solidFill>
                <a:latin typeface="Calibri"/>
                <a:cs typeface="Calibri"/>
              </a:rPr>
              <a:t> </a:t>
            </a:r>
            <a:r>
              <a:rPr sz="1200" dirty="0">
                <a:solidFill>
                  <a:srgbClr val="4B555E"/>
                </a:solidFill>
                <a:latin typeface="Calibri"/>
                <a:cs typeface="Calibri"/>
              </a:rPr>
              <a:t>Mode</a:t>
            </a:r>
            <a:r>
              <a:rPr sz="1200" spc="-45" dirty="0">
                <a:solidFill>
                  <a:srgbClr val="4B555E"/>
                </a:solidFill>
                <a:latin typeface="Calibri"/>
                <a:cs typeface="Calibri"/>
              </a:rPr>
              <a:t> </a:t>
            </a:r>
            <a:r>
              <a:rPr sz="1200" dirty="0">
                <a:solidFill>
                  <a:srgbClr val="4B555E"/>
                </a:solidFill>
                <a:latin typeface="Calibri"/>
                <a:cs typeface="Calibri"/>
              </a:rPr>
              <a:t>h </a:t>
            </a:r>
            <a:r>
              <a:rPr sz="1200" spc="-254" dirty="0">
                <a:solidFill>
                  <a:srgbClr val="4B555E"/>
                </a:solidFill>
                <a:latin typeface="Calibri"/>
                <a:cs typeface="Calibri"/>
              </a:rPr>
              <a:t> </a:t>
            </a:r>
            <a:r>
              <a:rPr sz="1200" dirty="0">
                <a:solidFill>
                  <a:srgbClr val="4B555E"/>
                </a:solidFill>
                <a:latin typeface="Calibri"/>
                <a:cs typeface="Calibri"/>
              </a:rPr>
              <a:t>only</a:t>
            </a:r>
            <a:r>
              <a:rPr sz="1200" spc="-55" dirty="0">
                <a:solidFill>
                  <a:srgbClr val="4B555E"/>
                </a:solidFill>
                <a:latin typeface="Calibri"/>
                <a:cs typeface="Calibri"/>
              </a:rPr>
              <a:t> </a:t>
            </a:r>
            <a:r>
              <a:rPr sz="1200" dirty="0">
                <a:solidFill>
                  <a:srgbClr val="4B555E"/>
                </a:solidFill>
                <a:latin typeface="Calibri"/>
                <a:cs typeface="Calibri"/>
              </a:rPr>
              <a:t>Privileg</a:t>
            </a:r>
            <a:endParaRPr sz="1200">
              <a:latin typeface="Calibri"/>
              <a:cs typeface="Calibri"/>
            </a:endParaRPr>
          </a:p>
        </p:txBody>
      </p:sp>
      <p:graphicFrame>
        <p:nvGraphicFramePr>
          <p:cNvPr id="12" name="object 12"/>
          <p:cNvGraphicFramePr>
            <a:graphicFrameLocks noGrp="1"/>
          </p:cNvGraphicFramePr>
          <p:nvPr/>
        </p:nvGraphicFramePr>
        <p:xfrm>
          <a:off x="7991093" y="1491996"/>
          <a:ext cx="2748914" cy="4329677"/>
        </p:xfrm>
        <a:graphic>
          <a:graphicData uri="http://schemas.openxmlformats.org/drawingml/2006/table">
            <a:tbl>
              <a:tblPr firstRow="1" bandRow="1">
                <a:tableStyleId>{2D5ABB26-0587-4C30-8999-92F81FD0307C}</a:tableStyleId>
              </a:tblPr>
              <a:tblGrid>
                <a:gridCol w="701040">
                  <a:extLst>
                    <a:ext uri="{9D8B030D-6E8A-4147-A177-3AD203B41FA5}">
                      <a16:colId xmlns:a16="http://schemas.microsoft.com/office/drawing/2014/main" val="20000"/>
                    </a:ext>
                  </a:extLst>
                </a:gridCol>
                <a:gridCol w="243204">
                  <a:extLst>
                    <a:ext uri="{9D8B030D-6E8A-4147-A177-3AD203B41FA5}">
                      <a16:colId xmlns:a16="http://schemas.microsoft.com/office/drawing/2014/main" val="20001"/>
                    </a:ext>
                  </a:extLst>
                </a:gridCol>
                <a:gridCol w="1804670">
                  <a:extLst>
                    <a:ext uri="{9D8B030D-6E8A-4147-A177-3AD203B41FA5}">
                      <a16:colId xmlns:a16="http://schemas.microsoft.com/office/drawing/2014/main" val="20002"/>
                    </a:ext>
                  </a:extLst>
                </a:gridCol>
              </a:tblGrid>
              <a:tr h="233933">
                <a:tc rowSpan="2">
                  <a:txBody>
                    <a:bodyPr/>
                    <a:lstStyle/>
                    <a:p>
                      <a:pPr>
                        <a:lnSpc>
                          <a:spcPct val="100000"/>
                        </a:lnSpc>
                        <a:spcBef>
                          <a:spcPts val="30"/>
                        </a:spcBef>
                      </a:pPr>
                      <a:endParaRPr sz="1100">
                        <a:latin typeface="Times New Roman"/>
                        <a:cs typeface="Times New Roman"/>
                      </a:endParaRPr>
                    </a:p>
                    <a:p>
                      <a:pPr>
                        <a:lnSpc>
                          <a:spcPct val="100000"/>
                        </a:lnSpc>
                      </a:pPr>
                      <a:r>
                        <a:rPr sz="1200" dirty="0">
                          <a:solidFill>
                            <a:srgbClr val="4B555E"/>
                          </a:solidFill>
                          <a:latin typeface="Calibri"/>
                          <a:cs typeface="Calibri"/>
                        </a:rPr>
                        <a:t>n</a:t>
                      </a:r>
                      <a:r>
                        <a:rPr sz="1200" spc="-40" dirty="0">
                          <a:solidFill>
                            <a:srgbClr val="4B555E"/>
                          </a:solidFill>
                          <a:latin typeface="Calibri"/>
                          <a:cs typeface="Calibri"/>
                        </a:rPr>
                        <a:t> </a:t>
                      </a:r>
                      <a:r>
                        <a:rPr sz="1200" spc="-5" dirty="0">
                          <a:solidFill>
                            <a:srgbClr val="4B555E"/>
                          </a:solidFill>
                          <a:latin typeface="Calibri"/>
                          <a:cs typeface="Calibri"/>
                        </a:rPr>
                        <a:t>Locked.</a:t>
                      </a:r>
                      <a:endParaRPr sz="1200">
                        <a:latin typeface="Calibri"/>
                        <a:cs typeface="Calibri"/>
                      </a:endParaRPr>
                    </a:p>
                  </a:txBody>
                  <a:tcPr marL="0" marR="0" marT="3810" marB="0">
                    <a:lnT w="9525">
                      <a:solidFill>
                        <a:srgbClr val="FFCC00"/>
                      </a:solidFill>
                      <a:prstDash val="solid"/>
                    </a:lnT>
                  </a:tcPr>
                </a:tc>
                <a:tc rowSpan="5">
                  <a:txBody>
                    <a:bodyPr/>
                    <a:lstStyle/>
                    <a:p>
                      <a:pPr>
                        <a:lnSpc>
                          <a:spcPct val="100000"/>
                        </a:lnSpc>
                      </a:pPr>
                      <a:endParaRPr sz="1700">
                        <a:latin typeface="Times New Roman"/>
                        <a:cs typeface="Times New Roman"/>
                      </a:endParaRPr>
                    </a:p>
                  </a:txBody>
                  <a:tcPr marL="0" marR="0" marT="0" marB="0">
                    <a:lnR w="38100">
                      <a:solidFill>
                        <a:srgbClr val="000000"/>
                      </a:solidFill>
                      <a:prstDash val="solid"/>
                    </a:lnR>
                    <a:lnT w="9525">
                      <a:solidFill>
                        <a:srgbClr val="FFCC00"/>
                      </a:solidFill>
                      <a:prstDash val="solid"/>
                    </a:lnT>
                    <a:lnB w="9525">
                      <a:solidFill>
                        <a:srgbClr val="FFCC00"/>
                      </a:solidFill>
                      <a:prstDash val="solid"/>
                    </a:lnB>
                  </a:tcPr>
                </a:tc>
                <a:tc>
                  <a:txBody>
                    <a:bodyPr/>
                    <a:lstStyle/>
                    <a:p>
                      <a:pPr>
                        <a:lnSpc>
                          <a:spcPct val="100000"/>
                        </a:lnSpc>
                      </a:pPr>
                      <a:endParaRPr sz="14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12700">
                      <a:solidFill>
                        <a:srgbClr val="0D467E"/>
                      </a:solidFill>
                      <a:prstDash val="solid"/>
                    </a:lnB>
                  </a:tcPr>
                </a:tc>
                <a:extLst>
                  <a:ext uri="{0D108BD9-81ED-4DB2-BD59-A6C34878D82A}">
                    <a16:rowId xmlns:a16="http://schemas.microsoft.com/office/drawing/2014/main" val="10000"/>
                  </a:ext>
                </a:extLst>
              </a:tr>
              <a:tr h="136271">
                <a:tc vMerge="1">
                  <a:txBody>
                    <a:bodyPr/>
                    <a:lstStyle/>
                    <a:p>
                      <a:endParaRPr/>
                    </a:p>
                  </a:txBody>
                  <a:tcPr marL="0" marR="0" marT="3810" marB="0">
                    <a:lnT w="9525">
                      <a:solidFill>
                        <a:srgbClr val="FFCC00"/>
                      </a:solidFill>
                      <a:prstDash val="solid"/>
                    </a:lnT>
                  </a:tcPr>
                </a:tc>
                <a:tc vMerge="1">
                  <a:txBody>
                    <a:bodyPr/>
                    <a:lstStyle/>
                    <a:p>
                      <a:endParaRPr/>
                    </a:p>
                  </a:txBody>
                  <a:tcPr marL="0" marR="0" marT="0" marB="0">
                    <a:lnR w="38100">
                      <a:solidFill>
                        <a:srgbClr val="000000"/>
                      </a:solidFill>
                      <a:prstDash val="solid"/>
                    </a:lnR>
                    <a:lnT w="9525">
                      <a:solidFill>
                        <a:srgbClr val="FFCC00"/>
                      </a:solidFill>
                      <a:prstDash val="solid"/>
                    </a:lnT>
                    <a:lnB w="9525">
                      <a:solidFill>
                        <a:srgbClr val="FFCC00"/>
                      </a:solidFill>
                      <a:prstDash val="solid"/>
                    </a:lnB>
                  </a:tcPr>
                </a:tc>
                <a:tc rowSpan="2">
                  <a:txBody>
                    <a:bodyPr/>
                    <a:lstStyle/>
                    <a:p>
                      <a:pPr marL="194945">
                        <a:lnSpc>
                          <a:spcPct val="100000"/>
                        </a:lnSpc>
                        <a:spcBef>
                          <a:spcPts val="420"/>
                        </a:spcBef>
                      </a:pPr>
                      <a:r>
                        <a:rPr sz="1900" spc="-5" dirty="0">
                          <a:solidFill>
                            <a:srgbClr val="FFFFFF"/>
                          </a:solidFill>
                          <a:latin typeface="Calibri"/>
                          <a:cs typeface="Calibri"/>
                        </a:rPr>
                        <a:t>Locked</a:t>
                      </a:r>
                      <a:r>
                        <a:rPr sz="1900" spc="-40" dirty="0">
                          <a:solidFill>
                            <a:srgbClr val="FFFFFF"/>
                          </a:solidFill>
                          <a:latin typeface="Calibri"/>
                          <a:cs typeface="Calibri"/>
                        </a:rPr>
                        <a:t> </a:t>
                      </a:r>
                      <a:r>
                        <a:rPr sz="1900" spc="-5" dirty="0">
                          <a:solidFill>
                            <a:srgbClr val="FFFFFF"/>
                          </a:solidFill>
                          <a:latin typeface="Calibri"/>
                          <a:cs typeface="Calibri"/>
                        </a:rPr>
                        <a:t>Region</a:t>
                      </a:r>
                      <a:endParaRPr sz="1900">
                        <a:latin typeface="Calibri"/>
                        <a:cs typeface="Calibri"/>
                      </a:endParaRPr>
                    </a:p>
                  </a:txBody>
                  <a:tcPr marL="0" marR="0" marT="53340" marB="0">
                    <a:lnL w="38100">
                      <a:solidFill>
                        <a:srgbClr val="000000"/>
                      </a:solidFill>
                      <a:prstDash val="solid"/>
                    </a:lnL>
                    <a:lnR w="38100">
                      <a:solidFill>
                        <a:srgbClr val="000000"/>
                      </a:solidFill>
                      <a:prstDash val="solid"/>
                    </a:lnR>
                    <a:lnT w="12700">
                      <a:solidFill>
                        <a:srgbClr val="0D467E"/>
                      </a:solidFill>
                      <a:prstDash val="solid"/>
                    </a:lnT>
                    <a:lnB w="12700">
                      <a:solidFill>
                        <a:srgbClr val="0D467E"/>
                      </a:solidFill>
                      <a:prstDash val="solid"/>
                    </a:lnB>
                    <a:solidFill>
                      <a:srgbClr val="FFCC00"/>
                    </a:solidFill>
                  </a:tcPr>
                </a:tc>
                <a:extLst>
                  <a:ext uri="{0D108BD9-81ED-4DB2-BD59-A6C34878D82A}">
                    <a16:rowId xmlns:a16="http://schemas.microsoft.com/office/drawing/2014/main" val="10001"/>
                  </a:ext>
                </a:extLst>
              </a:tr>
              <a:tr h="287400">
                <a:tc>
                  <a:txBody>
                    <a:bodyPr/>
                    <a:lstStyle/>
                    <a:p>
                      <a:pPr marL="19685">
                        <a:lnSpc>
                          <a:spcPts val="1260"/>
                        </a:lnSpc>
                      </a:pPr>
                      <a:r>
                        <a:rPr sz="1200" dirty="0">
                          <a:solidFill>
                            <a:srgbClr val="4B555E"/>
                          </a:solidFill>
                          <a:latin typeface="Calibri"/>
                          <a:cs typeface="Calibri"/>
                        </a:rPr>
                        <a:t>le</a:t>
                      </a:r>
                      <a:r>
                        <a:rPr sz="1200" spc="-5" dirty="0">
                          <a:solidFill>
                            <a:srgbClr val="4B555E"/>
                          </a:solidFill>
                          <a:latin typeface="Calibri"/>
                          <a:cs typeface="Calibri"/>
                        </a:rPr>
                        <a:t> </a:t>
                      </a:r>
                      <a:r>
                        <a:rPr sz="1200" dirty="0">
                          <a:solidFill>
                            <a:srgbClr val="4B555E"/>
                          </a:solidFill>
                          <a:latin typeface="Calibri"/>
                          <a:cs typeface="Calibri"/>
                        </a:rPr>
                        <a:t>after</a:t>
                      </a:r>
                      <a:r>
                        <a:rPr sz="1200" spc="-50" dirty="0">
                          <a:solidFill>
                            <a:srgbClr val="4B555E"/>
                          </a:solidFill>
                          <a:latin typeface="Calibri"/>
                          <a:cs typeface="Calibri"/>
                        </a:rPr>
                        <a:t> </a:t>
                      </a:r>
                      <a:r>
                        <a:rPr sz="1200" dirty="0">
                          <a:solidFill>
                            <a:srgbClr val="4B555E"/>
                          </a:solidFill>
                          <a:latin typeface="Calibri"/>
                          <a:cs typeface="Calibri"/>
                        </a:rPr>
                        <a:t>a</a:t>
                      </a:r>
                      <a:endParaRPr sz="1200">
                        <a:latin typeface="Calibri"/>
                        <a:cs typeface="Calibri"/>
                      </a:endParaRPr>
                    </a:p>
                  </a:txBody>
                  <a:tcPr marL="0" marR="0" marT="0" marB="0"/>
                </a:tc>
                <a:tc vMerge="1">
                  <a:txBody>
                    <a:bodyPr/>
                    <a:lstStyle/>
                    <a:p>
                      <a:endParaRPr/>
                    </a:p>
                  </a:txBody>
                  <a:tcPr marL="0" marR="0" marT="0" marB="0">
                    <a:lnR w="38100">
                      <a:solidFill>
                        <a:srgbClr val="000000"/>
                      </a:solidFill>
                      <a:prstDash val="solid"/>
                    </a:lnR>
                    <a:lnT w="9525">
                      <a:solidFill>
                        <a:srgbClr val="FFCC00"/>
                      </a:solidFill>
                      <a:prstDash val="solid"/>
                    </a:lnT>
                    <a:lnB w="9525">
                      <a:solidFill>
                        <a:srgbClr val="FFCC00"/>
                      </a:solidFill>
                      <a:prstDash val="solid"/>
                    </a:lnB>
                  </a:tcPr>
                </a:tc>
                <a:tc vMerge="1">
                  <a:txBody>
                    <a:bodyPr/>
                    <a:lstStyle/>
                    <a:p>
                      <a:endParaRPr/>
                    </a:p>
                  </a:txBody>
                  <a:tcPr marL="0" marR="0" marT="53340" marB="0">
                    <a:lnL w="38100">
                      <a:solidFill>
                        <a:srgbClr val="000000"/>
                      </a:solidFill>
                      <a:prstDash val="solid"/>
                    </a:lnL>
                    <a:lnR w="38100">
                      <a:solidFill>
                        <a:srgbClr val="000000"/>
                      </a:solidFill>
                      <a:prstDash val="solid"/>
                    </a:lnR>
                    <a:lnT w="12700">
                      <a:solidFill>
                        <a:srgbClr val="0D467E"/>
                      </a:solidFill>
                      <a:prstDash val="solid"/>
                    </a:lnT>
                    <a:lnB w="12700">
                      <a:solidFill>
                        <a:srgbClr val="0D467E"/>
                      </a:solidFill>
                      <a:prstDash val="solid"/>
                    </a:lnB>
                    <a:solidFill>
                      <a:srgbClr val="FFCC00"/>
                    </a:solidFill>
                  </a:tcPr>
                </a:tc>
                <a:extLst>
                  <a:ext uri="{0D108BD9-81ED-4DB2-BD59-A6C34878D82A}">
                    <a16:rowId xmlns:a16="http://schemas.microsoft.com/office/drawing/2014/main" val="10002"/>
                  </a:ext>
                </a:extLst>
              </a:tr>
              <a:tr h="355092">
                <a:tc>
                  <a:txBody>
                    <a:bodyPr/>
                    <a:lstStyle/>
                    <a:p>
                      <a:pPr>
                        <a:lnSpc>
                          <a:spcPct val="100000"/>
                        </a:lnSpc>
                      </a:pPr>
                      <a:endParaRPr sz="1700">
                        <a:latin typeface="Times New Roman"/>
                        <a:cs typeface="Times New Roman"/>
                      </a:endParaRPr>
                    </a:p>
                  </a:txBody>
                  <a:tcPr marL="0" marR="0" marT="0" marB="0"/>
                </a:tc>
                <a:tc vMerge="1">
                  <a:txBody>
                    <a:bodyPr/>
                    <a:lstStyle/>
                    <a:p>
                      <a:endParaRPr/>
                    </a:p>
                  </a:txBody>
                  <a:tcPr marL="0" marR="0" marT="0" marB="0">
                    <a:lnR w="38100">
                      <a:solidFill>
                        <a:srgbClr val="000000"/>
                      </a:solidFill>
                      <a:prstDash val="solid"/>
                    </a:lnR>
                    <a:lnT w="9525">
                      <a:solidFill>
                        <a:srgbClr val="FFCC00"/>
                      </a:solidFill>
                      <a:prstDash val="solid"/>
                    </a:lnT>
                    <a:lnB w="9525">
                      <a:solidFill>
                        <a:srgbClr val="FFCC00"/>
                      </a:solidFill>
                      <a:prstDash val="solid"/>
                    </a:lnB>
                  </a:tcPr>
                </a:tc>
                <a:tc>
                  <a:txBody>
                    <a:bodyPr/>
                    <a:lstStyle/>
                    <a:p>
                      <a:pPr>
                        <a:lnSpc>
                          <a:spcPct val="100000"/>
                        </a:lnSpc>
                      </a:pPr>
                      <a:endParaRPr sz="1700">
                        <a:latin typeface="Times New Roman"/>
                        <a:cs typeface="Times New Roman"/>
                      </a:endParaRPr>
                    </a:p>
                  </a:txBody>
                  <a:tcPr marL="0" marR="0" marT="0" marB="0">
                    <a:lnL w="38100">
                      <a:solidFill>
                        <a:srgbClr val="000000"/>
                      </a:solidFill>
                      <a:prstDash val="solid"/>
                    </a:lnL>
                    <a:lnR w="38100">
                      <a:solidFill>
                        <a:srgbClr val="000000"/>
                      </a:solidFill>
                      <a:prstDash val="solid"/>
                    </a:lnR>
                    <a:lnT w="12700">
                      <a:solidFill>
                        <a:srgbClr val="0D467E"/>
                      </a:solidFill>
                      <a:prstDash val="solid"/>
                    </a:lnT>
                    <a:lnB w="12700">
                      <a:solidFill>
                        <a:srgbClr val="0D467E"/>
                      </a:solidFill>
                      <a:prstDash val="solid"/>
                    </a:lnB>
                  </a:tcPr>
                </a:tc>
                <a:extLst>
                  <a:ext uri="{0D108BD9-81ED-4DB2-BD59-A6C34878D82A}">
                    <a16:rowId xmlns:a16="http://schemas.microsoft.com/office/drawing/2014/main" val="10003"/>
                  </a:ext>
                </a:extLst>
              </a:tr>
              <a:tr h="367283">
                <a:tc>
                  <a:txBody>
                    <a:bodyPr/>
                    <a:lstStyle/>
                    <a:p>
                      <a:pPr>
                        <a:lnSpc>
                          <a:spcPct val="100000"/>
                        </a:lnSpc>
                        <a:spcBef>
                          <a:spcPts val="5"/>
                        </a:spcBef>
                      </a:pPr>
                      <a:endParaRPr sz="1000">
                        <a:latin typeface="Times New Roman"/>
                        <a:cs typeface="Times New Roman"/>
                      </a:endParaRPr>
                    </a:p>
                    <a:p>
                      <a:pPr>
                        <a:lnSpc>
                          <a:spcPct val="100000"/>
                        </a:lnSpc>
                        <a:spcBef>
                          <a:spcPts val="5"/>
                        </a:spcBef>
                      </a:pPr>
                      <a:r>
                        <a:rPr sz="1200" dirty="0">
                          <a:solidFill>
                            <a:srgbClr val="4B555E"/>
                          </a:solidFill>
                          <a:latin typeface="Calibri"/>
                          <a:cs typeface="Calibri"/>
                        </a:rPr>
                        <a:t>as</a:t>
                      </a:r>
                      <a:r>
                        <a:rPr sz="1200" spc="-50" dirty="0">
                          <a:solidFill>
                            <a:srgbClr val="4B555E"/>
                          </a:solidFill>
                          <a:latin typeface="Calibri"/>
                          <a:cs typeface="Calibri"/>
                        </a:rPr>
                        <a:t> </a:t>
                      </a:r>
                      <a:r>
                        <a:rPr sz="1200" dirty="0">
                          <a:solidFill>
                            <a:srgbClr val="4B555E"/>
                          </a:solidFill>
                          <a:latin typeface="Calibri"/>
                          <a:cs typeface="Calibri"/>
                        </a:rPr>
                        <a:t>full</a:t>
                      </a:r>
                      <a:endParaRPr sz="1200">
                        <a:latin typeface="Calibri"/>
                        <a:cs typeface="Calibri"/>
                      </a:endParaRPr>
                    </a:p>
                  </a:txBody>
                  <a:tcPr marL="0" marR="0" marT="635" marB="0"/>
                </a:tc>
                <a:tc vMerge="1">
                  <a:txBody>
                    <a:bodyPr/>
                    <a:lstStyle/>
                    <a:p>
                      <a:endParaRPr/>
                    </a:p>
                  </a:txBody>
                  <a:tcPr marL="0" marR="0" marT="0" marB="0">
                    <a:lnR w="38100">
                      <a:solidFill>
                        <a:srgbClr val="000000"/>
                      </a:solidFill>
                      <a:prstDash val="solid"/>
                    </a:lnR>
                    <a:lnT w="9525">
                      <a:solidFill>
                        <a:srgbClr val="FFCC00"/>
                      </a:solidFill>
                      <a:prstDash val="solid"/>
                    </a:lnT>
                    <a:lnB w="9525">
                      <a:solidFill>
                        <a:srgbClr val="FFCC00"/>
                      </a:solidFill>
                      <a:prstDash val="solid"/>
                    </a:lnB>
                  </a:tcPr>
                </a:tc>
                <a:tc>
                  <a:txBody>
                    <a:bodyPr/>
                    <a:lstStyle/>
                    <a:p>
                      <a:pPr algn="ctr">
                        <a:lnSpc>
                          <a:spcPts val="2280"/>
                        </a:lnSpc>
                        <a:spcBef>
                          <a:spcPts val="509"/>
                        </a:spcBef>
                      </a:pPr>
                      <a:r>
                        <a:rPr sz="1900" spc="-10" dirty="0">
                          <a:solidFill>
                            <a:srgbClr val="FFFFFF"/>
                          </a:solidFill>
                          <a:latin typeface="Calibri"/>
                          <a:cs typeface="Calibri"/>
                        </a:rPr>
                        <a:t>User</a:t>
                      </a:r>
                      <a:r>
                        <a:rPr sz="1900" spc="-35" dirty="0">
                          <a:solidFill>
                            <a:srgbClr val="FFFFFF"/>
                          </a:solidFill>
                          <a:latin typeface="Calibri"/>
                          <a:cs typeface="Calibri"/>
                        </a:rPr>
                        <a:t> </a:t>
                      </a:r>
                      <a:r>
                        <a:rPr sz="1900" spc="-5" dirty="0">
                          <a:solidFill>
                            <a:srgbClr val="FFFFFF"/>
                          </a:solidFill>
                          <a:latin typeface="Calibri"/>
                          <a:cs typeface="Calibri"/>
                        </a:rPr>
                        <a:t>Mode</a:t>
                      </a:r>
                      <a:endParaRPr sz="1900">
                        <a:latin typeface="Calibri"/>
                        <a:cs typeface="Calibri"/>
                      </a:endParaRPr>
                    </a:p>
                  </a:txBody>
                  <a:tcPr marL="0" marR="0" marT="64769" marB="0">
                    <a:lnL w="38100">
                      <a:solidFill>
                        <a:srgbClr val="000000"/>
                      </a:solidFill>
                      <a:prstDash val="solid"/>
                    </a:lnL>
                    <a:lnR w="38100">
                      <a:solidFill>
                        <a:srgbClr val="000000"/>
                      </a:solidFill>
                      <a:prstDash val="solid"/>
                    </a:lnR>
                    <a:lnT w="12700">
                      <a:solidFill>
                        <a:srgbClr val="0D467E"/>
                      </a:solidFill>
                      <a:prstDash val="solid"/>
                    </a:lnT>
                    <a:solidFill>
                      <a:srgbClr val="797979"/>
                    </a:solidFill>
                  </a:tcPr>
                </a:tc>
                <a:extLst>
                  <a:ext uri="{0D108BD9-81ED-4DB2-BD59-A6C34878D82A}">
                    <a16:rowId xmlns:a16="http://schemas.microsoft.com/office/drawing/2014/main" val="10004"/>
                  </a:ext>
                </a:extLst>
              </a:tr>
              <a:tr h="373380">
                <a:tc>
                  <a:txBody>
                    <a:bodyPr/>
                    <a:lstStyle/>
                    <a:p>
                      <a:pPr marL="52069">
                        <a:lnSpc>
                          <a:spcPts val="1145"/>
                        </a:lnSpc>
                      </a:pPr>
                      <a:r>
                        <a:rPr sz="1200" dirty="0">
                          <a:solidFill>
                            <a:srgbClr val="4B555E"/>
                          </a:solidFill>
                          <a:latin typeface="Calibri"/>
                          <a:cs typeface="Calibri"/>
                        </a:rPr>
                        <a:t>s</a:t>
                      </a:r>
                      <a:endParaRPr sz="1200">
                        <a:latin typeface="Calibri"/>
                        <a:cs typeface="Calibri"/>
                      </a:endParaRPr>
                    </a:p>
                  </a:txBody>
                  <a:tcPr marL="0" marR="0" marT="0" marB="0"/>
                </a:tc>
                <a:tc rowSpan="4">
                  <a:txBody>
                    <a:bodyPr/>
                    <a:lstStyle/>
                    <a:p>
                      <a:pPr>
                        <a:lnSpc>
                          <a:spcPct val="100000"/>
                        </a:lnSpc>
                      </a:pPr>
                      <a:endParaRPr sz="1700">
                        <a:latin typeface="Times New Roman"/>
                        <a:cs typeface="Times New Roman"/>
                      </a:endParaRPr>
                    </a:p>
                  </a:txBody>
                  <a:tcPr marL="0" marR="0" marT="0" marB="0">
                    <a:lnR w="38100">
                      <a:solidFill>
                        <a:srgbClr val="000000"/>
                      </a:solidFill>
                      <a:prstDash val="solid"/>
                    </a:lnR>
                    <a:lnT w="9525">
                      <a:solidFill>
                        <a:srgbClr val="FFCC00"/>
                      </a:solidFill>
                      <a:prstDash val="solid"/>
                    </a:lnT>
                    <a:lnB w="12700">
                      <a:solidFill>
                        <a:srgbClr val="FFCC00"/>
                      </a:solidFill>
                      <a:prstDash val="solid"/>
                    </a:lnB>
                  </a:tcPr>
                </a:tc>
                <a:tc>
                  <a:txBody>
                    <a:bodyPr/>
                    <a:lstStyle/>
                    <a:p>
                      <a:pPr algn="ctr">
                        <a:lnSpc>
                          <a:spcPts val="2195"/>
                        </a:lnSpc>
                      </a:pPr>
                      <a:r>
                        <a:rPr sz="1900" spc="-10" dirty="0">
                          <a:solidFill>
                            <a:srgbClr val="FFFFFF"/>
                          </a:solidFill>
                          <a:latin typeface="Calibri"/>
                          <a:cs typeface="Calibri"/>
                        </a:rPr>
                        <a:t>Context</a:t>
                      </a:r>
                      <a:endParaRPr sz="1900">
                        <a:latin typeface="Calibri"/>
                        <a:cs typeface="Calibri"/>
                      </a:endParaRPr>
                    </a:p>
                  </a:txBody>
                  <a:tcPr marL="0" marR="0" marT="0" marB="0">
                    <a:lnL w="38100">
                      <a:solidFill>
                        <a:srgbClr val="000000"/>
                      </a:solidFill>
                      <a:prstDash val="solid"/>
                    </a:lnL>
                    <a:lnR w="38100">
                      <a:solidFill>
                        <a:srgbClr val="000000"/>
                      </a:solidFill>
                      <a:prstDash val="solid"/>
                    </a:lnR>
                    <a:lnB w="12700">
                      <a:solidFill>
                        <a:srgbClr val="0D467E"/>
                      </a:solidFill>
                      <a:prstDash val="solid"/>
                    </a:lnB>
                    <a:solidFill>
                      <a:srgbClr val="797979"/>
                    </a:solidFill>
                  </a:tcPr>
                </a:tc>
                <a:extLst>
                  <a:ext uri="{0D108BD9-81ED-4DB2-BD59-A6C34878D82A}">
                    <a16:rowId xmlns:a16="http://schemas.microsoft.com/office/drawing/2014/main" val="10005"/>
                  </a:ext>
                </a:extLst>
              </a:tr>
              <a:tr h="537972">
                <a:tc>
                  <a:txBody>
                    <a:bodyPr/>
                    <a:lstStyle/>
                    <a:p>
                      <a:pPr>
                        <a:lnSpc>
                          <a:spcPct val="100000"/>
                        </a:lnSpc>
                      </a:pPr>
                      <a:endParaRPr sz="1700">
                        <a:latin typeface="Times New Roman"/>
                        <a:cs typeface="Times New Roman"/>
                      </a:endParaRPr>
                    </a:p>
                  </a:txBody>
                  <a:tcPr marL="0" marR="0" marT="0" marB="0"/>
                </a:tc>
                <a:tc vMerge="1">
                  <a:txBody>
                    <a:bodyPr/>
                    <a:lstStyle/>
                    <a:p>
                      <a:endParaRPr/>
                    </a:p>
                  </a:txBody>
                  <a:tcPr marL="0" marR="0" marT="0" marB="0">
                    <a:lnR w="38100">
                      <a:solidFill>
                        <a:srgbClr val="000000"/>
                      </a:solidFill>
                      <a:prstDash val="solid"/>
                    </a:lnR>
                    <a:lnT w="9525">
                      <a:solidFill>
                        <a:srgbClr val="FFCC00"/>
                      </a:solidFill>
                      <a:prstDash val="solid"/>
                    </a:lnT>
                    <a:lnB w="12700">
                      <a:solidFill>
                        <a:srgbClr val="FFCC00"/>
                      </a:solidFill>
                      <a:prstDash val="solid"/>
                    </a:lnB>
                  </a:tcPr>
                </a:tc>
                <a:tc>
                  <a:txBody>
                    <a:bodyPr/>
                    <a:lstStyle/>
                    <a:p>
                      <a:pPr>
                        <a:lnSpc>
                          <a:spcPct val="100000"/>
                        </a:lnSpc>
                      </a:pPr>
                      <a:endParaRPr sz="1700">
                        <a:latin typeface="Times New Roman"/>
                        <a:cs typeface="Times New Roman"/>
                      </a:endParaRPr>
                    </a:p>
                  </a:txBody>
                  <a:tcPr marL="0" marR="0" marT="0" marB="0">
                    <a:lnL w="38100">
                      <a:solidFill>
                        <a:srgbClr val="000000"/>
                      </a:solidFill>
                      <a:prstDash val="solid"/>
                    </a:lnL>
                    <a:lnR w="38100">
                      <a:solidFill>
                        <a:srgbClr val="000000"/>
                      </a:solidFill>
                      <a:prstDash val="solid"/>
                    </a:lnR>
                    <a:lnT w="12700">
                      <a:solidFill>
                        <a:srgbClr val="0D467E"/>
                      </a:solidFill>
                      <a:prstDash val="solid"/>
                    </a:lnT>
                    <a:lnB w="12700">
                      <a:solidFill>
                        <a:srgbClr val="0D467E"/>
                      </a:solidFill>
                      <a:prstDash val="solid"/>
                    </a:lnB>
                  </a:tcPr>
                </a:tc>
                <a:extLst>
                  <a:ext uri="{0D108BD9-81ED-4DB2-BD59-A6C34878D82A}">
                    <a16:rowId xmlns:a16="http://schemas.microsoft.com/office/drawing/2014/main" val="10006"/>
                  </a:ext>
                </a:extLst>
              </a:tr>
              <a:tr h="276097">
                <a:tc>
                  <a:txBody>
                    <a:bodyPr/>
                    <a:lstStyle/>
                    <a:p>
                      <a:pPr>
                        <a:lnSpc>
                          <a:spcPct val="100000"/>
                        </a:lnSpc>
                        <a:spcBef>
                          <a:spcPts val="555"/>
                        </a:spcBef>
                      </a:pPr>
                      <a:r>
                        <a:rPr sz="1200" dirty="0">
                          <a:solidFill>
                            <a:srgbClr val="4B555E"/>
                          </a:solidFill>
                          <a:latin typeface="Calibri"/>
                          <a:cs typeface="Calibri"/>
                        </a:rPr>
                        <a:t>as</a:t>
                      </a:r>
                      <a:r>
                        <a:rPr sz="1200" spc="-50" dirty="0">
                          <a:solidFill>
                            <a:srgbClr val="4B555E"/>
                          </a:solidFill>
                          <a:latin typeface="Calibri"/>
                          <a:cs typeface="Calibri"/>
                        </a:rPr>
                        <a:t> </a:t>
                      </a:r>
                      <a:r>
                        <a:rPr sz="1200" dirty="0">
                          <a:solidFill>
                            <a:srgbClr val="4B555E"/>
                          </a:solidFill>
                          <a:latin typeface="Calibri"/>
                          <a:cs typeface="Calibri"/>
                        </a:rPr>
                        <a:t>Read</a:t>
                      </a:r>
                      <a:endParaRPr sz="1200">
                        <a:latin typeface="Calibri"/>
                        <a:cs typeface="Calibri"/>
                      </a:endParaRPr>
                    </a:p>
                  </a:txBody>
                  <a:tcPr marL="0" marR="0" marT="70485" marB="0"/>
                </a:tc>
                <a:tc vMerge="1">
                  <a:txBody>
                    <a:bodyPr/>
                    <a:lstStyle/>
                    <a:p>
                      <a:endParaRPr/>
                    </a:p>
                  </a:txBody>
                  <a:tcPr marL="0" marR="0" marT="0" marB="0">
                    <a:lnR w="38100">
                      <a:solidFill>
                        <a:srgbClr val="000000"/>
                      </a:solidFill>
                      <a:prstDash val="solid"/>
                    </a:lnR>
                    <a:lnT w="9525">
                      <a:solidFill>
                        <a:srgbClr val="FFCC00"/>
                      </a:solidFill>
                      <a:prstDash val="solid"/>
                    </a:lnT>
                    <a:lnB w="12700">
                      <a:solidFill>
                        <a:srgbClr val="FFCC00"/>
                      </a:solidFill>
                      <a:prstDash val="solid"/>
                    </a:lnB>
                  </a:tcPr>
                </a:tc>
                <a:tc rowSpan="3">
                  <a:txBody>
                    <a:bodyPr/>
                    <a:lstStyle/>
                    <a:p>
                      <a:pPr marL="100965">
                        <a:lnSpc>
                          <a:spcPct val="100000"/>
                        </a:lnSpc>
                        <a:spcBef>
                          <a:spcPts val="1220"/>
                        </a:spcBef>
                      </a:pPr>
                      <a:r>
                        <a:rPr sz="1900" spc="-5" dirty="0">
                          <a:solidFill>
                            <a:srgbClr val="FFFFFF"/>
                          </a:solidFill>
                          <a:latin typeface="Calibri"/>
                          <a:cs typeface="Calibri"/>
                        </a:rPr>
                        <a:t>User</a:t>
                      </a:r>
                      <a:r>
                        <a:rPr sz="1900" spc="-20" dirty="0">
                          <a:solidFill>
                            <a:srgbClr val="FFFFFF"/>
                          </a:solidFill>
                          <a:latin typeface="Calibri"/>
                          <a:cs typeface="Calibri"/>
                        </a:rPr>
                        <a:t> </a:t>
                      </a:r>
                      <a:r>
                        <a:rPr sz="1900" spc="-5" dirty="0">
                          <a:solidFill>
                            <a:srgbClr val="FFFFFF"/>
                          </a:solidFill>
                          <a:latin typeface="Calibri"/>
                          <a:cs typeface="Calibri"/>
                        </a:rPr>
                        <a:t>Mode</a:t>
                      </a:r>
                      <a:r>
                        <a:rPr sz="1900" dirty="0">
                          <a:solidFill>
                            <a:srgbClr val="FFFFFF"/>
                          </a:solidFill>
                          <a:latin typeface="Calibri"/>
                          <a:cs typeface="Calibri"/>
                        </a:rPr>
                        <a:t> </a:t>
                      </a:r>
                      <a:r>
                        <a:rPr sz="1900" spc="-5" dirty="0">
                          <a:solidFill>
                            <a:srgbClr val="FFFFFF"/>
                          </a:solidFill>
                          <a:latin typeface="Calibri"/>
                          <a:cs typeface="Calibri"/>
                        </a:rPr>
                        <a:t>Data</a:t>
                      </a:r>
                      <a:endParaRPr sz="1900">
                        <a:latin typeface="Calibri"/>
                        <a:cs typeface="Calibri"/>
                      </a:endParaRPr>
                    </a:p>
                  </a:txBody>
                  <a:tcPr marL="0" marR="0" marT="154940" marB="0">
                    <a:lnL w="38100">
                      <a:solidFill>
                        <a:srgbClr val="000000"/>
                      </a:solidFill>
                      <a:prstDash val="solid"/>
                    </a:lnL>
                    <a:lnR w="38100">
                      <a:solidFill>
                        <a:srgbClr val="000000"/>
                      </a:solidFill>
                      <a:prstDash val="solid"/>
                    </a:lnR>
                    <a:lnT w="12700">
                      <a:solidFill>
                        <a:srgbClr val="0D467E"/>
                      </a:solidFill>
                      <a:prstDash val="solid"/>
                    </a:lnT>
                    <a:lnB w="12700">
                      <a:solidFill>
                        <a:srgbClr val="0D467E"/>
                      </a:solidFill>
                      <a:prstDash val="solid"/>
                    </a:lnB>
                    <a:solidFill>
                      <a:srgbClr val="797979"/>
                    </a:solidFill>
                  </a:tcPr>
                </a:tc>
                <a:extLst>
                  <a:ext uri="{0D108BD9-81ED-4DB2-BD59-A6C34878D82A}">
                    <a16:rowId xmlns:a16="http://schemas.microsoft.com/office/drawing/2014/main" val="10007"/>
                  </a:ext>
                </a:extLst>
              </a:tr>
              <a:tr h="81597">
                <a:tc rowSpan="2">
                  <a:txBody>
                    <a:bodyPr/>
                    <a:lstStyle/>
                    <a:p>
                      <a:pPr marL="17780">
                        <a:lnSpc>
                          <a:spcPts val="1260"/>
                        </a:lnSpc>
                      </a:pPr>
                      <a:r>
                        <a:rPr sz="1200" dirty="0">
                          <a:solidFill>
                            <a:srgbClr val="4B555E"/>
                          </a:solidFill>
                          <a:latin typeface="Calibri"/>
                          <a:cs typeface="Calibri"/>
                        </a:rPr>
                        <a:t>s</a:t>
                      </a:r>
                      <a:endParaRPr sz="1200">
                        <a:latin typeface="Calibri"/>
                        <a:cs typeface="Calibri"/>
                      </a:endParaRPr>
                    </a:p>
                  </a:txBody>
                  <a:tcPr marL="0" marR="0" marT="0" marB="0"/>
                </a:tc>
                <a:tc vMerge="1">
                  <a:txBody>
                    <a:bodyPr/>
                    <a:lstStyle/>
                    <a:p>
                      <a:endParaRPr/>
                    </a:p>
                  </a:txBody>
                  <a:tcPr marL="0" marR="0" marT="0" marB="0">
                    <a:lnR w="38100">
                      <a:solidFill>
                        <a:srgbClr val="000000"/>
                      </a:solidFill>
                      <a:prstDash val="solid"/>
                    </a:lnR>
                    <a:lnT w="9525">
                      <a:solidFill>
                        <a:srgbClr val="FFCC00"/>
                      </a:solidFill>
                      <a:prstDash val="solid"/>
                    </a:lnT>
                    <a:lnB w="12700">
                      <a:solidFill>
                        <a:srgbClr val="FFCC00"/>
                      </a:solidFill>
                      <a:prstDash val="solid"/>
                    </a:lnB>
                  </a:tcPr>
                </a:tc>
                <a:tc vMerge="1">
                  <a:txBody>
                    <a:bodyPr/>
                    <a:lstStyle/>
                    <a:p>
                      <a:endParaRPr/>
                    </a:p>
                  </a:txBody>
                  <a:tcPr marL="0" marR="0" marT="154940" marB="0">
                    <a:lnL w="38100">
                      <a:solidFill>
                        <a:srgbClr val="000000"/>
                      </a:solidFill>
                      <a:prstDash val="solid"/>
                    </a:lnL>
                    <a:lnR w="38100">
                      <a:solidFill>
                        <a:srgbClr val="000000"/>
                      </a:solidFill>
                      <a:prstDash val="solid"/>
                    </a:lnR>
                    <a:lnT w="12700">
                      <a:solidFill>
                        <a:srgbClr val="0D467E"/>
                      </a:solidFill>
                      <a:prstDash val="solid"/>
                    </a:lnT>
                    <a:lnB w="12700">
                      <a:solidFill>
                        <a:srgbClr val="0D467E"/>
                      </a:solidFill>
                      <a:prstDash val="solid"/>
                    </a:lnB>
                    <a:solidFill>
                      <a:srgbClr val="797979"/>
                    </a:solidFill>
                  </a:tcPr>
                </a:tc>
                <a:extLst>
                  <a:ext uri="{0D108BD9-81ED-4DB2-BD59-A6C34878D82A}">
                    <a16:rowId xmlns:a16="http://schemas.microsoft.com/office/drawing/2014/main" val="10008"/>
                  </a:ext>
                </a:extLst>
              </a:tr>
              <a:tr h="267144">
                <a:tc vMerge="1">
                  <a:txBody>
                    <a:bodyPr/>
                    <a:lstStyle/>
                    <a:p>
                      <a:endParaRPr/>
                    </a:p>
                  </a:txBody>
                  <a:tcPr marL="0" marR="0" marT="0" marB="0"/>
                </a:tc>
                <a:tc rowSpan="3">
                  <a:txBody>
                    <a:bodyPr/>
                    <a:lstStyle/>
                    <a:p>
                      <a:pPr>
                        <a:lnSpc>
                          <a:spcPct val="100000"/>
                        </a:lnSpc>
                      </a:pPr>
                      <a:endParaRPr sz="1700">
                        <a:latin typeface="Times New Roman"/>
                        <a:cs typeface="Times New Roman"/>
                      </a:endParaRPr>
                    </a:p>
                  </a:txBody>
                  <a:tcPr marL="0" marR="0" marT="0" marB="0">
                    <a:lnR w="38100">
                      <a:solidFill>
                        <a:srgbClr val="000000"/>
                      </a:solidFill>
                      <a:prstDash val="solid"/>
                    </a:lnR>
                    <a:lnT w="12700">
                      <a:solidFill>
                        <a:srgbClr val="FFCC00"/>
                      </a:solidFill>
                      <a:prstDash val="solid"/>
                    </a:lnT>
                    <a:lnB w="12700">
                      <a:solidFill>
                        <a:srgbClr val="FFCC00"/>
                      </a:solidFill>
                      <a:prstDash val="solid"/>
                    </a:lnB>
                  </a:tcPr>
                </a:tc>
                <a:tc vMerge="1">
                  <a:txBody>
                    <a:bodyPr/>
                    <a:lstStyle/>
                    <a:p>
                      <a:endParaRPr/>
                    </a:p>
                  </a:txBody>
                  <a:tcPr marL="0" marR="0" marT="154940" marB="0">
                    <a:lnL w="38100">
                      <a:solidFill>
                        <a:srgbClr val="000000"/>
                      </a:solidFill>
                      <a:prstDash val="solid"/>
                    </a:lnL>
                    <a:lnR w="38100">
                      <a:solidFill>
                        <a:srgbClr val="000000"/>
                      </a:solidFill>
                      <a:prstDash val="solid"/>
                    </a:lnR>
                    <a:lnT w="12700">
                      <a:solidFill>
                        <a:srgbClr val="0D467E"/>
                      </a:solidFill>
                      <a:prstDash val="solid"/>
                    </a:lnT>
                    <a:lnB w="12700">
                      <a:solidFill>
                        <a:srgbClr val="0D467E"/>
                      </a:solidFill>
                      <a:prstDash val="solid"/>
                    </a:lnB>
                    <a:solidFill>
                      <a:srgbClr val="797979"/>
                    </a:solidFill>
                  </a:tcPr>
                </a:tc>
                <a:extLst>
                  <a:ext uri="{0D108BD9-81ED-4DB2-BD59-A6C34878D82A}">
                    <a16:rowId xmlns:a16="http://schemas.microsoft.com/office/drawing/2014/main" val="10009"/>
                  </a:ext>
                </a:extLst>
              </a:tr>
              <a:tr h="277367">
                <a:tc>
                  <a:txBody>
                    <a:bodyPr/>
                    <a:lstStyle/>
                    <a:p>
                      <a:pPr>
                        <a:lnSpc>
                          <a:spcPct val="100000"/>
                        </a:lnSpc>
                      </a:pPr>
                      <a:endParaRPr sz="1700">
                        <a:latin typeface="Times New Roman"/>
                        <a:cs typeface="Times New Roman"/>
                      </a:endParaRPr>
                    </a:p>
                  </a:txBody>
                  <a:tcPr marL="0" marR="0" marT="0" marB="0"/>
                </a:tc>
                <a:tc vMerge="1">
                  <a:txBody>
                    <a:bodyPr/>
                    <a:lstStyle/>
                    <a:p>
                      <a:endParaRPr/>
                    </a:p>
                  </a:txBody>
                  <a:tcPr marL="0" marR="0" marT="0" marB="0">
                    <a:lnR w="38100">
                      <a:solidFill>
                        <a:srgbClr val="000000"/>
                      </a:solidFill>
                      <a:prstDash val="solid"/>
                    </a:lnR>
                    <a:lnT w="12700">
                      <a:solidFill>
                        <a:srgbClr val="FFCC00"/>
                      </a:solidFill>
                      <a:prstDash val="solid"/>
                    </a:lnT>
                    <a:lnB w="12700">
                      <a:solidFill>
                        <a:srgbClr val="FFCC00"/>
                      </a:solidFill>
                      <a:prstDash val="solid"/>
                    </a:lnB>
                  </a:tcPr>
                </a:tc>
                <a:tc>
                  <a:txBody>
                    <a:bodyPr/>
                    <a:lstStyle/>
                    <a:p>
                      <a:pPr>
                        <a:lnSpc>
                          <a:spcPct val="100000"/>
                        </a:lnSpc>
                      </a:pPr>
                      <a:endParaRPr sz="1700">
                        <a:latin typeface="Times New Roman"/>
                        <a:cs typeface="Times New Roman"/>
                      </a:endParaRPr>
                    </a:p>
                  </a:txBody>
                  <a:tcPr marL="0" marR="0" marT="0" marB="0">
                    <a:lnL w="38100">
                      <a:solidFill>
                        <a:srgbClr val="000000"/>
                      </a:solidFill>
                      <a:prstDash val="solid"/>
                    </a:lnL>
                    <a:lnR w="38100">
                      <a:solidFill>
                        <a:srgbClr val="000000"/>
                      </a:solidFill>
                      <a:prstDash val="solid"/>
                    </a:lnR>
                    <a:lnT w="12700">
                      <a:solidFill>
                        <a:srgbClr val="0D467E"/>
                      </a:solidFill>
                      <a:prstDash val="solid"/>
                    </a:lnT>
                    <a:lnB w="12700">
                      <a:solidFill>
                        <a:srgbClr val="0D467E"/>
                      </a:solidFill>
                      <a:prstDash val="solid"/>
                    </a:lnB>
                  </a:tcPr>
                </a:tc>
                <a:extLst>
                  <a:ext uri="{0D108BD9-81ED-4DB2-BD59-A6C34878D82A}">
                    <a16:rowId xmlns:a16="http://schemas.microsoft.com/office/drawing/2014/main" val="10010"/>
                  </a:ext>
                </a:extLst>
              </a:tr>
              <a:tr h="357695">
                <a:tc>
                  <a:txBody>
                    <a:bodyPr/>
                    <a:lstStyle/>
                    <a:p>
                      <a:pPr>
                        <a:lnSpc>
                          <a:spcPct val="100000"/>
                        </a:lnSpc>
                        <a:spcBef>
                          <a:spcPts val="550"/>
                        </a:spcBef>
                      </a:pPr>
                      <a:r>
                        <a:rPr sz="1200" dirty="0">
                          <a:solidFill>
                            <a:srgbClr val="4B555E"/>
                          </a:solidFill>
                          <a:latin typeface="Calibri"/>
                          <a:cs typeface="Calibri"/>
                        </a:rPr>
                        <a:t>as</a:t>
                      </a:r>
                      <a:endParaRPr sz="1200">
                        <a:latin typeface="Calibri"/>
                        <a:cs typeface="Calibri"/>
                      </a:endParaRPr>
                    </a:p>
                  </a:txBody>
                  <a:tcPr marL="0" marR="0" marT="69850" marB="0"/>
                </a:tc>
                <a:tc vMerge="1">
                  <a:txBody>
                    <a:bodyPr/>
                    <a:lstStyle/>
                    <a:p>
                      <a:endParaRPr/>
                    </a:p>
                  </a:txBody>
                  <a:tcPr marL="0" marR="0" marT="0" marB="0">
                    <a:lnR w="38100">
                      <a:solidFill>
                        <a:srgbClr val="000000"/>
                      </a:solidFill>
                      <a:prstDash val="solid"/>
                    </a:lnR>
                    <a:lnT w="12700">
                      <a:solidFill>
                        <a:srgbClr val="FFCC00"/>
                      </a:solidFill>
                      <a:prstDash val="solid"/>
                    </a:lnT>
                    <a:lnB w="12700">
                      <a:solidFill>
                        <a:srgbClr val="FFCC00"/>
                      </a:solidFill>
                      <a:prstDash val="solid"/>
                    </a:lnB>
                  </a:tcPr>
                </a:tc>
                <a:tc>
                  <a:txBody>
                    <a:bodyPr/>
                    <a:lstStyle/>
                    <a:p>
                      <a:pPr algn="ctr">
                        <a:lnSpc>
                          <a:spcPct val="100000"/>
                        </a:lnSpc>
                        <a:spcBef>
                          <a:spcPts val="65"/>
                        </a:spcBef>
                      </a:pPr>
                      <a:r>
                        <a:rPr sz="1900" spc="-5" dirty="0">
                          <a:solidFill>
                            <a:srgbClr val="FFFFFF"/>
                          </a:solidFill>
                          <a:latin typeface="Calibri"/>
                          <a:cs typeface="Calibri"/>
                        </a:rPr>
                        <a:t>Shared</a:t>
                      </a:r>
                      <a:r>
                        <a:rPr sz="1900" spc="-35" dirty="0">
                          <a:solidFill>
                            <a:srgbClr val="FFFFFF"/>
                          </a:solidFill>
                          <a:latin typeface="Calibri"/>
                          <a:cs typeface="Calibri"/>
                        </a:rPr>
                        <a:t> </a:t>
                      </a:r>
                      <a:r>
                        <a:rPr sz="1900" spc="-10" dirty="0">
                          <a:solidFill>
                            <a:srgbClr val="FFFFFF"/>
                          </a:solidFill>
                          <a:latin typeface="Calibri"/>
                          <a:cs typeface="Calibri"/>
                        </a:rPr>
                        <a:t>Library</a:t>
                      </a:r>
                      <a:endParaRPr sz="1900">
                        <a:latin typeface="Calibri"/>
                        <a:cs typeface="Calibri"/>
                      </a:endParaRPr>
                    </a:p>
                  </a:txBody>
                  <a:tcPr marL="0" marR="0" marT="8255" marB="0">
                    <a:lnL w="38100">
                      <a:solidFill>
                        <a:srgbClr val="000000"/>
                      </a:solidFill>
                      <a:prstDash val="solid"/>
                    </a:lnL>
                    <a:lnR w="38100">
                      <a:solidFill>
                        <a:srgbClr val="000000"/>
                      </a:solidFill>
                      <a:prstDash val="solid"/>
                    </a:lnR>
                    <a:lnT w="12700">
                      <a:solidFill>
                        <a:srgbClr val="0D467E"/>
                      </a:solidFill>
                      <a:prstDash val="solid"/>
                    </a:lnT>
                    <a:solidFill>
                      <a:srgbClr val="797979"/>
                    </a:solidFill>
                  </a:tcPr>
                </a:tc>
                <a:extLst>
                  <a:ext uri="{0D108BD9-81ED-4DB2-BD59-A6C34878D82A}">
                    <a16:rowId xmlns:a16="http://schemas.microsoft.com/office/drawing/2014/main" val="10011"/>
                  </a:ext>
                </a:extLst>
              </a:tr>
              <a:tr h="267144">
                <a:tc rowSpan="2" gridSpan="2">
                  <a:txBody>
                    <a:bodyPr/>
                    <a:lstStyle/>
                    <a:p>
                      <a:pPr>
                        <a:lnSpc>
                          <a:spcPct val="100000"/>
                        </a:lnSpc>
                      </a:pPr>
                      <a:endParaRPr sz="1700">
                        <a:latin typeface="Times New Roman"/>
                        <a:cs typeface="Times New Roman"/>
                      </a:endParaRPr>
                    </a:p>
                  </a:txBody>
                  <a:tcPr marL="0" marR="0" marT="0" marB="0">
                    <a:lnR w="38100">
                      <a:solidFill>
                        <a:srgbClr val="000000"/>
                      </a:solidFill>
                      <a:prstDash val="solid"/>
                    </a:lnR>
                  </a:tcPr>
                </a:tc>
                <a:tc rowSpan="2" hMerge="1">
                  <a:txBody>
                    <a:bodyPr/>
                    <a:lstStyle/>
                    <a:p>
                      <a:endParaRPr/>
                    </a:p>
                  </a:txBody>
                  <a:tcPr marL="0" marR="0" marT="0" marB="0"/>
                </a:tc>
                <a:tc>
                  <a:txBody>
                    <a:bodyPr/>
                    <a:lstStyle/>
                    <a:p>
                      <a:pPr algn="ctr">
                        <a:lnSpc>
                          <a:spcPts val="1825"/>
                        </a:lnSpc>
                      </a:pPr>
                      <a:r>
                        <a:rPr sz="1900" spc="-10" dirty="0">
                          <a:solidFill>
                            <a:srgbClr val="FFFFFF"/>
                          </a:solidFill>
                          <a:latin typeface="Calibri"/>
                          <a:cs typeface="Calibri"/>
                        </a:rPr>
                        <a:t>Code</a:t>
                      </a:r>
                      <a:endParaRPr sz="1900">
                        <a:latin typeface="Calibri"/>
                        <a:cs typeface="Calibri"/>
                      </a:endParaRPr>
                    </a:p>
                  </a:txBody>
                  <a:tcPr marL="0" marR="0" marT="0" marB="0">
                    <a:lnL w="38100">
                      <a:solidFill>
                        <a:srgbClr val="000000"/>
                      </a:solidFill>
                      <a:prstDash val="solid"/>
                    </a:lnL>
                    <a:lnR w="38100">
                      <a:solidFill>
                        <a:srgbClr val="000000"/>
                      </a:solidFill>
                      <a:prstDash val="solid"/>
                    </a:lnR>
                    <a:lnB w="12700">
                      <a:solidFill>
                        <a:srgbClr val="0D467E"/>
                      </a:solidFill>
                      <a:prstDash val="solid"/>
                    </a:lnB>
                    <a:solidFill>
                      <a:srgbClr val="797979"/>
                    </a:solidFill>
                  </a:tcPr>
                </a:tc>
                <a:extLst>
                  <a:ext uri="{0D108BD9-81ED-4DB2-BD59-A6C34878D82A}">
                    <a16:rowId xmlns:a16="http://schemas.microsoft.com/office/drawing/2014/main" val="10012"/>
                  </a:ext>
                </a:extLst>
              </a:tr>
              <a:tr h="511302">
                <a:tc gridSpan="2" vMerge="1">
                  <a:txBody>
                    <a:bodyPr/>
                    <a:lstStyle/>
                    <a:p>
                      <a:endParaRPr/>
                    </a:p>
                  </a:txBody>
                  <a:tcPr marL="0" marR="0" marT="0" marB="0">
                    <a:lnR w="38100">
                      <a:solidFill>
                        <a:srgbClr val="000000"/>
                      </a:solidFill>
                      <a:prstDash val="solid"/>
                    </a:lnR>
                  </a:tcPr>
                </a:tc>
                <a:tc hMerge="1" vMerge="1">
                  <a:txBody>
                    <a:bodyPr/>
                    <a:lstStyle/>
                    <a:p>
                      <a:endParaRPr/>
                    </a:p>
                  </a:txBody>
                  <a:tcPr marL="0" marR="0" marT="0" marB="0"/>
                </a:tc>
                <a:tc>
                  <a:txBody>
                    <a:bodyPr/>
                    <a:lstStyle/>
                    <a:p>
                      <a:pPr>
                        <a:lnSpc>
                          <a:spcPct val="100000"/>
                        </a:lnSpc>
                      </a:pPr>
                      <a:endParaRPr sz="1700">
                        <a:latin typeface="Times New Roman"/>
                        <a:cs typeface="Times New Roman"/>
                      </a:endParaRPr>
                    </a:p>
                  </a:txBody>
                  <a:tcPr marL="0" marR="0" marT="0" marB="0">
                    <a:lnL w="38100">
                      <a:solidFill>
                        <a:srgbClr val="000000"/>
                      </a:solidFill>
                      <a:prstDash val="solid"/>
                    </a:lnL>
                    <a:lnR w="38100">
                      <a:solidFill>
                        <a:srgbClr val="000000"/>
                      </a:solidFill>
                      <a:prstDash val="solid"/>
                    </a:lnR>
                    <a:lnT w="12700">
                      <a:solidFill>
                        <a:srgbClr val="0D467E"/>
                      </a:solidFill>
                      <a:prstDash val="solid"/>
                    </a:lnT>
                    <a:lnB w="38100">
                      <a:solidFill>
                        <a:srgbClr val="000000"/>
                      </a:solidFill>
                      <a:prstDash val="solid"/>
                    </a:lnB>
                  </a:tcPr>
                </a:tc>
                <a:extLst>
                  <a:ext uri="{0D108BD9-81ED-4DB2-BD59-A6C34878D82A}">
                    <a16:rowId xmlns:a16="http://schemas.microsoft.com/office/drawing/2014/main" val="10013"/>
                  </a:ext>
                </a:extLst>
              </a:tr>
            </a:tbl>
          </a:graphicData>
        </a:graphic>
      </p:graphicFrame>
      <p:sp>
        <p:nvSpPr>
          <p:cNvPr id="13" name="object 13"/>
          <p:cNvSpPr txBox="1"/>
          <p:nvPr/>
        </p:nvSpPr>
        <p:spPr>
          <a:xfrm>
            <a:off x="7182357" y="4757673"/>
            <a:ext cx="829310" cy="574675"/>
          </a:xfrm>
          <a:prstGeom prst="rect">
            <a:avLst/>
          </a:prstGeom>
        </p:spPr>
        <p:txBody>
          <a:bodyPr vert="horz" wrap="square" lIns="0" tIns="12700" rIns="0" bIns="0" rtlCol="0">
            <a:spAutoFit/>
          </a:bodyPr>
          <a:lstStyle/>
          <a:p>
            <a:pPr marL="12700" marR="5080" algn="just">
              <a:lnSpc>
                <a:spcPct val="100000"/>
              </a:lnSpc>
              <a:spcBef>
                <a:spcPts val="100"/>
              </a:spcBef>
            </a:pPr>
            <a:r>
              <a:rPr sz="1200" spc="-5" dirty="0">
                <a:solidFill>
                  <a:srgbClr val="4B555E"/>
                </a:solidFill>
                <a:latin typeface="Calibri"/>
                <a:cs typeface="Calibri"/>
              </a:rPr>
              <a:t>User</a:t>
            </a:r>
            <a:r>
              <a:rPr sz="1200" spc="-40" dirty="0">
                <a:solidFill>
                  <a:srgbClr val="4B555E"/>
                </a:solidFill>
                <a:latin typeface="Calibri"/>
                <a:cs typeface="Calibri"/>
              </a:rPr>
              <a:t> </a:t>
            </a:r>
            <a:r>
              <a:rPr sz="1200" dirty="0">
                <a:solidFill>
                  <a:srgbClr val="4B555E"/>
                </a:solidFill>
                <a:latin typeface="Calibri"/>
                <a:cs typeface="Calibri"/>
              </a:rPr>
              <a:t>Mode</a:t>
            </a:r>
            <a:r>
              <a:rPr sz="1200" spc="-45" dirty="0">
                <a:solidFill>
                  <a:srgbClr val="4B555E"/>
                </a:solidFill>
                <a:latin typeface="Calibri"/>
                <a:cs typeface="Calibri"/>
              </a:rPr>
              <a:t> </a:t>
            </a:r>
            <a:r>
              <a:rPr sz="1200" dirty="0">
                <a:solidFill>
                  <a:srgbClr val="4B555E"/>
                </a:solidFill>
                <a:latin typeface="Calibri"/>
                <a:cs typeface="Calibri"/>
              </a:rPr>
              <a:t>h </a:t>
            </a:r>
            <a:r>
              <a:rPr sz="1200" spc="-254" dirty="0">
                <a:solidFill>
                  <a:srgbClr val="4B555E"/>
                </a:solidFill>
                <a:latin typeface="Calibri"/>
                <a:cs typeface="Calibri"/>
              </a:rPr>
              <a:t> </a:t>
            </a:r>
            <a:r>
              <a:rPr sz="1200" spc="-5" dirty="0">
                <a:solidFill>
                  <a:srgbClr val="4B555E"/>
                </a:solidFill>
                <a:latin typeface="Calibri"/>
                <a:cs typeface="Calibri"/>
              </a:rPr>
              <a:t>Execute </a:t>
            </a:r>
            <a:r>
              <a:rPr sz="1200" dirty="0">
                <a:solidFill>
                  <a:srgbClr val="4B555E"/>
                </a:solidFill>
                <a:latin typeface="Calibri"/>
                <a:cs typeface="Calibri"/>
              </a:rPr>
              <a:t>only </a:t>
            </a:r>
            <a:r>
              <a:rPr sz="1200" spc="-260" dirty="0">
                <a:solidFill>
                  <a:srgbClr val="4B555E"/>
                </a:solidFill>
                <a:latin typeface="Calibri"/>
                <a:cs typeface="Calibri"/>
              </a:rPr>
              <a:t> </a:t>
            </a:r>
            <a:r>
              <a:rPr sz="1200" dirty="0">
                <a:solidFill>
                  <a:srgbClr val="4B555E"/>
                </a:solidFill>
                <a:latin typeface="Calibri"/>
                <a:cs typeface="Calibri"/>
              </a:rPr>
              <a:t>Privileges</a:t>
            </a:r>
            <a:endParaRPr sz="1200">
              <a:latin typeface="Calibri"/>
              <a:cs typeface="Calibri"/>
            </a:endParaRPr>
          </a:p>
        </p:txBody>
      </p:sp>
      <p:sp>
        <p:nvSpPr>
          <p:cNvPr id="14" name="object 14"/>
          <p:cNvSpPr txBox="1"/>
          <p:nvPr/>
        </p:nvSpPr>
        <p:spPr>
          <a:xfrm>
            <a:off x="8828278" y="5859881"/>
            <a:ext cx="2046605"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4B555E"/>
                </a:solidFill>
                <a:latin typeface="Calibri"/>
                <a:cs typeface="Calibri"/>
              </a:rPr>
              <a:t>Example PMP</a:t>
            </a:r>
            <a:r>
              <a:rPr sz="1400" spc="-10" dirty="0">
                <a:solidFill>
                  <a:srgbClr val="4B555E"/>
                </a:solidFill>
                <a:latin typeface="Calibri"/>
                <a:cs typeface="Calibri"/>
              </a:rPr>
              <a:t> </a:t>
            </a:r>
            <a:r>
              <a:rPr sz="1400" spc="-5" dirty="0">
                <a:solidFill>
                  <a:srgbClr val="4B555E"/>
                </a:solidFill>
                <a:latin typeface="Calibri"/>
                <a:cs typeface="Calibri"/>
              </a:rPr>
              <a:t>Memory</a:t>
            </a:r>
            <a:r>
              <a:rPr sz="1400" spc="-25" dirty="0">
                <a:solidFill>
                  <a:srgbClr val="4B555E"/>
                </a:solidFill>
                <a:latin typeface="Calibri"/>
                <a:cs typeface="Calibri"/>
              </a:rPr>
              <a:t> </a:t>
            </a:r>
            <a:r>
              <a:rPr sz="1400" dirty="0">
                <a:solidFill>
                  <a:srgbClr val="4B555E"/>
                </a:solidFill>
                <a:latin typeface="Calibri"/>
                <a:cs typeface="Calibri"/>
              </a:rPr>
              <a:t>Map</a:t>
            </a:r>
            <a:endParaRPr sz="1400">
              <a:latin typeface="Calibri"/>
              <a:cs typeface="Calibri"/>
            </a:endParaRPr>
          </a:p>
        </p:txBody>
      </p:sp>
      <p:sp>
        <p:nvSpPr>
          <p:cNvPr id="15" name="object 15"/>
          <p:cNvSpPr txBox="1"/>
          <p:nvPr/>
        </p:nvSpPr>
        <p:spPr>
          <a:xfrm>
            <a:off x="10949178" y="3134105"/>
            <a:ext cx="965200" cy="1122680"/>
          </a:xfrm>
          <a:prstGeom prst="rect">
            <a:avLst/>
          </a:prstGeom>
        </p:spPr>
        <p:txBody>
          <a:bodyPr vert="horz" wrap="square" lIns="0" tIns="12700" rIns="0" bIns="0" rtlCol="0">
            <a:spAutoFit/>
          </a:bodyPr>
          <a:lstStyle/>
          <a:p>
            <a:pPr marL="12700" marR="55880">
              <a:lnSpc>
                <a:spcPct val="100000"/>
              </a:lnSpc>
              <a:spcBef>
                <a:spcPts val="100"/>
              </a:spcBef>
            </a:pPr>
            <a:r>
              <a:rPr sz="1200" spc="-5" dirty="0">
                <a:solidFill>
                  <a:srgbClr val="4B555E"/>
                </a:solidFill>
                <a:latin typeface="Calibri"/>
                <a:cs typeface="Calibri"/>
              </a:rPr>
              <a:t>Can </a:t>
            </a:r>
            <a:r>
              <a:rPr sz="1200" dirty="0">
                <a:solidFill>
                  <a:srgbClr val="4B555E"/>
                </a:solidFill>
                <a:latin typeface="Calibri"/>
                <a:cs typeface="Calibri"/>
              </a:rPr>
              <a:t>define </a:t>
            </a:r>
            <a:r>
              <a:rPr sz="1200" spc="5" dirty="0">
                <a:solidFill>
                  <a:srgbClr val="4B555E"/>
                </a:solidFill>
                <a:latin typeface="Calibri"/>
                <a:cs typeface="Calibri"/>
              </a:rPr>
              <a:t> </a:t>
            </a:r>
            <a:r>
              <a:rPr sz="1200" dirty="0">
                <a:solidFill>
                  <a:srgbClr val="4B555E"/>
                </a:solidFill>
                <a:latin typeface="Calibri"/>
                <a:cs typeface="Calibri"/>
              </a:rPr>
              <a:t>e</a:t>
            </a:r>
            <a:r>
              <a:rPr sz="1200" spc="5" dirty="0">
                <a:solidFill>
                  <a:srgbClr val="4B555E"/>
                </a:solidFill>
                <a:latin typeface="Calibri"/>
                <a:cs typeface="Calibri"/>
              </a:rPr>
              <a:t>n</a:t>
            </a:r>
            <a:r>
              <a:rPr sz="1200" dirty="0">
                <a:solidFill>
                  <a:srgbClr val="4B555E"/>
                </a:solidFill>
                <a:latin typeface="Calibri"/>
                <a:cs typeface="Calibri"/>
              </a:rPr>
              <a:t>tire</a:t>
            </a:r>
            <a:r>
              <a:rPr sz="1200" spc="-15" dirty="0">
                <a:solidFill>
                  <a:srgbClr val="4B555E"/>
                </a:solidFill>
                <a:latin typeface="Calibri"/>
                <a:cs typeface="Calibri"/>
              </a:rPr>
              <a:t> </a:t>
            </a:r>
            <a:r>
              <a:rPr sz="1200" dirty="0">
                <a:solidFill>
                  <a:srgbClr val="4B555E"/>
                </a:solidFill>
                <a:latin typeface="Calibri"/>
                <a:cs typeface="Calibri"/>
              </a:rPr>
              <a:t>a</a:t>
            </a:r>
            <a:r>
              <a:rPr sz="1200" spc="5" dirty="0">
                <a:solidFill>
                  <a:srgbClr val="4B555E"/>
                </a:solidFill>
                <a:latin typeface="Calibri"/>
                <a:cs typeface="Calibri"/>
              </a:rPr>
              <a:t>d</a:t>
            </a:r>
            <a:r>
              <a:rPr sz="1200" dirty="0">
                <a:solidFill>
                  <a:srgbClr val="4B555E"/>
                </a:solidFill>
                <a:latin typeface="Calibri"/>
                <a:cs typeface="Calibri"/>
              </a:rPr>
              <a:t>dre</a:t>
            </a:r>
            <a:r>
              <a:rPr sz="1200" spc="-5" dirty="0">
                <a:solidFill>
                  <a:srgbClr val="4B555E"/>
                </a:solidFill>
                <a:latin typeface="Calibri"/>
                <a:cs typeface="Calibri"/>
              </a:rPr>
              <a:t>ss  </a:t>
            </a:r>
            <a:r>
              <a:rPr sz="1200" dirty="0">
                <a:solidFill>
                  <a:srgbClr val="4B555E"/>
                </a:solidFill>
                <a:latin typeface="Calibri"/>
                <a:cs typeface="Calibri"/>
              </a:rPr>
              <a:t>map as </a:t>
            </a:r>
            <a:r>
              <a:rPr sz="1200" spc="-5" dirty="0">
                <a:solidFill>
                  <a:srgbClr val="4B555E"/>
                </a:solidFill>
                <a:latin typeface="Calibri"/>
                <a:cs typeface="Calibri"/>
              </a:rPr>
              <a:t>not </a:t>
            </a:r>
            <a:r>
              <a:rPr sz="1200" dirty="0">
                <a:solidFill>
                  <a:srgbClr val="4B555E"/>
                </a:solidFill>
                <a:latin typeface="Calibri"/>
                <a:cs typeface="Calibri"/>
              </a:rPr>
              <a:t> </a:t>
            </a:r>
            <a:r>
              <a:rPr sz="1200" spc="-5" dirty="0">
                <a:solidFill>
                  <a:srgbClr val="4B555E"/>
                </a:solidFill>
                <a:latin typeface="Calibri"/>
                <a:cs typeface="Calibri"/>
              </a:rPr>
              <a:t>accessible</a:t>
            </a:r>
            <a:endParaRPr sz="1200">
              <a:latin typeface="Calibri"/>
              <a:cs typeface="Calibri"/>
            </a:endParaRPr>
          </a:p>
          <a:p>
            <a:pPr marL="12700" marR="5080">
              <a:lnSpc>
                <a:spcPct val="100000"/>
              </a:lnSpc>
            </a:pPr>
            <a:r>
              <a:rPr sz="1200" dirty="0">
                <a:solidFill>
                  <a:srgbClr val="4B555E"/>
                </a:solidFill>
                <a:latin typeface="Calibri"/>
                <a:cs typeface="Calibri"/>
              </a:rPr>
              <a:t>to</a:t>
            </a:r>
            <a:r>
              <a:rPr sz="1200" spc="-30" dirty="0">
                <a:solidFill>
                  <a:srgbClr val="4B555E"/>
                </a:solidFill>
                <a:latin typeface="Calibri"/>
                <a:cs typeface="Calibri"/>
              </a:rPr>
              <a:t> </a:t>
            </a:r>
            <a:r>
              <a:rPr sz="1200" spc="-5" dirty="0">
                <a:solidFill>
                  <a:srgbClr val="4B555E"/>
                </a:solidFill>
                <a:latin typeface="Calibri"/>
                <a:cs typeface="Calibri"/>
              </a:rPr>
              <a:t>U-Mode</a:t>
            </a:r>
            <a:r>
              <a:rPr sz="1200" spc="-30" dirty="0">
                <a:solidFill>
                  <a:srgbClr val="4B555E"/>
                </a:solidFill>
                <a:latin typeface="Calibri"/>
                <a:cs typeface="Calibri"/>
              </a:rPr>
              <a:t> </a:t>
            </a:r>
            <a:r>
              <a:rPr sz="1200" dirty="0">
                <a:solidFill>
                  <a:srgbClr val="4B555E"/>
                </a:solidFill>
                <a:latin typeface="Calibri"/>
                <a:cs typeface="Calibri"/>
              </a:rPr>
              <a:t>in</a:t>
            </a:r>
            <a:r>
              <a:rPr sz="1200" spc="-30" dirty="0">
                <a:solidFill>
                  <a:srgbClr val="4B555E"/>
                </a:solidFill>
                <a:latin typeface="Calibri"/>
                <a:cs typeface="Calibri"/>
              </a:rPr>
              <a:t> </a:t>
            </a:r>
            <a:r>
              <a:rPr sz="1200" dirty="0">
                <a:solidFill>
                  <a:srgbClr val="4B555E"/>
                </a:solidFill>
                <a:latin typeface="Calibri"/>
                <a:cs typeface="Calibri"/>
              </a:rPr>
              <a:t>1 </a:t>
            </a:r>
            <a:r>
              <a:rPr sz="1200" spc="-254" dirty="0">
                <a:solidFill>
                  <a:srgbClr val="4B555E"/>
                </a:solidFill>
                <a:latin typeface="Calibri"/>
                <a:cs typeface="Calibri"/>
              </a:rPr>
              <a:t> </a:t>
            </a:r>
            <a:r>
              <a:rPr sz="1200" dirty="0">
                <a:solidFill>
                  <a:srgbClr val="4B555E"/>
                </a:solidFill>
                <a:latin typeface="Calibri"/>
                <a:cs typeface="Calibri"/>
              </a:rPr>
              <a:t>register</a:t>
            </a:r>
            <a:endParaRPr sz="1200">
              <a:latin typeface="Calibri"/>
              <a:cs typeface="Calibri"/>
            </a:endParaRPr>
          </a:p>
        </p:txBody>
      </p:sp>
      <p:sp>
        <p:nvSpPr>
          <p:cNvPr id="17" name="TextBox 16">
            <a:extLst>
              <a:ext uri="{FF2B5EF4-FFF2-40B4-BE49-F238E27FC236}">
                <a16:creationId xmlns:a16="http://schemas.microsoft.com/office/drawing/2014/main" id="{772445C6-D862-035E-01D7-B1A2F670DF12}"/>
              </a:ext>
            </a:extLst>
          </p:cNvPr>
          <p:cNvSpPr txBox="1"/>
          <p:nvPr/>
        </p:nvSpPr>
        <p:spPr>
          <a:xfrm>
            <a:off x="6096000" y="6202837"/>
            <a:ext cx="6096000" cy="646331"/>
          </a:xfrm>
          <a:prstGeom prst="rect">
            <a:avLst/>
          </a:prstGeom>
          <a:noFill/>
        </p:spPr>
        <p:txBody>
          <a:bodyPr wrap="square" rtlCol="0">
            <a:spAutoFit/>
          </a:bodyPr>
          <a:lstStyle/>
          <a:p>
            <a:r>
              <a:rPr lang="en-US" dirty="0">
                <a:solidFill>
                  <a:srgbClr val="FF0000"/>
                </a:solidFill>
              </a:rPr>
              <a:t>If USER mode tries to enter other regions apart from grey zones then the software will then TRAP to machine mode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6622" y="1127887"/>
            <a:ext cx="5933799" cy="4368696"/>
          </a:xfrm>
          <a:prstGeom prst="rect">
            <a:avLst/>
          </a:prstGeom>
        </p:spPr>
        <p:txBody>
          <a:bodyPr vert="horz" wrap="square" lIns="0" tIns="12065" rIns="0" bIns="0" rtlCol="0">
            <a:spAutoFit/>
          </a:bodyPr>
          <a:lstStyle/>
          <a:p>
            <a:pPr marL="469265" indent="-457200">
              <a:lnSpc>
                <a:spcPts val="2155"/>
              </a:lnSpc>
              <a:spcBef>
                <a:spcPts val="95"/>
              </a:spcBef>
              <a:buSzPct val="102702"/>
              <a:buFont typeface="Arial MT"/>
              <a:buChar char="•"/>
              <a:tabLst>
                <a:tab pos="469265" algn="l"/>
                <a:tab pos="469900" algn="l"/>
              </a:tabLst>
            </a:pPr>
            <a:r>
              <a:rPr sz="1850" b="1" spc="-5" dirty="0">
                <a:solidFill>
                  <a:srgbClr val="3B3B3B"/>
                </a:solidFill>
                <a:latin typeface="Calibri"/>
                <a:cs typeface="Calibri"/>
              </a:rPr>
              <a:t>RISC-V</a:t>
            </a:r>
            <a:r>
              <a:rPr sz="1850" b="1" spc="-20" dirty="0">
                <a:solidFill>
                  <a:srgbClr val="3B3B3B"/>
                </a:solidFill>
                <a:latin typeface="Calibri"/>
                <a:cs typeface="Calibri"/>
              </a:rPr>
              <a:t> </a:t>
            </a:r>
            <a:r>
              <a:rPr sz="1850" b="1" spc="-5" dirty="0">
                <a:solidFill>
                  <a:srgbClr val="3B3B3B"/>
                </a:solidFill>
                <a:latin typeface="Calibri"/>
                <a:cs typeface="Calibri"/>
              </a:rPr>
              <a:t>defines</a:t>
            </a:r>
            <a:r>
              <a:rPr sz="1850" b="1" spc="-25" dirty="0">
                <a:solidFill>
                  <a:srgbClr val="3B3B3B"/>
                </a:solidFill>
                <a:latin typeface="Calibri"/>
                <a:cs typeface="Calibri"/>
              </a:rPr>
              <a:t> </a:t>
            </a:r>
            <a:r>
              <a:rPr sz="1850" b="1" spc="-5" dirty="0">
                <a:solidFill>
                  <a:srgbClr val="3B3B3B"/>
                </a:solidFill>
                <a:latin typeface="Calibri"/>
                <a:cs typeface="Calibri"/>
              </a:rPr>
              <a:t>the</a:t>
            </a:r>
            <a:r>
              <a:rPr sz="1850" b="1" spc="5" dirty="0">
                <a:solidFill>
                  <a:srgbClr val="3B3B3B"/>
                </a:solidFill>
                <a:latin typeface="Calibri"/>
                <a:cs typeface="Calibri"/>
              </a:rPr>
              <a:t> </a:t>
            </a:r>
            <a:r>
              <a:rPr sz="1850" b="1" spc="-5" dirty="0">
                <a:solidFill>
                  <a:srgbClr val="3B3B3B"/>
                </a:solidFill>
                <a:latin typeface="Calibri"/>
                <a:cs typeface="Calibri"/>
              </a:rPr>
              <a:t>following</a:t>
            </a:r>
            <a:r>
              <a:rPr sz="1850" b="1" spc="-10" dirty="0">
                <a:solidFill>
                  <a:srgbClr val="3B3B3B"/>
                </a:solidFill>
                <a:latin typeface="Calibri"/>
                <a:cs typeface="Calibri"/>
              </a:rPr>
              <a:t> </a:t>
            </a:r>
            <a:r>
              <a:rPr sz="1850" b="1" spc="-5" dirty="0">
                <a:solidFill>
                  <a:srgbClr val="3B3B3B"/>
                </a:solidFill>
                <a:latin typeface="Calibri"/>
                <a:cs typeface="Calibri"/>
              </a:rPr>
              <a:t>interrupts</a:t>
            </a:r>
            <a:r>
              <a:rPr sz="1850" b="1" spc="-30" dirty="0">
                <a:solidFill>
                  <a:srgbClr val="3B3B3B"/>
                </a:solidFill>
                <a:latin typeface="Calibri"/>
                <a:cs typeface="Calibri"/>
              </a:rPr>
              <a:t> </a:t>
            </a:r>
            <a:r>
              <a:rPr sz="1850" b="1" dirty="0">
                <a:solidFill>
                  <a:srgbClr val="3B3B3B"/>
                </a:solidFill>
                <a:latin typeface="Calibri"/>
                <a:cs typeface="Calibri"/>
              </a:rPr>
              <a:t>per</a:t>
            </a:r>
            <a:r>
              <a:rPr sz="1850" b="1" spc="-5" dirty="0">
                <a:solidFill>
                  <a:srgbClr val="3B3B3B"/>
                </a:solidFill>
                <a:latin typeface="Calibri"/>
                <a:cs typeface="Calibri"/>
              </a:rPr>
              <a:t> Hart</a:t>
            </a:r>
            <a:r>
              <a:rPr lang="en-US" sz="1850" b="1" spc="-5" dirty="0">
                <a:solidFill>
                  <a:srgbClr val="3B3B3B"/>
                </a:solidFill>
                <a:latin typeface="Calibri"/>
                <a:cs typeface="Calibri"/>
              </a:rPr>
              <a:t>/ Core</a:t>
            </a:r>
            <a:endParaRPr sz="1850" dirty="0">
              <a:latin typeface="Calibri"/>
              <a:cs typeface="Calibri"/>
            </a:endParaRPr>
          </a:p>
          <a:p>
            <a:pPr marL="1002665" lvl="1" indent="-381635">
              <a:lnSpc>
                <a:spcPts val="1905"/>
              </a:lnSpc>
              <a:buSzPct val="103030"/>
              <a:buFont typeface="Arial MT"/>
              <a:buChar char="–"/>
              <a:tabLst>
                <a:tab pos="1002665" algn="l"/>
                <a:tab pos="1003300" algn="l"/>
              </a:tabLst>
            </a:pPr>
            <a:r>
              <a:rPr sz="1650" spc="5" dirty="0">
                <a:solidFill>
                  <a:srgbClr val="797979"/>
                </a:solidFill>
                <a:latin typeface="Calibri"/>
                <a:cs typeface="Calibri"/>
              </a:rPr>
              <a:t>Software</a:t>
            </a:r>
            <a:r>
              <a:rPr sz="1650" spc="-10" dirty="0">
                <a:solidFill>
                  <a:srgbClr val="797979"/>
                </a:solidFill>
                <a:latin typeface="Calibri"/>
                <a:cs typeface="Calibri"/>
              </a:rPr>
              <a:t> </a:t>
            </a:r>
            <a:r>
              <a:rPr sz="1650" spc="5" dirty="0">
                <a:solidFill>
                  <a:srgbClr val="797979"/>
                </a:solidFill>
                <a:latin typeface="Calibri"/>
                <a:cs typeface="Calibri"/>
              </a:rPr>
              <a:t>–</a:t>
            </a:r>
            <a:r>
              <a:rPr sz="1650" spc="-10" dirty="0">
                <a:solidFill>
                  <a:srgbClr val="797979"/>
                </a:solidFill>
                <a:latin typeface="Calibri"/>
                <a:cs typeface="Calibri"/>
              </a:rPr>
              <a:t> </a:t>
            </a:r>
            <a:r>
              <a:rPr sz="1650" spc="5" dirty="0">
                <a:solidFill>
                  <a:srgbClr val="797979"/>
                </a:solidFill>
                <a:latin typeface="Calibri"/>
                <a:cs typeface="Calibri"/>
              </a:rPr>
              <a:t>architecturally</a:t>
            </a:r>
            <a:r>
              <a:rPr sz="1650" spc="-40" dirty="0">
                <a:solidFill>
                  <a:srgbClr val="797979"/>
                </a:solidFill>
                <a:latin typeface="Calibri"/>
                <a:cs typeface="Calibri"/>
              </a:rPr>
              <a:t> </a:t>
            </a:r>
            <a:r>
              <a:rPr sz="1650" spc="5" dirty="0">
                <a:solidFill>
                  <a:srgbClr val="797979"/>
                </a:solidFill>
                <a:latin typeface="Calibri"/>
                <a:cs typeface="Calibri"/>
              </a:rPr>
              <a:t>defined</a:t>
            </a:r>
            <a:r>
              <a:rPr sz="1650" dirty="0">
                <a:solidFill>
                  <a:srgbClr val="797979"/>
                </a:solidFill>
                <a:latin typeface="Calibri"/>
                <a:cs typeface="Calibri"/>
              </a:rPr>
              <a:t> software</a:t>
            </a:r>
            <a:r>
              <a:rPr sz="1650" spc="-10" dirty="0">
                <a:solidFill>
                  <a:srgbClr val="797979"/>
                </a:solidFill>
                <a:latin typeface="Calibri"/>
                <a:cs typeface="Calibri"/>
              </a:rPr>
              <a:t> </a:t>
            </a:r>
            <a:r>
              <a:rPr sz="1650" dirty="0">
                <a:solidFill>
                  <a:srgbClr val="797979"/>
                </a:solidFill>
                <a:latin typeface="Calibri"/>
                <a:cs typeface="Calibri"/>
              </a:rPr>
              <a:t>interrupt</a:t>
            </a:r>
            <a:endParaRPr sz="1650" dirty="0">
              <a:latin typeface="Calibri"/>
              <a:cs typeface="Calibri"/>
            </a:endParaRPr>
          </a:p>
          <a:p>
            <a:pPr marL="1002665" lvl="1" indent="-381635">
              <a:lnSpc>
                <a:spcPts val="1895"/>
              </a:lnSpc>
              <a:buSzPct val="103030"/>
              <a:buFont typeface="Arial MT"/>
              <a:buChar char="–"/>
              <a:tabLst>
                <a:tab pos="1002665" algn="l"/>
                <a:tab pos="1003300" algn="l"/>
              </a:tabLst>
            </a:pPr>
            <a:r>
              <a:rPr sz="1650" dirty="0">
                <a:solidFill>
                  <a:srgbClr val="797979"/>
                </a:solidFill>
                <a:latin typeface="Calibri"/>
                <a:cs typeface="Calibri"/>
              </a:rPr>
              <a:t>Timer</a:t>
            </a:r>
            <a:r>
              <a:rPr sz="1650" spc="-15" dirty="0">
                <a:solidFill>
                  <a:srgbClr val="797979"/>
                </a:solidFill>
                <a:latin typeface="Calibri"/>
                <a:cs typeface="Calibri"/>
              </a:rPr>
              <a:t> </a:t>
            </a:r>
            <a:r>
              <a:rPr sz="1650" spc="5" dirty="0">
                <a:solidFill>
                  <a:srgbClr val="797979"/>
                </a:solidFill>
                <a:latin typeface="Calibri"/>
                <a:cs typeface="Calibri"/>
              </a:rPr>
              <a:t>–</a:t>
            </a:r>
            <a:r>
              <a:rPr sz="1650" dirty="0">
                <a:solidFill>
                  <a:srgbClr val="797979"/>
                </a:solidFill>
                <a:latin typeface="Calibri"/>
                <a:cs typeface="Calibri"/>
              </a:rPr>
              <a:t> </a:t>
            </a:r>
            <a:r>
              <a:rPr sz="1650" spc="5" dirty="0">
                <a:solidFill>
                  <a:srgbClr val="797979"/>
                </a:solidFill>
                <a:latin typeface="Calibri"/>
                <a:cs typeface="Calibri"/>
              </a:rPr>
              <a:t>architecturally</a:t>
            </a:r>
            <a:r>
              <a:rPr sz="1650" spc="-15" dirty="0">
                <a:solidFill>
                  <a:srgbClr val="797979"/>
                </a:solidFill>
                <a:latin typeface="Calibri"/>
                <a:cs typeface="Calibri"/>
              </a:rPr>
              <a:t> </a:t>
            </a:r>
            <a:r>
              <a:rPr sz="1650" dirty="0">
                <a:solidFill>
                  <a:srgbClr val="797979"/>
                </a:solidFill>
                <a:latin typeface="Calibri"/>
                <a:cs typeface="Calibri"/>
              </a:rPr>
              <a:t>defined</a:t>
            </a:r>
            <a:r>
              <a:rPr sz="1650" spc="15" dirty="0">
                <a:solidFill>
                  <a:srgbClr val="797979"/>
                </a:solidFill>
                <a:latin typeface="Calibri"/>
                <a:cs typeface="Calibri"/>
              </a:rPr>
              <a:t> </a:t>
            </a:r>
            <a:r>
              <a:rPr sz="1650" spc="5" dirty="0">
                <a:solidFill>
                  <a:srgbClr val="797979"/>
                </a:solidFill>
                <a:latin typeface="Calibri"/>
                <a:cs typeface="Calibri"/>
              </a:rPr>
              <a:t>timer</a:t>
            </a:r>
            <a:r>
              <a:rPr sz="1650" spc="-10" dirty="0">
                <a:solidFill>
                  <a:srgbClr val="797979"/>
                </a:solidFill>
                <a:latin typeface="Calibri"/>
                <a:cs typeface="Calibri"/>
              </a:rPr>
              <a:t> </a:t>
            </a:r>
            <a:r>
              <a:rPr sz="1650" spc="5" dirty="0">
                <a:solidFill>
                  <a:srgbClr val="797979"/>
                </a:solidFill>
                <a:latin typeface="Calibri"/>
                <a:cs typeface="Calibri"/>
              </a:rPr>
              <a:t>interrupt</a:t>
            </a:r>
            <a:endParaRPr sz="1650" dirty="0">
              <a:latin typeface="Calibri"/>
              <a:cs typeface="Calibri"/>
            </a:endParaRPr>
          </a:p>
          <a:p>
            <a:pPr marL="1002665" lvl="1" indent="-381635">
              <a:lnSpc>
                <a:spcPts val="1900"/>
              </a:lnSpc>
              <a:buSzPct val="103030"/>
              <a:buFont typeface="Arial MT"/>
              <a:buChar char="–"/>
              <a:tabLst>
                <a:tab pos="1002665" algn="l"/>
                <a:tab pos="1003300" algn="l"/>
              </a:tabLst>
            </a:pPr>
            <a:r>
              <a:rPr sz="1650" dirty="0">
                <a:solidFill>
                  <a:srgbClr val="797979"/>
                </a:solidFill>
                <a:latin typeface="Calibri"/>
                <a:cs typeface="Calibri"/>
              </a:rPr>
              <a:t>External </a:t>
            </a:r>
            <a:r>
              <a:rPr sz="1650" spc="5" dirty="0">
                <a:solidFill>
                  <a:srgbClr val="797979"/>
                </a:solidFill>
                <a:latin typeface="Calibri"/>
                <a:cs typeface="Calibri"/>
              </a:rPr>
              <a:t>–</a:t>
            </a:r>
            <a:r>
              <a:rPr sz="1650" spc="-10" dirty="0">
                <a:solidFill>
                  <a:srgbClr val="797979"/>
                </a:solidFill>
                <a:latin typeface="Calibri"/>
                <a:cs typeface="Calibri"/>
              </a:rPr>
              <a:t> </a:t>
            </a:r>
            <a:r>
              <a:rPr sz="1650" spc="5" dirty="0">
                <a:solidFill>
                  <a:srgbClr val="797979"/>
                </a:solidFill>
                <a:latin typeface="Calibri"/>
                <a:cs typeface="Calibri"/>
              </a:rPr>
              <a:t>Peripheral</a:t>
            </a:r>
            <a:r>
              <a:rPr sz="1650" spc="-20" dirty="0">
                <a:solidFill>
                  <a:srgbClr val="797979"/>
                </a:solidFill>
                <a:latin typeface="Calibri"/>
                <a:cs typeface="Calibri"/>
              </a:rPr>
              <a:t> </a:t>
            </a:r>
            <a:r>
              <a:rPr sz="1650" dirty="0">
                <a:solidFill>
                  <a:srgbClr val="797979"/>
                </a:solidFill>
                <a:latin typeface="Calibri"/>
                <a:cs typeface="Calibri"/>
              </a:rPr>
              <a:t>Interrupts</a:t>
            </a:r>
            <a:endParaRPr sz="1650" dirty="0">
              <a:latin typeface="Calibri"/>
              <a:cs typeface="Calibri"/>
            </a:endParaRPr>
          </a:p>
          <a:p>
            <a:pPr marL="1002665" lvl="1" indent="-381635">
              <a:lnSpc>
                <a:spcPts val="1975"/>
              </a:lnSpc>
              <a:buSzPct val="103030"/>
              <a:buFont typeface="Arial MT"/>
              <a:buChar char="–"/>
              <a:tabLst>
                <a:tab pos="1002665" algn="l"/>
                <a:tab pos="1003300" algn="l"/>
              </a:tabLst>
            </a:pPr>
            <a:r>
              <a:rPr sz="1650" spc="5" dirty="0">
                <a:solidFill>
                  <a:srgbClr val="797979"/>
                </a:solidFill>
                <a:latin typeface="Calibri"/>
                <a:cs typeface="Calibri"/>
              </a:rPr>
              <a:t>Local</a:t>
            </a:r>
            <a:r>
              <a:rPr sz="1650" spc="-5" dirty="0">
                <a:solidFill>
                  <a:srgbClr val="797979"/>
                </a:solidFill>
                <a:latin typeface="Calibri"/>
                <a:cs typeface="Calibri"/>
              </a:rPr>
              <a:t> </a:t>
            </a:r>
            <a:r>
              <a:rPr lang="en-US" sz="1650" spc="5" dirty="0">
                <a:solidFill>
                  <a:srgbClr val="797979"/>
                </a:solidFill>
                <a:latin typeface="Calibri"/>
                <a:cs typeface="Calibri"/>
              </a:rPr>
              <a:t>–</a:t>
            </a:r>
            <a:r>
              <a:rPr sz="1650" spc="-5" dirty="0">
                <a:solidFill>
                  <a:srgbClr val="797979"/>
                </a:solidFill>
                <a:latin typeface="Calibri"/>
                <a:cs typeface="Calibri"/>
              </a:rPr>
              <a:t> </a:t>
            </a:r>
            <a:r>
              <a:rPr sz="1650" spc="5" dirty="0">
                <a:solidFill>
                  <a:srgbClr val="797979"/>
                </a:solidFill>
                <a:latin typeface="Calibri"/>
                <a:cs typeface="Calibri"/>
              </a:rPr>
              <a:t>Hart</a:t>
            </a:r>
            <a:r>
              <a:rPr lang="en-US" sz="1650" spc="5" dirty="0">
                <a:solidFill>
                  <a:srgbClr val="797979"/>
                </a:solidFill>
                <a:latin typeface="Calibri"/>
                <a:cs typeface="Calibri"/>
              </a:rPr>
              <a:t>/Core</a:t>
            </a:r>
            <a:r>
              <a:rPr sz="1650" spc="-10" dirty="0">
                <a:solidFill>
                  <a:srgbClr val="797979"/>
                </a:solidFill>
                <a:latin typeface="Calibri"/>
                <a:cs typeface="Calibri"/>
              </a:rPr>
              <a:t> </a:t>
            </a:r>
            <a:r>
              <a:rPr sz="1650" dirty="0">
                <a:solidFill>
                  <a:srgbClr val="797979"/>
                </a:solidFill>
                <a:latin typeface="Calibri"/>
                <a:cs typeface="Calibri"/>
              </a:rPr>
              <a:t>specific</a:t>
            </a:r>
            <a:r>
              <a:rPr sz="1650" spc="-5" dirty="0">
                <a:solidFill>
                  <a:srgbClr val="797979"/>
                </a:solidFill>
                <a:latin typeface="Calibri"/>
                <a:cs typeface="Calibri"/>
              </a:rPr>
              <a:t> </a:t>
            </a:r>
            <a:r>
              <a:rPr sz="1650" spc="5" dirty="0">
                <a:solidFill>
                  <a:srgbClr val="797979"/>
                </a:solidFill>
                <a:latin typeface="Calibri"/>
                <a:cs typeface="Calibri"/>
              </a:rPr>
              <a:t>Peripheral </a:t>
            </a:r>
            <a:r>
              <a:rPr sz="1650" dirty="0">
                <a:solidFill>
                  <a:srgbClr val="797979"/>
                </a:solidFill>
                <a:latin typeface="Calibri"/>
                <a:cs typeface="Calibri"/>
              </a:rPr>
              <a:t>Interrupts</a:t>
            </a:r>
            <a:r>
              <a:rPr lang="en-US" sz="1650" dirty="0">
                <a:solidFill>
                  <a:srgbClr val="797979"/>
                </a:solidFill>
                <a:latin typeface="Calibri"/>
                <a:cs typeface="Calibri"/>
              </a:rPr>
              <a:t> i.e. specific to a particular core</a:t>
            </a:r>
            <a:endParaRPr sz="1650" dirty="0">
              <a:latin typeface="Calibri"/>
              <a:cs typeface="Calibri"/>
            </a:endParaRPr>
          </a:p>
          <a:p>
            <a:pPr lvl="1">
              <a:lnSpc>
                <a:spcPct val="100000"/>
              </a:lnSpc>
              <a:buClr>
                <a:srgbClr val="797979"/>
              </a:buClr>
              <a:buFont typeface="Arial MT"/>
              <a:buChar char="–"/>
            </a:pPr>
            <a:endParaRPr sz="1500" dirty="0">
              <a:latin typeface="Calibri"/>
              <a:cs typeface="Calibri"/>
            </a:endParaRPr>
          </a:p>
          <a:p>
            <a:pPr marL="469265" indent="-457200">
              <a:lnSpc>
                <a:spcPts val="2155"/>
              </a:lnSpc>
              <a:buSzPct val="102702"/>
              <a:buFont typeface="Arial MT"/>
              <a:buChar char="•"/>
              <a:tabLst>
                <a:tab pos="469265" algn="l"/>
                <a:tab pos="469900" algn="l"/>
              </a:tabLst>
            </a:pPr>
            <a:r>
              <a:rPr sz="1850" b="1" spc="-5" dirty="0">
                <a:solidFill>
                  <a:srgbClr val="3B3B3B"/>
                </a:solidFill>
                <a:latin typeface="Calibri"/>
                <a:cs typeface="Calibri"/>
              </a:rPr>
              <a:t>Optionally</a:t>
            </a:r>
            <a:r>
              <a:rPr sz="1850" b="1" spc="-50" dirty="0">
                <a:solidFill>
                  <a:srgbClr val="3B3B3B"/>
                </a:solidFill>
                <a:latin typeface="Calibri"/>
                <a:cs typeface="Calibri"/>
              </a:rPr>
              <a:t> </a:t>
            </a:r>
            <a:r>
              <a:rPr sz="1850" b="1" dirty="0">
                <a:solidFill>
                  <a:srgbClr val="3B3B3B"/>
                </a:solidFill>
                <a:latin typeface="Calibri"/>
                <a:cs typeface="Calibri"/>
              </a:rPr>
              <a:t>per</a:t>
            </a:r>
            <a:r>
              <a:rPr sz="1850" b="1" spc="-25" dirty="0">
                <a:solidFill>
                  <a:srgbClr val="3B3B3B"/>
                </a:solidFill>
                <a:latin typeface="Calibri"/>
                <a:cs typeface="Calibri"/>
              </a:rPr>
              <a:t> </a:t>
            </a:r>
            <a:r>
              <a:rPr sz="1850" b="1" spc="-5" dirty="0">
                <a:solidFill>
                  <a:srgbClr val="3B3B3B"/>
                </a:solidFill>
                <a:latin typeface="Calibri"/>
                <a:cs typeface="Calibri"/>
              </a:rPr>
              <a:t>privilege</a:t>
            </a:r>
            <a:r>
              <a:rPr sz="1850" b="1" spc="-30" dirty="0">
                <a:solidFill>
                  <a:srgbClr val="3B3B3B"/>
                </a:solidFill>
                <a:latin typeface="Calibri"/>
                <a:cs typeface="Calibri"/>
              </a:rPr>
              <a:t> </a:t>
            </a:r>
            <a:r>
              <a:rPr sz="1850" b="1" dirty="0">
                <a:solidFill>
                  <a:srgbClr val="3B3B3B"/>
                </a:solidFill>
                <a:latin typeface="Calibri"/>
                <a:cs typeface="Calibri"/>
              </a:rPr>
              <a:t>level</a:t>
            </a:r>
            <a:endParaRPr sz="1850" dirty="0">
              <a:latin typeface="Calibri"/>
              <a:cs typeface="Calibri"/>
            </a:endParaRPr>
          </a:p>
          <a:p>
            <a:pPr marL="1002665" marR="582295" lvl="1" indent="-381000">
              <a:lnSpc>
                <a:spcPct val="80800"/>
              </a:lnSpc>
              <a:spcBef>
                <a:spcPts val="330"/>
              </a:spcBef>
              <a:buSzPct val="103030"/>
              <a:buFont typeface="Arial MT"/>
              <a:buChar char="–"/>
              <a:tabLst>
                <a:tab pos="1002665" algn="l"/>
                <a:tab pos="1003300" algn="l"/>
              </a:tabLst>
            </a:pPr>
            <a:r>
              <a:rPr sz="1650" spc="5" dirty="0">
                <a:solidFill>
                  <a:srgbClr val="797979"/>
                </a:solidFill>
                <a:latin typeface="Calibri"/>
                <a:cs typeface="Calibri"/>
              </a:rPr>
              <a:t>Can</a:t>
            </a:r>
            <a:r>
              <a:rPr sz="1650" spc="15" dirty="0">
                <a:solidFill>
                  <a:srgbClr val="797979"/>
                </a:solidFill>
                <a:latin typeface="Calibri"/>
                <a:cs typeface="Calibri"/>
              </a:rPr>
              <a:t> </a:t>
            </a:r>
            <a:r>
              <a:rPr sz="1650" spc="5" dirty="0">
                <a:solidFill>
                  <a:srgbClr val="797979"/>
                </a:solidFill>
                <a:latin typeface="Calibri"/>
                <a:cs typeface="Calibri"/>
              </a:rPr>
              <a:t>have </a:t>
            </a:r>
            <a:r>
              <a:rPr sz="1650" dirty="0">
                <a:solidFill>
                  <a:srgbClr val="797979"/>
                </a:solidFill>
                <a:latin typeface="Calibri"/>
                <a:cs typeface="Calibri"/>
              </a:rPr>
              <a:t>Supervisor</a:t>
            </a:r>
            <a:r>
              <a:rPr sz="1650" spc="-5" dirty="0">
                <a:solidFill>
                  <a:srgbClr val="797979"/>
                </a:solidFill>
                <a:latin typeface="Calibri"/>
                <a:cs typeface="Calibri"/>
              </a:rPr>
              <a:t> </a:t>
            </a:r>
            <a:r>
              <a:rPr sz="1650" dirty="0">
                <a:solidFill>
                  <a:srgbClr val="797979"/>
                </a:solidFill>
                <a:latin typeface="Calibri"/>
                <a:cs typeface="Calibri"/>
              </a:rPr>
              <a:t>Software/Timer/Machine </a:t>
            </a:r>
            <a:r>
              <a:rPr sz="1650" spc="-360" dirty="0">
                <a:solidFill>
                  <a:srgbClr val="797979"/>
                </a:solidFill>
                <a:latin typeface="Calibri"/>
                <a:cs typeface="Calibri"/>
              </a:rPr>
              <a:t> </a:t>
            </a:r>
            <a:r>
              <a:rPr sz="1650" dirty="0">
                <a:solidFill>
                  <a:srgbClr val="797979"/>
                </a:solidFill>
                <a:latin typeface="Calibri"/>
                <a:cs typeface="Calibri"/>
              </a:rPr>
              <a:t>Interrupts</a:t>
            </a:r>
            <a:endParaRPr sz="1650" dirty="0">
              <a:latin typeface="Calibri"/>
              <a:cs typeface="Calibri"/>
            </a:endParaRPr>
          </a:p>
          <a:p>
            <a:pPr marL="1002665" lvl="1" indent="-381635">
              <a:lnSpc>
                <a:spcPts val="1905"/>
              </a:lnSpc>
              <a:buSzPct val="103030"/>
              <a:buFont typeface="Arial MT"/>
              <a:buChar char="–"/>
              <a:tabLst>
                <a:tab pos="1002665" algn="l"/>
                <a:tab pos="1003300" algn="l"/>
              </a:tabLst>
            </a:pPr>
            <a:r>
              <a:rPr sz="1650" spc="5" dirty="0">
                <a:solidFill>
                  <a:srgbClr val="797979"/>
                </a:solidFill>
                <a:latin typeface="Calibri"/>
                <a:cs typeface="Calibri"/>
              </a:rPr>
              <a:t>Can</a:t>
            </a:r>
            <a:r>
              <a:rPr sz="1650" spc="-20" dirty="0">
                <a:solidFill>
                  <a:srgbClr val="797979"/>
                </a:solidFill>
                <a:latin typeface="Calibri"/>
                <a:cs typeface="Calibri"/>
              </a:rPr>
              <a:t> </a:t>
            </a:r>
            <a:r>
              <a:rPr sz="1650" spc="5" dirty="0">
                <a:solidFill>
                  <a:srgbClr val="797979"/>
                </a:solidFill>
                <a:latin typeface="Calibri"/>
                <a:cs typeface="Calibri"/>
              </a:rPr>
              <a:t>have</a:t>
            </a:r>
            <a:r>
              <a:rPr sz="1650" spc="-35" dirty="0">
                <a:solidFill>
                  <a:srgbClr val="797979"/>
                </a:solidFill>
                <a:latin typeface="Calibri"/>
                <a:cs typeface="Calibri"/>
              </a:rPr>
              <a:t> </a:t>
            </a:r>
            <a:r>
              <a:rPr sz="1650" spc="5" dirty="0">
                <a:solidFill>
                  <a:srgbClr val="797979"/>
                </a:solidFill>
                <a:latin typeface="Calibri"/>
                <a:cs typeface="Calibri"/>
              </a:rPr>
              <a:t>User</a:t>
            </a:r>
            <a:r>
              <a:rPr sz="1650" spc="-40" dirty="0">
                <a:solidFill>
                  <a:srgbClr val="797979"/>
                </a:solidFill>
                <a:latin typeface="Calibri"/>
                <a:cs typeface="Calibri"/>
              </a:rPr>
              <a:t> </a:t>
            </a:r>
            <a:r>
              <a:rPr sz="1650" spc="5" dirty="0">
                <a:solidFill>
                  <a:srgbClr val="797979"/>
                </a:solidFill>
                <a:latin typeface="Calibri"/>
                <a:cs typeface="Calibri"/>
              </a:rPr>
              <a:t>Software/Timer/Machine</a:t>
            </a:r>
            <a:endParaRPr sz="1650" dirty="0">
              <a:latin typeface="Calibri"/>
              <a:cs typeface="Calibri"/>
            </a:endParaRPr>
          </a:p>
          <a:p>
            <a:pPr lvl="1">
              <a:lnSpc>
                <a:spcPct val="100000"/>
              </a:lnSpc>
              <a:spcBef>
                <a:spcPts val="30"/>
              </a:spcBef>
              <a:buClr>
                <a:srgbClr val="797979"/>
              </a:buClr>
              <a:buFont typeface="Arial MT"/>
              <a:buChar char="–"/>
            </a:pPr>
            <a:endParaRPr sz="1850" dirty="0">
              <a:latin typeface="Calibri"/>
              <a:cs typeface="Calibri"/>
            </a:endParaRPr>
          </a:p>
          <a:p>
            <a:pPr marL="469265" marR="276225" indent="-457200">
              <a:lnSpc>
                <a:spcPct val="80000"/>
              </a:lnSpc>
              <a:buSzPct val="102702"/>
              <a:buFont typeface="Arial MT"/>
              <a:buChar char="•"/>
              <a:tabLst>
                <a:tab pos="469265" algn="l"/>
                <a:tab pos="469900" algn="l"/>
              </a:tabLst>
            </a:pPr>
            <a:r>
              <a:rPr sz="1850" b="1" spc="-5" dirty="0">
                <a:solidFill>
                  <a:srgbClr val="3B3B3B"/>
                </a:solidFill>
                <a:latin typeface="Calibri"/>
                <a:cs typeface="Calibri"/>
              </a:rPr>
              <a:t>Local</a:t>
            </a:r>
            <a:r>
              <a:rPr sz="1850" b="1" spc="15" dirty="0">
                <a:solidFill>
                  <a:srgbClr val="3B3B3B"/>
                </a:solidFill>
                <a:latin typeface="Calibri"/>
                <a:cs typeface="Calibri"/>
              </a:rPr>
              <a:t> </a:t>
            </a:r>
            <a:r>
              <a:rPr sz="1850" b="1" spc="-5" dirty="0">
                <a:solidFill>
                  <a:srgbClr val="3B3B3B"/>
                </a:solidFill>
                <a:latin typeface="Calibri"/>
                <a:cs typeface="Calibri"/>
              </a:rPr>
              <a:t>interrupts</a:t>
            </a:r>
            <a:r>
              <a:rPr sz="1850" b="1" spc="-20" dirty="0">
                <a:solidFill>
                  <a:srgbClr val="3B3B3B"/>
                </a:solidFill>
                <a:latin typeface="Calibri"/>
                <a:cs typeface="Calibri"/>
              </a:rPr>
              <a:t> </a:t>
            </a:r>
            <a:r>
              <a:rPr sz="1850" b="1" spc="-5" dirty="0">
                <a:solidFill>
                  <a:srgbClr val="3B3B3B"/>
                </a:solidFill>
                <a:latin typeface="Calibri"/>
                <a:cs typeface="Calibri"/>
              </a:rPr>
              <a:t>are</a:t>
            </a:r>
            <a:r>
              <a:rPr sz="1850" b="1" spc="20" dirty="0">
                <a:solidFill>
                  <a:srgbClr val="3B3B3B"/>
                </a:solidFill>
                <a:latin typeface="Calibri"/>
                <a:cs typeface="Calibri"/>
              </a:rPr>
              <a:t> </a:t>
            </a:r>
            <a:r>
              <a:rPr sz="1850" b="1" spc="-5" dirty="0">
                <a:solidFill>
                  <a:srgbClr val="3B3B3B"/>
                </a:solidFill>
                <a:latin typeface="Calibri"/>
                <a:cs typeface="Calibri"/>
              </a:rPr>
              <a:t>optional and implementation </a:t>
            </a:r>
            <a:r>
              <a:rPr sz="1850" b="1" spc="-400" dirty="0">
                <a:solidFill>
                  <a:srgbClr val="3B3B3B"/>
                </a:solidFill>
                <a:latin typeface="Calibri"/>
                <a:cs typeface="Calibri"/>
              </a:rPr>
              <a:t> </a:t>
            </a:r>
            <a:r>
              <a:rPr sz="1850" b="1" spc="-5" dirty="0">
                <a:solidFill>
                  <a:srgbClr val="3B3B3B"/>
                </a:solidFill>
                <a:latin typeface="Calibri"/>
                <a:cs typeface="Calibri"/>
              </a:rPr>
              <a:t>specific</a:t>
            </a:r>
            <a:endParaRPr sz="1850" dirty="0">
              <a:latin typeface="Calibri"/>
              <a:cs typeface="Calibri"/>
            </a:endParaRPr>
          </a:p>
          <a:p>
            <a:pPr marL="1002665" lvl="1" indent="-381635">
              <a:lnSpc>
                <a:spcPts val="1835"/>
              </a:lnSpc>
              <a:buSzPct val="103030"/>
              <a:buFont typeface="Arial MT"/>
              <a:buChar char="–"/>
              <a:tabLst>
                <a:tab pos="1002665" algn="l"/>
                <a:tab pos="1003300" algn="l"/>
              </a:tabLst>
            </a:pPr>
            <a:r>
              <a:rPr sz="1650" spc="5" dirty="0">
                <a:solidFill>
                  <a:srgbClr val="797979"/>
                </a:solidFill>
                <a:latin typeface="Calibri"/>
                <a:cs typeface="Calibri"/>
              </a:rPr>
              <a:t>Can</a:t>
            </a:r>
            <a:r>
              <a:rPr sz="1650" dirty="0">
                <a:solidFill>
                  <a:srgbClr val="797979"/>
                </a:solidFill>
                <a:latin typeface="Calibri"/>
                <a:cs typeface="Calibri"/>
              </a:rPr>
              <a:t> </a:t>
            </a:r>
            <a:r>
              <a:rPr sz="1650" spc="5" dirty="0">
                <a:solidFill>
                  <a:srgbClr val="797979"/>
                </a:solidFill>
                <a:latin typeface="Calibri"/>
                <a:cs typeface="Calibri"/>
              </a:rPr>
              <a:t>be</a:t>
            </a:r>
            <a:r>
              <a:rPr sz="1650" spc="-10" dirty="0">
                <a:solidFill>
                  <a:srgbClr val="797979"/>
                </a:solidFill>
                <a:latin typeface="Calibri"/>
                <a:cs typeface="Calibri"/>
              </a:rPr>
              <a:t> </a:t>
            </a:r>
            <a:r>
              <a:rPr sz="1650" dirty="0">
                <a:solidFill>
                  <a:srgbClr val="797979"/>
                </a:solidFill>
                <a:latin typeface="Calibri"/>
                <a:cs typeface="Calibri"/>
              </a:rPr>
              <a:t>used</a:t>
            </a:r>
            <a:r>
              <a:rPr sz="1650" spc="5" dirty="0">
                <a:solidFill>
                  <a:srgbClr val="797979"/>
                </a:solidFill>
                <a:latin typeface="Calibri"/>
                <a:cs typeface="Calibri"/>
              </a:rPr>
              <a:t> </a:t>
            </a:r>
            <a:r>
              <a:rPr sz="1650" dirty="0">
                <a:solidFill>
                  <a:srgbClr val="797979"/>
                </a:solidFill>
                <a:latin typeface="Calibri"/>
                <a:cs typeface="Calibri"/>
              </a:rPr>
              <a:t>for</a:t>
            </a:r>
            <a:r>
              <a:rPr sz="1650" spc="-5" dirty="0">
                <a:solidFill>
                  <a:srgbClr val="797979"/>
                </a:solidFill>
                <a:latin typeface="Calibri"/>
                <a:cs typeface="Calibri"/>
              </a:rPr>
              <a:t> </a:t>
            </a:r>
            <a:r>
              <a:rPr sz="1650" spc="5" dirty="0">
                <a:solidFill>
                  <a:srgbClr val="797979"/>
                </a:solidFill>
                <a:latin typeface="Calibri"/>
                <a:cs typeface="Calibri"/>
              </a:rPr>
              <a:t>hart-specific </a:t>
            </a:r>
            <a:r>
              <a:rPr sz="1650" dirty="0">
                <a:solidFill>
                  <a:srgbClr val="797979"/>
                </a:solidFill>
                <a:latin typeface="Calibri"/>
                <a:cs typeface="Calibri"/>
              </a:rPr>
              <a:t>peripheral</a:t>
            </a:r>
            <a:r>
              <a:rPr sz="1650" spc="-15" dirty="0">
                <a:solidFill>
                  <a:srgbClr val="797979"/>
                </a:solidFill>
                <a:latin typeface="Calibri"/>
                <a:cs typeface="Calibri"/>
              </a:rPr>
              <a:t> </a:t>
            </a:r>
            <a:r>
              <a:rPr sz="1650" dirty="0">
                <a:solidFill>
                  <a:srgbClr val="797979"/>
                </a:solidFill>
                <a:latin typeface="Calibri"/>
                <a:cs typeface="Calibri"/>
              </a:rPr>
              <a:t>interrupts</a:t>
            </a:r>
            <a:endParaRPr sz="1650" dirty="0">
              <a:latin typeface="Calibri"/>
              <a:cs typeface="Calibri"/>
            </a:endParaRPr>
          </a:p>
          <a:p>
            <a:pPr marL="1002665" marR="285115" lvl="1" indent="-381000">
              <a:lnSpc>
                <a:spcPct val="80400"/>
              </a:lnSpc>
              <a:spcBef>
                <a:spcPts val="335"/>
              </a:spcBef>
              <a:buSzPct val="103030"/>
              <a:buFont typeface="Arial MT"/>
              <a:buChar char="–"/>
              <a:tabLst>
                <a:tab pos="1002665" algn="l"/>
                <a:tab pos="1003300" algn="l"/>
              </a:tabLst>
            </a:pPr>
            <a:r>
              <a:rPr sz="1650" dirty="0">
                <a:solidFill>
                  <a:srgbClr val="797979"/>
                </a:solidFill>
                <a:latin typeface="Calibri"/>
                <a:cs typeface="Calibri"/>
              </a:rPr>
              <a:t>Useful for latency-sensitive </a:t>
            </a:r>
            <a:r>
              <a:rPr sz="1650" spc="5" dirty="0">
                <a:solidFill>
                  <a:srgbClr val="797979"/>
                </a:solidFill>
                <a:latin typeface="Calibri"/>
                <a:cs typeface="Calibri"/>
              </a:rPr>
              <a:t>embedded systems </a:t>
            </a:r>
            <a:r>
              <a:rPr sz="1650" dirty="0">
                <a:solidFill>
                  <a:srgbClr val="797979"/>
                </a:solidFill>
                <a:latin typeface="Calibri"/>
                <a:cs typeface="Calibri"/>
              </a:rPr>
              <a:t>or </a:t>
            </a:r>
            <a:r>
              <a:rPr sz="1650" spc="-360" dirty="0">
                <a:solidFill>
                  <a:srgbClr val="797979"/>
                </a:solidFill>
                <a:latin typeface="Calibri"/>
                <a:cs typeface="Calibri"/>
              </a:rPr>
              <a:t> </a:t>
            </a:r>
            <a:r>
              <a:rPr sz="1650" dirty="0">
                <a:solidFill>
                  <a:srgbClr val="797979"/>
                </a:solidFill>
                <a:latin typeface="Calibri"/>
                <a:cs typeface="Calibri"/>
              </a:rPr>
              <a:t>small </a:t>
            </a:r>
            <a:r>
              <a:rPr sz="1650" spc="5" dirty="0">
                <a:solidFill>
                  <a:srgbClr val="797979"/>
                </a:solidFill>
                <a:latin typeface="Calibri"/>
                <a:cs typeface="Calibri"/>
              </a:rPr>
              <a:t>embedded systems with a small </a:t>
            </a:r>
            <a:r>
              <a:rPr sz="1650" dirty="0">
                <a:solidFill>
                  <a:srgbClr val="797979"/>
                </a:solidFill>
                <a:latin typeface="Calibri"/>
                <a:cs typeface="Calibri"/>
              </a:rPr>
              <a:t>number of </a:t>
            </a:r>
            <a:r>
              <a:rPr sz="1650" spc="5" dirty="0">
                <a:solidFill>
                  <a:srgbClr val="797979"/>
                </a:solidFill>
                <a:latin typeface="Calibri"/>
                <a:cs typeface="Calibri"/>
              </a:rPr>
              <a:t> </a:t>
            </a:r>
            <a:r>
              <a:rPr sz="1650" dirty="0">
                <a:solidFill>
                  <a:srgbClr val="797979"/>
                </a:solidFill>
                <a:latin typeface="Calibri"/>
                <a:cs typeface="Calibri"/>
              </a:rPr>
              <a:t>interrupts</a:t>
            </a:r>
            <a:endParaRPr sz="1650" dirty="0">
              <a:latin typeface="Calibri"/>
              <a:cs typeface="Calibri"/>
            </a:endParaRPr>
          </a:p>
        </p:txBody>
      </p:sp>
      <p:sp>
        <p:nvSpPr>
          <p:cNvPr id="3" name="object 3"/>
          <p:cNvSpPr txBox="1">
            <a:spLocks noGrp="1"/>
          </p:cNvSpPr>
          <p:nvPr>
            <p:ph type="title"/>
          </p:nvPr>
        </p:nvSpPr>
        <p:spPr>
          <a:xfrm>
            <a:off x="1053489" y="16870"/>
            <a:ext cx="4696861" cy="689932"/>
          </a:xfrm>
          <a:prstGeom prst="rect">
            <a:avLst/>
          </a:prstGeom>
        </p:spPr>
        <p:txBody>
          <a:bodyPr vert="horz" wrap="square" lIns="0" tIns="12700" rIns="0" bIns="0" rtlCol="0">
            <a:spAutoFit/>
          </a:bodyPr>
          <a:lstStyle/>
          <a:p>
            <a:pPr marL="12700">
              <a:lnSpc>
                <a:spcPct val="100000"/>
              </a:lnSpc>
              <a:spcBef>
                <a:spcPts val="100"/>
              </a:spcBef>
            </a:pPr>
            <a:r>
              <a:rPr spc="-195" dirty="0"/>
              <a:t>RIS</a:t>
            </a:r>
            <a:r>
              <a:rPr spc="-200" dirty="0"/>
              <a:t>C</a:t>
            </a:r>
            <a:r>
              <a:rPr spc="-229" dirty="0"/>
              <a:t>-</a:t>
            </a:r>
            <a:r>
              <a:rPr spc="-45" dirty="0"/>
              <a:t>V</a:t>
            </a:r>
            <a:r>
              <a:rPr spc="-165" dirty="0"/>
              <a:t> </a:t>
            </a:r>
            <a:r>
              <a:rPr spc="-175" dirty="0"/>
              <a:t>Inter</a:t>
            </a:r>
            <a:r>
              <a:rPr spc="-160" dirty="0"/>
              <a:t>r</a:t>
            </a:r>
            <a:r>
              <a:rPr spc="-70" dirty="0"/>
              <a:t>upts</a:t>
            </a:r>
          </a:p>
        </p:txBody>
      </p:sp>
      <p:pic>
        <p:nvPicPr>
          <p:cNvPr id="4" name="object 4"/>
          <p:cNvPicPr/>
          <p:nvPr/>
        </p:nvPicPr>
        <p:blipFill>
          <a:blip r:embed="rId2" cstate="print"/>
          <a:stretch>
            <a:fillRect/>
          </a:stretch>
        </p:blipFill>
        <p:spPr>
          <a:xfrm>
            <a:off x="6348984" y="2281427"/>
            <a:ext cx="5804888" cy="2217672"/>
          </a:xfrm>
          <a:prstGeom prst="rect">
            <a:avLst/>
          </a:prstGeom>
        </p:spPr>
      </p:pic>
      <p:sp>
        <p:nvSpPr>
          <p:cNvPr id="5" name="object 5"/>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lnSpc>
                  <a:spcPct val="100000"/>
                </a:lnSpc>
                <a:spcBef>
                  <a:spcPts val="5"/>
                </a:spcBef>
              </a:pPr>
              <a:t>83</a:t>
            </a:fld>
            <a:endParaRPr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425" y="27161"/>
            <a:ext cx="10777149" cy="1367041"/>
          </a:xfrm>
          <a:prstGeom prst="rect">
            <a:avLst/>
          </a:prstGeom>
        </p:spPr>
        <p:txBody>
          <a:bodyPr vert="horz" wrap="square" lIns="0" tIns="12700" rIns="0" bIns="0" rtlCol="0">
            <a:spAutoFit/>
          </a:bodyPr>
          <a:lstStyle/>
          <a:p>
            <a:pPr marL="12700">
              <a:lnSpc>
                <a:spcPct val="100000"/>
              </a:lnSpc>
              <a:spcBef>
                <a:spcPts val="100"/>
              </a:spcBef>
            </a:pPr>
            <a:r>
              <a:rPr spc="-60" dirty="0"/>
              <a:t>Machine</a:t>
            </a:r>
            <a:r>
              <a:rPr spc="-150" dirty="0"/>
              <a:t> </a:t>
            </a:r>
            <a:r>
              <a:rPr spc="-105" dirty="0"/>
              <a:t>Status</a:t>
            </a:r>
            <a:r>
              <a:rPr spc="-140" dirty="0"/>
              <a:t> </a:t>
            </a:r>
            <a:r>
              <a:rPr spc="-150" dirty="0"/>
              <a:t>(</a:t>
            </a:r>
            <a:r>
              <a:rPr i="1" spc="-150" dirty="0">
                <a:latin typeface="Verdana"/>
                <a:cs typeface="Verdana"/>
              </a:rPr>
              <a:t>mstatus)</a:t>
            </a:r>
            <a:r>
              <a:rPr i="1" spc="-114" dirty="0">
                <a:latin typeface="Verdana"/>
                <a:cs typeface="Verdana"/>
              </a:rPr>
              <a:t> </a:t>
            </a:r>
            <a:r>
              <a:rPr spc="-505" dirty="0"/>
              <a:t>–</a:t>
            </a:r>
            <a:r>
              <a:rPr spc="-140" dirty="0"/>
              <a:t> </a:t>
            </a:r>
            <a:r>
              <a:rPr spc="-90" dirty="0"/>
              <a:t>As</a:t>
            </a:r>
            <a:r>
              <a:rPr spc="-145" dirty="0"/>
              <a:t> </a:t>
            </a:r>
            <a:r>
              <a:rPr spc="-75" dirty="0"/>
              <a:t>it</a:t>
            </a:r>
            <a:r>
              <a:rPr spc="-140" dirty="0"/>
              <a:t> </a:t>
            </a:r>
            <a:r>
              <a:rPr spc="-110" dirty="0"/>
              <a:t>relates</a:t>
            </a:r>
            <a:r>
              <a:rPr spc="-130" dirty="0"/>
              <a:t> </a:t>
            </a:r>
            <a:r>
              <a:rPr spc="-65" dirty="0"/>
              <a:t>to</a:t>
            </a:r>
            <a:r>
              <a:rPr spc="-140" dirty="0"/>
              <a:t> </a:t>
            </a:r>
            <a:r>
              <a:rPr spc="-135" dirty="0"/>
              <a:t>Interrupts</a:t>
            </a:r>
          </a:p>
        </p:txBody>
      </p:sp>
      <p:sp>
        <p:nvSpPr>
          <p:cNvPr id="6" name="object 6"/>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lnSpc>
                  <a:spcPct val="100000"/>
                </a:lnSpc>
                <a:spcBef>
                  <a:spcPts val="5"/>
                </a:spcBef>
              </a:pPr>
              <a:t>84</a:t>
            </a:fld>
            <a:endParaRPr dirty="0"/>
          </a:p>
        </p:txBody>
      </p:sp>
      <p:graphicFrame>
        <p:nvGraphicFramePr>
          <p:cNvPr id="3" name="object 3"/>
          <p:cNvGraphicFramePr>
            <a:graphicFrameLocks noGrp="1"/>
          </p:cNvGraphicFramePr>
          <p:nvPr/>
        </p:nvGraphicFramePr>
        <p:xfrm>
          <a:off x="1236751" y="1352803"/>
          <a:ext cx="4575810" cy="3298311"/>
        </p:xfrm>
        <a:graphic>
          <a:graphicData uri="http://schemas.openxmlformats.org/drawingml/2006/table">
            <a:tbl>
              <a:tblPr firstRow="1" bandRow="1">
                <a:tableStyleId>{2D5ABB26-0587-4C30-8999-92F81FD0307C}</a:tableStyleId>
              </a:tblPr>
              <a:tblGrid>
                <a:gridCol w="671195">
                  <a:extLst>
                    <a:ext uri="{9D8B030D-6E8A-4147-A177-3AD203B41FA5}">
                      <a16:colId xmlns:a16="http://schemas.microsoft.com/office/drawing/2014/main" val="20000"/>
                    </a:ext>
                  </a:extLst>
                </a:gridCol>
                <a:gridCol w="1064260">
                  <a:extLst>
                    <a:ext uri="{9D8B030D-6E8A-4147-A177-3AD203B41FA5}">
                      <a16:colId xmlns:a16="http://schemas.microsoft.com/office/drawing/2014/main" val="20001"/>
                    </a:ext>
                  </a:extLst>
                </a:gridCol>
                <a:gridCol w="2840355">
                  <a:extLst>
                    <a:ext uri="{9D8B030D-6E8A-4147-A177-3AD203B41FA5}">
                      <a16:colId xmlns:a16="http://schemas.microsoft.com/office/drawing/2014/main" val="20002"/>
                    </a:ext>
                  </a:extLst>
                </a:gridCol>
              </a:tblGrid>
              <a:tr h="287020">
                <a:tc>
                  <a:txBody>
                    <a:bodyPr/>
                    <a:lstStyle/>
                    <a:p>
                      <a:pPr marR="24765" algn="ctr">
                        <a:lnSpc>
                          <a:spcPct val="100000"/>
                        </a:lnSpc>
                        <a:spcBef>
                          <a:spcPts val="340"/>
                        </a:spcBef>
                      </a:pPr>
                      <a:r>
                        <a:rPr sz="1200" b="1" dirty="0">
                          <a:solidFill>
                            <a:srgbClr val="FFFFFF"/>
                          </a:solidFill>
                          <a:latin typeface="Calibri"/>
                          <a:cs typeface="Calibri"/>
                        </a:rPr>
                        <a:t>Bits</a:t>
                      </a:r>
                      <a:endParaRPr sz="1200">
                        <a:latin typeface="Calibri"/>
                        <a:cs typeface="Calibri"/>
                      </a:endParaRPr>
                    </a:p>
                  </a:txBody>
                  <a:tcPr marL="0" marR="0" marT="43180" marB="0">
                    <a:solidFill>
                      <a:srgbClr val="797979"/>
                    </a:solidFill>
                  </a:tcPr>
                </a:tc>
                <a:tc>
                  <a:txBody>
                    <a:bodyPr/>
                    <a:lstStyle/>
                    <a:p>
                      <a:pPr marR="88900" algn="ctr">
                        <a:lnSpc>
                          <a:spcPct val="100000"/>
                        </a:lnSpc>
                        <a:spcBef>
                          <a:spcPts val="340"/>
                        </a:spcBef>
                      </a:pPr>
                      <a:r>
                        <a:rPr sz="1200" b="1" spc="-5" dirty="0">
                          <a:solidFill>
                            <a:srgbClr val="FFFFFF"/>
                          </a:solidFill>
                          <a:latin typeface="Calibri"/>
                          <a:cs typeface="Calibri"/>
                        </a:rPr>
                        <a:t>Field</a:t>
                      </a:r>
                      <a:r>
                        <a:rPr sz="1200" b="1" spc="-30" dirty="0">
                          <a:solidFill>
                            <a:srgbClr val="FFFFFF"/>
                          </a:solidFill>
                          <a:latin typeface="Calibri"/>
                          <a:cs typeface="Calibri"/>
                        </a:rPr>
                        <a:t> </a:t>
                      </a:r>
                      <a:r>
                        <a:rPr sz="1200" b="1" spc="-5" dirty="0">
                          <a:solidFill>
                            <a:srgbClr val="FFFFFF"/>
                          </a:solidFill>
                          <a:latin typeface="Calibri"/>
                          <a:cs typeface="Calibri"/>
                        </a:rPr>
                        <a:t>Name</a:t>
                      </a:r>
                      <a:endParaRPr sz="1200">
                        <a:latin typeface="Calibri"/>
                        <a:cs typeface="Calibri"/>
                      </a:endParaRPr>
                    </a:p>
                  </a:txBody>
                  <a:tcPr marL="0" marR="0" marT="43180" marB="0">
                    <a:solidFill>
                      <a:srgbClr val="797979"/>
                    </a:solidFill>
                  </a:tcPr>
                </a:tc>
                <a:tc>
                  <a:txBody>
                    <a:bodyPr/>
                    <a:lstStyle/>
                    <a:p>
                      <a:pPr marR="58419" algn="ctr">
                        <a:lnSpc>
                          <a:spcPct val="100000"/>
                        </a:lnSpc>
                        <a:spcBef>
                          <a:spcPts val="340"/>
                        </a:spcBef>
                      </a:pPr>
                      <a:r>
                        <a:rPr sz="1200" b="1" dirty="0">
                          <a:solidFill>
                            <a:srgbClr val="FFFFFF"/>
                          </a:solidFill>
                          <a:latin typeface="Calibri"/>
                          <a:cs typeface="Calibri"/>
                        </a:rPr>
                        <a:t>Description</a:t>
                      </a:r>
                      <a:endParaRPr sz="1200">
                        <a:latin typeface="Calibri"/>
                        <a:cs typeface="Calibri"/>
                      </a:endParaRPr>
                    </a:p>
                  </a:txBody>
                  <a:tcPr marL="0" marR="0" marT="43180" marB="0">
                    <a:solidFill>
                      <a:srgbClr val="797979"/>
                    </a:solidFill>
                  </a:tcPr>
                </a:tc>
                <a:extLst>
                  <a:ext uri="{0D108BD9-81ED-4DB2-BD59-A6C34878D82A}">
                    <a16:rowId xmlns:a16="http://schemas.microsoft.com/office/drawing/2014/main" val="10000"/>
                  </a:ext>
                </a:extLst>
              </a:tr>
              <a:tr h="267970">
                <a:tc>
                  <a:txBody>
                    <a:bodyPr/>
                    <a:lstStyle/>
                    <a:p>
                      <a:pPr marR="23495" algn="ctr">
                        <a:lnSpc>
                          <a:spcPct val="100000"/>
                        </a:lnSpc>
                        <a:spcBef>
                          <a:spcPts val="240"/>
                        </a:spcBef>
                      </a:pPr>
                      <a:r>
                        <a:rPr sz="1200" b="1" dirty="0">
                          <a:latin typeface="Calibri"/>
                          <a:cs typeface="Calibri"/>
                        </a:rPr>
                        <a:t>0</a:t>
                      </a:r>
                      <a:endParaRPr sz="1200">
                        <a:latin typeface="Calibri"/>
                        <a:cs typeface="Calibri"/>
                      </a:endParaRPr>
                    </a:p>
                  </a:txBody>
                  <a:tcPr marL="0" marR="0" marT="30480" marB="0">
                    <a:lnL w="12700">
                      <a:solidFill>
                        <a:srgbClr val="797979"/>
                      </a:solidFill>
                      <a:prstDash val="solid"/>
                    </a:lnL>
                    <a:lnB w="12700">
                      <a:solidFill>
                        <a:srgbClr val="797979"/>
                      </a:solidFill>
                      <a:prstDash val="solid"/>
                    </a:lnB>
                    <a:solidFill>
                      <a:srgbClr val="EBEBEB"/>
                    </a:solidFill>
                  </a:tcPr>
                </a:tc>
                <a:tc>
                  <a:txBody>
                    <a:bodyPr/>
                    <a:lstStyle/>
                    <a:p>
                      <a:pPr marR="89535" algn="ctr">
                        <a:lnSpc>
                          <a:spcPct val="100000"/>
                        </a:lnSpc>
                        <a:spcBef>
                          <a:spcPts val="240"/>
                        </a:spcBef>
                      </a:pPr>
                      <a:r>
                        <a:rPr sz="1200" b="1" dirty="0">
                          <a:latin typeface="Calibri"/>
                          <a:cs typeface="Calibri"/>
                        </a:rPr>
                        <a:t>UIE</a:t>
                      </a:r>
                      <a:endParaRPr sz="1200">
                        <a:latin typeface="Calibri"/>
                        <a:cs typeface="Calibri"/>
                      </a:endParaRPr>
                    </a:p>
                  </a:txBody>
                  <a:tcPr marL="0" marR="0" marT="30480" marB="0">
                    <a:lnB w="12700">
                      <a:solidFill>
                        <a:srgbClr val="797979"/>
                      </a:solidFill>
                      <a:prstDash val="solid"/>
                    </a:lnB>
                    <a:solidFill>
                      <a:srgbClr val="EBEBEB"/>
                    </a:solidFill>
                  </a:tcPr>
                </a:tc>
                <a:tc>
                  <a:txBody>
                    <a:bodyPr/>
                    <a:lstStyle/>
                    <a:p>
                      <a:pPr marR="56515" algn="ctr">
                        <a:lnSpc>
                          <a:spcPct val="100000"/>
                        </a:lnSpc>
                        <a:spcBef>
                          <a:spcPts val="240"/>
                        </a:spcBef>
                      </a:pPr>
                      <a:r>
                        <a:rPr sz="1200" b="1" spc="-5" dirty="0">
                          <a:latin typeface="Calibri"/>
                          <a:cs typeface="Calibri"/>
                        </a:rPr>
                        <a:t>User</a:t>
                      </a:r>
                      <a:r>
                        <a:rPr sz="1200" b="1" spc="-25" dirty="0">
                          <a:latin typeface="Calibri"/>
                          <a:cs typeface="Calibri"/>
                        </a:rPr>
                        <a:t> </a:t>
                      </a:r>
                      <a:r>
                        <a:rPr sz="1200" b="1" dirty="0">
                          <a:latin typeface="Calibri"/>
                          <a:cs typeface="Calibri"/>
                        </a:rPr>
                        <a:t>Interrupt</a:t>
                      </a:r>
                      <a:r>
                        <a:rPr sz="1200" b="1" spc="-35" dirty="0">
                          <a:latin typeface="Calibri"/>
                          <a:cs typeface="Calibri"/>
                        </a:rPr>
                        <a:t> </a:t>
                      </a:r>
                      <a:r>
                        <a:rPr sz="1200" b="1" dirty="0">
                          <a:latin typeface="Calibri"/>
                          <a:cs typeface="Calibri"/>
                        </a:rPr>
                        <a:t>Enable</a:t>
                      </a:r>
                      <a:endParaRPr sz="1200">
                        <a:latin typeface="Calibri"/>
                        <a:cs typeface="Calibri"/>
                      </a:endParaRPr>
                    </a:p>
                  </a:txBody>
                  <a:tcPr marL="0" marR="0" marT="30480" marB="0">
                    <a:lnR w="12700">
                      <a:solidFill>
                        <a:srgbClr val="797979"/>
                      </a:solidFill>
                      <a:prstDash val="solid"/>
                    </a:lnR>
                    <a:lnB w="12700">
                      <a:solidFill>
                        <a:srgbClr val="797979"/>
                      </a:solidFill>
                      <a:prstDash val="solid"/>
                    </a:lnB>
                    <a:solidFill>
                      <a:srgbClr val="EBEBEB"/>
                    </a:solidFill>
                  </a:tcPr>
                </a:tc>
                <a:extLst>
                  <a:ext uri="{0D108BD9-81ED-4DB2-BD59-A6C34878D82A}">
                    <a16:rowId xmlns:a16="http://schemas.microsoft.com/office/drawing/2014/main" val="10001"/>
                  </a:ext>
                </a:extLst>
              </a:tr>
              <a:tr h="274319">
                <a:tc>
                  <a:txBody>
                    <a:bodyPr/>
                    <a:lstStyle/>
                    <a:p>
                      <a:pPr marR="23495" algn="ctr">
                        <a:lnSpc>
                          <a:spcPct val="100000"/>
                        </a:lnSpc>
                        <a:spcBef>
                          <a:spcPts val="290"/>
                        </a:spcBef>
                      </a:pPr>
                      <a:r>
                        <a:rPr sz="1200" b="1" dirty="0">
                          <a:latin typeface="Calibri"/>
                          <a:cs typeface="Calibri"/>
                        </a:rPr>
                        <a:t>1</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R="89535" algn="ctr">
                        <a:lnSpc>
                          <a:spcPct val="100000"/>
                        </a:lnSpc>
                        <a:spcBef>
                          <a:spcPts val="290"/>
                        </a:spcBef>
                      </a:pPr>
                      <a:r>
                        <a:rPr sz="1200" b="1" dirty="0">
                          <a:latin typeface="Calibri"/>
                          <a:cs typeface="Calibri"/>
                        </a:rPr>
                        <a:t>SIE</a:t>
                      </a:r>
                      <a:endParaRPr sz="1200">
                        <a:latin typeface="Calibri"/>
                        <a:cs typeface="Calibri"/>
                      </a:endParaRPr>
                    </a:p>
                  </a:txBody>
                  <a:tcPr marL="0" marR="0" marT="36830" marB="0">
                    <a:lnT w="12700">
                      <a:solidFill>
                        <a:srgbClr val="797979"/>
                      </a:solidFill>
                      <a:prstDash val="solid"/>
                    </a:lnT>
                    <a:lnB w="12700">
                      <a:solidFill>
                        <a:srgbClr val="797979"/>
                      </a:solidFill>
                      <a:prstDash val="solid"/>
                    </a:lnB>
                  </a:tcPr>
                </a:tc>
                <a:tc>
                  <a:txBody>
                    <a:bodyPr/>
                    <a:lstStyle/>
                    <a:p>
                      <a:pPr marR="59055" algn="ctr">
                        <a:lnSpc>
                          <a:spcPct val="100000"/>
                        </a:lnSpc>
                        <a:spcBef>
                          <a:spcPts val="290"/>
                        </a:spcBef>
                      </a:pPr>
                      <a:r>
                        <a:rPr sz="1200" b="1" spc="-5" dirty="0">
                          <a:latin typeface="Calibri"/>
                          <a:cs typeface="Calibri"/>
                        </a:rPr>
                        <a:t>Supervisor</a:t>
                      </a:r>
                      <a:r>
                        <a:rPr sz="1200" b="1" spc="-25" dirty="0">
                          <a:latin typeface="Calibri"/>
                          <a:cs typeface="Calibri"/>
                        </a:rPr>
                        <a:t> </a:t>
                      </a:r>
                      <a:r>
                        <a:rPr sz="1200" b="1" dirty="0">
                          <a:latin typeface="Calibri"/>
                          <a:cs typeface="Calibri"/>
                        </a:rPr>
                        <a:t>Interrupt</a:t>
                      </a:r>
                      <a:r>
                        <a:rPr sz="1200" b="1" spc="-35" dirty="0">
                          <a:latin typeface="Calibri"/>
                          <a:cs typeface="Calibri"/>
                        </a:rPr>
                        <a:t> </a:t>
                      </a:r>
                      <a:r>
                        <a:rPr sz="1200" b="1" dirty="0">
                          <a:latin typeface="Calibri"/>
                          <a:cs typeface="Calibri"/>
                        </a:rPr>
                        <a:t>Enable</a:t>
                      </a:r>
                      <a:endParaRPr sz="1200">
                        <a:latin typeface="Calibri"/>
                        <a:cs typeface="Calibri"/>
                      </a:endParaRPr>
                    </a:p>
                  </a:txBody>
                  <a:tcPr marL="0" marR="0" marT="36830"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2"/>
                  </a:ext>
                </a:extLst>
              </a:tr>
              <a:tr h="274320">
                <a:tc>
                  <a:txBody>
                    <a:bodyPr/>
                    <a:lstStyle/>
                    <a:p>
                      <a:pPr marR="23495" algn="ctr">
                        <a:lnSpc>
                          <a:spcPct val="100000"/>
                        </a:lnSpc>
                        <a:spcBef>
                          <a:spcPts val="290"/>
                        </a:spcBef>
                      </a:pPr>
                      <a:r>
                        <a:rPr sz="1200" dirty="0">
                          <a:latin typeface="Calibri"/>
                          <a:cs typeface="Calibri"/>
                        </a:rPr>
                        <a:t>2</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R="88900" algn="ctr">
                        <a:lnSpc>
                          <a:spcPct val="100000"/>
                        </a:lnSpc>
                        <a:spcBef>
                          <a:spcPts val="290"/>
                        </a:spcBef>
                      </a:pPr>
                      <a:r>
                        <a:rPr sz="1200" dirty="0">
                          <a:latin typeface="Calibri"/>
                          <a:cs typeface="Calibri"/>
                        </a:rPr>
                        <a:t>Reserved</a:t>
                      </a:r>
                      <a:endParaRPr sz="1200">
                        <a:latin typeface="Calibri"/>
                        <a:cs typeface="Calibri"/>
                      </a:endParaRPr>
                    </a:p>
                  </a:txBody>
                  <a:tcPr marL="0" marR="0" marT="36830" marB="0">
                    <a:lnT w="12700">
                      <a:solidFill>
                        <a:srgbClr val="797979"/>
                      </a:solidFill>
                      <a:prstDash val="solid"/>
                    </a:lnT>
                    <a:lnB w="12700">
                      <a:solidFill>
                        <a:srgbClr val="797979"/>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3"/>
                  </a:ext>
                </a:extLst>
              </a:tr>
              <a:tr h="274319">
                <a:tc>
                  <a:txBody>
                    <a:bodyPr/>
                    <a:lstStyle/>
                    <a:p>
                      <a:pPr marR="23495" algn="ctr">
                        <a:lnSpc>
                          <a:spcPct val="100000"/>
                        </a:lnSpc>
                        <a:spcBef>
                          <a:spcPts val="290"/>
                        </a:spcBef>
                      </a:pPr>
                      <a:r>
                        <a:rPr sz="1200" b="1" dirty="0">
                          <a:latin typeface="Calibri"/>
                          <a:cs typeface="Calibri"/>
                        </a:rPr>
                        <a:t>3</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R="90170" algn="ctr">
                        <a:lnSpc>
                          <a:spcPct val="100000"/>
                        </a:lnSpc>
                        <a:spcBef>
                          <a:spcPts val="290"/>
                        </a:spcBef>
                      </a:pPr>
                      <a:r>
                        <a:rPr sz="1200" b="1" spc="-5" dirty="0">
                          <a:latin typeface="Calibri"/>
                          <a:cs typeface="Calibri"/>
                        </a:rPr>
                        <a:t>MIE</a:t>
                      </a:r>
                      <a:endParaRPr sz="1200">
                        <a:latin typeface="Calibri"/>
                        <a:cs typeface="Calibri"/>
                      </a:endParaRPr>
                    </a:p>
                  </a:txBody>
                  <a:tcPr marL="0" marR="0" marT="36830" marB="0">
                    <a:lnT w="12700">
                      <a:solidFill>
                        <a:srgbClr val="797979"/>
                      </a:solidFill>
                      <a:prstDash val="solid"/>
                    </a:lnT>
                    <a:lnB w="12700">
                      <a:solidFill>
                        <a:srgbClr val="797979"/>
                      </a:solidFill>
                      <a:prstDash val="solid"/>
                    </a:lnB>
                  </a:tcPr>
                </a:tc>
                <a:tc>
                  <a:txBody>
                    <a:bodyPr/>
                    <a:lstStyle/>
                    <a:p>
                      <a:pPr marR="57150" algn="ctr">
                        <a:lnSpc>
                          <a:spcPct val="100000"/>
                        </a:lnSpc>
                        <a:spcBef>
                          <a:spcPts val="290"/>
                        </a:spcBef>
                      </a:pPr>
                      <a:r>
                        <a:rPr sz="1200" b="1" spc="-5" dirty="0">
                          <a:latin typeface="Calibri"/>
                          <a:cs typeface="Calibri"/>
                        </a:rPr>
                        <a:t>Machine</a:t>
                      </a:r>
                      <a:r>
                        <a:rPr sz="1200" b="1" spc="-30" dirty="0">
                          <a:latin typeface="Calibri"/>
                          <a:cs typeface="Calibri"/>
                        </a:rPr>
                        <a:t> </a:t>
                      </a:r>
                      <a:r>
                        <a:rPr sz="1200" b="1" dirty="0">
                          <a:latin typeface="Calibri"/>
                          <a:cs typeface="Calibri"/>
                        </a:rPr>
                        <a:t>Interrupt</a:t>
                      </a:r>
                      <a:r>
                        <a:rPr sz="1200" b="1" spc="-35" dirty="0">
                          <a:latin typeface="Calibri"/>
                          <a:cs typeface="Calibri"/>
                        </a:rPr>
                        <a:t> </a:t>
                      </a:r>
                      <a:r>
                        <a:rPr sz="1200" b="1" dirty="0">
                          <a:latin typeface="Calibri"/>
                          <a:cs typeface="Calibri"/>
                        </a:rPr>
                        <a:t>Enable</a:t>
                      </a:r>
                      <a:endParaRPr sz="1200">
                        <a:latin typeface="Calibri"/>
                        <a:cs typeface="Calibri"/>
                      </a:endParaRPr>
                    </a:p>
                  </a:txBody>
                  <a:tcPr marL="0" marR="0" marT="36830"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4"/>
                  </a:ext>
                </a:extLst>
              </a:tr>
              <a:tr h="274447">
                <a:tc>
                  <a:txBody>
                    <a:bodyPr/>
                    <a:lstStyle/>
                    <a:p>
                      <a:pPr marR="23495" algn="ctr">
                        <a:lnSpc>
                          <a:spcPct val="100000"/>
                        </a:lnSpc>
                        <a:spcBef>
                          <a:spcPts val="295"/>
                        </a:spcBef>
                      </a:pPr>
                      <a:r>
                        <a:rPr sz="1200" b="1" dirty="0">
                          <a:latin typeface="Calibri"/>
                          <a:cs typeface="Calibri"/>
                        </a:rPr>
                        <a:t>4</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R="88265" algn="ctr">
                        <a:lnSpc>
                          <a:spcPct val="100000"/>
                        </a:lnSpc>
                        <a:spcBef>
                          <a:spcPts val="295"/>
                        </a:spcBef>
                      </a:pPr>
                      <a:r>
                        <a:rPr sz="1200" b="1" spc="-5" dirty="0">
                          <a:latin typeface="Calibri"/>
                          <a:cs typeface="Calibri"/>
                        </a:rPr>
                        <a:t>UPIE</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solidFill>
                      <a:srgbClr val="EBEBEB"/>
                    </a:solidFill>
                  </a:tcPr>
                </a:tc>
                <a:tc>
                  <a:txBody>
                    <a:bodyPr/>
                    <a:lstStyle/>
                    <a:p>
                      <a:pPr marR="59055" algn="ctr">
                        <a:lnSpc>
                          <a:spcPct val="100000"/>
                        </a:lnSpc>
                        <a:spcBef>
                          <a:spcPts val="295"/>
                        </a:spcBef>
                      </a:pPr>
                      <a:r>
                        <a:rPr sz="1200" b="1" spc="-5" dirty="0">
                          <a:latin typeface="Calibri"/>
                          <a:cs typeface="Calibri"/>
                        </a:rPr>
                        <a:t>User</a:t>
                      </a:r>
                      <a:r>
                        <a:rPr sz="1200" b="1" spc="-10" dirty="0">
                          <a:latin typeface="Calibri"/>
                          <a:cs typeface="Calibri"/>
                        </a:rPr>
                        <a:t> </a:t>
                      </a:r>
                      <a:r>
                        <a:rPr sz="1200" b="1" spc="-5" dirty="0">
                          <a:latin typeface="Calibri"/>
                          <a:cs typeface="Calibri"/>
                        </a:rPr>
                        <a:t>Previous</a:t>
                      </a:r>
                      <a:r>
                        <a:rPr sz="1200" b="1" spc="-25" dirty="0">
                          <a:latin typeface="Calibri"/>
                          <a:cs typeface="Calibri"/>
                        </a:rPr>
                        <a:t> </a:t>
                      </a:r>
                      <a:r>
                        <a:rPr sz="1200" b="1" dirty="0">
                          <a:latin typeface="Calibri"/>
                          <a:cs typeface="Calibri"/>
                        </a:rPr>
                        <a:t>Interrupt</a:t>
                      </a:r>
                      <a:r>
                        <a:rPr sz="1200" b="1" spc="-30" dirty="0">
                          <a:latin typeface="Calibri"/>
                          <a:cs typeface="Calibri"/>
                        </a:rPr>
                        <a:t> </a:t>
                      </a:r>
                      <a:r>
                        <a:rPr sz="1200" b="1" dirty="0">
                          <a:latin typeface="Calibri"/>
                          <a:cs typeface="Calibri"/>
                        </a:rPr>
                        <a:t>Enable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5"/>
                  </a:ext>
                </a:extLst>
              </a:tr>
              <a:tr h="274320">
                <a:tc>
                  <a:txBody>
                    <a:bodyPr/>
                    <a:lstStyle/>
                    <a:p>
                      <a:pPr marR="23495" algn="ctr">
                        <a:lnSpc>
                          <a:spcPct val="100000"/>
                        </a:lnSpc>
                        <a:spcBef>
                          <a:spcPts val="295"/>
                        </a:spcBef>
                      </a:pPr>
                      <a:r>
                        <a:rPr sz="1200" b="1" dirty="0">
                          <a:latin typeface="Calibri"/>
                          <a:cs typeface="Calibri"/>
                        </a:rPr>
                        <a:t>5</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R="88265" algn="ctr">
                        <a:lnSpc>
                          <a:spcPct val="100000"/>
                        </a:lnSpc>
                        <a:spcBef>
                          <a:spcPts val="295"/>
                        </a:spcBef>
                      </a:pPr>
                      <a:r>
                        <a:rPr sz="1200" b="1" spc="-5" dirty="0">
                          <a:latin typeface="Calibri"/>
                          <a:cs typeface="Calibri"/>
                        </a:rPr>
                        <a:t>SPIE</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tcPr>
                </a:tc>
                <a:tc>
                  <a:txBody>
                    <a:bodyPr/>
                    <a:lstStyle/>
                    <a:p>
                      <a:pPr marR="57785" algn="ctr">
                        <a:lnSpc>
                          <a:spcPct val="100000"/>
                        </a:lnSpc>
                        <a:spcBef>
                          <a:spcPts val="295"/>
                        </a:spcBef>
                      </a:pPr>
                      <a:r>
                        <a:rPr sz="1200" b="1" spc="-5" dirty="0">
                          <a:latin typeface="Calibri"/>
                          <a:cs typeface="Calibri"/>
                        </a:rPr>
                        <a:t>Supervisor</a:t>
                      </a:r>
                      <a:r>
                        <a:rPr sz="1200" b="1" spc="-20" dirty="0">
                          <a:latin typeface="Calibri"/>
                          <a:cs typeface="Calibri"/>
                        </a:rPr>
                        <a:t> </a:t>
                      </a:r>
                      <a:r>
                        <a:rPr sz="1200" b="1" spc="-5" dirty="0">
                          <a:latin typeface="Calibri"/>
                          <a:cs typeface="Calibri"/>
                        </a:rPr>
                        <a:t>Previous</a:t>
                      </a:r>
                      <a:r>
                        <a:rPr sz="1200" b="1" spc="-20" dirty="0">
                          <a:latin typeface="Calibri"/>
                          <a:cs typeface="Calibri"/>
                        </a:rPr>
                        <a:t> </a:t>
                      </a:r>
                      <a:r>
                        <a:rPr sz="1200" b="1" dirty="0">
                          <a:latin typeface="Calibri"/>
                          <a:cs typeface="Calibri"/>
                        </a:rPr>
                        <a:t>Interrupt</a:t>
                      </a:r>
                      <a:r>
                        <a:rPr sz="1200" b="1" spc="-20" dirty="0">
                          <a:latin typeface="Calibri"/>
                          <a:cs typeface="Calibri"/>
                        </a:rPr>
                        <a:t> </a:t>
                      </a:r>
                      <a:r>
                        <a:rPr sz="1200" b="1" dirty="0">
                          <a:latin typeface="Calibri"/>
                          <a:cs typeface="Calibri"/>
                        </a:rPr>
                        <a:t>Enable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6"/>
                  </a:ext>
                </a:extLst>
              </a:tr>
              <a:tr h="274319">
                <a:tc>
                  <a:txBody>
                    <a:bodyPr/>
                    <a:lstStyle/>
                    <a:p>
                      <a:pPr marR="23495" algn="ctr">
                        <a:lnSpc>
                          <a:spcPct val="100000"/>
                        </a:lnSpc>
                        <a:spcBef>
                          <a:spcPts val="295"/>
                        </a:spcBef>
                      </a:pPr>
                      <a:r>
                        <a:rPr sz="1200" dirty="0">
                          <a:latin typeface="Calibri"/>
                          <a:cs typeface="Calibri"/>
                        </a:rPr>
                        <a:t>6</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R="88900" algn="ctr">
                        <a:lnSpc>
                          <a:spcPct val="100000"/>
                        </a:lnSpc>
                        <a:spcBef>
                          <a:spcPts val="295"/>
                        </a:spcBef>
                      </a:pPr>
                      <a:r>
                        <a:rPr sz="1200" dirty="0">
                          <a:latin typeface="Calibri"/>
                          <a:cs typeface="Calibri"/>
                        </a:rPr>
                        <a:t>Reserved</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7"/>
                  </a:ext>
                </a:extLst>
              </a:tr>
              <a:tr h="274320">
                <a:tc>
                  <a:txBody>
                    <a:bodyPr/>
                    <a:lstStyle/>
                    <a:p>
                      <a:pPr marR="23495" algn="ctr">
                        <a:lnSpc>
                          <a:spcPct val="100000"/>
                        </a:lnSpc>
                        <a:spcBef>
                          <a:spcPts val="295"/>
                        </a:spcBef>
                      </a:pPr>
                      <a:r>
                        <a:rPr sz="1200" b="1" dirty="0">
                          <a:latin typeface="Calibri"/>
                          <a:cs typeface="Calibri"/>
                        </a:rPr>
                        <a:t>7</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R="88265" algn="ctr">
                        <a:lnSpc>
                          <a:spcPct val="100000"/>
                        </a:lnSpc>
                        <a:spcBef>
                          <a:spcPts val="295"/>
                        </a:spcBef>
                      </a:pPr>
                      <a:r>
                        <a:rPr sz="1200" b="1" spc="-5" dirty="0">
                          <a:latin typeface="Calibri"/>
                          <a:cs typeface="Calibri"/>
                        </a:rPr>
                        <a:t>MPIE</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tcPr>
                </a:tc>
                <a:tc>
                  <a:txBody>
                    <a:bodyPr/>
                    <a:lstStyle/>
                    <a:p>
                      <a:pPr marR="59055" algn="ctr">
                        <a:lnSpc>
                          <a:spcPct val="100000"/>
                        </a:lnSpc>
                        <a:spcBef>
                          <a:spcPts val="295"/>
                        </a:spcBef>
                      </a:pPr>
                      <a:r>
                        <a:rPr sz="1200" b="1" spc="-5" dirty="0">
                          <a:latin typeface="Calibri"/>
                          <a:cs typeface="Calibri"/>
                        </a:rPr>
                        <a:t>Machine</a:t>
                      </a:r>
                      <a:r>
                        <a:rPr sz="1200" b="1" spc="-15" dirty="0">
                          <a:latin typeface="Calibri"/>
                          <a:cs typeface="Calibri"/>
                        </a:rPr>
                        <a:t> </a:t>
                      </a:r>
                      <a:r>
                        <a:rPr sz="1200" b="1" spc="-5" dirty="0">
                          <a:latin typeface="Calibri"/>
                          <a:cs typeface="Calibri"/>
                        </a:rPr>
                        <a:t>Previous </a:t>
                      </a:r>
                      <a:r>
                        <a:rPr sz="1200" b="1" dirty="0">
                          <a:latin typeface="Calibri"/>
                          <a:cs typeface="Calibri"/>
                        </a:rPr>
                        <a:t>Interrupt</a:t>
                      </a:r>
                      <a:r>
                        <a:rPr sz="1200" b="1" spc="-20" dirty="0">
                          <a:latin typeface="Calibri"/>
                          <a:cs typeface="Calibri"/>
                        </a:rPr>
                        <a:t> </a:t>
                      </a:r>
                      <a:r>
                        <a:rPr sz="1200" b="1" spc="-5" dirty="0">
                          <a:latin typeface="Calibri"/>
                          <a:cs typeface="Calibri"/>
                        </a:rPr>
                        <a:t>Enabler</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8"/>
                  </a:ext>
                </a:extLst>
              </a:tr>
              <a:tr h="274319">
                <a:tc>
                  <a:txBody>
                    <a:bodyPr/>
                    <a:lstStyle/>
                    <a:p>
                      <a:pPr marR="23495" algn="ctr">
                        <a:lnSpc>
                          <a:spcPct val="100000"/>
                        </a:lnSpc>
                        <a:spcBef>
                          <a:spcPts val="295"/>
                        </a:spcBef>
                      </a:pPr>
                      <a:r>
                        <a:rPr sz="1200" b="1" dirty="0">
                          <a:latin typeface="Calibri"/>
                          <a:cs typeface="Calibri"/>
                        </a:rPr>
                        <a:t>8</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R="88900" algn="ctr">
                        <a:lnSpc>
                          <a:spcPct val="100000"/>
                        </a:lnSpc>
                        <a:spcBef>
                          <a:spcPts val="295"/>
                        </a:spcBef>
                      </a:pPr>
                      <a:r>
                        <a:rPr sz="1200" b="1" spc="-5" dirty="0">
                          <a:latin typeface="Calibri"/>
                          <a:cs typeface="Calibri"/>
                        </a:rPr>
                        <a:t>SPP</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solidFill>
                      <a:srgbClr val="EBEBEB"/>
                    </a:solidFill>
                  </a:tcPr>
                </a:tc>
                <a:tc>
                  <a:txBody>
                    <a:bodyPr/>
                    <a:lstStyle/>
                    <a:p>
                      <a:pPr marR="59055" algn="ctr">
                        <a:lnSpc>
                          <a:spcPct val="100000"/>
                        </a:lnSpc>
                        <a:spcBef>
                          <a:spcPts val="295"/>
                        </a:spcBef>
                      </a:pPr>
                      <a:r>
                        <a:rPr sz="1200" b="1" spc="-5" dirty="0">
                          <a:latin typeface="Calibri"/>
                          <a:cs typeface="Calibri"/>
                        </a:rPr>
                        <a:t>Supervisor</a:t>
                      </a:r>
                      <a:r>
                        <a:rPr sz="1200" b="1" spc="-15" dirty="0">
                          <a:latin typeface="Calibri"/>
                          <a:cs typeface="Calibri"/>
                        </a:rPr>
                        <a:t> </a:t>
                      </a:r>
                      <a:r>
                        <a:rPr sz="1200" b="1" spc="-5" dirty="0">
                          <a:latin typeface="Calibri"/>
                          <a:cs typeface="Calibri"/>
                        </a:rPr>
                        <a:t>Previous</a:t>
                      </a:r>
                      <a:r>
                        <a:rPr sz="1200" b="1" spc="-20" dirty="0">
                          <a:latin typeface="Calibri"/>
                          <a:cs typeface="Calibri"/>
                        </a:rPr>
                        <a:t> </a:t>
                      </a:r>
                      <a:r>
                        <a:rPr sz="1200" b="1" spc="-5" dirty="0">
                          <a:latin typeface="Calibri"/>
                          <a:cs typeface="Calibri"/>
                        </a:rPr>
                        <a:t>Privilege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9"/>
                  </a:ext>
                </a:extLst>
              </a:tr>
              <a:tr h="274319">
                <a:tc>
                  <a:txBody>
                    <a:bodyPr/>
                    <a:lstStyle/>
                    <a:p>
                      <a:pPr marR="26034" algn="ctr">
                        <a:lnSpc>
                          <a:spcPct val="100000"/>
                        </a:lnSpc>
                        <a:spcBef>
                          <a:spcPts val="295"/>
                        </a:spcBef>
                      </a:pPr>
                      <a:r>
                        <a:rPr sz="1200" dirty="0">
                          <a:latin typeface="Calibri"/>
                          <a:cs typeface="Calibri"/>
                        </a:rPr>
                        <a:t>[10:9]</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R="88900" algn="ctr">
                        <a:lnSpc>
                          <a:spcPct val="100000"/>
                        </a:lnSpc>
                        <a:spcBef>
                          <a:spcPts val="295"/>
                        </a:spcBef>
                      </a:pPr>
                      <a:r>
                        <a:rPr sz="1200" dirty="0">
                          <a:latin typeface="Calibri"/>
                          <a:cs typeface="Calibri"/>
                        </a:rPr>
                        <a:t>Reserved</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tcPr>
                </a:tc>
                <a:tc>
                  <a:txBody>
                    <a:bodyPr/>
                    <a:lstStyle/>
                    <a:p>
                      <a:pPr>
                        <a:lnSpc>
                          <a:spcPct val="100000"/>
                        </a:lnSpc>
                      </a:pPr>
                      <a:endParaRPr sz="1300">
                        <a:latin typeface="Times New Roman"/>
                        <a:cs typeface="Times New Roman"/>
                      </a:endParaRPr>
                    </a:p>
                  </a:txBody>
                  <a:tcPr marL="0" marR="0" marT="0"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10"/>
                  </a:ext>
                </a:extLst>
              </a:tr>
              <a:tr h="274319">
                <a:tc>
                  <a:txBody>
                    <a:bodyPr/>
                    <a:lstStyle/>
                    <a:p>
                      <a:pPr marR="24130" algn="ctr">
                        <a:lnSpc>
                          <a:spcPct val="100000"/>
                        </a:lnSpc>
                        <a:spcBef>
                          <a:spcPts val="295"/>
                        </a:spcBef>
                      </a:pPr>
                      <a:r>
                        <a:rPr sz="1200" b="1" dirty="0">
                          <a:latin typeface="Calibri"/>
                          <a:cs typeface="Calibri"/>
                        </a:rPr>
                        <a:t>[12:11]</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R="88900" algn="ctr">
                        <a:lnSpc>
                          <a:spcPct val="100000"/>
                        </a:lnSpc>
                        <a:spcBef>
                          <a:spcPts val="295"/>
                        </a:spcBef>
                      </a:pPr>
                      <a:r>
                        <a:rPr sz="1200" b="1" spc="-5" dirty="0">
                          <a:latin typeface="Calibri"/>
                          <a:cs typeface="Calibri"/>
                        </a:rPr>
                        <a:t>MPP</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solidFill>
                      <a:srgbClr val="EBEBEB"/>
                    </a:solidFill>
                  </a:tcPr>
                </a:tc>
                <a:tc>
                  <a:txBody>
                    <a:bodyPr/>
                    <a:lstStyle/>
                    <a:p>
                      <a:pPr marR="59055" algn="ctr">
                        <a:lnSpc>
                          <a:spcPct val="100000"/>
                        </a:lnSpc>
                        <a:spcBef>
                          <a:spcPts val="295"/>
                        </a:spcBef>
                      </a:pPr>
                      <a:r>
                        <a:rPr sz="1200" b="1" spc="-5" dirty="0">
                          <a:latin typeface="Calibri"/>
                          <a:cs typeface="Calibri"/>
                        </a:rPr>
                        <a:t>Machine</a:t>
                      </a:r>
                      <a:r>
                        <a:rPr sz="1200" b="1" spc="-20" dirty="0">
                          <a:latin typeface="Calibri"/>
                          <a:cs typeface="Calibri"/>
                        </a:rPr>
                        <a:t> </a:t>
                      </a:r>
                      <a:r>
                        <a:rPr sz="1200" b="1" spc="-5" dirty="0">
                          <a:latin typeface="Calibri"/>
                          <a:cs typeface="Calibri"/>
                        </a:rPr>
                        <a:t>Previous</a:t>
                      </a:r>
                      <a:r>
                        <a:rPr sz="1200" b="1" spc="-10" dirty="0">
                          <a:latin typeface="Calibri"/>
                          <a:cs typeface="Calibri"/>
                        </a:rPr>
                        <a:t> </a:t>
                      </a:r>
                      <a:r>
                        <a:rPr sz="1200" b="1" spc="-5" dirty="0">
                          <a:latin typeface="Calibri"/>
                          <a:cs typeface="Calibri"/>
                        </a:rPr>
                        <a:t>Privilege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11"/>
                  </a:ext>
                </a:extLst>
              </a:tr>
            </a:tbl>
          </a:graphicData>
        </a:graphic>
      </p:graphicFrame>
      <p:graphicFrame>
        <p:nvGraphicFramePr>
          <p:cNvPr id="4" name="object 4"/>
          <p:cNvGraphicFramePr>
            <a:graphicFrameLocks noGrp="1"/>
          </p:cNvGraphicFramePr>
          <p:nvPr/>
        </p:nvGraphicFramePr>
        <p:xfrm>
          <a:off x="6292088" y="1352803"/>
          <a:ext cx="4575175" cy="3298311"/>
        </p:xfrm>
        <a:graphic>
          <a:graphicData uri="http://schemas.openxmlformats.org/drawingml/2006/table">
            <a:tbl>
              <a:tblPr firstRow="1" bandRow="1">
                <a:tableStyleId>{2D5ABB26-0587-4C30-8999-92F81FD0307C}</a:tableStyleId>
              </a:tblPr>
              <a:tblGrid>
                <a:gridCol w="1591945">
                  <a:extLst>
                    <a:ext uri="{9D8B030D-6E8A-4147-A177-3AD203B41FA5}">
                      <a16:colId xmlns:a16="http://schemas.microsoft.com/office/drawing/2014/main" val="20000"/>
                    </a:ext>
                  </a:extLst>
                </a:gridCol>
                <a:gridCol w="2983230">
                  <a:extLst>
                    <a:ext uri="{9D8B030D-6E8A-4147-A177-3AD203B41FA5}">
                      <a16:colId xmlns:a16="http://schemas.microsoft.com/office/drawing/2014/main" val="20001"/>
                    </a:ext>
                  </a:extLst>
                </a:gridCol>
              </a:tblGrid>
              <a:tr h="287020">
                <a:tc>
                  <a:txBody>
                    <a:bodyPr/>
                    <a:lstStyle/>
                    <a:p>
                      <a:pPr marL="92075">
                        <a:lnSpc>
                          <a:spcPct val="100000"/>
                        </a:lnSpc>
                        <a:spcBef>
                          <a:spcPts val="340"/>
                        </a:spcBef>
                        <a:tabLst>
                          <a:tab pos="731520" algn="l"/>
                        </a:tabLst>
                      </a:pPr>
                      <a:r>
                        <a:rPr sz="1200" b="1" dirty="0">
                          <a:solidFill>
                            <a:srgbClr val="FFFFFF"/>
                          </a:solidFill>
                          <a:latin typeface="Calibri"/>
                          <a:cs typeface="Calibri"/>
                        </a:rPr>
                        <a:t>Bits	</a:t>
                      </a:r>
                      <a:r>
                        <a:rPr sz="1200" b="1" spc="-5" dirty="0">
                          <a:solidFill>
                            <a:srgbClr val="FFFFFF"/>
                          </a:solidFill>
                          <a:latin typeface="Calibri"/>
                          <a:cs typeface="Calibri"/>
                        </a:rPr>
                        <a:t>Field</a:t>
                      </a:r>
                      <a:r>
                        <a:rPr sz="1200" b="1" spc="-30" dirty="0">
                          <a:solidFill>
                            <a:srgbClr val="FFFFFF"/>
                          </a:solidFill>
                          <a:latin typeface="Calibri"/>
                          <a:cs typeface="Calibri"/>
                        </a:rPr>
                        <a:t> </a:t>
                      </a:r>
                      <a:r>
                        <a:rPr sz="1200" b="1" spc="-5" dirty="0">
                          <a:solidFill>
                            <a:srgbClr val="FFFFFF"/>
                          </a:solidFill>
                          <a:latin typeface="Calibri"/>
                          <a:cs typeface="Calibri"/>
                        </a:rPr>
                        <a:t>Name</a:t>
                      </a:r>
                      <a:endParaRPr sz="1200">
                        <a:latin typeface="Calibri"/>
                        <a:cs typeface="Calibri"/>
                      </a:endParaRPr>
                    </a:p>
                  </a:txBody>
                  <a:tcPr marL="0" marR="0" marT="43180" marB="0">
                    <a:solidFill>
                      <a:srgbClr val="797979"/>
                    </a:solidFill>
                  </a:tcPr>
                </a:tc>
                <a:tc>
                  <a:txBody>
                    <a:bodyPr/>
                    <a:lstStyle/>
                    <a:p>
                      <a:pPr marL="144780">
                        <a:lnSpc>
                          <a:spcPct val="100000"/>
                        </a:lnSpc>
                        <a:spcBef>
                          <a:spcPts val="340"/>
                        </a:spcBef>
                      </a:pPr>
                      <a:r>
                        <a:rPr sz="1200" b="1" dirty="0">
                          <a:solidFill>
                            <a:srgbClr val="FFFFFF"/>
                          </a:solidFill>
                          <a:latin typeface="Calibri"/>
                          <a:cs typeface="Calibri"/>
                        </a:rPr>
                        <a:t>Description</a:t>
                      </a:r>
                      <a:endParaRPr sz="1200">
                        <a:latin typeface="Calibri"/>
                        <a:cs typeface="Calibri"/>
                      </a:endParaRPr>
                    </a:p>
                  </a:txBody>
                  <a:tcPr marL="0" marR="0" marT="43180" marB="0">
                    <a:solidFill>
                      <a:srgbClr val="797979"/>
                    </a:solidFill>
                  </a:tcPr>
                </a:tc>
                <a:extLst>
                  <a:ext uri="{0D108BD9-81ED-4DB2-BD59-A6C34878D82A}">
                    <a16:rowId xmlns:a16="http://schemas.microsoft.com/office/drawing/2014/main" val="10000"/>
                  </a:ext>
                </a:extLst>
              </a:tr>
              <a:tr h="267970">
                <a:tc>
                  <a:txBody>
                    <a:bodyPr/>
                    <a:lstStyle/>
                    <a:p>
                      <a:pPr marL="97155">
                        <a:lnSpc>
                          <a:spcPct val="100000"/>
                        </a:lnSpc>
                        <a:spcBef>
                          <a:spcPts val="240"/>
                        </a:spcBef>
                        <a:tabLst>
                          <a:tab pos="1071880" algn="l"/>
                        </a:tabLst>
                      </a:pPr>
                      <a:r>
                        <a:rPr sz="1200" dirty="0">
                          <a:latin typeface="Calibri"/>
                          <a:cs typeface="Calibri"/>
                        </a:rPr>
                        <a:t>[14:13]	FS</a:t>
                      </a:r>
                      <a:endParaRPr sz="1200">
                        <a:latin typeface="Calibri"/>
                        <a:cs typeface="Calibri"/>
                      </a:endParaRPr>
                    </a:p>
                  </a:txBody>
                  <a:tcPr marL="0" marR="0" marT="30480" marB="0">
                    <a:lnL w="12700">
                      <a:solidFill>
                        <a:srgbClr val="797979"/>
                      </a:solidFill>
                      <a:prstDash val="solid"/>
                    </a:lnL>
                    <a:lnB w="12700">
                      <a:solidFill>
                        <a:srgbClr val="797979"/>
                      </a:solidFill>
                      <a:prstDash val="solid"/>
                    </a:lnB>
                    <a:solidFill>
                      <a:srgbClr val="EBEBEB"/>
                    </a:solidFill>
                  </a:tcPr>
                </a:tc>
                <a:tc>
                  <a:txBody>
                    <a:bodyPr/>
                    <a:lstStyle/>
                    <a:p>
                      <a:pPr marL="911860">
                        <a:lnSpc>
                          <a:spcPct val="100000"/>
                        </a:lnSpc>
                        <a:spcBef>
                          <a:spcPts val="240"/>
                        </a:spcBef>
                      </a:pPr>
                      <a:r>
                        <a:rPr sz="1200" dirty="0">
                          <a:latin typeface="Calibri"/>
                          <a:cs typeface="Calibri"/>
                        </a:rPr>
                        <a:t>Floating</a:t>
                      </a:r>
                      <a:r>
                        <a:rPr sz="1200" spc="-45" dirty="0">
                          <a:latin typeface="Calibri"/>
                          <a:cs typeface="Calibri"/>
                        </a:rPr>
                        <a:t> </a:t>
                      </a:r>
                      <a:r>
                        <a:rPr sz="1200" dirty="0">
                          <a:latin typeface="Calibri"/>
                          <a:cs typeface="Calibri"/>
                        </a:rPr>
                        <a:t>Point</a:t>
                      </a:r>
                      <a:r>
                        <a:rPr sz="1200" spc="-40" dirty="0">
                          <a:latin typeface="Calibri"/>
                          <a:cs typeface="Calibri"/>
                        </a:rPr>
                        <a:t> </a:t>
                      </a:r>
                      <a:r>
                        <a:rPr sz="1200" dirty="0">
                          <a:latin typeface="Calibri"/>
                          <a:cs typeface="Calibri"/>
                        </a:rPr>
                        <a:t>State</a:t>
                      </a:r>
                      <a:endParaRPr sz="1200">
                        <a:latin typeface="Calibri"/>
                        <a:cs typeface="Calibri"/>
                      </a:endParaRPr>
                    </a:p>
                  </a:txBody>
                  <a:tcPr marL="0" marR="0" marT="30480" marB="0">
                    <a:lnR w="12700">
                      <a:solidFill>
                        <a:srgbClr val="797979"/>
                      </a:solidFill>
                      <a:prstDash val="solid"/>
                    </a:lnR>
                    <a:lnB w="12700">
                      <a:solidFill>
                        <a:srgbClr val="797979"/>
                      </a:solidFill>
                      <a:prstDash val="solid"/>
                    </a:lnB>
                    <a:solidFill>
                      <a:srgbClr val="EBEBEB"/>
                    </a:solidFill>
                  </a:tcPr>
                </a:tc>
                <a:extLst>
                  <a:ext uri="{0D108BD9-81ED-4DB2-BD59-A6C34878D82A}">
                    <a16:rowId xmlns:a16="http://schemas.microsoft.com/office/drawing/2014/main" val="10001"/>
                  </a:ext>
                </a:extLst>
              </a:tr>
              <a:tr h="274319">
                <a:tc>
                  <a:txBody>
                    <a:bodyPr/>
                    <a:lstStyle/>
                    <a:p>
                      <a:pPr marL="97155">
                        <a:lnSpc>
                          <a:spcPct val="100000"/>
                        </a:lnSpc>
                        <a:spcBef>
                          <a:spcPts val="290"/>
                        </a:spcBef>
                        <a:tabLst>
                          <a:tab pos="1067435" algn="l"/>
                        </a:tabLst>
                      </a:pPr>
                      <a:r>
                        <a:rPr sz="1200" dirty="0">
                          <a:latin typeface="Calibri"/>
                          <a:cs typeface="Calibri"/>
                        </a:rPr>
                        <a:t>[16:15]	XS</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675640">
                        <a:lnSpc>
                          <a:spcPct val="100000"/>
                        </a:lnSpc>
                        <a:spcBef>
                          <a:spcPts val="290"/>
                        </a:spcBef>
                      </a:pPr>
                      <a:r>
                        <a:rPr sz="1200" spc="-5" dirty="0">
                          <a:latin typeface="Calibri"/>
                          <a:cs typeface="Calibri"/>
                        </a:rPr>
                        <a:t>User</a:t>
                      </a:r>
                      <a:r>
                        <a:rPr sz="1200" spc="-10" dirty="0">
                          <a:latin typeface="Calibri"/>
                          <a:cs typeface="Calibri"/>
                        </a:rPr>
                        <a:t> </a:t>
                      </a:r>
                      <a:r>
                        <a:rPr sz="1200" dirty="0">
                          <a:latin typeface="Calibri"/>
                          <a:cs typeface="Calibri"/>
                        </a:rPr>
                        <a:t>Mode</a:t>
                      </a:r>
                      <a:r>
                        <a:rPr sz="1200" spc="-15" dirty="0">
                          <a:latin typeface="Calibri"/>
                          <a:cs typeface="Calibri"/>
                        </a:rPr>
                        <a:t> </a:t>
                      </a:r>
                      <a:r>
                        <a:rPr sz="1200" spc="-5" dirty="0">
                          <a:latin typeface="Calibri"/>
                          <a:cs typeface="Calibri"/>
                        </a:rPr>
                        <a:t>Extension</a:t>
                      </a:r>
                      <a:r>
                        <a:rPr sz="1200" spc="-20" dirty="0">
                          <a:latin typeface="Calibri"/>
                          <a:cs typeface="Calibri"/>
                        </a:rPr>
                        <a:t> </a:t>
                      </a:r>
                      <a:r>
                        <a:rPr sz="1200" dirty="0">
                          <a:latin typeface="Calibri"/>
                          <a:cs typeface="Calibri"/>
                        </a:rPr>
                        <a:t>State</a:t>
                      </a:r>
                      <a:endParaRPr sz="1200">
                        <a:latin typeface="Calibri"/>
                        <a:cs typeface="Calibri"/>
                      </a:endParaRPr>
                    </a:p>
                  </a:txBody>
                  <a:tcPr marL="0" marR="0" marT="36830"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2"/>
                  </a:ext>
                </a:extLst>
              </a:tr>
              <a:tr h="274320">
                <a:tc>
                  <a:txBody>
                    <a:bodyPr/>
                    <a:lstStyle/>
                    <a:p>
                      <a:pPr marL="241935">
                        <a:lnSpc>
                          <a:spcPct val="100000"/>
                        </a:lnSpc>
                        <a:spcBef>
                          <a:spcPts val="290"/>
                        </a:spcBef>
                        <a:tabLst>
                          <a:tab pos="933450" algn="l"/>
                        </a:tabLst>
                      </a:pPr>
                      <a:r>
                        <a:rPr sz="1200" dirty="0">
                          <a:latin typeface="Calibri"/>
                          <a:cs typeface="Calibri"/>
                        </a:rPr>
                        <a:t>17	MPRIV</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227329">
                        <a:lnSpc>
                          <a:spcPct val="100000"/>
                        </a:lnSpc>
                        <a:spcBef>
                          <a:spcPts val="290"/>
                        </a:spcBef>
                      </a:pPr>
                      <a:r>
                        <a:rPr sz="1200" dirty="0">
                          <a:latin typeface="Calibri"/>
                          <a:cs typeface="Calibri"/>
                        </a:rPr>
                        <a:t>Modify</a:t>
                      </a:r>
                      <a:r>
                        <a:rPr sz="1200" spc="-45" dirty="0">
                          <a:latin typeface="Calibri"/>
                          <a:cs typeface="Calibri"/>
                        </a:rPr>
                        <a:t> </a:t>
                      </a:r>
                      <a:r>
                        <a:rPr sz="1200" dirty="0">
                          <a:latin typeface="Calibri"/>
                          <a:cs typeface="Calibri"/>
                        </a:rPr>
                        <a:t>Privilege</a:t>
                      </a:r>
                      <a:r>
                        <a:rPr sz="1200" spc="-15" dirty="0">
                          <a:latin typeface="Calibri"/>
                          <a:cs typeface="Calibri"/>
                        </a:rPr>
                        <a:t> </a:t>
                      </a:r>
                      <a:r>
                        <a:rPr sz="1200" spc="-5" dirty="0">
                          <a:latin typeface="Calibri"/>
                          <a:cs typeface="Calibri"/>
                        </a:rPr>
                        <a:t>(access</a:t>
                      </a:r>
                      <a:r>
                        <a:rPr sz="1200" spc="30" dirty="0">
                          <a:latin typeface="Calibri"/>
                          <a:cs typeface="Calibri"/>
                        </a:rPr>
                        <a:t> </a:t>
                      </a:r>
                      <a:r>
                        <a:rPr sz="1200" spc="-5" dirty="0">
                          <a:latin typeface="Calibri"/>
                          <a:cs typeface="Calibri"/>
                        </a:rPr>
                        <a:t>memory </a:t>
                      </a:r>
                      <a:r>
                        <a:rPr sz="1200" dirty="0">
                          <a:latin typeface="Calibri"/>
                          <a:cs typeface="Calibri"/>
                        </a:rPr>
                        <a:t>as</a:t>
                      </a:r>
                      <a:r>
                        <a:rPr sz="1200" spc="-10" dirty="0">
                          <a:latin typeface="Calibri"/>
                          <a:cs typeface="Calibri"/>
                        </a:rPr>
                        <a:t> </a:t>
                      </a:r>
                      <a:r>
                        <a:rPr sz="1200" dirty="0">
                          <a:latin typeface="Calibri"/>
                          <a:cs typeface="Calibri"/>
                        </a:rPr>
                        <a:t>MPP)</a:t>
                      </a:r>
                      <a:endParaRPr sz="1200">
                        <a:latin typeface="Calibri"/>
                        <a:cs typeface="Calibri"/>
                      </a:endParaRPr>
                    </a:p>
                  </a:txBody>
                  <a:tcPr marL="0" marR="0" marT="36830"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3"/>
                  </a:ext>
                </a:extLst>
              </a:tr>
              <a:tr h="274319">
                <a:tc>
                  <a:txBody>
                    <a:bodyPr/>
                    <a:lstStyle/>
                    <a:p>
                      <a:pPr marL="241935">
                        <a:lnSpc>
                          <a:spcPct val="100000"/>
                        </a:lnSpc>
                        <a:spcBef>
                          <a:spcPts val="290"/>
                        </a:spcBef>
                        <a:tabLst>
                          <a:tab pos="993140" algn="l"/>
                        </a:tabLst>
                      </a:pPr>
                      <a:r>
                        <a:rPr sz="1200" dirty="0">
                          <a:latin typeface="Calibri"/>
                          <a:cs typeface="Calibri"/>
                        </a:rPr>
                        <a:t>18	</a:t>
                      </a:r>
                      <a:r>
                        <a:rPr sz="1200" spc="-5" dirty="0">
                          <a:latin typeface="Calibri"/>
                          <a:cs typeface="Calibri"/>
                        </a:rPr>
                        <a:t>SUM</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299085">
                        <a:lnSpc>
                          <a:spcPct val="100000"/>
                        </a:lnSpc>
                        <a:spcBef>
                          <a:spcPts val="290"/>
                        </a:spcBef>
                      </a:pPr>
                      <a:r>
                        <a:rPr sz="1200" dirty="0">
                          <a:latin typeface="Calibri"/>
                          <a:cs typeface="Calibri"/>
                        </a:rPr>
                        <a:t>Permit</a:t>
                      </a:r>
                      <a:r>
                        <a:rPr sz="1200" spc="-5" dirty="0">
                          <a:latin typeface="Calibri"/>
                          <a:cs typeface="Calibri"/>
                        </a:rPr>
                        <a:t> Supervisor</a:t>
                      </a:r>
                      <a:r>
                        <a:rPr sz="1200" spc="-35" dirty="0">
                          <a:latin typeface="Calibri"/>
                          <a:cs typeface="Calibri"/>
                        </a:rPr>
                        <a:t> </a:t>
                      </a:r>
                      <a:r>
                        <a:rPr sz="1200" spc="-5" dirty="0">
                          <a:latin typeface="Calibri"/>
                          <a:cs typeface="Calibri"/>
                        </a:rPr>
                        <a:t>User</a:t>
                      </a:r>
                      <a:r>
                        <a:rPr sz="1200" spc="5" dirty="0">
                          <a:latin typeface="Calibri"/>
                          <a:cs typeface="Calibri"/>
                        </a:rPr>
                        <a:t> </a:t>
                      </a:r>
                      <a:r>
                        <a:rPr sz="1200" dirty="0">
                          <a:latin typeface="Calibri"/>
                          <a:cs typeface="Calibri"/>
                        </a:rPr>
                        <a:t>Memory</a:t>
                      </a:r>
                      <a:r>
                        <a:rPr sz="1200" spc="-15" dirty="0">
                          <a:latin typeface="Calibri"/>
                          <a:cs typeface="Calibri"/>
                        </a:rPr>
                        <a:t> </a:t>
                      </a:r>
                      <a:r>
                        <a:rPr sz="1200" spc="-5" dirty="0">
                          <a:latin typeface="Calibri"/>
                          <a:cs typeface="Calibri"/>
                        </a:rPr>
                        <a:t>Access</a:t>
                      </a:r>
                      <a:endParaRPr sz="1200">
                        <a:latin typeface="Calibri"/>
                        <a:cs typeface="Calibri"/>
                      </a:endParaRPr>
                    </a:p>
                  </a:txBody>
                  <a:tcPr marL="0" marR="0" marT="36830"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4"/>
                  </a:ext>
                </a:extLst>
              </a:tr>
              <a:tr h="274447">
                <a:tc>
                  <a:txBody>
                    <a:bodyPr/>
                    <a:lstStyle/>
                    <a:p>
                      <a:pPr marL="241935">
                        <a:lnSpc>
                          <a:spcPct val="100000"/>
                        </a:lnSpc>
                        <a:spcBef>
                          <a:spcPts val="295"/>
                        </a:spcBef>
                        <a:tabLst>
                          <a:tab pos="995680" algn="l"/>
                        </a:tabLst>
                      </a:pPr>
                      <a:r>
                        <a:rPr sz="1200" dirty="0">
                          <a:latin typeface="Calibri"/>
                          <a:cs typeface="Calibri"/>
                        </a:rPr>
                        <a:t>19	</a:t>
                      </a:r>
                      <a:r>
                        <a:rPr sz="1200" spc="-5" dirty="0">
                          <a:latin typeface="Calibri"/>
                          <a:cs typeface="Calibri"/>
                        </a:rPr>
                        <a:t>MXR</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681990">
                        <a:lnSpc>
                          <a:spcPct val="100000"/>
                        </a:lnSpc>
                        <a:spcBef>
                          <a:spcPts val="295"/>
                        </a:spcBef>
                      </a:pPr>
                      <a:r>
                        <a:rPr sz="1200" spc="-5" dirty="0">
                          <a:latin typeface="Calibri"/>
                          <a:cs typeface="Calibri"/>
                        </a:rPr>
                        <a:t>Make</a:t>
                      </a:r>
                      <a:r>
                        <a:rPr sz="1200" spc="-10" dirty="0">
                          <a:latin typeface="Calibri"/>
                          <a:cs typeface="Calibri"/>
                        </a:rPr>
                        <a:t> </a:t>
                      </a:r>
                      <a:r>
                        <a:rPr sz="1200" spc="-5" dirty="0">
                          <a:latin typeface="Calibri"/>
                          <a:cs typeface="Calibri"/>
                        </a:rPr>
                        <a:t>Executable</a:t>
                      </a:r>
                      <a:r>
                        <a:rPr sz="1200" spc="-20" dirty="0">
                          <a:latin typeface="Calibri"/>
                          <a:cs typeface="Calibri"/>
                        </a:rPr>
                        <a:t> </a:t>
                      </a:r>
                      <a:r>
                        <a:rPr sz="1200" dirty="0">
                          <a:latin typeface="Calibri"/>
                          <a:cs typeface="Calibri"/>
                        </a:rPr>
                        <a:t>Readable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5"/>
                  </a:ext>
                </a:extLst>
              </a:tr>
              <a:tr h="274320">
                <a:tc>
                  <a:txBody>
                    <a:bodyPr/>
                    <a:lstStyle/>
                    <a:p>
                      <a:pPr marL="241935">
                        <a:lnSpc>
                          <a:spcPct val="100000"/>
                        </a:lnSpc>
                        <a:spcBef>
                          <a:spcPts val="295"/>
                        </a:spcBef>
                        <a:tabLst>
                          <a:tab pos="995680" algn="l"/>
                        </a:tabLst>
                      </a:pPr>
                      <a:r>
                        <a:rPr sz="1200" dirty="0">
                          <a:latin typeface="Calibri"/>
                          <a:cs typeface="Calibri"/>
                        </a:rPr>
                        <a:t>20	TVM</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876935">
                        <a:lnSpc>
                          <a:spcPct val="100000"/>
                        </a:lnSpc>
                        <a:spcBef>
                          <a:spcPts val="295"/>
                        </a:spcBef>
                      </a:pPr>
                      <a:r>
                        <a:rPr sz="1200" spc="-5" dirty="0">
                          <a:latin typeface="Calibri"/>
                          <a:cs typeface="Calibri"/>
                        </a:rPr>
                        <a:t>Trap</a:t>
                      </a:r>
                      <a:r>
                        <a:rPr sz="1200" spc="-35" dirty="0">
                          <a:latin typeface="Calibri"/>
                          <a:cs typeface="Calibri"/>
                        </a:rPr>
                        <a:t> </a:t>
                      </a:r>
                      <a:r>
                        <a:rPr sz="1200" dirty="0">
                          <a:latin typeface="Calibri"/>
                          <a:cs typeface="Calibri"/>
                        </a:rPr>
                        <a:t>Virtual</a:t>
                      </a:r>
                      <a:r>
                        <a:rPr sz="1200" spc="-50" dirty="0">
                          <a:latin typeface="Calibri"/>
                          <a:cs typeface="Calibri"/>
                        </a:rPr>
                        <a:t> </a:t>
                      </a:r>
                      <a:r>
                        <a:rPr sz="1200" spc="-5" dirty="0">
                          <a:latin typeface="Calibri"/>
                          <a:cs typeface="Calibri"/>
                        </a:rPr>
                        <a:t>memory</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6"/>
                  </a:ext>
                </a:extLst>
              </a:tr>
              <a:tr h="274319">
                <a:tc>
                  <a:txBody>
                    <a:bodyPr/>
                    <a:lstStyle/>
                    <a:p>
                      <a:pPr marL="241935">
                        <a:lnSpc>
                          <a:spcPct val="100000"/>
                        </a:lnSpc>
                        <a:spcBef>
                          <a:spcPts val="295"/>
                        </a:spcBef>
                        <a:tabLst>
                          <a:tab pos="1036955" algn="l"/>
                        </a:tabLst>
                      </a:pPr>
                      <a:r>
                        <a:rPr sz="1200" dirty="0">
                          <a:latin typeface="Calibri"/>
                          <a:cs typeface="Calibri"/>
                        </a:rPr>
                        <a:t>21	TW</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501650">
                        <a:lnSpc>
                          <a:spcPct val="100000"/>
                        </a:lnSpc>
                        <a:spcBef>
                          <a:spcPts val="295"/>
                        </a:spcBef>
                      </a:pPr>
                      <a:r>
                        <a:rPr sz="1200" spc="-5" dirty="0">
                          <a:latin typeface="Calibri"/>
                          <a:cs typeface="Calibri"/>
                        </a:rPr>
                        <a:t>Timeout</a:t>
                      </a:r>
                      <a:r>
                        <a:rPr sz="1200" spc="-10" dirty="0">
                          <a:latin typeface="Calibri"/>
                          <a:cs typeface="Calibri"/>
                        </a:rPr>
                        <a:t> </a:t>
                      </a:r>
                      <a:r>
                        <a:rPr sz="1200" dirty="0">
                          <a:latin typeface="Calibri"/>
                          <a:cs typeface="Calibri"/>
                        </a:rPr>
                        <a:t>Wait</a:t>
                      </a:r>
                      <a:r>
                        <a:rPr sz="1200" spc="-20" dirty="0">
                          <a:latin typeface="Calibri"/>
                          <a:cs typeface="Calibri"/>
                        </a:rPr>
                        <a:t> </a:t>
                      </a:r>
                      <a:r>
                        <a:rPr sz="1200" spc="-5" dirty="0">
                          <a:latin typeface="Calibri"/>
                          <a:cs typeface="Calibri"/>
                        </a:rPr>
                        <a:t>(traps</a:t>
                      </a:r>
                      <a:r>
                        <a:rPr sz="1200" spc="-15" dirty="0">
                          <a:latin typeface="Calibri"/>
                          <a:cs typeface="Calibri"/>
                        </a:rPr>
                        <a:t> </a:t>
                      </a:r>
                      <a:r>
                        <a:rPr sz="1200" dirty="0">
                          <a:latin typeface="Calibri"/>
                          <a:cs typeface="Calibri"/>
                        </a:rPr>
                        <a:t>S-Mode</a:t>
                      </a:r>
                      <a:r>
                        <a:rPr sz="1200" spc="-35" dirty="0">
                          <a:latin typeface="Calibri"/>
                          <a:cs typeface="Calibri"/>
                        </a:rPr>
                        <a:t> </a:t>
                      </a:r>
                      <a:r>
                        <a:rPr sz="1200" spc="-5" dirty="0">
                          <a:latin typeface="Calibri"/>
                          <a:cs typeface="Calibri"/>
                        </a:rPr>
                        <a:t>wfi)</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7"/>
                  </a:ext>
                </a:extLst>
              </a:tr>
              <a:tr h="274320">
                <a:tc>
                  <a:txBody>
                    <a:bodyPr/>
                    <a:lstStyle/>
                    <a:p>
                      <a:pPr marL="241935">
                        <a:lnSpc>
                          <a:spcPct val="100000"/>
                        </a:lnSpc>
                        <a:spcBef>
                          <a:spcPts val="295"/>
                        </a:spcBef>
                        <a:tabLst>
                          <a:tab pos="1029335" algn="l"/>
                        </a:tabLst>
                      </a:pPr>
                      <a:r>
                        <a:rPr sz="1200" dirty="0">
                          <a:latin typeface="Calibri"/>
                          <a:cs typeface="Calibri"/>
                        </a:rPr>
                        <a:t>22	</a:t>
                      </a:r>
                      <a:r>
                        <a:rPr sz="1200" spc="-5" dirty="0">
                          <a:latin typeface="Calibri"/>
                          <a:cs typeface="Calibri"/>
                        </a:rPr>
                        <a:t>TSR</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53340" algn="ctr">
                        <a:lnSpc>
                          <a:spcPct val="100000"/>
                        </a:lnSpc>
                        <a:spcBef>
                          <a:spcPts val="295"/>
                        </a:spcBef>
                      </a:pPr>
                      <a:r>
                        <a:rPr sz="1200" spc="-5" dirty="0">
                          <a:latin typeface="Calibri"/>
                          <a:cs typeface="Calibri"/>
                        </a:rPr>
                        <a:t>Trap</a:t>
                      </a:r>
                      <a:r>
                        <a:rPr sz="1200" spc="-50" dirty="0">
                          <a:latin typeface="Calibri"/>
                          <a:cs typeface="Calibri"/>
                        </a:rPr>
                        <a:t> </a:t>
                      </a:r>
                      <a:r>
                        <a:rPr sz="1200" spc="-5" dirty="0">
                          <a:latin typeface="Calibri"/>
                          <a:cs typeface="Calibri"/>
                        </a:rPr>
                        <a:t>SRET</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8"/>
                  </a:ext>
                </a:extLst>
              </a:tr>
              <a:tr h="274319">
                <a:tc gridSpan="2">
                  <a:txBody>
                    <a:bodyPr/>
                    <a:lstStyle/>
                    <a:p>
                      <a:pPr marL="97155">
                        <a:lnSpc>
                          <a:spcPct val="100000"/>
                        </a:lnSpc>
                        <a:spcBef>
                          <a:spcPts val="295"/>
                        </a:spcBef>
                        <a:tabLst>
                          <a:tab pos="855980" algn="l"/>
                        </a:tabLst>
                      </a:pPr>
                      <a:r>
                        <a:rPr sz="1200" dirty="0">
                          <a:latin typeface="Calibri"/>
                          <a:cs typeface="Calibri"/>
                        </a:rPr>
                        <a:t>[23:30]	Reserved</a:t>
                      </a:r>
                      <a:endParaRPr sz="1200">
                        <a:latin typeface="Calibri"/>
                        <a:cs typeface="Calibri"/>
                      </a:endParaRPr>
                    </a:p>
                  </a:txBody>
                  <a:tcPr marL="0" marR="0" marT="37465" marB="0">
                    <a:lnL w="12700">
                      <a:solidFill>
                        <a:srgbClr val="797979"/>
                      </a:solidFill>
                      <a:prstDash val="solid"/>
                    </a:lnL>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tc hMerge="1">
                  <a:txBody>
                    <a:bodyPr/>
                    <a:lstStyle/>
                    <a:p>
                      <a:endParaRPr/>
                    </a:p>
                  </a:txBody>
                  <a:tcPr marL="0" marR="0" marT="0" marB="0"/>
                </a:tc>
                <a:extLst>
                  <a:ext uri="{0D108BD9-81ED-4DB2-BD59-A6C34878D82A}">
                    <a16:rowId xmlns:a16="http://schemas.microsoft.com/office/drawing/2014/main" val="10009"/>
                  </a:ext>
                </a:extLst>
              </a:tr>
              <a:tr h="274319">
                <a:tc>
                  <a:txBody>
                    <a:bodyPr/>
                    <a:lstStyle/>
                    <a:p>
                      <a:pPr marL="194945">
                        <a:lnSpc>
                          <a:spcPct val="100000"/>
                        </a:lnSpc>
                        <a:spcBef>
                          <a:spcPts val="295"/>
                        </a:spcBef>
                        <a:tabLst>
                          <a:tab pos="1059815" algn="l"/>
                        </a:tabLst>
                      </a:pPr>
                      <a:r>
                        <a:rPr sz="1200" dirty="0">
                          <a:latin typeface="Calibri"/>
                          <a:cs typeface="Calibri"/>
                        </a:rPr>
                        <a:t>[31]	SD</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424180">
                        <a:lnSpc>
                          <a:spcPct val="100000"/>
                        </a:lnSpc>
                        <a:spcBef>
                          <a:spcPts val="295"/>
                        </a:spcBef>
                      </a:pPr>
                      <a:r>
                        <a:rPr sz="1200" dirty="0">
                          <a:latin typeface="Calibri"/>
                          <a:cs typeface="Calibri"/>
                        </a:rPr>
                        <a:t>State</a:t>
                      </a:r>
                      <a:r>
                        <a:rPr sz="1200" spc="-30" dirty="0">
                          <a:latin typeface="Calibri"/>
                          <a:cs typeface="Calibri"/>
                        </a:rPr>
                        <a:t> </a:t>
                      </a:r>
                      <a:r>
                        <a:rPr sz="1200" dirty="0">
                          <a:latin typeface="Calibri"/>
                          <a:cs typeface="Calibri"/>
                        </a:rPr>
                        <a:t>Dirty</a:t>
                      </a:r>
                      <a:r>
                        <a:rPr sz="1200" spc="-30" dirty="0">
                          <a:latin typeface="Calibri"/>
                          <a:cs typeface="Calibri"/>
                        </a:rPr>
                        <a:t> </a:t>
                      </a:r>
                      <a:r>
                        <a:rPr sz="1200" spc="-5" dirty="0">
                          <a:latin typeface="Calibri"/>
                          <a:cs typeface="Calibri"/>
                        </a:rPr>
                        <a:t>(FS </a:t>
                      </a:r>
                      <a:r>
                        <a:rPr sz="1200" dirty="0">
                          <a:latin typeface="Calibri"/>
                          <a:cs typeface="Calibri"/>
                        </a:rPr>
                        <a:t>and</a:t>
                      </a:r>
                      <a:r>
                        <a:rPr sz="1200" spc="-20" dirty="0">
                          <a:latin typeface="Calibri"/>
                          <a:cs typeface="Calibri"/>
                        </a:rPr>
                        <a:t> </a:t>
                      </a:r>
                      <a:r>
                        <a:rPr sz="1200" spc="-5" dirty="0">
                          <a:latin typeface="Calibri"/>
                          <a:cs typeface="Calibri"/>
                        </a:rPr>
                        <a:t>XS</a:t>
                      </a:r>
                      <a:r>
                        <a:rPr sz="1200" dirty="0">
                          <a:latin typeface="Calibri"/>
                          <a:cs typeface="Calibri"/>
                        </a:rPr>
                        <a:t> </a:t>
                      </a:r>
                      <a:r>
                        <a:rPr sz="1200" spc="-5" dirty="0">
                          <a:latin typeface="Calibri"/>
                          <a:cs typeface="Calibri"/>
                        </a:rPr>
                        <a:t>summary</a:t>
                      </a:r>
                      <a:r>
                        <a:rPr sz="1200" spc="-15" dirty="0">
                          <a:latin typeface="Calibri"/>
                          <a:cs typeface="Calibri"/>
                        </a:rPr>
                        <a:t> </a:t>
                      </a:r>
                      <a:r>
                        <a:rPr sz="1200" dirty="0">
                          <a:latin typeface="Calibri"/>
                          <a:cs typeface="Calibri"/>
                        </a:rPr>
                        <a:t>bit)</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10"/>
                  </a:ext>
                </a:extLst>
              </a:tr>
              <a:tr h="274319">
                <a:tc gridSpan="2">
                  <a:txBody>
                    <a:bodyPr/>
                    <a:lstStyle/>
                    <a:p>
                      <a:pPr>
                        <a:lnSpc>
                          <a:spcPct val="100000"/>
                        </a:lnSpc>
                      </a:pPr>
                      <a:endParaRPr sz="1300">
                        <a:latin typeface="Times New Roman"/>
                        <a:cs typeface="Times New Roman"/>
                      </a:endParaRPr>
                    </a:p>
                  </a:txBody>
                  <a:tcPr marL="0" marR="0" marT="0" marB="0">
                    <a:lnL w="12700">
                      <a:solidFill>
                        <a:srgbClr val="797979"/>
                      </a:solidFill>
                      <a:prstDash val="solid"/>
                    </a:lnL>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tc hMerge="1">
                  <a:txBody>
                    <a:bodyPr/>
                    <a:lstStyle/>
                    <a:p>
                      <a:endParaRPr/>
                    </a:p>
                  </a:txBody>
                  <a:tcPr marL="0" marR="0" marT="0" marB="0"/>
                </a:tc>
                <a:extLst>
                  <a:ext uri="{0D108BD9-81ED-4DB2-BD59-A6C34878D82A}">
                    <a16:rowId xmlns:a16="http://schemas.microsoft.com/office/drawing/2014/main" val="10011"/>
                  </a:ext>
                </a:extLst>
              </a:tr>
            </a:tbl>
          </a:graphicData>
        </a:graphic>
      </p:graphicFrame>
      <p:sp>
        <p:nvSpPr>
          <p:cNvPr id="5" name="object 5"/>
          <p:cNvSpPr txBox="1"/>
          <p:nvPr/>
        </p:nvSpPr>
        <p:spPr>
          <a:xfrm>
            <a:off x="962050" y="4751039"/>
            <a:ext cx="9426575" cy="1580515"/>
          </a:xfrm>
          <a:prstGeom prst="rect">
            <a:avLst/>
          </a:prstGeom>
        </p:spPr>
        <p:txBody>
          <a:bodyPr vert="horz" wrap="square" lIns="0" tIns="43815" rIns="0" bIns="0" rtlCol="0">
            <a:spAutoFit/>
          </a:bodyPr>
          <a:lstStyle/>
          <a:p>
            <a:pPr marL="689610" algn="ctr">
              <a:lnSpc>
                <a:spcPct val="100000"/>
              </a:lnSpc>
              <a:spcBef>
                <a:spcPts val="345"/>
              </a:spcBef>
            </a:pPr>
            <a:r>
              <a:rPr sz="1100" dirty="0">
                <a:solidFill>
                  <a:srgbClr val="C53927"/>
                </a:solidFill>
                <a:latin typeface="Calibri"/>
                <a:cs typeface="Calibri"/>
              </a:rPr>
              <a:t>RV32</a:t>
            </a:r>
            <a:r>
              <a:rPr sz="1100" spc="10" dirty="0">
                <a:solidFill>
                  <a:srgbClr val="C53927"/>
                </a:solidFill>
                <a:latin typeface="Calibri"/>
                <a:cs typeface="Calibri"/>
              </a:rPr>
              <a:t> </a:t>
            </a:r>
            <a:r>
              <a:rPr sz="1100" i="1" dirty="0">
                <a:solidFill>
                  <a:srgbClr val="C53927"/>
                </a:solidFill>
                <a:latin typeface="Calibri"/>
                <a:cs typeface="Calibri"/>
              </a:rPr>
              <a:t>mstatus</a:t>
            </a:r>
            <a:r>
              <a:rPr sz="1100" i="1" spc="-45" dirty="0">
                <a:solidFill>
                  <a:srgbClr val="C53927"/>
                </a:solidFill>
                <a:latin typeface="Calibri"/>
                <a:cs typeface="Calibri"/>
              </a:rPr>
              <a:t> </a:t>
            </a:r>
            <a:r>
              <a:rPr sz="1100" spc="-5" dirty="0">
                <a:solidFill>
                  <a:srgbClr val="C53927"/>
                </a:solidFill>
                <a:latin typeface="Calibri"/>
                <a:cs typeface="Calibri"/>
              </a:rPr>
              <a:t>CSR</a:t>
            </a:r>
            <a:endParaRPr sz="1100">
              <a:latin typeface="Calibri"/>
              <a:cs typeface="Calibri"/>
            </a:endParaRPr>
          </a:p>
          <a:p>
            <a:pPr marL="469265" indent="-457200">
              <a:lnSpc>
                <a:spcPct val="100000"/>
              </a:lnSpc>
              <a:spcBef>
                <a:spcPts val="345"/>
              </a:spcBef>
              <a:buFont typeface="Arial MT"/>
              <a:buChar char="•"/>
              <a:tabLst>
                <a:tab pos="469265" algn="l"/>
                <a:tab pos="469900" algn="l"/>
              </a:tabLst>
            </a:pPr>
            <a:r>
              <a:rPr sz="1600" b="1" spc="-5" dirty="0">
                <a:solidFill>
                  <a:srgbClr val="3B3B3B"/>
                </a:solidFill>
                <a:latin typeface="Calibri"/>
                <a:cs typeface="Calibri"/>
              </a:rPr>
              <a:t>M/S/U</a:t>
            </a:r>
            <a:r>
              <a:rPr sz="1600" b="1" spc="25" dirty="0">
                <a:solidFill>
                  <a:srgbClr val="3B3B3B"/>
                </a:solidFill>
                <a:latin typeface="Calibri"/>
                <a:cs typeface="Calibri"/>
              </a:rPr>
              <a:t> </a:t>
            </a:r>
            <a:r>
              <a:rPr sz="1600" b="1" spc="-10" dirty="0">
                <a:solidFill>
                  <a:srgbClr val="3B3B3B"/>
                </a:solidFill>
                <a:latin typeface="Calibri"/>
                <a:cs typeface="Calibri"/>
              </a:rPr>
              <a:t>IE</a:t>
            </a:r>
            <a:r>
              <a:rPr sz="1600" b="1" spc="15" dirty="0">
                <a:solidFill>
                  <a:srgbClr val="3B3B3B"/>
                </a:solidFill>
                <a:latin typeface="Calibri"/>
                <a:cs typeface="Calibri"/>
              </a:rPr>
              <a:t> </a:t>
            </a:r>
            <a:r>
              <a:rPr sz="1600" b="1" spc="-5" dirty="0">
                <a:solidFill>
                  <a:srgbClr val="3B3B3B"/>
                </a:solidFill>
                <a:latin typeface="Calibri"/>
                <a:cs typeface="Calibri"/>
              </a:rPr>
              <a:t>–</a:t>
            </a:r>
            <a:r>
              <a:rPr sz="1600" b="1" spc="10" dirty="0">
                <a:solidFill>
                  <a:srgbClr val="3B3B3B"/>
                </a:solidFill>
                <a:latin typeface="Calibri"/>
                <a:cs typeface="Calibri"/>
              </a:rPr>
              <a:t> </a:t>
            </a:r>
            <a:r>
              <a:rPr sz="1600" b="1" spc="-5" dirty="0">
                <a:solidFill>
                  <a:srgbClr val="3B3B3B"/>
                </a:solidFill>
                <a:latin typeface="Calibri"/>
                <a:cs typeface="Calibri"/>
              </a:rPr>
              <a:t>Global </a:t>
            </a:r>
            <a:r>
              <a:rPr sz="1600" b="1" spc="-10" dirty="0">
                <a:solidFill>
                  <a:srgbClr val="3B3B3B"/>
                </a:solidFill>
                <a:latin typeface="Calibri"/>
                <a:cs typeface="Calibri"/>
              </a:rPr>
              <a:t>Interrupt</a:t>
            </a:r>
            <a:r>
              <a:rPr sz="1600" b="1" spc="60" dirty="0">
                <a:solidFill>
                  <a:srgbClr val="3B3B3B"/>
                </a:solidFill>
                <a:latin typeface="Calibri"/>
                <a:cs typeface="Calibri"/>
              </a:rPr>
              <a:t> </a:t>
            </a:r>
            <a:r>
              <a:rPr sz="1600" b="1" spc="-5" dirty="0">
                <a:solidFill>
                  <a:srgbClr val="3B3B3B"/>
                </a:solidFill>
                <a:latin typeface="Calibri"/>
                <a:cs typeface="Calibri"/>
              </a:rPr>
              <a:t>Enables</a:t>
            </a:r>
            <a:r>
              <a:rPr sz="1600" b="1" spc="5" dirty="0">
                <a:solidFill>
                  <a:srgbClr val="3B3B3B"/>
                </a:solidFill>
                <a:latin typeface="Calibri"/>
                <a:cs typeface="Calibri"/>
              </a:rPr>
              <a:t> </a:t>
            </a:r>
            <a:r>
              <a:rPr sz="1600" b="1" spc="-5" dirty="0">
                <a:solidFill>
                  <a:srgbClr val="3B3B3B"/>
                </a:solidFill>
                <a:latin typeface="Calibri"/>
                <a:cs typeface="Calibri"/>
              </a:rPr>
              <a:t>for</a:t>
            </a:r>
            <a:r>
              <a:rPr sz="1600" b="1" spc="20" dirty="0">
                <a:solidFill>
                  <a:srgbClr val="3B3B3B"/>
                </a:solidFill>
                <a:latin typeface="Calibri"/>
                <a:cs typeface="Calibri"/>
              </a:rPr>
              <a:t> </a:t>
            </a:r>
            <a:r>
              <a:rPr sz="1600" b="1" spc="-10" dirty="0">
                <a:solidFill>
                  <a:srgbClr val="3B3B3B"/>
                </a:solidFill>
                <a:latin typeface="Calibri"/>
                <a:cs typeface="Calibri"/>
              </a:rPr>
              <a:t>Modes</a:t>
            </a:r>
            <a:r>
              <a:rPr sz="1600" b="1" spc="10" dirty="0">
                <a:solidFill>
                  <a:srgbClr val="3B3B3B"/>
                </a:solidFill>
                <a:latin typeface="Calibri"/>
                <a:cs typeface="Calibri"/>
              </a:rPr>
              <a:t> </a:t>
            </a:r>
            <a:r>
              <a:rPr sz="1600" b="1" spc="-5" dirty="0">
                <a:solidFill>
                  <a:srgbClr val="3B3B3B"/>
                </a:solidFill>
                <a:latin typeface="Calibri"/>
                <a:cs typeface="Calibri"/>
              </a:rPr>
              <a:t>which</a:t>
            </a:r>
            <a:r>
              <a:rPr sz="1600" b="1" spc="5" dirty="0">
                <a:solidFill>
                  <a:srgbClr val="3B3B3B"/>
                </a:solidFill>
                <a:latin typeface="Calibri"/>
                <a:cs typeface="Calibri"/>
              </a:rPr>
              <a:t> </a:t>
            </a:r>
            <a:r>
              <a:rPr sz="1600" b="1" spc="-10" dirty="0">
                <a:solidFill>
                  <a:srgbClr val="3B3B3B"/>
                </a:solidFill>
                <a:latin typeface="Calibri"/>
                <a:cs typeface="Calibri"/>
              </a:rPr>
              <a:t>supports</a:t>
            </a:r>
            <a:r>
              <a:rPr sz="1600" b="1" spc="40" dirty="0">
                <a:solidFill>
                  <a:srgbClr val="3B3B3B"/>
                </a:solidFill>
                <a:latin typeface="Calibri"/>
                <a:cs typeface="Calibri"/>
              </a:rPr>
              <a:t> </a:t>
            </a:r>
            <a:r>
              <a:rPr sz="1600" b="1" spc="-5" dirty="0">
                <a:solidFill>
                  <a:srgbClr val="3B3B3B"/>
                </a:solidFill>
                <a:latin typeface="Calibri"/>
                <a:cs typeface="Calibri"/>
              </a:rPr>
              <a:t>interrupts</a:t>
            </a:r>
            <a:endParaRPr sz="1600">
              <a:latin typeface="Calibri"/>
              <a:cs typeface="Calibri"/>
            </a:endParaRPr>
          </a:p>
          <a:p>
            <a:pPr marL="469265" indent="-457200">
              <a:lnSpc>
                <a:spcPct val="100000"/>
              </a:lnSpc>
              <a:spcBef>
                <a:spcPts val="305"/>
              </a:spcBef>
              <a:buFont typeface="Arial MT"/>
              <a:buChar char="•"/>
              <a:tabLst>
                <a:tab pos="469265" algn="l"/>
                <a:tab pos="469900" algn="l"/>
              </a:tabLst>
            </a:pPr>
            <a:r>
              <a:rPr sz="1600" b="1" spc="-5" dirty="0">
                <a:solidFill>
                  <a:srgbClr val="3B3B3B"/>
                </a:solidFill>
                <a:latin typeface="Calibri"/>
                <a:cs typeface="Calibri"/>
              </a:rPr>
              <a:t>M/S/U</a:t>
            </a:r>
            <a:r>
              <a:rPr sz="1600" b="1" spc="20" dirty="0">
                <a:solidFill>
                  <a:srgbClr val="3B3B3B"/>
                </a:solidFill>
                <a:latin typeface="Calibri"/>
                <a:cs typeface="Calibri"/>
              </a:rPr>
              <a:t> </a:t>
            </a:r>
            <a:r>
              <a:rPr sz="1600" b="1" spc="-5" dirty="0">
                <a:solidFill>
                  <a:srgbClr val="3B3B3B"/>
                </a:solidFill>
                <a:latin typeface="Calibri"/>
                <a:cs typeface="Calibri"/>
              </a:rPr>
              <a:t>PIE</a:t>
            </a:r>
            <a:r>
              <a:rPr sz="1600" b="1" spc="15" dirty="0">
                <a:solidFill>
                  <a:srgbClr val="3B3B3B"/>
                </a:solidFill>
                <a:latin typeface="Calibri"/>
                <a:cs typeface="Calibri"/>
              </a:rPr>
              <a:t> </a:t>
            </a:r>
            <a:r>
              <a:rPr sz="1600" b="1" spc="-5" dirty="0">
                <a:solidFill>
                  <a:srgbClr val="3B3B3B"/>
                </a:solidFill>
                <a:latin typeface="Calibri"/>
                <a:cs typeface="Calibri"/>
              </a:rPr>
              <a:t>– Encodes</a:t>
            </a:r>
            <a:r>
              <a:rPr sz="1600" b="1" spc="25" dirty="0">
                <a:solidFill>
                  <a:srgbClr val="3B3B3B"/>
                </a:solidFill>
                <a:latin typeface="Calibri"/>
                <a:cs typeface="Calibri"/>
              </a:rPr>
              <a:t> </a:t>
            </a:r>
            <a:r>
              <a:rPr sz="1600" b="1" spc="-10" dirty="0">
                <a:solidFill>
                  <a:srgbClr val="3B3B3B"/>
                </a:solidFill>
                <a:latin typeface="Calibri"/>
                <a:cs typeface="Calibri"/>
              </a:rPr>
              <a:t>the</a:t>
            </a:r>
            <a:r>
              <a:rPr sz="1600" b="1" spc="-5" dirty="0">
                <a:solidFill>
                  <a:srgbClr val="3B3B3B"/>
                </a:solidFill>
                <a:latin typeface="Calibri"/>
                <a:cs typeface="Calibri"/>
              </a:rPr>
              <a:t> state</a:t>
            </a:r>
            <a:r>
              <a:rPr sz="1600" b="1" dirty="0">
                <a:solidFill>
                  <a:srgbClr val="3B3B3B"/>
                </a:solidFill>
                <a:latin typeface="Calibri"/>
                <a:cs typeface="Calibri"/>
              </a:rPr>
              <a:t> </a:t>
            </a:r>
            <a:r>
              <a:rPr sz="1600" b="1" spc="-5" dirty="0">
                <a:solidFill>
                  <a:srgbClr val="3B3B3B"/>
                </a:solidFill>
                <a:latin typeface="Calibri"/>
                <a:cs typeface="Calibri"/>
              </a:rPr>
              <a:t>of</a:t>
            </a:r>
            <a:r>
              <a:rPr sz="1600" b="1" spc="5" dirty="0">
                <a:solidFill>
                  <a:srgbClr val="3B3B3B"/>
                </a:solidFill>
                <a:latin typeface="Calibri"/>
                <a:cs typeface="Calibri"/>
              </a:rPr>
              <a:t> </a:t>
            </a:r>
            <a:r>
              <a:rPr sz="1600" b="1" spc="-5" dirty="0">
                <a:solidFill>
                  <a:srgbClr val="3B3B3B"/>
                </a:solidFill>
                <a:latin typeface="Calibri"/>
                <a:cs typeface="Calibri"/>
              </a:rPr>
              <a:t>interrupt</a:t>
            </a:r>
            <a:r>
              <a:rPr sz="1600" b="1" spc="35" dirty="0">
                <a:solidFill>
                  <a:srgbClr val="3B3B3B"/>
                </a:solidFill>
                <a:latin typeface="Calibri"/>
                <a:cs typeface="Calibri"/>
              </a:rPr>
              <a:t> </a:t>
            </a:r>
            <a:r>
              <a:rPr sz="1600" b="1" spc="-10" dirty="0">
                <a:solidFill>
                  <a:srgbClr val="3B3B3B"/>
                </a:solidFill>
                <a:latin typeface="Calibri"/>
                <a:cs typeface="Calibri"/>
              </a:rPr>
              <a:t>enables</a:t>
            </a:r>
            <a:r>
              <a:rPr sz="1600" b="1" dirty="0">
                <a:solidFill>
                  <a:srgbClr val="3B3B3B"/>
                </a:solidFill>
                <a:latin typeface="Calibri"/>
                <a:cs typeface="Calibri"/>
              </a:rPr>
              <a:t> </a:t>
            </a:r>
            <a:r>
              <a:rPr sz="1600" b="1" spc="-5" dirty="0">
                <a:solidFill>
                  <a:srgbClr val="3B3B3B"/>
                </a:solidFill>
                <a:latin typeface="Calibri"/>
                <a:cs typeface="Calibri"/>
              </a:rPr>
              <a:t>prior</a:t>
            </a:r>
            <a:r>
              <a:rPr sz="1600" b="1" spc="25" dirty="0">
                <a:solidFill>
                  <a:srgbClr val="3B3B3B"/>
                </a:solidFill>
                <a:latin typeface="Calibri"/>
                <a:cs typeface="Calibri"/>
              </a:rPr>
              <a:t> </a:t>
            </a:r>
            <a:r>
              <a:rPr sz="1600" b="1" spc="-5" dirty="0">
                <a:solidFill>
                  <a:srgbClr val="3B3B3B"/>
                </a:solidFill>
                <a:latin typeface="Calibri"/>
                <a:cs typeface="Calibri"/>
              </a:rPr>
              <a:t>to</a:t>
            </a:r>
            <a:r>
              <a:rPr sz="1600" b="1" dirty="0">
                <a:solidFill>
                  <a:srgbClr val="3B3B3B"/>
                </a:solidFill>
                <a:latin typeface="Calibri"/>
                <a:cs typeface="Calibri"/>
              </a:rPr>
              <a:t> an</a:t>
            </a:r>
            <a:r>
              <a:rPr sz="1600" b="1" spc="5" dirty="0">
                <a:solidFill>
                  <a:srgbClr val="3B3B3B"/>
                </a:solidFill>
                <a:latin typeface="Calibri"/>
                <a:cs typeface="Calibri"/>
              </a:rPr>
              <a:t> </a:t>
            </a:r>
            <a:r>
              <a:rPr sz="1600" b="1" spc="-5" dirty="0">
                <a:solidFill>
                  <a:srgbClr val="3B3B3B"/>
                </a:solidFill>
                <a:latin typeface="Calibri"/>
                <a:cs typeface="Calibri"/>
              </a:rPr>
              <a:t>interrupt.</a:t>
            </a:r>
            <a:endParaRPr sz="1600">
              <a:latin typeface="Calibri"/>
              <a:cs typeface="Calibri"/>
            </a:endParaRPr>
          </a:p>
          <a:p>
            <a:pPr marL="1003300" lvl="1" indent="-382270">
              <a:lnSpc>
                <a:spcPct val="100000"/>
              </a:lnSpc>
              <a:spcBef>
                <a:spcPts val="305"/>
              </a:spcBef>
              <a:buFont typeface="Arial MT"/>
              <a:buChar char="–"/>
              <a:tabLst>
                <a:tab pos="1003300" algn="l"/>
                <a:tab pos="1003935" algn="l"/>
              </a:tabLst>
            </a:pPr>
            <a:r>
              <a:rPr sz="1400" spc="-5" dirty="0">
                <a:solidFill>
                  <a:srgbClr val="797979"/>
                </a:solidFill>
                <a:latin typeface="Calibri"/>
                <a:cs typeface="Calibri"/>
              </a:rPr>
              <a:t>These</a:t>
            </a:r>
            <a:r>
              <a:rPr sz="1400" spc="5" dirty="0">
                <a:solidFill>
                  <a:srgbClr val="797979"/>
                </a:solidFill>
                <a:latin typeface="Calibri"/>
                <a:cs typeface="Calibri"/>
              </a:rPr>
              <a:t> </a:t>
            </a:r>
            <a:r>
              <a:rPr sz="1400" spc="-5" dirty="0">
                <a:solidFill>
                  <a:srgbClr val="797979"/>
                </a:solidFill>
                <a:latin typeface="Calibri"/>
                <a:cs typeface="Calibri"/>
              </a:rPr>
              <a:t>bits</a:t>
            </a:r>
            <a:r>
              <a:rPr sz="1400" spc="10" dirty="0">
                <a:solidFill>
                  <a:srgbClr val="797979"/>
                </a:solidFill>
                <a:latin typeface="Calibri"/>
                <a:cs typeface="Calibri"/>
              </a:rPr>
              <a:t> </a:t>
            </a:r>
            <a:r>
              <a:rPr sz="1400" spc="-5" dirty="0">
                <a:solidFill>
                  <a:srgbClr val="797979"/>
                </a:solidFill>
                <a:latin typeface="Calibri"/>
                <a:cs typeface="Calibri"/>
              </a:rPr>
              <a:t>can</a:t>
            </a:r>
            <a:r>
              <a:rPr sz="1400" spc="5" dirty="0">
                <a:solidFill>
                  <a:srgbClr val="797979"/>
                </a:solidFill>
                <a:latin typeface="Calibri"/>
                <a:cs typeface="Calibri"/>
              </a:rPr>
              <a:t> </a:t>
            </a:r>
            <a:r>
              <a:rPr sz="1400" dirty="0">
                <a:solidFill>
                  <a:srgbClr val="797979"/>
                </a:solidFill>
                <a:latin typeface="Calibri"/>
                <a:cs typeface="Calibri"/>
              </a:rPr>
              <a:t>also</a:t>
            </a:r>
            <a:r>
              <a:rPr sz="1400" spc="10" dirty="0">
                <a:solidFill>
                  <a:srgbClr val="797979"/>
                </a:solidFill>
                <a:latin typeface="Calibri"/>
                <a:cs typeface="Calibri"/>
              </a:rPr>
              <a:t> </a:t>
            </a:r>
            <a:r>
              <a:rPr sz="1400" spc="-5" dirty="0">
                <a:solidFill>
                  <a:srgbClr val="797979"/>
                </a:solidFill>
                <a:latin typeface="Calibri"/>
                <a:cs typeface="Calibri"/>
              </a:rPr>
              <a:t>be</a:t>
            </a:r>
            <a:r>
              <a:rPr sz="1400" spc="5" dirty="0">
                <a:solidFill>
                  <a:srgbClr val="797979"/>
                </a:solidFill>
                <a:latin typeface="Calibri"/>
                <a:cs typeface="Calibri"/>
              </a:rPr>
              <a:t> </a:t>
            </a:r>
            <a:r>
              <a:rPr sz="1400" dirty="0">
                <a:solidFill>
                  <a:srgbClr val="797979"/>
                </a:solidFill>
                <a:latin typeface="Calibri"/>
                <a:cs typeface="Calibri"/>
              </a:rPr>
              <a:t>written</a:t>
            </a:r>
            <a:r>
              <a:rPr sz="1400" spc="5" dirty="0">
                <a:solidFill>
                  <a:srgbClr val="797979"/>
                </a:solidFill>
                <a:latin typeface="Calibri"/>
                <a:cs typeface="Calibri"/>
              </a:rPr>
              <a:t> </a:t>
            </a:r>
            <a:r>
              <a:rPr sz="1400" dirty="0">
                <a:solidFill>
                  <a:srgbClr val="797979"/>
                </a:solidFill>
                <a:latin typeface="Calibri"/>
                <a:cs typeface="Calibri"/>
              </a:rPr>
              <a:t>to</a:t>
            </a:r>
            <a:r>
              <a:rPr sz="1400" spc="10" dirty="0">
                <a:solidFill>
                  <a:srgbClr val="797979"/>
                </a:solidFill>
                <a:latin typeface="Calibri"/>
                <a:cs typeface="Calibri"/>
              </a:rPr>
              <a:t> </a:t>
            </a:r>
            <a:r>
              <a:rPr sz="1400" dirty="0">
                <a:solidFill>
                  <a:srgbClr val="797979"/>
                </a:solidFill>
                <a:latin typeface="Calibri"/>
                <a:cs typeface="Calibri"/>
              </a:rPr>
              <a:t>in</a:t>
            </a:r>
            <a:r>
              <a:rPr sz="1400" spc="-10" dirty="0">
                <a:solidFill>
                  <a:srgbClr val="797979"/>
                </a:solidFill>
                <a:latin typeface="Calibri"/>
                <a:cs typeface="Calibri"/>
              </a:rPr>
              <a:t> </a:t>
            </a:r>
            <a:r>
              <a:rPr sz="1400" spc="-5" dirty="0">
                <a:solidFill>
                  <a:srgbClr val="797979"/>
                </a:solidFill>
                <a:latin typeface="Calibri"/>
                <a:cs typeface="Calibri"/>
              </a:rPr>
              <a:t>order</a:t>
            </a:r>
            <a:r>
              <a:rPr sz="1400" dirty="0">
                <a:solidFill>
                  <a:srgbClr val="797979"/>
                </a:solidFill>
                <a:latin typeface="Calibri"/>
                <a:cs typeface="Calibri"/>
              </a:rPr>
              <a:t> to</a:t>
            </a:r>
            <a:r>
              <a:rPr sz="1400" spc="10" dirty="0">
                <a:solidFill>
                  <a:srgbClr val="797979"/>
                </a:solidFill>
                <a:latin typeface="Calibri"/>
                <a:cs typeface="Calibri"/>
              </a:rPr>
              <a:t> </a:t>
            </a:r>
            <a:r>
              <a:rPr sz="1400" spc="-5" dirty="0">
                <a:solidFill>
                  <a:srgbClr val="797979"/>
                </a:solidFill>
                <a:latin typeface="Calibri"/>
                <a:cs typeface="Calibri"/>
              </a:rPr>
              <a:t>enable</a:t>
            </a:r>
            <a:r>
              <a:rPr sz="1400" spc="20" dirty="0">
                <a:solidFill>
                  <a:srgbClr val="797979"/>
                </a:solidFill>
                <a:latin typeface="Calibri"/>
                <a:cs typeface="Calibri"/>
              </a:rPr>
              <a:t> </a:t>
            </a:r>
            <a:r>
              <a:rPr sz="1400" spc="-5" dirty="0">
                <a:solidFill>
                  <a:srgbClr val="797979"/>
                </a:solidFill>
                <a:latin typeface="Calibri"/>
                <a:cs typeface="Calibri"/>
              </a:rPr>
              <a:t>interrupts</a:t>
            </a:r>
            <a:r>
              <a:rPr sz="1400" spc="20" dirty="0">
                <a:solidFill>
                  <a:srgbClr val="797979"/>
                </a:solidFill>
                <a:latin typeface="Calibri"/>
                <a:cs typeface="Calibri"/>
              </a:rPr>
              <a:t> </a:t>
            </a:r>
            <a:r>
              <a:rPr sz="1400" dirty="0">
                <a:solidFill>
                  <a:srgbClr val="797979"/>
                </a:solidFill>
                <a:latin typeface="Calibri"/>
                <a:cs typeface="Calibri"/>
              </a:rPr>
              <a:t>when</a:t>
            </a:r>
            <a:r>
              <a:rPr sz="1400" spc="5" dirty="0">
                <a:solidFill>
                  <a:srgbClr val="797979"/>
                </a:solidFill>
                <a:latin typeface="Calibri"/>
                <a:cs typeface="Calibri"/>
              </a:rPr>
              <a:t> </a:t>
            </a:r>
            <a:r>
              <a:rPr sz="1400" spc="-5" dirty="0">
                <a:solidFill>
                  <a:srgbClr val="797979"/>
                </a:solidFill>
                <a:latin typeface="Calibri"/>
                <a:cs typeface="Calibri"/>
              </a:rPr>
              <a:t>returning</a:t>
            </a:r>
            <a:r>
              <a:rPr sz="1400" spc="10" dirty="0">
                <a:solidFill>
                  <a:srgbClr val="797979"/>
                </a:solidFill>
                <a:latin typeface="Calibri"/>
                <a:cs typeface="Calibri"/>
              </a:rPr>
              <a:t> </a:t>
            </a:r>
            <a:r>
              <a:rPr sz="1400" dirty="0">
                <a:solidFill>
                  <a:srgbClr val="797979"/>
                </a:solidFill>
                <a:latin typeface="Calibri"/>
                <a:cs typeface="Calibri"/>
              </a:rPr>
              <a:t>to</a:t>
            </a:r>
            <a:r>
              <a:rPr sz="1400" spc="5" dirty="0">
                <a:solidFill>
                  <a:srgbClr val="797979"/>
                </a:solidFill>
                <a:latin typeface="Calibri"/>
                <a:cs typeface="Calibri"/>
              </a:rPr>
              <a:t> </a:t>
            </a:r>
            <a:r>
              <a:rPr sz="1400" dirty="0">
                <a:solidFill>
                  <a:srgbClr val="797979"/>
                </a:solidFill>
                <a:latin typeface="Calibri"/>
                <a:cs typeface="Calibri"/>
              </a:rPr>
              <a:t>lower</a:t>
            </a:r>
            <a:r>
              <a:rPr sz="1400" spc="-10" dirty="0">
                <a:solidFill>
                  <a:srgbClr val="797979"/>
                </a:solidFill>
                <a:latin typeface="Calibri"/>
                <a:cs typeface="Calibri"/>
              </a:rPr>
              <a:t> </a:t>
            </a:r>
            <a:r>
              <a:rPr sz="1400" dirty="0">
                <a:solidFill>
                  <a:srgbClr val="797979"/>
                </a:solidFill>
                <a:latin typeface="Calibri"/>
                <a:cs typeface="Calibri"/>
              </a:rPr>
              <a:t>privilege</a:t>
            </a:r>
            <a:r>
              <a:rPr sz="1400" spc="15" dirty="0">
                <a:solidFill>
                  <a:srgbClr val="797979"/>
                </a:solidFill>
                <a:latin typeface="Calibri"/>
                <a:cs typeface="Calibri"/>
              </a:rPr>
              <a:t> </a:t>
            </a:r>
            <a:r>
              <a:rPr sz="1400" spc="-5" dirty="0">
                <a:solidFill>
                  <a:srgbClr val="797979"/>
                </a:solidFill>
                <a:latin typeface="Calibri"/>
                <a:cs typeface="Calibri"/>
              </a:rPr>
              <a:t>modes</a:t>
            </a:r>
            <a:endParaRPr sz="1400">
              <a:latin typeface="Calibri"/>
              <a:cs typeface="Calibri"/>
            </a:endParaRPr>
          </a:p>
          <a:p>
            <a:pPr marL="469265" indent="-457200">
              <a:lnSpc>
                <a:spcPct val="100000"/>
              </a:lnSpc>
              <a:spcBef>
                <a:spcPts val="295"/>
              </a:spcBef>
              <a:buFont typeface="Arial MT"/>
              <a:buChar char="•"/>
              <a:tabLst>
                <a:tab pos="469265" algn="l"/>
                <a:tab pos="469900" algn="l"/>
              </a:tabLst>
            </a:pPr>
            <a:r>
              <a:rPr sz="1600" b="1" spc="-5" dirty="0">
                <a:solidFill>
                  <a:srgbClr val="3B3B3B"/>
                </a:solidFill>
                <a:latin typeface="Calibri"/>
                <a:cs typeface="Calibri"/>
              </a:rPr>
              <a:t>M/S</a:t>
            </a:r>
            <a:r>
              <a:rPr sz="1600" b="1" spc="15" dirty="0">
                <a:solidFill>
                  <a:srgbClr val="3B3B3B"/>
                </a:solidFill>
                <a:latin typeface="Calibri"/>
                <a:cs typeface="Calibri"/>
              </a:rPr>
              <a:t> </a:t>
            </a:r>
            <a:r>
              <a:rPr sz="1600" b="1" spc="-5" dirty="0">
                <a:solidFill>
                  <a:srgbClr val="3B3B3B"/>
                </a:solidFill>
                <a:latin typeface="Calibri"/>
                <a:cs typeface="Calibri"/>
              </a:rPr>
              <a:t>PP</a:t>
            </a:r>
            <a:r>
              <a:rPr sz="1600" b="1" spc="5" dirty="0">
                <a:solidFill>
                  <a:srgbClr val="3B3B3B"/>
                </a:solidFill>
                <a:latin typeface="Calibri"/>
                <a:cs typeface="Calibri"/>
              </a:rPr>
              <a:t> </a:t>
            </a:r>
            <a:r>
              <a:rPr sz="1600" b="1" spc="-5" dirty="0">
                <a:solidFill>
                  <a:srgbClr val="3B3B3B"/>
                </a:solidFill>
                <a:latin typeface="Calibri"/>
                <a:cs typeface="Calibri"/>
              </a:rPr>
              <a:t>– Encodes</a:t>
            </a:r>
            <a:r>
              <a:rPr sz="1600" b="1" spc="20" dirty="0">
                <a:solidFill>
                  <a:srgbClr val="3B3B3B"/>
                </a:solidFill>
                <a:latin typeface="Calibri"/>
                <a:cs typeface="Calibri"/>
              </a:rPr>
              <a:t> </a:t>
            </a:r>
            <a:r>
              <a:rPr sz="1600" b="1" spc="-10" dirty="0">
                <a:solidFill>
                  <a:srgbClr val="3B3B3B"/>
                </a:solidFill>
                <a:latin typeface="Calibri"/>
                <a:cs typeface="Calibri"/>
              </a:rPr>
              <a:t>the</a:t>
            </a:r>
            <a:r>
              <a:rPr sz="1600" b="1" spc="5" dirty="0">
                <a:solidFill>
                  <a:srgbClr val="3B3B3B"/>
                </a:solidFill>
                <a:latin typeface="Calibri"/>
                <a:cs typeface="Calibri"/>
              </a:rPr>
              <a:t> </a:t>
            </a:r>
            <a:r>
              <a:rPr sz="1600" b="1" spc="-5" dirty="0">
                <a:solidFill>
                  <a:srgbClr val="3B3B3B"/>
                </a:solidFill>
                <a:latin typeface="Calibri"/>
                <a:cs typeface="Calibri"/>
              </a:rPr>
              <a:t>privilege level</a:t>
            </a:r>
            <a:r>
              <a:rPr sz="1600" b="1" spc="-25" dirty="0">
                <a:solidFill>
                  <a:srgbClr val="3B3B3B"/>
                </a:solidFill>
                <a:latin typeface="Calibri"/>
                <a:cs typeface="Calibri"/>
              </a:rPr>
              <a:t> </a:t>
            </a:r>
            <a:r>
              <a:rPr sz="1600" b="1" spc="-5" dirty="0">
                <a:solidFill>
                  <a:srgbClr val="3B3B3B"/>
                </a:solidFill>
                <a:latin typeface="Calibri"/>
                <a:cs typeface="Calibri"/>
              </a:rPr>
              <a:t>prior</a:t>
            </a:r>
            <a:r>
              <a:rPr sz="1600" b="1" spc="25" dirty="0">
                <a:solidFill>
                  <a:srgbClr val="3B3B3B"/>
                </a:solidFill>
                <a:latin typeface="Calibri"/>
                <a:cs typeface="Calibri"/>
              </a:rPr>
              <a:t> </a:t>
            </a:r>
            <a:r>
              <a:rPr sz="1600" b="1" spc="-5" dirty="0">
                <a:solidFill>
                  <a:srgbClr val="3B3B3B"/>
                </a:solidFill>
                <a:latin typeface="Calibri"/>
                <a:cs typeface="Calibri"/>
              </a:rPr>
              <a:t>to</a:t>
            </a:r>
            <a:r>
              <a:rPr sz="1600" b="1" spc="-10" dirty="0">
                <a:solidFill>
                  <a:srgbClr val="3B3B3B"/>
                </a:solidFill>
                <a:latin typeface="Calibri"/>
                <a:cs typeface="Calibri"/>
              </a:rPr>
              <a:t> the</a:t>
            </a:r>
            <a:r>
              <a:rPr sz="1600" b="1" spc="5" dirty="0">
                <a:solidFill>
                  <a:srgbClr val="3B3B3B"/>
                </a:solidFill>
                <a:latin typeface="Calibri"/>
                <a:cs typeface="Calibri"/>
              </a:rPr>
              <a:t> </a:t>
            </a:r>
            <a:r>
              <a:rPr sz="1600" b="1" spc="-5" dirty="0">
                <a:solidFill>
                  <a:srgbClr val="3B3B3B"/>
                </a:solidFill>
                <a:latin typeface="Calibri"/>
                <a:cs typeface="Calibri"/>
              </a:rPr>
              <a:t>previous</a:t>
            </a:r>
            <a:r>
              <a:rPr sz="1600" b="1" spc="15" dirty="0">
                <a:solidFill>
                  <a:srgbClr val="3B3B3B"/>
                </a:solidFill>
                <a:latin typeface="Calibri"/>
                <a:cs typeface="Calibri"/>
              </a:rPr>
              <a:t> </a:t>
            </a:r>
            <a:r>
              <a:rPr sz="1600" b="1" spc="-5" dirty="0">
                <a:solidFill>
                  <a:srgbClr val="3B3B3B"/>
                </a:solidFill>
                <a:latin typeface="Calibri"/>
                <a:cs typeface="Calibri"/>
              </a:rPr>
              <a:t>interrupt</a:t>
            </a:r>
            <a:endParaRPr sz="1600">
              <a:latin typeface="Calibri"/>
              <a:cs typeface="Calibri"/>
            </a:endParaRPr>
          </a:p>
          <a:p>
            <a:pPr marL="1003300" lvl="1" indent="-382270">
              <a:lnSpc>
                <a:spcPct val="100000"/>
              </a:lnSpc>
              <a:spcBef>
                <a:spcPts val="305"/>
              </a:spcBef>
              <a:buFont typeface="Arial MT"/>
              <a:buChar char="–"/>
              <a:tabLst>
                <a:tab pos="1003300" algn="l"/>
                <a:tab pos="1003935" algn="l"/>
              </a:tabLst>
            </a:pPr>
            <a:r>
              <a:rPr sz="1400" spc="-5" dirty="0">
                <a:solidFill>
                  <a:srgbClr val="797979"/>
                </a:solidFill>
                <a:latin typeface="Calibri"/>
                <a:cs typeface="Calibri"/>
              </a:rPr>
              <a:t>These</a:t>
            </a:r>
            <a:r>
              <a:rPr sz="1400" spc="5" dirty="0">
                <a:solidFill>
                  <a:srgbClr val="797979"/>
                </a:solidFill>
                <a:latin typeface="Calibri"/>
                <a:cs typeface="Calibri"/>
              </a:rPr>
              <a:t> </a:t>
            </a:r>
            <a:r>
              <a:rPr sz="1400" spc="-5" dirty="0">
                <a:solidFill>
                  <a:srgbClr val="797979"/>
                </a:solidFill>
                <a:latin typeface="Calibri"/>
                <a:cs typeface="Calibri"/>
              </a:rPr>
              <a:t>bits</a:t>
            </a:r>
            <a:r>
              <a:rPr sz="1400" spc="10" dirty="0">
                <a:solidFill>
                  <a:srgbClr val="797979"/>
                </a:solidFill>
                <a:latin typeface="Calibri"/>
                <a:cs typeface="Calibri"/>
              </a:rPr>
              <a:t> </a:t>
            </a:r>
            <a:r>
              <a:rPr sz="1400" spc="-5" dirty="0">
                <a:solidFill>
                  <a:srgbClr val="797979"/>
                </a:solidFill>
                <a:latin typeface="Calibri"/>
                <a:cs typeface="Calibri"/>
              </a:rPr>
              <a:t>can</a:t>
            </a:r>
            <a:r>
              <a:rPr sz="1400" spc="10" dirty="0">
                <a:solidFill>
                  <a:srgbClr val="797979"/>
                </a:solidFill>
                <a:latin typeface="Calibri"/>
                <a:cs typeface="Calibri"/>
              </a:rPr>
              <a:t> </a:t>
            </a:r>
            <a:r>
              <a:rPr sz="1400" dirty="0">
                <a:solidFill>
                  <a:srgbClr val="797979"/>
                </a:solidFill>
                <a:latin typeface="Calibri"/>
                <a:cs typeface="Calibri"/>
              </a:rPr>
              <a:t>also</a:t>
            </a:r>
            <a:r>
              <a:rPr sz="1400" spc="5" dirty="0">
                <a:solidFill>
                  <a:srgbClr val="797979"/>
                </a:solidFill>
                <a:latin typeface="Calibri"/>
                <a:cs typeface="Calibri"/>
              </a:rPr>
              <a:t> </a:t>
            </a:r>
            <a:r>
              <a:rPr sz="1400" spc="-5" dirty="0">
                <a:solidFill>
                  <a:srgbClr val="797979"/>
                </a:solidFill>
                <a:latin typeface="Calibri"/>
                <a:cs typeface="Calibri"/>
              </a:rPr>
              <a:t>be</a:t>
            </a:r>
            <a:r>
              <a:rPr sz="1400" spc="5" dirty="0">
                <a:solidFill>
                  <a:srgbClr val="797979"/>
                </a:solidFill>
                <a:latin typeface="Calibri"/>
                <a:cs typeface="Calibri"/>
              </a:rPr>
              <a:t> </a:t>
            </a:r>
            <a:r>
              <a:rPr sz="1400" dirty="0">
                <a:solidFill>
                  <a:srgbClr val="797979"/>
                </a:solidFill>
                <a:latin typeface="Calibri"/>
                <a:cs typeface="Calibri"/>
              </a:rPr>
              <a:t>written</a:t>
            </a:r>
            <a:r>
              <a:rPr sz="1400" spc="10" dirty="0">
                <a:solidFill>
                  <a:srgbClr val="797979"/>
                </a:solidFill>
                <a:latin typeface="Calibri"/>
                <a:cs typeface="Calibri"/>
              </a:rPr>
              <a:t> </a:t>
            </a:r>
            <a:r>
              <a:rPr sz="1400" dirty="0">
                <a:solidFill>
                  <a:srgbClr val="797979"/>
                </a:solidFill>
                <a:latin typeface="Calibri"/>
                <a:cs typeface="Calibri"/>
              </a:rPr>
              <a:t>to</a:t>
            </a:r>
            <a:r>
              <a:rPr sz="1400" spc="5" dirty="0">
                <a:solidFill>
                  <a:srgbClr val="797979"/>
                </a:solidFill>
                <a:latin typeface="Calibri"/>
                <a:cs typeface="Calibri"/>
              </a:rPr>
              <a:t> </a:t>
            </a:r>
            <a:r>
              <a:rPr sz="1400" dirty="0">
                <a:solidFill>
                  <a:srgbClr val="797979"/>
                </a:solidFill>
                <a:latin typeface="Calibri"/>
                <a:cs typeface="Calibri"/>
              </a:rPr>
              <a:t>in</a:t>
            </a:r>
            <a:r>
              <a:rPr sz="1400" spc="-10" dirty="0">
                <a:solidFill>
                  <a:srgbClr val="797979"/>
                </a:solidFill>
                <a:latin typeface="Calibri"/>
                <a:cs typeface="Calibri"/>
              </a:rPr>
              <a:t> </a:t>
            </a:r>
            <a:r>
              <a:rPr sz="1400" spc="-5" dirty="0">
                <a:solidFill>
                  <a:srgbClr val="797979"/>
                </a:solidFill>
                <a:latin typeface="Calibri"/>
                <a:cs typeface="Calibri"/>
              </a:rPr>
              <a:t>order</a:t>
            </a:r>
            <a:r>
              <a:rPr sz="1400" spc="5" dirty="0">
                <a:solidFill>
                  <a:srgbClr val="797979"/>
                </a:solidFill>
                <a:latin typeface="Calibri"/>
                <a:cs typeface="Calibri"/>
              </a:rPr>
              <a:t> </a:t>
            </a:r>
            <a:r>
              <a:rPr sz="1400" dirty="0">
                <a:solidFill>
                  <a:srgbClr val="797979"/>
                </a:solidFill>
                <a:latin typeface="Calibri"/>
                <a:cs typeface="Calibri"/>
              </a:rPr>
              <a:t>to</a:t>
            </a:r>
            <a:r>
              <a:rPr sz="1400" spc="5" dirty="0">
                <a:solidFill>
                  <a:srgbClr val="797979"/>
                </a:solidFill>
                <a:latin typeface="Calibri"/>
                <a:cs typeface="Calibri"/>
              </a:rPr>
              <a:t> </a:t>
            </a:r>
            <a:r>
              <a:rPr sz="1400" spc="-5" dirty="0">
                <a:solidFill>
                  <a:srgbClr val="797979"/>
                </a:solidFill>
                <a:latin typeface="Calibri"/>
                <a:cs typeface="Calibri"/>
              </a:rPr>
              <a:t>enter</a:t>
            </a:r>
            <a:r>
              <a:rPr sz="1400" spc="10" dirty="0">
                <a:solidFill>
                  <a:srgbClr val="797979"/>
                </a:solidFill>
                <a:latin typeface="Calibri"/>
                <a:cs typeface="Calibri"/>
              </a:rPr>
              <a:t> </a:t>
            </a:r>
            <a:r>
              <a:rPr sz="1400" dirty="0">
                <a:solidFill>
                  <a:srgbClr val="797979"/>
                </a:solidFill>
                <a:latin typeface="Calibri"/>
                <a:cs typeface="Calibri"/>
              </a:rPr>
              <a:t>a</a:t>
            </a:r>
            <a:r>
              <a:rPr sz="1400" spc="15" dirty="0">
                <a:solidFill>
                  <a:srgbClr val="797979"/>
                </a:solidFill>
                <a:latin typeface="Calibri"/>
                <a:cs typeface="Calibri"/>
              </a:rPr>
              <a:t> </a:t>
            </a:r>
            <a:r>
              <a:rPr sz="1400" dirty="0">
                <a:solidFill>
                  <a:srgbClr val="797979"/>
                </a:solidFill>
                <a:latin typeface="Calibri"/>
                <a:cs typeface="Calibri"/>
              </a:rPr>
              <a:t>lower</a:t>
            </a:r>
            <a:r>
              <a:rPr sz="1400" spc="-25" dirty="0">
                <a:solidFill>
                  <a:srgbClr val="797979"/>
                </a:solidFill>
                <a:latin typeface="Calibri"/>
                <a:cs typeface="Calibri"/>
              </a:rPr>
              <a:t> </a:t>
            </a:r>
            <a:r>
              <a:rPr sz="1400" dirty="0">
                <a:solidFill>
                  <a:srgbClr val="797979"/>
                </a:solidFill>
                <a:latin typeface="Calibri"/>
                <a:cs typeface="Calibri"/>
              </a:rPr>
              <a:t>privilege</a:t>
            </a:r>
            <a:r>
              <a:rPr sz="1400" spc="20" dirty="0">
                <a:solidFill>
                  <a:srgbClr val="797979"/>
                </a:solidFill>
                <a:latin typeface="Calibri"/>
                <a:cs typeface="Calibri"/>
              </a:rPr>
              <a:t> </a:t>
            </a:r>
            <a:r>
              <a:rPr sz="1400" spc="-5" dirty="0">
                <a:solidFill>
                  <a:srgbClr val="797979"/>
                </a:solidFill>
                <a:latin typeface="Calibri"/>
                <a:cs typeface="Calibri"/>
              </a:rPr>
              <a:t>mode </a:t>
            </a:r>
            <a:r>
              <a:rPr sz="1400" dirty="0">
                <a:solidFill>
                  <a:srgbClr val="797979"/>
                </a:solidFill>
                <a:latin typeface="Calibri"/>
                <a:cs typeface="Calibri"/>
              </a:rPr>
              <a:t>when</a:t>
            </a:r>
            <a:r>
              <a:rPr sz="1400" spc="-10" dirty="0">
                <a:solidFill>
                  <a:srgbClr val="797979"/>
                </a:solidFill>
                <a:latin typeface="Calibri"/>
                <a:cs typeface="Calibri"/>
              </a:rPr>
              <a:t> </a:t>
            </a:r>
            <a:r>
              <a:rPr sz="1400" spc="-5" dirty="0">
                <a:solidFill>
                  <a:srgbClr val="797979"/>
                </a:solidFill>
                <a:latin typeface="Calibri"/>
                <a:cs typeface="Calibri"/>
              </a:rPr>
              <a:t>executing</a:t>
            </a:r>
            <a:r>
              <a:rPr sz="1400" spc="35" dirty="0">
                <a:solidFill>
                  <a:srgbClr val="797979"/>
                </a:solidFill>
                <a:latin typeface="Calibri"/>
                <a:cs typeface="Calibri"/>
              </a:rPr>
              <a:t> </a:t>
            </a:r>
            <a:r>
              <a:rPr sz="1400" dirty="0">
                <a:solidFill>
                  <a:srgbClr val="797979"/>
                </a:solidFill>
                <a:latin typeface="Calibri"/>
                <a:cs typeface="Calibri"/>
              </a:rPr>
              <a:t>MRET</a:t>
            </a:r>
            <a:r>
              <a:rPr sz="1400" spc="-5" dirty="0">
                <a:solidFill>
                  <a:srgbClr val="797979"/>
                </a:solidFill>
                <a:latin typeface="Calibri"/>
                <a:cs typeface="Calibri"/>
              </a:rPr>
              <a:t> or</a:t>
            </a:r>
            <a:r>
              <a:rPr sz="1400" spc="-10" dirty="0">
                <a:solidFill>
                  <a:srgbClr val="797979"/>
                </a:solidFill>
                <a:latin typeface="Calibri"/>
                <a:cs typeface="Calibri"/>
              </a:rPr>
              <a:t> </a:t>
            </a:r>
            <a:r>
              <a:rPr sz="1400" dirty="0">
                <a:solidFill>
                  <a:srgbClr val="797979"/>
                </a:solidFill>
                <a:latin typeface="Calibri"/>
                <a:cs typeface="Calibri"/>
              </a:rPr>
              <a:t>SRET</a:t>
            </a:r>
            <a:r>
              <a:rPr sz="1400" spc="-10" dirty="0">
                <a:solidFill>
                  <a:srgbClr val="797979"/>
                </a:solidFill>
                <a:latin typeface="Calibri"/>
                <a:cs typeface="Calibri"/>
              </a:rPr>
              <a:t> </a:t>
            </a:r>
            <a:r>
              <a:rPr sz="1400" spc="-5" dirty="0">
                <a:solidFill>
                  <a:srgbClr val="797979"/>
                </a:solidFill>
                <a:latin typeface="Calibri"/>
                <a:cs typeface="Calibri"/>
              </a:rPr>
              <a:t>instructions</a:t>
            </a:r>
            <a:endParaRPr sz="1400">
              <a:latin typeface="Calibri"/>
              <a:cs typeface="Calibri"/>
            </a:endParaRPr>
          </a:p>
        </p:txBody>
      </p:sp>
      <p:sp>
        <p:nvSpPr>
          <p:cNvPr id="7" name="Left Brace 6">
            <a:extLst>
              <a:ext uri="{FF2B5EF4-FFF2-40B4-BE49-F238E27FC236}">
                <a16:creationId xmlns:a16="http://schemas.microsoft.com/office/drawing/2014/main" id="{872B8C45-8903-8E43-EBCA-BF44D147BA87}"/>
              </a:ext>
            </a:extLst>
          </p:cNvPr>
          <p:cNvSpPr/>
          <p:nvPr/>
        </p:nvSpPr>
        <p:spPr>
          <a:xfrm>
            <a:off x="962050" y="1583703"/>
            <a:ext cx="274701" cy="21681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4057D70C-AD5B-DF55-6B91-260B81697E97}"/>
              </a:ext>
            </a:extLst>
          </p:cNvPr>
          <p:cNvSpPr txBox="1"/>
          <p:nvPr/>
        </p:nvSpPr>
        <p:spPr>
          <a:xfrm>
            <a:off x="238344" y="2249633"/>
            <a:ext cx="815146" cy="1015663"/>
          </a:xfrm>
          <a:prstGeom prst="rect">
            <a:avLst/>
          </a:prstGeom>
          <a:noFill/>
        </p:spPr>
        <p:txBody>
          <a:bodyPr wrap="square" rtlCol="0">
            <a:spAutoFit/>
          </a:bodyPr>
          <a:lstStyle/>
          <a:p>
            <a:r>
              <a:rPr lang="en-US" sz="1200" dirty="0"/>
              <a:t>Interrupt Specific Bits for different Modes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3490" y="16870"/>
            <a:ext cx="9099178" cy="689932"/>
          </a:xfrm>
          <a:prstGeom prst="rect">
            <a:avLst/>
          </a:prstGeom>
        </p:spPr>
        <p:txBody>
          <a:bodyPr vert="horz" wrap="square" lIns="0" tIns="12700" rIns="0" bIns="0" rtlCol="0">
            <a:spAutoFit/>
          </a:bodyPr>
          <a:lstStyle/>
          <a:p>
            <a:pPr marL="12700">
              <a:lnSpc>
                <a:spcPct val="100000"/>
              </a:lnSpc>
              <a:spcBef>
                <a:spcPts val="100"/>
              </a:spcBef>
            </a:pPr>
            <a:r>
              <a:rPr spc="-60" dirty="0"/>
              <a:t>M</a:t>
            </a:r>
            <a:r>
              <a:rPr spc="-55" dirty="0"/>
              <a:t>a</a:t>
            </a:r>
            <a:r>
              <a:rPr spc="-20" dirty="0"/>
              <a:t>c</a:t>
            </a:r>
            <a:r>
              <a:rPr spc="-35" dirty="0"/>
              <a:t>h</a:t>
            </a:r>
            <a:r>
              <a:rPr spc="-75" dirty="0"/>
              <a:t>ine</a:t>
            </a:r>
            <a:r>
              <a:rPr spc="-155" dirty="0"/>
              <a:t> </a:t>
            </a:r>
            <a:r>
              <a:rPr spc="-525" dirty="0"/>
              <a:t>I</a:t>
            </a:r>
            <a:r>
              <a:rPr spc="-60" dirty="0"/>
              <a:t>nt</a:t>
            </a:r>
            <a:r>
              <a:rPr spc="-75" dirty="0"/>
              <a:t>e</a:t>
            </a:r>
            <a:r>
              <a:rPr spc="-110" dirty="0"/>
              <a:t>rr</a:t>
            </a:r>
            <a:r>
              <a:rPr spc="-175" dirty="0"/>
              <a:t>u</a:t>
            </a:r>
            <a:r>
              <a:rPr spc="-35" dirty="0"/>
              <a:t>pt</a:t>
            </a:r>
            <a:r>
              <a:rPr spc="-130" dirty="0"/>
              <a:t> </a:t>
            </a:r>
            <a:r>
              <a:rPr spc="-55" dirty="0"/>
              <a:t>Ca</a:t>
            </a:r>
            <a:r>
              <a:rPr spc="-65" dirty="0"/>
              <a:t>u</a:t>
            </a:r>
            <a:r>
              <a:rPr spc="-114" dirty="0"/>
              <a:t>se</a:t>
            </a:r>
            <a:r>
              <a:rPr spc="-150" dirty="0"/>
              <a:t> </a:t>
            </a:r>
            <a:r>
              <a:rPr spc="-75" dirty="0"/>
              <a:t>C</a:t>
            </a:r>
            <a:r>
              <a:rPr spc="-70" dirty="0"/>
              <a:t>S</a:t>
            </a:r>
            <a:r>
              <a:rPr spc="-114" dirty="0"/>
              <a:t>R</a:t>
            </a:r>
            <a:r>
              <a:rPr spc="-165" dirty="0"/>
              <a:t> </a:t>
            </a:r>
            <a:r>
              <a:rPr spc="-445" dirty="0"/>
              <a:t>(</a:t>
            </a:r>
            <a:r>
              <a:rPr i="1" spc="-5" dirty="0">
                <a:latin typeface="Verdana"/>
                <a:cs typeface="Verdana"/>
              </a:rPr>
              <a:t>mca</a:t>
            </a:r>
            <a:r>
              <a:rPr i="1" spc="-20" dirty="0">
                <a:latin typeface="Verdana"/>
                <a:cs typeface="Verdana"/>
              </a:rPr>
              <a:t>u</a:t>
            </a:r>
            <a:r>
              <a:rPr i="1" spc="-229" dirty="0">
                <a:latin typeface="Verdana"/>
                <a:cs typeface="Verdana"/>
              </a:rPr>
              <a:t>se)</a:t>
            </a:r>
          </a:p>
        </p:txBody>
      </p:sp>
      <p:sp>
        <p:nvSpPr>
          <p:cNvPr id="8" name="object 8"/>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lnSpc>
                  <a:spcPct val="100000"/>
                </a:lnSpc>
                <a:spcBef>
                  <a:spcPts val="5"/>
                </a:spcBef>
              </a:pPr>
              <a:t>85</a:t>
            </a:fld>
            <a:endParaRPr dirty="0"/>
          </a:p>
        </p:txBody>
      </p:sp>
      <p:sp>
        <p:nvSpPr>
          <p:cNvPr id="3" name="object 3"/>
          <p:cNvSpPr txBox="1"/>
          <p:nvPr/>
        </p:nvSpPr>
        <p:spPr>
          <a:xfrm>
            <a:off x="825500" y="1301876"/>
            <a:ext cx="4607560" cy="1600835"/>
          </a:xfrm>
          <a:prstGeom prst="rect">
            <a:avLst/>
          </a:prstGeom>
        </p:spPr>
        <p:txBody>
          <a:bodyPr vert="horz" wrap="square" lIns="0" tIns="13335" rIns="0" bIns="0" rtlCol="0">
            <a:spAutoFit/>
          </a:bodyPr>
          <a:lstStyle/>
          <a:p>
            <a:pPr marL="469900" indent="-457834">
              <a:lnSpc>
                <a:spcPct val="100000"/>
              </a:lnSpc>
              <a:spcBef>
                <a:spcPts val="105"/>
              </a:spcBef>
              <a:buFont typeface="Arial MT"/>
              <a:buChar char="•"/>
              <a:tabLst>
                <a:tab pos="469900" algn="l"/>
                <a:tab pos="470534" algn="l"/>
              </a:tabLst>
            </a:pPr>
            <a:r>
              <a:rPr sz="2000" b="1" dirty="0">
                <a:solidFill>
                  <a:srgbClr val="3B3B3B"/>
                </a:solidFill>
                <a:latin typeface="Calibri"/>
                <a:cs typeface="Calibri"/>
              </a:rPr>
              <a:t>Interrupts</a:t>
            </a:r>
            <a:r>
              <a:rPr sz="2000" b="1" spc="-40" dirty="0">
                <a:solidFill>
                  <a:srgbClr val="3B3B3B"/>
                </a:solidFill>
                <a:latin typeface="Calibri"/>
                <a:cs typeface="Calibri"/>
              </a:rPr>
              <a:t> </a:t>
            </a:r>
            <a:r>
              <a:rPr sz="2000" b="1" spc="-5" dirty="0">
                <a:solidFill>
                  <a:srgbClr val="3B3B3B"/>
                </a:solidFill>
                <a:latin typeface="Calibri"/>
                <a:cs typeface="Calibri"/>
              </a:rPr>
              <a:t>are</a:t>
            </a:r>
            <a:r>
              <a:rPr sz="2000" b="1" spc="5" dirty="0">
                <a:solidFill>
                  <a:srgbClr val="3B3B3B"/>
                </a:solidFill>
                <a:latin typeface="Calibri"/>
                <a:cs typeface="Calibri"/>
              </a:rPr>
              <a:t> </a:t>
            </a:r>
            <a:r>
              <a:rPr sz="2000" b="1" dirty="0">
                <a:solidFill>
                  <a:srgbClr val="3B3B3B"/>
                </a:solidFill>
                <a:latin typeface="Calibri"/>
                <a:cs typeface="Calibri"/>
              </a:rPr>
              <a:t>identified</a:t>
            </a:r>
            <a:r>
              <a:rPr sz="2000" b="1" spc="-35" dirty="0">
                <a:solidFill>
                  <a:srgbClr val="3B3B3B"/>
                </a:solidFill>
                <a:latin typeface="Calibri"/>
                <a:cs typeface="Calibri"/>
              </a:rPr>
              <a:t> </a:t>
            </a:r>
            <a:r>
              <a:rPr sz="2000" b="1" dirty="0">
                <a:solidFill>
                  <a:srgbClr val="3B3B3B"/>
                </a:solidFill>
                <a:latin typeface="Calibri"/>
                <a:cs typeface="Calibri"/>
              </a:rPr>
              <a:t>by</a:t>
            </a:r>
            <a:r>
              <a:rPr sz="2000" b="1" spc="-5" dirty="0">
                <a:solidFill>
                  <a:srgbClr val="3B3B3B"/>
                </a:solidFill>
                <a:latin typeface="Calibri"/>
                <a:cs typeface="Calibri"/>
              </a:rPr>
              <a:t> reading</a:t>
            </a:r>
            <a:r>
              <a:rPr sz="2000" b="1" spc="-15" dirty="0">
                <a:solidFill>
                  <a:srgbClr val="3B3B3B"/>
                </a:solidFill>
                <a:latin typeface="Calibri"/>
                <a:cs typeface="Calibri"/>
              </a:rPr>
              <a:t> </a:t>
            </a:r>
            <a:r>
              <a:rPr sz="2000" b="1" dirty="0">
                <a:solidFill>
                  <a:srgbClr val="3B3B3B"/>
                </a:solidFill>
                <a:latin typeface="Calibri"/>
                <a:cs typeface="Calibri"/>
              </a:rPr>
              <a:t>the</a:t>
            </a:r>
            <a:endParaRPr sz="2000" dirty="0">
              <a:latin typeface="Calibri"/>
              <a:cs typeface="Calibri"/>
            </a:endParaRPr>
          </a:p>
          <a:p>
            <a:pPr marL="469900">
              <a:lnSpc>
                <a:spcPct val="100000"/>
              </a:lnSpc>
            </a:pPr>
            <a:r>
              <a:rPr sz="2000" b="1" i="1" dirty="0">
                <a:solidFill>
                  <a:srgbClr val="3B3B3B"/>
                </a:solidFill>
                <a:latin typeface="Calibri"/>
                <a:cs typeface="Calibri"/>
              </a:rPr>
              <a:t>mcause</a:t>
            </a:r>
            <a:r>
              <a:rPr sz="2000" b="1" i="1" spc="-50" dirty="0">
                <a:solidFill>
                  <a:srgbClr val="3B3B3B"/>
                </a:solidFill>
                <a:latin typeface="Calibri"/>
                <a:cs typeface="Calibri"/>
              </a:rPr>
              <a:t> </a:t>
            </a:r>
            <a:r>
              <a:rPr sz="2000" b="1" spc="-5" dirty="0">
                <a:solidFill>
                  <a:srgbClr val="3B3B3B"/>
                </a:solidFill>
                <a:latin typeface="Calibri"/>
                <a:cs typeface="Calibri"/>
              </a:rPr>
              <a:t>CSR</a:t>
            </a:r>
            <a:endParaRPr sz="2000" dirty="0">
              <a:latin typeface="Calibri"/>
              <a:cs typeface="Calibri"/>
            </a:endParaRPr>
          </a:p>
          <a:p>
            <a:pPr marL="469900" marR="71120" indent="-457834">
              <a:lnSpc>
                <a:spcPct val="100000"/>
              </a:lnSpc>
              <a:spcBef>
                <a:spcPts val="395"/>
              </a:spcBef>
              <a:buFont typeface="Arial MT"/>
              <a:buChar char="•"/>
              <a:tabLst>
                <a:tab pos="469900" algn="l"/>
                <a:tab pos="470534" algn="l"/>
              </a:tabLst>
            </a:pPr>
            <a:r>
              <a:rPr sz="2000" b="1" dirty="0">
                <a:solidFill>
                  <a:srgbClr val="3B3B3B"/>
                </a:solidFill>
                <a:latin typeface="Calibri"/>
                <a:cs typeface="Calibri"/>
              </a:rPr>
              <a:t>The</a:t>
            </a:r>
            <a:r>
              <a:rPr sz="2000" b="1" spc="-20" dirty="0">
                <a:solidFill>
                  <a:srgbClr val="3B3B3B"/>
                </a:solidFill>
                <a:latin typeface="Calibri"/>
                <a:cs typeface="Calibri"/>
              </a:rPr>
              <a:t> </a:t>
            </a:r>
            <a:r>
              <a:rPr lang="en-US" sz="2000" b="1" i="1" spc="-20" dirty="0">
                <a:solidFill>
                  <a:srgbClr val="FF0000"/>
                </a:solidFill>
                <a:latin typeface="Calibri"/>
                <a:cs typeface="Calibri"/>
              </a:rPr>
              <a:t>I</a:t>
            </a:r>
            <a:r>
              <a:rPr sz="2000" b="1" i="1" dirty="0">
                <a:solidFill>
                  <a:srgbClr val="FF0000"/>
                </a:solidFill>
                <a:latin typeface="Calibri"/>
                <a:cs typeface="Calibri"/>
              </a:rPr>
              <a:t>nterrupt</a:t>
            </a:r>
            <a:r>
              <a:rPr sz="2000" b="1" i="1" spc="-55" dirty="0">
                <a:solidFill>
                  <a:srgbClr val="3B3B3B"/>
                </a:solidFill>
                <a:latin typeface="Calibri"/>
                <a:cs typeface="Calibri"/>
              </a:rPr>
              <a:t> </a:t>
            </a:r>
            <a:r>
              <a:rPr sz="2000" b="1" spc="-5" dirty="0">
                <a:solidFill>
                  <a:srgbClr val="3B3B3B"/>
                </a:solidFill>
                <a:latin typeface="Calibri"/>
                <a:cs typeface="Calibri"/>
              </a:rPr>
              <a:t>field</a:t>
            </a:r>
            <a:r>
              <a:rPr sz="2000" b="1" spc="-10" dirty="0">
                <a:solidFill>
                  <a:srgbClr val="3B3B3B"/>
                </a:solidFill>
                <a:latin typeface="Calibri"/>
                <a:cs typeface="Calibri"/>
              </a:rPr>
              <a:t> </a:t>
            </a:r>
            <a:r>
              <a:rPr sz="2000" b="1" dirty="0">
                <a:solidFill>
                  <a:srgbClr val="3B3B3B"/>
                </a:solidFill>
                <a:latin typeface="Calibri"/>
                <a:cs typeface="Calibri"/>
              </a:rPr>
              <a:t>determines</a:t>
            </a:r>
            <a:r>
              <a:rPr sz="2000" b="1" spc="-25" dirty="0">
                <a:solidFill>
                  <a:srgbClr val="3B3B3B"/>
                </a:solidFill>
                <a:latin typeface="Calibri"/>
                <a:cs typeface="Calibri"/>
              </a:rPr>
              <a:t> </a:t>
            </a:r>
            <a:r>
              <a:rPr sz="2000" b="1" dirty="0">
                <a:solidFill>
                  <a:srgbClr val="3B3B3B"/>
                </a:solidFill>
                <a:latin typeface="Calibri"/>
                <a:cs typeface="Calibri"/>
              </a:rPr>
              <a:t>if</a:t>
            </a:r>
            <a:r>
              <a:rPr sz="2000" b="1" spc="-15" dirty="0">
                <a:solidFill>
                  <a:srgbClr val="3B3B3B"/>
                </a:solidFill>
                <a:latin typeface="Calibri"/>
                <a:cs typeface="Calibri"/>
              </a:rPr>
              <a:t> </a:t>
            </a:r>
            <a:r>
              <a:rPr sz="2000" b="1" dirty="0">
                <a:solidFill>
                  <a:srgbClr val="3B3B3B"/>
                </a:solidFill>
                <a:latin typeface="Calibri"/>
                <a:cs typeface="Calibri"/>
              </a:rPr>
              <a:t>a</a:t>
            </a:r>
            <a:r>
              <a:rPr sz="2000" b="1" spc="-10" dirty="0">
                <a:solidFill>
                  <a:srgbClr val="3B3B3B"/>
                </a:solidFill>
                <a:latin typeface="Calibri"/>
                <a:cs typeface="Calibri"/>
              </a:rPr>
              <a:t> </a:t>
            </a:r>
            <a:r>
              <a:rPr sz="2000" b="1" spc="-5" dirty="0">
                <a:solidFill>
                  <a:srgbClr val="3B3B3B"/>
                </a:solidFill>
                <a:latin typeface="Calibri"/>
                <a:cs typeface="Calibri"/>
              </a:rPr>
              <a:t>trap </a:t>
            </a:r>
            <a:r>
              <a:rPr sz="2000" b="1" spc="-434" dirty="0">
                <a:solidFill>
                  <a:srgbClr val="3B3B3B"/>
                </a:solidFill>
                <a:latin typeface="Calibri"/>
                <a:cs typeface="Calibri"/>
              </a:rPr>
              <a:t> </a:t>
            </a:r>
            <a:r>
              <a:rPr sz="2000" b="1" spc="-5" dirty="0">
                <a:solidFill>
                  <a:srgbClr val="3B3B3B"/>
                </a:solidFill>
                <a:latin typeface="Calibri"/>
                <a:cs typeface="Calibri"/>
              </a:rPr>
              <a:t>was caused </a:t>
            </a:r>
            <a:r>
              <a:rPr sz="2000" b="1" dirty="0">
                <a:solidFill>
                  <a:srgbClr val="3B3B3B"/>
                </a:solidFill>
                <a:latin typeface="Calibri"/>
                <a:cs typeface="Calibri"/>
              </a:rPr>
              <a:t>by an interrupt or an </a:t>
            </a:r>
            <a:r>
              <a:rPr sz="2000" b="1" spc="5" dirty="0">
                <a:solidFill>
                  <a:srgbClr val="3B3B3B"/>
                </a:solidFill>
                <a:latin typeface="Calibri"/>
                <a:cs typeface="Calibri"/>
              </a:rPr>
              <a:t> </a:t>
            </a:r>
            <a:r>
              <a:rPr sz="2000" b="1" spc="-5" dirty="0">
                <a:solidFill>
                  <a:srgbClr val="3B3B3B"/>
                </a:solidFill>
                <a:latin typeface="Calibri"/>
                <a:cs typeface="Calibri"/>
              </a:rPr>
              <a:t>exception</a:t>
            </a:r>
            <a:endParaRPr sz="2000" dirty="0">
              <a:latin typeface="Calibri"/>
              <a:cs typeface="Calibri"/>
            </a:endParaRPr>
          </a:p>
        </p:txBody>
      </p:sp>
      <p:graphicFrame>
        <p:nvGraphicFramePr>
          <p:cNvPr id="4" name="object 4"/>
          <p:cNvGraphicFramePr>
            <a:graphicFrameLocks noGrp="1"/>
          </p:cNvGraphicFramePr>
          <p:nvPr/>
        </p:nvGraphicFramePr>
        <p:xfrm>
          <a:off x="5737478" y="2026285"/>
          <a:ext cx="3134995" cy="4608948"/>
        </p:xfrm>
        <a:graphic>
          <a:graphicData uri="http://schemas.openxmlformats.org/drawingml/2006/table">
            <a:tbl>
              <a:tblPr firstRow="1" bandRow="1">
                <a:tableStyleId>{2D5ABB26-0587-4C30-8999-92F81FD0307C}</a:tableStyleId>
              </a:tblPr>
              <a:tblGrid>
                <a:gridCol w="1002665">
                  <a:extLst>
                    <a:ext uri="{9D8B030D-6E8A-4147-A177-3AD203B41FA5}">
                      <a16:colId xmlns:a16="http://schemas.microsoft.com/office/drawing/2014/main" val="20000"/>
                    </a:ext>
                  </a:extLst>
                </a:gridCol>
                <a:gridCol w="2132330">
                  <a:extLst>
                    <a:ext uri="{9D8B030D-6E8A-4147-A177-3AD203B41FA5}">
                      <a16:colId xmlns:a16="http://schemas.microsoft.com/office/drawing/2014/main" val="20001"/>
                    </a:ext>
                  </a:extLst>
                </a:gridCol>
              </a:tblGrid>
              <a:tr h="317500">
                <a:tc gridSpan="2">
                  <a:txBody>
                    <a:bodyPr/>
                    <a:lstStyle/>
                    <a:p>
                      <a:pPr marL="690245">
                        <a:lnSpc>
                          <a:spcPct val="100000"/>
                        </a:lnSpc>
                        <a:spcBef>
                          <a:spcPts val="320"/>
                        </a:spcBef>
                      </a:pPr>
                      <a:r>
                        <a:rPr sz="1400" b="1" dirty="0">
                          <a:solidFill>
                            <a:srgbClr val="FFFFFF"/>
                          </a:solidFill>
                          <a:latin typeface="Calibri"/>
                          <a:cs typeface="Calibri"/>
                        </a:rPr>
                        <a:t>Interrupt</a:t>
                      </a:r>
                      <a:r>
                        <a:rPr sz="1400" b="1" spc="-50" dirty="0">
                          <a:solidFill>
                            <a:srgbClr val="FFFFFF"/>
                          </a:solidFill>
                          <a:latin typeface="Calibri"/>
                          <a:cs typeface="Calibri"/>
                        </a:rPr>
                        <a:t> </a:t>
                      </a:r>
                      <a:r>
                        <a:rPr sz="1400" b="1" dirty="0">
                          <a:solidFill>
                            <a:srgbClr val="FFFFFF"/>
                          </a:solidFill>
                          <a:latin typeface="Calibri"/>
                          <a:cs typeface="Calibri"/>
                        </a:rPr>
                        <a:t>=</a:t>
                      </a:r>
                      <a:r>
                        <a:rPr sz="1400" b="1" spc="-25" dirty="0">
                          <a:solidFill>
                            <a:srgbClr val="FFFFFF"/>
                          </a:solidFill>
                          <a:latin typeface="Calibri"/>
                          <a:cs typeface="Calibri"/>
                        </a:rPr>
                        <a:t> </a:t>
                      </a:r>
                      <a:r>
                        <a:rPr sz="1400" b="1" dirty="0">
                          <a:solidFill>
                            <a:srgbClr val="FFFFFF"/>
                          </a:solidFill>
                          <a:latin typeface="Calibri"/>
                          <a:cs typeface="Calibri"/>
                        </a:rPr>
                        <a:t>1</a:t>
                      </a:r>
                      <a:r>
                        <a:rPr sz="1400" b="1" spc="-25" dirty="0">
                          <a:solidFill>
                            <a:srgbClr val="FFFFFF"/>
                          </a:solidFill>
                          <a:latin typeface="Calibri"/>
                          <a:cs typeface="Calibri"/>
                        </a:rPr>
                        <a:t> </a:t>
                      </a:r>
                      <a:r>
                        <a:rPr sz="1400" b="1" dirty="0">
                          <a:solidFill>
                            <a:srgbClr val="FFFFFF"/>
                          </a:solidFill>
                          <a:latin typeface="Calibri"/>
                          <a:cs typeface="Calibri"/>
                        </a:rPr>
                        <a:t>(interrupt)</a:t>
                      </a:r>
                      <a:endParaRPr sz="1400">
                        <a:latin typeface="Calibri"/>
                        <a:cs typeface="Calibri"/>
                      </a:endParaRPr>
                    </a:p>
                  </a:txBody>
                  <a:tcPr marL="0" marR="0" marT="40640" marB="0">
                    <a:solidFill>
                      <a:srgbClr val="797979"/>
                    </a:solidFill>
                  </a:tcPr>
                </a:tc>
                <a:tc hMerge="1">
                  <a:txBody>
                    <a:bodyPr/>
                    <a:lstStyle/>
                    <a:p>
                      <a:endParaRPr/>
                    </a:p>
                  </a:txBody>
                  <a:tcPr marL="0" marR="0" marT="0" marB="0"/>
                </a:tc>
                <a:extLst>
                  <a:ext uri="{0D108BD9-81ED-4DB2-BD59-A6C34878D82A}">
                    <a16:rowId xmlns:a16="http://schemas.microsoft.com/office/drawing/2014/main" val="10000"/>
                  </a:ext>
                </a:extLst>
              </a:tr>
              <a:tr h="450850">
                <a:tc>
                  <a:txBody>
                    <a:bodyPr/>
                    <a:lstStyle/>
                    <a:p>
                      <a:pPr marL="377825" marR="154940" indent="-146685">
                        <a:lnSpc>
                          <a:spcPct val="100000"/>
                        </a:lnSpc>
                        <a:spcBef>
                          <a:spcPts val="240"/>
                        </a:spcBef>
                      </a:pPr>
                      <a:r>
                        <a:rPr sz="1200" spc="-5" dirty="0">
                          <a:latin typeface="Calibri"/>
                          <a:cs typeface="Calibri"/>
                        </a:rPr>
                        <a:t>Ex</a:t>
                      </a:r>
                      <a:r>
                        <a:rPr sz="1200" spc="-10" dirty="0">
                          <a:latin typeface="Calibri"/>
                          <a:cs typeface="Calibri"/>
                        </a:rPr>
                        <a:t>c</a:t>
                      </a:r>
                      <a:r>
                        <a:rPr sz="1200" dirty="0">
                          <a:latin typeface="Calibri"/>
                          <a:cs typeface="Calibri"/>
                        </a:rPr>
                        <a:t>e</a:t>
                      </a:r>
                      <a:r>
                        <a:rPr sz="1200" spc="5" dirty="0">
                          <a:latin typeface="Calibri"/>
                          <a:cs typeface="Calibri"/>
                        </a:rPr>
                        <a:t>p</a:t>
                      </a:r>
                      <a:r>
                        <a:rPr sz="1200" dirty="0">
                          <a:latin typeface="Calibri"/>
                          <a:cs typeface="Calibri"/>
                        </a:rPr>
                        <a:t>tion  </a:t>
                      </a:r>
                      <a:r>
                        <a:rPr sz="1200" spc="-5" dirty="0">
                          <a:latin typeface="Calibri"/>
                          <a:cs typeface="Calibri"/>
                        </a:rPr>
                        <a:t>Code</a:t>
                      </a:r>
                      <a:endParaRPr sz="1200">
                        <a:latin typeface="Calibri"/>
                        <a:cs typeface="Calibri"/>
                      </a:endParaRPr>
                    </a:p>
                  </a:txBody>
                  <a:tcPr marL="0" marR="0" marT="30480" marB="0">
                    <a:lnL w="12700">
                      <a:solidFill>
                        <a:srgbClr val="797979"/>
                      </a:solidFill>
                      <a:prstDash val="solid"/>
                    </a:lnL>
                    <a:lnB w="12700">
                      <a:solidFill>
                        <a:srgbClr val="797979"/>
                      </a:solidFill>
                      <a:prstDash val="solid"/>
                    </a:lnB>
                    <a:solidFill>
                      <a:srgbClr val="EBEBEB"/>
                    </a:solidFill>
                  </a:tcPr>
                </a:tc>
                <a:tc>
                  <a:txBody>
                    <a:bodyPr/>
                    <a:lstStyle/>
                    <a:p>
                      <a:pPr marL="745490">
                        <a:lnSpc>
                          <a:spcPct val="100000"/>
                        </a:lnSpc>
                        <a:spcBef>
                          <a:spcPts val="240"/>
                        </a:spcBef>
                      </a:pPr>
                      <a:r>
                        <a:rPr sz="1200" dirty="0">
                          <a:latin typeface="Calibri"/>
                          <a:cs typeface="Calibri"/>
                        </a:rPr>
                        <a:t>Description</a:t>
                      </a:r>
                      <a:endParaRPr sz="1200">
                        <a:latin typeface="Calibri"/>
                        <a:cs typeface="Calibri"/>
                      </a:endParaRPr>
                    </a:p>
                  </a:txBody>
                  <a:tcPr marL="0" marR="0" marT="30480" marB="0">
                    <a:lnR w="12700">
                      <a:solidFill>
                        <a:srgbClr val="797979"/>
                      </a:solidFill>
                      <a:prstDash val="solid"/>
                    </a:lnR>
                    <a:lnB w="12700">
                      <a:solidFill>
                        <a:srgbClr val="797979"/>
                      </a:solidFill>
                      <a:prstDash val="solid"/>
                    </a:lnB>
                    <a:solidFill>
                      <a:srgbClr val="EBEBEB"/>
                    </a:solidFill>
                  </a:tcPr>
                </a:tc>
                <a:extLst>
                  <a:ext uri="{0D108BD9-81ED-4DB2-BD59-A6C34878D82A}">
                    <a16:rowId xmlns:a16="http://schemas.microsoft.com/office/drawing/2014/main" val="10001"/>
                  </a:ext>
                </a:extLst>
              </a:tr>
              <a:tr h="274319">
                <a:tc>
                  <a:txBody>
                    <a:bodyPr/>
                    <a:lstStyle/>
                    <a:p>
                      <a:pPr marL="71120" algn="ctr">
                        <a:lnSpc>
                          <a:spcPct val="100000"/>
                        </a:lnSpc>
                        <a:spcBef>
                          <a:spcPts val="290"/>
                        </a:spcBef>
                      </a:pPr>
                      <a:r>
                        <a:rPr sz="1200" dirty="0">
                          <a:latin typeface="Calibri"/>
                          <a:cs typeface="Calibri"/>
                        </a:rPr>
                        <a:t>0</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62560">
                        <a:lnSpc>
                          <a:spcPct val="100000"/>
                        </a:lnSpc>
                        <a:spcBef>
                          <a:spcPts val="290"/>
                        </a:spcBef>
                      </a:pPr>
                      <a:r>
                        <a:rPr sz="1200" spc="-5" dirty="0">
                          <a:latin typeface="Calibri"/>
                          <a:cs typeface="Calibri"/>
                        </a:rPr>
                        <a:t>User Software</a:t>
                      </a:r>
                      <a:r>
                        <a:rPr sz="1200" spc="-15" dirty="0">
                          <a:latin typeface="Calibri"/>
                          <a:cs typeface="Calibri"/>
                        </a:rPr>
                        <a:t> </a:t>
                      </a:r>
                      <a:r>
                        <a:rPr sz="1200" spc="-5" dirty="0">
                          <a:latin typeface="Calibri"/>
                          <a:cs typeface="Calibri"/>
                        </a:rPr>
                        <a:t>Interrupt</a:t>
                      </a:r>
                      <a:endParaRPr sz="1200">
                        <a:latin typeface="Calibri"/>
                        <a:cs typeface="Calibri"/>
                      </a:endParaRPr>
                    </a:p>
                  </a:txBody>
                  <a:tcPr marL="0" marR="0" marT="36830"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2"/>
                  </a:ext>
                </a:extLst>
              </a:tr>
              <a:tr h="274320">
                <a:tc>
                  <a:txBody>
                    <a:bodyPr/>
                    <a:lstStyle/>
                    <a:p>
                      <a:pPr marL="71120" algn="ctr">
                        <a:lnSpc>
                          <a:spcPct val="100000"/>
                        </a:lnSpc>
                        <a:spcBef>
                          <a:spcPts val="290"/>
                        </a:spcBef>
                      </a:pPr>
                      <a:r>
                        <a:rPr sz="1200" dirty="0">
                          <a:latin typeface="Calibri"/>
                          <a:cs typeface="Calibri"/>
                        </a:rPr>
                        <a:t>1</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62560">
                        <a:lnSpc>
                          <a:spcPct val="100000"/>
                        </a:lnSpc>
                        <a:spcBef>
                          <a:spcPts val="290"/>
                        </a:spcBef>
                      </a:pPr>
                      <a:r>
                        <a:rPr sz="1200" spc="-5" dirty="0">
                          <a:latin typeface="Calibri"/>
                          <a:cs typeface="Calibri"/>
                        </a:rPr>
                        <a:t>Supervisor</a:t>
                      </a:r>
                      <a:r>
                        <a:rPr sz="1200" spc="-35" dirty="0">
                          <a:latin typeface="Calibri"/>
                          <a:cs typeface="Calibri"/>
                        </a:rPr>
                        <a:t> </a:t>
                      </a:r>
                      <a:r>
                        <a:rPr sz="1200" spc="-5" dirty="0">
                          <a:latin typeface="Calibri"/>
                          <a:cs typeface="Calibri"/>
                        </a:rPr>
                        <a:t>Software Interrupt</a:t>
                      </a:r>
                      <a:endParaRPr sz="1200">
                        <a:latin typeface="Calibri"/>
                        <a:cs typeface="Calibri"/>
                      </a:endParaRPr>
                    </a:p>
                  </a:txBody>
                  <a:tcPr marL="0" marR="0" marT="36830"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3"/>
                  </a:ext>
                </a:extLst>
              </a:tr>
              <a:tr h="274319">
                <a:tc>
                  <a:txBody>
                    <a:bodyPr/>
                    <a:lstStyle/>
                    <a:p>
                      <a:pPr marL="71120" algn="ctr">
                        <a:lnSpc>
                          <a:spcPct val="100000"/>
                        </a:lnSpc>
                        <a:spcBef>
                          <a:spcPts val="290"/>
                        </a:spcBef>
                      </a:pPr>
                      <a:r>
                        <a:rPr sz="1200" dirty="0">
                          <a:latin typeface="Calibri"/>
                          <a:cs typeface="Calibri"/>
                        </a:rPr>
                        <a:t>2</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62560">
                        <a:lnSpc>
                          <a:spcPct val="100000"/>
                        </a:lnSpc>
                        <a:spcBef>
                          <a:spcPts val="290"/>
                        </a:spcBef>
                      </a:pPr>
                      <a:r>
                        <a:rPr sz="1200" dirty="0">
                          <a:latin typeface="Calibri"/>
                          <a:cs typeface="Calibri"/>
                        </a:rPr>
                        <a:t>Reserved</a:t>
                      </a:r>
                      <a:endParaRPr sz="1200">
                        <a:latin typeface="Calibri"/>
                        <a:cs typeface="Calibri"/>
                      </a:endParaRPr>
                    </a:p>
                  </a:txBody>
                  <a:tcPr marL="0" marR="0" marT="36830"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4"/>
                  </a:ext>
                </a:extLst>
              </a:tr>
              <a:tr h="274319">
                <a:tc>
                  <a:txBody>
                    <a:bodyPr/>
                    <a:lstStyle/>
                    <a:p>
                      <a:pPr marL="71120" algn="ctr">
                        <a:lnSpc>
                          <a:spcPct val="100000"/>
                        </a:lnSpc>
                        <a:spcBef>
                          <a:spcPts val="295"/>
                        </a:spcBef>
                      </a:pPr>
                      <a:r>
                        <a:rPr sz="1200" dirty="0">
                          <a:latin typeface="Calibri"/>
                          <a:cs typeface="Calibri"/>
                        </a:rPr>
                        <a:t>3</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62560">
                        <a:lnSpc>
                          <a:spcPct val="100000"/>
                        </a:lnSpc>
                        <a:spcBef>
                          <a:spcPts val="295"/>
                        </a:spcBef>
                      </a:pPr>
                      <a:r>
                        <a:rPr sz="1200" dirty="0">
                          <a:latin typeface="Calibri"/>
                          <a:cs typeface="Calibri"/>
                        </a:rPr>
                        <a:t>Machine</a:t>
                      </a:r>
                      <a:r>
                        <a:rPr sz="1200" spc="-35" dirty="0">
                          <a:latin typeface="Calibri"/>
                          <a:cs typeface="Calibri"/>
                        </a:rPr>
                        <a:t> </a:t>
                      </a:r>
                      <a:r>
                        <a:rPr sz="1200" spc="-5" dirty="0">
                          <a:latin typeface="Calibri"/>
                          <a:cs typeface="Calibri"/>
                        </a:rPr>
                        <a:t>Software</a:t>
                      </a:r>
                      <a:r>
                        <a:rPr sz="1200" spc="-15" dirty="0">
                          <a:latin typeface="Calibri"/>
                          <a:cs typeface="Calibri"/>
                        </a:rPr>
                        <a:t> </a:t>
                      </a:r>
                      <a:r>
                        <a:rPr sz="1200" spc="-5" dirty="0">
                          <a:latin typeface="Calibri"/>
                          <a:cs typeface="Calibri"/>
                        </a:rPr>
                        <a:t>Interrupt</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5"/>
                  </a:ext>
                </a:extLst>
              </a:tr>
              <a:tr h="274320">
                <a:tc>
                  <a:txBody>
                    <a:bodyPr/>
                    <a:lstStyle/>
                    <a:p>
                      <a:pPr marL="71120" algn="ctr">
                        <a:lnSpc>
                          <a:spcPct val="100000"/>
                        </a:lnSpc>
                        <a:spcBef>
                          <a:spcPts val="295"/>
                        </a:spcBef>
                      </a:pPr>
                      <a:r>
                        <a:rPr sz="1200" dirty="0">
                          <a:latin typeface="Calibri"/>
                          <a:cs typeface="Calibri"/>
                        </a:rPr>
                        <a:t>4</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62560">
                        <a:lnSpc>
                          <a:spcPct val="100000"/>
                        </a:lnSpc>
                        <a:spcBef>
                          <a:spcPts val="295"/>
                        </a:spcBef>
                      </a:pPr>
                      <a:r>
                        <a:rPr sz="1200" spc="-5" dirty="0">
                          <a:latin typeface="Calibri"/>
                          <a:cs typeface="Calibri"/>
                        </a:rPr>
                        <a:t>User</a:t>
                      </a:r>
                      <a:r>
                        <a:rPr sz="1200" spc="-10" dirty="0">
                          <a:latin typeface="Calibri"/>
                          <a:cs typeface="Calibri"/>
                        </a:rPr>
                        <a:t> </a:t>
                      </a:r>
                      <a:r>
                        <a:rPr sz="1200" spc="-5" dirty="0">
                          <a:latin typeface="Calibri"/>
                          <a:cs typeface="Calibri"/>
                        </a:rPr>
                        <a:t>Timer Interrupt</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6"/>
                  </a:ext>
                </a:extLst>
              </a:tr>
              <a:tr h="274319">
                <a:tc>
                  <a:txBody>
                    <a:bodyPr/>
                    <a:lstStyle/>
                    <a:p>
                      <a:pPr marL="71120" algn="ctr">
                        <a:lnSpc>
                          <a:spcPct val="100000"/>
                        </a:lnSpc>
                        <a:spcBef>
                          <a:spcPts val="295"/>
                        </a:spcBef>
                      </a:pPr>
                      <a:r>
                        <a:rPr sz="1200" dirty="0">
                          <a:latin typeface="Calibri"/>
                          <a:cs typeface="Calibri"/>
                        </a:rPr>
                        <a:t>5</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62560">
                        <a:lnSpc>
                          <a:spcPct val="100000"/>
                        </a:lnSpc>
                        <a:spcBef>
                          <a:spcPts val="295"/>
                        </a:spcBef>
                      </a:pPr>
                      <a:r>
                        <a:rPr sz="1200" spc="-5" dirty="0">
                          <a:latin typeface="Calibri"/>
                          <a:cs typeface="Calibri"/>
                        </a:rPr>
                        <a:t>Supervisor</a:t>
                      </a:r>
                      <a:r>
                        <a:rPr sz="1200" spc="-35" dirty="0">
                          <a:latin typeface="Calibri"/>
                          <a:cs typeface="Calibri"/>
                        </a:rPr>
                        <a:t> </a:t>
                      </a:r>
                      <a:r>
                        <a:rPr sz="1200" spc="-5" dirty="0">
                          <a:latin typeface="Calibri"/>
                          <a:cs typeface="Calibri"/>
                        </a:rPr>
                        <a:t>Timer Interrupt</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7"/>
                  </a:ext>
                </a:extLst>
              </a:tr>
              <a:tr h="274319">
                <a:tc>
                  <a:txBody>
                    <a:bodyPr/>
                    <a:lstStyle/>
                    <a:p>
                      <a:pPr marL="71120" algn="ctr">
                        <a:lnSpc>
                          <a:spcPct val="100000"/>
                        </a:lnSpc>
                        <a:spcBef>
                          <a:spcPts val="295"/>
                        </a:spcBef>
                      </a:pPr>
                      <a:r>
                        <a:rPr sz="1200" dirty="0">
                          <a:latin typeface="Calibri"/>
                          <a:cs typeface="Calibri"/>
                        </a:rPr>
                        <a:t>6</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62560">
                        <a:lnSpc>
                          <a:spcPct val="100000"/>
                        </a:lnSpc>
                        <a:spcBef>
                          <a:spcPts val="295"/>
                        </a:spcBef>
                      </a:pPr>
                      <a:r>
                        <a:rPr sz="1200" i="1" dirty="0">
                          <a:latin typeface="Calibri"/>
                          <a:cs typeface="Calibri"/>
                        </a:rPr>
                        <a:t>Reserved</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8"/>
                  </a:ext>
                </a:extLst>
              </a:tr>
              <a:tr h="274447">
                <a:tc>
                  <a:txBody>
                    <a:bodyPr/>
                    <a:lstStyle/>
                    <a:p>
                      <a:pPr marL="71120" algn="ctr">
                        <a:lnSpc>
                          <a:spcPct val="100000"/>
                        </a:lnSpc>
                        <a:spcBef>
                          <a:spcPts val="295"/>
                        </a:spcBef>
                      </a:pPr>
                      <a:r>
                        <a:rPr sz="1200" dirty="0">
                          <a:latin typeface="Calibri"/>
                          <a:cs typeface="Calibri"/>
                        </a:rPr>
                        <a:t>7</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62560">
                        <a:lnSpc>
                          <a:spcPct val="100000"/>
                        </a:lnSpc>
                        <a:spcBef>
                          <a:spcPts val="295"/>
                        </a:spcBef>
                      </a:pPr>
                      <a:r>
                        <a:rPr sz="1200" dirty="0">
                          <a:latin typeface="Calibri"/>
                          <a:cs typeface="Calibri"/>
                        </a:rPr>
                        <a:t>Machine</a:t>
                      </a:r>
                      <a:r>
                        <a:rPr sz="1200" spc="-35" dirty="0">
                          <a:latin typeface="Calibri"/>
                          <a:cs typeface="Calibri"/>
                        </a:rPr>
                        <a:t> </a:t>
                      </a:r>
                      <a:r>
                        <a:rPr sz="1200" spc="-5" dirty="0">
                          <a:latin typeface="Calibri"/>
                          <a:cs typeface="Calibri"/>
                        </a:rPr>
                        <a:t>Timer</a:t>
                      </a:r>
                      <a:r>
                        <a:rPr sz="1200" spc="-15" dirty="0">
                          <a:latin typeface="Calibri"/>
                          <a:cs typeface="Calibri"/>
                        </a:rPr>
                        <a:t> </a:t>
                      </a:r>
                      <a:r>
                        <a:rPr sz="1200" spc="-5" dirty="0">
                          <a:latin typeface="Calibri"/>
                          <a:cs typeface="Calibri"/>
                        </a:rPr>
                        <a:t>Interrupt</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9"/>
                  </a:ext>
                </a:extLst>
              </a:tr>
              <a:tr h="274319">
                <a:tc>
                  <a:txBody>
                    <a:bodyPr/>
                    <a:lstStyle/>
                    <a:p>
                      <a:pPr marL="71120" algn="ctr">
                        <a:lnSpc>
                          <a:spcPct val="100000"/>
                        </a:lnSpc>
                        <a:spcBef>
                          <a:spcPts val="295"/>
                        </a:spcBef>
                      </a:pPr>
                      <a:r>
                        <a:rPr sz="1200" dirty="0">
                          <a:latin typeface="Calibri"/>
                          <a:cs typeface="Calibri"/>
                        </a:rPr>
                        <a:t>8</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62560">
                        <a:lnSpc>
                          <a:spcPct val="100000"/>
                        </a:lnSpc>
                        <a:spcBef>
                          <a:spcPts val="295"/>
                        </a:spcBef>
                      </a:pPr>
                      <a:r>
                        <a:rPr sz="1200" spc="-5" dirty="0">
                          <a:latin typeface="Calibri"/>
                          <a:cs typeface="Calibri"/>
                        </a:rPr>
                        <a:t>User External</a:t>
                      </a:r>
                      <a:r>
                        <a:rPr sz="1200" spc="-15" dirty="0">
                          <a:latin typeface="Calibri"/>
                          <a:cs typeface="Calibri"/>
                        </a:rPr>
                        <a:t> </a:t>
                      </a:r>
                      <a:r>
                        <a:rPr sz="1200" spc="-5" dirty="0">
                          <a:latin typeface="Calibri"/>
                          <a:cs typeface="Calibri"/>
                        </a:rPr>
                        <a:t>Interrupt</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10"/>
                  </a:ext>
                </a:extLst>
              </a:tr>
              <a:tr h="274320">
                <a:tc>
                  <a:txBody>
                    <a:bodyPr/>
                    <a:lstStyle/>
                    <a:p>
                      <a:pPr marL="71120" algn="ctr">
                        <a:lnSpc>
                          <a:spcPct val="100000"/>
                        </a:lnSpc>
                        <a:spcBef>
                          <a:spcPts val="295"/>
                        </a:spcBef>
                      </a:pPr>
                      <a:r>
                        <a:rPr sz="1200" dirty="0">
                          <a:latin typeface="Calibri"/>
                          <a:cs typeface="Calibri"/>
                        </a:rPr>
                        <a:t>9</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62560">
                        <a:lnSpc>
                          <a:spcPct val="100000"/>
                        </a:lnSpc>
                        <a:spcBef>
                          <a:spcPts val="295"/>
                        </a:spcBef>
                      </a:pPr>
                      <a:r>
                        <a:rPr sz="1200" spc="-5" dirty="0">
                          <a:latin typeface="Calibri"/>
                          <a:cs typeface="Calibri"/>
                        </a:rPr>
                        <a:t>Supervisor</a:t>
                      </a:r>
                      <a:r>
                        <a:rPr sz="1200" spc="-30" dirty="0">
                          <a:latin typeface="Calibri"/>
                          <a:cs typeface="Calibri"/>
                        </a:rPr>
                        <a:t> </a:t>
                      </a:r>
                      <a:r>
                        <a:rPr sz="1200" spc="-5" dirty="0">
                          <a:latin typeface="Calibri"/>
                          <a:cs typeface="Calibri"/>
                        </a:rPr>
                        <a:t>External</a:t>
                      </a:r>
                      <a:r>
                        <a:rPr sz="1200" spc="-15" dirty="0">
                          <a:latin typeface="Calibri"/>
                          <a:cs typeface="Calibri"/>
                        </a:rPr>
                        <a:t> </a:t>
                      </a:r>
                      <a:r>
                        <a:rPr sz="1200" spc="-5" dirty="0">
                          <a:latin typeface="Calibri"/>
                          <a:cs typeface="Calibri"/>
                        </a:rPr>
                        <a:t>Interrupt</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11"/>
                  </a:ext>
                </a:extLst>
              </a:tr>
              <a:tr h="274281">
                <a:tc>
                  <a:txBody>
                    <a:bodyPr/>
                    <a:lstStyle/>
                    <a:p>
                      <a:pPr marL="69850" algn="ctr">
                        <a:lnSpc>
                          <a:spcPct val="100000"/>
                        </a:lnSpc>
                        <a:spcBef>
                          <a:spcPts val="295"/>
                        </a:spcBef>
                      </a:pPr>
                      <a:r>
                        <a:rPr sz="1200" dirty="0">
                          <a:latin typeface="Calibri"/>
                          <a:cs typeface="Calibri"/>
                        </a:rPr>
                        <a:t>10</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62560">
                        <a:lnSpc>
                          <a:spcPct val="100000"/>
                        </a:lnSpc>
                        <a:spcBef>
                          <a:spcPts val="295"/>
                        </a:spcBef>
                      </a:pPr>
                      <a:r>
                        <a:rPr sz="1200" i="1" dirty="0">
                          <a:latin typeface="Calibri"/>
                          <a:cs typeface="Calibri"/>
                        </a:rPr>
                        <a:t>Reserved</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12"/>
                  </a:ext>
                </a:extLst>
              </a:tr>
              <a:tr h="274332">
                <a:tc>
                  <a:txBody>
                    <a:bodyPr/>
                    <a:lstStyle/>
                    <a:p>
                      <a:pPr marL="69850" algn="ctr">
                        <a:lnSpc>
                          <a:spcPct val="100000"/>
                        </a:lnSpc>
                        <a:spcBef>
                          <a:spcPts val="300"/>
                        </a:spcBef>
                      </a:pPr>
                      <a:r>
                        <a:rPr sz="1200" dirty="0">
                          <a:latin typeface="Calibri"/>
                          <a:cs typeface="Calibri"/>
                        </a:rPr>
                        <a:t>11</a:t>
                      </a:r>
                      <a:endParaRPr sz="1200">
                        <a:latin typeface="Calibri"/>
                        <a:cs typeface="Calibri"/>
                      </a:endParaRPr>
                    </a:p>
                  </a:txBody>
                  <a:tcPr marL="0" marR="0" marT="38100"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62560">
                        <a:lnSpc>
                          <a:spcPct val="100000"/>
                        </a:lnSpc>
                        <a:spcBef>
                          <a:spcPts val="300"/>
                        </a:spcBef>
                      </a:pPr>
                      <a:r>
                        <a:rPr sz="1200" dirty="0">
                          <a:latin typeface="Calibri"/>
                          <a:cs typeface="Calibri"/>
                        </a:rPr>
                        <a:t>Machine</a:t>
                      </a:r>
                      <a:r>
                        <a:rPr sz="1200" spc="-30" dirty="0">
                          <a:latin typeface="Calibri"/>
                          <a:cs typeface="Calibri"/>
                        </a:rPr>
                        <a:t> </a:t>
                      </a:r>
                      <a:r>
                        <a:rPr sz="1200" spc="-5" dirty="0">
                          <a:latin typeface="Calibri"/>
                          <a:cs typeface="Calibri"/>
                        </a:rPr>
                        <a:t>External</a:t>
                      </a:r>
                      <a:r>
                        <a:rPr sz="1200" spc="-25" dirty="0">
                          <a:latin typeface="Calibri"/>
                          <a:cs typeface="Calibri"/>
                        </a:rPr>
                        <a:t> </a:t>
                      </a:r>
                      <a:r>
                        <a:rPr sz="1200" spc="-5" dirty="0">
                          <a:latin typeface="Calibri"/>
                          <a:cs typeface="Calibri"/>
                        </a:rPr>
                        <a:t>Interrupt</a:t>
                      </a:r>
                      <a:endParaRPr sz="1200">
                        <a:latin typeface="Calibri"/>
                        <a:cs typeface="Calibri"/>
                      </a:endParaRPr>
                    </a:p>
                  </a:txBody>
                  <a:tcPr marL="0" marR="0" marT="38100"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13"/>
                  </a:ext>
                </a:extLst>
              </a:tr>
              <a:tr h="274332">
                <a:tc>
                  <a:txBody>
                    <a:bodyPr/>
                    <a:lstStyle/>
                    <a:p>
                      <a:pPr marL="69850" algn="ctr">
                        <a:lnSpc>
                          <a:spcPct val="100000"/>
                        </a:lnSpc>
                        <a:spcBef>
                          <a:spcPts val="300"/>
                        </a:spcBef>
                      </a:pPr>
                      <a:r>
                        <a:rPr sz="1200" dirty="0">
                          <a:latin typeface="Calibri"/>
                          <a:cs typeface="Calibri"/>
                        </a:rPr>
                        <a:t>12</a:t>
                      </a:r>
                      <a:r>
                        <a:rPr sz="1200" spc="-25" dirty="0">
                          <a:latin typeface="Calibri"/>
                          <a:cs typeface="Calibri"/>
                        </a:rPr>
                        <a:t> </a:t>
                      </a:r>
                      <a:r>
                        <a:rPr sz="1200" dirty="0">
                          <a:latin typeface="Calibri"/>
                          <a:cs typeface="Calibri"/>
                        </a:rPr>
                        <a:t>-</a:t>
                      </a:r>
                      <a:r>
                        <a:rPr sz="1200" spc="-35" dirty="0">
                          <a:latin typeface="Calibri"/>
                          <a:cs typeface="Calibri"/>
                        </a:rPr>
                        <a:t> </a:t>
                      </a:r>
                      <a:r>
                        <a:rPr sz="1200" dirty="0">
                          <a:latin typeface="Calibri"/>
                          <a:cs typeface="Calibri"/>
                        </a:rPr>
                        <a:t>15</a:t>
                      </a:r>
                      <a:endParaRPr sz="1200">
                        <a:latin typeface="Calibri"/>
                        <a:cs typeface="Calibri"/>
                      </a:endParaRPr>
                    </a:p>
                  </a:txBody>
                  <a:tcPr marL="0" marR="0" marT="38100"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62560">
                        <a:lnSpc>
                          <a:spcPct val="100000"/>
                        </a:lnSpc>
                        <a:spcBef>
                          <a:spcPts val="300"/>
                        </a:spcBef>
                      </a:pPr>
                      <a:r>
                        <a:rPr sz="1200" i="1" dirty="0">
                          <a:latin typeface="Calibri"/>
                          <a:cs typeface="Calibri"/>
                        </a:rPr>
                        <a:t>Reserved</a:t>
                      </a:r>
                      <a:endParaRPr sz="1200">
                        <a:latin typeface="Calibri"/>
                        <a:cs typeface="Calibri"/>
                      </a:endParaRPr>
                    </a:p>
                  </a:txBody>
                  <a:tcPr marL="0" marR="0" marT="38100"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14"/>
                  </a:ext>
                </a:extLst>
              </a:tr>
              <a:tr h="274332">
                <a:tc>
                  <a:txBody>
                    <a:bodyPr/>
                    <a:lstStyle/>
                    <a:p>
                      <a:pPr marL="69215" algn="ctr">
                        <a:lnSpc>
                          <a:spcPct val="100000"/>
                        </a:lnSpc>
                        <a:spcBef>
                          <a:spcPts val="300"/>
                        </a:spcBef>
                      </a:pPr>
                      <a:r>
                        <a:rPr sz="1200" spc="-5" dirty="0">
                          <a:latin typeface="Calibri"/>
                          <a:cs typeface="Calibri"/>
                        </a:rPr>
                        <a:t>≥16</a:t>
                      </a:r>
                      <a:endParaRPr sz="1200">
                        <a:latin typeface="Calibri"/>
                        <a:cs typeface="Calibri"/>
                      </a:endParaRPr>
                    </a:p>
                  </a:txBody>
                  <a:tcPr marL="0" marR="0" marT="38100"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62560">
                        <a:lnSpc>
                          <a:spcPct val="100000"/>
                        </a:lnSpc>
                        <a:spcBef>
                          <a:spcPts val="300"/>
                        </a:spcBef>
                      </a:pPr>
                      <a:r>
                        <a:rPr sz="1200" spc="-5" dirty="0">
                          <a:latin typeface="Calibri"/>
                          <a:cs typeface="Calibri"/>
                        </a:rPr>
                        <a:t>Local</a:t>
                      </a:r>
                      <a:r>
                        <a:rPr sz="1200" spc="-15" dirty="0">
                          <a:latin typeface="Calibri"/>
                          <a:cs typeface="Calibri"/>
                        </a:rPr>
                        <a:t> </a:t>
                      </a:r>
                      <a:r>
                        <a:rPr sz="1200" spc="-5" dirty="0">
                          <a:latin typeface="Calibri"/>
                          <a:cs typeface="Calibri"/>
                        </a:rPr>
                        <a:t>Interrupt</a:t>
                      </a:r>
                      <a:r>
                        <a:rPr sz="1200" spc="215" dirty="0">
                          <a:latin typeface="Calibri"/>
                          <a:cs typeface="Calibri"/>
                        </a:rPr>
                        <a:t> </a:t>
                      </a:r>
                      <a:r>
                        <a:rPr sz="1200" dirty="0">
                          <a:latin typeface="Calibri"/>
                          <a:cs typeface="Calibri"/>
                        </a:rPr>
                        <a:t>X</a:t>
                      </a:r>
                      <a:endParaRPr sz="1200">
                        <a:latin typeface="Calibri"/>
                        <a:cs typeface="Calibri"/>
                      </a:endParaRPr>
                    </a:p>
                  </a:txBody>
                  <a:tcPr marL="0" marR="0" marT="38100"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15"/>
                  </a:ext>
                </a:extLst>
              </a:tr>
            </a:tbl>
          </a:graphicData>
        </a:graphic>
      </p:graphicFrame>
      <p:graphicFrame>
        <p:nvGraphicFramePr>
          <p:cNvPr id="5" name="object 5"/>
          <p:cNvGraphicFramePr>
            <a:graphicFrameLocks noGrp="1"/>
          </p:cNvGraphicFramePr>
          <p:nvPr/>
        </p:nvGraphicFramePr>
        <p:xfrm>
          <a:off x="9058147" y="1097661"/>
          <a:ext cx="3007995" cy="5685943"/>
        </p:xfrm>
        <a:graphic>
          <a:graphicData uri="http://schemas.openxmlformats.org/drawingml/2006/table">
            <a:tbl>
              <a:tblPr firstRow="1" bandRow="1">
                <a:tableStyleId>{2D5ABB26-0587-4C30-8999-92F81FD0307C}</a:tableStyleId>
              </a:tblPr>
              <a:tblGrid>
                <a:gridCol w="848360">
                  <a:extLst>
                    <a:ext uri="{9D8B030D-6E8A-4147-A177-3AD203B41FA5}">
                      <a16:colId xmlns:a16="http://schemas.microsoft.com/office/drawing/2014/main" val="20000"/>
                    </a:ext>
                  </a:extLst>
                </a:gridCol>
                <a:gridCol w="2159635">
                  <a:extLst>
                    <a:ext uri="{9D8B030D-6E8A-4147-A177-3AD203B41FA5}">
                      <a16:colId xmlns:a16="http://schemas.microsoft.com/office/drawing/2014/main" val="20001"/>
                    </a:ext>
                  </a:extLst>
                </a:gridCol>
              </a:tblGrid>
              <a:tr h="317626">
                <a:tc gridSpan="2">
                  <a:txBody>
                    <a:bodyPr/>
                    <a:lstStyle/>
                    <a:p>
                      <a:pPr marL="598805">
                        <a:lnSpc>
                          <a:spcPct val="100000"/>
                        </a:lnSpc>
                        <a:spcBef>
                          <a:spcPts val="320"/>
                        </a:spcBef>
                      </a:pPr>
                      <a:r>
                        <a:rPr sz="1400" b="1" dirty="0">
                          <a:solidFill>
                            <a:srgbClr val="FFFFFF"/>
                          </a:solidFill>
                          <a:latin typeface="Calibri"/>
                          <a:cs typeface="Calibri"/>
                        </a:rPr>
                        <a:t>Interrupt</a:t>
                      </a:r>
                      <a:r>
                        <a:rPr sz="1400" b="1" spc="-45" dirty="0">
                          <a:solidFill>
                            <a:srgbClr val="FFFFFF"/>
                          </a:solidFill>
                          <a:latin typeface="Calibri"/>
                          <a:cs typeface="Calibri"/>
                        </a:rPr>
                        <a:t> </a:t>
                      </a:r>
                      <a:r>
                        <a:rPr sz="1400" b="1" dirty="0">
                          <a:solidFill>
                            <a:srgbClr val="FFFFFF"/>
                          </a:solidFill>
                          <a:latin typeface="Calibri"/>
                          <a:cs typeface="Calibri"/>
                        </a:rPr>
                        <a:t>=</a:t>
                      </a:r>
                      <a:r>
                        <a:rPr sz="1400" b="1" spc="-15" dirty="0">
                          <a:solidFill>
                            <a:srgbClr val="FFFFFF"/>
                          </a:solidFill>
                          <a:latin typeface="Calibri"/>
                          <a:cs typeface="Calibri"/>
                        </a:rPr>
                        <a:t> </a:t>
                      </a:r>
                      <a:r>
                        <a:rPr sz="1400" b="1" dirty="0">
                          <a:solidFill>
                            <a:srgbClr val="FFFFFF"/>
                          </a:solidFill>
                          <a:latin typeface="Calibri"/>
                          <a:cs typeface="Calibri"/>
                        </a:rPr>
                        <a:t>0</a:t>
                      </a:r>
                      <a:r>
                        <a:rPr sz="1400" b="1" spc="-15" dirty="0">
                          <a:solidFill>
                            <a:srgbClr val="FFFFFF"/>
                          </a:solidFill>
                          <a:latin typeface="Calibri"/>
                          <a:cs typeface="Calibri"/>
                        </a:rPr>
                        <a:t> </a:t>
                      </a:r>
                      <a:r>
                        <a:rPr sz="1400" b="1" spc="-5" dirty="0">
                          <a:solidFill>
                            <a:srgbClr val="FFFFFF"/>
                          </a:solidFill>
                          <a:latin typeface="Calibri"/>
                          <a:cs typeface="Calibri"/>
                        </a:rPr>
                        <a:t>(exception)</a:t>
                      </a:r>
                      <a:endParaRPr sz="1400">
                        <a:latin typeface="Calibri"/>
                        <a:cs typeface="Calibri"/>
                      </a:endParaRPr>
                    </a:p>
                  </a:txBody>
                  <a:tcPr marL="0" marR="0" marT="40640" marB="0">
                    <a:solidFill>
                      <a:srgbClr val="797979"/>
                    </a:solidFill>
                  </a:tcPr>
                </a:tc>
                <a:tc hMerge="1">
                  <a:txBody>
                    <a:bodyPr/>
                    <a:lstStyle/>
                    <a:p>
                      <a:endParaRPr/>
                    </a:p>
                  </a:txBody>
                  <a:tcPr marL="0" marR="0" marT="0" marB="0"/>
                </a:tc>
                <a:extLst>
                  <a:ext uri="{0D108BD9-81ED-4DB2-BD59-A6C34878D82A}">
                    <a16:rowId xmlns:a16="http://schemas.microsoft.com/office/drawing/2014/main" val="10000"/>
                  </a:ext>
                </a:extLst>
              </a:tr>
              <a:tr h="457453">
                <a:tc>
                  <a:txBody>
                    <a:bodyPr/>
                    <a:lstStyle/>
                    <a:p>
                      <a:pPr marL="274320" marR="102235" indent="-144780">
                        <a:lnSpc>
                          <a:spcPct val="100000"/>
                        </a:lnSpc>
                        <a:spcBef>
                          <a:spcPts val="240"/>
                        </a:spcBef>
                      </a:pPr>
                      <a:r>
                        <a:rPr sz="1200" spc="-5" dirty="0">
                          <a:latin typeface="Calibri"/>
                          <a:cs typeface="Calibri"/>
                        </a:rPr>
                        <a:t>Ex</a:t>
                      </a:r>
                      <a:r>
                        <a:rPr sz="1200" spc="-10" dirty="0">
                          <a:latin typeface="Calibri"/>
                          <a:cs typeface="Calibri"/>
                        </a:rPr>
                        <a:t>c</a:t>
                      </a:r>
                      <a:r>
                        <a:rPr sz="1200" dirty="0">
                          <a:latin typeface="Calibri"/>
                          <a:cs typeface="Calibri"/>
                        </a:rPr>
                        <a:t>e</a:t>
                      </a:r>
                      <a:r>
                        <a:rPr sz="1200" spc="5" dirty="0">
                          <a:latin typeface="Calibri"/>
                          <a:cs typeface="Calibri"/>
                        </a:rPr>
                        <a:t>p</a:t>
                      </a:r>
                      <a:r>
                        <a:rPr sz="1200" dirty="0">
                          <a:latin typeface="Calibri"/>
                          <a:cs typeface="Calibri"/>
                        </a:rPr>
                        <a:t>tion  </a:t>
                      </a:r>
                      <a:r>
                        <a:rPr sz="1200" spc="-5" dirty="0">
                          <a:latin typeface="Calibri"/>
                          <a:cs typeface="Calibri"/>
                        </a:rPr>
                        <a:t>Code</a:t>
                      </a:r>
                      <a:endParaRPr sz="1200">
                        <a:latin typeface="Calibri"/>
                        <a:cs typeface="Calibri"/>
                      </a:endParaRPr>
                    </a:p>
                  </a:txBody>
                  <a:tcPr marL="0" marR="0" marT="30480" marB="0">
                    <a:lnL w="12700">
                      <a:solidFill>
                        <a:srgbClr val="797979"/>
                      </a:solidFill>
                      <a:prstDash val="solid"/>
                    </a:lnL>
                    <a:lnB w="12700">
                      <a:solidFill>
                        <a:srgbClr val="797979"/>
                      </a:solidFill>
                      <a:prstDash val="solid"/>
                    </a:lnB>
                    <a:solidFill>
                      <a:srgbClr val="EBEBEB"/>
                    </a:solidFill>
                  </a:tcPr>
                </a:tc>
                <a:tc>
                  <a:txBody>
                    <a:bodyPr/>
                    <a:lstStyle/>
                    <a:p>
                      <a:pPr marL="734060">
                        <a:lnSpc>
                          <a:spcPct val="100000"/>
                        </a:lnSpc>
                        <a:spcBef>
                          <a:spcPts val="240"/>
                        </a:spcBef>
                      </a:pPr>
                      <a:r>
                        <a:rPr sz="1200" dirty="0">
                          <a:latin typeface="Calibri"/>
                          <a:cs typeface="Calibri"/>
                        </a:rPr>
                        <a:t>Description</a:t>
                      </a:r>
                      <a:endParaRPr sz="1200">
                        <a:latin typeface="Calibri"/>
                        <a:cs typeface="Calibri"/>
                      </a:endParaRPr>
                    </a:p>
                  </a:txBody>
                  <a:tcPr marL="0" marR="0" marT="30480" marB="0">
                    <a:lnR w="12700">
                      <a:solidFill>
                        <a:srgbClr val="797979"/>
                      </a:solidFill>
                      <a:prstDash val="solid"/>
                    </a:lnR>
                    <a:lnB w="12700">
                      <a:solidFill>
                        <a:srgbClr val="797979"/>
                      </a:solidFill>
                      <a:prstDash val="solid"/>
                    </a:lnB>
                    <a:solidFill>
                      <a:srgbClr val="EBEBEB"/>
                    </a:solidFill>
                  </a:tcPr>
                </a:tc>
                <a:extLst>
                  <a:ext uri="{0D108BD9-81ED-4DB2-BD59-A6C34878D82A}">
                    <a16:rowId xmlns:a16="http://schemas.microsoft.com/office/drawing/2014/main" val="10001"/>
                  </a:ext>
                </a:extLst>
              </a:tr>
              <a:tr h="278384">
                <a:tc>
                  <a:txBody>
                    <a:bodyPr/>
                    <a:lstStyle/>
                    <a:p>
                      <a:pPr marL="18415" algn="ctr">
                        <a:lnSpc>
                          <a:spcPct val="100000"/>
                        </a:lnSpc>
                        <a:spcBef>
                          <a:spcPts val="290"/>
                        </a:spcBef>
                      </a:pPr>
                      <a:r>
                        <a:rPr sz="1200" dirty="0">
                          <a:latin typeface="Calibri"/>
                          <a:cs typeface="Calibri"/>
                        </a:rPr>
                        <a:t>0</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10489">
                        <a:lnSpc>
                          <a:spcPct val="100000"/>
                        </a:lnSpc>
                        <a:spcBef>
                          <a:spcPts val="290"/>
                        </a:spcBef>
                      </a:pPr>
                      <a:r>
                        <a:rPr sz="1200" spc="-5" dirty="0">
                          <a:latin typeface="Calibri"/>
                          <a:cs typeface="Calibri"/>
                        </a:rPr>
                        <a:t>Instruction</a:t>
                      </a:r>
                      <a:r>
                        <a:rPr sz="1200" spc="-40" dirty="0">
                          <a:latin typeface="Calibri"/>
                          <a:cs typeface="Calibri"/>
                        </a:rPr>
                        <a:t> </a:t>
                      </a:r>
                      <a:r>
                        <a:rPr sz="1200" dirty="0">
                          <a:latin typeface="Calibri"/>
                          <a:cs typeface="Calibri"/>
                        </a:rPr>
                        <a:t>Address</a:t>
                      </a:r>
                      <a:r>
                        <a:rPr sz="1200" spc="-40" dirty="0">
                          <a:latin typeface="Calibri"/>
                          <a:cs typeface="Calibri"/>
                        </a:rPr>
                        <a:t> </a:t>
                      </a:r>
                      <a:r>
                        <a:rPr sz="1200" dirty="0">
                          <a:latin typeface="Calibri"/>
                          <a:cs typeface="Calibri"/>
                        </a:rPr>
                        <a:t>Misaligned</a:t>
                      </a:r>
                      <a:endParaRPr sz="1200">
                        <a:latin typeface="Calibri"/>
                        <a:cs typeface="Calibri"/>
                      </a:endParaRPr>
                    </a:p>
                  </a:txBody>
                  <a:tcPr marL="0" marR="0" marT="36830"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2"/>
                  </a:ext>
                </a:extLst>
              </a:tr>
              <a:tr h="278384">
                <a:tc>
                  <a:txBody>
                    <a:bodyPr/>
                    <a:lstStyle/>
                    <a:p>
                      <a:pPr marL="18415" algn="ctr">
                        <a:lnSpc>
                          <a:spcPct val="100000"/>
                        </a:lnSpc>
                        <a:spcBef>
                          <a:spcPts val="290"/>
                        </a:spcBef>
                      </a:pPr>
                      <a:r>
                        <a:rPr sz="1200" dirty="0">
                          <a:latin typeface="Calibri"/>
                          <a:cs typeface="Calibri"/>
                        </a:rPr>
                        <a:t>1</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10489">
                        <a:lnSpc>
                          <a:spcPct val="100000"/>
                        </a:lnSpc>
                        <a:spcBef>
                          <a:spcPts val="290"/>
                        </a:spcBef>
                      </a:pPr>
                      <a:r>
                        <a:rPr sz="1200" dirty="0">
                          <a:latin typeface="Calibri"/>
                          <a:cs typeface="Calibri"/>
                        </a:rPr>
                        <a:t>Instruction</a:t>
                      </a:r>
                      <a:r>
                        <a:rPr sz="1200" spc="-45" dirty="0">
                          <a:latin typeface="Calibri"/>
                          <a:cs typeface="Calibri"/>
                        </a:rPr>
                        <a:t> </a:t>
                      </a:r>
                      <a:r>
                        <a:rPr sz="1200" spc="-5" dirty="0">
                          <a:latin typeface="Calibri"/>
                          <a:cs typeface="Calibri"/>
                        </a:rPr>
                        <a:t>Access</a:t>
                      </a:r>
                      <a:r>
                        <a:rPr sz="1200" spc="10" dirty="0">
                          <a:latin typeface="Calibri"/>
                          <a:cs typeface="Calibri"/>
                        </a:rPr>
                        <a:t> </a:t>
                      </a:r>
                      <a:r>
                        <a:rPr sz="1200" spc="-5" dirty="0">
                          <a:latin typeface="Calibri"/>
                          <a:cs typeface="Calibri"/>
                        </a:rPr>
                        <a:t>Fault</a:t>
                      </a:r>
                      <a:endParaRPr sz="1200">
                        <a:latin typeface="Calibri"/>
                        <a:cs typeface="Calibri"/>
                      </a:endParaRPr>
                    </a:p>
                  </a:txBody>
                  <a:tcPr marL="0" marR="0" marT="36830"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3"/>
                  </a:ext>
                </a:extLst>
              </a:tr>
              <a:tr h="278384">
                <a:tc>
                  <a:txBody>
                    <a:bodyPr/>
                    <a:lstStyle/>
                    <a:p>
                      <a:pPr marL="18415" algn="ctr">
                        <a:lnSpc>
                          <a:spcPct val="100000"/>
                        </a:lnSpc>
                        <a:spcBef>
                          <a:spcPts val="290"/>
                        </a:spcBef>
                      </a:pPr>
                      <a:r>
                        <a:rPr sz="1200" dirty="0">
                          <a:latin typeface="Calibri"/>
                          <a:cs typeface="Calibri"/>
                        </a:rPr>
                        <a:t>2</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10489">
                        <a:lnSpc>
                          <a:spcPct val="100000"/>
                        </a:lnSpc>
                        <a:spcBef>
                          <a:spcPts val="290"/>
                        </a:spcBef>
                      </a:pPr>
                      <a:r>
                        <a:rPr sz="1200" dirty="0">
                          <a:latin typeface="Calibri"/>
                          <a:cs typeface="Calibri"/>
                        </a:rPr>
                        <a:t>Illegal</a:t>
                      </a:r>
                      <a:r>
                        <a:rPr sz="1200" spc="-30" dirty="0">
                          <a:latin typeface="Calibri"/>
                          <a:cs typeface="Calibri"/>
                        </a:rPr>
                        <a:t> </a:t>
                      </a:r>
                      <a:r>
                        <a:rPr sz="1200" spc="-5" dirty="0">
                          <a:latin typeface="Calibri"/>
                          <a:cs typeface="Calibri"/>
                        </a:rPr>
                        <a:t>Instruction</a:t>
                      </a:r>
                      <a:endParaRPr sz="1200">
                        <a:latin typeface="Calibri"/>
                        <a:cs typeface="Calibri"/>
                      </a:endParaRPr>
                    </a:p>
                  </a:txBody>
                  <a:tcPr marL="0" marR="0" marT="36830"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4"/>
                  </a:ext>
                </a:extLst>
              </a:tr>
              <a:tr h="278256">
                <a:tc>
                  <a:txBody>
                    <a:bodyPr/>
                    <a:lstStyle/>
                    <a:p>
                      <a:pPr marL="18415" algn="ctr">
                        <a:lnSpc>
                          <a:spcPct val="100000"/>
                        </a:lnSpc>
                        <a:spcBef>
                          <a:spcPts val="290"/>
                        </a:spcBef>
                      </a:pPr>
                      <a:r>
                        <a:rPr sz="1200" dirty="0">
                          <a:latin typeface="Calibri"/>
                          <a:cs typeface="Calibri"/>
                        </a:rPr>
                        <a:t>3</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10489">
                        <a:lnSpc>
                          <a:spcPct val="100000"/>
                        </a:lnSpc>
                        <a:spcBef>
                          <a:spcPts val="290"/>
                        </a:spcBef>
                      </a:pPr>
                      <a:r>
                        <a:rPr sz="1200" spc="-5" dirty="0">
                          <a:latin typeface="Calibri"/>
                          <a:cs typeface="Calibri"/>
                        </a:rPr>
                        <a:t>Breakpoint</a:t>
                      </a:r>
                      <a:endParaRPr sz="1200">
                        <a:latin typeface="Calibri"/>
                        <a:cs typeface="Calibri"/>
                      </a:endParaRPr>
                    </a:p>
                  </a:txBody>
                  <a:tcPr marL="0" marR="0" marT="36830"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5"/>
                  </a:ext>
                </a:extLst>
              </a:tr>
              <a:tr h="278384">
                <a:tc>
                  <a:txBody>
                    <a:bodyPr/>
                    <a:lstStyle/>
                    <a:p>
                      <a:pPr marL="18415" algn="ctr">
                        <a:lnSpc>
                          <a:spcPct val="100000"/>
                        </a:lnSpc>
                        <a:spcBef>
                          <a:spcPts val="295"/>
                        </a:spcBef>
                      </a:pPr>
                      <a:r>
                        <a:rPr sz="1200" dirty="0">
                          <a:latin typeface="Calibri"/>
                          <a:cs typeface="Calibri"/>
                        </a:rPr>
                        <a:t>4</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10489">
                        <a:lnSpc>
                          <a:spcPct val="100000"/>
                        </a:lnSpc>
                        <a:spcBef>
                          <a:spcPts val="295"/>
                        </a:spcBef>
                      </a:pPr>
                      <a:r>
                        <a:rPr sz="1200" spc="-5" dirty="0">
                          <a:latin typeface="Calibri"/>
                          <a:cs typeface="Calibri"/>
                        </a:rPr>
                        <a:t>Load</a:t>
                      </a:r>
                      <a:r>
                        <a:rPr sz="1200" spc="-35" dirty="0">
                          <a:latin typeface="Calibri"/>
                          <a:cs typeface="Calibri"/>
                        </a:rPr>
                        <a:t> </a:t>
                      </a:r>
                      <a:r>
                        <a:rPr sz="1200" dirty="0">
                          <a:latin typeface="Calibri"/>
                          <a:cs typeface="Calibri"/>
                        </a:rPr>
                        <a:t>Address</a:t>
                      </a:r>
                      <a:r>
                        <a:rPr sz="1200" spc="-35" dirty="0">
                          <a:latin typeface="Calibri"/>
                          <a:cs typeface="Calibri"/>
                        </a:rPr>
                        <a:t> </a:t>
                      </a:r>
                      <a:r>
                        <a:rPr sz="1200" dirty="0">
                          <a:latin typeface="Calibri"/>
                          <a:cs typeface="Calibri"/>
                        </a:rPr>
                        <a:t>Misaligned</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6"/>
                  </a:ext>
                </a:extLst>
              </a:tr>
              <a:tr h="278384">
                <a:tc>
                  <a:txBody>
                    <a:bodyPr/>
                    <a:lstStyle/>
                    <a:p>
                      <a:pPr marL="18415" algn="ctr">
                        <a:lnSpc>
                          <a:spcPct val="100000"/>
                        </a:lnSpc>
                        <a:spcBef>
                          <a:spcPts val="290"/>
                        </a:spcBef>
                      </a:pPr>
                      <a:r>
                        <a:rPr sz="1200" dirty="0">
                          <a:latin typeface="Calibri"/>
                          <a:cs typeface="Calibri"/>
                        </a:rPr>
                        <a:t>5</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10489">
                        <a:lnSpc>
                          <a:spcPct val="100000"/>
                        </a:lnSpc>
                        <a:spcBef>
                          <a:spcPts val="290"/>
                        </a:spcBef>
                      </a:pPr>
                      <a:r>
                        <a:rPr sz="1200" spc="-5" dirty="0">
                          <a:latin typeface="Calibri"/>
                          <a:cs typeface="Calibri"/>
                        </a:rPr>
                        <a:t>Load</a:t>
                      </a:r>
                      <a:r>
                        <a:rPr sz="1200" spc="-20" dirty="0">
                          <a:latin typeface="Calibri"/>
                          <a:cs typeface="Calibri"/>
                        </a:rPr>
                        <a:t> </a:t>
                      </a:r>
                      <a:r>
                        <a:rPr sz="1200" spc="-5" dirty="0">
                          <a:latin typeface="Calibri"/>
                          <a:cs typeface="Calibri"/>
                        </a:rPr>
                        <a:t>Access</a:t>
                      </a:r>
                      <a:r>
                        <a:rPr sz="1200" spc="25" dirty="0">
                          <a:latin typeface="Calibri"/>
                          <a:cs typeface="Calibri"/>
                        </a:rPr>
                        <a:t> </a:t>
                      </a:r>
                      <a:r>
                        <a:rPr sz="1200" spc="-5" dirty="0">
                          <a:latin typeface="Calibri"/>
                          <a:cs typeface="Calibri"/>
                        </a:rPr>
                        <a:t>Fault</a:t>
                      </a:r>
                      <a:endParaRPr sz="1200">
                        <a:latin typeface="Calibri"/>
                        <a:cs typeface="Calibri"/>
                      </a:endParaRPr>
                    </a:p>
                  </a:txBody>
                  <a:tcPr marL="0" marR="0" marT="36830"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7"/>
                  </a:ext>
                </a:extLst>
              </a:tr>
              <a:tr h="278383">
                <a:tc>
                  <a:txBody>
                    <a:bodyPr/>
                    <a:lstStyle/>
                    <a:p>
                      <a:pPr marL="18415" algn="ctr">
                        <a:lnSpc>
                          <a:spcPct val="100000"/>
                        </a:lnSpc>
                        <a:spcBef>
                          <a:spcPts val="295"/>
                        </a:spcBef>
                      </a:pPr>
                      <a:r>
                        <a:rPr sz="1200" dirty="0">
                          <a:latin typeface="Calibri"/>
                          <a:cs typeface="Calibri"/>
                        </a:rPr>
                        <a:t>6</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10489">
                        <a:lnSpc>
                          <a:spcPct val="100000"/>
                        </a:lnSpc>
                        <a:spcBef>
                          <a:spcPts val="295"/>
                        </a:spcBef>
                      </a:pPr>
                      <a:r>
                        <a:rPr sz="1200" dirty="0">
                          <a:latin typeface="Calibri"/>
                          <a:cs typeface="Calibri"/>
                        </a:rPr>
                        <a:t>Store/AMO</a:t>
                      </a:r>
                      <a:r>
                        <a:rPr sz="1200" spc="-40" dirty="0">
                          <a:latin typeface="Calibri"/>
                          <a:cs typeface="Calibri"/>
                        </a:rPr>
                        <a:t> </a:t>
                      </a:r>
                      <a:r>
                        <a:rPr sz="1200" dirty="0">
                          <a:latin typeface="Calibri"/>
                          <a:cs typeface="Calibri"/>
                        </a:rPr>
                        <a:t>Address</a:t>
                      </a:r>
                      <a:r>
                        <a:rPr sz="1200" spc="-50" dirty="0">
                          <a:latin typeface="Calibri"/>
                          <a:cs typeface="Calibri"/>
                        </a:rPr>
                        <a:t> </a:t>
                      </a:r>
                      <a:r>
                        <a:rPr sz="1200" dirty="0">
                          <a:latin typeface="Calibri"/>
                          <a:cs typeface="Calibri"/>
                        </a:rPr>
                        <a:t>Misaligned</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8"/>
                  </a:ext>
                </a:extLst>
              </a:tr>
              <a:tr h="278257">
                <a:tc>
                  <a:txBody>
                    <a:bodyPr/>
                    <a:lstStyle/>
                    <a:p>
                      <a:pPr marL="18415" algn="ctr">
                        <a:lnSpc>
                          <a:spcPct val="100000"/>
                        </a:lnSpc>
                        <a:spcBef>
                          <a:spcPts val="295"/>
                        </a:spcBef>
                      </a:pPr>
                      <a:r>
                        <a:rPr sz="1200" dirty="0">
                          <a:latin typeface="Calibri"/>
                          <a:cs typeface="Calibri"/>
                        </a:rPr>
                        <a:t>7</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10489">
                        <a:lnSpc>
                          <a:spcPct val="100000"/>
                        </a:lnSpc>
                        <a:spcBef>
                          <a:spcPts val="295"/>
                        </a:spcBef>
                      </a:pPr>
                      <a:r>
                        <a:rPr sz="1200" dirty="0">
                          <a:latin typeface="Calibri"/>
                          <a:cs typeface="Calibri"/>
                        </a:rPr>
                        <a:t>Store/AMO</a:t>
                      </a:r>
                      <a:r>
                        <a:rPr sz="1200" spc="-25" dirty="0">
                          <a:latin typeface="Calibri"/>
                          <a:cs typeface="Calibri"/>
                        </a:rPr>
                        <a:t> </a:t>
                      </a:r>
                      <a:r>
                        <a:rPr sz="1200" spc="-5" dirty="0">
                          <a:latin typeface="Calibri"/>
                          <a:cs typeface="Calibri"/>
                        </a:rPr>
                        <a:t>Access</a:t>
                      </a:r>
                      <a:r>
                        <a:rPr sz="1200" spc="5" dirty="0">
                          <a:latin typeface="Calibri"/>
                          <a:cs typeface="Calibri"/>
                        </a:rPr>
                        <a:t> </a:t>
                      </a:r>
                      <a:r>
                        <a:rPr sz="1200" spc="-5" dirty="0">
                          <a:latin typeface="Calibri"/>
                          <a:cs typeface="Calibri"/>
                        </a:rPr>
                        <a:t>Fault</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9"/>
                  </a:ext>
                </a:extLst>
              </a:tr>
              <a:tr h="278383">
                <a:tc>
                  <a:txBody>
                    <a:bodyPr/>
                    <a:lstStyle/>
                    <a:p>
                      <a:pPr marL="18415" algn="ctr">
                        <a:lnSpc>
                          <a:spcPct val="100000"/>
                        </a:lnSpc>
                        <a:spcBef>
                          <a:spcPts val="295"/>
                        </a:spcBef>
                      </a:pPr>
                      <a:r>
                        <a:rPr sz="1200" dirty="0">
                          <a:latin typeface="Calibri"/>
                          <a:cs typeface="Calibri"/>
                        </a:rPr>
                        <a:t>8</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10489">
                        <a:lnSpc>
                          <a:spcPct val="100000"/>
                        </a:lnSpc>
                        <a:spcBef>
                          <a:spcPts val="295"/>
                        </a:spcBef>
                      </a:pPr>
                      <a:r>
                        <a:rPr sz="1200" dirty="0">
                          <a:latin typeface="Calibri"/>
                          <a:cs typeface="Calibri"/>
                        </a:rPr>
                        <a:t>Environment</a:t>
                      </a:r>
                      <a:r>
                        <a:rPr sz="1200" spc="-55" dirty="0">
                          <a:latin typeface="Calibri"/>
                          <a:cs typeface="Calibri"/>
                        </a:rPr>
                        <a:t> </a:t>
                      </a:r>
                      <a:r>
                        <a:rPr sz="1200" spc="-5" dirty="0">
                          <a:latin typeface="Calibri"/>
                          <a:cs typeface="Calibri"/>
                        </a:rPr>
                        <a:t>Call</a:t>
                      </a:r>
                      <a:r>
                        <a:rPr sz="1200" spc="-10" dirty="0">
                          <a:latin typeface="Calibri"/>
                          <a:cs typeface="Calibri"/>
                        </a:rPr>
                        <a:t> </a:t>
                      </a:r>
                      <a:r>
                        <a:rPr sz="1200" dirty="0">
                          <a:latin typeface="Calibri"/>
                          <a:cs typeface="Calibri"/>
                        </a:rPr>
                        <a:t>from</a:t>
                      </a:r>
                      <a:r>
                        <a:rPr sz="1200" spc="-35" dirty="0">
                          <a:latin typeface="Calibri"/>
                          <a:cs typeface="Calibri"/>
                        </a:rPr>
                        <a:t> </a:t>
                      </a:r>
                      <a:r>
                        <a:rPr sz="1200" dirty="0">
                          <a:latin typeface="Calibri"/>
                          <a:cs typeface="Calibri"/>
                        </a:rPr>
                        <a:t>U-mode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10"/>
                  </a:ext>
                </a:extLst>
              </a:tr>
              <a:tr h="278383">
                <a:tc>
                  <a:txBody>
                    <a:bodyPr/>
                    <a:lstStyle/>
                    <a:p>
                      <a:pPr marL="18415" algn="ctr">
                        <a:lnSpc>
                          <a:spcPct val="100000"/>
                        </a:lnSpc>
                        <a:spcBef>
                          <a:spcPts val="295"/>
                        </a:spcBef>
                      </a:pPr>
                      <a:r>
                        <a:rPr sz="1200" dirty="0">
                          <a:latin typeface="Calibri"/>
                          <a:cs typeface="Calibri"/>
                        </a:rPr>
                        <a:t>9</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10489">
                        <a:lnSpc>
                          <a:spcPct val="100000"/>
                        </a:lnSpc>
                        <a:spcBef>
                          <a:spcPts val="295"/>
                        </a:spcBef>
                      </a:pPr>
                      <a:r>
                        <a:rPr sz="1200" dirty="0">
                          <a:latin typeface="Calibri"/>
                          <a:cs typeface="Calibri"/>
                        </a:rPr>
                        <a:t>Environment</a:t>
                      </a:r>
                      <a:r>
                        <a:rPr sz="1200" spc="-55" dirty="0">
                          <a:latin typeface="Calibri"/>
                          <a:cs typeface="Calibri"/>
                        </a:rPr>
                        <a:t> </a:t>
                      </a:r>
                      <a:r>
                        <a:rPr sz="1200" spc="-5" dirty="0">
                          <a:latin typeface="Calibri"/>
                          <a:cs typeface="Calibri"/>
                        </a:rPr>
                        <a:t>Call</a:t>
                      </a:r>
                      <a:r>
                        <a:rPr sz="1200" spc="-20" dirty="0">
                          <a:latin typeface="Calibri"/>
                          <a:cs typeface="Calibri"/>
                        </a:rPr>
                        <a:t> </a:t>
                      </a:r>
                      <a:r>
                        <a:rPr sz="1200" dirty="0">
                          <a:latin typeface="Calibri"/>
                          <a:cs typeface="Calibri"/>
                        </a:rPr>
                        <a:t>from</a:t>
                      </a:r>
                      <a:r>
                        <a:rPr sz="1200" spc="-35" dirty="0">
                          <a:latin typeface="Calibri"/>
                          <a:cs typeface="Calibri"/>
                        </a:rPr>
                        <a:t> </a:t>
                      </a:r>
                      <a:r>
                        <a:rPr sz="1200" dirty="0">
                          <a:latin typeface="Calibri"/>
                          <a:cs typeface="Calibri"/>
                        </a:rPr>
                        <a:t>S-mode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11"/>
                  </a:ext>
                </a:extLst>
              </a:tr>
              <a:tr h="278384">
                <a:tc>
                  <a:txBody>
                    <a:bodyPr/>
                    <a:lstStyle/>
                    <a:p>
                      <a:pPr marL="20320" algn="ctr">
                        <a:lnSpc>
                          <a:spcPct val="100000"/>
                        </a:lnSpc>
                        <a:spcBef>
                          <a:spcPts val="295"/>
                        </a:spcBef>
                      </a:pPr>
                      <a:r>
                        <a:rPr sz="1200" dirty="0">
                          <a:latin typeface="Calibri"/>
                          <a:cs typeface="Calibri"/>
                        </a:rPr>
                        <a:t>10</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10489">
                        <a:lnSpc>
                          <a:spcPct val="100000"/>
                        </a:lnSpc>
                        <a:spcBef>
                          <a:spcPts val="295"/>
                        </a:spcBef>
                      </a:pPr>
                      <a:r>
                        <a:rPr sz="1200" dirty="0">
                          <a:latin typeface="Calibri"/>
                          <a:cs typeface="Calibri"/>
                        </a:rPr>
                        <a:t>Reserved</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12"/>
                  </a:ext>
                </a:extLst>
              </a:tr>
              <a:tr h="457200">
                <a:tc>
                  <a:txBody>
                    <a:bodyPr/>
                    <a:lstStyle/>
                    <a:p>
                      <a:pPr marL="20320" algn="ctr">
                        <a:lnSpc>
                          <a:spcPct val="100000"/>
                        </a:lnSpc>
                        <a:spcBef>
                          <a:spcPts val="295"/>
                        </a:spcBef>
                      </a:pPr>
                      <a:r>
                        <a:rPr sz="1200" dirty="0">
                          <a:latin typeface="Calibri"/>
                          <a:cs typeface="Calibri"/>
                        </a:rPr>
                        <a:t>11</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10489" marR="435609">
                        <a:lnSpc>
                          <a:spcPct val="100000"/>
                        </a:lnSpc>
                        <a:spcBef>
                          <a:spcPts val="295"/>
                        </a:spcBef>
                      </a:pPr>
                      <a:r>
                        <a:rPr sz="1200" dirty="0">
                          <a:latin typeface="Calibri"/>
                          <a:cs typeface="Calibri"/>
                        </a:rPr>
                        <a:t>Environment</a:t>
                      </a:r>
                      <a:r>
                        <a:rPr sz="1200" spc="-65" dirty="0">
                          <a:latin typeface="Calibri"/>
                          <a:cs typeface="Calibri"/>
                        </a:rPr>
                        <a:t> </a:t>
                      </a:r>
                      <a:r>
                        <a:rPr sz="1200" spc="-5" dirty="0">
                          <a:latin typeface="Calibri"/>
                          <a:cs typeface="Calibri"/>
                        </a:rPr>
                        <a:t>Call</a:t>
                      </a:r>
                      <a:r>
                        <a:rPr sz="1200" spc="-25" dirty="0">
                          <a:latin typeface="Calibri"/>
                          <a:cs typeface="Calibri"/>
                        </a:rPr>
                        <a:t> </a:t>
                      </a:r>
                      <a:r>
                        <a:rPr sz="1200" dirty="0">
                          <a:latin typeface="Calibri"/>
                          <a:cs typeface="Calibri"/>
                        </a:rPr>
                        <a:t>from</a:t>
                      </a:r>
                      <a:r>
                        <a:rPr sz="1200" spc="-45" dirty="0">
                          <a:latin typeface="Calibri"/>
                          <a:cs typeface="Calibri"/>
                        </a:rPr>
                        <a:t> </a:t>
                      </a:r>
                      <a:r>
                        <a:rPr sz="1200" spc="5" dirty="0">
                          <a:latin typeface="Calibri"/>
                          <a:cs typeface="Calibri"/>
                        </a:rPr>
                        <a:t>M- </a:t>
                      </a:r>
                      <a:r>
                        <a:rPr sz="1200" spc="-254" dirty="0">
                          <a:latin typeface="Calibri"/>
                          <a:cs typeface="Calibri"/>
                        </a:rPr>
                        <a:t> </a:t>
                      </a:r>
                      <a:r>
                        <a:rPr sz="1200" dirty="0">
                          <a:latin typeface="Calibri"/>
                          <a:cs typeface="Calibri"/>
                        </a:rPr>
                        <a:t>mode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13"/>
                  </a:ext>
                </a:extLst>
              </a:tr>
              <a:tr h="278307">
                <a:tc>
                  <a:txBody>
                    <a:bodyPr/>
                    <a:lstStyle/>
                    <a:p>
                      <a:pPr marL="20320" algn="ctr">
                        <a:lnSpc>
                          <a:spcPct val="100000"/>
                        </a:lnSpc>
                        <a:spcBef>
                          <a:spcPts val="295"/>
                        </a:spcBef>
                      </a:pPr>
                      <a:r>
                        <a:rPr sz="1200" dirty="0">
                          <a:latin typeface="Calibri"/>
                          <a:cs typeface="Calibri"/>
                        </a:rPr>
                        <a:t>12</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10489">
                        <a:lnSpc>
                          <a:spcPct val="100000"/>
                        </a:lnSpc>
                        <a:spcBef>
                          <a:spcPts val="295"/>
                        </a:spcBef>
                      </a:pPr>
                      <a:r>
                        <a:rPr sz="1200" spc="-5" dirty="0">
                          <a:latin typeface="Calibri"/>
                          <a:cs typeface="Calibri"/>
                        </a:rPr>
                        <a:t>Instruction</a:t>
                      </a:r>
                      <a:r>
                        <a:rPr sz="1200" spc="-35" dirty="0">
                          <a:latin typeface="Calibri"/>
                          <a:cs typeface="Calibri"/>
                        </a:rPr>
                        <a:t> </a:t>
                      </a:r>
                      <a:r>
                        <a:rPr sz="1200" dirty="0">
                          <a:latin typeface="Calibri"/>
                          <a:cs typeface="Calibri"/>
                        </a:rPr>
                        <a:t>Page</a:t>
                      </a:r>
                      <a:r>
                        <a:rPr sz="1200" spc="-20" dirty="0">
                          <a:latin typeface="Calibri"/>
                          <a:cs typeface="Calibri"/>
                        </a:rPr>
                        <a:t> </a:t>
                      </a:r>
                      <a:r>
                        <a:rPr sz="1200" spc="-5" dirty="0">
                          <a:latin typeface="Calibri"/>
                          <a:cs typeface="Calibri"/>
                        </a:rPr>
                        <a:t>Fault</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14"/>
                  </a:ext>
                </a:extLst>
              </a:tr>
              <a:tr h="278345">
                <a:tc>
                  <a:txBody>
                    <a:bodyPr/>
                    <a:lstStyle/>
                    <a:p>
                      <a:pPr marL="20320" algn="ctr">
                        <a:lnSpc>
                          <a:spcPct val="100000"/>
                        </a:lnSpc>
                        <a:spcBef>
                          <a:spcPts val="295"/>
                        </a:spcBef>
                      </a:pPr>
                      <a:r>
                        <a:rPr sz="1200" dirty="0">
                          <a:latin typeface="Calibri"/>
                          <a:cs typeface="Calibri"/>
                        </a:rPr>
                        <a:t>13</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10489">
                        <a:lnSpc>
                          <a:spcPct val="100000"/>
                        </a:lnSpc>
                        <a:spcBef>
                          <a:spcPts val="295"/>
                        </a:spcBef>
                      </a:pPr>
                      <a:r>
                        <a:rPr sz="1200" spc="-5" dirty="0">
                          <a:latin typeface="Calibri"/>
                          <a:cs typeface="Calibri"/>
                        </a:rPr>
                        <a:t>Load</a:t>
                      </a:r>
                      <a:r>
                        <a:rPr sz="1200" spc="-25" dirty="0">
                          <a:latin typeface="Calibri"/>
                          <a:cs typeface="Calibri"/>
                        </a:rPr>
                        <a:t> </a:t>
                      </a:r>
                      <a:r>
                        <a:rPr sz="1200" dirty="0">
                          <a:latin typeface="Calibri"/>
                          <a:cs typeface="Calibri"/>
                        </a:rPr>
                        <a:t>Page</a:t>
                      </a:r>
                      <a:r>
                        <a:rPr sz="1200" spc="-25" dirty="0">
                          <a:latin typeface="Calibri"/>
                          <a:cs typeface="Calibri"/>
                        </a:rPr>
                        <a:t> </a:t>
                      </a:r>
                      <a:r>
                        <a:rPr sz="1200" spc="-5" dirty="0">
                          <a:latin typeface="Calibri"/>
                          <a:cs typeface="Calibri"/>
                        </a:rPr>
                        <a:t>Fault</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15"/>
                  </a:ext>
                </a:extLst>
              </a:tr>
              <a:tr h="278345">
                <a:tc>
                  <a:txBody>
                    <a:bodyPr/>
                    <a:lstStyle/>
                    <a:p>
                      <a:pPr marL="20320" algn="ctr">
                        <a:lnSpc>
                          <a:spcPct val="100000"/>
                        </a:lnSpc>
                        <a:spcBef>
                          <a:spcPts val="300"/>
                        </a:spcBef>
                      </a:pPr>
                      <a:r>
                        <a:rPr sz="1200" dirty="0">
                          <a:latin typeface="Calibri"/>
                          <a:cs typeface="Calibri"/>
                        </a:rPr>
                        <a:t>14</a:t>
                      </a:r>
                      <a:endParaRPr sz="1200">
                        <a:latin typeface="Calibri"/>
                        <a:cs typeface="Calibri"/>
                      </a:endParaRPr>
                    </a:p>
                  </a:txBody>
                  <a:tcPr marL="0" marR="0" marT="38100"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10489">
                        <a:lnSpc>
                          <a:spcPct val="100000"/>
                        </a:lnSpc>
                        <a:spcBef>
                          <a:spcPts val="300"/>
                        </a:spcBef>
                      </a:pPr>
                      <a:r>
                        <a:rPr sz="1200" dirty="0">
                          <a:latin typeface="Calibri"/>
                          <a:cs typeface="Calibri"/>
                        </a:rPr>
                        <a:t>Reserved</a:t>
                      </a:r>
                      <a:endParaRPr sz="1200">
                        <a:latin typeface="Calibri"/>
                        <a:cs typeface="Calibri"/>
                      </a:endParaRPr>
                    </a:p>
                  </a:txBody>
                  <a:tcPr marL="0" marR="0" marT="38100"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16"/>
                  </a:ext>
                </a:extLst>
              </a:tr>
              <a:tr h="278345">
                <a:tc>
                  <a:txBody>
                    <a:bodyPr/>
                    <a:lstStyle/>
                    <a:p>
                      <a:pPr marL="20320" algn="ctr">
                        <a:lnSpc>
                          <a:spcPct val="100000"/>
                        </a:lnSpc>
                        <a:spcBef>
                          <a:spcPts val="295"/>
                        </a:spcBef>
                      </a:pPr>
                      <a:r>
                        <a:rPr sz="1200" dirty="0">
                          <a:latin typeface="Calibri"/>
                          <a:cs typeface="Calibri"/>
                        </a:rPr>
                        <a:t>15</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10489">
                        <a:lnSpc>
                          <a:spcPct val="100000"/>
                        </a:lnSpc>
                        <a:spcBef>
                          <a:spcPts val="295"/>
                        </a:spcBef>
                      </a:pPr>
                      <a:r>
                        <a:rPr sz="1200" dirty="0">
                          <a:latin typeface="Calibri"/>
                          <a:cs typeface="Calibri"/>
                        </a:rPr>
                        <a:t>Store/AMO</a:t>
                      </a:r>
                      <a:r>
                        <a:rPr sz="1200" spc="-35" dirty="0">
                          <a:latin typeface="Calibri"/>
                          <a:cs typeface="Calibri"/>
                        </a:rPr>
                        <a:t> </a:t>
                      </a:r>
                      <a:r>
                        <a:rPr sz="1200" dirty="0">
                          <a:latin typeface="Calibri"/>
                          <a:cs typeface="Calibri"/>
                        </a:rPr>
                        <a:t>Page</a:t>
                      </a:r>
                      <a:r>
                        <a:rPr sz="1200" spc="-30" dirty="0">
                          <a:latin typeface="Calibri"/>
                          <a:cs typeface="Calibri"/>
                        </a:rPr>
                        <a:t> </a:t>
                      </a:r>
                      <a:r>
                        <a:rPr sz="1200" spc="-5" dirty="0">
                          <a:latin typeface="Calibri"/>
                          <a:cs typeface="Calibri"/>
                        </a:rPr>
                        <a:t>Fault</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17"/>
                  </a:ext>
                </a:extLst>
              </a:tr>
              <a:tr h="278356">
                <a:tc>
                  <a:txBody>
                    <a:bodyPr/>
                    <a:lstStyle/>
                    <a:p>
                      <a:pPr marL="19685" algn="ctr">
                        <a:lnSpc>
                          <a:spcPct val="100000"/>
                        </a:lnSpc>
                        <a:spcBef>
                          <a:spcPts val="300"/>
                        </a:spcBef>
                      </a:pPr>
                      <a:r>
                        <a:rPr sz="1200" spc="-5" dirty="0">
                          <a:latin typeface="Calibri"/>
                          <a:cs typeface="Calibri"/>
                        </a:rPr>
                        <a:t>≥16</a:t>
                      </a:r>
                      <a:endParaRPr sz="1200">
                        <a:latin typeface="Calibri"/>
                        <a:cs typeface="Calibri"/>
                      </a:endParaRPr>
                    </a:p>
                  </a:txBody>
                  <a:tcPr marL="0" marR="0" marT="38100"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10489">
                        <a:lnSpc>
                          <a:spcPct val="100000"/>
                        </a:lnSpc>
                        <a:spcBef>
                          <a:spcPts val="300"/>
                        </a:spcBef>
                      </a:pPr>
                      <a:r>
                        <a:rPr sz="1200" dirty="0">
                          <a:latin typeface="Calibri"/>
                          <a:cs typeface="Calibri"/>
                        </a:rPr>
                        <a:t>Reserved</a:t>
                      </a:r>
                      <a:endParaRPr sz="1200">
                        <a:latin typeface="Calibri"/>
                        <a:cs typeface="Calibri"/>
                      </a:endParaRPr>
                    </a:p>
                  </a:txBody>
                  <a:tcPr marL="0" marR="0" marT="38100"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18"/>
                  </a:ext>
                </a:extLst>
              </a:tr>
            </a:tbl>
          </a:graphicData>
        </a:graphic>
      </p:graphicFrame>
      <p:graphicFrame>
        <p:nvGraphicFramePr>
          <p:cNvPr id="6" name="object 6"/>
          <p:cNvGraphicFramePr>
            <a:graphicFrameLocks noGrp="1"/>
          </p:cNvGraphicFramePr>
          <p:nvPr>
            <p:extLst>
              <p:ext uri="{D42A27DB-BD31-4B8C-83A1-F6EECF244321}">
                <p14:modId xmlns:p14="http://schemas.microsoft.com/office/powerpoint/2010/main" val="1101114536"/>
              </p:ext>
            </p:extLst>
          </p:nvPr>
        </p:nvGraphicFramePr>
        <p:xfrm>
          <a:off x="888034" y="3716782"/>
          <a:ext cx="4710428" cy="1012317"/>
        </p:xfrm>
        <a:graphic>
          <a:graphicData uri="http://schemas.openxmlformats.org/drawingml/2006/table">
            <a:tbl>
              <a:tblPr firstRow="1" bandRow="1">
                <a:tableStyleId>{2D5ABB26-0587-4C30-8999-92F81FD0307C}</a:tableStyleId>
              </a:tblPr>
              <a:tblGrid>
                <a:gridCol w="937894">
                  <a:extLst>
                    <a:ext uri="{9D8B030D-6E8A-4147-A177-3AD203B41FA5}">
                      <a16:colId xmlns:a16="http://schemas.microsoft.com/office/drawing/2014/main" val="20000"/>
                    </a:ext>
                  </a:extLst>
                </a:gridCol>
                <a:gridCol w="1341755">
                  <a:extLst>
                    <a:ext uri="{9D8B030D-6E8A-4147-A177-3AD203B41FA5}">
                      <a16:colId xmlns:a16="http://schemas.microsoft.com/office/drawing/2014/main" val="20001"/>
                    </a:ext>
                  </a:extLst>
                </a:gridCol>
                <a:gridCol w="2430779">
                  <a:extLst>
                    <a:ext uri="{9D8B030D-6E8A-4147-A177-3AD203B41FA5}">
                      <a16:colId xmlns:a16="http://schemas.microsoft.com/office/drawing/2014/main" val="20002"/>
                    </a:ext>
                  </a:extLst>
                </a:gridCol>
              </a:tblGrid>
              <a:tr h="287020">
                <a:tc>
                  <a:txBody>
                    <a:bodyPr/>
                    <a:lstStyle/>
                    <a:p>
                      <a:pPr marL="1905" algn="ctr">
                        <a:lnSpc>
                          <a:spcPct val="100000"/>
                        </a:lnSpc>
                        <a:spcBef>
                          <a:spcPts val="345"/>
                        </a:spcBef>
                      </a:pPr>
                      <a:r>
                        <a:rPr sz="1200" b="1" dirty="0">
                          <a:solidFill>
                            <a:srgbClr val="FFFFFF"/>
                          </a:solidFill>
                          <a:latin typeface="Calibri"/>
                          <a:cs typeface="Calibri"/>
                        </a:rPr>
                        <a:t>Bits</a:t>
                      </a:r>
                      <a:endParaRPr sz="1200">
                        <a:latin typeface="Calibri"/>
                        <a:cs typeface="Calibri"/>
                      </a:endParaRPr>
                    </a:p>
                  </a:txBody>
                  <a:tcPr marL="0" marR="0" marT="43815" marB="0">
                    <a:solidFill>
                      <a:srgbClr val="797979"/>
                    </a:solidFill>
                  </a:tcPr>
                </a:tc>
                <a:tc>
                  <a:txBody>
                    <a:bodyPr/>
                    <a:lstStyle/>
                    <a:p>
                      <a:pPr marR="90170" algn="ctr">
                        <a:lnSpc>
                          <a:spcPct val="100000"/>
                        </a:lnSpc>
                        <a:spcBef>
                          <a:spcPts val="345"/>
                        </a:spcBef>
                      </a:pPr>
                      <a:r>
                        <a:rPr sz="1200" b="1" spc="-5" dirty="0">
                          <a:solidFill>
                            <a:srgbClr val="FFFFFF"/>
                          </a:solidFill>
                          <a:latin typeface="Calibri"/>
                          <a:cs typeface="Calibri"/>
                        </a:rPr>
                        <a:t>Field</a:t>
                      </a:r>
                      <a:r>
                        <a:rPr sz="1200" b="1" spc="-25" dirty="0">
                          <a:solidFill>
                            <a:srgbClr val="FFFFFF"/>
                          </a:solidFill>
                          <a:latin typeface="Calibri"/>
                          <a:cs typeface="Calibri"/>
                        </a:rPr>
                        <a:t> </a:t>
                      </a:r>
                      <a:r>
                        <a:rPr sz="1200" b="1" spc="-5" dirty="0">
                          <a:solidFill>
                            <a:srgbClr val="FFFFFF"/>
                          </a:solidFill>
                          <a:latin typeface="Calibri"/>
                          <a:cs typeface="Calibri"/>
                        </a:rPr>
                        <a:t>Name</a:t>
                      </a:r>
                      <a:endParaRPr sz="1200">
                        <a:latin typeface="Calibri"/>
                        <a:cs typeface="Calibri"/>
                      </a:endParaRPr>
                    </a:p>
                  </a:txBody>
                  <a:tcPr marL="0" marR="0" marT="43815" marB="0">
                    <a:solidFill>
                      <a:srgbClr val="797979"/>
                    </a:solidFill>
                  </a:tcPr>
                </a:tc>
                <a:tc>
                  <a:txBody>
                    <a:bodyPr/>
                    <a:lstStyle/>
                    <a:p>
                      <a:pPr marR="93345" algn="ctr">
                        <a:lnSpc>
                          <a:spcPct val="100000"/>
                        </a:lnSpc>
                        <a:spcBef>
                          <a:spcPts val="345"/>
                        </a:spcBef>
                      </a:pPr>
                      <a:r>
                        <a:rPr sz="1200" b="1" spc="-5" dirty="0">
                          <a:solidFill>
                            <a:srgbClr val="FFFFFF"/>
                          </a:solidFill>
                          <a:latin typeface="Calibri"/>
                          <a:cs typeface="Calibri"/>
                        </a:rPr>
                        <a:t>Description</a:t>
                      </a:r>
                      <a:endParaRPr sz="1200">
                        <a:latin typeface="Calibri"/>
                        <a:cs typeface="Calibri"/>
                      </a:endParaRPr>
                    </a:p>
                  </a:txBody>
                  <a:tcPr marL="0" marR="0" marT="43815" marB="0">
                    <a:solidFill>
                      <a:srgbClr val="797979"/>
                    </a:solidFill>
                  </a:tcPr>
                </a:tc>
                <a:extLst>
                  <a:ext uri="{0D108BD9-81ED-4DB2-BD59-A6C34878D82A}">
                    <a16:rowId xmlns:a16="http://schemas.microsoft.com/office/drawing/2014/main" val="10000"/>
                  </a:ext>
                </a:extLst>
              </a:tr>
              <a:tr h="450850">
                <a:tc>
                  <a:txBody>
                    <a:bodyPr/>
                    <a:lstStyle/>
                    <a:p>
                      <a:pPr marL="1905" algn="ctr">
                        <a:lnSpc>
                          <a:spcPct val="100000"/>
                        </a:lnSpc>
                        <a:spcBef>
                          <a:spcPts val="245"/>
                        </a:spcBef>
                      </a:pPr>
                      <a:r>
                        <a:rPr sz="1200" spc="-5" dirty="0">
                          <a:latin typeface="Calibri"/>
                          <a:cs typeface="Calibri"/>
                        </a:rPr>
                        <a:t>XLEN-1</a:t>
                      </a:r>
                      <a:endParaRPr sz="1200">
                        <a:latin typeface="Calibri"/>
                        <a:cs typeface="Calibri"/>
                      </a:endParaRPr>
                    </a:p>
                  </a:txBody>
                  <a:tcPr marL="0" marR="0" marT="31115" marB="0">
                    <a:lnL w="12700">
                      <a:solidFill>
                        <a:srgbClr val="797979"/>
                      </a:solidFill>
                      <a:prstDash val="solid"/>
                    </a:lnL>
                    <a:lnB w="12700">
                      <a:solidFill>
                        <a:srgbClr val="797979"/>
                      </a:solidFill>
                      <a:prstDash val="solid"/>
                    </a:lnB>
                    <a:solidFill>
                      <a:srgbClr val="EBEBEB"/>
                    </a:solidFill>
                  </a:tcPr>
                </a:tc>
                <a:tc>
                  <a:txBody>
                    <a:bodyPr/>
                    <a:lstStyle/>
                    <a:p>
                      <a:pPr marR="89535" algn="ctr">
                        <a:lnSpc>
                          <a:spcPct val="100000"/>
                        </a:lnSpc>
                        <a:spcBef>
                          <a:spcPts val="245"/>
                        </a:spcBef>
                      </a:pPr>
                      <a:r>
                        <a:rPr sz="1200" i="1" spc="-5" dirty="0">
                          <a:solidFill>
                            <a:srgbClr val="FF0000"/>
                          </a:solidFill>
                          <a:latin typeface="Calibri"/>
                          <a:cs typeface="Calibri"/>
                        </a:rPr>
                        <a:t>Interrupt</a:t>
                      </a:r>
                      <a:endParaRPr sz="1200" i="1" dirty="0">
                        <a:solidFill>
                          <a:srgbClr val="FF0000"/>
                        </a:solidFill>
                        <a:latin typeface="Calibri"/>
                        <a:cs typeface="Calibri"/>
                      </a:endParaRPr>
                    </a:p>
                  </a:txBody>
                  <a:tcPr marL="0" marR="0" marT="31115" marB="0">
                    <a:lnB w="12700">
                      <a:solidFill>
                        <a:srgbClr val="797979"/>
                      </a:solidFill>
                      <a:prstDash val="solid"/>
                    </a:lnB>
                    <a:solidFill>
                      <a:srgbClr val="EBEBEB"/>
                    </a:solidFill>
                  </a:tcPr>
                </a:tc>
                <a:tc>
                  <a:txBody>
                    <a:bodyPr/>
                    <a:lstStyle/>
                    <a:p>
                      <a:pPr marL="292735">
                        <a:lnSpc>
                          <a:spcPct val="100000"/>
                        </a:lnSpc>
                        <a:spcBef>
                          <a:spcPts val="245"/>
                        </a:spcBef>
                      </a:pPr>
                      <a:r>
                        <a:rPr sz="1200" dirty="0">
                          <a:latin typeface="Calibri"/>
                          <a:cs typeface="Calibri"/>
                        </a:rPr>
                        <a:t>Identifies</a:t>
                      </a:r>
                      <a:r>
                        <a:rPr sz="1200" spc="-40" dirty="0">
                          <a:latin typeface="Calibri"/>
                          <a:cs typeface="Calibri"/>
                        </a:rPr>
                        <a:t> </a:t>
                      </a:r>
                      <a:r>
                        <a:rPr sz="1200" dirty="0">
                          <a:latin typeface="Calibri"/>
                          <a:cs typeface="Calibri"/>
                        </a:rPr>
                        <a:t>if</a:t>
                      </a:r>
                      <a:r>
                        <a:rPr sz="1200" spc="-15" dirty="0">
                          <a:latin typeface="Calibri"/>
                          <a:cs typeface="Calibri"/>
                        </a:rPr>
                        <a:t> </a:t>
                      </a:r>
                      <a:r>
                        <a:rPr sz="1200" dirty="0">
                          <a:latin typeface="Calibri"/>
                          <a:cs typeface="Calibri"/>
                        </a:rPr>
                        <a:t>an</a:t>
                      </a:r>
                      <a:r>
                        <a:rPr sz="1200" spc="-15" dirty="0">
                          <a:latin typeface="Calibri"/>
                          <a:cs typeface="Calibri"/>
                        </a:rPr>
                        <a:t> </a:t>
                      </a:r>
                      <a:r>
                        <a:rPr sz="1200" spc="-5" dirty="0">
                          <a:latin typeface="Calibri"/>
                          <a:cs typeface="Calibri"/>
                        </a:rPr>
                        <a:t>interrupt</a:t>
                      </a:r>
                      <a:r>
                        <a:rPr sz="1200" spc="-50" dirty="0">
                          <a:latin typeface="Calibri"/>
                          <a:cs typeface="Calibri"/>
                        </a:rPr>
                        <a:t> </a:t>
                      </a:r>
                      <a:r>
                        <a:rPr sz="1200" spc="-5" dirty="0">
                          <a:latin typeface="Calibri"/>
                          <a:cs typeface="Calibri"/>
                        </a:rPr>
                        <a:t>was</a:t>
                      </a:r>
                      <a:endParaRPr sz="1200">
                        <a:latin typeface="Calibri"/>
                        <a:cs typeface="Calibri"/>
                      </a:endParaRPr>
                    </a:p>
                    <a:p>
                      <a:pPr marL="239395">
                        <a:lnSpc>
                          <a:spcPct val="100000"/>
                        </a:lnSpc>
                      </a:pPr>
                      <a:r>
                        <a:rPr sz="1200" spc="-5" dirty="0">
                          <a:latin typeface="Calibri"/>
                          <a:cs typeface="Calibri"/>
                        </a:rPr>
                        <a:t>synchronous</a:t>
                      </a:r>
                      <a:r>
                        <a:rPr sz="1200" spc="-35" dirty="0">
                          <a:latin typeface="Calibri"/>
                          <a:cs typeface="Calibri"/>
                        </a:rPr>
                        <a:t> </a:t>
                      </a:r>
                      <a:r>
                        <a:rPr sz="1200" spc="-5" dirty="0">
                          <a:latin typeface="Calibri"/>
                          <a:cs typeface="Calibri"/>
                        </a:rPr>
                        <a:t>or</a:t>
                      </a:r>
                      <a:r>
                        <a:rPr sz="1200" spc="-25" dirty="0">
                          <a:latin typeface="Calibri"/>
                          <a:cs typeface="Calibri"/>
                        </a:rPr>
                        <a:t> </a:t>
                      </a:r>
                      <a:r>
                        <a:rPr sz="1200" dirty="0">
                          <a:latin typeface="Calibri"/>
                          <a:cs typeface="Calibri"/>
                        </a:rPr>
                        <a:t>asynchronous</a:t>
                      </a:r>
                      <a:endParaRPr sz="1200">
                        <a:latin typeface="Calibri"/>
                        <a:cs typeface="Calibri"/>
                      </a:endParaRPr>
                    </a:p>
                  </a:txBody>
                  <a:tcPr marL="0" marR="0" marT="31115" marB="0">
                    <a:lnR w="12700">
                      <a:solidFill>
                        <a:srgbClr val="797979"/>
                      </a:solidFill>
                      <a:prstDash val="solid"/>
                    </a:lnR>
                    <a:lnB w="12700">
                      <a:solidFill>
                        <a:srgbClr val="797979"/>
                      </a:solidFill>
                      <a:prstDash val="solid"/>
                    </a:lnB>
                    <a:solidFill>
                      <a:srgbClr val="EBEBEB"/>
                    </a:solidFill>
                  </a:tcPr>
                </a:tc>
                <a:extLst>
                  <a:ext uri="{0D108BD9-81ED-4DB2-BD59-A6C34878D82A}">
                    <a16:rowId xmlns:a16="http://schemas.microsoft.com/office/drawing/2014/main" val="10001"/>
                  </a:ext>
                </a:extLst>
              </a:tr>
              <a:tr h="274447">
                <a:tc>
                  <a:txBody>
                    <a:bodyPr/>
                    <a:lstStyle/>
                    <a:p>
                      <a:pPr marL="1270" algn="ctr">
                        <a:lnSpc>
                          <a:spcPct val="100000"/>
                        </a:lnSpc>
                        <a:spcBef>
                          <a:spcPts val="295"/>
                        </a:spcBef>
                      </a:pPr>
                      <a:r>
                        <a:rPr sz="1200" dirty="0">
                          <a:latin typeface="Calibri"/>
                          <a:cs typeface="Calibri"/>
                        </a:rPr>
                        <a:t>[XLEN-2:0]</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R="90805" algn="ctr">
                        <a:lnSpc>
                          <a:spcPct val="100000"/>
                        </a:lnSpc>
                        <a:spcBef>
                          <a:spcPts val="295"/>
                        </a:spcBef>
                      </a:pPr>
                      <a:r>
                        <a:rPr sz="1200" spc="-5" dirty="0">
                          <a:latin typeface="Calibri"/>
                          <a:cs typeface="Calibri"/>
                        </a:rPr>
                        <a:t>Exception</a:t>
                      </a:r>
                      <a:r>
                        <a:rPr sz="1200" spc="-25" dirty="0">
                          <a:latin typeface="Calibri"/>
                          <a:cs typeface="Calibri"/>
                        </a:rPr>
                        <a:t> </a:t>
                      </a:r>
                      <a:r>
                        <a:rPr sz="1200" spc="-5" dirty="0">
                          <a:latin typeface="Calibri"/>
                          <a:cs typeface="Calibri"/>
                        </a:rPr>
                        <a:t>Code</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tcPr>
                </a:tc>
                <a:tc>
                  <a:txBody>
                    <a:bodyPr/>
                    <a:lstStyle/>
                    <a:p>
                      <a:pPr marR="93980" algn="ctr">
                        <a:lnSpc>
                          <a:spcPct val="100000"/>
                        </a:lnSpc>
                        <a:spcBef>
                          <a:spcPts val="295"/>
                        </a:spcBef>
                      </a:pPr>
                      <a:r>
                        <a:rPr sz="1200" dirty="0">
                          <a:latin typeface="Calibri"/>
                          <a:cs typeface="Calibri"/>
                        </a:rPr>
                        <a:t>Identifies</a:t>
                      </a:r>
                      <a:r>
                        <a:rPr sz="1200" spc="-55" dirty="0">
                          <a:latin typeface="Calibri"/>
                          <a:cs typeface="Calibri"/>
                        </a:rPr>
                        <a:t> </a:t>
                      </a:r>
                      <a:r>
                        <a:rPr sz="1200" dirty="0">
                          <a:latin typeface="Calibri"/>
                          <a:cs typeface="Calibri"/>
                        </a:rPr>
                        <a:t>the</a:t>
                      </a:r>
                      <a:r>
                        <a:rPr sz="1200" spc="-45" dirty="0">
                          <a:latin typeface="Calibri"/>
                          <a:cs typeface="Calibri"/>
                        </a:rPr>
                        <a:t> </a:t>
                      </a:r>
                      <a:r>
                        <a:rPr sz="1200" dirty="0">
                          <a:latin typeface="Calibri"/>
                          <a:cs typeface="Calibri"/>
                        </a:rPr>
                        <a:t>exception</a:t>
                      </a: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2"/>
                  </a:ext>
                </a:extLst>
              </a:tr>
            </a:tbl>
          </a:graphicData>
        </a:graphic>
      </p:graphicFrame>
      <p:sp>
        <p:nvSpPr>
          <p:cNvPr id="7" name="object 7"/>
          <p:cNvSpPr txBox="1"/>
          <p:nvPr/>
        </p:nvSpPr>
        <p:spPr>
          <a:xfrm>
            <a:off x="2898139" y="4754117"/>
            <a:ext cx="703580" cy="193675"/>
          </a:xfrm>
          <a:prstGeom prst="rect">
            <a:avLst/>
          </a:prstGeom>
        </p:spPr>
        <p:txBody>
          <a:bodyPr vert="horz" wrap="square" lIns="0" tIns="12700" rIns="0" bIns="0" rtlCol="0">
            <a:spAutoFit/>
          </a:bodyPr>
          <a:lstStyle/>
          <a:p>
            <a:pPr marL="12700">
              <a:lnSpc>
                <a:spcPct val="100000"/>
              </a:lnSpc>
              <a:spcBef>
                <a:spcPts val="100"/>
              </a:spcBef>
            </a:pPr>
            <a:r>
              <a:rPr sz="1100" i="1" dirty="0">
                <a:solidFill>
                  <a:srgbClr val="C53927"/>
                </a:solidFill>
                <a:latin typeface="Calibri"/>
                <a:cs typeface="Calibri"/>
              </a:rPr>
              <a:t>mc</a:t>
            </a:r>
            <a:r>
              <a:rPr sz="1100" i="1" spc="-5" dirty="0">
                <a:solidFill>
                  <a:srgbClr val="C53927"/>
                </a:solidFill>
                <a:latin typeface="Calibri"/>
                <a:cs typeface="Calibri"/>
              </a:rPr>
              <a:t>aus</a:t>
            </a:r>
            <a:r>
              <a:rPr sz="1100" i="1" dirty="0">
                <a:solidFill>
                  <a:srgbClr val="C53927"/>
                </a:solidFill>
                <a:latin typeface="Calibri"/>
                <a:cs typeface="Calibri"/>
              </a:rPr>
              <a:t>e</a:t>
            </a:r>
            <a:r>
              <a:rPr sz="1100" i="1" spc="-10" dirty="0">
                <a:solidFill>
                  <a:srgbClr val="C53927"/>
                </a:solidFill>
                <a:latin typeface="Calibri"/>
                <a:cs typeface="Calibri"/>
              </a:rPr>
              <a:t> </a:t>
            </a:r>
            <a:r>
              <a:rPr sz="1100" i="1" spc="-5" dirty="0">
                <a:solidFill>
                  <a:srgbClr val="C53927"/>
                </a:solidFill>
                <a:latin typeface="Calibri"/>
                <a:cs typeface="Calibri"/>
              </a:rPr>
              <a:t>C</a:t>
            </a:r>
            <a:r>
              <a:rPr sz="1100" i="1" dirty="0">
                <a:solidFill>
                  <a:srgbClr val="C53927"/>
                </a:solidFill>
                <a:latin typeface="Calibri"/>
                <a:cs typeface="Calibri"/>
              </a:rPr>
              <a:t>SR</a:t>
            </a:r>
            <a:endParaRPr sz="1100">
              <a:latin typeface="Calibri"/>
              <a:cs typeface="Calibri"/>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6622" y="1449451"/>
            <a:ext cx="5727700" cy="3733165"/>
          </a:xfrm>
          <a:prstGeom prst="rect">
            <a:avLst/>
          </a:prstGeom>
        </p:spPr>
        <p:txBody>
          <a:bodyPr vert="horz" wrap="square" lIns="0" tIns="12700" rIns="0" bIns="0" rtlCol="0">
            <a:spAutoFit/>
          </a:bodyPr>
          <a:lstStyle/>
          <a:p>
            <a:pPr marL="469265" marR="838200" indent="-457200">
              <a:lnSpc>
                <a:spcPct val="100000"/>
              </a:lnSpc>
              <a:spcBef>
                <a:spcPts val="100"/>
              </a:spcBef>
              <a:buFont typeface="Arial MT"/>
              <a:buChar char="•"/>
              <a:tabLst>
                <a:tab pos="469265" algn="l"/>
                <a:tab pos="469900" algn="l"/>
              </a:tabLst>
            </a:pPr>
            <a:r>
              <a:rPr sz="2400" b="1" i="1" dirty="0">
                <a:solidFill>
                  <a:srgbClr val="3B3B3B"/>
                </a:solidFill>
                <a:latin typeface="Calibri"/>
                <a:cs typeface="Calibri"/>
              </a:rPr>
              <a:t>mie </a:t>
            </a:r>
            <a:r>
              <a:rPr sz="2400" b="1" dirty="0">
                <a:solidFill>
                  <a:srgbClr val="3B3B3B"/>
                </a:solidFill>
                <a:latin typeface="Calibri"/>
                <a:cs typeface="Calibri"/>
              </a:rPr>
              <a:t>used to </a:t>
            </a:r>
            <a:r>
              <a:rPr sz="2400" b="1" spc="-5" dirty="0">
                <a:solidFill>
                  <a:srgbClr val="3B3B3B"/>
                </a:solidFill>
                <a:latin typeface="Calibri"/>
                <a:cs typeface="Calibri"/>
              </a:rPr>
              <a:t>enable/disable </a:t>
            </a:r>
            <a:r>
              <a:rPr sz="2400" b="1" dirty="0">
                <a:solidFill>
                  <a:srgbClr val="3B3B3B"/>
                </a:solidFill>
                <a:latin typeface="Calibri"/>
                <a:cs typeface="Calibri"/>
              </a:rPr>
              <a:t>a </a:t>
            </a:r>
            <a:r>
              <a:rPr sz="2400" b="1" spc="-5" dirty="0">
                <a:solidFill>
                  <a:srgbClr val="3B3B3B"/>
                </a:solidFill>
                <a:latin typeface="Calibri"/>
                <a:cs typeface="Calibri"/>
              </a:rPr>
              <a:t>given </a:t>
            </a:r>
            <a:r>
              <a:rPr sz="2400" b="1" spc="-530" dirty="0">
                <a:solidFill>
                  <a:srgbClr val="3B3B3B"/>
                </a:solidFill>
                <a:latin typeface="Calibri"/>
                <a:cs typeface="Calibri"/>
              </a:rPr>
              <a:t> </a:t>
            </a:r>
            <a:r>
              <a:rPr sz="2400" b="1" spc="-5" dirty="0">
                <a:solidFill>
                  <a:srgbClr val="3B3B3B"/>
                </a:solidFill>
                <a:latin typeface="Calibri"/>
                <a:cs typeface="Calibri"/>
              </a:rPr>
              <a:t>interrupt</a:t>
            </a:r>
            <a:endParaRPr sz="2400">
              <a:latin typeface="Calibri"/>
              <a:cs typeface="Calibri"/>
            </a:endParaRPr>
          </a:p>
          <a:p>
            <a:pPr marL="469265" marR="923290" indent="-457200">
              <a:lnSpc>
                <a:spcPct val="100000"/>
              </a:lnSpc>
              <a:spcBef>
                <a:spcPts val="505"/>
              </a:spcBef>
              <a:buFont typeface="Arial MT"/>
              <a:buChar char="•"/>
              <a:tabLst>
                <a:tab pos="469265" algn="l"/>
                <a:tab pos="469900" algn="l"/>
              </a:tabLst>
            </a:pPr>
            <a:r>
              <a:rPr sz="2400" b="1" i="1" dirty="0">
                <a:solidFill>
                  <a:srgbClr val="3B3B3B"/>
                </a:solidFill>
                <a:latin typeface="Calibri"/>
                <a:cs typeface="Calibri"/>
              </a:rPr>
              <a:t>mip </a:t>
            </a:r>
            <a:r>
              <a:rPr sz="2400" b="1" spc="-5" dirty="0">
                <a:solidFill>
                  <a:srgbClr val="3B3B3B"/>
                </a:solidFill>
                <a:latin typeface="Calibri"/>
                <a:cs typeface="Calibri"/>
              </a:rPr>
              <a:t>indicates which interrupts </a:t>
            </a:r>
            <a:r>
              <a:rPr sz="2400" b="1" dirty="0">
                <a:solidFill>
                  <a:srgbClr val="3B3B3B"/>
                </a:solidFill>
                <a:latin typeface="Calibri"/>
                <a:cs typeface="Calibri"/>
              </a:rPr>
              <a:t>are </a:t>
            </a:r>
            <a:r>
              <a:rPr sz="2400" b="1" spc="-530" dirty="0">
                <a:solidFill>
                  <a:srgbClr val="3B3B3B"/>
                </a:solidFill>
                <a:latin typeface="Calibri"/>
                <a:cs typeface="Calibri"/>
              </a:rPr>
              <a:t> </a:t>
            </a:r>
            <a:r>
              <a:rPr sz="2400" b="1" spc="-5" dirty="0">
                <a:solidFill>
                  <a:srgbClr val="3B3B3B"/>
                </a:solidFill>
                <a:latin typeface="Calibri"/>
                <a:cs typeface="Calibri"/>
              </a:rPr>
              <a:t>currently pending</a:t>
            </a:r>
            <a:endParaRPr sz="2400">
              <a:latin typeface="Calibri"/>
              <a:cs typeface="Calibri"/>
            </a:endParaRPr>
          </a:p>
          <a:p>
            <a:pPr marL="1002665" lvl="1" indent="-381635">
              <a:lnSpc>
                <a:spcPct val="100000"/>
              </a:lnSpc>
              <a:spcBef>
                <a:spcPts val="425"/>
              </a:spcBef>
              <a:buFont typeface="Arial MT"/>
              <a:buChar char="–"/>
              <a:tabLst>
                <a:tab pos="1002665" algn="l"/>
                <a:tab pos="1003300" algn="l"/>
              </a:tabLst>
            </a:pPr>
            <a:r>
              <a:rPr sz="2000" spc="-5" dirty="0">
                <a:solidFill>
                  <a:srgbClr val="797979"/>
                </a:solidFill>
                <a:latin typeface="Calibri"/>
                <a:cs typeface="Calibri"/>
              </a:rPr>
              <a:t>Can</a:t>
            </a:r>
            <a:r>
              <a:rPr sz="2000" spc="-15" dirty="0">
                <a:solidFill>
                  <a:srgbClr val="797979"/>
                </a:solidFill>
                <a:latin typeface="Calibri"/>
                <a:cs typeface="Calibri"/>
              </a:rPr>
              <a:t> </a:t>
            </a:r>
            <a:r>
              <a:rPr sz="2000" spc="-5" dirty="0">
                <a:solidFill>
                  <a:srgbClr val="797979"/>
                </a:solidFill>
                <a:latin typeface="Calibri"/>
                <a:cs typeface="Calibri"/>
              </a:rPr>
              <a:t>be</a:t>
            </a:r>
            <a:r>
              <a:rPr sz="2000" spc="-20" dirty="0">
                <a:solidFill>
                  <a:srgbClr val="797979"/>
                </a:solidFill>
                <a:latin typeface="Calibri"/>
                <a:cs typeface="Calibri"/>
              </a:rPr>
              <a:t> </a:t>
            </a:r>
            <a:r>
              <a:rPr sz="2000" spc="-5" dirty="0">
                <a:solidFill>
                  <a:srgbClr val="797979"/>
                </a:solidFill>
                <a:latin typeface="Calibri"/>
                <a:cs typeface="Calibri"/>
              </a:rPr>
              <a:t>used</a:t>
            </a:r>
            <a:r>
              <a:rPr sz="2000" spc="-10" dirty="0">
                <a:solidFill>
                  <a:srgbClr val="797979"/>
                </a:solidFill>
                <a:latin typeface="Calibri"/>
                <a:cs typeface="Calibri"/>
              </a:rPr>
              <a:t> </a:t>
            </a:r>
            <a:r>
              <a:rPr sz="2000" spc="-5" dirty="0">
                <a:solidFill>
                  <a:srgbClr val="797979"/>
                </a:solidFill>
                <a:latin typeface="Calibri"/>
                <a:cs typeface="Calibri"/>
              </a:rPr>
              <a:t>for</a:t>
            </a:r>
            <a:r>
              <a:rPr sz="2000" spc="-20" dirty="0">
                <a:solidFill>
                  <a:srgbClr val="797979"/>
                </a:solidFill>
                <a:latin typeface="Calibri"/>
                <a:cs typeface="Calibri"/>
              </a:rPr>
              <a:t> </a:t>
            </a:r>
            <a:r>
              <a:rPr sz="2000" spc="-5" dirty="0">
                <a:solidFill>
                  <a:srgbClr val="797979"/>
                </a:solidFill>
                <a:latin typeface="Calibri"/>
                <a:cs typeface="Calibri"/>
              </a:rPr>
              <a:t>polling</a:t>
            </a:r>
            <a:endParaRPr sz="2000">
              <a:latin typeface="Calibri"/>
              <a:cs typeface="Calibri"/>
            </a:endParaRPr>
          </a:p>
          <a:p>
            <a:pPr marL="469265" indent="-457200">
              <a:lnSpc>
                <a:spcPct val="100000"/>
              </a:lnSpc>
              <a:spcBef>
                <a:spcPts val="475"/>
              </a:spcBef>
              <a:buFont typeface="Arial MT"/>
              <a:buChar char="•"/>
              <a:tabLst>
                <a:tab pos="469265" algn="l"/>
                <a:tab pos="469900" algn="l"/>
              </a:tabLst>
            </a:pPr>
            <a:r>
              <a:rPr sz="2400" b="1" spc="-5" dirty="0">
                <a:solidFill>
                  <a:srgbClr val="3B3B3B"/>
                </a:solidFill>
                <a:latin typeface="Calibri"/>
                <a:cs typeface="Calibri"/>
              </a:rPr>
              <a:t>Lesser-privilege</a:t>
            </a:r>
            <a:r>
              <a:rPr sz="2400" b="1" spc="-10" dirty="0">
                <a:solidFill>
                  <a:srgbClr val="3B3B3B"/>
                </a:solidFill>
                <a:latin typeface="Calibri"/>
                <a:cs typeface="Calibri"/>
              </a:rPr>
              <a:t> </a:t>
            </a:r>
            <a:r>
              <a:rPr sz="2400" b="1" spc="-5" dirty="0">
                <a:solidFill>
                  <a:srgbClr val="3B3B3B"/>
                </a:solidFill>
                <a:latin typeface="Calibri"/>
                <a:cs typeface="Calibri"/>
              </a:rPr>
              <a:t>bits</a:t>
            </a:r>
            <a:r>
              <a:rPr sz="2400" b="1" spc="5" dirty="0">
                <a:solidFill>
                  <a:srgbClr val="3B3B3B"/>
                </a:solidFill>
                <a:latin typeface="Calibri"/>
                <a:cs typeface="Calibri"/>
              </a:rPr>
              <a:t> </a:t>
            </a:r>
            <a:r>
              <a:rPr sz="2400" b="1" dirty="0">
                <a:solidFill>
                  <a:srgbClr val="3B3B3B"/>
                </a:solidFill>
                <a:latin typeface="Calibri"/>
                <a:cs typeface="Calibri"/>
              </a:rPr>
              <a:t>in</a:t>
            </a:r>
            <a:r>
              <a:rPr sz="2400" b="1" spc="-5" dirty="0">
                <a:solidFill>
                  <a:srgbClr val="3B3B3B"/>
                </a:solidFill>
                <a:latin typeface="Calibri"/>
                <a:cs typeface="Calibri"/>
              </a:rPr>
              <a:t> </a:t>
            </a:r>
            <a:r>
              <a:rPr sz="2400" b="1" i="1" dirty="0">
                <a:solidFill>
                  <a:srgbClr val="3B3B3B"/>
                </a:solidFill>
                <a:latin typeface="Calibri"/>
                <a:cs typeface="Calibri"/>
              </a:rPr>
              <a:t>mip</a:t>
            </a:r>
            <a:r>
              <a:rPr sz="2400" b="1" i="1" spc="-25" dirty="0">
                <a:solidFill>
                  <a:srgbClr val="3B3B3B"/>
                </a:solidFill>
                <a:latin typeface="Calibri"/>
                <a:cs typeface="Calibri"/>
              </a:rPr>
              <a:t> </a:t>
            </a:r>
            <a:r>
              <a:rPr sz="2400" b="1" dirty="0">
                <a:solidFill>
                  <a:srgbClr val="3B3B3B"/>
                </a:solidFill>
                <a:latin typeface="Calibri"/>
                <a:cs typeface="Calibri"/>
              </a:rPr>
              <a:t>are</a:t>
            </a:r>
            <a:r>
              <a:rPr sz="2400" b="1" spc="10" dirty="0">
                <a:solidFill>
                  <a:srgbClr val="3B3B3B"/>
                </a:solidFill>
                <a:latin typeface="Calibri"/>
                <a:cs typeface="Calibri"/>
              </a:rPr>
              <a:t> </a:t>
            </a:r>
            <a:r>
              <a:rPr sz="2400" b="1" spc="-5" dirty="0">
                <a:solidFill>
                  <a:srgbClr val="3B3B3B"/>
                </a:solidFill>
                <a:latin typeface="Calibri"/>
                <a:cs typeface="Calibri"/>
              </a:rPr>
              <a:t>writeable</a:t>
            </a:r>
            <a:endParaRPr sz="2400">
              <a:latin typeface="Calibri"/>
              <a:cs typeface="Calibri"/>
            </a:endParaRPr>
          </a:p>
          <a:p>
            <a:pPr marL="1002665" marR="5080" lvl="1" indent="-381000">
              <a:lnSpc>
                <a:spcPct val="100000"/>
              </a:lnSpc>
              <a:spcBef>
                <a:spcPts val="425"/>
              </a:spcBef>
              <a:buFont typeface="Arial MT"/>
              <a:buChar char="–"/>
              <a:tabLst>
                <a:tab pos="1002665" algn="l"/>
                <a:tab pos="1003300" algn="l"/>
              </a:tabLst>
            </a:pPr>
            <a:r>
              <a:rPr sz="2000" spc="-5" dirty="0">
                <a:solidFill>
                  <a:srgbClr val="797979"/>
                </a:solidFill>
                <a:latin typeface="Calibri"/>
                <a:cs typeface="Calibri"/>
              </a:rPr>
              <a:t>i.e. </a:t>
            </a:r>
            <a:r>
              <a:rPr sz="2000" dirty="0">
                <a:solidFill>
                  <a:srgbClr val="797979"/>
                </a:solidFill>
                <a:latin typeface="Calibri"/>
                <a:cs typeface="Calibri"/>
              </a:rPr>
              <a:t>Machine-mode </a:t>
            </a:r>
            <a:r>
              <a:rPr sz="2000" spc="-5" dirty="0">
                <a:solidFill>
                  <a:srgbClr val="797979"/>
                </a:solidFill>
                <a:latin typeface="Calibri"/>
                <a:cs typeface="Calibri"/>
              </a:rPr>
              <a:t>software </a:t>
            </a:r>
            <a:r>
              <a:rPr sz="2000" dirty="0">
                <a:solidFill>
                  <a:srgbClr val="797979"/>
                </a:solidFill>
                <a:latin typeface="Calibri"/>
                <a:cs typeface="Calibri"/>
              </a:rPr>
              <a:t>can </a:t>
            </a:r>
            <a:r>
              <a:rPr sz="2000" spc="-5" dirty="0">
                <a:solidFill>
                  <a:srgbClr val="797979"/>
                </a:solidFill>
                <a:latin typeface="Calibri"/>
                <a:cs typeface="Calibri"/>
              </a:rPr>
              <a:t>be used </a:t>
            </a:r>
            <a:r>
              <a:rPr sz="2000" dirty="0">
                <a:solidFill>
                  <a:srgbClr val="797979"/>
                </a:solidFill>
                <a:latin typeface="Calibri"/>
                <a:cs typeface="Calibri"/>
              </a:rPr>
              <a:t>to </a:t>
            </a:r>
            <a:r>
              <a:rPr sz="2000" spc="5" dirty="0">
                <a:solidFill>
                  <a:srgbClr val="797979"/>
                </a:solidFill>
                <a:latin typeface="Calibri"/>
                <a:cs typeface="Calibri"/>
              </a:rPr>
              <a:t> </a:t>
            </a:r>
            <a:r>
              <a:rPr sz="2000" dirty="0">
                <a:solidFill>
                  <a:srgbClr val="797979"/>
                </a:solidFill>
                <a:latin typeface="Calibri"/>
                <a:cs typeface="Calibri"/>
              </a:rPr>
              <a:t>generate a </a:t>
            </a:r>
            <a:r>
              <a:rPr sz="2000" spc="-5" dirty="0">
                <a:solidFill>
                  <a:srgbClr val="797979"/>
                </a:solidFill>
                <a:latin typeface="Calibri"/>
                <a:cs typeface="Calibri"/>
              </a:rPr>
              <a:t>supervisor </a:t>
            </a:r>
            <a:r>
              <a:rPr sz="2000" dirty="0">
                <a:solidFill>
                  <a:srgbClr val="797979"/>
                </a:solidFill>
                <a:latin typeface="Calibri"/>
                <a:cs typeface="Calibri"/>
              </a:rPr>
              <a:t>interrupt </a:t>
            </a:r>
            <a:r>
              <a:rPr sz="2000" spc="-5" dirty="0">
                <a:solidFill>
                  <a:srgbClr val="797979"/>
                </a:solidFill>
                <a:latin typeface="Calibri"/>
                <a:cs typeface="Calibri"/>
              </a:rPr>
              <a:t>by setting </a:t>
            </a:r>
            <a:r>
              <a:rPr sz="2000" dirty="0">
                <a:solidFill>
                  <a:srgbClr val="797979"/>
                </a:solidFill>
                <a:latin typeface="Calibri"/>
                <a:cs typeface="Calibri"/>
              </a:rPr>
              <a:t>the </a:t>
            </a:r>
            <a:r>
              <a:rPr sz="2000" spc="-440" dirty="0">
                <a:solidFill>
                  <a:srgbClr val="797979"/>
                </a:solidFill>
                <a:latin typeface="Calibri"/>
                <a:cs typeface="Calibri"/>
              </a:rPr>
              <a:t> </a:t>
            </a:r>
            <a:r>
              <a:rPr sz="2000" spc="-5" dirty="0">
                <a:solidFill>
                  <a:srgbClr val="797979"/>
                </a:solidFill>
                <a:latin typeface="Calibri"/>
                <a:cs typeface="Calibri"/>
              </a:rPr>
              <a:t>STIP</a:t>
            </a:r>
            <a:r>
              <a:rPr sz="2000" spc="-10" dirty="0">
                <a:solidFill>
                  <a:srgbClr val="797979"/>
                </a:solidFill>
                <a:latin typeface="Calibri"/>
                <a:cs typeface="Calibri"/>
              </a:rPr>
              <a:t> </a:t>
            </a:r>
            <a:r>
              <a:rPr sz="2000" spc="-5" dirty="0">
                <a:solidFill>
                  <a:srgbClr val="797979"/>
                </a:solidFill>
                <a:latin typeface="Calibri"/>
                <a:cs typeface="Calibri"/>
              </a:rPr>
              <a:t>bit</a:t>
            </a:r>
            <a:endParaRPr sz="2000">
              <a:latin typeface="Calibri"/>
              <a:cs typeface="Calibri"/>
            </a:endParaRPr>
          </a:p>
          <a:p>
            <a:pPr marL="469265" indent="-457200">
              <a:lnSpc>
                <a:spcPct val="100000"/>
              </a:lnSpc>
              <a:spcBef>
                <a:spcPts val="480"/>
              </a:spcBef>
              <a:buFont typeface="Arial MT"/>
              <a:buChar char="•"/>
              <a:tabLst>
                <a:tab pos="469265" algn="l"/>
                <a:tab pos="469900" algn="l"/>
              </a:tabLst>
            </a:pPr>
            <a:r>
              <a:rPr sz="2400" b="1" i="1" dirty="0">
                <a:solidFill>
                  <a:srgbClr val="3B3B3B"/>
                </a:solidFill>
                <a:latin typeface="Calibri"/>
                <a:cs typeface="Calibri"/>
              </a:rPr>
              <a:t>mip</a:t>
            </a:r>
            <a:r>
              <a:rPr sz="2400" b="1" i="1" spc="-40" dirty="0">
                <a:solidFill>
                  <a:srgbClr val="3B3B3B"/>
                </a:solidFill>
                <a:latin typeface="Calibri"/>
                <a:cs typeface="Calibri"/>
              </a:rPr>
              <a:t> </a:t>
            </a:r>
            <a:r>
              <a:rPr sz="2400" b="1" dirty="0">
                <a:solidFill>
                  <a:srgbClr val="3B3B3B"/>
                </a:solidFill>
                <a:latin typeface="Calibri"/>
                <a:cs typeface="Calibri"/>
              </a:rPr>
              <a:t>has</a:t>
            </a:r>
            <a:r>
              <a:rPr sz="2400" b="1" spc="-5" dirty="0">
                <a:solidFill>
                  <a:srgbClr val="3B3B3B"/>
                </a:solidFill>
                <a:latin typeface="Calibri"/>
                <a:cs typeface="Calibri"/>
              </a:rPr>
              <a:t> the </a:t>
            </a:r>
            <a:r>
              <a:rPr sz="2400" b="1" dirty="0">
                <a:solidFill>
                  <a:srgbClr val="3B3B3B"/>
                </a:solidFill>
                <a:latin typeface="Calibri"/>
                <a:cs typeface="Calibri"/>
              </a:rPr>
              <a:t>same</a:t>
            </a:r>
            <a:r>
              <a:rPr sz="2400" b="1" spc="-25" dirty="0">
                <a:solidFill>
                  <a:srgbClr val="3B3B3B"/>
                </a:solidFill>
                <a:latin typeface="Calibri"/>
                <a:cs typeface="Calibri"/>
              </a:rPr>
              <a:t> </a:t>
            </a:r>
            <a:r>
              <a:rPr sz="2400" b="1" spc="-5" dirty="0">
                <a:solidFill>
                  <a:srgbClr val="3B3B3B"/>
                </a:solidFill>
                <a:latin typeface="Calibri"/>
                <a:cs typeface="Calibri"/>
              </a:rPr>
              <a:t>mapping</a:t>
            </a:r>
            <a:r>
              <a:rPr sz="2400" b="1" spc="-15" dirty="0">
                <a:solidFill>
                  <a:srgbClr val="3B3B3B"/>
                </a:solidFill>
                <a:latin typeface="Calibri"/>
                <a:cs typeface="Calibri"/>
              </a:rPr>
              <a:t> </a:t>
            </a:r>
            <a:r>
              <a:rPr sz="2400" b="1" dirty="0">
                <a:solidFill>
                  <a:srgbClr val="3B3B3B"/>
                </a:solidFill>
                <a:latin typeface="Calibri"/>
                <a:cs typeface="Calibri"/>
              </a:rPr>
              <a:t>as</a:t>
            </a:r>
            <a:r>
              <a:rPr sz="2400" b="1" spc="5" dirty="0">
                <a:solidFill>
                  <a:srgbClr val="3B3B3B"/>
                </a:solidFill>
                <a:latin typeface="Calibri"/>
                <a:cs typeface="Calibri"/>
              </a:rPr>
              <a:t> </a:t>
            </a:r>
            <a:r>
              <a:rPr sz="2400" b="1" i="1" dirty="0">
                <a:solidFill>
                  <a:srgbClr val="3B3B3B"/>
                </a:solidFill>
                <a:latin typeface="Calibri"/>
                <a:cs typeface="Calibri"/>
              </a:rPr>
              <a:t>mie</a:t>
            </a:r>
            <a:endParaRPr sz="2400">
              <a:latin typeface="Calibri"/>
              <a:cs typeface="Calibri"/>
            </a:endParaRPr>
          </a:p>
        </p:txBody>
      </p:sp>
      <p:sp>
        <p:nvSpPr>
          <p:cNvPr id="6" name="object 6"/>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lnSpc>
                  <a:spcPct val="100000"/>
                </a:lnSpc>
                <a:spcBef>
                  <a:spcPts val="5"/>
                </a:spcBef>
              </a:pPr>
              <a:t>86</a:t>
            </a:fld>
            <a:endParaRPr dirty="0"/>
          </a:p>
        </p:txBody>
      </p:sp>
      <p:sp>
        <p:nvSpPr>
          <p:cNvPr id="3" name="object 3"/>
          <p:cNvSpPr txBox="1">
            <a:spLocks noGrp="1"/>
          </p:cNvSpPr>
          <p:nvPr>
            <p:ph type="title"/>
          </p:nvPr>
        </p:nvSpPr>
        <p:spPr>
          <a:xfrm>
            <a:off x="942137" y="0"/>
            <a:ext cx="10428357" cy="1367041"/>
          </a:xfrm>
          <a:prstGeom prst="rect">
            <a:avLst/>
          </a:prstGeom>
        </p:spPr>
        <p:txBody>
          <a:bodyPr vert="horz" wrap="square" lIns="0" tIns="12700" rIns="0" bIns="0" rtlCol="0">
            <a:spAutoFit/>
          </a:bodyPr>
          <a:lstStyle/>
          <a:p>
            <a:pPr marL="12700">
              <a:lnSpc>
                <a:spcPct val="100000"/>
              </a:lnSpc>
              <a:spcBef>
                <a:spcPts val="100"/>
              </a:spcBef>
            </a:pPr>
            <a:r>
              <a:rPr spc="-60" dirty="0"/>
              <a:t>Machine</a:t>
            </a:r>
            <a:r>
              <a:rPr spc="-150" dirty="0"/>
              <a:t> </a:t>
            </a:r>
            <a:r>
              <a:rPr spc="-114" dirty="0"/>
              <a:t>Interrupt-Enable</a:t>
            </a:r>
            <a:r>
              <a:rPr spc="-120" dirty="0"/>
              <a:t> </a:t>
            </a:r>
            <a:r>
              <a:rPr spc="-70" dirty="0"/>
              <a:t>and</a:t>
            </a:r>
            <a:r>
              <a:rPr spc="-125" dirty="0"/>
              <a:t> </a:t>
            </a:r>
            <a:r>
              <a:rPr spc="-45" dirty="0"/>
              <a:t>Pending</a:t>
            </a:r>
            <a:r>
              <a:rPr spc="-125" dirty="0"/>
              <a:t> </a:t>
            </a:r>
            <a:r>
              <a:rPr spc="-105" dirty="0"/>
              <a:t>CSRs</a:t>
            </a:r>
            <a:r>
              <a:rPr spc="-150" dirty="0"/>
              <a:t> </a:t>
            </a:r>
            <a:r>
              <a:rPr spc="-185" dirty="0"/>
              <a:t>(</a:t>
            </a:r>
            <a:r>
              <a:rPr i="1" spc="-185" dirty="0">
                <a:latin typeface="Verdana"/>
                <a:cs typeface="Verdana"/>
              </a:rPr>
              <a:t>mie,</a:t>
            </a:r>
            <a:r>
              <a:rPr i="1" spc="-135" dirty="0">
                <a:latin typeface="Verdana"/>
                <a:cs typeface="Verdana"/>
              </a:rPr>
              <a:t> </a:t>
            </a:r>
            <a:r>
              <a:rPr i="1" spc="-150" dirty="0">
                <a:latin typeface="Verdana"/>
                <a:cs typeface="Verdana"/>
              </a:rPr>
              <a:t>mip)</a:t>
            </a:r>
          </a:p>
        </p:txBody>
      </p:sp>
      <p:graphicFrame>
        <p:nvGraphicFramePr>
          <p:cNvPr id="4" name="object 4"/>
          <p:cNvGraphicFramePr>
            <a:graphicFrameLocks noGrp="1"/>
          </p:cNvGraphicFramePr>
          <p:nvPr/>
        </p:nvGraphicFramePr>
        <p:xfrm>
          <a:off x="7283577" y="1819275"/>
          <a:ext cx="4575175" cy="4121293"/>
        </p:xfrm>
        <a:graphic>
          <a:graphicData uri="http://schemas.openxmlformats.org/drawingml/2006/table">
            <a:tbl>
              <a:tblPr firstRow="1" bandRow="1">
                <a:tableStyleId>{2D5ABB26-0587-4C30-8999-92F81FD0307C}</a:tableStyleId>
              </a:tblPr>
              <a:tblGrid>
                <a:gridCol w="648335">
                  <a:extLst>
                    <a:ext uri="{9D8B030D-6E8A-4147-A177-3AD203B41FA5}">
                      <a16:colId xmlns:a16="http://schemas.microsoft.com/office/drawing/2014/main" val="20000"/>
                    </a:ext>
                  </a:extLst>
                </a:gridCol>
                <a:gridCol w="1095375">
                  <a:extLst>
                    <a:ext uri="{9D8B030D-6E8A-4147-A177-3AD203B41FA5}">
                      <a16:colId xmlns:a16="http://schemas.microsoft.com/office/drawing/2014/main" val="20001"/>
                    </a:ext>
                  </a:extLst>
                </a:gridCol>
                <a:gridCol w="2831465">
                  <a:extLst>
                    <a:ext uri="{9D8B030D-6E8A-4147-A177-3AD203B41FA5}">
                      <a16:colId xmlns:a16="http://schemas.microsoft.com/office/drawing/2014/main" val="20002"/>
                    </a:ext>
                  </a:extLst>
                </a:gridCol>
              </a:tblGrid>
              <a:tr h="287020">
                <a:tc>
                  <a:txBody>
                    <a:bodyPr/>
                    <a:lstStyle/>
                    <a:p>
                      <a:pPr marR="1270" algn="ctr">
                        <a:lnSpc>
                          <a:spcPct val="100000"/>
                        </a:lnSpc>
                        <a:spcBef>
                          <a:spcPts val="340"/>
                        </a:spcBef>
                      </a:pPr>
                      <a:r>
                        <a:rPr sz="1200" b="1" dirty="0">
                          <a:solidFill>
                            <a:srgbClr val="FFFFFF"/>
                          </a:solidFill>
                          <a:latin typeface="Calibri"/>
                          <a:cs typeface="Calibri"/>
                        </a:rPr>
                        <a:t>Bits</a:t>
                      </a:r>
                      <a:endParaRPr sz="1200">
                        <a:latin typeface="Calibri"/>
                        <a:cs typeface="Calibri"/>
                      </a:endParaRPr>
                    </a:p>
                  </a:txBody>
                  <a:tcPr marL="0" marR="0" marT="43180" marB="0">
                    <a:solidFill>
                      <a:srgbClr val="797979"/>
                    </a:solidFill>
                  </a:tcPr>
                </a:tc>
                <a:tc>
                  <a:txBody>
                    <a:bodyPr/>
                    <a:lstStyle/>
                    <a:p>
                      <a:pPr marR="74295" algn="ctr">
                        <a:lnSpc>
                          <a:spcPct val="100000"/>
                        </a:lnSpc>
                        <a:spcBef>
                          <a:spcPts val="340"/>
                        </a:spcBef>
                      </a:pPr>
                      <a:r>
                        <a:rPr sz="1200" b="1" spc="-5" dirty="0">
                          <a:solidFill>
                            <a:srgbClr val="FFFFFF"/>
                          </a:solidFill>
                          <a:latin typeface="Calibri"/>
                          <a:cs typeface="Calibri"/>
                        </a:rPr>
                        <a:t>Field</a:t>
                      </a:r>
                      <a:r>
                        <a:rPr sz="1200" b="1" spc="-25" dirty="0">
                          <a:solidFill>
                            <a:srgbClr val="FFFFFF"/>
                          </a:solidFill>
                          <a:latin typeface="Calibri"/>
                          <a:cs typeface="Calibri"/>
                        </a:rPr>
                        <a:t> </a:t>
                      </a:r>
                      <a:r>
                        <a:rPr sz="1200" b="1" spc="-5" dirty="0">
                          <a:solidFill>
                            <a:srgbClr val="FFFFFF"/>
                          </a:solidFill>
                          <a:latin typeface="Calibri"/>
                          <a:cs typeface="Calibri"/>
                        </a:rPr>
                        <a:t>Name</a:t>
                      </a:r>
                      <a:endParaRPr sz="1200">
                        <a:latin typeface="Calibri"/>
                        <a:cs typeface="Calibri"/>
                      </a:endParaRPr>
                    </a:p>
                  </a:txBody>
                  <a:tcPr marL="0" marR="0" marT="43180" marB="0">
                    <a:solidFill>
                      <a:srgbClr val="797979"/>
                    </a:solidFill>
                  </a:tcPr>
                </a:tc>
                <a:tc>
                  <a:txBody>
                    <a:bodyPr/>
                    <a:lstStyle/>
                    <a:p>
                      <a:pPr marR="66040" algn="ctr">
                        <a:lnSpc>
                          <a:spcPct val="100000"/>
                        </a:lnSpc>
                        <a:spcBef>
                          <a:spcPts val="340"/>
                        </a:spcBef>
                      </a:pPr>
                      <a:r>
                        <a:rPr sz="1200" b="1" dirty="0">
                          <a:solidFill>
                            <a:srgbClr val="FFFFFF"/>
                          </a:solidFill>
                          <a:latin typeface="Calibri"/>
                          <a:cs typeface="Calibri"/>
                        </a:rPr>
                        <a:t>Description</a:t>
                      </a:r>
                      <a:endParaRPr sz="1200">
                        <a:latin typeface="Calibri"/>
                        <a:cs typeface="Calibri"/>
                      </a:endParaRPr>
                    </a:p>
                  </a:txBody>
                  <a:tcPr marL="0" marR="0" marT="43180" marB="0">
                    <a:solidFill>
                      <a:srgbClr val="797979"/>
                    </a:solidFill>
                  </a:tcPr>
                </a:tc>
                <a:extLst>
                  <a:ext uri="{0D108BD9-81ED-4DB2-BD59-A6C34878D82A}">
                    <a16:rowId xmlns:a16="http://schemas.microsoft.com/office/drawing/2014/main" val="10000"/>
                  </a:ext>
                </a:extLst>
              </a:tr>
              <a:tr h="267969">
                <a:tc>
                  <a:txBody>
                    <a:bodyPr/>
                    <a:lstStyle/>
                    <a:p>
                      <a:pPr algn="ctr">
                        <a:lnSpc>
                          <a:spcPct val="100000"/>
                        </a:lnSpc>
                        <a:spcBef>
                          <a:spcPts val="240"/>
                        </a:spcBef>
                      </a:pPr>
                      <a:r>
                        <a:rPr sz="1200" dirty="0">
                          <a:latin typeface="Calibri"/>
                          <a:cs typeface="Calibri"/>
                        </a:rPr>
                        <a:t>0</a:t>
                      </a:r>
                      <a:endParaRPr sz="1200">
                        <a:latin typeface="Calibri"/>
                        <a:cs typeface="Calibri"/>
                      </a:endParaRPr>
                    </a:p>
                  </a:txBody>
                  <a:tcPr marL="0" marR="0" marT="30480" marB="0">
                    <a:lnL w="12700">
                      <a:solidFill>
                        <a:srgbClr val="797979"/>
                      </a:solidFill>
                      <a:prstDash val="solid"/>
                    </a:lnL>
                    <a:lnB w="12700">
                      <a:solidFill>
                        <a:srgbClr val="797979"/>
                      </a:solidFill>
                      <a:prstDash val="solid"/>
                    </a:lnB>
                    <a:solidFill>
                      <a:srgbClr val="EBEBEB"/>
                    </a:solidFill>
                  </a:tcPr>
                </a:tc>
                <a:tc>
                  <a:txBody>
                    <a:bodyPr/>
                    <a:lstStyle/>
                    <a:p>
                      <a:pPr marR="72390" algn="ctr">
                        <a:lnSpc>
                          <a:spcPct val="100000"/>
                        </a:lnSpc>
                        <a:spcBef>
                          <a:spcPts val="240"/>
                        </a:spcBef>
                      </a:pPr>
                      <a:r>
                        <a:rPr sz="1200" spc="-5" dirty="0">
                          <a:latin typeface="Calibri"/>
                          <a:cs typeface="Calibri"/>
                        </a:rPr>
                        <a:t>USIE</a:t>
                      </a:r>
                      <a:endParaRPr sz="1200">
                        <a:latin typeface="Calibri"/>
                        <a:cs typeface="Calibri"/>
                      </a:endParaRPr>
                    </a:p>
                  </a:txBody>
                  <a:tcPr marL="0" marR="0" marT="30480" marB="0">
                    <a:lnB w="12700">
                      <a:solidFill>
                        <a:srgbClr val="797979"/>
                      </a:solidFill>
                      <a:prstDash val="solid"/>
                    </a:lnB>
                    <a:solidFill>
                      <a:srgbClr val="EBEBEB"/>
                    </a:solidFill>
                  </a:tcPr>
                </a:tc>
                <a:tc>
                  <a:txBody>
                    <a:bodyPr/>
                    <a:lstStyle/>
                    <a:p>
                      <a:pPr marR="65405" algn="ctr">
                        <a:lnSpc>
                          <a:spcPct val="100000"/>
                        </a:lnSpc>
                        <a:spcBef>
                          <a:spcPts val="240"/>
                        </a:spcBef>
                      </a:pPr>
                      <a:r>
                        <a:rPr sz="1200" spc="-5" dirty="0">
                          <a:latin typeface="Calibri"/>
                          <a:cs typeface="Calibri"/>
                        </a:rPr>
                        <a:t>User Software</a:t>
                      </a:r>
                      <a:r>
                        <a:rPr sz="1200" spc="-10" dirty="0">
                          <a:latin typeface="Calibri"/>
                          <a:cs typeface="Calibri"/>
                        </a:rPr>
                        <a:t> </a:t>
                      </a:r>
                      <a:r>
                        <a:rPr sz="1200" spc="-5" dirty="0">
                          <a:latin typeface="Calibri"/>
                          <a:cs typeface="Calibri"/>
                        </a:rPr>
                        <a:t>Interrupt</a:t>
                      </a:r>
                      <a:r>
                        <a:rPr sz="1200" spc="-35" dirty="0">
                          <a:latin typeface="Calibri"/>
                          <a:cs typeface="Calibri"/>
                        </a:rPr>
                        <a:t> </a:t>
                      </a:r>
                      <a:r>
                        <a:rPr sz="1200" dirty="0">
                          <a:latin typeface="Calibri"/>
                          <a:cs typeface="Calibri"/>
                        </a:rPr>
                        <a:t>Enable</a:t>
                      </a:r>
                      <a:endParaRPr sz="1200">
                        <a:latin typeface="Calibri"/>
                        <a:cs typeface="Calibri"/>
                      </a:endParaRPr>
                    </a:p>
                  </a:txBody>
                  <a:tcPr marL="0" marR="0" marT="30480" marB="0">
                    <a:lnR w="12700">
                      <a:solidFill>
                        <a:srgbClr val="797979"/>
                      </a:solidFill>
                      <a:prstDash val="solid"/>
                    </a:lnR>
                    <a:lnB w="12700">
                      <a:solidFill>
                        <a:srgbClr val="797979"/>
                      </a:solidFill>
                      <a:prstDash val="solid"/>
                    </a:lnB>
                    <a:solidFill>
                      <a:srgbClr val="EBEBEB"/>
                    </a:solidFill>
                  </a:tcPr>
                </a:tc>
                <a:extLst>
                  <a:ext uri="{0D108BD9-81ED-4DB2-BD59-A6C34878D82A}">
                    <a16:rowId xmlns:a16="http://schemas.microsoft.com/office/drawing/2014/main" val="10001"/>
                  </a:ext>
                </a:extLst>
              </a:tr>
              <a:tr h="274320">
                <a:tc>
                  <a:txBody>
                    <a:bodyPr/>
                    <a:lstStyle/>
                    <a:p>
                      <a:pPr algn="ctr">
                        <a:lnSpc>
                          <a:spcPct val="100000"/>
                        </a:lnSpc>
                        <a:spcBef>
                          <a:spcPts val="295"/>
                        </a:spcBef>
                      </a:pPr>
                      <a:r>
                        <a:rPr sz="1200" dirty="0">
                          <a:latin typeface="Calibri"/>
                          <a:cs typeface="Calibri"/>
                        </a:rPr>
                        <a:t>1</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R="72390" algn="ctr">
                        <a:lnSpc>
                          <a:spcPct val="100000"/>
                        </a:lnSpc>
                        <a:spcBef>
                          <a:spcPts val="295"/>
                        </a:spcBef>
                      </a:pPr>
                      <a:r>
                        <a:rPr sz="1200" spc="-5" dirty="0">
                          <a:latin typeface="Calibri"/>
                          <a:cs typeface="Calibri"/>
                        </a:rPr>
                        <a:t>SSIE</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tcPr>
                </a:tc>
                <a:tc>
                  <a:txBody>
                    <a:bodyPr/>
                    <a:lstStyle/>
                    <a:p>
                      <a:pPr marR="65405" algn="ctr">
                        <a:lnSpc>
                          <a:spcPct val="100000"/>
                        </a:lnSpc>
                        <a:spcBef>
                          <a:spcPts val="295"/>
                        </a:spcBef>
                      </a:pPr>
                      <a:r>
                        <a:rPr sz="1200" spc="-5" dirty="0">
                          <a:latin typeface="Calibri"/>
                          <a:cs typeface="Calibri"/>
                        </a:rPr>
                        <a:t>Supervisor</a:t>
                      </a:r>
                      <a:r>
                        <a:rPr sz="1200" spc="-30" dirty="0">
                          <a:latin typeface="Calibri"/>
                          <a:cs typeface="Calibri"/>
                        </a:rPr>
                        <a:t> </a:t>
                      </a:r>
                      <a:r>
                        <a:rPr sz="1200" spc="-5" dirty="0">
                          <a:latin typeface="Calibri"/>
                          <a:cs typeface="Calibri"/>
                        </a:rPr>
                        <a:t>Software Interrupt</a:t>
                      </a:r>
                      <a:r>
                        <a:rPr sz="1200" spc="-40" dirty="0">
                          <a:latin typeface="Calibri"/>
                          <a:cs typeface="Calibri"/>
                        </a:rPr>
                        <a:t> </a:t>
                      </a:r>
                      <a:r>
                        <a:rPr sz="1200" dirty="0">
                          <a:latin typeface="Calibri"/>
                          <a:cs typeface="Calibri"/>
                        </a:rPr>
                        <a:t>Enable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2"/>
                  </a:ext>
                </a:extLst>
              </a:tr>
              <a:tr h="274319">
                <a:tc>
                  <a:txBody>
                    <a:bodyPr/>
                    <a:lstStyle/>
                    <a:p>
                      <a:pPr algn="ctr">
                        <a:lnSpc>
                          <a:spcPct val="100000"/>
                        </a:lnSpc>
                        <a:spcBef>
                          <a:spcPts val="290"/>
                        </a:spcBef>
                      </a:pPr>
                      <a:r>
                        <a:rPr sz="1200" dirty="0">
                          <a:latin typeface="Calibri"/>
                          <a:cs typeface="Calibri"/>
                        </a:rPr>
                        <a:t>2</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R="74295" algn="ctr">
                        <a:lnSpc>
                          <a:spcPct val="100000"/>
                        </a:lnSpc>
                        <a:spcBef>
                          <a:spcPts val="290"/>
                        </a:spcBef>
                      </a:pPr>
                      <a:r>
                        <a:rPr sz="1200" i="1" dirty="0">
                          <a:latin typeface="Calibri"/>
                          <a:cs typeface="Calibri"/>
                        </a:rPr>
                        <a:t>Reserved</a:t>
                      </a:r>
                      <a:endParaRPr sz="1200">
                        <a:latin typeface="Calibri"/>
                        <a:cs typeface="Calibri"/>
                      </a:endParaRPr>
                    </a:p>
                  </a:txBody>
                  <a:tcPr marL="0" marR="0" marT="36830" marB="0">
                    <a:lnT w="12700">
                      <a:solidFill>
                        <a:srgbClr val="797979"/>
                      </a:solidFill>
                      <a:prstDash val="solid"/>
                    </a:lnT>
                    <a:lnB w="12700">
                      <a:solidFill>
                        <a:srgbClr val="797979"/>
                      </a:solidFill>
                      <a:prstDash val="solid"/>
                    </a:lnB>
                    <a:solidFill>
                      <a:srgbClr val="EBEBEB"/>
                    </a:solidFill>
                  </a:tcPr>
                </a:tc>
                <a:tc>
                  <a:txBody>
                    <a:bodyPr/>
                    <a:lstStyle/>
                    <a:p>
                      <a:pPr>
                        <a:lnSpc>
                          <a:spcPct val="100000"/>
                        </a:lnSpc>
                      </a:pPr>
                      <a:endParaRPr sz="1600">
                        <a:latin typeface="Times New Roman"/>
                        <a:cs typeface="Times New Roman"/>
                      </a:endParaRPr>
                    </a:p>
                  </a:txBody>
                  <a:tcPr marL="0" marR="0" marT="0"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3"/>
                  </a:ext>
                </a:extLst>
              </a:tr>
              <a:tr h="274320">
                <a:tc>
                  <a:txBody>
                    <a:bodyPr/>
                    <a:lstStyle/>
                    <a:p>
                      <a:pPr algn="ctr">
                        <a:lnSpc>
                          <a:spcPct val="100000"/>
                        </a:lnSpc>
                        <a:spcBef>
                          <a:spcPts val="290"/>
                        </a:spcBef>
                      </a:pPr>
                      <a:r>
                        <a:rPr sz="1200" dirty="0">
                          <a:latin typeface="Calibri"/>
                          <a:cs typeface="Calibri"/>
                        </a:rPr>
                        <a:t>3</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R="72390" algn="ctr">
                        <a:lnSpc>
                          <a:spcPct val="100000"/>
                        </a:lnSpc>
                        <a:spcBef>
                          <a:spcPts val="290"/>
                        </a:spcBef>
                      </a:pPr>
                      <a:r>
                        <a:rPr sz="1200" spc="-5" dirty="0">
                          <a:latin typeface="Calibri"/>
                          <a:cs typeface="Calibri"/>
                        </a:rPr>
                        <a:t>MSIE</a:t>
                      </a:r>
                      <a:endParaRPr sz="1200">
                        <a:latin typeface="Calibri"/>
                        <a:cs typeface="Calibri"/>
                      </a:endParaRPr>
                    </a:p>
                  </a:txBody>
                  <a:tcPr marL="0" marR="0" marT="36830" marB="0">
                    <a:lnT w="12700">
                      <a:solidFill>
                        <a:srgbClr val="797979"/>
                      </a:solidFill>
                      <a:prstDash val="solid"/>
                    </a:lnT>
                    <a:lnB w="12700">
                      <a:solidFill>
                        <a:srgbClr val="797979"/>
                      </a:solidFill>
                      <a:prstDash val="solid"/>
                    </a:lnB>
                  </a:tcPr>
                </a:tc>
                <a:tc>
                  <a:txBody>
                    <a:bodyPr/>
                    <a:lstStyle/>
                    <a:p>
                      <a:pPr marR="65405" algn="ctr">
                        <a:lnSpc>
                          <a:spcPct val="100000"/>
                        </a:lnSpc>
                        <a:spcBef>
                          <a:spcPts val="290"/>
                        </a:spcBef>
                      </a:pPr>
                      <a:r>
                        <a:rPr sz="1200" dirty="0">
                          <a:latin typeface="Calibri"/>
                          <a:cs typeface="Calibri"/>
                        </a:rPr>
                        <a:t>Machine</a:t>
                      </a:r>
                      <a:r>
                        <a:rPr sz="1200" spc="-30" dirty="0">
                          <a:latin typeface="Calibri"/>
                          <a:cs typeface="Calibri"/>
                        </a:rPr>
                        <a:t> </a:t>
                      </a:r>
                      <a:r>
                        <a:rPr sz="1200" spc="-5" dirty="0">
                          <a:latin typeface="Calibri"/>
                          <a:cs typeface="Calibri"/>
                        </a:rPr>
                        <a:t>Software</a:t>
                      </a:r>
                      <a:r>
                        <a:rPr sz="1200" spc="-15" dirty="0">
                          <a:latin typeface="Calibri"/>
                          <a:cs typeface="Calibri"/>
                        </a:rPr>
                        <a:t> </a:t>
                      </a:r>
                      <a:r>
                        <a:rPr sz="1200" spc="-5" dirty="0">
                          <a:latin typeface="Calibri"/>
                          <a:cs typeface="Calibri"/>
                        </a:rPr>
                        <a:t>Interrupt</a:t>
                      </a:r>
                      <a:r>
                        <a:rPr sz="1200" spc="-45" dirty="0">
                          <a:latin typeface="Calibri"/>
                          <a:cs typeface="Calibri"/>
                        </a:rPr>
                        <a:t> </a:t>
                      </a:r>
                      <a:r>
                        <a:rPr sz="1200" dirty="0">
                          <a:latin typeface="Calibri"/>
                          <a:cs typeface="Calibri"/>
                        </a:rPr>
                        <a:t>Enable</a:t>
                      </a:r>
                      <a:endParaRPr sz="1200">
                        <a:latin typeface="Calibri"/>
                        <a:cs typeface="Calibri"/>
                      </a:endParaRPr>
                    </a:p>
                  </a:txBody>
                  <a:tcPr marL="0" marR="0" marT="36830"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4"/>
                  </a:ext>
                </a:extLst>
              </a:tr>
              <a:tr h="274320">
                <a:tc>
                  <a:txBody>
                    <a:bodyPr/>
                    <a:lstStyle/>
                    <a:p>
                      <a:pPr algn="ctr">
                        <a:lnSpc>
                          <a:spcPct val="100000"/>
                        </a:lnSpc>
                        <a:spcBef>
                          <a:spcPts val="295"/>
                        </a:spcBef>
                      </a:pPr>
                      <a:r>
                        <a:rPr sz="1200" dirty="0">
                          <a:latin typeface="Calibri"/>
                          <a:cs typeface="Calibri"/>
                        </a:rPr>
                        <a:t>4</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R="74295" algn="ctr">
                        <a:lnSpc>
                          <a:spcPct val="100000"/>
                        </a:lnSpc>
                        <a:spcBef>
                          <a:spcPts val="295"/>
                        </a:spcBef>
                      </a:pPr>
                      <a:r>
                        <a:rPr sz="1200" dirty="0">
                          <a:latin typeface="Calibri"/>
                          <a:cs typeface="Calibri"/>
                        </a:rPr>
                        <a:t>UTIE</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solidFill>
                      <a:srgbClr val="EBEBEB"/>
                    </a:solidFill>
                  </a:tcPr>
                </a:tc>
                <a:tc>
                  <a:txBody>
                    <a:bodyPr/>
                    <a:lstStyle/>
                    <a:p>
                      <a:pPr marR="66675" algn="ctr">
                        <a:lnSpc>
                          <a:spcPct val="100000"/>
                        </a:lnSpc>
                        <a:spcBef>
                          <a:spcPts val="295"/>
                        </a:spcBef>
                      </a:pPr>
                      <a:r>
                        <a:rPr sz="1200" spc="-5" dirty="0">
                          <a:latin typeface="Calibri"/>
                          <a:cs typeface="Calibri"/>
                        </a:rPr>
                        <a:t>User Timer Interrupt</a:t>
                      </a:r>
                      <a:r>
                        <a:rPr sz="1200" spc="-45" dirty="0">
                          <a:latin typeface="Calibri"/>
                          <a:cs typeface="Calibri"/>
                        </a:rPr>
                        <a:t> </a:t>
                      </a:r>
                      <a:r>
                        <a:rPr sz="1200" dirty="0">
                          <a:latin typeface="Calibri"/>
                          <a:cs typeface="Calibri"/>
                        </a:rPr>
                        <a:t>Enable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5"/>
                  </a:ext>
                </a:extLst>
              </a:tr>
              <a:tr h="274446">
                <a:tc>
                  <a:txBody>
                    <a:bodyPr/>
                    <a:lstStyle/>
                    <a:p>
                      <a:pPr algn="ctr">
                        <a:lnSpc>
                          <a:spcPct val="100000"/>
                        </a:lnSpc>
                        <a:spcBef>
                          <a:spcPts val="295"/>
                        </a:spcBef>
                      </a:pPr>
                      <a:r>
                        <a:rPr sz="1200" dirty="0">
                          <a:latin typeface="Calibri"/>
                          <a:cs typeface="Calibri"/>
                        </a:rPr>
                        <a:t>5</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R="74295" algn="ctr">
                        <a:lnSpc>
                          <a:spcPct val="100000"/>
                        </a:lnSpc>
                        <a:spcBef>
                          <a:spcPts val="295"/>
                        </a:spcBef>
                      </a:pPr>
                      <a:r>
                        <a:rPr sz="1200" spc="-5" dirty="0">
                          <a:latin typeface="Calibri"/>
                          <a:cs typeface="Calibri"/>
                        </a:rPr>
                        <a:t>STIE</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tcPr>
                </a:tc>
                <a:tc>
                  <a:txBody>
                    <a:bodyPr/>
                    <a:lstStyle/>
                    <a:p>
                      <a:pPr marR="65405" algn="ctr">
                        <a:lnSpc>
                          <a:spcPct val="100000"/>
                        </a:lnSpc>
                        <a:spcBef>
                          <a:spcPts val="295"/>
                        </a:spcBef>
                      </a:pPr>
                      <a:r>
                        <a:rPr sz="1200" spc="-5" dirty="0">
                          <a:latin typeface="Calibri"/>
                          <a:cs typeface="Calibri"/>
                        </a:rPr>
                        <a:t>Supervisor</a:t>
                      </a:r>
                      <a:r>
                        <a:rPr sz="1200" spc="-30" dirty="0">
                          <a:latin typeface="Calibri"/>
                          <a:cs typeface="Calibri"/>
                        </a:rPr>
                        <a:t> </a:t>
                      </a:r>
                      <a:r>
                        <a:rPr sz="1200" spc="-5" dirty="0">
                          <a:latin typeface="Calibri"/>
                          <a:cs typeface="Calibri"/>
                        </a:rPr>
                        <a:t>Timer Interrupt</a:t>
                      </a:r>
                      <a:r>
                        <a:rPr sz="1200" spc="-40" dirty="0">
                          <a:latin typeface="Calibri"/>
                          <a:cs typeface="Calibri"/>
                        </a:rPr>
                        <a:t> </a:t>
                      </a:r>
                      <a:r>
                        <a:rPr sz="1200" dirty="0">
                          <a:latin typeface="Calibri"/>
                          <a:cs typeface="Calibri"/>
                        </a:rPr>
                        <a:t>Enable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6"/>
                  </a:ext>
                </a:extLst>
              </a:tr>
              <a:tr h="274319">
                <a:tc>
                  <a:txBody>
                    <a:bodyPr/>
                    <a:lstStyle/>
                    <a:p>
                      <a:pPr algn="ctr">
                        <a:lnSpc>
                          <a:spcPct val="100000"/>
                        </a:lnSpc>
                        <a:spcBef>
                          <a:spcPts val="295"/>
                        </a:spcBef>
                      </a:pPr>
                      <a:r>
                        <a:rPr sz="1200" dirty="0">
                          <a:latin typeface="Calibri"/>
                          <a:cs typeface="Calibri"/>
                        </a:rPr>
                        <a:t>6</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R="74295" algn="ctr">
                        <a:lnSpc>
                          <a:spcPct val="100000"/>
                        </a:lnSpc>
                        <a:spcBef>
                          <a:spcPts val="295"/>
                        </a:spcBef>
                      </a:pPr>
                      <a:r>
                        <a:rPr sz="1200" i="1" dirty="0">
                          <a:latin typeface="Calibri"/>
                          <a:cs typeface="Calibri"/>
                        </a:rPr>
                        <a:t>Reserved</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solidFill>
                      <a:srgbClr val="EBEBEB"/>
                    </a:solidFill>
                  </a:tcPr>
                </a:tc>
                <a:tc>
                  <a:txBody>
                    <a:bodyPr/>
                    <a:lstStyle/>
                    <a:p>
                      <a:pPr>
                        <a:lnSpc>
                          <a:spcPct val="100000"/>
                        </a:lnSpc>
                      </a:pPr>
                      <a:endParaRPr sz="1600">
                        <a:latin typeface="Times New Roman"/>
                        <a:cs typeface="Times New Roman"/>
                      </a:endParaRPr>
                    </a:p>
                  </a:txBody>
                  <a:tcPr marL="0" marR="0" marT="0"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7"/>
                  </a:ext>
                </a:extLst>
              </a:tr>
              <a:tr h="274319">
                <a:tc>
                  <a:txBody>
                    <a:bodyPr/>
                    <a:lstStyle/>
                    <a:p>
                      <a:pPr algn="ctr">
                        <a:lnSpc>
                          <a:spcPct val="100000"/>
                        </a:lnSpc>
                        <a:spcBef>
                          <a:spcPts val="295"/>
                        </a:spcBef>
                      </a:pPr>
                      <a:r>
                        <a:rPr sz="1200" dirty="0">
                          <a:latin typeface="Calibri"/>
                          <a:cs typeface="Calibri"/>
                        </a:rPr>
                        <a:t>7</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R="74930" algn="ctr">
                        <a:lnSpc>
                          <a:spcPct val="100000"/>
                        </a:lnSpc>
                        <a:spcBef>
                          <a:spcPts val="295"/>
                        </a:spcBef>
                      </a:pPr>
                      <a:r>
                        <a:rPr sz="1200" spc="-5" dirty="0">
                          <a:latin typeface="Calibri"/>
                          <a:cs typeface="Calibri"/>
                        </a:rPr>
                        <a:t>MTIE</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tcPr>
                </a:tc>
                <a:tc>
                  <a:txBody>
                    <a:bodyPr/>
                    <a:lstStyle/>
                    <a:p>
                      <a:pPr marR="64769" algn="ctr">
                        <a:lnSpc>
                          <a:spcPct val="100000"/>
                        </a:lnSpc>
                        <a:spcBef>
                          <a:spcPts val="295"/>
                        </a:spcBef>
                      </a:pPr>
                      <a:r>
                        <a:rPr sz="1200" dirty="0">
                          <a:latin typeface="Calibri"/>
                          <a:cs typeface="Calibri"/>
                        </a:rPr>
                        <a:t>Machine</a:t>
                      </a:r>
                      <a:r>
                        <a:rPr sz="1200" spc="-30" dirty="0">
                          <a:latin typeface="Calibri"/>
                          <a:cs typeface="Calibri"/>
                        </a:rPr>
                        <a:t> </a:t>
                      </a:r>
                      <a:r>
                        <a:rPr sz="1200" spc="-5" dirty="0">
                          <a:latin typeface="Calibri"/>
                          <a:cs typeface="Calibri"/>
                        </a:rPr>
                        <a:t>Timer</a:t>
                      </a:r>
                      <a:r>
                        <a:rPr sz="1200" spc="-15" dirty="0">
                          <a:latin typeface="Calibri"/>
                          <a:cs typeface="Calibri"/>
                        </a:rPr>
                        <a:t> </a:t>
                      </a:r>
                      <a:r>
                        <a:rPr sz="1200" spc="-5" dirty="0">
                          <a:latin typeface="Calibri"/>
                          <a:cs typeface="Calibri"/>
                        </a:rPr>
                        <a:t>Interrupt</a:t>
                      </a:r>
                      <a:r>
                        <a:rPr sz="1200" spc="-45" dirty="0">
                          <a:latin typeface="Calibri"/>
                          <a:cs typeface="Calibri"/>
                        </a:rPr>
                        <a:t> </a:t>
                      </a:r>
                      <a:r>
                        <a:rPr sz="1200" dirty="0">
                          <a:latin typeface="Calibri"/>
                          <a:cs typeface="Calibri"/>
                        </a:rPr>
                        <a:t>Enable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8"/>
                  </a:ext>
                </a:extLst>
              </a:tr>
              <a:tr h="274319">
                <a:tc>
                  <a:txBody>
                    <a:bodyPr/>
                    <a:lstStyle/>
                    <a:p>
                      <a:pPr algn="ctr">
                        <a:lnSpc>
                          <a:spcPct val="100000"/>
                        </a:lnSpc>
                        <a:spcBef>
                          <a:spcPts val="295"/>
                        </a:spcBef>
                      </a:pPr>
                      <a:r>
                        <a:rPr sz="1200" dirty="0">
                          <a:latin typeface="Calibri"/>
                          <a:cs typeface="Calibri"/>
                        </a:rPr>
                        <a:t>8</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R="74295" algn="ctr">
                        <a:lnSpc>
                          <a:spcPct val="100000"/>
                        </a:lnSpc>
                        <a:spcBef>
                          <a:spcPts val="295"/>
                        </a:spcBef>
                      </a:pPr>
                      <a:r>
                        <a:rPr sz="1200" dirty="0">
                          <a:latin typeface="Calibri"/>
                          <a:cs typeface="Calibri"/>
                        </a:rPr>
                        <a:t>UEIE</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solidFill>
                      <a:srgbClr val="EBEBEB"/>
                    </a:solidFill>
                  </a:tcPr>
                </a:tc>
                <a:tc>
                  <a:txBody>
                    <a:bodyPr/>
                    <a:lstStyle/>
                    <a:p>
                      <a:pPr marR="64769" algn="ctr">
                        <a:lnSpc>
                          <a:spcPct val="100000"/>
                        </a:lnSpc>
                        <a:spcBef>
                          <a:spcPts val="295"/>
                        </a:spcBef>
                      </a:pPr>
                      <a:r>
                        <a:rPr sz="1200" spc="-5" dirty="0">
                          <a:latin typeface="Calibri"/>
                          <a:cs typeface="Calibri"/>
                        </a:rPr>
                        <a:t>User</a:t>
                      </a:r>
                      <a:r>
                        <a:rPr sz="1200" dirty="0">
                          <a:latin typeface="Calibri"/>
                          <a:cs typeface="Calibri"/>
                        </a:rPr>
                        <a:t> </a:t>
                      </a:r>
                      <a:r>
                        <a:rPr sz="1200" spc="-5" dirty="0">
                          <a:latin typeface="Calibri"/>
                          <a:cs typeface="Calibri"/>
                        </a:rPr>
                        <a:t>External</a:t>
                      </a:r>
                      <a:r>
                        <a:rPr sz="1200" spc="-15" dirty="0">
                          <a:latin typeface="Calibri"/>
                          <a:cs typeface="Calibri"/>
                        </a:rPr>
                        <a:t> </a:t>
                      </a:r>
                      <a:r>
                        <a:rPr sz="1200" spc="-5" dirty="0">
                          <a:latin typeface="Calibri"/>
                          <a:cs typeface="Calibri"/>
                        </a:rPr>
                        <a:t>Interrupt</a:t>
                      </a:r>
                      <a:r>
                        <a:rPr sz="1200" spc="-45" dirty="0">
                          <a:latin typeface="Calibri"/>
                          <a:cs typeface="Calibri"/>
                        </a:rPr>
                        <a:t> </a:t>
                      </a:r>
                      <a:r>
                        <a:rPr sz="1200" dirty="0">
                          <a:latin typeface="Calibri"/>
                          <a:cs typeface="Calibri"/>
                        </a:rPr>
                        <a:t>Enable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9"/>
                  </a:ext>
                </a:extLst>
              </a:tr>
              <a:tr h="274320">
                <a:tc>
                  <a:txBody>
                    <a:bodyPr/>
                    <a:lstStyle/>
                    <a:p>
                      <a:pPr algn="ctr">
                        <a:lnSpc>
                          <a:spcPct val="100000"/>
                        </a:lnSpc>
                        <a:spcBef>
                          <a:spcPts val="295"/>
                        </a:spcBef>
                      </a:pPr>
                      <a:r>
                        <a:rPr sz="1200" dirty="0">
                          <a:latin typeface="Calibri"/>
                          <a:cs typeface="Calibri"/>
                        </a:rPr>
                        <a:t>9</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R="74930" algn="ctr">
                        <a:lnSpc>
                          <a:spcPct val="100000"/>
                        </a:lnSpc>
                        <a:spcBef>
                          <a:spcPts val="295"/>
                        </a:spcBef>
                      </a:pPr>
                      <a:r>
                        <a:rPr sz="1200" spc="-5" dirty="0">
                          <a:latin typeface="Calibri"/>
                          <a:cs typeface="Calibri"/>
                        </a:rPr>
                        <a:t>SEIE</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tcPr>
                </a:tc>
                <a:tc>
                  <a:txBody>
                    <a:bodyPr/>
                    <a:lstStyle/>
                    <a:p>
                      <a:pPr marR="67310" algn="ctr">
                        <a:lnSpc>
                          <a:spcPct val="100000"/>
                        </a:lnSpc>
                        <a:spcBef>
                          <a:spcPts val="295"/>
                        </a:spcBef>
                      </a:pPr>
                      <a:r>
                        <a:rPr sz="1200" spc="-5" dirty="0">
                          <a:latin typeface="Calibri"/>
                          <a:cs typeface="Calibri"/>
                        </a:rPr>
                        <a:t>Supervisor</a:t>
                      </a:r>
                      <a:r>
                        <a:rPr sz="1200" spc="-30" dirty="0">
                          <a:latin typeface="Calibri"/>
                          <a:cs typeface="Calibri"/>
                        </a:rPr>
                        <a:t> </a:t>
                      </a:r>
                      <a:r>
                        <a:rPr sz="1200" spc="-5" dirty="0">
                          <a:latin typeface="Calibri"/>
                          <a:cs typeface="Calibri"/>
                        </a:rPr>
                        <a:t>External</a:t>
                      </a:r>
                      <a:r>
                        <a:rPr sz="1200" spc="-15" dirty="0">
                          <a:latin typeface="Calibri"/>
                          <a:cs typeface="Calibri"/>
                        </a:rPr>
                        <a:t> </a:t>
                      </a:r>
                      <a:r>
                        <a:rPr sz="1200" spc="-5" dirty="0">
                          <a:latin typeface="Calibri"/>
                          <a:cs typeface="Calibri"/>
                        </a:rPr>
                        <a:t>Interrupt</a:t>
                      </a:r>
                      <a:r>
                        <a:rPr sz="1200" spc="-40" dirty="0">
                          <a:latin typeface="Calibri"/>
                          <a:cs typeface="Calibri"/>
                        </a:rPr>
                        <a:t> </a:t>
                      </a:r>
                      <a:r>
                        <a:rPr sz="1200" dirty="0">
                          <a:latin typeface="Calibri"/>
                          <a:cs typeface="Calibri"/>
                        </a:rPr>
                        <a:t>Enable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10"/>
                  </a:ext>
                </a:extLst>
              </a:tr>
              <a:tr h="274319">
                <a:tc>
                  <a:txBody>
                    <a:bodyPr/>
                    <a:lstStyle/>
                    <a:p>
                      <a:pPr marR="635" algn="ctr">
                        <a:lnSpc>
                          <a:spcPct val="100000"/>
                        </a:lnSpc>
                        <a:spcBef>
                          <a:spcPts val="295"/>
                        </a:spcBef>
                      </a:pPr>
                      <a:r>
                        <a:rPr sz="1200" dirty="0">
                          <a:latin typeface="Calibri"/>
                          <a:cs typeface="Calibri"/>
                        </a:rPr>
                        <a:t>10</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R="74295" algn="ctr">
                        <a:lnSpc>
                          <a:spcPct val="100000"/>
                        </a:lnSpc>
                        <a:spcBef>
                          <a:spcPts val="295"/>
                        </a:spcBef>
                      </a:pPr>
                      <a:r>
                        <a:rPr sz="1200" i="1" dirty="0">
                          <a:latin typeface="Calibri"/>
                          <a:cs typeface="Calibri"/>
                        </a:rPr>
                        <a:t>Reserved</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solidFill>
                      <a:srgbClr val="EBEBEB"/>
                    </a:solidFill>
                  </a:tcPr>
                </a:tc>
                <a:tc>
                  <a:txBody>
                    <a:bodyPr/>
                    <a:lstStyle/>
                    <a:p>
                      <a:pPr>
                        <a:lnSpc>
                          <a:spcPct val="100000"/>
                        </a:lnSpc>
                      </a:pPr>
                      <a:endParaRPr sz="1600">
                        <a:latin typeface="Times New Roman"/>
                        <a:cs typeface="Times New Roman"/>
                      </a:endParaRPr>
                    </a:p>
                  </a:txBody>
                  <a:tcPr marL="0" marR="0" marT="0"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11"/>
                  </a:ext>
                </a:extLst>
              </a:tr>
              <a:tr h="274319">
                <a:tc>
                  <a:txBody>
                    <a:bodyPr/>
                    <a:lstStyle/>
                    <a:p>
                      <a:pPr marR="635" algn="ctr">
                        <a:lnSpc>
                          <a:spcPct val="100000"/>
                        </a:lnSpc>
                        <a:spcBef>
                          <a:spcPts val="295"/>
                        </a:spcBef>
                      </a:pPr>
                      <a:r>
                        <a:rPr sz="1200" dirty="0">
                          <a:latin typeface="Calibri"/>
                          <a:cs typeface="Calibri"/>
                        </a:rPr>
                        <a:t>11</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R="74930" algn="ctr">
                        <a:lnSpc>
                          <a:spcPct val="100000"/>
                        </a:lnSpc>
                        <a:spcBef>
                          <a:spcPts val="295"/>
                        </a:spcBef>
                      </a:pPr>
                      <a:r>
                        <a:rPr sz="1200" spc="-5" dirty="0">
                          <a:latin typeface="Calibri"/>
                          <a:cs typeface="Calibri"/>
                        </a:rPr>
                        <a:t>MEIE</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tcPr>
                </a:tc>
                <a:tc>
                  <a:txBody>
                    <a:bodyPr/>
                    <a:lstStyle/>
                    <a:p>
                      <a:pPr marR="66675" algn="ctr">
                        <a:lnSpc>
                          <a:spcPct val="100000"/>
                        </a:lnSpc>
                        <a:spcBef>
                          <a:spcPts val="295"/>
                        </a:spcBef>
                      </a:pPr>
                      <a:r>
                        <a:rPr sz="1200" dirty="0">
                          <a:latin typeface="Calibri"/>
                          <a:cs typeface="Calibri"/>
                        </a:rPr>
                        <a:t>Machine</a:t>
                      </a:r>
                      <a:r>
                        <a:rPr sz="1200" spc="-25" dirty="0">
                          <a:latin typeface="Calibri"/>
                          <a:cs typeface="Calibri"/>
                        </a:rPr>
                        <a:t> </a:t>
                      </a:r>
                      <a:r>
                        <a:rPr sz="1200" spc="-5" dirty="0">
                          <a:latin typeface="Calibri"/>
                          <a:cs typeface="Calibri"/>
                        </a:rPr>
                        <a:t>External</a:t>
                      </a:r>
                      <a:r>
                        <a:rPr sz="1200" spc="-25" dirty="0">
                          <a:latin typeface="Calibri"/>
                          <a:cs typeface="Calibri"/>
                        </a:rPr>
                        <a:t> </a:t>
                      </a:r>
                      <a:r>
                        <a:rPr sz="1200" spc="-5" dirty="0">
                          <a:latin typeface="Calibri"/>
                          <a:cs typeface="Calibri"/>
                        </a:rPr>
                        <a:t>Interrupt</a:t>
                      </a:r>
                      <a:r>
                        <a:rPr sz="1200" spc="-45" dirty="0">
                          <a:latin typeface="Calibri"/>
                          <a:cs typeface="Calibri"/>
                        </a:rPr>
                        <a:t> </a:t>
                      </a:r>
                      <a:r>
                        <a:rPr sz="1200" dirty="0">
                          <a:latin typeface="Calibri"/>
                          <a:cs typeface="Calibri"/>
                        </a:rPr>
                        <a:t>Enable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12"/>
                  </a:ext>
                </a:extLst>
              </a:tr>
              <a:tr h="274332">
                <a:tc>
                  <a:txBody>
                    <a:bodyPr/>
                    <a:lstStyle/>
                    <a:p>
                      <a:pPr algn="ctr">
                        <a:lnSpc>
                          <a:spcPct val="100000"/>
                        </a:lnSpc>
                        <a:spcBef>
                          <a:spcPts val="295"/>
                        </a:spcBef>
                      </a:pPr>
                      <a:r>
                        <a:rPr sz="1200" dirty="0">
                          <a:latin typeface="Calibri"/>
                          <a:cs typeface="Calibri"/>
                        </a:rPr>
                        <a:t>12-15</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R="74295" algn="ctr">
                        <a:lnSpc>
                          <a:spcPct val="100000"/>
                        </a:lnSpc>
                        <a:spcBef>
                          <a:spcPts val="295"/>
                        </a:spcBef>
                      </a:pPr>
                      <a:r>
                        <a:rPr sz="1200" i="1" dirty="0">
                          <a:latin typeface="Calibri"/>
                          <a:cs typeface="Calibri"/>
                        </a:rPr>
                        <a:t>Reserved</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solidFill>
                      <a:srgbClr val="EBEBEB"/>
                    </a:solidFill>
                  </a:tcPr>
                </a:tc>
                <a:tc>
                  <a:txBody>
                    <a:bodyPr/>
                    <a:lstStyle/>
                    <a:p>
                      <a:pPr>
                        <a:lnSpc>
                          <a:spcPct val="100000"/>
                        </a:lnSpc>
                      </a:pPr>
                      <a:endParaRPr sz="1600">
                        <a:latin typeface="Times New Roman"/>
                        <a:cs typeface="Times New Roman"/>
                      </a:endParaRPr>
                    </a:p>
                  </a:txBody>
                  <a:tcPr marL="0" marR="0" marT="0"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13"/>
                  </a:ext>
                </a:extLst>
              </a:tr>
              <a:tr h="274332">
                <a:tc>
                  <a:txBody>
                    <a:bodyPr/>
                    <a:lstStyle/>
                    <a:p>
                      <a:pPr marR="1270" algn="ctr">
                        <a:lnSpc>
                          <a:spcPct val="100000"/>
                        </a:lnSpc>
                        <a:spcBef>
                          <a:spcPts val="295"/>
                        </a:spcBef>
                      </a:pPr>
                      <a:r>
                        <a:rPr sz="1200" spc="-5" dirty="0">
                          <a:latin typeface="Calibri"/>
                          <a:cs typeface="Calibri"/>
                        </a:rPr>
                        <a:t>≥16</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R="72390" algn="ctr">
                        <a:lnSpc>
                          <a:spcPct val="100000"/>
                        </a:lnSpc>
                        <a:spcBef>
                          <a:spcPts val="295"/>
                        </a:spcBef>
                      </a:pPr>
                      <a:r>
                        <a:rPr sz="1200" spc="-5" dirty="0">
                          <a:latin typeface="Calibri"/>
                          <a:cs typeface="Calibri"/>
                        </a:rPr>
                        <a:t>LIE</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tcPr>
                </a:tc>
                <a:tc>
                  <a:txBody>
                    <a:bodyPr/>
                    <a:lstStyle/>
                    <a:p>
                      <a:pPr marR="64135" algn="ctr">
                        <a:lnSpc>
                          <a:spcPct val="100000"/>
                        </a:lnSpc>
                        <a:spcBef>
                          <a:spcPts val="295"/>
                        </a:spcBef>
                      </a:pPr>
                      <a:r>
                        <a:rPr sz="1200" spc="-5" dirty="0">
                          <a:latin typeface="Calibri"/>
                          <a:cs typeface="Calibri"/>
                        </a:rPr>
                        <a:t>Local</a:t>
                      </a:r>
                      <a:r>
                        <a:rPr sz="1200" spc="-25" dirty="0">
                          <a:latin typeface="Calibri"/>
                          <a:cs typeface="Calibri"/>
                        </a:rPr>
                        <a:t> </a:t>
                      </a:r>
                      <a:r>
                        <a:rPr sz="1200" dirty="0">
                          <a:latin typeface="Calibri"/>
                          <a:cs typeface="Calibri"/>
                        </a:rPr>
                        <a:t>Interrupt</a:t>
                      </a:r>
                      <a:r>
                        <a:rPr sz="1200" spc="-60" dirty="0">
                          <a:latin typeface="Calibri"/>
                          <a:cs typeface="Calibri"/>
                        </a:rPr>
                        <a:t> </a:t>
                      </a:r>
                      <a:r>
                        <a:rPr sz="1200" dirty="0">
                          <a:latin typeface="Calibri"/>
                          <a:cs typeface="Calibri"/>
                        </a:rPr>
                        <a:t>Enable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14"/>
                  </a:ext>
                </a:extLst>
              </a:tr>
            </a:tbl>
          </a:graphicData>
        </a:graphic>
      </p:graphicFrame>
      <p:sp>
        <p:nvSpPr>
          <p:cNvPr id="5" name="object 5"/>
          <p:cNvSpPr txBox="1"/>
          <p:nvPr/>
        </p:nvSpPr>
        <p:spPr>
          <a:xfrm>
            <a:off x="9338564" y="5965647"/>
            <a:ext cx="479425" cy="193675"/>
          </a:xfrm>
          <a:prstGeom prst="rect">
            <a:avLst/>
          </a:prstGeom>
        </p:spPr>
        <p:txBody>
          <a:bodyPr vert="horz" wrap="square" lIns="0" tIns="12700" rIns="0" bIns="0" rtlCol="0">
            <a:spAutoFit/>
          </a:bodyPr>
          <a:lstStyle/>
          <a:p>
            <a:pPr marL="12700">
              <a:lnSpc>
                <a:spcPct val="100000"/>
              </a:lnSpc>
              <a:spcBef>
                <a:spcPts val="100"/>
              </a:spcBef>
            </a:pPr>
            <a:r>
              <a:rPr sz="1100" i="1" dirty="0">
                <a:solidFill>
                  <a:srgbClr val="C53927"/>
                </a:solidFill>
                <a:latin typeface="Calibri"/>
                <a:cs typeface="Calibri"/>
              </a:rPr>
              <a:t>mie</a:t>
            </a:r>
            <a:r>
              <a:rPr sz="1100" i="1" spc="-10" dirty="0">
                <a:solidFill>
                  <a:srgbClr val="C53927"/>
                </a:solidFill>
                <a:latin typeface="Calibri"/>
                <a:cs typeface="Calibri"/>
              </a:rPr>
              <a:t> </a:t>
            </a:r>
            <a:r>
              <a:rPr sz="1100" i="1" spc="-5" dirty="0">
                <a:solidFill>
                  <a:srgbClr val="C53927"/>
                </a:solidFill>
                <a:latin typeface="Calibri"/>
                <a:cs typeface="Calibri"/>
              </a:rPr>
              <a:t>C</a:t>
            </a:r>
            <a:r>
              <a:rPr sz="1100" i="1" dirty="0">
                <a:solidFill>
                  <a:srgbClr val="C53927"/>
                </a:solidFill>
                <a:latin typeface="Calibri"/>
                <a:cs typeface="Calibri"/>
              </a:rPr>
              <a:t>SR</a:t>
            </a:r>
            <a:endParaRPr sz="1100">
              <a:latin typeface="Calibri"/>
              <a:cs typeface="Calibri"/>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60241" y="1264665"/>
            <a:ext cx="5916930" cy="307340"/>
          </a:xfrm>
          <a:prstGeom prst="rect">
            <a:avLst/>
          </a:prstGeom>
        </p:spPr>
        <p:txBody>
          <a:bodyPr vert="horz" wrap="square" lIns="0" tIns="12065" rIns="0" bIns="0" rtlCol="0">
            <a:spAutoFit/>
          </a:bodyPr>
          <a:lstStyle/>
          <a:p>
            <a:pPr marL="12700">
              <a:lnSpc>
                <a:spcPct val="100000"/>
              </a:lnSpc>
              <a:spcBef>
                <a:spcPts val="95"/>
              </a:spcBef>
            </a:pPr>
            <a:r>
              <a:rPr sz="1850" b="1" i="1" spc="-5" dirty="0">
                <a:solidFill>
                  <a:srgbClr val="3B3B3B"/>
                </a:solidFill>
                <a:latin typeface="Calibri"/>
                <a:cs typeface="Calibri"/>
              </a:rPr>
              <a:t>mtvec</a:t>
            </a:r>
            <a:r>
              <a:rPr sz="1850" b="1" i="1" dirty="0">
                <a:solidFill>
                  <a:srgbClr val="3B3B3B"/>
                </a:solidFill>
                <a:latin typeface="Calibri"/>
                <a:cs typeface="Calibri"/>
              </a:rPr>
              <a:t> </a:t>
            </a:r>
            <a:r>
              <a:rPr sz="1850" b="1" spc="-5" dirty="0">
                <a:solidFill>
                  <a:srgbClr val="3B3B3B"/>
                </a:solidFill>
                <a:latin typeface="Calibri"/>
                <a:cs typeface="Calibri"/>
              </a:rPr>
              <a:t>sets</a:t>
            </a:r>
            <a:r>
              <a:rPr sz="1850" b="1" spc="-10" dirty="0">
                <a:solidFill>
                  <a:srgbClr val="3B3B3B"/>
                </a:solidFill>
                <a:latin typeface="Calibri"/>
                <a:cs typeface="Calibri"/>
              </a:rPr>
              <a:t> </a:t>
            </a:r>
            <a:r>
              <a:rPr sz="1850" b="1" spc="-5" dirty="0">
                <a:solidFill>
                  <a:srgbClr val="3B3B3B"/>
                </a:solidFill>
                <a:latin typeface="Calibri"/>
                <a:cs typeface="Calibri"/>
              </a:rPr>
              <a:t>the</a:t>
            </a:r>
            <a:r>
              <a:rPr sz="1850" b="1" dirty="0">
                <a:solidFill>
                  <a:srgbClr val="3B3B3B"/>
                </a:solidFill>
                <a:latin typeface="Calibri"/>
                <a:cs typeface="Calibri"/>
              </a:rPr>
              <a:t> </a:t>
            </a:r>
            <a:r>
              <a:rPr sz="1850" b="1" spc="-5" dirty="0">
                <a:solidFill>
                  <a:srgbClr val="3B3B3B"/>
                </a:solidFill>
                <a:latin typeface="Calibri"/>
                <a:cs typeface="Calibri"/>
              </a:rPr>
              <a:t>Base</a:t>
            </a:r>
            <a:r>
              <a:rPr sz="1850" b="1" spc="10" dirty="0">
                <a:solidFill>
                  <a:srgbClr val="3B3B3B"/>
                </a:solidFill>
                <a:latin typeface="Calibri"/>
                <a:cs typeface="Calibri"/>
              </a:rPr>
              <a:t> </a:t>
            </a:r>
            <a:r>
              <a:rPr sz="1850" b="1" spc="-5" dirty="0">
                <a:solidFill>
                  <a:srgbClr val="3B3B3B"/>
                </a:solidFill>
                <a:latin typeface="Calibri"/>
                <a:cs typeface="Calibri"/>
              </a:rPr>
              <a:t>interrupt</a:t>
            </a:r>
            <a:r>
              <a:rPr sz="1850" b="1" spc="-35" dirty="0">
                <a:solidFill>
                  <a:srgbClr val="3B3B3B"/>
                </a:solidFill>
                <a:latin typeface="Calibri"/>
                <a:cs typeface="Calibri"/>
              </a:rPr>
              <a:t> </a:t>
            </a:r>
            <a:r>
              <a:rPr sz="1850" b="1" spc="-5" dirty="0">
                <a:solidFill>
                  <a:srgbClr val="3B3B3B"/>
                </a:solidFill>
                <a:latin typeface="Calibri"/>
                <a:cs typeface="Calibri"/>
              </a:rPr>
              <a:t>vector</a:t>
            </a:r>
            <a:r>
              <a:rPr sz="1850" b="1" spc="15" dirty="0">
                <a:solidFill>
                  <a:srgbClr val="3B3B3B"/>
                </a:solidFill>
                <a:latin typeface="Calibri"/>
                <a:cs typeface="Calibri"/>
              </a:rPr>
              <a:t> </a:t>
            </a:r>
            <a:r>
              <a:rPr sz="1850" b="1" spc="-5" dirty="0">
                <a:solidFill>
                  <a:srgbClr val="3B3B3B"/>
                </a:solidFill>
                <a:latin typeface="Calibri"/>
                <a:cs typeface="Calibri"/>
              </a:rPr>
              <a:t>and</a:t>
            </a:r>
            <a:r>
              <a:rPr sz="1850" b="1" spc="-20" dirty="0">
                <a:solidFill>
                  <a:srgbClr val="3B3B3B"/>
                </a:solidFill>
                <a:latin typeface="Calibri"/>
                <a:cs typeface="Calibri"/>
              </a:rPr>
              <a:t> </a:t>
            </a:r>
            <a:r>
              <a:rPr sz="1850" b="1" spc="-5" dirty="0">
                <a:solidFill>
                  <a:srgbClr val="3B3B3B"/>
                </a:solidFill>
                <a:latin typeface="Calibri"/>
                <a:cs typeface="Calibri"/>
              </a:rPr>
              <a:t>the</a:t>
            </a:r>
            <a:r>
              <a:rPr sz="1850" b="1" spc="5" dirty="0">
                <a:solidFill>
                  <a:srgbClr val="3B3B3B"/>
                </a:solidFill>
                <a:latin typeface="Calibri"/>
                <a:cs typeface="Calibri"/>
              </a:rPr>
              <a:t> </a:t>
            </a:r>
            <a:r>
              <a:rPr sz="1850" b="1" dirty="0">
                <a:solidFill>
                  <a:srgbClr val="3B3B3B"/>
                </a:solidFill>
                <a:latin typeface="Calibri"/>
                <a:cs typeface="Calibri"/>
              </a:rPr>
              <a:t>interrupt</a:t>
            </a:r>
            <a:r>
              <a:rPr sz="1850" b="1" spc="-30" dirty="0">
                <a:solidFill>
                  <a:srgbClr val="3B3B3B"/>
                </a:solidFill>
                <a:latin typeface="Calibri"/>
                <a:cs typeface="Calibri"/>
              </a:rPr>
              <a:t> </a:t>
            </a:r>
            <a:r>
              <a:rPr sz="1850" b="1" dirty="0">
                <a:solidFill>
                  <a:srgbClr val="3B3B3B"/>
                </a:solidFill>
                <a:latin typeface="Calibri"/>
                <a:cs typeface="Calibri"/>
              </a:rPr>
              <a:t>Mode</a:t>
            </a:r>
            <a:endParaRPr sz="1850">
              <a:latin typeface="Calibri"/>
              <a:cs typeface="Calibri"/>
            </a:endParaRPr>
          </a:p>
        </p:txBody>
      </p:sp>
      <p:sp>
        <p:nvSpPr>
          <p:cNvPr id="8" name="object 8"/>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lnSpc>
                  <a:spcPct val="100000"/>
                </a:lnSpc>
                <a:spcBef>
                  <a:spcPts val="5"/>
                </a:spcBef>
              </a:pPr>
              <a:t>87</a:t>
            </a:fld>
            <a:endParaRPr dirty="0"/>
          </a:p>
        </p:txBody>
      </p:sp>
      <p:sp>
        <p:nvSpPr>
          <p:cNvPr id="3" name="object 3"/>
          <p:cNvSpPr txBox="1"/>
          <p:nvPr/>
        </p:nvSpPr>
        <p:spPr>
          <a:xfrm>
            <a:off x="966622" y="3752469"/>
            <a:ext cx="6604634" cy="1550670"/>
          </a:xfrm>
          <a:prstGeom prst="rect">
            <a:avLst/>
          </a:prstGeom>
        </p:spPr>
        <p:txBody>
          <a:bodyPr vert="horz" wrap="square" lIns="0" tIns="12065" rIns="0" bIns="0" rtlCol="0">
            <a:spAutoFit/>
          </a:bodyPr>
          <a:lstStyle/>
          <a:p>
            <a:pPr marL="469265" indent="-457200">
              <a:lnSpc>
                <a:spcPts val="2155"/>
              </a:lnSpc>
              <a:spcBef>
                <a:spcPts val="95"/>
              </a:spcBef>
              <a:buSzPct val="102702"/>
              <a:buFont typeface="Arial MT"/>
              <a:buChar char="•"/>
              <a:tabLst>
                <a:tab pos="469265" algn="l"/>
                <a:tab pos="469900" algn="l"/>
              </a:tabLst>
            </a:pPr>
            <a:r>
              <a:rPr sz="1850" b="1" i="1" spc="-5" dirty="0">
                <a:solidFill>
                  <a:srgbClr val="3B3B3B"/>
                </a:solidFill>
                <a:latin typeface="Calibri"/>
                <a:cs typeface="Calibri"/>
              </a:rPr>
              <a:t>mtvec.</a:t>
            </a:r>
            <a:r>
              <a:rPr sz="1850" b="1" spc="-5" dirty="0">
                <a:solidFill>
                  <a:srgbClr val="3B3B3B"/>
                </a:solidFill>
                <a:latin typeface="Calibri"/>
                <a:cs typeface="Calibri"/>
              </a:rPr>
              <a:t>Mode</a:t>
            </a:r>
            <a:r>
              <a:rPr sz="1850" b="1" spc="-15" dirty="0">
                <a:solidFill>
                  <a:srgbClr val="3B3B3B"/>
                </a:solidFill>
                <a:latin typeface="Calibri"/>
                <a:cs typeface="Calibri"/>
              </a:rPr>
              <a:t> </a:t>
            </a:r>
            <a:r>
              <a:rPr sz="1850" b="1" spc="-5" dirty="0">
                <a:solidFill>
                  <a:srgbClr val="3B3B3B"/>
                </a:solidFill>
                <a:latin typeface="Calibri"/>
                <a:cs typeface="Calibri"/>
              </a:rPr>
              <a:t>=</a:t>
            </a:r>
            <a:r>
              <a:rPr sz="1850" b="1" spc="-30" dirty="0">
                <a:solidFill>
                  <a:srgbClr val="3B3B3B"/>
                </a:solidFill>
                <a:latin typeface="Calibri"/>
                <a:cs typeface="Calibri"/>
              </a:rPr>
              <a:t> </a:t>
            </a:r>
            <a:r>
              <a:rPr sz="1850" b="1" spc="-5" dirty="0">
                <a:solidFill>
                  <a:srgbClr val="3B3B3B"/>
                </a:solidFill>
                <a:latin typeface="Calibri"/>
                <a:cs typeface="Calibri"/>
              </a:rPr>
              <a:t>Direct</a:t>
            </a:r>
            <a:endParaRPr sz="1850">
              <a:latin typeface="Calibri"/>
              <a:cs typeface="Calibri"/>
            </a:endParaRPr>
          </a:p>
          <a:p>
            <a:pPr marL="1002665" lvl="1" indent="-381635">
              <a:lnSpc>
                <a:spcPts val="1905"/>
              </a:lnSpc>
              <a:buSzPct val="103030"/>
              <a:buFont typeface="Arial MT"/>
              <a:buChar char="–"/>
              <a:tabLst>
                <a:tab pos="1002665" algn="l"/>
                <a:tab pos="1003300" algn="l"/>
              </a:tabLst>
            </a:pPr>
            <a:r>
              <a:rPr sz="1650" dirty="0">
                <a:solidFill>
                  <a:srgbClr val="797979"/>
                </a:solidFill>
                <a:latin typeface="Calibri"/>
                <a:cs typeface="Calibri"/>
              </a:rPr>
              <a:t>All</a:t>
            </a:r>
            <a:r>
              <a:rPr sz="1650" spc="10" dirty="0">
                <a:solidFill>
                  <a:srgbClr val="797979"/>
                </a:solidFill>
                <a:latin typeface="Calibri"/>
                <a:cs typeface="Calibri"/>
              </a:rPr>
              <a:t> </a:t>
            </a:r>
            <a:r>
              <a:rPr sz="1650" dirty="0">
                <a:solidFill>
                  <a:srgbClr val="797979"/>
                </a:solidFill>
                <a:latin typeface="Calibri"/>
                <a:cs typeface="Calibri"/>
              </a:rPr>
              <a:t>Interrupts </a:t>
            </a:r>
            <a:r>
              <a:rPr sz="1650" spc="5" dirty="0">
                <a:solidFill>
                  <a:srgbClr val="797979"/>
                </a:solidFill>
                <a:latin typeface="Calibri"/>
                <a:cs typeface="Calibri"/>
              </a:rPr>
              <a:t>trap</a:t>
            </a:r>
            <a:r>
              <a:rPr sz="1650" dirty="0">
                <a:solidFill>
                  <a:srgbClr val="797979"/>
                </a:solidFill>
                <a:latin typeface="Calibri"/>
                <a:cs typeface="Calibri"/>
              </a:rPr>
              <a:t> </a:t>
            </a:r>
            <a:r>
              <a:rPr sz="1650" spc="5" dirty="0">
                <a:solidFill>
                  <a:srgbClr val="797979"/>
                </a:solidFill>
                <a:latin typeface="Calibri"/>
                <a:cs typeface="Calibri"/>
              </a:rPr>
              <a:t>to</a:t>
            </a:r>
            <a:r>
              <a:rPr sz="1650" dirty="0">
                <a:solidFill>
                  <a:srgbClr val="797979"/>
                </a:solidFill>
                <a:latin typeface="Calibri"/>
                <a:cs typeface="Calibri"/>
              </a:rPr>
              <a:t> </a:t>
            </a:r>
            <a:r>
              <a:rPr sz="1650" spc="5" dirty="0">
                <a:solidFill>
                  <a:srgbClr val="797979"/>
                </a:solidFill>
                <a:latin typeface="Calibri"/>
                <a:cs typeface="Calibri"/>
              </a:rPr>
              <a:t>the</a:t>
            </a:r>
            <a:r>
              <a:rPr sz="1650" spc="-15" dirty="0">
                <a:solidFill>
                  <a:srgbClr val="797979"/>
                </a:solidFill>
                <a:latin typeface="Calibri"/>
                <a:cs typeface="Calibri"/>
              </a:rPr>
              <a:t> </a:t>
            </a:r>
            <a:r>
              <a:rPr sz="1650" dirty="0">
                <a:solidFill>
                  <a:srgbClr val="797979"/>
                </a:solidFill>
                <a:latin typeface="Calibri"/>
                <a:cs typeface="Calibri"/>
              </a:rPr>
              <a:t>address</a:t>
            </a:r>
            <a:r>
              <a:rPr sz="1650" spc="5" dirty="0">
                <a:solidFill>
                  <a:srgbClr val="797979"/>
                </a:solidFill>
                <a:latin typeface="Calibri"/>
                <a:cs typeface="Calibri"/>
              </a:rPr>
              <a:t> </a:t>
            </a:r>
            <a:r>
              <a:rPr sz="1650" i="1" spc="5" dirty="0">
                <a:solidFill>
                  <a:srgbClr val="797979"/>
                </a:solidFill>
                <a:latin typeface="Calibri"/>
                <a:cs typeface="Calibri"/>
              </a:rPr>
              <a:t>mtvec.</a:t>
            </a:r>
            <a:r>
              <a:rPr sz="1650" spc="5" dirty="0">
                <a:solidFill>
                  <a:srgbClr val="797979"/>
                </a:solidFill>
                <a:latin typeface="Calibri"/>
                <a:cs typeface="Calibri"/>
              </a:rPr>
              <a:t>Base</a:t>
            </a:r>
            <a:endParaRPr sz="1650">
              <a:latin typeface="Calibri"/>
              <a:cs typeface="Calibri"/>
            </a:endParaRPr>
          </a:p>
          <a:p>
            <a:pPr marL="1002665" lvl="1" indent="-381635">
              <a:lnSpc>
                <a:spcPts val="1945"/>
              </a:lnSpc>
              <a:buSzPct val="103030"/>
              <a:buFont typeface="Arial MT"/>
              <a:buChar char="–"/>
              <a:tabLst>
                <a:tab pos="1002665" algn="l"/>
                <a:tab pos="1003300" algn="l"/>
              </a:tabLst>
            </a:pPr>
            <a:r>
              <a:rPr sz="1650" spc="5" dirty="0">
                <a:solidFill>
                  <a:srgbClr val="797979"/>
                </a:solidFill>
                <a:latin typeface="Calibri"/>
                <a:cs typeface="Calibri"/>
              </a:rPr>
              <a:t>Software</a:t>
            </a:r>
            <a:r>
              <a:rPr sz="1650" spc="-15" dirty="0">
                <a:solidFill>
                  <a:srgbClr val="797979"/>
                </a:solidFill>
                <a:latin typeface="Calibri"/>
                <a:cs typeface="Calibri"/>
              </a:rPr>
              <a:t> </a:t>
            </a:r>
            <a:r>
              <a:rPr sz="1650" spc="5" dirty="0">
                <a:solidFill>
                  <a:srgbClr val="797979"/>
                </a:solidFill>
                <a:latin typeface="Calibri"/>
                <a:cs typeface="Calibri"/>
              </a:rPr>
              <a:t>must</a:t>
            </a:r>
            <a:r>
              <a:rPr sz="1650" spc="-15" dirty="0">
                <a:solidFill>
                  <a:srgbClr val="797979"/>
                </a:solidFill>
                <a:latin typeface="Calibri"/>
                <a:cs typeface="Calibri"/>
              </a:rPr>
              <a:t> </a:t>
            </a:r>
            <a:r>
              <a:rPr sz="1650" spc="5" dirty="0">
                <a:solidFill>
                  <a:srgbClr val="797979"/>
                </a:solidFill>
                <a:latin typeface="Calibri"/>
                <a:cs typeface="Calibri"/>
              </a:rPr>
              <a:t>read</a:t>
            </a:r>
            <a:r>
              <a:rPr sz="1650" spc="-5" dirty="0">
                <a:solidFill>
                  <a:srgbClr val="797979"/>
                </a:solidFill>
                <a:latin typeface="Calibri"/>
                <a:cs typeface="Calibri"/>
              </a:rPr>
              <a:t> </a:t>
            </a:r>
            <a:r>
              <a:rPr sz="1650" spc="5" dirty="0">
                <a:solidFill>
                  <a:srgbClr val="797979"/>
                </a:solidFill>
                <a:latin typeface="Calibri"/>
                <a:cs typeface="Calibri"/>
              </a:rPr>
              <a:t>the</a:t>
            </a:r>
            <a:r>
              <a:rPr sz="1650" spc="-10" dirty="0">
                <a:solidFill>
                  <a:srgbClr val="797979"/>
                </a:solidFill>
                <a:latin typeface="Calibri"/>
                <a:cs typeface="Calibri"/>
              </a:rPr>
              <a:t> </a:t>
            </a:r>
            <a:r>
              <a:rPr sz="1650" i="1" spc="5" dirty="0">
                <a:solidFill>
                  <a:srgbClr val="797979"/>
                </a:solidFill>
                <a:latin typeface="Calibri"/>
                <a:cs typeface="Calibri"/>
              </a:rPr>
              <a:t>mcause</a:t>
            </a:r>
            <a:r>
              <a:rPr sz="1650" i="1" spc="-25" dirty="0">
                <a:solidFill>
                  <a:srgbClr val="797979"/>
                </a:solidFill>
                <a:latin typeface="Calibri"/>
                <a:cs typeface="Calibri"/>
              </a:rPr>
              <a:t> </a:t>
            </a:r>
            <a:r>
              <a:rPr sz="1650" spc="5" dirty="0">
                <a:solidFill>
                  <a:srgbClr val="797979"/>
                </a:solidFill>
                <a:latin typeface="Calibri"/>
                <a:cs typeface="Calibri"/>
              </a:rPr>
              <a:t>CSR</a:t>
            </a:r>
            <a:r>
              <a:rPr sz="1650" spc="-15" dirty="0">
                <a:solidFill>
                  <a:srgbClr val="797979"/>
                </a:solidFill>
                <a:latin typeface="Calibri"/>
                <a:cs typeface="Calibri"/>
              </a:rPr>
              <a:t> </a:t>
            </a:r>
            <a:r>
              <a:rPr sz="1650" spc="10" dirty="0">
                <a:solidFill>
                  <a:srgbClr val="797979"/>
                </a:solidFill>
                <a:latin typeface="Calibri"/>
                <a:cs typeface="Calibri"/>
              </a:rPr>
              <a:t>and</a:t>
            </a:r>
            <a:r>
              <a:rPr sz="1650" spc="-15" dirty="0">
                <a:solidFill>
                  <a:srgbClr val="797979"/>
                </a:solidFill>
                <a:latin typeface="Calibri"/>
                <a:cs typeface="Calibri"/>
              </a:rPr>
              <a:t> </a:t>
            </a:r>
            <a:r>
              <a:rPr sz="1650" spc="5" dirty="0">
                <a:solidFill>
                  <a:srgbClr val="797979"/>
                </a:solidFill>
                <a:latin typeface="Calibri"/>
                <a:cs typeface="Calibri"/>
              </a:rPr>
              <a:t>react</a:t>
            </a:r>
            <a:r>
              <a:rPr sz="1650" spc="-15" dirty="0">
                <a:solidFill>
                  <a:srgbClr val="797979"/>
                </a:solidFill>
                <a:latin typeface="Calibri"/>
                <a:cs typeface="Calibri"/>
              </a:rPr>
              <a:t> </a:t>
            </a:r>
            <a:r>
              <a:rPr sz="1650" spc="5" dirty="0">
                <a:solidFill>
                  <a:srgbClr val="797979"/>
                </a:solidFill>
                <a:latin typeface="Calibri"/>
                <a:cs typeface="Calibri"/>
              </a:rPr>
              <a:t>accordingly</a:t>
            </a:r>
            <a:endParaRPr sz="1650">
              <a:latin typeface="Calibri"/>
              <a:cs typeface="Calibri"/>
            </a:endParaRPr>
          </a:p>
          <a:p>
            <a:pPr marL="469265" indent="-457200">
              <a:lnSpc>
                <a:spcPts val="2130"/>
              </a:lnSpc>
              <a:buSzPct val="102702"/>
              <a:buFont typeface="Arial MT"/>
              <a:buChar char="•"/>
              <a:tabLst>
                <a:tab pos="469265" algn="l"/>
                <a:tab pos="469900" algn="l"/>
              </a:tabLst>
            </a:pPr>
            <a:r>
              <a:rPr sz="1850" b="1" i="1" spc="-5" dirty="0">
                <a:solidFill>
                  <a:srgbClr val="3B3B3B"/>
                </a:solidFill>
                <a:latin typeface="Calibri"/>
                <a:cs typeface="Calibri"/>
              </a:rPr>
              <a:t>mtvec</a:t>
            </a:r>
            <a:r>
              <a:rPr sz="1850" b="1" spc="-5" dirty="0">
                <a:solidFill>
                  <a:srgbClr val="3B3B3B"/>
                </a:solidFill>
                <a:latin typeface="Calibri"/>
                <a:cs typeface="Calibri"/>
              </a:rPr>
              <a:t>.Vectored</a:t>
            </a:r>
            <a:endParaRPr sz="1850">
              <a:latin typeface="Calibri"/>
              <a:cs typeface="Calibri"/>
            </a:endParaRPr>
          </a:p>
          <a:p>
            <a:pPr marL="1002665" lvl="1" indent="-381635">
              <a:lnSpc>
                <a:spcPts val="1905"/>
              </a:lnSpc>
              <a:buSzPct val="103030"/>
              <a:buFont typeface="Arial MT"/>
              <a:buChar char="–"/>
              <a:tabLst>
                <a:tab pos="1002665" algn="l"/>
                <a:tab pos="1003300" algn="l"/>
              </a:tabLst>
            </a:pPr>
            <a:r>
              <a:rPr sz="1650" dirty="0">
                <a:solidFill>
                  <a:srgbClr val="797979"/>
                </a:solidFill>
                <a:latin typeface="Calibri"/>
                <a:cs typeface="Calibri"/>
              </a:rPr>
              <a:t>Interrupts </a:t>
            </a:r>
            <a:r>
              <a:rPr sz="1650" spc="5" dirty="0">
                <a:solidFill>
                  <a:srgbClr val="797979"/>
                </a:solidFill>
                <a:latin typeface="Calibri"/>
                <a:cs typeface="Calibri"/>
              </a:rPr>
              <a:t>trap</a:t>
            </a:r>
            <a:r>
              <a:rPr sz="1650" spc="10" dirty="0">
                <a:solidFill>
                  <a:srgbClr val="797979"/>
                </a:solidFill>
                <a:latin typeface="Calibri"/>
                <a:cs typeface="Calibri"/>
              </a:rPr>
              <a:t> </a:t>
            </a:r>
            <a:r>
              <a:rPr sz="1650" spc="5" dirty="0">
                <a:solidFill>
                  <a:srgbClr val="797979"/>
                </a:solidFill>
                <a:latin typeface="Calibri"/>
                <a:cs typeface="Calibri"/>
              </a:rPr>
              <a:t>to the</a:t>
            </a:r>
            <a:r>
              <a:rPr sz="1650" spc="-15" dirty="0">
                <a:solidFill>
                  <a:srgbClr val="797979"/>
                </a:solidFill>
                <a:latin typeface="Calibri"/>
                <a:cs typeface="Calibri"/>
              </a:rPr>
              <a:t> </a:t>
            </a:r>
            <a:r>
              <a:rPr sz="1650" dirty="0">
                <a:solidFill>
                  <a:srgbClr val="797979"/>
                </a:solidFill>
                <a:latin typeface="Calibri"/>
                <a:cs typeface="Calibri"/>
              </a:rPr>
              <a:t>address</a:t>
            </a:r>
            <a:r>
              <a:rPr sz="1650" spc="20" dirty="0">
                <a:solidFill>
                  <a:srgbClr val="797979"/>
                </a:solidFill>
                <a:latin typeface="Calibri"/>
                <a:cs typeface="Calibri"/>
              </a:rPr>
              <a:t> </a:t>
            </a:r>
            <a:r>
              <a:rPr sz="1650" i="1" spc="5" dirty="0">
                <a:solidFill>
                  <a:srgbClr val="797979"/>
                </a:solidFill>
                <a:latin typeface="Calibri"/>
                <a:cs typeface="Calibri"/>
              </a:rPr>
              <a:t>mtvec.</a:t>
            </a:r>
            <a:r>
              <a:rPr sz="1650" spc="5" dirty="0">
                <a:solidFill>
                  <a:srgbClr val="797979"/>
                </a:solidFill>
                <a:latin typeface="Calibri"/>
                <a:cs typeface="Calibri"/>
              </a:rPr>
              <a:t>Base</a:t>
            </a:r>
            <a:r>
              <a:rPr sz="1650" spc="-30" dirty="0">
                <a:solidFill>
                  <a:srgbClr val="797979"/>
                </a:solidFill>
                <a:latin typeface="Calibri"/>
                <a:cs typeface="Calibri"/>
              </a:rPr>
              <a:t> </a:t>
            </a:r>
            <a:r>
              <a:rPr sz="1650" spc="5" dirty="0">
                <a:solidFill>
                  <a:srgbClr val="797979"/>
                </a:solidFill>
                <a:latin typeface="Calibri"/>
                <a:cs typeface="Calibri"/>
              </a:rPr>
              <a:t>+ </a:t>
            </a:r>
            <a:r>
              <a:rPr sz="1650" dirty="0">
                <a:solidFill>
                  <a:srgbClr val="797979"/>
                </a:solidFill>
                <a:latin typeface="Calibri"/>
                <a:cs typeface="Calibri"/>
              </a:rPr>
              <a:t>(4*</a:t>
            </a:r>
            <a:r>
              <a:rPr sz="1650" i="1" dirty="0">
                <a:solidFill>
                  <a:srgbClr val="797979"/>
                </a:solidFill>
                <a:latin typeface="Calibri"/>
                <a:cs typeface="Calibri"/>
              </a:rPr>
              <a:t>mcause.ExCode)</a:t>
            </a:r>
            <a:endParaRPr sz="1650">
              <a:latin typeface="Calibri"/>
              <a:cs typeface="Calibri"/>
            </a:endParaRPr>
          </a:p>
          <a:p>
            <a:pPr marL="1002665" lvl="1" indent="-381635">
              <a:lnSpc>
                <a:spcPts val="1970"/>
              </a:lnSpc>
              <a:buSzPct val="103030"/>
              <a:buFont typeface="Arial MT"/>
              <a:buChar char="–"/>
              <a:tabLst>
                <a:tab pos="1002665" algn="l"/>
                <a:tab pos="1003300" algn="l"/>
              </a:tabLst>
            </a:pPr>
            <a:r>
              <a:rPr sz="1650" spc="5" dirty="0">
                <a:solidFill>
                  <a:srgbClr val="797979"/>
                </a:solidFill>
                <a:latin typeface="Calibri"/>
                <a:cs typeface="Calibri"/>
              </a:rPr>
              <a:t>Eliminates</a:t>
            </a:r>
            <a:r>
              <a:rPr sz="1650" spc="-5" dirty="0">
                <a:solidFill>
                  <a:srgbClr val="797979"/>
                </a:solidFill>
                <a:latin typeface="Calibri"/>
                <a:cs typeface="Calibri"/>
              </a:rPr>
              <a:t> </a:t>
            </a:r>
            <a:r>
              <a:rPr sz="1650" spc="5" dirty="0">
                <a:solidFill>
                  <a:srgbClr val="797979"/>
                </a:solidFill>
                <a:latin typeface="Calibri"/>
                <a:cs typeface="Calibri"/>
              </a:rPr>
              <a:t>the</a:t>
            </a:r>
            <a:r>
              <a:rPr sz="1650" spc="-10" dirty="0">
                <a:solidFill>
                  <a:srgbClr val="797979"/>
                </a:solidFill>
                <a:latin typeface="Calibri"/>
                <a:cs typeface="Calibri"/>
              </a:rPr>
              <a:t> </a:t>
            </a:r>
            <a:r>
              <a:rPr sz="1650" dirty="0">
                <a:solidFill>
                  <a:srgbClr val="797979"/>
                </a:solidFill>
                <a:latin typeface="Calibri"/>
                <a:cs typeface="Calibri"/>
              </a:rPr>
              <a:t>need</a:t>
            </a:r>
            <a:r>
              <a:rPr sz="1650" spc="5" dirty="0">
                <a:solidFill>
                  <a:srgbClr val="797979"/>
                </a:solidFill>
                <a:latin typeface="Calibri"/>
                <a:cs typeface="Calibri"/>
              </a:rPr>
              <a:t> to</a:t>
            </a:r>
            <a:r>
              <a:rPr sz="1650" spc="-5" dirty="0">
                <a:solidFill>
                  <a:srgbClr val="797979"/>
                </a:solidFill>
                <a:latin typeface="Calibri"/>
                <a:cs typeface="Calibri"/>
              </a:rPr>
              <a:t> </a:t>
            </a:r>
            <a:r>
              <a:rPr sz="1650" spc="5" dirty="0">
                <a:solidFill>
                  <a:srgbClr val="797979"/>
                </a:solidFill>
                <a:latin typeface="Calibri"/>
                <a:cs typeface="Calibri"/>
              </a:rPr>
              <a:t>read</a:t>
            </a:r>
            <a:r>
              <a:rPr sz="1650" spc="10" dirty="0">
                <a:solidFill>
                  <a:srgbClr val="797979"/>
                </a:solidFill>
                <a:latin typeface="Calibri"/>
                <a:cs typeface="Calibri"/>
              </a:rPr>
              <a:t> </a:t>
            </a:r>
            <a:r>
              <a:rPr sz="1650" spc="5" dirty="0">
                <a:solidFill>
                  <a:srgbClr val="797979"/>
                </a:solidFill>
                <a:latin typeface="Calibri"/>
                <a:cs typeface="Calibri"/>
              </a:rPr>
              <a:t>mcause</a:t>
            </a:r>
            <a:r>
              <a:rPr sz="1650" spc="-30" dirty="0">
                <a:solidFill>
                  <a:srgbClr val="797979"/>
                </a:solidFill>
                <a:latin typeface="Calibri"/>
                <a:cs typeface="Calibri"/>
              </a:rPr>
              <a:t> </a:t>
            </a:r>
            <a:r>
              <a:rPr sz="1650" dirty="0">
                <a:solidFill>
                  <a:srgbClr val="797979"/>
                </a:solidFill>
                <a:latin typeface="Calibri"/>
                <a:cs typeface="Calibri"/>
              </a:rPr>
              <a:t>for</a:t>
            </a:r>
            <a:r>
              <a:rPr sz="1650" spc="5" dirty="0">
                <a:solidFill>
                  <a:srgbClr val="797979"/>
                </a:solidFill>
                <a:latin typeface="Calibri"/>
                <a:cs typeface="Calibri"/>
              </a:rPr>
              <a:t> </a:t>
            </a:r>
            <a:r>
              <a:rPr sz="1650" dirty="0">
                <a:solidFill>
                  <a:srgbClr val="797979"/>
                </a:solidFill>
                <a:latin typeface="Calibri"/>
                <a:cs typeface="Calibri"/>
              </a:rPr>
              <a:t>asynchronous</a:t>
            </a:r>
            <a:r>
              <a:rPr sz="1650" spc="-30" dirty="0">
                <a:solidFill>
                  <a:srgbClr val="797979"/>
                </a:solidFill>
                <a:latin typeface="Calibri"/>
                <a:cs typeface="Calibri"/>
              </a:rPr>
              <a:t> </a:t>
            </a:r>
            <a:r>
              <a:rPr sz="1650" spc="5" dirty="0">
                <a:solidFill>
                  <a:srgbClr val="797979"/>
                </a:solidFill>
                <a:latin typeface="Calibri"/>
                <a:cs typeface="Calibri"/>
              </a:rPr>
              <a:t>exceptions</a:t>
            </a:r>
            <a:endParaRPr sz="1650">
              <a:latin typeface="Calibri"/>
              <a:cs typeface="Calibri"/>
            </a:endParaRPr>
          </a:p>
        </p:txBody>
      </p:sp>
      <p:sp>
        <p:nvSpPr>
          <p:cNvPr id="4" name="object 4"/>
          <p:cNvSpPr txBox="1">
            <a:spLocks noGrp="1"/>
          </p:cNvSpPr>
          <p:nvPr>
            <p:ph type="title"/>
          </p:nvPr>
        </p:nvSpPr>
        <p:spPr>
          <a:xfrm>
            <a:off x="629030" y="407889"/>
            <a:ext cx="8062483" cy="689932"/>
          </a:xfrm>
          <a:prstGeom prst="rect">
            <a:avLst/>
          </a:prstGeom>
        </p:spPr>
        <p:txBody>
          <a:bodyPr vert="horz" wrap="square" lIns="0" tIns="12700" rIns="0" bIns="0" rtlCol="0">
            <a:spAutoFit/>
          </a:bodyPr>
          <a:lstStyle/>
          <a:p>
            <a:pPr marL="12700">
              <a:lnSpc>
                <a:spcPct val="100000"/>
              </a:lnSpc>
              <a:spcBef>
                <a:spcPts val="100"/>
              </a:spcBef>
            </a:pPr>
            <a:r>
              <a:rPr spc="-60" dirty="0"/>
              <a:t>M</a:t>
            </a:r>
            <a:r>
              <a:rPr spc="-55" dirty="0"/>
              <a:t>a</a:t>
            </a:r>
            <a:r>
              <a:rPr spc="-20" dirty="0"/>
              <a:t>c</a:t>
            </a:r>
            <a:r>
              <a:rPr spc="-35" dirty="0"/>
              <a:t>h</a:t>
            </a:r>
            <a:r>
              <a:rPr spc="-75" dirty="0"/>
              <a:t>ine</a:t>
            </a:r>
            <a:r>
              <a:rPr spc="-155" dirty="0"/>
              <a:t> T</a:t>
            </a:r>
            <a:r>
              <a:rPr spc="-120" dirty="0"/>
              <a:t>r</a:t>
            </a:r>
            <a:r>
              <a:rPr spc="-170" dirty="0"/>
              <a:t>a</a:t>
            </a:r>
            <a:r>
              <a:rPr spc="-25" dirty="0"/>
              <a:t>p</a:t>
            </a:r>
            <a:r>
              <a:rPr spc="-150" dirty="0"/>
              <a:t> </a:t>
            </a:r>
            <a:r>
              <a:rPr spc="-65" dirty="0"/>
              <a:t>V</a:t>
            </a:r>
            <a:r>
              <a:rPr spc="-70" dirty="0"/>
              <a:t>ector</a:t>
            </a:r>
            <a:r>
              <a:rPr spc="-150" dirty="0"/>
              <a:t> </a:t>
            </a:r>
            <a:r>
              <a:rPr spc="-75" dirty="0"/>
              <a:t>C</a:t>
            </a:r>
            <a:r>
              <a:rPr spc="-70" dirty="0"/>
              <a:t>S</a:t>
            </a:r>
            <a:r>
              <a:rPr spc="-114" dirty="0"/>
              <a:t>R</a:t>
            </a:r>
            <a:r>
              <a:rPr spc="-165" dirty="0"/>
              <a:t> </a:t>
            </a:r>
            <a:r>
              <a:rPr spc="-445" dirty="0"/>
              <a:t>(</a:t>
            </a:r>
            <a:r>
              <a:rPr i="1" spc="-120" dirty="0">
                <a:latin typeface="Verdana"/>
                <a:cs typeface="Verdana"/>
              </a:rPr>
              <a:t>mtvec)</a:t>
            </a:r>
          </a:p>
        </p:txBody>
      </p:sp>
      <p:graphicFrame>
        <p:nvGraphicFramePr>
          <p:cNvPr id="5" name="object 5"/>
          <p:cNvGraphicFramePr>
            <a:graphicFrameLocks noGrp="1"/>
          </p:cNvGraphicFramePr>
          <p:nvPr/>
        </p:nvGraphicFramePr>
        <p:xfrm>
          <a:off x="1298955" y="2203830"/>
          <a:ext cx="4709160" cy="1195070"/>
        </p:xfrm>
        <a:graphic>
          <a:graphicData uri="http://schemas.openxmlformats.org/drawingml/2006/table">
            <a:tbl>
              <a:tblPr firstRow="1" bandRow="1">
                <a:tableStyleId>{2D5ABB26-0587-4C30-8999-92F81FD0307C}</a:tableStyleId>
              </a:tblPr>
              <a:tblGrid>
                <a:gridCol w="999490">
                  <a:extLst>
                    <a:ext uri="{9D8B030D-6E8A-4147-A177-3AD203B41FA5}">
                      <a16:colId xmlns:a16="http://schemas.microsoft.com/office/drawing/2014/main" val="20000"/>
                    </a:ext>
                  </a:extLst>
                </a:gridCol>
                <a:gridCol w="1125855">
                  <a:extLst>
                    <a:ext uri="{9D8B030D-6E8A-4147-A177-3AD203B41FA5}">
                      <a16:colId xmlns:a16="http://schemas.microsoft.com/office/drawing/2014/main" val="20001"/>
                    </a:ext>
                  </a:extLst>
                </a:gridCol>
                <a:gridCol w="2583815">
                  <a:extLst>
                    <a:ext uri="{9D8B030D-6E8A-4147-A177-3AD203B41FA5}">
                      <a16:colId xmlns:a16="http://schemas.microsoft.com/office/drawing/2014/main" val="20002"/>
                    </a:ext>
                  </a:extLst>
                </a:gridCol>
              </a:tblGrid>
              <a:tr h="287020">
                <a:tc>
                  <a:txBody>
                    <a:bodyPr/>
                    <a:lstStyle/>
                    <a:p>
                      <a:pPr marR="52069" algn="ctr">
                        <a:lnSpc>
                          <a:spcPct val="100000"/>
                        </a:lnSpc>
                        <a:spcBef>
                          <a:spcPts val="340"/>
                        </a:spcBef>
                      </a:pPr>
                      <a:r>
                        <a:rPr sz="1200" b="1" dirty="0">
                          <a:solidFill>
                            <a:srgbClr val="FFFFFF"/>
                          </a:solidFill>
                          <a:latin typeface="Calibri"/>
                          <a:cs typeface="Calibri"/>
                        </a:rPr>
                        <a:t>Bits</a:t>
                      </a:r>
                      <a:endParaRPr sz="1200">
                        <a:latin typeface="Calibri"/>
                        <a:cs typeface="Calibri"/>
                      </a:endParaRPr>
                    </a:p>
                  </a:txBody>
                  <a:tcPr marL="0" marR="0" marT="43180" marB="0">
                    <a:solidFill>
                      <a:srgbClr val="797979"/>
                    </a:solidFill>
                  </a:tcPr>
                </a:tc>
                <a:tc>
                  <a:txBody>
                    <a:bodyPr/>
                    <a:lstStyle/>
                    <a:p>
                      <a:pPr algn="ctr">
                        <a:lnSpc>
                          <a:spcPct val="100000"/>
                        </a:lnSpc>
                        <a:spcBef>
                          <a:spcPts val="340"/>
                        </a:spcBef>
                      </a:pPr>
                      <a:r>
                        <a:rPr sz="1200" b="1" spc="-5" dirty="0">
                          <a:solidFill>
                            <a:srgbClr val="FFFFFF"/>
                          </a:solidFill>
                          <a:latin typeface="Calibri"/>
                          <a:cs typeface="Calibri"/>
                        </a:rPr>
                        <a:t>Field</a:t>
                      </a:r>
                      <a:r>
                        <a:rPr sz="1200" b="1" spc="-25" dirty="0">
                          <a:solidFill>
                            <a:srgbClr val="FFFFFF"/>
                          </a:solidFill>
                          <a:latin typeface="Calibri"/>
                          <a:cs typeface="Calibri"/>
                        </a:rPr>
                        <a:t> </a:t>
                      </a:r>
                      <a:r>
                        <a:rPr sz="1200" b="1" spc="-5" dirty="0">
                          <a:solidFill>
                            <a:srgbClr val="FFFFFF"/>
                          </a:solidFill>
                          <a:latin typeface="Calibri"/>
                          <a:cs typeface="Calibri"/>
                        </a:rPr>
                        <a:t>Name</a:t>
                      </a:r>
                      <a:endParaRPr sz="1200">
                        <a:latin typeface="Calibri"/>
                        <a:cs typeface="Calibri"/>
                      </a:endParaRPr>
                    </a:p>
                  </a:txBody>
                  <a:tcPr marL="0" marR="0" marT="43180" marB="0">
                    <a:solidFill>
                      <a:srgbClr val="797979"/>
                    </a:solidFill>
                  </a:tcPr>
                </a:tc>
                <a:tc>
                  <a:txBody>
                    <a:bodyPr/>
                    <a:lstStyle/>
                    <a:p>
                      <a:pPr marL="51435" algn="ctr">
                        <a:lnSpc>
                          <a:spcPct val="100000"/>
                        </a:lnSpc>
                        <a:spcBef>
                          <a:spcPts val="340"/>
                        </a:spcBef>
                      </a:pPr>
                      <a:r>
                        <a:rPr sz="1200" b="1" dirty="0">
                          <a:solidFill>
                            <a:srgbClr val="FFFFFF"/>
                          </a:solidFill>
                          <a:latin typeface="Calibri"/>
                          <a:cs typeface="Calibri"/>
                        </a:rPr>
                        <a:t>Description</a:t>
                      </a:r>
                      <a:endParaRPr sz="1200">
                        <a:latin typeface="Calibri"/>
                        <a:cs typeface="Calibri"/>
                      </a:endParaRPr>
                    </a:p>
                  </a:txBody>
                  <a:tcPr marL="0" marR="0" marT="43180" marB="0">
                    <a:solidFill>
                      <a:srgbClr val="797979"/>
                    </a:solidFill>
                  </a:tcPr>
                </a:tc>
                <a:extLst>
                  <a:ext uri="{0D108BD9-81ED-4DB2-BD59-A6C34878D82A}">
                    <a16:rowId xmlns:a16="http://schemas.microsoft.com/office/drawing/2014/main" val="10000"/>
                  </a:ext>
                </a:extLst>
              </a:tr>
              <a:tr h="450850">
                <a:tc>
                  <a:txBody>
                    <a:bodyPr/>
                    <a:lstStyle/>
                    <a:p>
                      <a:pPr marR="52069" algn="ctr">
                        <a:lnSpc>
                          <a:spcPct val="100000"/>
                        </a:lnSpc>
                        <a:spcBef>
                          <a:spcPts val="240"/>
                        </a:spcBef>
                      </a:pPr>
                      <a:r>
                        <a:rPr sz="1200" dirty="0">
                          <a:latin typeface="Calibri"/>
                          <a:cs typeface="Calibri"/>
                        </a:rPr>
                        <a:t>[XLEN-1:6]</a:t>
                      </a:r>
                      <a:endParaRPr sz="1200">
                        <a:latin typeface="Calibri"/>
                        <a:cs typeface="Calibri"/>
                      </a:endParaRPr>
                    </a:p>
                  </a:txBody>
                  <a:tcPr marL="0" marR="0" marT="30480" marB="0">
                    <a:lnL w="12700">
                      <a:solidFill>
                        <a:srgbClr val="797979"/>
                      </a:solidFill>
                      <a:prstDash val="solid"/>
                    </a:lnL>
                    <a:lnB w="12700">
                      <a:solidFill>
                        <a:srgbClr val="797979"/>
                      </a:solidFill>
                      <a:prstDash val="solid"/>
                    </a:lnB>
                    <a:solidFill>
                      <a:srgbClr val="EBEBEB"/>
                    </a:solidFill>
                  </a:tcPr>
                </a:tc>
                <a:tc>
                  <a:txBody>
                    <a:bodyPr/>
                    <a:lstStyle/>
                    <a:p>
                      <a:pPr algn="ctr">
                        <a:lnSpc>
                          <a:spcPct val="100000"/>
                        </a:lnSpc>
                        <a:spcBef>
                          <a:spcPts val="240"/>
                        </a:spcBef>
                      </a:pPr>
                      <a:r>
                        <a:rPr sz="1200" spc="-5" dirty="0">
                          <a:latin typeface="Calibri"/>
                          <a:cs typeface="Calibri"/>
                        </a:rPr>
                        <a:t>Base</a:t>
                      </a:r>
                      <a:endParaRPr sz="1200">
                        <a:latin typeface="Calibri"/>
                        <a:cs typeface="Calibri"/>
                      </a:endParaRPr>
                    </a:p>
                  </a:txBody>
                  <a:tcPr marL="0" marR="0" marT="30480" marB="0">
                    <a:lnB w="12700">
                      <a:solidFill>
                        <a:srgbClr val="797979"/>
                      </a:solidFill>
                      <a:prstDash val="solid"/>
                    </a:lnB>
                    <a:solidFill>
                      <a:srgbClr val="EBEBEB"/>
                    </a:solidFill>
                  </a:tcPr>
                </a:tc>
                <a:tc>
                  <a:txBody>
                    <a:bodyPr/>
                    <a:lstStyle/>
                    <a:p>
                      <a:pPr marL="51435" algn="ctr">
                        <a:lnSpc>
                          <a:spcPct val="100000"/>
                        </a:lnSpc>
                        <a:spcBef>
                          <a:spcPts val="240"/>
                        </a:spcBef>
                      </a:pPr>
                      <a:r>
                        <a:rPr sz="1200" dirty="0">
                          <a:latin typeface="Calibri"/>
                          <a:cs typeface="Calibri"/>
                        </a:rPr>
                        <a:t>Machine</a:t>
                      </a:r>
                      <a:r>
                        <a:rPr sz="1200" spc="-25" dirty="0">
                          <a:latin typeface="Calibri"/>
                          <a:cs typeface="Calibri"/>
                        </a:rPr>
                        <a:t> </a:t>
                      </a:r>
                      <a:r>
                        <a:rPr sz="1200" spc="-5" dirty="0">
                          <a:latin typeface="Calibri"/>
                          <a:cs typeface="Calibri"/>
                        </a:rPr>
                        <a:t>Trap</a:t>
                      </a:r>
                      <a:r>
                        <a:rPr sz="1200" spc="-15" dirty="0">
                          <a:latin typeface="Calibri"/>
                          <a:cs typeface="Calibri"/>
                        </a:rPr>
                        <a:t> </a:t>
                      </a:r>
                      <a:r>
                        <a:rPr sz="1200" spc="-5" dirty="0">
                          <a:latin typeface="Calibri"/>
                          <a:cs typeface="Calibri"/>
                        </a:rPr>
                        <a:t>Vector</a:t>
                      </a:r>
                      <a:r>
                        <a:rPr sz="1200" spc="-10" dirty="0">
                          <a:latin typeface="Calibri"/>
                          <a:cs typeface="Calibri"/>
                        </a:rPr>
                        <a:t> </a:t>
                      </a:r>
                      <a:r>
                        <a:rPr sz="1200" spc="-5" dirty="0">
                          <a:latin typeface="Calibri"/>
                          <a:cs typeface="Calibri"/>
                        </a:rPr>
                        <a:t>Base</a:t>
                      </a:r>
                      <a:r>
                        <a:rPr sz="1200" spc="15" dirty="0">
                          <a:latin typeface="Calibri"/>
                          <a:cs typeface="Calibri"/>
                        </a:rPr>
                        <a:t> </a:t>
                      </a:r>
                      <a:r>
                        <a:rPr sz="1200" spc="-5" dirty="0">
                          <a:latin typeface="Calibri"/>
                          <a:cs typeface="Calibri"/>
                        </a:rPr>
                        <a:t>Address.</a:t>
                      </a:r>
                      <a:endParaRPr sz="1200">
                        <a:latin typeface="Calibri"/>
                        <a:cs typeface="Calibri"/>
                      </a:endParaRPr>
                    </a:p>
                    <a:p>
                      <a:pPr marL="51435" algn="ctr">
                        <a:lnSpc>
                          <a:spcPct val="100000"/>
                        </a:lnSpc>
                      </a:pPr>
                      <a:r>
                        <a:rPr sz="1200" dirty="0">
                          <a:latin typeface="Calibri"/>
                          <a:cs typeface="Calibri"/>
                        </a:rPr>
                        <a:t>64-byte</a:t>
                      </a:r>
                      <a:r>
                        <a:rPr sz="1200" spc="-65" dirty="0">
                          <a:latin typeface="Calibri"/>
                          <a:cs typeface="Calibri"/>
                        </a:rPr>
                        <a:t> </a:t>
                      </a:r>
                      <a:r>
                        <a:rPr sz="1200" dirty="0">
                          <a:latin typeface="Calibri"/>
                          <a:cs typeface="Calibri"/>
                        </a:rPr>
                        <a:t>Alignment</a:t>
                      </a:r>
                      <a:endParaRPr sz="1200">
                        <a:latin typeface="Calibri"/>
                        <a:cs typeface="Calibri"/>
                      </a:endParaRPr>
                    </a:p>
                  </a:txBody>
                  <a:tcPr marL="0" marR="0" marT="30480" marB="0">
                    <a:lnR w="12700">
                      <a:solidFill>
                        <a:srgbClr val="797979"/>
                      </a:solidFill>
                      <a:prstDash val="solid"/>
                    </a:lnR>
                    <a:lnB w="12700">
                      <a:solidFill>
                        <a:srgbClr val="797979"/>
                      </a:solidFill>
                      <a:prstDash val="solid"/>
                    </a:lnB>
                    <a:solidFill>
                      <a:srgbClr val="EBEBEB"/>
                    </a:solidFill>
                  </a:tcPr>
                </a:tc>
                <a:extLst>
                  <a:ext uri="{0D108BD9-81ED-4DB2-BD59-A6C34878D82A}">
                    <a16:rowId xmlns:a16="http://schemas.microsoft.com/office/drawing/2014/main" val="10001"/>
                  </a:ext>
                </a:extLst>
              </a:tr>
              <a:tr h="457200">
                <a:tc>
                  <a:txBody>
                    <a:bodyPr/>
                    <a:lstStyle/>
                    <a:p>
                      <a:pPr marR="50165" algn="ctr">
                        <a:lnSpc>
                          <a:spcPct val="100000"/>
                        </a:lnSpc>
                        <a:spcBef>
                          <a:spcPts val="295"/>
                        </a:spcBef>
                      </a:pPr>
                      <a:r>
                        <a:rPr sz="1200" dirty="0">
                          <a:latin typeface="Calibri"/>
                          <a:cs typeface="Calibri"/>
                        </a:rPr>
                        <a:t>[1:0]</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algn="ctr">
                        <a:lnSpc>
                          <a:spcPct val="100000"/>
                        </a:lnSpc>
                        <a:spcBef>
                          <a:spcPts val="295"/>
                        </a:spcBef>
                      </a:pPr>
                      <a:r>
                        <a:rPr sz="1200" dirty="0">
                          <a:latin typeface="Calibri"/>
                          <a:cs typeface="Calibri"/>
                        </a:rPr>
                        <a:t>Mode</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tcPr>
                </a:tc>
                <a:tc>
                  <a:txBody>
                    <a:bodyPr/>
                    <a:lstStyle/>
                    <a:p>
                      <a:pPr marL="1120140" marR="147955" indent="-911860">
                        <a:lnSpc>
                          <a:spcPct val="100000"/>
                        </a:lnSpc>
                        <a:spcBef>
                          <a:spcPts val="295"/>
                        </a:spcBef>
                      </a:pPr>
                      <a:r>
                        <a:rPr sz="1200" spc="-5" dirty="0">
                          <a:latin typeface="Calibri"/>
                          <a:cs typeface="Calibri"/>
                        </a:rPr>
                        <a:t>MODE</a:t>
                      </a:r>
                      <a:r>
                        <a:rPr sz="1200" spc="-30" dirty="0">
                          <a:latin typeface="Calibri"/>
                          <a:cs typeface="Calibri"/>
                        </a:rPr>
                        <a:t> </a:t>
                      </a:r>
                      <a:r>
                        <a:rPr sz="1200" spc="-5" dirty="0">
                          <a:latin typeface="Calibri"/>
                          <a:cs typeface="Calibri"/>
                        </a:rPr>
                        <a:t>Sets</a:t>
                      </a:r>
                      <a:r>
                        <a:rPr sz="1200" spc="-15" dirty="0">
                          <a:latin typeface="Calibri"/>
                          <a:cs typeface="Calibri"/>
                        </a:rPr>
                        <a:t> </a:t>
                      </a:r>
                      <a:r>
                        <a:rPr sz="1200" dirty="0">
                          <a:latin typeface="Calibri"/>
                          <a:cs typeface="Calibri"/>
                        </a:rPr>
                        <a:t>the</a:t>
                      </a:r>
                      <a:r>
                        <a:rPr sz="1200" spc="-35" dirty="0">
                          <a:latin typeface="Calibri"/>
                          <a:cs typeface="Calibri"/>
                        </a:rPr>
                        <a:t> </a:t>
                      </a:r>
                      <a:r>
                        <a:rPr sz="1200" dirty="0">
                          <a:latin typeface="Calibri"/>
                          <a:cs typeface="Calibri"/>
                        </a:rPr>
                        <a:t>interrupt</a:t>
                      </a:r>
                      <a:r>
                        <a:rPr sz="1200" spc="-55" dirty="0">
                          <a:latin typeface="Calibri"/>
                          <a:cs typeface="Calibri"/>
                        </a:rPr>
                        <a:t> </a:t>
                      </a:r>
                      <a:r>
                        <a:rPr sz="1200" dirty="0">
                          <a:latin typeface="Calibri"/>
                          <a:cs typeface="Calibri"/>
                        </a:rPr>
                        <a:t>processing </a:t>
                      </a:r>
                      <a:r>
                        <a:rPr sz="1200" spc="-260" dirty="0">
                          <a:latin typeface="Calibri"/>
                          <a:cs typeface="Calibri"/>
                        </a:rPr>
                        <a:t> </a:t>
                      </a:r>
                      <a:r>
                        <a:rPr sz="1200" dirty="0">
                          <a:latin typeface="Calibri"/>
                          <a:cs typeface="Calibri"/>
                        </a:rPr>
                        <a:t>mode.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2"/>
                  </a:ext>
                </a:extLst>
              </a:tr>
            </a:tbl>
          </a:graphicData>
        </a:graphic>
      </p:graphicFrame>
      <p:sp>
        <p:nvSpPr>
          <p:cNvPr id="6" name="object 6"/>
          <p:cNvSpPr txBox="1"/>
          <p:nvPr/>
        </p:nvSpPr>
        <p:spPr>
          <a:xfrm>
            <a:off x="3353180" y="3490976"/>
            <a:ext cx="614680" cy="193675"/>
          </a:xfrm>
          <a:prstGeom prst="rect">
            <a:avLst/>
          </a:prstGeom>
        </p:spPr>
        <p:txBody>
          <a:bodyPr vert="horz" wrap="square" lIns="0" tIns="13335" rIns="0" bIns="0" rtlCol="0">
            <a:spAutoFit/>
          </a:bodyPr>
          <a:lstStyle/>
          <a:p>
            <a:pPr marL="12700">
              <a:lnSpc>
                <a:spcPct val="100000"/>
              </a:lnSpc>
              <a:spcBef>
                <a:spcPts val="105"/>
              </a:spcBef>
            </a:pPr>
            <a:r>
              <a:rPr sz="1100" i="1" dirty="0">
                <a:solidFill>
                  <a:srgbClr val="C53927"/>
                </a:solidFill>
                <a:latin typeface="Calibri"/>
                <a:cs typeface="Calibri"/>
              </a:rPr>
              <a:t>mtvec</a:t>
            </a:r>
            <a:r>
              <a:rPr sz="1100" i="1" spc="-15" dirty="0">
                <a:solidFill>
                  <a:srgbClr val="C53927"/>
                </a:solidFill>
                <a:latin typeface="Calibri"/>
                <a:cs typeface="Calibri"/>
              </a:rPr>
              <a:t> </a:t>
            </a:r>
            <a:r>
              <a:rPr sz="1100" i="1" spc="-5" dirty="0">
                <a:solidFill>
                  <a:srgbClr val="C53927"/>
                </a:solidFill>
                <a:latin typeface="Calibri"/>
                <a:cs typeface="Calibri"/>
              </a:rPr>
              <a:t>C</a:t>
            </a:r>
            <a:r>
              <a:rPr sz="1100" i="1" dirty="0">
                <a:solidFill>
                  <a:srgbClr val="C53927"/>
                </a:solidFill>
                <a:latin typeface="Calibri"/>
                <a:cs typeface="Calibri"/>
              </a:rPr>
              <a:t>SR</a:t>
            </a:r>
            <a:endParaRPr sz="1100">
              <a:latin typeface="Calibri"/>
              <a:cs typeface="Calibri"/>
            </a:endParaRPr>
          </a:p>
        </p:txBody>
      </p:sp>
      <p:graphicFrame>
        <p:nvGraphicFramePr>
          <p:cNvPr id="7" name="object 7"/>
          <p:cNvGraphicFramePr>
            <a:graphicFrameLocks noGrp="1"/>
          </p:cNvGraphicFramePr>
          <p:nvPr/>
        </p:nvGraphicFramePr>
        <p:xfrm>
          <a:off x="6564503" y="2203830"/>
          <a:ext cx="5394325" cy="1957069"/>
        </p:xfrm>
        <a:graphic>
          <a:graphicData uri="http://schemas.openxmlformats.org/drawingml/2006/table">
            <a:tbl>
              <a:tblPr firstRow="1" bandRow="1">
                <a:tableStyleId>{2D5ABB26-0587-4C30-8999-92F81FD0307C}</a:tableStyleId>
              </a:tblPr>
              <a:tblGrid>
                <a:gridCol w="1336040">
                  <a:extLst>
                    <a:ext uri="{9D8B030D-6E8A-4147-A177-3AD203B41FA5}">
                      <a16:colId xmlns:a16="http://schemas.microsoft.com/office/drawing/2014/main" val="20000"/>
                    </a:ext>
                  </a:extLst>
                </a:gridCol>
                <a:gridCol w="1259840">
                  <a:extLst>
                    <a:ext uri="{9D8B030D-6E8A-4147-A177-3AD203B41FA5}">
                      <a16:colId xmlns:a16="http://schemas.microsoft.com/office/drawing/2014/main" val="20001"/>
                    </a:ext>
                  </a:extLst>
                </a:gridCol>
                <a:gridCol w="2798445">
                  <a:extLst>
                    <a:ext uri="{9D8B030D-6E8A-4147-A177-3AD203B41FA5}">
                      <a16:colId xmlns:a16="http://schemas.microsoft.com/office/drawing/2014/main" val="20002"/>
                    </a:ext>
                  </a:extLst>
                </a:gridCol>
              </a:tblGrid>
              <a:tr h="317500">
                <a:tc gridSpan="3">
                  <a:txBody>
                    <a:bodyPr/>
                    <a:lstStyle/>
                    <a:p>
                      <a:pPr marL="1270" algn="ctr">
                        <a:lnSpc>
                          <a:spcPct val="100000"/>
                        </a:lnSpc>
                        <a:spcBef>
                          <a:spcPts val="320"/>
                        </a:spcBef>
                      </a:pPr>
                      <a:r>
                        <a:rPr sz="1400" b="1" spc="-5" dirty="0">
                          <a:solidFill>
                            <a:srgbClr val="FFFFFF"/>
                          </a:solidFill>
                          <a:latin typeface="Calibri"/>
                          <a:cs typeface="Calibri"/>
                        </a:rPr>
                        <a:t>mtvec</a:t>
                      </a:r>
                      <a:r>
                        <a:rPr sz="1400" b="1" spc="-50" dirty="0">
                          <a:solidFill>
                            <a:srgbClr val="FFFFFF"/>
                          </a:solidFill>
                          <a:latin typeface="Calibri"/>
                          <a:cs typeface="Calibri"/>
                        </a:rPr>
                        <a:t> </a:t>
                      </a:r>
                      <a:r>
                        <a:rPr sz="1400" b="1" dirty="0">
                          <a:solidFill>
                            <a:srgbClr val="FFFFFF"/>
                          </a:solidFill>
                          <a:latin typeface="Calibri"/>
                          <a:cs typeface="Calibri"/>
                        </a:rPr>
                        <a:t>Modes</a:t>
                      </a:r>
                      <a:endParaRPr sz="1400">
                        <a:latin typeface="Calibri"/>
                        <a:cs typeface="Calibri"/>
                      </a:endParaRPr>
                    </a:p>
                  </a:txBody>
                  <a:tcPr marL="0" marR="0" marT="40640" marB="0">
                    <a:solidFill>
                      <a:srgbClr val="797979"/>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67970">
                <a:tc>
                  <a:txBody>
                    <a:bodyPr/>
                    <a:lstStyle/>
                    <a:p>
                      <a:pPr marL="38735" algn="ctr">
                        <a:lnSpc>
                          <a:spcPct val="100000"/>
                        </a:lnSpc>
                        <a:spcBef>
                          <a:spcPts val="240"/>
                        </a:spcBef>
                      </a:pPr>
                      <a:r>
                        <a:rPr sz="1200" dirty="0">
                          <a:latin typeface="Calibri"/>
                          <a:cs typeface="Calibri"/>
                        </a:rPr>
                        <a:t>Value</a:t>
                      </a:r>
                      <a:endParaRPr sz="1200">
                        <a:latin typeface="Calibri"/>
                        <a:cs typeface="Calibri"/>
                      </a:endParaRPr>
                    </a:p>
                  </a:txBody>
                  <a:tcPr marL="0" marR="0" marT="30480" marB="0">
                    <a:lnL w="12700">
                      <a:solidFill>
                        <a:srgbClr val="797979"/>
                      </a:solidFill>
                      <a:prstDash val="solid"/>
                    </a:lnL>
                    <a:lnB w="12700">
                      <a:solidFill>
                        <a:srgbClr val="797979"/>
                      </a:solidFill>
                      <a:prstDash val="solid"/>
                    </a:lnB>
                    <a:solidFill>
                      <a:srgbClr val="EBEBEB"/>
                    </a:solidFill>
                  </a:tcPr>
                </a:tc>
                <a:tc>
                  <a:txBody>
                    <a:bodyPr/>
                    <a:lstStyle/>
                    <a:p>
                      <a:pPr marL="194310" algn="ctr">
                        <a:lnSpc>
                          <a:spcPct val="100000"/>
                        </a:lnSpc>
                        <a:spcBef>
                          <a:spcPts val="240"/>
                        </a:spcBef>
                      </a:pPr>
                      <a:r>
                        <a:rPr sz="1200" dirty="0">
                          <a:latin typeface="Calibri"/>
                          <a:cs typeface="Calibri"/>
                        </a:rPr>
                        <a:t>Name</a:t>
                      </a:r>
                      <a:endParaRPr sz="1200">
                        <a:latin typeface="Calibri"/>
                        <a:cs typeface="Calibri"/>
                      </a:endParaRPr>
                    </a:p>
                  </a:txBody>
                  <a:tcPr marL="0" marR="0" marT="30480" marB="0">
                    <a:lnB w="12700">
                      <a:solidFill>
                        <a:srgbClr val="797979"/>
                      </a:solidFill>
                      <a:prstDash val="solid"/>
                    </a:lnB>
                    <a:solidFill>
                      <a:srgbClr val="EBEBEB"/>
                    </a:solidFill>
                  </a:tcPr>
                </a:tc>
                <a:tc>
                  <a:txBody>
                    <a:bodyPr/>
                    <a:lstStyle/>
                    <a:p>
                      <a:pPr marL="157480" algn="ctr">
                        <a:lnSpc>
                          <a:spcPct val="100000"/>
                        </a:lnSpc>
                        <a:spcBef>
                          <a:spcPts val="240"/>
                        </a:spcBef>
                      </a:pPr>
                      <a:r>
                        <a:rPr sz="1200" dirty="0">
                          <a:latin typeface="Calibri"/>
                          <a:cs typeface="Calibri"/>
                        </a:rPr>
                        <a:t>Description</a:t>
                      </a:r>
                      <a:endParaRPr sz="1200">
                        <a:latin typeface="Calibri"/>
                        <a:cs typeface="Calibri"/>
                      </a:endParaRPr>
                    </a:p>
                  </a:txBody>
                  <a:tcPr marL="0" marR="0" marT="30480" marB="0">
                    <a:lnR w="12700">
                      <a:solidFill>
                        <a:srgbClr val="797979"/>
                      </a:solidFill>
                      <a:prstDash val="solid"/>
                    </a:lnR>
                    <a:lnB w="12700">
                      <a:solidFill>
                        <a:srgbClr val="797979"/>
                      </a:solidFill>
                      <a:prstDash val="solid"/>
                    </a:lnB>
                    <a:solidFill>
                      <a:srgbClr val="EBEBEB"/>
                    </a:solidFill>
                  </a:tcPr>
                </a:tc>
                <a:extLst>
                  <a:ext uri="{0D108BD9-81ED-4DB2-BD59-A6C34878D82A}">
                    <a16:rowId xmlns:a16="http://schemas.microsoft.com/office/drawing/2014/main" val="10001"/>
                  </a:ext>
                </a:extLst>
              </a:tr>
              <a:tr h="457200">
                <a:tc>
                  <a:txBody>
                    <a:bodyPr/>
                    <a:lstStyle/>
                    <a:p>
                      <a:pPr marL="39370" algn="ctr">
                        <a:lnSpc>
                          <a:spcPct val="100000"/>
                        </a:lnSpc>
                        <a:spcBef>
                          <a:spcPts val="290"/>
                        </a:spcBef>
                      </a:pPr>
                      <a:r>
                        <a:rPr sz="1200" dirty="0">
                          <a:latin typeface="Calibri"/>
                          <a:cs typeface="Calibri"/>
                        </a:rPr>
                        <a:t>0x0</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96215" algn="ctr">
                        <a:lnSpc>
                          <a:spcPct val="100000"/>
                        </a:lnSpc>
                        <a:spcBef>
                          <a:spcPts val="290"/>
                        </a:spcBef>
                      </a:pPr>
                      <a:r>
                        <a:rPr sz="1200" dirty="0">
                          <a:latin typeface="Calibri"/>
                          <a:cs typeface="Calibri"/>
                        </a:rPr>
                        <a:t>Direct</a:t>
                      </a:r>
                      <a:endParaRPr sz="1200">
                        <a:latin typeface="Calibri"/>
                        <a:cs typeface="Calibri"/>
                      </a:endParaRPr>
                    </a:p>
                  </a:txBody>
                  <a:tcPr marL="0" marR="0" marT="36830" marB="0">
                    <a:lnT w="12700">
                      <a:solidFill>
                        <a:srgbClr val="797979"/>
                      </a:solidFill>
                      <a:prstDash val="solid"/>
                    </a:lnT>
                    <a:lnB w="12700">
                      <a:solidFill>
                        <a:srgbClr val="797979"/>
                      </a:solidFill>
                      <a:prstDash val="solid"/>
                    </a:lnB>
                  </a:tcPr>
                </a:tc>
                <a:tc>
                  <a:txBody>
                    <a:bodyPr/>
                    <a:lstStyle/>
                    <a:p>
                      <a:pPr marL="247650">
                        <a:lnSpc>
                          <a:spcPct val="100000"/>
                        </a:lnSpc>
                        <a:spcBef>
                          <a:spcPts val="290"/>
                        </a:spcBef>
                      </a:pPr>
                      <a:r>
                        <a:rPr sz="1200" dirty="0">
                          <a:latin typeface="Calibri"/>
                          <a:cs typeface="Calibri"/>
                        </a:rPr>
                        <a:t>All</a:t>
                      </a:r>
                      <a:r>
                        <a:rPr sz="1200" spc="-10" dirty="0">
                          <a:latin typeface="Calibri"/>
                          <a:cs typeface="Calibri"/>
                        </a:rPr>
                        <a:t> </a:t>
                      </a:r>
                      <a:r>
                        <a:rPr sz="1200" dirty="0">
                          <a:latin typeface="Calibri"/>
                          <a:cs typeface="Calibri"/>
                        </a:rPr>
                        <a:t>Exceptions</a:t>
                      </a:r>
                      <a:r>
                        <a:rPr sz="1200" spc="-5" dirty="0">
                          <a:latin typeface="Calibri"/>
                          <a:cs typeface="Calibri"/>
                        </a:rPr>
                        <a:t> set</a:t>
                      </a:r>
                      <a:r>
                        <a:rPr sz="1200" spc="-10" dirty="0">
                          <a:latin typeface="Calibri"/>
                          <a:cs typeface="Calibri"/>
                        </a:rPr>
                        <a:t> </a:t>
                      </a:r>
                      <a:r>
                        <a:rPr sz="1200" dirty="0">
                          <a:latin typeface="Calibri"/>
                          <a:cs typeface="Calibri"/>
                        </a:rPr>
                        <a:t>PC</a:t>
                      </a:r>
                      <a:r>
                        <a:rPr sz="1200" spc="-5" dirty="0">
                          <a:latin typeface="Calibri"/>
                          <a:cs typeface="Calibri"/>
                        </a:rPr>
                        <a:t> </a:t>
                      </a:r>
                      <a:r>
                        <a:rPr sz="1200" dirty="0">
                          <a:latin typeface="Calibri"/>
                          <a:cs typeface="Calibri"/>
                        </a:rPr>
                        <a:t>to</a:t>
                      </a:r>
                      <a:r>
                        <a:rPr sz="1200" spc="-5" dirty="0">
                          <a:latin typeface="Calibri"/>
                          <a:cs typeface="Calibri"/>
                        </a:rPr>
                        <a:t> mtvec.BASE</a:t>
                      </a:r>
                      <a:endParaRPr sz="1200">
                        <a:latin typeface="Calibri"/>
                        <a:cs typeface="Calibri"/>
                      </a:endParaRPr>
                    </a:p>
                    <a:p>
                      <a:pPr marL="247650">
                        <a:lnSpc>
                          <a:spcPct val="100000"/>
                        </a:lnSpc>
                        <a:spcBef>
                          <a:spcPts val="5"/>
                        </a:spcBef>
                      </a:pPr>
                      <a:r>
                        <a:rPr sz="1200" dirty="0">
                          <a:latin typeface="Calibri"/>
                          <a:cs typeface="Calibri"/>
                        </a:rPr>
                        <a:t>Requires</a:t>
                      </a:r>
                      <a:r>
                        <a:rPr sz="1200" spc="-40" dirty="0">
                          <a:latin typeface="Calibri"/>
                          <a:cs typeface="Calibri"/>
                        </a:rPr>
                        <a:t> </a:t>
                      </a:r>
                      <a:r>
                        <a:rPr sz="1200" spc="-5" dirty="0">
                          <a:latin typeface="Calibri"/>
                          <a:cs typeface="Calibri"/>
                        </a:rPr>
                        <a:t>4-Byte</a:t>
                      </a:r>
                      <a:r>
                        <a:rPr sz="1200" spc="-25" dirty="0">
                          <a:latin typeface="Calibri"/>
                          <a:cs typeface="Calibri"/>
                        </a:rPr>
                        <a:t> </a:t>
                      </a:r>
                      <a:r>
                        <a:rPr sz="1200" dirty="0">
                          <a:latin typeface="Calibri"/>
                          <a:cs typeface="Calibri"/>
                        </a:rPr>
                        <a:t>alignment</a:t>
                      </a:r>
                      <a:endParaRPr sz="1200">
                        <a:latin typeface="Calibri"/>
                        <a:cs typeface="Calibri"/>
                      </a:endParaRPr>
                    </a:p>
                  </a:txBody>
                  <a:tcPr marL="0" marR="0" marT="36830"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2"/>
                  </a:ext>
                </a:extLst>
              </a:tr>
              <a:tr h="640080">
                <a:tc>
                  <a:txBody>
                    <a:bodyPr/>
                    <a:lstStyle/>
                    <a:p>
                      <a:pPr marL="39370" algn="ctr">
                        <a:lnSpc>
                          <a:spcPct val="100000"/>
                        </a:lnSpc>
                        <a:spcBef>
                          <a:spcPts val="295"/>
                        </a:spcBef>
                      </a:pPr>
                      <a:r>
                        <a:rPr sz="1200" dirty="0">
                          <a:latin typeface="Calibri"/>
                          <a:cs typeface="Calibri"/>
                        </a:rPr>
                        <a:t>0x1</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94945" algn="ctr">
                        <a:lnSpc>
                          <a:spcPct val="100000"/>
                        </a:lnSpc>
                        <a:spcBef>
                          <a:spcPts val="295"/>
                        </a:spcBef>
                      </a:pPr>
                      <a:r>
                        <a:rPr sz="1200" spc="-5" dirty="0">
                          <a:latin typeface="Calibri"/>
                          <a:cs typeface="Calibri"/>
                        </a:rPr>
                        <a:t>Vectored</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solidFill>
                      <a:srgbClr val="EBEBEB"/>
                    </a:solidFill>
                  </a:tcPr>
                </a:tc>
                <a:tc>
                  <a:txBody>
                    <a:bodyPr/>
                    <a:lstStyle/>
                    <a:p>
                      <a:pPr marL="247650" marR="316230">
                        <a:lnSpc>
                          <a:spcPct val="100000"/>
                        </a:lnSpc>
                        <a:spcBef>
                          <a:spcPts val="295"/>
                        </a:spcBef>
                      </a:pPr>
                      <a:r>
                        <a:rPr sz="1200" spc="-5" dirty="0">
                          <a:latin typeface="Calibri"/>
                          <a:cs typeface="Calibri"/>
                        </a:rPr>
                        <a:t>Asynchronous interrupts set </a:t>
                      </a:r>
                      <a:r>
                        <a:rPr sz="1200" dirty="0">
                          <a:latin typeface="Calibri"/>
                          <a:cs typeface="Calibri"/>
                        </a:rPr>
                        <a:t>pc to </a:t>
                      </a:r>
                      <a:r>
                        <a:rPr sz="1200" spc="5" dirty="0">
                          <a:latin typeface="Calibri"/>
                          <a:cs typeface="Calibri"/>
                        </a:rPr>
                        <a:t> </a:t>
                      </a:r>
                      <a:r>
                        <a:rPr sz="1200" spc="-5" dirty="0">
                          <a:latin typeface="Calibri"/>
                          <a:cs typeface="Calibri"/>
                        </a:rPr>
                        <a:t>mtvec.BASE </a:t>
                      </a:r>
                      <a:r>
                        <a:rPr sz="1200" dirty="0">
                          <a:latin typeface="Calibri"/>
                          <a:cs typeface="Calibri"/>
                        </a:rPr>
                        <a:t>+ </a:t>
                      </a:r>
                      <a:r>
                        <a:rPr sz="1200" spc="-5" dirty="0">
                          <a:latin typeface="Calibri"/>
                          <a:cs typeface="Calibri"/>
                        </a:rPr>
                        <a:t>(4×mcause.EXCCODE) </a:t>
                      </a:r>
                      <a:r>
                        <a:rPr sz="1200" spc="-260" dirty="0">
                          <a:latin typeface="Calibri"/>
                          <a:cs typeface="Calibri"/>
                        </a:rPr>
                        <a:t> </a:t>
                      </a:r>
                      <a:r>
                        <a:rPr sz="1200" dirty="0">
                          <a:latin typeface="Calibri"/>
                          <a:cs typeface="Calibri"/>
                        </a:rPr>
                        <a:t>Requires</a:t>
                      </a:r>
                      <a:r>
                        <a:rPr sz="1200" spc="-25" dirty="0">
                          <a:latin typeface="Calibri"/>
                          <a:cs typeface="Calibri"/>
                        </a:rPr>
                        <a:t> </a:t>
                      </a:r>
                      <a:r>
                        <a:rPr sz="1200" spc="-5" dirty="0">
                          <a:latin typeface="Calibri"/>
                          <a:cs typeface="Calibri"/>
                        </a:rPr>
                        <a:t>4-Byte</a:t>
                      </a:r>
                      <a:r>
                        <a:rPr sz="1200" spc="-10" dirty="0">
                          <a:latin typeface="Calibri"/>
                          <a:cs typeface="Calibri"/>
                        </a:rPr>
                        <a:t> </a:t>
                      </a:r>
                      <a:r>
                        <a:rPr sz="1200" dirty="0">
                          <a:latin typeface="Calibri"/>
                          <a:cs typeface="Calibri"/>
                        </a:rPr>
                        <a:t>alignment</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3"/>
                  </a:ext>
                </a:extLst>
              </a:tr>
              <a:tr h="274319">
                <a:tc>
                  <a:txBody>
                    <a:bodyPr/>
                    <a:lstStyle/>
                    <a:p>
                      <a:pPr marL="39370" algn="ctr">
                        <a:lnSpc>
                          <a:spcPct val="100000"/>
                        </a:lnSpc>
                        <a:spcBef>
                          <a:spcPts val="295"/>
                        </a:spcBef>
                      </a:pPr>
                      <a:r>
                        <a:rPr sz="1200" dirty="0">
                          <a:solidFill>
                            <a:srgbClr val="FF0000"/>
                          </a:solidFill>
                          <a:latin typeface="Calibri"/>
                          <a:cs typeface="Calibri"/>
                        </a:rPr>
                        <a:t>&gt;</a:t>
                      </a:r>
                      <a:r>
                        <a:rPr sz="1200" spc="-35" dirty="0">
                          <a:solidFill>
                            <a:srgbClr val="FF0000"/>
                          </a:solidFill>
                          <a:latin typeface="Calibri"/>
                          <a:cs typeface="Calibri"/>
                        </a:rPr>
                        <a:t> </a:t>
                      </a:r>
                      <a:r>
                        <a:rPr sz="1200" dirty="0">
                          <a:solidFill>
                            <a:srgbClr val="FF0000"/>
                          </a:solidFill>
                          <a:latin typeface="Calibri"/>
                          <a:cs typeface="Calibri"/>
                        </a:rPr>
                        <a:t>0x01</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a:lnSpc>
                          <a:spcPct val="100000"/>
                        </a:lnSpc>
                      </a:pPr>
                      <a:endParaRPr sz="1400">
                        <a:latin typeface="Times New Roman"/>
                        <a:cs typeface="Times New Roman"/>
                      </a:endParaRPr>
                    </a:p>
                  </a:txBody>
                  <a:tcPr marL="0" marR="0" marT="0" marB="0">
                    <a:lnT w="12700">
                      <a:solidFill>
                        <a:srgbClr val="797979"/>
                      </a:solidFill>
                      <a:prstDash val="solid"/>
                    </a:lnT>
                    <a:lnB w="12700">
                      <a:solidFill>
                        <a:srgbClr val="797979"/>
                      </a:solidFill>
                      <a:prstDash val="solid"/>
                    </a:lnB>
                  </a:tcPr>
                </a:tc>
                <a:tc>
                  <a:txBody>
                    <a:bodyPr/>
                    <a:lstStyle/>
                    <a:p>
                      <a:pPr marL="247650">
                        <a:lnSpc>
                          <a:spcPct val="100000"/>
                        </a:lnSpc>
                        <a:spcBef>
                          <a:spcPts val="295"/>
                        </a:spcBef>
                      </a:pPr>
                      <a:r>
                        <a:rPr sz="1200" dirty="0">
                          <a:solidFill>
                            <a:srgbClr val="FF0000"/>
                          </a:solidFill>
                          <a:latin typeface="Calibri"/>
                          <a:cs typeface="Calibri"/>
                        </a:rPr>
                        <a:t>Reserved</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171" y="1579085"/>
            <a:ext cx="5952594" cy="2021707"/>
          </a:xfrm>
          <a:prstGeom prst="rect">
            <a:avLst/>
          </a:prstGeom>
        </p:spPr>
        <p:txBody>
          <a:bodyPr vert="horz" wrap="square" lIns="0" tIns="71755" rIns="0" bIns="0" rtlCol="0">
            <a:spAutoFit/>
          </a:bodyPr>
          <a:lstStyle/>
          <a:p>
            <a:pPr marL="469265" indent="-457200">
              <a:lnSpc>
                <a:spcPct val="100000"/>
              </a:lnSpc>
              <a:spcBef>
                <a:spcPts val="565"/>
              </a:spcBef>
              <a:buFont typeface="Arial MT"/>
              <a:buChar char="•"/>
              <a:tabLst>
                <a:tab pos="469265" algn="l"/>
                <a:tab pos="469900" algn="l"/>
              </a:tabLst>
            </a:pPr>
            <a:r>
              <a:rPr sz="2000" b="1" spc="-5" dirty="0">
                <a:solidFill>
                  <a:srgbClr val="3B3B3B"/>
                </a:solidFill>
                <a:latin typeface="Calibri"/>
                <a:cs typeface="Calibri"/>
              </a:rPr>
              <a:t>On</a:t>
            </a:r>
            <a:r>
              <a:rPr sz="2000" b="1" spc="-15" dirty="0">
                <a:solidFill>
                  <a:srgbClr val="3B3B3B"/>
                </a:solidFill>
                <a:latin typeface="Calibri"/>
                <a:cs typeface="Calibri"/>
              </a:rPr>
              <a:t> </a:t>
            </a:r>
            <a:r>
              <a:rPr sz="2000" b="1" spc="-5" dirty="0">
                <a:solidFill>
                  <a:srgbClr val="3B3B3B"/>
                </a:solidFill>
                <a:latin typeface="Calibri"/>
                <a:cs typeface="Calibri"/>
              </a:rPr>
              <a:t>entry,</a:t>
            </a:r>
            <a:r>
              <a:rPr sz="2000" b="1" spc="-25" dirty="0">
                <a:solidFill>
                  <a:srgbClr val="3B3B3B"/>
                </a:solidFill>
                <a:latin typeface="Calibri"/>
                <a:cs typeface="Calibri"/>
              </a:rPr>
              <a:t> </a:t>
            </a:r>
            <a:r>
              <a:rPr sz="2000" b="1" dirty="0">
                <a:solidFill>
                  <a:srgbClr val="3B3B3B"/>
                </a:solidFill>
                <a:latin typeface="Calibri"/>
                <a:cs typeface="Calibri"/>
              </a:rPr>
              <a:t>the</a:t>
            </a:r>
            <a:r>
              <a:rPr sz="2000" b="1" spc="-20" dirty="0">
                <a:solidFill>
                  <a:srgbClr val="3B3B3B"/>
                </a:solidFill>
                <a:latin typeface="Calibri"/>
                <a:cs typeface="Calibri"/>
              </a:rPr>
              <a:t> </a:t>
            </a:r>
            <a:r>
              <a:rPr sz="2000" b="1" dirty="0">
                <a:solidFill>
                  <a:srgbClr val="3B3B3B"/>
                </a:solidFill>
                <a:latin typeface="Calibri"/>
                <a:cs typeface="Calibri"/>
              </a:rPr>
              <a:t>RISC-V</a:t>
            </a:r>
            <a:r>
              <a:rPr sz="2000" b="1" spc="-10" dirty="0">
                <a:solidFill>
                  <a:srgbClr val="3B3B3B"/>
                </a:solidFill>
                <a:latin typeface="Calibri"/>
                <a:cs typeface="Calibri"/>
              </a:rPr>
              <a:t> </a:t>
            </a:r>
            <a:r>
              <a:rPr sz="2000" b="1" dirty="0">
                <a:solidFill>
                  <a:srgbClr val="3B3B3B"/>
                </a:solidFill>
                <a:latin typeface="Calibri"/>
                <a:cs typeface="Calibri"/>
              </a:rPr>
              <a:t>hart</a:t>
            </a:r>
            <a:r>
              <a:rPr sz="2000" b="1" spc="-20" dirty="0">
                <a:solidFill>
                  <a:srgbClr val="3B3B3B"/>
                </a:solidFill>
                <a:latin typeface="Calibri"/>
                <a:cs typeface="Calibri"/>
              </a:rPr>
              <a:t> </a:t>
            </a:r>
            <a:r>
              <a:rPr sz="2000" b="1" spc="-5" dirty="0">
                <a:solidFill>
                  <a:srgbClr val="3B3B3B"/>
                </a:solidFill>
                <a:latin typeface="Calibri"/>
                <a:cs typeface="Calibri"/>
              </a:rPr>
              <a:t>will</a:t>
            </a:r>
            <a:endParaRPr lang="en-US" sz="2000" dirty="0">
              <a:latin typeface="Calibri"/>
              <a:cs typeface="Calibri"/>
            </a:endParaRPr>
          </a:p>
          <a:p>
            <a:pPr marL="621665">
              <a:lnSpc>
                <a:spcPct val="100000"/>
              </a:lnSpc>
              <a:spcBef>
                <a:spcPts val="415"/>
              </a:spcBef>
              <a:tabLst>
                <a:tab pos="1002665" algn="l"/>
              </a:tabLst>
            </a:pPr>
            <a:r>
              <a:rPr lang="en-US" sz="1800" dirty="0">
                <a:solidFill>
                  <a:srgbClr val="797979"/>
                </a:solidFill>
                <a:latin typeface="Arial MT"/>
                <a:cs typeface="Arial MT"/>
              </a:rPr>
              <a:t>–	</a:t>
            </a:r>
            <a:r>
              <a:rPr lang="en-US" sz="1800" spc="-5" dirty="0">
                <a:solidFill>
                  <a:srgbClr val="797979"/>
                </a:solidFill>
                <a:latin typeface="Calibri"/>
                <a:cs typeface="Calibri"/>
              </a:rPr>
              <a:t>Save</a:t>
            </a:r>
            <a:r>
              <a:rPr lang="en-US" sz="1800" spc="-15" dirty="0">
                <a:solidFill>
                  <a:srgbClr val="797979"/>
                </a:solidFill>
                <a:latin typeface="Calibri"/>
                <a:cs typeface="Calibri"/>
              </a:rPr>
              <a:t> </a:t>
            </a:r>
            <a:r>
              <a:rPr lang="en-US" sz="1800" dirty="0">
                <a:solidFill>
                  <a:srgbClr val="797979"/>
                </a:solidFill>
                <a:latin typeface="Calibri"/>
                <a:cs typeface="Calibri"/>
              </a:rPr>
              <a:t>the</a:t>
            </a:r>
            <a:r>
              <a:rPr lang="en-US" sz="1800" spc="-10" dirty="0">
                <a:solidFill>
                  <a:srgbClr val="797979"/>
                </a:solidFill>
                <a:latin typeface="Calibri"/>
                <a:cs typeface="Calibri"/>
              </a:rPr>
              <a:t> </a:t>
            </a:r>
            <a:r>
              <a:rPr lang="en-US" sz="1800" spc="-5" dirty="0">
                <a:solidFill>
                  <a:srgbClr val="797979"/>
                </a:solidFill>
                <a:latin typeface="Calibri"/>
                <a:cs typeface="Calibri"/>
              </a:rPr>
              <a:t>current</a:t>
            </a:r>
            <a:r>
              <a:rPr lang="en-US" sz="1800" spc="5" dirty="0">
                <a:solidFill>
                  <a:srgbClr val="797979"/>
                </a:solidFill>
                <a:latin typeface="Calibri"/>
                <a:cs typeface="Calibri"/>
              </a:rPr>
              <a:t> </a:t>
            </a:r>
            <a:r>
              <a:rPr lang="en-US" sz="1800" spc="-5" dirty="0">
                <a:solidFill>
                  <a:srgbClr val="797979"/>
                </a:solidFill>
                <a:latin typeface="Calibri"/>
                <a:cs typeface="Calibri"/>
              </a:rPr>
              <a:t>state</a:t>
            </a:r>
          </a:p>
          <a:p>
            <a:pPr marL="621665">
              <a:spcBef>
                <a:spcPts val="415"/>
              </a:spcBef>
              <a:tabLst>
                <a:tab pos="1002665" algn="l"/>
              </a:tabLst>
            </a:pPr>
            <a:r>
              <a:rPr lang="en-US" sz="1800" dirty="0">
                <a:solidFill>
                  <a:srgbClr val="797979"/>
                </a:solidFill>
                <a:latin typeface="Arial MT"/>
                <a:cs typeface="Arial MT"/>
              </a:rPr>
              <a:t>–	</a:t>
            </a:r>
            <a:r>
              <a:rPr lang="en-US" spc="-5" dirty="0">
                <a:solidFill>
                  <a:srgbClr val="797979"/>
                </a:solidFill>
                <a:latin typeface="Calibri"/>
                <a:cs typeface="Calibri"/>
              </a:rPr>
              <a:t>PC is Copied to Machine Exception Program Counter</a:t>
            </a:r>
          </a:p>
          <a:p>
            <a:pPr marL="621665">
              <a:spcBef>
                <a:spcPts val="415"/>
              </a:spcBef>
              <a:tabLst>
                <a:tab pos="1002665" algn="l"/>
              </a:tabLst>
            </a:pPr>
            <a:r>
              <a:rPr lang="en-US" sz="1800" dirty="0">
                <a:solidFill>
                  <a:srgbClr val="797979"/>
                </a:solidFill>
                <a:latin typeface="Arial MT"/>
                <a:cs typeface="Arial MT"/>
              </a:rPr>
              <a:t>–    </a:t>
            </a:r>
            <a:r>
              <a:rPr lang="en-US" spc="-5" dirty="0">
                <a:solidFill>
                  <a:srgbClr val="797979"/>
                </a:solidFill>
                <a:latin typeface="Calibri"/>
                <a:cs typeface="Calibri"/>
              </a:rPr>
              <a:t>Privilege mode is Copied to M Status Prev. Priv. Mode</a:t>
            </a:r>
            <a:endParaRPr lang="en-US" sz="1800" dirty="0">
              <a:latin typeface="Calibri"/>
              <a:cs typeface="Calibri"/>
            </a:endParaRPr>
          </a:p>
          <a:p>
            <a:pPr marL="621665">
              <a:spcBef>
                <a:spcPts val="415"/>
              </a:spcBef>
              <a:tabLst>
                <a:tab pos="1002665" algn="l"/>
              </a:tabLst>
            </a:pPr>
            <a:r>
              <a:rPr lang="en-US" sz="1800" dirty="0">
                <a:solidFill>
                  <a:srgbClr val="797979"/>
                </a:solidFill>
                <a:latin typeface="Arial MT"/>
                <a:cs typeface="Arial MT"/>
              </a:rPr>
              <a:t>–    </a:t>
            </a:r>
            <a:r>
              <a:rPr lang="en-US" spc="-5" dirty="0">
                <a:solidFill>
                  <a:srgbClr val="797979"/>
                </a:solidFill>
                <a:latin typeface="Calibri"/>
                <a:cs typeface="Calibri"/>
              </a:rPr>
              <a:t>Int. EN is Copied to Machine Status Previous Int. EN</a:t>
            </a:r>
            <a:endParaRPr lang="en-US" sz="1800" dirty="0">
              <a:latin typeface="Calibri"/>
              <a:cs typeface="Calibri"/>
            </a:endParaRPr>
          </a:p>
          <a:p>
            <a:pPr marL="621665">
              <a:lnSpc>
                <a:spcPct val="100000"/>
              </a:lnSpc>
              <a:spcBef>
                <a:spcPts val="415"/>
              </a:spcBef>
              <a:tabLst>
                <a:tab pos="1002665" algn="l"/>
              </a:tabLst>
            </a:pPr>
            <a:endParaRPr sz="1800" dirty="0">
              <a:latin typeface="Calibri"/>
              <a:cs typeface="Calibri"/>
            </a:endParaRPr>
          </a:p>
        </p:txBody>
      </p:sp>
      <p:sp>
        <p:nvSpPr>
          <p:cNvPr id="3" name="object 3"/>
          <p:cNvSpPr txBox="1"/>
          <p:nvPr/>
        </p:nvSpPr>
        <p:spPr>
          <a:xfrm>
            <a:off x="248107" y="4377626"/>
            <a:ext cx="7178140" cy="1164421"/>
          </a:xfrm>
          <a:prstGeom prst="rect">
            <a:avLst/>
          </a:prstGeom>
        </p:spPr>
        <p:txBody>
          <a:bodyPr vert="horz" wrap="square" lIns="0" tIns="12700" rIns="0" bIns="0" rtlCol="0">
            <a:spAutoFit/>
          </a:bodyPr>
          <a:lstStyle/>
          <a:p>
            <a:pPr marL="621665">
              <a:lnSpc>
                <a:spcPct val="100000"/>
              </a:lnSpc>
              <a:spcBef>
                <a:spcPts val="100"/>
              </a:spcBef>
              <a:tabLst>
                <a:tab pos="1002665" algn="l"/>
              </a:tabLst>
            </a:pPr>
            <a:r>
              <a:rPr sz="1800" dirty="0">
                <a:solidFill>
                  <a:srgbClr val="797979"/>
                </a:solidFill>
                <a:latin typeface="Arial MT"/>
                <a:cs typeface="Arial MT"/>
              </a:rPr>
              <a:t>–	</a:t>
            </a:r>
            <a:r>
              <a:rPr sz="1800" spc="-5" dirty="0">
                <a:solidFill>
                  <a:srgbClr val="797979"/>
                </a:solidFill>
                <a:latin typeface="Calibri"/>
                <a:cs typeface="Calibri"/>
              </a:rPr>
              <a:t>Then</a:t>
            </a:r>
            <a:r>
              <a:rPr sz="1800" dirty="0">
                <a:solidFill>
                  <a:srgbClr val="797979"/>
                </a:solidFill>
                <a:latin typeface="Calibri"/>
                <a:cs typeface="Calibri"/>
              </a:rPr>
              <a:t> set</a:t>
            </a:r>
            <a:r>
              <a:rPr sz="1800" spc="-25" dirty="0">
                <a:solidFill>
                  <a:srgbClr val="797979"/>
                </a:solidFill>
                <a:latin typeface="Calibri"/>
                <a:cs typeface="Calibri"/>
              </a:rPr>
              <a:t> </a:t>
            </a:r>
            <a:r>
              <a:rPr sz="1800" spc="-5" dirty="0">
                <a:solidFill>
                  <a:srgbClr val="797979"/>
                </a:solidFill>
                <a:latin typeface="Calibri"/>
                <a:cs typeface="Calibri"/>
              </a:rPr>
              <a:t>PC</a:t>
            </a:r>
            <a:r>
              <a:rPr sz="1800" dirty="0">
                <a:solidFill>
                  <a:srgbClr val="797979"/>
                </a:solidFill>
                <a:latin typeface="Calibri"/>
                <a:cs typeface="Calibri"/>
              </a:rPr>
              <a:t> =</a:t>
            </a:r>
            <a:r>
              <a:rPr sz="1800" spc="5" dirty="0">
                <a:solidFill>
                  <a:srgbClr val="797979"/>
                </a:solidFill>
                <a:latin typeface="Calibri"/>
                <a:cs typeface="Calibri"/>
              </a:rPr>
              <a:t> </a:t>
            </a:r>
            <a:r>
              <a:rPr sz="1800" i="1" dirty="0" err="1">
                <a:solidFill>
                  <a:srgbClr val="797979"/>
                </a:solidFill>
                <a:latin typeface="Calibri"/>
                <a:cs typeface="Calibri"/>
              </a:rPr>
              <a:t>mtvec</a:t>
            </a:r>
            <a:r>
              <a:rPr lang="en-US" sz="1800" i="1" dirty="0">
                <a:solidFill>
                  <a:srgbClr val="797979"/>
                </a:solidFill>
                <a:latin typeface="Calibri"/>
                <a:cs typeface="Calibri"/>
              </a:rPr>
              <a:t> (address)</a:t>
            </a:r>
            <a:r>
              <a:rPr sz="1800" i="1" dirty="0">
                <a:solidFill>
                  <a:srgbClr val="797979"/>
                </a:solidFill>
                <a:latin typeface="Calibri"/>
                <a:cs typeface="Calibri"/>
              </a:rPr>
              <a:t>,</a:t>
            </a:r>
            <a:r>
              <a:rPr sz="1800" i="1" spc="-10" dirty="0">
                <a:solidFill>
                  <a:srgbClr val="797979"/>
                </a:solidFill>
                <a:latin typeface="Calibri"/>
                <a:cs typeface="Calibri"/>
              </a:rPr>
              <a:t> </a:t>
            </a:r>
            <a:r>
              <a:rPr sz="1800" i="1" spc="-5" dirty="0">
                <a:solidFill>
                  <a:srgbClr val="797979"/>
                </a:solidFill>
                <a:latin typeface="Calibri"/>
                <a:cs typeface="Calibri"/>
              </a:rPr>
              <a:t>mstatus</a:t>
            </a:r>
            <a:r>
              <a:rPr sz="1800" spc="-5" dirty="0">
                <a:solidFill>
                  <a:srgbClr val="797979"/>
                </a:solidFill>
                <a:latin typeface="Calibri"/>
                <a:cs typeface="Calibri"/>
              </a:rPr>
              <a:t>.MIE</a:t>
            </a:r>
            <a:r>
              <a:rPr sz="1800" spc="-15" dirty="0">
                <a:solidFill>
                  <a:srgbClr val="797979"/>
                </a:solidFill>
                <a:latin typeface="Calibri"/>
                <a:cs typeface="Calibri"/>
              </a:rPr>
              <a:t> </a:t>
            </a:r>
            <a:r>
              <a:rPr sz="1800" dirty="0">
                <a:solidFill>
                  <a:srgbClr val="797979"/>
                </a:solidFill>
                <a:latin typeface="Calibri"/>
                <a:cs typeface="Calibri"/>
              </a:rPr>
              <a:t>=</a:t>
            </a:r>
            <a:r>
              <a:rPr sz="1800" spc="-10" dirty="0">
                <a:solidFill>
                  <a:srgbClr val="797979"/>
                </a:solidFill>
                <a:latin typeface="Calibri"/>
                <a:cs typeface="Calibri"/>
              </a:rPr>
              <a:t> </a:t>
            </a:r>
            <a:r>
              <a:rPr sz="1800" dirty="0">
                <a:solidFill>
                  <a:srgbClr val="797979"/>
                </a:solidFill>
                <a:latin typeface="Calibri"/>
                <a:cs typeface="Calibri"/>
              </a:rPr>
              <a:t>0</a:t>
            </a:r>
            <a:r>
              <a:rPr lang="en-US" dirty="0">
                <a:solidFill>
                  <a:srgbClr val="797979"/>
                </a:solidFill>
                <a:latin typeface="Calibri"/>
                <a:cs typeface="Calibri"/>
              </a:rPr>
              <a:t>(to disable Interrupt)</a:t>
            </a:r>
          </a:p>
          <a:p>
            <a:pPr marL="621665">
              <a:lnSpc>
                <a:spcPct val="100000"/>
              </a:lnSpc>
              <a:spcBef>
                <a:spcPts val="100"/>
              </a:spcBef>
              <a:tabLst>
                <a:tab pos="1002665" algn="l"/>
              </a:tabLst>
            </a:pPr>
            <a:r>
              <a:rPr lang="en-US" sz="1800" dirty="0">
                <a:solidFill>
                  <a:srgbClr val="797979"/>
                </a:solidFill>
                <a:latin typeface="Arial MT"/>
                <a:cs typeface="Arial MT"/>
              </a:rPr>
              <a:t>–	At this Point we are in Trap Handler</a:t>
            </a:r>
            <a:endParaRPr sz="1800" dirty="0">
              <a:latin typeface="Calibri"/>
              <a:cs typeface="Calibri"/>
            </a:endParaRPr>
          </a:p>
          <a:p>
            <a:pPr marL="469265" indent="-457200">
              <a:lnSpc>
                <a:spcPct val="100000"/>
              </a:lnSpc>
              <a:buFont typeface="Arial MT"/>
              <a:buChar char="•"/>
              <a:tabLst>
                <a:tab pos="469265" algn="l"/>
                <a:tab pos="469900" algn="l"/>
              </a:tabLst>
            </a:pPr>
            <a:r>
              <a:rPr sz="2000" b="1" spc="-5" dirty="0">
                <a:solidFill>
                  <a:srgbClr val="3B3B3B"/>
                </a:solidFill>
                <a:latin typeface="Calibri"/>
                <a:cs typeface="Calibri"/>
              </a:rPr>
              <a:t>MRET</a:t>
            </a:r>
            <a:r>
              <a:rPr sz="2000" b="1" spc="-25" dirty="0">
                <a:solidFill>
                  <a:srgbClr val="3B3B3B"/>
                </a:solidFill>
                <a:latin typeface="Calibri"/>
                <a:cs typeface="Calibri"/>
              </a:rPr>
              <a:t> </a:t>
            </a:r>
            <a:r>
              <a:rPr sz="2000" b="1" dirty="0">
                <a:solidFill>
                  <a:srgbClr val="3B3B3B"/>
                </a:solidFill>
                <a:latin typeface="Calibri"/>
                <a:cs typeface="Calibri"/>
              </a:rPr>
              <a:t>instruction</a:t>
            </a:r>
            <a:r>
              <a:rPr sz="2000" b="1" spc="-45" dirty="0">
                <a:solidFill>
                  <a:srgbClr val="3B3B3B"/>
                </a:solidFill>
                <a:latin typeface="Calibri"/>
                <a:cs typeface="Calibri"/>
              </a:rPr>
              <a:t> </a:t>
            </a:r>
            <a:r>
              <a:rPr sz="2000" b="1" spc="-5" dirty="0">
                <a:solidFill>
                  <a:srgbClr val="3B3B3B"/>
                </a:solidFill>
                <a:latin typeface="Calibri"/>
                <a:cs typeface="Calibri"/>
              </a:rPr>
              <a:t>restores</a:t>
            </a:r>
            <a:r>
              <a:rPr sz="2000" b="1" spc="-15" dirty="0">
                <a:solidFill>
                  <a:srgbClr val="3B3B3B"/>
                </a:solidFill>
                <a:latin typeface="Calibri"/>
                <a:cs typeface="Calibri"/>
              </a:rPr>
              <a:t> </a:t>
            </a:r>
            <a:r>
              <a:rPr sz="2000" b="1" dirty="0">
                <a:solidFill>
                  <a:srgbClr val="3B3B3B"/>
                </a:solidFill>
                <a:latin typeface="Calibri"/>
                <a:cs typeface="Calibri"/>
              </a:rPr>
              <a:t>state</a:t>
            </a:r>
            <a:endParaRPr sz="2000" dirty="0">
              <a:latin typeface="Calibri"/>
              <a:cs typeface="Calibri"/>
            </a:endParaRPr>
          </a:p>
        </p:txBody>
      </p:sp>
      <p:sp>
        <p:nvSpPr>
          <p:cNvPr id="4" name="object 4"/>
          <p:cNvSpPr txBox="1">
            <a:spLocks noGrp="1"/>
          </p:cNvSpPr>
          <p:nvPr>
            <p:ph type="title"/>
          </p:nvPr>
        </p:nvSpPr>
        <p:spPr>
          <a:xfrm>
            <a:off x="1053490" y="79182"/>
            <a:ext cx="5870041" cy="568104"/>
          </a:xfrm>
          <a:prstGeom prst="rect">
            <a:avLst/>
          </a:prstGeom>
        </p:spPr>
        <p:txBody>
          <a:bodyPr vert="horz" wrap="square" lIns="0" tIns="13970" rIns="0" bIns="0" rtlCol="0">
            <a:spAutoFit/>
          </a:bodyPr>
          <a:lstStyle/>
          <a:p>
            <a:pPr marL="12700">
              <a:lnSpc>
                <a:spcPct val="100000"/>
              </a:lnSpc>
              <a:spcBef>
                <a:spcPts val="110"/>
              </a:spcBef>
            </a:pPr>
            <a:r>
              <a:rPr sz="3600" spc="-95" dirty="0"/>
              <a:t>Trap</a:t>
            </a:r>
            <a:r>
              <a:rPr sz="3600" spc="-130" dirty="0"/>
              <a:t> </a:t>
            </a:r>
            <a:r>
              <a:rPr sz="3600" spc="-65" dirty="0"/>
              <a:t>H</a:t>
            </a:r>
            <a:r>
              <a:rPr sz="3600" spc="-70" dirty="0"/>
              <a:t>a</a:t>
            </a:r>
            <a:r>
              <a:rPr sz="3600" spc="-85" dirty="0"/>
              <a:t>n</a:t>
            </a:r>
            <a:r>
              <a:rPr sz="3600" spc="-75" dirty="0"/>
              <a:t>dler</a:t>
            </a:r>
            <a:r>
              <a:rPr sz="3600" spc="-114" dirty="0"/>
              <a:t> </a:t>
            </a:r>
            <a:r>
              <a:rPr sz="3600" spc="-450" dirty="0"/>
              <a:t>–</a:t>
            </a:r>
            <a:r>
              <a:rPr sz="3600" spc="-125" dirty="0"/>
              <a:t> </a:t>
            </a:r>
            <a:r>
              <a:rPr sz="3600" spc="-40" dirty="0"/>
              <a:t>Ent</a:t>
            </a:r>
            <a:r>
              <a:rPr sz="3600" spc="-125" dirty="0"/>
              <a:t>ry</a:t>
            </a:r>
            <a:r>
              <a:rPr sz="3600" spc="-145" dirty="0"/>
              <a:t> </a:t>
            </a:r>
            <a:r>
              <a:rPr sz="3600" spc="-70" dirty="0"/>
              <a:t>a</a:t>
            </a:r>
            <a:r>
              <a:rPr sz="3600" spc="-85" dirty="0"/>
              <a:t>n</a:t>
            </a:r>
            <a:r>
              <a:rPr sz="3600" spc="-10" dirty="0"/>
              <a:t>d</a:t>
            </a:r>
            <a:r>
              <a:rPr sz="3600" spc="-110" dirty="0"/>
              <a:t> </a:t>
            </a:r>
            <a:r>
              <a:rPr sz="3600" spc="-75" dirty="0"/>
              <a:t>Exit</a:t>
            </a:r>
            <a:endParaRPr sz="3600" dirty="0"/>
          </a:p>
        </p:txBody>
      </p:sp>
      <p:sp>
        <p:nvSpPr>
          <p:cNvPr id="5" name="object 5"/>
          <p:cNvSpPr txBox="1"/>
          <p:nvPr/>
        </p:nvSpPr>
        <p:spPr>
          <a:xfrm>
            <a:off x="6459092" y="1839214"/>
            <a:ext cx="4610100" cy="391160"/>
          </a:xfrm>
          <a:prstGeom prst="rect">
            <a:avLst/>
          </a:prstGeom>
        </p:spPr>
        <p:txBody>
          <a:bodyPr vert="horz" wrap="square" lIns="0" tIns="12700" rIns="0" bIns="0" rtlCol="0">
            <a:spAutoFit/>
          </a:bodyPr>
          <a:lstStyle/>
          <a:p>
            <a:pPr marL="469900" indent="-457834">
              <a:lnSpc>
                <a:spcPct val="100000"/>
              </a:lnSpc>
              <a:spcBef>
                <a:spcPts val="100"/>
              </a:spcBef>
              <a:buFont typeface="Arial MT"/>
              <a:buChar char="•"/>
              <a:tabLst>
                <a:tab pos="469900" algn="l"/>
                <a:tab pos="470534" algn="l"/>
              </a:tabLst>
            </a:pPr>
            <a:r>
              <a:rPr sz="2400" spc="-5" dirty="0">
                <a:latin typeface="Calibri"/>
                <a:cs typeface="Calibri"/>
              </a:rPr>
              <a:t>Typical</a:t>
            </a:r>
            <a:r>
              <a:rPr sz="2400" spc="-30" dirty="0">
                <a:latin typeface="Calibri"/>
                <a:cs typeface="Calibri"/>
              </a:rPr>
              <a:t> </a:t>
            </a:r>
            <a:r>
              <a:rPr sz="2400" dirty="0">
                <a:latin typeface="Calibri"/>
                <a:cs typeface="Calibri"/>
              </a:rPr>
              <a:t>trap</a:t>
            </a:r>
            <a:r>
              <a:rPr sz="2400" spc="-20" dirty="0">
                <a:latin typeface="Calibri"/>
                <a:cs typeface="Calibri"/>
              </a:rPr>
              <a:t> </a:t>
            </a:r>
            <a:r>
              <a:rPr sz="2400" spc="-5" dirty="0">
                <a:latin typeface="Calibri"/>
                <a:cs typeface="Calibri"/>
              </a:rPr>
              <a:t>handler</a:t>
            </a:r>
            <a:r>
              <a:rPr sz="2400" spc="-20" dirty="0">
                <a:latin typeface="Calibri"/>
                <a:cs typeface="Calibri"/>
              </a:rPr>
              <a:t> </a:t>
            </a:r>
            <a:r>
              <a:rPr sz="2400" spc="-5" dirty="0">
                <a:latin typeface="Calibri"/>
                <a:cs typeface="Calibri"/>
              </a:rPr>
              <a:t>software</a:t>
            </a:r>
            <a:r>
              <a:rPr sz="2400" spc="-25" dirty="0">
                <a:latin typeface="Calibri"/>
                <a:cs typeface="Calibri"/>
              </a:rPr>
              <a:t> </a:t>
            </a:r>
            <a:r>
              <a:rPr sz="2400" dirty="0">
                <a:latin typeface="Calibri"/>
                <a:cs typeface="Calibri"/>
              </a:rPr>
              <a:t>will</a:t>
            </a:r>
            <a:endParaRPr sz="2400">
              <a:latin typeface="Calibri"/>
              <a:cs typeface="Calibri"/>
            </a:endParaRPr>
          </a:p>
        </p:txBody>
      </p:sp>
      <p:graphicFrame>
        <p:nvGraphicFramePr>
          <p:cNvPr id="6" name="object 6"/>
          <p:cNvGraphicFramePr>
            <a:graphicFrameLocks noGrp="1"/>
          </p:cNvGraphicFramePr>
          <p:nvPr>
            <p:extLst>
              <p:ext uri="{D42A27DB-BD31-4B8C-83A1-F6EECF244321}">
                <p14:modId xmlns:p14="http://schemas.microsoft.com/office/powerpoint/2010/main" val="1637763141"/>
              </p:ext>
            </p:extLst>
          </p:nvPr>
        </p:nvGraphicFramePr>
        <p:xfrm>
          <a:off x="887265" y="3502420"/>
          <a:ext cx="1121410" cy="833626"/>
        </p:xfrm>
        <a:graphic>
          <a:graphicData uri="http://schemas.openxmlformats.org/drawingml/2006/table">
            <a:tbl>
              <a:tblPr firstRow="1" bandRow="1">
                <a:tableStyleId>{2D5ABB26-0587-4C30-8999-92F81FD0307C}</a:tableStyleId>
              </a:tblPr>
              <a:tblGrid>
                <a:gridCol w="1121410">
                  <a:extLst>
                    <a:ext uri="{9D8B030D-6E8A-4147-A177-3AD203B41FA5}">
                      <a16:colId xmlns:a16="http://schemas.microsoft.com/office/drawing/2014/main" val="20000"/>
                    </a:ext>
                  </a:extLst>
                </a:gridCol>
              </a:tblGrid>
              <a:tr h="278129">
                <a:tc>
                  <a:txBody>
                    <a:bodyPr/>
                    <a:lstStyle/>
                    <a:p>
                      <a:pPr algn="ctr">
                        <a:lnSpc>
                          <a:spcPct val="100000"/>
                        </a:lnSpc>
                        <a:spcBef>
                          <a:spcPts val="95"/>
                        </a:spcBef>
                      </a:pPr>
                      <a:r>
                        <a:rPr sz="1600" b="1" spc="-5" dirty="0">
                          <a:solidFill>
                            <a:srgbClr val="313A44"/>
                          </a:solidFill>
                          <a:latin typeface="Arial"/>
                          <a:cs typeface="Arial"/>
                        </a:rPr>
                        <a:t>PC</a:t>
                      </a:r>
                      <a:endParaRPr sz="1600">
                        <a:latin typeface="Arial"/>
                        <a:cs typeface="Arial"/>
                      </a:endParaRPr>
                    </a:p>
                  </a:txBody>
                  <a:tcPr marL="0" marR="0" marT="1206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278129">
                <a:tc>
                  <a:txBody>
                    <a:bodyPr/>
                    <a:lstStyle/>
                    <a:p>
                      <a:pPr algn="ctr">
                        <a:lnSpc>
                          <a:spcPct val="100000"/>
                        </a:lnSpc>
                        <a:spcBef>
                          <a:spcPts val="95"/>
                        </a:spcBef>
                      </a:pPr>
                      <a:r>
                        <a:rPr sz="1600" b="1" spc="-5" dirty="0">
                          <a:solidFill>
                            <a:srgbClr val="313A44"/>
                          </a:solidFill>
                          <a:latin typeface="Arial"/>
                          <a:cs typeface="Arial"/>
                        </a:rPr>
                        <a:t>Priv</a:t>
                      </a:r>
                      <a:endParaRPr sz="1600">
                        <a:latin typeface="Arial"/>
                        <a:cs typeface="Arial"/>
                      </a:endParaRPr>
                    </a:p>
                  </a:txBody>
                  <a:tcPr marL="0" marR="0" marT="1206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277368">
                <a:tc>
                  <a:txBody>
                    <a:bodyPr/>
                    <a:lstStyle/>
                    <a:p>
                      <a:pPr algn="ctr">
                        <a:lnSpc>
                          <a:spcPct val="100000"/>
                        </a:lnSpc>
                        <a:spcBef>
                          <a:spcPts val="90"/>
                        </a:spcBef>
                      </a:pPr>
                      <a:r>
                        <a:rPr sz="1600" b="1" spc="-5" dirty="0">
                          <a:solidFill>
                            <a:srgbClr val="313A44"/>
                          </a:solidFill>
                          <a:latin typeface="Arial"/>
                          <a:cs typeface="Arial"/>
                        </a:rPr>
                        <a:t>MIE</a:t>
                      </a:r>
                      <a:endParaRPr sz="1600" dirty="0">
                        <a:latin typeface="Arial"/>
                        <a:cs typeface="Arial"/>
                      </a:endParaRPr>
                    </a:p>
                  </a:txBody>
                  <a:tcPr marL="0" marR="0" marT="1143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bl>
          </a:graphicData>
        </a:graphic>
      </p:graphicFrame>
      <p:graphicFrame>
        <p:nvGraphicFramePr>
          <p:cNvPr id="7" name="object 7"/>
          <p:cNvGraphicFramePr>
            <a:graphicFrameLocks noGrp="1"/>
          </p:cNvGraphicFramePr>
          <p:nvPr>
            <p:extLst>
              <p:ext uri="{D42A27DB-BD31-4B8C-83A1-F6EECF244321}">
                <p14:modId xmlns:p14="http://schemas.microsoft.com/office/powerpoint/2010/main" val="1850894050"/>
              </p:ext>
            </p:extLst>
          </p:nvPr>
        </p:nvGraphicFramePr>
        <p:xfrm>
          <a:off x="3500925" y="3502420"/>
          <a:ext cx="1121410" cy="833626"/>
        </p:xfrm>
        <a:graphic>
          <a:graphicData uri="http://schemas.openxmlformats.org/drawingml/2006/table">
            <a:tbl>
              <a:tblPr firstRow="1" bandRow="1">
                <a:tableStyleId>{2D5ABB26-0587-4C30-8999-92F81FD0307C}</a:tableStyleId>
              </a:tblPr>
              <a:tblGrid>
                <a:gridCol w="1121410">
                  <a:extLst>
                    <a:ext uri="{9D8B030D-6E8A-4147-A177-3AD203B41FA5}">
                      <a16:colId xmlns:a16="http://schemas.microsoft.com/office/drawing/2014/main" val="20000"/>
                    </a:ext>
                  </a:extLst>
                </a:gridCol>
              </a:tblGrid>
              <a:tr h="278129">
                <a:tc>
                  <a:txBody>
                    <a:bodyPr/>
                    <a:lstStyle/>
                    <a:p>
                      <a:pPr algn="ctr">
                        <a:lnSpc>
                          <a:spcPct val="100000"/>
                        </a:lnSpc>
                        <a:spcBef>
                          <a:spcPts val="95"/>
                        </a:spcBef>
                      </a:pPr>
                      <a:r>
                        <a:rPr sz="1600" b="1" i="1" spc="-5" dirty="0">
                          <a:solidFill>
                            <a:srgbClr val="313A44"/>
                          </a:solidFill>
                          <a:latin typeface="Arial"/>
                          <a:cs typeface="Arial"/>
                        </a:rPr>
                        <a:t>MEPC</a:t>
                      </a:r>
                      <a:endParaRPr sz="1600">
                        <a:latin typeface="Arial"/>
                        <a:cs typeface="Arial"/>
                      </a:endParaRPr>
                    </a:p>
                  </a:txBody>
                  <a:tcPr marL="0" marR="0" marT="1206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278129">
                <a:tc>
                  <a:txBody>
                    <a:bodyPr/>
                    <a:lstStyle/>
                    <a:p>
                      <a:pPr algn="ctr">
                        <a:lnSpc>
                          <a:spcPct val="100000"/>
                        </a:lnSpc>
                        <a:spcBef>
                          <a:spcPts val="400"/>
                        </a:spcBef>
                      </a:pPr>
                      <a:r>
                        <a:rPr sz="1100" b="1" i="1" spc="-5" dirty="0">
                          <a:solidFill>
                            <a:srgbClr val="313A44"/>
                          </a:solidFill>
                          <a:latin typeface="Arial"/>
                          <a:cs typeface="Arial"/>
                        </a:rPr>
                        <a:t>mstatus.</a:t>
                      </a:r>
                      <a:r>
                        <a:rPr sz="1100" b="1" spc="-5" dirty="0">
                          <a:solidFill>
                            <a:srgbClr val="313A44"/>
                          </a:solidFill>
                          <a:latin typeface="Arial"/>
                          <a:cs typeface="Arial"/>
                        </a:rPr>
                        <a:t>MPP</a:t>
                      </a:r>
                      <a:endParaRPr sz="1100">
                        <a:latin typeface="Arial"/>
                        <a:cs typeface="Arial"/>
                      </a:endParaRPr>
                    </a:p>
                  </a:txBody>
                  <a:tcPr marL="0" marR="0" marT="5080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277368">
                <a:tc>
                  <a:txBody>
                    <a:bodyPr/>
                    <a:lstStyle/>
                    <a:p>
                      <a:pPr algn="ctr">
                        <a:lnSpc>
                          <a:spcPct val="100000"/>
                        </a:lnSpc>
                        <a:spcBef>
                          <a:spcPts val="430"/>
                        </a:spcBef>
                      </a:pPr>
                      <a:r>
                        <a:rPr sz="1050" b="1" i="1" spc="-5" dirty="0">
                          <a:solidFill>
                            <a:srgbClr val="313A44"/>
                          </a:solidFill>
                          <a:latin typeface="Arial"/>
                          <a:cs typeface="Arial"/>
                        </a:rPr>
                        <a:t>mstatus.</a:t>
                      </a:r>
                      <a:r>
                        <a:rPr sz="1050" b="1" spc="-5" dirty="0">
                          <a:solidFill>
                            <a:srgbClr val="313A44"/>
                          </a:solidFill>
                          <a:latin typeface="Arial"/>
                          <a:cs typeface="Arial"/>
                        </a:rPr>
                        <a:t>MPIE</a:t>
                      </a:r>
                      <a:endParaRPr sz="1050">
                        <a:latin typeface="Arial"/>
                        <a:cs typeface="Arial"/>
                      </a:endParaRPr>
                    </a:p>
                  </a:txBody>
                  <a:tcPr marL="0" marR="0" marT="5461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bl>
          </a:graphicData>
        </a:graphic>
      </p:graphicFrame>
      <p:grpSp>
        <p:nvGrpSpPr>
          <p:cNvPr id="8" name="object 8"/>
          <p:cNvGrpSpPr/>
          <p:nvPr/>
        </p:nvGrpSpPr>
        <p:grpSpPr>
          <a:xfrm>
            <a:off x="2232956" y="3740164"/>
            <a:ext cx="1056640" cy="384175"/>
            <a:chOff x="2883407" y="3070860"/>
            <a:chExt cx="1056640" cy="384175"/>
          </a:xfrm>
        </p:grpSpPr>
        <p:sp>
          <p:nvSpPr>
            <p:cNvPr id="9" name="object 9"/>
            <p:cNvSpPr/>
            <p:nvPr/>
          </p:nvSpPr>
          <p:spPr>
            <a:xfrm>
              <a:off x="2896361" y="3083814"/>
              <a:ext cx="1030605" cy="358140"/>
            </a:xfrm>
            <a:custGeom>
              <a:avLst/>
              <a:gdLst/>
              <a:ahLst/>
              <a:cxnLst/>
              <a:rect l="l" t="t" r="r" b="b"/>
              <a:pathLst>
                <a:path w="1030604" h="358139">
                  <a:moveTo>
                    <a:pt x="851153" y="0"/>
                  </a:moveTo>
                  <a:lnTo>
                    <a:pt x="851153" y="89535"/>
                  </a:lnTo>
                  <a:lnTo>
                    <a:pt x="0" y="89535"/>
                  </a:lnTo>
                  <a:lnTo>
                    <a:pt x="0" y="268605"/>
                  </a:lnTo>
                  <a:lnTo>
                    <a:pt x="851153" y="268605"/>
                  </a:lnTo>
                  <a:lnTo>
                    <a:pt x="851153" y="358139"/>
                  </a:lnTo>
                  <a:lnTo>
                    <a:pt x="1030224" y="179070"/>
                  </a:lnTo>
                  <a:lnTo>
                    <a:pt x="851153" y="0"/>
                  </a:lnTo>
                  <a:close/>
                </a:path>
              </a:pathLst>
            </a:custGeom>
            <a:solidFill>
              <a:srgbClr val="FFCC00"/>
            </a:solidFill>
          </p:spPr>
          <p:txBody>
            <a:bodyPr wrap="square" lIns="0" tIns="0" rIns="0" bIns="0" rtlCol="0"/>
            <a:lstStyle/>
            <a:p>
              <a:endParaRPr/>
            </a:p>
          </p:txBody>
        </p:sp>
        <p:sp>
          <p:nvSpPr>
            <p:cNvPr id="10" name="object 10"/>
            <p:cNvSpPr/>
            <p:nvPr/>
          </p:nvSpPr>
          <p:spPr>
            <a:xfrm>
              <a:off x="2896361" y="3083814"/>
              <a:ext cx="1030605" cy="358140"/>
            </a:xfrm>
            <a:custGeom>
              <a:avLst/>
              <a:gdLst/>
              <a:ahLst/>
              <a:cxnLst/>
              <a:rect l="l" t="t" r="r" b="b"/>
              <a:pathLst>
                <a:path w="1030604" h="358139">
                  <a:moveTo>
                    <a:pt x="0" y="89535"/>
                  </a:moveTo>
                  <a:lnTo>
                    <a:pt x="851153" y="89535"/>
                  </a:lnTo>
                  <a:lnTo>
                    <a:pt x="851153" y="0"/>
                  </a:lnTo>
                  <a:lnTo>
                    <a:pt x="1030224" y="179070"/>
                  </a:lnTo>
                  <a:lnTo>
                    <a:pt x="851153" y="358139"/>
                  </a:lnTo>
                  <a:lnTo>
                    <a:pt x="851153" y="268605"/>
                  </a:lnTo>
                  <a:lnTo>
                    <a:pt x="0" y="268605"/>
                  </a:lnTo>
                  <a:lnTo>
                    <a:pt x="0" y="89535"/>
                  </a:lnTo>
                  <a:close/>
                </a:path>
              </a:pathLst>
            </a:custGeom>
            <a:ln w="25908">
              <a:solidFill>
                <a:srgbClr val="000000"/>
              </a:solidFill>
            </a:ln>
          </p:spPr>
          <p:txBody>
            <a:bodyPr wrap="square" lIns="0" tIns="0" rIns="0" bIns="0" rtlCol="0"/>
            <a:lstStyle/>
            <a:p>
              <a:endParaRPr/>
            </a:p>
          </p:txBody>
        </p:sp>
      </p:grpSp>
      <p:sp>
        <p:nvSpPr>
          <p:cNvPr id="11" name="object 11"/>
          <p:cNvSpPr txBox="1"/>
          <p:nvPr/>
        </p:nvSpPr>
        <p:spPr>
          <a:xfrm>
            <a:off x="6923531" y="2958083"/>
            <a:ext cx="4175760" cy="1938655"/>
          </a:xfrm>
          <a:prstGeom prst="rect">
            <a:avLst/>
          </a:prstGeom>
          <a:ln w="9144">
            <a:solidFill>
              <a:srgbClr val="000000"/>
            </a:solidFill>
          </a:ln>
        </p:spPr>
        <p:txBody>
          <a:bodyPr vert="horz" wrap="square" lIns="0" tIns="30480" rIns="0" bIns="0" rtlCol="0">
            <a:spAutoFit/>
          </a:bodyPr>
          <a:lstStyle/>
          <a:p>
            <a:pPr marL="367665">
              <a:lnSpc>
                <a:spcPts val="1430"/>
              </a:lnSpc>
              <a:spcBef>
                <a:spcPts val="240"/>
              </a:spcBef>
            </a:pPr>
            <a:r>
              <a:rPr sz="1200" spc="-5" dirty="0">
                <a:latin typeface="Courier New"/>
                <a:cs typeface="Courier New"/>
              </a:rPr>
              <a:t>Push</a:t>
            </a:r>
            <a:r>
              <a:rPr sz="1200" spc="-30" dirty="0">
                <a:latin typeface="Courier New"/>
                <a:cs typeface="Courier New"/>
              </a:rPr>
              <a:t> </a:t>
            </a:r>
            <a:r>
              <a:rPr sz="1200" spc="-5" dirty="0">
                <a:latin typeface="Courier New"/>
                <a:cs typeface="Courier New"/>
              </a:rPr>
              <a:t>Registers</a:t>
            </a:r>
            <a:endParaRPr sz="1200">
              <a:latin typeface="Courier New"/>
              <a:cs typeface="Courier New"/>
            </a:endParaRPr>
          </a:p>
          <a:p>
            <a:pPr marL="367665">
              <a:lnSpc>
                <a:spcPts val="1430"/>
              </a:lnSpc>
            </a:pPr>
            <a:r>
              <a:rPr sz="1200" dirty="0">
                <a:latin typeface="Courier New"/>
                <a:cs typeface="Courier New"/>
              </a:rPr>
              <a:t>…</a:t>
            </a:r>
            <a:endParaRPr sz="1200">
              <a:latin typeface="Courier New"/>
              <a:cs typeface="Courier New"/>
            </a:endParaRPr>
          </a:p>
          <a:p>
            <a:pPr marL="367665" marR="1780539">
              <a:lnSpc>
                <a:spcPct val="100000"/>
              </a:lnSpc>
            </a:pPr>
            <a:r>
              <a:rPr sz="1200" spc="-5" dirty="0">
                <a:latin typeface="Courier New"/>
                <a:cs typeface="Courier New"/>
              </a:rPr>
              <a:t>interrupt </a:t>
            </a:r>
            <a:r>
              <a:rPr sz="1200" dirty="0">
                <a:latin typeface="Courier New"/>
                <a:cs typeface="Courier New"/>
              </a:rPr>
              <a:t>= </a:t>
            </a:r>
            <a:r>
              <a:rPr sz="1200" spc="-5" dirty="0">
                <a:latin typeface="Courier New"/>
                <a:cs typeface="Courier New"/>
              </a:rPr>
              <a:t>mcause.msb </a:t>
            </a:r>
            <a:r>
              <a:rPr sz="1200" spc="-710" dirty="0">
                <a:latin typeface="Courier New"/>
                <a:cs typeface="Courier New"/>
              </a:rPr>
              <a:t> </a:t>
            </a:r>
            <a:r>
              <a:rPr sz="1200" spc="-5" dirty="0">
                <a:latin typeface="Courier New"/>
                <a:cs typeface="Courier New"/>
              </a:rPr>
              <a:t>if</a:t>
            </a:r>
            <a:r>
              <a:rPr sz="1200" dirty="0">
                <a:latin typeface="Courier New"/>
                <a:cs typeface="Courier New"/>
              </a:rPr>
              <a:t> </a:t>
            </a:r>
            <a:r>
              <a:rPr sz="1200" spc="-5" dirty="0">
                <a:latin typeface="Courier New"/>
                <a:cs typeface="Courier New"/>
              </a:rPr>
              <a:t>interrupt</a:t>
            </a:r>
            <a:endParaRPr sz="1200">
              <a:latin typeface="Courier New"/>
              <a:cs typeface="Courier New"/>
            </a:endParaRPr>
          </a:p>
          <a:p>
            <a:pPr marL="367665" marR="762000" indent="184150">
              <a:lnSpc>
                <a:spcPct val="100000"/>
              </a:lnSpc>
              <a:spcBef>
                <a:spcPts val="25"/>
              </a:spcBef>
            </a:pPr>
            <a:r>
              <a:rPr sz="1200" spc="-5" dirty="0">
                <a:latin typeface="Courier New"/>
                <a:cs typeface="Courier New"/>
              </a:rPr>
              <a:t>branch </a:t>
            </a:r>
            <a:r>
              <a:rPr sz="1200" dirty="0">
                <a:latin typeface="Courier New"/>
                <a:cs typeface="Courier New"/>
              </a:rPr>
              <a:t>isr_handler[mcause.code] </a:t>
            </a:r>
            <a:r>
              <a:rPr sz="1200" spc="-710" dirty="0">
                <a:latin typeface="Courier New"/>
                <a:cs typeface="Courier New"/>
              </a:rPr>
              <a:t> </a:t>
            </a:r>
            <a:r>
              <a:rPr sz="1200" spc="-5" dirty="0">
                <a:latin typeface="Courier New"/>
                <a:cs typeface="Courier New"/>
              </a:rPr>
              <a:t>else</a:t>
            </a:r>
            <a:endParaRPr sz="1200">
              <a:latin typeface="Courier New"/>
              <a:cs typeface="Courier New"/>
            </a:endParaRPr>
          </a:p>
          <a:p>
            <a:pPr marL="552450">
              <a:lnSpc>
                <a:spcPts val="1430"/>
              </a:lnSpc>
            </a:pPr>
            <a:r>
              <a:rPr sz="1200" spc="-5" dirty="0">
                <a:latin typeface="Courier New"/>
                <a:cs typeface="Courier New"/>
              </a:rPr>
              <a:t>branch</a:t>
            </a:r>
            <a:r>
              <a:rPr sz="1200" spc="10" dirty="0">
                <a:latin typeface="Courier New"/>
                <a:cs typeface="Courier New"/>
              </a:rPr>
              <a:t> </a:t>
            </a:r>
            <a:r>
              <a:rPr sz="1200" dirty="0">
                <a:latin typeface="Courier New"/>
                <a:cs typeface="Courier New"/>
              </a:rPr>
              <a:t>exception_handler[mcause.code]</a:t>
            </a:r>
            <a:endParaRPr sz="1200">
              <a:latin typeface="Courier New"/>
              <a:cs typeface="Courier New"/>
            </a:endParaRPr>
          </a:p>
          <a:p>
            <a:pPr marL="367665">
              <a:lnSpc>
                <a:spcPts val="1430"/>
              </a:lnSpc>
            </a:pPr>
            <a:r>
              <a:rPr sz="1200" dirty="0">
                <a:latin typeface="Courier New"/>
                <a:cs typeface="Courier New"/>
              </a:rPr>
              <a:t>…</a:t>
            </a:r>
            <a:endParaRPr sz="1200">
              <a:latin typeface="Courier New"/>
              <a:cs typeface="Courier New"/>
            </a:endParaRPr>
          </a:p>
          <a:p>
            <a:pPr marL="367665" marR="2607945">
              <a:lnSpc>
                <a:spcPct val="100000"/>
              </a:lnSpc>
              <a:spcBef>
                <a:spcPts val="25"/>
              </a:spcBef>
            </a:pPr>
            <a:r>
              <a:rPr sz="1200" spc="-5" dirty="0">
                <a:latin typeface="Courier New"/>
                <a:cs typeface="Courier New"/>
              </a:rPr>
              <a:t>Pop</a:t>
            </a:r>
            <a:r>
              <a:rPr sz="1200" spc="-70" dirty="0">
                <a:latin typeface="Courier New"/>
                <a:cs typeface="Courier New"/>
              </a:rPr>
              <a:t> </a:t>
            </a:r>
            <a:r>
              <a:rPr sz="1200" spc="-5" dirty="0">
                <a:latin typeface="Courier New"/>
                <a:cs typeface="Courier New"/>
              </a:rPr>
              <a:t>Registers </a:t>
            </a:r>
            <a:r>
              <a:rPr sz="1200" spc="-705" dirty="0">
                <a:latin typeface="Courier New"/>
                <a:cs typeface="Courier New"/>
              </a:rPr>
              <a:t> </a:t>
            </a:r>
            <a:r>
              <a:rPr sz="1200" spc="-5" dirty="0">
                <a:latin typeface="Courier New"/>
                <a:cs typeface="Courier New"/>
              </a:rPr>
              <a:t>MRET</a:t>
            </a:r>
            <a:endParaRPr sz="1200">
              <a:latin typeface="Courier New"/>
              <a:cs typeface="Courier New"/>
            </a:endParaRPr>
          </a:p>
        </p:txBody>
      </p:sp>
      <p:sp>
        <p:nvSpPr>
          <p:cNvPr id="12" name="object 12"/>
          <p:cNvSpPr txBox="1"/>
          <p:nvPr/>
        </p:nvSpPr>
        <p:spPr>
          <a:xfrm>
            <a:off x="8146160" y="4959477"/>
            <a:ext cx="1730375" cy="193675"/>
          </a:xfrm>
          <a:prstGeom prst="rect">
            <a:avLst/>
          </a:prstGeom>
        </p:spPr>
        <p:txBody>
          <a:bodyPr vert="horz" wrap="square" lIns="0" tIns="12700" rIns="0" bIns="0" rtlCol="0">
            <a:spAutoFit/>
          </a:bodyPr>
          <a:lstStyle/>
          <a:p>
            <a:pPr marL="12700">
              <a:lnSpc>
                <a:spcPct val="100000"/>
              </a:lnSpc>
              <a:spcBef>
                <a:spcPts val="100"/>
              </a:spcBef>
            </a:pPr>
            <a:r>
              <a:rPr sz="1100" i="1" spc="-5" dirty="0">
                <a:solidFill>
                  <a:srgbClr val="C53927"/>
                </a:solidFill>
                <a:latin typeface="Calibri"/>
                <a:cs typeface="Calibri"/>
              </a:rPr>
              <a:t>Interrupt</a:t>
            </a:r>
            <a:r>
              <a:rPr sz="1100" i="1" spc="-45" dirty="0">
                <a:solidFill>
                  <a:srgbClr val="C53927"/>
                </a:solidFill>
                <a:latin typeface="Calibri"/>
                <a:cs typeface="Calibri"/>
              </a:rPr>
              <a:t> </a:t>
            </a:r>
            <a:r>
              <a:rPr sz="1100" i="1" spc="-5" dirty="0">
                <a:solidFill>
                  <a:srgbClr val="C53927"/>
                </a:solidFill>
                <a:latin typeface="Calibri"/>
                <a:cs typeface="Calibri"/>
              </a:rPr>
              <a:t>handler</a:t>
            </a:r>
            <a:r>
              <a:rPr sz="1100" i="1" spc="-20" dirty="0">
                <a:solidFill>
                  <a:srgbClr val="C53927"/>
                </a:solidFill>
                <a:latin typeface="Calibri"/>
                <a:cs typeface="Calibri"/>
              </a:rPr>
              <a:t> </a:t>
            </a:r>
            <a:r>
              <a:rPr sz="1100" i="1" spc="-5" dirty="0">
                <a:solidFill>
                  <a:srgbClr val="C53927"/>
                </a:solidFill>
                <a:latin typeface="Calibri"/>
                <a:cs typeface="Calibri"/>
              </a:rPr>
              <a:t>pseudo</a:t>
            </a:r>
            <a:r>
              <a:rPr sz="1100" i="1" spc="-15" dirty="0">
                <a:solidFill>
                  <a:srgbClr val="C53927"/>
                </a:solidFill>
                <a:latin typeface="Calibri"/>
                <a:cs typeface="Calibri"/>
              </a:rPr>
              <a:t> </a:t>
            </a:r>
            <a:r>
              <a:rPr sz="1100" i="1" spc="-5" dirty="0">
                <a:solidFill>
                  <a:srgbClr val="C53927"/>
                </a:solidFill>
                <a:latin typeface="Calibri"/>
                <a:cs typeface="Calibri"/>
              </a:rPr>
              <a:t>code</a:t>
            </a:r>
            <a:endParaRPr sz="1100">
              <a:latin typeface="Calibri"/>
              <a:cs typeface="Calibri"/>
            </a:endParaRPr>
          </a:p>
        </p:txBody>
      </p:sp>
      <p:sp>
        <p:nvSpPr>
          <p:cNvPr id="13" name="object 13"/>
          <p:cNvSpPr txBox="1"/>
          <p:nvPr/>
        </p:nvSpPr>
        <p:spPr>
          <a:xfrm>
            <a:off x="1053490" y="1025251"/>
            <a:ext cx="229743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C00000"/>
                </a:solidFill>
                <a:latin typeface="Calibri"/>
                <a:cs typeface="Calibri"/>
              </a:rPr>
              <a:t>mtevc.MODE</a:t>
            </a:r>
            <a:r>
              <a:rPr sz="2000" b="1" spc="-70" dirty="0">
                <a:solidFill>
                  <a:srgbClr val="C00000"/>
                </a:solidFill>
                <a:latin typeface="Calibri"/>
                <a:cs typeface="Calibri"/>
              </a:rPr>
              <a:t> </a:t>
            </a:r>
            <a:r>
              <a:rPr sz="2000" b="1" dirty="0">
                <a:solidFill>
                  <a:srgbClr val="C00000"/>
                </a:solidFill>
                <a:latin typeface="Calibri"/>
                <a:cs typeface="Calibri"/>
              </a:rPr>
              <a:t>=</a:t>
            </a:r>
            <a:r>
              <a:rPr sz="2000" b="1" spc="-35" dirty="0">
                <a:solidFill>
                  <a:srgbClr val="C00000"/>
                </a:solidFill>
                <a:latin typeface="Calibri"/>
                <a:cs typeface="Calibri"/>
              </a:rPr>
              <a:t> </a:t>
            </a:r>
            <a:r>
              <a:rPr sz="2000" b="1" spc="-5" dirty="0">
                <a:solidFill>
                  <a:srgbClr val="C00000"/>
                </a:solidFill>
                <a:latin typeface="Calibri"/>
                <a:cs typeface="Calibri"/>
              </a:rPr>
              <a:t>Direct</a:t>
            </a:r>
            <a:endParaRPr sz="2000" dirty="0">
              <a:latin typeface="Calibri"/>
              <a:cs typeface="Calibri"/>
            </a:endParaRPr>
          </a:p>
        </p:txBody>
      </p:sp>
      <p:graphicFrame>
        <p:nvGraphicFramePr>
          <p:cNvPr id="14" name="object 14"/>
          <p:cNvGraphicFramePr>
            <a:graphicFrameLocks noGrp="1"/>
          </p:cNvGraphicFramePr>
          <p:nvPr>
            <p:extLst>
              <p:ext uri="{D42A27DB-BD31-4B8C-83A1-F6EECF244321}">
                <p14:modId xmlns:p14="http://schemas.microsoft.com/office/powerpoint/2010/main" val="1624443756"/>
              </p:ext>
            </p:extLst>
          </p:nvPr>
        </p:nvGraphicFramePr>
        <p:xfrm>
          <a:off x="887265" y="5882907"/>
          <a:ext cx="762000" cy="833628"/>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tblGrid>
              <a:tr h="277368">
                <a:tc>
                  <a:txBody>
                    <a:bodyPr/>
                    <a:lstStyle/>
                    <a:p>
                      <a:pPr algn="ctr">
                        <a:lnSpc>
                          <a:spcPct val="100000"/>
                        </a:lnSpc>
                        <a:spcBef>
                          <a:spcPts val="95"/>
                        </a:spcBef>
                      </a:pPr>
                      <a:r>
                        <a:rPr sz="1600" b="1" spc="-5" dirty="0">
                          <a:solidFill>
                            <a:srgbClr val="313A44"/>
                          </a:solidFill>
                          <a:latin typeface="Arial"/>
                          <a:cs typeface="Arial"/>
                        </a:rPr>
                        <a:t>PC</a:t>
                      </a:r>
                      <a:endParaRPr sz="1600">
                        <a:latin typeface="Arial"/>
                        <a:cs typeface="Arial"/>
                      </a:endParaRPr>
                    </a:p>
                  </a:txBody>
                  <a:tcPr marL="0" marR="0" marT="1206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278130">
                <a:tc>
                  <a:txBody>
                    <a:bodyPr/>
                    <a:lstStyle/>
                    <a:p>
                      <a:pPr algn="ctr">
                        <a:lnSpc>
                          <a:spcPct val="100000"/>
                        </a:lnSpc>
                        <a:spcBef>
                          <a:spcPts val="100"/>
                        </a:spcBef>
                      </a:pPr>
                      <a:r>
                        <a:rPr sz="1600" b="1" spc="-5" dirty="0">
                          <a:solidFill>
                            <a:srgbClr val="313A44"/>
                          </a:solidFill>
                          <a:latin typeface="Arial"/>
                          <a:cs typeface="Arial"/>
                        </a:rPr>
                        <a:t>Priv</a:t>
                      </a:r>
                      <a:endParaRPr sz="1600">
                        <a:latin typeface="Arial"/>
                        <a:cs typeface="Arial"/>
                      </a:endParaRPr>
                    </a:p>
                  </a:txBody>
                  <a:tcPr marL="0" marR="0" marT="1270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278130">
                <a:tc>
                  <a:txBody>
                    <a:bodyPr/>
                    <a:lstStyle/>
                    <a:p>
                      <a:pPr algn="ctr">
                        <a:lnSpc>
                          <a:spcPct val="100000"/>
                        </a:lnSpc>
                        <a:spcBef>
                          <a:spcPts val="100"/>
                        </a:spcBef>
                      </a:pPr>
                      <a:r>
                        <a:rPr sz="1600" b="1" spc="-5" dirty="0">
                          <a:solidFill>
                            <a:srgbClr val="313A44"/>
                          </a:solidFill>
                          <a:latin typeface="Arial"/>
                          <a:cs typeface="Arial"/>
                        </a:rPr>
                        <a:t>MIE</a:t>
                      </a:r>
                      <a:endParaRPr sz="1600">
                        <a:latin typeface="Arial"/>
                        <a:cs typeface="Arial"/>
                      </a:endParaRPr>
                    </a:p>
                  </a:txBody>
                  <a:tcPr marL="0" marR="0" marT="1270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bl>
          </a:graphicData>
        </a:graphic>
      </p:graphicFrame>
      <p:grpSp>
        <p:nvGrpSpPr>
          <p:cNvPr id="15" name="object 15"/>
          <p:cNvGrpSpPr/>
          <p:nvPr/>
        </p:nvGrpSpPr>
        <p:grpSpPr>
          <a:xfrm>
            <a:off x="1801665" y="6120651"/>
            <a:ext cx="1487805" cy="384175"/>
            <a:chOff x="2452116" y="5451347"/>
            <a:chExt cx="1487805" cy="384175"/>
          </a:xfrm>
        </p:grpSpPr>
        <p:sp>
          <p:nvSpPr>
            <p:cNvPr id="16" name="object 16"/>
            <p:cNvSpPr/>
            <p:nvPr/>
          </p:nvSpPr>
          <p:spPr>
            <a:xfrm>
              <a:off x="2465070" y="5464301"/>
              <a:ext cx="1461770" cy="358140"/>
            </a:xfrm>
            <a:custGeom>
              <a:avLst/>
              <a:gdLst/>
              <a:ahLst/>
              <a:cxnLst/>
              <a:rect l="l" t="t" r="r" b="b"/>
              <a:pathLst>
                <a:path w="1461770" h="358139">
                  <a:moveTo>
                    <a:pt x="179069" y="0"/>
                  </a:moveTo>
                  <a:lnTo>
                    <a:pt x="0" y="179070"/>
                  </a:lnTo>
                  <a:lnTo>
                    <a:pt x="179069" y="358140"/>
                  </a:lnTo>
                  <a:lnTo>
                    <a:pt x="179069" y="268605"/>
                  </a:lnTo>
                  <a:lnTo>
                    <a:pt x="1461516" y="268605"/>
                  </a:lnTo>
                  <a:lnTo>
                    <a:pt x="1461516" y="89535"/>
                  </a:lnTo>
                  <a:lnTo>
                    <a:pt x="179069" y="89535"/>
                  </a:lnTo>
                  <a:lnTo>
                    <a:pt x="179069" y="0"/>
                  </a:lnTo>
                  <a:close/>
                </a:path>
              </a:pathLst>
            </a:custGeom>
            <a:solidFill>
              <a:srgbClr val="FFCC00"/>
            </a:solidFill>
          </p:spPr>
          <p:txBody>
            <a:bodyPr wrap="square" lIns="0" tIns="0" rIns="0" bIns="0" rtlCol="0"/>
            <a:lstStyle/>
            <a:p>
              <a:endParaRPr/>
            </a:p>
          </p:txBody>
        </p:sp>
        <p:sp>
          <p:nvSpPr>
            <p:cNvPr id="17" name="object 17"/>
            <p:cNvSpPr/>
            <p:nvPr/>
          </p:nvSpPr>
          <p:spPr>
            <a:xfrm>
              <a:off x="2465070" y="5464301"/>
              <a:ext cx="1461770" cy="358140"/>
            </a:xfrm>
            <a:custGeom>
              <a:avLst/>
              <a:gdLst/>
              <a:ahLst/>
              <a:cxnLst/>
              <a:rect l="l" t="t" r="r" b="b"/>
              <a:pathLst>
                <a:path w="1461770" h="358139">
                  <a:moveTo>
                    <a:pt x="1461516" y="268605"/>
                  </a:moveTo>
                  <a:lnTo>
                    <a:pt x="179069" y="268605"/>
                  </a:lnTo>
                  <a:lnTo>
                    <a:pt x="179069" y="358140"/>
                  </a:lnTo>
                  <a:lnTo>
                    <a:pt x="0" y="179070"/>
                  </a:lnTo>
                  <a:lnTo>
                    <a:pt x="179069" y="0"/>
                  </a:lnTo>
                  <a:lnTo>
                    <a:pt x="179069" y="89535"/>
                  </a:lnTo>
                  <a:lnTo>
                    <a:pt x="1461516" y="89535"/>
                  </a:lnTo>
                  <a:lnTo>
                    <a:pt x="1461516" y="268605"/>
                  </a:lnTo>
                  <a:close/>
                </a:path>
              </a:pathLst>
            </a:custGeom>
            <a:ln w="25907">
              <a:solidFill>
                <a:srgbClr val="000000"/>
              </a:solidFill>
            </a:ln>
          </p:spPr>
          <p:txBody>
            <a:bodyPr wrap="square" lIns="0" tIns="0" rIns="0" bIns="0" rtlCol="0"/>
            <a:lstStyle/>
            <a:p>
              <a:endParaRPr/>
            </a:p>
          </p:txBody>
        </p:sp>
      </p:grpSp>
      <p:graphicFrame>
        <p:nvGraphicFramePr>
          <p:cNvPr id="18" name="object 18"/>
          <p:cNvGraphicFramePr>
            <a:graphicFrameLocks noGrp="1"/>
          </p:cNvGraphicFramePr>
          <p:nvPr>
            <p:extLst>
              <p:ext uri="{D42A27DB-BD31-4B8C-83A1-F6EECF244321}">
                <p14:modId xmlns:p14="http://schemas.microsoft.com/office/powerpoint/2010/main" val="1200345308"/>
              </p:ext>
            </p:extLst>
          </p:nvPr>
        </p:nvGraphicFramePr>
        <p:xfrm>
          <a:off x="3500925" y="5882907"/>
          <a:ext cx="1123315" cy="833628"/>
        </p:xfrm>
        <a:graphic>
          <a:graphicData uri="http://schemas.openxmlformats.org/drawingml/2006/table">
            <a:tbl>
              <a:tblPr firstRow="1" bandRow="1">
                <a:tableStyleId>{2D5ABB26-0587-4C30-8999-92F81FD0307C}</a:tableStyleId>
              </a:tblPr>
              <a:tblGrid>
                <a:gridCol w="1123315">
                  <a:extLst>
                    <a:ext uri="{9D8B030D-6E8A-4147-A177-3AD203B41FA5}">
                      <a16:colId xmlns:a16="http://schemas.microsoft.com/office/drawing/2014/main" val="20000"/>
                    </a:ext>
                  </a:extLst>
                </a:gridCol>
              </a:tblGrid>
              <a:tr h="277368">
                <a:tc>
                  <a:txBody>
                    <a:bodyPr/>
                    <a:lstStyle/>
                    <a:p>
                      <a:pPr algn="ctr">
                        <a:lnSpc>
                          <a:spcPct val="100000"/>
                        </a:lnSpc>
                        <a:spcBef>
                          <a:spcPts val="95"/>
                        </a:spcBef>
                      </a:pPr>
                      <a:r>
                        <a:rPr sz="1600" b="1" i="1" spc="-5" dirty="0">
                          <a:solidFill>
                            <a:srgbClr val="313A44"/>
                          </a:solidFill>
                          <a:latin typeface="Arial"/>
                          <a:cs typeface="Arial"/>
                        </a:rPr>
                        <a:t>MEPC</a:t>
                      </a:r>
                      <a:endParaRPr sz="1600">
                        <a:latin typeface="Arial"/>
                        <a:cs typeface="Arial"/>
                      </a:endParaRPr>
                    </a:p>
                  </a:txBody>
                  <a:tcPr marL="0" marR="0" marT="1206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278130">
                <a:tc>
                  <a:txBody>
                    <a:bodyPr/>
                    <a:lstStyle/>
                    <a:p>
                      <a:pPr algn="ctr">
                        <a:lnSpc>
                          <a:spcPct val="100000"/>
                        </a:lnSpc>
                        <a:spcBef>
                          <a:spcPts val="405"/>
                        </a:spcBef>
                      </a:pPr>
                      <a:r>
                        <a:rPr sz="1100" b="1" i="1" spc="-5" dirty="0">
                          <a:solidFill>
                            <a:srgbClr val="313A44"/>
                          </a:solidFill>
                          <a:latin typeface="Arial"/>
                          <a:cs typeface="Arial"/>
                        </a:rPr>
                        <a:t>mstatus.</a:t>
                      </a:r>
                      <a:r>
                        <a:rPr sz="1100" b="1" spc="-5" dirty="0">
                          <a:solidFill>
                            <a:srgbClr val="313A44"/>
                          </a:solidFill>
                          <a:latin typeface="Arial"/>
                          <a:cs typeface="Arial"/>
                        </a:rPr>
                        <a:t>MPP</a:t>
                      </a:r>
                      <a:endParaRPr sz="1100">
                        <a:latin typeface="Arial"/>
                        <a:cs typeface="Arial"/>
                      </a:endParaRPr>
                    </a:p>
                  </a:txBody>
                  <a:tcPr marL="0" marR="0" marT="5143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278130">
                <a:tc>
                  <a:txBody>
                    <a:bodyPr/>
                    <a:lstStyle/>
                    <a:p>
                      <a:pPr algn="ctr">
                        <a:lnSpc>
                          <a:spcPct val="100000"/>
                        </a:lnSpc>
                        <a:spcBef>
                          <a:spcPts val="434"/>
                        </a:spcBef>
                      </a:pPr>
                      <a:r>
                        <a:rPr sz="1050" b="1" i="1" dirty="0">
                          <a:solidFill>
                            <a:srgbClr val="313A44"/>
                          </a:solidFill>
                          <a:latin typeface="Arial"/>
                          <a:cs typeface="Arial"/>
                        </a:rPr>
                        <a:t>mstatus.</a:t>
                      </a:r>
                      <a:r>
                        <a:rPr sz="1050" b="1" dirty="0">
                          <a:solidFill>
                            <a:srgbClr val="313A44"/>
                          </a:solidFill>
                          <a:latin typeface="Arial"/>
                          <a:cs typeface="Arial"/>
                        </a:rPr>
                        <a:t>MPIE</a:t>
                      </a:r>
                      <a:endParaRPr sz="1050">
                        <a:latin typeface="Arial"/>
                        <a:cs typeface="Arial"/>
                      </a:endParaRPr>
                    </a:p>
                  </a:txBody>
                  <a:tcPr marL="0" marR="0" marT="55244"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bl>
          </a:graphicData>
        </a:graphic>
      </p:graphicFrame>
      <p:sp>
        <p:nvSpPr>
          <p:cNvPr id="19" name="object 19"/>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lnSpc>
                  <a:spcPct val="100000"/>
                </a:lnSpc>
                <a:spcBef>
                  <a:spcPts val="5"/>
                </a:spcBef>
              </a:pPr>
              <a:t>88</a:t>
            </a:fld>
            <a:endParaRPr dirty="0"/>
          </a:p>
        </p:txBody>
      </p:sp>
      <p:cxnSp>
        <p:nvCxnSpPr>
          <p:cNvPr id="21" name="Straight Arrow Connector 20">
            <a:extLst>
              <a:ext uri="{FF2B5EF4-FFF2-40B4-BE49-F238E27FC236}">
                <a16:creationId xmlns:a16="http://schemas.microsoft.com/office/drawing/2014/main" id="{3B379CC3-7E41-EE71-4E8F-07FCAAA79AEF}"/>
              </a:ext>
            </a:extLst>
          </p:cNvPr>
          <p:cNvCxnSpPr/>
          <p:nvPr/>
        </p:nvCxnSpPr>
        <p:spPr>
          <a:xfrm flipH="1">
            <a:off x="8502977" y="2498103"/>
            <a:ext cx="556182" cy="459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E3B0FA9-2850-7411-950C-F9EC960C39E6}"/>
              </a:ext>
            </a:extLst>
          </p:cNvPr>
          <p:cNvSpPr txBox="1"/>
          <p:nvPr/>
        </p:nvSpPr>
        <p:spPr>
          <a:xfrm>
            <a:off x="8578707" y="2200439"/>
            <a:ext cx="960904" cy="369332"/>
          </a:xfrm>
          <a:prstGeom prst="rect">
            <a:avLst/>
          </a:prstGeom>
          <a:noFill/>
        </p:spPr>
        <p:txBody>
          <a:bodyPr wrap="none" rtlCol="0">
            <a:spAutoFit/>
          </a:bodyPr>
          <a:lstStyle/>
          <a:p>
            <a:r>
              <a:rPr lang="en-US" dirty="0"/>
              <a:t>Stacking</a:t>
            </a:r>
          </a:p>
        </p:txBody>
      </p:sp>
      <p:cxnSp>
        <p:nvCxnSpPr>
          <p:cNvPr id="28" name="Straight Arrow Connector 27">
            <a:extLst>
              <a:ext uri="{FF2B5EF4-FFF2-40B4-BE49-F238E27FC236}">
                <a16:creationId xmlns:a16="http://schemas.microsoft.com/office/drawing/2014/main" id="{51B0239B-816D-0D6B-DBA1-65C91A391B29}"/>
              </a:ext>
            </a:extLst>
          </p:cNvPr>
          <p:cNvCxnSpPr/>
          <p:nvPr/>
        </p:nvCxnSpPr>
        <p:spPr>
          <a:xfrm flipH="1">
            <a:off x="9134573" y="2799761"/>
            <a:ext cx="885490" cy="490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C819F9E-E3C0-2D70-6D0D-70FAFC589C00}"/>
              </a:ext>
            </a:extLst>
          </p:cNvPr>
          <p:cNvSpPr txBox="1"/>
          <p:nvPr/>
        </p:nvSpPr>
        <p:spPr>
          <a:xfrm>
            <a:off x="9615341" y="2498103"/>
            <a:ext cx="2246705" cy="369332"/>
          </a:xfrm>
          <a:prstGeom prst="rect">
            <a:avLst/>
          </a:prstGeom>
          <a:noFill/>
        </p:spPr>
        <p:txBody>
          <a:bodyPr wrap="none" rtlCol="0">
            <a:spAutoFit/>
          </a:bodyPr>
          <a:lstStyle/>
          <a:p>
            <a:r>
              <a:rPr lang="en-US" dirty="0"/>
              <a:t>determine type of Int.</a:t>
            </a:r>
          </a:p>
        </p:txBody>
      </p:sp>
      <p:cxnSp>
        <p:nvCxnSpPr>
          <p:cNvPr id="31" name="Straight Arrow Connector 30">
            <a:extLst>
              <a:ext uri="{FF2B5EF4-FFF2-40B4-BE49-F238E27FC236}">
                <a16:creationId xmlns:a16="http://schemas.microsoft.com/office/drawing/2014/main" id="{9F0B2641-0633-C893-6903-A05873C97F09}"/>
              </a:ext>
            </a:extLst>
          </p:cNvPr>
          <p:cNvCxnSpPr/>
          <p:nvPr/>
        </p:nvCxnSpPr>
        <p:spPr>
          <a:xfrm flipH="1" flipV="1">
            <a:off x="7426247" y="4779390"/>
            <a:ext cx="501695" cy="518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EDF1666-20F7-0C50-230E-C8F959B202EF}"/>
              </a:ext>
            </a:extLst>
          </p:cNvPr>
          <p:cNvSpPr txBox="1"/>
          <p:nvPr/>
        </p:nvSpPr>
        <p:spPr>
          <a:xfrm>
            <a:off x="8022210" y="5297864"/>
            <a:ext cx="3178049" cy="369332"/>
          </a:xfrm>
          <a:prstGeom prst="rect">
            <a:avLst/>
          </a:prstGeom>
          <a:noFill/>
        </p:spPr>
        <p:txBody>
          <a:bodyPr wrap="none" rtlCol="0">
            <a:spAutoFit/>
          </a:bodyPr>
          <a:lstStyle/>
          <a:p>
            <a:r>
              <a:rPr lang="en-US" dirty="0"/>
              <a:t>Machine Return and Unstacking</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8408" y="1735835"/>
            <a:ext cx="3084830" cy="4688205"/>
          </a:xfrm>
          <a:prstGeom prst="rect">
            <a:avLst/>
          </a:prstGeom>
          <a:ln w="9144">
            <a:solidFill>
              <a:srgbClr val="000000"/>
            </a:solidFill>
          </a:ln>
        </p:spPr>
        <p:txBody>
          <a:bodyPr vert="horz" wrap="square" lIns="0" tIns="111760" rIns="0" bIns="0" rtlCol="0">
            <a:spAutoFit/>
          </a:bodyPr>
          <a:lstStyle/>
          <a:p>
            <a:pPr marL="153035">
              <a:lnSpc>
                <a:spcPts val="1175"/>
              </a:lnSpc>
              <a:spcBef>
                <a:spcPts val="880"/>
              </a:spcBef>
            </a:pPr>
            <a:r>
              <a:rPr sz="1000" spc="-5" dirty="0">
                <a:solidFill>
                  <a:srgbClr val="6F2F9F"/>
                </a:solidFill>
                <a:latin typeface="Courier New"/>
                <a:cs typeface="Courier New"/>
              </a:rPr>
              <a:t>.align</a:t>
            </a:r>
            <a:r>
              <a:rPr sz="1000" spc="-55" dirty="0">
                <a:solidFill>
                  <a:srgbClr val="6F2F9F"/>
                </a:solidFill>
                <a:latin typeface="Courier New"/>
                <a:cs typeface="Courier New"/>
              </a:rPr>
              <a:t> </a:t>
            </a:r>
            <a:r>
              <a:rPr sz="1000" spc="-5" dirty="0">
                <a:latin typeface="Courier New"/>
                <a:cs typeface="Courier New"/>
              </a:rPr>
              <a:t>2</a:t>
            </a:r>
            <a:endParaRPr sz="1000" dirty="0">
              <a:latin typeface="Courier New"/>
              <a:cs typeface="Courier New"/>
            </a:endParaRPr>
          </a:p>
          <a:p>
            <a:pPr marL="635" marR="1551940" indent="152400">
              <a:lnSpc>
                <a:spcPts val="1180"/>
              </a:lnSpc>
              <a:spcBef>
                <a:spcPts val="30"/>
              </a:spcBef>
            </a:pPr>
            <a:r>
              <a:rPr sz="1000" spc="-5" dirty="0">
                <a:solidFill>
                  <a:srgbClr val="6F2F9F"/>
                </a:solidFill>
                <a:latin typeface="Courier New"/>
                <a:cs typeface="Courier New"/>
              </a:rPr>
              <a:t>.global</a:t>
            </a:r>
            <a:r>
              <a:rPr sz="1000" spc="-55" dirty="0">
                <a:solidFill>
                  <a:srgbClr val="6F2F9F"/>
                </a:solidFill>
                <a:latin typeface="Courier New"/>
                <a:cs typeface="Courier New"/>
              </a:rPr>
              <a:t> </a:t>
            </a:r>
            <a:r>
              <a:rPr sz="1000" spc="-5" dirty="0">
                <a:latin typeface="Courier New"/>
                <a:cs typeface="Courier New"/>
              </a:rPr>
              <a:t>trap_entry </a:t>
            </a:r>
            <a:r>
              <a:rPr sz="1000" spc="-585" dirty="0">
                <a:latin typeface="Courier New"/>
                <a:cs typeface="Courier New"/>
              </a:rPr>
              <a:t> </a:t>
            </a:r>
            <a:r>
              <a:rPr sz="1000" spc="-5" dirty="0">
                <a:solidFill>
                  <a:srgbClr val="6F2F9F"/>
                </a:solidFill>
                <a:latin typeface="Courier New"/>
                <a:cs typeface="Courier New"/>
              </a:rPr>
              <a:t>trap_entry</a:t>
            </a:r>
            <a:r>
              <a:rPr sz="1000" spc="-5" dirty="0">
                <a:solidFill>
                  <a:srgbClr val="3B3B3B"/>
                </a:solidFill>
                <a:latin typeface="Courier New"/>
                <a:cs typeface="Courier New"/>
              </a:rPr>
              <a:t>:</a:t>
            </a:r>
            <a:endParaRPr sz="1000" dirty="0">
              <a:latin typeface="Courier New"/>
              <a:cs typeface="Courier New"/>
            </a:endParaRPr>
          </a:p>
          <a:p>
            <a:pPr marL="153035">
              <a:lnSpc>
                <a:spcPts val="1110"/>
              </a:lnSpc>
            </a:pPr>
            <a:r>
              <a:rPr sz="1000" spc="-5" dirty="0">
                <a:solidFill>
                  <a:srgbClr val="3B3B3B"/>
                </a:solidFill>
                <a:latin typeface="Courier New"/>
                <a:cs typeface="Courier New"/>
              </a:rPr>
              <a:t>addi</a:t>
            </a:r>
            <a:r>
              <a:rPr sz="1000" spc="-15" dirty="0">
                <a:solidFill>
                  <a:srgbClr val="3B3B3B"/>
                </a:solidFill>
                <a:latin typeface="Courier New"/>
                <a:cs typeface="Courier New"/>
              </a:rPr>
              <a:t> </a:t>
            </a:r>
            <a:r>
              <a:rPr sz="1000" spc="-5" dirty="0">
                <a:solidFill>
                  <a:srgbClr val="3B3B3B"/>
                </a:solidFill>
                <a:latin typeface="Courier New"/>
                <a:cs typeface="Courier New"/>
              </a:rPr>
              <a:t>sp,</a:t>
            </a:r>
            <a:r>
              <a:rPr sz="1000" spc="-15" dirty="0">
                <a:solidFill>
                  <a:srgbClr val="3B3B3B"/>
                </a:solidFill>
                <a:latin typeface="Courier New"/>
                <a:cs typeface="Courier New"/>
              </a:rPr>
              <a:t> </a:t>
            </a:r>
            <a:r>
              <a:rPr sz="1000" spc="-5" dirty="0">
                <a:solidFill>
                  <a:srgbClr val="3B3B3B"/>
                </a:solidFill>
                <a:latin typeface="Courier New"/>
                <a:cs typeface="Courier New"/>
              </a:rPr>
              <a:t>sp,</a:t>
            </a:r>
            <a:r>
              <a:rPr sz="1000" spc="-15" dirty="0">
                <a:solidFill>
                  <a:srgbClr val="3B3B3B"/>
                </a:solidFill>
                <a:latin typeface="Courier New"/>
                <a:cs typeface="Courier New"/>
              </a:rPr>
              <a:t> </a:t>
            </a:r>
            <a:r>
              <a:rPr sz="1000" spc="-5" dirty="0">
                <a:solidFill>
                  <a:srgbClr val="3B3B3B"/>
                </a:solidFill>
                <a:latin typeface="Courier New"/>
                <a:cs typeface="Courier New"/>
              </a:rPr>
              <a:t>-16*REGBYTES</a:t>
            </a:r>
            <a:endParaRPr sz="1000" dirty="0">
              <a:latin typeface="Courier New"/>
              <a:cs typeface="Courier New"/>
            </a:endParaRPr>
          </a:p>
          <a:p>
            <a:pPr>
              <a:lnSpc>
                <a:spcPct val="100000"/>
              </a:lnSpc>
            </a:pPr>
            <a:endParaRPr sz="1000" dirty="0">
              <a:latin typeface="Courier New"/>
              <a:cs typeface="Courier New"/>
            </a:endParaRPr>
          </a:p>
          <a:p>
            <a:pPr marL="153035" marR="789940">
              <a:lnSpc>
                <a:spcPct val="97500"/>
              </a:lnSpc>
              <a:tabLst>
                <a:tab pos="991235" algn="l"/>
              </a:tabLst>
            </a:pPr>
            <a:r>
              <a:rPr sz="1000" spc="-5" dirty="0">
                <a:solidFill>
                  <a:srgbClr val="00AF50"/>
                </a:solidFill>
                <a:latin typeface="Courier New"/>
                <a:cs typeface="Courier New"/>
              </a:rPr>
              <a:t>//store ABI Caller Registers </a:t>
            </a:r>
            <a:r>
              <a:rPr sz="1000" spc="-590" dirty="0">
                <a:solidFill>
                  <a:srgbClr val="00AF50"/>
                </a:solidFill>
                <a:latin typeface="Courier New"/>
                <a:cs typeface="Courier New"/>
              </a:rPr>
              <a:t> </a:t>
            </a:r>
            <a:r>
              <a:rPr sz="1000" spc="-5" dirty="0">
                <a:solidFill>
                  <a:srgbClr val="3B3B3B"/>
                </a:solidFill>
                <a:latin typeface="Courier New"/>
                <a:cs typeface="Courier New"/>
              </a:rPr>
              <a:t>STORE</a:t>
            </a:r>
            <a:r>
              <a:rPr sz="1000" spc="10" dirty="0">
                <a:solidFill>
                  <a:srgbClr val="3B3B3B"/>
                </a:solidFill>
                <a:latin typeface="Courier New"/>
                <a:cs typeface="Courier New"/>
              </a:rPr>
              <a:t> </a:t>
            </a:r>
            <a:r>
              <a:rPr sz="1000" spc="-5" dirty="0">
                <a:solidFill>
                  <a:srgbClr val="3B3B3B"/>
                </a:solidFill>
                <a:latin typeface="Courier New"/>
                <a:cs typeface="Courier New"/>
              </a:rPr>
              <a:t>x1,	0*REGBYTES(sp) </a:t>
            </a:r>
            <a:r>
              <a:rPr sz="1000" dirty="0">
                <a:solidFill>
                  <a:srgbClr val="3B3B3B"/>
                </a:solidFill>
                <a:latin typeface="Courier New"/>
                <a:cs typeface="Courier New"/>
              </a:rPr>
              <a:t> </a:t>
            </a:r>
            <a:r>
              <a:rPr sz="1000" spc="-5" dirty="0">
                <a:solidFill>
                  <a:srgbClr val="3B3B3B"/>
                </a:solidFill>
                <a:latin typeface="Courier New"/>
                <a:cs typeface="Courier New"/>
              </a:rPr>
              <a:t>STORE</a:t>
            </a:r>
            <a:r>
              <a:rPr sz="1000" spc="15" dirty="0">
                <a:solidFill>
                  <a:srgbClr val="3B3B3B"/>
                </a:solidFill>
                <a:latin typeface="Courier New"/>
                <a:cs typeface="Courier New"/>
              </a:rPr>
              <a:t> </a:t>
            </a:r>
            <a:r>
              <a:rPr sz="1000" spc="-5" dirty="0">
                <a:solidFill>
                  <a:srgbClr val="3B3B3B"/>
                </a:solidFill>
                <a:latin typeface="Courier New"/>
                <a:cs typeface="Courier New"/>
              </a:rPr>
              <a:t>x5,	2*REGBYTES(sp)</a:t>
            </a:r>
            <a:endParaRPr sz="1000" dirty="0">
              <a:latin typeface="Courier New"/>
              <a:cs typeface="Courier New"/>
            </a:endParaRPr>
          </a:p>
          <a:p>
            <a:pPr marL="915035">
              <a:lnSpc>
                <a:spcPts val="1145"/>
              </a:lnSpc>
            </a:pPr>
            <a:r>
              <a:rPr sz="1000" spc="-5" dirty="0">
                <a:solidFill>
                  <a:srgbClr val="3B3B3B"/>
                </a:solidFill>
                <a:latin typeface="Courier New"/>
                <a:cs typeface="Courier New"/>
              </a:rPr>
              <a:t>…</a:t>
            </a:r>
            <a:endParaRPr sz="1000" dirty="0">
              <a:latin typeface="Courier New"/>
              <a:cs typeface="Courier New"/>
            </a:endParaRPr>
          </a:p>
          <a:p>
            <a:pPr marL="153035" marR="942340">
              <a:lnSpc>
                <a:spcPts val="1160"/>
              </a:lnSpc>
              <a:spcBef>
                <a:spcPts val="50"/>
              </a:spcBef>
            </a:pPr>
            <a:r>
              <a:rPr sz="1000" spc="-5" dirty="0">
                <a:solidFill>
                  <a:srgbClr val="3B3B3B"/>
                </a:solidFill>
                <a:latin typeface="Courier New"/>
                <a:cs typeface="Courier New"/>
              </a:rPr>
              <a:t>STORE x30, 14*REGBYTES(sp) </a:t>
            </a:r>
            <a:r>
              <a:rPr sz="1000" spc="-590" dirty="0">
                <a:solidFill>
                  <a:srgbClr val="3B3B3B"/>
                </a:solidFill>
                <a:latin typeface="Courier New"/>
                <a:cs typeface="Courier New"/>
              </a:rPr>
              <a:t> </a:t>
            </a:r>
            <a:r>
              <a:rPr sz="1000" spc="-5" dirty="0">
                <a:solidFill>
                  <a:srgbClr val="3B3B3B"/>
                </a:solidFill>
                <a:latin typeface="Courier New"/>
                <a:cs typeface="Courier New"/>
              </a:rPr>
              <a:t>STORE</a:t>
            </a:r>
            <a:r>
              <a:rPr sz="1000" spc="-20" dirty="0">
                <a:solidFill>
                  <a:srgbClr val="3B3B3B"/>
                </a:solidFill>
                <a:latin typeface="Courier New"/>
                <a:cs typeface="Courier New"/>
              </a:rPr>
              <a:t> </a:t>
            </a:r>
            <a:r>
              <a:rPr sz="1000" spc="-5" dirty="0">
                <a:solidFill>
                  <a:srgbClr val="3B3B3B"/>
                </a:solidFill>
                <a:latin typeface="Courier New"/>
                <a:cs typeface="Courier New"/>
              </a:rPr>
              <a:t>x31,</a:t>
            </a:r>
            <a:r>
              <a:rPr sz="1000" spc="-20" dirty="0">
                <a:solidFill>
                  <a:srgbClr val="3B3B3B"/>
                </a:solidFill>
                <a:latin typeface="Courier New"/>
                <a:cs typeface="Courier New"/>
              </a:rPr>
              <a:t> </a:t>
            </a:r>
            <a:r>
              <a:rPr sz="1000" spc="-5" dirty="0">
                <a:solidFill>
                  <a:srgbClr val="3B3B3B"/>
                </a:solidFill>
                <a:latin typeface="Courier New"/>
                <a:cs typeface="Courier New"/>
              </a:rPr>
              <a:t>15*REGBYTES(sp)</a:t>
            </a:r>
            <a:endParaRPr sz="1000" dirty="0">
              <a:latin typeface="Courier New"/>
              <a:cs typeface="Courier New"/>
            </a:endParaRPr>
          </a:p>
          <a:p>
            <a:pPr marL="153035" marR="1323340">
              <a:lnSpc>
                <a:spcPts val="1140"/>
              </a:lnSpc>
              <a:spcBef>
                <a:spcPts val="985"/>
              </a:spcBef>
            </a:pPr>
            <a:r>
              <a:rPr sz="1000" spc="-5" dirty="0">
                <a:solidFill>
                  <a:srgbClr val="00AF50"/>
                </a:solidFill>
                <a:latin typeface="Courier New"/>
                <a:cs typeface="Courier New"/>
              </a:rPr>
              <a:t>//call C Code Handler </a:t>
            </a:r>
            <a:r>
              <a:rPr sz="1000" spc="-590" dirty="0">
                <a:solidFill>
                  <a:srgbClr val="00AF50"/>
                </a:solidFill>
                <a:latin typeface="Courier New"/>
                <a:cs typeface="Courier New"/>
              </a:rPr>
              <a:t> </a:t>
            </a:r>
            <a:r>
              <a:rPr sz="1000" spc="-5" dirty="0">
                <a:solidFill>
                  <a:srgbClr val="3B3B3B"/>
                </a:solidFill>
                <a:latin typeface="Courier New"/>
                <a:cs typeface="Courier New"/>
              </a:rPr>
              <a:t>call</a:t>
            </a:r>
            <a:r>
              <a:rPr sz="1000" spc="-10" dirty="0">
                <a:solidFill>
                  <a:srgbClr val="3B3B3B"/>
                </a:solidFill>
                <a:latin typeface="Courier New"/>
                <a:cs typeface="Courier New"/>
              </a:rPr>
              <a:t> </a:t>
            </a:r>
            <a:r>
              <a:rPr sz="1000" spc="-5" dirty="0">
                <a:solidFill>
                  <a:srgbClr val="3B3B3B"/>
                </a:solidFill>
                <a:latin typeface="Courier New"/>
                <a:cs typeface="Courier New"/>
              </a:rPr>
              <a:t>handle_trap</a:t>
            </a:r>
            <a:endParaRPr sz="1000" dirty="0">
              <a:latin typeface="Courier New"/>
              <a:cs typeface="Courier New"/>
            </a:endParaRPr>
          </a:p>
          <a:p>
            <a:pPr>
              <a:lnSpc>
                <a:spcPct val="100000"/>
              </a:lnSpc>
              <a:spcBef>
                <a:spcPts val="10"/>
              </a:spcBef>
            </a:pPr>
            <a:endParaRPr sz="950" dirty="0">
              <a:latin typeface="Courier New"/>
              <a:cs typeface="Courier New"/>
            </a:endParaRPr>
          </a:p>
          <a:p>
            <a:pPr marL="153035">
              <a:lnSpc>
                <a:spcPts val="1190"/>
              </a:lnSpc>
            </a:pPr>
            <a:r>
              <a:rPr sz="1000" spc="-5" dirty="0">
                <a:solidFill>
                  <a:srgbClr val="00AF50"/>
                </a:solidFill>
                <a:latin typeface="Courier New"/>
                <a:cs typeface="Courier New"/>
              </a:rPr>
              <a:t>//restore</a:t>
            </a:r>
            <a:r>
              <a:rPr sz="1000" spc="-10" dirty="0">
                <a:solidFill>
                  <a:srgbClr val="00AF50"/>
                </a:solidFill>
                <a:latin typeface="Courier New"/>
                <a:cs typeface="Courier New"/>
              </a:rPr>
              <a:t> </a:t>
            </a:r>
            <a:r>
              <a:rPr sz="1000" spc="-5" dirty="0">
                <a:solidFill>
                  <a:srgbClr val="00AF50"/>
                </a:solidFill>
                <a:latin typeface="Courier New"/>
                <a:cs typeface="Courier New"/>
              </a:rPr>
              <a:t>ABI</a:t>
            </a:r>
            <a:r>
              <a:rPr sz="1000" spc="-10" dirty="0">
                <a:solidFill>
                  <a:srgbClr val="00AF50"/>
                </a:solidFill>
                <a:latin typeface="Courier New"/>
                <a:cs typeface="Courier New"/>
              </a:rPr>
              <a:t> </a:t>
            </a:r>
            <a:r>
              <a:rPr sz="1000" spc="-5" dirty="0">
                <a:solidFill>
                  <a:srgbClr val="00AF50"/>
                </a:solidFill>
                <a:latin typeface="Courier New"/>
                <a:cs typeface="Courier New"/>
              </a:rPr>
              <a:t>Caller</a:t>
            </a:r>
            <a:r>
              <a:rPr sz="1000" spc="-10" dirty="0">
                <a:solidFill>
                  <a:srgbClr val="00AF50"/>
                </a:solidFill>
                <a:latin typeface="Courier New"/>
                <a:cs typeface="Courier New"/>
              </a:rPr>
              <a:t> </a:t>
            </a:r>
            <a:r>
              <a:rPr sz="1000" spc="-5" dirty="0">
                <a:solidFill>
                  <a:srgbClr val="00AF50"/>
                </a:solidFill>
                <a:latin typeface="Courier New"/>
                <a:cs typeface="Courier New"/>
              </a:rPr>
              <a:t>Registers</a:t>
            </a:r>
            <a:endParaRPr sz="1000" dirty="0">
              <a:latin typeface="Courier New"/>
              <a:cs typeface="Courier New"/>
            </a:endParaRPr>
          </a:p>
          <a:p>
            <a:pPr marL="153035">
              <a:lnSpc>
                <a:spcPts val="1170"/>
              </a:lnSpc>
              <a:tabLst>
                <a:tab pos="915035" algn="l"/>
              </a:tabLst>
            </a:pPr>
            <a:r>
              <a:rPr sz="1000" spc="-5" dirty="0">
                <a:solidFill>
                  <a:srgbClr val="3B3B3B"/>
                </a:solidFill>
                <a:latin typeface="Courier New"/>
                <a:cs typeface="Courier New"/>
              </a:rPr>
              <a:t>LOAD</a:t>
            </a:r>
            <a:r>
              <a:rPr sz="1000" spc="10" dirty="0">
                <a:solidFill>
                  <a:srgbClr val="3B3B3B"/>
                </a:solidFill>
                <a:latin typeface="Courier New"/>
                <a:cs typeface="Courier New"/>
              </a:rPr>
              <a:t> </a:t>
            </a:r>
            <a:r>
              <a:rPr sz="1000" spc="-5" dirty="0">
                <a:solidFill>
                  <a:srgbClr val="3B3B3B"/>
                </a:solidFill>
                <a:latin typeface="Courier New"/>
                <a:cs typeface="Courier New"/>
              </a:rPr>
              <a:t>x1,	0*REGBYTES(sp)</a:t>
            </a:r>
            <a:endParaRPr sz="1000" dirty="0">
              <a:latin typeface="Courier New"/>
              <a:cs typeface="Courier New"/>
            </a:endParaRPr>
          </a:p>
          <a:p>
            <a:pPr marL="153035">
              <a:lnSpc>
                <a:spcPts val="1165"/>
              </a:lnSpc>
              <a:tabLst>
                <a:tab pos="915035" algn="l"/>
              </a:tabLst>
            </a:pPr>
            <a:r>
              <a:rPr sz="1000" spc="-5" dirty="0">
                <a:solidFill>
                  <a:srgbClr val="3B3B3B"/>
                </a:solidFill>
                <a:latin typeface="Courier New"/>
                <a:cs typeface="Courier New"/>
              </a:rPr>
              <a:t>LOAD</a:t>
            </a:r>
            <a:r>
              <a:rPr sz="1000" spc="5" dirty="0">
                <a:solidFill>
                  <a:srgbClr val="3B3B3B"/>
                </a:solidFill>
                <a:latin typeface="Courier New"/>
                <a:cs typeface="Courier New"/>
              </a:rPr>
              <a:t> </a:t>
            </a:r>
            <a:r>
              <a:rPr sz="1000" spc="-5" dirty="0">
                <a:solidFill>
                  <a:srgbClr val="3B3B3B"/>
                </a:solidFill>
                <a:latin typeface="Courier New"/>
                <a:cs typeface="Courier New"/>
              </a:rPr>
              <a:t>x5,	2*REGBYTES(sp)</a:t>
            </a:r>
            <a:endParaRPr sz="1000" dirty="0">
              <a:latin typeface="Courier New"/>
              <a:cs typeface="Courier New"/>
            </a:endParaRPr>
          </a:p>
          <a:p>
            <a:pPr marL="915035">
              <a:lnSpc>
                <a:spcPts val="1160"/>
              </a:lnSpc>
            </a:pPr>
            <a:r>
              <a:rPr sz="1000" spc="-5" dirty="0">
                <a:solidFill>
                  <a:srgbClr val="3B3B3B"/>
                </a:solidFill>
                <a:latin typeface="Courier New"/>
                <a:cs typeface="Courier New"/>
              </a:rPr>
              <a:t>…</a:t>
            </a:r>
            <a:endParaRPr sz="1000" dirty="0">
              <a:latin typeface="Courier New"/>
              <a:cs typeface="Courier New"/>
            </a:endParaRPr>
          </a:p>
          <a:p>
            <a:pPr marL="153035" marR="1018540">
              <a:lnSpc>
                <a:spcPts val="1160"/>
              </a:lnSpc>
              <a:spcBef>
                <a:spcPts val="50"/>
              </a:spcBef>
            </a:pPr>
            <a:r>
              <a:rPr sz="1000" spc="-5" dirty="0">
                <a:solidFill>
                  <a:srgbClr val="3B3B3B"/>
                </a:solidFill>
                <a:latin typeface="Courier New"/>
                <a:cs typeface="Courier New"/>
              </a:rPr>
              <a:t>LOAD x30, 14*REGBYTES(sp) </a:t>
            </a:r>
            <a:r>
              <a:rPr sz="1000" spc="-590" dirty="0">
                <a:solidFill>
                  <a:srgbClr val="3B3B3B"/>
                </a:solidFill>
                <a:latin typeface="Courier New"/>
                <a:cs typeface="Courier New"/>
              </a:rPr>
              <a:t> </a:t>
            </a:r>
            <a:r>
              <a:rPr sz="1000" spc="-5" dirty="0">
                <a:solidFill>
                  <a:srgbClr val="3B3B3B"/>
                </a:solidFill>
                <a:latin typeface="Courier New"/>
                <a:cs typeface="Courier New"/>
              </a:rPr>
              <a:t>LOAD</a:t>
            </a:r>
            <a:r>
              <a:rPr sz="1000" spc="-20" dirty="0">
                <a:solidFill>
                  <a:srgbClr val="3B3B3B"/>
                </a:solidFill>
                <a:latin typeface="Courier New"/>
                <a:cs typeface="Courier New"/>
              </a:rPr>
              <a:t> </a:t>
            </a:r>
            <a:r>
              <a:rPr sz="1000" spc="-5" dirty="0">
                <a:solidFill>
                  <a:srgbClr val="3B3B3B"/>
                </a:solidFill>
                <a:latin typeface="Courier New"/>
                <a:cs typeface="Courier New"/>
              </a:rPr>
              <a:t>x31,</a:t>
            </a:r>
            <a:r>
              <a:rPr sz="1000" spc="-20" dirty="0">
                <a:solidFill>
                  <a:srgbClr val="3B3B3B"/>
                </a:solidFill>
                <a:latin typeface="Courier New"/>
                <a:cs typeface="Courier New"/>
              </a:rPr>
              <a:t> </a:t>
            </a:r>
            <a:r>
              <a:rPr sz="1000" spc="-5" dirty="0">
                <a:solidFill>
                  <a:srgbClr val="3B3B3B"/>
                </a:solidFill>
                <a:latin typeface="Courier New"/>
                <a:cs typeface="Courier New"/>
              </a:rPr>
              <a:t>15*REGBYTES(sp)</a:t>
            </a:r>
            <a:endParaRPr sz="1000" dirty="0">
              <a:latin typeface="Courier New"/>
              <a:cs typeface="Courier New"/>
            </a:endParaRPr>
          </a:p>
          <a:p>
            <a:pPr>
              <a:lnSpc>
                <a:spcPct val="100000"/>
              </a:lnSpc>
            </a:pPr>
            <a:endParaRPr sz="1100" dirty="0">
              <a:latin typeface="Courier New"/>
              <a:cs typeface="Courier New"/>
            </a:endParaRPr>
          </a:p>
          <a:p>
            <a:pPr marL="153035" marR="1094740">
              <a:lnSpc>
                <a:spcPts val="1150"/>
              </a:lnSpc>
              <a:spcBef>
                <a:spcPts val="880"/>
              </a:spcBef>
            </a:pPr>
            <a:r>
              <a:rPr sz="1000" spc="-5" dirty="0">
                <a:solidFill>
                  <a:srgbClr val="3B3B3B"/>
                </a:solidFill>
                <a:latin typeface="Courier New"/>
                <a:cs typeface="Courier New"/>
              </a:rPr>
              <a:t>addi sp, sp, 16*REGBYTES </a:t>
            </a:r>
            <a:r>
              <a:rPr sz="1000" spc="-590" dirty="0">
                <a:solidFill>
                  <a:srgbClr val="3B3B3B"/>
                </a:solidFill>
                <a:latin typeface="Courier New"/>
                <a:cs typeface="Courier New"/>
              </a:rPr>
              <a:t> </a:t>
            </a:r>
            <a:r>
              <a:rPr sz="1000" spc="-5" dirty="0">
                <a:solidFill>
                  <a:srgbClr val="3B3B3B"/>
                </a:solidFill>
                <a:latin typeface="Courier New"/>
                <a:cs typeface="Courier New"/>
              </a:rPr>
              <a:t>mret</a:t>
            </a:r>
            <a:endParaRPr sz="1000" dirty="0">
              <a:latin typeface="Courier New"/>
              <a:cs typeface="Courier New"/>
            </a:endParaRPr>
          </a:p>
        </p:txBody>
      </p:sp>
      <p:sp>
        <p:nvSpPr>
          <p:cNvPr id="3" name="object 3"/>
          <p:cNvSpPr txBox="1">
            <a:spLocks noGrp="1"/>
          </p:cNvSpPr>
          <p:nvPr>
            <p:ph type="title"/>
          </p:nvPr>
        </p:nvSpPr>
        <p:spPr>
          <a:xfrm>
            <a:off x="1053489" y="16870"/>
            <a:ext cx="6648209" cy="689932"/>
          </a:xfrm>
          <a:prstGeom prst="rect">
            <a:avLst/>
          </a:prstGeom>
        </p:spPr>
        <p:txBody>
          <a:bodyPr vert="horz" wrap="square" lIns="0" tIns="12700" rIns="0" bIns="0" rtlCol="0">
            <a:spAutoFit/>
          </a:bodyPr>
          <a:lstStyle/>
          <a:p>
            <a:pPr marL="12700">
              <a:lnSpc>
                <a:spcPct val="100000"/>
              </a:lnSpc>
              <a:spcBef>
                <a:spcPts val="100"/>
              </a:spcBef>
            </a:pPr>
            <a:r>
              <a:rPr spc="-180" dirty="0"/>
              <a:t>Inte</a:t>
            </a:r>
            <a:r>
              <a:rPr spc="-160" dirty="0"/>
              <a:t>r</a:t>
            </a:r>
            <a:r>
              <a:rPr spc="-90" dirty="0"/>
              <a:t>r</a:t>
            </a:r>
            <a:r>
              <a:rPr spc="-140" dirty="0"/>
              <a:t>u</a:t>
            </a:r>
            <a:r>
              <a:rPr spc="-35" dirty="0"/>
              <a:t>pt</a:t>
            </a:r>
            <a:r>
              <a:rPr spc="-130" dirty="0"/>
              <a:t> </a:t>
            </a:r>
            <a:r>
              <a:rPr spc="-85" dirty="0"/>
              <a:t>Ha</a:t>
            </a:r>
            <a:r>
              <a:rPr spc="-90" dirty="0"/>
              <a:t>n</a:t>
            </a:r>
            <a:r>
              <a:rPr spc="-80" dirty="0"/>
              <a:t>d</a:t>
            </a:r>
            <a:r>
              <a:rPr spc="-50" dirty="0"/>
              <a:t>l</a:t>
            </a:r>
            <a:r>
              <a:rPr spc="-120" dirty="0"/>
              <a:t>er</a:t>
            </a:r>
            <a:r>
              <a:rPr spc="-135" dirty="0"/>
              <a:t> </a:t>
            </a:r>
            <a:r>
              <a:rPr spc="-40" dirty="0"/>
              <a:t>Code</a:t>
            </a:r>
          </a:p>
        </p:txBody>
      </p:sp>
      <p:sp>
        <p:nvSpPr>
          <p:cNvPr id="4" name="object 4"/>
          <p:cNvSpPr txBox="1"/>
          <p:nvPr/>
        </p:nvSpPr>
        <p:spPr>
          <a:xfrm>
            <a:off x="4977384" y="1735835"/>
            <a:ext cx="7002780" cy="4688205"/>
          </a:xfrm>
          <a:prstGeom prst="rect">
            <a:avLst/>
          </a:prstGeom>
          <a:ln w="9144">
            <a:solidFill>
              <a:srgbClr val="000000"/>
            </a:solidFill>
          </a:ln>
        </p:spPr>
        <p:txBody>
          <a:bodyPr vert="horz" wrap="square" lIns="0" tIns="7620" rIns="0" bIns="0" rtlCol="0">
            <a:spAutoFit/>
          </a:bodyPr>
          <a:lstStyle/>
          <a:p>
            <a:pPr marL="260985">
              <a:lnSpc>
                <a:spcPct val="100000"/>
              </a:lnSpc>
              <a:spcBef>
                <a:spcPts val="60"/>
              </a:spcBef>
            </a:pPr>
            <a:r>
              <a:rPr sz="1000" spc="-5" dirty="0">
                <a:solidFill>
                  <a:srgbClr val="6F2F9F"/>
                </a:solidFill>
                <a:latin typeface="Courier New"/>
                <a:cs typeface="Courier New"/>
              </a:rPr>
              <a:t>void</a:t>
            </a:r>
            <a:r>
              <a:rPr sz="1000" spc="-40" dirty="0">
                <a:solidFill>
                  <a:srgbClr val="6F2F9F"/>
                </a:solidFill>
                <a:latin typeface="Courier New"/>
                <a:cs typeface="Courier New"/>
              </a:rPr>
              <a:t> </a:t>
            </a:r>
            <a:r>
              <a:rPr sz="1000" spc="-5" dirty="0">
                <a:latin typeface="Courier New"/>
                <a:cs typeface="Courier New"/>
              </a:rPr>
              <a:t>handle_trap()</a:t>
            </a:r>
            <a:endParaRPr sz="1000">
              <a:latin typeface="Courier New"/>
              <a:cs typeface="Courier New"/>
            </a:endParaRPr>
          </a:p>
          <a:p>
            <a:pPr marL="229235">
              <a:lnSpc>
                <a:spcPct val="100000"/>
              </a:lnSpc>
              <a:spcBef>
                <a:spcPts val="290"/>
              </a:spcBef>
            </a:pPr>
            <a:r>
              <a:rPr sz="1000" spc="-5" dirty="0">
                <a:latin typeface="Courier New"/>
                <a:cs typeface="Courier New"/>
              </a:rPr>
              <a:t>{</a:t>
            </a:r>
            <a:endParaRPr sz="1000">
              <a:latin typeface="Courier New"/>
              <a:cs typeface="Courier New"/>
            </a:endParaRPr>
          </a:p>
          <a:p>
            <a:pPr marL="534035" marR="3413125">
              <a:lnSpc>
                <a:spcPts val="1520"/>
              </a:lnSpc>
              <a:spcBef>
                <a:spcPts val="60"/>
              </a:spcBef>
            </a:pPr>
            <a:r>
              <a:rPr sz="1000" spc="-5" dirty="0">
                <a:solidFill>
                  <a:srgbClr val="6F2F9F"/>
                </a:solidFill>
                <a:latin typeface="Courier New"/>
                <a:cs typeface="Courier New"/>
              </a:rPr>
              <a:t>unsigned long</a:t>
            </a:r>
            <a:r>
              <a:rPr sz="1000" dirty="0">
                <a:solidFill>
                  <a:srgbClr val="6F2F9F"/>
                </a:solidFill>
                <a:latin typeface="Courier New"/>
                <a:cs typeface="Courier New"/>
              </a:rPr>
              <a:t> </a:t>
            </a:r>
            <a:r>
              <a:rPr sz="1000" spc="-5" dirty="0">
                <a:latin typeface="Courier New"/>
                <a:cs typeface="Courier New"/>
              </a:rPr>
              <a:t>mcause</a:t>
            </a:r>
            <a:r>
              <a:rPr sz="1000" dirty="0">
                <a:latin typeface="Courier New"/>
                <a:cs typeface="Courier New"/>
              </a:rPr>
              <a:t> </a:t>
            </a:r>
            <a:r>
              <a:rPr sz="1000" spc="-5" dirty="0">
                <a:latin typeface="Courier New"/>
                <a:cs typeface="Courier New"/>
              </a:rPr>
              <a:t>= read_csr(mcause); </a:t>
            </a:r>
            <a:r>
              <a:rPr sz="1000" spc="-585" dirty="0">
                <a:latin typeface="Courier New"/>
                <a:cs typeface="Courier New"/>
              </a:rPr>
              <a:t> </a:t>
            </a:r>
            <a:r>
              <a:rPr sz="1000" spc="-5" dirty="0">
                <a:latin typeface="Courier New"/>
                <a:cs typeface="Courier New"/>
              </a:rPr>
              <a:t>if (mcause</a:t>
            </a:r>
            <a:r>
              <a:rPr sz="1000" dirty="0">
                <a:latin typeface="Courier New"/>
                <a:cs typeface="Courier New"/>
              </a:rPr>
              <a:t> </a:t>
            </a:r>
            <a:r>
              <a:rPr sz="1000" spc="-5" dirty="0">
                <a:latin typeface="Courier New"/>
                <a:cs typeface="Courier New"/>
              </a:rPr>
              <a:t>&amp; MCAUSE_INT)</a:t>
            </a:r>
            <a:r>
              <a:rPr sz="1000" dirty="0">
                <a:latin typeface="Courier New"/>
                <a:cs typeface="Courier New"/>
              </a:rPr>
              <a:t> </a:t>
            </a:r>
            <a:r>
              <a:rPr sz="1000" spc="-5" dirty="0">
                <a:latin typeface="Courier New"/>
                <a:cs typeface="Courier New"/>
              </a:rPr>
              <a:t>{</a:t>
            </a:r>
            <a:endParaRPr sz="1000">
              <a:latin typeface="Courier New"/>
              <a:cs typeface="Courier New"/>
            </a:endParaRPr>
          </a:p>
          <a:p>
            <a:pPr marL="1067435">
              <a:lnSpc>
                <a:spcPct val="100000"/>
              </a:lnSpc>
              <a:spcBef>
                <a:spcPts val="105"/>
              </a:spcBef>
            </a:pPr>
            <a:r>
              <a:rPr sz="1000" spc="-5" dirty="0">
                <a:solidFill>
                  <a:srgbClr val="00AF50"/>
                </a:solidFill>
                <a:latin typeface="Courier New"/>
                <a:cs typeface="Courier New"/>
              </a:rPr>
              <a:t>//mask interrupt</a:t>
            </a:r>
            <a:r>
              <a:rPr sz="1000" dirty="0">
                <a:solidFill>
                  <a:srgbClr val="00AF50"/>
                </a:solidFill>
                <a:latin typeface="Courier New"/>
                <a:cs typeface="Courier New"/>
              </a:rPr>
              <a:t> </a:t>
            </a:r>
            <a:r>
              <a:rPr sz="1000" spc="-5" dirty="0">
                <a:solidFill>
                  <a:srgbClr val="00AF50"/>
                </a:solidFill>
                <a:latin typeface="Courier New"/>
                <a:cs typeface="Courier New"/>
              </a:rPr>
              <a:t>bit</a:t>
            </a:r>
            <a:r>
              <a:rPr sz="1000" dirty="0">
                <a:solidFill>
                  <a:srgbClr val="00AF50"/>
                </a:solidFill>
                <a:latin typeface="Courier New"/>
                <a:cs typeface="Courier New"/>
              </a:rPr>
              <a:t> </a:t>
            </a:r>
            <a:r>
              <a:rPr sz="1000" spc="-5" dirty="0">
                <a:solidFill>
                  <a:srgbClr val="00AF50"/>
                </a:solidFill>
                <a:latin typeface="Courier New"/>
                <a:cs typeface="Courier New"/>
              </a:rPr>
              <a:t>and</a:t>
            </a:r>
            <a:r>
              <a:rPr sz="1000" dirty="0">
                <a:solidFill>
                  <a:srgbClr val="00AF50"/>
                </a:solidFill>
                <a:latin typeface="Courier New"/>
                <a:cs typeface="Courier New"/>
              </a:rPr>
              <a:t> </a:t>
            </a:r>
            <a:r>
              <a:rPr sz="1000" spc="-5" dirty="0">
                <a:solidFill>
                  <a:srgbClr val="00AF50"/>
                </a:solidFill>
                <a:latin typeface="Courier New"/>
                <a:cs typeface="Courier New"/>
              </a:rPr>
              <a:t>branch</a:t>
            </a:r>
            <a:r>
              <a:rPr sz="1000" dirty="0">
                <a:solidFill>
                  <a:srgbClr val="00AF50"/>
                </a:solidFill>
                <a:latin typeface="Courier New"/>
                <a:cs typeface="Courier New"/>
              </a:rPr>
              <a:t> </a:t>
            </a:r>
            <a:r>
              <a:rPr sz="1000" spc="-5" dirty="0">
                <a:solidFill>
                  <a:srgbClr val="00AF50"/>
                </a:solidFill>
                <a:latin typeface="Courier New"/>
                <a:cs typeface="Courier New"/>
              </a:rPr>
              <a:t>to handler</a:t>
            </a:r>
            <a:endParaRPr sz="1000">
              <a:latin typeface="Courier New"/>
              <a:cs typeface="Courier New"/>
            </a:endParaRPr>
          </a:p>
          <a:p>
            <a:pPr marL="1067435">
              <a:lnSpc>
                <a:spcPct val="100000"/>
              </a:lnSpc>
              <a:spcBef>
                <a:spcPts val="190"/>
              </a:spcBef>
            </a:pPr>
            <a:r>
              <a:rPr sz="1000" spc="-5" dirty="0">
                <a:latin typeface="Courier New"/>
                <a:cs typeface="Courier New"/>
              </a:rPr>
              <a:t>isr_handler[mcause &amp; MCAUSE_CAUSE]</a:t>
            </a:r>
            <a:r>
              <a:rPr sz="1000" dirty="0">
                <a:latin typeface="Courier New"/>
                <a:cs typeface="Courier New"/>
              </a:rPr>
              <a:t> </a:t>
            </a:r>
            <a:r>
              <a:rPr sz="1000" spc="-5" dirty="0">
                <a:latin typeface="Courier New"/>
                <a:cs typeface="Courier New"/>
              </a:rPr>
              <a:t>();</a:t>
            </a:r>
            <a:endParaRPr sz="1000">
              <a:latin typeface="Courier New"/>
              <a:cs typeface="Courier New"/>
            </a:endParaRPr>
          </a:p>
          <a:p>
            <a:pPr marL="534035">
              <a:lnSpc>
                <a:spcPct val="100000"/>
              </a:lnSpc>
              <a:spcBef>
                <a:spcPts val="300"/>
              </a:spcBef>
            </a:pPr>
            <a:r>
              <a:rPr sz="1000" spc="-5" dirty="0">
                <a:latin typeface="Courier New"/>
                <a:cs typeface="Courier New"/>
              </a:rPr>
              <a:t>}</a:t>
            </a:r>
            <a:r>
              <a:rPr sz="1000" spc="-30" dirty="0">
                <a:latin typeface="Courier New"/>
                <a:cs typeface="Courier New"/>
              </a:rPr>
              <a:t> </a:t>
            </a:r>
            <a:r>
              <a:rPr sz="1000" spc="-5" dirty="0">
                <a:latin typeface="Courier New"/>
                <a:cs typeface="Courier New"/>
              </a:rPr>
              <a:t>else</a:t>
            </a:r>
            <a:r>
              <a:rPr sz="1000" spc="-30" dirty="0">
                <a:latin typeface="Courier New"/>
                <a:cs typeface="Courier New"/>
              </a:rPr>
              <a:t> </a:t>
            </a:r>
            <a:r>
              <a:rPr sz="1000" spc="-5" dirty="0">
                <a:latin typeface="Courier New"/>
                <a:cs typeface="Courier New"/>
              </a:rPr>
              <a:t>{</a:t>
            </a:r>
            <a:endParaRPr sz="1000">
              <a:latin typeface="Courier New"/>
              <a:cs typeface="Courier New"/>
            </a:endParaRPr>
          </a:p>
          <a:p>
            <a:pPr marL="1067435" marR="3794760">
              <a:lnSpc>
                <a:spcPct val="117000"/>
              </a:lnSpc>
              <a:spcBef>
                <a:spcPts val="5"/>
              </a:spcBef>
            </a:pPr>
            <a:r>
              <a:rPr sz="1000" spc="-5" dirty="0">
                <a:solidFill>
                  <a:srgbClr val="00AF50"/>
                </a:solidFill>
                <a:latin typeface="Courier New"/>
                <a:cs typeface="Courier New"/>
              </a:rPr>
              <a:t>//branch to handler </a:t>
            </a:r>
            <a:r>
              <a:rPr sz="1000" dirty="0">
                <a:solidFill>
                  <a:srgbClr val="00AF50"/>
                </a:solidFill>
                <a:latin typeface="Courier New"/>
                <a:cs typeface="Courier New"/>
              </a:rPr>
              <a:t> </a:t>
            </a:r>
            <a:r>
              <a:rPr sz="1000" spc="-5" dirty="0">
                <a:latin typeface="Courier New"/>
                <a:cs typeface="Courier New"/>
              </a:rPr>
              <a:t>exception_handler[mcause]();</a:t>
            </a:r>
            <a:endParaRPr sz="1000">
              <a:latin typeface="Courier New"/>
              <a:cs typeface="Courier New"/>
            </a:endParaRPr>
          </a:p>
          <a:p>
            <a:pPr marL="534035">
              <a:lnSpc>
                <a:spcPct val="100000"/>
              </a:lnSpc>
              <a:spcBef>
                <a:spcPts val="300"/>
              </a:spcBef>
            </a:pPr>
            <a:r>
              <a:rPr sz="1000" spc="-5" dirty="0">
                <a:latin typeface="Courier New"/>
                <a:cs typeface="Courier New"/>
              </a:rPr>
              <a:t>}</a:t>
            </a:r>
            <a:endParaRPr sz="1000">
              <a:latin typeface="Courier New"/>
              <a:cs typeface="Courier New"/>
            </a:endParaRPr>
          </a:p>
          <a:p>
            <a:pPr marL="229235">
              <a:lnSpc>
                <a:spcPct val="100000"/>
              </a:lnSpc>
              <a:spcBef>
                <a:spcPts val="190"/>
              </a:spcBef>
            </a:pPr>
            <a:r>
              <a:rPr sz="1000" spc="-5" dirty="0">
                <a:latin typeface="Courier New"/>
                <a:cs typeface="Courier New"/>
              </a:rPr>
              <a:t>}</a:t>
            </a:r>
            <a:endParaRPr sz="1000">
              <a:latin typeface="Courier New"/>
              <a:cs typeface="Courier New"/>
            </a:endParaRPr>
          </a:p>
          <a:p>
            <a:pPr>
              <a:lnSpc>
                <a:spcPct val="100000"/>
              </a:lnSpc>
            </a:pPr>
            <a:endParaRPr sz="1100">
              <a:latin typeface="Courier New"/>
              <a:cs typeface="Courier New"/>
            </a:endParaRPr>
          </a:p>
          <a:p>
            <a:pPr>
              <a:lnSpc>
                <a:spcPct val="100000"/>
              </a:lnSpc>
            </a:pPr>
            <a:endParaRPr sz="1550">
              <a:latin typeface="Courier New"/>
              <a:cs typeface="Courier New"/>
            </a:endParaRPr>
          </a:p>
          <a:p>
            <a:pPr marL="229235">
              <a:lnSpc>
                <a:spcPct val="100000"/>
              </a:lnSpc>
            </a:pPr>
            <a:r>
              <a:rPr sz="1000" spc="-5" dirty="0">
                <a:solidFill>
                  <a:srgbClr val="00AF50"/>
                </a:solidFill>
                <a:latin typeface="Courier New"/>
                <a:cs typeface="Courier New"/>
              </a:rPr>
              <a:t>//write</a:t>
            </a:r>
            <a:r>
              <a:rPr sz="1000" spc="5" dirty="0">
                <a:solidFill>
                  <a:srgbClr val="00AF50"/>
                </a:solidFill>
                <a:latin typeface="Courier New"/>
                <a:cs typeface="Courier New"/>
              </a:rPr>
              <a:t> </a:t>
            </a:r>
            <a:r>
              <a:rPr sz="1000" spc="-5" dirty="0">
                <a:solidFill>
                  <a:srgbClr val="00AF50"/>
                </a:solidFill>
                <a:latin typeface="Courier New"/>
                <a:cs typeface="Courier New"/>
              </a:rPr>
              <a:t>trap_entry</a:t>
            </a:r>
            <a:r>
              <a:rPr sz="1000" spc="5" dirty="0">
                <a:solidFill>
                  <a:srgbClr val="00AF50"/>
                </a:solidFill>
                <a:latin typeface="Courier New"/>
                <a:cs typeface="Courier New"/>
              </a:rPr>
              <a:t> </a:t>
            </a:r>
            <a:r>
              <a:rPr sz="1000" spc="-5" dirty="0">
                <a:solidFill>
                  <a:srgbClr val="00AF50"/>
                </a:solidFill>
                <a:latin typeface="Courier New"/>
                <a:cs typeface="Courier New"/>
              </a:rPr>
              <a:t>address</a:t>
            </a:r>
            <a:r>
              <a:rPr sz="1000" spc="5" dirty="0">
                <a:solidFill>
                  <a:srgbClr val="00AF50"/>
                </a:solidFill>
                <a:latin typeface="Courier New"/>
                <a:cs typeface="Courier New"/>
              </a:rPr>
              <a:t> </a:t>
            </a:r>
            <a:r>
              <a:rPr sz="1000" spc="-5" dirty="0">
                <a:solidFill>
                  <a:srgbClr val="00AF50"/>
                </a:solidFill>
                <a:latin typeface="Courier New"/>
                <a:cs typeface="Courier New"/>
              </a:rPr>
              <a:t>to</a:t>
            </a:r>
            <a:r>
              <a:rPr sz="1000" spc="5" dirty="0">
                <a:solidFill>
                  <a:srgbClr val="00AF50"/>
                </a:solidFill>
                <a:latin typeface="Courier New"/>
                <a:cs typeface="Courier New"/>
              </a:rPr>
              <a:t> </a:t>
            </a:r>
            <a:r>
              <a:rPr sz="1000" spc="-5" dirty="0">
                <a:solidFill>
                  <a:srgbClr val="00AF50"/>
                </a:solidFill>
                <a:latin typeface="Courier New"/>
                <a:cs typeface="Courier New"/>
              </a:rPr>
              <a:t>mtvec</a:t>
            </a:r>
            <a:endParaRPr sz="1000">
              <a:latin typeface="Courier New"/>
              <a:cs typeface="Courier New"/>
            </a:endParaRPr>
          </a:p>
          <a:p>
            <a:pPr marL="229235">
              <a:lnSpc>
                <a:spcPct val="100000"/>
              </a:lnSpc>
              <a:spcBef>
                <a:spcPts val="204"/>
              </a:spcBef>
            </a:pPr>
            <a:r>
              <a:rPr sz="1000" spc="-5" dirty="0">
                <a:latin typeface="Courier New"/>
                <a:cs typeface="Courier New"/>
              </a:rPr>
              <a:t>write_csr(mtvec,</a:t>
            </a:r>
            <a:r>
              <a:rPr sz="1000" spc="5" dirty="0">
                <a:latin typeface="Courier New"/>
                <a:cs typeface="Courier New"/>
              </a:rPr>
              <a:t> </a:t>
            </a:r>
            <a:r>
              <a:rPr sz="1000" spc="-5" dirty="0">
                <a:solidFill>
                  <a:srgbClr val="3B3B3B"/>
                </a:solidFill>
                <a:latin typeface="Courier New"/>
                <a:cs typeface="Courier New"/>
              </a:rPr>
              <a:t>((</a:t>
            </a:r>
            <a:r>
              <a:rPr sz="1000" spc="-5" dirty="0">
                <a:solidFill>
                  <a:srgbClr val="6F2F9F"/>
                </a:solidFill>
                <a:latin typeface="Courier New"/>
                <a:cs typeface="Courier New"/>
              </a:rPr>
              <a:t>unsigned</a:t>
            </a:r>
            <a:r>
              <a:rPr sz="1000" spc="10" dirty="0">
                <a:solidFill>
                  <a:srgbClr val="6F2F9F"/>
                </a:solidFill>
                <a:latin typeface="Courier New"/>
                <a:cs typeface="Courier New"/>
              </a:rPr>
              <a:t> </a:t>
            </a:r>
            <a:r>
              <a:rPr sz="1000" spc="-5" dirty="0">
                <a:solidFill>
                  <a:srgbClr val="6F2F9F"/>
                </a:solidFill>
                <a:latin typeface="Courier New"/>
                <a:cs typeface="Courier New"/>
              </a:rPr>
              <a:t>long</a:t>
            </a:r>
            <a:r>
              <a:rPr sz="1000" spc="-5" dirty="0">
                <a:latin typeface="Courier New"/>
                <a:cs typeface="Courier New"/>
              </a:rPr>
              <a:t>)&amp;trap_entry));</a:t>
            </a:r>
            <a:endParaRPr sz="1000">
              <a:latin typeface="Courier New"/>
              <a:cs typeface="Courier New"/>
            </a:endParaRPr>
          </a:p>
        </p:txBody>
      </p:sp>
      <p:sp>
        <p:nvSpPr>
          <p:cNvPr id="5" name="object 5"/>
          <p:cNvSpPr txBox="1"/>
          <p:nvPr/>
        </p:nvSpPr>
        <p:spPr>
          <a:xfrm>
            <a:off x="962050" y="982472"/>
            <a:ext cx="2943225" cy="514350"/>
          </a:xfrm>
          <a:prstGeom prst="rect">
            <a:avLst/>
          </a:prstGeom>
        </p:spPr>
        <p:txBody>
          <a:bodyPr vert="horz" wrap="square" lIns="0" tIns="10795" rIns="0" bIns="0" rtlCol="0">
            <a:spAutoFit/>
          </a:bodyPr>
          <a:lstStyle/>
          <a:p>
            <a:pPr marL="12700" marR="5080">
              <a:lnSpc>
                <a:spcPct val="100600"/>
              </a:lnSpc>
              <a:spcBef>
                <a:spcPts val="85"/>
              </a:spcBef>
            </a:pPr>
            <a:r>
              <a:rPr sz="1600" b="1" spc="-5" dirty="0">
                <a:solidFill>
                  <a:srgbClr val="3B3B3B"/>
                </a:solidFill>
                <a:latin typeface="Calibri"/>
                <a:cs typeface="Calibri"/>
              </a:rPr>
              <a:t>RISC-V</a:t>
            </a:r>
            <a:r>
              <a:rPr sz="1600" b="1" dirty="0">
                <a:solidFill>
                  <a:srgbClr val="3B3B3B"/>
                </a:solidFill>
                <a:latin typeface="Calibri"/>
                <a:cs typeface="Calibri"/>
              </a:rPr>
              <a:t> </a:t>
            </a:r>
            <a:r>
              <a:rPr sz="1600" b="1" spc="-5" dirty="0">
                <a:solidFill>
                  <a:srgbClr val="3B3B3B"/>
                </a:solidFill>
                <a:latin typeface="Calibri"/>
                <a:cs typeface="Calibri"/>
              </a:rPr>
              <a:t>Assembly</a:t>
            </a:r>
            <a:r>
              <a:rPr sz="1600" b="1" spc="-10" dirty="0">
                <a:solidFill>
                  <a:srgbClr val="3B3B3B"/>
                </a:solidFill>
                <a:latin typeface="Calibri"/>
                <a:cs typeface="Calibri"/>
              </a:rPr>
              <a:t> </a:t>
            </a:r>
            <a:r>
              <a:rPr sz="1600" b="1" spc="-5" dirty="0">
                <a:solidFill>
                  <a:srgbClr val="3B3B3B"/>
                </a:solidFill>
                <a:latin typeface="Calibri"/>
                <a:cs typeface="Calibri"/>
              </a:rPr>
              <a:t>interrupt</a:t>
            </a:r>
            <a:r>
              <a:rPr sz="1600" b="1" spc="20" dirty="0">
                <a:solidFill>
                  <a:srgbClr val="3B3B3B"/>
                </a:solidFill>
                <a:latin typeface="Calibri"/>
                <a:cs typeface="Calibri"/>
              </a:rPr>
              <a:t> </a:t>
            </a:r>
            <a:r>
              <a:rPr sz="1600" b="1" spc="-5" dirty="0">
                <a:solidFill>
                  <a:srgbClr val="3B3B3B"/>
                </a:solidFill>
                <a:latin typeface="Calibri"/>
                <a:cs typeface="Calibri"/>
              </a:rPr>
              <a:t>handler </a:t>
            </a:r>
            <a:r>
              <a:rPr sz="1600" b="1" spc="-345" dirty="0">
                <a:solidFill>
                  <a:srgbClr val="3B3B3B"/>
                </a:solidFill>
                <a:latin typeface="Calibri"/>
                <a:cs typeface="Calibri"/>
              </a:rPr>
              <a:t> </a:t>
            </a:r>
            <a:r>
              <a:rPr sz="1600" b="1" spc="-5" dirty="0">
                <a:solidFill>
                  <a:srgbClr val="3B3B3B"/>
                </a:solidFill>
                <a:latin typeface="Calibri"/>
                <a:cs typeface="Calibri"/>
              </a:rPr>
              <a:t>to Push</a:t>
            </a:r>
            <a:r>
              <a:rPr sz="1600" b="1" spc="15" dirty="0">
                <a:solidFill>
                  <a:srgbClr val="3B3B3B"/>
                </a:solidFill>
                <a:latin typeface="Calibri"/>
                <a:cs typeface="Calibri"/>
              </a:rPr>
              <a:t> </a:t>
            </a:r>
            <a:r>
              <a:rPr sz="1600" b="1" spc="-5" dirty="0">
                <a:solidFill>
                  <a:srgbClr val="3B3B3B"/>
                </a:solidFill>
                <a:latin typeface="Calibri"/>
                <a:cs typeface="Calibri"/>
              </a:rPr>
              <a:t>and Pop</a:t>
            </a:r>
            <a:r>
              <a:rPr sz="1600" b="1" dirty="0">
                <a:solidFill>
                  <a:srgbClr val="3B3B3B"/>
                </a:solidFill>
                <a:latin typeface="Calibri"/>
                <a:cs typeface="Calibri"/>
              </a:rPr>
              <a:t> </a:t>
            </a:r>
            <a:r>
              <a:rPr sz="1600" b="1" spc="-10" dirty="0">
                <a:solidFill>
                  <a:srgbClr val="3B3B3B"/>
                </a:solidFill>
                <a:latin typeface="Calibri"/>
                <a:cs typeface="Calibri"/>
              </a:rPr>
              <a:t>register</a:t>
            </a:r>
            <a:r>
              <a:rPr sz="1600" b="1" spc="5" dirty="0">
                <a:solidFill>
                  <a:srgbClr val="3B3B3B"/>
                </a:solidFill>
                <a:latin typeface="Calibri"/>
                <a:cs typeface="Calibri"/>
              </a:rPr>
              <a:t> </a:t>
            </a:r>
            <a:r>
              <a:rPr sz="1600" b="1" spc="-5" dirty="0">
                <a:solidFill>
                  <a:srgbClr val="3B3B3B"/>
                </a:solidFill>
                <a:latin typeface="Calibri"/>
                <a:cs typeface="Calibri"/>
              </a:rPr>
              <a:t>file</a:t>
            </a:r>
            <a:endParaRPr sz="1600">
              <a:latin typeface="Calibri"/>
              <a:cs typeface="Calibri"/>
            </a:endParaRPr>
          </a:p>
        </p:txBody>
      </p:sp>
      <p:sp>
        <p:nvSpPr>
          <p:cNvPr id="6" name="object 6"/>
          <p:cNvSpPr txBox="1"/>
          <p:nvPr/>
        </p:nvSpPr>
        <p:spPr>
          <a:xfrm>
            <a:off x="4964938" y="982472"/>
            <a:ext cx="6445885" cy="514350"/>
          </a:xfrm>
          <a:prstGeom prst="rect">
            <a:avLst/>
          </a:prstGeom>
        </p:spPr>
        <p:txBody>
          <a:bodyPr vert="horz" wrap="square" lIns="0" tIns="10795" rIns="0" bIns="0" rtlCol="0">
            <a:spAutoFit/>
          </a:bodyPr>
          <a:lstStyle/>
          <a:p>
            <a:pPr marL="12700" marR="5080">
              <a:lnSpc>
                <a:spcPct val="100600"/>
              </a:lnSpc>
              <a:spcBef>
                <a:spcPts val="85"/>
              </a:spcBef>
            </a:pPr>
            <a:r>
              <a:rPr sz="1600" b="1" spc="-5" dirty="0">
                <a:solidFill>
                  <a:srgbClr val="3B3B3B"/>
                </a:solidFill>
                <a:latin typeface="Calibri"/>
                <a:cs typeface="Calibri"/>
              </a:rPr>
              <a:t>C</a:t>
            </a:r>
            <a:r>
              <a:rPr sz="1600" b="1" dirty="0">
                <a:solidFill>
                  <a:srgbClr val="3B3B3B"/>
                </a:solidFill>
                <a:latin typeface="Calibri"/>
                <a:cs typeface="Calibri"/>
              </a:rPr>
              <a:t> </a:t>
            </a:r>
            <a:r>
              <a:rPr sz="1600" b="1" spc="-10" dirty="0">
                <a:solidFill>
                  <a:srgbClr val="3B3B3B"/>
                </a:solidFill>
                <a:latin typeface="Calibri"/>
                <a:cs typeface="Calibri"/>
              </a:rPr>
              <a:t>Code</a:t>
            </a:r>
            <a:r>
              <a:rPr sz="1600" b="1" spc="5" dirty="0">
                <a:solidFill>
                  <a:srgbClr val="3B3B3B"/>
                </a:solidFill>
                <a:latin typeface="Calibri"/>
                <a:cs typeface="Calibri"/>
              </a:rPr>
              <a:t> </a:t>
            </a:r>
            <a:r>
              <a:rPr sz="1600" b="1" spc="-5" dirty="0">
                <a:solidFill>
                  <a:srgbClr val="3B3B3B"/>
                </a:solidFill>
                <a:latin typeface="Calibri"/>
                <a:cs typeface="Calibri"/>
              </a:rPr>
              <a:t>Handler</a:t>
            </a:r>
            <a:r>
              <a:rPr sz="1600" b="1" spc="25" dirty="0">
                <a:solidFill>
                  <a:srgbClr val="3B3B3B"/>
                </a:solidFill>
                <a:latin typeface="Calibri"/>
                <a:cs typeface="Calibri"/>
              </a:rPr>
              <a:t> </a:t>
            </a:r>
            <a:r>
              <a:rPr sz="1600" b="1" spc="-10" dirty="0">
                <a:solidFill>
                  <a:srgbClr val="3B3B3B"/>
                </a:solidFill>
                <a:latin typeface="Calibri"/>
                <a:cs typeface="Calibri"/>
              </a:rPr>
              <a:t>determines</a:t>
            </a:r>
            <a:r>
              <a:rPr sz="1600" b="1" spc="25" dirty="0">
                <a:solidFill>
                  <a:srgbClr val="3B3B3B"/>
                </a:solidFill>
                <a:latin typeface="Calibri"/>
                <a:cs typeface="Calibri"/>
              </a:rPr>
              <a:t> </a:t>
            </a:r>
            <a:r>
              <a:rPr sz="1600" b="1" spc="-5" dirty="0">
                <a:solidFill>
                  <a:srgbClr val="3B3B3B"/>
                </a:solidFill>
                <a:latin typeface="Calibri"/>
                <a:cs typeface="Calibri"/>
              </a:rPr>
              <a:t>interrupt</a:t>
            </a:r>
            <a:r>
              <a:rPr sz="1600" b="1" spc="35" dirty="0">
                <a:solidFill>
                  <a:srgbClr val="3B3B3B"/>
                </a:solidFill>
                <a:latin typeface="Calibri"/>
                <a:cs typeface="Calibri"/>
              </a:rPr>
              <a:t> </a:t>
            </a:r>
            <a:r>
              <a:rPr sz="1600" b="1" spc="-5" dirty="0">
                <a:solidFill>
                  <a:srgbClr val="3B3B3B"/>
                </a:solidFill>
                <a:latin typeface="Calibri"/>
                <a:cs typeface="Calibri"/>
              </a:rPr>
              <a:t>cause</a:t>
            </a:r>
            <a:r>
              <a:rPr sz="1600" b="1" spc="5" dirty="0">
                <a:solidFill>
                  <a:srgbClr val="3B3B3B"/>
                </a:solidFill>
                <a:latin typeface="Calibri"/>
                <a:cs typeface="Calibri"/>
              </a:rPr>
              <a:t> </a:t>
            </a:r>
            <a:r>
              <a:rPr sz="1600" b="1" spc="-5" dirty="0">
                <a:solidFill>
                  <a:srgbClr val="3B3B3B"/>
                </a:solidFill>
                <a:latin typeface="Calibri"/>
                <a:cs typeface="Calibri"/>
              </a:rPr>
              <a:t>and</a:t>
            </a:r>
            <a:r>
              <a:rPr sz="1600" b="1" spc="5" dirty="0">
                <a:solidFill>
                  <a:srgbClr val="3B3B3B"/>
                </a:solidFill>
                <a:latin typeface="Calibri"/>
                <a:cs typeface="Calibri"/>
              </a:rPr>
              <a:t> </a:t>
            </a:r>
            <a:r>
              <a:rPr sz="1600" b="1" spc="-10" dirty="0">
                <a:solidFill>
                  <a:srgbClr val="3B3B3B"/>
                </a:solidFill>
                <a:latin typeface="Calibri"/>
                <a:cs typeface="Calibri"/>
              </a:rPr>
              <a:t>branches</a:t>
            </a:r>
            <a:r>
              <a:rPr sz="1600" b="1" spc="40" dirty="0">
                <a:solidFill>
                  <a:srgbClr val="3B3B3B"/>
                </a:solidFill>
                <a:latin typeface="Calibri"/>
                <a:cs typeface="Calibri"/>
              </a:rPr>
              <a:t> </a:t>
            </a:r>
            <a:r>
              <a:rPr sz="1600" b="1" spc="-5" dirty="0">
                <a:solidFill>
                  <a:srgbClr val="3B3B3B"/>
                </a:solidFill>
                <a:latin typeface="Calibri"/>
                <a:cs typeface="Calibri"/>
              </a:rPr>
              <a:t>to</a:t>
            </a:r>
            <a:r>
              <a:rPr sz="1600" b="1" spc="5" dirty="0">
                <a:solidFill>
                  <a:srgbClr val="3B3B3B"/>
                </a:solidFill>
                <a:latin typeface="Calibri"/>
                <a:cs typeface="Calibri"/>
              </a:rPr>
              <a:t> </a:t>
            </a:r>
            <a:r>
              <a:rPr sz="1600" b="1" spc="-5" dirty="0">
                <a:solidFill>
                  <a:srgbClr val="3B3B3B"/>
                </a:solidFill>
                <a:latin typeface="Calibri"/>
                <a:cs typeface="Calibri"/>
              </a:rPr>
              <a:t>the</a:t>
            </a:r>
            <a:r>
              <a:rPr sz="1600" b="1" spc="5" dirty="0">
                <a:solidFill>
                  <a:srgbClr val="3B3B3B"/>
                </a:solidFill>
                <a:latin typeface="Calibri"/>
                <a:cs typeface="Calibri"/>
              </a:rPr>
              <a:t> </a:t>
            </a:r>
            <a:r>
              <a:rPr sz="1600" b="1" spc="-5" dirty="0">
                <a:solidFill>
                  <a:srgbClr val="3B3B3B"/>
                </a:solidFill>
                <a:latin typeface="Calibri"/>
                <a:cs typeface="Calibri"/>
              </a:rPr>
              <a:t>appropriate </a:t>
            </a:r>
            <a:r>
              <a:rPr sz="1600" b="1" spc="-350" dirty="0">
                <a:solidFill>
                  <a:srgbClr val="3B3B3B"/>
                </a:solidFill>
                <a:latin typeface="Calibri"/>
                <a:cs typeface="Calibri"/>
              </a:rPr>
              <a:t> </a:t>
            </a:r>
            <a:r>
              <a:rPr sz="1600" b="1" spc="-5" dirty="0">
                <a:solidFill>
                  <a:srgbClr val="3B3B3B"/>
                </a:solidFill>
                <a:latin typeface="Calibri"/>
                <a:cs typeface="Calibri"/>
              </a:rPr>
              <a:t>function</a:t>
            </a:r>
            <a:endParaRPr sz="1600">
              <a:latin typeface="Calibri"/>
              <a:cs typeface="Calibri"/>
            </a:endParaRPr>
          </a:p>
        </p:txBody>
      </p:sp>
      <p:sp>
        <p:nvSpPr>
          <p:cNvPr id="7" name="object 7"/>
          <p:cNvSpPr/>
          <p:nvPr/>
        </p:nvSpPr>
        <p:spPr>
          <a:xfrm rot="192992">
            <a:off x="2407793" y="1772492"/>
            <a:ext cx="2557145" cy="2115185"/>
          </a:xfrm>
          <a:custGeom>
            <a:avLst/>
            <a:gdLst/>
            <a:ahLst/>
            <a:cxnLst/>
            <a:rect l="l" t="t" r="r" b="b"/>
            <a:pathLst>
              <a:path w="2557145" h="2115185">
                <a:moveTo>
                  <a:pt x="2557018" y="0"/>
                </a:moveTo>
                <a:lnTo>
                  <a:pt x="2474087" y="19177"/>
                </a:lnTo>
                <a:lnTo>
                  <a:pt x="2494292" y="43637"/>
                </a:lnTo>
                <a:lnTo>
                  <a:pt x="1400797" y="947458"/>
                </a:lnTo>
                <a:lnTo>
                  <a:pt x="834593" y="369963"/>
                </a:lnTo>
                <a:lnTo>
                  <a:pt x="843788" y="360934"/>
                </a:lnTo>
                <a:lnTo>
                  <a:pt x="857250" y="347726"/>
                </a:lnTo>
                <a:lnTo>
                  <a:pt x="776732" y="320040"/>
                </a:lnTo>
                <a:lnTo>
                  <a:pt x="802894" y="401066"/>
                </a:lnTo>
                <a:lnTo>
                  <a:pt x="825487" y="378891"/>
                </a:lnTo>
                <a:lnTo>
                  <a:pt x="1390954" y="955598"/>
                </a:lnTo>
                <a:lnTo>
                  <a:pt x="0" y="2105279"/>
                </a:lnTo>
                <a:lnTo>
                  <a:pt x="8128" y="2115058"/>
                </a:lnTo>
                <a:lnTo>
                  <a:pt x="1399882" y="964704"/>
                </a:lnTo>
                <a:lnTo>
                  <a:pt x="2517648" y="2104644"/>
                </a:lnTo>
                <a:lnTo>
                  <a:pt x="2526665" y="2095754"/>
                </a:lnTo>
                <a:lnTo>
                  <a:pt x="1409725" y="956576"/>
                </a:lnTo>
                <a:lnTo>
                  <a:pt x="2502395" y="53428"/>
                </a:lnTo>
                <a:lnTo>
                  <a:pt x="2522601" y="77851"/>
                </a:lnTo>
                <a:lnTo>
                  <a:pt x="2541295" y="35560"/>
                </a:lnTo>
                <a:lnTo>
                  <a:pt x="2557018" y="0"/>
                </a:lnTo>
                <a:close/>
              </a:path>
            </a:pathLst>
          </a:custGeom>
          <a:solidFill>
            <a:srgbClr val="4B555E"/>
          </a:solidFill>
        </p:spPr>
        <p:txBody>
          <a:bodyPr wrap="square" lIns="0" tIns="0" rIns="0" bIns="0" rtlCol="0"/>
          <a:lstStyle/>
          <a:p>
            <a:endParaRPr/>
          </a:p>
        </p:txBody>
      </p:sp>
      <p:sp>
        <p:nvSpPr>
          <p:cNvPr id="8" name="object 8"/>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lnSpc>
                  <a:spcPct val="100000"/>
                </a:lnSpc>
                <a:spcBef>
                  <a:spcPts val="5"/>
                </a:spcBef>
              </a:pPr>
              <a:t>89</a:t>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695DB-ABBD-2276-B87B-DE144BF00D5F}"/>
              </a:ext>
            </a:extLst>
          </p:cNvPr>
          <p:cNvSpPr>
            <a:spLocks noGrp="1"/>
          </p:cNvSpPr>
          <p:nvPr>
            <p:ph type="title"/>
          </p:nvPr>
        </p:nvSpPr>
        <p:spPr/>
        <p:txBody>
          <a:bodyPr/>
          <a:lstStyle/>
          <a:p>
            <a:r>
              <a:rPr lang="en-US" dirty="0"/>
              <a:t>Advantage of RISC V</a:t>
            </a:r>
          </a:p>
        </p:txBody>
      </p:sp>
      <p:sp>
        <p:nvSpPr>
          <p:cNvPr id="3" name="Content Placeholder 2">
            <a:extLst>
              <a:ext uri="{FF2B5EF4-FFF2-40B4-BE49-F238E27FC236}">
                <a16:creationId xmlns:a16="http://schemas.microsoft.com/office/drawing/2014/main" id="{3C360AE8-5C03-37B9-E2D3-DF08A7DC5487}"/>
              </a:ext>
            </a:extLst>
          </p:cNvPr>
          <p:cNvSpPr>
            <a:spLocks noGrp="1"/>
          </p:cNvSpPr>
          <p:nvPr>
            <p:ph idx="1"/>
          </p:nvPr>
        </p:nvSpPr>
        <p:spPr/>
        <p:txBody>
          <a:bodyPr>
            <a:normAutofit fontScale="92500" lnSpcReduction="10000"/>
          </a:bodyPr>
          <a:lstStyle/>
          <a:p>
            <a:pPr marL="0" indent="0">
              <a:buNone/>
            </a:pPr>
            <a:r>
              <a:rPr lang="en-US" dirty="0"/>
              <a:t>The 3 main advantages of RISC-V</a:t>
            </a:r>
          </a:p>
          <a:p>
            <a:r>
              <a:rPr lang="en-US" b="1" dirty="0">
                <a:solidFill>
                  <a:schemeClr val="accent1"/>
                </a:solidFill>
              </a:rPr>
              <a:t>Flexibility</a:t>
            </a:r>
            <a:r>
              <a:rPr lang="en-US" dirty="0"/>
              <a:t>: RISC-V offers a unique set of features that allow users to customize and optimize both software and hardware for specific use cases, resulting in faster development cycles and better design tradeoffs for performance, power and area. </a:t>
            </a:r>
          </a:p>
          <a:p>
            <a:r>
              <a:rPr lang="en-US" b="1" dirty="0">
                <a:solidFill>
                  <a:schemeClr val="accent1"/>
                </a:solidFill>
              </a:rPr>
              <a:t>Control</a:t>
            </a:r>
            <a:r>
              <a:rPr lang="en-US" dirty="0"/>
              <a:t>: This open ISA provides designers and developers with greater control over their computing environments, allowing them to fine-tune their systems without relying on third parties or incurring additional license fees associated with proprietary architectures. </a:t>
            </a:r>
          </a:p>
          <a:p>
            <a:r>
              <a:rPr lang="en-US" b="1" dirty="0">
                <a:solidFill>
                  <a:schemeClr val="accent1"/>
                </a:solidFill>
              </a:rPr>
              <a:t>Visibility</a:t>
            </a:r>
            <a:r>
              <a:rPr lang="en-US" dirty="0"/>
              <a:t>: The open-standard nature of RISC-V also means that developers have more visibility into the codebase, making it easier to understand the roadmap and identify potential security risks before they become an issue. </a:t>
            </a:r>
          </a:p>
        </p:txBody>
      </p:sp>
    </p:spTree>
    <p:extLst>
      <p:ext uri="{BB962C8B-B14F-4D97-AF65-F5344CB8AC3E}">
        <p14:creationId xmlns:p14="http://schemas.microsoft.com/office/powerpoint/2010/main" val="28163062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6622" y="1336675"/>
            <a:ext cx="5033645" cy="636270"/>
          </a:xfrm>
          <a:prstGeom prst="rect">
            <a:avLst/>
          </a:prstGeom>
        </p:spPr>
        <p:txBody>
          <a:bodyPr vert="horz" wrap="square" lIns="0" tIns="13335" rIns="0" bIns="0" rtlCol="0">
            <a:spAutoFit/>
          </a:bodyPr>
          <a:lstStyle/>
          <a:p>
            <a:pPr marL="469265" indent="-457200">
              <a:lnSpc>
                <a:spcPct val="100000"/>
              </a:lnSpc>
              <a:spcBef>
                <a:spcPts val="105"/>
              </a:spcBef>
              <a:buFont typeface="Arial MT"/>
              <a:buChar char="•"/>
              <a:tabLst>
                <a:tab pos="469265" algn="l"/>
                <a:tab pos="469900" algn="l"/>
              </a:tabLst>
            </a:pPr>
            <a:r>
              <a:rPr sz="2000" b="1" dirty="0">
                <a:solidFill>
                  <a:srgbClr val="3B3B3B"/>
                </a:solidFill>
                <a:latin typeface="Calibri"/>
                <a:cs typeface="Calibri"/>
              </a:rPr>
              <a:t>Pushing</a:t>
            </a:r>
            <a:r>
              <a:rPr sz="2000" b="1" spc="-45" dirty="0">
                <a:solidFill>
                  <a:srgbClr val="3B3B3B"/>
                </a:solidFill>
                <a:latin typeface="Calibri"/>
                <a:cs typeface="Calibri"/>
              </a:rPr>
              <a:t> </a:t>
            </a:r>
            <a:r>
              <a:rPr sz="2000" b="1" dirty="0">
                <a:solidFill>
                  <a:srgbClr val="3B3B3B"/>
                </a:solidFill>
                <a:latin typeface="Calibri"/>
                <a:cs typeface="Calibri"/>
              </a:rPr>
              <a:t>and</a:t>
            </a:r>
            <a:r>
              <a:rPr sz="2000" b="1" spc="-20" dirty="0">
                <a:solidFill>
                  <a:srgbClr val="3B3B3B"/>
                </a:solidFill>
                <a:latin typeface="Calibri"/>
                <a:cs typeface="Calibri"/>
              </a:rPr>
              <a:t> </a:t>
            </a:r>
            <a:r>
              <a:rPr sz="2000" b="1" dirty="0">
                <a:solidFill>
                  <a:srgbClr val="3B3B3B"/>
                </a:solidFill>
                <a:latin typeface="Calibri"/>
                <a:cs typeface="Calibri"/>
              </a:rPr>
              <a:t>Popping</a:t>
            </a:r>
            <a:r>
              <a:rPr sz="2000" b="1" spc="-45" dirty="0">
                <a:solidFill>
                  <a:srgbClr val="3B3B3B"/>
                </a:solidFill>
                <a:latin typeface="Calibri"/>
                <a:cs typeface="Calibri"/>
              </a:rPr>
              <a:t> </a:t>
            </a:r>
            <a:r>
              <a:rPr sz="2000" b="1" dirty="0">
                <a:solidFill>
                  <a:srgbClr val="3B3B3B"/>
                </a:solidFill>
                <a:latin typeface="Calibri"/>
                <a:cs typeface="Calibri"/>
              </a:rPr>
              <a:t>Registers</a:t>
            </a:r>
            <a:r>
              <a:rPr sz="2000" b="1" spc="-20" dirty="0">
                <a:solidFill>
                  <a:srgbClr val="3B3B3B"/>
                </a:solidFill>
                <a:latin typeface="Calibri"/>
                <a:cs typeface="Calibri"/>
              </a:rPr>
              <a:t> </a:t>
            </a:r>
            <a:r>
              <a:rPr sz="2000" b="1" dirty="0">
                <a:solidFill>
                  <a:srgbClr val="3B3B3B"/>
                </a:solidFill>
                <a:latin typeface="Calibri"/>
                <a:cs typeface="Calibri"/>
              </a:rPr>
              <a:t>in</a:t>
            </a:r>
            <a:r>
              <a:rPr sz="2000" b="1" spc="-15" dirty="0">
                <a:solidFill>
                  <a:srgbClr val="3B3B3B"/>
                </a:solidFill>
                <a:latin typeface="Calibri"/>
                <a:cs typeface="Calibri"/>
              </a:rPr>
              <a:t> </a:t>
            </a:r>
            <a:r>
              <a:rPr sz="2000" b="1" dirty="0">
                <a:solidFill>
                  <a:srgbClr val="3B3B3B"/>
                </a:solidFill>
                <a:latin typeface="Calibri"/>
                <a:cs typeface="Calibri"/>
              </a:rPr>
              <a:t>Assembly</a:t>
            </a:r>
            <a:endParaRPr sz="2000">
              <a:latin typeface="Calibri"/>
              <a:cs typeface="Calibri"/>
            </a:endParaRPr>
          </a:p>
          <a:p>
            <a:pPr marL="469265">
              <a:lnSpc>
                <a:spcPct val="100000"/>
              </a:lnSpc>
            </a:pPr>
            <a:r>
              <a:rPr sz="2000" b="1" dirty="0">
                <a:solidFill>
                  <a:srgbClr val="3B3B3B"/>
                </a:solidFill>
                <a:latin typeface="Calibri"/>
                <a:cs typeface="Calibri"/>
              </a:rPr>
              <a:t>is</a:t>
            </a:r>
            <a:r>
              <a:rPr sz="2000" b="1" spc="-35" dirty="0">
                <a:solidFill>
                  <a:srgbClr val="3B3B3B"/>
                </a:solidFill>
                <a:latin typeface="Calibri"/>
                <a:cs typeface="Calibri"/>
              </a:rPr>
              <a:t> </a:t>
            </a:r>
            <a:r>
              <a:rPr sz="2000" b="1" dirty="0">
                <a:solidFill>
                  <a:srgbClr val="3B3B3B"/>
                </a:solidFill>
                <a:latin typeface="Calibri"/>
                <a:cs typeface="Calibri"/>
              </a:rPr>
              <a:t>a</a:t>
            </a:r>
            <a:r>
              <a:rPr sz="2000" b="1" spc="-35" dirty="0">
                <a:solidFill>
                  <a:srgbClr val="3B3B3B"/>
                </a:solidFill>
                <a:latin typeface="Calibri"/>
                <a:cs typeface="Calibri"/>
              </a:rPr>
              <a:t> </a:t>
            </a:r>
            <a:r>
              <a:rPr sz="2000" b="1" dirty="0">
                <a:solidFill>
                  <a:srgbClr val="3B3B3B"/>
                </a:solidFill>
                <a:latin typeface="Calibri"/>
                <a:cs typeface="Calibri"/>
              </a:rPr>
              <a:t>pain</a:t>
            </a:r>
            <a:endParaRPr sz="2000">
              <a:latin typeface="Calibri"/>
              <a:cs typeface="Calibri"/>
            </a:endParaRPr>
          </a:p>
        </p:txBody>
      </p:sp>
      <p:sp>
        <p:nvSpPr>
          <p:cNvPr id="8" name="object 8"/>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lnSpc>
                  <a:spcPct val="100000"/>
                </a:lnSpc>
                <a:spcBef>
                  <a:spcPts val="5"/>
                </a:spcBef>
              </a:pPr>
              <a:t>90</a:t>
            </a:fld>
            <a:endParaRPr dirty="0"/>
          </a:p>
        </p:txBody>
      </p:sp>
      <p:sp>
        <p:nvSpPr>
          <p:cNvPr id="3" name="object 3"/>
          <p:cNvSpPr txBox="1"/>
          <p:nvPr/>
        </p:nvSpPr>
        <p:spPr>
          <a:xfrm>
            <a:off x="966622" y="2353437"/>
            <a:ext cx="4832985" cy="941069"/>
          </a:xfrm>
          <a:prstGeom prst="rect">
            <a:avLst/>
          </a:prstGeom>
        </p:spPr>
        <p:txBody>
          <a:bodyPr vert="horz" wrap="square" lIns="0" tIns="13335" rIns="0" bIns="0" rtlCol="0">
            <a:spAutoFit/>
          </a:bodyPr>
          <a:lstStyle/>
          <a:p>
            <a:pPr marL="469265" marR="5080" indent="-457200">
              <a:lnSpc>
                <a:spcPct val="100000"/>
              </a:lnSpc>
              <a:spcBef>
                <a:spcPts val="105"/>
              </a:spcBef>
              <a:buFont typeface="Arial MT"/>
              <a:buChar char="•"/>
              <a:tabLst>
                <a:tab pos="469265" algn="l"/>
                <a:tab pos="469900" algn="l"/>
              </a:tabLst>
            </a:pPr>
            <a:r>
              <a:rPr sz="2000" b="1" dirty="0">
                <a:solidFill>
                  <a:srgbClr val="3B3B3B"/>
                </a:solidFill>
                <a:latin typeface="Calibri"/>
                <a:cs typeface="Calibri"/>
              </a:rPr>
              <a:t>The</a:t>
            </a:r>
            <a:r>
              <a:rPr sz="2000" b="1" spc="-25" dirty="0">
                <a:solidFill>
                  <a:srgbClr val="3B3B3B"/>
                </a:solidFill>
                <a:latin typeface="Calibri"/>
                <a:cs typeface="Calibri"/>
              </a:rPr>
              <a:t> </a:t>
            </a:r>
            <a:r>
              <a:rPr sz="2000" b="1" i="1" dirty="0">
                <a:solidFill>
                  <a:srgbClr val="3B3B3B"/>
                </a:solidFill>
                <a:latin typeface="Calibri"/>
                <a:cs typeface="Calibri"/>
              </a:rPr>
              <a:t>interrupt</a:t>
            </a:r>
            <a:r>
              <a:rPr sz="2000" b="1" i="1" spc="-55" dirty="0">
                <a:solidFill>
                  <a:srgbClr val="3B3B3B"/>
                </a:solidFill>
                <a:latin typeface="Calibri"/>
                <a:cs typeface="Calibri"/>
              </a:rPr>
              <a:t> </a:t>
            </a:r>
            <a:r>
              <a:rPr sz="2000" b="1" dirty="0">
                <a:solidFill>
                  <a:srgbClr val="3B3B3B"/>
                </a:solidFill>
                <a:latin typeface="Calibri"/>
                <a:cs typeface="Calibri"/>
              </a:rPr>
              <a:t>attribute</a:t>
            </a:r>
            <a:r>
              <a:rPr sz="2000" b="1" spc="-40" dirty="0">
                <a:solidFill>
                  <a:srgbClr val="3B3B3B"/>
                </a:solidFill>
                <a:latin typeface="Calibri"/>
                <a:cs typeface="Calibri"/>
              </a:rPr>
              <a:t> </a:t>
            </a:r>
            <a:r>
              <a:rPr sz="2000" b="1" spc="-5" dirty="0">
                <a:solidFill>
                  <a:srgbClr val="3B3B3B"/>
                </a:solidFill>
                <a:latin typeface="Calibri"/>
                <a:cs typeface="Calibri"/>
              </a:rPr>
              <a:t>was </a:t>
            </a:r>
            <a:r>
              <a:rPr sz="2000" b="1" dirty="0">
                <a:solidFill>
                  <a:srgbClr val="3B3B3B"/>
                </a:solidFill>
                <a:latin typeface="Calibri"/>
                <a:cs typeface="Calibri"/>
              </a:rPr>
              <a:t>added</a:t>
            </a:r>
            <a:r>
              <a:rPr sz="2000" b="1" spc="-25" dirty="0">
                <a:solidFill>
                  <a:srgbClr val="3B3B3B"/>
                </a:solidFill>
                <a:latin typeface="Calibri"/>
                <a:cs typeface="Calibri"/>
              </a:rPr>
              <a:t> </a:t>
            </a:r>
            <a:r>
              <a:rPr sz="2000" b="1" dirty="0">
                <a:solidFill>
                  <a:srgbClr val="3B3B3B"/>
                </a:solidFill>
                <a:latin typeface="Calibri"/>
                <a:cs typeface="Calibri"/>
              </a:rPr>
              <a:t>to</a:t>
            </a:r>
            <a:r>
              <a:rPr sz="2000" b="1" spc="-20" dirty="0">
                <a:solidFill>
                  <a:srgbClr val="3B3B3B"/>
                </a:solidFill>
                <a:latin typeface="Calibri"/>
                <a:cs typeface="Calibri"/>
              </a:rPr>
              <a:t> </a:t>
            </a:r>
            <a:r>
              <a:rPr sz="2000" b="1" spc="-5" dirty="0">
                <a:solidFill>
                  <a:srgbClr val="3B3B3B"/>
                </a:solidFill>
                <a:latin typeface="Calibri"/>
                <a:cs typeface="Calibri"/>
              </a:rPr>
              <a:t>GCC </a:t>
            </a:r>
            <a:r>
              <a:rPr sz="2000" b="1" spc="-434" dirty="0">
                <a:solidFill>
                  <a:srgbClr val="3B3B3B"/>
                </a:solidFill>
                <a:latin typeface="Calibri"/>
                <a:cs typeface="Calibri"/>
              </a:rPr>
              <a:t> </a:t>
            </a:r>
            <a:r>
              <a:rPr sz="2000" b="1" dirty="0">
                <a:solidFill>
                  <a:srgbClr val="3B3B3B"/>
                </a:solidFill>
                <a:latin typeface="Calibri"/>
                <a:cs typeface="Calibri"/>
              </a:rPr>
              <a:t>to </a:t>
            </a:r>
            <a:r>
              <a:rPr sz="2000" b="1" spc="-5" dirty="0">
                <a:solidFill>
                  <a:srgbClr val="3B3B3B"/>
                </a:solidFill>
                <a:latin typeface="Calibri"/>
                <a:cs typeface="Calibri"/>
              </a:rPr>
              <a:t>facilitate </a:t>
            </a:r>
            <a:r>
              <a:rPr sz="2000" b="1" dirty="0">
                <a:solidFill>
                  <a:srgbClr val="3B3B3B"/>
                </a:solidFill>
                <a:latin typeface="Calibri"/>
                <a:cs typeface="Calibri"/>
              </a:rPr>
              <a:t>interrupt handlers </a:t>
            </a:r>
            <a:r>
              <a:rPr sz="2000" b="1" spc="-5" dirty="0">
                <a:solidFill>
                  <a:srgbClr val="3B3B3B"/>
                </a:solidFill>
                <a:latin typeface="Calibri"/>
                <a:cs typeface="Calibri"/>
              </a:rPr>
              <a:t>written </a:t>
            </a:r>
            <a:r>
              <a:rPr sz="2000" b="1" dirty="0">
                <a:solidFill>
                  <a:srgbClr val="3B3B3B"/>
                </a:solidFill>
                <a:latin typeface="Calibri"/>
                <a:cs typeface="Calibri"/>
              </a:rPr>
              <a:t> </a:t>
            </a:r>
            <a:r>
              <a:rPr sz="2000" b="1" spc="-5" dirty="0">
                <a:solidFill>
                  <a:srgbClr val="3B3B3B"/>
                </a:solidFill>
                <a:latin typeface="Calibri"/>
                <a:cs typeface="Calibri"/>
              </a:rPr>
              <a:t>entirely</a:t>
            </a:r>
            <a:r>
              <a:rPr sz="2000" b="1" spc="-15" dirty="0">
                <a:solidFill>
                  <a:srgbClr val="3B3B3B"/>
                </a:solidFill>
                <a:latin typeface="Calibri"/>
                <a:cs typeface="Calibri"/>
              </a:rPr>
              <a:t> </a:t>
            </a:r>
            <a:r>
              <a:rPr sz="2000" b="1" dirty="0">
                <a:solidFill>
                  <a:srgbClr val="3B3B3B"/>
                </a:solidFill>
                <a:latin typeface="Calibri"/>
                <a:cs typeface="Calibri"/>
              </a:rPr>
              <a:t>in</a:t>
            </a:r>
            <a:r>
              <a:rPr sz="2000" b="1" spc="-10" dirty="0">
                <a:solidFill>
                  <a:srgbClr val="3B3B3B"/>
                </a:solidFill>
                <a:latin typeface="Calibri"/>
                <a:cs typeface="Calibri"/>
              </a:rPr>
              <a:t> </a:t>
            </a:r>
            <a:r>
              <a:rPr sz="2000" b="1" dirty="0">
                <a:solidFill>
                  <a:srgbClr val="3B3B3B"/>
                </a:solidFill>
                <a:latin typeface="Calibri"/>
                <a:cs typeface="Calibri"/>
              </a:rPr>
              <a:t>C</a:t>
            </a:r>
            <a:endParaRPr sz="2000">
              <a:latin typeface="Calibri"/>
              <a:cs typeface="Calibri"/>
            </a:endParaRPr>
          </a:p>
        </p:txBody>
      </p:sp>
      <p:sp>
        <p:nvSpPr>
          <p:cNvPr id="4" name="object 4"/>
          <p:cNvSpPr txBox="1"/>
          <p:nvPr/>
        </p:nvSpPr>
        <p:spPr>
          <a:xfrm>
            <a:off x="1576197" y="3320034"/>
            <a:ext cx="4444365" cy="1499870"/>
          </a:xfrm>
          <a:prstGeom prst="rect">
            <a:avLst/>
          </a:prstGeom>
        </p:spPr>
        <p:txBody>
          <a:bodyPr vert="horz" wrap="square" lIns="0" tIns="12700" rIns="0" bIns="0" rtlCol="0">
            <a:spAutoFit/>
          </a:bodyPr>
          <a:lstStyle/>
          <a:p>
            <a:pPr marL="393700" marR="422909" indent="-381000">
              <a:lnSpc>
                <a:spcPct val="100000"/>
              </a:lnSpc>
              <a:spcBef>
                <a:spcPts val="100"/>
              </a:spcBef>
              <a:buFont typeface="Arial MT"/>
              <a:buChar char="–"/>
              <a:tabLst>
                <a:tab pos="393065" algn="l"/>
                <a:tab pos="393700" algn="l"/>
              </a:tabLst>
            </a:pPr>
            <a:r>
              <a:rPr sz="1800" spc="-5" dirty="0">
                <a:solidFill>
                  <a:srgbClr val="797979"/>
                </a:solidFill>
                <a:latin typeface="Calibri"/>
                <a:cs typeface="Calibri"/>
              </a:rPr>
              <a:t>Interrupt functions only saves/restores </a:t>
            </a:r>
            <a:r>
              <a:rPr sz="1800" spc="-395" dirty="0">
                <a:solidFill>
                  <a:srgbClr val="797979"/>
                </a:solidFill>
                <a:latin typeface="Calibri"/>
                <a:cs typeface="Calibri"/>
              </a:rPr>
              <a:t> </a:t>
            </a:r>
            <a:r>
              <a:rPr sz="1800" spc="-5" dirty="0">
                <a:solidFill>
                  <a:srgbClr val="797979"/>
                </a:solidFill>
                <a:latin typeface="Calibri"/>
                <a:cs typeface="Calibri"/>
              </a:rPr>
              <a:t>necessary</a:t>
            </a:r>
            <a:r>
              <a:rPr sz="1800" spc="-20" dirty="0">
                <a:solidFill>
                  <a:srgbClr val="797979"/>
                </a:solidFill>
                <a:latin typeface="Calibri"/>
                <a:cs typeface="Calibri"/>
              </a:rPr>
              <a:t> </a:t>
            </a:r>
            <a:r>
              <a:rPr sz="1800" dirty="0">
                <a:solidFill>
                  <a:srgbClr val="797979"/>
                </a:solidFill>
                <a:latin typeface="Calibri"/>
                <a:cs typeface="Calibri"/>
              </a:rPr>
              <a:t>registers</a:t>
            </a:r>
            <a:r>
              <a:rPr sz="1800" spc="-5" dirty="0">
                <a:solidFill>
                  <a:srgbClr val="797979"/>
                </a:solidFill>
                <a:latin typeface="Calibri"/>
                <a:cs typeface="Calibri"/>
              </a:rPr>
              <a:t> onto</a:t>
            </a:r>
            <a:r>
              <a:rPr sz="1800" spc="5" dirty="0">
                <a:solidFill>
                  <a:srgbClr val="797979"/>
                </a:solidFill>
                <a:latin typeface="Calibri"/>
                <a:cs typeface="Calibri"/>
              </a:rPr>
              <a:t> </a:t>
            </a:r>
            <a:r>
              <a:rPr sz="1800" dirty="0">
                <a:solidFill>
                  <a:srgbClr val="797979"/>
                </a:solidFill>
                <a:latin typeface="Calibri"/>
                <a:cs typeface="Calibri"/>
              </a:rPr>
              <a:t>the</a:t>
            </a:r>
            <a:r>
              <a:rPr sz="1800" spc="-5" dirty="0">
                <a:solidFill>
                  <a:srgbClr val="797979"/>
                </a:solidFill>
                <a:latin typeface="Calibri"/>
                <a:cs typeface="Calibri"/>
              </a:rPr>
              <a:t> stack</a:t>
            </a:r>
            <a:endParaRPr sz="1800">
              <a:latin typeface="Calibri"/>
              <a:cs typeface="Calibri"/>
            </a:endParaRPr>
          </a:p>
          <a:p>
            <a:pPr marL="393700" indent="-381000">
              <a:lnSpc>
                <a:spcPct val="100000"/>
              </a:lnSpc>
              <a:spcBef>
                <a:spcPts val="405"/>
              </a:spcBef>
              <a:buFont typeface="Arial MT"/>
              <a:buChar char="–"/>
              <a:tabLst>
                <a:tab pos="393065" algn="l"/>
                <a:tab pos="393700" algn="l"/>
              </a:tabLst>
            </a:pPr>
            <a:r>
              <a:rPr sz="1800" spc="-5" dirty="0">
                <a:solidFill>
                  <a:srgbClr val="797979"/>
                </a:solidFill>
                <a:latin typeface="Calibri"/>
                <a:cs typeface="Calibri"/>
              </a:rPr>
              <a:t>Align</a:t>
            </a:r>
            <a:r>
              <a:rPr sz="1800" dirty="0">
                <a:solidFill>
                  <a:srgbClr val="797979"/>
                </a:solidFill>
                <a:latin typeface="Calibri"/>
                <a:cs typeface="Calibri"/>
              </a:rPr>
              <a:t> </a:t>
            </a:r>
            <a:r>
              <a:rPr sz="1800" spc="-5" dirty="0">
                <a:solidFill>
                  <a:srgbClr val="797979"/>
                </a:solidFill>
                <a:latin typeface="Calibri"/>
                <a:cs typeface="Calibri"/>
              </a:rPr>
              <a:t>function</a:t>
            </a:r>
            <a:r>
              <a:rPr sz="1800" dirty="0">
                <a:solidFill>
                  <a:srgbClr val="797979"/>
                </a:solidFill>
                <a:latin typeface="Calibri"/>
                <a:cs typeface="Calibri"/>
              </a:rPr>
              <a:t> </a:t>
            </a:r>
            <a:r>
              <a:rPr sz="1800" spc="-5" dirty="0">
                <a:solidFill>
                  <a:srgbClr val="797979"/>
                </a:solidFill>
                <a:latin typeface="Calibri"/>
                <a:cs typeface="Calibri"/>
              </a:rPr>
              <a:t>on</a:t>
            </a:r>
            <a:r>
              <a:rPr sz="1800" dirty="0">
                <a:solidFill>
                  <a:srgbClr val="797979"/>
                </a:solidFill>
                <a:latin typeface="Calibri"/>
                <a:cs typeface="Calibri"/>
              </a:rPr>
              <a:t> an</a:t>
            </a:r>
            <a:r>
              <a:rPr sz="1800" spc="5" dirty="0">
                <a:solidFill>
                  <a:srgbClr val="797979"/>
                </a:solidFill>
                <a:latin typeface="Calibri"/>
                <a:cs typeface="Calibri"/>
              </a:rPr>
              <a:t> </a:t>
            </a:r>
            <a:r>
              <a:rPr sz="1800" dirty="0">
                <a:solidFill>
                  <a:srgbClr val="797979"/>
                </a:solidFill>
                <a:latin typeface="Calibri"/>
                <a:cs typeface="Calibri"/>
              </a:rPr>
              <a:t>8-byte</a:t>
            </a:r>
            <a:r>
              <a:rPr sz="1800" spc="-10" dirty="0">
                <a:solidFill>
                  <a:srgbClr val="797979"/>
                </a:solidFill>
                <a:latin typeface="Calibri"/>
                <a:cs typeface="Calibri"/>
              </a:rPr>
              <a:t> </a:t>
            </a:r>
            <a:r>
              <a:rPr sz="1800" spc="-5" dirty="0">
                <a:solidFill>
                  <a:srgbClr val="797979"/>
                </a:solidFill>
                <a:latin typeface="Calibri"/>
                <a:cs typeface="Calibri"/>
              </a:rPr>
              <a:t>boundary</a:t>
            </a:r>
            <a:endParaRPr sz="1800">
              <a:latin typeface="Calibri"/>
              <a:cs typeface="Calibri"/>
            </a:endParaRPr>
          </a:p>
          <a:p>
            <a:pPr marL="393700" indent="-381000">
              <a:lnSpc>
                <a:spcPct val="100000"/>
              </a:lnSpc>
              <a:spcBef>
                <a:spcPts val="395"/>
              </a:spcBef>
              <a:buFont typeface="Arial MT"/>
              <a:buChar char="–"/>
              <a:tabLst>
                <a:tab pos="393065" algn="l"/>
                <a:tab pos="393700" algn="l"/>
              </a:tabLst>
            </a:pPr>
            <a:r>
              <a:rPr sz="1800" spc="-5" dirty="0">
                <a:solidFill>
                  <a:srgbClr val="797979"/>
                </a:solidFill>
                <a:latin typeface="Calibri"/>
                <a:cs typeface="Calibri"/>
              </a:rPr>
              <a:t>Calles</a:t>
            </a:r>
            <a:r>
              <a:rPr sz="1800" spc="10" dirty="0">
                <a:solidFill>
                  <a:srgbClr val="797979"/>
                </a:solidFill>
                <a:latin typeface="Calibri"/>
                <a:cs typeface="Calibri"/>
              </a:rPr>
              <a:t> </a:t>
            </a:r>
            <a:r>
              <a:rPr sz="1800" spc="-5" dirty="0">
                <a:solidFill>
                  <a:srgbClr val="797979"/>
                </a:solidFill>
                <a:latin typeface="Calibri"/>
                <a:cs typeface="Calibri"/>
              </a:rPr>
              <a:t>MRET after</a:t>
            </a:r>
            <a:r>
              <a:rPr sz="1800" dirty="0">
                <a:solidFill>
                  <a:srgbClr val="797979"/>
                </a:solidFill>
                <a:latin typeface="Calibri"/>
                <a:cs typeface="Calibri"/>
              </a:rPr>
              <a:t> </a:t>
            </a:r>
            <a:r>
              <a:rPr sz="1800" spc="-5" dirty="0">
                <a:solidFill>
                  <a:srgbClr val="797979"/>
                </a:solidFill>
                <a:latin typeface="Calibri"/>
                <a:cs typeface="Calibri"/>
              </a:rPr>
              <a:t>popping</a:t>
            </a:r>
            <a:r>
              <a:rPr sz="1800" spc="20" dirty="0">
                <a:solidFill>
                  <a:srgbClr val="797979"/>
                </a:solidFill>
                <a:latin typeface="Calibri"/>
                <a:cs typeface="Calibri"/>
              </a:rPr>
              <a:t> </a:t>
            </a:r>
            <a:r>
              <a:rPr sz="1800" spc="-5" dirty="0">
                <a:solidFill>
                  <a:srgbClr val="797979"/>
                </a:solidFill>
                <a:latin typeface="Calibri"/>
                <a:cs typeface="Calibri"/>
              </a:rPr>
              <a:t>register</a:t>
            </a:r>
            <a:r>
              <a:rPr sz="1800" dirty="0">
                <a:solidFill>
                  <a:srgbClr val="797979"/>
                </a:solidFill>
                <a:latin typeface="Calibri"/>
                <a:cs typeface="Calibri"/>
              </a:rPr>
              <a:t> </a:t>
            </a:r>
            <a:r>
              <a:rPr sz="1800" spc="-10" dirty="0">
                <a:solidFill>
                  <a:srgbClr val="797979"/>
                </a:solidFill>
                <a:latin typeface="Calibri"/>
                <a:cs typeface="Calibri"/>
              </a:rPr>
              <a:t>file</a:t>
            </a:r>
            <a:r>
              <a:rPr sz="1800" spc="5" dirty="0">
                <a:solidFill>
                  <a:srgbClr val="797979"/>
                </a:solidFill>
                <a:latin typeface="Calibri"/>
                <a:cs typeface="Calibri"/>
              </a:rPr>
              <a:t> </a:t>
            </a:r>
            <a:r>
              <a:rPr sz="1800" spc="-5" dirty="0">
                <a:solidFill>
                  <a:srgbClr val="797979"/>
                </a:solidFill>
                <a:latin typeface="Calibri"/>
                <a:cs typeface="Calibri"/>
              </a:rPr>
              <a:t>back</a:t>
            </a:r>
            <a:endParaRPr sz="1800">
              <a:latin typeface="Calibri"/>
              <a:cs typeface="Calibri"/>
            </a:endParaRPr>
          </a:p>
          <a:p>
            <a:pPr marL="393700">
              <a:lnSpc>
                <a:spcPct val="100000"/>
              </a:lnSpc>
              <a:spcBef>
                <a:spcPts val="5"/>
              </a:spcBef>
            </a:pPr>
            <a:r>
              <a:rPr sz="1800" spc="-5" dirty="0">
                <a:solidFill>
                  <a:srgbClr val="797979"/>
                </a:solidFill>
                <a:latin typeface="Calibri"/>
                <a:cs typeface="Calibri"/>
              </a:rPr>
              <a:t>off</a:t>
            </a:r>
            <a:r>
              <a:rPr sz="1800" spc="-30" dirty="0">
                <a:solidFill>
                  <a:srgbClr val="797979"/>
                </a:solidFill>
                <a:latin typeface="Calibri"/>
                <a:cs typeface="Calibri"/>
              </a:rPr>
              <a:t> </a:t>
            </a:r>
            <a:r>
              <a:rPr sz="1800" dirty="0">
                <a:solidFill>
                  <a:srgbClr val="797979"/>
                </a:solidFill>
                <a:latin typeface="Calibri"/>
                <a:cs typeface="Calibri"/>
              </a:rPr>
              <a:t>the</a:t>
            </a:r>
            <a:r>
              <a:rPr sz="1800" spc="-15" dirty="0">
                <a:solidFill>
                  <a:srgbClr val="797979"/>
                </a:solidFill>
                <a:latin typeface="Calibri"/>
                <a:cs typeface="Calibri"/>
              </a:rPr>
              <a:t> </a:t>
            </a:r>
            <a:r>
              <a:rPr sz="1800" spc="-5" dirty="0">
                <a:solidFill>
                  <a:srgbClr val="797979"/>
                </a:solidFill>
                <a:latin typeface="Calibri"/>
                <a:cs typeface="Calibri"/>
              </a:rPr>
              <a:t>stack</a:t>
            </a:r>
            <a:endParaRPr sz="1800">
              <a:latin typeface="Calibri"/>
              <a:cs typeface="Calibri"/>
            </a:endParaRPr>
          </a:p>
        </p:txBody>
      </p:sp>
      <p:sp>
        <p:nvSpPr>
          <p:cNvPr id="5" name="object 5"/>
          <p:cNvSpPr txBox="1">
            <a:spLocks noGrp="1"/>
          </p:cNvSpPr>
          <p:nvPr>
            <p:ph type="title"/>
          </p:nvPr>
        </p:nvSpPr>
        <p:spPr>
          <a:xfrm>
            <a:off x="1053490" y="16870"/>
            <a:ext cx="6478526" cy="689932"/>
          </a:xfrm>
          <a:prstGeom prst="rect">
            <a:avLst/>
          </a:prstGeom>
        </p:spPr>
        <p:txBody>
          <a:bodyPr vert="horz" wrap="square" lIns="0" tIns="12700" rIns="0" bIns="0" rtlCol="0">
            <a:spAutoFit/>
          </a:bodyPr>
          <a:lstStyle/>
          <a:p>
            <a:pPr marL="12700">
              <a:lnSpc>
                <a:spcPct val="100000"/>
              </a:lnSpc>
              <a:spcBef>
                <a:spcPts val="100"/>
              </a:spcBef>
            </a:pPr>
            <a:r>
              <a:rPr spc="-55" dirty="0"/>
              <a:t>Compil</a:t>
            </a:r>
            <a:r>
              <a:rPr spc="-65" dirty="0"/>
              <a:t>e</a:t>
            </a:r>
            <a:r>
              <a:rPr spc="-160" dirty="0"/>
              <a:t>r</a:t>
            </a:r>
            <a:r>
              <a:rPr spc="-145" dirty="0"/>
              <a:t> </a:t>
            </a:r>
            <a:r>
              <a:rPr spc="-180" dirty="0"/>
              <a:t>Inte</a:t>
            </a:r>
            <a:r>
              <a:rPr spc="-160" dirty="0"/>
              <a:t>r</a:t>
            </a:r>
            <a:r>
              <a:rPr spc="-90" dirty="0"/>
              <a:t>r</a:t>
            </a:r>
            <a:r>
              <a:rPr spc="-140" dirty="0"/>
              <a:t>u</a:t>
            </a:r>
            <a:r>
              <a:rPr spc="-35" dirty="0"/>
              <a:t>pt</a:t>
            </a:r>
            <a:r>
              <a:rPr spc="-130" dirty="0"/>
              <a:t> </a:t>
            </a:r>
            <a:r>
              <a:rPr spc="-75" dirty="0"/>
              <a:t>Attr</a:t>
            </a:r>
            <a:r>
              <a:rPr spc="-55" dirty="0"/>
              <a:t>ib</a:t>
            </a:r>
            <a:r>
              <a:rPr spc="-90" dirty="0"/>
              <a:t>u</a:t>
            </a:r>
            <a:r>
              <a:rPr spc="-65" dirty="0"/>
              <a:t>te</a:t>
            </a:r>
          </a:p>
        </p:txBody>
      </p:sp>
      <p:sp>
        <p:nvSpPr>
          <p:cNvPr id="6" name="object 6"/>
          <p:cNvSpPr txBox="1"/>
          <p:nvPr/>
        </p:nvSpPr>
        <p:spPr>
          <a:xfrm>
            <a:off x="6655307" y="2129027"/>
            <a:ext cx="5325110" cy="4029710"/>
          </a:xfrm>
          <a:prstGeom prst="rect">
            <a:avLst/>
          </a:prstGeom>
          <a:ln w="9144">
            <a:solidFill>
              <a:srgbClr val="000000"/>
            </a:solidFill>
          </a:ln>
        </p:spPr>
        <p:txBody>
          <a:bodyPr vert="horz" wrap="square" lIns="0" tIns="8255" rIns="0" bIns="0" rtlCol="0">
            <a:spAutoFit/>
          </a:bodyPr>
          <a:lstStyle/>
          <a:p>
            <a:pPr marL="168910">
              <a:lnSpc>
                <a:spcPct val="100000"/>
              </a:lnSpc>
              <a:spcBef>
                <a:spcPts val="65"/>
              </a:spcBef>
            </a:pPr>
            <a:r>
              <a:rPr sz="1000" spc="-5" dirty="0">
                <a:solidFill>
                  <a:srgbClr val="6F2F9F"/>
                </a:solidFill>
                <a:latin typeface="Courier New"/>
                <a:cs typeface="Courier New"/>
              </a:rPr>
              <a:t>void</a:t>
            </a:r>
            <a:r>
              <a:rPr sz="1000" dirty="0">
                <a:solidFill>
                  <a:srgbClr val="6F2F9F"/>
                </a:solidFill>
                <a:latin typeface="Courier New"/>
                <a:cs typeface="Courier New"/>
              </a:rPr>
              <a:t> </a:t>
            </a:r>
            <a:r>
              <a:rPr sz="1000" spc="-5" dirty="0">
                <a:latin typeface="Courier New"/>
                <a:cs typeface="Courier New"/>
              </a:rPr>
              <a:t>handle_trap(</a:t>
            </a:r>
            <a:r>
              <a:rPr sz="1000" spc="-5" dirty="0">
                <a:solidFill>
                  <a:srgbClr val="6F2F9F"/>
                </a:solidFill>
                <a:latin typeface="Courier New"/>
                <a:cs typeface="Courier New"/>
              </a:rPr>
              <a:t>void</a:t>
            </a:r>
            <a:r>
              <a:rPr sz="1000" spc="-5" dirty="0">
                <a:latin typeface="Courier New"/>
                <a:cs typeface="Courier New"/>
              </a:rPr>
              <a:t>)</a:t>
            </a:r>
            <a:r>
              <a:rPr sz="1000" u="sng" spc="1210" dirty="0">
                <a:uFill>
                  <a:solidFill>
                    <a:srgbClr val="6E2E9E"/>
                  </a:solidFill>
                </a:uFill>
                <a:latin typeface="Courier New"/>
                <a:cs typeface="Courier New"/>
              </a:rPr>
              <a:t> </a:t>
            </a:r>
            <a:r>
              <a:rPr sz="1000" spc="-5" dirty="0">
                <a:solidFill>
                  <a:srgbClr val="6F2F9F"/>
                </a:solidFill>
                <a:latin typeface="Courier New"/>
                <a:cs typeface="Courier New"/>
              </a:rPr>
              <a:t>attribute</a:t>
            </a:r>
            <a:r>
              <a:rPr sz="1000" spc="-5" dirty="0">
                <a:latin typeface="Courier New"/>
                <a:cs typeface="Courier New"/>
              </a:rPr>
              <a:t>((interrupt));</a:t>
            </a:r>
            <a:endParaRPr sz="1000">
              <a:latin typeface="Courier New"/>
              <a:cs typeface="Courier New"/>
            </a:endParaRPr>
          </a:p>
          <a:p>
            <a:pPr marL="229870">
              <a:lnSpc>
                <a:spcPct val="100000"/>
              </a:lnSpc>
              <a:spcBef>
                <a:spcPts val="285"/>
              </a:spcBef>
            </a:pPr>
            <a:r>
              <a:rPr sz="1000" spc="-5" dirty="0">
                <a:solidFill>
                  <a:srgbClr val="6F2F9F"/>
                </a:solidFill>
                <a:latin typeface="Courier New"/>
                <a:cs typeface="Courier New"/>
              </a:rPr>
              <a:t>void</a:t>
            </a:r>
            <a:r>
              <a:rPr sz="1000" spc="-40" dirty="0">
                <a:solidFill>
                  <a:srgbClr val="6F2F9F"/>
                </a:solidFill>
                <a:latin typeface="Courier New"/>
                <a:cs typeface="Courier New"/>
              </a:rPr>
              <a:t> </a:t>
            </a:r>
            <a:r>
              <a:rPr sz="1000" spc="-5" dirty="0">
                <a:latin typeface="Courier New"/>
                <a:cs typeface="Courier New"/>
              </a:rPr>
              <a:t>handle_trap()</a:t>
            </a:r>
            <a:endParaRPr sz="1000">
              <a:latin typeface="Courier New"/>
              <a:cs typeface="Courier New"/>
            </a:endParaRPr>
          </a:p>
          <a:p>
            <a:pPr marL="229870">
              <a:lnSpc>
                <a:spcPct val="100000"/>
              </a:lnSpc>
              <a:spcBef>
                <a:spcPts val="204"/>
              </a:spcBef>
            </a:pPr>
            <a:r>
              <a:rPr sz="1000" spc="-5" dirty="0">
                <a:latin typeface="Courier New"/>
                <a:cs typeface="Courier New"/>
              </a:rPr>
              <a:t>{</a:t>
            </a:r>
            <a:endParaRPr sz="1000">
              <a:latin typeface="Courier New"/>
              <a:cs typeface="Courier New"/>
            </a:endParaRPr>
          </a:p>
          <a:p>
            <a:pPr marL="534670">
              <a:lnSpc>
                <a:spcPct val="100000"/>
              </a:lnSpc>
              <a:spcBef>
                <a:spcPts val="280"/>
              </a:spcBef>
            </a:pPr>
            <a:r>
              <a:rPr sz="1000" spc="-5" dirty="0">
                <a:solidFill>
                  <a:srgbClr val="6F2F9F"/>
                </a:solidFill>
                <a:latin typeface="Courier New"/>
                <a:cs typeface="Courier New"/>
              </a:rPr>
              <a:t>unsigned</a:t>
            </a:r>
            <a:r>
              <a:rPr sz="1000" spc="10" dirty="0">
                <a:solidFill>
                  <a:srgbClr val="6F2F9F"/>
                </a:solidFill>
                <a:latin typeface="Courier New"/>
                <a:cs typeface="Courier New"/>
              </a:rPr>
              <a:t> </a:t>
            </a:r>
            <a:r>
              <a:rPr sz="1000" spc="-5" dirty="0">
                <a:solidFill>
                  <a:srgbClr val="6F2F9F"/>
                </a:solidFill>
                <a:latin typeface="Courier New"/>
                <a:cs typeface="Courier New"/>
              </a:rPr>
              <a:t>long</a:t>
            </a:r>
            <a:r>
              <a:rPr sz="1000" spc="5" dirty="0">
                <a:solidFill>
                  <a:srgbClr val="6F2F9F"/>
                </a:solidFill>
                <a:latin typeface="Courier New"/>
                <a:cs typeface="Courier New"/>
              </a:rPr>
              <a:t> </a:t>
            </a:r>
            <a:r>
              <a:rPr sz="1000" spc="-5" dirty="0">
                <a:latin typeface="Courier New"/>
                <a:cs typeface="Courier New"/>
              </a:rPr>
              <a:t>mcause</a:t>
            </a:r>
            <a:r>
              <a:rPr sz="1000" spc="10" dirty="0">
                <a:latin typeface="Courier New"/>
                <a:cs typeface="Courier New"/>
              </a:rPr>
              <a:t> </a:t>
            </a:r>
            <a:r>
              <a:rPr sz="1000" spc="-5" dirty="0">
                <a:latin typeface="Courier New"/>
                <a:cs typeface="Courier New"/>
              </a:rPr>
              <a:t>=</a:t>
            </a:r>
            <a:r>
              <a:rPr sz="1000" spc="10" dirty="0">
                <a:latin typeface="Courier New"/>
                <a:cs typeface="Courier New"/>
              </a:rPr>
              <a:t> </a:t>
            </a:r>
            <a:r>
              <a:rPr sz="1000" spc="-5" dirty="0">
                <a:latin typeface="Courier New"/>
                <a:cs typeface="Courier New"/>
              </a:rPr>
              <a:t>read_csr(mcause);</a:t>
            </a:r>
            <a:endParaRPr sz="1000">
              <a:latin typeface="Courier New"/>
              <a:cs typeface="Courier New"/>
            </a:endParaRPr>
          </a:p>
          <a:p>
            <a:pPr marL="534670">
              <a:lnSpc>
                <a:spcPct val="100000"/>
              </a:lnSpc>
              <a:spcBef>
                <a:spcPts val="325"/>
              </a:spcBef>
            </a:pPr>
            <a:r>
              <a:rPr sz="1000" spc="-5" dirty="0">
                <a:latin typeface="Courier New"/>
                <a:cs typeface="Courier New"/>
              </a:rPr>
              <a:t>if</a:t>
            </a:r>
            <a:r>
              <a:rPr sz="1000" spc="-10" dirty="0">
                <a:latin typeface="Courier New"/>
                <a:cs typeface="Courier New"/>
              </a:rPr>
              <a:t> </a:t>
            </a:r>
            <a:r>
              <a:rPr sz="1000" spc="-5" dirty="0">
                <a:latin typeface="Courier New"/>
                <a:cs typeface="Courier New"/>
              </a:rPr>
              <a:t>(mcause</a:t>
            </a:r>
            <a:r>
              <a:rPr sz="1000" spc="-10" dirty="0">
                <a:latin typeface="Courier New"/>
                <a:cs typeface="Courier New"/>
              </a:rPr>
              <a:t> </a:t>
            </a:r>
            <a:r>
              <a:rPr sz="1000" spc="-5" dirty="0">
                <a:latin typeface="Courier New"/>
                <a:cs typeface="Courier New"/>
              </a:rPr>
              <a:t>&amp;</a:t>
            </a:r>
            <a:r>
              <a:rPr sz="1000" spc="-10" dirty="0">
                <a:latin typeface="Courier New"/>
                <a:cs typeface="Courier New"/>
              </a:rPr>
              <a:t> </a:t>
            </a:r>
            <a:r>
              <a:rPr sz="1000" spc="-5" dirty="0">
                <a:latin typeface="Courier New"/>
                <a:cs typeface="Courier New"/>
              </a:rPr>
              <a:t>MCAUSE_INT)</a:t>
            </a:r>
            <a:r>
              <a:rPr sz="1000" spc="-10" dirty="0">
                <a:latin typeface="Courier New"/>
                <a:cs typeface="Courier New"/>
              </a:rPr>
              <a:t> </a:t>
            </a:r>
            <a:r>
              <a:rPr sz="1000" spc="-5" dirty="0">
                <a:latin typeface="Courier New"/>
                <a:cs typeface="Courier New"/>
              </a:rPr>
              <a:t>{</a:t>
            </a:r>
            <a:endParaRPr sz="1000">
              <a:latin typeface="Courier New"/>
              <a:cs typeface="Courier New"/>
            </a:endParaRPr>
          </a:p>
          <a:p>
            <a:pPr marL="1068070" marR="1049020">
              <a:lnSpc>
                <a:spcPts val="1400"/>
              </a:lnSpc>
              <a:spcBef>
                <a:spcPts val="70"/>
              </a:spcBef>
            </a:pPr>
            <a:r>
              <a:rPr sz="1000" spc="-5" dirty="0">
                <a:solidFill>
                  <a:srgbClr val="00AF50"/>
                </a:solidFill>
                <a:latin typeface="Courier New"/>
                <a:cs typeface="Courier New"/>
              </a:rPr>
              <a:t>//mask interrupt</a:t>
            </a:r>
            <a:r>
              <a:rPr sz="1000" dirty="0">
                <a:solidFill>
                  <a:srgbClr val="00AF50"/>
                </a:solidFill>
                <a:latin typeface="Courier New"/>
                <a:cs typeface="Courier New"/>
              </a:rPr>
              <a:t> </a:t>
            </a:r>
            <a:r>
              <a:rPr sz="1000" spc="-5" dirty="0">
                <a:solidFill>
                  <a:srgbClr val="00AF50"/>
                </a:solidFill>
                <a:latin typeface="Courier New"/>
                <a:cs typeface="Courier New"/>
              </a:rPr>
              <a:t>bit</a:t>
            </a:r>
            <a:r>
              <a:rPr sz="1000" dirty="0">
                <a:solidFill>
                  <a:srgbClr val="00AF50"/>
                </a:solidFill>
                <a:latin typeface="Courier New"/>
                <a:cs typeface="Courier New"/>
              </a:rPr>
              <a:t> </a:t>
            </a:r>
            <a:r>
              <a:rPr sz="1000" spc="-5" dirty="0">
                <a:solidFill>
                  <a:srgbClr val="00AF50"/>
                </a:solidFill>
                <a:latin typeface="Courier New"/>
                <a:cs typeface="Courier New"/>
              </a:rPr>
              <a:t>and</a:t>
            </a:r>
            <a:r>
              <a:rPr sz="1000" dirty="0">
                <a:solidFill>
                  <a:srgbClr val="00AF50"/>
                </a:solidFill>
                <a:latin typeface="Courier New"/>
                <a:cs typeface="Courier New"/>
              </a:rPr>
              <a:t> </a:t>
            </a:r>
            <a:r>
              <a:rPr sz="1000" spc="-5" dirty="0">
                <a:solidFill>
                  <a:srgbClr val="00AF50"/>
                </a:solidFill>
                <a:latin typeface="Courier New"/>
                <a:cs typeface="Courier New"/>
              </a:rPr>
              <a:t>branch to</a:t>
            </a:r>
            <a:r>
              <a:rPr sz="1000" dirty="0">
                <a:solidFill>
                  <a:srgbClr val="00AF50"/>
                </a:solidFill>
                <a:latin typeface="Courier New"/>
                <a:cs typeface="Courier New"/>
              </a:rPr>
              <a:t> </a:t>
            </a:r>
            <a:r>
              <a:rPr sz="1000" spc="-5" dirty="0">
                <a:solidFill>
                  <a:srgbClr val="00AF50"/>
                </a:solidFill>
                <a:latin typeface="Courier New"/>
                <a:cs typeface="Courier New"/>
              </a:rPr>
              <a:t>handler </a:t>
            </a:r>
            <a:r>
              <a:rPr sz="1000" spc="-585" dirty="0">
                <a:solidFill>
                  <a:srgbClr val="00AF50"/>
                </a:solidFill>
                <a:latin typeface="Courier New"/>
                <a:cs typeface="Courier New"/>
              </a:rPr>
              <a:t> </a:t>
            </a:r>
            <a:r>
              <a:rPr sz="1000" spc="-5" dirty="0">
                <a:latin typeface="Courier New"/>
                <a:cs typeface="Courier New"/>
              </a:rPr>
              <a:t>isr_handler[mcause &amp;</a:t>
            </a:r>
            <a:r>
              <a:rPr sz="1000" dirty="0">
                <a:latin typeface="Courier New"/>
                <a:cs typeface="Courier New"/>
              </a:rPr>
              <a:t> </a:t>
            </a:r>
            <a:r>
              <a:rPr sz="1000" spc="-5" dirty="0">
                <a:latin typeface="Courier New"/>
                <a:cs typeface="Courier New"/>
              </a:rPr>
              <a:t>MCAUSE_CAUSE]</a:t>
            </a:r>
            <a:r>
              <a:rPr sz="1000" dirty="0">
                <a:latin typeface="Courier New"/>
                <a:cs typeface="Courier New"/>
              </a:rPr>
              <a:t> </a:t>
            </a:r>
            <a:r>
              <a:rPr sz="1000" spc="-5" dirty="0">
                <a:latin typeface="Courier New"/>
                <a:cs typeface="Courier New"/>
              </a:rPr>
              <a:t>();</a:t>
            </a:r>
            <a:endParaRPr sz="1000">
              <a:latin typeface="Courier New"/>
              <a:cs typeface="Courier New"/>
            </a:endParaRPr>
          </a:p>
          <a:p>
            <a:pPr marL="534670">
              <a:lnSpc>
                <a:spcPct val="100000"/>
              </a:lnSpc>
              <a:spcBef>
                <a:spcPts val="225"/>
              </a:spcBef>
            </a:pPr>
            <a:r>
              <a:rPr sz="1000" spc="-5" dirty="0">
                <a:latin typeface="Courier New"/>
                <a:cs typeface="Courier New"/>
              </a:rPr>
              <a:t>}</a:t>
            </a:r>
            <a:r>
              <a:rPr sz="1000" spc="-35" dirty="0">
                <a:latin typeface="Courier New"/>
                <a:cs typeface="Courier New"/>
              </a:rPr>
              <a:t> </a:t>
            </a:r>
            <a:r>
              <a:rPr sz="1000" spc="-5" dirty="0">
                <a:latin typeface="Courier New"/>
                <a:cs typeface="Courier New"/>
              </a:rPr>
              <a:t>else</a:t>
            </a:r>
            <a:r>
              <a:rPr sz="1000" spc="-35" dirty="0">
                <a:latin typeface="Courier New"/>
                <a:cs typeface="Courier New"/>
              </a:rPr>
              <a:t> </a:t>
            </a:r>
            <a:r>
              <a:rPr sz="1000" spc="-5" dirty="0">
                <a:latin typeface="Courier New"/>
                <a:cs typeface="Courier New"/>
              </a:rPr>
              <a:t>{</a:t>
            </a:r>
            <a:endParaRPr sz="1000">
              <a:latin typeface="Courier New"/>
              <a:cs typeface="Courier New"/>
            </a:endParaRPr>
          </a:p>
          <a:p>
            <a:pPr marL="1068070" marR="972819">
              <a:lnSpc>
                <a:spcPct val="115999"/>
              </a:lnSpc>
              <a:spcBef>
                <a:spcPts val="10"/>
              </a:spcBef>
            </a:pPr>
            <a:r>
              <a:rPr sz="1000" spc="-5" dirty="0">
                <a:solidFill>
                  <a:srgbClr val="00AF50"/>
                </a:solidFill>
                <a:latin typeface="Courier New"/>
                <a:cs typeface="Courier New"/>
              </a:rPr>
              <a:t>//synchronous exception,</a:t>
            </a:r>
            <a:r>
              <a:rPr sz="1000" dirty="0">
                <a:solidFill>
                  <a:srgbClr val="00AF50"/>
                </a:solidFill>
                <a:latin typeface="Courier New"/>
                <a:cs typeface="Courier New"/>
              </a:rPr>
              <a:t> </a:t>
            </a:r>
            <a:r>
              <a:rPr sz="1000" spc="-5" dirty="0">
                <a:solidFill>
                  <a:srgbClr val="00AF50"/>
                </a:solidFill>
                <a:latin typeface="Courier New"/>
                <a:cs typeface="Courier New"/>
              </a:rPr>
              <a:t>branch</a:t>
            </a:r>
            <a:r>
              <a:rPr sz="1000" dirty="0">
                <a:solidFill>
                  <a:srgbClr val="00AF50"/>
                </a:solidFill>
                <a:latin typeface="Courier New"/>
                <a:cs typeface="Courier New"/>
              </a:rPr>
              <a:t> </a:t>
            </a:r>
            <a:r>
              <a:rPr sz="1000" spc="-5" dirty="0">
                <a:solidFill>
                  <a:srgbClr val="00AF50"/>
                </a:solidFill>
                <a:latin typeface="Courier New"/>
                <a:cs typeface="Courier New"/>
              </a:rPr>
              <a:t>to</a:t>
            </a:r>
            <a:r>
              <a:rPr sz="1000" dirty="0">
                <a:solidFill>
                  <a:srgbClr val="00AF50"/>
                </a:solidFill>
                <a:latin typeface="Courier New"/>
                <a:cs typeface="Courier New"/>
              </a:rPr>
              <a:t> </a:t>
            </a:r>
            <a:r>
              <a:rPr sz="1000" spc="-5" dirty="0">
                <a:solidFill>
                  <a:srgbClr val="00AF50"/>
                </a:solidFill>
                <a:latin typeface="Courier New"/>
                <a:cs typeface="Courier New"/>
              </a:rPr>
              <a:t>handler </a:t>
            </a:r>
            <a:r>
              <a:rPr sz="1000" dirty="0">
                <a:solidFill>
                  <a:srgbClr val="00AF50"/>
                </a:solidFill>
                <a:latin typeface="Courier New"/>
                <a:cs typeface="Courier New"/>
              </a:rPr>
              <a:t> </a:t>
            </a:r>
            <a:r>
              <a:rPr sz="1000" spc="-5" dirty="0">
                <a:latin typeface="Courier New"/>
                <a:cs typeface="Courier New"/>
              </a:rPr>
              <a:t>exception_handler[mcause</a:t>
            </a:r>
            <a:r>
              <a:rPr sz="1000" dirty="0">
                <a:latin typeface="Courier New"/>
                <a:cs typeface="Courier New"/>
              </a:rPr>
              <a:t> </a:t>
            </a:r>
            <a:r>
              <a:rPr sz="1000" spc="-5" dirty="0">
                <a:latin typeface="Courier New"/>
                <a:cs typeface="Courier New"/>
              </a:rPr>
              <a:t>&amp;</a:t>
            </a:r>
            <a:r>
              <a:rPr sz="1000" spc="5" dirty="0">
                <a:latin typeface="Courier New"/>
                <a:cs typeface="Courier New"/>
              </a:rPr>
              <a:t> </a:t>
            </a:r>
            <a:r>
              <a:rPr sz="1000" spc="-5" dirty="0">
                <a:latin typeface="Courier New"/>
                <a:cs typeface="Courier New"/>
              </a:rPr>
              <a:t>MCAUSE_CAUSE]();</a:t>
            </a:r>
            <a:endParaRPr sz="1000">
              <a:latin typeface="Courier New"/>
              <a:cs typeface="Courier New"/>
            </a:endParaRPr>
          </a:p>
          <a:p>
            <a:pPr marL="534670">
              <a:lnSpc>
                <a:spcPct val="100000"/>
              </a:lnSpc>
              <a:spcBef>
                <a:spcPts val="300"/>
              </a:spcBef>
            </a:pPr>
            <a:r>
              <a:rPr sz="1000" spc="-5" dirty="0">
                <a:latin typeface="Courier New"/>
                <a:cs typeface="Courier New"/>
              </a:rPr>
              <a:t>}</a:t>
            </a:r>
            <a:endParaRPr sz="1000">
              <a:latin typeface="Courier New"/>
              <a:cs typeface="Courier New"/>
            </a:endParaRPr>
          </a:p>
          <a:p>
            <a:pPr marL="229870">
              <a:lnSpc>
                <a:spcPct val="100000"/>
              </a:lnSpc>
              <a:spcBef>
                <a:spcPts val="209"/>
              </a:spcBef>
            </a:pPr>
            <a:r>
              <a:rPr sz="1000" spc="-5" dirty="0">
                <a:latin typeface="Courier New"/>
                <a:cs typeface="Courier New"/>
              </a:rPr>
              <a:t>}</a:t>
            </a:r>
            <a:endParaRPr sz="1000">
              <a:latin typeface="Courier New"/>
              <a:cs typeface="Courier New"/>
            </a:endParaRPr>
          </a:p>
          <a:p>
            <a:pPr>
              <a:lnSpc>
                <a:spcPct val="100000"/>
              </a:lnSpc>
            </a:pPr>
            <a:endParaRPr sz="1100">
              <a:latin typeface="Courier New"/>
              <a:cs typeface="Courier New"/>
            </a:endParaRPr>
          </a:p>
          <a:p>
            <a:pPr>
              <a:lnSpc>
                <a:spcPct val="100000"/>
              </a:lnSpc>
              <a:spcBef>
                <a:spcPts val="15"/>
              </a:spcBef>
            </a:pPr>
            <a:endParaRPr sz="1350">
              <a:latin typeface="Courier New"/>
              <a:cs typeface="Courier New"/>
            </a:endParaRPr>
          </a:p>
          <a:p>
            <a:pPr marL="229870" marR="1429385">
              <a:lnSpc>
                <a:spcPct val="117000"/>
              </a:lnSpc>
              <a:spcBef>
                <a:spcPts val="5"/>
              </a:spcBef>
            </a:pPr>
            <a:r>
              <a:rPr sz="1000" spc="-5" dirty="0">
                <a:solidFill>
                  <a:srgbClr val="00AF50"/>
                </a:solidFill>
                <a:latin typeface="Courier New"/>
                <a:cs typeface="Courier New"/>
              </a:rPr>
              <a:t>//write handle_trap</a:t>
            </a:r>
            <a:r>
              <a:rPr sz="1000" dirty="0">
                <a:solidFill>
                  <a:srgbClr val="00AF50"/>
                </a:solidFill>
                <a:latin typeface="Courier New"/>
                <a:cs typeface="Courier New"/>
              </a:rPr>
              <a:t> </a:t>
            </a:r>
            <a:r>
              <a:rPr sz="1000" spc="-5" dirty="0">
                <a:solidFill>
                  <a:srgbClr val="00AF50"/>
                </a:solidFill>
                <a:latin typeface="Courier New"/>
                <a:cs typeface="Courier New"/>
              </a:rPr>
              <a:t>address</a:t>
            </a:r>
            <a:r>
              <a:rPr sz="1000" dirty="0">
                <a:solidFill>
                  <a:srgbClr val="00AF50"/>
                </a:solidFill>
                <a:latin typeface="Courier New"/>
                <a:cs typeface="Courier New"/>
              </a:rPr>
              <a:t> </a:t>
            </a:r>
            <a:r>
              <a:rPr sz="1000" spc="-5" dirty="0">
                <a:solidFill>
                  <a:srgbClr val="00AF50"/>
                </a:solidFill>
                <a:latin typeface="Courier New"/>
                <a:cs typeface="Courier New"/>
              </a:rPr>
              <a:t>to</a:t>
            </a:r>
            <a:r>
              <a:rPr sz="1000" dirty="0">
                <a:solidFill>
                  <a:srgbClr val="00AF50"/>
                </a:solidFill>
                <a:latin typeface="Courier New"/>
                <a:cs typeface="Courier New"/>
              </a:rPr>
              <a:t> </a:t>
            </a:r>
            <a:r>
              <a:rPr sz="1000" spc="-5" dirty="0">
                <a:solidFill>
                  <a:srgbClr val="00AF50"/>
                </a:solidFill>
                <a:latin typeface="Courier New"/>
                <a:cs typeface="Courier New"/>
              </a:rPr>
              <a:t>mtvec </a:t>
            </a:r>
            <a:r>
              <a:rPr sz="1000" dirty="0">
                <a:solidFill>
                  <a:srgbClr val="00AF50"/>
                </a:solidFill>
                <a:latin typeface="Courier New"/>
                <a:cs typeface="Courier New"/>
              </a:rPr>
              <a:t> </a:t>
            </a:r>
            <a:r>
              <a:rPr sz="1000" spc="-5" dirty="0">
                <a:latin typeface="Courier New"/>
                <a:cs typeface="Courier New"/>
              </a:rPr>
              <a:t>write_csr(mtvec,</a:t>
            </a:r>
            <a:r>
              <a:rPr sz="1000" spc="10" dirty="0">
                <a:latin typeface="Courier New"/>
                <a:cs typeface="Courier New"/>
              </a:rPr>
              <a:t> </a:t>
            </a:r>
            <a:r>
              <a:rPr sz="1000" spc="-5" dirty="0">
                <a:solidFill>
                  <a:srgbClr val="3B3B3B"/>
                </a:solidFill>
                <a:latin typeface="Courier New"/>
                <a:cs typeface="Courier New"/>
              </a:rPr>
              <a:t>((</a:t>
            </a:r>
            <a:r>
              <a:rPr sz="1000" spc="-5" dirty="0">
                <a:solidFill>
                  <a:srgbClr val="6F2F9F"/>
                </a:solidFill>
                <a:latin typeface="Courier New"/>
                <a:cs typeface="Courier New"/>
              </a:rPr>
              <a:t>unsigned</a:t>
            </a:r>
            <a:r>
              <a:rPr sz="1000" spc="10" dirty="0">
                <a:solidFill>
                  <a:srgbClr val="6F2F9F"/>
                </a:solidFill>
                <a:latin typeface="Courier New"/>
                <a:cs typeface="Courier New"/>
              </a:rPr>
              <a:t> </a:t>
            </a:r>
            <a:r>
              <a:rPr sz="1000" spc="-5" dirty="0">
                <a:solidFill>
                  <a:srgbClr val="6F2F9F"/>
                </a:solidFill>
                <a:latin typeface="Courier New"/>
                <a:cs typeface="Courier New"/>
              </a:rPr>
              <a:t>long</a:t>
            </a:r>
            <a:r>
              <a:rPr sz="1000" spc="-5" dirty="0">
                <a:latin typeface="Courier New"/>
                <a:cs typeface="Courier New"/>
              </a:rPr>
              <a:t>)&amp;handle_trap));</a:t>
            </a:r>
            <a:endParaRPr sz="1000">
              <a:latin typeface="Courier New"/>
              <a:cs typeface="Courier New"/>
            </a:endParaRPr>
          </a:p>
        </p:txBody>
      </p:sp>
      <p:sp>
        <p:nvSpPr>
          <p:cNvPr id="7" name="object 7"/>
          <p:cNvSpPr txBox="1"/>
          <p:nvPr/>
        </p:nvSpPr>
        <p:spPr>
          <a:xfrm>
            <a:off x="6643878" y="1341247"/>
            <a:ext cx="3573779" cy="514350"/>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3B3B3B"/>
                </a:solidFill>
                <a:latin typeface="Calibri"/>
                <a:cs typeface="Calibri"/>
              </a:rPr>
              <a:t>Interrupt</a:t>
            </a:r>
            <a:r>
              <a:rPr sz="1600" b="1" spc="40" dirty="0">
                <a:solidFill>
                  <a:srgbClr val="3B3B3B"/>
                </a:solidFill>
                <a:latin typeface="Calibri"/>
                <a:cs typeface="Calibri"/>
              </a:rPr>
              <a:t> </a:t>
            </a:r>
            <a:r>
              <a:rPr sz="1600" b="1" spc="-5" dirty="0">
                <a:solidFill>
                  <a:srgbClr val="3B3B3B"/>
                </a:solidFill>
                <a:latin typeface="Calibri"/>
                <a:cs typeface="Calibri"/>
              </a:rPr>
              <a:t>handler</a:t>
            </a:r>
            <a:r>
              <a:rPr sz="1600" b="1" spc="40" dirty="0">
                <a:solidFill>
                  <a:srgbClr val="3B3B3B"/>
                </a:solidFill>
                <a:latin typeface="Calibri"/>
                <a:cs typeface="Calibri"/>
              </a:rPr>
              <a:t> </a:t>
            </a:r>
            <a:r>
              <a:rPr sz="1600" b="1" spc="-10" dirty="0">
                <a:solidFill>
                  <a:srgbClr val="3B3B3B"/>
                </a:solidFill>
                <a:latin typeface="Calibri"/>
                <a:cs typeface="Calibri"/>
              </a:rPr>
              <a:t>with</a:t>
            </a:r>
            <a:r>
              <a:rPr sz="1600" b="1" spc="-5" dirty="0">
                <a:solidFill>
                  <a:srgbClr val="3B3B3B"/>
                </a:solidFill>
                <a:latin typeface="Calibri"/>
                <a:cs typeface="Calibri"/>
              </a:rPr>
              <a:t> </a:t>
            </a:r>
            <a:r>
              <a:rPr sz="1600" b="1" i="1" spc="-5" dirty="0">
                <a:solidFill>
                  <a:srgbClr val="3B3B3B"/>
                </a:solidFill>
                <a:latin typeface="Calibri"/>
                <a:cs typeface="Calibri"/>
              </a:rPr>
              <a:t>interrupt</a:t>
            </a:r>
            <a:r>
              <a:rPr sz="1600" b="1" i="1" spc="20" dirty="0">
                <a:solidFill>
                  <a:srgbClr val="3B3B3B"/>
                </a:solidFill>
                <a:latin typeface="Calibri"/>
                <a:cs typeface="Calibri"/>
              </a:rPr>
              <a:t> </a:t>
            </a:r>
            <a:r>
              <a:rPr sz="1600" b="1" spc="-5" dirty="0">
                <a:solidFill>
                  <a:srgbClr val="3B3B3B"/>
                </a:solidFill>
                <a:latin typeface="Calibri"/>
                <a:cs typeface="Calibri"/>
              </a:rPr>
              <a:t>attribute.</a:t>
            </a:r>
            <a:endParaRPr sz="1600">
              <a:latin typeface="Calibri"/>
              <a:cs typeface="Calibri"/>
            </a:endParaRPr>
          </a:p>
          <a:p>
            <a:pPr marL="12700">
              <a:lnSpc>
                <a:spcPct val="100000"/>
              </a:lnSpc>
              <a:spcBef>
                <a:spcPts val="10"/>
              </a:spcBef>
            </a:pPr>
            <a:r>
              <a:rPr sz="1600" b="1" spc="-5" dirty="0">
                <a:solidFill>
                  <a:srgbClr val="3B3B3B"/>
                </a:solidFill>
                <a:latin typeface="Calibri"/>
                <a:cs typeface="Calibri"/>
              </a:rPr>
              <a:t>No</a:t>
            </a:r>
            <a:r>
              <a:rPr sz="1600" b="1" spc="-10" dirty="0">
                <a:solidFill>
                  <a:srgbClr val="3B3B3B"/>
                </a:solidFill>
                <a:latin typeface="Calibri"/>
                <a:cs typeface="Calibri"/>
              </a:rPr>
              <a:t> </a:t>
            </a:r>
            <a:r>
              <a:rPr sz="1600" b="1" spc="-5" dirty="0">
                <a:solidFill>
                  <a:srgbClr val="3B3B3B"/>
                </a:solidFill>
                <a:latin typeface="Calibri"/>
                <a:cs typeface="Calibri"/>
              </a:rPr>
              <a:t>assembly</a:t>
            </a:r>
            <a:r>
              <a:rPr sz="1600" b="1" spc="-10" dirty="0">
                <a:solidFill>
                  <a:srgbClr val="3B3B3B"/>
                </a:solidFill>
                <a:latin typeface="Calibri"/>
                <a:cs typeface="Calibri"/>
              </a:rPr>
              <a:t> </a:t>
            </a:r>
            <a:r>
              <a:rPr sz="1600" b="1" spc="-5" dirty="0">
                <a:solidFill>
                  <a:srgbClr val="3B3B3B"/>
                </a:solidFill>
                <a:latin typeface="Calibri"/>
                <a:cs typeface="Calibri"/>
              </a:rPr>
              <a:t>Code</a:t>
            </a:r>
            <a:r>
              <a:rPr sz="1600" b="1" spc="10" dirty="0">
                <a:solidFill>
                  <a:srgbClr val="3B3B3B"/>
                </a:solidFill>
                <a:latin typeface="Calibri"/>
                <a:cs typeface="Calibri"/>
              </a:rPr>
              <a:t> </a:t>
            </a:r>
            <a:r>
              <a:rPr sz="1600" b="1" spc="-10" dirty="0">
                <a:solidFill>
                  <a:srgbClr val="3B3B3B"/>
                </a:solidFill>
                <a:latin typeface="Calibri"/>
                <a:cs typeface="Calibri"/>
              </a:rPr>
              <a:t>necessary</a:t>
            </a:r>
            <a:endParaRPr sz="1600">
              <a:latin typeface="Calibri"/>
              <a:cs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3507" y="6527698"/>
            <a:ext cx="175260" cy="186690"/>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A9A9A9"/>
                </a:solidFill>
                <a:latin typeface="Arial MT"/>
                <a:cs typeface="Arial MT"/>
              </a:rPr>
              <a:t>37</a:t>
            </a:r>
            <a:endParaRPr sz="1050">
              <a:latin typeface="Arial MT"/>
              <a:cs typeface="Arial MT"/>
            </a:endParaRPr>
          </a:p>
        </p:txBody>
      </p:sp>
      <p:sp>
        <p:nvSpPr>
          <p:cNvPr id="3" name="object 3"/>
          <p:cNvSpPr txBox="1"/>
          <p:nvPr/>
        </p:nvSpPr>
        <p:spPr>
          <a:xfrm>
            <a:off x="1134262" y="984961"/>
            <a:ext cx="5126355" cy="4202430"/>
          </a:xfrm>
          <a:prstGeom prst="rect">
            <a:avLst/>
          </a:prstGeom>
        </p:spPr>
        <p:txBody>
          <a:bodyPr vert="horz" wrap="square" lIns="0" tIns="12700" rIns="0" bIns="0" rtlCol="0">
            <a:spAutoFit/>
          </a:bodyPr>
          <a:lstStyle/>
          <a:p>
            <a:pPr marL="393065" marR="61594" indent="-381000" algn="just">
              <a:lnSpc>
                <a:spcPct val="100000"/>
              </a:lnSpc>
              <a:spcBef>
                <a:spcPts val="100"/>
              </a:spcBef>
              <a:buFont typeface="Arial MT"/>
              <a:buChar char="•"/>
              <a:tabLst>
                <a:tab pos="393700" algn="l"/>
              </a:tabLst>
            </a:pPr>
            <a:r>
              <a:rPr sz="2400" b="1" dirty="0">
                <a:solidFill>
                  <a:srgbClr val="3B3B3B"/>
                </a:solidFill>
                <a:latin typeface="Calibri"/>
                <a:cs typeface="Calibri"/>
              </a:rPr>
              <a:t>RISC-V </a:t>
            </a:r>
            <a:r>
              <a:rPr sz="2400" b="1" spc="-5" dirty="0">
                <a:solidFill>
                  <a:srgbClr val="3B3B3B"/>
                </a:solidFill>
                <a:latin typeface="Calibri"/>
                <a:cs typeface="Calibri"/>
              </a:rPr>
              <a:t>defines Global Interrupts </a:t>
            </a:r>
            <a:r>
              <a:rPr sz="2400" b="1" dirty="0">
                <a:solidFill>
                  <a:srgbClr val="3B3B3B"/>
                </a:solidFill>
                <a:latin typeface="Calibri"/>
                <a:cs typeface="Calibri"/>
              </a:rPr>
              <a:t>as a </a:t>
            </a:r>
            <a:r>
              <a:rPr sz="2400" b="1" spc="-530" dirty="0">
                <a:solidFill>
                  <a:srgbClr val="3B3B3B"/>
                </a:solidFill>
                <a:latin typeface="Calibri"/>
                <a:cs typeface="Calibri"/>
              </a:rPr>
              <a:t> </a:t>
            </a:r>
            <a:r>
              <a:rPr sz="2400" b="1" spc="-5" dirty="0">
                <a:solidFill>
                  <a:srgbClr val="3B3B3B"/>
                </a:solidFill>
                <a:latin typeface="Calibri"/>
                <a:cs typeface="Calibri"/>
              </a:rPr>
              <a:t>Interrupt which can </a:t>
            </a:r>
            <a:r>
              <a:rPr sz="2400" b="1" dirty="0">
                <a:solidFill>
                  <a:srgbClr val="3B3B3B"/>
                </a:solidFill>
                <a:latin typeface="Calibri"/>
                <a:cs typeface="Calibri"/>
              </a:rPr>
              <a:t>be </a:t>
            </a:r>
            <a:r>
              <a:rPr sz="2400" b="1" spc="-5" dirty="0">
                <a:solidFill>
                  <a:srgbClr val="3B3B3B"/>
                </a:solidFill>
                <a:latin typeface="Calibri"/>
                <a:cs typeface="Calibri"/>
              </a:rPr>
              <a:t>routed </a:t>
            </a:r>
            <a:r>
              <a:rPr sz="2400" b="1" dirty="0">
                <a:solidFill>
                  <a:srgbClr val="3B3B3B"/>
                </a:solidFill>
                <a:latin typeface="Calibri"/>
                <a:cs typeface="Calibri"/>
              </a:rPr>
              <a:t>to any </a:t>
            </a:r>
            <a:r>
              <a:rPr sz="2400" b="1" spc="-535" dirty="0">
                <a:solidFill>
                  <a:srgbClr val="3B3B3B"/>
                </a:solidFill>
                <a:latin typeface="Calibri"/>
                <a:cs typeface="Calibri"/>
              </a:rPr>
              <a:t> </a:t>
            </a:r>
            <a:r>
              <a:rPr sz="2400" b="1" dirty="0">
                <a:solidFill>
                  <a:srgbClr val="3B3B3B"/>
                </a:solidFill>
                <a:latin typeface="Calibri"/>
                <a:cs typeface="Calibri"/>
              </a:rPr>
              <a:t>hart</a:t>
            </a:r>
            <a:r>
              <a:rPr sz="2400" b="1" spc="-5" dirty="0">
                <a:solidFill>
                  <a:srgbClr val="3B3B3B"/>
                </a:solidFill>
                <a:latin typeface="Calibri"/>
                <a:cs typeface="Calibri"/>
              </a:rPr>
              <a:t> </a:t>
            </a:r>
            <a:r>
              <a:rPr sz="2400" b="1" dirty="0">
                <a:solidFill>
                  <a:srgbClr val="3B3B3B"/>
                </a:solidFill>
                <a:latin typeface="Calibri"/>
                <a:cs typeface="Calibri"/>
              </a:rPr>
              <a:t>in</a:t>
            </a:r>
            <a:r>
              <a:rPr sz="2400" b="1" spc="-10" dirty="0">
                <a:solidFill>
                  <a:srgbClr val="3B3B3B"/>
                </a:solidFill>
                <a:latin typeface="Calibri"/>
                <a:cs typeface="Calibri"/>
              </a:rPr>
              <a:t> </a:t>
            </a:r>
            <a:r>
              <a:rPr sz="2400" b="1" dirty="0">
                <a:solidFill>
                  <a:srgbClr val="3B3B3B"/>
                </a:solidFill>
                <a:latin typeface="Calibri"/>
                <a:cs typeface="Calibri"/>
              </a:rPr>
              <a:t>a</a:t>
            </a:r>
            <a:r>
              <a:rPr sz="2400" b="1" spc="-20" dirty="0">
                <a:solidFill>
                  <a:srgbClr val="3B3B3B"/>
                </a:solidFill>
                <a:latin typeface="Calibri"/>
                <a:cs typeface="Calibri"/>
              </a:rPr>
              <a:t> </a:t>
            </a:r>
            <a:r>
              <a:rPr sz="2400" b="1" dirty="0">
                <a:solidFill>
                  <a:srgbClr val="3B3B3B"/>
                </a:solidFill>
                <a:latin typeface="Calibri"/>
                <a:cs typeface="Calibri"/>
              </a:rPr>
              <a:t>system</a:t>
            </a:r>
            <a:endParaRPr sz="2400">
              <a:latin typeface="Calibri"/>
              <a:cs typeface="Calibri"/>
            </a:endParaRPr>
          </a:p>
          <a:p>
            <a:pPr>
              <a:lnSpc>
                <a:spcPct val="100000"/>
              </a:lnSpc>
              <a:spcBef>
                <a:spcPts val="5"/>
              </a:spcBef>
              <a:buClr>
                <a:srgbClr val="3B3B3B"/>
              </a:buClr>
              <a:buFont typeface="Arial MT"/>
              <a:buChar char="•"/>
            </a:pPr>
            <a:endParaRPr sz="2850">
              <a:latin typeface="Calibri"/>
              <a:cs typeface="Calibri"/>
            </a:endParaRPr>
          </a:p>
          <a:p>
            <a:pPr marL="393065" marR="151130" indent="-381000">
              <a:lnSpc>
                <a:spcPct val="100000"/>
              </a:lnSpc>
              <a:buFont typeface="Arial MT"/>
              <a:buChar char="•"/>
              <a:tabLst>
                <a:tab pos="393065" algn="l"/>
                <a:tab pos="393700" algn="l"/>
              </a:tabLst>
            </a:pPr>
            <a:r>
              <a:rPr sz="2400" b="1" spc="-5" dirty="0">
                <a:solidFill>
                  <a:srgbClr val="3B3B3B"/>
                </a:solidFill>
                <a:latin typeface="Calibri"/>
                <a:cs typeface="Calibri"/>
              </a:rPr>
              <a:t>Global Interrupts </a:t>
            </a:r>
            <a:r>
              <a:rPr sz="2400" b="1" dirty="0">
                <a:solidFill>
                  <a:srgbClr val="3B3B3B"/>
                </a:solidFill>
                <a:latin typeface="Calibri"/>
                <a:cs typeface="Calibri"/>
              </a:rPr>
              <a:t>are </a:t>
            </a:r>
            <a:r>
              <a:rPr sz="2400" b="1" spc="-5" dirty="0">
                <a:solidFill>
                  <a:srgbClr val="3B3B3B"/>
                </a:solidFill>
                <a:latin typeface="Calibri"/>
                <a:cs typeface="Calibri"/>
              </a:rPr>
              <a:t>prioritized </a:t>
            </a:r>
            <a:r>
              <a:rPr sz="2400" b="1" dirty="0">
                <a:solidFill>
                  <a:srgbClr val="3B3B3B"/>
                </a:solidFill>
                <a:latin typeface="Calibri"/>
                <a:cs typeface="Calibri"/>
              </a:rPr>
              <a:t>and </a:t>
            </a:r>
            <a:r>
              <a:rPr sz="2400" b="1" spc="-530" dirty="0">
                <a:solidFill>
                  <a:srgbClr val="3B3B3B"/>
                </a:solidFill>
                <a:latin typeface="Calibri"/>
                <a:cs typeface="Calibri"/>
              </a:rPr>
              <a:t> </a:t>
            </a:r>
            <a:r>
              <a:rPr sz="2400" b="1" spc="-5" dirty="0">
                <a:solidFill>
                  <a:srgbClr val="3B3B3B"/>
                </a:solidFill>
                <a:latin typeface="Calibri"/>
                <a:cs typeface="Calibri"/>
              </a:rPr>
              <a:t>distributed</a:t>
            </a:r>
            <a:r>
              <a:rPr sz="2400" b="1" spc="20" dirty="0">
                <a:solidFill>
                  <a:srgbClr val="3B3B3B"/>
                </a:solidFill>
                <a:latin typeface="Calibri"/>
                <a:cs typeface="Calibri"/>
              </a:rPr>
              <a:t> </a:t>
            </a:r>
            <a:r>
              <a:rPr sz="2400" b="1" dirty="0">
                <a:solidFill>
                  <a:srgbClr val="3B3B3B"/>
                </a:solidFill>
                <a:latin typeface="Calibri"/>
                <a:cs typeface="Calibri"/>
              </a:rPr>
              <a:t>by</a:t>
            </a:r>
            <a:r>
              <a:rPr sz="2400" b="1" spc="-25" dirty="0">
                <a:solidFill>
                  <a:srgbClr val="3B3B3B"/>
                </a:solidFill>
                <a:latin typeface="Calibri"/>
                <a:cs typeface="Calibri"/>
              </a:rPr>
              <a:t> </a:t>
            </a:r>
            <a:r>
              <a:rPr sz="2400" b="1" spc="-5" dirty="0">
                <a:solidFill>
                  <a:srgbClr val="3B3B3B"/>
                </a:solidFill>
                <a:latin typeface="Calibri"/>
                <a:cs typeface="Calibri"/>
              </a:rPr>
              <a:t>the</a:t>
            </a:r>
            <a:r>
              <a:rPr sz="2400" b="1" dirty="0">
                <a:solidFill>
                  <a:srgbClr val="3B3B3B"/>
                </a:solidFill>
                <a:latin typeface="Calibri"/>
                <a:cs typeface="Calibri"/>
              </a:rPr>
              <a:t> </a:t>
            </a:r>
            <a:r>
              <a:rPr sz="2400" b="1" spc="-5" dirty="0">
                <a:solidFill>
                  <a:srgbClr val="3B3B3B"/>
                </a:solidFill>
                <a:latin typeface="Calibri"/>
                <a:cs typeface="Calibri"/>
              </a:rPr>
              <a:t>Platform </a:t>
            </a:r>
            <a:r>
              <a:rPr sz="2400" b="1" dirty="0">
                <a:solidFill>
                  <a:srgbClr val="3B3B3B"/>
                </a:solidFill>
                <a:latin typeface="Calibri"/>
                <a:cs typeface="Calibri"/>
              </a:rPr>
              <a:t>Level </a:t>
            </a:r>
            <a:r>
              <a:rPr sz="2400" b="1" spc="5" dirty="0">
                <a:solidFill>
                  <a:srgbClr val="3B3B3B"/>
                </a:solidFill>
                <a:latin typeface="Calibri"/>
                <a:cs typeface="Calibri"/>
              </a:rPr>
              <a:t> </a:t>
            </a:r>
            <a:r>
              <a:rPr sz="2400" b="1" spc="-5" dirty="0">
                <a:solidFill>
                  <a:srgbClr val="3B3B3B"/>
                </a:solidFill>
                <a:latin typeface="Calibri"/>
                <a:cs typeface="Calibri"/>
              </a:rPr>
              <a:t>Interrupt</a:t>
            </a:r>
            <a:r>
              <a:rPr sz="2400" b="1" spc="10" dirty="0">
                <a:solidFill>
                  <a:srgbClr val="3B3B3B"/>
                </a:solidFill>
                <a:latin typeface="Calibri"/>
                <a:cs typeface="Calibri"/>
              </a:rPr>
              <a:t> </a:t>
            </a:r>
            <a:r>
              <a:rPr sz="2400" b="1" spc="-5" dirty="0">
                <a:solidFill>
                  <a:srgbClr val="3B3B3B"/>
                </a:solidFill>
                <a:latin typeface="Calibri"/>
                <a:cs typeface="Calibri"/>
              </a:rPr>
              <a:t>Controller</a:t>
            </a:r>
            <a:r>
              <a:rPr sz="2400" b="1" spc="-15" dirty="0">
                <a:solidFill>
                  <a:srgbClr val="3B3B3B"/>
                </a:solidFill>
                <a:latin typeface="Calibri"/>
                <a:cs typeface="Calibri"/>
              </a:rPr>
              <a:t> </a:t>
            </a:r>
            <a:r>
              <a:rPr sz="2400" b="1" spc="-5" dirty="0">
                <a:solidFill>
                  <a:srgbClr val="3B3B3B"/>
                </a:solidFill>
                <a:latin typeface="Calibri"/>
                <a:cs typeface="Calibri"/>
              </a:rPr>
              <a:t>(PLIC)</a:t>
            </a:r>
            <a:endParaRPr sz="2400">
              <a:latin typeface="Calibri"/>
              <a:cs typeface="Calibri"/>
            </a:endParaRPr>
          </a:p>
          <a:p>
            <a:pPr>
              <a:lnSpc>
                <a:spcPct val="100000"/>
              </a:lnSpc>
              <a:spcBef>
                <a:spcPts val="5"/>
              </a:spcBef>
              <a:buClr>
                <a:srgbClr val="3B3B3B"/>
              </a:buClr>
              <a:buFont typeface="Arial MT"/>
              <a:buChar char="•"/>
            </a:pPr>
            <a:endParaRPr sz="2850">
              <a:latin typeface="Calibri"/>
              <a:cs typeface="Calibri"/>
            </a:endParaRPr>
          </a:p>
          <a:p>
            <a:pPr marL="393065" marR="5080" indent="-381000" algn="just">
              <a:lnSpc>
                <a:spcPct val="100000"/>
              </a:lnSpc>
              <a:buFont typeface="Arial MT"/>
              <a:buChar char="•"/>
              <a:tabLst>
                <a:tab pos="393700" algn="l"/>
              </a:tabLst>
            </a:pPr>
            <a:r>
              <a:rPr sz="2400" b="1" spc="-5" dirty="0">
                <a:solidFill>
                  <a:srgbClr val="3B3B3B"/>
                </a:solidFill>
                <a:latin typeface="Calibri"/>
                <a:cs typeface="Calibri"/>
              </a:rPr>
              <a:t>The PLIC </a:t>
            </a:r>
            <a:r>
              <a:rPr sz="2400" b="1" dirty="0">
                <a:solidFill>
                  <a:srgbClr val="3B3B3B"/>
                </a:solidFill>
                <a:latin typeface="Calibri"/>
                <a:cs typeface="Calibri"/>
              </a:rPr>
              <a:t>is </a:t>
            </a:r>
            <a:r>
              <a:rPr sz="2400" b="1" spc="-5" dirty="0">
                <a:solidFill>
                  <a:srgbClr val="3B3B3B"/>
                </a:solidFill>
                <a:latin typeface="Calibri"/>
                <a:cs typeface="Calibri"/>
              </a:rPr>
              <a:t>connected </a:t>
            </a:r>
            <a:r>
              <a:rPr sz="2400" b="1" dirty="0">
                <a:solidFill>
                  <a:srgbClr val="3B3B3B"/>
                </a:solidFill>
                <a:latin typeface="Calibri"/>
                <a:cs typeface="Calibri"/>
              </a:rPr>
              <a:t>to </a:t>
            </a:r>
            <a:r>
              <a:rPr sz="2400" b="1" spc="-5" dirty="0">
                <a:solidFill>
                  <a:srgbClr val="3B3B3B"/>
                </a:solidFill>
                <a:latin typeface="Calibri"/>
                <a:cs typeface="Calibri"/>
              </a:rPr>
              <a:t>the </a:t>
            </a:r>
            <a:r>
              <a:rPr sz="2400" b="1" dirty="0">
                <a:solidFill>
                  <a:srgbClr val="3B3B3B"/>
                </a:solidFill>
                <a:latin typeface="Calibri"/>
                <a:cs typeface="Calibri"/>
              </a:rPr>
              <a:t>External </a:t>
            </a:r>
            <a:r>
              <a:rPr sz="2400" b="1" spc="-530" dirty="0">
                <a:solidFill>
                  <a:srgbClr val="3B3B3B"/>
                </a:solidFill>
                <a:latin typeface="Calibri"/>
                <a:cs typeface="Calibri"/>
              </a:rPr>
              <a:t> </a:t>
            </a:r>
            <a:r>
              <a:rPr sz="2400" b="1" spc="-5" dirty="0">
                <a:solidFill>
                  <a:srgbClr val="3B3B3B"/>
                </a:solidFill>
                <a:latin typeface="Calibri"/>
                <a:cs typeface="Calibri"/>
              </a:rPr>
              <a:t>Interrupt </a:t>
            </a:r>
            <a:r>
              <a:rPr sz="2400" b="1" dirty="0">
                <a:solidFill>
                  <a:srgbClr val="3B3B3B"/>
                </a:solidFill>
                <a:latin typeface="Calibri"/>
                <a:cs typeface="Calibri"/>
              </a:rPr>
              <a:t>signal </a:t>
            </a:r>
            <a:r>
              <a:rPr sz="2400" b="1" spc="-5" dirty="0">
                <a:solidFill>
                  <a:srgbClr val="3B3B3B"/>
                </a:solidFill>
                <a:latin typeface="Calibri"/>
                <a:cs typeface="Calibri"/>
              </a:rPr>
              <a:t>for </a:t>
            </a:r>
            <a:r>
              <a:rPr sz="2400" b="1" dirty="0">
                <a:solidFill>
                  <a:srgbClr val="3B3B3B"/>
                </a:solidFill>
                <a:latin typeface="Calibri"/>
                <a:cs typeface="Calibri"/>
              </a:rPr>
              <a:t>1 or </a:t>
            </a:r>
            <a:r>
              <a:rPr sz="2400" b="1" spc="-5" dirty="0">
                <a:solidFill>
                  <a:srgbClr val="3B3B3B"/>
                </a:solidFill>
                <a:latin typeface="Calibri"/>
                <a:cs typeface="Calibri"/>
              </a:rPr>
              <a:t>more harts </a:t>
            </a:r>
            <a:r>
              <a:rPr sz="2400" b="1" dirty="0">
                <a:solidFill>
                  <a:srgbClr val="3B3B3B"/>
                </a:solidFill>
                <a:latin typeface="Calibri"/>
                <a:cs typeface="Calibri"/>
              </a:rPr>
              <a:t>in </a:t>
            </a:r>
            <a:r>
              <a:rPr sz="2400" b="1" spc="-530" dirty="0">
                <a:solidFill>
                  <a:srgbClr val="3B3B3B"/>
                </a:solidFill>
                <a:latin typeface="Calibri"/>
                <a:cs typeface="Calibri"/>
              </a:rPr>
              <a:t> </a:t>
            </a:r>
            <a:r>
              <a:rPr sz="2400" b="1" dirty="0">
                <a:solidFill>
                  <a:srgbClr val="3B3B3B"/>
                </a:solidFill>
                <a:latin typeface="Calibri"/>
                <a:cs typeface="Calibri"/>
              </a:rPr>
              <a:t>an</a:t>
            </a:r>
            <a:r>
              <a:rPr sz="2400" b="1" spc="-5" dirty="0">
                <a:solidFill>
                  <a:srgbClr val="3B3B3B"/>
                </a:solidFill>
                <a:latin typeface="Calibri"/>
                <a:cs typeface="Calibri"/>
              </a:rPr>
              <a:t> implementation</a:t>
            </a:r>
            <a:endParaRPr sz="2400">
              <a:latin typeface="Calibri"/>
              <a:cs typeface="Calibri"/>
            </a:endParaRPr>
          </a:p>
        </p:txBody>
      </p:sp>
      <p:sp>
        <p:nvSpPr>
          <p:cNvPr id="4" name="object 4"/>
          <p:cNvSpPr txBox="1">
            <a:spLocks noGrp="1"/>
          </p:cNvSpPr>
          <p:nvPr>
            <p:ph type="title"/>
          </p:nvPr>
        </p:nvSpPr>
        <p:spPr>
          <a:xfrm>
            <a:off x="1053490" y="16870"/>
            <a:ext cx="6751904" cy="689932"/>
          </a:xfrm>
          <a:prstGeom prst="rect">
            <a:avLst/>
          </a:prstGeom>
        </p:spPr>
        <p:txBody>
          <a:bodyPr vert="horz" wrap="square" lIns="0" tIns="12700" rIns="0" bIns="0" rtlCol="0">
            <a:spAutoFit/>
          </a:bodyPr>
          <a:lstStyle/>
          <a:p>
            <a:pPr marL="12700">
              <a:lnSpc>
                <a:spcPct val="100000"/>
              </a:lnSpc>
              <a:spcBef>
                <a:spcPts val="100"/>
              </a:spcBef>
            </a:pPr>
            <a:r>
              <a:rPr spc="-195" dirty="0"/>
              <a:t>RIS</a:t>
            </a:r>
            <a:r>
              <a:rPr spc="-200" dirty="0"/>
              <a:t>C</a:t>
            </a:r>
            <a:r>
              <a:rPr spc="-229" dirty="0"/>
              <a:t>-</a:t>
            </a:r>
            <a:r>
              <a:rPr spc="-45" dirty="0"/>
              <a:t>V</a:t>
            </a:r>
            <a:r>
              <a:rPr spc="-165" dirty="0"/>
              <a:t> </a:t>
            </a:r>
            <a:r>
              <a:rPr spc="-85" dirty="0"/>
              <a:t>Glob</a:t>
            </a:r>
            <a:r>
              <a:rPr spc="-100" dirty="0"/>
              <a:t>al</a:t>
            </a:r>
            <a:r>
              <a:rPr spc="-145" dirty="0"/>
              <a:t> </a:t>
            </a:r>
            <a:r>
              <a:rPr spc="-175" dirty="0"/>
              <a:t>Inter</a:t>
            </a:r>
            <a:r>
              <a:rPr spc="-160" dirty="0"/>
              <a:t>r</a:t>
            </a:r>
            <a:r>
              <a:rPr spc="-70" dirty="0"/>
              <a:t>upts</a:t>
            </a:r>
          </a:p>
        </p:txBody>
      </p:sp>
      <p:pic>
        <p:nvPicPr>
          <p:cNvPr id="5" name="object 5"/>
          <p:cNvPicPr/>
          <p:nvPr/>
        </p:nvPicPr>
        <p:blipFill>
          <a:blip r:embed="rId2" cstate="print"/>
          <a:stretch>
            <a:fillRect/>
          </a:stretch>
        </p:blipFill>
        <p:spPr>
          <a:xfrm>
            <a:off x="7018108" y="2058732"/>
            <a:ext cx="4650914" cy="2680070"/>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66622" y="824636"/>
            <a:ext cx="9830435" cy="1978025"/>
          </a:xfrm>
          <a:prstGeom prst="rect">
            <a:avLst/>
          </a:prstGeom>
        </p:spPr>
        <p:txBody>
          <a:bodyPr vert="horz" wrap="square" lIns="0" tIns="26034" rIns="0" bIns="0" rtlCol="0">
            <a:spAutoFit/>
          </a:bodyPr>
          <a:lstStyle/>
          <a:p>
            <a:pPr marL="469265" indent="-457200">
              <a:lnSpc>
                <a:spcPct val="100000"/>
              </a:lnSpc>
              <a:spcBef>
                <a:spcPts val="204"/>
              </a:spcBef>
              <a:buFont typeface="Arial MT"/>
              <a:buChar char="•"/>
              <a:tabLst>
                <a:tab pos="469265" algn="l"/>
                <a:tab pos="469900" algn="l"/>
              </a:tabLst>
            </a:pPr>
            <a:r>
              <a:rPr sz="1600" b="1" spc="-10" dirty="0">
                <a:solidFill>
                  <a:srgbClr val="3B3B3B"/>
                </a:solidFill>
                <a:latin typeface="Calibri"/>
                <a:cs typeface="Calibri"/>
              </a:rPr>
              <a:t>In</a:t>
            </a:r>
            <a:r>
              <a:rPr sz="1600" b="1" dirty="0">
                <a:solidFill>
                  <a:srgbClr val="3B3B3B"/>
                </a:solidFill>
                <a:latin typeface="Calibri"/>
                <a:cs typeface="Calibri"/>
              </a:rPr>
              <a:t> </a:t>
            </a:r>
            <a:r>
              <a:rPr sz="1600" b="1" spc="-5" dirty="0">
                <a:solidFill>
                  <a:srgbClr val="3B3B3B"/>
                </a:solidFill>
                <a:latin typeface="Calibri"/>
                <a:cs typeface="Calibri"/>
              </a:rPr>
              <a:t>this</a:t>
            </a:r>
            <a:r>
              <a:rPr sz="1600" b="1" spc="10" dirty="0">
                <a:solidFill>
                  <a:srgbClr val="3B3B3B"/>
                </a:solidFill>
                <a:latin typeface="Calibri"/>
                <a:cs typeface="Calibri"/>
              </a:rPr>
              <a:t> </a:t>
            </a:r>
            <a:r>
              <a:rPr sz="1600" b="1" spc="-10" dirty="0">
                <a:solidFill>
                  <a:srgbClr val="3B3B3B"/>
                </a:solidFill>
                <a:latin typeface="Calibri"/>
                <a:cs typeface="Calibri"/>
              </a:rPr>
              <a:t>example</a:t>
            </a:r>
            <a:r>
              <a:rPr sz="1600" b="1" spc="-5" dirty="0">
                <a:solidFill>
                  <a:srgbClr val="3B3B3B"/>
                </a:solidFill>
                <a:latin typeface="Calibri"/>
                <a:cs typeface="Calibri"/>
              </a:rPr>
              <a:t> an</a:t>
            </a:r>
            <a:r>
              <a:rPr sz="1600" b="1" dirty="0">
                <a:solidFill>
                  <a:srgbClr val="3B3B3B"/>
                </a:solidFill>
                <a:latin typeface="Calibri"/>
                <a:cs typeface="Calibri"/>
              </a:rPr>
              <a:t> </a:t>
            </a:r>
            <a:r>
              <a:rPr sz="1600" b="1" spc="-5" dirty="0">
                <a:solidFill>
                  <a:srgbClr val="3B3B3B"/>
                </a:solidFill>
                <a:latin typeface="Calibri"/>
                <a:cs typeface="Calibri"/>
              </a:rPr>
              <a:t>interrupt</a:t>
            </a:r>
            <a:r>
              <a:rPr sz="1600" b="1" spc="35" dirty="0">
                <a:solidFill>
                  <a:srgbClr val="3B3B3B"/>
                </a:solidFill>
                <a:latin typeface="Calibri"/>
                <a:cs typeface="Calibri"/>
              </a:rPr>
              <a:t> </a:t>
            </a:r>
            <a:r>
              <a:rPr sz="1600" b="1" spc="-5" dirty="0">
                <a:solidFill>
                  <a:srgbClr val="3B3B3B"/>
                </a:solidFill>
                <a:latin typeface="Calibri"/>
                <a:cs typeface="Calibri"/>
              </a:rPr>
              <a:t>is</a:t>
            </a:r>
            <a:r>
              <a:rPr sz="1600" b="1" dirty="0">
                <a:solidFill>
                  <a:srgbClr val="3B3B3B"/>
                </a:solidFill>
                <a:latin typeface="Calibri"/>
                <a:cs typeface="Calibri"/>
              </a:rPr>
              <a:t> </a:t>
            </a:r>
            <a:r>
              <a:rPr sz="1600" b="1" spc="-10" dirty="0">
                <a:solidFill>
                  <a:srgbClr val="3B3B3B"/>
                </a:solidFill>
                <a:latin typeface="Calibri"/>
                <a:cs typeface="Calibri"/>
              </a:rPr>
              <a:t>presented</a:t>
            </a:r>
            <a:r>
              <a:rPr sz="1600" b="1" spc="15" dirty="0">
                <a:solidFill>
                  <a:srgbClr val="3B3B3B"/>
                </a:solidFill>
                <a:latin typeface="Calibri"/>
                <a:cs typeface="Calibri"/>
              </a:rPr>
              <a:t> </a:t>
            </a:r>
            <a:r>
              <a:rPr sz="1600" b="1" spc="-5" dirty="0">
                <a:solidFill>
                  <a:srgbClr val="3B3B3B"/>
                </a:solidFill>
                <a:latin typeface="Calibri"/>
                <a:cs typeface="Calibri"/>
              </a:rPr>
              <a:t>to</a:t>
            </a:r>
            <a:r>
              <a:rPr sz="1600" b="1" dirty="0">
                <a:solidFill>
                  <a:srgbClr val="3B3B3B"/>
                </a:solidFill>
                <a:latin typeface="Calibri"/>
                <a:cs typeface="Calibri"/>
              </a:rPr>
              <a:t> </a:t>
            </a:r>
            <a:r>
              <a:rPr sz="1600" b="1" spc="-5" dirty="0">
                <a:solidFill>
                  <a:srgbClr val="3B3B3B"/>
                </a:solidFill>
                <a:latin typeface="Calibri"/>
                <a:cs typeface="Calibri"/>
              </a:rPr>
              <a:t>the</a:t>
            </a:r>
            <a:r>
              <a:rPr sz="1600" b="1" spc="10" dirty="0">
                <a:solidFill>
                  <a:srgbClr val="3B3B3B"/>
                </a:solidFill>
                <a:latin typeface="Calibri"/>
                <a:cs typeface="Calibri"/>
              </a:rPr>
              <a:t> </a:t>
            </a:r>
            <a:r>
              <a:rPr sz="1600" b="1" spc="-10" dirty="0">
                <a:solidFill>
                  <a:srgbClr val="3B3B3B"/>
                </a:solidFill>
                <a:latin typeface="Calibri"/>
                <a:cs typeface="Calibri"/>
              </a:rPr>
              <a:t>PLIC</a:t>
            </a:r>
            <a:endParaRPr sz="1600">
              <a:latin typeface="Calibri"/>
              <a:cs typeface="Calibri"/>
            </a:endParaRPr>
          </a:p>
          <a:p>
            <a:pPr marL="469265" indent="-457200">
              <a:lnSpc>
                <a:spcPct val="100000"/>
              </a:lnSpc>
              <a:spcBef>
                <a:spcPts val="110"/>
              </a:spcBef>
              <a:buFont typeface="Arial MT"/>
              <a:buChar char="•"/>
              <a:tabLst>
                <a:tab pos="469265" algn="l"/>
                <a:tab pos="469900" algn="l"/>
              </a:tabLst>
            </a:pPr>
            <a:r>
              <a:rPr sz="1600" b="1" spc="-10" dirty="0">
                <a:solidFill>
                  <a:srgbClr val="3B3B3B"/>
                </a:solidFill>
                <a:latin typeface="Calibri"/>
                <a:cs typeface="Calibri"/>
              </a:rPr>
              <a:t>The</a:t>
            </a:r>
            <a:r>
              <a:rPr sz="1600" b="1" dirty="0">
                <a:solidFill>
                  <a:srgbClr val="3B3B3B"/>
                </a:solidFill>
                <a:latin typeface="Calibri"/>
                <a:cs typeface="Calibri"/>
              </a:rPr>
              <a:t> </a:t>
            </a:r>
            <a:r>
              <a:rPr sz="1600" b="1" spc="-10" dirty="0">
                <a:solidFill>
                  <a:srgbClr val="3B3B3B"/>
                </a:solidFill>
                <a:latin typeface="Calibri"/>
                <a:cs typeface="Calibri"/>
              </a:rPr>
              <a:t>PLIC</a:t>
            </a:r>
            <a:r>
              <a:rPr sz="1600" b="1" spc="25" dirty="0">
                <a:solidFill>
                  <a:srgbClr val="3B3B3B"/>
                </a:solidFill>
                <a:latin typeface="Calibri"/>
                <a:cs typeface="Calibri"/>
              </a:rPr>
              <a:t> </a:t>
            </a:r>
            <a:r>
              <a:rPr sz="1600" b="1" spc="-5" dirty="0">
                <a:solidFill>
                  <a:srgbClr val="3B3B3B"/>
                </a:solidFill>
                <a:latin typeface="Calibri"/>
                <a:cs typeface="Calibri"/>
              </a:rPr>
              <a:t>signals</a:t>
            </a:r>
            <a:r>
              <a:rPr sz="1600" b="1" dirty="0">
                <a:solidFill>
                  <a:srgbClr val="3B3B3B"/>
                </a:solidFill>
                <a:latin typeface="Calibri"/>
                <a:cs typeface="Calibri"/>
              </a:rPr>
              <a:t> an</a:t>
            </a:r>
            <a:r>
              <a:rPr sz="1600" b="1" spc="10" dirty="0">
                <a:solidFill>
                  <a:srgbClr val="3B3B3B"/>
                </a:solidFill>
                <a:latin typeface="Calibri"/>
                <a:cs typeface="Calibri"/>
              </a:rPr>
              <a:t> </a:t>
            </a:r>
            <a:r>
              <a:rPr sz="1600" b="1" spc="-5" dirty="0">
                <a:solidFill>
                  <a:srgbClr val="3B3B3B"/>
                </a:solidFill>
                <a:latin typeface="Calibri"/>
                <a:cs typeface="Calibri"/>
              </a:rPr>
              <a:t>interrupt</a:t>
            </a:r>
            <a:r>
              <a:rPr sz="1600" b="1" spc="40" dirty="0">
                <a:solidFill>
                  <a:srgbClr val="3B3B3B"/>
                </a:solidFill>
                <a:latin typeface="Calibri"/>
                <a:cs typeface="Calibri"/>
              </a:rPr>
              <a:t> </a:t>
            </a:r>
            <a:r>
              <a:rPr sz="1600" b="1" spc="-5" dirty="0">
                <a:solidFill>
                  <a:srgbClr val="3B3B3B"/>
                </a:solidFill>
                <a:latin typeface="Calibri"/>
                <a:cs typeface="Calibri"/>
              </a:rPr>
              <a:t>to</a:t>
            </a:r>
            <a:r>
              <a:rPr sz="1600" b="1" spc="5" dirty="0">
                <a:solidFill>
                  <a:srgbClr val="3B3B3B"/>
                </a:solidFill>
                <a:latin typeface="Calibri"/>
                <a:cs typeface="Calibri"/>
              </a:rPr>
              <a:t> </a:t>
            </a:r>
            <a:r>
              <a:rPr sz="1600" b="1" spc="-5" dirty="0">
                <a:solidFill>
                  <a:srgbClr val="3B3B3B"/>
                </a:solidFill>
                <a:latin typeface="Calibri"/>
                <a:cs typeface="Calibri"/>
              </a:rPr>
              <a:t>a</a:t>
            </a:r>
            <a:r>
              <a:rPr sz="1600" b="1" spc="10" dirty="0">
                <a:solidFill>
                  <a:srgbClr val="3B3B3B"/>
                </a:solidFill>
                <a:latin typeface="Calibri"/>
                <a:cs typeface="Calibri"/>
              </a:rPr>
              <a:t> </a:t>
            </a:r>
            <a:r>
              <a:rPr sz="1600" b="1" spc="-5" dirty="0">
                <a:solidFill>
                  <a:srgbClr val="3B3B3B"/>
                </a:solidFill>
                <a:latin typeface="Calibri"/>
                <a:cs typeface="Calibri"/>
              </a:rPr>
              <a:t>hart</a:t>
            </a:r>
            <a:r>
              <a:rPr sz="1600" b="1" spc="15" dirty="0">
                <a:solidFill>
                  <a:srgbClr val="3B3B3B"/>
                </a:solidFill>
                <a:latin typeface="Calibri"/>
                <a:cs typeface="Calibri"/>
              </a:rPr>
              <a:t> </a:t>
            </a:r>
            <a:r>
              <a:rPr sz="1600" b="1" spc="-5" dirty="0">
                <a:solidFill>
                  <a:srgbClr val="3B3B3B"/>
                </a:solidFill>
                <a:latin typeface="Calibri"/>
                <a:cs typeface="Calibri"/>
              </a:rPr>
              <a:t>using</a:t>
            </a:r>
            <a:r>
              <a:rPr sz="1600" b="1" spc="20" dirty="0">
                <a:solidFill>
                  <a:srgbClr val="3B3B3B"/>
                </a:solidFill>
                <a:latin typeface="Calibri"/>
                <a:cs typeface="Calibri"/>
              </a:rPr>
              <a:t> </a:t>
            </a:r>
            <a:r>
              <a:rPr sz="1600" b="1" spc="-10" dirty="0">
                <a:solidFill>
                  <a:srgbClr val="3B3B3B"/>
                </a:solidFill>
                <a:latin typeface="Calibri"/>
                <a:cs typeface="Calibri"/>
              </a:rPr>
              <a:t>the</a:t>
            </a:r>
            <a:r>
              <a:rPr sz="1600" b="1" spc="15" dirty="0">
                <a:solidFill>
                  <a:srgbClr val="3B3B3B"/>
                </a:solidFill>
                <a:latin typeface="Calibri"/>
                <a:cs typeface="Calibri"/>
              </a:rPr>
              <a:t> </a:t>
            </a:r>
            <a:r>
              <a:rPr sz="1600" b="1" spc="-5" dirty="0">
                <a:solidFill>
                  <a:srgbClr val="3B3B3B"/>
                </a:solidFill>
                <a:latin typeface="Calibri"/>
                <a:cs typeface="Calibri"/>
              </a:rPr>
              <a:t>Machine</a:t>
            </a:r>
            <a:r>
              <a:rPr sz="1600" b="1" spc="15" dirty="0">
                <a:solidFill>
                  <a:srgbClr val="3B3B3B"/>
                </a:solidFill>
                <a:latin typeface="Calibri"/>
                <a:cs typeface="Calibri"/>
              </a:rPr>
              <a:t> </a:t>
            </a:r>
            <a:r>
              <a:rPr sz="1600" b="1" spc="-5" dirty="0">
                <a:solidFill>
                  <a:srgbClr val="3B3B3B"/>
                </a:solidFill>
                <a:latin typeface="Calibri"/>
                <a:cs typeface="Calibri"/>
              </a:rPr>
              <a:t>External</a:t>
            </a:r>
            <a:r>
              <a:rPr sz="1600" b="1" spc="15" dirty="0">
                <a:solidFill>
                  <a:srgbClr val="3B3B3B"/>
                </a:solidFill>
                <a:latin typeface="Calibri"/>
                <a:cs typeface="Calibri"/>
              </a:rPr>
              <a:t> </a:t>
            </a:r>
            <a:r>
              <a:rPr sz="1600" b="1" spc="-10" dirty="0">
                <a:solidFill>
                  <a:srgbClr val="3B3B3B"/>
                </a:solidFill>
                <a:latin typeface="Calibri"/>
                <a:cs typeface="Calibri"/>
              </a:rPr>
              <a:t>Interrupt</a:t>
            </a:r>
            <a:r>
              <a:rPr sz="1600" b="1" spc="50" dirty="0">
                <a:solidFill>
                  <a:srgbClr val="3B3B3B"/>
                </a:solidFill>
                <a:latin typeface="Calibri"/>
                <a:cs typeface="Calibri"/>
              </a:rPr>
              <a:t> </a:t>
            </a:r>
            <a:r>
              <a:rPr sz="1600" b="1" spc="-10" dirty="0">
                <a:solidFill>
                  <a:srgbClr val="3B3B3B"/>
                </a:solidFill>
                <a:latin typeface="Calibri"/>
                <a:cs typeface="Calibri"/>
              </a:rPr>
              <a:t>(interrupt</a:t>
            </a:r>
            <a:r>
              <a:rPr sz="1600" b="1" spc="50" dirty="0">
                <a:solidFill>
                  <a:srgbClr val="3B3B3B"/>
                </a:solidFill>
                <a:latin typeface="Calibri"/>
                <a:cs typeface="Calibri"/>
              </a:rPr>
              <a:t> </a:t>
            </a:r>
            <a:r>
              <a:rPr sz="1600" b="1" spc="-10" dirty="0">
                <a:solidFill>
                  <a:srgbClr val="3B3B3B"/>
                </a:solidFill>
                <a:latin typeface="Calibri"/>
                <a:cs typeface="Calibri"/>
              </a:rPr>
              <a:t>11)</a:t>
            </a:r>
            <a:endParaRPr sz="1600">
              <a:latin typeface="Calibri"/>
              <a:cs typeface="Calibri"/>
            </a:endParaRPr>
          </a:p>
          <a:p>
            <a:pPr marL="469265" indent="-457200">
              <a:lnSpc>
                <a:spcPct val="100000"/>
              </a:lnSpc>
              <a:spcBef>
                <a:spcPts val="110"/>
              </a:spcBef>
              <a:buFont typeface="Arial MT"/>
              <a:buChar char="•"/>
              <a:tabLst>
                <a:tab pos="469265" algn="l"/>
                <a:tab pos="469900" algn="l"/>
              </a:tabLst>
            </a:pPr>
            <a:r>
              <a:rPr sz="1600" b="1" spc="-5" dirty="0">
                <a:solidFill>
                  <a:srgbClr val="3B3B3B"/>
                </a:solidFill>
                <a:latin typeface="Calibri"/>
                <a:cs typeface="Calibri"/>
              </a:rPr>
              <a:t>The</a:t>
            </a:r>
            <a:r>
              <a:rPr sz="1600" b="1" dirty="0">
                <a:solidFill>
                  <a:srgbClr val="3B3B3B"/>
                </a:solidFill>
                <a:latin typeface="Calibri"/>
                <a:cs typeface="Calibri"/>
              </a:rPr>
              <a:t> </a:t>
            </a:r>
            <a:r>
              <a:rPr sz="1600" b="1" spc="-10" dirty="0">
                <a:solidFill>
                  <a:srgbClr val="3B3B3B"/>
                </a:solidFill>
                <a:latin typeface="Calibri"/>
                <a:cs typeface="Calibri"/>
              </a:rPr>
              <a:t>interrupt</a:t>
            </a:r>
            <a:r>
              <a:rPr sz="1600" b="1" spc="50" dirty="0">
                <a:solidFill>
                  <a:srgbClr val="3B3B3B"/>
                </a:solidFill>
                <a:latin typeface="Calibri"/>
                <a:cs typeface="Calibri"/>
              </a:rPr>
              <a:t> </a:t>
            </a:r>
            <a:r>
              <a:rPr sz="1600" b="1" spc="-5" dirty="0">
                <a:solidFill>
                  <a:srgbClr val="3B3B3B"/>
                </a:solidFill>
                <a:latin typeface="Calibri"/>
                <a:cs typeface="Calibri"/>
              </a:rPr>
              <a:t>handler</a:t>
            </a:r>
            <a:r>
              <a:rPr sz="1600" b="1" spc="30" dirty="0">
                <a:solidFill>
                  <a:srgbClr val="3B3B3B"/>
                </a:solidFill>
                <a:latin typeface="Calibri"/>
                <a:cs typeface="Calibri"/>
              </a:rPr>
              <a:t> </a:t>
            </a:r>
            <a:r>
              <a:rPr sz="1600" b="1" spc="-5" dirty="0">
                <a:solidFill>
                  <a:srgbClr val="3B3B3B"/>
                </a:solidFill>
                <a:latin typeface="Calibri"/>
                <a:cs typeface="Calibri"/>
              </a:rPr>
              <a:t>(handle_trap)</a:t>
            </a:r>
            <a:r>
              <a:rPr sz="1600" b="1" spc="55" dirty="0">
                <a:solidFill>
                  <a:srgbClr val="3B3B3B"/>
                </a:solidFill>
                <a:latin typeface="Calibri"/>
                <a:cs typeface="Calibri"/>
              </a:rPr>
              <a:t> </a:t>
            </a:r>
            <a:r>
              <a:rPr sz="1600" b="1" spc="-10" dirty="0">
                <a:solidFill>
                  <a:srgbClr val="3B3B3B"/>
                </a:solidFill>
                <a:latin typeface="Calibri"/>
                <a:cs typeface="Calibri"/>
              </a:rPr>
              <a:t>branches</a:t>
            </a:r>
            <a:r>
              <a:rPr sz="1600" b="1" spc="35" dirty="0">
                <a:solidFill>
                  <a:srgbClr val="3B3B3B"/>
                </a:solidFill>
                <a:latin typeface="Calibri"/>
                <a:cs typeface="Calibri"/>
              </a:rPr>
              <a:t> </a:t>
            </a:r>
            <a:r>
              <a:rPr sz="1600" b="1" spc="-5" dirty="0">
                <a:solidFill>
                  <a:srgbClr val="3B3B3B"/>
                </a:solidFill>
                <a:latin typeface="Calibri"/>
                <a:cs typeface="Calibri"/>
              </a:rPr>
              <a:t>to</a:t>
            </a:r>
            <a:r>
              <a:rPr sz="1600" b="1" spc="10" dirty="0">
                <a:solidFill>
                  <a:srgbClr val="3B3B3B"/>
                </a:solidFill>
                <a:latin typeface="Calibri"/>
                <a:cs typeface="Calibri"/>
              </a:rPr>
              <a:t> </a:t>
            </a:r>
            <a:r>
              <a:rPr sz="1600" b="1" spc="-5" dirty="0">
                <a:solidFill>
                  <a:srgbClr val="3B3B3B"/>
                </a:solidFill>
                <a:latin typeface="Calibri"/>
                <a:cs typeface="Calibri"/>
              </a:rPr>
              <a:t>the</a:t>
            </a:r>
            <a:r>
              <a:rPr sz="1600" b="1" spc="15" dirty="0">
                <a:solidFill>
                  <a:srgbClr val="3B3B3B"/>
                </a:solidFill>
                <a:latin typeface="Calibri"/>
                <a:cs typeface="Calibri"/>
              </a:rPr>
              <a:t> </a:t>
            </a:r>
            <a:r>
              <a:rPr sz="1600" b="1" spc="-10" dirty="0">
                <a:solidFill>
                  <a:srgbClr val="3B3B3B"/>
                </a:solidFill>
                <a:latin typeface="Calibri"/>
                <a:cs typeface="Calibri"/>
              </a:rPr>
              <a:t>defined</a:t>
            </a:r>
            <a:r>
              <a:rPr sz="1600" b="1" spc="15" dirty="0">
                <a:solidFill>
                  <a:srgbClr val="3B3B3B"/>
                </a:solidFill>
                <a:latin typeface="Calibri"/>
                <a:cs typeface="Calibri"/>
              </a:rPr>
              <a:t> </a:t>
            </a:r>
            <a:r>
              <a:rPr sz="1600" b="1" spc="-10" dirty="0">
                <a:solidFill>
                  <a:srgbClr val="3B3B3B"/>
                </a:solidFill>
                <a:latin typeface="Calibri"/>
                <a:cs typeface="Calibri"/>
              </a:rPr>
              <a:t>function</a:t>
            </a:r>
            <a:r>
              <a:rPr sz="1600" b="1" spc="35" dirty="0">
                <a:solidFill>
                  <a:srgbClr val="3B3B3B"/>
                </a:solidFill>
                <a:latin typeface="Calibri"/>
                <a:cs typeface="Calibri"/>
              </a:rPr>
              <a:t> </a:t>
            </a:r>
            <a:r>
              <a:rPr sz="1600" b="1" spc="-5" dirty="0">
                <a:solidFill>
                  <a:srgbClr val="3B3B3B"/>
                </a:solidFill>
                <a:latin typeface="Calibri"/>
                <a:cs typeface="Calibri"/>
              </a:rPr>
              <a:t>to handle</a:t>
            </a:r>
            <a:r>
              <a:rPr sz="1600" b="1" spc="30" dirty="0">
                <a:solidFill>
                  <a:srgbClr val="3B3B3B"/>
                </a:solidFill>
                <a:latin typeface="Calibri"/>
                <a:cs typeface="Calibri"/>
              </a:rPr>
              <a:t> </a:t>
            </a:r>
            <a:r>
              <a:rPr sz="1600" b="1" spc="-5" dirty="0">
                <a:solidFill>
                  <a:srgbClr val="3B3B3B"/>
                </a:solidFill>
                <a:latin typeface="Calibri"/>
                <a:cs typeface="Calibri"/>
              </a:rPr>
              <a:t>the</a:t>
            </a:r>
            <a:r>
              <a:rPr sz="1600" b="1" dirty="0">
                <a:solidFill>
                  <a:srgbClr val="3B3B3B"/>
                </a:solidFill>
                <a:latin typeface="Calibri"/>
                <a:cs typeface="Calibri"/>
              </a:rPr>
              <a:t> </a:t>
            </a:r>
            <a:r>
              <a:rPr sz="1600" b="1" spc="-5" dirty="0">
                <a:solidFill>
                  <a:srgbClr val="3B3B3B"/>
                </a:solidFill>
                <a:latin typeface="Calibri"/>
                <a:cs typeface="Calibri"/>
              </a:rPr>
              <a:t>Machine</a:t>
            </a:r>
            <a:r>
              <a:rPr sz="1600" b="1" spc="25" dirty="0">
                <a:solidFill>
                  <a:srgbClr val="3B3B3B"/>
                </a:solidFill>
                <a:latin typeface="Calibri"/>
                <a:cs typeface="Calibri"/>
              </a:rPr>
              <a:t> </a:t>
            </a:r>
            <a:r>
              <a:rPr sz="1600" b="1" spc="-5" dirty="0">
                <a:solidFill>
                  <a:srgbClr val="3B3B3B"/>
                </a:solidFill>
                <a:latin typeface="Calibri"/>
                <a:cs typeface="Calibri"/>
              </a:rPr>
              <a:t>External</a:t>
            </a:r>
            <a:r>
              <a:rPr sz="1600" b="1" spc="10" dirty="0">
                <a:solidFill>
                  <a:srgbClr val="3B3B3B"/>
                </a:solidFill>
                <a:latin typeface="Calibri"/>
                <a:cs typeface="Calibri"/>
              </a:rPr>
              <a:t> </a:t>
            </a:r>
            <a:r>
              <a:rPr sz="1600" b="1" spc="-10" dirty="0">
                <a:solidFill>
                  <a:srgbClr val="3B3B3B"/>
                </a:solidFill>
                <a:latin typeface="Calibri"/>
                <a:cs typeface="Calibri"/>
              </a:rPr>
              <a:t>Interrupt</a:t>
            </a:r>
            <a:endParaRPr sz="1600">
              <a:latin typeface="Calibri"/>
              <a:cs typeface="Calibri"/>
            </a:endParaRPr>
          </a:p>
          <a:p>
            <a:pPr marL="1002665" lvl="1" indent="-381635">
              <a:lnSpc>
                <a:spcPct val="100000"/>
              </a:lnSpc>
              <a:spcBef>
                <a:spcPts val="140"/>
              </a:spcBef>
              <a:buFont typeface="Arial MT"/>
              <a:buChar char="–"/>
              <a:tabLst>
                <a:tab pos="1002665" algn="l"/>
                <a:tab pos="1003300" algn="l"/>
              </a:tabLst>
            </a:pPr>
            <a:r>
              <a:rPr sz="1400" dirty="0">
                <a:solidFill>
                  <a:srgbClr val="797979"/>
                </a:solidFill>
                <a:latin typeface="Calibri"/>
                <a:cs typeface="Calibri"/>
              </a:rPr>
              <a:t>C</a:t>
            </a:r>
            <a:r>
              <a:rPr sz="1400" spc="5" dirty="0">
                <a:solidFill>
                  <a:srgbClr val="797979"/>
                </a:solidFill>
                <a:latin typeface="Calibri"/>
                <a:cs typeface="Calibri"/>
              </a:rPr>
              <a:t> </a:t>
            </a:r>
            <a:r>
              <a:rPr sz="1400" spc="-5" dirty="0">
                <a:solidFill>
                  <a:srgbClr val="797979"/>
                </a:solidFill>
                <a:latin typeface="Calibri"/>
                <a:cs typeface="Calibri"/>
              </a:rPr>
              <a:t>Code</a:t>
            </a:r>
            <a:r>
              <a:rPr sz="1400" dirty="0">
                <a:solidFill>
                  <a:srgbClr val="797979"/>
                </a:solidFill>
                <a:latin typeface="Calibri"/>
                <a:cs typeface="Calibri"/>
              </a:rPr>
              <a:t> </a:t>
            </a:r>
            <a:r>
              <a:rPr sz="1400" spc="-5" dirty="0">
                <a:solidFill>
                  <a:srgbClr val="797979"/>
                </a:solidFill>
                <a:latin typeface="Calibri"/>
                <a:cs typeface="Calibri"/>
              </a:rPr>
              <a:t>placed</a:t>
            </a:r>
            <a:r>
              <a:rPr sz="1400" spc="15" dirty="0">
                <a:solidFill>
                  <a:srgbClr val="797979"/>
                </a:solidFill>
                <a:latin typeface="Calibri"/>
                <a:cs typeface="Calibri"/>
              </a:rPr>
              <a:t> </a:t>
            </a:r>
            <a:r>
              <a:rPr sz="1400" spc="-5" dirty="0">
                <a:solidFill>
                  <a:srgbClr val="797979"/>
                </a:solidFill>
                <a:latin typeface="Calibri"/>
                <a:cs typeface="Calibri"/>
              </a:rPr>
              <a:t>the</a:t>
            </a:r>
            <a:r>
              <a:rPr sz="1400" spc="5" dirty="0">
                <a:solidFill>
                  <a:srgbClr val="797979"/>
                </a:solidFill>
                <a:latin typeface="Calibri"/>
                <a:cs typeface="Calibri"/>
              </a:rPr>
              <a:t> </a:t>
            </a:r>
            <a:r>
              <a:rPr sz="1400" dirty="0">
                <a:solidFill>
                  <a:srgbClr val="797979"/>
                </a:solidFill>
                <a:latin typeface="Calibri"/>
                <a:cs typeface="Calibri"/>
              </a:rPr>
              <a:t>address</a:t>
            </a:r>
            <a:r>
              <a:rPr sz="1400" spc="15" dirty="0">
                <a:solidFill>
                  <a:srgbClr val="797979"/>
                </a:solidFill>
                <a:latin typeface="Calibri"/>
                <a:cs typeface="Calibri"/>
              </a:rPr>
              <a:t> </a:t>
            </a:r>
            <a:r>
              <a:rPr sz="1400" spc="-5" dirty="0">
                <a:solidFill>
                  <a:srgbClr val="797979"/>
                </a:solidFill>
                <a:latin typeface="Calibri"/>
                <a:cs typeface="Calibri"/>
              </a:rPr>
              <a:t>of</a:t>
            </a:r>
            <a:r>
              <a:rPr sz="1400" dirty="0">
                <a:solidFill>
                  <a:srgbClr val="797979"/>
                </a:solidFill>
                <a:latin typeface="Calibri"/>
                <a:cs typeface="Calibri"/>
              </a:rPr>
              <a:t> </a:t>
            </a:r>
            <a:r>
              <a:rPr sz="1400" spc="-5" dirty="0">
                <a:solidFill>
                  <a:srgbClr val="797979"/>
                </a:solidFill>
                <a:latin typeface="Calibri"/>
                <a:cs typeface="Calibri"/>
              </a:rPr>
              <a:t>machine_external_interrupt</a:t>
            </a:r>
            <a:r>
              <a:rPr sz="1400" spc="60" dirty="0">
                <a:solidFill>
                  <a:srgbClr val="797979"/>
                </a:solidFill>
                <a:latin typeface="Calibri"/>
                <a:cs typeface="Calibri"/>
              </a:rPr>
              <a:t> </a:t>
            </a:r>
            <a:r>
              <a:rPr sz="1400" spc="-5" dirty="0">
                <a:solidFill>
                  <a:srgbClr val="797979"/>
                </a:solidFill>
                <a:latin typeface="Calibri"/>
                <a:cs typeface="Calibri"/>
              </a:rPr>
              <a:t>function</a:t>
            </a:r>
            <a:r>
              <a:rPr sz="1400" spc="10" dirty="0">
                <a:solidFill>
                  <a:srgbClr val="797979"/>
                </a:solidFill>
                <a:latin typeface="Calibri"/>
                <a:cs typeface="Calibri"/>
              </a:rPr>
              <a:t> </a:t>
            </a:r>
            <a:r>
              <a:rPr sz="1400" dirty="0">
                <a:solidFill>
                  <a:srgbClr val="797979"/>
                </a:solidFill>
                <a:latin typeface="Calibri"/>
                <a:cs typeface="Calibri"/>
              </a:rPr>
              <a:t>in</a:t>
            </a:r>
            <a:r>
              <a:rPr sz="1400" spc="-5" dirty="0">
                <a:solidFill>
                  <a:srgbClr val="797979"/>
                </a:solidFill>
                <a:latin typeface="Calibri"/>
                <a:cs typeface="Calibri"/>
              </a:rPr>
              <a:t> </a:t>
            </a:r>
            <a:r>
              <a:rPr sz="1400" dirty="0">
                <a:solidFill>
                  <a:srgbClr val="797979"/>
                </a:solidFill>
                <a:latin typeface="Calibri"/>
                <a:cs typeface="Calibri"/>
              </a:rPr>
              <a:t>location</a:t>
            </a:r>
            <a:r>
              <a:rPr sz="1400" spc="10" dirty="0">
                <a:solidFill>
                  <a:srgbClr val="797979"/>
                </a:solidFill>
                <a:latin typeface="Calibri"/>
                <a:cs typeface="Calibri"/>
              </a:rPr>
              <a:t> </a:t>
            </a:r>
            <a:r>
              <a:rPr sz="1400" dirty="0">
                <a:solidFill>
                  <a:srgbClr val="797979"/>
                </a:solidFill>
                <a:latin typeface="Calibri"/>
                <a:cs typeface="Calibri"/>
              </a:rPr>
              <a:t>11</a:t>
            </a:r>
            <a:r>
              <a:rPr sz="1400" spc="10" dirty="0">
                <a:solidFill>
                  <a:srgbClr val="797979"/>
                </a:solidFill>
                <a:latin typeface="Calibri"/>
                <a:cs typeface="Calibri"/>
              </a:rPr>
              <a:t> </a:t>
            </a:r>
            <a:r>
              <a:rPr sz="1400" dirty="0">
                <a:solidFill>
                  <a:srgbClr val="797979"/>
                </a:solidFill>
                <a:latin typeface="Calibri"/>
                <a:cs typeface="Calibri"/>
              </a:rPr>
              <a:t>of</a:t>
            </a:r>
            <a:r>
              <a:rPr sz="1400" spc="-10" dirty="0">
                <a:solidFill>
                  <a:srgbClr val="797979"/>
                </a:solidFill>
                <a:latin typeface="Calibri"/>
                <a:cs typeface="Calibri"/>
              </a:rPr>
              <a:t> </a:t>
            </a:r>
            <a:r>
              <a:rPr sz="1400" spc="-5" dirty="0">
                <a:solidFill>
                  <a:srgbClr val="797979"/>
                </a:solidFill>
                <a:latin typeface="Calibri"/>
                <a:cs typeface="Calibri"/>
              </a:rPr>
              <a:t>the</a:t>
            </a:r>
            <a:r>
              <a:rPr sz="1400" spc="10" dirty="0">
                <a:solidFill>
                  <a:srgbClr val="797979"/>
                </a:solidFill>
                <a:latin typeface="Calibri"/>
                <a:cs typeface="Calibri"/>
              </a:rPr>
              <a:t> </a:t>
            </a:r>
            <a:r>
              <a:rPr sz="1400" spc="-5" dirty="0">
                <a:solidFill>
                  <a:srgbClr val="797979"/>
                </a:solidFill>
                <a:latin typeface="Calibri"/>
                <a:cs typeface="Calibri"/>
              </a:rPr>
              <a:t>async_handler</a:t>
            </a:r>
            <a:r>
              <a:rPr sz="1400" spc="40" dirty="0">
                <a:solidFill>
                  <a:srgbClr val="797979"/>
                </a:solidFill>
                <a:latin typeface="Calibri"/>
                <a:cs typeface="Calibri"/>
              </a:rPr>
              <a:t> </a:t>
            </a:r>
            <a:r>
              <a:rPr sz="1400" dirty="0">
                <a:solidFill>
                  <a:srgbClr val="797979"/>
                </a:solidFill>
                <a:latin typeface="Calibri"/>
                <a:cs typeface="Calibri"/>
              </a:rPr>
              <a:t>vector</a:t>
            </a:r>
            <a:r>
              <a:rPr sz="1400" spc="10" dirty="0">
                <a:solidFill>
                  <a:srgbClr val="797979"/>
                </a:solidFill>
                <a:latin typeface="Calibri"/>
                <a:cs typeface="Calibri"/>
              </a:rPr>
              <a:t> </a:t>
            </a:r>
            <a:r>
              <a:rPr sz="1400" spc="-5" dirty="0">
                <a:solidFill>
                  <a:srgbClr val="797979"/>
                </a:solidFill>
                <a:latin typeface="Calibri"/>
                <a:cs typeface="Calibri"/>
              </a:rPr>
              <a:t>table</a:t>
            </a:r>
            <a:endParaRPr sz="1400">
              <a:latin typeface="Calibri"/>
              <a:cs typeface="Calibri"/>
            </a:endParaRPr>
          </a:p>
          <a:p>
            <a:pPr marL="469265" indent="-457200">
              <a:lnSpc>
                <a:spcPct val="100000"/>
              </a:lnSpc>
              <a:spcBef>
                <a:spcPts val="100"/>
              </a:spcBef>
              <a:buFont typeface="Arial MT"/>
              <a:buChar char="•"/>
              <a:tabLst>
                <a:tab pos="469265" algn="l"/>
                <a:tab pos="469900" algn="l"/>
              </a:tabLst>
            </a:pPr>
            <a:r>
              <a:rPr sz="1600" b="1" spc="-10" dirty="0">
                <a:solidFill>
                  <a:srgbClr val="3B3B3B"/>
                </a:solidFill>
                <a:latin typeface="Calibri"/>
                <a:cs typeface="Calibri"/>
              </a:rPr>
              <a:t>The</a:t>
            </a:r>
            <a:r>
              <a:rPr sz="1600" b="1" dirty="0">
                <a:solidFill>
                  <a:srgbClr val="3B3B3B"/>
                </a:solidFill>
                <a:latin typeface="Calibri"/>
                <a:cs typeface="Calibri"/>
              </a:rPr>
              <a:t> </a:t>
            </a:r>
            <a:r>
              <a:rPr sz="1600" b="1" spc="-10" dirty="0">
                <a:solidFill>
                  <a:srgbClr val="3B3B3B"/>
                </a:solidFill>
                <a:latin typeface="Calibri"/>
                <a:cs typeface="Calibri"/>
              </a:rPr>
              <a:t>machine_external_interrupt</a:t>
            </a:r>
            <a:r>
              <a:rPr sz="1600" b="1" spc="55" dirty="0">
                <a:solidFill>
                  <a:srgbClr val="3B3B3B"/>
                </a:solidFill>
                <a:latin typeface="Calibri"/>
                <a:cs typeface="Calibri"/>
              </a:rPr>
              <a:t> </a:t>
            </a:r>
            <a:r>
              <a:rPr sz="1600" b="1" spc="-5" dirty="0">
                <a:solidFill>
                  <a:srgbClr val="3B3B3B"/>
                </a:solidFill>
                <a:latin typeface="Calibri"/>
                <a:cs typeface="Calibri"/>
              </a:rPr>
              <a:t>handler</a:t>
            </a:r>
            <a:r>
              <a:rPr sz="1600" b="1" spc="40" dirty="0">
                <a:solidFill>
                  <a:srgbClr val="3B3B3B"/>
                </a:solidFill>
                <a:latin typeface="Calibri"/>
                <a:cs typeface="Calibri"/>
              </a:rPr>
              <a:t> </a:t>
            </a:r>
            <a:r>
              <a:rPr sz="1600" b="1" spc="-5" dirty="0">
                <a:solidFill>
                  <a:srgbClr val="3B3B3B"/>
                </a:solidFill>
                <a:latin typeface="Calibri"/>
                <a:cs typeface="Calibri"/>
              </a:rPr>
              <a:t>does</a:t>
            </a:r>
            <a:r>
              <a:rPr sz="1600" b="1" dirty="0">
                <a:solidFill>
                  <a:srgbClr val="3B3B3B"/>
                </a:solidFill>
                <a:latin typeface="Calibri"/>
                <a:cs typeface="Calibri"/>
              </a:rPr>
              <a:t> </a:t>
            </a:r>
            <a:r>
              <a:rPr sz="1600" b="1" spc="-10" dirty="0">
                <a:solidFill>
                  <a:srgbClr val="3B3B3B"/>
                </a:solidFill>
                <a:latin typeface="Calibri"/>
                <a:cs typeface="Calibri"/>
              </a:rPr>
              <a:t>the</a:t>
            </a:r>
            <a:r>
              <a:rPr sz="1600" b="1" spc="10" dirty="0">
                <a:solidFill>
                  <a:srgbClr val="3B3B3B"/>
                </a:solidFill>
                <a:latin typeface="Calibri"/>
                <a:cs typeface="Calibri"/>
              </a:rPr>
              <a:t> </a:t>
            </a:r>
            <a:r>
              <a:rPr sz="1600" b="1" spc="-5" dirty="0">
                <a:solidFill>
                  <a:srgbClr val="3B3B3B"/>
                </a:solidFill>
                <a:latin typeface="Calibri"/>
                <a:cs typeface="Calibri"/>
              </a:rPr>
              <a:t>following:</a:t>
            </a:r>
            <a:endParaRPr sz="1600">
              <a:latin typeface="Calibri"/>
              <a:cs typeface="Calibri"/>
            </a:endParaRPr>
          </a:p>
          <a:p>
            <a:pPr marL="1002665" lvl="1" indent="-381635">
              <a:lnSpc>
                <a:spcPct val="100000"/>
              </a:lnSpc>
              <a:spcBef>
                <a:spcPts val="140"/>
              </a:spcBef>
              <a:buFont typeface="Arial MT"/>
              <a:buChar char="–"/>
              <a:tabLst>
                <a:tab pos="1002665" algn="l"/>
                <a:tab pos="1003300" algn="l"/>
              </a:tabLst>
            </a:pPr>
            <a:r>
              <a:rPr sz="1400" dirty="0">
                <a:solidFill>
                  <a:srgbClr val="797979"/>
                </a:solidFill>
                <a:latin typeface="Calibri"/>
                <a:cs typeface="Calibri"/>
              </a:rPr>
              <a:t>Reads</a:t>
            </a:r>
            <a:r>
              <a:rPr sz="1400" spc="5" dirty="0">
                <a:solidFill>
                  <a:srgbClr val="797979"/>
                </a:solidFill>
                <a:latin typeface="Calibri"/>
                <a:cs typeface="Calibri"/>
              </a:rPr>
              <a:t> </a:t>
            </a:r>
            <a:r>
              <a:rPr sz="1400" spc="-5" dirty="0">
                <a:solidFill>
                  <a:srgbClr val="797979"/>
                </a:solidFill>
                <a:latin typeface="Calibri"/>
                <a:cs typeface="Calibri"/>
              </a:rPr>
              <a:t>the</a:t>
            </a:r>
            <a:r>
              <a:rPr sz="1400" spc="25" dirty="0">
                <a:solidFill>
                  <a:srgbClr val="797979"/>
                </a:solidFill>
                <a:latin typeface="Calibri"/>
                <a:cs typeface="Calibri"/>
              </a:rPr>
              <a:t> </a:t>
            </a:r>
            <a:r>
              <a:rPr sz="1400" spc="-5" dirty="0">
                <a:solidFill>
                  <a:srgbClr val="797979"/>
                </a:solidFill>
                <a:latin typeface="Calibri"/>
                <a:cs typeface="Calibri"/>
              </a:rPr>
              <a:t>PLIC’s</a:t>
            </a:r>
            <a:r>
              <a:rPr sz="1400" spc="15" dirty="0">
                <a:solidFill>
                  <a:srgbClr val="797979"/>
                </a:solidFill>
                <a:latin typeface="Calibri"/>
                <a:cs typeface="Calibri"/>
              </a:rPr>
              <a:t> </a:t>
            </a:r>
            <a:r>
              <a:rPr sz="1400" spc="-5" dirty="0">
                <a:solidFill>
                  <a:srgbClr val="797979"/>
                </a:solidFill>
                <a:latin typeface="Calibri"/>
                <a:cs typeface="Calibri"/>
              </a:rPr>
              <a:t>claim/complete</a:t>
            </a:r>
            <a:r>
              <a:rPr sz="1400" spc="5" dirty="0">
                <a:solidFill>
                  <a:srgbClr val="797979"/>
                </a:solidFill>
                <a:latin typeface="Calibri"/>
                <a:cs typeface="Calibri"/>
              </a:rPr>
              <a:t> </a:t>
            </a:r>
            <a:r>
              <a:rPr sz="1400" dirty="0">
                <a:solidFill>
                  <a:srgbClr val="797979"/>
                </a:solidFill>
                <a:latin typeface="Calibri"/>
                <a:cs typeface="Calibri"/>
              </a:rPr>
              <a:t>register</a:t>
            </a:r>
            <a:r>
              <a:rPr sz="1400" spc="5" dirty="0">
                <a:solidFill>
                  <a:srgbClr val="797979"/>
                </a:solidFill>
                <a:latin typeface="Calibri"/>
                <a:cs typeface="Calibri"/>
              </a:rPr>
              <a:t> </a:t>
            </a:r>
            <a:r>
              <a:rPr sz="1400" dirty="0">
                <a:solidFill>
                  <a:srgbClr val="797979"/>
                </a:solidFill>
                <a:latin typeface="Calibri"/>
                <a:cs typeface="Calibri"/>
              </a:rPr>
              <a:t>to</a:t>
            </a:r>
            <a:r>
              <a:rPr sz="1400" spc="15" dirty="0">
                <a:solidFill>
                  <a:srgbClr val="797979"/>
                </a:solidFill>
                <a:latin typeface="Calibri"/>
                <a:cs typeface="Calibri"/>
              </a:rPr>
              <a:t> </a:t>
            </a:r>
            <a:r>
              <a:rPr sz="1400" spc="-5" dirty="0">
                <a:solidFill>
                  <a:srgbClr val="797979"/>
                </a:solidFill>
                <a:latin typeface="Calibri"/>
                <a:cs typeface="Calibri"/>
              </a:rPr>
              <a:t>determine</a:t>
            </a:r>
            <a:r>
              <a:rPr sz="1400" spc="20" dirty="0">
                <a:solidFill>
                  <a:srgbClr val="797979"/>
                </a:solidFill>
                <a:latin typeface="Calibri"/>
                <a:cs typeface="Calibri"/>
              </a:rPr>
              <a:t> </a:t>
            </a:r>
            <a:r>
              <a:rPr sz="1400" spc="-5" dirty="0">
                <a:solidFill>
                  <a:srgbClr val="797979"/>
                </a:solidFill>
                <a:latin typeface="Calibri"/>
                <a:cs typeface="Calibri"/>
              </a:rPr>
              <a:t>highest</a:t>
            </a:r>
            <a:r>
              <a:rPr sz="1400" spc="25" dirty="0">
                <a:solidFill>
                  <a:srgbClr val="797979"/>
                </a:solidFill>
                <a:latin typeface="Calibri"/>
                <a:cs typeface="Calibri"/>
              </a:rPr>
              <a:t> </a:t>
            </a:r>
            <a:r>
              <a:rPr sz="1400" dirty="0">
                <a:solidFill>
                  <a:srgbClr val="797979"/>
                </a:solidFill>
                <a:latin typeface="Calibri"/>
                <a:cs typeface="Calibri"/>
              </a:rPr>
              <a:t>priority </a:t>
            </a:r>
            <a:r>
              <a:rPr sz="1400" spc="-5" dirty="0">
                <a:solidFill>
                  <a:srgbClr val="797979"/>
                </a:solidFill>
                <a:latin typeface="Calibri"/>
                <a:cs typeface="Calibri"/>
              </a:rPr>
              <a:t>pending</a:t>
            </a:r>
            <a:r>
              <a:rPr sz="1400" spc="20" dirty="0">
                <a:solidFill>
                  <a:srgbClr val="797979"/>
                </a:solidFill>
                <a:latin typeface="Calibri"/>
                <a:cs typeface="Calibri"/>
              </a:rPr>
              <a:t> </a:t>
            </a:r>
            <a:r>
              <a:rPr sz="1400" spc="-5" dirty="0">
                <a:solidFill>
                  <a:srgbClr val="797979"/>
                </a:solidFill>
                <a:latin typeface="Calibri"/>
                <a:cs typeface="Calibri"/>
              </a:rPr>
              <a:t>interrupt</a:t>
            </a:r>
            <a:endParaRPr sz="1400">
              <a:latin typeface="Calibri"/>
              <a:cs typeface="Calibri"/>
            </a:endParaRPr>
          </a:p>
          <a:p>
            <a:pPr marL="1002665" lvl="1" indent="-381635">
              <a:lnSpc>
                <a:spcPct val="100000"/>
              </a:lnSpc>
              <a:spcBef>
                <a:spcPts val="130"/>
              </a:spcBef>
              <a:buFont typeface="Arial MT"/>
              <a:buChar char="–"/>
              <a:tabLst>
                <a:tab pos="1002665" algn="l"/>
                <a:tab pos="1003300" algn="l"/>
              </a:tabLst>
            </a:pPr>
            <a:r>
              <a:rPr sz="1400" dirty="0">
                <a:solidFill>
                  <a:srgbClr val="797979"/>
                </a:solidFill>
                <a:latin typeface="Calibri"/>
                <a:cs typeface="Calibri"/>
              </a:rPr>
              <a:t>Uses </a:t>
            </a:r>
            <a:r>
              <a:rPr sz="1400" spc="-5" dirty="0">
                <a:solidFill>
                  <a:srgbClr val="797979"/>
                </a:solidFill>
                <a:latin typeface="Calibri"/>
                <a:cs typeface="Calibri"/>
              </a:rPr>
              <a:t>another</a:t>
            </a:r>
            <a:r>
              <a:rPr sz="1400" spc="10" dirty="0">
                <a:solidFill>
                  <a:srgbClr val="797979"/>
                </a:solidFill>
                <a:latin typeface="Calibri"/>
                <a:cs typeface="Calibri"/>
              </a:rPr>
              <a:t> </a:t>
            </a:r>
            <a:r>
              <a:rPr sz="1400" dirty="0">
                <a:solidFill>
                  <a:srgbClr val="797979"/>
                </a:solidFill>
                <a:latin typeface="Calibri"/>
                <a:cs typeface="Calibri"/>
              </a:rPr>
              <a:t>vector</a:t>
            </a:r>
            <a:r>
              <a:rPr sz="1400" spc="5" dirty="0">
                <a:solidFill>
                  <a:srgbClr val="797979"/>
                </a:solidFill>
                <a:latin typeface="Calibri"/>
                <a:cs typeface="Calibri"/>
              </a:rPr>
              <a:t> </a:t>
            </a:r>
            <a:r>
              <a:rPr sz="1400" spc="-5" dirty="0">
                <a:solidFill>
                  <a:srgbClr val="797979"/>
                </a:solidFill>
                <a:latin typeface="Calibri"/>
                <a:cs typeface="Calibri"/>
              </a:rPr>
              <a:t>table</a:t>
            </a:r>
            <a:r>
              <a:rPr sz="1400" spc="20" dirty="0">
                <a:solidFill>
                  <a:srgbClr val="797979"/>
                </a:solidFill>
                <a:latin typeface="Calibri"/>
                <a:cs typeface="Calibri"/>
              </a:rPr>
              <a:t> </a:t>
            </a:r>
            <a:r>
              <a:rPr sz="1400" dirty="0">
                <a:solidFill>
                  <a:srgbClr val="797979"/>
                </a:solidFill>
                <a:latin typeface="Calibri"/>
                <a:cs typeface="Calibri"/>
              </a:rPr>
              <a:t>to </a:t>
            </a:r>
            <a:r>
              <a:rPr sz="1400" spc="-5" dirty="0">
                <a:solidFill>
                  <a:srgbClr val="797979"/>
                </a:solidFill>
                <a:latin typeface="Calibri"/>
                <a:cs typeface="Calibri"/>
              </a:rPr>
              <a:t>branch</a:t>
            </a:r>
            <a:r>
              <a:rPr sz="1400" spc="5" dirty="0">
                <a:solidFill>
                  <a:srgbClr val="797979"/>
                </a:solidFill>
                <a:latin typeface="Calibri"/>
                <a:cs typeface="Calibri"/>
              </a:rPr>
              <a:t> </a:t>
            </a:r>
            <a:r>
              <a:rPr sz="1400" dirty="0">
                <a:solidFill>
                  <a:srgbClr val="797979"/>
                </a:solidFill>
                <a:latin typeface="Calibri"/>
                <a:cs typeface="Calibri"/>
              </a:rPr>
              <a:t>to</a:t>
            </a:r>
            <a:r>
              <a:rPr sz="1400" spc="10" dirty="0">
                <a:solidFill>
                  <a:srgbClr val="797979"/>
                </a:solidFill>
                <a:latin typeface="Calibri"/>
                <a:cs typeface="Calibri"/>
              </a:rPr>
              <a:t> </a:t>
            </a:r>
            <a:r>
              <a:rPr sz="1400" spc="-5" dirty="0">
                <a:solidFill>
                  <a:srgbClr val="797979"/>
                </a:solidFill>
                <a:latin typeface="Calibri"/>
                <a:cs typeface="Calibri"/>
              </a:rPr>
              <a:t>the</a:t>
            </a:r>
            <a:r>
              <a:rPr sz="1400" spc="5" dirty="0">
                <a:solidFill>
                  <a:srgbClr val="797979"/>
                </a:solidFill>
                <a:latin typeface="Calibri"/>
                <a:cs typeface="Calibri"/>
              </a:rPr>
              <a:t> </a:t>
            </a:r>
            <a:r>
              <a:rPr sz="1400" spc="-5" dirty="0">
                <a:solidFill>
                  <a:srgbClr val="797979"/>
                </a:solidFill>
                <a:latin typeface="Calibri"/>
                <a:cs typeface="Calibri"/>
              </a:rPr>
              <a:t>interrupt’s</a:t>
            </a:r>
            <a:r>
              <a:rPr sz="1400" spc="25" dirty="0">
                <a:solidFill>
                  <a:srgbClr val="797979"/>
                </a:solidFill>
                <a:latin typeface="Calibri"/>
                <a:cs typeface="Calibri"/>
              </a:rPr>
              <a:t> </a:t>
            </a:r>
            <a:r>
              <a:rPr sz="1400" spc="-5" dirty="0">
                <a:solidFill>
                  <a:srgbClr val="797979"/>
                </a:solidFill>
                <a:latin typeface="Calibri"/>
                <a:cs typeface="Calibri"/>
              </a:rPr>
              <a:t>specific</a:t>
            </a:r>
            <a:r>
              <a:rPr sz="1400" spc="-10" dirty="0">
                <a:solidFill>
                  <a:srgbClr val="797979"/>
                </a:solidFill>
                <a:latin typeface="Calibri"/>
                <a:cs typeface="Calibri"/>
              </a:rPr>
              <a:t> </a:t>
            </a:r>
            <a:r>
              <a:rPr sz="1400" spc="-5" dirty="0">
                <a:solidFill>
                  <a:srgbClr val="797979"/>
                </a:solidFill>
                <a:latin typeface="Calibri"/>
                <a:cs typeface="Calibri"/>
              </a:rPr>
              <a:t>handler</a:t>
            </a:r>
            <a:endParaRPr sz="1400">
              <a:latin typeface="Calibri"/>
              <a:cs typeface="Calibri"/>
            </a:endParaRPr>
          </a:p>
          <a:p>
            <a:pPr marL="1002665" lvl="1" indent="-381635">
              <a:lnSpc>
                <a:spcPct val="100000"/>
              </a:lnSpc>
              <a:spcBef>
                <a:spcPts val="135"/>
              </a:spcBef>
              <a:buFont typeface="Arial MT"/>
              <a:buChar char="–"/>
              <a:tabLst>
                <a:tab pos="1002665" algn="l"/>
                <a:tab pos="1003300" algn="l"/>
              </a:tabLst>
            </a:pPr>
            <a:r>
              <a:rPr sz="1400" spc="-5" dirty="0">
                <a:solidFill>
                  <a:srgbClr val="797979"/>
                </a:solidFill>
                <a:latin typeface="Calibri"/>
                <a:cs typeface="Calibri"/>
              </a:rPr>
              <a:t>Completes</a:t>
            </a:r>
            <a:r>
              <a:rPr sz="1400" spc="10" dirty="0">
                <a:solidFill>
                  <a:srgbClr val="797979"/>
                </a:solidFill>
                <a:latin typeface="Calibri"/>
                <a:cs typeface="Calibri"/>
              </a:rPr>
              <a:t> </a:t>
            </a:r>
            <a:r>
              <a:rPr sz="1400" spc="-5" dirty="0">
                <a:solidFill>
                  <a:srgbClr val="797979"/>
                </a:solidFill>
                <a:latin typeface="Calibri"/>
                <a:cs typeface="Calibri"/>
              </a:rPr>
              <a:t>the</a:t>
            </a:r>
            <a:r>
              <a:rPr sz="1400" spc="25" dirty="0">
                <a:solidFill>
                  <a:srgbClr val="797979"/>
                </a:solidFill>
                <a:latin typeface="Calibri"/>
                <a:cs typeface="Calibri"/>
              </a:rPr>
              <a:t> </a:t>
            </a:r>
            <a:r>
              <a:rPr sz="1400" spc="-5" dirty="0">
                <a:solidFill>
                  <a:srgbClr val="797979"/>
                </a:solidFill>
                <a:latin typeface="Calibri"/>
                <a:cs typeface="Calibri"/>
              </a:rPr>
              <a:t>interrupt</a:t>
            </a:r>
            <a:r>
              <a:rPr sz="1400" spc="25" dirty="0">
                <a:solidFill>
                  <a:srgbClr val="797979"/>
                </a:solidFill>
                <a:latin typeface="Calibri"/>
                <a:cs typeface="Calibri"/>
              </a:rPr>
              <a:t> </a:t>
            </a:r>
            <a:r>
              <a:rPr sz="1400" spc="-5" dirty="0">
                <a:solidFill>
                  <a:srgbClr val="797979"/>
                </a:solidFill>
                <a:latin typeface="Calibri"/>
                <a:cs typeface="Calibri"/>
              </a:rPr>
              <a:t>by</a:t>
            </a:r>
            <a:r>
              <a:rPr sz="1400" spc="15" dirty="0">
                <a:solidFill>
                  <a:srgbClr val="797979"/>
                </a:solidFill>
                <a:latin typeface="Calibri"/>
                <a:cs typeface="Calibri"/>
              </a:rPr>
              <a:t> </a:t>
            </a:r>
            <a:r>
              <a:rPr sz="1400" dirty="0">
                <a:solidFill>
                  <a:srgbClr val="797979"/>
                </a:solidFill>
                <a:latin typeface="Calibri"/>
                <a:cs typeface="Calibri"/>
              </a:rPr>
              <a:t>writing </a:t>
            </a:r>
            <a:r>
              <a:rPr sz="1400" spc="-5" dirty="0">
                <a:solidFill>
                  <a:srgbClr val="797979"/>
                </a:solidFill>
                <a:latin typeface="Calibri"/>
                <a:cs typeface="Calibri"/>
              </a:rPr>
              <a:t>the</a:t>
            </a:r>
            <a:r>
              <a:rPr sz="1400" spc="5" dirty="0">
                <a:solidFill>
                  <a:srgbClr val="797979"/>
                </a:solidFill>
                <a:latin typeface="Calibri"/>
                <a:cs typeface="Calibri"/>
              </a:rPr>
              <a:t> </a:t>
            </a:r>
            <a:r>
              <a:rPr sz="1400" spc="-5" dirty="0">
                <a:solidFill>
                  <a:srgbClr val="797979"/>
                </a:solidFill>
                <a:latin typeface="Calibri"/>
                <a:cs typeface="Calibri"/>
              </a:rPr>
              <a:t>interrupt</a:t>
            </a:r>
            <a:r>
              <a:rPr sz="1400" spc="35" dirty="0">
                <a:solidFill>
                  <a:srgbClr val="797979"/>
                </a:solidFill>
                <a:latin typeface="Calibri"/>
                <a:cs typeface="Calibri"/>
              </a:rPr>
              <a:t> </a:t>
            </a:r>
            <a:r>
              <a:rPr sz="1400" spc="-5" dirty="0">
                <a:solidFill>
                  <a:srgbClr val="797979"/>
                </a:solidFill>
                <a:latin typeface="Calibri"/>
                <a:cs typeface="Calibri"/>
              </a:rPr>
              <a:t>number</a:t>
            </a:r>
            <a:r>
              <a:rPr sz="1400" spc="15" dirty="0">
                <a:solidFill>
                  <a:srgbClr val="797979"/>
                </a:solidFill>
                <a:latin typeface="Calibri"/>
                <a:cs typeface="Calibri"/>
              </a:rPr>
              <a:t> </a:t>
            </a:r>
            <a:r>
              <a:rPr sz="1400" spc="-5" dirty="0">
                <a:solidFill>
                  <a:srgbClr val="797979"/>
                </a:solidFill>
                <a:latin typeface="Calibri"/>
                <a:cs typeface="Calibri"/>
              </a:rPr>
              <a:t>back</a:t>
            </a:r>
            <a:r>
              <a:rPr sz="1400" spc="10" dirty="0">
                <a:solidFill>
                  <a:srgbClr val="797979"/>
                </a:solidFill>
                <a:latin typeface="Calibri"/>
                <a:cs typeface="Calibri"/>
              </a:rPr>
              <a:t> </a:t>
            </a:r>
            <a:r>
              <a:rPr sz="1400" dirty="0">
                <a:solidFill>
                  <a:srgbClr val="797979"/>
                </a:solidFill>
                <a:latin typeface="Calibri"/>
                <a:cs typeface="Calibri"/>
              </a:rPr>
              <a:t>to</a:t>
            </a:r>
            <a:r>
              <a:rPr sz="1400" spc="5" dirty="0">
                <a:solidFill>
                  <a:srgbClr val="797979"/>
                </a:solidFill>
                <a:latin typeface="Calibri"/>
                <a:cs typeface="Calibri"/>
              </a:rPr>
              <a:t> </a:t>
            </a:r>
            <a:r>
              <a:rPr sz="1400" spc="-5" dirty="0">
                <a:solidFill>
                  <a:srgbClr val="797979"/>
                </a:solidFill>
                <a:latin typeface="Calibri"/>
                <a:cs typeface="Calibri"/>
              </a:rPr>
              <a:t>the</a:t>
            </a:r>
            <a:r>
              <a:rPr sz="1400" spc="10" dirty="0">
                <a:solidFill>
                  <a:srgbClr val="797979"/>
                </a:solidFill>
                <a:latin typeface="Calibri"/>
                <a:cs typeface="Calibri"/>
              </a:rPr>
              <a:t> </a:t>
            </a:r>
            <a:r>
              <a:rPr sz="1400" spc="-5" dirty="0">
                <a:solidFill>
                  <a:srgbClr val="797979"/>
                </a:solidFill>
                <a:latin typeface="Calibri"/>
                <a:cs typeface="Calibri"/>
              </a:rPr>
              <a:t>PLIC’s</a:t>
            </a:r>
            <a:r>
              <a:rPr sz="1400" spc="10" dirty="0">
                <a:solidFill>
                  <a:srgbClr val="797979"/>
                </a:solidFill>
                <a:latin typeface="Calibri"/>
                <a:cs typeface="Calibri"/>
              </a:rPr>
              <a:t> </a:t>
            </a:r>
            <a:r>
              <a:rPr sz="1400" spc="-5" dirty="0">
                <a:solidFill>
                  <a:srgbClr val="797979"/>
                </a:solidFill>
                <a:latin typeface="Calibri"/>
                <a:cs typeface="Calibri"/>
              </a:rPr>
              <a:t>claim/complete</a:t>
            </a:r>
            <a:endParaRPr sz="1400">
              <a:latin typeface="Calibri"/>
              <a:cs typeface="Calibri"/>
            </a:endParaRPr>
          </a:p>
        </p:txBody>
      </p:sp>
      <p:sp>
        <p:nvSpPr>
          <p:cNvPr id="4" name="object 4"/>
          <p:cNvSpPr txBox="1">
            <a:spLocks noGrp="1"/>
          </p:cNvSpPr>
          <p:nvPr>
            <p:ph type="title"/>
          </p:nvPr>
        </p:nvSpPr>
        <p:spPr>
          <a:xfrm>
            <a:off x="1053489" y="16870"/>
            <a:ext cx="6912159" cy="689932"/>
          </a:xfrm>
          <a:prstGeom prst="rect">
            <a:avLst/>
          </a:prstGeom>
        </p:spPr>
        <p:txBody>
          <a:bodyPr vert="horz" wrap="square" lIns="0" tIns="12700" rIns="0" bIns="0" rtlCol="0">
            <a:spAutoFit/>
          </a:bodyPr>
          <a:lstStyle/>
          <a:p>
            <a:pPr marL="12700">
              <a:lnSpc>
                <a:spcPct val="100000"/>
              </a:lnSpc>
              <a:spcBef>
                <a:spcPts val="100"/>
              </a:spcBef>
            </a:pPr>
            <a:r>
              <a:rPr spc="-145" dirty="0"/>
              <a:t>PLIC </a:t>
            </a:r>
            <a:r>
              <a:rPr spc="-229" dirty="0"/>
              <a:t>In</a:t>
            </a:r>
            <a:r>
              <a:rPr spc="-175" dirty="0"/>
              <a:t>t</a:t>
            </a:r>
            <a:r>
              <a:rPr spc="-135" dirty="0"/>
              <a:t>e</a:t>
            </a:r>
            <a:r>
              <a:rPr spc="-114" dirty="0"/>
              <a:t>r</a:t>
            </a:r>
            <a:r>
              <a:rPr spc="-90" dirty="0"/>
              <a:t>r</a:t>
            </a:r>
            <a:r>
              <a:rPr spc="-140" dirty="0"/>
              <a:t>u</a:t>
            </a:r>
            <a:r>
              <a:rPr spc="-35" dirty="0"/>
              <a:t>pt</a:t>
            </a:r>
            <a:r>
              <a:rPr spc="-120" dirty="0"/>
              <a:t> </a:t>
            </a:r>
            <a:r>
              <a:rPr spc="-40" dirty="0"/>
              <a:t>Code</a:t>
            </a:r>
            <a:r>
              <a:rPr spc="-150" dirty="0"/>
              <a:t> </a:t>
            </a:r>
            <a:r>
              <a:rPr spc="-110" dirty="0"/>
              <a:t>Ex</a:t>
            </a:r>
            <a:r>
              <a:rPr spc="-120" dirty="0"/>
              <a:t>a</a:t>
            </a:r>
            <a:r>
              <a:rPr spc="-55" dirty="0"/>
              <a:t>mple</a:t>
            </a:r>
          </a:p>
        </p:txBody>
      </p:sp>
      <p:sp>
        <p:nvSpPr>
          <p:cNvPr id="5" name="object 5"/>
          <p:cNvSpPr txBox="1"/>
          <p:nvPr/>
        </p:nvSpPr>
        <p:spPr>
          <a:xfrm>
            <a:off x="975360" y="3119627"/>
            <a:ext cx="4549140" cy="3274060"/>
          </a:xfrm>
          <a:prstGeom prst="rect">
            <a:avLst/>
          </a:prstGeom>
          <a:ln w="9144">
            <a:solidFill>
              <a:srgbClr val="000000"/>
            </a:solidFill>
          </a:ln>
        </p:spPr>
        <p:txBody>
          <a:bodyPr vert="horz" wrap="square" lIns="0" tIns="0" rIns="0" bIns="0" rtlCol="0">
            <a:spAutoFit/>
          </a:bodyPr>
          <a:lstStyle/>
          <a:p>
            <a:pPr marL="203200">
              <a:lnSpc>
                <a:spcPts val="1010"/>
              </a:lnSpc>
            </a:pPr>
            <a:r>
              <a:rPr sz="900" spc="-5" dirty="0">
                <a:solidFill>
                  <a:srgbClr val="6F2F9F"/>
                </a:solidFill>
                <a:latin typeface="Courier New"/>
                <a:cs typeface="Courier New"/>
              </a:rPr>
              <a:t>void</a:t>
            </a:r>
            <a:r>
              <a:rPr sz="900" spc="-15" dirty="0">
                <a:solidFill>
                  <a:srgbClr val="6F2F9F"/>
                </a:solidFill>
                <a:latin typeface="Courier New"/>
                <a:cs typeface="Courier New"/>
              </a:rPr>
              <a:t> </a:t>
            </a:r>
            <a:r>
              <a:rPr sz="900" spc="-5" dirty="0">
                <a:latin typeface="Courier New"/>
                <a:cs typeface="Courier New"/>
              </a:rPr>
              <a:t>handle_trap(</a:t>
            </a:r>
            <a:r>
              <a:rPr sz="900" spc="-5" dirty="0">
                <a:solidFill>
                  <a:srgbClr val="6F2F9F"/>
                </a:solidFill>
                <a:latin typeface="Courier New"/>
                <a:cs typeface="Courier New"/>
              </a:rPr>
              <a:t>void</a:t>
            </a:r>
            <a:r>
              <a:rPr sz="900" spc="-5" dirty="0">
                <a:latin typeface="Courier New"/>
                <a:cs typeface="Courier New"/>
              </a:rPr>
              <a:t>)</a:t>
            </a:r>
            <a:r>
              <a:rPr sz="900" u="sng" spc="1040" dirty="0">
                <a:uFill>
                  <a:solidFill>
                    <a:srgbClr val="6E2E9E"/>
                  </a:solidFill>
                </a:uFill>
                <a:latin typeface="Courier New"/>
                <a:cs typeface="Courier New"/>
              </a:rPr>
              <a:t> </a:t>
            </a:r>
            <a:r>
              <a:rPr sz="900" spc="-10" dirty="0">
                <a:solidFill>
                  <a:srgbClr val="6F2F9F"/>
                </a:solidFill>
                <a:latin typeface="Courier New"/>
                <a:cs typeface="Courier New"/>
              </a:rPr>
              <a:t>attribute</a:t>
            </a:r>
            <a:r>
              <a:rPr sz="900" spc="-10" dirty="0">
                <a:latin typeface="Courier New"/>
                <a:cs typeface="Courier New"/>
              </a:rPr>
              <a:t>((interrupt));</a:t>
            </a:r>
            <a:endParaRPr sz="900">
              <a:latin typeface="Courier New"/>
              <a:cs typeface="Courier New"/>
            </a:endParaRPr>
          </a:p>
          <a:p>
            <a:pPr marL="203200">
              <a:lnSpc>
                <a:spcPct val="100000"/>
              </a:lnSpc>
              <a:spcBef>
                <a:spcPts val="190"/>
              </a:spcBef>
            </a:pPr>
            <a:r>
              <a:rPr sz="900" spc="-5" dirty="0">
                <a:solidFill>
                  <a:srgbClr val="6F2F9F"/>
                </a:solidFill>
                <a:latin typeface="Courier New"/>
                <a:cs typeface="Courier New"/>
              </a:rPr>
              <a:t>void</a:t>
            </a:r>
            <a:r>
              <a:rPr sz="900" spc="-80" dirty="0">
                <a:solidFill>
                  <a:srgbClr val="6F2F9F"/>
                </a:solidFill>
                <a:latin typeface="Courier New"/>
                <a:cs typeface="Courier New"/>
              </a:rPr>
              <a:t> </a:t>
            </a:r>
            <a:r>
              <a:rPr sz="900" spc="-5" dirty="0">
                <a:latin typeface="Courier New"/>
                <a:cs typeface="Courier New"/>
              </a:rPr>
              <a:t>handle_trap()</a:t>
            </a:r>
            <a:endParaRPr sz="900">
              <a:latin typeface="Courier New"/>
              <a:cs typeface="Courier New"/>
            </a:endParaRPr>
          </a:p>
          <a:p>
            <a:pPr marL="203200">
              <a:lnSpc>
                <a:spcPct val="100000"/>
              </a:lnSpc>
              <a:spcBef>
                <a:spcPts val="204"/>
              </a:spcBef>
            </a:pPr>
            <a:r>
              <a:rPr sz="900" dirty="0">
                <a:latin typeface="Courier New"/>
                <a:cs typeface="Courier New"/>
              </a:rPr>
              <a:t>{</a:t>
            </a:r>
            <a:endParaRPr sz="900">
              <a:latin typeface="Courier New"/>
              <a:cs typeface="Courier New"/>
            </a:endParaRPr>
          </a:p>
          <a:p>
            <a:pPr marL="532765" marR="647065">
              <a:lnSpc>
                <a:spcPts val="1550"/>
              </a:lnSpc>
              <a:spcBef>
                <a:spcPts val="20"/>
              </a:spcBef>
            </a:pPr>
            <a:r>
              <a:rPr sz="1100" spc="-5" dirty="0">
                <a:solidFill>
                  <a:srgbClr val="6F2F9F"/>
                </a:solidFill>
                <a:latin typeface="Courier New"/>
                <a:cs typeface="Courier New"/>
              </a:rPr>
              <a:t>unsigned</a:t>
            </a:r>
            <a:r>
              <a:rPr sz="1100" spc="20" dirty="0">
                <a:solidFill>
                  <a:srgbClr val="6F2F9F"/>
                </a:solidFill>
                <a:latin typeface="Courier New"/>
                <a:cs typeface="Courier New"/>
              </a:rPr>
              <a:t> </a:t>
            </a:r>
            <a:r>
              <a:rPr sz="1100" spc="-5" dirty="0">
                <a:solidFill>
                  <a:srgbClr val="6F2F9F"/>
                </a:solidFill>
                <a:latin typeface="Courier New"/>
                <a:cs typeface="Courier New"/>
              </a:rPr>
              <a:t>long</a:t>
            </a:r>
            <a:r>
              <a:rPr sz="1100" spc="10" dirty="0">
                <a:solidFill>
                  <a:srgbClr val="6F2F9F"/>
                </a:solidFill>
                <a:latin typeface="Courier New"/>
                <a:cs typeface="Courier New"/>
              </a:rPr>
              <a:t> </a:t>
            </a:r>
            <a:r>
              <a:rPr sz="1100" spc="-5" dirty="0">
                <a:latin typeface="Courier New"/>
                <a:cs typeface="Courier New"/>
              </a:rPr>
              <a:t>mcause</a:t>
            </a:r>
            <a:r>
              <a:rPr sz="1100" spc="5" dirty="0">
                <a:latin typeface="Courier New"/>
                <a:cs typeface="Courier New"/>
              </a:rPr>
              <a:t> </a:t>
            </a:r>
            <a:r>
              <a:rPr sz="1100" dirty="0">
                <a:latin typeface="Courier New"/>
                <a:cs typeface="Courier New"/>
              </a:rPr>
              <a:t>=</a:t>
            </a:r>
            <a:r>
              <a:rPr sz="1100" spc="10" dirty="0">
                <a:latin typeface="Courier New"/>
                <a:cs typeface="Courier New"/>
              </a:rPr>
              <a:t> </a:t>
            </a:r>
            <a:r>
              <a:rPr sz="1100" spc="-5" dirty="0">
                <a:latin typeface="Courier New"/>
                <a:cs typeface="Courier New"/>
              </a:rPr>
              <a:t>read_csr(mcause); </a:t>
            </a:r>
            <a:r>
              <a:rPr sz="1100" spc="-645" dirty="0">
                <a:latin typeface="Courier New"/>
                <a:cs typeface="Courier New"/>
              </a:rPr>
              <a:t> </a:t>
            </a:r>
            <a:r>
              <a:rPr sz="1100" spc="-5" dirty="0">
                <a:latin typeface="Courier New"/>
                <a:cs typeface="Courier New"/>
              </a:rPr>
              <a:t>if</a:t>
            </a:r>
            <a:r>
              <a:rPr sz="1100" dirty="0">
                <a:latin typeface="Courier New"/>
                <a:cs typeface="Courier New"/>
              </a:rPr>
              <a:t> </a:t>
            </a:r>
            <a:r>
              <a:rPr sz="1100" spc="-5" dirty="0">
                <a:latin typeface="Courier New"/>
                <a:cs typeface="Courier New"/>
              </a:rPr>
              <a:t>(mcause</a:t>
            </a:r>
            <a:r>
              <a:rPr sz="1100" spc="5" dirty="0">
                <a:latin typeface="Courier New"/>
                <a:cs typeface="Courier New"/>
              </a:rPr>
              <a:t> </a:t>
            </a:r>
            <a:r>
              <a:rPr sz="1100" dirty="0">
                <a:latin typeface="Courier New"/>
                <a:cs typeface="Courier New"/>
              </a:rPr>
              <a:t>&amp; </a:t>
            </a:r>
            <a:r>
              <a:rPr sz="1100" spc="-5" dirty="0">
                <a:latin typeface="Courier New"/>
                <a:cs typeface="Courier New"/>
              </a:rPr>
              <a:t>MCAUSE_INT)</a:t>
            </a:r>
            <a:r>
              <a:rPr sz="1100" spc="15" dirty="0">
                <a:latin typeface="Courier New"/>
                <a:cs typeface="Courier New"/>
              </a:rPr>
              <a:t> </a:t>
            </a:r>
            <a:r>
              <a:rPr sz="1100" dirty="0">
                <a:latin typeface="Courier New"/>
                <a:cs typeface="Courier New"/>
              </a:rPr>
              <a:t>{</a:t>
            </a:r>
            <a:endParaRPr sz="1100">
              <a:latin typeface="Courier New"/>
              <a:cs typeface="Courier New"/>
            </a:endParaRPr>
          </a:p>
          <a:p>
            <a:pPr marL="805180" marR="887730" indent="-20320">
              <a:lnSpc>
                <a:spcPts val="1370"/>
              </a:lnSpc>
              <a:spcBef>
                <a:spcPts val="80"/>
              </a:spcBef>
            </a:pPr>
            <a:r>
              <a:rPr sz="900" spc="-5" dirty="0">
                <a:solidFill>
                  <a:srgbClr val="00AF50"/>
                </a:solidFill>
                <a:latin typeface="Courier New"/>
                <a:cs typeface="Courier New"/>
              </a:rPr>
              <a:t>//mask interrupt bit and branch to handler </a:t>
            </a:r>
            <a:r>
              <a:rPr sz="900" spc="-530" dirty="0">
                <a:solidFill>
                  <a:srgbClr val="00AF50"/>
                </a:solidFill>
                <a:latin typeface="Courier New"/>
                <a:cs typeface="Courier New"/>
              </a:rPr>
              <a:t> </a:t>
            </a:r>
            <a:r>
              <a:rPr sz="900" dirty="0">
                <a:latin typeface="Courier New"/>
                <a:cs typeface="Courier New"/>
              </a:rPr>
              <a:t>isr_handler[mcause</a:t>
            </a:r>
            <a:r>
              <a:rPr sz="900" spc="-65" dirty="0">
                <a:latin typeface="Courier New"/>
                <a:cs typeface="Courier New"/>
              </a:rPr>
              <a:t> </a:t>
            </a:r>
            <a:r>
              <a:rPr sz="900" dirty="0">
                <a:latin typeface="Courier New"/>
                <a:cs typeface="Courier New"/>
              </a:rPr>
              <a:t>&amp;</a:t>
            </a:r>
            <a:r>
              <a:rPr sz="900" spc="-15" dirty="0">
                <a:latin typeface="Courier New"/>
                <a:cs typeface="Courier New"/>
              </a:rPr>
              <a:t> </a:t>
            </a:r>
            <a:r>
              <a:rPr sz="900" dirty="0">
                <a:latin typeface="Courier New"/>
                <a:cs typeface="Courier New"/>
              </a:rPr>
              <a:t>MCAUSE_CAUSE]</a:t>
            </a:r>
            <a:r>
              <a:rPr sz="900" spc="-50" dirty="0">
                <a:latin typeface="Courier New"/>
                <a:cs typeface="Courier New"/>
              </a:rPr>
              <a:t> </a:t>
            </a:r>
            <a:r>
              <a:rPr sz="900" dirty="0">
                <a:latin typeface="Courier New"/>
                <a:cs typeface="Courier New"/>
              </a:rPr>
              <a:t>();</a:t>
            </a:r>
            <a:endParaRPr sz="900">
              <a:latin typeface="Courier New"/>
              <a:cs typeface="Courier New"/>
            </a:endParaRPr>
          </a:p>
          <a:p>
            <a:pPr marL="532765">
              <a:lnSpc>
                <a:spcPct val="100000"/>
              </a:lnSpc>
              <a:spcBef>
                <a:spcPts val="85"/>
              </a:spcBef>
            </a:pPr>
            <a:r>
              <a:rPr sz="1100" dirty="0">
                <a:latin typeface="Courier New"/>
                <a:cs typeface="Courier New"/>
              </a:rPr>
              <a:t>}</a:t>
            </a:r>
            <a:r>
              <a:rPr sz="1100" spc="-45" dirty="0">
                <a:latin typeface="Courier New"/>
                <a:cs typeface="Courier New"/>
              </a:rPr>
              <a:t> </a:t>
            </a:r>
            <a:r>
              <a:rPr sz="1100" dirty="0">
                <a:latin typeface="Courier New"/>
                <a:cs typeface="Courier New"/>
              </a:rPr>
              <a:t>else</a:t>
            </a:r>
            <a:r>
              <a:rPr sz="1100" spc="-30" dirty="0">
                <a:latin typeface="Courier New"/>
                <a:cs typeface="Courier New"/>
              </a:rPr>
              <a:t> </a:t>
            </a:r>
            <a:r>
              <a:rPr sz="1100" dirty="0">
                <a:latin typeface="Courier New"/>
                <a:cs typeface="Courier New"/>
              </a:rPr>
              <a:t>{</a:t>
            </a:r>
            <a:endParaRPr sz="1100">
              <a:latin typeface="Courier New"/>
              <a:cs typeface="Courier New"/>
            </a:endParaRPr>
          </a:p>
          <a:p>
            <a:pPr marL="736600" marR="681990" indent="48260">
              <a:lnSpc>
                <a:spcPct val="126699"/>
              </a:lnSpc>
              <a:spcBef>
                <a:spcPts val="85"/>
              </a:spcBef>
              <a:tabLst>
                <a:tab pos="3378835" algn="l"/>
              </a:tabLst>
            </a:pPr>
            <a:r>
              <a:rPr sz="900" spc="-5" dirty="0">
                <a:solidFill>
                  <a:srgbClr val="00AF50"/>
                </a:solidFill>
                <a:latin typeface="Courier New"/>
                <a:cs typeface="Courier New"/>
              </a:rPr>
              <a:t>//synchronou</a:t>
            </a:r>
            <a:r>
              <a:rPr sz="900" dirty="0">
                <a:solidFill>
                  <a:srgbClr val="00AF50"/>
                </a:solidFill>
                <a:latin typeface="Courier New"/>
                <a:cs typeface="Courier New"/>
              </a:rPr>
              <a:t>s</a:t>
            </a:r>
            <a:r>
              <a:rPr sz="900" spc="-40" dirty="0">
                <a:solidFill>
                  <a:srgbClr val="00AF50"/>
                </a:solidFill>
                <a:latin typeface="Courier New"/>
                <a:cs typeface="Courier New"/>
              </a:rPr>
              <a:t> </a:t>
            </a:r>
            <a:r>
              <a:rPr sz="900" spc="-5" dirty="0">
                <a:solidFill>
                  <a:srgbClr val="00AF50"/>
                </a:solidFill>
                <a:latin typeface="Courier New"/>
                <a:cs typeface="Courier New"/>
              </a:rPr>
              <a:t>exception</a:t>
            </a:r>
            <a:r>
              <a:rPr sz="900" dirty="0">
                <a:solidFill>
                  <a:srgbClr val="00AF50"/>
                </a:solidFill>
                <a:latin typeface="Courier New"/>
                <a:cs typeface="Courier New"/>
              </a:rPr>
              <a:t>,</a:t>
            </a:r>
            <a:r>
              <a:rPr sz="900" spc="-40" dirty="0">
                <a:solidFill>
                  <a:srgbClr val="00AF50"/>
                </a:solidFill>
                <a:latin typeface="Courier New"/>
                <a:cs typeface="Courier New"/>
              </a:rPr>
              <a:t> </a:t>
            </a:r>
            <a:r>
              <a:rPr sz="900" spc="-5" dirty="0">
                <a:solidFill>
                  <a:srgbClr val="00AF50"/>
                </a:solidFill>
                <a:latin typeface="Courier New"/>
                <a:cs typeface="Courier New"/>
              </a:rPr>
              <a:t>branc</a:t>
            </a:r>
            <a:r>
              <a:rPr sz="900" dirty="0">
                <a:solidFill>
                  <a:srgbClr val="00AF50"/>
                </a:solidFill>
                <a:latin typeface="Courier New"/>
                <a:cs typeface="Courier New"/>
              </a:rPr>
              <a:t>h</a:t>
            </a:r>
            <a:r>
              <a:rPr sz="900" spc="-15" dirty="0">
                <a:solidFill>
                  <a:srgbClr val="00AF50"/>
                </a:solidFill>
                <a:latin typeface="Courier New"/>
                <a:cs typeface="Courier New"/>
              </a:rPr>
              <a:t> </a:t>
            </a:r>
            <a:r>
              <a:rPr sz="900" spc="-5" dirty="0">
                <a:solidFill>
                  <a:srgbClr val="00AF50"/>
                </a:solidFill>
                <a:latin typeface="Courier New"/>
                <a:cs typeface="Courier New"/>
              </a:rPr>
              <a:t>t</a:t>
            </a:r>
            <a:r>
              <a:rPr sz="900" dirty="0">
                <a:solidFill>
                  <a:srgbClr val="00AF50"/>
                </a:solidFill>
                <a:latin typeface="Courier New"/>
                <a:cs typeface="Courier New"/>
              </a:rPr>
              <a:t>o	</a:t>
            </a:r>
            <a:r>
              <a:rPr sz="900" spc="-5" dirty="0">
                <a:solidFill>
                  <a:srgbClr val="00AF50"/>
                </a:solidFill>
                <a:latin typeface="Courier New"/>
                <a:cs typeface="Courier New"/>
              </a:rPr>
              <a:t>handler  </a:t>
            </a:r>
            <a:r>
              <a:rPr sz="900" spc="-10" dirty="0">
                <a:latin typeface="Courier New"/>
                <a:cs typeface="Courier New"/>
              </a:rPr>
              <a:t>exception_handler[mcause</a:t>
            </a:r>
            <a:r>
              <a:rPr sz="900" spc="-50" dirty="0">
                <a:latin typeface="Courier New"/>
                <a:cs typeface="Courier New"/>
              </a:rPr>
              <a:t> </a:t>
            </a:r>
            <a:r>
              <a:rPr sz="900" dirty="0">
                <a:latin typeface="Courier New"/>
                <a:cs typeface="Courier New"/>
              </a:rPr>
              <a:t>&amp; </a:t>
            </a:r>
            <a:r>
              <a:rPr sz="900" spc="-5" dirty="0">
                <a:latin typeface="Courier New"/>
                <a:cs typeface="Courier New"/>
              </a:rPr>
              <a:t>MCAUSE_CAUSE]();</a:t>
            </a:r>
            <a:endParaRPr sz="900">
              <a:latin typeface="Courier New"/>
              <a:cs typeface="Courier New"/>
            </a:endParaRPr>
          </a:p>
          <a:p>
            <a:pPr marL="532765">
              <a:lnSpc>
                <a:spcPct val="100000"/>
              </a:lnSpc>
              <a:spcBef>
                <a:spcPts val="185"/>
              </a:spcBef>
            </a:pPr>
            <a:r>
              <a:rPr sz="1100" dirty="0">
                <a:latin typeface="Courier New"/>
                <a:cs typeface="Courier New"/>
              </a:rPr>
              <a:t>}</a:t>
            </a:r>
            <a:endParaRPr sz="1100">
              <a:latin typeface="Courier New"/>
              <a:cs typeface="Courier New"/>
            </a:endParaRPr>
          </a:p>
          <a:p>
            <a:pPr marL="203200">
              <a:lnSpc>
                <a:spcPct val="100000"/>
              </a:lnSpc>
              <a:spcBef>
                <a:spcPts val="210"/>
              </a:spcBef>
            </a:pPr>
            <a:r>
              <a:rPr sz="900" dirty="0">
                <a:latin typeface="Courier New"/>
                <a:cs typeface="Courier New"/>
              </a:rPr>
              <a:t>}</a:t>
            </a:r>
            <a:endParaRPr sz="900">
              <a:latin typeface="Courier New"/>
              <a:cs typeface="Courier New"/>
            </a:endParaRPr>
          </a:p>
          <a:p>
            <a:pPr>
              <a:lnSpc>
                <a:spcPct val="100000"/>
              </a:lnSpc>
              <a:spcBef>
                <a:spcPts val="25"/>
              </a:spcBef>
            </a:pPr>
            <a:endParaRPr sz="1250">
              <a:latin typeface="Courier New"/>
              <a:cs typeface="Courier New"/>
            </a:endParaRPr>
          </a:p>
          <a:p>
            <a:pPr marL="203200" marR="1260475" indent="71120">
              <a:lnSpc>
                <a:spcPct val="126699"/>
              </a:lnSpc>
            </a:pPr>
            <a:r>
              <a:rPr sz="900" spc="-5" dirty="0">
                <a:solidFill>
                  <a:srgbClr val="00AF50"/>
                </a:solidFill>
                <a:latin typeface="Courier New"/>
                <a:cs typeface="Courier New"/>
              </a:rPr>
              <a:t>//install PLIC handler at MEIP Location </a:t>
            </a:r>
            <a:r>
              <a:rPr sz="900" dirty="0">
                <a:solidFill>
                  <a:srgbClr val="00AF50"/>
                </a:solidFill>
                <a:latin typeface="Courier New"/>
                <a:cs typeface="Courier New"/>
              </a:rPr>
              <a:t> </a:t>
            </a:r>
            <a:r>
              <a:rPr sz="900" spc="-5" dirty="0">
                <a:solidFill>
                  <a:srgbClr val="3B3B3B"/>
                </a:solidFill>
                <a:latin typeface="Courier New"/>
                <a:cs typeface="Courier New"/>
              </a:rPr>
              <a:t>isr_handler[11]</a:t>
            </a:r>
            <a:r>
              <a:rPr sz="900" spc="-40" dirty="0">
                <a:solidFill>
                  <a:srgbClr val="3B3B3B"/>
                </a:solidFill>
                <a:latin typeface="Courier New"/>
                <a:cs typeface="Courier New"/>
              </a:rPr>
              <a:t> </a:t>
            </a:r>
            <a:r>
              <a:rPr sz="900" dirty="0">
                <a:solidFill>
                  <a:srgbClr val="3B3B3B"/>
                </a:solidFill>
                <a:latin typeface="Courier New"/>
                <a:cs typeface="Courier New"/>
              </a:rPr>
              <a:t>= </a:t>
            </a:r>
            <a:r>
              <a:rPr sz="900" spc="-10" dirty="0">
                <a:solidFill>
                  <a:srgbClr val="3B3B3B"/>
                </a:solidFill>
                <a:latin typeface="Courier New"/>
                <a:cs typeface="Courier New"/>
              </a:rPr>
              <a:t>machine_external_interrupt;</a:t>
            </a:r>
            <a:endParaRPr sz="900">
              <a:latin typeface="Courier New"/>
              <a:cs typeface="Courier New"/>
            </a:endParaRPr>
          </a:p>
          <a:p>
            <a:pPr marL="203200" marR="1054735">
              <a:lnSpc>
                <a:spcPct val="117800"/>
              </a:lnSpc>
              <a:spcBef>
                <a:spcPts val="35"/>
              </a:spcBef>
            </a:pPr>
            <a:r>
              <a:rPr sz="900" spc="-5" dirty="0">
                <a:solidFill>
                  <a:srgbClr val="00AF50"/>
                </a:solidFill>
                <a:latin typeface="Courier New"/>
                <a:cs typeface="Courier New"/>
              </a:rPr>
              <a:t>//write trap_entry address to mtvec </a:t>
            </a:r>
            <a:r>
              <a:rPr sz="900" dirty="0">
                <a:solidFill>
                  <a:srgbClr val="00AF50"/>
                </a:solidFill>
                <a:latin typeface="Courier New"/>
                <a:cs typeface="Courier New"/>
              </a:rPr>
              <a:t> </a:t>
            </a:r>
            <a:r>
              <a:rPr sz="900" spc="-5" dirty="0">
                <a:latin typeface="Courier New"/>
                <a:cs typeface="Courier New"/>
              </a:rPr>
              <a:t>write_csr(mtvec,</a:t>
            </a:r>
            <a:r>
              <a:rPr sz="900" spc="-35" dirty="0">
                <a:latin typeface="Courier New"/>
                <a:cs typeface="Courier New"/>
              </a:rPr>
              <a:t> </a:t>
            </a:r>
            <a:r>
              <a:rPr sz="900" spc="-5" dirty="0">
                <a:solidFill>
                  <a:srgbClr val="3B3B3B"/>
                </a:solidFill>
                <a:latin typeface="Courier New"/>
                <a:cs typeface="Courier New"/>
              </a:rPr>
              <a:t>((</a:t>
            </a:r>
            <a:r>
              <a:rPr sz="900" spc="-5" dirty="0">
                <a:solidFill>
                  <a:srgbClr val="6F2F9F"/>
                </a:solidFill>
                <a:latin typeface="Courier New"/>
                <a:cs typeface="Courier New"/>
              </a:rPr>
              <a:t>unsigned</a:t>
            </a:r>
            <a:r>
              <a:rPr sz="900" spc="-25" dirty="0">
                <a:solidFill>
                  <a:srgbClr val="6F2F9F"/>
                </a:solidFill>
                <a:latin typeface="Courier New"/>
                <a:cs typeface="Courier New"/>
              </a:rPr>
              <a:t> </a:t>
            </a:r>
            <a:r>
              <a:rPr sz="900" spc="-10" dirty="0">
                <a:solidFill>
                  <a:srgbClr val="6F2F9F"/>
                </a:solidFill>
                <a:latin typeface="Courier New"/>
                <a:cs typeface="Courier New"/>
              </a:rPr>
              <a:t>long</a:t>
            </a:r>
            <a:r>
              <a:rPr sz="900" spc="-10" dirty="0">
                <a:latin typeface="Courier New"/>
                <a:cs typeface="Courier New"/>
              </a:rPr>
              <a:t>)&amp;handle_trap));</a:t>
            </a:r>
            <a:endParaRPr sz="900">
              <a:latin typeface="Courier New"/>
              <a:cs typeface="Courier New"/>
            </a:endParaRPr>
          </a:p>
        </p:txBody>
      </p:sp>
      <p:sp>
        <p:nvSpPr>
          <p:cNvPr id="6" name="object 6"/>
          <p:cNvSpPr txBox="1"/>
          <p:nvPr/>
        </p:nvSpPr>
        <p:spPr>
          <a:xfrm>
            <a:off x="6240779" y="3119627"/>
            <a:ext cx="5374005" cy="3274060"/>
          </a:xfrm>
          <a:prstGeom prst="rect">
            <a:avLst/>
          </a:prstGeom>
          <a:ln w="9144">
            <a:solidFill>
              <a:srgbClr val="000000"/>
            </a:solidFill>
          </a:ln>
        </p:spPr>
        <p:txBody>
          <a:bodyPr vert="horz" wrap="square" lIns="0" tIns="0" rIns="0" bIns="0" rtlCol="0">
            <a:spAutoFit/>
          </a:bodyPr>
          <a:lstStyle/>
          <a:p>
            <a:pPr marL="276225">
              <a:lnSpc>
                <a:spcPts val="1330"/>
              </a:lnSpc>
            </a:pPr>
            <a:r>
              <a:rPr sz="1200" spc="-5" dirty="0">
                <a:solidFill>
                  <a:srgbClr val="6F2F9F"/>
                </a:solidFill>
                <a:latin typeface="Courier New"/>
                <a:cs typeface="Courier New"/>
              </a:rPr>
              <a:t>void</a:t>
            </a:r>
            <a:r>
              <a:rPr sz="1200" dirty="0">
                <a:solidFill>
                  <a:srgbClr val="6F2F9F"/>
                </a:solidFill>
                <a:latin typeface="Courier New"/>
                <a:cs typeface="Courier New"/>
              </a:rPr>
              <a:t> </a:t>
            </a:r>
            <a:r>
              <a:rPr sz="1200" dirty="0">
                <a:latin typeface="Courier New"/>
                <a:cs typeface="Courier New"/>
              </a:rPr>
              <a:t>machine_external_interrupt()</a:t>
            </a:r>
            <a:endParaRPr sz="1200">
              <a:latin typeface="Courier New"/>
              <a:cs typeface="Courier New"/>
            </a:endParaRPr>
          </a:p>
          <a:p>
            <a:pPr marL="276225">
              <a:lnSpc>
                <a:spcPct val="100000"/>
              </a:lnSpc>
              <a:spcBef>
                <a:spcPts val="204"/>
              </a:spcBef>
            </a:pPr>
            <a:r>
              <a:rPr sz="1200" dirty="0">
                <a:latin typeface="Courier New"/>
                <a:cs typeface="Courier New"/>
              </a:rPr>
              <a:t>{</a:t>
            </a:r>
            <a:endParaRPr sz="1200">
              <a:latin typeface="Courier New"/>
              <a:cs typeface="Courier New"/>
            </a:endParaRPr>
          </a:p>
          <a:p>
            <a:pPr marL="534035" marR="326390">
              <a:lnSpc>
                <a:spcPct val="113300"/>
              </a:lnSpc>
              <a:spcBef>
                <a:spcPts val="10"/>
              </a:spcBef>
            </a:pPr>
            <a:r>
              <a:rPr sz="1200" spc="-5" dirty="0">
                <a:solidFill>
                  <a:srgbClr val="00AF50"/>
                </a:solidFill>
                <a:latin typeface="Courier New"/>
                <a:cs typeface="Courier New"/>
              </a:rPr>
              <a:t>//get</a:t>
            </a:r>
            <a:r>
              <a:rPr sz="1200" spc="5" dirty="0">
                <a:solidFill>
                  <a:srgbClr val="00AF50"/>
                </a:solidFill>
                <a:latin typeface="Courier New"/>
                <a:cs typeface="Courier New"/>
              </a:rPr>
              <a:t> </a:t>
            </a:r>
            <a:r>
              <a:rPr sz="1200" spc="-5" dirty="0">
                <a:solidFill>
                  <a:srgbClr val="00AF50"/>
                </a:solidFill>
                <a:latin typeface="Courier New"/>
                <a:cs typeface="Courier New"/>
              </a:rPr>
              <a:t>the</a:t>
            </a:r>
            <a:r>
              <a:rPr sz="1200" spc="10" dirty="0">
                <a:solidFill>
                  <a:srgbClr val="00AF50"/>
                </a:solidFill>
                <a:latin typeface="Courier New"/>
                <a:cs typeface="Courier New"/>
              </a:rPr>
              <a:t> </a:t>
            </a:r>
            <a:r>
              <a:rPr sz="1200" spc="-5" dirty="0">
                <a:solidFill>
                  <a:srgbClr val="00AF50"/>
                </a:solidFill>
                <a:latin typeface="Courier New"/>
                <a:cs typeface="Courier New"/>
              </a:rPr>
              <a:t>highest</a:t>
            </a:r>
            <a:r>
              <a:rPr sz="1200" spc="35" dirty="0">
                <a:solidFill>
                  <a:srgbClr val="00AF50"/>
                </a:solidFill>
                <a:latin typeface="Courier New"/>
                <a:cs typeface="Courier New"/>
              </a:rPr>
              <a:t> </a:t>
            </a:r>
            <a:r>
              <a:rPr sz="1200" spc="-5" dirty="0">
                <a:solidFill>
                  <a:srgbClr val="00AF50"/>
                </a:solidFill>
                <a:latin typeface="Courier New"/>
                <a:cs typeface="Courier New"/>
              </a:rPr>
              <a:t>priority</a:t>
            </a:r>
            <a:r>
              <a:rPr sz="1200" spc="20" dirty="0">
                <a:solidFill>
                  <a:srgbClr val="00AF50"/>
                </a:solidFill>
                <a:latin typeface="Courier New"/>
                <a:cs typeface="Courier New"/>
              </a:rPr>
              <a:t> </a:t>
            </a:r>
            <a:r>
              <a:rPr sz="1200" spc="-5" dirty="0">
                <a:solidFill>
                  <a:srgbClr val="00AF50"/>
                </a:solidFill>
                <a:latin typeface="Courier New"/>
                <a:cs typeface="Courier New"/>
              </a:rPr>
              <a:t>pending</a:t>
            </a:r>
            <a:r>
              <a:rPr sz="1200" spc="30" dirty="0">
                <a:solidFill>
                  <a:srgbClr val="00AF50"/>
                </a:solidFill>
                <a:latin typeface="Courier New"/>
                <a:cs typeface="Courier New"/>
              </a:rPr>
              <a:t> </a:t>
            </a:r>
            <a:r>
              <a:rPr sz="1200" spc="-5" dirty="0">
                <a:solidFill>
                  <a:srgbClr val="00AF50"/>
                </a:solidFill>
                <a:latin typeface="Courier New"/>
                <a:cs typeface="Courier New"/>
              </a:rPr>
              <a:t>PLIC</a:t>
            </a:r>
            <a:r>
              <a:rPr sz="1200" spc="10" dirty="0">
                <a:solidFill>
                  <a:srgbClr val="00AF50"/>
                </a:solidFill>
                <a:latin typeface="Courier New"/>
                <a:cs typeface="Courier New"/>
              </a:rPr>
              <a:t> </a:t>
            </a:r>
            <a:r>
              <a:rPr sz="1200" spc="-5" dirty="0">
                <a:solidFill>
                  <a:srgbClr val="00AF50"/>
                </a:solidFill>
                <a:latin typeface="Courier New"/>
                <a:cs typeface="Courier New"/>
              </a:rPr>
              <a:t>interrupt </a:t>
            </a:r>
            <a:r>
              <a:rPr sz="1200" spc="-705" dirty="0">
                <a:solidFill>
                  <a:srgbClr val="00AF50"/>
                </a:solidFill>
                <a:latin typeface="Courier New"/>
                <a:cs typeface="Courier New"/>
              </a:rPr>
              <a:t> </a:t>
            </a:r>
            <a:r>
              <a:rPr sz="1200" spc="-5" dirty="0">
                <a:solidFill>
                  <a:srgbClr val="6F2F9F"/>
                </a:solidFill>
                <a:latin typeface="Courier New"/>
                <a:cs typeface="Courier New"/>
              </a:rPr>
              <a:t>uint32_t</a:t>
            </a:r>
            <a:r>
              <a:rPr sz="1200" spc="40" dirty="0">
                <a:solidFill>
                  <a:srgbClr val="6F2F9F"/>
                </a:solidFill>
                <a:latin typeface="Courier New"/>
                <a:cs typeface="Courier New"/>
              </a:rPr>
              <a:t> </a:t>
            </a:r>
            <a:r>
              <a:rPr sz="1200" spc="-5" dirty="0">
                <a:latin typeface="Courier New"/>
                <a:cs typeface="Courier New"/>
              </a:rPr>
              <a:t>int_num</a:t>
            </a:r>
            <a:r>
              <a:rPr sz="1200" spc="25" dirty="0">
                <a:latin typeface="Courier New"/>
                <a:cs typeface="Courier New"/>
              </a:rPr>
              <a:t> </a:t>
            </a:r>
            <a:r>
              <a:rPr sz="1200" dirty="0">
                <a:latin typeface="Courier New"/>
                <a:cs typeface="Courier New"/>
              </a:rPr>
              <a:t>=</a:t>
            </a:r>
            <a:r>
              <a:rPr sz="1200" spc="10" dirty="0">
                <a:latin typeface="Courier New"/>
                <a:cs typeface="Courier New"/>
              </a:rPr>
              <a:t> </a:t>
            </a:r>
            <a:r>
              <a:rPr sz="1200" spc="-5" dirty="0">
                <a:latin typeface="Courier New"/>
                <a:cs typeface="Courier New"/>
              </a:rPr>
              <a:t>plic.claim_comlete;</a:t>
            </a:r>
            <a:endParaRPr sz="1200">
              <a:latin typeface="Courier New"/>
              <a:cs typeface="Courier New"/>
            </a:endParaRPr>
          </a:p>
          <a:p>
            <a:pPr marL="534035" marR="2630170">
              <a:lnSpc>
                <a:spcPct val="114199"/>
              </a:lnSpc>
            </a:pPr>
            <a:r>
              <a:rPr sz="1200" spc="-5" dirty="0">
                <a:solidFill>
                  <a:srgbClr val="00AF50"/>
                </a:solidFill>
                <a:latin typeface="Courier New"/>
                <a:cs typeface="Courier New"/>
              </a:rPr>
              <a:t>//branch</a:t>
            </a:r>
            <a:r>
              <a:rPr sz="1200" spc="30" dirty="0">
                <a:solidFill>
                  <a:srgbClr val="00AF50"/>
                </a:solidFill>
                <a:latin typeface="Courier New"/>
                <a:cs typeface="Courier New"/>
              </a:rPr>
              <a:t> </a:t>
            </a:r>
            <a:r>
              <a:rPr sz="1200" spc="-5" dirty="0">
                <a:solidFill>
                  <a:srgbClr val="00AF50"/>
                </a:solidFill>
                <a:latin typeface="Courier New"/>
                <a:cs typeface="Courier New"/>
              </a:rPr>
              <a:t>to handler </a:t>
            </a:r>
            <a:r>
              <a:rPr sz="1200" dirty="0">
                <a:solidFill>
                  <a:srgbClr val="00AF50"/>
                </a:solidFill>
                <a:latin typeface="Courier New"/>
                <a:cs typeface="Courier New"/>
              </a:rPr>
              <a:t> </a:t>
            </a:r>
            <a:r>
              <a:rPr sz="1200" spc="-5" dirty="0">
                <a:latin typeface="Courier New"/>
                <a:cs typeface="Courier New"/>
              </a:rPr>
              <a:t>plic_handler[int_num]();</a:t>
            </a:r>
            <a:endParaRPr sz="1200">
              <a:latin typeface="Courier New"/>
              <a:cs typeface="Courier New"/>
            </a:endParaRPr>
          </a:p>
          <a:p>
            <a:pPr marL="534035">
              <a:lnSpc>
                <a:spcPct val="100000"/>
              </a:lnSpc>
              <a:spcBef>
                <a:spcPts val="170"/>
              </a:spcBef>
            </a:pPr>
            <a:r>
              <a:rPr sz="1200" spc="-5" dirty="0">
                <a:solidFill>
                  <a:srgbClr val="00AF50"/>
                </a:solidFill>
                <a:latin typeface="Courier New"/>
                <a:cs typeface="Courier New"/>
              </a:rPr>
              <a:t>//complete</a:t>
            </a:r>
            <a:r>
              <a:rPr sz="1200" spc="50" dirty="0">
                <a:solidFill>
                  <a:srgbClr val="00AF50"/>
                </a:solidFill>
                <a:latin typeface="Courier New"/>
                <a:cs typeface="Courier New"/>
              </a:rPr>
              <a:t> </a:t>
            </a:r>
            <a:r>
              <a:rPr sz="1200" spc="-5" dirty="0">
                <a:solidFill>
                  <a:srgbClr val="00AF50"/>
                </a:solidFill>
                <a:latin typeface="Courier New"/>
                <a:cs typeface="Courier New"/>
              </a:rPr>
              <a:t>interrupt</a:t>
            </a:r>
            <a:r>
              <a:rPr sz="1200" spc="45" dirty="0">
                <a:solidFill>
                  <a:srgbClr val="00AF50"/>
                </a:solidFill>
                <a:latin typeface="Courier New"/>
                <a:cs typeface="Courier New"/>
              </a:rPr>
              <a:t> </a:t>
            </a:r>
            <a:r>
              <a:rPr sz="1200" spc="-5" dirty="0">
                <a:solidFill>
                  <a:srgbClr val="00AF50"/>
                </a:solidFill>
                <a:latin typeface="Courier New"/>
                <a:cs typeface="Courier New"/>
              </a:rPr>
              <a:t>by</a:t>
            </a:r>
            <a:r>
              <a:rPr sz="1200" dirty="0">
                <a:solidFill>
                  <a:srgbClr val="00AF50"/>
                </a:solidFill>
                <a:latin typeface="Courier New"/>
                <a:cs typeface="Courier New"/>
              </a:rPr>
              <a:t> </a:t>
            </a:r>
            <a:r>
              <a:rPr sz="1200" spc="-5" dirty="0">
                <a:solidFill>
                  <a:srgbClr val="00AF50"/>
                </a:solidFill>
                <a:latin typeface="Courier New"/>
                <a:cs typeface="Courier New"/>
              </a:rPr>
              <a:t>writing</a:t>
            </a:r>
            <a:r>
              <a:rPr sz="1200" spc="30" dirty="0">
                <a:solidFill>
                  <a:srgbClr val="00AF50"/>
                </a:solidFill>
                <a:latin typeface="Courier New"/>
                <a:cs typeface="Courier New"/>
              </a:rPr>
              <a:t> </a:t>
            </a:r>
            <a:r>
              <a:rPr sz="1200" spc="-5" dirty="0">
                <a:solidFill>
                  <a:srgbClr val="00AF50"/>
                </a:solidFill>
                <a:latin typeface="Courier New"/>
                <a:cs typeface="Courier New"/>
              </a:rPr>
              <a:t>interrupt</a:t>
            </a:r>
            <a:r>
              <a:rPr sz="1200" spc="50" dirty="0">
                <a:solidFill>
                  <a:srgbClr val="00AF50"/>
                </a:solidFill>
                <a:latin typeface="Courier New"/>
                <a:cs typeface="Courier New"/>
              </a:rPr>
              <a:t> </a:t>
            </a:r>
            <a:r>
              <a:rPr sz="1200" spc="-5" dirty="0">
                <a:solidFill>
                  <a:srgbClr val="00AF50"/>
                </a:solidFill>
                <a:latin typeface="Courier New"/>
                <a:cs typeface="Courier New"/>
              </a:rPr>
              <a:t>number</a:t>
            </a:r>
            <a:endParaRPr sz="1200">
              <a:latin typeface="Courier New"/>
              <a:cs typeface="Courier New"/>
            </a:endParaRPr>
          </a:p>
          <a:p>
            <a:pPr marL="534035">
              <a:lnSpc>
                <a:spcPct val="100000"/>
              </a:lnSpc>
              <a:spcBef>
                <a:spcPts val="25"/>
              </a:spcBef>
            </a:pPr>
            <a:r>
              <a:rPr sz="1200" spc="-5" dirty="0">
                <a:solidFill>
                  <a:srgbClr val="00AF50"/>
                </a:solidFill>
                <a:latin typeface="Courier New"/>
                <a:cs typeface="Courier New"/>
              </a:rPr>
              <a:t>back</a:t>
            </a:r>
            <a:r>
              <a:rPr sz="1200" spc="-20" dirty="0">
                <a:solidFill>
                  <a:srgbClr val="00AF50"/>
                </a:solidFill>
                <a:latin typeface="Courier New"/>
                <a:cs typeface="Courier New"/>
              </a:rPr>
              <a:t> </a:t>
            </a:r>
            <a:r>
              <a:rPr sz="1200" spc="-5" dirty="0">
                <a:solidFill>
                  <a:srgbClr val="00AF50"/>
                </a:solidFill>
                <a:latin typeface="Courier New"/>
                <a:cs typeface="Courier New"/>
              </a:rPr>
              <a:t>to</a:t>
            </a:r>
            <a:r>
              <a:rPr sz="1200" spc="-25" dirty="0">
                <a:solidFill>
                  <a:srgbClr val="00AF50"/>
                </a:solidFill>
                <a:latin typeface="Courier New"/>
                <a:cs typeface="Courier New"/>
              </a:rPr>
              <a:t> </a:t>
            </a:r>
            <a:r>
              <a:rPr sz="1200" spc="-5" dirty="0">
                <a:solidFill>
                  <a:srgbClr val="00AF50"/>
                </a:solidFill>
                <a:latin typeface="Courier New"/>
                <a:cs typeface="Courier New"/>
              </a:rPr>
              <a:t>PLIC</a:t>
            </a:r>
            <a:endParaRPr sz="1200">
              <a:latin typeface="Courier New"/>
              <a:cs typeface="Courier New"/>
            </a:endParaRPr>
          </a:p>
          <a:p>
            <a:pPr marL="534035">
              <a:lnSpc>
                <a:spcPct val="100000"/>
              </a:lnSpc>
              <a:spcBef>
                <a:spcPts val="180"/>
              </a:spcBef>
            </a:pPr>
            <a:r>
              <a:rPr sz="1200" spc="-5" dirty="0">
                <a:latin typeface="Courier New"/>
                <a:cs typeface="Courier New"/>
              </a:rPr>
              <a:t>plic.claim_complete</a:t>
            </a:r>
            <a:r>
              <a:rPr sz="1200" spc="30" dirty="0">
                <a:latin typeface="Courier New"/>
                <a:cs typeface="Courier New"/>
              </a:rPr>
              <a:t> </a:t>
            </a:r>
            <a:r>
              <a:rPr sz="1200" dirty="0">
                <a:latin typeface="Courier New"/>
                <a:cs typeface="Courier New"/>
              </a:rPr>
              <a:t>=</a:t>
            </a:r>
            <a:r>
              <a:rPr sz="1200" spc="-5" dirty="0">
                <a:latin typeface="Courier New"/>
                <a:cs typeface="Courier New"/>
              </a:rPr>
              <a:t> int_num;</a:t>
            </a:r>
            <a:endParaRPr sz="1200">
              <a:latin typeface="Courier New"/>
              <a:cs typeface="Courier New"/>
            </a:endParaRPr>
          </a:p>
          <a:p>
            <a:pPr marL="276225">
              <a:lnSpc>
                <a:spcPct val="100000"/>
              </a:lnSpc>
              <a:spcBef>
                <a:spcPts val="225"/>
              </a:spcBef>
            </a:pPr>
            <a:r>
              <a:rPr sz="1200" dirty="0">
                <a:latin typeface="Courier New"/>
                <a:cs typeface="Courier New"/>
              </a:rPr>
              <a:t>}</a:t>
            </a:r>
            <a:endParaRPr sz="1200">
              <a:latin typeface="Courier New"/>
              <a:cs typeface="Courier New"/>
            </a:endParaRPr>
          </a:p>
        </p:txBody>
      </p:sp>
      <p:sp>
        <p:nvSpPr>
          <p:cNvPr id="7" name="object 7"/>
          <p:cNvSpPr/>
          <p:nvPr/>
        </p:nvSpPr>
        <p:spPr>
          <a:xfrm>
            <a:off x="4492116" y="3300221"/>
            <a:ext cx="1929130" cy="1001394"/>
          </a:xfrm>
          <a:custGeom>
            <a:avLst/>
            <a:gdLst/>
            <a:ahLst/>
            <a:cxnLst/>
            <a:rect l="l" t="t" r="r" b="b"/>
            <a:pathLst>
              <a:path w="1929129" h="1001395">
                <a:moveTo>
                  <a:pt x="1854005" y="24077"/>
                </a:moveTo>
                <a:lnTo>
                  <a:pt x="0" y="978153"/>
                </a:lnTo>
                <a:lnTo>
                  <a:pt x="11937" y="1001267"/>
                </a:lnTo>
                <a:lnTo>
                  <a:pt x="1865832" y="47057"/>
                </a:lnTo>
                <a:lnTo>
                  <a:pt x="1854005" y="24077"/>
                </a:lnTo>
                <a:close/>
              </a:path>
              <a:path w="1929129" h="1001395">
                <a:moveTo>
                  <a:pt x="1915711" y="18161"/>
                </a:moveTo>
                <a:lnTo>
                  <a:pt x="1865503" y="18161"/>
                </a:lnTo>
                <a:lnTo>
                  <a:pt x="1877314" y="41148"/>
                </a:lnTo>
                <a:lnTo>
                  <a:pt x="1865832" y="47057"/>
                </a:lnTo>
                <a:lnTo>
                  <a:pt x="1877695" y="70103"/>
                </a:lnTo>
                <a:lnTo>
                  <a:pt x="1915711" y="18161"/>
                </a:lnTo>
                <a:close/>
              </a:path>
              <a:path w="1929129" h="1001395">
                <a:moveTo>
                  <a:pt x="1865503" y="18161"/>
                </a:moveTo>
                <a:lnTo>
                  <a:pt x="1854005" y="24077"/>
                </a:lnTo>
                <a:lnTo>
                  <a:pt x="1865832" y="47057"/>
                </a:lnTo>
                <a:lnTo>
                  <a:pt x="1877314" y="41148"/>
                </a:lnTo>
                <a:lnTo>
                  <a:pt x="1865503" y="18161"/>
                </a:lnTo>
                <a:close/>
              </a:path>
              <a:path w="1929129" h="1001395">
                <a:moveTo>
                  <a:pt x="1929003" y="0"/>
                </a:moveTo>
                <a:lnTo>
                  <a:pt x="1842135" y="1015"/>
                </a:lnTo>
                <a:lnTo>
                  <a:pt x="1854005" y="24077"/>
                </a:lnTo>
                <a:lnTo>
                  <a:pt x="1865503" y="18161"/>
                </a:lnTo>
                <a:lnTo>
                  <a:pt x="1915711" y="18161"/>
                </a:lnTo>
                <a:lnTo>
                  <a:pt x="1929003" y="0"/>
                </a:lnTo>
                <a:close/>
              </a:path>
            </a:pathLst>
          </a:custGeom>
          <a:solidFill>
            <a:srgbClr val="FF0000"/>
          </a:solidFill>
        </p:spPr>
        <p:txBody>
          <a:bodyPr wrap="square" lIns="0" tIns="0" rIns="0" bIns="0" rtlCol="0"/>
          <a:lstStyle/>
          <a:p>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object 10"/>
          <p:cNvPicPr/>
          <p:nvPr/>
        </p:nvPicPr>
        <p:blipFill>
          <a:blip r:embed="rId2" cstate="print"/>
          <a:stretch>
            <a:fillRect/>
          </a:stretch>
        </p:blipFill>
        <p:spPr>
          <a:xfrm>
            <a:off x="2580933" y="1151877"/>
            <a:ext cx="9460238" cy="5145338"/>
          </a:xfrm>
          <a:prstGeom prst="rect">
            <a:avLst/>
          </a:prstGeom>
        </p:spPr>
      </p:pic>
      <p:sp>
        <p:nvSpPr>
          <p:cNvPr id="9" name="object 9"/>
          <p:cNvSpPr txBox="1">
            <a:spLocks noGrp="1"/>
          </p:cNvSpPr>
          <p:nvPr>
            <p:ph type="title"/>
          </p:nvPr>
        </p:nvSpPr>
        <p:spPr>
          <a:xfrm>
            <a:off x="216817" y="159082"/>
            <a:ext cx="10689091" cy="1367041"/>
          </a:xfrm>
          <a:prstGeom prst="rect">
            <a:avLst/>
          </a:prstGeom>
        </p:spPr>
        <p:txBody>
          <a:bodyPr vert="horz" wrap="square" lIns="0" tIns="12700" rIns="0" bIns="0" rtlCol="0">
            <a:spAutoFit/>
          </a:bodyPr>
          <a:lstStyle/>
          <a:p>
            <a:pPr marL="12700">
              <a:lnSpc>
                <a:spcPct val="100000"/>
              </a:lnSpc>
              <a:spcBef>
                <a:spcPts val="100"/>
              </a:spcBef>
            </a:pPr>
            <a:r>
              <a:rPr spc="-195" dirty="0"/>
              <a:t>RIS</a:t>
            </a:r>
            <a:r>
              <a:rPr spc="-200" dirty="0"/>
              <a:t>C</a:t>
            </a:r>
            <a:r>
              <a:rPr spc="-229" dirty="0"/>
              <a:t>-</a:t>
            </a:r>
            <a:r>
              <a:rPr spc="-45" dirty="0"/>
              <a:t>V</a:t>
            </a:r>
            <a:r>
              <a:rPr spc="-165" dirty="0"/>
              <a:t> </a:t>
            </a:r>
            <a:r>
              <a:rPr spc="-175" dirty="0"/>
              <a:t>Inter</a:t>
            </a:r>
            <a:r>
              <a:rPr spc="-160" dirty="0"/>
              <a:t>r</a:t>
            </a:r>
            <a:r>
              <a:rPr spc="-45" dirty="0"/>
              <a:t>upt</a:t>
            </a:r>
            <a:r>
              <a:rPr spc="-135" dirty="0"/>
              <a:t> </a:t>
            </a:r>
            <a:r>
              <a:rPr spc="-100" dirty="0"/>
              <a:t>System</a:t>
            </a:r>
            <a:r>
              <a:rPr spc="-160" dirty="0"/>
              <a:t> </a:t>
            </a:r>
            <a:r>
              <a:rPr spc="-60" dirty="0"/>
              <a:t>Ar</a:t>
            </a:r>
            <a:r>
              <a:rPr spc="-65" dirty="0"/>
              <a:t>chit</a:t>
            </a:r>
            <a:r>
              <a:rPr spc="-95" dirty="0"/>
              <a:t>e</a:t>
            </a:r>
            <a:r>
              <a:rPr spc="-30" dirty="0"/>
              <a:t>ct</a:t>
            </a:r>
            <a:r>
              <a:rPr spc="-55" dirty="0"/>
              <a:t>u</a:t>
            </a:r>
            <a:r>
              <a:rPr spc="-120" dirty="0"/>
              <a:t>re</a:t>
            </a:r>
            <a:r>
              <a:rPr spc="-110" dirty="0"/>
              <a:t> </a:t>
            </a:r>
            <a:r>
              <a:rPr spc="-160" dirty="0"/>
              <a:t>(</a:t>
            </a:r>
            <a:r>
              <a:rPr spc="-295" dirty="0"/>
              <a:t>M</a:t>
            </a:r>
            <a:r>
              <a:rPr spc="-229" dirty="0"/>
              <a:t>-</a:t>
            </a:r>
            <a:r>
              <a:rPr spc="-40" dirty="0"/>
              <a:t>mo</a:t>
            </a:r>
            <a:r>
              <a:rPr spc="-45" dirty="0"/>
              <a:t>d</a:t>
            </a:r>
            <a:r>
              <a:rPr spc="-80" dirty="0"/>
              <a:t>e</a:t>
            </a:r>
            <a:r>
              <a:rPr spc="-145" dirty="0"/>
              <a:t> </a:t>
            </a:r>
            <a:r>
              <a:rPr spc="-90" dirty="0"/>
              <a:t>on</a:t>
            </a:r>
            <a:r>
              <a:rPr spc="-55" dirty="0"/>
              <a:t>l</a:t>
            </a:r>
            <a:r>
              <a:rPr spc="-130" dirty="0"/>
              <a:t>y</a:t>
            </a:r>
            <a:r>
              <a:rPr spc="-140" dirty="0"/>
              <a:t> </a:t>
            </a:r>
            <a:r>
              <a:rPr spc="-125" dirty="0"/>
              <a:t>ex</a:t>
            </a:r>
            <a:r>
              <a:rPr spc="-145" dirty="0"/>
              <a:t>a</a:t>
            </a:r>
            <a:r>
              <a:rPr spc="-55" dirty="0"/>
              <a:t>mpl</a:t>
            </a:r>
            <a:r>
              <a:rPr spc="-65" dirty="0"/>
              <a:t>e</a:t>
            </a:r>
            <a:r>
              <a:rPr spc="-445" dirty="0"/>
              <a:t>)</a:t>
            </a:r>
          </a:p>
        </p:txBody>
      </p:sp>
      <p:sp>
        <p:nvSpPr>
          <p:cNvPr id="11" name="TextBox 10">
            <a:extLst>
              <a:ext uri="{FF2B5EF4-FFF2-40B4-BE49-F238E27FC236}">
                <a16:creationId xmlns:a16="http://schemas.microsoft.com/office/drawing/2014/main" id="{58BAAAF6-2912-20C7-3CD4-92DCDA345FDF}"/>
              </a:ext>
            </a:extLst>
          </p:cNvPr>
          <p:cNvSpPr txBox="1"/>
          <p:nvPr/>
        </p:nvSpPr>
        <p:spPr>
          <a:xfrm>
            <a:off x="0" y="1804822"/>
            <a:ext cx="4534293" cy="5271187"/>
          </a:xfrm>
          <a:prstGeom prst="rect">
            <a:avLst/>
          </a:prstGeom>
          <a:noFill/>
        </p:spPr>
        <p:txBody>
          <a:bodyPr wrap="square" rtlCol="0">
            <a:spAutoFit/>
          </a:bodyPr>
          <a:lstStyle/>
          <a:p>
            <a:r>
              <a:rPr lang="en-US" sz="1800" b="1" spc="-5" dirty="0">
                <a:solidFill>
                  <a:srgbClr val="3B3B3B"/>
                </a:solidFill>
                <a:latin typeface="Calibri"/>
                <a:cs typeface="Calibri"/>
              </a:rPr>
              <a:t>Core</a:t>
            </a:r>
            <a:r>
              <a:rPr lang="en-US" sz="1800" b="1" spc="-10" dirty="0">
                <a:solidFill>
                  <a:srgbClr val="3B3B3B"/>
                </a:solidFill>
                <a:latin typeface="Calibri"/>
                <a:cs typeface="Calibri"/>
              </a:rPr>
              <a:t> </a:t>
            </a:r>
            <a:r>
              <a:rPr lang="en-US" sz="1800" b="1" spc="-5" dirty="0">
                <a:solidFill>
                  <a:srgbClr val="3B3B3B"/>
                </a:solidFill>
                <a:latin typeface="Calibri"/>
                <a:cs typeface="Calibri"/>
              </a:rPr>
              <a:t>Local</a:t>
            </a:r>
            <a:r>
              <a:rPr lang="en-US" sz="1800" b="1" spc="-10" dirty="0">
                <a:solidFill>
                  <a:srgbClr val="3B3B3B"/>
                </a:solidFill>
                <a:latin typeface="Calibri"/>
                <a:cs typeface="Calibri"/>
              </a:rPr>
              <a:t> </a:t>
            </a:r>
            <a:r>
              <a:rPr lang="en-US" sz="1800" b="1" spc="-5" dirty="0" err="1">
                <a:solidFill>
                  <a:srgbClr val="3B3B3B"/>
                </a:solidFill>
                <a:latin typeface="Calibri"/>
                <a:cs typeface="Calibri"/>
              </a:rPr>
              <a:t>Interruptor</a:t>
            </a:r>
            <a:r>
              <a:rPr lang="en-US" sz="1800" b="1" spc="-5" dirty="0">
                <a:solidFill>
                  <a:srgbClr val="3B3B3B"/>
                </a:solidFill>
                <a:latin typeface="Calibri"/>
                <a:cs typeface="Calibri"/>
              </a:rPr>
              <a:t>(CLINT)</a:t>
            </a:r>
            <a:r>
              <a:rPr lang="en-US" sz="1800" b="1" spc="-35" dirty="0">
                <a:solidFill>
                  <a:srgbClr val="3B3B3B"/>
                </a:solidFill>
                <a:latin typeface="Calibri"/>
                <a:cs typeface="Calibri"/>
              </a:rPr>
              <a:t> </a:t>
            </a:r>
            <a:r>
              <a:rPr lang="en-US" sz="1800" b="1" dirty="0">
                <a:solidFill>
                  <a:srgbClr val="3B3B3B"/>
                </a:solidFill>
                <a:latin typeface="Calibri"/>
                <a:cs typeface="Calibri"/>
              </a:rPr>
              <a:t>is</a:t>
            </a:r>
            <a:r>
              <a:rPr lang="en-US" sz="1800" b="1" spc="-10" dirty="0">
                <a:solidFill>
                  <a:srgbClr val="3B3B3B"/>
                </a:solidFill>
                <a:latin typeface="Calibri"/>
                <a:cs typeface="Calibri"/>
              </a:rPr>
              <a:t> </a:t>
            </a:r>
            <a:r>
              <a:rPr lang="en-US" sz="1800" b="1" dirty="0">
                <a:solidFill>
                  <a:srgbClr val="3B3B3B"/>
                </a:solidFill>
                <a:latin typeface="Calibri"/>
                <a:cs typeface="Calibri"/>
              </a:rPr>
              <a:t>a</a:t>
            </a:r>
            <a:r>
              <a:rPr lang="en-US" sz="1800" b="1" spc="10" dirty="0">
                <a:solidFill>
                  <a:srgbClr val="3B3B3B"/>
                </a:solidFill>
                <a:latin typeface="Calibri"/>
                <a:cs typeface="Calibri"/>
              </a:rPr>
              <a:t> </a:t>
            </a:r>
            <a:r>
              <a:rPr lang="en-US" sz="1800" b="1" spc="-5" dirty="0">
                <a:solidFill>
                  <a:srgbClr val="3B3B3B"/>
                </a:solidFill>
                <a:latin typeface="Calibri"/>
                <a:cs typeface="Calibri"/>
              </a:rPr>
              <a:t>memory</a:t>
            </a:r>
            <a:r>
              <a:rPr lang="en-US" sz="1800" b="1" spc="-30" dirty="0">
                <a:solidFill>
                  <a:srgbClr val="3B3B3B"/>
                </a:solidFill>
                <a:latin typeface="Calibri"/>
                <a:cs typeface="Calibri"/>
              </a:rPr>
              <a:t> </a:t>
            </a:r>
            <a:r>
              <a:rPr lang="en-US" sz="1800" b="1" spc="-5" dirty="0">
                <a:solidFill>
                  <a:srgbClr val="3B3B3B"/>
                </a:solidFill>
                <a:latin typeface="Calibri"/>
                <a:cs typeface="Calibri"/>
              </a:rPr>
              <a:t>mapped</a:t>
            </a:r>
            <a:r>
              <a:rPr lang="en-US" sz="1800" b="1" spc="-35" dirty="0">
                <a:solidFill>
                  <a:srgbClr val="3B3B3B"/>
                </a:solidFill>
                <a:latin typeface="Calibri"/>
                <a:cs typeface="Calibri"/>
              </a:rPr>
              <a:t> </a:t>
            </a:r>
            <a:r>
              <a:rPr lang="en-US" sz="1800" b="1" spc="-5" dirty="0">
                <a:solidFill>
                  <a:srgbClr val="3B3B3B"/>
                </a:solidFill>
                <a:latin typeface="Calibri"/>
                <a:cs typeface="Calibri"/>
              </a:rPr>
              <a:t>peripheral</a:t>
            </a:r>
            <a:r>
              <a:rPr lang="en-US" sz="1800" b="1" spc="-40" dirty="0">
                <a:solidFill>
                  <a:srgbClr val="3B3B3B"/>
                </a:solidFill>
                <a:latin typeface="Calibri"/>
                <a:cs typeface="Calibri"/>
              </a:rPr>
              <a:t> </a:t>
            </a:r>
            <a:r>
              <a:rPr lang="en-US" sz="1800" b="1" dirty="0">
                <a:solidFill>
                  <a:srgbClr val="3B3B3B"/>
                </a:solidFill>
                <a:latin typeface="Calibri"/>
                <a:cs typeface="Calibri"/>
              </a:rPr>
              <a:t>used</a:t>
            </a:r>
            <a:r>
              <a:rPr lang="en-US" sz="1800" b="1" spc="-35" dirty="0">
                <a:solidFill>
                  <a:srgbClr val="3B3B3B"/>
                </a:solidFill>
                <a:latin typeface="Calibri"/>
                <a:cs typeface="Calibri"/>
              </a:rPr>
              <a:t> </a:t>
            </a:r>
            <a:r>
              <a:rPr lang="en-US" sz="1800" b="1" dirty="0">
                <a:solidFill>
                  <a:srgbClr val="3B3B3B"/>
                </a:solidFill>
                <a:latin typeface="Calibri"/>
                <a:cs typeface="Calibri"/>
              </a:rPr>
              <a:t>to </a:t>
            </a:r>
            <a:r>
              <a:rPr lang="en-US" sz="1800" b="1" spc="-390" dirty="0">
                <a:solidFill>
                  <a:srgbClr val="3B3B3B"/>
                </a:solidFill>
                <a:latin typeface="Calibri"/>
                <a:cs typeface="Calibri"/>
              </a:rPr>
              <a:t> </a:t>
            </a:r>
            <a:r>
              <a:rPr lang="en-US" sz="1800" b="1" spc="-5" dirty="0">
                <a:solidFill>
                  <a:srgbClr val="3B3B3B"/>
                </a:solidFill>
                <a:latin typeface="Calibri"/>
                <a:cs typeface="Calibri"/>
              </a:rPr>
              <a:t>generate</a:t>
            </a:r>
            <a:r>
              <a:rPr lang="en-US" sz="1800" b="1" spc="-20" dirty="0">
                <a:solidFill>
                  <a:srgbClr val="3B3B3B"/>
                </a:solidFill>
                <a:latin typeface="Calibri"/>
                <a:cs typeface="Calibri"/>
              </a:rPr>
              <a:t> </a:t>
            </a:r>
            <a:r>
              <a:rPr lang="en-US" sz="1800" b="1" spc="-5" dirty="0">
                <a:solidFill>
                  <a:srgbClr val="3B3B3B"/>
                </a:solidFill>
                <a:latin typeface="Calibri"/>
                <a:cs typeface="Calibri"/>
              </a:rPr>
              <a:t>Software</a:t>
            </a:r>
            <a:r>
              <a:rPr lang="en-US" sz="1800" b="1" spc="-10" dirty="0">
                <a:solidFill>
                  <a:srgbClr val="3B3B3B"/>
                </a:solidFill>
                <a:latin typeface="Calibri"/>
                <a:cs typeface="Calibri"/>
              </a:rPr>
              <a:t> </a:t>
            </a:r>
            <a:r>
              <a:rPr lang="en-US" sz="1800" b="1" dirty="0">
                <a:solidFill>
                  <a:srgbClr val="3B3B3B"/>
                </a:solidFill>
                <a:latin typeface="Calibri"/>
                <a:cs typeface="Calibri"/>
              </a:rPr>
              <a:t>and</a:t>
            </a:r>
            <a:r>
              <a:rPr lang="en-US" sz="1800" b="1" spc="-45" dirty="0">
                <a:solidFill>
                  <a:srgbClr val="3B3B3B"/>
                </a:solidFill>
                <a:latin typeface="Calibri"/>
                <a:cs typeface="Calibri"/>
              </a:rPr>
              <a:t> </a:t>
            </a:r>
            <a:r>
              <a:rPr lang="en-US" sz="1800" b="1" spc="-5" dirty="0">
                <a:solidFill>
                  <a:srgbClr val="3B3B3B"/>
                </a:solidFill>
                <a:latin typeface="Calibri"/>
                <a:cs typeface="Calibri"/>
              </a:rPr>
              <a:t>Timer</a:t>
            </a:r>
            <a:r>
              <a:rPr lang="en-US" sz="1800" b="1" spc="-10" dirty="0">
                <a:solidFill>
                  <a:srgbClr val="3B3B3B"/>
                </a:solidFill>
                <a:latin typeface="Calibri"/>
                <a:cs typeface="Calibri"/>
              </a:rPr>
              <a:t> </a:t>
            </a:r>
            <a:r>
              <a:rPr lang="en-US" sz="1800" b="1" spc="-5" dirty="0">
                <a:solidFill>
                  <a:srgbClr val="3B3B3B"/>
                </a:solidFill>
                <a:latin typeface="Calibri"/>
                <a:cs typeface="Calibri"/>
              </a:rPr>
              <a:t>Interrupts</a:t>
            </a:r>
          </a:p>
          <a:p>
            <a:endParaRPr lang="en-US" b="1" spc="-5" dirty="0">
              <a:solidFill>
                <a:srgbClr val="3B3B3B"/>
              </a:solidFill>
              <a:latin typeface="Calibri"/>
              <a:cs typeface="Calibri"/>
            </a:endParaRPr>
          </a:p>
          <a:p>
            <a:endParaRPr lang="en-US" sz="1800" b="1" spc="-5" dirty="0">
              <a:solidFill>
                <a:srgbClr val="3B3B3B"/>
              </a:solidFill>
              <a:latin typeface="Calibri"/>
              <a:cs typeface="Calibri"/>
            </a:endParaRPr>
          </a:p>
          <a:p>
            <a:endParaRPr lang="en-US" b="1" spc="-5" dirty="0">
              <a:solidFill>
                <a:srgbClr val="3B3B3B"/>
              </a:solidFill>
              <a:latin typeface="Calibri"/>
              <a:cs typeface="Calibri"/>
            </a:endParaRPr>
          </a:p>
          <a:p>
            <a:endParaRPr lang="en-US" sz="1800" b="1" spc="-5" dirty="0">
              <a:solidFill>
                <a:srgbClr val="3B3B3B"/>
              </a:solidFill>
              <a:latin typeface="Calibri"/>
              <a:cs typeface="Calibri"/>
            </a:endParaRPr>
          </a:p>
          <a:p>
            <a:endParaRPr lang="en-US" b="1" spc="-5" dirty="0">
              <a:solidFill>
                <a:srgbClr val="3B3B3B"/>
              </a:solidFill>
              <a:latin typeface="Calibri"/>
              <a:cs typeface="Calibri"/>
            </a:endParaRPr>
          </a:p>
          <a:p>
            <a:endParaRPr lang="en-US" sz="1800" dirty="0">
              <a:latin typeface="Calibri"/>
              <a:cs typeface="Calibri"/>
            </a:endParaRPr>
          </a:p>
          <a:p>
            <a:pPr marL="469900" indent="-457834">
              <a:lnSpc>
                <a:spcPts val="1735"/>
              </a:lnSpc>
              <a:spcBef>
                <a:spcPts val="125"/>
              </a:spcBef>
              <a:buSzPct val="103448"/>
              <a:buFont typeface="Arial MT"/>
              <a:buChar char="•"/>
              <a:tabLst>
                <a:tab pos="469900" algn="l"/>
                <a:tab pos="470534" algn="l"/>
              </a:tabLst>
            </a:pPr>
            <a:r>
              <a:rPr lang="en-US" sz="1450" b="1" spc="10" dirty="0">
                <a:solidFill>
                  <a:srgbClr val="3B3B3B"/>
                </a:solidFill>
                <a:latin typeface="Calibri"/>
                <a:cs typeface="Calibri"/>
              </a:rPr>
              <a:t>The</a:t>
            </a:r>
            <a:r>
              <a:rPr lang="en-US" sz="1450" b="1" spc="35" dirty="0">
                <a:solidFill>
                  <a:srgbClr val="3B3B3B"/>
                </a:solidFill>
                <a:latin typeface="Calibri"/>
                <a:cs typeface="Calibri"/>
              </a:rPr>
              <a:t> </a:t>
            </a:r>
            <a:r>
              <a:rPr lang="en-US" sz="1450" b="1" spc="5" dirty="0">
                <a:solidFill>
                  <a:srgbClr val="3B3B3B"/>
                </a:solidFill>
                <a:latin typeface="Calibri"/>
                <a:cs typeface="Calibri"/>
              </a:rPr>
              <a:t>Platform Level Interrupt Controller(PLIC)</a:t>
            </a:r>
            <a:r>
              <a:rPr lang="en-US" sz="1450" b="1" spc="35" dirty="0">
                <a:solidFill>
                  <a:srgbClr val="3B3B3B"/>
                </a:solidFill>
                <a:latin typeface="Calibri"/>
                <a:cs typeface="Calibri"/>
              </a:rPr>
              <a:t> </a:t>
            </a:r>
            <a:r>
              <a:rPr lang="en-US" sz="1450" b="1" spc="10" dirty="0">
                <a:solidFill>
                  <a:srgbClr val="3B3B3B"/>
                </a:solidFill>
                <a:latin typeface="Calibri"/>
                <a:cs typeface="Calibri"/>
              </a:rPr>
              <a:t>handles</a:t>
            </a:r>
            <a:r>
              <a:rPr lang="en-US" sz="1450" b="1" spc="35" dirty="0">
                <a:solidFill>
                  <a:srgbClr val="3B3B3B"/>
                </a:solidFill>
                <a:latin typeface="Calibri"/>
                <a:cs typeface="Calibri"/>
              </a:rPr>
              <a:t> </a:t>
            </a:r>
            <a:r>
              <a:rPr lang="en-US" sz="1450" b="1" spc="10" dirty="0">
                <a:solidFill>
                  <a:srgbClr val="3B3B3B"/>
                </a:solidFill>
                <a:latin typeface="Calibri"/>
                <a:cs typeface="Calibri"/>
              </a:rPr>
              <a:t>the</a:t>
            </a:r>
            <a:r>
              <a:rPr lang="en-US" sz="1450" b="1" spc="25" dirty="0">
                <a:solidFill>
                  <a:srgbClr val="3B3B3B"/>
                </a:solidFill>
                <a:latin typeface="Calibri"/>
                <a:cs typeface="Calibri"/>
              </a:rPr>
              <a:t> </a:t>
            </a:r>
            <a:r>
              <a:rPr lang="en-US" sz="1450" b="1" spc="5" dirty="0">
                <a:solidFill>
                  <a:srgbClr val="3B3B3B"/>
                </a:solidFill>
                <a:latin typeface="Calibri"/>
                <a:cs typeface="Calibri"/>
              </a:rPr>
              <a:t>majority </a:t>
            </a:r>
            <a:r>
              <a:rPr lang="en-US" sz="1450" b="1" spc="10" dirty="0">
                <a:solidFill>
                  <a:srgbClr val="3B3B3B"/>
                </a:solidFill>
                <a:latin typeface="Calibri"/>
                <a:cs typeface="Calibri"/>
              </a:rPr>
              <a:t>of</a:t>
            </a:r>
            <a:r>
              <a:rPr lang="en-US" sz="1450" b="1" spc="20" dirty="0">
                <a:solidFill>
                  <a:srgbClr val="3B3B3B"/>
                </a:solidFill>
                <a:latin typeface="Calibri"/>
                <a:cs typeface="Calibri"/>
              </a:rPr>
              <a:t> </a:t>
            </a:r>
            <a:r>
              <a:rPr lang="en-US" sz="1450" b="1" spc="10" dirty="0">
                <a:solidFill>
                  <a:srgbClr val="3B3B3B"/>
                </a:solidFill>
                <a:latin typeface="Calibri"/>
                <a:cs typeface="Calibri"/>
              </a:rPr>
              <a:t>the</a:t>
            </a:r>
            <a:r>
              <a:rPr lang="en-US" sz="1450" b="1" spc="30" dirty="0">
                <a:solidFill>
                  <a:srgbClr val="3B3B3B"/>
                </a:solidFill>
                <a:latin typeface="Calibri"/>
                <a:cs typeface="Calibri"/>
              </a:rPr>
              <a:t> </a:t>
            </a:r>
            <a:r>
              <a:rPr lang="en-US" sz="1450" b="1" spc="5" dirty="0">
                <a:solidFill>
                  <a:srgbClr val="3B3B3B"/>
                </a:solidFill>
                <a:latin typeface="Calibri"/>
                <a:cs typeface="Calibri"/>
              </a:rPr>
              <a:t>Core</a:t>
            </a:r>
            <a:r>
              <a:rPr lang="en-US" sz="1450" b="1" spc="25" dirty="0">
                <a:solidFill>
                  <a:srgbClr val="3B3B3B"/>
                </a:solidFill>
                <a:latin typeface="Calibri"/>
                <a:cs typeface="Calibri"/>
              </a:rPr>
              <a:t> </a:t>
            </a:r>
            <a:r>
              <a:rPr lang="en-US" sz="1450" b="1" spc="5" dirty="0">
                <a:solidFill>
                  <a:srgbClr val="3B3B3B"/>
                </a:solidFill>
                <a:latin typeface="Calibri"/>
                <a:cs typeface="Calibri"/>
              </a:rPr>
              <a:t>Complex’s</a:t>
            </a:r>
            <a:r>
              <a:rPr lang="en-US" sz="1450" b="1" spc="50" dirty="0">
                <a:solidFill>
                  <a:srgbClr val="3B3B3B"/>
                </a:solidFill>
                <a:latin typeface="Calibri"/>
                <a:cs typeface="Calibri"/>
              </a:rPr>
              <a:t> </a:t>
            </a:r>
            <a:r>
              <a:rPr lang="en-US" sz="1450" b="1" spc="5" dirty="0">
                <a:solidFill>
                  <a:srgbClr val="3B3B3B"/>
                </a:solidFill>
                <a:latin typeface="Calibri"/>
                <a:cs typeface="Calibri"/>
              </a:rPr>
              <a:t>Interrupts</a:t>
            </a:r>
            <a:endParaRPr lang="en-US" sz="1450" dirty="0">
              <a:latin typeface="Calibri"/>
              <a:cs typeface="Calibri"/>
            </a:endParaRPr>
          </a:p>
          <a:p>
            <a:pPr marL="1003300" lvl="1" indent="-381635">
              <a:lnSpc>
                <a:spcPts val="1550"/>
              </a:lnSpc>
              <a:buFont typeface="Arial MT"/>
              <a:buChar char="–"/>
              <a:tabLst>
                <a:tab pos="1003300" algn="l"/>
                <a:tab pos="1003935" algn="l"/>
              </a:tabLst>
            </a:pPr>
            <a:r>
              <a:rPr lang="en-US" sz="1300" spc="-5" dirty="0">
                <a:solidFill>
                  <a:srgbClr val="797979"/>
                </a:solidFill>
                <a:latin typeface="Calibri"/>
                <a:cs typeface="Calibri"/>
              </a:rPr>
              <a:t>The</a:t>
            </a:r>
            <a:r>
              <a:rPr lang="en-US" sz="1300" spc="-25" dirty="0">
                <a:solidFill>
                  <a:srgbClr val="797979"/>
                </a:solidFill>
                <a:latin typeface="Calibri"/>
                <a:cs typeface="Calibri"/>
              </a:rPr>
              <a:t> </a:t>
            </a:r>
            <a:r>
              <a:rPr lang="en-US" sz="1300" spc="-5" dirty="0">
                <a:solidFill>
                  <a:srgbClr val="797979"/>
                </a:solidFill>
                <a:latin typeface="Calibri"/>
                <a:cs typeface="Calibri"/>
              </a:rPr>
              <a:t>PLIC</a:t>
            </a:r>
            <a:r>
              <a:rPr lang="en-US" sz="1300" spc="10" dirty="0">
                <a:solidFill>
                  <a:srgbClr val="797979"/>
                </a:solidFill>
                <a:latin typeface="Calibri"/>
                <a:cs typeface="Calibri"/>
              </a:rPr>
              <a:t> </a:t>
            </a:r>
            <a:r>
              <a:rPr lang="en-US" sz="1300" spc="-5" dirty="0">
                <a:solidFill>
                  <a:srgbClr val="797979"/>
                </a:solidFill>
                <a:latin typeface="Calibri"/>
                <a:cs typeface="Calibri"/>
              </a:rPr>
              <a:t>has a</a:t>
            </a:r>
            <a:r>
              <a:rPr lang="en-US" sz="1300" dirty="0">
                <a:solidFill>
                  <a:srgbClr val="797979"/>
                </a:solidFill>
                <a:latin typeface="Calibri"/>
                <a:cs typeface="Calibri"/>
              </a:rPr>
              <a:t> </a:t>
            </a:r>
            <a:r>
              <a:rPr lang="en-US" sz="1300" spc="-5" dirty="0">
                <a:solidFill>
                  <a:srgbClr val="797979"/>
                </a:solidFill>
                <a:latin typeface="Calibri"/>
                <a:cs typeface="Calibri"/>
              </a:rPr>
              <a:t>programmable</a:t>
            </a:r>
            <a:r>
              <a:rPr lang="en-US" sz="1300" spc="-10" dirty="0">
                <a:solidFill>
                  <a:srgbClr val="797979"/>
                </a:solidFill>
                <a:latin typeface="Calibri"/>
                <a:cs typeface="Calibri"/>
              </a:rPr>
              <a:t> </a:t>
            </a:r>
            <a:r>
              <a:rPr lang="en-US" sz="1300" spc="-5" dirty="0">
                <a:solidFill>
                  <a:srgbClr val="797979"/>
                </a:solidFill>
                <a:latin typeface="Calibri"/>
                <a:cs typeface="Calibri"/>
              </a:rPr>
              <a:t>number</a:t>
            </a:r>
            <a:r>
              <a:rPr lang="en-US" sz="1300" spc="-20" dirty="0">
                <a:solidFill>
                  <a:srgbClr val="797979"/>
                </a:solidFill>
                <a:latin typeface="Calibri"/>
                <a:cs typeface="Calibri"/>
              </a:rPr>
              <a:t> </a:t>
            </a:r>
            <a:r>
              <a:rPr lang="en-US" sz="1300" spc="-5" dirty="0">
                <a:solidFill>
                  <a:srgbClr val="797979"/>
                </a:solidFill>
                <a:latin typeface="Calibri"/>
                <a:cs typeface="Calibri"/>
              </a:rPr>
              <a:t>prioritization</a:t>
            </a:r>
            <a:r>
              <a:rPr lang="en-US" sz="1300" spc="-10" dirty="0">
                <a:solidFill>
                  <a:srgbClr val="797979"/>
                </a:solidFill>
                <a:latin typeface="Calibri"/>
                <a:cs typeface="Calibri"/>
              </a:rPr>
              <a:t> </a:t>
            </a:r>
            <a:r>
              <a:rPr lang="en-US" sz="1300" spc="-5" dirty="0">
                <a:solidFill>
                  <a:srgbClr val="797979"/>
                </a:solidFill>
                <a:latin typeface="Calibri"/>
                <a:cs typeface="Calibri"/>
              </a:rPr>
              <a:t>levels</a:t>
            </a:r>
            <a:endParaRPr lang="en-US" sz="1300" dirty="0">
              <a:latin typeface="Calibri"/>
              <a:cs typeface="Calibri"/>
            </a:endParaRPr>
          </a:p>
          <a:p>
            <a:pPr marL="1003300" lvl="1" indent="-381635">
              <a:lnSpc>
                <a:spcPts val="1555"/>
              </a:lnSpc>
              <a:buFont typeface="Arial MT"/>
              <a:buChar char="–"/>
              <a:tabLst>
                <a:tab pos="1003300" algn="l"/>
                <a:tab pos="1003935" algn="l"/>
              </a:tabLst>
            </a:pPr>
            <a:r>
              <a:rPr lang="en-US" sz="1300" spc="-5" dirty="0">
                <a:solidFill>
                  <a:srgbClr val="797979"/>
                </a:solidFill>
                <a:latin typeface="Calibri"/>
                <a:cs typeface="Calibri"/>
              </a:rPr>
              <a:t>Only</a:t>
            </a:r>
            <a:r>
              <a:rPr lang="en-US" sz="1300" spc="-10" dirty="0">
                <a:solidFill>
                  <a:srgbClr val="797979"/>
                </a:solidFill>
                <a:latin typeface="Calibri"/>
                <a:cs typeface="Calibri"/>
              </a:rPr>
              <a:t> </a:t>
            </a:r>
            <a:r>
              <a:rPr lang="en-US" sz="1300" spc="-5" dirty="0">
                <a:solidFill>
                  <a:srgbClr val="797979"/>
                </a:solidFill>
                <a:latin typeface="Calibri"/>
                <a:cs typeface="Calibri"/>
              </a:rPr>
              <a:t>the</a:t>
            </a:r>
            <a:r>
              <a:rPr lang="en-US" sz="1300" spc="5" dirty="0">
                <a:solidFill>
                  <a:srgbClr val="797979"/>
                </a:solidFill>
                <a:latin typeface="Calibri"/>
                <a:cs typeface="Calibri"/>
              </a:rPr>
              <a:t> </a:t>
            </a:r>
            <a:r>
              <a:rPr lang="en-US" sz="1300" spc="-5" dirty="0">
                <a:solidFill>
                  <a:srgbClr val="797979"/>
                </a:solidFill>
                <a:latin typeface="Calibri"/>
                <a:cs typeface="Calibri"/>
              </a:rPr>
              <a:t>highest</a:t>
            </a:r>
            <a:r>
              <a:rPr lang="en-US" sz="1300" dirty="0">
                <a:solidFill>
                  <a:srgbClr val="797979"/>
                </a:solidFill>
                <a:latin typeface="Calibri"/>
                <a:cs typeface="Calibri"/>
              </a:rPr>
              <a:t> </a:t>
            </a:r>
            <a:r>
              <a:rPr lang="en-US" sz="1300" spc="-5" dirty="0">
                <a:solidFill>
                  <a:srgbClr val="797979"/>
                </a:solidFill>
                <a:latin typeface="Calibri"/>
                <a:cs typeface="Calibri"/>
              </a:rPr>
              <a:t>priority</a:t>
            </a:r>
            <a:r>
              <a:rPr lang="en-US" sz="1300" spc="-10" dirty="0">
                <a:solidFill>
                  <a:srgbClr val="797979"/>
                </a:solidFill>
                <a:latin typeface="Calibri"/>
                <a:cs typeface="Calibri"/>
              </a:rPr>
              <a:t> </a:t>
            </a:r>
            <a:r>
              <a:rPr lang="en-US" sz="1300" spc="-5" dirty="0">
                <a:solidFill>
                  <a:srgbClr val="797979"/>
                </a:solidFill>
                <a:latin typeface="Calibri"/>
                <a:cs typeface="Calibri"/>
              </a:rPr>
              <a:t>pending</a:t>
            </a:r>
            <a:r>
              <a:rPr lang="en-US" sz="1300" spc="-30" dirty="0">
                <a:solidFill>
                  <a:srgbClr val="797979"/>
                </a:solidFill>
                <a:latin typeface="Calibri"/>
                <a:cs typeface="Calibri"/>
              </a:rPr>
              <a:t> </a:t>
            </a:r>
            <a:r>
              <a:rPr lang="en-US" sz="1300" spc="-5" dirty="0">
                <a:solidFill>
                  <a:srgbClr val="797979"/>
                </a:solidFill>
                <a:latin typeface="Calibri"/>
                <a:cs typeface="Calibri"/>
              </a:rPr>
              <a:t>interrupt</a:t>
            </a:r>
            <a:r>
              <a:rPr lang="en-US" sz="1300" spc="-20" dirty="0">
                <a:solidFill>
                  <a:srgbClr val="797979"/>
                </a:solidFill>
                <a:latin typeface="Calibri"/>
                <a:cs typeface="Calibri"/>
              </a:rPr>
              <a:t> </a:t>
            </a:r>
            <a:r>
              <a:rPr lang="en-US" sz="1300" spc="-5" dirty="0">
                <a:solidFill>
                  <a:srgbClr val="797979"/>
                </a:solidFill>
                <a:latin typeface="Calibri"/>
                <a:cs typeface="Calibri"/>
              </a:rPr>
              <a:t>is</a:t>
            </a:r>
            <a:r>
              <a:rPr lang="en-US" sz="1300" spc="5" dirty="0">
                <a:solidFill>
                  <a:srgbClr val="797979"/>
                </a:solidFill>
                <a:latin typeface="Calibri"/>
                <a:cs typeface="Calibri"/>
              </a:rPr>
              <a:t> </a:t>
            </a:r>
            <a:r>
              <a:rPr lang="en-US" sz="1300" spc="-5" dirty="0">
                <a:solidFill>
                  <a:srgbClr val="797979"/>
                </a:solidFill>
                <a:latin typeface="Calibri"/>
                <a:cs typeface="Calibri"/>
              </a:rPr>
              <a:t>presented</a:t>
            </a:r>
            <a:r>
              <a:rPr lang="en-US" sz="1300" spc="-10" dirty="0">
                <a:solidFill>
                  <a:srgbClr val="797979"/>
                </a:solidFill>
                <a:latin typeface="Calibri"/>
                <a:cs typeface="Calibri"/>
              </a:rPr>
              <a:t> </a:t>
            </a:r>
            <a:r>
              <a:rPr lang="en-US" sz="1300" spc="-5" dirty="0">
                <a:solidFill>
                  <a:srgbClr val="797979"/>
                </a:solidFill>
                <a:latin typeface="Calibri"/>
                <a:cs typeface="Calibri"/>
              </a:rPr>
              <a:t>on</a:t>
            </a:r>
            <a:r>
              <a:rPr lang="en-US" sz="1300" spc="5" dirty="0">
                <a:solidFill>
                  <a:srgbClr val="797979"/>
                </a:solidFill>
                <a:latin typeface="Calibri"/>
                <a:cs typeface="Calibri"/>
              </a:rPr>
              <a:t> </a:t>
            </a:r>
            <a:r>
              <a:rPr lang="en-US" sz="1300" spc="-5" dirty="0">
                <a:solidFill>
                  <a:srgbClr val="797979"/>
                </a:solidFill>
                <a:latin typeface="Calibri"/>
                <a:cs typeface="Calibri"/>
              </a:rPr>
              <a:t>the</a:t>
            </a:r>
            <a:r>
              <a:rPr lang="en-US" sz="1300" spc="-10" dirty="0">
                <a:solidFill>
                  <a:srgbClr val="797979"/>
                </a:solidFill>
                <a:latin typeface="Calibri"/>
                <a:cs typeface="Calibri"/>
              </a:rPr>
              <a:t> </a:t>
            </a:r>
            <a:r>
              <a:rPr lang="en-US" sz="1300" spc="-5" dirty="0">
                <a:solidFill>
                  <a:srgbClr val="797979"/>
                </a:solidFill>
                <a:latin typeface="Calibri"/>
                <a:cs typeface="Calibri"/>
              </a:rPr>
              <a:t>claim/complete</a:t>
            </a:r>
            <a:r>
              <a:rPr lang="en-US" sz="1300" spc="15" dirty="0">
                <a:solidFill>
                  <a:srgbClr val="797979"/>
                </a:solidFill>
                <a:latin typeface="Calibri"/>
                <a:cs typeface="Calibri"/>
              </a:rPr>
              <a:t> </a:t>
            </a:r>
            <a:r>
              <a:rPr lang="en-US" sz="1300" spc="-5" dirty="0">
                <a:solidFill>
                  <a:srgbClr val="797979"/>
                </a:solidFill>
                <a:latin typeface="Calibri"/>
                <a:cs typeface="Calibri"/>
              </a:rPr>
              <a:t>register</a:t>
            </a:r>
            <a:endParaRPr lang="en-US" sz="1300" dirty="0">
              <a:latin typeface="Calibri"/>
              <a:cs typeface="Calibri"/>
            </a:endParaRPr>
          </a:p>
          <a:p>
            <a:pPr lvl="1">
              <a:lnSpc>
                <a:spcPct val="100000"/>
              </a:lnSpc>
              <a:spcBef>
                <a:spcPts val="40"/>
              </a:spcBef>
              <a:buClr>
                <a:srgbClr val="797979"/>
              </a:buClr>
              <a:buFont typeface="Arial MT"/>
              <a:buChar char="–"/>
            </a:pPr>
            <a:endParaRPr lang="en-US" sz="1200" dirty="0">
              <a:latin typeface="Calibri"/>
              <a:cs typeface="Calibri"/>
            </a:endParaRPr>
          </a:p>
          <a:p>
            <a:pPr marL="469900" indent="-457834">
              <a:lnSpc>
                <a:spcPts val="1735"/>
              </a:lnSpc>
              <a:spcBef>
                <a:spcPts val="5"/>
              </a:spcBef>
              <a:buSzPct val="103448"/>
              <a:buFont typeface="Arial MT"/>
              <a:buChar char="•"/>
              <a:tabLst>
                <a:tab pos="469900" algn="l"/>
                <a:tab pos="470534" algn="l"/>
              </a:tabLst>
            </a:pPr>
            <a:r>
              <a:rPr lang="en-US" sz="1450" b="1" spc="5" dirty="0">
                <a:solidFill>
                  <a:srgbClr val="3B3B3B"/>
                </a:solidFill>
                <a:latin typeface="Calibri"/>
                <a:cs typeface="Calibri"/>
              </a:rPr>
              <a:t>Multi-Core</a:t>
            </a:r>
            <a:r>
              <a:rPr lang="en-US" sz="1450" b="1" spc="30" dirty="0">
                <a:solidFill>
                  <a:srgbClr val="3B3B3B"/>
                </a:solidFill>
                <a:latin typeface="Calibri"/>
                <a:cs typeface="Calibri"/>
              </a:rPr>
              <a:t> </a:t>
            </a:r>
            <a:r>
              <a:rPr lang="en-US" sz="1450" b="1" spc="5" dirty="0">
                <a:solidFill>
                  <a:srgbClr val="3B3B3B"/>
                </a:solidFill>
                <a:latin typeface="Calibri"/>
                <a:cs typeface="Calibri"/>
              </a:rPr>
              <a:t>interrupt</a:t>
            </a:r>
            <a:r>
              <a:rPr lang="en-US" sz="1450" b="1" spc="45" dirty="0">
                <a:solidFill>
                  <a:srgbClr val="3B3B3B"/>
                </a:solidFill>
                <a:latin typeface="Calibri"/>
                <a:cs typeface="Calibri"/>
              </a:rPr>
              <a:t> </a:t>
            </a:r>
            <a:r>
              <a:rPr lang="en-US" sz="1450" b="1" spc="5" dirty="0">
                <a:solidFill>
                  <a:srgbClr val="3B3B3B"/>
                </a:solidFill>
                <a:latin typeface="Calibri"/>
                <a:cs typeface="Calibri"/>
              </a:rPr>
              <a:t>distribution</a:t>
            </a:r>
            <a:endParaRPr lang="en-US" sz="1450" dirty="0">
              <a:latin typeface="Calibri"/>
              <a:cs typeface="Calibri"/>
            </a:endParaRPr>
          </a:p>
          <a:p>
            <a:pPr marL="1003300" marR="5080" lvl="1" indent="-381000">
              <a:lnSpc>
                <a:spcPct val="80000"/>
              </a:lnSpc>
              <a:spcBef>
                <a:spcPts val="305"/>
              </a:spcBef>
              <a:buFont typeface="Arial MT"/>
              <a:buChar char="–"/>
              <a:tabLst>
                <a:tab pos="1003300" algn="l"/>
                <a:tab pos="1003935" algn="l"/>
              </a:tabLst>
            </a:pPr>
            <a:r>
              <a:rPr lang="en-US" sz="1300" spc="-5" dirty="0">
                <a:solidFill>
                  <a:srgbClr val="797979"/>
                </a:solidFill>
                <a:latin typeface="Calibri"/>
                <a:cs typeface="Calibri"/>
              </a:rPr>
              <a:t>The</a:t>
            </a:r>
            <a:r>
              <a:rPr lang="en-US" sz="1300" spc="-20" dirty="0">
                <a:solidFill>
                  <a:srgbClr val="797979"/>
                </a:solidFill>
                <a:latin typeface="Calibri"/>
                <a:cs typeface="Calibri"/>
              </a:rPr>
              <a:t> </a:t>
            </a:r>
            <a:r>
              <a:rPr lang="en-US" sz="1300" spc="-5" dirty="0">
                <a:solidFill>
                  <a:srgbClr val="797979"/>
                </a:solidFill>
                <a:latin typeface="Calibri"/>
                <a:cs typeface="Calibri"/>
              </a:rPr>
              <a:t>PLIC</a:t>
            </a:r>
            <a:r>
              <a:rPr lang="en-US" sz="1300" spc="15" dirty="0">
                <a:solidFill>
                  <a:srgbClr val="797979"/>
                </a:solidFill>
                <a:latin typeface="Calibri"/>
                <a:cs typeface="Calibri"/>
              </a:rPr>
              <a:t> </a:t>
            </a:r>
            <a:r>
              <a:rPr lang="en-US" sz="1300" spc="-5" dirty="0">
                <a:solidFill>
                  <a:srgbClr val="797979"/>
                </a:solidFill>
                <a:latin typeface="Calibri"/>
                <a:cs typeface="Calibri"/>
              </a:rPr>
              <a:t>is</a:t>
            </a:r>
            <a:r>
              <a:rPr lang="en-US" sz="1300" spc="15" dirty="0">
                <a:solidFill>
                  <a:srgbClr val="797979"/>
                </a:solidFill>
                <a:latin typeface="Calibri"/>
                <a:cs typeface="Calibri"/>
              </a:rPr>
              <a:t> </a:t>
            </a:r>
            <a:r>
              <a:rPr lang="en-US" sz="1300" spc="-5" dirty="0">
                <a:solidFill>
                  <a:srgbClr val="797979"/>
                </a:solidFill>
                <a:latin typeface="Calibri"/>
                <a:cs typeface="Calibri"/>
              </a:rPr>
              <a:t>globally</a:t>
            </a:r>
            <a:r>
              <a:rPr lang="en-US" sz="1300" spc="-10" dirty="0">
                <a:solidFill>
                  <a:srgbClr val="797979"/>
                </a:solidFill>
                <a:latin typeface="Calibri"/>
                <a:cs typeface="Calibri"/>
              </a:rPr>
              <a:t> </a:t>
            </a:r>
            <a:r>
              <a:rPr lang="en-US" sz="1300" spc="-5" dirty="0">
                <a:solidFill>
                  <a:srgbClr val="797979"/>
                </a:solidFill>
                <a:latin typeface="Calibri"/>
                <a:cs typeface="Calibri"/>
              </a:rPr>
              <a:t>addressable and is</a:t>
            </a:r>
            <a:r>
              <a:rPr lang="en-US" sz="1300" dirty="0">
                <a:solidFill>
                  <a:srgbClr val="797979"/>
                </a:solidFill>
                <a:latin typeface="Calibri"/>
                <a:cs typeface="Calibri"/>
              </a:rPr>
              <a:t> </a:t>
            </a:r>
            <a:r>
              <a:rPr lang="en-US" sz="1300" spc="-5" dirty="0">
                <a:solidFill>
                  <a:srgbClr val="797979"/>
                </a:solidFill>
                <a:latin typeface="Calibri"/>
                <a:cs typeface="Calibri"/>
              </a:rPr>
              <a:t>connected</a:t>
            </a:r>
            <a:r>
              <a:rPr lang="en-US" sz="1300" spc="-10" dirty="0">
                <a:solidFill>
                  <a:srgbClr val="797979"/>
                </a:solidFill>
                <a:latin typeface="Calibri"/>
                <a:cs typeface="Calibri"/>
              </a:rPr>
              <a:t> </a:t>
            </a:r>
            <a:r>
              <a:rPr lang="en-US" sz="1300" spc="-5" dirty="0">
                <a:solidFill>
                  <a:srgbClr val="797979"/>
                </a:solidFill>
                <a:latin typeface="Calibri"/>
                <a:cs typeface="Calibri"/>
              </a:rPr>
              <a:t>to</a:t>
            </a:r>
            <a:r>
              <a:rPr lang="en-US" sz="1300" spc="10" dirty="0">
                <a:solidFill>
                  <a:srgbClr val="797979"/>
                </a:solidFill>
                <a:latin typeface="Calibri"/>
                <a:cs typeface="Calibri"/>
              </a:rPr>
              <a:t> </a:t>
            </a:r>
            <a:r>
              <a:rPr lang="en-US" sz="1300" spc="-5" dirty="0">
                <a:solidFill>
                  <a:srgbClr val="797979"/>
                </a:solidFill>
                <a:latin typeface="Calibri"/>
                <a:cs typeface="Calibri"/>
              </a:rPr>
              <a:t>the</a:t>
            </a:r>
            <a:r>
              <a:rPr lang="en-US" sz="1300" spc="-15" dirty="0">
                <a:solidFill>
                  <a:srgbClr val="797979"/>
                </a:solidFill>
                <a:latin typeface="Calibri"/>
                <a:cs typeface="Calibri"/>
              </a:rPr>
              <a:t> </a:t>
            </a:r>
            <a:r>
              <a:rPr lang="en-US" sz="1300" spc="-5" dirty="0">
                <a:solidFill>
                  <a:srgbClr val="797979"/>
                </a:solidFill>
                <a:latin typeface="Calibri"/>
                <a:cs typeface="Calibri"/>
              </a:rPr>
              <a:t>Machine</a:t>
            </a:r>
            <a:r>
              <a:rPr lang="en-US" sz="1300" spc="5" dirty="0">
                <a:solidFill>
                  <a:srgbClr val="797979"/>
                </a:solidFill>
                <a:latin typeface="Calibri"/>
                <a:cs typeface="Calibri"/>
              </a:rPr>
              <a:t> </a:t>
            </a:r>
            <a:r>
              <a:rPr lang="en-US" sz="1300" spc="-5" dirty="0">
                <a:solidFill>
                  <a:srgbClr val="797979"/>
                </a:solidFill>
                <a:latin typeface="Calibri"/>
                <a:cs typeface="Calibri"/>
              </a:rPr>
              <a:t>External</a:t>
            </a:r>
            <a:r>
              <a:rPr lang="en-US" sz="1300" spc="-10" dirty="0">
                <a:solidFill>
                  <a:srgbClr val="797979"/>
                </a:solidFill>
                <a:latin typeface="Calibri"/>
                <a:cs typeface="Calibri"/>
              </a:rPr>
              <a:t> </a:t>
            </a:r>
            <a:r>
              <a:rPr lang="en-US" sz="1300" spc="-5" dirty="0">
                <a:solidFill>
                  <a:srgbClr val="797979"/>
                </a:solidFill>
                <a:latin typeface="Calibri"/>
                <a:cs typeface="Calibri"/>
              </a:rPr>
              <a:t>Interrupt</a:t>
            </a:r>
            <a:r>
              <a:rPr lang="en-US" sz="1300" spc="-25" dirty="0">
                <a:solidFill>
                  <a:srgbClr val="797979"/>
                </a:solidFill>
                <a:latin typeface="Calibri"/>
                <a:cs typeface="Calibri"/>
              </a:rPr>
              <a:t> </a:t>
            </a:r>
            <a:r>
              <a:rPr lang="en-US" sz="1300" spc="-5" dirty="0">
                <a:solidFill>
                  <a:srgbClr val="797979"/>
                </a:solidFill>
                <a:latin typeface="Calibri"/>
                <a:cs typeface="Calibri"/>
              </a:rPr>
              <a:t>signal</a:t>
            </a:r>
            <a:r>
              <a:rPr lang="en-US" sz="1300" spc="5" dirty="0">
                <a:solidFill>
                  <a:srgbClr val="797979"/>
                </a:solidFill>
                <a:latin typeface="Calibri"/>
                <a:cs typeface="Calibri"/>
              </a:rPr>
              <a:t> </a:t>
            </a:r>
            <a:r>
              <a:rPr lang="en-US" sz="1300" spc="-10" dirty="0">
                <a:solidFill>
                  <a:srgbClr val="797979"/>
                </a:solidFill>
                <a:latin typeface="Calibri"/>
                <a:cs typeface="Calibri"/>
              </a:rPr>
              <a:t>of </a:t>
            </a:r>
            <a:r>
              <a:rPr lang="en-US" sz="1300" spc="-280" dirty="0">
                <a:solidFill>
                  <a:srgbClr val="797979"/>
                </a:solidFill>
                <a:latin typeface="Calibri"/>
                <a:cs typeface="Calibri"/>
              </a:rPr>
              <a:t> </a:t>
            </a:r>
            <a:r>
              <a:rPr lang="en-US" sz="1300" spc="-5" dirty="0">
                <a:solidFill>
                  <a:srgbClr val="797979"/>
                </a:solidFill>
                <a:latin typeface="Calibri"/>
                <a:cs typeface="Calibri"/>
              </a:rPr>
              <a:t>all cores in the Core</a:t>
            </a:r>
            <a:r>
              <a:rPr lang="en-US" sz="1300" spc="-15" dirty="0">
                <a:solidFill>
                  <a:srgbClr val="797979"/>
                </a:solidFill>
                <a:latin typeface="Calibri"/>
                <a:cs typeface="Calibri"/>
              </a:rPr>
              <a:t> </a:t>
            </a:r>
            <a:r>
              <a:rPr lang="en-US" sz="1300" spc="-5" dirty="0">
                <a:solidFill>
                  <a:srgbClr val="797979"/>
                </a:solidFill>
                <a:latin typeface="Calibri"/>
                <a:cs typeface="Calibri"/>
              </a:rPr>
              <a:t>Complex</a:t>
            </a:r>
            <a:endParaRPr lang="en-US" sz="1300" dirty="0">
              <a:latin typeface="Calibri"/>
              <a:cs typeface="Calibri"/>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8364</Words>
  <Application>Microsoft Office PowerPoint</Application>
  <PresentationFormat>Widescreen</PresentationFormat>
  <Paragraphs>1549</Paragraphs>
  <Slides>93</Slides>
  <Notes>32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93</vt:i4>
      </vt:variant>
    </vt:vector>
  </HeadingPairs>
  <TitlesOfParts>
    <vt:vector size="108" baseType="lpstr">
      <vt:lpstr>__PT_Serif_89977a</vt:lpstr>
      <vt:lpstr>Arial</vt:lpstr>
      <vt:lpstr>Arial</vt:lpstr>
      <vt:lpstr>Arial MT</vt:lpstr>
      <vt:lpstr>Calibri</vt:lpstr>
      <vt:lpstr>Calibri Light</vt:lpstr>
      <vt:lpstr>Cambria</vt:lpstr>
      <vt:lpstr>Courier New</vt:lpstr>
      <vt:lpstr>Google Sans</vt:lpstr>
      <vt:lpstr>Lucida Console</vt:lpstr>
      <vt:lpstr>Tahoma</vt:lpstr>
      <vt:lpstr>Times New Roman</vt:lpstr>
      <vt:lpstr>Verdana</vt:lpstr>
      <vt:lpstr>Wingdings</vt:lpstr>
      <vt:lpstr>Office Theme</vt:lpstr>
      <vt:lpstr>RISC-V</vt:lpstr>
      <vt:lpstr>Eight Great Ideas</vt:lpstr>
      <vt:lpstr>Below Your Program</vt:lpstr>
      <vt:lpstr>Levels of Program Code</vt:lpstr>
      <vt:lpstr>Why RISC V?</vt:lpstr>
      <vt:lpstr>History of RISC-V.</vt:lpstr>
      <vt:lpstr>Industry Opinion about RISC V &amp; Applications</vt:lpstr>
      <vt:lpstr>PowerPoint Presentation</vt:lpstr>
      <vt:lpstr>Advantage of RISC V</vt:lpstr>
      <vt:lpstr>ARM vs RISC V : ISA Comparison</vt:lpstr>
      <vt:lpstr>ARM vs RISC V :  Architectural Overview</vt:lpstr>
      <vt:lpstr>ARM vs RISC V :  Performance</vt:lpstr>
      <vt:lpstr>ARM vs RISC V : Power Efficiency</vt:lpstr>
      <vt:lpstr>RISC V Architecture</vt:lpstr>
      <vt:lpstr>RISC V Architecture: Modularity &amp; Extensibility</vt:lpstr>
      <vt:lpstr>Standard extensions</vt:lpstr>
      <vt:lpstr>RISC V Architecture: Compressed Instruction set</vt:lpstr>
      <vt:lpstr>2 Versions of RISC-V (based on  maximum width of registers supported)</vt:lpstr>
      <vt:lpstr>RISC V Architecture: Privilege levels &amp; Virtual Memory</vt:lpstr>
      <vt:lpstr>RISC-V Modes</vt:lpstr>
      <vt:lpstr>We will discuss 4 addressing modes  (relevant for RISC-V)</vt:lpstr>
      <vt:lpstr>1. Immediate addressing mode</vt:lpstr>
      <vt:lpstr>2. Register Direct Mode</vt:lpstr>
      <vt:lpstr>Examples of instructions that use those modes</vt:lpstr>
      <vt:lpstr>3. Register Indirect Mode</vt:lpstr>
      <vt:lpstr>4. Base-offset Addressing Mode</vt:lpstr>
      <vt:lpstr>Examples of instructions that use those modes</vt:lpstr>
      <vt:lpstr>Solved Example</vt:lpstr>
      <vt:lpstr>Arithmetic Operations</vt:lpstr>
      <vt:lpstr>Arithmetic Example</vt:lpstr>
      <vt:lpstr>Register Operands</vt:lpstr>
      <vt:lpstr>RISC-V Registers</vt:lpstr>
      <vt:lpstr>RISC-V Registers</vt:lpstr>
      <vt:lpstr>Register Description</vt:lpstr>
      <vt:lpstr>Register Operand Example</vt:lpstr>
      <vt:lpstr>Memory Operands</vt:lpstr>
      <vt:lpstr>Memory Operand Example</vt:lpstr>
      <vt:lpstr>Registers vs. Memory</vt:lpstr>
      <vt:lpstr>PowerPoint Presentation</vt:lpstr>
      <vt:lpstr>Immediate Operands</vt:lpstr>
      <vt:lpstr>Example on add</vt:lpstr>
      <vt:lpstr>LI and MV (pseudo) instructions</vt:lpstr>
      <vt:lpstr>RISC-V R-format Instructions</vt:lpstr>
      <vt:lpstr>R-format Example</vt:lpstr>
      <vt:lpstr>RISC-V I-format Instructions</vt:lpstr>
      <vt:lpstr>RISC-V S-format Instructions</vt:lpstr>
      <vt:lpstr>Logical Operations</vt:lpstr>
      <vt:lpstr>Shift Operations</vt:lpstr>
      <vt:lpstr>AND Operations</vt:lpstr>
      <vt:lpstr>OR Operations</vt:lpstr>
      <vt:lpstr>XOR Operations</vt:lpstr>
      <vt:lpstr>Conditional Operations</vt:lpstr>
      <vt:lpstr>Compiling If Statements</vt:lpstr>
      <vt:lpstr>Compiling Loop Statements</vt:lpstr>
      <vt:lpstr>More Conditional Operations</vt:lpstr>
      <vt:lpstr>Signed vs. Unsigned</vt:lpstr>
      <vt:lpstr>Signed and unsigned comparison</vt:lpstr>
      <vt:lpstr>SLT (signed comparison) and SLTU  (unsigned comparison)</vt:lpstr>
      <vt:lpstr>Comparison Instructions (SLT and SLTU)</vt:lpstr>
      <vt:lpstr>Variants of SLT</vt:lpstr>
      <vt:lpstr>PowerPoint Presentation</vt:lpstr>
      <vt:lpstr>Procedure Calling</vt:lpstr>
      <vt:lpstr>Procedure Call Instructions</vt:lpstr>
      <vt:lpstr>Leaf Procedure Example</vt:lpstr>
      <vt:lpstr>Leaf Procedure Example</vt:lpstr>
      <vt:lpstr>Local Data on the Stack</vt:lpstr>
      <vt:lpstr>Register Usage</vt:lpstr>
      <vt:lpstr>Byte/Halfword/Word Operations</vt:lpstr>
      <vt:lpstr>Branch Addressing</vt:lpstr>
      <vt:lpstr>Jump Addressing</vt:lpstr>
      <vt:lpstr>RISC-V Addressing Summary</vt:lpstr>
      <vt:lpstr>RISC-V Encoding Summary</vt:lpstr>
      <vt:lpstr>RISC-V Multiplication</vt:lpstr>
      <vt:lpstr>RISC-V Division</vt:lpstr>
      <vt:lpstr>PowerPoint Presentation</vt:lpstr>
      <vt:lpstr>What are Control and Status Registers (CSRs)</vt:lpstr>
      <vt:lpstr>Identification CSRs</vt:lpstr>
      <vt:lpstr>Machine Status (mstatus) - The Most Important CSR</vt:lpstr>
      <vt:lpstr>Timer CSRs</vt:lpstr>
      <vt:lpstr>Supervisor CSRs</vt:lpstr>
      <vt:lpstr>Virtual Memory</vt:lpstr>
      <vt:lpstr>Physical Memory Protection (PMP)</vt:lpstr>
      <vt:lpstr>RISC-V Interrupts</vt:lpstr>
      <vt:lpstr>Machine Status (mstatus) – As it relates to Interrupts</vt:lpstr>
      <vt:lpstr>Machine Interrupt Cause CSR (mcause)</vt:lpstr>
      <vt:lpstr>Machine Interrupt-Enable and Pending CSRs (mie, mip)</vt:lpstr>
      <vt:lpstr>Machine Trap Vector CSR (mtvec)</vt:lpstr>
      <vt:lpstr>Trap Handler – Entry and Exit</vt:lpstr>
      <vt:lpstr>Interrupt Handler Code</vt:lpstr>
      <vt:lpstr>Compiler Interrupt Attribute</vt:lpstr>
      <vt:lpstr>RISC-V Global Interrupts</vt:lpstr>
      <vt:lpstr>PLIC Interrupt Code Example</vt:lpstr>
      <vt:lpstr>RISC-V Interrupt System Architecture (M-mode only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 Requisite</dc:title>
  <dc:creator>Bharani Tarun HYD DIWIU42</dc:creator>
  <cp:lastModifiedBy>Bharani Tarun HYD DIWIU42</cp:lastModifiedBy>
  <cp:revision>10</cp:revision>
  <dcterms:created xsi:type="dcterms:W3CDTF">2023-09-28T17:54:28Z</dcterms:created>
  <dcterms:modified xsi:type="dcterms:W3CDTF">2023-10-15T13:12:13Z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294a1c8-9899-41e7-8f6e-8b1b3c79592a_Enabled">
    <vt:lpwstr>true</vt:lpwstr>
  </property>
  <property fmtid="{D5CDD505-2E9C-101B-9397-08002B2CF9AE}" pid="3" name="MSIP_Label_7294a1c8-9899-41e7-8f6e-8b1b3c79592a_SetDate">
    <vt:lpwstr>2023-09-28T18:06:11Z</vt:lpwstr>
  </property>
  <property fmtid="{D5CDD505-2E9C-101B-9397-08002B2CF9AE}" pid="4" name="MSIP_Label_7294a1c8-9899-41e7-8f6e-8b1b3c79592a_Method">
    <vt:lpwstr>Privileged</vt:lpwstr>
  </property>
  <property fmtid="{D5CDD505-2E9C-101B-9397-08002B2CF9AE}" pid="5" name="MSIP_Label_7294a1c8-9899-41e7-8f6e-8b1b3c79592a_Name">
    <vt:lpwstr>Internal sub2 (no marking)</vt:lpwstr>
  </property>
  <property fmtid="{D5CDD505-2E9C-101B-9397-08002B2CF9AE}" pid="6" name="MSIP_Label_7294a1c8-9899-41e7-8f6e-8b1b3c79592a_SiteId">
    <vt:lpwstr>eb70b763-b6d7-4486-8555-8831709a784e</vt:lpwstr>
  </property>
  <property fmtid="{D5CDD505-2E9C-101B-9397-08002B2CF9AE}" pid="7" name="MSIP_Label_7294a1c8-9899-41e7-8f6e-8b1b3c79592a_ActionId">
    <vt:lpwstr>e70d1386-8688-4dae-a116-f74fc153d4ec</vt:lpwstr>
  </property>
  <property fmtid="{D5CDD505-2E9C-101B-9397-08002B2CF9AE}" pid="8" name="MSIP_Label_7294a1c8-9899-41e7-8f6e-8b1b3c79592a_ContentBits">
    <vt:lpwstr>0</vt:lpwstr>
  </property>
</Properties>
</file>