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5"/>
  </p:notesMasterIdLst>
  <p:sldIdLst>
    <p:sldId id="256" r:id="rId2"/>
    <p:sldId id="327" r:id="rId3"/>
    <p:sldId id="271" r:id="rId4"/>
    <p:sldId id="273" r:id="rId5"/>
    <p:sldId id="407" r:id="rId6"/>
    <p:sldId id="408" r:id="rId7"/>
    <p:sldId id="409" r:id="rId8"/>
    <p:sldId id="411" r:id="rId9"/>
    <p:sldId id="410" r:id="rId10"/>
    <p:sldId id="419" r:id="rId11"/>
    <p:sldId id="420" r:id="rId12"/>
    <p:sldId id="421" r:id="rId13"/>
    <p:sldId id="422" r:id="rId14"/>
    <p:sldId id="423" r:id="rId15"/>
    <p:sldId id="424" r:id="rId16"/>
    <p:sldId id="258" r:id="rId17"/>
    <p:sldId id="426" r:id="rId18"/>
    <p:sldId id="257" r:id="rId19"/>
    <p:sldId id="425" r:id="rId20"/>
    <p:sldId id="430" r:id="rId21"/>
    <p:sldId id="270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329" r:id="rId30"/>
    <p:sldId id="274" r:id="rId31"/>
    <p:sldId id="275" r:id="rId32"/>
    <p:sldId id="391" r:id="rId33"/>
    <p:sldId id="429" r:id="rId34"/>
    <p:sldId id="427" r:id="rId35"/>
    <p:sldId id="276" r:id="rId36"/>
    <p:sldId id="277" r:id="rId37"/>
    <p:sldId id="279" r:id="rId38"/>
    <p:sldId id="280" r:id="rId39"/>
    <p:sldId id="404" r:id="rId40"/>
    <p:sldId id="281" r:id="rId41"/>
    <p:sldId id="261" r:id="rId42"/>
    <p:sldId id="262" r:id="rId43"/>
    <p:sldId id="283" r:id="rId44"/>
    <p:sldId id="284" r:id="rId45"/>
    <p:sldId id="383" r:id="rId46"/>
    <p:sldId id="400" r:id="rId47"/>
    <p:sldId id="287" r:id="rId48"/>
    <p:sldId id="288" r:id="rId49"/>
    <p:sldId id="289" r:id="rId50"/>
    <p:sldId id="384" r:id="rId51"/>
    <p:sldId id="385" r:id="rId52"/>
    <p:sldId id="292" r:id="rId53"/>
    <p:sldId id="293" r:id="rId54"/>
    <p:sldId id="294" r:id="rId55"/>
    <p:sldId id="296" r:id="rId56"/>
    <p:sldId id="264" r:id="rId57"/>
    <p:sldId id="265" r:id="rId58"/>
    <p:sldId id="266" r:id="rId59"/>
    <p:sldId id="267" r:id="rId60"/>
    <p:sldId id="268" r:id="rId61"/>
    <p:sldId id="428" r:id="rId62"/>
    <p:sldId id="298" r:id="rId63"/>
    <p:sldId id="300" r:id="rId64"/>
    <p:sldId id="301" r:id="rId65"/>
    <p:sldId id="387" r:id="rId66"/>
    <p:sldId id="389" r:id="rId67"/>
    <p:sldId id="388" r:id="rId68"/>
    <p:sldId id="309" r:id="rId69"/>
    <p:sldId id="402" r:id="rId70"/>
    <p:sldId id="403" r:id="rId71"/>
    <p:sldId id="392" r:id="rId72"/>
    <p:sldId id="393" r:id="rId73"/>
    <p:sldId id="405" r:id="rId74"/>
    <p:sldId id="406" r:id="rId75"/>
    <p:sldId id="446" r:id="rId76"/>
    <p:sldId id="431" r:id="rId77"/>
    <p:sldId id="432" r:id="rId78"/>
    <p:sldId id="433" r:id="rId79"/>
    <p:sldId id="434" r:id="rId80"/>
    <p:sldId id="435" r:id="rId81"/>
    <p:sldId id="278" r:id="rId82"/>
    <p:sldId id="436" r:id="rId83"/>
    <p:sldId id="438" r:id="rId84"/>
    <p:sldId id="282" r:id="rId85"/>
    <p:sldId id="439" r:id="rId86"/>
    <p:sldId id="440" r:id="rId87"/>
    <p:sldId id="285" r:id="rId88"/>
    <p:sldId id="286" r:id="rId89"/>
    <p:sldId id="441" r:id="rId90"/>
    <p:sldId id="442" r:id="rId91"/>
    <p:sldId id="290" r:id="rId92"/>
    <p:sldId id="444" r:id="rId93"/>
    <p:sldId id="445" r:id="rId9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C1B0-8305-45D7-A2BA-328D4168B6C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0C338-64D0-417A-BF4A-2E36B9736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56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DA2D666-2B7D-21EC-0607-05381ED4E86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9E82748-AF93-650B-E49A-0F0D0E8F25C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9162A-40B2-4B20-A4AC-BC2BC737AF18}" type="datetime4">
              <a:rPr lang="en-US" altLang="en-US" smtClean="0">
                <a:latin typeface="Times New Roman" panose="02020603050405020304" pitchFamily="18" charset="0"/>
              </a:rPr>
              <a:pPr/>
              <a:t>October 17,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14ECF47C-CF66-2C79-79A9-3480BEE5C0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9A75BF10-6D72-7004-11B7-38772C5132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40D623-0D95-46E2-A599-890C0CAC0FB4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3DA323F1-D40F-30E8-E2CA-77317BB89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E95BB391-7FA9-95CD-BEF0-1C0DF00150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89FC2EB-D4D0-154F-FA1C-AD8CC677921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1128E05-656C-8DDB-9F93-4336EE69D47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A39344-2623-4CA7-895E-C5E878C99F76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2" name="Rectangle 6">
            <a:extLst>
              <a:ext uri="{FF2B5EF4-FFF2-40B4-BE49-F238E27FC236}">
                <a16:creationId xmlns:a16="http://schemas.microsoft.com/office/drawing/2014/main" id="{5CC10E34-6D59-275C-B442-F147B87689B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7653" name="Rectangle 7">
            <a:extLst>
              <a:ext uri="{FF2B5EF4-FFF2-40B4-BE49-F238E27FC236}">
                <a16:creationId xmlns:a16="http://schemas.microsoft.com/office/drawing/2014/main" id="{8D9ADCE4-B6E6-3519-9199-A056471B5F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A5D7572-7B2D-4B5D-99A6-EB5FAE8DCCF9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4" name="Rectangle 2">
            <a:extLst>
              <a:ext uri="{FF2B5EF4-FFF2-40B4-BE49-F238E27FC236}">
                <a16:creationId xmlns:a16="http://schemas.microsoft.com/office/drawing/2014/main" id="{1C63F05D-647E-BD3B-D8BC-D401A6016A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>
            <a:extLst>
              <a:ext uri="{FF2B5EF4-FFF2-40B4-BE49-F238E27FC236}">
                <a16:creationId xmlns:a16="http://schemas.microsoft.com/office/drawing/2014/main" id="{B0B0F379-6698-62F8-66E6-CF351A2A33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13CE11D-3EDD-4EAD-717F-82A14477AB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0CF14F9-6309-0DF4-FB9E-FB72C68050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9D404-A866-417F-931E-ED23B7BE75CB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Rectangle 6">
            <a:extLst>
              <a:ext uri="{FF2B5EF4-FFF2-40B4-BE49-F238E27FC236}">
                <a16:creationId xmlns:a16="http://schemas.microsoft.com/office/drawing/2014/main" id="{3FC9D294-1F2A-36C1-7DDB-20B980FBF60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id="{2A53AD2B-E0A9-0C24-D0DF-F4320C588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CD4B31-66BD-4A67-B231-907C8DBFE051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8" name="Rectangle 2">
            <a:extLst>
              <a:ext uri="{FF2B5EF4-FFF2-40B4-BE49-F238E27FC236}">
                <a16:creationId xmlns:a16="http://schemas.microsoft.com/office/drawing/2014/main" id="{70B61B90-C404-8819-2D2D-2AA8ED8A64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9" name="Rectangle 3">
            <a:extLst>
              <a:ext uri="{FF2B5EF4-FFF2-40B4-BE49-F238E27FC236}">
                <a16:creationId xmlns:a16="http://schemas.microsoft.com/office/drawing/2014/main" id="{11E82064-8180-7BDB-3F5D-8D6CE4DFBC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8C388AD-D374-CB7B-DF70-2BBEA66B5B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605A0D25-2DA2-EA91-6867-9ED849340C8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7F063D-4CBA-4419-B225-9CA8F089BB1D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4" name="Rectangle 6">
            <a:extLst>
              <a:ext uri="{FF2B5EF4-FFF2-40B4-BE49-F238E27FC236}">
                <a16:creationId xmlns:a16="http://schemas.microsoft.com/office/drawing/2014/main" id="{719865BB-35DE-C379-C373-84E208D6C0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id="{6D42B0DD-ACB5-B556-D067-A39C9EF1B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C2A75A7-8815-4670-8C2C-967314CC1FE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6" name="Rectangle 2">
            <a:extLst>
              <a:ext uri="{FF2B5EF4-FFF2-40B4-BE49-F238E27FC236}">
                <a16:creationId xmlns:a16="http://schemas.microsoft.com/office/drawing/2014/main" id="{24FC19B0-5D6F-B3E9-C27F-A21BC9DD92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7" name="Rectangle 3">
            <a:extLst>
              <a:ext uri="{FF2B5EF4-FFF2-40B4-BE49-F238E27FC236}">
                <a16:creationId xmlns:a16="http://schemas.microsoft.com/office/drawing/2014/main" id="{924BAF99-1D22-2789-D54B-6F6FCFCE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04AA603A-4189-EAB1-9B22-A8EEB596AE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5ED5D970-B35B-EDEC-26C8-A1FE5F72818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87B7F6-4AB7-4D16-9717-F9F82E07020E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2" name="Rectangle 6">
            <a:extLst>
              <a:ext uri="{FF2B5EF4-FFF2-40B4-BE49-F238E27FC236}">
                <a16:creationId xmlns:a16="http://schemas.microsoft.com/office/drawing/2014/main" id="{9C016299-9CE7-3DB7-131D-989CBD5306C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48133" name="Rectangle 7">
            <a:extLst>
              <a:ext uri="{FF2B5EF4-FFF2-40B4-BE49-F238E27FC236}">
                <a16:creationId xmlns:a16="http://schemas.microsoft.com/office/drawing/2014/main" id="{559C12B4-32C8-A834-21CB-D15AB53E2B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14218A-7D9D-4F65-B8D6-6447534AF8D0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4" name="Rectangle 2">
            <a:extLst>
              <a:ext uri="{FF2B5EF4-FFF2-40B4-BE49-F238E27FC236}">
                <a16:creationId xmlns:a16="http://schemas.microsoft.com/office/drawing/2014/main" id="{36FABC61-231D-FD97-9A8F-89E3A8CE2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5" name="Rectangle 3">
            <a:extLst>
              <a:ext uri="{FF2B5EF4-FFF2-40B4-BE49-F238E27FC236}">
                <a16:creationId xmlns:a16="http://schemas.microsoft.com/office/drawing/2014/main" id="{BFC8CD14-11F8-5B99-45B5-D9383AD1BF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9F6864C-8911-F265-1F25-E53DA7AB37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F71D0B2-2362-BEB3-4FCF-9314DFC0725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469444-6158-4A9E-AB60-3B572E117A2C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0" name="Rectangle 6">
            <a:extLst>
              <a:ext uri="{FF2B5EF4-FFF2-40B4-BE49-F238E27FC236}">
                <a16:creationId xmlns:a16="http://schemas.microsoft.com/office/drawing/2014/main" id="{0EEFF74C-DE15-9693-CC92-FF7A50A1D1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0181" name="Rectangle 7">
            <a:extLst>
              <a:ext uri="{FF2B5EF4-FFF2-40B4-BE49-F238E27FC236}">
                <a16:creationId xmlns:a16="http://schemas.microsoft.com/office/drawing/2014/main" id="{3C23B894-9F00-39ED-76DB-39433A51B3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B369F0-CCB6-44B6-9357-8DB678FE4D97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82" name="Rectangle 2">
            <a:extLst>
              <a:ext uri="{FF2B5EF4-FFF2-40B4-BE49-F238E27FC236}">
                <a16:creationId xmlns:a16="http://schemas.microsoft.com/office/drawing/2014/main" id="{EA385FCC-B0E1-D76B-E38C-8D2EC9A60F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3" name="Rectangle 3">
            <a:extLst>
              <a:ext uri="{FF2B5EF4-FFF2-40B4-BE49-F238E27FC236}">
                <a16:creationId xmlns:a16="http://schemas.microsoft.com/office/drawing/2014/main" id="{E4E1FB47-E495-D62F-8722-E64532851D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254FE88-03BC-03EE-7B51-63A59FBE4E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41EE5F0-F383-1AB6-2004-7D6A9320747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1BACEB1-055D-49DC-AA10-72C1208266BB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6" name="Rectangle 6">
            <a:extLst>
              <a:ext uri="{FF2B5EF4-FFF2-40B4-BE49-F238E27FC236}">
                <a16:creationId xmlns:a16="http://schemas.microsoft.com/office/drawing/2014/main" id="{C81615F0-EFE6-F4A2-2CBA-60249132FC5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4277" name="Rectangle 7">
            <a:extLst>
              <a:ext uri="{FF2B5EF4-FFF2-40B4-BE49-F238E27FC236}">
                <a16:creationId xmlns:a16="http://schemas.microsoft.com/office/drawing/2014/main" id="{8CF06D5B-A29D-E66A-CEB4-76B9DDC02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ADA30A-1D43-4BE5-A34B-3AAB61F72FD0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4278" name="Rectangle 2">
            <a:extLst>
              <a:ext uri="{FF2B5EF4-FFF2-40B4-BE49-F238E27FC236}">
                <a16:creationId xmlns:a16="http://schemas.microsoft.com/office/drawing/2014/main" id="{8E3A3993-AD5A-3258-8AF5-1F5CDC939C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9" name="Rectangle 3">
            <a:extLst>
              <a:ext uri="{FF2B5EF4-FFF2-40B4-BE49-F238E27FC236}">
                <a16:creationId xmlns:a16="http://schemas.microsoft.com/office/drawing/2014/main" id="{4FD56142-1F70-2E23-0BC4-0DA41F9D9E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440780E9-575C-83F8-7921-0DD9602F1D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28C3B4AA-BA79-D13B-C92D-C98A98BE8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7B03E3-5DC6-4C8F-8AF1-5030CEF7E9A5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4" name="Rectangle 6">
            <a:extLst>
              <a:ext uri="{FF2B5EF4-FFF2-40B4-BE49-F238E27FC236}">
                <a16:creationId xmlns:a16="http://schemas.microsoft.com/office/drawing/2014/main" id="{DFD6A695-398B-40CA-A57D-259BF35A2A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6325" name="Rectangle 7">
            <a:extLst>
              <a:ext uri="{FF2B5EF4-FFF2-40B4-BE49-F238E27FC236}">
                <a16:creationId xmlns:a16="http://schemas.microsoft.com/office/drawing/2014/main" id="{D528C6B0-9AB8-B92D-16C0-35420AA7E5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62FCD6-98DA-4BE4-8977-DEADC8BA87EC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6326" name="Rectangle 2">
            <a:extLst>
              <a:ext uri="{FF2B5EF4-FFF2-40B4-BE49-F238E27FC236}">
                <a16:creationId xmlns:a16="http://schemas.microsoft.com/office/drawing/2014/main" id="{CDA8BB35-DCFE-1893-C23F-B5D3A302CC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7" name="Rectangle 3">
            <a:extLst>
              <a:ext uri="{FF2B5EF4-FFF2-40B4-BE49-F238E27FC236}">
                <a16:creationId xmlns:a16="http://schemas.microsoft.com/office/drawing/2014/main" id="{3A1B22B6-625A-59BE-C3E3-0BD77A403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D6D25BF0-951A-D029-786C-F62FD03440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80502321-AA72-57EE-07C4-85567F7AA9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1C1CC-3E51-412F-8427-E219EB86EE98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Rectangle 6">
            <a:extLst>
              <a:ext uri="{FF2B5EF4-FFF2-40B4-BE49-F238E27FC236}">
                <a16:creationId xmlns:a16="http://schemas.microsoft.com/office/drawing/2014/main" id="{4781D902-F062-E241-D6D6-66631B016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58373" name="Rectangle 7">
            <a:extLst>
              <a:ext uri="{FF2B5EF4-FFF2-40B4-BE49-F238E27FC236}">
                <a16:creationId xmlns:a16="http://schemas.microsoft.com/office/drawing/2014/main" id="{4F09AE62-7F5D-6954-C859-01C4E583E1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0E778B-DD3A-4DB2-A849-76132AF19918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4" name="Rectangle 2">
            <a:extLst>
              <a:ext uri="{FF2B5EF4-FFF2-40B4-BE49-F238E27FC236}">
                <a16:creationId xmlns:a16="http://schemas.microsoft.com/office/drawing/2014/main" id="{DC1C6339-5CD1-06C1-4DC0-76AC9ED89B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5" name="Rectangle 3">
            <a:extLst>
              <a:ext uri="{FF2B5EF4-FFF2-40B4-BE49-F238E27FC236}">
                <a16:creationId xmlns:a16="http://schemas.microsoft.com/office/drawing/2014/main" id="{332E3EA5-EA32-133F-A14E-022973A47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815F3AD-652C-2358-7952-A0DBD906B9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148608BC-0F05-6B7D-8682-E10C761AE30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288A4F-F216-47C8-B437-F37B02C64E02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Rectangle 6">
            <a:extLst>
              <a:ext uri="{FF2B5EF4-FFF2-40B4-BE49-F238E27FC236}">
                <a16:creationId xmlns:a16="http://schemas.microsoft.com/office/drawing/2014/main" id="{7C51A85E-E3B7-86FF-4B08-9F2D704FB9A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0421" name="Rectangle 7">
            <a:extLst>
              <a:ext uri="{FF2B5EF4-FFF2-40B4-BE49-F238E27FC236}">
                <a16:creationId xmlns:a16="http://schemas.microsoft.com/office/drawing/2014/main" id="{0F0450FA-09FC-9151-9084-15D79B9C71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8C8EB5C-2325-4F1E-BB52-401C38010AD6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2" name="Rectangle 2">
            <a:extLst>
              <a:ext uri="{FF2B5EF4-FFF2-40B4-BE49-F238E27FC236}">
                <a16:creationId xmlns:a16="http://schemas.microsoft.com/office/drawing/2014/main" id="{4ED48049-0334-0D2D-03B0-E9D9AD80F7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3" name="Rectangle 3">
            <a:extLst>
              <a:ext uri="{FF2B5EF4-FFF2-40B4-BE49-F238E27FC236}">
                <a16:creationId xmlns:a16="http://schemas.microsoft.com/office/drawing/2014/main" id="{4ED52F64-6BD8-200B-686D-91CFB1A2C4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7DA9123D-200C-8CF8-5858-7FF39EE761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CA1EE55-12F3-BE04-28C0-8F0697B2933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606D99-AE98-4DC1-9F87-2CD19A8AD3D2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68" name="Rectangle 6">
            <a:extLst>
              <a:ext uri="{FF2B5EF4-FFF2-40B4-BE49-F238E27FC236}">
                <a16:creationId xmlns:a16="http://schemas.microsoft.com/office/drawing/2014/main" id="{42D919D7-0C4A-DD24-B141-A3A6C0B5DD2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2469" name="Rectangle 7">
            <a:extLst>
              <a:ext uri="{FF2B5EF4-FFF2-40B4-BE49-F238E27FC236}">
                <a16:creationId xmlns:a16="http://schemas.microsoft.com/office/drawing/2014/main" id="{CF701918-89CB-C650-CFE0-D3F8DD76C8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5F62B9-E08A-4628-9A64-04C4FDE777FC}" type="slidenum">
              <a:rPr lang="en-US" altLang="en-US">
                <a:latin typeface="Times New Roman" panose="02020603050405020304" pitchFamily="18" charset="0"/>
              </a:rPr>
              <a:pPr/>
              <a:t>51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2470" name="Rectangle 2">
            <a:extLst>
              <a:ext uri="{FF2B5EF4-FFF2-40B4-BE49-F238E27FC236}">
                <a16:creationId xmlns:a16="http://schemas.microsoft.com/office/drawing/2014/main" id="{EB62E182-2410-36EF-3E1B-3BF09284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1" name="Rectangle 3">
            <a:extLst>
              <a:ext uri="{FF2B5EF4-FFF2-40B4-BE49-F238E27FC236}">
                <a16:creationId xmlns:a16="http://schemas.microsoft.com/office/drawing/2014/main" id="{AD1FEA46-26B4-DE63-E321-0868508A2A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87FB068-D407-8750-5F91-6214681564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AEC8E93-1E9D-C588-9390-576EE66071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1B32960-8D7C-4F77-9C57-100CBF278637}" type="datetime4">
              <a:rPr lang="en-US" altLang="en-US" smtClean="0">
                <a:latin typeface="Times New Roman" panose="02020603050405020304" pitchFamily="18" charset="0"/>
              </a:rPr>
              <a:pPr/>
              <a:t>October 17,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2CBEEE78-BBA8-85D4-4CFD-60FA331CF4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1 — Computer Abstractions and Technology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05613A73-D5A2-3A4A-4FD1-00B7549BC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9169-E273-4263-B0BF-FE532DFB70F0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1A84D54A-B1A6-A555-D076-6D556E8EF5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9F5D09A-C880-C00F-1B7D-E04A60672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76EB57-2C45-C111-380B-F3CD240103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3553B59F-ADA5-908B-2AA1-A2C6B45EDD9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906F69-212F-4EAE-9A61-2FAF75BC1890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6" name="Rectangle 6">
            <a:extLst>
              <a:ext uri="{FF2B5EF4-FFF2-40B4-BE49-F238E27FC236}">
                <a16:creationId xmlns:a16="http://schemas.microsoft.com/office/drawing/2014/main" id="{F55C7426-1E28-B65F-81A0-BF97792023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4517" name="Rectangle 7">
            <a:extLst>
              <a:ext uri="{FF2B5EF4-FFF2-40B4-BE49-F238E27FC236}">
                <a16:creationId xmlns:a16="http://schemas.microsoft.com/office/drawing/2014/main" id="{5ADB6C8D-8BFD-974F-1FB8-B31F384F5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D162FEF-4553-41B6-AFEA-06D59ADE3E3B}" type="slidenum">
              <a:rPr lang="en-US" altLang="en-US">
                <a:latin typeface="Times New Roman" panose="02020603050405020304" pitchFamily="18" charset="0"/>
              </a:rPr>
              <a:pPr/>
              <a:t>52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4518" name="Rectangle 2">
            <a:extLst>
              <a:ext uri="{FF2B5EF4-FFF2-40B4-BE49-F238E27FC236}">
                <a16:creationId xmlns:a16="http://schemas.microsoft.com/office/drawing/2014/main" id="{97936353-AC3F-5AE5-92D4-C3738F2F4C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9" name="Rectangle 3">
            <a:extLst>
              <a:ext uri="{FF2B5EF4-FFF2-40B4-BE49-F238E27FC236}">
                <a16:creationId xmlns:a16="http://schemas.microsoft.com/office/drawing/2014/main" id="{B25E9E0D-FA73-41E0-43F3-F45A3873C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C5842E10-29F1-E0EF-BA10-67594115C6D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EC04C170-792F-42BF-95F1-08043115CA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FA546A4-D621-429C-ABE0-6716718F0980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4" name="Rectangle 6">
            <a:extLst>
              <a:ext uri="{FF2B5EF4-FFF2-40B4-BE49-F238E27FC236}">
                <a16:creationId xmlns:a16="http://schemas.microsoft.com/office/drawing/2014/main" id="{2B2A3F85-BF41-2CA5-1BFA-D9A0E63498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6565" name="Rectangle 7">
            <a:extLst>
              <a:ext uri="{FF2B5EF4-FFF2-40B4-BE49-F238E27FC236}">
                <a16:creationId xmlns:a16="http://schemas.microsoft.com/office/drawing/2014/main" id="{050F80A7-FFEC-EE7D-3336-C15E4D33C0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B30A13E-6532-427D-8590-371923F962E3}" type="slidenum">
              <a:rPr lang="en-US" altLang="en-US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6566" name="Rectangle 2">
            <a:extLst>
              <a:ext uri="{FF2B5EF4-FFF2-40B4-BE49-F238E27FC236}">
                <a16:creationId xmlns:a16="http://schemas.microsoft.com/office/drawing/2014/main" id="{5D5A3DD7-98DB-C933-9D2C-A116CF7153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>
            <a:extLst>
              <a:ext uri="{FF2B5EF4-FFF2-40B4-BE49-F238E27FC236}">
                <a16:creationId xmlns:a16="http://schemas.microsoft.com/office/drawing/2014/main" id="{D93C6630-4958-EA8A-3575-48ED22CFF4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81256DB9-49B8-A524-C478-768EB271F44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9EBDBE0-B331-9BA4-8245-60E179217A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FECF9A-E4BE-4E72-8E6C-49377245DB1F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2" name="Rectangle 6">
            <a:extLst>
              <a:ext uri="{FF2B5EF4-FFF2-40B4-BE49-F238E27FC236}">
                <a16:creationId xmlns:a16="http://schemas.microsoft.com/office/drawing/2014/main" id="{0466704B-6023-34FF-BDE9-B0546189A84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68613" name="Rectangle 7">
            <a:extLst>
              <a:ext uri="{FF2B5EF4-FFF2-40B4-BE49-F238E27FC236}">
                <a16:creationId xmlns:a16="http://schemas.microsoft.com/office/drawing/2014/main" id="{583146A1-1C1F-B447-2FC0-4DB62E9978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D7466AD-134A-4EEB-BDDC-0123AA9568AE}" type="slidenum">
              <a:rPr lang="en-US" altLang="en-US">
                <a:latin typeface="Times New Roman" panose="02020603050405020304" pitchFamily="18" charset="0"/>
              </a:rPr>
              <a:pPr/>
              <a:t>54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4" name="Rectangle 2">
            <a:extLst>
              <a:ext uri="{FF2B5EF4-FFF2-40B4-BE49-F238E27FC236}">
                <a16:creationId xmlns:a16="http://schemas.microsoft.com/office/drawing/2014/main" id="{387DD389-A7BF-58E3-85E5-32CB137C42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5" name="Rectangle 3">
            <a:extLst>
              <a:ext uri="{FF2B5EF4-FFF2-40B4-BE49-F238E27FC236}">
                <a16:creationId xmlns:a16="http://schemas.microsoft.com/office/drawing/2014/main" id="{648C7F2A-FBF3-6D9D-8DD8-60623D6F28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DF172434-5379-8330-B47A-1AC96093C4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9E0BB192-C318-F4FD-5E31-B5A864B1E3D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FE09C17-482E-478A-9979-36C22F7F66AC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8" name="Rectangle 6">
            <a:extLst>
              <a:ext uri="{FF2B5EF4-FFF2-40B4-BE49-F238E27FC236}">
                <a16:creationId xmlns:a16="http://schemas.microsoft.com/office/drawing/2014/main" id="{1153F046-ABCA-5E42-427A-6DB4C69AF0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2709" name="Rectangle 7">
            <a:extLst>
              <a:ext uri="{FF2B5EF4-FFF2-40B4-BE49-F238E27FC236}">
                <a16:creationId xmlns:a16="http://schemas.microsoft.com/office/drawing/2014/main" id="{5BA231A5-72FE-2B49-2361-2F1B832795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3A6932-7E41-4E54-BFE0-C325EC10CEAA}" type="slidenum">
              <a:rPr lang="en-US" altLang="en-US">
                <a:latin typeface="Times New Roman" panose="02020603050405020304" pitchFamily="18" charset="0"/>
              </a:rPr>
              <a:pPr/>
              <a:t>55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10" name="Rectangle 2">
            <a:extLst>
              <a:ext uri="{FF2B5EF4-FFF2-40B4-BE49-F238E27FC236}">
                <a16:creationId xmlns:a16="http://schemas.microsoft.com/office/drawing/2014/main" id="{2755FB93-C51B-473E-E801-5EEE2E35D6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1" name="Rectangle 3">
            <a:extLst>
              <a:ext uri="{FF2B5EF4-FFF2-40B4-BE49-F238E27FC236}">
                <a16:creationId xmlns:a16="http://schemas.microsoft.com/office/drawing/2014/main" id="{60880EBC-6018-98B9-E1A7-97B8C914A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78D5BECE-FEDD-DEFE-71CA-9476962E27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58D700-10A1-D7FC-2C5D-97E54E377FB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66068F-680C-4438-9805-435BB4A60CF6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Rectangle 6">
            <a:extLst>
              <a:ext uri="{FF2B5EF4-FFF2-40B4-BE49-F238E27FC236}">
                <a16:creationId xmlns:a16="http://schemas.microsoft.com/office/drawing/2014/main" id="{D1C754DA-FD0D-5BA8-7064-11830965DE4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6805" name="Rectangle 7">
            <a:extLst>
              <a:ext uri="{FF2B5EF4-FFF2-40B4-BE49-F238E27FC236}">
                <a16:creationId xmlns:a16="http://schemas.microsoft.com/office/drawing/2014/main" id="{A8AA0FA0-F52E-327F-FEC7-43080B189F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4CFBFD-B440-4979-B424-FD785EBBAECD}" type="slidenum">
              <a:rPr lang="en-US" altLang="en-US">
                <a:latin typeface="Times New Roman" panose="02020603050405020304" pitchFamily="18" charset="0"/>
              </a:rPr>
              <a:pPr/>
              <a:t>62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6" name="Rectangle 2">
            <a:extLst>
              <a:ext uri="{FF2B5EF4-FFF2-40B4-BE49-F238E27FC236}">
                <a16:creationId xmlns:a16="http://schemas.microsoft.com/office/drawing/2014/main" id="{D30CFC69-32DB-982F-53C9-881C883B5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7" name="Rectangle 3">
            <a:extLst>
              <a:ext uri="{FF2B5EF4-FFF2-40B4-BE49-F238E27FC236}">
                <a16:creationId xmlns:a16="http://schemas.microsoft.com/office/drawing/2014/main" id="{49EC8C20-3F14-7779-8E83-4A05AFCB41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210E719A-4981-60DC-F3F7-22D3D0FD7D0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42510590-300F-33F3-F767-BADE22E0E7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A0C145-2B9C-4778-8828-2361008EAF9C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Rectangle 6">
            <a:extLst>
              <a:ext uri="{FF2B5EF4-FFF2-40B4-BE49-F238E27FC236}">
                <a16:creationId xmlns:a16="http://schemas.microsoft.com/office/drawing/2014/main" id="{E1359364-B787-8818-F89A-A58E3E80EA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78853" name="Rectangle 7">
            <a:extLst>
              <a:ext uri="{FF2B5EF4-FFF2-40B4-BE49-F238E27FC236}">
                <a16:creationId xmlns:a16="http://schemas.microsoft.com/office/drawing/2014/main" id="{331A876A-C61B-69D5-C892-24A2202C6E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FE1D6C-835A-4B50-953C-26927FF5F52B}" type="slidenum">
              <a:rPr lang="en-US" altLang="en-US">
                <a:latin typeface="Times New Roman" panose="02020603050405020304" pitchFamily="18" charset="0"/>
              </a:rPr>
              <a:pPr/>
              <a:t>63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4" name="Rectangle 2">
            <a:extLst>
              <a:ext uri="{FF2B5EF4-FFF2-40B4-BE49-F238E27FC236}">
                <a16:creationId xmlns:a16="http://schemas.microsoft.com/office/drawing/2014/main" id="{C215CA36-6F8C-BCE6-461C-D0AB276AEB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5" name="Rectangle 3">
            <a:extLst>
              <a:ext uri="{FF2B5EF4-FFF2-40B4-BE49-F238E27FC236}">
                <a16:creationId xmlns:a16="http://schemas.microsoft.com/office/drawing/2014/main" id="{5ECF31E7-18EF-D569-6D47-560F14BB9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DE04913-11AB-AB5D-E8DE-C3BBB016EA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124CFDB-B0DC-8F64-5E48-709E6BA707B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AA7F6E-BA6A-4863-8284-7515118EFB9B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Rectangle 6">
            <a:extLst>
              <a:ext uri="{FF2B5EF4-FFF2-40B4-BE49-F238E27FC236}">
                <a16:creationId xmlns:a16="http://schemas.microsoft.com/office/drawing/2014/main" id="{E90FC669-6CE7-B17A-94D8-834AAD89B01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0901" name="Rectangle 7">
            <a:extLst>
              <a:ext uri="{FF2B5EF4-FFF2-40B4-BE49-F238E27FC236}">
                <a16:creationId xmlns:a16="http://schemas.microsoft.com/office/drawing/2014/main" id="{9BC7A3E4-8830-3CD1-AD0E-DEEF020570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F04F14F-3859-41D1-929C-2D369D6FDC91}" type="slidenum">
              <a:rPr lang="en-US" altLang="en-US">
                <a:latin typeface="Times New Roman" panose="02020603050405020304" pitchFamily="18" charset="0"/>
              </a:rPr>
              <a:pPr/>
              <a:t>64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2" name="Rectangle 2">
            <a:extLst>
              <a:ext uri="{FF2B5EF4-FFF2-40B4-BE49-F238E27FC236}">
                <a16:creationId xmlns:a16="http://schemas.microsoft.com/office/drawing/2014/main" id="{15B95C3B-92F0-A7F7-5AC6-B5C292E79D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3" name="Rectangle 3">
            <a:extLst>
              <a:ext uri="{FF2B5EF4-FFF2-40B4-BE49-F238E27FC236}">
                <a16:creationId xmlns:a16="http://schemas.microsoft.com/office/drawing/2014/main" id="{C6F074B1-326C-E2E0-0937-C2BE19F57E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D5683F5-7C6B-D901-972F-CA52244154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E0041D13-CFB4-00D1-52AE-52B3E810678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C378C-6240-41F0-BF30-85814D8EA86F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Rectangle 6">
            <a:extLst>
              <a:ext uri="{FF2B5EF4-FFF2-40B4-BE49-F238E27FC236}">
                <a16:creationId xmlns:a16="http://schemas.microsoft.com/office/drawing/2014/main" id="{82B17BBE-32A3-8808-270E-C2FCCDF98A7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82949" name="Rectangle 7">
            <a:extLst>
              <a:ext uri="{FF2B5EF4-FFF2-40B4-BE49-F238E27FC236}">
                <a16:creationId xmlns:a16="http://schemas.microsoft.com/office/drawing/2014/main" id="{63C90CA4-3594-37E1-D1FA-4CF8B128C2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9DCFE3A-01C1-43B6-A928-7AFBA8A4B133}" type="slidenum">
              <a:rPr lang="en-US" altLang="en-US">
                <a:latin typeface="Times New Roman" panose="02020603050405020304" pitchFamily="18" charset="0"/>
              </a:rPr>
              <a:pPr/>
              <a:t>65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50" name="Rectangle 2">
            <a:extLst>
              <a:ext uri="{FF2B5EF4-FFF2-40B4-BE49-F238E27FC236}">
                <a16:creationId xmlns:a16="http://schemas.microsoft.com/office/drawing/2014/main" id="{869377BE-4E69-849A-D295-E867C56FF9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1" name="Rectangle 3">
            <a:extLst>
              <a:ext uri="{FF2B5EF4-FFF2-40B4-BE49-F238E27FC236}">
                <a16:creationId xmlns:a16="http://schemas.microsoft.com/office/drawing/2014/main" id="{0DA4BF0C-25FA-790B-ECB0-CDF6EA1CD9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2B365F84-AA50-2C33-DBA3-1D26DD3BE8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C918DC20-99CB-121D-8D23-00CCF8DC7C6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1BC665-0122-4D9F-ACD8-CA0B21C03B62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2" name="Rectangle 6">
            <a:extLst>
              <a:ext uri="{FF2B5EF4-FFF2-40B4-BE49-F238E27FC236}">
                <a16:creationId xmlns:a16="http://schemas.microsoft.com/office/drawing/2014/main" id="{ADF699B3-C303-9BE6-48E0-650A24BADF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99333" name="Rectangle 7">
            <a:extLst>
              <a:ext uri="{FF2B5EF4-FFF2-40B4-BE49-F238E27FC236}">
                <a16:creationId xmlns:a16="http://schemas.microsoft.com/office/drawing/2014/main" id="{E614E169-AF0A-2C98-A2E4-B8E7D1687B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FCC20B-645B-4376-9F67-5022B16CAFBD}" type="slidenum">
              <a:rPr lang="en-US" altLang="en-US">
                <a:latin typeface="Times New Roman" panose="02020603050405020304" pitchFamily="18" charset="0"/>
              </a:rPr>
              <a:pPr/>
              <a:t>68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4" name="Rectangle 2">
            <a:extLst>
              <a:ext uri="{FF2B5EF4-FFF2-40B4-BE49-F238E27FC236}">
                <a16:creationId xmlns:a16="http://schemas.microsoft.com/office/drawing/2014/main" id="{2C72050E-88C2-68CF-43E4-7F4605CF4F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5" name="Rectangle 3">
            <a:extLst>
              <a:ext uri="{FF2B5EF4-FFF2-40B4-BE49-F238E27FC236}">
                <a16:creationId xmlns:a16="http://schemas.microsoft.com/office/drawing/2014/main" id="{89AF9D71-9CD2-C4ED-5B45-402B8340B5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05360C3-B40C-C805-0E25-1FB269CC3D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EC419FCD-E11A-A465-D7B9-9932CC9989D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E992D0-4B27-4BAC-A131-633BE998B388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4" name="Rectangle 6">
            <a:extLst>
              <a:ext uri="{FF2B5EF4-FFF2-40B4-BE49-F238E27FC236}">
                <a16:creationId xmlns:a16="http://schemas.microsoft.com/office/drawing/2014/main" id="{F7C9ED4E-3D5B-19DF-9C62-337C0A806FD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7525" name="Rectangle 7">
            <a:extLst>
              <a:ext uri="{FF2B5EF4-FFF2-40B4-BE49-F238E27FC236}">
                <a16:creationId xmlns:a16="http://schemas.microsoft.com/office/drawing/2014/main" id="{3B25EBC0-8A7D-4DC1-D4C3-3CEB2148BB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9EA3F7-BC91-4234-A3CF-8243854EFA0F}" type="slidenum">
              <a:rPr lang="en-US" altLang="en-US">
                <a:latin typeface="Times New Roman" panose="02020603050405020304" pitchFamily="18" charset="0"/>
              </a:rPr>
              <a:pPr/>
              <a:t>69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6" name="Rectangle 2">
            <a:extLst>
              <a:ext uri="{FF2B5EF4-FFF2-40B4-BE49-F238E27FC236}">
                <a16:creationId xmlns:a16="http://schemas.microsoft.com/office/drawing/2014/main" id="{A66298B1-58AA-FFB8-6850-E7851DE34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7" name="Rectangle 3">
            <a:extLst>
              <a:ext uri="{FF2B5EF4-FFF2-40B4-BE49-F238E27FC236}">
                <a16:creationId xmlns:a16="http://schemas.microsoft.com/office/drawing/2014/main" id="{EB9693B2-E47F-363F-47FD-EFE4362B52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B8D9F36-E619-869F-1B8D-DE317ADC8D1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081030B-5166-E414-63B8-146BF4110EE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6A89F2-0B8D-4239-860D-FBA2B595F274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2" name="Rectangle 6">
            <a:extLst>
              <a:ext uri="{FF2B5EF4-FFF2-40B4-BE49-F238E27FC236}">
                <a16:creationId xmlns:a16="http://schemas.microsoft.com/office/drawing/2014/main" id="{002DDA15-EC1F-B7AE-F5E5-FD576D8FA59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2293" name="Rectangle 7">
            <a:extLst>
              <a:ext uri="{FF2B5EF4-FFF2-40B4-BE49-F238E27FC236}">
                <a16:creationId xmlns:a16="http://schemas.microsoft.com/office/drawing/2014/main" id="{F6BEC7CB-1C5A-6831-80B0-F8C9C989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4488E1-5125-451F-8855-03EACEDDE688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4" name="Rectangle 2">
            <a:extLst>
              <a:ext uri="{FF2B5EF4-FFF2-40B4-BE49-F238E27FC236}">
                <a16:creationId xmlns:a16="http://schemas.microsoft.com/office/drawing/2014/main" id="{6D23788B-B47F-34BF-78D9-43D7F1983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5" name="Rectangle 3">
            <a:extLst>
              <a:ext uri="{FF2B5EF4-FFF2-40B4-BE49-F238E27FC236}">
                <a16:creationId xmlns:a16="http://schemas.microsoft.com/office/drawing/2014/main" id="{25E87FB5-25DA-D66D-B01E-0A9769FE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07E51D7-DA50-3CF3-B588-7E2E454990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A700B96D-987D-E48F-0BAE-886B387429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EC7EA6-3171-41EF-A793-FB0049D87224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2" name="Rectangle 6">
            <a:extLst>
              <a:ext uri="{FF2B5EF4-FFF2-40B4-BE49-F238E27FC236}">
                <a16:creationId xmlns:a16="http://schemas.microsoft.com/office/drawing/2014/main" id="{E9B17C5F-7412-A324-8303-D47DE48D48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09573" name="Rectangle 7">
            <a:extLst>
              <a:ext uri="{FF2B5EF4-FFF2-40B4-BE49-F238E27FC236}">
                <a16:creationId xmlns:a16="http://schemas.microsoft.com/office/drawing/2014/main" id="{5D89EE4F-1354-4D49-3A56-6AB98D686D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C55018-627E-45A5-A6E2-DDB656EDC134}" type="slidenum">
              <a:rPr lang="en-US" altLang="en-US">
                <a:latin typeface="Times New Roman" panose="02020603050405020304" pitchFamily="18" charset="0"/>
              </a:rPr>
              <a:pPr/>
              <a:t>70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4" name="Rectangle 2">
            <a:extLst>
              <a:ext uri="{FF2B5EF4-FFF2-40B4-BE49-F238E27FC236}">
                <a16:creationId xmlns:a16="http://schemas.microsoft.com/office/drawing/2014/main" id="{1C39EA47-D6CC-DED0-849B-E185243796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5" name="Rectangle 3">
            <a:extLst>
              <a:ext uri="{FF2B5EF4-FFF2-40B4-BE49-F238E27FC236}">
                <a16:creationId xmlns:a16="http://schemas.microsoft.com/office/drawing/2014/main" id="{5A0DE90B-0E19-8CCC-F195-B9EADF30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6D4C9A-861F-BD13-4283-66A5D387A7D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A93AA95-80A8-F7FE-B781-3E12E3178D2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70D034-26C7-4DC1-A5B0-DE78787D3033}" type="datetime3">
              <a:rPr lang="en-AU" altLang="en-US" smtClean="0">
                <a:latin typeface="Times New Roman" panose="02020603050405020304" pitchFamily="18" charset="0"/>
              </a:rPr>
              <a:pPr/>
              <a:t>17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0" name="Rectangle 6">
            <a:extLst>
              <a:ext uri="{FF2B5EF4-FFF2-40B4-BE49-F238E27FC236}">
                <a16:creationId xmlns:a16="http://schemas.microsoft.com/office/drawing/2014/main" id="{A3CCED5E-2EF3-A6DD-BB40-DFA60BDF7C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24581" name="Rectangle 7">
            <a:extLst>
              <a:ext uri="{FF2B5EF4-FFF2-40B4-BE49-F238E27FC236}">
                <a16:creationId xmlns:a16="http://schemas.microsoft.com/office/drawing/2014/main" id="{A607C5A8-063A-2A19-7EE0-2F9B1190F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76EDABE-60EC-45C8-BEC4-AEC1BA19F0B6}" type="slidenum">
              <a:rPr lang="en-AU" altLang="en-US">
                <a:latin typeface="Times New Roman" panose="02020603050405020304" pitchFamily="18" charset="0"/>
              </a:rPr>
              <a:pPr/>
              <a:t>73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24582" name="Rectangle 2">
            <a:extLst>
              <a:ext uri="{FF2B5EF4-FFF2-40B4-BE49-F238E27FC236}">
                <a16:creationId xmlns:a16="http://schemas.microsoft.com/office/drawing/2014/main" id="{C3B8D97D-E934-07C8-2058-6FA67E127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3" name="Rectangle 3">
            <a:extLst>
              <a:ext uri="{FF2B5EF4-FFF2-40B4-BE49-F238E27FC236}">
                <a16:creationId xmlns:a16="http://schemas.microsoft.com/office/drawing/2014/main" id="{B5A415E1-F625-785A-11C8-719712C324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D601AF25-AFD2-F06C-12F7-90B2DF1DD78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C70AD0A-B2B3-1222-FA8E-57BE3B3594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767D72-B0F5-41B5-88F1-25C250E4FCF1}" type="datetime3">
              <a:rPr lang="en-AU" altLang="en-US" smtClean="0">
                <a:latin typeface="Times New Roman" panose="02020603050405020304" pitchFamily="18" charset="0"/>
              </a:rPr>
              <a:pPr/>
              <a:t>17 October, 2023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0" name="Rectangle 6">
            <a:extLst>
              <a:ext uri="{FF2B5EF4-FFF2-40B4-BE49-F238E27FC236}">
                <a16:creationId xmlns:a16="http://schemas.microsoft.com/office/drawing/2014/main" id="{5386F938-79F3-BE23-AC32-1D7EA87389F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4821" name="Rectangle 7">
            <a:extLst>
              <a:ext uri="{FF2B5EF4-FFF2-40B4-BE49-F238E27FC236}">
                <a16:creationId xmlns:a16="http://schemas.microsoft.com/office/drawing/2014/main" id="{6D911EF1-6219-4670-3B67-1729E3E0C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7F8442-9B4F-4D13-84AF-1C6C77916744}" type="slidenum">
              <a:rPr lang="en-AU" altLang="en-US">
                <a:latin typeface="Times New Roman" panose="02020603050405020304" pitchFamily="18" charset="0"/>
              </a:rPr>
              <a:pPr/>
              <a:t>74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4822" name="Rectangle 2">
            <a:extLst>
              <a:ext uri="{FF2B5EF4-FFF2-40B4-BE49-F238E27FC236}">
                <a16:creationId xmlns:a16="http://schemas.microsoft.com/office/drawing/2014/main" id="{C42207FD-5589-7FA2-A316-7848C4FE7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3" name="Rectangle 3">
            <a:extLst>
              <a:ext uri="{FF2B5EF4-FFF2-40B4-BE49-F238E27FC236}">
                <a16:creationId xmlns:a16="http://schemas.microsoft.com/office/drawing/2014/main" id="{5F499405-FBB6-B087-15D8-4EB198F71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48EE595F-894A-1D6D-39A4-68D708C692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D01CEC8-C7AB-3D64-7B19-76FEA2A73C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32E021-348F-46F3-8C43-B3D890F63510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0" name="Rectangle 6">
            <a:extLst>
              <a:ext uri="{FF2B5EF4-FFF2-40B4-BE49-F238E27FC236}">
                <a16:creationId xmlns:a16="http://schemas.microsoft.com/office/drawing/2014/main" id="{F83E1316-2FE8-6BDF-DF7F-78A5450523F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4341" name="Rectangle 7">
            <a:extLst>
              <a:ext uri="{FF2B5EF4-FFF2-40B4-BE49-F238E27FC236}">
                <a16:creationId xmlns:a16="http://schemas.microsoft.com/office/drawing/2014/main" id="{7EF0BF29-4E52-7860-1271-8208B6F964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5BE4BA-296B-4F5B-ADAD-D1F0327467FD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42" name="Rectangle 2">
            <a:extLst>
              <a:ext uri="{FF2B5EF4-FFF2-40B4-BE49-F238E27FC236}">
                <a16:creationId xmlns:a16="http://schemas.microsoft.com/office/drawing/2014/main" id="{684F1BBE-6DEB-190C-2A98-044D569D4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3" name="Rectangle 3">
            <a:extLst>
              <a:ext uri="{FF2B5EF4-FFF2-40B4-BE49-F238E27FC236}">
                <a16:creationId xmlns:a16="http://schemas.microsoft.com/office/drawing/2014/main" id="{9CB3C52E-9C21-26D7-3311-C73054A246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CA5CCAA-5433-94B3-4ED7-690F01ACA6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6F72D1-C9DB-FD88-842B-A020490C23A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1D9BE2-0D99-4088-AAB4-777357A0DA2A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Rectangle 6">
            <a:extLst>
              <a:ext uri="{FF2B5EF4-FFF2-40B4-BE49-F238E27FC236}">
                <a16:creationId xmlns:a16="http://schemas.microsoft.com/office/drawing/2014/main" id="{A38216B6-D9D1-37C7-DA9A-3311F165BA1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6389" name="Rectangle 7">
            <a:extLst>
              <a:ext uri="{FF2B5EF4-FFF2-40B4-BE49-F238E27FC236}">
                <a16:creationId xmlns:a16="http://schemas.microsoft.com/office/drawing/2014/main" id="{9B649A2A-286F-3C60-E67C-6CF593BC02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24CC29-5DE6-481D-824F-854C44045E6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3F608FD9-6624-A14D-51CE-971B9CC189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91" name="Rectangle 3">
            <a:extLst>
              <a:ext uri="{FF2B5EF4-FFF2-40B4-BE49-F238E27FC236}">
                <a16:creationId xmlns:a16="http://schemas.microsoft.com/office/drawing/2014/main" id="{156FF74B-E764-EDEC-9A2F-26DB7E80B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D661650-6414-1CE8-E28E-4DF922BCA3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9D6F744-F7C5-C23D-2127-0165264AF1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7D1609B-FB40-40C9-B330-68780929CD10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0" name="Rectangle 6">
            <a:extLst>
              <a:ext uri="{FF2B5EF4-FFF2-40B4-BE49-F238E27FC236}">
                <a16:creationId xmlns:a16="http://schemas.microsoft.com/office/drawing/2014/main" id="{B6453F25-327E-377A-306E-9AE28633574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19461" name="Rectangle 7">
            <a:extLst>
              <a:ext uri="{FF2B5EF4-FFF2-40B4-BE49-F238E27FC236}">
                <a16:creationId xmlns:a16="http://schemas.microsoft.com/office/drawing/2014/main" id="{E4C1D8C1-F1A2-AFE6-78CE-EEA80DB770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A6A37E-59B7-42F3-AD1A-721A996B0FF9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9462" name="Rectangle 2">
            <a:extLst>
              <a:ext uri="{FF2B5EF4-FFF2-40B4-BE49-F238E27FC236}">
                <a16:creationId xmlns:a16="http://schemas.microsoft.com/office/drawing/2014/main" id="{E51CF387-C4E9-8ABA-6AC9-68D803721D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3" name="Rectangle 3">
            <a:extLst>
              <a:ext uri="{FF2B5EF4-FFF2-40B4-BE49-F238E27FC236}">
                <a16:creationId xmlns:a16="http://schemas.microsoft.com/office/drawing/2014/main" id="{E0D41699-157B-7154-6BDC-37FDEC3EE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C251C5B-E6CE-1D45-2A9E-71B6D285949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1D0A966-D780-D69F-CC52-133485D1B12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41E39-D8FC-4E80-8315-7E12759F1712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8" name="Rectangle 6">
            <a:extLst>
              <a:ext uri="{FF2B5EF4-FFF2-40B4-BE49-F238E27FC236}">
                <a16:creationId xmlns:a16="http://schemas.microsoft.com/office/drawing/2014/main" id="{085114EE-A7FF-2EAA-0CEE-F4B601AF60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1509" name="Rectangle 7">
            <a:extLst>
              <a:ext uri="{FF2B5EF4-FFF2-40B4-BE49-F238E27FC236}">
                <a16:creationId xmlns:a16="http://schemas.microsoft.com/office/drawing/2014/main" id="{3D847297-CC35-70F7-AEDE-B2BFA70EC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44B0E5-CD90-4742-BF76-F8FE0521A44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10" name="Rectangle 2">
            <a:extLst>
              <a:ext uri="{FF2B5EF4-FFF2-40B4-BE49-F238E27FC236}">
                <a16:creationId xmlns:a16="http://schemas.microsoft.com/office/drawing/2014/main" id="{4A908C7C-AC0C-B6B9-0FCC-16991E186F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1" name="Rectangle 3">
            <a:extLst>
              <a:ext uri="{FF2B5EF4-FFF2-40B4-BE49-F238E27FC236}">
                <a16:creationId xmlns:a16="http://schemas.microsoft.com/office/drawing/2014/main" id="{0C668FC9-1F08-4217-AE3C-EB1D86F34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685782E-8DB0-6889-B5AD-EC883AD4A0C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023E32A-A9E2-9E3B-AEE5-F8A842B4B60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29E087-4ED0-4CE8-90AA-187E353BF2F8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6" name="Rectangle 6">
            <a:extLst>
              <a:ext uri="{FF2B5EF4-FFF2-40B4-BE49-F238E27FC236}">
                <a16:creationId xmlns:a16="http://schemas.microsoft.com/office/drawing/2014/main" id="{3E2D6399-FAB5-4419-E78B-6C627C96B65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3557" name="Rectangle 7">
            <a:extLst>
              <a:ext uri="{FF2B5EF4-FFF2-40B4-BE49-F238E27FC236}">
                <a16:creationId xmlns:a16="http://schemas.microsoft.com/office/drawing/2014/main" id="{4518CA5D-682A-1F19-0824-C0DC366DCA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BAD465-BE86-4562-BF7A-6FBFA9E1A38B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8" name="Rectangle 2">
            <a:extLst>
              <a:ext uri="{FF2B5EF4-FFF2-40B4-BE49-F238E27FC236}">
                <a16:creationId xmlns:a16="http://schemas.microsoft.com/office/drawing/2014/main" id="{CA5E6D42-4815-ED4C-3D8F-79B624C75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16A3B918-E42B-E903-E2B0-45A529D7D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8704327-FFA1-DEAA-650F-90E96A0B54E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The University of Adelaide, School of Computer Science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4E1FFCC-E41F-53B0-94D8-7D8C2280664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1C3C02-DF7B-4E9E-9AE4-FDC4703CAFD4}" type="datetime3">
              <a:rPr lang="en-US" altLang="en-US" smtClean="0">
                <a:latin typeface="Times New Roman" panose="02020603050405020304" pitchFamily="18" charset="0"/>
              </a:rPr>
              <a:pPr/>
              <a:t>17 October 2023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4" name="Rectangle 6">
            <a:extLst>
              <a:ext uri="{FF2B5EF4-FFF2-40B4-BE49-F238E27FC236}">
                <a16:creationId xmlns:a16="http://schemas.microsoft.com/office/drawing/2014/main" id="{C0E194DE-8FBE-D500-95B1-5942101C5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Chapter 2 — Instructions: Language of the Computer</a:t>
            </a:r>
          </a:p>
        </p:txBody>
      </p:sp>
      <p:sp>
        <p:nvSpPr>
          <p:cNvPr id="25605" name="Rectangle 7">
            <a:extLst>
              <a:ext uri="{FF2B5EF4-FFF2-40B4-BE49-F238E27FC236}">
                <a16:creationId xmlns:a16="http://schemas.microsoft.com/office/drawing/2014/main" id="{15A47032-08CC-9788-A6CE-EAC4BB5680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A344E9-64E4-4591-828D-8BC4A459AAA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B25B0849-64A3-63D3-A0D1-A1C7F00973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>
            <a:extLst>
              <a:ext uri="{FF2B5EF4-FFF2-40B4-BE49-F238E27FC236}">
                <a16:creationId xmlns:a16="http://schemas.microsoft.com/office/drawing/2014/main" id="{595E7A63-E9F5-3B2D-9A81-E5D54F67F1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5458-EEEA-4E6A-C7E4-BC6B42788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608C0-64AF-1362-B8BA-743C2E305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7481-9C42-992C-B9DF-D1BF0741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CC710-2608-91A5-67D0-B4AC9973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48C8-D88C-8D8D-46A5-39FE2BAC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68B93-96A3-C4E7-70A3-B8063554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EE6CC-C498-A662-262E-E9F6EC805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7CF59-6B61-D0F1-733A-249BDE3AF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C61D6-A066-26C1-82FF-5B1298CD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6679C-20BE-6837-628C-68C65235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EA566-A20A-13C6-B797-5447B3FBF7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21714-F4EC-9329-5A1C-2A6CC1B2F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5D974-1B81-6A12-3BB4-08D2022D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221BF-497A-1BBC-93FF-636D9514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57D7-46D7-D194-3B6F-B4A6E9D3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80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284" y="146050"/>
            <a:ext cx="11013016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1125538"/>
            <a:ext cx="5412316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7800" y="1125538"/>
            <a:ext cx="541231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F9164A6-B6E4-2B08-6962-2432EB0CC20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1 — Computer Abstractions and Technology — </a:t>
            </a:r>
            <a:fld id="{B6660C6A-F8ED-4A72-8021-A8DA7C5230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2621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B55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9A9A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43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8DB-A170-652C-61E9-D22F61078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18F5-6268-C78A-7E24-B1AA5A867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76EBF-8566-1F02-0EBA-3E8FEB3DA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FFFBC-9B0E-BE61-D4EA-2610983D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6ACB3-9919-7095-9FE5-B9CF56A9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3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8E34-2724-C7AD-C84C-1EF1DF86C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D7C5-5CC2-B458-CA63-F1768CC6E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E091D-9501-0B96-1022-EF57EE94C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B746F-3EAD-227C-7F6D-5C17D1109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57F98-BEA9-08CA-D368-2D09D8A8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61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48A0-2BD8-C31C-F63C-4F9FB5520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148AA-E0E5-BBF6-E8FD-DD6F9292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22017-226A-1EEA-C691-A08E6794F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D9198-4C94-34CE-8A0E-3FE58AEF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F0633-CC9F-CE3C-12A4-66D7014C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76769-D91A-CE4D-8543-7DD6A15A8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6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01AB8-9CCB-F1E0-352D-CBE2925E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0FF58-DFD5-C1E1-60DA-C7BB444F8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88E2-A090-3501-BC45-462A57430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0A48CE-6292-1F20-D698-B6AE3B52D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F64095-4907-6634-80EA-E1C6669CD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59BCC-198F-3932-B9EF-C725FA4DC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F3D34F-EF17-F033-A4B2-253589C1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7EF67-95C3-EDE1-5DFD-4208EB74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86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B17A-EF64-FB37-A475-7D6341F0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B8F4C-F5B5-F4D4-19F3-14096561F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1C3DD-85C2-DF52-E9E3-A0C1C486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E7814-DDBA-ED89-B570-1BDD26AE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95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F2C45-8047-BA69-FB3F-21CE48549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83FB7-30AB-A73C-83A3-0B5ABC868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C645-A8CD-C564-8B0D-DEC5BB04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93DD-D5F5-AE80-BD7F-40D950FF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3FF9B-10DA-2F14-044C-D955543B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63A74-7574-0FBA-0F58-1EB7A287A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D1D4B-4939-B34E-214C-15583379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F8E62-AB38-F964-0186-1B8D117E0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9AB26-D611-4E94-631F-7074E114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824C-4303-06B4-4EF5-186032CC6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94A87-03AC-ACD2-5F4B-AABCF30427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4E001-CFDE-A61A-DD87-31CC05D2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34E8-73D7-FBC9-92A1-07AD711F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75DE2-7C27-1DCE-F1CD-32B3C66E4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9F0ED-941E-391E-ACAB-DF1815FF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8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EC260-C8E3-9156-4803-EBE7C35B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E053-9811-A6EF-633B-204397E37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35960-9448-DA47-F960-2EC77805B9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15DBC-A290-4466-97AD-5E9D3B2363ED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1E1FF-8992-925C-601D-A3598C98E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569F0-A5E5-AC3C-69CF-8840DBAB9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736C9-9B29-409A-8661-AEB39DCD5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8905-BF53-7AB1-38E1-CFA360975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4318" y="2027336"/>
            <a:ext cx="9144000" cy="2387600"/>
          </a:xfrm>
        </p:spPr>
        <p:txBody>
          <a:bodyPr>
            <a:normAutofit/>
          </a:bodyPr>
          <a:lstStyle/>
          <a:p>
            <a:r>
              <a:rPr lang="en-US" sz="16600"/>
              <a:t>RISC-V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182918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15BEA-962E-8024-74AE-3E6898AB0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ISA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2D3C-07CF-EBEA-4C3D-A71533646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505" y="142969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ISAs can be broadly categorized into two types: 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Open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</a:p>
          <a:p>
            <a:pPr marL="514350" indent="-514350">
              <a:buAutoNum type="arabicPeriod"/>
            </a:pP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Closed </a:t>
            </a:r>
            <a:r>
              <a:rPr lang="en-US" dirty="0">
                <a:solidFill>
                  <a:schemeClr val="accent1"/>
                </a:solidFill>
                <a:latin typeface="__PT_Serif_89977a"/>
              </a:rPr>
              <a:t>ISA</a:t>
            </a:r>
            <a:r>
              <a:rPr lang="en-US" b="0" i="0" dirty="0">
                <a:solidFill>
                  <a:schemeClr val="accent1"/>
                </a:solidFill>
                <a:effectLst/>
                <a:latin typeface="__PT_Serif_89977a"/>
              </a:rPr>
              <a:t>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Closed ISAs, like ARM, are proprietary and tightly controlled by specific companies (Arm Holdings here), offering established reliability and compatibility but limiting customization. </a:t>
            </a:r>
          </a:p>
          <a:p>
            <a:pPr lvl="1"/>
            <a:r>
              <a:rPr lang="en-US" dirty="0">
                <a:solidFill>
                  <a:srgbClr val="424242"/>
                </a:solidFill>
                <a:latin typeface="__PT_Serif_89977a"/>
              </a:rPr>
              <a:t>O</a:t>
            </a:r>
            <a:r>
              <a:rPr lang="en-US" b="0" i="0" dirty="0">
                <a:solidFill>
                  <a:srgbClr val="424242"/>
                </a:solidFill>
                <a:effectLst/>
                <a:latin typeface="__PT_Serif_89977a"/>
              </a:rPr>
              <a:t>pen ISAs, exemplified by RISC-V, are community-driven and provide greater flexibility for customization, fostering innovation and adaptation to specific needs.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897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1507-5A01-8B6F-7EF0-E8DC4A41E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Architectural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4EBAD-F293-5DFA-E29E-99EBA3FA6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483" y="1766027"/>
            <a:ext cx="6374845" cy="4231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54277B-8F6B-4AB6-AB46-EFEB55E6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997" y="1758950"/>
            <a:ext cx="5248275" cy="47339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74EA3E-BD0C-63A7-6E69-A0CAC2CC7AA0}"/>
              </a:ext>
            </a:extLst>
          </p:cNvPr>
          <p:cNvSpPr txBox="1"/>
          <p:nvPr/>
        </p:nvSpPr>
        <p:spPr>
          <a:xfrm>
            <a:off x="3803301" y="5533534"/>
            <a:ext cx="2116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16bit compressed instruction is decompressed into 32bit Instruction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E5A31E-3165-3DDD-2313-E08D4154E23A}"/>
              </a:ext>
            </a:extLst>
          </p:cNvPr>
          <p:cNvCxnSpPr/>
          <p:nvPr/>
        </p:nvCxnSpPr>
        <p:spPr>
          <a:xfrm flipH="1" flipV="1">
            <a:off x="4176074" y="4977353"/>
            <a:ext cx="207390" cy="5279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7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9679-655B-3F78-57CC-FDBF6CD00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1FE8-1905-FB10-266F-FA1FC65D4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performance comparison between RISC-V and ARM, </a:t>
            </a:r>
          </a:p>
          <a:p>
            <a:r>
              <a:rPr lang="en-US" dirty="0">
                <a:solidFill>
                  <a:schemeClr val="accent1"/>
                </a:solidFill>
              </a:rPr>
              <a:t>ARM's </a:t>
            </a:r>
            <a:r>
              <a:rPr lang="en-US" dirty="0"/>
              <a:t>consistent iteration, comprehensive ecosystem, and wide range of options give it a </a:t>
            </a:r>
            <a:r>
              <a:rPr lang="en-US" dirty="0">
                <a:solidFill>
                  <a:schemeClr val="accent1"/>
                </a:solidFill>
              </a:rPr>
              <a:t>notable performance advantage</a:t>
            </a:r>
            <a:r>
              <a:rPr lang="en-US" dirty="0"/>
              <a:t>. </a:t>
            </a:r>
          </a:p>
          <a:p>
            <a:r>
              <a:rPr lang="en-US" dirty="0"/>
              <a:t>However, </a:t>
            </a:r>
            <a:r>
              <a:rPr lang="en-US" dirty="0">
                <a:solidFill>
                  <a:schemeClr val="accent1"/>
                </a:solidFill>
              </a:rPr>
              <a:t>RISC-V's </a:t>
            </a:r>
            <a:r>
              <a:rPr lang="en-US" dirty="0"/>
              <a:t>modular nature and customization potential hold promise for specific use cases. The ongoing efforts of RISC-V proponents to </a:t>
            </a:r>
            <a:r>
              <a:rPr lang="en-US" dirty="0">
                <a:solidFill>
                  <a:schemeClr val="accent1"/>
                </a:solidFill>
              </a:rPr>
              <a:t>narrow the performance gap will be a crucial factor </a:t>
            </a:r>
            <a:r>
              <a:rPr lang="en-US" dirty="0"/>
              <a:t>in determining how well RISC-V can match ARM's established performance standards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829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4762-AACD-78D3-ECB4-159337BA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vs RISC V : Power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9B61D-C204-38D3-4680-EC052059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ARM's</a:t>
            </a:r>
            <a:r>
              <a:rPr lang="en-US" dirty="0"/>
              <a:t> refined power management techniques and specialized cores give it a </a:t>
            </a:r>
            <a:r>
              <a:rPr lang="en-US" dirty="0">
                <a:solidFill>
                  <a:schemeClr val="accent1"/>
                </a:solidFill>
              </a:rPr>
              <a:t>major advantage in power efficiency</a:t>
            </a:r>
            <a:r>
              <a:rPr lang="en-US" dirty="0"/>
              <a:t>. </a:t>
            </a:r>
          </a:p>
          <a:p>
            <a:r>
              <a:rPr lang="en-US" dirty="0"/>
              <a:t>While </a:t>
            </a:r>
            <a:r>
              <a:rPr lang="en-US" dirty="0">
                <a:solidFill>
                  <a:schemeClr val="accent1"/>
                </a:solidFill>
              </a:rPr>
              <a:t>RISC-V</a:t>
            </a:r>
            <a:r>
              <a:rPr lang="en-US" dirty="0"/>
              <a:t> holds promise due to its </a:t>
            </a:r>
            <a:r>
              <a:rPr lang="en-US" dirty="0">
                <a:solidFill>
                  <a:schemeClr val="accent1"/>
                </a:solidFill>
              </a:rPr>
              <a:t>customization potential</a:t>
            </a:r>
            <a:r>
              <a:rPr lang="en-US" dirty="0"/>
              <a:t>, its open nature requires a more extensive investment of time and resources to </a:t>
            </a:r>
            <a:r>
              <a:rPr lang="en-US" dirty="0">
                <a:solidFill>
                  <a:schemeClr val="accent1"/>
                </a:solidFill>
              </a:rPr>
              <a:t>fully harness its energy-saving capabilities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628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0D620-0E7D-599D-E956-9D2DD8D9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AB36-C4DF-52E8-C628-319CCEB21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RISC-V architecture is based on the RISC principles (as compared to CISC), which emphasize a small, simple, and efficient instruction set. </a:t>
            </a:r>
          </a:p>
          <a:p>
            <a:pPr marL="457200" lvl="1" indent="0">
              <a:buNone/>
            </a:pPr>
            <a:r>
              <a:rPr lang="en-US" dirty="0"/>
              <a:t>The key architectural features of RISC-V include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load-store architecture </a:t>
            </a:r>
          </a:p>
          <a:p>
            <a:pPr lvl="1"/>
            <a:r>
              <a:rPr lang="en-US" dirty="0"/>
              <a:t>fixed-length </a:t>
            </a:r>
            <a:r>
              <a:rPr lang="en-US" dirty="0">
                <a:solidFill>
                  <a:schemeClr val="accent1"/>
                </a:solidFill>
              </a:rPr>
              <a:t>32-bit</a:t>
            </a:r>
            <a:r>
              <a:rPr lang="en-US" dirty="0"/>
              <a:t> instruction format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small</a:t>
            </a:r>
            <a:r>
              <a:rPr lang="en-US" dirty="0"/>
              <a:t> number of general-purpose registers </a:t>
            </a:r>
          </a:p>
          <a:p>
            <a:pPr lvl="1"/>
            <a:r>
              <a:rPr lang="en-US" dirty="0"/>
              <a:t>RISC-V supports various integer instruction set extensions, such as </a:t>
            </a:r>
            <a:r>
              <a:rPr lang="en-US" dirty="0">
                <a:solidFill>
                  <a:schemeClr val="accent1"/>
                </a:solidFill>
              </a:rPr>
              <a:t>RV32I</a:t>
            </a:r>
            <a:r>
              <a:rPr lang="en-US" dirty="0"/>
              <a:t> (32-bit), </a:t>
            </a:r>
            <a:r>
              <a:rPr lang="en-US" dirty="0">
                <a:solidFill>
                  <a:schemeClr val="accent1"/>
                </a:solidFill>
              </a:rPr>
              <a:t>RV64I</a:t>
            </a:r>
            <a:r>
              <a:rPr lang="en-US" dirty="0"/>
              <a:t> (64-bit), and </a:t>
            </a:r>
            <a:r>
              <a:rPr lang="en-US" dirty="0">
                <a:solidFill>
                  <a:schemeClr val="accent1"/>
                </a:solidFill>
              </a:rPr>
              <a:t>RV128I</a:t>
            </a:r>
            <a:r>
              <a:rPr lang="en-US" dirty="0"/>
              <a:t> (128-bit), which define the base integer instruction set for different address space sizes.</a:t>
            </a:r>
          </a:p>
          <a:p>
            <a:pPr lvl="1"/>
            <a:r>
              <a:rPr lang="en-US" dirty="0"/>
              <a:t>RISC-V utilizes </a:t>
            </a:r>
            <a:r>
              <a:rPr lang="en-US" dirty="0">
                <a:solidFill>
                  <a:schemeClr val="accent1"/>
                </a:solidFill>
              </a:rPr>
              <a:t>little-endian</a:t>
            </a:r>
            <a:r>
              <a:rPr lang="en-US" dirty="0"/>
              <a:t> byte ordering within the memory system, implying that the smallest significant byte of multi-byte data is stored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282271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2235-A262-CADC-B1CD-F6F08E5BB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76" y="365125"/>
            <a:ext cx="10693924" cy="1325563"/>
          </a:xfrm>
        </p:spPr>
        <p:txBody>
          <a:bodyPr/>
          <a:lstStyle/>
          <a:p>
            <a:r>
              <a:rPr lang="en-US" dirty="0"/>
              <a:t>RISC V Architecture: Modularity &amp; Extensibility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CB4D3-374C-8508-E62B-311AD243A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defining characteristics of RISC-V is its </a:t>
            </a:r>
            <a:r>
              <a:rPr lang="en-US" dirty="0">
                <a:solidFill>
                  <a:schemeClr val="accent1"/>
                </a:solidFill>
              </a:rPr>
              <a:t>modularity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extensibility</a:t>
            </a:r>
            <a:r>
              <a:rPr lang="en-US" dirty="0"/>
              <a:t>. </a:t>
            </a:r>
          </a:p>
          <a:p>
            <a:r>
              <a:rPr lang="en-US" dirty="0"/>
              <a:t>The ISA is designed to be easily </a:t>
            </a:r>
            <a:r>
              <a:rPr lang="en-US" dirty="0">
                <a:solidFill>
                  <a:schemeClr val="accent1"/>
                </a:solidFill>
              </a:rPr>
              <a:t>extended</a:t>
            </a:r>
            <a:r>
              <a:rPr lang="en-US" dirty="0"/>
              <a:t> with </a:t>
            </a:r>
            <a:r>
              <a:rPr lang="en-US" dirty="0">
                <a:solidFill>
                  <a:schemeClr val="accent1"/>
                </a:solidFill>
              </a:rPr>
              <a:t>custom instructions </a:t>
            </a:r>
            <a:r>
              <a:rPr lang="en-US" dirty="0"/>
              <a:t>and </a:t>
            </a:r>
            <a:r>
              <a:rPr lang="en-US" dirty="0">
                <a:solidFill>
                  <a:schemeClr val="accent1"/>
                </a:solidFill>
              </a:rPr>
              <a:t>coprocessors</a:t>
            </a:r>
            <a:r>
              <a:rPr lang="en-US" dirty="0"/>
              <a:t>, allowing for </a:t>
            </a:r>
            <a:r>
              <a:rPr lang="en-US" dirty="0">
                <a:solidFill>
                  <a:schemeClr val="accent1"/>
                </a:solidFill>
              </a:rPr>
              <a:t>tailored</a:t>
            </a:r>
            <a:r>
              <a:rPr lang="en-US" dirty="0"/>
              <a:t> implementations that meet specific application requirements. </a:t>
            </a:r>
          </a:p>
          <a:p>
            <a:r>
              <a:rPr lang="en-US" dirty="0"/>
              <a:t>This flexibility is achieved through a modular design, where the base ISA can be combined with optional standard extensions, such as the </a:t>
            </a:r>
            <a:r>
              <a:rPr lang="en-US" dirty="0">
                <a:solidFill>
                  <a:schemeClr val="accent1"/>
                </a:solidFill>
              </a:rPr>
              <a:t>M</a:t>
            </a:r>
            <a:r>
              <a:rPr lang="en-US" dirty="0"/>
              <a:t> extension for integer multiplication and division, the 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dirty="0"/>
              <a:t> extension for atomic operations, and the </a:t>
            </a:r>
            <a:r>
              <a:rPr lang="en-US" dirty="0">
                <a:solidFill>
                  <a:schemeClr val="accent1"/>
                </a:solidFill>
              </a:rPr>
              <a:t>F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dirty="0"/>
              <a:t> extensions for single- and double-precision floating-point arithmetic.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4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5443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0" dirty="0"/>
              <a:t>Standard</a:t>
            </a:r>
            <a:r>
              <a:rPr spc="204" dirty="0"/>
              <a:t> </a:t>
            </a:r>
            <a:r>
              <a:rPr spc="220" dirty="0"/>
              <a:t>extensions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0212" y="2465069"/>
            <a:ext cx="6661784" cy="3012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buChar char="•"/>
              <a:tabLst>
                <a:tab pos="327025" algn="l"/>
              </a:tabLst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Standard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25" dirty="0">
                <a:solidFill>
                  <a:srgbClr val="333333"/>
                </a:solidFill>
                <a:latin typeface="Cambria"/>
                <a:cs typeface="Cambria"/>
              </a:rPr>
              <a:t>RISC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encoding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fixed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32-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bit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</a:t>
            </a:r>
            <a:r>
              <a:rPr sz="2800" spc="2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format</a:t>
            </a:r>
            <a:endParaRPr sz="2800">
              <a:latin typeface="Cambria"/>
              <a:cs typeface="Cambria"/>
            </a:endParaRPr>
          </a:p>
          <a:p>
            <a:pPr marL="12700" marR="12065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“C”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extension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(compressed </a:t>
            </a:r>
            <a:r>
              <a:rPr sz="2800" spc="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extension)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offers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shorter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333333"/>
                </a:solidFill>
                <a:latin typeface="Cambria"/>
                <a:cs typeface="Cambria"/>
              </a:rPr>
              <a:t>16-bit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versions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common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intermixed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32-bit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instructions)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444" y="1964564"/>
            <a:ext cx="9244965" cy="4326255"/>
            <a:chOff x="2917444" y="1964564"/>
            <a:chExt cx="9244965" cy="43262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99147" y="1964564"/>
              <a:ext cx="5262884" cy="43259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17444" y="3700526"/>
              <a:ext cx="4801235" cy="2094864"/>
            </a:xfrm>
            <a:custGeom>
              <a:avLst/>
              <a:gdLst/>
              <a:ahLst/>
              <a:cxnLst/>
              <a:rect l="l" t="t" r="r" b="b"/>
              <a:pathLst>
                <a:path w="4801234" h="2094864">
                  <a:moveTo>
                    <a:pt x="4728275" y="2065763"/>
                  </a:moveTo>
                  <a:lnTo>
                    <a:pt x="4715636" y="2094864"/>
                  </a:lnTo>
                  <a:lnTo>
                    <a:pt x="4800727" y="2090280"/>
                  </a:lnTo>
                  <a:lnTo>
                    <a:pt x="4784408" y="2070811"/>
                  </a:lnTo>
                  <a:lnTo>
                    <a:pt x="4739894" y="2070811"/>
                  </a:lnTo>
                  <a:lnTo>
                    <a:pt x="4728275" y="2065763"/>
                  </a:lnTo>
                  <a:close/>
                </a:path>
                <a:path w="4801234" h="2094864">
                  <a:moveTo>
                    <a:pt x="4733337" y="2054109"/>
                  </a:moveTo>
                  <a:lnTo>
                    <a:pt x="4728275" y="2065763"/>
                  </a:lnTo>
                  <a:lnTo>
                    <a:pt x="4739894" y="2070811"/>
                  </a:lnTo>
                  <a:lnTo>
                    <a:pt x="4744974" y="2059165"/>
                  </a:lnTo>
                  <a:lnTo>
                    <a:pt x="4733337" y="2054109"/>
                  </a:lnTo>
                  <a:close/>
                </a:path>
                <a:path w="4801234" h="2094864">
                  <a:moveTo>
                    <a:pt x="4745989" y="2024976"/>
                  </a:moveTo>
                  <a:lnTo>
                    <a:pt x="4733337" y="2054109"/>
                  </a:lnTo>
                  <a:lnTo>
                    <a:pt x="4744974" y="2059165"/>
                  </a:lnTo>
                  <a:lnTo>
                    <a:pt x="4739894" y="2070811"/>
                  </a:lnTo>
                  <a:lnTo>
                    <a:pt x="4784408" y="2070811"/>
                  </a:lnTo>
                  <a:lnTo>
                    <a:pt x="4745989" y="2024976"/>
                  </a:lnTo>
                  <a:close/>
                </a:path>
                <a:path w="4801234" h="2094864">
                  <a:moveTo>
                    <a:pt x="5079" y="0"/>
                  </a:moveTo>
                  <a:lnTo>
                    <a:pt x="0" y="11684"/>
                  </a:lnTo>
                  <a:lnTo>
                    <a:pt x="4728275" y="2065763"/>
                  </a:lnTo>
                  <a:lnTo>
                    <a:pt x="4733337" y="2054109"/>
                  </a:lnTo>
                  <a:lnTo>
                    <a:pt x="5079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7471" y="6322872"/>
            <a:ext cx="625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Do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not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confuse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extension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with</a:t>
            </a:r>
            <a:r>
              <a:rPr sz="18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285" dirty="0">
                <a:solidFill>
                  <a:srgbClr val="005392"/>
                </a:solidFill>
                <a:latin typeface="Cambria"/>
                <a:cs typeface="Cambria"/>
              </a:rPr>
              <a:t>C</a:t>
            </a:r>
            <a:r>
              <a:rPr sz="1800" spc="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65" dirty="0">
                <a:solidFill>
                  <a:srgbClr val="005392"/>
                </a:solidFill>
                <a:latin typeface="Cambria"/>
                <a:cs typeface="Cambria"/>
              </a:rPr>
              <a:t>programming</a:t>
            </a:r>
            <a:r>
              <a:rPr sz="1800" spc="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005392"/>
                </a:solidFill>
                <a:latin typeface="Cambria"/>
                <a:cs typeface="Cambria"/>
              </a:rPr>
              <a:t>language!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59AC-692B-DD44-6B86-3DA78E6D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4414" cy="1325563"/>
          </a:xfrm>
        </p:spPr>
        <p:txBody>
          <a:bodyPr/>
          <a:lstStyle/>
          <a:p>
            <a:r>
              <a:rPr lang="en-US" dirty="0"/>
              <a:t>RISC V Architecture: Compressed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EA57-E33A-384C-E0D9-45FBFEAE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Compared to ARM’s Thumb instruction set, RISC-V also supports a </a:t>
            </a:r>
            <a:r>
              <a:rPr lang="en-US" dirty="0">
                <a:solidFill>
                  <a:schemeClr val="accent1"/>
                </a:solidFill>
              </a:rPr>
              <a:t>compressed instruction </a:t>
            </a:r>
            <a:r>
              <a:rPr lang="en-US" dirty="0"/>
              <a:t>set extension called </a:t>
            </a:r>
            <a:r>
              <a:rPr lang="en-US" dirty="0">
                <a:solidFill>
                  <a:schemeClr val="accent1"/>
                </a:solidFill>
              </a:rPr>
              <a:t>RV32C</a:t>
            </a:r>
            <a:r>
              <a:rPr lang="en-US" dirty="0"/>
              <a:t> (or RV64C for 64-bit), which provides </a:t>
            </a:r>
            <a:r>
              <a:rPr lang="en-US" dirty="0">
                <a:solidFill>
                  <a:schemeClr val="accent1"/>
                </a:solidFill>
              </a:rPr>
              <a:t>16-bit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compressed</a:t>
            </a:r>
            <a:r>
              <a:rPr lang="en-US" dirty="0"/>
              <a:t> instructions that can be mixed with the standard 32-bit instructions. </a:t>
            </a:r>
          </a:p>
          <a:p>
            <a:r>
              <a:rPr lang="en-US" dirty="0"/>
              <a:t>This feature helps </a:t>
            </a:r>
            <a:r>
              <a:rPr lang="en-US" dirty="0">
                <a:solidFill>
                  <a:schemeClr val="accent1"/>
                </a:solidFill>
              </a:rPr>
              <a:t>reduce code size and improve energy efficiency</a:t>
            </a:r>
            <a:r>
              <a:rPr lang="en-US" dirty="0"/>
              <a:t>, making RISC-V particularly suitable for embedded systems and low-power applications.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A3E3F-3769-0AA9-D95A-9D6CC426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94" y="5091113"/>
            <a:ext cx="73437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837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8275" marR="5080">
              <a:lnSpc>
                <a:spcPts val="4320"/>
              </a:lnSpc>
              <a:spcBef>
                <a:spcPts val="640"/>
              </a:spcBef>
            </a:pPr>
            <a:r>
              <a:rPr spc="-75" dirty="0"/>
              <a:t>2</a:t>
            </a:r>
            <a:r>
              <a:rPr spc="-70" dirty="0"/>
              <a:t> </a:t>
            </a:r>
            <a:r>
              <a:rPr spc="240" dirty="0"/>
              <a:t>Versions </a:t>
            </a:r>
            <a:r>
              <a:rPr spc="204" dirty="0"/>
              <a:t>of </a:t>
            </a:r>
            <a:r>
              <a:rPr spc="480" dirty="0"/>
              <a:t>RISC-V </a:t>
            </a:r>
            <a:r>
              <a:rPr spc="170" dirty="0"/>
              <a:t>(based </a:t>
            </a:r>
            <a:r>
              <a:rPr spc="240" dirty="0"/>
              <a:t>on </a:t>
            </a:r>
            <a:r>
              <a:rPr spc="245" dirty="0"/>
              <a:t> </a:t>
            </a:r>
            <a:r>
              <a:rPr spc="295" dirty="0"/>
              <a:t>maximum</a:t>
            </a:r>
            <a:r>
              <a:rPr spc="254" dirty="0"/>
              <a:t> </a:t>
            </a:r>
            <a:r>
              <a:rPr spc="285" dirty="0"/>
              <a:t>width</a:t>
            </a:r>
            <a:r>
              <a:rPr spc="260" dirty="0"/>
              <a:t> </a:t>
            </a:r>
            <a:r>
              <a:rPr spc="204" dirty="0"/>
              <a:t>of</a:t>
            </a:r>
            <a:r>
              <a:rPr spc="260" dirty="0"/>
              <a:t> </a:t>
            </a:r>
            <a:r>
              <a:rPr spc="210" dirty="0"/>
              <a:t>registers</a:t>
            </a:r>
            <a:r>
              <a:rPr spc="254" dirty="0"/>
              <a:t> </a:t>
            </a:r>
            <a:r>
              <a:rPr spc="204" dirty="0"/>
              <a:t>supported)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97506"/>
            <a:ext cx="6746875" cy="271081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407670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(RV32):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ts val="3030"/>
              </a:lnSpc>
              <a:spcBef>
                <a:spcPts val="994"/>
              </a:spcBef>
              <a:buAutoNum type="arabicPeriod"/>
              <a:tabLst>
                <a:tab pos="408305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(RV64):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max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width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4" dirty="0">
                <a:solidFill>
                  <a:srgbClr val="333333"/>
                </a:solidFill>
                <a:latin typeface="Cambria"/>
                <a:cs typeface="Cambria"/>
              </a:rPr>
              <a:t>(XLEN)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64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bits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RV64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supports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RV32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also.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versions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have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registers.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092446"/>
            <a:ext cx="7209790" cy="79311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>
              <a:lnSpc>
                <a:spcPct val="80000"/>
              </a:lnSpc>
              <a:spcBef>
                <a:spcPts val="765"/>
              </a:spcBef>
            </a:pP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each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chemeClr val="accent1"/>
                </a:solidFill>
                <a:latin typeface="Cambria"/>
                <a:cs typeface="Cambria"/>
              </a:rPr>
              <a:t>instruction</a:t>
            </a:r>
            <a:r>
              <a:rPr sz="2800" spc="21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chemeClr val="accent1"/>
                </a:solidFill>
                <a:latin typeface="Cambria"/>
                <a:cs typeface="Cambria"/>
              </a:rPr>
              <a:t>is</a:t>
            </a:r>
            <a:r>
              <a:rPr sz="2800" spc="16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chemeClr val="accent1"/>
                </a:solidFill>
                <a:latin typeface="Cambria"/>
                <a:cs typeface="Cambria"/>
              </a:rPr>
              <a:t>encoded </a:t>
            </a:r>
            <a:r>
              <a:rPr sz="2800" spc="-60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chemeClr val="accent1"/>
                </a:solidFill>
                <a:latin typeface="Cambria"/>
                <a:cs typeface="Cambria"/>
              </a:rPr>
              <a:t>into</a:t>
            </a:r>
            <a:r>
              <a:rPr sz="2800" spc="180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chemeClr val="accent1"/>
                </a:solidFill>
                <a:latin typeface="Cambria"/>
                <a:cs typeface="Cambria"/>
              </a:rPr>
              <a:t>32</a:t>
            </a:r>
            <a:r>
              <a:rPr sz="2800" spc="165" dirty="0">
                <a:solidFill>
                  <a:schemeClr val="accent1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chemeClr val="accent1"/>
                </a:solidFill>
                <a:latin typeface="Cambria"/>
                <a:cs typeface="Cambria"/>
              </a:rPr>
              <a:t>bits.</a:t>
            </a:r>
            <a:endParaRPr sz="2800" dirty="0">
              <a:solidFill>
                <a:schemeClr val="accent1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884409" y="1953259"/>
            <a:ext cx="1092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eg</a:t>
            </a:r>
            <a:r>
              <a:rPr sz="1800" spc="-20" dirty="0">
                <a:solidFill>
                  <a:srgbClr val="001F5F"/>
                </a:solidFill>
                <a:latin typeface="Calibri"/>
                <a:cs typeface="Calibri"/>
              </a:rPr>
              <a:t>i</a:t>
            </a:r>
            <a:r>
              <a:rPr sz="1800" spc="-35" dirty="0">
                <a:solidFill>
                  <a:srgbClr val="001F5F"/>
                </a:solidFill>
                <a:latin typeface="Calibri"/>
                <a:cs typeface="Calibri"/>
              </a:rPr>
              <a:t>s</a:t>
            </a:r>
            <a:r>
              <a:rPr sz="1800" spc="-40" dirty="0">
                <a:solidFill>
                  <a:srgbClr val="001F5F"/>
                </a:solidFill>
                <a:latin typeface="Calibri"/>
                <a:cs typeface="Calibri"/>
              </a:rPr>
              <a:t>t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r</a:t>
            </a:r>
            <a:r>
              <a:rPr sz="1800" spc="-7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01F5F"/>
                </a:solidFill>
                <a:latin typeface="Calibri"/>
                <a:cs typeface="Calibri"/>
              </a:rPr>
              <a:t>fi</a:t>
            </a:r>
            <a:r>
              <a:rPr sz="1800" spc="-10" dirty="0">
                <a:solidFill>
                  <a:srgbClr val="001F5F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001F5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90557" y="2492629"/>
          <a:ext cx="2174875" cy="2869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3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59892">
                <a:tc>
                  <a:txBody>
                    <a:bodyPr/>
                    <a:lstStyle/>
                    <a:p>
                      <a:pPr marL="56642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32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600" spc="-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2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600" spc="-7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5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600" spc="-3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V3</a:t>
                      </a:r>
                      <a:r>
                        <a:rPr sz="1600" dirty="0">
                          <a:solidFill>
                            <a:srgbClr val="001F5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216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4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64-bit</a:t>
                      </a:r>
                      <a:r>
                        <a:rPr sz="1400" spc="-1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-2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RV64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33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AE1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584940" y="4563617"/>
            <a:ext cx="330200" cy="2362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380"/>
              </a:lnSpc>
            </a:pPr>
            <a:r>
              <a:rPr sz="2400" dirty="0">
                <a:solidFill>
                  <a:srgbClr val="001F5F"/>
                </a:solidFill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559031" y="2460701"/>
            <a:ext cx="217170" cy="15011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80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x0  x1  x2  x3  x4  x5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59031" y="5093334"/>
            <a:ext cx="317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x</a:t>
            </a:r>
            <a:r>
              <a:rPr sz="1600" spc="-25" dirty="0">
                <a:solidFill>
                  <a:srgbClr val="001F5F"/>
                </a:solidFill>
                <a:latin typeface="Calibri"/>
                <a:cs typeface="Calibri"/>
              </a:rPr>
              <a:t>3</a:t>
            </a:r>
            <a:r>
              <a:rPr sz="1600" spc="-5" dirty="0">
                <a:solidFill>
                  <a:srgbClr val="001F5F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10116" y="4840223"/>
            <a:ext cx="2168525" cy="76200"/>
            <a:chOff x="9310116" y="4840223"/>
            <a:chExt cx="2168525" cy="7620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0116" y="4840223"/>
              <a:ext cx="165130" cy="762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513443" y="4871973"/>
              <a:ext cx="1778635" cy="12700"/>
            </a:xfrm>
            <a:custGeom>
              <a:avLst/>
              <a:gdLst/>
              <a:ahLst/>
              <a:cxnLst/>
              <a:rect l="l" t="t" r="r" b="b"/>
              <a:pathLst>
                <a:path w="1778634" h="12700">
                  <a:moveTo>
                    <a:pt x="101625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01625" y="12700"/>
                  </a:lnTo>
                  <a:lnTo>
                    <a:pt x="101625" y="0"/>
                  </a:lnTo>
                  <a:close/>
                </a:path>
                <a:path w="1778634" h="12700">
                  <a:moveTo>
                    <a:pt x="241325" y="0"/>
                  </a:moveTo>
                  <a:lnTo>
                    <a:pt x="139700" y="0"/>
                  </a:lnTo>
                  <a:lnTo>
                    <a:pt x="139700" y="12700"/>
                  </a:lnTo>
                  <a:lnTo>
                    <a:pt x="241325" y="12700"/>
                  </a:lnTo>
                  <a:lnTo>
                    <a:pt x="241325" y="0"/>
                  </a:lnTo>
                  <a:close/>
                </a:path>
                <a:path w="1778634" h="12700">
                  <a:moveTo>
                    <a:pt x="381025" y="0"/>
                  </a:moveTo>
                  <a:lnTo>
                    <a:pt x="279400" y="0"/>
                  </a:lnTo>
                  <a:lnTo>
                    <a:pt x="279400" y="12700"/>
                  </a:lnTo>
                  <a:lnTo>
                    <a:pt x="381025" y="12700"/>
                  </a:lnTo>
                  <a:lnTo>
                    <a:pt x="381025" y="0"/>
                  </a:lnTo>
                  <a:close/>
                </a:path>
                <a:path w="1778634" h="12700">
                  <a:moveTo>
                    <a:pt x="520852" y="0"/>
                  </a:moveTo>
                  <a:lnTo>
                    <a:pt x="419227" y="0"/>
                  </a:lnTo>
                  <a:lnTo>
                    <a:pt x="419227" y="12700"/>
                  </a:lnTo>
                  <a:lnTo>
                    <a:pt x="520852" y="12700"/>
                  </a:lnTo>
                  <a:lnTo>
                    <a:pt x="520852" y="0"/>
                  </a:lnTo>
                  <a:close/>
                </a:path>
                <a:path w="1778634" h="12700">
                  <a:moveTo>
                    <a:pt x="660552" y="0"/>
                  </a:moveTo>
                  <a:lnTo>
                    <a:pt x="558927" y="0"/>
                  </a:lnTo>
                  <a:lnTo>
                    <a:pt x="558927" y="12700"/>
                  </a:lnTo>
                  <a:lnTo>
                    <a:pt x="660552" y="12700"/>
                  </a:lnTo>
                  <a:lnTo>
                    <a:pt x="660552" y="0"/>
                  </a:lnTo>
                  <a:close/>
                </a:path>
                <a:path w="1778634" h="12700">
                  <a:moveTo>
                    <a:pt x="800252" y="0"/>
                  </a:moveTo>
                  <a:lnTo>
                    <a:pt x="698627" y="0"/>
                  </a:lnTo>
                  <a:lnTo>
                    <a:pt x="698627" y="12700"/>
                  </a:lnTo>
                  <a:lnTo>
                    <a:pt x="800252" y="12700"/>
                  </a:lnTo>
                  <a:lnTo>
                    <a:pt x="800252" y="0"/>
                  </a:lnTo>
                  <a:close/>
                </a:path>
                <a:path w="1778634" h="12700">
                  <a:moveTo>
                    <a:pt x="940079" y="0"/>
                  </a:moveTo>
                  <a:lnTo>
                    <a:pt x="838454" y="0"/>
                  </a:lnTo>
                  <a:lnTo>
                    <a:pt x="838454" y="12700"/>
                  </a:lnTo>
                  <a:lnTo>
                    <a:pt x="940079" y="12700"/>
                  </a:lnTo>
                  <a:lnTo>
                    <a:pt x="940079" y="0"/>
                  </a:lnTo>
                  <a:close/>
                </a:path>
                <a:path w="1778634" h="12700">
                  <a:moveTo>
                    <a:pt x="1079779" y="0"/>
                  </a:moveTo>
                  <a:lnTo>
                    <a:pt x="978154" y="0"/>
                  </a:lnTo>
                  <a:lnTo>
                    <a:pt x="978154" y="12700"/>
                  </a:lnTo>
                  <a:lnTo>
                    <a:pt x="1079779" y="12700"/>
                  </a:lnTo>
                  <a:lnTo>
                    <a:pt x="1079779" y="0"/>
                  </a:lnTo>
                  <a:close/>
                </a:path>
                <a:path w="1778634" h="12700">
                  <a:moveTo>
                    <a:pt x="1219606" y="0"/>
                  </a:moveTo>
                  <a:lnTo>
                    <a:pt x="1117981" y="0"/>
                  </a:lnTo>
                  <a:lnTo>
                    <a:pt x="1117981" y="12700"/>
                  </a:lnTo>
                  <a:lnTo>
                    <a:pt x="1219606" y="12700"/>
                  </a:lnTo>
                  <a:lnTo>
                    <a:pt x="1219606" y="0"/>
                  </a:lnTo>
                  <a:close/>
                </a:path>
                <a:path w="1778634" h="12700">
                  <a:moveTo>
                    <a:pt x="1359306" y="0"/>
                  </a:moveTo>
                  <a:lnTo>
                    <a:pt x="1257681" y="0"/>
                  </a:lnTo>
                  <a:lnTo>
                    <a:pt x="1257681" y="12700"/>
                  </a:lnTo>
                  <a:lnTo>
                    <a:pt x="1359306" y="12700"/>
                  </a:lnTo>
                  <a:lnTo>
                    <a:pt x="1359306" y="0"/>
                  </a:lnTo>
                  <a:close/>
                </a:path>
                <a:path w="1778634" h="12700">
                  <a:moveTo>
                    <a:pt x="1499006" y="0"/>
                  </a:moveTo>
                  <a:lnTo>
                    <a:pt x="1397381" y="0"/>
                  </a:lnTo>
                  <a:lnTo>
                    <a:pt x="1397381" y="12700"/>
                  </a:lnTo>
                  <a:lnTo>
                    <a:pt x="1499006" y="12700"/>
                  </a:lnTo>
                  <a:lnTo>
                    <a:pt x="1499006" y="0"/>
                  </a:lnTo>
                  <a:close/>
                </a:path>
                <a:path w="1778634" h="12700">
                  <a:moveTo>
                    <a:pt x="1638833" y="0"/>
                  </a:moveTo>
                  <a:lnTo>
                    <a:pt x="1537208" y="0"/>
                  </a:lnTo>
                  <a:lnTo>
                    <a:pt x="1537208" y="12700"/>
                  </a:lnTo>
                  <a:lnTo>
                    <a:pt x="1638833" y="12700"/>
                  </a:lnTo>
                  <a:lnTo>
                    <a:pt x="1638833" y="0"/>
                  </a:lnTo>
                  <a:close/>
                </a:path>
                <a:path w="1778634" h="12700">
                  <a:moveTo>
                    <a:pt x="1778533" y="0"/>
                  </a:moveTo>
                  <a:lnTo>
                    <a:pt x="1676908" y="0"/>
                  </a:lnTo>
                  <a:lnTo>
                    <a:pt x="1676908" y="12700"/>
                  </a:lnTo>
                  <a:lnTo>
                    <a:pt x="1778533" y="12700"/>
                  </a:lnTo>
                  <a:lnTo>
                    <a:pt x="17785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30178" y="4840223"/>
              <a:ext cx="148463" cy="762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7E9C-4E47-ECF3-2CDE-C631650B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 V Architecture: Privilege levels &amp;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98B62-F49A-C2F0-4D0E-752A92F2E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RISC-V Privileged Architecture Specification defines three privilege levels: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machine mode (M-mode),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supervisor mode (S-mode),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user mode (U-mode).</a:t>
            </a:r>
          </a:p>
          <a:p>
            <a:r>
              <a:rPr lang="en-US" dirty="0"/>
              <a:t> These </a:t>
            </a:r>
            <a:r>
              <a:rPr lang="en-US" dirty="0">
                <a:solidFill>
                  <a:schemeClr val="accent1"/>
                </a:solidFill>
              </a:rPr>
              <a:t>privilege</a:t>
            </a:r>
            <a:r>
              <a:rPr lang="en-US" dirty="0"/>
              <a:t> levels provide a mechanism for </a:t>
            </a:r>
            <a:r>
              <a:rPr lang="en-US" dirty="0">
                <a:solidFill>
                  <a:schemeClr val="accent1"/>
                </a:solidFill>
              </a:rPr>
              <a:t>isolating</a:t>
            </a:r>
            <a:r>
              <a:rPr lang="en-US" dirty="0"/>
              <a:t> the </a:t>
            </a:r>
            <a:r>
              <a:rPr lang="en-US" dirty="0">
                <a:solidFill>
                  <a:schemeClr val="accent1"/>
                </a:solidFill>
              </a:rPr>
              <a:t>operating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system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kernel</a:t>
            </a:r>
            <a:r>
              <a:rPr lang="en-US" dirty="0"/>
              <a:t>, hypervisors, and </a:t>
            </a:r>
            <a:r>
              <a:rPr lang="en-US" dirty="0">
                <a:solidFill>
                  <a:schemeClr val="accent1"/>
                </a:solidFill>
              </a:rPr>
              <a:t>user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applications</a:t>
            </a:r>
            <a:r>
              <a:rPr lang="en-US" dirty="0"/>
              <a:t>, ensuring system </a:t>
            </a:r>
            <a:r>
              <a:rPr lang="en-US" dirty="0">
                <a:solidFill>
                  <a:schemeClr val="accent1"/>
                </a:solidFill>
              </a:rPr>
              <a:t>security</a:t>
            </a:r>
            <a:r>
              <a:rPr lang="en-US" dirty="0"/>
              <a:t> and </a:t>
            </a:r>
            <a:r>
              <a:rPr lang="en-US" dirty="0">
                <a:solidFill>
                  <a:schemeClr val="accent1"/>
                </a:solidFill>
              </a:rPr>
              <a:t>stability</a:t>
            </a:r>
            <a:r>
              <a:rPr lang="en-US" dirty="0"/>
              <a:t>. </a:t>
            </a:r>
          </a:p>
          <a:p>
            <a:r>
              <a:rPr lang="en-US" dirty="0"/>
              <a:t>RISC-V also supports a </a:t>
            </a:r>
            <a:r>
              <a:rPr lang="en-US" dirty="0">
                <a:solidFill>
                  <a:schemeClr val="accent1"/>
                </a:solidFill>
              </a:rPr>
              <a:t>virtual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memory</a:t>
            </a:r>
            <a:r>
              <a:rPr lang="en-US" dirty="0"/>
              <a:t> system based on a multi-level page table scheme, enabling efficient memory management and protection.</a:t>
            </a:r>
          </a:p>
        </p:txBody>
      </p:sp>
    </p:spTree>
    <p:extLst>
      <p:ext uri="{BB962C8B-B14F-4D97-AF65-F5344CB8AC3E}">
        <p14:creationId xmlns:p14="http://schemas.microsoft.com/office/powerpoint/2010/main" val="260605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8D16630-D0CA-061D-80A3-821F7132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10515600" cy="1325563"/>
          </a:xfrm>
        </p:spPr>
        <p:txBody>
          <a:bodyPr/>
          <a:lstStyle/>
          <a:p>
            <a:r>
              <a:rPr lang="en-US" altLang="en-US" dirty="0"/>
              <a:t>Eight Great Ideas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B755F63-1B15-AAB9-6D21-158DCFA56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en-US" sz="2400" dirty="0"/>
              <a:t>Design for </a:t>
            </a:r>
            <a:r>
              <a:rPr lang="en-US" altLang="en-US" sz="2400" b="1" i="1" dirty="0"/>
              <a:t>Moore’s Law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Use </a:t>
            </a:r>
            <a:r>
              <a:rPr lang="en-US" altLang="en-US" sz="2400" b="1" i="1" dirty="0"/>
              <a:t>abstraction</a:t>
            </a:r>
            <a:r>
              <a:rPr lang="en-US" altLang="en-US" sz="2400" dirty="0"/>
              <a:t> to simplify design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Make the </a:t>
            </a:r>
            <a:r>
              <a:rPr lang="en-US" altLang="en-US" sz="2400" b="1" i="1" dirty="0"/>
              <a:t>common case fast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parallelism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pipelining</a:t>
            </a:r>
          </a:p>
          <a:p>
            <a:pPr>
              <a:lnSpc>
                <a:spcPct val="150000"/>
              </a:lnSpc>
            </a:pPr>
            <a:r>
              <a:rPr lang="en-US" altLang="en-US" sz="2400" dirty="0"/>
              <a:t>Performance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prediction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Hierarchy</a:t>
            </a:r>
            <a:r>
              <a:rPr lang="en-US" altLang="en-US" sz="2400" dirty="0"/>
              <a:t> of memories</a:t>
            </a:r>
          </a:p>
          <a:p>
            <a:pPr>
              <a:lnSpc>
                <a:spcPct val="150000"/>
              </a:lnSpc>
            </a:pPr>
            <a:r>
              <a:rPr lang="en-US" altLang="en-US" sz="2400" b="1" i="1" dirty="0"/>
              <a:t>Dependability</a:t>
            </a:r>
            <a:r>
              <a:rPr lang="en-US" altLang="en-US" sz="2400" dirty="0"/>
              <a:t> </a:t>
            </a:r>
            <a:r>
              <a:rPr lang="en-US" altLang="en-US" sz="2400" i="1" dirty="0"/>
              <a:t>via</a:t>
            </a:r>
            <a:r>
              <a:rPr lang="en-US" altLang="en-US" sz="2400" dirty="0"/>
              <a:t> redundancy</a:t>
            </a:r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EC9E5C81-98DB-BC74-91BA-0917E084E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112838"/>
            <a:ext cx="6477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7">
            <a:extLst>
              <a:ext uri="{FF2B5EF4-FFF2-40B4-BE49-F238E27FC236}">
                <a16:creationId xmlns:a16="http://schemas.microsoft.com/office/drawing/2014/main" id="{639B8DF0-4FEF-4868-15C0-31ACC953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438" y="1760538"/>
            <a:ext cx="576262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8">
            <a:extLst>
              <a:ext uri="{FF2B5EF4-FFF2-40B4-BE49-F238E27FC236}">
                <a16:creationId xmlns:a16="http://schemas.microsoft.com/office/drawing/2014/main" id="{7C195FC9-D46E-DCBB-B8FD-768483A2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350" y="2389188"/>
            <a:ext cx="858838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9">
            <a:extLst>
              <a:ext uri="{FF2B5EF4-FFF2-40B4-BE49-F238E27FC236}">
                <a16:creationId xmlns:a16="http://schemas.microsoft.com/office/drawing/2014/main" id="{FF455D1F-F946-F965-BDF5-1435CFFF6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0" y="2997200"/>
            <a:ext cx="719138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>
            <a:extLst>
              <a:ext uri="{FF2B5EF4-FFF2-40B4-BE49-F238E27FC236}">
                <a16:creationId xmlns:a16="http://schemas.microsoft.com/office/drawing/2014/main" id="{388B1165-66F8-1E64-4079-459D269C2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900" y="3597276"/>
            <a:ext cx="6985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>
            <a:extLst>
              <a:ext uri="{FF2B5EF4-FFF2-40B4-BE49-F238E27FC236}">
                <a16:creationId xmlns:a16="http://schemas.microsoft.com/office/drawing/2014/main" id="{9CD2FBEB-AD95-192A-D91C-F82234076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113" y="4197350"/>
            <a:ext cx="690562" cy="90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8" name="Picture 12">
            <a:extLst>
              <a:ext uri="{FF2B5EF4-FFF2-40B4-BE49-F238E27FC236}">
                <a16:creationId xmlns:a16="http://schemas.microsoft.com/office/drawing/2014/main" id="{E39604EB-807E-3980-5DAF-DD8D57D576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4808538"/>
            <a:ext cx="7874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3">
            <a:extLst>
              <a:ext uri="{FF2B5EF4-FFF2-40B4-BE49-F238E27FC236}">
                <a16:creationId xmlns:a16="http://schemas.microsoft.com/office/drawing/2014/main" id="{B0973A5E-A170-8341-D6B2-5CB3C1C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464" y="5586413"/>
            <a:ext cx="922337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222826"/>
            <a:ext cx="48476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25" dirty="0"/>
              <a:t>Mo</a:t>
            </a:r>
            <a:r>
              <a:rPr spc="-35" dirty="0"/>
              <a:t>d</a:t>
            </a:r>
            <a:r>
              <a:rPr spc="-114"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5247" y="1842262"/>
            <a:ext cx="6623684" cy="40278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3865" marR="1006475" indent="-4318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Specification defines 3 levels of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privilege,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called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B3B3B"/>
              </a:buClr>
              <a:buFont typeface="Arial MT"/>
              <a:buChar char="•"/>
            </a:pPr>
            <a:endParaRPr sz="2850" dirty="0">
              <a:latin typeface="Calibri"/>
              <a:cs typeface="Calibri"/>
            </a:endParaRPr>
          </a:p>
          <a:p>
            <a:pPr marL="443865" marR="490220" indent="-431800">
              <a:lnSpc>
                <a:spcPct val="100000"/>
              </a:lnSpc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Machine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mode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 the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highest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privileged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 and the </a:t>
            </a:r>
            <a:r>
              <a:rPr sz="2000" b="1" spc="-4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only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required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mode</a:t>
            </a:r>
            <a:endParaRPr sz="2000" dirty="0">
              <a:latin typeface="Calibri"/>
              <a:cs typeface="Calibri"/>
            </a:endParaRPr>
          </a:p>
          <a:p>
            <a:pPr marL="1053465" marR="967105" lvl="1" indent="-431800">
              <a:lnSpc>
                <a:spcPct val="100000"/>
              </a:lnSpc>
              <a:buFont typeface="Arial MT"/>
              <a:buChar char="–"/>
              <a:tabLst>
                <a:tab pos="1053465" algn="l"/>
                <a:tab pos="10541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Flexibility</a:t>
            </a:r>
            <a:r>
              <a:rPr sz="20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range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targeted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implementations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from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simple MCUs to 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high-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performance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Application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Processors</a:t>
            </a:r>
            <a:endParaRPr sz="20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2000" dirty="0">
              <a:latin typeface="Calibri"/>
              <a:cs typeface="Calibri"/>
            </a:endParaRPr>
          </a:p>
          <a:p>
            <a:pPr marL="443865" indent="-431800">
              <a:lnSpc>
                <a:spcPct val="100000"/>
              </a:lnSpc>
              <a:spcBef>
                <a:spcPts val="1555"/>
              </a:spcBef>
              <a:buFont typeface="Arial MT"/>
              <a:buChar char="•"/>
              <a:tabLst>
                <a:tab pos="443865" algn="l"/>
                <a:tab pos="4445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Hypervisor, Supervisor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have </a:t>
            </a:r>
            <a:r>
              <a:rPr sz="2000" b="1" spc="-5" dirty="0">
                <a:solidFill>
                  <a:schemeClr val="accent1"/>
                </a:solidFill>
                <a:latin typeface="Calibri"/>
                <a:cs typeface="Calibri"/>
              </a:rPr>
              <a:t>Control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443865">
              <a:lnSpc>
                <a:spcPct val="100000"/>
              </a:lnSpc>
            </a:pP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Status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Registers</a:t>
            </a:r>
            <a:r>
              <a:rPr sz="2000" b="1" spc="-30" dirty="0">
                <a:solidFill>
                  <a:schemeClr val="accent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1"/>
                </a:solidFill>
                <a:latin typeface="Calibri"/>
                <a:cs typeface="Calibri"/>
              </a:rPr>
              <a:t>(CSRs)</a:t>
            </a:r>
            <a:endParaRPr sz="2000" dirty="0">
              <a:solidFill>
                <a:schemeClr val="accent1"/>
              </a:solidFill>
              <a:latin typeface="Calibri"/>
              <a:cs typeface="Calibri"/>
            </a:endParaRPr>
          </a:p>
          <a:p>
            <a:pPr marL="621665" lvl="1">
              <a:lnSpc>
                <a:spcPct val="100000"/>
              </a:lnSpc>
              <a:spcBef>
                <a:spcPts val="5"/>
              </a:spcBef>
              <a:tabLst>
                <a:tab pos="1053465" algn="l"/>
                <a:tab pos="1054100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93735" y="1140333"/>
          <a:ext cx="3762374" cy="228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5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4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4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987">
                <a:tc gridSpan="3">
                  <a:txBody>
                    <a:bodyPr/>
                    <a:lstStyle/>
                    <a:p>
                      <a:pPr marL="11811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9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Level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Name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Abbr.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114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0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User/Application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Supervisor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098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1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Hypervisor</a:t>
                      </a:r>
                      <a:endParaRPr sz="19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/>
                </a:tc>
                <a:tc>
                  <a:txBody>
                    <a:bodyPr/>
                    <a:lstStyle/>
                    <a:p>
                      <a:pPr marL="10922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900" spc="-15" dirty="0">
                          <a:latin typeface="Calibri"/>
                          <a:cs typeface="Calibri"/>
                        </a:rPr>
                        <a:t>HS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6350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Machine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10489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811896" y="3925951"/>
          <a:ext cx="3726178" cy="228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5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987">
                <a:tc gridSpan="2"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9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Combinations</a:t>
                      </a:r>
                      <a:r>
                        <a:rPr sz="19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  <a:solidFill>
                      <a:srgbClr val="9999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504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10" dirty="0">
                          <a:latin typeface="Calibri"/>
                          <a:cs typeface="Calibri"/>
                        </a:rPr>
                        <a:t>Supported Levels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Modes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987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1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M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lnT w="12700">
                      <a:solidFill>
                        <a:srgbClr val="4B555E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2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B555E"/>
                      </a:solidFill>
                      <a:prstDash val="solid"/>
                    </a:lnL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R w="12700">
                      <a:solidFill>
                        <a:srgbClr val="4B555E"/>
                      </a:solidFill>
                      <a:prstDash val="solid"/>
                    </a:lnR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3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4B555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dirty="0">
                          <a:latin typeface="Calibri"/>
                          <a:cs typeface="Calibri"/>
                        </a:rPr>
                        <a:t>S,</a:t>
                      </a:r>
                      <a:r>
                        <a:rPr sz="19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R w="12700">
                      <a:solidFill>
                        <a:srgbClr val="4B555E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12"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dirty="0">
                          <a:latin typeface="Calibri"/>
                          <a:cs typeface="Calibri"/>
                        </a:rPr>
                        <a:t>4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B555E"/>
                      </a:solidFill>
                      <a:prstDash val="solid"/>
                    </a:lnL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1149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900" spc="-5" dirty="0">
                          <a:latin typeface="Calibri"/>
                          <a:cs typeface="Calibri"/>
                        </a:rPr>
                        <a:t>M,</a:t>
                      </a:r>
                      <a:r>
                        <a:rPr sz="19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latin typeface="Calibri"/>
                          <a:cs typeface="Calibri"/>
                        </a:rPr>
                        <a:t>HS,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 S,</a:t>
                      </a:r>
                      <a:r>
                        <a:rPr sz="19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latin typeface="Calibri"/>
                          <a:cs typeface="Calibri"/>
                        </a:rPr>
                        <a:t>U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4B555E"/>
                      </a:solidFill>
                      <a:prstDash val="solid"/>
                    </a:lnR>
                    <a:lnB w="12700">
                      <a:solidFill>
                        <a:srgbClr val="4B555E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396621"/>
            <a:ext cx="93364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120" dirty="0">
                <a:solidFill>
                  <a:srgbClr val="1B4078"/>
                </a:solidFill>
              </a:rPr>
              <a:t>We</a:t>
            </a:r>
            <a:r>
              <a:rPr sz="4000" spc="285" dirty="0">
                <a:solidFill>
                  <a:srgbClr val="1B4078"/>
                </a:solidFill>
              </a:rPr>
              <a:t> </a:t>
            </a:r>
            <a:r>
              <a:rPr sz="4000" spc="225" dirty="0">
                <a:solidFill>
                  <a:srgbClr val="1B4078"/>
                </a:solidFill>
              </a:rPr>
              <a:t>will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40" dirty="0">
                <a:solidFill>
                  <a:srgbClr val="1B4078"/>
                </a:solidFill>
              </a:rPr>
              <a:t>discuss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-75" dirty="0">
                <a:solidFill>
                  <a:srgbClr val="1B4078"/>
                </a:solidFill>
              </a:rPr>
              <a:t>4</a:t>
            </a:r>
            <a:r>
              <a:rPr sz="4000" spc="260" dirty="0">
                <a:solidFill>
                  <a:srgbClr val="1B4078"/>
                </a:solidFill>
              </a:rPr>
              <a:t> </a:t>
            </a:r>
            <a:r>
              <a:rPr sz="4000" spc="245" dirty="0">
                <a:solidFill>
                  <a:srgbClr val="1B4078"/>
                </a:solidFill>
              </a:rPr>
              <a:t>addressing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modes </a:t>
            </a:r>
            <a:r>
              <a:rPr sz="4000" spc="-869" dirty="0">
                <a:solidFill>
                  <a:srgbClr val="1B4078"/>
                </a:solidFill>
              </a:rPr>
              <a:t> </a:t>
            </a:r>
            <a:r>
              <a:rPr sz="4000" spc="200" dirty="0">
                <a:solidFill>
                  <a:srgbClr val="1B4078"/>
                </a:solidFill>
              </a:rPr>
              <a:t>(relevant</a:t>
            </a:r>
            <a:r>
              <a:rPr sz="4000" spc="280" dirty="0">
                <a:solidFill>
                  <a:srgbClr val="1B4078"/>
                </a:solidFill>
              </a:rPr>
              <a:t> </a:t>
            </a:r>
            <a:r>
              <a:rPr sz="4000" spc="210" dirty="0">
                <a:solidFill>
                  <a:srgbClr val="1B4078"/>
                </a:solidFill>
              </a:rPr>
              <a:t>for</a:t>
            </a:r>
            <a:r>
              <a:rPr sz="4000" spc="265" dirty="0">
                <a:solidFill>
                  <a:srgbClr val="1B4078"/>
                </a:solidFill>
              </a:rPr>
              <a:t> </a:t>
            </a:r>
            <a:r>
              <a:rPr sz="4000" spc="400" dirty="0">
                <a:solidFill>
                  <a:srgbClr val="1B4078"/>
                </a:solidFill>
              </a:rPr>
              <a:t>RISC-V)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16939" y="1813077"/>
            <a:ext cx="3230880" cy="224028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994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endParaRPr sz="2800">
              <a:latin typeface="Cambria"/>
              <a:cs typeface="Cambria"/>
            </a:endParaRPr>
          </a:p>
          <a:p>
            <a:pPr marL="469900" indent="-457834">
              <a:lnSpc>
                <a:spcPct val="100000"/>
              </a:lnSpc>
              <a:spcBef>
                <a:spcPts val="10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Base-offset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263083"/>
            <a:ext cx="1045146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NOTE: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special</a:t>
            </a:r>
            <a:r>
              <a:rPr sz="2800" spc="19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case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base-offset.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" dirty="0">
                <a:solidFill>
                  <a:srgbClr val="333333"/>
                </a:solidFill>
                <a:latin typeface="Cambria"/>
                <a:cs typeface="Cambria"/>
              </a:rPr>
              <a:t>we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get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indirect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mode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80594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1.</a:t>
            </a:r>
            <a:r>
              <a:rPr sz="4000" spc="270" dirty="0"/>
              <a:t> </a:t>
            </a:r>
            <a:r>
              <a:rPr sz="4000" spc="254" dirty="0"/>
              <a:t>Immediate</a:t>
            </a:r>
            <a:r>
              <a:rPr sz="4000" spc="275" dirty="0"/>
              <a:t> </a:t>
            </a:r>
            <a:r>
              <a:rPr sz="4000" spc="245" dirty="0"/>
              <a:t>addressing </a:t>
            </a:r>
            <a:r>
              <a:rPr sz="4000" spc="220" dirty="0"/>
              <a:t>mode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2327910" y="4605095"/>
            <a:ext cx="3011805" cy="0"/>
          </a:xfrm>
          <a:custGeom>
            <a:avLst/>
            <a:gdLst/>
            <a:ahLst/>
            <a:cxnLst/>
            <a:rect l="l" t="t" r="r" b="b"/>
            <a:pathLst>
              <a:path w="3011804">
                <a:moveTo>
                  <a:pt x="0" y="0"/>
                </a:moveTo>
                <a:lnTo>
                  <a:pt x="3011424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1897" y="4239285"/>
            <a:ext cx="8782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65" dirty="0">
                <a:latin typeface="Cambria"/>
                <a:cs typeface="Cambria"/>
              </a:rPr>
              <a:t>imm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39334" y="4393894"/>
            <a:ext cx="4609465" cy="363220"/>
            <a:chOff x="5339334" y="4535296"/>
            <a:chExt cx="4609465" cy="363220"/>
          </a:xfrm>
        </p:grpSpPr>
        <p:sp>
          <p:nvSpPr>
            <p:cNvPr id="7" name="object 7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107551" y="4422215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605" y="1081357"/>
            <a:ext cx="11253470" cy="1875155"/>
          </a:xfrm>
          <a:prstGeom prst="rect">
            <a:avLst/>
          </a:prstGeom>
        </p:spPr>
        <p:txBody>
          <a:bodyPr vert="horz" wrap="square" lIns="0" tIns="28448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224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45" dirty="0">
                <a:latin typeface="Cambria"/>
                <a:cs typeface="Cambria"/>
              </a:rPr>
              <a:t> </a:t>
            </a:r>
            <a:r>
              <a:rPr sz="3200" spc="160" dirty="0">
                <a:latin typeface="Cambria"/>
                <a:cs typeface="Cambria"/>
              </a:rPr>
              <a:t>imm</a:t>
            </a:r>
            <a:endParaRPr sz="3200" dirty="0">
              <a:latin typeface="Cambria"/>
              <a:cs typeface="Cambria"/>
            </a:endParaRPr>
          </a:p>
          <a:p>
            <a:pPr marL="2818765" marR="5080">
              <a:lnSpc>
                <a:spcPct val="100000"/>
              </a:lnSpc>
              <a:spcBef>
                <a:spcPts val="1860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5392"/>
                </a:solidFill>
                <a:latin typeface="Cambria"/>
                <a:cs typeface="Cambria"/>
              </a:rPr>
              <a:t>(e.g.,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4,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8,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0x13,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005392"/>
                </a:solidFill>
                <a:latin typeface="Cambria"/>
                <a:cs typeface="Cambria"/>
              </a:rPr>
              <a:t>-3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" dirty="0">
                <a:solidFill>
                  <a:srgbClr val="005392"/>
                </a:solidFill>
                <a:latin typeface="Cambria"/>
                <a:cs typeface="Cambria"/>
              </a:rPr>
              <a:t>etc)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5392"/>
                </a:solidFill>
                <a:latin typeface="Cambria"/>
                <a:cs typeface="Cambria"/>
              </a:rPr>
              <a:t>available</a:t>
            </a:r>
            <a:r>
              <a:rPr sz="2800" spc="19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itself.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005392"/>
                </a:solidFill>
                <a:latin typeface="Cambria"/>
                <a:cs typeface="Cambria"/>
              </a:rPr>
              <a:t>No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need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5392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access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229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2.</a:t>
            </a:r>
            <a:r>
              <a:rPr sz="4000" spc="250" dirty="0"/>
              <a:t> </a:t>
            </a:r>
            <a:r>
              <a:rPr sz="4000" spc="265" dirty="0"/>
              <a:t>Register</a:t>
            </a:r>
            <a:r>
              <a:rPr sz="4000" spc="280" dirty="0"/>
              <a:t> Direct</a:t>
            </a:r>
            <a:r>
              <a:rPr sz="4000" spc="254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603605" y="1352803"/>
            <a:ext cx="24872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35" dirty="0">
                <a:latin typeface="Cambria"/>
                <a:cs typeface="Cambria"/>
              </a:rPr>
              <a:t> </a:t>
            </a:r>
            <a:r>
              <a:rPr sz="3200" spc="520" dirty="0">
                <a:latin typeface="Cambria"/>
                <a:cs typeface="Cambria"/>
              </a:rPr>
              <a:t>←</a:t>
            </a:r>
            <a:r>
              <a:rPr sz="3200" spc="130" dirty="0">
                <a:latin typeface="Cambria"/>
                <a:cs typeface="Cambria"/>
              </a:rPr>
              <a:t> </a:t>
            </a: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2735452"/>
          <a:ext cx="1151890" cy="20162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186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20510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784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330957" y="3333877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8"/>
                </a:moveTo>
                <a:lnTo>
                  <a:pt x="1200404" y="92456"/>
                </a:lnTo>
                <a:lnTo>
                  <a:pt x="1199388" y="96265"/>
                </a:lnTo>
                <a:lnTo>
                  <a:pt x="1202944" y="102362"/>
                </a:lnTo>
                <a:lnTo>
                  <a:pt x="1206754" y="103377"/>
                </a:lnTo>
                <a:lnTo>
                  <a:pt x="1284509" y="58038"/>
                </a:lnTo>
                <a:lnTo>
                  <a:pt x="1282827" y="58038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8"/>
                </a:lnTo>
                <a:close/>
              </a:path>
              <a:path w="1295400" h="103504">
                <a:moveTo>
                  <a:pt x="1259404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1259404" y="58038"/>
                </a:lnTo>
                <a:lnTo>
                  <a:pt x="1270290" y="51688"/>
                </a:lnTo>
                <a:lnTo>
                  <a:pt x="1259404" y="45338"/>
                </a:lnTo>
                <a:close/>
              </a:path>
              <a:path w="1295400" h="103504">
                <a:moveTo>
                  <a:pt x="1284509" y="45338"/>
                </a:moveTo>
                <a:lnTo>
                  <a:pt x="1282827" y="45338"/>
                </a:lnTo>
                <a:lnTo>
                  <a:pt x="1282827" y="58038"/>
                </a:lnTo>
                <a:lnTo>
                  <a:pt x="1284509" y="58038"/>
                </a:lnTo>
                <a:lnTo>
                  <a:pt x="1295400" y="51688"/>
                </a:lnTo>
                <a:lnTo>
                  <a:pt x="1284509" y="45338"/>
                </a:lnTo>
                <a:close/>
              </a:path>
              <a:path w="1295400" h="103504">
                <a:moveTo>
                  <a:pt x="1279652" y="46227"/>
                </a:moveTo>
                <a:lnTo>
                  <a:pt x="1270290" y="51688"/>
                </a:lnTo>
                <a:lnTo>
                  <a:pt x="1279652" y="57150"/>
                </a:lnTo>
                <a:lnTo>
                  <a:pt x="1279652" y="46227"/>
                </a:lnTo>
                <a:close/>
              </a:path>
              <a:path w="1295400" h="103504">
                <a:moveTo>
                  <a:pt x="1282827" y="46227"/>
                </a:moveTo>
                <a:lnTo>
                  <a:pt x="1279652" y="46227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7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5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8"/>
                </a:lnTo>
                <a:lnTo>
                  <a:pt x="1279652" y="46227"/>
                </a:lnTo>
                <a:lnTo>
                  <a:pt x="1282827" y="46227"/>
                </a:lnTo>
                <a:lnTo>
                  <a:pt x="1282827" y="45338"/>
                </a:lnTo>
                <a:lnTo>
                  <a:pt x="1284509" y="45338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544572" y="2790189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76878" y="47101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39334" y="4535296"/>
            <a:ext cx="4609465" cy="363220"/>
            <a:chOff x="5339334" y="4535296"/>
            <a:chExt cx="4609465" cy="363220"/>
          </a:xfrm>
        </p:grpSpPr>
        <p:sp>
          <p:nvSpPr>
            <p:cNvPr id="10" name="object 10"/>
            <p:cNvSpPr/>
            <p:nvPr/>
          </p:nvSpPr>
          <p:spPr>
            <a:xfrm>
              <a:off x="5339334" y="4700904"/>
              <a:ext cx="3528060" cy="103505"/>
            </a:xfrm>
            <a:custGeom>
              <a:avLst/>
              <a:gdLst/>
              <a:ahLst/>
              <a:cxnLst/>
              <a:rect l="l" t="t" r="r" b="b"/>
              <a:pathLst>
                <a:path w="3528059" h="103504">
                  <a:moveTo>
                    <a:pt x="3502950" y="51689"/>
                  </a:moveTo>
                  <a:lnTo>
                    <a:pt x="3433064" y="92456"/>
                  </a:lnTo>
                  <a:lnTo>
                    <a:pt x="3432047" y="96266"/>
                  </a:lnTo>
                  <a:lnTo>
                    <a:pt x="3435604" y="102362"/>
                  </a:lnTo>
                  <a:lnTo>
                    <a:pt x="3439414" y="103378"/>
                  </a:lnTo>
                  <a:lnTo>
                    <a:pt x="3517169" y="58039"/>
                  </a:lnTo>
                  <a:lnTo>
                    <a:pt x="3515487" y="58039"/>
                  </a:lnTo>
                  <a:lnTo>
                    <a:pt x="3515487" y="57150"/>
                  </a:lnTo>
                  <a:lnTo>
                    <a:pt x="3512312" y="57150"/>
                  </a:lnTo>
                  <a:lnTo>
                    <a:pt x="3502950" y="51689"/>
                  </a:lnTo>
                  <a:close/>
                </a:path>
                <a:path w="3528059" h="103504">
                  <a:moveTo>
                    <a:pt x="349206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3492064" y="58039"/>
                  </a:lnTo>
                  <a:lnTo>
                    <a:pt x="3502950" y="51689"/>
                  </a:lnTo>
                  <a:lnTo>
                    <a:pt x="3492064" y="45339"/>
                  </a:lnTo>
                  <a:close/>
                </a:path>
                <a:path w="3528059" h="103504">
                  <a:moveTo>
                    <a:pt x="3517169" y="45339"/>
                  </a:moveTo>
                  <a:lnTo>
                    <a:pt x="3515487" y="45339"/>
                  </a:lnTo>
                  <a:lnTo>
                    <a:pt x="3515487" y="58039"/>
                  </a:lnTo>
                  <a:lnTo>
                    <a:pt x="3517169" y="58039"/>
                  </a:lnTo>
                  <a:lnTo>
                    <a:pt x="3528060" y="51689"/>
                  </a:lnTo>
                  <a:lnTo>
                    <a:pt x="3517169" y="45339"/>
                  </a:lnTo>
                  <a:close/>
                </a:path>
                <a:path w="3528059" h="103504">
                  <a:moveTo>
                    <a:pt x="3512312" y="46228"/>
                  </a:moveTo>
                  <a:lnTo>
                    <a:pt x="3502950" y="51689"/>
                  </a:lnTo>
                  <a:lnTo>
                    <a:pt x="3512312" y="57150"/>
                  </a:lnTo>
                  <a:lnTo>
                    <a:pt x="3512312" y="46228"/>
                  </a:lnTo>
                  <a:close/>
                </a:path>
                <a:path w="3528059" h="103504">
                  <a:moveTo>
                    <a:pt x="3515487" y="46228"/>
                  </a:moveTo>
                  <a:lnTo>
                    <a:pt x="3512312" y="46228"/>
                  </a:lnTo>
                  <a:lnTo>
                    <a:pt x="3512312" y="57150"/>
                  </a:lnTo>
                  <a:lnTo>
                    <a:pt x="3515487" y="57150"/>
                  </a:lnTo>
                  <a:lnTo>
                    <a:pt x="3515487" y="46228"/>
                  </a:lnTo>
                  <a:close/>
                </a:path>
                <a:path w="3528059" h="103504">
                  <a:moveTo>
                    <a:pt x="3439414" y="0"/>
                  </a:moveTo>
                  <a:lnTo>
                    <a:pt x="3435604" y="1016"/>
                  </a:lnTo>
                  <a:lnTo>
                    <a:pt x="3432047" y="7112"/>
                  </a:lnTo>
                  <a:lnTo>
                    <a:pt x="3433064" y="10922"/>
                  </a:lnTo>
                  <a:lnTo>
                    <a:pt x="3502950" y="51689"/>
                  </a:lnTo>
                  <a:lnTo>
                    <a:pt x="3512312" y="46228"/>
                  </a:lnTo>
                  <a:lnTo>
                    <a:pt x="3515487" y="46228"/>
                  </a:lnTo>
                  <a:lnTo>
                    <a:pt x="3515487" y="45339"/>
                  </a:lnTo>
                  <a:lnTo>
                    <a:pt x="3517169" y="45339"/>
                  </a:lnTo>
                  <a:lnTo>
                    <a:pt x="34394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67394" y="45361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107551" y="45636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188" y="2669286"/>
            <a:ext cx="440055" cy="87820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 marR="5080" indent="5715">
              <a:lnSpc>
                <a:spcPct val="74700"/>
              </a:lnSpc>
              <a:spcBef>
                <a:spcPts val="1075"/>
              </a:spcBef>
            </a:pPr>
            <a:r>
              <a:rPr sz="3200" spc="45" dirty="0">
                <a:latin typeface="Cambria"/>
                <a:cs typeface="Cambria"/>
              </a:rPr>
              <a:t>r0  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16248" y="4109720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78021" y="1482979"/>
            <a:ext cx="78714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0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obtained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directly.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87665" y="4470654"/>
            <a:ext cx="406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mbria"/>
                <a:cs typeface="Cambria"/>
              </a:rPr>
              <a:t>784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6219" y="297307"/>
            <a:ext cx="1105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5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29" dirty="0"/>
              <a:t> </a:t>
            </a:r>
            <a:r>
              <a:rPr spc="190" dirty="0"/>
              <a:t>modes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44423" y="1099863"/>
            <a:ext cx="10229215" cy="442277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335915" indent="-32385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Register</a:t>
            </a:r>
            <a:r>
              <a:rPr sz="2800" i="1" spc="-2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direct:</a:t>
            </a:r>
            <a:r>
              <a:rPr sz="2800" i="1" spc="-1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sub r3,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r2</a:t>
            </a:r>
            <a:endParaRPr sz="2800">
              <a:latin typeface="Courier New"/>
              <a:cs typeface="Courier New"/>
            </a:endParaRPr>
          </a:p>
          <a:p>
            <a:pPr marL="335915" marR="5080" indent="-323850">
              <a:lnSpc>
                <a:spcPts val="3030"/>
              </a:lnSpc>
              <a:spcBef>
                <a:spcPts val="124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40" dirty="0">
                <a:latin typeface="Cambria"/>
                <a:cs typeface="Cambria"/>
              </a:rPr>
              <a:t>R1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45" dirty="0">
                <a:latin typeface="Cambria"/>
                <a:cs typeface="Cambria"/>
              </a:rPr>
              <a:t>r2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values</a:t>
            </a:r>
            <a:r>
              <a:rPr sz="2800" spc="18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fetched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0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registers.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Result</a:t>
            </a:r>
            <a:r>
              <a:rPr sz="2800" spc="19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50" dirty="0">
                <a:latin typeface="Cambria"/>
                <a:cs typeface="Cambria"/>
              </a:rPr>
              <a:t>stored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endParaRPr sz="28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Char char="•"/>
            </a:pPr>
            <a:endParaRPr sz="3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har char="•"/>
            </a:pPr>
            <a:endParaRPr sz="390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buFont typeface="Arial MT"/>
              <a:buChar char="•"/>
              <a:tabLst>
                <a:tab pos="335915" algn="l"/>
                <a:tab pos="336550" algn="l"/>
                <a:tab pos="3952875" algn="l"/>
              </a:tabLst>
            </a:pP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Immediate:	sub</a:t>
            </a:r>
            <a:r>
              <a:rPr sz="2800" i="1" spc="-2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r3,</a:t>
            </a:r>
            <a:r>
              <a:rPr sz="2800" i="1" spc="-35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r1,</a:t>
            </a:r>
            <a:r>
              <a:rPr sz="2800" i="1" spc="-30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2800" i="1" spc="-10" dirty="0">
                <a:solidFill>
                  <a:srgbClr val="006FC0"/>
                </a:solidFill>
                <a:latin typeface="Courier New"/>
                <a:cs typeface="Courier New"/>
              </a:rPr>
              <a:t>500</a:t>
            </a:r>
            <a:endParaRPr sz="2800">
              <a:latin typeface="Courier New"/>
              <a:cs typeface="Courier New"/>
            </a:endParaRPr>
          </a:p>
          <a:p>
            <a:pPr marL="335915" marR="390525" indent="-323850">
              <a:lnSpc>
                <a:spcPts val="3020"/>
              </a:lnSpc>
              <a:spcBef>
                <a:spcPts val="1250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150" dirty="0">
                <a:latin typeface="Cambria"/>
                <a:cs typeface="Cambria"/>
              </a:rPr>
              <a:t>Here,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r1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25" dirty="0">
                <a:latin typeface="Cambria"/>
                <a:cs typeface="Cambria"/>
              </a:rPr>
              <a:t>and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40" dirty="0">
                <a:latin typeface="Cambria"/>
                <a:cs typeface="Cambria"/>
              </a:rPr>
              <a:t>r3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are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accessed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55" dirty="0">
                <a:latin typeface="Cambria"/>
                <a:cs typeface="Cambria"/>
              </a:rPr>
              <a:t>from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85" dirty="0">
                <a:latin typeface="Cambria"/>
                <a:cs typeface="Cambria"/>
              </a:rPr>
              <a:t>registers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30" dirty="0">
                <a:latin typeface="Cambria"/>
                <a:cs typeface="Cambria"/>
              </a:rPr>
              <a:t>and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500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95" dirty="0">
                <a:latin typeface="Cambria"/>
                <a:cs typeface="Cambria"/>
              </a:rPr>
              <a:t>is</a:t>
            </a:r>
            <a:r>
              <a:rPr sz="2800" spc="17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 </a:t>
            </a:r>
            <a:r>
              <a:rPr sz="2800" spc="-600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immediate</a:t>
            </a:r>
            <a:r>
              <a:rPr sz="2800" spc="18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value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14" dirty="0">
                <a:latin typeface="Cambria"/>
                <a:cs typeface="Cambria"/>
              </a:rPr>
              <a:t>available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20" dirty="0">
                <a:latin typeface="Cambria"/>
                <a:cs typeface="Cambria"/>
              </a:rPr>
              <a:t>in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105" dirty="0">
                <a:latin typeface="Cambria"/>
                <a:cs typeface="Cambria"/>
              </a:rPr>
              <a:t>the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90" dirty="0">
                <a:latin typeface="Cambria"/>
                <a:cs typeface="Cambria"/>
              </a:rPr>
              <a:t>instruction</a:t>
            </a:r>
            <a:r>
              <a:rPr sz="2800" spc="195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itself.</a:t>
            </a:r>
            <a:endParaRPr sz="2800">
              <a:latin typeface="Cambria"/>
              <a:cs typeface="Cambria"/>
            </a:endParaRPr>
          </a:p>
          <a:p>
            <a:pPr marL="335915" indent="-32385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335915" algn="l"/>
                <a:tab pos="336550" algn="l"/>
              </a:tabLst>
            </a:pPr>
            <a:r>
              <a:rPr sz="2800" spc="235" dirty="0">
                <a:latin typeface="Cambria"/>
                <a:cs typeface="Cambria"/>
              </a:rPr>
              <a:t>RISC-V: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at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70" dirty="0">
                <a:latin typeface="Cambria"/>
                <a:cs typeface="Cambria"/>
              </a:rPr>
              <a:t>most</a:t>
            </a:r>
            <a:r>
              <a:rPr sz="2800" spc="155" dirty="0">
                <a:latin typeface="Cambria"/>
                <a:cs typeface="Cambria"/>
              </a:rPr>
              <a:t> </a:t>
            </a:r>
            <a:r>
              <a:rPr sz="2800" spc="25" dirty="0">
                <a:latin typeface="Cambria"/>
                <a:cs typeface="Cambria"/>
              </a:rPr>
              <a:t>one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65" dirty="0">
                <a:latin typeface="Cambria"/>
                <a:cs typeface="Cambria"/>
              </a:rPr>
              <a:t>operand</a:t>
            </a:r>
            <a:r>
              <a:rPr sz="2800" spc="160" dirty="0">
                <a:latin typeface="Cambria"/>
                <a:cs typeface="Cambria"/>
              </a:rPr>
              <a:t> </a:t>
            </a:r>
            <a:r>
              <a:rPr sz="2800" spc="110" dirty="0">
                <a:latin typeface="Cambria"/>
                <a:cs typeface="Cambria"/>
              </a:rPr>
              <a:t>can</a:t>
            </a:r>
            <a:r>
              <a:rPr sz="2800" spc="170" dirty="0">
                <a:latin typeface="Cambria"/>
                <a:cs typeface="Cambria"/>
              </a:rPr>
              <a:t> </a:t>
            </a:r>
            <a:r>
              <a:rPr sz="2800" spc="20" dirty="0">
                <a:latin typeface="Cambria"/>
                <a:cs typeface="Cambria"/>
              </a:rPr>
              <a:t>be</a:t>
            </a:r>
            <a:r>
              <a:rPr sz="2800" spc="165" dirty="0">
                <a:latin typeface="Cambria"/>
                <a:cs typeface="Cambria"/>
              </a:rPr>
              <a:t> </a:t>
            </a:r>
            <a:r>
              <a:rPr sz="2800" spc="160" dirty="0">
                <a:latin typeface="Cambria"/>
                <a:cs typeface="Cambria"/>
              </a:rPr>
              <a:t>an </a:t>
            </a:r>
            <a:r>
              <a:rPr sz="2800" spc="114" dirty="0">
                <a:latin typeface="Cambria"/>
                <a:cs typeface="Cambria"/>
              </a:rPr>
              <a:t>immediate.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6900" y="325628"/>
            <a:ext cx="6718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3.</a:t>
            </a:r>
            <a:r>
              <a:rPr sz="4000" spc="254" dirty="0"/>
              <a:t> </a:t>
            </a:r>
            <a:r>
              <a:rPr sz="4000" spc="265" dirty="0"/>
              <a:t>Register</a:t>
            </a:r>
            <a:r>
              <a:rPr sz="4000" spc="280" dirty="0"/>
              <a:t> </a:t>
            </a:r>
            <a:r>
              <a:rPr sz="4000" spc="270" dirty="0"/>
              <a:t>Indirect</a:t>
            </a:r>
            <a:r>
              <a:rPr sz="4000" spc="250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95503" y="1575257"/>
            <a:ext cx="27571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3200" spc="190" dirty="0">
                <a:latin typeface="Cambria"/>
                <a:cs typeface="Cambria"/>
              </a:rPr>
              <a:t>Value</a:t>
            </a:r>
            <a:r>
              <a:rPr sz="3200" spc="125" dirty="0">
                <a:latin typeface="Cambria"/>
                <a:cs typeface="Cambria"/>
              </a:rPr>
              <a:t> </a:t>
            </a:r>
            <a:r>
              <a:rPr sz="3200" spc="525" dirty="0">
                <a:latin typeface="Cambria"/>
                <a:cs typeface="Cambria"/>
              </a:rPr>
              <a:t>←</a:t>
            </a:r>
            <a:r>
              <a:rPr sz="3200" spc="120" dirty="0">
                <a:latin typeface="Cambria"/>
                <a:cs typeface="Cambria"/>
              </a:rPr>
              <a:t> </a:t>
            </a:r>
            <a:r>
              <a:rPr sz="3200" spc="-50" dirty="0">
                <a:latin typeface="Cambria"/>
                <a:cs typeface="Cambria"/>
              </a:rPr>
              <a:t>(r1)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186301" y="3192652"/>
          <a:ext cx="1151890" cy="20162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BE0000"/>
                          </a:solidFill>
                          <a:latin typeface="Cambria"/>
                          <a:cs typeface="Cambria"/>
                        </a:rPr>
                        <a:t>148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291333" y="3711828"/>
            <a:ext cx="1295400" cy="103505"/>
          </a:xfrm>
          <a:custGeom>
            <a:avLst/>
            <a:gdLst/>
            <a:ahLst/>
            <a:cxnLst/>
            <a:rect l="l" t="t" r="r" b="b"/>
            <a:pathLst>
              <a:path w="1295400" h="103504">
                <a:moveTo>
                  <a:pt x="1270290" y="51689"/>
                </a:moveTo>
                <a:lnTo>
                  <a:pt x="1200404" y="92456"/>
                </a:lnTo>
                <a:lnTo>
                  <a:pt x="1199388" y="96266"/>
                </a:lnTo>
                <a:lnTo>
                  <a:pt x="1202944" y="102362"/>
                </a:lnTo>
                <a:lnTo>
                  <a:pt x="1206754" y="103378"/>
                </a:lnTo>
                <a:lnTo>
                  <a:pt x="1284509" y="58039"/>
                </a:lnTo>
                <a:lnTo>
                  <a:pt x="1282827" y="58039"/>
                </a:lnTo>
                <a:lnTo>
                  <a:pt x="1282827" y="57150"/>
                </a:lnTo>
                <a:lnTo>
                  <a:pt x="1279652" y="57150"/>
                </a:lnTo>
                <a:lnTo>
                  <a:pt x="1270290" y="51689"/>
                </a:lnTo>
                <a:close/>
              </a:path>
              <a:path w="1295400" h="103504">
                <a:moveTo>
                  <a:pt x="1259404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259404" y="58039"/>
                </a:lnTo>
                <a:lnTo>
                  <a:pt x="1270290" y="51689"/>
                </a:lnTo>
                <a:lnTo>
                  <a:pt x="1259404" y="45339"/>
                </a:lnTo>
                <a:close/>
              </a:path>
              <a:path w="1295400" h="103504">
                <a:moveTo>
                  <a:pt x="1284509" y="45339"/>
                </a:moveTo>
                <a:lnTo>
                  <a:pt x="1282827" y="45339"/>
                </a:lnTo>
                <a:lnTo>
                  <a:pt x="1282827" y="58039"/>
                </a:lnTo>
                <a:lnTo>
                  <a:pt x="1284509" y="58039"/>
                </a:lnTo>
                <a:lnTo>
                  <a:pt x="1295400" y="51689"/>
                </a:lnTo>
                <a:lnTo>
                  <a:pt x="1284509" y="45339"/>
                </a:lnTo>
                <a:close/>
              </a:path>
              <a:path w="1295400" h="103504">
                <a:moveTo>
                  <a:pt x="1279652" y="46228"/>
                </a:moveTo>
                <a:lnTo>
                  <a:pt x="1270290" y="51689"/>
                </a:lnTo>
                <a:lnTo>
                  <a:pt x="1279652" y="57150"/>
                </a:lnTo>
                <a:lnTo>
                  <a:pt x="1279652" y="46228"/>
                </a:lnTo>
                <a:close/>
              </a:path>
              <a:path w="1295400" h="103504">
                <a:moveTo>
                  <a:pt x="1282827" y="46228"/>
                </a:moveTo>
                <a:lnTo>
                  <a:pt x="1279652" y="46228"/>
                </a:lnTo>
                <a:lnTo>
                  <a:pt x="1279652" y="57150"/>
                </a:lnTo>
                <a:lnTo>
                  <a:pt x="1282827" y="57150"/>
                </a:lnTo>
                <a:lnTo>
                  <a:pt x="1282827" y="46228"/>
                </a:lnTo>
                <a:close/>
              </a:path>
              <a:path w="1295400" h="103504">
                <a:moveTo>
                  <a:pt x="1206754" y="0"/>
                </a:moveTo>
                <a:lnTo>
                  <a:pt x="1202944" y="1016"/>
                </a:lnTo>
                <a:lnTo>
                  <a:pt x="1199388" y="7112"/>
                </a:lnTo>
                <a:lnTo>
                  <a:pt x="1200404" y="10922"/>
                </a:lnTo>
                <a:lnTo>
                  <a:pt x="1270290" y="51689"/>
                </a:lnTo>
                <a:lnTo>
                  <a:pt x="1279652" y="46228"/>
                </a:lnTo>
                <a:lnTo>
                  <a:pt x="1282827" y="46228"/>
                </a:lnTo>
                <a:lnTo>
                  <a:pt x="1282827" y="45339"/>
                </a:lnTo>
                <a:lnTo>
                  <a:pt x="1284509" y="45339"/>
                </a:lnTo>
                <a:lnTo>
                  <a:pt x="12067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09010" y="3077337"/>
            <a:ext cx="11195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2465" algn="l"/>
              </a:tabLst>
            </a:pPr>
            <a:r>
              <a:rPr sz="4800" spc="82" baseline="-2343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164453" y="2904617"/>
          <a:ext cx="792480" cy="3240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4019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976878" y="5167376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37528" y="6261608"/>
            <a:ext cx="898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35" dirty="0">
                <a:solidFill>
                  <a:srgbClr val="005392"/>
                </a:solidFill>
                <a:latin typeface="Cambria"/>
                <a:cs typeface="Cambria"/>
              </a:rPr>
              <a:t>M</a:t>
            </a:r>
            <a:r>
              <a:rPr sz="1800" spc="35" dirty="0">
                <a:solidFill>
                  <a:srgbClr val="005392"/>
                </a:solidFill>
                <a:latin typeface="Cambria"/>
                <a:cs typeface="Cambria"/>
              </a:rPr>
              <a:t>emory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39334" y="5158104"/>
            <a:ext cx="361315" cy="103505"/>
          </a:xfrm>
          <a:custGeom>
            <a:avLst/>
            <a:gdLst/>
            <a:ahLst/>
            <a:cxnLst/>
            <a:rect l="l" t="t" r="r" b="b"/>
            <a:pathLst>
              <a:path w="361314" h="103504">
                <a:moveTo>
                  <a:pt x="336078" y="51689"/>
                </a:moveTo>
                <a:lnTo>
                  <a:pt x="266191" y="92456"/>
                </a:lnTo>
                <a:lnTo>
                  <a:pt x="265175" y="96266"/>
                </a:lnTo>
                <a:lnTo>
                  <a:pt x="268731" y="102362"/>
                </a:lnTo>
                <a:lnTo>
                  <a:pt x="272541" y="103378"/>
                </a:lnTo>
                <a:lnTo>
                  <a:pt x="350297" y="58039"/>
                </a:lnTo>
                <a:lnTo>
                  <a:pt x="348614" y="58039"/>
                </a:lnTo>
                <a:lnTo>
                  <a:pt x="348614" y="57150"/>
                </a:lnTo>
                <a:lnTo>
                  <a:pt x="345439" y="57150"/>
                </a:lnTo>
                <a:lnTo>
                  <a:pt x="336078" y="51689"/>
                </a:lnTo>
                <a:close/>
              </a:path>
              <a:path w="361314" h="103504">
                <a:moveTo>
                  <a:pt x="325192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325192" y="58039"/>
                </a:lnTo>
                <a:lnTo>
                  <a:pt x="336078" y="51689"/>
                </a:lnTo>
                <a:lnTo>
                  <a:pt x="325192" y="45339"/>
                </a:lnTo>
                <a:close/>
              </a:path>
              <a:path w="361314" h="103504">
                <a:moveTo>
                  <a:pt x="350297" y="45339"/>
                </a:moveTo>
                <a:lnTo>
                  <a:pt x="348614" y="45339"/>
                </a:lnTo>
                <a:lnTo>
                  <a:pt x="348614" y="58039"/>
                </a:lnTo>
                <a:lnTo>
                  <a:pt x="350297" y="58039"/>
                </a:lnTo>
                <a:lnTo>
                  <a:pt x="361188" y="51689"/>
                </a:lnTo>
                <a:lnTo>
                  <a:pt x="350297" y="45339"/>
                </a:lnTo>
                <a:close/>
              </a:path>
              <a:path w="361314" h="103504">
                <a:moveTo>
                  <a:pt x="345439" y="46228"/>
                </a:moveTo>
                <a:lnTo>
                  <a:pt x="336078" y="51689"/>
                </a:lnTo>
                <a:lnTo>
                  <a:pt x="345439" y="57150"/>
                </a:lnTo>
                <a:lnTo>
                  <a:pt x="345439" y="46228"/>
                </a:lnTo>
                <a:close/>
              </a:path>
              <a:path w="361314" h="103504">
                <a:moveTo>
                  <a:pt x="348614" y="46228"/>
                </a:moveTo>
                <a:lnTo>
                  <a:pt x="345439" y="46228"/>
                </a:lnTo>
                <a:lnTo>
                  <a:pt x="345439" y="57150"/>
                </a:lnTo>
                <a:lnTo>
                  <a:pt x="348614" y="57150"/>
                </a:lnTo>
                <a:lnTo>
                  <a:pt x="348614" y="46228"/>
                </a:lnTo>
                <a:close/>
              </a:path>
              <a:path w="361314" h="103504">
                <a:moveTo>
                  <a:pt x="272541" y="0"/>
                </a:moveTo>
                <a:lnTo>
                  <a:pt x="268731" y="1016"/>
                </a:lnTo>
                <a:lnTo>
                  <a:pt x="265175" y="7112"/>
                </a:lnTo>
                <a:lnTo>
                  <a:pt x="266191" y="10922"/>
                </a:lnTo>
                <a:lnTo>
                  <a:pt x="336078" y="51689"/>
                </a:lnTo>
                <a:lnTo>
                  <a:pt x="345439" y="46228"/>
                </a:lnTo>
                <a:lnTo>
                  <a:pt x="348614" y="46228"/>
                </a:lnTo>
                <a:lnTo>
                  <a:pt x="348614" y="45339"/>
                </a:lnTo>
                <a:lnTo>
                  <a:pt x="350297" y="45339"/>
                </a:lnTo>
                <a:lnTo>
                  <a:pt x="2725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57821" y="5158104"/>
            <a:ext cx="1838325" cy="103505"/>
          </a:xfrm>
          <a:custGeom>
            <a:avLst/>
            <a:gdLst/>
            <a:ahLst/>
            <a:cxnLst/>
            <a:rect l="l" t="t" r="r" b="b"/>
            <a:pathLst>
              <a:path w="1838325" h="103504">
                <a:moveTo>
                  <a:pt x="1812834" y="51689"/>
                </a:moveTo>
                <a:lnTo>
                  <a:pt x="1742948" y="92456"/>
                </a:lnTo>
                <a:lnTo>
                  <a:pt x="1741931" y="96266"/>
                </a:lnTo>
                <a:lnTo>
                  <a:pt x="1745487" y="102362"/>
                </a:lnTo>
                <a:lnTo>
                  <a:pt x="1749298" y="103378"/>
                </a:lnTo>
                <a:lnTo>
                  <a:pt x="1827053" y="58039"/>
                </a:lnTo>
                <a:lnTo>
                  <a:pt x="1825371" y="58039"/>
                </a:lnTo>
                <a:lnTo>
                  <a:pt x="1825371" y="57150"/>
                </a:lnTo>
                <a:lnTo>
                  <a:pt x="1822196" y="57150"/>
                </a:lnTo>
                <a:lnTo>
                  <a:pt x="1812834" y="51689"/>
                </a:lnTo>
                <a:close/>
              </a:path>
              <a:path w="1838325" h="103504">
                <a:moveTo>
                  <a:pt x="1801948" y="45339"/>
                </a:moveTo>
                <a:lnTo>
                  <a:pt x="0" y="45339"/>
                </a:lnTo>
                <a:lnTo>
                  <a:pt x="0" y="58039"/>
                </a:lnTo>
                <a:lnTo>
                  <a:pt x="1801948" y="58039"/>
                </a:lnTo>
                <a:lnTo>
                  <a:pt x="1812834" y="51689"/>
                </a:lnTo>
                <a:lnTo>
                  <a:pt x="1801948" y="45339"/>
                </a:lnTo>
                <a:close/>
              </a:path>
              <a:path w="1838325" h="103504">
                <a:moveTo>
                  <a:pt x="1827053" y="45339"/>
                </a:moveTo>
                <a:lnTo>
                  <a:pt x="1825371" y="45339"/>
                </a:lnTo>
                <a:lnTo>
                  <a:pt x="1825371" y="58039"/>
                </a:lnTo>
                <a:lnTo>
                  <a:pt x="1827053" y="58039"/>
                </a:lnTo>
                <a:lnTo>
                  <a:pt x="1837944" y="51689"/>
                </a:lnTo>
                <a:lnTo>
                  <a:pt x="1827053" y="45339"/>
                </a:lnTo>
                <a:close/>
              </a:path>
              <a:path w="1838325" h="103504">
                <a:moveTo>
                  <a:pt x="1822196" y="46228"/>
                </a:moveTo>
                <a:lnTo>
                  <a:pt x="1812834" y="51689"/>
                </a:lnTo>
                <a:lnTo>
                  <a:pt x="1822196" y="57150"/>
                </a:lnTo>
                <a:lnTo>
                  <a:pt x="1822196" y="46228"/>
                </a:lnTo>
                <a:close/>
              </a:path>
              <a:path w="1838325" h="103504">
                <a:moveTo>
                  <a:pt x="1825371" y="46228"/>
                </a:moveTo>
                <a:lnTo>
                  <a:pt x="1822196" y="46228"/>
                </a:lnTo>
                <a:lnTo>
                  <a:pt x="1822196" y="57150"/>
                </a:lnTo>
                <a:lnTo>
                  <a:pt x="1825371" y="57150"/>
                </a:lnTo>
                <a:lnTo>
                  <a:pt x="1825371" y="46228"/>
                </a:lnTo>
                <a:close/>
              </a:path>
              <a:path w="1838325" h="103504">
                <a:moveTo>
                  <a:pt x="1749298" y="0"/>
                </a:moveTo>
                <a:lnTo>
                  <a:pt x="1745487" y="1016"/>
                </a:lnTo>
                <a:lnTo>
                  <a:pt x="1741931" y="7112"/>
                </a:lnTo>
                <a:lnTo>
                  <a:pt x="1742948" y="10922"/>
                </a:lnTo>
                <a:lnTo>
                  <a:pt x="1812834" y="51689"/>
                </a:lnTo>
                <a:lnTo>
                  <a:pt x="1822196" y="46228"/>
                </a:lnTo>
                <a:lnTo>
                  <a:pt x="1825371" y="46228"/>
                </a:lnTo>
                <a:lnTo>
                  <a:pt x="1825371" y="45339"/>
                </a:lnTo>
                <a:lnTo>
                  <a:pt x="1827053" y="45339"/>
                </a:lnTo>
                <a:lnTo>
                  <a:pt x="17492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8866505" y="4992496"/>
            <a:ext cx="1082675" cy="363220"/>
            <a:chOff x="8866505" y="4992496"/>
            <a:chExt cx="1082675" cy="363220"/>
          </a:xfrm>
        </p:grpSpPr>
        <p:sp>
          <p:nvSpPr>
            <p:cNvPr id="14" name="object 14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867394" y="4993385"/>
              <a:ext cx="1080770" cy="361315"/>
            </a:xfrm>
            <a:custGeom>
              <a:avLst/>
              <a:gdLst/>
              <a:ahLst/>
              <a:cxnLst/>
              <a:rect l="l" t="t" r="r" b="b"/>
              <a:pathLst>
                <a:path w="1080770" h="361314">
                  <a:moveTo>
                    <a:pt x="540257" y="0"/>
                  </a:moveTo>
                  <a:lnTo>
                    <a:pt x="472499" y="1407"/>
                  </a:lnTo>
                  <a:lnTo>
                    <a:pt x="407249" y="5518"/>
                  </a:lnTo>
                  <a:lnTo>
                    <a:pt x="345015" y="12161"/>
                  </a:lnTo>
                  <a:lnTo>
                    <a:pt x="286303" y="21168"/>
                  </a:lnTo>
                  <a:lnTo>
                    <a:pt x="231620" y="32368"/>
                  </a:lnTo>
                  <a:lnTo>
                    <a:pt x="181472" y="45593"/>
                  </a:lnTo>
                  <a:lnTo>
                    <a:pt x="136367" y="60672"/>
                  </a:lnTo>
                  <a:lnTo>
                    <a:pt x="96810" y="77436"/>
                  </a:lnTo>
                  <a:lnTo>
                    <a:pt x="63310" y="95715"/>
                  </a:lnTo>
                  <a:lnTo>
                    <a:pt x="16503" y="136141"/>
                  </a:lnTo>
                  <a:lnTo>
                    <a:pt x="0" y="180594"/>
                  </a:lnTo>
                  <a:lnTo>
                    <a:pt x="4210" y="203238"/>
                  </a:lnTo>
                  <a:lnTo>
                    <a:pt x="36372" y="245847"/>
                  </a:lnTo>
                  <a:lnTo>
                    <a:pt x="96810" y="283751"/>
                  </a:lnTo>
                  <a:lnTo>
                    <a:pt x="136367" y="300515"/>
                  </a:lnTo>
                  <a:lnTo>
                    <a:pt x="181472" y="315594"/>
                  </a:lnTo>
                  <a:lnTo>
                    <a:pt x="231620" y="328819"/>
                  </a:lnTo>
                  <a:lnTo>
                    <a:pt x="286303" y="340019"/>
                  </a:lnTo>
                  <a:lnTo>
                    <a:pt x="345015" y="349026"/>
                  </a:lnTo>
                  <a:lnTo>
                    <a:pt x="407249" y="355669"/>
                  </a:lnTo>
                  <a:lnTo>
                    <a:pt x="472499" y="359780"/>
                  </a:lnTo>
                  <a:lnTo>
                    <a:pt x="540257" y="361188"/>
                  </a:lnTo>
                  <a:lnTo>
                    <a:pt x="608016" y="359780"/>
                  </a:lnTo>
                  <a:lnTo>
                    <a:pt x="673266" y="355669"/>
                  </a:lnTo>
                  <a:lnTo>
                    <a:pt x="735500" y="349026"/>
                  </a:lnTo>
                  <a:lnTo>
                    <a:pt x="794212" y="340019"/>
                  </a:lnTo>
                  <a:lnTo>
                    <a:pt x="848895" y="328819"/>
                  </a:lnTo>
                  <a:lnTo>
                    <a:pt x="899043" y="315594"/>
                  </a:lnTo>
                  <a:lnTo>
                    <a:pt x="944148" y="300515"/>
                  </a:lnTo>
                  <a:lnTo>
                    <a:pt x="983705" y="283751"/>
                  </a:lnTo>
                  <a:lnTo>
                    <a:pt x="1017205" y="265472"/>
                  </a:lnTo>
                  <a:lnTo>
                    <a:pt x="1064012" y="225046"/>
                  </a:lnTo>
                  <a:lnTo>
                    <a:pt x="1080515" y="180594"/>
                  </a:lnTo>
                  <a:lnTo>
                    <a:pt x="1076305" y="157949"/>
                  </a:lnTo>
                  <a:lnTo>
                    <a:pt x="1044143" y="115340"/>
                  </a:lnTo>
                  <a:lnTo>
                    <a:pt x="983705" y="77436"/>
                  </a:lnTo>
                  <a:lnTo>
                    <a:pt x="944148" y="60672"/>
                  </a:lnTo>
                  <a:lnTo>
                    <a:pt x="899043" y="45593"/>
                  </a:lnTo>
                  <a:lnTo>
                    <a:pt x="848895" y="32368"/>
                  </a:lnTo>
                  <a:lnTo>
                    <a:pt x="794212" y="21168"/>
                  </a:lnTo>
                  <a:lnTo>
                    <a:pt x="735500" y="12161"/>
                  </a:lnTo>
                  <a:lnTo>
                    <a:pt x="673266" y="5518"/>
                  </a:lnTo>
                  <a:lnTo>
                    <a:pt x="608016" y="1407"/>
                  </a:lnTo>
                  <a:lnTo>
                    <a:pt x="540257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107551" y="5020817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07485" y="1237234"/>
            <a:ext cx="85782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339090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63188" y="3442208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16248" y="4517897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5063" y="2828162"/>
            <a:ext cx="150495" cy="75628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799582" y="4018229"/>
            <a:ext cx="374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767196" y="5084140"/>
            <a:ext cx="3733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148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178800" y="4915916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4019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3501" y="382904"/>
            <a:ext cx="8196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50" dirty="0"/>
              <a:t>4.</a:t>
            </a:r>
            <a:r>
              <a:rPr sz="4000" spc="229" dirty="0"/>
              <a:t> </a:t>
            </a:r>
            <a:r>
              <a:rPr sz="4000" spc="215" dirty="0"/>
              <a:t>Base-offset</a:t>
            </a:r>
            <a:r>
              <a:rPr sz="4000" spc="270" dirty="0"/>
              <a:t> </a:t>
            </a:r>
            <a:r>
              <a:rPr sz="4000" spc="260" dirty="0"/>
              <a:t>Addressing</a:t>
            </a:r>
            <a:r>
              <a:rPr sz="4000" spc="235" dirty="0"/>
              <a:t> </a:t>
            </a:r>
            <a:r>
              <a:rPr sz="4000" spc="285" dirty="0"/>
              <a:t>Mode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6217" y="1235455"/>
            <a:ext cx="2922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indent="-3232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35280" algn="l"/>
                <a:tab pos="335915" algn="l"/>
              </a:tabLst>
            </a:pPr>
            <a:r>
              <a:rPr sz="2400" spc="140" dirty="0">
                <a:latin typeface="Cambria"/>
                <a:cs typeface="Cambria"/>
              </a:rPr>
              <a:t>Value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385" dirty="0">
                <a:latin typeface="Cambria"/>
                <a:cs typeface="Cambria"/>
              </a:rPr>
              <a:t>←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15" dirty="0">
                <a:latin typeface="Cambria"/>
                <a:cs typeface="Cambria"/>
              </a:rPr>
              <a:t>offset(r1)</a:t>
            </a:r>
            <a:endParaRPr sz="24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3901" y="3305428"/>
          <a:ext cx="1151890" cy="2016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780">
                <a:tc rowSpan="2">
                  <a:txBody>
                    <a:bodyPr/>
                    <a:lstStyle/>
                    <a:p>
                      <a:pPr marL="19939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-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451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175">
                      <a:solidFill>
                        <a:srgbClr val="000000"/>
                      </a:solidFill>
                      <a:prstDash val="soli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2786633" y="3845940"/>
            <a:ext cx="631190" cy="103505"/>
          </a:xfrm>
          <a:custGeom>
            <a:avLst/>
            <a:gdLst/>
            <a:ahLst/>
            <a:cxnLst/>
            <a:rect l="l" t="t" r="r" b="b"/>
            <a:pathLst>
              <a:path w="631189" h="103504">
                <a:moveTo>
                  <a:pt x="605826" y="51688"/>
                </a:moveTo>
                <a:lnTo>
                  <a:pt x="535940" y="92455"/>
                </a:lnTo>
                <a:lnTo>
                  <a:pt x="534924" y="96265"/>
                </a:lnTo>
                <a:lnTo>
                  <a:pt x="538480" y="102361"/>
                </a:lnTo>
                <a:lnTo>
                  <a:pt x="542290" y="103377"/>
                </a:lnTo>
                <a:lnTo>
                  <a:pt x="620045" y="58038"/>
                </a:lnTo>
                <a:lnTo>
                  <a:pt x="618363" y="58038"/>
                </a:lnTo>
                <a:lnTo>
                  <a:pt x="618363" y="57149"/>
                </a:lnTo>
                <a:lnTo>
                  <a:pt x="615188" y="57149"/>
                </a:lnTo>
                <a:lnTo>
                  <a:pt x="605826" y="51688"/>
                </a:lnTo>
                <a:close/>
              </a:path>
              <a:path w="631189" h="103504">
                <a:moveTo>
                  <a:pt x="594940" y="45338"/>
                </a:moveTo>
                <a:lnTo>
                  <a:pt x="0" y="45338"/>
                </a:lnTo>
                <a:lnTo>
                  <a:pt x="0" y="58038"/>
                </a:lnTo>
                <a:lnTo>
                  <a:pt x="594940" y="58038"/>
                </a:lnTo>
                <a:lnTo>
                  <a:pt x="605826" y="51688"/>
                </a:lnTo>
                <a:lnTo>
                  <a:pt x="594940" y="45338"/>
                </a:lnTo>
                <a:close/>
              </a:path>
              <a:path w="631189" h="103504">
                <a:moveTo>
                  <a:pt x="620045" y="45338"/>
                </a:moveTo>
                <a:lnTo>
                  <a:pt x="618363" y="45338"/>
                </a:lnTo>
                <a:lnTo>
                  <a:pt x="618363" y="58038"/>
                </a:lnTo>
                <a:lnTo>
                  <a:pt x="620045" y="58038"/>
                </a:lnTo>
                <a:lnTo>
                  <a:pt x="630936" y="51688"/>
                </a:lnTo>
                <a:lnTo>
                  <a:pt x="620045" y="45338"/>
                </a:lnTo>
                <a:close/>
              </a:path>
              <a:path w="631189" h="103504">
                <a:moveTo>
                  <a:pt x="615188" y="46227"/>
                </a:moveTo>
                <a:lnTo>
                  <a:pt x="605826" y="51688"/>
                </a:lnTo>
                <a:lnTo>
                  <a:pt x="615188" y="57149"/>
                </a:lnTo>
                <a:lnTo>
                  <a:pt x="615188" y="46227"/>
                </a:lnTo>
                <a:close/>
              </a:path>
              <a:path w="631189" h="103504">
                <a:moveTo>
                  <a:pt x="618363" y="46227"/>
                </a:moveTo>
                <a:lnTo>
                  <a:pt x="615188" y="46227"/>
                </a:lnTo>
                <a:lnTo>
                  <a:pt x="615188" y="57149"/>
                </a:lnTo>
                <a:lnTo>
                  <a:pt x="618363" y="57149"/>
                </a:lnTo>
                <a:lnTo>
                  <a:pt x="618363" y="46227"/>
                </a:lnTo>
                <a:close/>
              </a:path>
              <a:path w="631189" h="103504">
                <a:moveTo>
                  <a:pt x="542290" y="0"/>
                </a:moveTo>
                <a:lnTo>
                  <a:pt x="538480" y="1015"/>
                </a:lnTo>
                <a:lnTo>
                  <a:pt x="534924" y="7111"/>
                </a:lnTo>
                <a:lnTo>
                  <a:pt x="535940" y="10921"/>
                </a:lnTo>
                <a:lnTo>
                  <a:pt x="605826" y="51688"/>
                </a:lnTo>
                <a:lnTo>
                  <a:pt x="615188" y="46227"/>
                </a:lnTo>
                <a:lnTo>
                  <a:pt x="618363" y="46227"/>
                </a:lnTo>
                <a:lnTo>
                  <a:pt x="618363" y="45338"/>
                </a:lnTo>
                <a:lnTo>
                  <a:pt x="620045" y="45338"/>
                </a:lnTo>
                <a:lnTo>
                  <a:pt x="5422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856610" y="3224022"/>
            <a:ext cx="1123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76275" algn="l"/>
              </a:tabLst>
            </a:pPr>
            <a:r>
              <a:rPr sz="4800" spc="82" baseline="-19097" dirty="0">
                <a:latin typeface="Cambria"/>
                <a:cs typeface="Cambria"/>
              </a:rPr>
              <a:t>r1	</a:t>
            </a:r>
            <a:r>
              <a:rPr sz="3200" spc="55" dirty="0">
                <a:latin typeface="Cambria"/>
                <a:cs typeface="Cambria"/>
              </a:rPr>
              <a:t>r0</a:t>
            </a:r>
            <a:endParaRPr sz="32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68413" y="2945764"/>
          <a:ext cx="791210" cy="324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6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1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8914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5C5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1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824478" y="5280405"/>
            <a:ext cx="1243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005392"/>
                </a:solidFill>
                <a:latin typeface="Cambria"/>
                <a:cs typeface="Cambria"/>
              </a:rPr>
              <a:t>register file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43013" y="6303061"/>
            <a:ext cx="883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86934" y="4386834"/>
            <a:ext cx="1689100" cy="1151890"/>
            <a:chOff x="5186934" y="4386834"/>
            <a:chExt cx="1689100" cy="1151890"/>
          </a:xfrm>
        </p:grpSpPr>
        <p:sp>
          <p:nvSpPr>
            <p:cNvPr id="12" name="object 12"/>
            <p:cNvSpPr/>
            <p:nvPr/>
          </p:nvSpPr>
          <p:spPr>
            <a:xfrm>
              <a:off x="5186934" y="5270881"/>
              <a:ext cx="1689100" cy="103505"/>
            </a:xfrm>
            <a:custGeom>
              <a:avLst/>
              <a:gdLst/>
              <a:ahLst/>
              <a:cxnLst/>
              <a:rect l="l" t="t" r="r" b="b"/>
              <a:pathLst>
                <a:path w="1689100" h="103504">
                  <a:moveTo>
                    <a:pt x="502920" y="51689"/>
                  </a:moveTo>
                  <a:lnTo>
                    <a:pt x="492023" y="45339"/>
                  </a:lnTo>
                  <a:lnTo>
                    <a:pt x="414274" y="0"/>
                  </a:lnTo>
                  <a:lnTo>
                    <a:pt x="410464" y="1016"/>
                  </a:lnTo>
                  <a:lnTo>
                    <a:pt x="406908" y="7112"/>
                  </a:lnTo>
                  <a:lnTo>
                    <a:pt x="407924" y="10922"/>
                  </a:lnTo>
                  <a:lnTo>
                    <a:pt x="466902" y="45339"/>
                  </a:lnTo>
                  <a:lnTo>
                    <a:pt x="0" y="45339"/>
                  </a:lnTo>
                  <a:lnTo>
                    <a:pt x="0" y="58039"/>
                  </a:lnTo>
                  <a:lnTo>
                    <a:pt x="466902" y="58039"/>
                  </a:lnTo>
                  <a:lnTo>
                    <a:pt x="407924" y="92456"/>
                  </a:lnTo>
                  <a:lnTo>
                    <a:pt x="406908" y="96266"/>
                  </a:lnTo>
                  <a:lnTo>
                    <a:pt x="410464" y="102362"/>
                  </a:lnTo>
                  <a:lnTo>
                    <a:pt x="414274" y="103378"/>
                  </a:lnTo>
                  <a:lnTo>
                    <a:pt x="492023" y="58039"/>
                  </a:lnTo>
                  <a:lnTo>
                    <a:pt x="502920" y="51689"/>
                  </a:lnTo>
                  <a:close/>
                </a:path>
                <a:path w="1689100" h="103504">
                  <a:moveTo>
                    <a:pt x="1688592" y="51701"/>
                  </a:moveTo>
                  <a:lnTo>
                    <a:pt x="1677695" y="45339"/>
                  </a:lnTo>
                  <a:lnTo>
                    <a:pt x="1599946" y="0"/>
                  </a:lnTo>
                  <a:lnTo>
                    <a:pt x="1596136" y="1016"/>
                  </a:lnTo>
                  <a:lnTo>
                    <a:pt x="1592580" y="7112"/>
                  </a:lnTo>
                  <a:lnTo>
                    <a:pt x="1593596" y="10922"/>
                  </a:lnTo>
                  <a:lnTo>
                    <a:pt x="1652562" y="45339"/>
                  </a:lnTo>
                  <a:lnTo>
                    <a:pt x="1008888" y="45339"/>
                  </a:lnTo>
                  <a:lnTo>
                    <a:pt x="1008888" y="58039"/>
                  </a:lnTo>
                  <a:lnTo>
                    <a:pt x="1652587" y="58039"/>
                  </a:lnTo>
                  <a:lnTo>
                    <a:pt x="1663471" y="51701"/>
                  </a:lnTo>
                  <a:lnTo>
                    <a:pt x="1593596" y="92456"/>
                  </a:lnTo>
                  <a:lnTo>
                    <a:pt x="1592580" y="96266"/>
                  </a:lnTo>
                  <a:lnTo>
                    <a:pt x="1596136" y="102362"/>
                  </a:lnTo>
                  <a:lnTo>
                    <a:pt x="1599946" y="103378"/>
                  </a:lnTo>
                  <a:lnTo>
                    <a:pt x="1677695" y="58039"/>
                  </a:lnTo>
                  <a:lnTo>
                    <a:pt x="1688592" y="517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9854" y="5034534"/>
              <a:ext cx="506095" cy="502920"/>
            </a:xfrm>
            <a:custGeom>
              <a:avLst/>
              <a:gdLst/>
              <a:ahLst/>
              <a:cxnLst/>
              <a:rect l="l" t="t" r="r" b="b"/>
              <a:pathLst>
                <a:path w="506095" h="502920">
                  <a:moveTo>
                    <a:pt x="252984" y="0"/>
                  </a:moveTo>
                  <a:lnTo>
                    <a:pt x="207514" y="4049"/>
                  </a:lnTo>
                  <a:lnTo>
                    <a:pt x="164717" y="15725"/>
                  </a:lnTo>
                  <a:lnTo>
                    <a:pt x="125306" y="34318"/>
                  </a:lnTo>
                  <a:lnTo>
                    <a:pt x="89997" y="59120"/>
                  </a:lnTo>
                  <a:lnTo>
                    <a:pt x="59504" y="89422"/>
                  </a:lnTo>
                  <a:lnTo>
                    <a:pt x="34543" y="124516"/>
                  </a:lnTo>
                  <a:lnTo>
                    <a:pt x="15829" y="163693"/>
                  </a:lnTo>
                  <a:lnTo>
                    <a:pt x="4076" y="206243"/>
                  </a:lnTo>
                  <a:lnTo>
                    <a:pt x="0" y="251460"/>
                  </a:lnTo>
                  <a:lnTo>
                    <a:pt x="4076" y="296676"/>
                  </a:lnTo>
                  <a:lnTo>
                    <a:pt x="15829" y="339226"/>
                  </a:lnTo>
                  <a:lnTo>
                    <a:pt x="34544" y="378403"/>
                  </a:lnTo>
                  <a:lnTo>
                    <a:pt x="59504" y="413497"/>
                  </a:lnTo>
                  <a:lnTo>
                    <a:pt x="89997" y="443799"/>
                  </a:lnTo>
                  <a:lnTo>
                    <a:pt x="125306" y="468601"/>
                  </a:lnTo>
                  <a:lnTo>
                    <a:pt x="164717" y="487194"/>
                  </a:lnTo>
                  <a:lnTo>
                    <a:pt x="207514" y="498870"/>
                  </a:lnTo>
                  <a:lnTo>
                    <a:pt x="252984" y="502920"/>
                  </a:lnTo>
                  <a:lnTo>
                    <a:pt x="298453" y="498870"/>
                  </a:lnTo>
                  <a:lnTo>
                    <a:pt x="341250" y="487194"/>
                  </a:lnTo>
                  <a:lnTo>
                    <a:pt x="380661" y="468601"/>
                  </a:lnTo>
                  <a:lnTo>
                    <a:pt x="415970" y="443799"/>
                  </a:lnTo>
                  <a:lnTo>
                    <a:pt x="446463" y="413497"/>
                  </a:lnTo>
                  <a:lnTo>
                    <a:pt x="471424" y="378403"/>
                  </a:lnTo>
                  <a:lnTo>
                    <a:pt x="490138" y="339226"/>
                  </a:lnTo>
                  <a:lnTo>
                    <a:pt x="501891" y="296676"/>
                  </a:lnTo>
                  <a:lnTo>
                    <a:pt x="505968" y="251460"/>
                  </a:lnTo>
                  <a:lnTo>
                    <a:pt x="501891" y="206243"/>
                  </a:lnTo>
                  <a:lnTo>
                    <a:pt x="490138" y="163693"/>
                  </a:lnTo>
                  <a:lnTo>
                    <a:pt x="471424" y="124516"/>
                  </a:lnTo>
                  <a:lnTo>
                    <a:pt x="446463" y="89422"/>
                  </a:lnTo>
                  <a:lnTo>
                    <a:pt x="415970" y="59120"/>
                  </a:lnTo>
                  <a:lnTo>
                    <a:pt x="380661" y="34318"/>
                  </a:lnTo>
                  <a:lnTo>
                    <a:pt x="341250" y="15725"/>
                  </a:lnTo>
                  <a:lnTo>
                    <a:pt x="298453" y="4049"/>
                  </a:lnTo>
                  <a:lnTo>
                    <a:pt x="252984" y="0"/>
                  </a:lnTo>
                  <a:close/>
                </a:path>
                <a:path w="506095" h="502920">
                  <a:moveTo>
                    <a:pt x="73151" y="288036"/>
                  </a:moveTo>
                  <a:lnTo>
                    <a:pt x="434340" y="288036"/>
                  </a:lnTo>
                </a:path>
                <a:path w="506095" h="502920">
                  <a:moveTo>
                    <a:pt x="252984" y="71628"/>
                  </a:moveTo>
                  <a:lnTo>
                    <a:pt x="252984" y="43281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27725" y="4386834"/>
              <a:ext cx="103505" cy="647700"/>
            </a:xfrm>
            <a:custGeom>
              <a:avLst/>
              <a:gdLst/>
              <a:ahLst/>
              <a:cxnLst/>
              <a:rect l="l" t="t" r="r" b="b"/>
              <a:pathLst>
                <a:path w="103504" h="647700">
                  <a:moveTo>
                    <a:pt x="7112" y="551688"/>
                  </a:moveTo>
                  <a:lnTo>
                    <a:pt x="1015" y="555244"/>
                  </a:lnTo>
                  <a:lnTo>
                    <a:pt x="0" y="559054"/>
                  </a:lnTo>
                  <a:lnTo>
                    <a:pt x="51688" y="647700"/>
                  </a:lnTo>
                  <a:lnTo>
                    <a:pt x="59020" y="635127"/>
                  </a:lnTo>
                  <a:lnTo>
                    <a:pt x="45338" y="635127"/>
                  </a:lnTo>
                  <a:lnTo>
                    <a:pt x="45338" y="611704"/>
                  </a:lnTo>
                  <a:lnTo>
                    <a:pt x="10922" y="552704"/>
                  </a:lnTo>
                  <a:lnTo>
                    <a:pt x="7112" y="551688"/>
                  </a:lnTo>
                  <a:close/>
                </a:path>
                <a:path w="103504" h="647700">
                  <a:moveTo>
                    <a:pt x="45338" y="611704"/>
                  </a:moveTo>
                  <a:lnTo>
                    <a:pt x="45338" y="635127"/>
                  </a:lnTo>
                  <a:lnTo>
                    <a:pt x="58038" y="635127"/>
                  </a:lnTo>
                  <a:lnTo>
                    <a:pt x="58038" y="631952"/>
                  </a:lnTo>
                  <a:lnTo>
                    <a:pt x="46227" y="631952"/>
                  </a:lnTo>
                  <a:lnTo>
                    <a:pt x="51688" y="622590"/>
                  </a:lnTo>
                  <a:lnTo>
                    <a:pt x="45338" y="611704"/>
                  </a:lnTo>
                  <a:close/>
                </a:path>
                <a:path w="103504" h="647700">
                  <a:moveTo>
                    <a:pt x="96265" y="551688"/>
                  </a:moveTo>
                  <a:lnTo>
                    <a:pt x="92455" y="552704"/>
                  </a:lnTo>
                  <a:lnTo>
                    <a:pt x="58038" y="611704"/>
                  </a:lnTo>
                  <a:lnTo>
                    <a:pt x="58038" y="635127"/>
                  </a:lnTo>
                  <a:lnTo>
                    <a:pt x="59020" y="635127"/>
                  </a:lnTo>
                  <a:lnTo>
                    <a:pt x="103377" y="559054"/>
                  </a:lnTo>
                  <a:lnTo>
                    <a:pt x="102362" y="555244"/>
                  </a:lnTo>
                  <a:lnTo>
                    <a:pt x="96265" y="551688"/>
                  </a:lnTo>
                  <a:close/>
                </a:path>
                <a:path w="103504" h="647700">
                  <a:moveTo>
                    <a:pt x="51688" y="622590"/>
                  </a:moveTo>
                  <a:lnTo>
                    <a:pt x="46227" y="631952"/>
                  </a:lnTo>
                  <a:lnTo>
                    <a:pt x="57150" y="631952"/>
                  </a:lnTo>
                  <a:lnTo>
                    <a:pt x="51688" y="622590"/>
                  </a:lnTo>
                  <a:close/>
                </a:path>
                <a:path w="103504" h="647700">
                  <a:moveTo>
                    <a:pt x="58038" y="611704"/>
                  </a:moveTo>
                  <a:lnTo>
                    <a:pt x="51688" y="622590"/>
                  </a:lnTo>
                  <a:lnTo>
                    <a:pt x="57150" y="631952"/>
                  </a:lnTo>
                  <a:lnTo>
                    <a:pt x="58038" y="631952"/>
                  </a:lnTo>
                  <a:lnTo>
                    <a:pt x="58038" y="611704"/>
                  </a:lnTo>
                  <a:close/>
                </a:path>
                <a:path w="103504" h="647700">
                  <a:moveTo>
                    <a:pt x="58038" y="0"/>
                  </a:moveTo>
                  <a:lnTo>
                    <a:pt x="45338" y="0"/>
                  </a:lnTo>
                  <a:lnTo>
                    <a:pt x="45338" y="611704"/>
                  </a:lnTo>
                  <a:lnTo>
                    <a:pt x="51688" y="622590"/>
                  </a:lnTo>
                  <a:lnTo>
                    <a:pt x="58038" y="611704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8160257" y="5033645"/>
            <a:ext cx="2200275" cy="363220"/>
            <a:chOff x="8160257" y="5033645"/>
            <a:chExt cx="2200275" cy="363220"/>
          </a:xfrm>
        </p:grpSpPr>
        <p:sp>
          <p:nvSpPr>
            <p:cNvPr id="17" name="object 17"/>
            <p:cNvSpPr/>
            <p:nvPr/>
          </p:nvSpPr>
          <p:spPr>
            <a:xfrm>
              <a:off x="8160257" y="5199253"/>
              <a:ext cx="1120140" cy="103505"/>
            </a:xfrm>
            <a:custGeom>
              <a:avLst/>
              <a:gdLst/>
              <a:ahLst/>
              <a:cxnLst/>
              <a:rect l="l" t="t" r="r" b="b"/>
              <a:pathLst>
                <a:path w="1120140" h="103504">
                  <a:moveTo>
                    <a:pt x="1095030" y="51689"/>
                  </a:moveTo>
                  <a:lnTo>
                    <a:pt x="1025144" y="92456"/>
                  </a:lnTo>
                  <a:lnTo>
                    <a:pt x="1024127" y="96266"/>
                  </a:lnTo>
                  <a:lnTo>
                    <a:pt x="1027684" y="102362"/>
                  </a:lnTo>
                  <a:lnTo>
                    <a:pt x="1031494" y="103378"/>
                  </a:lnTo>
                  <a:lnTo>
                    <a:pt x="1109249" y="58039"/>
                  </a:lnTo>
                  <a:lnTo>
                    <a:pt x="1107567" y="58039"/>
                  </a:lnTo>
                  <a:lnTo>
                    <a:pt x="1107567" y="57150"/>
                  </a:lnTo>
                  <a:lnTo>
                    <a:pt x="1104392" y="57150"/>
                  </a:lnTo>
                  <a:lnTo>
                    <a:pt x="1095030" y="51689"/>
                  </a:lnTo>
                  <a:close/>
                </a:path>
                <a:path w="1120140" h="103504">
                  <a:moveTo>
                    <a:pt x="1084144" y="45339"/>
                  </a:moveTo>
                  <a:lnTo>
                    <a:pt x="0" y="45339"/>
                  </a:lnTo>
                  <a:lnTo>
                    <a:pt x="0" y="58039"/>
                  </a:lnTo>
                  <a:lnTo>
                    <a:pt x="1084144" y="58039"/>
                  </a:lnTo>
                  <a:lnTo>
                    <a:pt x="1095030" y="51689"/>
                  </a:lnTo>
                  <a:lnTo>
                    <a:pt x="1084144" y="45339"/>
                  </a:lnTo>
                  <a:close/>
                </a:path>
                <a:path w="1120140" h="103504">
                  <a:moveTo>
                    <a:pt x="1109249" y="45339"/>
                  </a:moveTo>
                  <a:lnTo>
                    <a:pt x="1107567" y="45339"/>
                  </a:lnTo>
                  <a:lnTo>
                    <a:pt x="1107567" y="58039"/>
                  </a:lnTo>
                  <a:lnTo>
                    <a:pt x="1109249" y="58039"/>
                  </a:lnTo>
                  <a:lnTo>
                    <a:pt x="1120140" y="51689"/>
                  </a:lnTo>
                  <a:lnTo>
                    <a:pt x="1109249" y="45339"/>
                  </a:lnTo>
                  <a:close/>
                </a:path>
                <a:path w="1120140" h="103504">
                  <a:moveTo>
                    <a:pt x="1104392" y="46228"/>
                  </a:moveTo>
                  <a:lnTo>
                    <a:pt x="1095030" y="51689"/>
                  </a:lnTo>
                  <a:lnTo>
                    <a:pt x="1104392" y="57150"/>
                  </a:lnTo>
                  <a:lnTo>
                    <a:pt x="1104392" y="46228"/>
                  </a:lnTo>
                  <a:close/>
                </a:path>
                <a:path w="1120140" h="103504">
                  <a:moveTo>
                    <a:pt x="1107567" y="46228"/>
                  </a:moveTo>
                  <a:lnTo>
                    <a:pt x="1104392" y="46228"/>
                  </a:lnTo>
                  <a:lnTo>
                    <a:pt x="1104392" y="57150"/>
                  </a:lnTo>
                  <a:lnTo>
                    <a:pt x="1107567" y="57150"/>
                  </a:lnTo>
                  <a:lnTo>
                    <a:pt x="1107567" y="46228"/>
                  </a:lnTo>
                  <a:close/>
                </a:path>
                <a:path w="1120140" h="103504">
                  <a:moveTo>
                    <a:pt x="1031494" y="0"/>
                  </a:moveTo>
                  <a:lnTo>
                    <a:pt x="1027684" y="1016"/>
                  </a:lnTo>
                  <a:lnTo>
                    <a:pt x="1024127" y="7112"/>
                  </a:lnTo>
                  <a:lnTo>
                    <a:pt x="1025144" y="10922"/>
                  </a:lnTo>
                  <a:lnTo>
                    <a:pt x="1095030" y="51689"/>
                  </a:lnTo>
                  <a:lnTo>
                    <a:pt x="1104392" y="46228"/>
                  </a:lnTo>
                  <a:lnTo>
                    <a:pt x="1107567" y="46228"/>
                  </a:lnTo>
                  <a:lnTo>
                    <a:pt x="1107567" y="45339"/>
                  </a:lnTo>
                  <a:lnTo>
                    <a:pt x="1109249" y="45339"/>
                  </a:lnTo>
                  <a:lnTo>
                    <a:pt x="10314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80397" y="5034534"/>
              <a:ext cx="1079500" cy="361315"/>
            </a:xfrm>
            <a:custGeom>
              <a:avLst/>
              <a:gdLst/>
              <a:ahLst/>
              <a:cxnLst/>
              <a:rect l="l" t="t" r="r" b="b"/>
              <a:pathLst>
                <a:path w="1079500" h="361314">
                  <a:moveTo>
                    <a:pt x="539496" y="0"/>
                  </a:moveTo>
                  <a:lnTo>
                    <a:pt x="471825" y="1407"/>
                  </a:lnTo>
                  <a:lnTo>
                    <a:pt x="406662" y="5518"/>
                  </a:lnTo>
                  <a:lnTo>
                    <a:pt x="344512" y="12161"/>
                  </a:lnTo>
                  <a:lnTo>
                    <a:pt x="285882" y="21168"/>
                  </a:lnTo>
                  <a:lnTo>
                    <a:pt x="231276" y="32368"/>
                  </a:lnTo>
                  <a:lnTo>
                    <a:pt x="181200" y="45593"/>
                  </a:lnTo>
                  <a:lnTo>
                    <a:pt x="136161" y="60672"/>
                  </a:lnTo>
                  <a:lnTo>
                    <a:pt x="96663" y="77436"/>
                  </a:lnTo>
                  <a:lnTo>
                    <a:pt x="63213" y="95715"/>
                  </a:lnTo>
                  <a:lnTo>
                    <a:pt x="16477" y="136141"/>
                  </a:lnTo>
                  <a:lnTo>
                    <a:pt x="0" y="180594"/>
                  </a:lnTo>
                  <a:lnTo>
                    <a:pt x="4203" y="203238"/>
                  </a:lnTo>
                  <a:lnTo>
                    <a:pt x="36315" y="245847"/>
                  </a:lnTo>
                  <a:lnTo>
                    <a:pt x="96663" y="283751"/>
                  </a:lnTo>
                  <a:lnTo>
                    <a:pt x="136161" y="300515"/>
                  </a:lnTo>
                  <a:lnTo>
                    <a:pt x="181200" y="315594"/>
                  </a:lnTo>
                  <a:lnTo>
                    <a:pt x="231276" y="328819"/>
                  </a:lnTo>
                  <a:lnTo>
                    <a:pt x="285882" y="340019"/>
                  </a:lnTo>
                  <a:lnTo>
                    <a:pt x="344512" y="349026"/>
                  </a:lnTo>
                  <a:lnTo>
                    <a:pt x="406662" y="355669"/>
                  </a:lnTo>
                  <a:lnTo>
                    <a:pt x="471825" y="359780"/>
                  </a:lnTo>
                  <a:lnTo>
                    <a:pt x="539496" y="361188"/>
                  </a:lnTo>
                  <a:lnTo>
                    <a:pt x="607166" y="359780"/>
                  </a:lnTo>
                  <a:lnTo>
                    <a:pt x="672329" y="355669"/>
                  </a:lnTo>
                  <a:lnTo>
                    <a:pt x="734479" y="349026"/>
                  </a:lnTo>
                  <a:lnTo>
                    <a:pt x="793109" y="340019"/>
                  </a:lnTo>
                  <a:lnTo>
                    <a:pt x="847715" y="328819"/>
                  </a:lnTo>
                  <a:lnTo>
                    <a:pt x="897791" y="315594"/>
                  </a:lnTo>
                  <a:lnTo>
                    <a:pt x="942830" y="300515"/>
                  </a:lnTo>
                  <a:lnTo>
                    <a:pt x="982328" y="283751"/>
                  </a:lnTo>
                  <a:lnTo>
                    <a:pt x="1015778" y="265472"/>
                  </a:lnTo>
                  <a:lnTo>
                    <a:pt x="1062514" y="225046"/>
                  </a:lnTo>
                  <a:lnTo>
                    <a:pt x="1078992" y="180594"/>
                  </a:lnTo>
                  <a:lnTo>
                    <a:pt x="1074788" y="157949"/>
                  </a:lnTo>
                  <a:lnTo>
                    <a:pt x="1042676" y="115340"/>
                  </a:lnTo>
                  <a:lnTo>
                    <a:pt x="982328" y="77436"/>
                  </a:lnTo>
                  <a:lnTo>
                    <a:pt x="942830" y="60672"/>
                  </a:lnTo>
                  <a:lnTo>
                    <a:pt x="897791" y="45593"/>
                  </a:lnTo>
                  <a:lnTo>
                    <a:pt x="847715" y="32368"/>
                  </a:lnTo>
                  <a:lnTo>
                    <a:pt x="793109" y="21168"/>
                  </a:lnTo>
                  <a:lnTo>
                    <a:pt x="734479" y="12161"/>
                  </a:lnTo>
                  <a:lnTo>
                    <a:pt x="672329" y="5518"/>
                  </a:lnTo>
                  <a:lnTo>
                    <a:pt x="607166" y="1407"/>
                  </a:lnTo>
                  <a:lnTo>
                    <a:pt x="539496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518650" y="5062220"/>
            <a:ext cx="601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005392"/>
                </a:solidFill>
                <a:latin typeface="Cambria"/>
                <a:cs typeface="Cambria"/>
              </a:rPr>
              <a:t>v</a:t>
            </a:r>
            <a:r>
              <a:rPr sz="1800" spc="120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1800" spc="60" dirty="0">
                <a:solidFill>
                  <a:srgbClr val="005392"/>
                </a:solidFill>
                <a:latin typeface="Cambria"/>
                <a:cs typeface="Cambria"/>
              </a:rPr>
              <a:t>lue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1539" y="3870197"/>
            <a:ext cx="10515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50" dirty="0">
                <a:latin typeface="Cambria"/>
                <a:cs typeface="Cambria"/>
              </a:rPr>
              <a:t>off</a:t>
            </a:r>
            <a:r>
              <a:rPr sz="3200" spc="60" dirty="0">
                <a:latin typeface="Cambria"/>
                <a:cs typeface="Cambria"/>
              </a:rPr>
              <a:t>s</a:t>
            </a:r>
            <a:r>
              <a:rPr sz="3200" spc="100" dirty="0">
                <a:latin typeface="Cambria"/>
                <a:cs typeface="Cambria"/>
              </a:rPr>
              <a:t>et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15105" y="3588765"/>
            <a:ext cx="4343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55" dirty="0">
                <a:latin typeface="Cambria"/>
                <a:cs typeface="Cambria"/>
              </a:rPr>
              <a:t>r1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68166" y="4664455"/>
            <a:ext cx="6591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latin typeface="Cambria"/>
                <a:cs typeface="Cambria"/>
              </a:rPr>
              <a:t>r15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08934" y="1157731"/>
            <a:ext cx="857758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7685" marR="221615" indent="-515620">
              <a:lnSpc>
                <a:spcPct val="100000"/>
              </a:lnSpc>
              <a:spcBef>
                <a:spcPts val="95"/>
              </a:spcBef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005392"/>
                </a:solidFill>
                <a:latin typeface="Cambria"/>
                <a:cs typeface="Cambria"/>
              </a:rPr>
              <a:t>of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5392"/>
                </a:solidFill>
                <a:latin typeface="Cambria"/>
                <a:cs typeface="Cambria"/>
              </a:rPr>
              <a:t>from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file.</a:t>
            </a:r>
            <a:r>
              <a:rPr sz="2800" spc="204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AF50"/>
                </a:solidFill>
                <a:latin typeface="Cambria"/>
                <a:cs typeface="Cambria"/>
              </a:rPr>
              <a:t>Add</a:t>
            </a:r>
            <a:r>
              <a:rPr sz="2800" spc="17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AF50"/>
                </a:solidFill>
                <a:latin typeface="Cambria"/>
                <a:cs typeface="Cambria"/>
              </a:rPr>
              <a:t>offset</a:t>
            </a:r>
            <a:r>
              <a:rPr sz="2800" spc="155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00AF50"/>
                </a:solidFill>
                <a:latin typeface="Cambria"/>
                <a:cs typeface="Cambria"/>
              </a:rPr>
              <a:t>to </a:t>
            </a:r>
            <a:r>
              <a:rPr sz="2800" spc="-60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00AF50"/>
                </a:solidFill>
                <a:latin typeface="Cambria"/>
                <a:cs typeface="Cambria"/>
              </a:rPr>
              <a:t>it.</a:t>
            </a:r>
            <a:r>
              <a:rPr sz="2800" spc="160" dirty="0">
                <a:solidFill>
                  <a:srgbClr val="00AF50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This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gives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  <a:p>
            <a:pPr marL="527685" indent="-515620">
              <a:lnSpc>
                <a:spcPct val="100000"/>
              </a:lnSpc>
              <a:buAutoNum type="arabicParenBoth"/>
              <a:tabLst>
                <a:tab pos="528320" algn="l"/>
              </a:tabLst>
            </a:pPr>
            <a:r>
              <a:rPr sz="2800" spc="135" dirty="0">
                <a:solidFill>
                  <a:srgbClr val="005392"/>
                </a:solidFill>
                <a:latin typeface="Cambria"/>
                <a:cs typeface="Cambria"/>
              </a:rPr>
              <a:t>Read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005392"/>
                </a:solidFill>
                <a:latin typeface="Cambria"/>
                <a:cs typeface="Cambria"/>
              </a:rPr>
              <a:t>the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5392"/>
                </a:solidFill>
                <a:latin typeface="Cambria"/>
                <a:cs typeface="Cambria"/>
              </a:rPr>
              <a:t>value</a:t>
            </a:r>
            <a:r>
              <a:rPr sz="2800" spc="17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005392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r>
              <a:rPr sz="2800" spc="160" dirty="0">
                <a:solidFill>
                  <a:srgbClr val="005392"/>
                </a:solidFill>
                <a:latin typeface="Cambria"/>
                <a:cs typeface="Cambria"/>
              </a:rPr>
              <a:t> at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that</a:t>
            </a:r>
            <a:r>
              <a:rPr sz="2800" spc="16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address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180333" y="6021120"/>
            <a:ext cx="16300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5392"/>
                </a:solidFill>
                <a:latin typeface="Calibri"/>
                <a:cs typeface="Calibri"/>
              </a:rPr>
              <a:t>Let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5392"/>
                </a:solidFill>
                <a:latin typeface="Calibri"/>
                <a:cs typeface="Calibri"/>
              </a:rPr>
              <a:t>offset</a:t>
            </a:r>
            <a:r>
              <a:rPr sz="24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392"/>
                </a:solidFill>
                <a:latin typeface="Calibri"/>
                <a:cs typeface="Calibri"/>
              </a:rPr>
              <a:t>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41591" y="2927349"/>
            <a:ext cx="150495" cy="7569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76109" y="4118229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100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3725" y="5184140"/>
            <a:ext cx="373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Calibri"/>
                <a:cs typeface="Calibri"/>
              </a:rPr>
              <a:t>460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3568" y="4932933"/>
            <a:ext cx="531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5392"/>
                </a:solidFill>
                <a:latin typeface="Cambria"/>
                <a:cs typeface="Cambria"/>
              </a:rPr>
              <a:t>8914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2973" y="409414"/>
            <a:ext cx="119060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00"/>
              </a:spcBef>
            </a:pPr>
            <a:r>
              <a:rPr spc="275" dirty="0"/>
              <a:t>Examples</a:t>
            </a:r>
            <a:r>
              <a:rPr spc="229" dirty="0"/>
              <a:t> </a:t>
            </a:r>
            <a:r>
              <a:rPr spc="185" dirty="0"/>
              <a:t>of</a:t>
            </a:r>
            <a:r>
              <a:rPr spc="240" dirty="0"/>
              <a:t> </a:t>
            </a:r>
            <a:r>
              <a:rPr spc="220" dirty="0"/>
              <a:t>instructions</a:t>
            </a:r>
            <a:r>
              <a:rPr spc="240" dirty="0"/>
              <a:t> </a:t>
            </a:r>
            <a:r>
              <a:rPr spc="254" dirty="0"/>
              <a:t>that</a:t>
            </a:r>
            <a:r>
              <a:rPr spc="240" dirty="0"/>
              <a:t> </a:t>
            </a:r>
            <a:r>
              <a:rPr spc="200" dirty="0"/>
              <a:t>use</a:t>
            </a:r>
            <a:r>
              <a:rPr spc="240" dirty="0"/>
              <a:t> </a:t>
            </a:r>
            <a:r>
              <a:rPr spc="195" dirty="0"/>
              <a:t>those</a:t>
            </a:r>
            <a:r>
              <a:rPr spc="235" dirty="0"/>
              <a:t> </a:t>
            </a:r>
            <a:r>
              <a:rPr spc="190" dirty="0"/>
              <a:t>modes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93757" y="3433381"/>
            <a:ext cx="651510" cy="1391920"/>
            <a:chOff x="3393757" y="3433381"/>
            <a:chExt cx="651510" cy="1391920"/>
          </a:xfrm>
        </p:grpSpPr>
        <p:sp>
          <p:nvSpPr>
            <p:cNvPr id="5" name="object 5"/>
            <p:cNvSpPr/>
            <p:nvPr/>
          </p:nvSpPr>
          <p:spPr>
            <a:xfrm>
              <a:off x="3396234" y="3435858"/>
              <a:ext cx="646430" cy="242570"/>
            </a:xfrm>
            <a:custGeom>
              <a:avLst/>
              <a:gdLst/>
              <a:ahLst/>
              <a:cxnLst/>
              <a:rect l="l" t="t" r="r" b="b"/>
              <a:pathLst>
                <a:path w="646429" h="242570">
                  <a:moveTo>
                    <a:pt x="646176" y="0"/>
                  </a:moveTo>
                  <a:lnTo>
                    <a:pt x="0" y="0"/>
                  </a:lnTo>
                  <a:lnTo>
                    <a:pt x="0" y="242315"/>
                  </a:lnTo>
                  <a:lnTo>
                    <a:pt x="646176" y="242315"/>
                  </a:lnTo>
                  <a:lnTo>
                    <a:pt x="646176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4710" y="3434334"/>
              <a:ext cx="649605" cy="1390015"/>
            </a:xfrm>
            <a:custGeom>
              <a:avLst/>
              <a:gdLst/>
              <a:ahLst/>
              <a:cxnLst/>
              <a:rect l="l" t="t" r="r" b="b"/>
              <a:pathLst>
                <a:path w="649604" h="1390014">
                  <a:moveTo>
                    <a:pt x="0" y="1389888"/>
                  </a:moveTo>
                  <a:lnTo>
                    <a:pt x="649224" y="1389888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89888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394709" y="3435096"/>
            <a:ext cx="649605" cy="243204"/>
          </a:xfrm>
          <a:prstGeom prst="rect">
            <a:avLst/>
          </a:prstGeom>
          <a:ln w="3301">
            <a:solidFill>
              <a:srgbClr val="15111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89865">
              <a:lnSpc>
                <a:spcPts val="1914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62465" y="2994469"/>
            <a:ext cx="2940685" cy="3025775"/>
            <a:chOff x="2962465" y="2994469"/>
            <a:chExt cx="2940685" cy="3025775"/>
          </a:xfrm>
        </p:grpSpPr>
        <p:sp>
          <p:nvSpPr>
            <p:cNvPr id="9" name="object 9"/>
            <p:cNvSpPr/>
            <p:nvPr/>
          </p:nvSpPr>
          <p:spPr>
            <a:xfrm>
              <a:off x="4991861" y="2995422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656843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6843" y="140207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8813" y="4024122"/>
              <a:ext cx="657225" cy="140335"/>
            </a:xfrm>
            <a:custGeom>
              <a:avLst/>
              <a:gdLst/>
              <a:ahLst/>
              <a:cxnLst/>
              <a:rect l="l" t="t" r="r" b="b"/>
              <a:pathLst>
                <a:path w="657225" h="140335">
                  <a:moveTo>
                    <a:pt x="0" y="140207"/>
                  </a:moveTo>
                  <a:lnTo>
                    <a:pt x="656843" y="140207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29505" y="3435858"/>
              <a:ext cx="0" cy="218440"/>
            </a:xfrm>
            <a:custGeom>
              <a:avLst/>
              <a:gdLst/>
              <a:ahLst/>
              <a:cxnLst/>
              <a:rect l="l" t="t" r="r" b="b"/>
              <a:pathLst>
                <a:path h="218439">
                  <a:moveTo>
                    <a:pt x="0" y="0"/>
                  </a:moveTo>
                  <a:lnTo>
                    <a:pt x="0" y="21793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99025" y="3551682"/>
              <a:ext cx="59690" cy="102235"/>
            </a:xfrm>
            <a:custGeom>
              <a:avLst/>
              <a:gdLst/>
              <a:ahLst/>
              <a:cxnLst/>
              <a:rect l="l" t="t" r="r" b="b"/>
              <a:pathLst>
                <a:path w="59689" h="102235">
                  <a:moveTo>
                    <a:pt x="59436" y="0"/>
                  </a:moveTo>
                  <a:lnTo>
                    <a:pt x="30479" y="29844"/>
                  </a:lnTo>
                  <a:lnTo>
                    <a:pt x="0" y="0"/>
                  </a:lnTo>
                  <a:lnTo>
                    <a:pt x="30479" y="102107"/>
                  </a:lnTo>
                  <a:lnTo>
                    <a:pt x="594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3417" y="3551682"/>
              <a:ext cx="2938780" cy="2467610"/>
            </a:xfrm>
            <a:custGeom>
              <a:avLst/>
              <a:gdLst/>
              <a:ahLst/>
              <a:cxnLst/>
              <a:rect l="l" t="t" r="r" b="b"/>
              <a:pathLst>
                <a:path w="2938779" h="2467610">
                  <a:moveTo>
                    <a:pt x="1466087" y="29844"/>
                  </a:moveTo>
                  <a:lnTo>
                    <a:pt x="1435608" y="0"/>
                  </a:lnTo>
                  <a:lnTo>
                    <a:pt x="1466087" y="102107"/>
                  </a:lnTo>
                  <a:lnTo>
                    <a:pt x="1495044" y="0"/>
                  </a:lnTo>
                  <a:lnTo>
                    <a:pt x="1466087" y="29844"/>
                  </a:lnTo>
                  <a:close/>
                </a:path>
                <a:path w="2938779" h="2467610">
                  <a:moveTo>
                    <a:pt x="2801620" y="739647"/>
                  </a:moveTo>
                  <a:lnTo>
                    <a:pt x="2938272" y="739647"/>
                  </a:lnTo>
                  <a:lnTo>
                    <a:pt x="2938272" y="2467355"/>
                  </a:lnTo>
                  <a:lnTo>
                    <a:pt x="0" y="2467355"/>
                  </a:lnTo>
                  <a:lnTo>
                    <a:pt x="15493" y="19812"/>
                  </a:lnTo>
                  <a:lnTo>
                    <a:pt x="432689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5993" y="3527933"/>
              <a:ext cx="151130" cy="855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393186" y="3678174"/>
              <a:ext cx="645160" cy="242570"/>
            </a:xfrm>
            <a:custGeom>
              <a:avLst/>
              <a:gdLst/>
              <a:ahLst/>
              <a:cxnLst/>
              <a:rect l="l" t="t" r="r" b="b"/>
              <a:pathLst>
                <a:path w="645160" h="242570">
                  <a:moveTo>
                    <a:pt x="0" y="242315"/>
                  </a:moveTo>
                  <a:lnTo>
                    <a:pt x="644651" y="242315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242315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96360" y="3679063"/>
            <a:ext cx="647065" cy="240665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5420">
              <a:lnSpc>
                <a:spcPts val="189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76980" y="2927095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580" y="3176397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92804" y="2055263"/>
            <a:ext cx="2329815" cy="915669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5"/>
              </a:spcBef>
            </a:pPr>
            <a:r>
              <a:rPr sz="2400" spc="55" dirty="0">
                <a:solidFill>
                  <a:srgbClr val="005392"/>
                </a:solidFill>
                <a:latin typeface="Cambria"/>
                <a:cs typeface="Cambria"/>
              </a:rPr>
              <a:t>lw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R="5080" algn="r">
              <a:lnSpc>
                <a:spcPct val="100000"/>
              </a:lnSpc>
              <a:spcBef>
                <a:spcPts val="88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034790" y="3669665"/>
            <a:ext cx="1717039" cy="913130"/>
            <a:chOff x="4034790" y="3669665"/>
            <a:chExt cx="1717039" cy="913130"/>
          </a:xfrm>
        </p:grpSpPr>
        <p:sp>
          <p:nvSpPr>
            <p:cNvPr id="22" name="object 22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656843" y="0"/>
                  </a:moveTo>
                  <a:lnTo>
                    <a:pt x="0" y="0"/>
                  </a:lnTo>
                  <a:lnTo>
                    <a:pt x="0" y="138683"/>
                  </a:lnTo>
                  <a:lnTo>
                    <a:pt x="656843" y="138683"/>
                  </a:lnTo>
                  <a:lnTo>
                    <a:pt x="656843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88814" y="4161282"/>
              <a:ext cx="657225" cy="139065"/>
            </a:xfrm>
            <a:custGeom>
              <a:avLst/>
              <a:gdLst/>
              <a:ahLst/>
              <a:cxnLst/>
              <a:rect l="l" t="t" r="r" b="b"/>
              <a:pathLst>
                <a:path w="657225" h="139064">
                  <a:moveTo>
                    <a:pt x="0" y="138683"/>
                  </a:moveTo>
                  <a:lnTo>
                    <a:pt x="656843" y="138683"/>
                  </a:lnTo>
                  <a:lnTo>
                    <a:pt x="656843" y="0"/>
                  </a:lnTo>
                  <a:lnTo>
                    <a:pt x="0" y="0"/>
                  </a:lnTo>
                  <a:lnTo>
                    <a:pt x="0" y="138683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3386" y="430453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649224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9224" y="140207"/>
                  </a:lnTo>
                  <a:lnTo>
                    <a:pt x="649224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1862" y="4441698"/>
              <a:ext cx="649605" cy="140335"/>
            </a:xfrm>
            <a:custGeom>
              <a:avLst/>
              <a:gdLst/>
              <a:ahLst/>
              <a:cxnLst/>
              <a:rect l="l" t="t" r="r" b="b"/>
              <a:pathLst>
                <a:path w="649604" h="140335">
                  <a:moveTo>
                    <a:pt x="0" y="140207"/>
                  </a:moveTo>
                  <a:lnTo>
                    <a:pt x="649224" y="140207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34790" y="3784854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3539" y="240792"/>
                  </a:moveTo>
                  <a:lnTo>
                    <a:pt x="1716024" y="301498"/>
                  </a:lnTo>
                  <a:lnTo>
                    <a:pt x="1716024" y="735076"/>
                  </a:lnTo>
                  <a:lnTo>
                    <a:pt x="1657477" y="792480"/>
                  </a:lnTo>
                </a:path>
                <a:path w="1716404" h="792479">
                  <a:moveTo>
                    <a:pt x="0" y="0"/>
                  </a:moveTo>
                  <a:lnTo>
                    <a:pt x="227075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0" y="0"/>
                  </a:moveTo>
                  <a:lnTo>
                    <a:pt x="28701" y="29718"/>
                  </a:ln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8234" y="3754374"/>
              <a:ext cx="104139" cy="58419"/>
            </a:xfrm>
            <a:custGeom>
              <a:avLst/>
              <a:gdLst/>
              <a:ahLst/>
              <a:cxnLst/>
              <a:rect l="l" t="t" r="r" b="b"/>
              <a:pathLst>
                <a:path w="104139" h="58420">
                  <a:moveTo>
                    <a:pt x="28701" y="29718"/>
                  </a:moveTo>
                  <a:lnTo>
                    <a:pt x="0" y="57912"/>
                  </a:lnTo>
                  <a:lnTo>
                    <a:pt x="103631" y="29718"/>
                  </a:lnTo>
                  <a:lnTo>
                    <a:pt x="0" y="0"/>
                  </a:lnTo>
                  <a:lnTo>
                    <a:pt x="28701" y="2971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61866" y="3670554"/>
              <a:ext cx="268605" cy="259079"/>
            </a:xfrm>
            <a:custGeom>
              <a:avLst/>
              <a:gdLst/>
              <a:ahLst/>
              <a:cxnLst/>
              <a:rect l="l" t="t" r="r" b="b"/>
              <a:pathLst>
                <a:path w="268604" h="259079">
                  <a:moveTo>
                    <a:pt x="134112" y="0"/>
                  </a:moveTo>
                  <a:lnTo>
                    <a:pt x="91732" y="6608"/>
                  </a:lnTo>
                  <a:lnTo>
                    <a:pt x="54918" y="25005"/>
                  </a:lnTo>
                  <a:lnTo>
                    <a:pt x="25883" y="53053"/>
                  </a:lnTo>
                  <a:lnTo>
                    <a:pt x="6839" y="88611"/>
                  </a:lnTo>
                  <a:lnTo>
                    <a:pt x="0" y="129540"/>
                  </a:lnTo>
                  <a:lnTo>
                    <a:pt x="6839" y="170468"/>
                  </a:lnTo>
                  <a:lnTo>
                    <a:pt x="25883" y="206026"/>
                  </a:lnTo>
                  <a:lnTo>
                    <a:pt x="54918" y="234074"/>
                  </a:lnTo>
                  <a:lnTo>
                    <a:pt x="91732" y="252471"/>
                  </a:lnTo>
                  <a:lnTo>
                    <a:pt x="134112" y="259080"/>
                  </a:lnTo>
                  <a:lnTo>
                    <a:pt x="176491" y="252471"/>
                  </a:lnTo>
                  <a:lnTo>
                    <a:pt x="213305" y="234074"/>
                  </a:lnTo>
                  <a:lnTo>
                    <a:pt x="242340" y="206026"/>
                  </a:lnTo>
                  <a:lnTo>
                    <a:pt x="261384" y="170468"/>
                  </a:lnTo>
                  <a:lnTo>
                    <a:pt x="268224" y="129540"/>
                  </a:lnTo>
                  <a:lnTo>
                    <a:pt x="261384" y="88611"/>
                  </a:lnTo>
                  <a:lnTo>
                    <a:pt x="242340" y="53053"/>
                  </a:lnTo>
                  <a:lnTo>
                    <a:pt x="213305" y="25005"/>
                  </a:lnTo>
                  <a:lnTo>
                    <a:pt x="176491" y="6608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1866" y="3670554"/>
              <a:ext cx="722630" cy="439420"/>
            </a:xfrm>
            <a:custGeom>
              <a:avLst/>
              <a:gdLst/>
              <a:ahLst/>
              <a:cxnLst/>
              <a:rect l="l" t="t" r="r" b="b"/>
              <a:pathLst>
                <a:path w="722629" h="439420">
                  <a:moveTo>
                    <a:pt x="0" y="129540"/>
                  </a:moveTo>
                  <a:lnTo>
                    <a:pt x="6839" y="88611"/>
                  </a:lnTo>
                  <a:lnTo>
                    <a:pt x="25883" y="53053"/>
                  </a:lnTo>
                  <a:lnTo>
                    <a:pt x="54918" y="25005"/>
                  </a:lnTo>
                  <a:lnTo>
                    <a:pt x="91732" y="6608"/>
                  </a:lnTo>
                  <a:lnTo>
                    <a:pt x="134112" y="0"/>
                  </a:lnTo>
                  <a:lnTo>
                    <a:pt x="176491" y="6608"/>
                  </a:lnTo>
                  <a:lnTo>
                    <a:pt x="213305" y="25005"/>
                  </a:lnTo>
                  <a:lnTo>
                    <a:pt x="242340" y="53053"/>
                  </a:lnTo>
                  <a:lnTo>
                    <a:pt x="261384" y="88611"/>
                  </a:lnTo>
                  <a:lnTo>
                    <a:pt x="268224" y="129540"/>
                  </a:lnTo>
                  <a:lnTo>
                    <a:pt x="261384" y="170468"/>
                  </a:lnTo>
                  <a:lnTo>
                    <a:pt x="242340" y="206026"/>
                  </a:lnTo>
                  <a:lnTo>
                    <a:pt x="213305" y="234074"/>
                  </a:lnTo>
                  <a:lnTo>
                    <a:pt x="176491" y="252471"/>
                  </a:lnTo>
                  <a:lnTo>
                    <a:pt x="134112" y="259080"/>
                  </a:lnTo>
                  <a:lnTo>
                    <a:pt x="91732" y="252471"/>
                  </a:lnTo>
                  <a:lnTo>
                    <a:pt x="54918" y="234074"/>
                  </a:lnTo>
                  <a:lnTo>
                    <a:pt x="25883" y="206026"/>
                  </a:lnTo>
                  <a:lnTo>
                    <a:pt x="6839" y="170468"/>
                  </a:lnTo>
                  <a:lnTo>
                    <a:pt x="0" y="129540"/>
                  </a:lnTo>
                  <a:close/>
                </a:path>
                <a:path w="722629" h="439420">
                  <a:moveTo>
                    <a:pt x="144780" y="21336"/>
                  </a:moveTo>
                  <a:lnTo>
                    <a:pt x="144780" y="217932"/>
                  </a:lnTo>
                </a:path>
                <a:path w="722629" h="439420">
                  <a:moveTo>
                    <a:pt x="45720" y="120396"/>
                  </a:moveTo>
                  <a:lnTo>
                    <a:pt x="236220" y="114300"/>
                  </a:lnTo>
                </a:path>
                <a:path w="722629" h="439420">
                  <a:moveTo>
                    <a:pt x="280416" y="114300"/>
                  </a:moveTo>
                  <a:lnTo>
                    <a:pt x="470916" y="114300"/>
                  </a:lnTo>
                  <a:lnTo>
                    <a:pt x="470916" y="438912"/>
                  </a:lnTo>
                  <a:lnTo>
                    <a:pt x="722376" y="4389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001" y="4065905"/>
              <a:ext cx="151129" cy="87121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234434" y="3169157"/>
            <a:ext cx="405765" cy="266700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73025">
              <a:lnSpc>
                <a:spcPts val="1845"/>
              </a:lnSpc>
              <a:spcBef>
                <a:spcPts val="250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958393" y="3442525"/>
            <a:ext cx="651510" cy="1393825"/>
            <a:chOff x="6958393" y="3442525"/>
            <a:chExt cx="651510" cy="1393825"/>
          </a:xfrm>
        </p:grpSpPr>
        <p:sp>
          <p:nvSpPr>
            <p:cNvPr id="36" name="object 36"/>
            <p:cNvSpPr/>
            <p:nvPr/>
          </p:nvSpPr>
          <p:spPr>
            <a:xfrm>
              <a:off x="6962394" y="3446526"/>
              <a:ext cx="645160" cy="241300"/>
            </a:xfrm>
            <a:custGeom>
              <a:avLst/>
              <a:gdLst/>
              <a:ahLst/>
              <a:cxnLst/>
              <a:rect l="l" t="t" r="r" b="b"/>
              <a:pathLst>
                <a:path w="645159" h="241300">
                  <a:moveTo>
                    <a:pt x="644651" y="0"/>
                  </a:moveTo>
                  <a:lnTo>
                    <a:pt x="0" y="0"/>
                  </a:lnTo>
                  <a:lnTo>
                    <a:pt x="0" y="240792"/>
                  </a:lnTo>
                  <a:lnTo>
                    <a:pt x="644651" y="240792"/>
                  </a:lnTo>
                  <a:lnTo>
                    <a:pt x="644651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959346" y="3443478"/>
              <a:ext cx="649605" cy="1391920"/>
            </a:xfrm>
            <a:custGeom>
              <a:avLst/>
              <a:gdLst/>
              <a:ahLst/>
              <a:cxnLst/>
              <a:rect l="l" t="t" r="r" b="b"/>
              <a:pathLst>
                <a:path w="649604" h="1391920">
                  <a:moveTo>
                    <a:pt x="3048" y="243840"/>
                  </a:moveTo>
                  <a:lnTo>
                    <a:pt x="647700" y="243840"/>
                  </a:lnTo>
                  <a:lnTo>
                    <a:pt x="647700" y="3048"/>
                  </a:lnTo>
                  <a:lnTo>
                    <a:pt x="3048" y="3048"/>
                  </a:lnTo>
                  <a:lnTo>
                    <a:pt x="3048" y="243840"/>
                  </a:lnTo>
                  <a:close/>
                </a:path>
                <a:path w="649604" h="1391920">
                  <a:moveTo>
                    <a:pt x="0" y="1391412"/>
                  </a:moveTo>
                  <a:lnTo>
                    <a:pt x="649224" y="1391412"/>
                  </a:lnTo>
                  <a:lnTo>
                    <a:pt x="649224" y="0"/>
                  </a:lnTo>
                  <a:lnTo>
                    <a:pt x="0" y="0"/>
                  </a:lnTo>
                  <a:lnTo>
                    <a:pt x="0" y="1391412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961758" y="3420567"/>
            <a:ext cx="64516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8595">
              <a:lnSpc>
                <a:spcPct val="100000"/>
              </a:lnSpc>
              <a:spcBef>
                <a:spcPts val="95"/>
              </a:spcBef>
            </a:pPr>
            <a:r>
              <a:rPr sz="1900" spc="25" dirty="0">
                <a:solidFill>
                  <a:srgbClr val="005392"/>
                </a:solidFill>
                <a:latin typeface="Cambria"/>
                <a:cs typeface="Cambria"/>
              </a:rPr>
              <a:t>r1</a:t>
            </a:r>
            <a:endParaRPr sz="19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527101" y="3005137"/>
            <a:ext cx="3077845" cy="3027045"/>
            <a:chOff x="6527101" y="3005137"/>
            <a:chExt cx="3077845" cy="3027045"/>
          </a:xfrm>
        </p:grpSpPr>
        <p:sp>
          <p:nvSpPr>
            <p:cNvPr id="40" name="object 40"/>
            <p:cNvSpPr/>
            <p:nvPr/>
          </p:nvSpPr>
          <p:spPr>
            <a:xfrm>
              <a:off x="8556498" y="3006090"/>
              <a:ext cx="652780" cy="2623185"/>
            </a:xfrm>
            <a:custGeom>
              <a:avLst/>
              <a:gdLst/>
              <a:ahLst/>
              <a:cxnLst/>
              <a:rect l="l" t="t" r="r" b="b"/>
              <a:pathLst>
                <a:path w="652779" h="2623185">
                  <a:moveTo>
                    <a:pt x="0" y="2622804"/>
                  </a:moveTo>
                  <a:lnTo>
                    <a:pt x="652272" y="2622804"/>
                  </a:lnTo>
                  <a:lnTo>
                    <a:pt x="652272" y="0"/>
                  </a:lnTo>
                  <a:lnTo>
                    <a:pt x="0" y="0"/>
                  </a:lnTo>
                  <a:lnTo>
                    <a:pt x="0" y="262280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554974" y="4034789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94142" y="3446526"/>
              <a:ext cx="0" cy="219710"/>
            </a:xfrm>
            <a:custGeom>
              <a:avLst/>
              <a:gdLst/>
              <a:ahLst/>
              <a:cxnLst/>
              <a:rect l="l" t="t" r="r" b="b"/>
              <a:pathLst>
                <a:path h="219710">
                  <a:moveTo>
                    <a:pt x="0" y="0"/>
                  </a:moveTo>
                  <a:lnTo>
                    <a:pt x="0" y="21945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63662" y="3562350"/>
              <a:ext cx="60960" cy="104139"/>
            </a:xfrm>
            <a:custGeom>
              <a:avLst/>
              <a:gdLst/>
              <a:ahLst/>
              <a:cxnLst/>
              <a:rect l="l" t="t" r="r" b="b"/>
              <a:pathLst>
                <a:path w="60959" h="104139">
                  <a:moveTo>
                    <a:pt x="60960" y="0"/>
                  </a:moveTo>
                  <a:lnTo>
                    <a:pt x="30480" y="28701"/>
                  </a:lnTo>
                  <a:lnTo>
                    <a:pt x="0" y="0"/>
                  </a:lnTo>
                  <a:lnTo>
                    <a:pt x="30480" y="103631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28054" y="3562350"/>
              <a:ext cx="3075940" cy="2468880"/>
            </a:xfrm>
            <a:custGeom>
              <a:avLst/>
              <a:gdLst/>
              <a:ahLst/>
              <a:cxnLst/>
              <a:rect l="l" t="t" r="r" b="b"/>
              <a:pathLst>
                <a:path w="3075940" h="2468879">
                  <a:moveTo>
                    <a:pt x="1466088" y="28701"/>
                  </a:moveTo>
                  <a:lnTo>
                    <a:pt x="1435607" y="0"/>
                  </a:lnTo>
                  <a:lnTo>
                    <a:pt x="1466088" y="103631"/>
                  </a:lnTo>
                  <a:lnTo>
                    <a:pt x="1496568" y="0"/>
                  </a:lnTo>
                  <a:lnTo>
                    <a:pt x="1466088" y="28701"/>
                  </a:lnTo>
                  <a:close/>
                </a:path>
                <a:path w="3075940" h="2468879">
                  <a:moveTo>
                    <a:pt x="2802001" y="740029"/>
                  </a:moveTo>
                  <a:lnTo>
                    <a:pt x="3067939" y="740029"/>
                  </a:lnTo>
                  <a:lnTo>
                    <a:pt x="3075431" y="2468880"/>
                  </a:lnTo>
                  <a:lnTo>
                    <a:pt x="0" y="2468880"/>
                  </a:lnTo>
                  <a:lnTo>
                    <a:pt x="15113" y="19812"/>
                  </a:lnTo>
                  <a:lnTo>
                    <a:pt x="432816" y="1981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9801" y="4259452"/>
              <a:ext cx="149606" cy="85597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957822" y="3687318"/>
              <a:ext cx="646430" cy="243840"/>
            </a:xfrm>
            <a:custGeom>
              <a:avLst/>
              <a:gdLst/>
              <a:ahLst/>
              <a:cxnLst/>
              <a:rect l="l" t="t" r="r" b="b"/>
              <a:pathLst>
                <a:path w="646429" h="243839">
                  <a:moveTo>
                    <a:pt x="0" y="243839"/>
                  </a:moveTo>
                  <a:lnTo>
                    <a:pt x="646176" y="243839"/>
                  </a:lnTo>
                  <a:lnTo>
                    <a:pt x="646176" y="0"/>
                  </a:lnTo>
                  <a:lnTo>
                    <a:pt x="0" y="0"/>
                  </a:lnTo>
                  <a:lnTo>
                    <a:pt x="0" y="243839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960996" y="3688207"/>
            <a:ext cx="647065" cy="242570"/>
          </a:xfrm>
          <a:prstGeom prst="rect">
            <a:avLst/>
          </a:prstGeom>
          <a:solidFill>
            <a:srgbClr val="C1EAEF"/>
          </a:solidFill>
        </p:spPr>
        <p:txBody>
          <a:bodyPr vert="horz" wrap="square" lIns="0" tIns="0" rIns="0" bIns="0" rtlCol="0">
            <a:spAutoFit/>
          </a:bodyPr>
          <a:lstStyle/>
          <a:p>
            <a:pPr marL="184785">
              <a:lnSpc>
                <a:spcPts val="1905"/>
              </a:lnSpc>
            </a:pPr>
            <a:r>
              <a:rPr sz="1900" spc="20" dirty="0">
                <a:solidFill>
                  <a:srgbClr val="005392"/>
                </a:solidFill>
                <a:latin typeface="Cambria"/>
                <a:cs typeface="Cambria"/>
              </a:rPr>
              <a:t>r2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43141" y="2938398"/>
            <a:ext cx="755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re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g</a:t>
            </a:r>
            <a:r>
              <a:rPr sz="1600" spc="50" dirty="0">
                <a:solidFill>
                  <a:srgbClr val="005392"/>
                </a:solidFill>
                <a:latin typeface="Cambria"/>
                <a:cs typeface="Cambria"/>
              </a:rPr>
              <a:t>is</a:t>
            </a:r>
            <a:r>
              <a:rPr sz="1600" spc="30" dirty="0">
                <a:solidFill>
                  <a:srgbClr val="005392"/>
                </a:solidFill>
                <a:latin typeface="Cambria"/>
                <a:cs typeface="Cambria"/>
              </a:rPr>
              <a:t>t</a:t>
            </a:r>
            <a:r>
              <a:rPr sz="1600" spc="60" dirty="0">
                <a:solidFill>
                  <a:srgbClr val="005392"/>
                </a:solidFill>
                <a:latin typeface="Cambria"/>
                <a:cs typeface="Cambria"/>
              </a:rPr>
              <a:t>e</a:t>
            </a: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071741" y="3187699"/>
            <a:ext cx="321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005392"/>
                </a:solidFill>
                <a:latin typeface="Cambria"/>
                <a:cs typeface="Cambria"/>
              </a:rPr>
              <a:t>file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57441" y="2034770"/>
            <a:ext cx="2322830" cy="96774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sz="2400" spc="45" dirty="0">
                <a:solidFill>
                  <a:srgbClr val="005392"/>
                </a:solidFill>
                <a:latin typeface="Cambria"/>
                <a:cs typeface="Cambria"/>
              </a:rPr>
              <a:t>sw</a:t>
            </a:r>
            <a:r>
              <a:rPr sz="2400" spc="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005392"/>
                </a:solidFill>
                <a:latin typeface="Cambria"/>
                <a:cs typeface="Cambria"/>
              </a:rPr>
              <a:t>r1,</a:t>
            </a:r>
            <a:r>
              <a:rPr sz="2400" spc="11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005392"/>
                </a:solidFill>
                <a:latin typeface="Cambria"/>
                <a:cs typeface="Cambria"/>
              </a:rPr>
              <a:t>10(r2)</a:t>
            </a:r>
            <a:endParaRPr sz="2400">
              <a:latin typeface="Cambria"/>
              <a:cs typeface="Cambria"/>
            </a:endParaRPr>
          </a:p>
          <a:p>
            <a:pPr marL="1546225">
              <a:lnSpc>
                <a:spcPct val="100000"/>
              </a:lnSpc>
              <a:spcBef>
                <a:spcPts val="1040"/>
              </a:spcBef>
            </a:pPr>
            <a:r>
              <a:rPr sz="1600" spc="35" dirty="0">
                <a:solidFill>
                  <a:srgbClr val="005392"/>
                </a:solidFill>
                <a:latin typeface="Cambria"/>
                <a:cs typeface="Cambria"/>
              </a:rPr>
              <a:t>memory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597902" y="3678809"/>
            <a:ext cx="1717039" cy="915035"/>
            <a:chOff x="7597902" y="3678809"/>
            <a:chExt cx="1717039" cy="915035"/>
          </a:xfrm>
        </p:grpSpPr>
        <p:sp>
          <p:nvSpPr>
            <p:cNvPr id="53" name="object 53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65532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55320" y="140207"/>
                  </a:lnTo>
                  <a:lnTo>
                    <a:pt x="65532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554974" y="4171950"/>
              <a:ext cx="655320" cy="140335"/>
            </a:xfrm>
            <a:custGeom>
              <a:avLst/>
              <a:gdLst/>
              <a:ahLst/>
              <a:cxnLst/>
              <a:rect l="l" t="t" r="r" b="b"/>
              <a:pathLst>
                <a:path w="655320" h="140335">
                  <a:moveTo>
                    <a:pt x="0" y="140207"/>
                  </a:moveTo>
                  <a:lnTo>
                    <a:pt x="655320" y="140207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647700" y="0"/>
                  </a:moveTo>
                  <a:lnTo>
                    <a:pt x="0" y="0"/>
                  </a:lnTo>
                  <a:lnTo>
                    <a:pt x="0" y="138684"/>
                  </a:lnTo>
                  <a:lnTo>
                    <a:pt x="647700" y="138684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559546" y="4316730"/>
              <a:ext cx="647700" cy="139065"/>
            </a:xfrm>
            <a:custGeom>
              <a:avLst/>
              <a:gdLst/>
              <a:ahLst/>
              <a:cxnLst/>
              <a:rect l="l" t="t" r="r" b="b"/>
              <a:pathLst>
                <a:path w="647700" h="139064">
                  <a:moveTo>
                    <a:pt x="0" y="138684"/>
                  </a:moveTo>
                  <a:lnTo>
                    <a:pt x="647700" y="138684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38684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647700" y="0"/>
                  </a:moveTo>
                  <a:lnTo>
                    <a:pt x="0" y="0"/>
                  </a:lnTo>
                  <a:lnTo>
                    <a:pt x="0" y="140207"/>
                  </a:lnTo>
                  <a:lnTo>
                    <a:pt x="647700" y="140207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C1EA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58022" y="4452366"/>
              <a:ext cx="647700" cy="140335"/>
            </a:xfrm>
            <a:custGeom>
              <a:avLst/>
              <a:gdLst/>
              <a:ahLst/>
              <a:cxnLst/>
              <a:rect l="l" t="t" r="r" b="b"/>
              <a:pathLst>
                <a:path w="647700" h="140335">
                  <a:moveTo>
                    <a:pt x="0" y="140207"/>
                  </a:moveTo>
                  <a:lnTo>
                    <a:pt x="647700" y="140207"/>
                  </a:lnTo>
                  <a:lnTo>
                    <a:pt x="647700" y="0"/>
                  </a:lnTo>
                  <a:lnTo>
                    <a:pt x="0" y="0"/>
                  </a:lnTo>
                  <a:lnTo>
                    <a:pt x="0" y="140207"/>
                  </a:lnTo>
                  <a:close/>
                </a:path>
              </a:pathLst>
            </a:custGeom>
            <a:ln w="3175">
              <a:solidFill>
                <a:srgbClr val="1511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597902" y="3793998"/>
              <a:ext cx="1716405" cy="792480"/>
            </a:xfrm>
            <a:custGeom>
              <a:avLst/>
              <a:gdLst/>
              <a:ahLst/>
              <a:cxnLst/>
              <a:rect l="l" t="t" r="r" b="b"/>
              <a:pathLst>
                <a:path w="1716404" h="792479">
                  <a:moveTo>
                    <a:pt x="1656588" y="242315"/>
                  </a:moveTo>
                  <a:lnTo>
                    <a:pt x="1716024" y="302894"/>
                  </a:lnTo>
                  <a:lnTo>
                    <a:pt x="1716024" y="735583"/>
                  </a:lnTo>
                  <a:lnTo>
                    <a:pt x="1660271" y="792479"/>
                  </a:lnTo>
                </a:path>
                <a:path w="1716404" h="792479">
                  <a:moveTo>
                    <a:pt x="0" y="0"/>
                  </a:moveTo>
                  <a:lnTo>
                    <a:pt x="22860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0" y="0"/>
                  </a:moveTo>
                  <a:lnTo>
                    <a:pt x="29845" y="28955"/>
                  </a:ln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722870" y="3765042"/>
              <a:ext cx="104139" cy="59690"/>
            </a:xfrm>
            <a:custGeom>
              <a:avLst/>
              <a:gdLst/>
              <a:ahLst/>
              <a:cxnLst/>
              <a:rect l="l" t="t" r="r" b="b"/>
              <a:pathLst>
                <a:path w="104140" h="59689">
                  <a:moveTo>
                    <a:pt x="29845" y="28955"/>
                  </a:moveTo>
                  <a:lnTo>
                    <a:pt x="0" y="59435"/>
                  </a:lnTo>
                  <a:lnTo>
                    <a:pt x="103631" y="28955"/>
                  </a:lnTo>
                  <a:lnTo>
                    <a:pt x="0" y="0"/>
                  </a:lnTo>
                  <a:lnTo>
                    <a:pt x="29845" y="28955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826502" y="3679698"/>
              <a:ext cx="266700" cy="260985"/>
            </a:xfrm>
            <a:custGeom>
              <a:avLst/>
              <a:gdLst/>
              <a:ahLst/>
              <a:cxnLst/>
              <a:rect l="l" t="t" r="r" b="b"/>
              <a:pathLst>
                <a:path w="266700" h="260985">
                  <a:moveTo>
                    <a:pt x="133350" y="0"/>
                  </a:moveTo>
                  <a:lnTo>
                    <a:pt x="91196" y="6638"/>
                  </a:lnTo>
                  <a:lnTo>
                    <a:pt x="54589" y="25127"/>
                  </a:lnTo>
                  <a:lnTo>
                    <a:pt x="25725" y="53327"/>
                  </a:lnTo>
                  <a:lnTo>
                    <a:pt x="6797" y="89099"/>
                  </a:lnTo>
                  <a:lnTo>
                    <a:pt x="0" y="130301"/>
                  </a:lnTo>
                  <a:lnTo>
                    <a:pt x="6797" y="171504"/>
                  </a:lnTo>
                  <a:lnTo>
                    <a:pt x="25725" y="207276"/>
                  </a:lnTo>
                  <a:lnTo>
                    <a:pt x="54589" y="235476"/>
                  </a:lnTo>
                  <a:lnTo>
                    <a:pt x="91196" y="253965"/>
                  </a:lnTo>
                  <a:lnTo>
                    <a:pt x="133350" y="260603"/>
                  </a:lnTo>
                  <a:lnTo>
                    <a:pt x="175503" y="253965"/>
                  </a:lnTo>
                  <a:lnTo>
                    <a:pt x="212110" y="235476"/>
                  </a:lnTo>
                  <a:lnTo>
                    <a:pt x="240974" y="207276"/>
                  </a:lnTo>
                  <a:lnTo>
                    <a:pt x="259902" y="171504"/>
                  </a:lnTo>
                  <a:lnTo>
                    <a:pt x="266700" y="130301"/>
                  </a:lnTo>
                  <a:lnTo>
                    <a:pt x="259902" y="89099"/>
                  </a:lnTo>
                  <a:lnTo>
                    <a:pt x="240974" y="53327"/>
                  </a:lnTo>
                  <a:lnTo>
                    <a:pt x="212110" y="25127"/>
                  </a:lnTo>
                  <a:lnTo>
                    <a:pt x="175503" y="6638"/>
                  </a:lnTo>
                  <a:lnTo>
                    <a:pt x="133350" y="0"/>
                  </a:lnTo>
                  <a:close/>
                </a:path>
              </a:pathLst>
            </a:custGeom>
            <a:solidFill>
              <a:srgbClr val="AAD3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26502" y="3679698"/>
              <a:ext cx="721360" cy="441959"/>
            </a:xfrm>
            <a:custGeom>
              <a:avLst/>
              <a:gdLst/>
              <a:ahLst/>
              <a:cxnLst/>
              <a:rect l="l" t="t" r="r" b="b"/>
              <a:pathLst>
                <a:path w="721359" h="441960">
                  <a:moveTo>
                    <a:pt x="0" y="130301"/>
                  </a:moveTo>
                  <a:lnTo>
                    <a:pt x="6797" y="89099"/>
                  </a:lnTo>
                  <a:lnTo>
                    <a:pt x="25725" y="53327"/>
                  </a:lnTo>
                  <a:lnTo>
                    <a:pt x="54589" y="25127"/>
                  </a:lnTo>
                  <a:lnTo>
                    <a:pt x="91196" y="6638"/>
                  </a:lnTo>
                  <a:lnTo>
                    <a:pt x="133350" y="0"/>
                  </a:lnTo>
                  <a:lnTo>
                    <a:pt x="175503" y="6638"/>
                  </a:lnTo>
                  <a:lnTo>
                    <a:pt x="212110" y="25127"/>
                  </a:lnTo>
                  <a:lnTo>
                    <a:pt x="240974" y="53327"/>
                  </a:lnTo>
                  <a:lnTo>
                    <a:pt x="259902" y="89099"/>
                  </a:lnTo>
                  <a:lnTo>
                    <a:pt x="266700" y="130301"/>
                  </a:lnTo>
                  <a:lnTo>
                    <a:pt x="259902" y="171504"/>
                  </a:lnTo>
                  <a:lnTo>
                    <a:pt x="240974" y="207276"/>
                  </a:lnTo>
                  <a:lnTo>
                    <a:pt x="212110" y="235476"/>
                  </a:lnTo>
                  <a:lnTo>
                    <a:pt x="175503" y="253965"/>
                  </a:lnTo>
                  <a:lnTo>
                    <a:pt x="133350" y="260603"/>
                  </a:lnTo>
                  <a:lnTo>
                    <a:pt x="91196" y="253965"/>
                  </a:lnTo>
                  <a:lnTo>
                    <a:pt x="54589" y="235476"/>
                  </a:lnTo>
                  <a:lnTo>
                    <a:pt x="25725" y="207276"/>
                  </a:lnTo>
                  <a:lnTo>
                    <a:pt x="6797" y="171504"/>
                  </a:lnTo>
                  <a:lnTo>
                    <a:pt x="0" y="130301"/>
                  </a:lnTo>
                  <a:close/>
                </a:path>
                <a:path w="721359" h="441960">
                  <a:moveTo>
                    <a:pt x="144779" y="24383"/>
                  </a:moveTo>
                  <a:lnTo>
                    <a:pt x="144779" y="220979"/>
                  </a:lnTo>
                </a:path>
                <a:path w="721359" h="441960">
                  <a:moveTo>
                    <a:pt x="45720" y="121919"/>
                  </a:moveTo>
                  <a:lnTo>
                    <a:pt x="236220" y="114300"/>
                  </a:lnTo>
                </a:path>
                <a:path w="721359" h="441960">
                  <a:moveTo>
                    <a:pt x="281940" y="114300"/>
                  </a:moveTo>
                  <a:lnTo>
                    <a:pt x="471170" y="114300"/>
                  </a:lnTo>
                  <a:lnTo>
                    <a:pt x="471170" y="441959"/>
                  </a:lnTo>
                  <a:lnTo>
                    <a:pt x="720851" y="4419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97113" y="4076573"/>
              <a:ext cx="151130" cy="8712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7799069" y="3179826"/>
            <a:ext cx="403860" cy="266065"/>
          </a:xfrm>
          <a:prstGeom prst="rect">
            <a:avLst/>
          </a:prstGeom>
          <a:solidFill>
            <a:srgbClr val="C1EAEF"/>
          </a:solidFill>
          <a:ln w="3175">
            <a:solidFill>
              <a:srgbClr val="15111D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73660">
              <a:lnSpc>
                <a:spcPts val="1839"/>
              </a:lnSpc>
              <a:spcBef>
                <a:spcPts val="254"/>
              </a:spcBef>
            </a:pPr>
            <a:r>
              <a:rPr sz="1600" dirty="0">
                <a:solidFill>
                  <a:srgbClr val="005392"/>
                </a:solidFill>
                <a:latin typeface="Cambria"/>
                <a:cs typeface="Cambria"/>
              </a:rPr>
              <a:t>10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6709" y="6160109"/>
            <a:ext cx="337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005392"/>
                </a:solidFill>
                <a:latin typeface="Cambria"/>
                <a:cs typeface="Cambria"/>
              </a:rPr>
              <a:t>(a</a:t>
            </a:r>
            <a:r>
              <a:rPr sz="2000" spc="-100" dirty="0">
                <a:solidFill>
                  <a:srgbClr val="005392"/>
                </a:solidFill>
                <a:latin typeface="Cambria"/>
                <a:cs typeface="Cambria"/>
              </a:rPr>
              <a:t>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059293" y="6148527"/>
            <a:ext cx="3371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solidFill>
                  <a:srgbClr val="005392"/>
                </a:solidFill>
                <a:latin typeface="Cambria"/>
                <a:cs typeface="Cambria"/>
              </a:rPr>
              <a:t>(b)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32943" y="1221740"/>
            <a:ext cx="1053528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005392"/>
                </a:solidFill>
                <a:latin typeface="Cambria"/>
                <a:cs typeface="Cambria"/>
              </a:rPr>
              <a:t>store</a:t>
            </a:r>
            <a:r>
              <a:rPr sz="2800" spc="14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instructions</a:t>
            </a:r>
            <a:r>
              <a:rPr sz="2800" spc="19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005392"/>
                </a:solidFill>
                <a:latin typeface="Cambria"/>
                <a:cs typeface="Cambria"/>
              </a:rPr>
              <a:t>use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005392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005392"/>
                </a:solidFill>
                <a:latin typeface="Cambria"/>
                <a:cs typeface="Cambria"/>
              </a:rPr>
              <a:t>indirect</a:t>
            </a:r>
            <a:r>
              <a:rPr sz="2800" spc="18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005392"/>
                </a:solidFill>
                <a:latin typeface="Cambria"/>
                <a:cs typeface="Cambria"/>
              </a:rPr>
              <a:t>and</a:t>
            </a:r>
            <a:r>
              <a:rPr sz="2800" spc="17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5392"/>
                </a:solidFill>
                <a:latin typeface="Cambria"/>
                <a:cs typeface="Cambria"/>
              </a:rPr>
              <a:t>base-offset </a:t>
            </a:r>
            <a:r>
              <a:rPr sz="2800" spc="-600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005392"/>
                </a:solidFill>
                <a:latin typeface="Cambria"/>
                <a:cs typeface="Cambria"/>
              </a:rPr>
              <a:t>addressing</a:t>
            </a:r>
            <a:r>
              <a:rPr sz="2800" spc="185" dirty="0">
                <a:solidFill>
                  <a:srgbClr val="005392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005392"/>
                </a:solidFill>
                <a:latin typeface="Cambria"/>
                <a:cs typeface="Cambria"/>
              </a:rPr>
              <a:t>modes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1744" y="5229859"/>
            <a:ext cx="146113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Lw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5392"/>
                </a:solidFill>
                <a:latin typeface="Calibri"/>
                <a:cs typeface="Calibri"/>
              </a:rPr>
              <a:t>load</a:t>
            </a: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05392"/>
                </a:solidFill>
                <a:latin typeface="Calibri"/>
                <a:cs typeface="Calibri"/>
              </a:rPr>
              <a:t>Sw=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store</a:t>
            </a:r>
            <a:r>
              <a:rPr sz="1800" spc="-35" dirty="0">
                <a:solidFill>
                  <a:srgbClr val="005392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Calibri"/>
                <a:cs typeface="Calibri"/>
              </a:rPr>
              <a:t>word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70636"/>
            <a:ext cx="4243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>
                <a:solidFill>
                  <a:srgbClr val="1B4078"/>
                </a:solidFill>
              </a:rPr>
              <a:t>Solved</a:t>
            </a:r>
            <a:r>
              <a:rPr sz="4000" spc="210" dirty="0">
                <a:solidFill>
                  <a:srgbClr val="1B4078"/>
                </a:solidFill>
              </a:rPr>
              <a:t> </a:t>
            </a:r>
            <a:r>
              <a:rPr sz="4000" spc="325" dirty="0">
                <a:solidFill>
                  <a:srgbClr val="1B4078"/>
                </a:solidFill>
              </a:rPr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261" y="606330"/>
            <a:ext cx="5649775" cy="42829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" y="1567941"/>
            <a:ext cx="11638280" cy="504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117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Consider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" dirty="0">
                <a:solidFill>
                  <a:srgbClr val="333333"/>
                </a:solidFill>
                <a:latin typeface="Cambria"/>
                <a:cs typeface="Cambria"/>
              </a:rPr>
              <a:t>below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that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333333"/>
                </a:solidFill>
                <a:latin typeface="Cambria"/>
                <a:cs typeface="Cambria"/>
              </a:rPr>
              <a:t>executed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when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333333"/>
                </a:solidFill>
                <a:latin typeface="Cambria"/>
                <a:cs typeface="Cambria"/>
              </a:rPr>
              <a:t>state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4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333333"/>
                </a:solidFill>
                <a:latin typeface="Cambria"/>
                <a:cs typeface="Cambria"/>
              </a:rPr>
              <a:t>file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1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given</a:t>
            </a:r>
            <a:r>
              <a:rPr sz="24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here.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2400" spc="70" dirty="0">
                <a:solidFill>
                  <a:srgbClr val="006FC0"/>
                </a:solidFill>
                <a:latin typeface="Cambria"/>
                <a:cs typeface="Cambria"/>
              </a:rPr>
              <a:t>ld</a:t>
            </a:r>
            <a:r>
              <a:rPr sz="2400" spc="10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400" spc="12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24(x10)</a:t>
            </a:r>
            <a:endParaRPr sz="2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65" dirty="0">
                <a:solidFill>
                  <a:srgbClr val="006FC0"/>
                </a:solidFill>
                <a:latin typeface="Cambria"/>
                <a:cs typeface="Cambria"/>
              </a:rPr>
              <a:t>sd</a:t>
            </a:r>
            <a:r>
              <a:rPr sz="2400" spc="95" dirty="0">
                <a:solidFill>
                  <a:srgbClr val="006FC0"/>
                </a:solidFill>
                <a:latin typeface="Cambria"/>
                <a:cs typeface="Cambria"/>
              </a:rPr>
              <a:t> x5,</a:t>
            </a:r>
            <a:r>
              <a:rPr sz="24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"/>
                <a:cs typeface="Cambria"/>
              </a:rPr>
              <a:t>16(x10)</a:t>
            </a:r>
            <a:endParaRPr sz="2400" dirty="0">
              <a:latin typeface="Cambria"/>
              <a:cs typeface="Cambria"/>
            </a:endParaRPr>
          </a:p>
          <a:p>
            <a:pPr marL="12700" marR="5897245">
              <a:lnSpc>
                <a:spcPct val="100000"/>
              </a:lnSpc>
              <a:spcBef>
                <a:spcPts val="994"/>
              </a:spcBef>
            </a:pPr>
            <a:r>
              <a:rPr sz="2400" spc="95" dirty="0">
                <a:solidFill>
                  <a:srgbClr val="333333"/>
                </a:solidFill>
                <a:latin typeface="Cambria"/>
                <a:cs typeface="Cambria"/>
              </a:rPr>
              <a:t>Show</a:t>
            </a:r>
            <a:r>
              <a:rPr sz="2400" spc="114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only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changed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333333"/>
                </a:solidFill>
                <a:latin typeface="Cambria"/>
                <a:cs typeface="Cambria"/>
              </a:rPr>
              <a:t>values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4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275" dirty="0">
                <a:solidFill>
                  <a:srgbClr val="333333"/>
                </a:solidFill>
                <a:latin typeface="Cambria"/>
                <a:cs typeface="Cambria"/>
              </a:rPr>
              <a:t>RF</a:t>
            </a:r>
            <a:r>
              <a:rPr sz="24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333333"/>
                </a:solidFill>
                <a:latin typeface="Cambria"/>
                <a:cs typeface="Cambria"/>
              </a:rPr>
              <a:t>and </a:t>
            </a:r>
            <a:r>
              <a:rPr sz="2400" spc="-509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after</a:t>
            </a:r>
            <a:r>
              <a:rPr sz="24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these</a:t>
            </a:r>
            <a:r>
              <a:rPr sz="24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400" spc="11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333333"/>
                </a:solidFill>
                <a:latin typeface="Cambria"/>
                <a:cs typeface="Cambria"/>
              </a:rPr>
              <a:t>are </a:t>
            </a:r>
            <a:r>
              <a:rPr sz="2400" spc="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333333"/>
                </a:solidFill>
                <a:latin typeface="Cambria"/>
                <a:cs typeface="Cambria"/>
              </a:rPr>
              <a:t>executed.</a:t>
            </a:r>
            <a:endParaRPr sz="2400" dirty="0">
              <a:latin typeface="Cambria"/>
              <a:cs typeface="Cambria"/>
            </a:endParaRPr>
          </a:p>
          <a:p>
            <a:pPr marL="12700" marR="5080">
              <a:lnSpc>
                <a:spcPct val="100000"/>
              </a:lnSpc>
              <a:spcBef>
                <a:spcPts val="1950"/>
              </a:spcBef>
            </a:pPr>
            <a:r>
              <a:rPr sz="2400" spc="85" dirty="0">
                <a:solidFill>
                  <a:srgbClr val="0000FF"/>
                </a:solidFill>
                <a:latin typeface="Cambria"/>
                <a:cs typeface="Cambria"/>
              </a:rPr>
              <a:t>Solution: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x10+24</a:t>
            </a:r>
            <a:r>
              <a:rPr sz="2400" spc="16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1040.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ld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load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0" dirty="0">
                <a:solidFill>
                  <a:srgbClr val="0000FF"/>
                </a:solidFill>
                <a:latin typeface="Cambria"/>
                <a:cs typeface="Cambria"/>
              </a:rPr>
              <a:t>from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1040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and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that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in </a:t>
            </a:r>
            <a:r>
              <a:rPr sz="2400" spc="-51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register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5" dirty="0">
                <a:solidFill>
                  <a:srgbClr val="0000FF"/>
                </a:solidFill>
                <a:latin typeface="Cambria"/>
                <a:cs typeface="Cambria"/>
              </a:rPr>
              <a:t>x6.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So,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x6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become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67891234</a:t>
            </a:r>
            <a:endParaRPr sz="2400" dirty="0">
              <a:latin typeface="Cambria"/>
              <a:cs typeface="Cambria"/>
            </a:endParaRPr>
          </a:p>
          <a:p>
            <a:pPr marL="12700" marR="407670">
              <a:lnSpc>
                <a:spcPct val="100000"/>
              </a:lnSpc>
            </a:pPr>
            <a:r>
              <a:rPr sz="2400" spc="40" dirty="0">
                <a:solidFill>
                  <a:srgbClr val="0000FF"/>
                </a:solidFill>
                <a:latin typeface="Cambria"/>
                <a:cs typeface="Cambria"/>
              </a:rPr>
              <a:t>x10+16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is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5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5" dirty="0">
                <a:solidFill>
                  <a:srgbClr val="0000FF"/>
                </a:solidFill>
                <a:latin typeface="Cambria"/>
                <a:cs typeface="Cambria"/>
              </a:rPr>
              <a:t>sd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80" dirty="0">
                <a:solidFill>
                  <a:srgbClr val="0000FF"/>
                </a:solidFill>
                <a:latin typeface="Cambria"/>
                <a:cs typeface="Cambria"/>
              </a:rPr>
              <a:t>instruction</a:t>
            </a:r>
            <a:r>
              <a:rPr sz="2400" spc="11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45" dirty="0">
                <a:solidFill>
                  <a:srgbClr val="0000FF"/>
                </a:solidFill>
                <a:latin typeface="Cambria"/>
                <a:cs typeface="Cambria"/>
              </a:rPr>
              <a:t>store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the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00" dirty="0">
                <a:solidFill>
                  <a:srgbClr val="0000FF"/>
                </a:solidFill>
                <a:latin typeface="Cambria"/>
                <a:cs typeface="Cambria"/>
              </a:rPr>
              <a:t>value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-5" dirty="0">
                <a:solidFill>
                  <a:srgbClr val="0000FF"/>
                </a:solidFill>
                <a:latin typeface="Cambria"/>
                <a:cs typeface="Cambria"/>
              </a:rPr>
              <a:t>of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60" dirty="0">
                <a:solidFill>
                  <a:srgbClr val="0000FF"/>
                </a:solidFill>
                <a:latin typeface="Cambria"/>
                <a:cs typeface="Cambria"/>
              </a:rPr>
              <a:t>x5</a:t>
            </a:r>
            <a:r>
              <a:rPr sz="2400" spc="14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at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30" dirty="0">
                <a:solidFill>
                  <a:srgbClr val="0000FF"/>
                </a:solidFill>
                <a:latin typeface="Cambria"/>
                <a:cs typeface="Cambria"/>
              </a:rPr>
              <a:t>1032.</a:t>
            </a:r>
            <a:r>
              <a:rPr sz="2400" spc="14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114" dirty="0">
                <a:solidFill>
                  <a:srgbClr val="0000FF"/>
                </a:solidFill>
                <a:latin typeface="Cambria"/>
                <a:cs typeface="Cambria"/>
              </a:rPr>
              <a:t>Hence, </a:t>
            </a:r>
            <a:r>
              <a:rPr sz="2400" spc="-509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55" dirty="0">
                <a:solidFill>
                  <a:srgbClr val="0000FF"/>
                </a:solidFill>
                <a:latin typeface="Cambria"/>
                <a:cs typeface="Cambria"/>
              </a:rPr>
              <a:t>memory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0" dirty="0">
                <a:solidFill>
                  <a:srgbClr val="0000FF"/>
                </a:solidFill>
                <a:latin typeface="Cambria"/>
                <a:cs typeface="Cambria"/>
              </a:rPr>
              <a:t>address</a:t>
            </a:r>
            <a:r>
              <a:rPr sz="2400" spc="12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1032</a:t>
            </a:r>
            <a:r>
              <a:rPr sz="2400" spc="15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75" dirty="0">
                <a:solidFill>
                  <a:srgbClr val="0000FF"/>
                </a:solidFill>
                <a:latin typeface="Cambria"/>
                <a:cs typeface="Cambria"/>
              </a:rPr>
              <a:t>will</a:t>
            </a:r>
            <a:r>
              <a:rPr sz="2400" spc="10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90" dirty="0">
                <a:solidFill>
                  <a:srgbClr val="0000FF"/>
                </a:solidFill>
                <a:latin typeface="Cambria"/>
                <a:cs typeface="Cambria"/>
              </a:rPr>
              <a:t>change</a:t>
            </a:r>
            <a:r>
              <a:rPr sz="2400" spc="130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spc="20" dirty="0">
                <a:solidFill>
                  <a:srgbClr val="0000FF"/>
                </a:solidFill>
                <a:latin typeface="Cambria"/>
                <a:cs typeface="Cambria"/>
              </a:rPr>
              <a:t>to</a:t>
            </a:r>
            <a:r>
              <a:rPr sz="2400" spc="135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0000FF"/>
                </a:solidFill>
                <a:latin typeface="Cambria"/>
                <a:cs typeface="Cambria"/>
              </a:rPr>
              <a:t>3897409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5">
            <a:extLst>
              <a:ext uri="{FF2B5EF4-FFF2-40B4-BE49-F238E27FC236}">
                <a16:creationId xmlns:a16="http://schemas.microsoft.com/office/drawing/2014/main" id="{F8B63D12-8F88-5480-FD41-2B5267E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Operations</a:t>
            </a:r>
            <a:endParaRPr lang="en-AU" altLang="en-US" dirty="0"/>
          </a:p>
        </p:txBody>
      </p:sp>
      <p:sp>
        <p:nvSpPr>
          <p:cNvPr id="11268" name="Rectangle 6">
            <a:extLst>
              <a:ext uri="{FF2B5EF4-FFF2-40B4-BE49-F238E27FC236}">
                <a16:creationId xmlns:a16="http://schemas.microsoft.com/office/drawing/2014/main" id="{7E4B01E6-6860-841E-70EF-D11AF08F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 and subtract, three operands</a:t>
            </a:r>
          </a:p>
          <a:p>
            <a:pPr lvl="1" eaLnBrk="1" hangingPunct="1"/>
            <a:r>
              <a:rPr lang="en-US" altLang="en-US" dirty="0"/>
              <a:t>Two sources and one destination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a, b, c  // a gets b + c</a:t>
            </a:r>
          </a:p>
          <a:p>
            <a:pPr eaLnBrk="1" hangingPunct="1"/>
            <a:r>
              <a:rPr lang="en-US" altLang="en-US" dirty="0"/>
              <a:t>All arithmetic operations have this form</a:t>
            </a:r>
          </a:p>
          <a:p>
            <a:pPr eaLnBrk="1" hangingPunct="1"/>
            <a:r>
              <a:rPr lang="en-US" altLang="en-US" i="1" dirty="0">
                <a:highlight>
                  <a:srgbClr val="FFFF00"/>
                </a:highlight>
              </a:rPr>
              <a:t>Design Principle 1:</a:t>
            </a:r>
            <a:r>
              <a:rPr lang="en-US" altLang="en-US" dirty="0">
                <a:highlight>
                  <a:srgbClr val="FFFF00"/>
                </a:highlight>
              </a:rPr>
              <a:t> Simplicity favors regularity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Regularity makes implementation simpler</a:t>
            </a:r>
          </a:p>
          <a:p>
            <a:pPr lvl="1" eaLnBrk="1" hangingPunct="1"/>
            <a:r>
              <a:rPr lang="en-US" altLang="en-US" dirty="0">
                <a:highlight>
                  <a:srgbClr val="FFFF00"/>
                </a:highlight>
              </a:rPr>
              <a:t>Simplicity enables higher performance at lower cost</a:t>
            </a:r>
            <a:endParaRPr lang="en-AU" altLang="en-US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>
            <a:extLst>
              <a:ext uri="{FF2B5EF4-FFF2-40B4-BE49-F238E27FC236}">
                <a16:creationId xmlns:a16="http://schemas.microsoft.com/office/drawing/2014/main" id="{CE5876D7-7FF1-6688-8A97-6B7EC731C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1248" y="365760"/>
            <a:ext cx="105156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Below Your Program</a:t>
            </a:r>
            <a:endParaRPr lang="en-AU" altLang="en-US" dirty="0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2D59BBF9-C1AE-A07D-55AA-1EA0DF9FCA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56138" y="1125538"/>
            <a:ext cx="5822950" cy="5111750"/>
          </a:xfrm>
        </p:spPr>
        <p:txBody>
          <a:bodyPr/>
          <a:lstStyle/>
          <a:p>
            <a:pPr eaLnBrk="1" hangingPunct="1"/>
            <a:r>
              <a:rPr lang="en-US" altLang="en-US"/>
              <a:t>Application software</a:t>
            </a:r>
          </a:p>
          <a:p>
            <a:pPr lvl="1" eaLnBrk="1" hangingPunct="1"/>
            <a:r>
              <a:rPr lang="en-US" altLang="en-US"/>
              <a:t>Written in high-level language</a:t>
            </a:r>
          </a:p>
          <a:p>
            <a:pPr eaLnBrk="1" hangingPunct="1"/>
            <a:r>
              <a:rPr lang="en-US" altLang="en-US"/>
              <a:t>System software</a:t>
            </a:r>
          </a:p>
          <a:p>
            <a:pPr lvl="1" eaLnBrk="1" hangingPunct="1"/>
            <a:r>
              <a:rPr lang="en-US" altLang="en-US"/>
              <a:t>Compiler: translates HLL code to machine code</a:t>
            </a:r>
          </a:p>
          <a:p>
            <a:pPr lvl="1" eaLnBrk="1" hangingPunct="1"/>
            <a:r>
              <a:rPr lang="en-US" altLang="en-US"/>
              <a:t>Operating System: service code</a:t>
            </a:r>
          </a:p>
          <a:p>
            <a:pPr lvl="2" eaLnBrk="1" hangingPunct="1"/>
            <a:r>
              <a:rPr lang="en-US" altLang="en-US"/>
              <a:t>Handling input/output</a:t>
            </a:r>
          </a:p>
          <a:p>
            <a:pPr lvl="2" eaLnBrk="1" hangingPunct="1"/>
            <a:r>
              <a:rPr lang="en-US" altLang="en-US"/>
              <a:t>Managing memory and storage</a:t>
            </a:r>
          </a:p>
          <a:p>
            <a:pPr lvl="2" eaLnBrk="1" hangingPunct="1"/>
            <a:r>
              <a:rPr lang="en-US" altLang="en-US"/>
              <a:t>Scheduling tasks &amp; sharing resources</a:t>
            </a:r>
          </a:p>
          <a:p>
            <a:pPr eaLnBrk="1" hangingPunct="1"/>
            <a:r>
              <a:rPr lang="en-US" altLang="en-US"/>
              <a:t>Hardware</a:t>
            </a:r>
          </a:p>
          <a:p>
            <a:pPr lvl="1" eaLnBrk="1" hangingPunct="1"/>
            <a:r>
              <a:rPr lang="en-US" altLang="en-US"/>
              <a:t>Processor, memory, I/O controllers</a:t>
            </a:r>
            <a:endParaRPr lang="en-AU" altLang="en-US"/>
          </a:p>
        </p:txBody>
      </p:sp>
      <p:pic>
        <p:nvPicPr>
          <p:cNvPr id="20486" name="Picture 11" descr="f01-02-P374493">
            <a:extLst>
              <a:ext uri="{FF2B5EF4-FFF2-40B4-BE49-F238E27FC236}">
                <a16:creationId xmlns:a16="http://schemas.microsoft.com/office/drawing/2014/main" id="{7B83CFBD-AC65-82F0-D1B9-C10A20CEA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2781300"/>
            <a:ext cx="24003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8296FB6-F070-09A5-C583-419CF3AD9F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Example</a:t>
            </a:r>
            <a:endParaRPr lang="en-AU" altLang="en-US"/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4FEC813-B4B3-FDAA-3CED-D99AC89A2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f = (g + h) - (i + j);</a:t>
            </a:r>
          </a:p>
          <a:p>
            <a:pPr eaLnBrk="1" hangingPunct="1"/>
            <a:r>
              <a:rPr lang="en-US" altLang="en-US"/>
              <a:t>Compiled RISC-V code: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t0, g, h   // temp t0 = g + h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t1, i, j   // temp t1 = i + j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add f, t0, t1  // f = t0 - t1</a:t>
            </a:r>
            <a:endParaRPr lang="en-AU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5">
            <a:extLst>
              <a:ext uri="{FF2B5EF4-FFF2-40B4-BE49-F238E27FC236}">
                <a16:creationId xmlns:a16="http://schemas.microsoft.com/office/drawing/2014/main" id="{79C828E9-B49A-888F-F4E9-0C2B21D04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Operands</a:t>
            </a:r>
            <a:endParaRPr lang="en-AU" altLang="en-US"/>
          </a:p>
        </p:txBody>
      </p:sp>
      <p:sp>
        <p:nvSpPr>
          <p:cNvPr id="15364" name="Rectangle 6">
            <a:extLst>
              <a:ext uri="{FF2B5EF4-FFF2-40B4-BE49-F238E27FC236}">
                <a16:creationId xmlns:a16="http://schemas.microsoft.com/office/drawing/2014/main" id="{F1EC0B35-74C8-B42C-1AEE-3CF9ACE95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Arithmetic instructions use register</a:t>
            </a:r>
            <a:br>
              <a:rPr lang="en-US" altLang="en-US" dirty="0"/>
            </a:br>
            <a:r>
              <a:rPr lang="en-US" altLang="en-US" dirty="0"/>
              <a:t>operands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RISC-V has a 32 × 64-bit register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Use for frequently accessed data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64-bit data is called a “double word”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/>
              <a:t>32 x 64-bit general purpose registers x0 to x30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32-bit data is called a “word”</a:t>
            </a:r>
          </a:p>
          <a:p>
            <a:pPr marL="0" indent="0">
              <a:buNone/>
              <a:defRPr/>
            </a:pPr>
            <a:endParaRPr lang="en-US" altLang="en-US" i="1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i="1" dirty="0">
                <a:highlight>
                  <a:srgbClr val="FFFF00"/>
                </a:highlight>
              </a:rPr>
              <a:t>Design Principle 2:</a:t>
            </a:r>
            <a:r>
              <a:rPr lang="en-US" altLang="en-US" dirty="0">
                <a:highlight>
                  <a:srgbClr val="FFFF00"/>
                </a:highlight>
              </a:rPr>
              <a:t> Smaller is faster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highlight>
                  <a:srgbClr val="FFFF00"/>
                </a:highlight>
              </a:rPr>
              <a:t>Compact flash main memory: millions of locations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0AF9524F-20B4-4358-1623-7EE12857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RISC-V Registers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A9DE5926-4EA6-3349-B15D-940CB8AA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 dirty="0"/>
              <a:t>x0: the constant value 0</a:t>
            </a:r>
          </a:p>
          <a:p>
            <a:r>
              <a:rPr lang="en-US" altLang="en-US" sz="2400" dirty="0"/>
              <a:t>x1: return address</a:t>
            </a:r>
          </a:p>
          <a:p>
            <a:r>
              <a:rPr lang="en-US" altLang="en-US" sz="2400" dirty="0"/>
              <a:t>x2: stack pointer</a:t>
            </a:r>
          </a:p>
          <a:p>
            <a:r>
              <a:rPr lang="en-US" altLang="en-US" sz="2400" dirty="0"/>
              <a:t>x3: global pointer</a:t>
            </a:r>
          </a:p>
          <a:p>
            <a:r>
              <a:rPr lang="en-US" altLang="en-US" sz="2400" dirty="0"/>
              <a:t>x4: thread pointer</a:t>
            </a:r>
          </a:p>
          <a:p>
            <a:r>
              <a:rPr lang="en-US" altLang="en-US" sz="2400" dirty="0"/>
              <a:t>x5 – x7, x28 – x31: temporaries</a:t>
            </a:r>
          </a:p>
          <a:p>
            <a:r>
              <a:rPr lang="en-US" altLang="en-US" sz="2400" dirty="0"/>
              <a:t>x8: frame pointer</a:t>
            </a:r>
          </a:p>
          <a:p>
            <a:r>
              <a:rPr lang="en-US" altLang="en-US" sz="2400" dirty="0"/>
              <a:t>x9, x18 – x27: saved registers</a:t>
            </a:r>
          </a:p>
          <a:p>
            <a:r>
              <a:rPr lang="en-US" altLang="en-US" sz="2400" dirty="0"/>
              <a:t>x10 – x11: function arguments/results</a:t>
            </a:r>
          </a:p>
          <a:p>
            <a:r>
              <a:rPr lang="en-US" altLang="en-US" sz="2400" dirty="0"/>
              <a:t>x12 – x17: function arguments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33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081532" y="1340866"/>
            <a:ext cx="5320665" cy="3680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510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RV32I/64I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32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Integer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marR="332740" lvl="1" indent="-445134">
              <a:lnSpc>
                <a:spcPts val="2380"/>
              </a:lnSpc>
              <a:spcBef>
                <a:spcPts val="16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Optional 32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FP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D extensions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20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RV32E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reduces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2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register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file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16</a:t>
            </a:r>
            <a:endParaRPr sz="2200" dirty="0">
              <a:latin typeface="Calibri"/>
              <a:cs typeface="Calibri"/>
            </a:endParaRPr>
          </a:p>
          <a:p>
            <a:pPr marL="1066800" marR="15875">
              <a:lnSpc>
                <a:spcPts val="2380"/>
              </a:lnSpc>
              <a:spcBef>
                <a:spcPts val="165"/>
              </a:spcBef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2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area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constrained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embedded</a:t>
            </a:r>
            <a:r>
              <a:rPr sz="22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devices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20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Width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of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determined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endParaRPr sz="2200" dirty="0">
              <a:latin typeface="Calibri"/>
              <a:cs typeface="Calibri"/>
            </a:endParaRPr>
          </a:p>
          <a:p>
            <a:pPr marL="457200" indent="-445134">
              <a:lnSpc>
                <a:spcPts val="2375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Application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Binary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Interface</a:t>
            </a:r>
            <a:r>
              <a:rPr sz="2200" b="1" spc="7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(ABI)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standard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functions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237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Allows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interoperability</a:t>
            </a:r>
            <a:endParaRPr sz="2200" dirty="0">
              <a:latin typeface="Calibri"/>
              <a:cs typeface="Calibri"/>
            </a:endParaRPr>
          </a:p>
          <a:p>
            <a:pPr marL="457200" marR="5080" indent="-445134">
              <a:lnSpc>
                <a:spcPts val="2380"/>
              </a:lnSpc>
              <a:spcBef>
                <a:spcPts val="16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Development</a:t>
            </a:r>
            <a:r>
              <a:rPr sz="22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tools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usually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use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ABI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names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simplicity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484873" y="1351407"/>
          <a:ext cx="5375272" cy="43588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9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7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955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Register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ABI</a:t>
                      </a:r>
                      <a:r>
                        <a:rPr sz="13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Saver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6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x0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Hard-wired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zero</a:t>
                      </a:r>
                      <a:endParaRPr sz="1500" dirty="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ra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Return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address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Stack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x3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x4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tp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Thread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-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x5-7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t0-2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x8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s0/fp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register/Frame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pointer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x9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s1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x10-11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a0-1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Arguments/return</a:t>
                      </a:r>
                      <a:endParaRPr sz="15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values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39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x12-17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a2-7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Function</a:t>
                      </a:r>
                      <a:r>
                        <a:rPr sz="15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dirty="0">
                          <a:latin typeface="Calibri"/>
                          <a:cs typeface="Calibri"/>
                        </a:rPr>
                        <a:t>arguments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x18-27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s2-11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Saved</a:t>
                      </a:r>
                      <a:r>
                        <a:rPr sz="15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Callee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9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10" dirty="0">
                          <a:latin typeface="Calibri"/>
                          <a:cs typeface="Calibri"/>
                        </a:rPr>
                        <a:t>x28-31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t3-6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Temporaries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Caller</a:t>
                      </a:r>
                    </a:p>
                  </a:txBody>
                  <a:tcPr marL="0" marR="0" marT="3429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50817318-3F01-837D-A161-89E26F59A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RISC-V Registers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210F-F666-3AFC-ED0A-15855862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91F54-019F-7F33-9803-B7AEBA7EA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dirty="0"/>
              <a:t>Register x0 </a:t>
            </a:r>
            <a:r>
              <a:rPr lang="en-US" sz="1800" b="0" i="0" u="none" strike="noStrike" baseline="0" dirty="0"/>
              <a:t>RISC-V dedicates register x0 to be hard-wired to the value </a:t>
            </a:r>
            <a:r>
              <a:rPr lang="en-US" sz="1800" b="1" i="0" u="none" strike="noStrike" baseline="0" dirty="0"/>
              <a:t>zero.</a:t>
            </a:r>
          </a:p>
          <a:p>
            <a:pPr algn="l"/>
            <a:r>
              <a:rPr lang="en-US" sz="1800" b="1" dirty="0"/>
              <a:t>R</a:t>
            </a:r>
            <a:r>
              <a:rPr lang="en-US" sz="1800" b="1" i="0" u="none" strike="noStrike" baseline="0" dirty="0"/>
              <a:t>eturn address </a:t>
            </a:r>
            <a:r>
              <a:rPr lang="en-US" sz="1800" b="0" i="0" u="none" strike="noStrike" baseline="0" dirty="0"/>
              <a:t>A link to the calling site that allows a procedure to return to the proper address; in RISC-V it is stored in register x1.</a:t>
            </a:r>
          </a:p>
          <a:p>
            <a:pPr algn="l"/>
            <a:r>
              <a:rPr lang="en-US" sz="1800" b="1" dirty="0"/>
              <a:t>P</a:t>
            </a:r>
            <a:r>
              <a:rPr lang="en-US" sz="1800" b="1" i="0" u="none" strike="noStrike" baseline="0" dirty="0"/>
              <a:t>rogram counter(PC) </a:t>
            </a:r>
            <a:r>
              <a:rPr lang="en-US" sz="1800" b="0" i="0" u="none" strike="noStrike" baseline="0" dirty="0"/>
              <a:t>The register containing the address of the instruction in the program being executed.</a:t>
            </a:r>
          </a:p>
          <a:p>
            <a:pPr algn="l"/>
            <a:r>
              <a:rPr lang="en-US" sz="1800" b="1" dirty="0"/>
              <a:t>S</a:t>
            </a:r>
            <a:r>
              <a:rPr lang="en-US" sz="1800" b="1" i="0" u="none" strike="noStrike" baseline="0" dirty="0"/>
              <a:t>tack pointer </a:t>
            </a:r>
            <a:r>
              <a:rPr lang="en-US" sz="1800" b="0" i="0" u="none" strike="noStrike" baseline="0" dirty="0"/>
              <a:t>A value denoting the most recently allocated address in a stack that shows where registers should be spilled or where old register values can be found. In RISC-V, it is register </a:t>
            </a:r>
            <a:r>
              <a:rPr lang="en-US" sz="1800" b="0" i="0" u="none" strike="noStrike" baseline="0" dirty="0" err="1"/>
              <a:t>sp</a:t>
            </a:r>
            <a:r>
              <a:rPr lang="en-US" sz="1800" b="0" i="0" u="none" strike="noStrike" baseline="0" dirty="0"/>
              <a:t>, or x2.</a:t>
            </a:r>
          </a:p>
          <a:p>
            <a:pPr algn="l"/>
            <a:r>
              <a:rPr lang="en-US" sz="1800" b="1" dirty="0"/>
              <a:t>G</a:t>
            </a:r>
            <a:r>
              <a:rPr lang="en-US" sz="1800" b="1" i="0" u="none" strike="noStrike" baseline="0" dirty="0"/>
              <a:t>lobal pointer </a:t>
            </a:r>
            <a:r>
              <a:rPr lang="en-US" sz="1800" b="0" i="0" u="none" strike="noStrike" baseline="0" dirty="0"/>
              <a:t>The register that is reserved to point to the static area where static variables are stored.</a:t>
            </a:r>
          </a:p>
          <a:p>
            <a:pPr algn="l"/>
            <a:r>
              <a:rPr lang="en-US" sz="1800" b="1" dirty="0"/>
              <a:t>F</a:t>
            </a:r>
            <a:r>
              <a:rPr lang="en-US" sz="1800" b="1" i="0" u="none" strike="noStrike" baseline="0" dirty="0"/>
              <a:t>rame pointer </a:t>
            </a:r>
            <a:r>
              <a:rPr lang="en-US" sz="1800" b="0" i="0" u="none" strike="noStrike" baseline="0" dirty="0"/>
              <a:t>A value denoting the location of the saved registers and local variables for a given procedure.</a:t>
            </a:r>
          </a:p>
          <a:p>
            <a:pPr marL="12700" marR="137795" algn="just">
              <a:lnSpc>
                <a:spcPct val="100200"/>
              </a:lnSpc>
              <a:spcBef>
                <a:spcPts val="90"/>
              </a:spcBef>
            </a:pPr>
            <a:r>
              <a:rPr lang="en-US" sz="1800" b="1" dirty="0"/>
              <a:t>Argument registers: </a:t>
            </a:r>
            <a:r>
              <a:rPr lang="en-US" sz="1800" dirty="0"/>
              <a:t>x10 to x17 are used to pass arguments  to a function. Before calling a function, arguments are copied  to these registers. If more than 8 arguments need to be passed, we use the stack.</a:t>
            </a:r>
            <a:endParaRPr lang="en-US" sz="1800" dirty="0">
              <a:cs typeface="Cambria"/>
            </a:endParaRPr>
          </a:p>
          <a:p>
            <a:pPr marL="12700" marR="497840">
              <a:lnSpc>
                <a:spcPct val="100400"/>
              </a:lnSpc>
            </a:pPr>
            <a:r>
              <a:rPr lang="en-US" sz="1800" b="1" dirty="0"/>
              <a:t>Temporary registers </a:t>
            </a:r>
            <a:r>
              <a:rPr lang="en-US" sz="1800" dirty="0">
                <a:solidFill>
                  <a:srgbClr val="333333"/>
                </a:solidFill>
                <a:cs typeface="Cambria"/>
              </a:rPr>
              <a:t>(</a:t>
            </a:r>
            <a:r>
              <a:rPr lang="en-US" sz="1800" dirty="0"/>
              <a:t>t0 to t6): used to hold intermediate  values during instruction or function execution.</a:t>
            </a:r>
          </a:p>
          <a:p>
            <a:pPr marL="12700" marR="497840">
              <a:lnSpc>
                <a:spcPct val="100400"/>
              </a:lnSpc>
            </a:pPr>
            <a:r>
              <a:rPr lang="en-US" sz="1800" dirty="0"/>
              <a:t> </a:t>
            </a:r>
            <a:r>
              <a:rPr lang="en-US" sz="1800" b="1" dirty="0"/>
              <a:t>Thread-pointer</a:t>
            </a:r>
            <a:r>
              <a:rPr lang="en-US" sz="1800" dirty="0"/>
              <a:t> register, </a:t>
            </a:r>
            <a:r>
              <a:rPr lang="en-US" sz="1800" dirty="0" err="1"/>
              <a:t>tp</a:t>
            </a:r>
            <a:r>
              <a:rPr lang="en-US" sz="1800" dirty="0"/>
              <a:t>, that is designed for thread-local data.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709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>
            <a:extLst>
              <a:ext uri="{FF2B5EF4-FFF2-40B4-BE49-F238E27FC236}">
                <a16:creationId xmlns:a16="http://schemas.microsoft.com/office/drawing/2014/main" id="{F305F4AD-759C-BA51-6FE0-B84BFF523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 Operand Example</a:t>
            </a:r>
            <a:endParaRPr lang="en-AU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357370CA-D3AE-B5C9-F560-4018431733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f = (g + h) - (</a:t>
            </a:r>
            <a:r>
              <a:rPr lang="en-US" altLang="en-US" dirty="0" err="1">
                <a:latin typeface="Lucida Console" panose="020B0609040504020204" pitchFamily="49" charset="0"/>
              </a:rPr>
              <a:t>i</a:t>
            </a:r>
            <a:r>
              <a:rPr lang="en-US" altLang="en-US" dirty="0">
                <a:latin typeface="Lucida Console" panose="020B0609040504020204" pitchFamily="49" charset="0"/>
              </a:rPr>
              <a:t> + j);</a:t>
            </a:r>
          </a:p>
          <a:p>
            <a:pPr lvl="1" eaLnBrk="1" hangingPunct="1"/>
            <a:r>
              <a:rPr lang="en-US" altLang="en-US" dirty="0"/>
              <a:t>f, …, j in x19, x20, …, x23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add x5, x20, x21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add x6, x22, x23</a:t>
            </a:r>
            <a:br>
              <a:rPr lang="en-US" altLang="en-US" dirty="0">
                <a:latin typeface="Lucida Console" panose="020B0609040504020204" pitchFamily="49" charset="0"/>
              </a:rPr>
            </a:br>
            <a:r>
              <a:rPr lang="en-US" altLang="en-US" dirty="0">
                <a:latin typeface="Lucida Console" panose="020B0609040504020204" pitchFamily="49" charset="0"/>
              </a:rPr>
              <a:t>sub x19, x5, x6</a:t>
            </a:r>
            <a:endParaRPr lang="en-AU" altLang="en-US" dirty="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>
            <a:extLst>
              <a:ext uri="{FF2B5EF4-FFF2-40B4-BE49-F238E27FC236}">
                <a16:creationId xmlns:a16="http://schemas.microsoft.com/office/drawing/2014/main" id="{E1B46CFB-6127-5E32-B0E7-5B7D7BB0B8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Operands</a:t>
            </a:r>
            <a:endParaRPr lang="en-AU" altLang="en-US"/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85B18AC4-5234-8E31-9B45-6041B9C67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Main memory used for composite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Arrays, structures, dynamic data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To apply arithmetic operations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Load values from memory into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Store result from register to memory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Memory is byte addressed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Each address identifies an 8-bit byte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is Little Endian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Least-significant byte at least address of a word</a:t>
            </a:r>
          </a:p>
          <a:p>
            <a:pPr lvl="1" eaLnBrk="1" hangingPunct="1">
              <a:lnSpc>
                <a:spcPct val="80000"/>
              </a:lnSpc>
            </a:pPr>
            <a:r>
              <a:rPr lang="en-AU" altLang="en-US" i="1"/>
              <a:t>c.f.</a:t>
            </a:r>
            <a:r>
              <a:rPr lang="en-AU" altLang="en-US"/>
              <a:t> Big Endian: most-significant byte at least address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RISC-V does not require words to be aligned in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Unlike some other ISAs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0C0945-DA6F-7225-E96A-D063494FBAD9}"/>
              </a:ext>
            </a:extLst>
          </p:cNvPr>
          <p:cNvSpPr txBox="1"/>
          <p:nvPr/>
        </p:nvSpPr>
        <p:spPr>
          <a:xfrm>
            <a:off x="7720553" y="886120"/>
            <a:ext cx="4251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What is XLEN in RISC-V?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RISC-V is little-endian and comes in 32 and 64 bit </a:t>
            </a:r>
            <a:r>
              <a:rPr lang="en-US" b="0" i="0" dirty="0" err="1">
                <a:solidFill>
                  <a:srgbClr val="4D5156"/>
                </a:solidFill>
                <a:effectLst/>
                <a:latin typeface="Google Sans"/>
              </a:rPr>
              <a:t>flavours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. In keeping with the RISC-V documents,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the </a:t>
            </a:r>
            <a:r>
              <a:rPr lang="en-US" b="0" i="0" dirty="0" err="1">
                <a:solidFill>
                  <a:srgbClr val="040C28"/>
                </a:solidFill>
                <a:effectLst/>
                <a:latin typeface="Google Sans"/>
              </a:rPr>
              <a:t>flavour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 (either 32 or 64</a:t>
            </a:r>
            <a:r>
              <a:rPr lang="en-US" b="0" i="0" dirty="0">
                <a:solidFill>
                  <a:srgbClr val="4D5156"/>
                </a:solidFill>
                <a:effectLst/>
                <a:latin typeface="Google Sans"/>
              </a:rPr>
              <a:t>) is called XLEN in further slides at few places where it matters.</a:t>
            </a:r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>
            <a:extLst>
              <a:ext uri="{FF2B5EF4-FFF2-40B4-BE49-F238E27FC236}">
                <a16:creationId xmlns:a16="http://schemas.microsoft.com/office/drawing/2014/main" id="{32E5CA7F-FDDD-971D-978B-97D4D5CA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Operand Example</a:t>
            </a:r>
            <a:endParaRPr lang="en-AU" altLang="en-US"/>
          </a:p>
        </p:txBody>
      </p:sp>
      <p:sp>
        <p:nvSpPr>
          <p:cNvPr id="22532" name="Rectangle 5">
            <a:extLst>
              <a:ext uri="{FF2B5EF4-FFF2-40B4-BE49-F238E27FC236}">
                <a16:creationId xmlns:a16="http://schemas.microsoft.com/office/drawing/2014/main" id="{7F172A21-F10A-F195-2D21-F0973CF0F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A[12] = h + A[8];</a:t>
            </a:r>
          </a:p>
          <a:p>
            <a:pPr lvl="1" eaLnBrk="1" hangingPunct="1"/>
            <a:r>
              <a:rPr lang="en-US" altLang="en-US" dirty="0"/>
              <a:t>h in x21, base address of A in x22</a:t>
            </a:r>
          </a:p>
          <a:p>
            <a:pPr eaLnBrk="1" hangingPunct="1"/>
            <a:r>
              <a:rPr lang="en-US" altLang="en-US" dirty="0"/>
              <a:t>Compiled RISC-V code:</a:t>
            </a:r>
          </a:p>
          <a:p>
            <a:pPr lvl="1" eaLnBrk="1" hangingPunct="1"/>
            <a:r>
              <a:rPr lang="en-US" altLang="en-US" dirty="0"/>
              <a:t>Index 8 requires offset of 32</a:t>
            </a:r>
          </a:p>
          <a:p>
            <a:pPr lvl="2" eaLnBrk="1" hangingPunct="1"/>
            <a:r>
              <a:rPr lang="en-US" altLang="en-US" dirty="0"/>
              <a:t>4 bytes per word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 dirty="0">
                <a:latin typeface="Lucida Console" panose="020B0609040504020204" pitchFamily="49" charset="0"/>
              </a:rPr>
              <a:t>	</a:t>
            </a:r>
            <a:r>
              <a:rPr lang="en-US" altLang="en-US" sz="2400" dirty="0" err="1">
                <a:latin typeface="Lucida Console" panose="020B0609040504020204" pitchFamily="49" charset="0"/>
              </a:rPr>
              <a:t>ld</a:t>
            </a:r>
            <a:r>
              <a:rPr lang="en-US" altLang="en-US" sz="2400" dirty="0">
                <a:latin typeface="Lucida Console" panose="020B0609040504020204" pitchFamily="49" charset="0"/>
              </a:rPr>
              <a:t>		x9, 32(x22)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>
                <a:latin typeface="Lucida Console" panose="020B0609040504020204" pitchFamily="49" charset="0"/>
              </a:rPr>
              <a:t>add		x9, x21, x9</a:t>
            </a:r>
            <a:br>
              <a:rPr lang="en-US" altLang="en-US" sz="2400" dirty="0">
                <a:latin typeface="Lucida Console" panose="020B0609040504020204" pitchFamily="49" charset="0"/>
              </a:rPr>
            </a:br>
            <a:r>
              <a:rPr lang="en-US" altLang="en-US" sz="2400" dirty="0" err="1">
                <a:latin typeface="Lucida Console" panose="020B0609040504020204" pitchFamily="49" charset="0"/>
              </a:rPr>
              <a:t>sd</a:t>
            </a:r>
            <a:r>
              <a:rPr lang="en-US" altLang="en-US" sz="2400" dirty="0">
                <a:latin typeface="Lucida Console" panose="020B0609040504020204" pitchFamily="49" charset="0"/>
              </a:rPr>
              <a:t>		x9, 48(x22)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>
            <a:extLst>
              <a:ext uri="{FF2B5EF4-FFF2-40B4-BE49-F238E27FC236}">
                <a16:creationId xmlns:a16="http://schemas.microsoft.com/office/drawing/2014/main" id="{92C7020B-1D54-FB58-D00D-DEFA5D1063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Registers vs. Memory</a:t>
            </a:r>
            <a:endParaRPr lang="en-AU" altLang="en-US"/>
          </a:p>
        </p:txBody>
      </p:sp>
      <p:sp>
        <p:nvSpPr>
          <p:cNvPr id="24580" name="Rectangle 5">
            <a:extLst>
              <a:ext uri="{FF2B5EF4-FFF2-40B4-BE49-F238E27FC236}">
                <a16:creationId xmlns:a16="http://schemas.microsoft.com/office/drawing/2014/main" id="{C766AE17-8E8D-69EC-DAC1-1A85F24CF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Registers are faster to access than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Operating on memory data requires loads and stores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instructions to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Compiler must use registers for variables as much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Only spill to memory for less frequently used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Register optimization is important!</a:t>
            </a:r>
            <a:endParaRPr lang="en-AU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BC1-E640-CF83-561A-D9F18066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RISC-V registers in this course are 32 bits wide, the RISC-V architects conceived multiple variants of the ISA. </a:t>
            </a:r>
          </a:p>
          <a:p>
            <a:r>
              <a:rPr lang="en-US" dirty="0"/>
              <a:t>In addition to this variant, known as RV32, a variant named RV64 has 64-bit registers, whose larger addresses make RV64 better suited to processors for servers and smart phones.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1CEBA3-9AC7-DD37-EFE8-A2BFE77E2F04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RV32 and RV64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66544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8">
            <a:extLst>
              <a:ext uri="{FF2B5EF4-FFF2-40B4-BE49-F238E27FC236}">
                <a16:creationId xmlns:a16="http://schemas.microsoft.com/office/drawing/2014/main" id="{638B967D-042B-23BD-189E-065284E7D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Levels of Program Code</a:t>
            </a:r>
            <a:endParaRPr lang="en-AU" altLang="en-US" dirty="0"/>
          </a:p>
        </p:txBody>
      </p:sp>
      <p:sp>
        <p:nvSpPr>
          <p:cNvPr id="22532" name="Rectangle 9">
            <a:extLst>
              <a:ext uri="{FF2B5EF4-FFF2-40B4-BE49-F238E27FC236}">
                <a16:creationId xmlns:a16="http://schemas.microsoft.com/office/drawing/2014/main" id="{DD685D0C-33A8-7E69-1EA9-297860060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47513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High-level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Level of abstraction closer to problem domain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Provides for productivity and portability </a:t>
            </a:r>
            <a:endParaRPr lang="en-AU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Assembly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Textual representation of instructions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 representation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Binary digits (bits)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Encoded instructions and data</a:t>
            </a:r>
          </a:p>
        </p:txBody>
      </p:sp>
      <p:pic>
        <p:nvPicPr>
          <p:cNvPr id="22533" name="Picture 1">
            <a:extLst>
              <a:ext uri="{FF2B5EF4-FFF2-40B4-BE49-F238E27FC236}">
                <a16:creationId xmlns:a16="http://schemas.microsoft.com/office/drawing/2014/main" id="{58FCCBAB-0E26-E743-845F-18B22014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00" y="1125538"/>
            <a:ext cx="3367088" cy="526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>
            <a:extLst>
              <a:ext uri="{FF2B5EF4-FFF2-40B4-BE49-F238E27FC236}">
                <a16:creationId xmlns:a16="http://schemas.microsoft.com/office/drawing/2014/main" id="{EE92B2A8-DB55-232B-94CB-D0BF27CBF4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Immediate Operands</a:t>
            </a:r>
            <a:endParaRPr lang="en-AU" altLang="en-US" dirty="0"/>
          </a:p>
        </p:txBody>
      </p:sp>
      <p:sp>
        <p:nvSpPr>
          <p:cNvPr id="26628" name="Rectangle 5">
            <a:extLst>
              <a:ext uri="{FF2B5EF4-FFF2-40B4-BE49-F238E27FC236}">
                <a16:creationId xmlns:a16="http://schemas.microsoft.com/office/drawing/2014/main" id="{6112B987-0DA0-9A6B-2846-B974685074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Constant data specified in an instruction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latin typeface="Lucida Console" panose="020B0609040504020204" pitchFamily="49" charset="0"/>
              </a:rPr>
              <a:t>	</a:t>
            </a:r>
            <a:r>
              <a:rPr lang="en-US" altLang="en-US" dirty="0" err="1">
                <a:latin typeface="Lucida Console" panose="020B0609040504020204" pitchFamily="49" charset="0"/>
              </a:rPr>
              <a:t>addi</a:t>
            </a:r>
            <a:r>
              <a:rPr lang="en-US" altLang="en-US" dirty="0">
                <a:latin typeface="Lucida Console" panose="020B0609040504020204" pitchFamily="49" charset="0"/>
              </a:rPr>
              <a:t> x22, x22, 4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Make the common case fast</a:t>
            </a:r>
          </a:p>
          <a:p>
            <a:pPr lvl="1" eaLnBrk="1" hangingPunct="1"/>
            <a:r>
              <a:rPr lang="en-US" altLang="en-US" dirty="0"/>
              <a:t>Small constants are common</a:t>
            </a:r>
          </a:p>
          <a:p>
            <a:pPr lvl="1" eaLnBrk="1" hangingPunct="1"/>
            <a:r>
              <a:rPr lang="en-US" altLang="en-US" dirty="0"/>
              <a:t>Immediate operand avoids a load instruction</a:t>
            </a:r>
            <a:endParaRPr lang="en-AU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506679"/>
            <a:ext cx="34201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260" dirty="0"/>
              <a:t>Example</a:t>
            </a:r>
            <a:r>
              <a:rPr sz="3200" spc="155" dirty="0"/>
              <a:t> </a:t>
            </a:r>
            <a:r>
              <a:rPr sz="3200" spc="200" dirty="0"/>
              <a:t>on</a:t>
            </a:r>
            <a:r>
              <a:rPr sz="3200" spc="160" dirty="0"/>
              <a:t> </a:t>
            </a:r>
            <a:r>
              <a:rPr sz="3200" spc="229" dirty="0"/>
              <a:t>add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96925" y="1235100"/>
            <a:ext cx="4540250" cy="106489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Mapping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of</a:t>
            </a:r>
            <a:r>
              <a:rPr sz="2800" spc="-25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variables</a:t>
            </a:r>
            <a:endParaRPr sz="2800">
              <a:latin typeface="Lucida Console"/>
              <a:cs typeface="Lucida Console"/>
            </a:endParaRPr>
          </a:p>
          <a:p>
            <a:pPr marL="241300" indent="-228600">
              <a:lnSpc>
                <a:spcPct val="100000"/>
              </a:lnSpc>
              <a:spcBef>
                <a:spcPts val="7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i</a:t>
            </a:r>
            <a:r>
              <a:rPr sz="2800" spc="4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x19,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g</a:t>
            </a:r>
            <a:r>
              <a:rPr sz="2800" spc="55" dirty="0">
                <a:solidFill>
                  <a:srgbClr val="333333"/>
                </a:solidFill>
                <a:latin typeface="Wingdings"/>
                <a:cs typeface="Wingdings"/>
              </a:rPr>
              <a:t></a:t>
            </a:r>
            <a:r>
              <a:rPr sz="28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5575" y="1328673"/>
            <a:ext cx="28117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to</a:t>
            </a:r>
            <a:r>
              <a:rPr sz="2800" spc="-6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Lucida Console"/>
                <a:cs typeface="Lucida Console"/>
              </a:rPr>
              <a:t>registers:</a:t>
            </a:r>
            <a:endParaRPr sz="2800">
              <a:latin typeface="Lucida Console"/>
              <a:cs typeface="Lucida Console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79285" y="3422879"/>
          <a:ext cx="8127365" cy="20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8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spc="37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</a:t>
                      </a:r>
                      <a:r>
                        <a:rPr sz="1800" b="1" spc="9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10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code</a:t>
                      </a:r>
                      <a:r>
                        <a:rPr sz="1800" b="1" spc="100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75" dirty="0">
                          <a:solidFill>
                            <a:srgbClr val="4471C4"/>
                          </a:solidFill>
                          <a:latin typeface="Cambria"/>
                          <a:cs typeface="Cambria"/>
                        </a:rPr>
                        <a:t>(simplified)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13"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i++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++i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  </a:t>
                      </a: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1015" marR="490220" indent="254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=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80465" marR="1171575" indent="-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g=i </a:t>
                      </a:r>
                      <a:r>
                        <a:rPr sz="1800" spc="-3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i++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7050" marR="490220" indent="-26034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</a:t>
                      </a:r>
                      <a:r>
                        <a:rPr sz="1800" spc="9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x20,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x0 </a:t>
                      </a:r>
                      <a:r>
                        <a:rPr sz="1800" spc="-3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addi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5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x19,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5667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25" dirty="0"/>
              <a:t>LI</a:t>
            </a:r>
            <a:r>
              <a:rPr spc="25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15" dirty="0"/>
              <a:t>MV</a:t>
            </a:r>
            <a:r>
              <a:rPr spc="254" dirty="0"/>
              <a:t> </a:t>
            </a:r>
            <a:r>
              <a:rPr spc="155" dirty="0"/>
              <a:t>(pseudo)</a:t>
            </a:r>
            <a:r>
              <a:rPr spc="254" dirty="0"/>
              <a:t> </a:t>
            </a:r>
            <a:r>
              <a:rPr spc="240" dirty="0"/>
              <a:t>instructions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742973"/>
            <a:ext cx="10675620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(LI)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loads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70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i="1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immediate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li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imm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5416" y="2766530"/>
            <a:ext cx="1951989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li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t0,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006FC0"/>
                </a:solidFill>
                <a:latin typeface="Cambria"/>
                <a:cs typeface="Cambria"/>
              </a:rPr>
              <a:t>0x4A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20" dirty="0">
                <a:solidFill>
                  <a:srgbClr val="006FC0"/>
                </a:solidFill>
                <a:latin typeface="Cambria"/>
                <a:cs typeface="Cambria"/>
              </a:rPr>
              <a:t>mv</a:t>
            </a:r>
            <a:r>
              <a:rPr sz="2800" spc="12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t1,</a:t>
            </a:r>
            <a:r>
              <a:rPr sz="2800" spc="11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006FC0"/>
                </a:solidFill>
                <a:latin typeface="Cambria"/>
                <a:cs typeface="Cambria"/>
              </a:rPr>
              <a:t>t0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958" y="2766530"/>
            <a:ext cx="7062470" cy="10477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765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Load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with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value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180" dirty="0">
                <a:solidFill>
                  <a:srgbClr val="333333"/>
                </a:solidFill>
                <a:latin typeface="Cambria"/>
                <a:cs typeface="Cambria"/>
              </a:rPr>
              <a:t>#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Copy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contents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t0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t1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416" y="3874389"/>
            <a:ext cx="87585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Pseudo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instructions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are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macros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C/C++.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475333" y="5237964"/>
          <a:ext cx="5418454" cy="111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1">
                <a:tc>
                  <a:txBody>
                    <a:bodyPr/>
                    <a:lstStyle/>
                    <a:p>
                      <a:pPr marL="5270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v=</a:t>
                      </a:r>
                      <a:r>
                        <a:rPr sz="1800" spc="-4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1800" spc="6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v=r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7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mv</a:t>
                      </a:r>
                      <a:r>
                        <a:rPr sz="1800" spc="6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7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t0,</a:t>
                      </a:r>
                      <a:r>
                        <a:rPr sz="1800" spc="85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40" dirty="0">
                          <a:solidFill>
                            <a:srgbClr val="005392"/>
                          </a:solidFill>
                          <a:latin typeface="Cambria"/>
                          <a:cs typeface="Cambria"/>
                        </a:rPr>
                        <a:t>t1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565907" y="4762957"/>
            <a:ext cx="54463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v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r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t0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and t1,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7">
            <a:extLst>
              <a:ext uri="{FF2B5EF4-FFF2-40B4-BE49-F238E27FC236}">
                <a16:creationId xmlns:a16="http://schemas.microsoft.com/office/drawing/2014/main" id="{74DFD00E-186B-6AF3-5E6E-5616BE6F0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R-format Instructions</a:t>
            </a:r>
            <a:endParaRPr lang="en-AU" altLang="en-US"/>
          </a:p>
        </p:txBody>
      </p:sp>
      <p:sp>
        <p:nvSpPr>
          <p:cNvPr id="43012" name="Rectangle 18">
            <a:extLst>
              <a:ext uri="{FF2B5EF4-FFF2-40B4-BE49-F238E27FC236}">
                <a16:creationId xmlns:a16="http://schemas.microsoft.com/office/drawing/2014/main" id="{1F1374AA-8CA3-465B-23D9-E45C1706D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276476"/>
            <a:ext cx="8270875" cy="3960813"/>
          </a:xfrm>
        </p:spPr>
        <p:txBody>
          <a:bodyPr/>
          <a:lstStyle/>
          <a:p>
            <a:pPr eaLnBrk="1" hangingPunct="1"/>
            <a:r>
              <a:rPr lang="en-US" altLang="en-US"/>
              <a:t>Instruction fields</a:t>
            </a:r>
          </a:p>
          <a:p>
            <a:pPr lvl="1" eaLnBrk="1" hangingPunct="1"/>
            <a:r>
              <a:rPr lang="en-US" altLang="en-US"/>
              <a:t>opcode: operation code</a:t>
            </a:r>
          </a:p>
          <a:p>
            <a:pPr lvl="1" eaLnBrk="1" hangingPunct="1"/>
            <a:r>
              <a:rPr lang="en-US" altLang="en-US"/>
              <a:t>rd: destination register number</a:t>
            </a:r>
          </a:p>
          <a:p>
            <a:pPr lvl="1" eaLnBrk="1" hangingPunct="1"/>
            <a:r>
              <a:rPr lang="en-US" altLang="en-US"/>
              <a:t>funct3: 3-bit function code (additional opcode)</a:t>
            </a:r>
          </a:p>
          <a:p>
            <a:pPr lvl="1" eaLnBrk="1" hangingPunct="1"/>
            <a:r>
              <a:rPr lang="en-US" altLang="en-US"/>
              <a:t>rs1: the first source register number</a:t>
            </a:r>
          </a:p>
          <a:p>
            <a:pPr lvl="1" eaLnBrk="1" hangingPunct="1"/>
            <a:r>
              <a:rPr lang="en-US" altLang="en-US"/>
              <a:t>rs2: the second source register number</a:t>
            </a:r>
          </a:p>
          <a:p>
            <a:pPr lvl="1" eaLnBrk="1" hangingPunct="1"/>
            <a:r>
              <a:rPr lang="en-US" altLang="en-US"/>
              <a:t>funct7: 7-bit function code (additional opcode)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endParaRPr lang="en-AU" altLang="en-US"/>
          </a:p>
        </p:txBody>
      </p:sp>
      <p:grpSp>
        <p:nvGrpSpPr>
          <p:cNvPr id="43013" name="Group 2">
            <a:extLst>
              <a:ext uri="{FF2B5EF4-FFF2-40B4-BE49-F238E27FC236}">
                <a16:creationId xmlns:a16="http://schemas.microsoft.com/office/drawing/2014/main" id="{DB5820A8-2715-192A-E3CF-82F4CCD439BB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E85EBACF-C39D-2887-B49B-05360C6C18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147BA7E1-378A-BC29-63E9-5F6F18ADD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91CCF0AC-4CFA-E5AC-9B0C-7EAD588DE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2D56FE2E-CCCE-A633-0C73-588D7229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ABA70047-3EA5-72B6-2BFA-A68AF12DE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3A419F83-DB32-4921-D779-F7F1584D1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3020" name="Text Box 11">
              <a:extLst>
                <a:ext uri="{FF2B5EF4-FFF2-40B4-BE49-F238E27FC236}">
                  <a16:creationId xmlns:a16="http://schemas.microsoft.com/office/drawing/2014/main" id="{5CFF6A60-3006-DC5F-7B2B-67F028826F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1" name="Text Box 12">
              <a:extLst>
                <a:ext uri="{FF2B5EF4-FFF2-40B4-BE49-F238E27FC236}">
                  <a16:creationId xmlns:a16="http://schemas.microsoft.com/office/drawing/2014/main" id="{2022F098-60A8-0CCD-F8CF-BDC4FD23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3022" name="Text Box 13">
              <a:extLst>
                <a:ext uri="{FF2B5EF4-FFF2-40B4-BE49-F238E27FC236}">
                  <a16:creationId xmlns:a16="http://schemas.microsoft.com/office/drawing/2014/main" id="{5970C0DF-D9A1-70F3-63EF-EAAA4EF92E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3" name="Text Box 14">
              <a:extLst>
                <a:ext uri="{FF2B5EF4-FFF2-40B4-BE49-F238E27FC236}">
                  <a16:creationId xmlns:a16="http://schemas.microsoft.com/office/drawing/2014/main" id="{A447B9AE-FCF1-5780-371A-4D1932F805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4" name="Text Box 15">
              <a:extLst>
                <a:ext uri="{FF2B5EF4-FFF2-40B4-BE49-F238E27FC236}">
                  <a16:creationId xmlns:a16="http://schemas.microsoft.com/office/drawing/2014/main" id="{AAF0DBF4-658B-E362-8C34-554CC2311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3025" name="Text Box 16">
              <a:extLst>
                <a:ext uri="{FF2B5EF4-FFF2-40B4-BE49-F238E27FC236}">
                  <a16:creationId xmlns:a16="http://schemas.microsoft.com/office/drawing/2014/main" id="{B0E3CFF7-6A7E-8898-492E-5BE5F175A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6">
            <a:extLst>
              <a:ext uri="{FF2B5EF4-FFF2-40B4-BE49-F238E27FC236}">
                <a16:creationId xmlns:a16="http://schemas.microsoft.com/office/drawing/2014/main" id="{85709F7F-689C-0F07-8169-5E111C9E96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R-format Example</a:t>
            </a:r>
            <a:endParaRPr lang="en-AU" altLang="en-US"/>
          </a:p>
        </p:txBody>
      </p:sp>
      <p:sp>
        <p:nvSpPr>
          <p:cNvPr id="45060" name="Rectangle 37">
            <a:extLst>
              <a:ext uri="{FF2B5EF4-FFF2-40B4-BE49-F238E27FC236}">
                <a16:creationId xmlns:a16="http://schemas.microsoft.com/office/drawing/2014/main" id="{83C79F73-2773-7D78-19D0-157B28499E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492375"/>
            <a:ext cx="8270875" cy="6492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add x9,x20,x21</a:t>
            </a:r>
          </a:p>
        </p:txBody>
      </p:sp>
      <p:sp>
        <p:nvSpPr>
          <p:cNvPr id="45061" name="Rectangle 35">
            <a:extLst>
              <a:ext uri="{FF2B5EF4-FFF2-40B4-BE49-F238E27FC236}">
                <a16:creationId xmlns:a16="http://schemas.microsoft.com/office/drawing/2014/main" id="{9E9FE82F-37B1-4D0C-AE2C-9AEA4319C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914" y="4583114"/>
            <a:ext cx="7259637" cy="141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0000 0001 0101 1010 0000 0100 1011 0011</a:t>
            </a:r>
            <a:r>
              <a:rPr lang="en-US" altLang="en-US" sz="2400" baseline="-25000"/>
              <a:t>two</a:t>
            </a:r>
            <a:r>
              <a:rPr lang="en-US" altLang="en-US" sz="2400"/>
              <a:t> =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/>
              <a:t>015A04B3</a:t>
            </a:r>
            <a:r>
              <a:rPr lang="en-US" altLang="en-US" sz="2400" baseline="-25000"/>
              <a:t>16</a:t>
            </a:r>
            <a:endParaRPr lang="en-AU" altLang="en-US" sz="2400"/>
          </a:p>
        </p:txBody>
      </p:sp>
      <p:grpSp>
        <p:nvGrpSpPr>
          <p:cNvPr id="45062" name="Group 26">
            <a:extLst>
              <a:ext uri="{FF2B5EF4-FFF2-40B4-BE49-F238E27FC236}">
                <a16:creationId xmlns:a16="http://schemas.microsoft.com/office/drawing/2014/main" id="{9D9B4077-D94D-8574-9C82-01795370CF17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5075" name="Text Box 5">
              <a:extLst>
                <a:ext uri="{FF2B5EF4-FFF2-40B4-BE49-F238E27FC236}">
                  <a16:creationId xmlns:a16="http://schemas.microsoft.com/office/drawing/2014/main" id="{2C9481FD-9287-515F-5D89-BECCCD602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funct7</a:t>
              </a:r>
              <a:endParaRPr lang="en-AU" altLang="en-US" sz="2000"/>
            </a:p>
          </p:txBody>
        </p:sp>
        <p:sp>
          <p:nvSpPr>
            <p:cNvPr id="45076" name="Text Box 6">
              <a:extLst>
                <a:ext uri="{FF2B5EF4-FFF2-40B4-BE49-F238E27FC236}">
                  <a16:creationId xmlns:a16="http://schemas.microsoft.com/office/drawing/2014/main" id="{A6BB9AD3-4C3F-6D28-1314-82C78963D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5077" name="Text Box 7">
              <a:extLst>
                <a:ext uri="{FF2B5EF4-FFF2-40B4-BE49-F238E27FC236}">
                  <a16:creationId xmlns:a16="http://schemas.microsoft.com/office/drawing/2014/main" id="{740DDE10-6B23-FB85-2C09-5A5905AF4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5078" name="Text Box 8">
              <a:extLst>
                <a:ext uri="{FF2B5EF4-FFF2-40B4-BE49-F238E27FC236}">
                  <a16:creationId xmlns:a16="http://schemas.microsoft.com/office/drawing/2014/main" id="{06430A87-1538-88EC-43BB-C4B94F2F4F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5079" name="Text Box 9">
              <a:extLst>
                <a:ext uri="{FF2B5EF4-FFF2-40B4-BE49-F238E27FC236}">
                  <a16:creationId xmlns:a16="http://schemas.microsoft.com/office/drawing/2014/main" id="{B0F20A9E-8813-84A1-75B2-9B69ADDE4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5080" name="Text Box 10">
              <a:extLst>
                <a:ext uri="{FF2B5EF4-FFF2-40B4-BE49-F238E27FC236}">
                  <a16:creationId xmlns:a16="http://schemas.microsoft.com/office/drawing/2014/main" id="{4381DBEE-52EF-A17E-0507-F6D76B9030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5081" name="Text Box 11">
              <a:extLst>
                <a:ext uri="{FF2B5EF4-FFF2-40B4-BE49-F238E27FC236}">
                  <a16:creationId xmlns:a16="http://schemas.microsoft.com/office/drawing/2014/main" id="{B87858BE-565E-5F56-C679-85499250B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2" name="Text Box 12">
              <a:extLst>
                <a:ext uri="{FF2B5EF4-FFF2-40B4-BE49-F238E27FC236}">
                  <a16:creationId xmlns:a16="http://schemas.microsoft.com/office/drawing/2014/main" id="{20905965-6C2D-BCEC-D6EE-D58B028DD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5083" name="Text Box 13">
              <a:extLst>
                <a:ext uri="{FF2B5EF4-FFF2-40B4-BE49-F238E27FC236}">
                  <a16:creationId xmlns:a16="http://schemas.microsoft.com/office/drawing/2014/main" id="{2FEE1E3A-44AD-1E1B-1A44-CFAA1D306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4" name="Text Box 14">
              <a:extLst>
                <a:ext uri="{FF2B5EF4-FFF2-40B4-BE49-F238E27FC236}">
                  <a16:creationId xmlns:a16="http://schemas.microsoft.com/office/drawing/2014/main" id="{D23544FC-87D9-F050-1D70-AC1A8DA9A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5" name="Text Box 15">
              <a:extLst>
                <a:ext uri="{FF2B5EF4-FFF2-40B4-BE49-F238E27FC236}">
                  <a16:creationId xmlns:a16="http://schemas.microsoft.com/office/drawing/2014/main" id="{5458E269-CC11-3860-FD23-371D80B5A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5086" name="Text Box 16">
              <a:extLst>
                <a:ext uri="{FF2B5EF4-FFF2-40B4-BE49-F238E27FC236}">
                  <a16:creationId xmlns:a16="http://schemas.microsoft.com/office/drawing/2014/main" id="{03C4C0CD-331D-01D0-3FD3-94184E5E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5063" name="Text Box 5">
            <a:extLst>
              <a:ext uri="{FF2B5EF4-FFF2-40B4-BE49-F238E27FC236}">
                <a16:creationId xmlns:a16="http://schemas.microsoft.com/office/drawing/2014/main" id="{182C6FCB-C742-AD08-8BA0-B1B0998C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224214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4" name="Text Box 6">
            <a:extLst>
              <a:ext uri="{FF2B5EF4-FFF2-40B4-BE49-F238E27FC236}">
                <a16:creationId xmlns:a16="http://schemas.microsoft.com/office/drawing/2014/main" id="{BF68F468-D0B3-7C0B-BC24-89095FAF6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21</a:t>
            </a:r>
            <a:endParaRPr lang="en-AU" altLang="en-US" sz="2000"/>
          </a:p>
        </p:txBody>
      </p:sp>
      <p:sp>
        <p:nvSpPr>
          <p:cNvPr id="45065" name="Text Box 7">
            <a:extLst>
              <a:ext uri="{FF2B5EF4-FFF2-40B4-BE49-F238E27FC236}">
                <a16:creationId xmlns:a16="http://schemas.microsoft.com/office/drawing/2014/main" id="{365F6B78-665F-A307-9004-28D1A42C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20</a:t>
            </a:r>
            <a:endParaRPr lang="en-AU" altLang="en-US" sz="2000"/>
          </a:p>
        </p:txBody>
      </p:sp>
      <p:sp>
        <p:nvSpPr>
          <p:cNvPr id="45066" name="Text Box 8">
            <a:extLst>
              <a:ext uri="{FF2B5EF4-FFF2-40B4-BE49-F238E27FC236}">
                <a16:creationId xmlns:a16="http://schemas.microsoft.com/office/drawing/2014/main" id="{62C6D863-036F-3B6C-CECB-DBDFEE4D9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22421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9</a:t>
            </a:r>
            <a:endParaRPr lang="en-AU" altLang="en-US" sz="2000"/>
          </a:p>
        </p:txBody>
      </p:sp>
      <p:sp>
        <p:nvSpPr>
          <p:cNvPr id="45067" name="Text Box 9">
            <a:extLst>
              <a:ext uri="{FF2B5EF4-FFF2-40B4-BE49-F238E27FC236}">
                <a16:creationId xmlns:a16="http://schemas.microsoft.com/office/drawing/2014/main" id="{2DD6E905-8E23-DFD2-58D6-9CDE3017A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22421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</a:t>
            </a:r>
            <a:endParaRPr lang="en-AU" altLang="en-US" sz="2000"/>
          </a:p>
        </p:txBody>
      </p:sp>
      <p:sp>
        <p:nvSpPr>
          <p:cNvPr id="45068" name="Text Box 10">
            <a:extLst>
              <a:ext uri="{FF2B5EF4-FFF2-40B4-BE49-F238E27FC236}">
                <a16:creationId xmlns:a16="http://schemas.microsoft.com/office/drawing/2014/main" id="{20C78C80-F987-C996-2945-C63BBEBA2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22421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51</a:t>
            </a:r>
            <a:endParaRPr lang="en-AU" altLang="en-US" sz="2000"/>
          </a:p>
        </p:txBody>
      </p:sp>
      <p:sp>
        <p:nvSpPr>
          <p:cNvPr id="45069" name="Text Box 5">
            <a:extLst>
              <a:ext uri="{FF2B5EF4-FFF2-40B4-BE49-F238E27FC236}">
                <a16:creationId xmlns:a16="http://schemas.microsoft.com/office/drawing/2014/main" id="{0EF6FD3D-47FA-D97B-7793-BF4068986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5914" y="3887789"/>
            <a:ext cx="1296987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0000000</a:t>
            </a:r>
            <a:endParaRPr lang="en-AU" altLang="en-US" sz="2000"/>
          </a:p>
        </p:txBody>
      </p:sp>
      <p:sp>
        <p:nvSpPr>
          <p:cNvPr id="45070" name="Text Box 6">
            <a:extLst>
              <a:ext uri="{FF2B5EF4-FFF2-40B4-BE49-F238E27FC236}">
                <a16:creationId xmlns:a16="http://schemas.microsoft.com/office/drawing/2014/main" id="{65BDCB45-6475-B99C-0FAB-F12F9F8B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10101</a:t>
            </a:r>
            <a:endParaRPr lang="en-AU" altLang="en-US" sz="2000"/>
          </a:p>
        </p:txBody>
      </p:sp>
      <p:sp>
        <p:nvSpPr>
          <p:cNvPr id="45071" name="Text Box 7">
            <a:extLst>
              <a:ext uri="{FF2B5EF4-FFF2-40B4-BE49-F238E27FC236}">
                <a16:creationId xmlns:a16="http://schemas.microsoft.com/office/drawing/2014/main" id="{FFB2D0AF-715E-ABB9-025B-B75107FF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10100</a:t>
            </a:r>
            <a:endParaRPr lang="en-AU" altLang="en-US" sz="2000"/>
          </a:p>
        </p:txBody>
      </p:sp>
      <p:sp>
        <p:nvSpPr>
          <p:cNvPr id="45072" name="Text Box 8">
            <a:extLst>
              <a:ext uri="{FF2B5EF4-FFF2-40B4-BE49-F238E27FC236}">
                <a16:creationId xmlns:a16="http://schemas.microsoft.com/office/drawing/2014/main" id="{ED67F4D2-871F-0423-274D-266C07BDA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88778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01001</a:t>
            </a:r>
            <a:endParaRPr lang="en-AU" altLang="en-US" sz="2000"/>
          </a:p>
        </p:txBody>
      </p:sp>
      <p:sp>
        <p:nvSpPr>
          <p:cNvPr id="45073" name="Text Box 9">
            <a:extLst>
              <a:ext uri="{FF2B5EF4-FFF2-40B4-BE49-F238E27FC236}">
                <a16:creationId xmlns:a16="http://schemas.microsoft.com/office/drawing/2014/main" id="{9CD8950A-289F-F69A-9D1B-824D6D09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88778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000</a:t>
            </a:r>
            <a:endParaRPr lang="en-AU" altLang="en-US" sz="2000"/>
          </a:p>
        </p:txBody>
      </p:sp>
      <p:sp>
        <p:nvSpPr>
          <p:cNvPr id="45074" name="Text Box 10">
            <a:extLst>
              <a:ext uri="{FF2B5EF4-FFF2-40B4-BE49-F238E27FC236}">
                <a16:creationId xmlns:a16="http://schemas.microsoft.com/office/drawing/2014/main" id="{C4C17ADF-10A5-5AF4-73D5-8A580DE62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88778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0110011</a:t>
            </a:r>
            <a:endParaRPr lang="en-AU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6">
            <a:extLst>
              <a:ext uri="{FF2B5EF4-FFF2-40B4-BE49-F238E27FC236}">
                <a16:creationId xmlns:a16="http://schemas.microsoft.com/office/drawing/2014/main" id="{F665396C-A199-313B-1195-68A20075A5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I-format Instructions</a:t>
            </a:r>
            <a:endParaRPr lang="en-AU" altLang="en-US"/>
          </a:p>
        </p:txBody>
      </p:sp>
      <p:sp>
        <p:nvSpPr>
          <p:cNvPr id="47108" name="Rectangle 27">
            <a:extLst>
              <a:ext uri="{FF2B5EF4-FFF2-40B4-BE49-F238E27FC236}">
                <a16:creationId xmlns:a16="http://schemas.microsoft.com/office/drawing/2014/main" id="{6C7D1B4A-BE63-D1F5-2A2E-A46C887B6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Immediate arithmetic and load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source or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constant operand, or offset added to base address</a:t>
            </a:r>
            <a:endParaRPr lang="en-US" altLang="en-US" sz="1600"/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2s-complement, sign extended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i="1"/>
              <a:t>Design Principle 3:</a:t>
            </a:r>
            <a:r>
              <a:rPr lang="en-US" altLang="en-US" sz="2400"/>
              <a:t> Good design demands good compromises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Different formats complicate decoding, but allow 32-bit instructions uniformly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Keep formats as similar as possible</a:t>
            </a:r>
            <a:endParaRPr lang="en-US" altLang="en-US"/>
          </a:p>
        </p:txBody>
      </p:sp>
      <p:grpSp>
        <p:nvGrpSpPr>
          <p:cNvPr id="47109" name="Group 1">
            <a:extLst>
              <a:ext uri="{FF2B5EF4-FFF2-40B4-BE49-F238E27FC236}">
                <a16:creationId xmlns:a16="http://schemas.microsoft.com/office/drawing/2014/main" id="{5B722B30-E3BE-4B37-F6E8-CC12E999418E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7110" name="Text Box 5">
              <a:extLst>
                <a:ext uri="{FF2B5EF4-FFF2-40B4-BE49-F238E27FC236}">
                  <a16:creationId xmlns:a16="http://schemas.microsoft.com/office/drawing/2014/main" id="{D424876A-D31A-B24F-14E9-86ACEDB1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immediate</a:t>
              </a:r>
              <a:endParaRPr lang="en-AU" altLang="en-US" sz="2000"/>
            </a:p>
          </p:txBody>
        </p:sp>
        <p:sp>
          <p:nvSpPr>
            <p:cNvPr id="47111" name="Text Box 7">
              <a:extLst>
                <a:ext uri="{FF2B5EF4-FFF2-40B4-BE49-F238E27FC236}">
                  <a16:creationId xmlns:a16="http://schemas.microsoft.com/office/drawing/2014/main" id="{685FF28D-E751-9A6A-72C2-98B58515B6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7112" name="Text Box 8">
              <a:extLst>
                <a:ext uri="{FF2B5EF4-FFF2-40B4-BE49-F238E27FC236}">
                  <a16:creationId xmlns:a16="http://schemas.microsoft.com/office/drawing/2014/main" id="{6E313E7D-7A68-C1EF-168D-AF2FD0CBF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rd</a:t>
              </a:r>
              <a:endParaRPr lang="en-AU" altLang="en-US" sz="2000"/>
            </a:p>
          </p:txBody>
        </p:sp>
        <p:sp>
          <p:nvSpPr>
            <p:cNvPr id="47113" name="Text Box 9">
              <a:extLst>
                <a:ext uri="{FF2B5EF4-FFF2-40B4-BE49-F238E27FC236}">
                  <a16:creationId xmlns:a16="http://schemas.microsoft.com/office/drawing/2014/main" id="{99739525-4B50-C951-DA6F-DD53A518C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7114" name="Text Box 10">
              <a:extLst>
                <a:ext uri="{FF2B5EF4-FFF2-40B4-BE49-F238E27FC236}">
                  <a16:creationId xmlns:a16="http://schemas.microsoft.com/office/drawing/2014/main" id="{8AE649FB-E5C4-5BAE-5C75-363848CF40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7115" name="Text Box 11">
              <a:extLst>
                <a:ext uri="{FF2B5EF4-FFF2-40B4-BE49-F238E27FC236}">
                  <a16:creationId xmlns:a16="http://schemas.microsoft.com/office/drawing/2014/main" id="{5BE3B0FE-66B6-2947-5007-F8A2C936C6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304" y="1828096"/>
              <a:ext cx="78899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12 bits</a:t>
              </a:r>
              <a:endParaRPr lang="en-AU" altLang="en-US" sz="1600"/>
            </a:p>
          </p:txBody>
        </p:sp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DE120055-F270-1B15-6142-E82A0659B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7117" name="Text Box 14">
              <a:extLst>
                <a:ext uri="{FF2B5EF4-FFF2-40B4-BE49-F238E27FC236}">
                  <a16:creationId xmlns:a16="http://schemas.microsoft.com/office/drawing/2014/main" id="{D6F5D2EF-A7FF-4428-6743-9A096BBFE4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8" name="Text Box 15">
              <a:extLst>
                <a:ext uri="{FF2B5EF4-FFF2-40B4-BE49-F238E27FC236}">
                  <a16:creationId xmlns:a16="http://schemas.microsoft.com/office/drawing/2014/main" id="{1434ACA0-4932-5B07-849E-AA9128EAEC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7119" name="Text Box 16">
              <a:extLst>
                <a:ext uri="{FF2B5EF4-FFF2-40B4-BE49-F238E27FC236}">
                  <a16:creationId xmlns:a16="http://schemas.microsoft.com/office/drawing/2014/main" id="{84E47730-2FC2-3C18-847A-99BE8A29E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6">
            <a:extLst>
              <a:ext uri="{FF2B5EF4-FFF2-40B4-BE49-F238E27FC236}">
                <a16:creationId xmlns:a16="http://schemas.microsoft.com/office/drawing/2014/main" id="{7B0BB430-CA41-C081-5EA9-19F4A70A9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S-format Instructions</a:t>
            </a:r>
            <a:endParaRPr lang="en-AU" altLang="en-US"/>
          </a:p>
        </p:txBody>
      </p:sp>
      <p:sp>
        <p:nvSpPr>
          <p:cNvPr id="49156" name="Rectangle 27">
            <a:extLst>
              <a:ext uri="{FF2B5EF4-FFF2-40B4-BE49-F238E27FC236}">
                <a16:creationId xmlns:a16="http://schemas.microsoft.com/office/drawing/2014/main" id="{3B6D8F8E-E20A-365F-DF03-E146A5F106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Different immediate format for store instructions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rs1: base address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rs2: source operand register number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immediate: offset added to base address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Split so that rs1 and rs2 fields always in the same place</a:t>
            </a:r>
          </a:p>
        </p:txBody>
      </p:sp>
      <p:grpSp>
        <p:nvGrpSpPr>
          <p:cNvPr id="49157" name="Group 15">
            <a:extLst>
              <a:ext uri="{FF2B5EF4-FFF2-40B4-BE49-F238E27FC236}">
                <a16:creationId xmlns:a16="http://schemas.microsoft.com/office/drawing/2014/main" id="{B0870D1D-CC1F-C671-08A8-81118F57F1C0}"/>
              </a:ext>
            </a:extLst>
          </p:cNvPr>
          <p:cNvGrpSpPr>
            <a:grpSpLocks/>
          </p:cNvGrpSpPr>
          <p:nvPr/>
        </p:nvGrpSpPr>
        <p:grpSpPr bwMode="auto">
          <a:xfrm>
            <a:off x="2855914" y="1392239"/>
            <a:ext cx="6772275" cy="776287"/>
            <a:chOff x="1331640" y="1391533"/>
            <a:chExt cx="6771978" cy="777698"/>
          </a:xfrm>
        </p:grpSpPr>
        <p:sp>
          <p:nvSpPr>
            <p:cNvPr id="49160" name="Text Box 5">
              <a:extLst>
                <a:ext uri="{FF2B5EF4-FFF2-40B4-BE49-F238E27FC236}">
                  <a16:creationId xmlns:a16="http://schemas.microsoft.com/office/drawing/2014/main" id="{E4689944-28C1-E2EE-497C-C8A6E034F6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1296987" cy="37000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 </a:t>
              </a:r>
              <a:endParaRPr lang="en-AU" altLang="en-US" sz="2000"/>
            </a:p>
          </p:txBody>
        </p:sp>
        <p:sp>
          <p:nvSpPr>
            <p:cNvPr id="49161" name="Text Box 6">
              <a:extLst>
                <a:ext uri="{FF2B5EF4-FFF2-40B4-BE49-F238E27FC236}">
                  <a16:creationId xmlns:a16="http://schemas.microsoft.com/office/drawing/2014/main" id="{D1D3302E-D52C-2C02-D994-640B60CAA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86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rs2</a:t>
              </a:r>
              <a:endParaRPr lang="en-AU" altLang="en-US" sz="2000"/>
            </a:p>
          </p:txBody>
        </p:sp>
        <p:sp>
          <p:nvSpPr>
            <p:cNvPr id="49162" name="Text Box 7">
              <a:extLst>
                <a:ext uri="{FF2B5EF4-FFF2-40B4-BE49-F238E27FC236}">
                  <a16:creationId xmlns:a16="http://schemas.microsoft.com/office/drawing/2014/main" id="{467662D2-1354-6D83-D54F-AD0470C60B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rs1</a:t>
              </a:r>
              <a:endParaRPr lang="en-AU" altLang="en-US" sz="2000"/>
            </a:p>
          </p:txBody>
        </p:sp>
        <p:sp>
          <p:nvSpPr>
            <p:cNvPr id="49163" name="Text Box 8">
              <a:extLst>
                <a:ext uri="{FF2B5EF4-FFF2-40B4-BE49-F238E27FC236}">
                  <a16:creationId xmlns:a16="http://schemas.microsoft.com/office/drawing/2014/main" id="{CD8F5844-657E-CF93-9F0A-5ACFFE1C3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</a:t>
              </a:r>
              <a:endParaRPr lang="en-AU" altLang="en-US" sz="2000"/>
            </a:p>
          </p:txBody>
        </p:sp>
        <p:sp>
          <p:nvSpPr>
            <p:cNvPr id="49164" name="Text Box 9">
              <a:extLst>
                <a:ext uri="{FF2B5EF4-FFF2-40B4-BE49-F238E27FC236}">
                  <a16:creationId xmlns:a16="http://schemas.microsoft.com/office/drawing/2014/main" id="{C88613B9-5553-079A-53E2-24EC42A0FC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funct3</a:t>
              </a:r>
              <a:endParaRPr lang="en-AU" altLang="en-US" sz="2000"/>
            </a:p>
          </p:txBody>
        </p:sp>
        <p:sp>
          <p:nvSpPr>
            <p:cNvPr id="49165" name="Text Box 10">
              <a:extLst>
                <a:ext uri="{FF2B5EF4-FFF2-40B4-BE49-F238E27FC236}">
                  <a16:creationId xmlns:a16="http://schemas.microsoft.com/office/drawing/2014/main" id="{DCE38B34-ACF1-5788-988F-57D49DA5B3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15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opcode</a:t>
              </a:r>
              <a:endParaRPr lang="en-AU" altLang="en-US" sz="2000"/>
            </a:p>
          </p:txBody>
        </p:sp>
        <p:sp>
          <p:nvSpPr>
            <p:cNvPr id="49166" name="Text Box 11">
              <a:extLst>
                <a:ext uri="{FF2B5EF4-FFF2-40B4-BE49-F238E27FC236}">
                  <a16:creationId xmlns:a16="http://schemas.microsoft.com/office/drawing/2014/main" id="{1EF5B423-3E35-6DFC-3F95-7FCCB17234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522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7" name="Text Box 12">
              <a:extLst>
                <a:ext uri="{FF2B5EF4-FFF2-40B4-BE49-F238E27FC236}">
                  <a16:creationId xmlns:a16="http://schemas.microsoft.com/office/drawing/2014/main" id="{4A7137BB-97DE-8194-8894-9816DC78EE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4513" y="1830677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7 bits</a:t>
              </a:r>
              <a:endParaRPr lang="en-AU" altLang="en-US" sz="1600"/>
            </a:p>
          </p:txBody>
        </p:sp>
        <p:sp>
          <p:nvSpPr>
            <p:cNvPr id="49168" name="Text Box 13">
              <a:extLst>
                <a:ext uri="{FF2B5EF4-FFF2-40B4-BE49-F238E27FC236}">
                  <a16:creationId xmlns:a16="http://schemas.microsoft.com/office/drawing/2014/main" id="{9C255D21-2C45-219B-D050-1E07A827C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6115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69" name="Text Box 14">
              <a:extLst>
                <a:ext uri="{FF2B5EF4-FFF2-40B4-BE49-F238E27FC236}">
                  <a16:creationId xmlns:a16="http://schemas.microsoft.com/office/drawing/2014/main" id="{C0579D40-F1D4-67CE-181F-CFF8060C5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202" y="1828096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0" name="Text Box 15">
              <a:extLst>
                <a:ext uri="{FF2B5EF4-FFF2-40B4-BE49-F238E27FC236}">
                  <a16:creationId xmlns:a16="http://schemas.microsoft.com/office/drawing/2014/main" id="{AD033364-A1A5-C915-A0AF-DADD1D8A3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6206" y="1830677"/>
              <a:ext cx="6699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5 bits</a:t>
              </a:r>
              <a:endParaRPr lang="en-AU" altLang="en-US" sz="1600"/>
            </a:p>
          </p:txBody>
        </p:sp>
        <p:sp>
          <p:nvSpPr>
            <p:cNvPr id="49171" name="Text Box 16">
              <a:extLst>
                <a:ext uri="{FF2B5EF4-FFF2-40B4-BE49-F238E27FC236}">
                  <a16:creationId xmlns:a16="http://schemas.microsoft.com/office/drawing/2014/main" id="{A38BD954-6896-DAB6-26A4-F12EF3468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0900" y="1828096"/>
              <a:ext cx="67518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/>
                <a:t>3 bits</a:t>
              </a:r>
              <a:endParaRPr lang="en-AU" altLang="en-US" sz="1600"/>
            </a:p>
          </p:txBody>
        </p:sp>
      </p:grpSp>
      <p:sp>
        <p:nvSpPr>
          <p:cNvPr id="49158" name="TextBox 2">
            <a:extLst>
              <a:ext uri="{FF2B5EF4-FFF2-40B4-BE49-F238E27FC236}">
                <a16:creationId xmlns:a16="http://schemas.microsoft.com/office/drawing/2014/main" id="{D92B4499-187D-ABBC-D322-6389B170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3063" y="1414464"/>
            <a:ext cx="1181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imm[11:5]</a:t>
            </a:r>
          </a:p>
        </p:txBody>
      </p:sp>
      <p:sp>
        <p:nvSpPr>
          <p:cNvPr id="49159" name="TextBox 37">
            <a:extLst>
              <a:ext uri="{FF2B5EF4-FFF2-40B4-BE49-F238E27FC236}">
                <a16:creationId xmlns:a16="http://schemas.microsoft.com/office/drawing/2014/main" id="{9094E257-6D88-1315-D722-8160B5BD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9" y="1414464"/>
            <a:ext cx="1069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imm[4:0]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>
            <a:extLst>
              <a:ext uri="{FF2B5EF4-FFF2-40B4-BE49-F238E27FC236}">
                <a16:creationId xmlns:a16="http://schemas.microsoft.com/office/drawing/2014/main" id="{3C1E1832-1D43-FABE-C9DF-6AEF44E3B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Logical Operations</a:t>
            </a:r>
            <a:endParaRPr lang="en-AU" altLang="en-US"/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C74EFF8-A52C-4356-1625-097CB3CCD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690562"/>
          </a:xfrm>
        </p:spPr>
        <p:txBody>
          <a:bodyPr/>
          <a:lstStyle/>
          <a:p>
            <a:pPr eaLnBrk="1" hangingPunct="1"/>
            <a:r>
              <a:rPr lang="en-US" altLang="en-US"/>
              <a:t>Instructions for bitwise manipulation</a:t>
            </a:r>
            <a:endParaRPr lang="en-AU" altLang="en-US"/>
          </a:p>
        </p:txBody>
      </p:sp>
      <p:graphicFrame>
        <p:nvGraphicFramePr>
          <p:cNvPr id="275503" name="Group 47">
            <a:extLst>
              <a:ext uri="{FF2B5EF4-FFF2-40B4-BE49-F238E27FC236}">
                <a16:creationId xmlns:a16="http://schemas.microsoft.com/office/drawing/2014/main" id="{A7247488-7336-7E23-3536-961E2B0BF8CF}"/>
              </a:ext>
            </a:extLst>
          </p:cNvPr>
          <p:cNvGraphicFramePr>
            <a:graphicFrameLocks noGrp="1"/>
          </p:cNvGraphicFramePr>
          <p:nvPr/>
        </p:nvGraphicFramePr>
        <p:xfrm>
          <a:off x="2566988" y="1773238"/>
          <a:ext cx="7200900" cy="3295652"/>
        </p:xfrm>
        <a:graphic>
          <a:graphicData uri="http://schemas.openxmlformats.org/drawingml/2006/table">
            <a:tbl>
              <a:tblPr/>
              <a:tblGrid>
                <a:gridCol w="2233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75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Java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RISC-V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left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&lt;&lt;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slli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Shift right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&gt;&gt;&gt;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srli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AND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&amp;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andi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OR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|</a:t>
                      </a:r>
                      <a:endParaRPr kumimoji="0" lang="en-A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XOR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^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, </a:t>
                      </a: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itchFamily="49" charset="0"/>
                        </a:rPr>
                        <a:t>xori</a:t>
                      </a: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Bit-by-bit 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A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294" name="Rectangle 41">
            <a:extLst>
              <a:ext uri="{FF2B5EF4-FFF2-40B4-BE49-F238E27FC236}">
                <a16:creationId xmlns:a16="http://schemas.microsoft.com/office/drawing/2014/main" id="{3A837D9C-4377-A199-9486-67714DA13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5157789"/>
            <a:ext cx="7772400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Useful for extracting and inserting groups of bits in a word</a:t>
            </a:r>
            <a:endParaRPr lang="en-AU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>
            <a:extLst>
              <a:ext uri="{FF2B5EF4-FFF2-40B4-BE49-F238E27FC236}">
                <a16:creationId xmlns:a16="http://schemas.microsoft.com/office/drawing/2014/main" id="{098A1AA1-7A81-8803-18EC-9D25966D2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Shift Operations</a:t>
            </a:r>
            <a:endParaRPr lang="en-AU" altLang="en-US"/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4570409-A513-C800-04B5-FA1C596BE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2349500"/>
            <a:ext cx="8270875" cy="38877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immed: how many positions to shift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left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left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slli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multiplies by 2</a:t>
            </a:r>
            <a:r>
              <a:rPr lang="en-US" altLang="en-US" i="1" baseline="30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Shift right logical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Shift right and fill with 0 bits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>
                <a:latin typeface="Lucida Console" panose="020B0609040504020204" pitchFamily="49" charset="0"/>
              </a:rPr>
              <a:t>srli</a:t>
            </a:r>
            <a:r>
              <a:rPr lang="en-US" altLang="en-US"/>
              <a:t> by </a:t>
            </a:r>
            <a:r>
              <a:rPr lang="en-US" altLang="en-US" i="1"/>
              <a:t>i</a:t>
            </a:r>
            <a:r>
              <a:rPr lang="en-US" altLang="en-US"/>
              <a:t> bits divides by 2</a:t>
            </a:r>
            <a:r>
              <a:rPr lang="en-US" altLang="en-US" i="1" baseline="30000"/>
              <a:t>i</a:t>
            </a:r>
            <a:r>
              <a:rPr lang="en-US" altLang="en-US"/>
              <a:t> (unsigned only)</a:t>
            </a:r>
            <a:endParaRPr lang="en-AU" altLang="en-US"/>
          </a:p>
        </p:txBody>
      </p:sp>
      <p:sp>
        <p:nvSpPr>
          <p:cNvPr id="55301" name="Text Box 7">
            <a:extLst>
              <a:ext uri="{FF2B5EF4-FFF2-40B4-BE49-F238E27FC236}">
                <a16:creationId xmlns:a16="http://schemas.microsoft.com/office/drawing/2014/main" id="{439E479E-7EFD-CDC9-64AE-753774C54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55302" name="Text Box 8">
            <a:extLst>
              <a:ext uri="{FF2B5EF4-FFF2-40B4-BE49-F238E27FC236}">
                <a16:creationId xmlns:a16="http://schemas.microsoft.com/office/drawing/2014/main" id="{78EB58CB-9564-1E16-A08D-FD4597D05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1389064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55303" name="Text Box 9">
            <a:extLst>
              <a:ext uri="{FF2B5EF4-FFF2-40B4-BE49-F238E27FC236}">
                <a16:creationId xmlns:a16="http://schemas.microsoft.com/office/drawing/2014/main" id="{162FCD46-1342-855C-6957-5692D10ED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1389064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55304" name="Text Box 10">
            <a:extLst>
              <a:ext uri="{FF2B5EF4-FFF2-40B4-BE49-F238E27FC236}">
                <a16:creationId xmlns:a16="http://schemas.microsoft.com/office/drawing/2014/main" id="{02EA10B7-4710-02C7-A800-DBA28114A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1389064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55305" name="Text Box 11">
            <a:extLst>
              <a:ext uri="{FF2B5EF4-FFF2-40B4-BE49-F238E27FC236}">
                <a16:creationId xmlns:a16="http://schemas.microsoft.com/office/drawing/2014/main" id="{6BBB8529-64CA-95F7-C893-55DAEBE89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9289" y="1828800"/>
            <a:ext cx="676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  <p:sp>
        <p:nvSpPr>
          <p:cNvPr id="55306" name="Text Box 12">
            <a:extLst>
              <a:ext uri="{FF2B5EF4-FFF2-40B4-BE49-F238E27FC236}">
                <a16:creationId xmlns:a16="http://schemas.microsoft.com/office/drawing/2014/main" id="{E7C399E2-4571-D671-D6C3-9842BAD17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1830389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55307" name="Text Box 14">
            <a:extLst>
              <a:ext uri="{FF2B5EF4-FFF2-40B4-BE49-F238E27FC236}">
                <a16:creationId xmlns:a16="http://schemas.microsoft.com/office/drawing/2014/main" id="{E06E2D7F-F5AE-FC0F-2AC2-E7DE45FA4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1476" y="1828800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8" name="Text Box 15">
            <a:extLst>
              <a:ext uri="{FF2B5EF4-FFF2-40B4-BE49-F238E27FC236}">
                <a16:creationId xmlns:a16="http://schemas.microsoft.com/office/drawing/2014/main" id="{FFAA980D-116B-ACED-F62E-F0975347A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1830388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55309" name="Text Box 16">
            <a:extLst>
              <a:ext uri="{FF2B5EF4-FFF2-40B4-BE49-F238E27FC236}">
                <a16:creationId xmlns:a16="http://schemas.microsoft.com/office/drawing/2014/main" id="{3D0464AE-E701-32E4-2D14-393FFF162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1828800"/>
            <a:ext cx="674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3 bits</a:t>
            </a:r>
            <a:endParaRPr lang="en-AU" altLang="en-US" sz="1600"/>
          </a:p>
        </p:txBody>
      </p:sp>
      <p:sp>
        <p:nvSpPr>
          <p:cNvPr id="55310" name="Text Box 7">
            <a:extLst>
              <a:ext uri="{FF2B5EF4-FFF2-40B4-BE49-F238E27FC236}">
                <a16:creationId xmlns:a16="http://schemas.microsoft.com/office/drawing/2014/main" id="{15ED0143-B820-4114-BD48-65D6688B8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4176" y="1389064"/>
            <a:ext cx="11541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funct6</a:t>
            </a:r>
            <a:endParaRPr lang="en-AU" altLang="en-US" sz="2000"/>
          </a:p>
        </p:txBody>
      </p:sp>
      <p:sp>
        <p:nvSpPr>
          <p:cNvPr id="55311" name="Text Box 7">
            <a:extLst>
              <a:ext uri="{FF2B5EF4-FFF2-40B4-BE49-F238E27FC236}">
                <a16:creationId xmlns:a16="http://schemas.microsoft.com/office/drawing/2014/main" id="{F5AB976B-017F-0556-38BC-096478D34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8289" y="1389064"/>
            <a:ext cx="11525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immed</a:t>
            </a:r>
            <a:endParaRPr lang="en-AU" altLang="en-US" sz="2000"/>
          </a:p>
        </p:txBody>
      </p:sp>
      <p:sp>
        <p:nvSpPr>
          <p:cNvPr id="55312" name="Text Box 11">
            <a:extLst>
              <a:ext uri="{FF2B5EF4-FFF2-40B4-BE49-F238E27FC236}">
                <a16:creationId xmlns:a16="http://schemas.microsoft.com/office/drawing/2014/main" id="{3CC11D69-7D55-512E-0CC3-A37906780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9" y="1828800"/>
            <a:ext cx="6746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6 bits</a:t>
            </a:r>
            <a:endParaRPr lang="en-AU" altLang="en-US" sz="16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>
            <a:extLst>
              <a:ext uri="{FF2B5EF4-FFF2-40B4-BE49-F238E27FC236}">
                <a16:creationId xmlns:a16="http://schemas.microsoft.com/office/drawing/2014/main" id="{1D4846B6-BFF4-C105-236C-8C5A7A431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5" y="3362326"/>
            <a:ext cx="431800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07CC194-C33C-AFA3-1B65-FFB3F67F2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Operations</a:t>
            </a:r>
            <a:endParaRPr lang="en-AU" altLang="en-US"/>
          </a:p>
        </p:txBody>
      </p:sp>
      <p:sp>
        <p:nvSpPr>
          <p:cNvPr id="57349" name="Rectangle 4">
            <a:extLst>
              <a:ext uri="{FF2B5EF4-FFF2-40B4-BE49-F238E27FC236}">
                <a16:creationId xmlns:a16="http://schemas.microsoft.com/office/drawing/2014/main" id="{F6641B40-95B3-B4A2-B287-711B1B6D8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mask bits in a word</a:t>
            </a:r>
          </a:p>
          <a:p>
            <a:pPr lvl="1" eaLnBrk="1" hangingPunct="1"/>
            <a:r>
              <a:rPr lang="en-US" altLang="en-US"/>
              <a:t>Select some bits, clear others to 0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and x9,x10,x11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57350" name="Text Box 5">
            <a:extLst>
              <a:ext uri="{FF2B5EF4-FFF2-40B4-BE49-F238E27FC236}">
                <a16:creationId xmlns:a16="http://schemas.microsoft.com/office/drawing/2014/main" id="{792EF913-C549-4CAC-B73F-936F8880A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7351" name="Text Box 7">
            <a:extLst>
              <a:ext uri="{FF2B5EF4-FFF2-40B4-BE49-F238E27FC236}">
                <a16:creationId xmlns:a16="http://schemas.microsoft.com/office/drawing/2014/main" id="{5C9F9429-14C5-6348-8026-3DA058B09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7352" name="Text Box 8">
            <a:extLst>
              <a:ext uri="{FF2B5EF4-FFF2-40B4-BE49-F238E27FC236}">
                <a16:creationId xmlns:a16="http://schemas.microsoft.com/office/drawing/2014/main" id="{AE871A23-14D0-3F84-F223-FF95406A3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7353" name="Text Box 10">
            <a:extLst>
              <a:ext uri="{FF2B5EF4-FFF2-40B4-BE49-F238E27FC236}">
                <a16:creationId xmlns:a16="http://schemas.microsoft.com/office/drawing/2014/main" id="{FF5201C2-0A4A-0F20-A9BF-EC523D2F3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7354" name="Text Box 5">
            <a:extLst>
              <a:ext uri="{FF2B5EF4-FFF2-40B4-BE49-F238E27FC236}">
                <a16:creationId xmlns:a16="http://schemas.microsoft.com/office/drawing/2014/main" id="{90AD5EC9-E0C0-1537-7CC7-A13C8C2A0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7355" name="Text Box 5">
            <a:extLst>
              <a:ext uri="{FF2B5EF4-FFF2-40B4-BE49-F238E27FC236}">
                <a16:creationId xmlns:a16="http://schemas.microsoft.com/office/drawing/2014/main" id="{41F8CAB0-5E71-DFBF-D407-41B5B6014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00000000 00000000 00000000 00000000 00000000 00000000 00001100 00000000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CDA5-B622-5DED-5158-6819779B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RISC 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BE356-D712-3675-D95D-F3489AB01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Silicon vendors look for ways to innovate, </a:t>
            </a:r>
            <a:r>
              <a:rPr lang="en-US" dirty="0">
                <a:solidFill>
                  <a:schemeClr val="accent1"/>
                </a:solidFill>
              </a:rPr>
              <a:t>reduce costs </a:t>
            </a:r>
            <a:r>
              <a:rPr lang="en-US" dirty="0"/>
              <a:t>and stay ahead of the competition, many are now turning to RISC-V, the </a:t>
            </a:r>
            <a:r>
              <a:rPr lang="en-US" dirty="0">
                <a:solidFill>
                  <a:schemeClr val="accent1"/>
                </a:solidFill>
              </a:rPr>
              <a:t>open standard instruction set architecture </a:t>
            </a:r>
            <a:r>
              <a:rPr lang="en-US" dirty="0"/>
              <a:t>(ISA).</a:t>
            </a:r>
          </a:p>
          <a:p>
            <a:r>
              <a:rPr lang="en-US" dirty="0">
                <a:solidFill>
                  <a:schemeClr val="accent1"/>
                </a:solidFill>
              </a:rPr>
              <a:t>RISC-V is enabling a new, collaborative era of processor innovation.</a:t>
            </a:r>
          </a:p>
          <a:p>
            <a:r>
              <a:rPr lang="en-US" dirty="0"/>
              <a:t>Because it’s open standard, architects, designers and developers can </a:t>
            </a:r>
            <a:r>
              <a:rPr lang="en-US" dirty="0">
                <a:solidFill>
                  <a:schemeClr val="accent1"/>
                </a:solidFill>
              </a:rPr>
              <a:t>modify and improve upon the existing ISA </a:t>
            </a:r>
            <a:r>
              <a:rPr lang="en-US" dirty="0"/>
              <a:t>codebase as needed.</a:t>
            </a:r>
          </a:p>
          <a:p>
            <a:r>
              <a:rPr lang="en-US" dirty="0"/>
              <a:t>This flexibility has allowed teams to </a:t>
            </a:r>
            <a:r>
              <a:rPr lang="en-US" dirty="0">
                <a:solidFill>
                  <a:schemeClr val="accent1"/>
                </a:solidFill>
              </a:rPr>
              <a:t>experiment with architectures and chip designs within the same ISA</a:t>
            </a:r>
            <a:r>
              <a:rPr lang="en-US" dirty="0"/>
              <a:t> and has enabled a collaborative environment</a:t>
            </a:r>
          </a:p>
        </p:txBody>
      </p:sp>
    </p:spTree>
    <p:extLst>
      <p:ext uri="{BB962C8B-B14F-4D97-AF65-F5344CB8AC3E}">
        <p14:creationId xmlns:p14="http://schemas.microsoft.com/office/powerpoint/2010/main" val="318973142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>
            <a:extLst>
              <a:ext uri="{FF2B5EF4-FFF2-40B4-BE49-F238E27FC236}">
                <a16:creationId xmlns:a16="http://schemas.microsoft.com/office/drawing/2014/main" id="{CAC05115-4967-8E76-8344-B2101424B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826" y="3362326"/>
            <a:ext cx="936625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1F3CE2C-1527-552F-E510-EDFB1B608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 Operations</a:t>
            </a:r>
            <a:endParaRPr lang="en-AU" altLang="en-US"/>
          </a:p>
        </p:txBody>
      </p:sp>
      <p:sp>
        <p:nvSpPr>
          <p:cNvPr id="59397" name="Rectangle 4">
            <a:extLst>
              <a:ext uri="{FF2B5EF4-FFF2-40B4-BE49-F238E27FC236}">
                <a16:creationId xmlns:a16="http://schemas.microsoft.com/office/drawing/2014/main" id="{BA04BDF6-8051-BE96-A2FF-DA09F1FE32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Useful to include bits in a word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or x9,x10,x11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59398" name="Text Box 5">
            <a:extLst>
              <a:ext uri="{FF2B5EF4-FFF2-40B4-BE49-F238E27FC236}">
                <a16:creationId xmlns:a16="http://schemas.microsoft.com/office/drawing/2014/main" id="{F228B4C9-496D-30D8-C165-7F5AF4ED9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4036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00000000 00000000 00000000 00000000 00000000 00000000 00001101 11000000</a:t>
            </a:r>
            <a:endParaRPr lang="en-AU" altLang="en-US" sz="1600"/>
          </a:p>
        </p:txBody>
      </p:sp>
      <p:sp>
        <p:nvSpPr>
          <p:cNvPr id="59399" name="Text Box 7">
            <a:extLst>
              <a:ext uri="{FF2B5EF4-FFF2-40B4-BE49-F238E27FC236}">
                <a16:creationId xmlns:a16="http://schemas.microsoft.com/office/drawing/2014/main" id="{07FE659E-EC00-9B40-A8C1-F154417A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59400" name="Text Box 8">
            <a:extLst>
              <a:ext uri="{FF2B5EF4-FFF2-40B4-BE49-F238E27FC236}">
                <a16:creationId xmlns:a16="http://schemas.microsoft.com/office/drawing/2014/main" id="{01A45567-34C6-724C-5618-3EEF31950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63988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x11</a:t>
            </a:r>
            <a:endParaRPr lang="en-AU" altLang="en-US" sz="2000"/>
          </a:p>
        </p:txBody>
      </p:sp>
      <p:sp>
        <p:nvSpPr>
          <p:cNvPr id="59401" name="Text Box 10">
            <a:extLst>
              <a:ext uri="{FF2B5EF4-FFF2-40B4-BE49-F238E27FC236}">
                <a16:creationId xmlns:a16="http://schemas.microsoft.com/office/drawing/2014/main" id="{83163354-FE7D-8B40-3CE2-B0A744C0B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59402" name="Text Box 5">
            <a:extLst>
              <a:ext uri="{FF2B5EF4-FFF2-40B4-BE49-F238E27FC236}">
                <a16:creationId xmlns:a16="http://schemas.microsoft.com/office/drawing/2014/main" id="{FE1D562F-0DD6-C655-9EFB-F7E2895BF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3987800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00000000 00000000 00000000 00000000 00000000 00000000 00111100 00000000</a:t>
            </a:r>
            <a:endParaRPr lang="en-AU" altLang="en-US" sz="1600"/>
          </a:p>
        </p:txBody>
      </p:sp>
      <p:sp>
        <p:nvSpPr>
          <p:cNvPr id="59403" name="Text Box 5">
            <a:extLst>
              <a:ext uri="{FF2B5EF4-FFF2-40B4-BE49-F238E27FC236}">
                <a16:creationId xmlns:a16="http://schemas.microsoft.com/office/drawing/2014/main" id="{3DD79D14-B7AC-561D-0813-D9F0932C6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1" y="4568825"/>
            <a:ext cx="7783513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00000000 00000000 00000000 00000000 00000000 00000000 00111101 11000000</a:t>
            </a:r>
            <a:endParaRPr lang="en-AU" altLang="en-US" sz="16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208FD1A6-8B8C-99DA-68D7-83BEDD2D0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6" y="3362326"/>
            <a:ext cx="792163" cy="16049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52884C99-37E6-75CA-EB64-40FBB2481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XOR Operations</a:t>
            </a:r>
            <a:endParaRPr lang="en-AU" altLang="en-US"/>
          </a:p>
        </p:txBody>
      </p:sp>
      <p:sp>
        <p:nvSpPr>
          <p:cNvPr id="61445" name="Rectangle 4">
            <a:extLst>
              <a:ext uri="{FF2B5EF4-FFF2-40B4-BE49-F238E27FC236}">
                <a16:creationId xmlns:a16="http://schemas.microsoft.com/office/drawing/2014/main" id="{E455DB7D-8F20-C303-A5FE-C3B7662929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2073275"/>
          </a:xfrm>
        </p:spPr>
        <p:txBody>
          <a:bodyPr/>
          <a:lstStyle/>
          <a:p>
            <a:pPr eaLnBrk="1" hangingPunct="1"/>
            <a:r>
              <a:rPr lang="en-US" altLang="en-US"/>
              <a:t>Differencing operation</a:t>
            </a:r>
          </a:p>
          <a:p>
            <a:pPr lvl="1" eaLnBrk="1" hangingPunct="1"/>
            <a:r>
              <a:rPr lang="en-US" altLang="en-US"/>
              <a:t>Set some bits to 1, leave others unchanged</a:t>
            </a:r>
          </a:p>
          <a:p>
            <a:pPr eaLnBrk="1" hangingPunct="1"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xor x9,x10,x12  // NOT operation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1446" name="Text Box 5">
            <a:extLst>
              <a:ext uri="{FF2B5EF4-FFF2-40B4-BE49-F238E27FC236}">
                <a16:creationId xmlns:a16="http://schemas.microsoft.com/office/drawing/2014/main" id="{C25F4342-2794-4502-C08F-7A9CC398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4036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00000000 00000000 00000000 00000000 00000000 00000000 00001101  11000000</a:t>
            </a:r>
            <a:endParaRPr lang="en-AU" altLang="en-US" sz="1600"/>
          </a:p>
        </p:txBody>
      </p:sp>
      <p:sp>
        <p:nvSpPr>
          <p:cNvPr id="61447" name="Text Box 7">
            <a:extLst>
              <a:ext uri="{FF2B5EF4-FFF2-40B4-BE49-F238E27FC236}">
                <a16:creationId xmlns:a16="http://schemas.microsoft.com/office/drawing/2014/main" id="{5E81D1B4-D63E-5F14-CE03-0299DA6B4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403600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x10</a:t>
            </a:r>
            <a:endParaRPr lang="en-AU" altLang="en-US" sz="2000"/>
          </a:p>
        </p:txBody>
      </p:sp>
      <p:sp>
        <p:nvSpPr>
          <p:cNvPr id="61448" name="Text Box 8">
            <a:extLst>
              <a:ext uri="{FF2B5EF4-FFF2-40B4-BE49-F238E27FC236}">
                <a16:creationId xmlns:a16="http://schemas.microsoft.com/office/drawing/2014/main" id="{ED9418A2-1E0A-29FC-2076-D87FFAC90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963988"/>
            <a:ext cx="598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x12</a:t>
            </a:r>
            <a:endParaRPr lang="en-AU" altLang="en-US" sz="2000"/>
          </a:p>
        </p:txBody>
      </p:sp>
      <p:sp>
        <p:nvSpPr>
          <p:cNvPr id="61449" name="Text Box 10">
            <a:extLst>
              <a:ext uri="{FF2B5EF4-FFF2-40B4-BE49-F238E27FC236}">
                <a16:creationId xmlns:a16="http://schemas.microsoft.com/office/drawing/2014/main" id="{62A2B026-3BE0-2AA8-FC0F-5FF6B5436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1" y="4611688"/>
            <a:ext cx="455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x9</a:t>
            </a:r>
            <a:endParaRPr lang="en-AU" altLang="en-US" sz="2000"/>
          </a:p>
        </p:txBody>
      </p:sp>
      <p:sp>
        <p:nvSpPr>
          <p:cNvPr id="61450" name="Text Box 5">
            <a:extLst>
              <a:ext uri="{FF2B5EF4-FFF2-40B4-BE49-F238E27FC236}">
                <a16:creationId xmlns:a16="http://schemas.microsoft.com/office/drawing/2014/main" id="{4B60DA2D-9637-585D-64ED-DE28A2E74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3987800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11111111    11111111  11111111   11111111   11111111   11111111   11111111   11111111</a:t>
            </a:r>
            <a:endParaRPr lang="en-AU" altLang="en-US" sz="1600"/>
          </a:p>
        </p:txBody>
      </p:sp>
      <p:sp>
        <p:nvSpPr>
          <p:cNvPr id="61451" name="Text Box 5">
            <a:extLst>
              <a:ext uri="{FF2B5EF4-FFF2-40B4-BE49-F238E27FC236}">
                <a16:creationId xmlns:a16="http://schemas.microsoft.com/office/drawing/2014/main" id="{176F743F-75DF-2453-E26E-0DF753934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5100" y="4568825"/>
            <a:ext cx="7854950" cy="338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11111111    11111111  11111111   11111111   11111111   11111111   11110010  00111111</a:t>
            </a:r>
            <a:endParaRPr lang="en-AU" altLang="en-US" sz="16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65F42C05-F3BB-0748-FF74-0F9B262149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Conditional Operations</a:t>
            </a:r>
            <a:endParaRPr lang="en-AU" altLang="en-US"/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35D8F99-C815-6090-C626-731A94C4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/>
              <a:t>Branch to a labeled instruction if a condition is true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Otherwise, continue sequentially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beq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== rs2) branch to instruction labeled L1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bne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/>
              <a:t>if (rs1 != rs2) branch to instruction labeled L1</a:t>
            </a:r>
          </a:p>
          <a:p>
            <a:pPr marL="457200" lvl="1" indent="0"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>
            <a:extLst>
              <a:ext uri="{FF2B5EF4-FFF2-40B4-BE49-F238E27FC236}">
                <a16:creationId xmlns:a16="http://schemas.microsoft.com/office/drawing/2014/main" id="{9AE78983-97C6-2865-4A9C-00786A1B5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If Statements</a:t>
            </a:r>
            <a:endParaRPr lang="en-AU" altLang="en-US"/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1DA20D8C-2BBD-B1A4-8235-E6C8E4771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459787" cy="51117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if (i==j) f = g+h;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 f = g-h;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f, g, … in x19, x20, 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Compiled RISC-V code:</a:t>
            </a:r>
          </a:p>
          <a:p>
            <a:pPr>
              <a:spcBef>
                <a:spcPts val="1200"/>
              </a:spcBef>
              <a:buNone/>
            </a:pPr>
            <a:r>
              <a:rPr lang="en-US" altLang="en-US">
                <a:latin typeface="Lucida Console" panose="020B0609040504020204" pitchFamily="49" charset="0"/>
              </a:rPr>
              <a:t>	      bne x22, x23, Else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add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      beq x0,x0,Exit // unconditional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Else: sub x19, x20, x21</a:t>
            </a:r>
            <a:br>
              <a:rPr lang="en-US" altLang="en-US">
                <a:latin typeface="Lucida Console" panose="020B0609040504020204" pitchFamily="49" charset="0"/>
              </a:rPr>
            </a:br>
            <a:r>
              <a:rPr lang="en-US" altLang="en-US">
                <a:latin typeface="Lucida Console" panose="020B0609040504020204" pitchFamily="49" charset="0"/>
              </a:rPr>
              <a:t>Exit: …</a:t>
            </a:r>
            <a:endParaRPr lang="en-AU" altLang="en-US">
              <a:latin typeface="Lucida Console" panose="020B0609040504020204" pitchFamily="49" charset="0"/>
            </a:endParaRPr>
          </a:p>
        </p:txBody>
      </p:sp>
      <p:sp>
        <p:nvSpPr>
          <p:cNvPr id="65541" name="AutoShape 5">
            <a:extLst>
              <a:ext uri="{FF2B5EF4-FFF2-40B4-BE49-F238E27FC236}">
                <a16:creationId xmlns:a16="http://schemas.microsoft.com/office/drawing/2014/main" id="{3D154536-45A2-A591-2D4F-5FEC93FE4A7E}"/>
              </a:ext>
            </a:extLst>
          </p:cNvPr>
          <p:cNvSpPr>
            <a:spLocks/>
          </p:cNvSpPr>
          <p:nvPr/>
        </p:nvSpPr>
        <p:spPr bwMode="auto">
          <a:xfrm>
            <a:off x="5087938" y="5972176"/>
            <a:ext cx="3529012" cy="403225"/>
          </a:xfrm>
          <a:prstGeom prst="borderCallout1">
            <a:avLst>
              <a:gd name="adj1" fmla="val 28347"/>
              <a:gd name="adj2" fmla="val -2157"/>
              <a:gd name="adj3" fmla="val -34255"/>
              <a:gd name="adj4" fmla="val -238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800"/>
              <a:t>Assembler calculates addresses</a:t>
            </a:r>
          </a:p>
        </p:txBody>
      </p:sp>
      <p:pic>
        <p:nvPicPr>
          <p:cNvPr id="65542" name="Picture 6" descr="f02-09-P374493">
            <a:extLst>
              <a:ext uri="{FF2B5EF4-FFF2-40B4-BE49-F238E27FC236}">
                <a16:creationId xmlns:a16="http://schemas.microsoft.com/office/drawing/2014/main" id="{7682DD31-7099-8130-B26D-E9588CB9F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164" y="1484313"/>
            <a:ext cx="3468687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>
            <a:extLst>
              <a:ext uri="{FF2B5EF4-FFF2-40B4-BE49-F238E27FC236}">
                <a16:creationId xmlns:a16="http://schemas.microsoft.com/office/drawing/2014/main" id="{E52D2231-E0F5-2E92-CEE8-756A9AB2F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Compiling Loop Statements</a:t>
            </a:r>
            <a:endParaRPr lang="en-AU" altLang="en-US"/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04D341D4-63ED-5A38-98E8-F6B0AE783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C code: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while (save[i] == k) i += 1;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i in x22, k in x24, address of save in x25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Compiled RISC-V code: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</a:t>
            </a:r>
            <a:r>
              <a:rPr lang="en-US" altLang="en-US" sz="2400">
                <a:latin typeface="Lucida Console" panose="020B0609040504020204" pitchFamily="49" charset="0"/>
              </a:rPr>
              <a:t>Loop: slli x10, x22, 3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add  x10, x10, x25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ld   x9, 0(x10)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bne  x9, x24, Exit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        addi x22, x22, 1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    beq  x0, x0, Loop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Exit: …</a:t>
            </a:r>
            <a:endParaRPr lang="en-AU" altLang="en-US" sz="2400">
              <a:latin typeface="Lucida Console" panose="020B06090405040202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>
            <a:extLst>
              <a:ext uri="{FF2B5EF4-FFF2-40B4-BE49-F238E27FC236}">
                <a16:creationId xmlns:a16="http://schemas.microsoft.com/office/drawing/2014/main" id="{9268AC2B-9710-3FD5-6961-BB07049A7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Conditional Operations</a:t>
            </a:r>
            <a:endParaRPr lang="en-AU" altLang="en-US"/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FE5D57AA-0FD8-0A49-B6E1-D6F24F649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blt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&lt; rs2) branch to instruction labeled L1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 err="1">
                <a:latin typeface="Lucida Console" panose="020B0609040504020204" pitchFamily="49" charset="0"/>
              </a:rPr>
              <a:t>bge</a:t>
            </a:r>
            <a:r>
              <a:rPr lang="en-US" altLang="en-US" dirty="0">
                <a:latin typeface="Lucida Console" panose="020B0609040504020204" pitchFamily="49" charset="0"/>
              </a:rPr>
              <a:t> rs1, rs2, L1</a:t>
            </a:r>
          </a:p>
          <a:p>
            <a:pPr lvl="1" eaLnBrk="1" hangingPunct="1">
              <a:defRPr/>
            </a:pPr>
            <a:r>
              <a:rPr lang="en-US" altLang="en-US" dirty="0"/>
              <a:t>if (rs1 &gt;= rs2) branch to instruction labeled L1</a:t>
            </a:r>
          </a:p>
          <a:p>
            <a:pPr eaLnBrk="1" hangingPunct="1">
              <a:defRPr/>
            </a:pPr>
            <a:r>
              <a:rPr lang="en-US" altLang="en-US" dirty="0"/>
              <a:t>Example</a:t>
            </a:r>
          </a:p>
          <a:p>
            <a:pPr lvl="1" eaLnBrk="1" hangingPunct="1">
              <a:defRPr/>
            </a:pPr>
            <a:r>
              <a:rPr lang="en-US" altLang="en-US" dirty="0"/>
              <a:t>if (a &gt; b) a += 1;</a:t>
            </a:r>
          </a:p>
          <a:p>
            <a:pPr lvl="1" eaLnBrk="1" hangingPunct="1">
              <a:defRPr/>
            </a:pPr>
            <a:r>
              <a:rPr lang="en-US" altLang="en-US" dirty="0"/>
              <a:t>a in x22, b in x23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bge</a:t>
            </a:r>
            <a:r>
              <a:rPr lang="en-US" altLang="en-US" sz="2200" dirty="0"/>
              <a:t>  x23, x22, Exit       // branch if b &gt;= a</a:t>
            </a:r>
          </a:p>
          <a:p>
            <a:pPr marL="514350" lvl="1" indent="0">
              <a:buNone/>
              <a:defRPr/>
            </a:pPr>
            <a:r>
              <a:rPr lang="en-US" altLang="en-US" sz="2200" dirty="0"/>
              <a:t>  </a:t>
            </a:r>
            <a:r>
              <a:rPr lang="en-US" altLang="en-US" sz="2200" dirty="0" err="1"/>
              <a:t>addi</a:t>
            </a:r>
            <a:r>
              <a:rPr lang="en-US" altLang="en-US" sz="2200" dirty="0"/>
              <a:t> x22, x22, 1</a:t>
            </a:r>
          </a:p>
          <a:p>
            <a:pPr marL="514350" lvl="1" indent="-574675">
              <a:buNone/>
              <a:defRPr/>
            </a:pPr>
            <a:r>
              <a:rPr lang="en-US" altLang="en-US" sz="2200" dirty="0"/>
              <a:t>Exit: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5317" y="438099"/>
            <a:ext cx="53327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25" dirty="0"/>
              <a:t> </a:t>
            </a:r>
            <a:r>
              <a:rPr spc="220" dirty="0"/>
              <a:t>vs.</a:t>
            </a:r>
            <a:r>
              <a:rPr spc="225" dirty="0"/>
              <a:t> </a:t>
            </a:r>
            <a:r>
              <a:rPr spc="300" dirty="0"/>
              <a:t>Unsigned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446987"/>
            <a:ext cx="10429875" cy="496252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241300" marR="5080" indent="-228600">
              <a:lnSpc>
                <a:spcPct val="89500"/>
              </a:lnSpc>
              <a:spcBef>
                <a:spcPts val="4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number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stored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in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a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register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memory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address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can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be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interpreted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25" dirty="0">
                <a:solidFill>
                  <a:srgbClr val="333333"/>
                </a:solidFill>
                <a:latin typeface="Cambria"/>
                <a:cs typeface="Cambria"/>
              </a:rPr>
              <a:t>(2’s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complement)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Both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may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lead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different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decimal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5" dirty="0">
                <a:solidFill>
                  <a:srgbClr val="333333"/>
                </a:solidFill>
                <a:latin typeface="Cambria"/>
                <a:cs typeface="Cambria"/>
              </a:rPr>
              <a:t>numbers.</a:t>
            </a:r>
            <a:endParaRPr sz="28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333333"/>
              </a:buClr>
              <a:buFont typeface="Arial MT"/>
              <a:buChar char="•"/>
            </a:pPr>
            <a:endParaRPr sz="39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1111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65535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(unsigned),</a:t>
            </a:r>
            <a:r>
              <a:rPr sz="2800" spc="2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30" dirty="0">
                <a:solidFill>
                  <a:srgbClr val="333333"/>
                </a:solidFill>
                <a:latin typeface="Cambria"/>
                <a:cs typeface="Cambria"/>
              </a:rPr>
              <a:t>(signed)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0001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=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(signed),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(unsigned)</a:t>
            </a:r>
            <a:endParaRPr sz="28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333333"/>
              </a:buClr>
              <a:buFont typeface="Arial MT"/>
              <a:buChar char="•"/>
            </a:pPr>
            <a:endParaRPr sz="4250" dirty="0">
              <a:latin typeface="Cambria"/>
              <a:cs typeface="Cambria"/>
            </a:endParaRPr>
          </a:p>
          <a:p>
            <a:pPr marL="698500" marR="381635" lvl="1" indent="-229235">
              <a:lnSpc>
                <a:spcPts val="3000"/>
              </a:lnSpc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comparing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them,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result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depends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whether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you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them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as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or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unsigned.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699135" algn="l"/>
                <a:tab pos="61220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9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x22&lt;x23	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-1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  <a:p>
            <a:pPr marL="698500" lvl="1" indent="-229235">
              <a:lnSpc>
                <a:spcPct val="100000"/>
              </a:lnSpc>
              <a:spcBef>
                <a:spcPts val="165"/>
              </a:spcBef>
              <a:buFont typeface="Arial MT"/>
              <a:buChar char="•"/>
              <a:tabLst>
                <a:tab pos="699135" algn="l"/>
              </a:tabLst>
            </a:pPr>
            <a:r>
              <a:rPr sz="2800" spc="245" dirty="0">
                <a:solidFill>
                  <a:srgbClr val="333333"/>
                </a:solidFill>
                <a:latin typeface="Cambria"/>
                <a:cs typeface="Cambria"/>
              </a:rPr>
              <a:t>On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comparison,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x22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x23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because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5" dirty="0">
                <a:solidFill>
                  <a:srgbClr val="333333"/>
                </a:solidFill>
                <a:latin typeface="Cambria"/>
                <a:cs typeface="Cambria"/>
              </a:rPr>
              <a:t>+65535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&gt;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+1</a:t>
            </a:r>
            <a:endParaRPr sz="28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87845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25" dirty="0"/>
              <a:t>Signed</a:t>
            </a:r>
            <a:r>
              <a:rPr spc="245" dirty="0"/>
              <a:t> </a:t>
            </a:r>
            <a:r>
              <a:rPr spc="295" dirty="0"/>
              <a:t>and</a:t>
            </a:r>
            <a:r>
              <a:rPr spc="245" dirty="0"/>
              <a:t> </a:t>
            </a:r>
            <a:r>
              <a:rPr spc="265" dirty="0"/>
              <a:t>unsigned</a:t>
            </a:r>
            <a:r>
              <a:rPr spc="250" dirty="0"/>
              <a:t> </a:t>
            </a:r>
            <a:r>
              <a:rPr spc="240" dirty="0"/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5416" y="1833498"/>
            <a:ext cx="9020175" cy="18542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299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take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this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into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account,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75" dirty="0">
                <a:solidFill>
                  <a:srgbClr val="333333"/>
                </a:solidFill>
                <a:latin typeface="Cambria"/>
                <a:cs typeface="Cambria"/>
              </a:rPr>
              <a:t>RISC-V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has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two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variants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-5" dirty="0">
                <a:solidFill>
                  <a:srgbClr val="333333"/>
                </a:solidFill>
                <a:latin typeface="Cambria"/>
                <a:cs typeface="Cambria"/>
              </a:rPr>
              <a:t>of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45" dirty="0">
                <a:solidFill>
                  <a:srgbClr val="333333"/>
                </a:solidFill>
                <a:latin typeface="Cambria"/>
                <a:cs typeface="Cambria"/>
              </a:rPr>
              <a:t>comparison/branching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instructions.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Signed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blt,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0" dirty="0">
                <a:solidFill>
                  <a:srgbClr val="333333"/>
                </a:solidFill>
                <a:latin typeface="Cambria"/>
                <a:cs typeface="Cambria"/>
              </a:rPr>
              <a:t>bge</a:t>
            </a:r>
            <a:endParaRPr sz="2800">
              <a:latin typeface="Cambria"/>
              <a:cs typeface="Cambria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Unsigned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comparison: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bltu,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0" dirty="0">
                <a:solidFill>
                  <a:srgbClr val="333333"/>
                </a:solidFill>
                <a:latin typeface="Cambria"/>
                <a:cs typeface="Cambria"/>
              </a:rPr>
              <a:t>bgeu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55"/>
              </a:spcBef>
            </a:pPr>
            <a:r>
              <a:rPr spc="540" dirty="0"/>
              <a:t>SLT</a:t>
            </a:r>
            <a:r>
              <a:rPr spc="250" dirty="0"/>
              <a:t> </a:t>
            </a:r>
            <a:r>
              <a:rPr spc="200" dirty="0"/>
              <a:t>(signed</a:t>
            </a:r>
            <a:r>
              <a:rPr spc="240" dirty="0"/>
              <a:t> </a:t>
            </a:r>
            <a:r>
              <a:rPr spc="210" dirty="0"/>
              <a:t>comparison)</a:t>
            </a:r>
            <a:r>
              <a:rPr spc="260" dirty="0"/>
              <a:t> </a:t>
            </a:r>
            <a:r>
              <a:rPr spc="300" dirty="0"/>
              <a:t>and</a:t>
            </a:r>
            <a:r>
              <a:rPr spc="240" dirty="0"/>
              <a:t> </a:t>
            </a:r>
            <a:r>
              <a:rPr spc="555" dirty="0"/>
              <a:t>SLTU </a:t>
            </a:r>
            <a:r>
              <a:rPr spc="-865" dirty="0"/>
              <a:t> </a:t>
            </a:r>
            <a:r>
              <a:rPr spc="229" dirty="0"/>
              <a:t>(unsigned</a:t>
            </a:r>
            <a:r>
              <a:rPr spc="254" dirty="0"/>
              <a:t> </a:t>
            </a:r>
            <a:r>
              <a:rPr spc="210" dirty="0"/>
              <a:t>comparison)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8159" y="1629562"/>
            <a:ext cx="7073265" cy="1688464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0" dirty="0">
                <a:solidFill>
                  <a:srgbClr val="333333"/>
                </a:solidFill>
                <a:latin typeface="Cambria"/>
                <a:cs typeface="Cambria"/>
              </a:rPr>
              <a:t>rd,</a:t>
            </a:r>
            <a:r>
              <a:rPr sz="2800" spc="13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1,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2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15"/>
              </a:spcBef>
            </a:pPr>
            <a:r>
              <a:rPr sz="2800" spc="310" dirty="0">
                <a:solidFill>
                  <a:srgbClr val="333333"/>
                </a:solidFill>
                <a:latin typeface="Cambria"/>
                <a:cs typeface="Cambria"/>
              </a:rPr>
              <a:t>SLT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writes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5" dirty="0">
                <a:solidFill>
                  <a:srgbClr val="333333"/>
                </a:solidFill>
                <a:latin typeface="Cambria"/>
                <a:cs typeface="Cambria"/>
              </a:rPr>
              <a:t>rd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1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215" dirty="0">
                <a:solidFill>
                  <a:srgbClr val="333333"/>
                </a:solidFill>
                <a:latin typeface="Cambria"/>
                <a:cs typeface="Cambria"/>
              </a:rPr>
              <a:t>&lt;</a:t>
            </a:r>
            <a:r>
              <a:rPr sz="2800" i="1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i="1" spc="114" dirty="0">
                <a:solidFill>
                  <a:srgbClr val="333333"/>
                </a:solidFill>
                <a:latin typeface="Cambria"/>
                <a:cs typeface="Cambria"/>
              </a:rPr>
              <a:t>rs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2,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dirty="0">
                <a:solidFill>
                  <a:srgbClr val="333333"/>
                </a:solidFill>
                <a:latin typeface="Cambria"/>
                <a:cs typeface="Cambria"/>
              </a:rPr>
              <a:t>0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333333"/>
                </a:solidFill>
                <a:latin typeface="Cambria"/>
                <a:cs typeface="Cambria"/>
              </a:rPr>
              <a:t>otherwise. </a:t>
            </a:r>
            <a:r>
              <a:rPr sz="2800" spc="-60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Example</a:t>
            </a:r>
            <a:r>
              <a:rPr sz="2800" spc="17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" dirty="0">
                <a:solidFill>
                  <a:srgbClr val="333333"/>
                </a:solidFill>
                <a:latin typeface="Cambria"/>
                <a:cs typeface="Cambria"/>
              </a:rPr>
              <a:t>code: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99109" y="3437330"/>
          <a:ext cx="8162290" cy="1534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44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080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15"/>
                        </a:lnSpc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15"/>
                        </a:lnSpc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39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82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li</a:t>
                      </a:r>
                      <a:r>
                        <a:rPr sz="2800" spc="13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-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57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8419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258">
                <a:tc>
                  <a:txBody>
                    <a:bodyPr/>
                    <a:lstStyle/>
                    <a:p>
                      <a:pPr marL="31750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slt</a:t>
                      </a:r>
                      <a:r>
                        <a:rPr sz="2800" spc="14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1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x5,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x3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1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#</a:t>
                      </a:r>
                      <a:r>
                        <a:rPr sz="2800" spc="12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304"/>
                        </a:lnSpc>
                        <a:spcBef>
                          <a:spcPts val="455"/>
                        </a:spcBef>
                      </a:pPr>
                      <a:r>
                        <a:rPr sz="2800" spc="-5" dirty="0">
                          <a:solidFill>
                            <a:srgbClr val="00AFEF"/>
                          </a:solidFill>
                          <a:latin typeface="Wingdings"/>
                          <a:cs typeface="Wingdings"/>
                        </a:rPr>
                        <a:t></a:t>
                      </a:r>
                      <a:r>
                        <a:rPr sz="2800" spc="5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800" i="1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5</a:t>
                      </a:r>
                      <a:r>
                        <a:rPr sz="2800" spc="1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21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&lt;</a:t>
                      </a:r>
                      <a:r>
                        <a:rPr sz="2800" i="1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i="1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</a:t>
                      </a:r>
                      <a:r>
                        <a:rPr sz="2800" spc="114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3.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16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So,</a:t>
                      </a:r>
                      <a:r>
                        <a:rPr sz="2800" spc="13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x1</a:t>
                      </a:r>
                      <a:r>
                        <a:rPr sz="2800" spc="15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8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will</a:t>
                      </a:r>
                      <a:r>
                        <a:rPr sz="2800" spc="17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store</a:t>
                      </a:r>
                      <a:r>
                        <a:rPr sz="2800" spc="14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" dirty="0">
                          <a:solidFill>
                            <a:srgbClr val="00AFEF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57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4054729" y="5533923"/>
            <a:ext cx="5419090" cy="1188720"/>
          </a:xfrm>
          <a:custGeom>
            <a:avLst/>
            <a:gdLst/>
            <a:ahLst/>
            <a:cxnLst/>
            <a:rect l="l" t="t" r="r" b="b"/>
            <a:pathLst>
              <a:path w="5419090" h="1188720">
                <a:moveTo>
                  <a:pt x="5418582" y="0"/>
                </a:moveTo>
                <a:lnTo>
                  <a:pt x="2709024" y="0"/>
                </a:lnTo>
                <a:lnTo>
                  <a:pt x="0" y="0"/>
                </a:lnTo>
                <a:lnTo>
                  <a:pt x="0" y="1188720"/>
                </a:lnTo>
                <a:lnTo>
                  <a:pt x="2708910" y="1188720"/>
                </a:lnTo>
                <a:lnTo>
                  <a:pt x="5418582" y="1188720"/>
                </a:lnTo>
                <a:lnTo>
                  <a:pt x="541858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048609" y="5156937"/>
          <a:ext cx="5418454" cy="155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025" marR="887730" indent="-18796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7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(a&lt;b)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slt</a:t>
                      </a:r>
                      <a:r>
                        <a:rPr sz="1800" spc="-3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a0,</a:t>
                      </a:r>
                      <a:r>
                        <a:rPr sz="1800" spc="-1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a1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7215" y="5646521"/>
            <a:ext cx="29178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a/b/c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are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stored</a:t>
            </a:r>
            <a:r>
              <a:rPr sz="1800" spc="-1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5392"/>
                </a:solidFill>
                <a:latin typeface="Arial MT"/>
                <a:cs typeface="Arial MT"/>
              </a:rPr>
              <a:t>in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4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416" y="249427"/>
            <a:ext cx="88423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Comparison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Instructions</a:t>
            </a:r>
            <a:r>
              <a:rPr sz="4400" b="0" spc="-3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80" dirty="0">
                <a:solidFill>
                  <a:srgbClr val="000000"/>
                </a:solidFill>
                <a:latin typeface="Calibri Light"/>
                <a:cs typeface="Calibri Light"/>
              </a:rPr>
              <a:t>(SLT</a:t>
            </a:r>
            <a:r>
              <a:rPr sz="4400" b="0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Calibri Light"/>
                <a:cs typeface="Calibri Light"/>
              </a:rPr>
              <a:t>and</a:t>
            </a:r>
            <a:r>
              <a:rPr sz="4400" b="0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4400" b="0" spc="-70" dirty="0">
                <a:solidFill>
                  <a:srgbClr val="000000"/>
                </a:solidFill>
                <a:latin typeface="Calibri Light"/>
                <a:cs typeface="Calibri Light"/>
              </a:rPr>
              <a:t>SLTU)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0086" y="1810997"/>
            <a:ext cx="1877695" cy="195961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795655" algn="l"/>
              </a:tabLst>
            </a:pPr>
            <a:r>
              <a:rPr sz="2600" dirty="0">
                <a:latin typeface="Calibri"/>
                <a:cs typeface="Calibri"/>
              </a:rPr>
              <a:t>li a1,	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20"/>
              </a:lnSpc>
              <a:spcBef>
                <a:spcPts val="8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a2,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a3,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2696" y="1810997"/>
            <a:ext cx="4782820" cy="1959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1028065" indent="-914400">
              <a:lnSpc>
                <a:spcPct val="121900"/>
              </a:lnSpc>
              <a:spcBef>
                <a:spcPts val="95"/>
              </a:spcBef>
              <a:tabLst>
                <a:tab pos="1124585" algn="l"/>
                <a:tab pos="20389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(in</a:t>
            </a: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hex) </a:t>
            </a:r>
            <a:r>
              <a:rPr sz="2600" spc="-57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</a:t>
            </a:r>
            <a:r>
              <a:rPr sz="2600" spc="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3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326390" algn="l"/>
                <a:tab pos="119824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	a2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5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-4&lt;3</a:t>
            </a:r>
            <a:r>
              <a:rPr sz="2600" spc="-2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1124585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a3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0xFFFFFFFC</a:t>
            </a:r>
            <a:r>
              <a:rPr sz="2600" spc="-4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&lt;3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981" y="3704590"/>
            <a:ext cx="64833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0" dirty="0">
                <a:solidFill>
                  <a:srgbClr val="4471C4"/>
                </a:solidFill>
                <a:latin typeface="Calibri"/>
                <a:cs typeface="Calibri"/>
              </a:rPr>
              <a:t>f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alse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0086" y="4583404"/>
            <a:ext cx="1877695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dirty="0">
                <a:latin typeface="Calibri"/>
                <a:cs typeface="Calibri"/>
              </a:rPr>
              <a:t>li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-3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3810"/>
              </a:lnSpc>
              <a:spcBef>
                <a:spcPts val="90"/>
              </a:spcBef>
            </a:pPr>
            <a:r>
              <a:rPr sz="2600" spc="-5" dirty="0">
                <a:latin typeface="Calibri"/>
                <a:cs typeface="Calibri"/>
              </a:rPr>
              <a:t>slt </a:t>
            </a:r>
            <a:r>
              <a:rPr sz="2600" dirty="0">
                <a:latin typeface="Calibri"/>
                <a:cs typeface="Calibri"/>
              </a:rPr>
              <a:t>a4, a0, a1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sltu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a5,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a0,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a1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8041" y="4583404"/>
            <a:ext cx="5760720" cy="1961514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a0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695"/>
              </a:spcBef>
              <a:tabLst>
                <a:tab pos="20396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a1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a4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5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spc="5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4&lt;-3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10" dirty="0">
                <a:solidFill>
                  <a:srgbClr val="4471C4"/>
                </a:solidFill>
                <a:latin typeface="Calibri"/>
                <a:cs typeface="Calibri"/>
              </a:rPr>
              <a:t> false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  <a:tabLst>
                <a:tab pos="1125220" algn="l"/>
              </a:tabLst>
            </a:pP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# a5</a:t>
            </a:r>
            <a:r>
              <a:rPr sz="2600" spc="-1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Wingdings"/>
                <a:cs typeface="Wingdings"/>
              </a:rPr>
              <a:t></a:t>
            </a:r>
            <a:r>
              <a:rPr sz="2600" dirty="0">
                <a:solidFill>
                  <a:srgbClr val="4471C4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1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4471C4"/>
                </a:solidFill>
                <a:latin typeface="Calibri"/>
                <a:cs typeface="Calibri"/>
              </a:rPr>
              <a:t>because</a:t>
            </a:r>
            <a:r>
              <a:rPr sz="2600" spc="-6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0x4&lt;</a:t>
            </a:r>
            <a:r>
              <a:rPr sz="2600" spc="-35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0xFFFFFFFD</a:t>
            </a:r>
            <a:r>
              <a:rPr sz="2600" spc="-3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is</a:t>
            </a:r>
            <a:r>
              <a:rPr sz="2600" spc="-20" dirty="0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471C4"/>
                </a:solidFill>
                <a:latin typeface="Calibri"/>
                <a:cs typeface="Calibri"/>
              </a:rPr>
              <a:t>true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381" y="1353058"/>
            <a:ext cx="11429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95" dirty="0">
                <a:latin typeface="Cambria"/>
                <a:cs typeface="Cambria"/>
              </a:rPr>
              <a:t>SLT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225" dirty="0">
                <a:latin typeface="Cambria"/>
                <a:cs typeface="Cambria"/>
              </a:rPr>
              <a:t>SLTU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perform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signed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80" dirty="0">
                <a:latin typeface="Cambria"/>
                <a:cs typeface="Cambria"/>
              </a:rPr>
              <a:t>and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65" dirty="0">
                <a:latin typeface="Cambria"/>
                <a:cs typeface="Cambria"/>
              </a:rPr>
              <a:t>unsigned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compares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0" dirty="0">
                <a:latin typeface="Cambria"/>
                <a:cs typeface="Cambria"/>
              </a:rPr>
              <a:t>respectively,</a:t>
            </a:r>
            <a:r>
              <a:rPr sz="1800" spc="9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writing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1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10" dirty="0">
                <a:latin typeface="Cambria"/>
                <a:cs typeface="Cambria"/>
              </a:rPr>
              <a:t>to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40" dirty="0">
                <a:latin typeface="Cambria"/>
                <a:cs typeface="Cambria"/>
              </a:rPr>
              <a:t>rd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spc="60" dirty="0">
                <a:latin typeface="Cambria"/>
                <a:cs typeface="Cambria"/>
              </a:rPr>
              <a:t>if</a:t>
            </a:r>
            <a:r>
              <a:rPr sz="1800" spc="95" dirty="0">
                <a:latin typeface="Cambria"/>
                <a:cs typeface="Cambria"/>
              </a:rPr>
              <a:t> </a:t>
            </a:r>
            <a:r>
              <a:rPr sz="1800" spc="35" dirty="0">
                <a:latin typeface="Cambria"/>
                <a:cs typeface="Cambria"/>
              </a:rPr>
              <a:t>rs1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&lt;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55" dirty="0">
                <a:latin typeface="Cambria"/>
                <a:cs typeface="Cambria"/>
              </a:rPr>
              <a:t>rs2,</a:t>
            </a:r>
            <a:r>
              <a:rPr sz="1800" spc="1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0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45" dirty="0">
                <a:latin typeface="Cambria"/>
                <a:cs typeface="Cambria"/>
              </a:rPr>
              <a:t>otherwise.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36F-2BFF-FC03-066A-42D6F0CA2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RISC-V.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F7D3C-D756-9A7B-991E-AFF1EF0D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development of the RISC-V standard began in </a:t>
            </a:r>
            <a:r>
              <a:rPr lang="en-US" dirty="0">
                <a:solidFill>
                  <a:schemeClr val="accent1"/>
                </a:solidFill>
              </a:rPr>
              <a:t>2010</a:t>
            </a:r>
            <a:r>
              <a:rPr lang="en-US" dirty="0"/>
              <a:t> when researchers at </a:t>
            </a:r>
            <a:r>
              <a:rPr lang="en-US" dirty="0">
                <a:solidFill>
                  <a:schemeClr val="accent1"/>
                </a:solidFill>
              </a:rPr>
              <a:t>the University of California</a:t>
            </a:r>
            <a:r>
              <a:rPr lang="en-US" dirty="0"/>
              <a:t>, Berkeley created a simple, yet powerful ISA that could be used by anyone with minimal restrictions. </a:t>
            </a:r>
          </a:p>
          <a:p>
            <a:r>
              <a:rPr lang="en-US" dirty="0"/>
              <a:t>It was </a:t>
            </a:r>
            <a:r>
              <a:rPr lang="en-US" dirty="0">
                <a:solidFill>
                  <a:schemeClr val="accent1"/>
                </a:solidFill>
              </a:rPr>
              <a:t>released</a:t>
            </a:r>
            <a:r>
              <a:rPr lang="en-US" dirty="0"/>
              <a:t> in </a:t>
            </a:r>
            <a:r>
              <a:rPr lang="en-US" dirty="0">
                <a:solidFill>
                  <a:schemeClr val="accent1"/>
                </a:solidFill>
              </a:rPr>
              <a:t>2015</a:t>
            </a:r>
            <a:r>
              <a:rPr lang="en-US" dirty="0"/>
              <a:t> as a </a:t>
            </a:r>
            <a:r>
              <a:rPr lang="en-US" dirty="0">
                <a:solidFill>
                  <a:schemeClr val="accent1"/>
                </a:solidFill>
              </a:rPr>
              <a:t>free and open-standard ISA </a:t>
            </a:r>
            <a:r>
              <a:rPr lang="en-US" dirty="0"/>
              <a:t>that allows anyone to design, manufacture and sell processors based on the RISC-V specification — </a:t>
            </a:r>
            <a:r>
              <a:rPr lang="en-US" b="1" dirty="0">
                <a:solidFill>
                  <a:schemeClr val="accent1"/>
                </a:solidFill>
              </a:rPr>
              <a:t>without royalties or license fees</a:t>
            </a:r>
            <a:r>
              <a:rPr lang="en-US" dirty="0"/>
              <a:t>.</a:t>
            </a:r>
          </a:p>
          <a:p>
            <a:r>
              <a:rPr lang="en-US" altLang="en-US" dirty="0"/>
              <a:t>Now managed by the RISC-V Foundation (</a:t>
            </a:r>
            <a:r>
              <a:rPr lang="en-US" altLang="en-US" u="sng" dirty="0">
                <a:solidFill>
                  <a:schemeClr val="accent1"/>
                </a:solidFill>
              </a:rPr>
              <a:t>riscv.org</a:t>
            </a:r>
            <a:r>
              <a:rPr lang="en-US" alt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6838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5416" y="666699"/>
            <a:ext cx="4169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80" dirty="0"/>
              <a:t>Variants</a:t>
            </a:r>
            <a:r>
              <a:rPr spc="229" dirty="0"/>
              <a:t> </a:t>
            </a:r>
            <a:r>
              <a:rPr spc="204" dirty="0"/>
              <a:t>of</a:t>
            </a:r>
            <a:r>
              <a:rPr spc="229" dirty="0"/>
              <a:t> </a:t>
            </a:r>
            <a:r>
              <a:rPr spc="535" dirty="0"/>
              <a:t>SLT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44016" y="1768881"/>
            <a:ext cx="4617720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2800" spc="270" dirty="0">
                <a:solidFill>
                  <a:srgbClr val="333333"/>
                </a:solidFill>
                <a:latin typeface="Cambria"/>
                <a:cs typeface="Cambria"/>
              </a:rPr>
              <a:t>SEQZ: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0" dirty="0">
                <a:solidFill>
                  <a:srgbClr val="333333"/>
                </a:solidFill>
                <a:latin typeface="Cambria"/>
                <a:cs typeface="Cambria"/>
              </a:rPr>
              <a:t>.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Example: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5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006FC0"/>
                </a:solidFill>
                <a:latin typeface="Cambria"/>
                <a:cs typeface="Cambria"/>
              </a:rPr>
              <a:t>x6,</a:t>
            </a:r>
            <a:r>
              <a:rPr sz="2800" spc="150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spc="70" dirty="0">
                <a:solidFill>
                  <a:srgbClr val="006FC0"/>
                </a:solidFill>
                <a:latin typeface="Cambria"/>
                <a:cs typeface="Cambria"/>
              </a:rPr>
              <a:t>x5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26855" y="1897506"/>
            <a:ext cx="3274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Syntax:</a:t>
            </a:r>
            <a:r>
              <a:rPr sz="2800" spc="12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006FC0"/>
                </a:solidFill>
                <a:latin typeface="Cambria"/>
                <a:cs typeface="Cambria"/>
              </a:rPr>
              <a:t>seqz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175" dirty="0">
                <a:solidFill>
                  <a:srgbClr val="006FC0"/>
                </a:solidFill>
                <a:latin typeface="Cambria"/>
                <a:cs typeface="Cambria"/>
              </a:rPr>
              <a:t>rd</a:t>
            </a:r>
            <a:r>
              <a:rPr sz="2800" spc="175" dirty="0">
                <a:solidFill>
                  <a:srgbClr val="006FC0"/>
                </a:solidFill>
                <a:latin typeface="Cambria"/>
                <a:cs typeface="Cambria"/>
              </a:rPr>
              <a:t>,</a:t>
            </a:r>
            <a:r>
              <a:rPr sz="2800" spc="145" dirty="0">
                <a:solidFill>
                  <a:srgbClr val="006FC0"/>
                </a:solidFill>
                <a:latin typeface="Cambria"/>
                <a:cs typeface="Cambria"/>
              </a:rPr>
              <a:t> </a:t>
            </a:r>
            <a:r>
              <a:rPr sz="2800" i="1" spc="85" dirty="0">
                <a:solidFill>
                  <a:srgbClr val="006FC0"/>
                </a:solidFill>
                <a:latin typeface="Cambria"/>
                <a:cs typeface="Cambria"/>
              </a:rPr>
              <a:t>rs</a:t>
            </a:r>
            <a:r>
              <a:rPr sz="2800" spc="85" dirty="0">
                <a:solidFill>
                  <a:srgbClr val="006FC0"/>
                </a:solidFill>
                <a:latin typeface="Cambria"/>
                <a:cs typeface="Cambria"/>
              </a:rPr>
              <a:t>1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4016" y="3005150"/>
            <a:ext cx="96367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x5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was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60" dirty="0">
                <a:solidFill>
                  <a:srgbClr val="333333"/>
                </a:solidFill>
                <a:latin typeface="Cambria"/>
                <a:cs typeface="Cambria"/>
              </a:rPr>
              <a:t>zero,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then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333333"/>
                </a:solidFill>
                <a:latin typeface="Cambria"/>
                <a:cs typeface="Cambria"/>
              </a:rPr>
              <a:t>1.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14" dirty="0">
                <a:solidFill>
                  <a:srgbClr val="333333"/>
                </a:solidFill>
                <a:latin typeface="Cambria"/>
                <a:cs typeface="Cambria"/>
              </a:rPr>
              <a:t>Otherwise,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75" dirty="0">
                <a:solidFill>
                  <a:srgbClr val="333333"/>
                </a:solidFill>
                <a:latin typeface="Cambria"/>
                <a:cs typeface="Cambria"/>
              </a:rPr>
              <a:t>x6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is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95" dirty="0">
                <a:solidFill>
                  <a:srgbClr val="333333"/>
                </a:solidFill>
                <a:latin typeface="Cambria"/>
                <a:cs typeface="Cambria"/>
              </a:rPr>
              <a:t>0.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4016" y="3986174"/>
            <a:ext cx="5253355" cy="224091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Similar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85" dirty="0">
                <a:solidFill>
                  <a:srgbClr val="333333"/>
                </a:solidFill>
                <a:latin typeface="Cambria"/>
                <a:cs typeface="Cambria"/>
              </a:rPr>
              <a:t>instructions:</a:t>
            </a:r>
            <a:endParaRPr sz="2800">
              <a:latin typeface="Cambria"/>
              <a:cs typeface="Cambria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2800" spc="254" dirty="0">
                <a:solidFill>
                  <a:srgbClr val="333333"/>
                </a:solidFill>
                <a:latin typeface="Cambria"/>
                <a:cs typeface="Cambria"/>
              </a:rPr>
              <a:t>SGTZ: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5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2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45" dirty="0">
                <a:solidFill>
                  <a:srgbClr val="333333"/>
                </a:solidFill>
                <a:latin typeface="Cambria"/>
                <a:cs typeface="Cambria"/>
              </a:rPr>
              <a:t>Greater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 </a:t>
            </a:r>
            <a:r>
              <a:rPr sz="2800" spc="-60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235" dirty="0">
                <a:solidFill>
                  <a:srgbClr val="333333"/>
                </a:solidFill>
                <a:latin typeface="Cambria"/>
                <a:cs typeface="Cambria"/>
              </a:rPr>
              <a:t>SLTZ: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Less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Than</a:t>
            </a:r>
            <a:r>
              <a:rPr sz="2800" spc="16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800" spc="280" dirty="0">
                <a:solidFill>
                  <a:srgbClr val="333333"/>
                </a:solidFill>
                <a:latin typeface="Cambria"/>
                <a:cs typeface="Cambria"/>
              </a:rPr>
              <a:t>SNEZ:</a:t>
            </a:r>
            <a:r>
              <a:rPr sz="2800" spc="16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80" dirty="0">
                <a:solidFill>
                  <a:srgbClr val="333333"/>
                </a:solidFill>
                <a:latin typeface="Cambria"/>
                <a:cs typeface="Cambria"/>
              </a:rPr>
              <a:t>Set</a:t>
            </a:r>
            <a:r>
              <a:rPr sz="2800" spc="135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55" dirty="0">
                <a:solidFill>
                  <a:srgbClr val="333333"/>
                </a:solidFill>
                <a:latin typeface="Cambria"/>
                <a:cs typeface="Cambria"/>
              </a:rPr>
              <a:t>If </a:t>
            </a:r>
            <a:r>
              <a:rPr sz="2800" spc="140" dirty="0">
                <a:solidFill>
                  <a:srgbClr val="333333"/>
                </a:solidFill>
                <a:latin typeface="Cambria"/>
                <a:cs typeface="Cambria"/>
              </a:rPr>
              <a:t>Not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175" dirty="0">
                <a:solidFill>
                  <a:srgbClr val="333333"/>
                </a:solidFill>
                <a:latin typeface="Cambria"/>
                <a:cs typeface="Cambria"/>
              </a:rPr>
              <a:t>Equal </a:t>
            </a:r>
            <a:r>
              <a:rPr sz="2800" spc="20" dirty="0">
                <a:solidFill>
                  <a:srgbClr val="333333"/>
                </a:solidFill>
                <a:latin typeface="Cambria"/>
                <a:cs typeface="Cambria"/>
              </a:rPr>
              <a:t>to</a:t>
            </a:r>
            <a:r>
              <a:rPr sz="2800" spc="150" dirty="0">
                <a:solidFill>
                  <a:srgbClr val="333333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333333"/>
                </a:solidFill>
                <a:latin typeface="Cambria"/>
                <a:cs typeface="Cambria"/>
              </a:rPr>
              <a:t>Zero</a:t>
            </a:r>
            <a:endParaRPr sz="2800">
              <a:latin typeface="Cambria"/>
              <a:cs typeface="Cambria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767297" y="4525621"/>
          <a:ext cx="5418454" cy="15594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4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93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RISC-V</a:t>
                      </a:r>
                      <a:r>
                        <a:rPr sz="1800" b="1" spc="-40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4471C4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12700">
                      <a:solidFill>
                        <a:srgbClr val="4471C4"/>
                      </a:solidFill>
                      <a:prstDash val="solid"/>
                    </a:lnT>
                    <a:lnB w="53975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745">
                <a:tc>
                  <a:txBody>
                    <a:bodyPr/>
                    <a:lstStyle/>
                    <a:p>
                      <a:pPr marL="1343660" marR="831850" indent="-243204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6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(a==0) </a:t>
                      </a:r>
                      <a:r>
                        <a:rPr sz="1800" spc="-395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c=1;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16967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else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131762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5392"/>
                          </a:solidFill>
                          <a:latin typeface="Calibri"/>
                          <a:cs typeface="Calibri"/>
                        </a:rPr>
                        <a:t>c=0;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51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seqz</a:t>
                      </a:r>
                      <a:r>
                        <a:rPr sz="1800" spc="-2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a2,</a:t>
                      </a:r>
                      <a:r>
                        <a:rPr sz="1800" spc="-20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5392"/>
                          </a:solidFill>
                          <a:latin typeface="Arial MT"/>
                          <a:cs typeface="Arial MT"/>
                        </a:rPr>
                        <a:t>a0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4471C4"/>
                      </a:solidFill>
                      <a:prstDash val="solid"/>
                    </a:lnL>
                    <a:lnR w="12700">
                      <a:solidFill>
                        <a:srgbClr val="4471C4"/>
                      </a:solidFill>
                      <a:prstDash val="solid"/>
                    </a:lnR>
                    <a:lnT w="53975">
                      <a:solidFill>
                        <a:srgbClr val="4471C4"/>
                      </a:solidFill>
                      <a:prstDash val="solid"/>
                    </a:lnT>
                    <a:lnB w="127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7963916" y="3912234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Assuming a/b/c are stored in </a:t>
            </a:r>
            <a:r>
              <a:rPr sz="1800" spc="-495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5392"/>
                </a:solidFill>
                <a:latin typeface="Arial MT"/>
                <a:cs typeface="Arial MT"/>
              </a:rPr>
              <a:t>a0/a1/a2</a:t>
            </a:r>
            <a:r>
              <a:rPr sz="1800" spc="-20" dirty="0">
                <a:solidFill>
                  <a:srgbClr val="005392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5392"/>
                </a:solidFill>
                <a:latin typeface="Arial MT"/>
                <a:cs typeface="Arial MT"/>
              </a:rPr>
              <a:t>respectively.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467" y="710072"/>
            <a:ext cx="11527081" cy="534318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>
            <a:extLst>
              <a:ext uri="{FF2B5EF4-FFF2-40B4-BE49-F238E27FC236}">
                <a16:creationId xmlns:a16="http://schemas.microsoft.com/office/drawing/2014/main" id="{2C8DDF00-5D80-BAA6-C4FE-8CEB617FDE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Calling</a:t>
            </a:r>
            <a:endParaRPr lang="en-AU" altLang="en-US"/>
          </a:p>
        </p:txBody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7C55A3D1-D186-1278-F7AD-BE21B9A90C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Steps required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parameters in registers x10 to x17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Transfer control to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Acquire storage for procedure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Perform procedure’s operations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Place result in register for caller</a:t>
            </a:r>
          </a:p>
          <a:p>
            <a:pPr marL="990600" lvl="1" indent="-533400">
              <a:buFont typeface="Wingdings" panose="05000000000000000000" pitchFamily="2" charset="2"/>
              <a:buAutoNum type="arabicPeriod"/>
            </a:pPr>
            <a:r>
              <a:rPr lang="en-US" altLang="en-US" dirty="0"/>
              <a:t>Return to place of call (address in x1)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2">
            <a:extLst>
              <a:ext uri="{FF2B5EF4-FFF2-40B4-BE49-F238E27FC236}">
                <a16:creationId xmlns:a16="http://schemas.microsoft.com/office/drawing/2014/main" id="{13D71D30-2D0E-0630-ECB5-EDCCCED1EB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 Instructions</a:t>
            </a:r>
            <a:endParaRPr lang="en-AU" altLang="en-US"/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4061B22B-72F9-8C5E-8AFC-A1FB5251DA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 call: jump and link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jal x1, ProcedureLabel</a:t>
            </a:r>
          </a:p>
          <a:p>
            <a:pPr lvl="1" eaLnBrk="1" hangingPunct="1"/>
            <a:r>
              <a:rPr lang="en-US" altLang="en-US"/>
              <a:t>Address of following instruction put in x1</a:t>
            </a:r>
          </a:p>
          <a:p>
            <a:pPr lvl="1" eaLnBrk="1" hangingPunct="1"/>
            <a:r>
              <a:rPr lang="en-US" altLang="en-US"/>
              <a:t>Jumps to target address</a:t>
            </a:r>
          </a:p>
          <a:p>
            <a:pPr eaLnBrk="1" hangingPunct="1"/>
            <a:r>
              <a:rPr lang="en-US" altLang="en-US"/>
              <a:t>Procedure return: jump and link register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Lucida Console" panose="020B0609040504020204" pitchFamily="49" charset="0"/>
              </a:rPr>
              <a:t>	jalr x0, 0(x1)</a:t>
            </a:r>
          </a:p>
          <a:p>
            <a:pPr lvl="1" eaLnBrk="1" hangingPunct="1"/>
            <a:r>
              <a:rPr lang="en-US" altLang="en-US"/>
              <a:t>Like jal, but jumps to 0 + address in x1</a:t>
            </a:r>
          </a:p>
          <a:p>
            <a:pPr lvl="1" eaLnBrk="1" hangingPunct="1"/>
            <a:r>
              <a:rPr lang="en-US" altLang="en-US"/>
              <a:t>Use x0 as rd (x0 cannot be changed)</a:t>
            </a:r>
          </a:p>
          <a:p>
            <a:pPr lvl="1" eaLnBrk="1" hangingPunct="1"/>
            <a:r>
              <a:rPr lang="en-US" altLang="en-US"/>
              <a:t>Can also be used for computed jumps</a:t>
            </a:r>
          </a:p>
          <a:p>
            <a:pPr lvl="2" eaLnBrk="1" hangingPunct="1"/>
            <a:r>
              <a:rPr lang="en-US" altLang="en-US"/>
              <a:t>e.g., for case/switch statements</a:t>
            </a:r>
            <a:endParaRPr lang="en-AU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:a16="http://schemas.microsoft.com/office/drawing/2014/main" id="{85DC55DE-9E89-7ACC-7172-62712C9EC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A8764C3-8E19-89EA-D617-4A763B539D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n-US"/>
              <a:t>C code: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latin typeface="Lucida Console" panose="020B0609040504020204" pitchFamily="49" charset="0"/>
              </a:rPr>
              <a:t>	long long int leaf_example (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g, long long int h,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	long long int i, long long int j) {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long long int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f = (g + h) - (i + j);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  return f;</a:t>
            </a:r>
            <a:br>
              <a:rPr lang="en-US" altLang="en-US" sz="2400">
                <a:latin typeface="Lucida Console" panose="020B0609040504020204" pitchFamily="49" charset="0"/>
              </a:rPr>
            </a:br>
            <a:r>
              <a:rPr lang="en-US" altLang="en-US" sz="2400">
                <a:latin typeface="Lucida Console" panose="020B0609040504020204" pitchFamily="49" charset="0"/>
              </a:rPr>
              <a:t>}</a:t>
            </a:r>
          </a:p>
          <a:p>
            <a:pPr lvl="1" eaLnBrk="1" hangingPunct="1"/>
            <a:r>
              <a:rPr lang="en-US" altLang="en-US"/>
              <a:t>Arguments g, …, j in x10, …, x13</a:t>
            </a:r>
          </a:p>
          <a:p>
            <a:pPr lvl="1" eaLnBrk="1" hangingPunct="1"/>
            <a:r>
              <a:rPr lang="en-US" altLang="en-US"/>
              <a:t>f in x20</a:t>
            </a:r>
          </a:p>
          <a:p>
            <a:pPr lvl="1" eaLnBrk="1" hangingPunct="1"/>
            <a:r>
              <a:rPr lang="en-US" altLang="en-US"/>
              <a:t>temporaries x5, x6</a:t>
            </a:r>
          </a:p>
          <a:p>
            <a:pPr lvl="1" eaLnBrk="1" hangingPunct="1"/>
            <a:r>
              <a:rPr lang="en-US" altLang="en-US"/>
              <a:t>Need to save x5, x6, x20 on stack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>
            <a:extLst>
              <a:ext uri="{FF2B5EF4-FFF2-40B4-BE49-F238E27FC236}">
                <a16:creationId xmlns:a16="http://schemas.microsoft.com/office/drawing/2014/main" id="{018ED784-E29E-E164-5686-CD8A87987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74581" y="1393465"/>
            <a:ext cx="8270875" cy="511175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RISC-V code: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 err="1">
                <a:latin typeface="Lucida Console" panose="020B0609040504020204" pitchFamily="49" charset="0"/>
              </a:rPr>
              <a:t>leaf_example</a:t>
            </a:r>
            <a:r>
              <a:rPr lang="en-US" altLang="en-US" sz="2000" dirty="0">
                <a:latin typeface="Lucida Console" panose="020B06090405040202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sp,sp,-24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sd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endParaRPr lang="en-US" altLang="en-US" sz="2000" dirty="0">
              <a:latin typeface="Lucida Console" panose="020B06090405040202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x5,x10,x11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add  x6,x12,x1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sub  x20,x5,x6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x10,x20,0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x20,0(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x6,8(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ld</a:t>
            </a:r>
            <a:r>
              <a:rPr lang="en-US" altLang="en-US" sz="2000" dirty="0">
                <a:latin typeface="Lucida Console" panose="020B0609040504020204" pitchFamily="49" charset="0"/>
              </a:rPr>
              <a:t>   x5,16(</a:t>
            </a:r>
            <a:r>
              <a:rPr lang="en-US" altLang="en-US" sz="2000" dirty="0" err="1">
                <a:latin typeface="Lucida Console" panose="020B0609040504020204" pitchFamily="49" charset="0"/>
              </a:rPr>
              <a:t>sp</a:t>
            </a:r>
            <a:r>
              <a:rPr lang="en-US" altLang="en-US" sz="2000" dirty="0">
                <a:latin typeface="Lucida Console" panose="020B06090405040202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addi</a:t>
            </a:r>
            <a:r>
              <a:rPr lang="en-US" altLang="en-US" sz="2000" dirty="0">
                <a:latin typeface="Lucida Console" panose="020B0609040504020204" pitchFamily="49" charset="0"/>
              </a:rPr>
              <a:t> sp,sp,24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dirty="0">
                <a:latin typeface="Lucida Console" panose="020B0609040504020204" pitchFamily="49" charset="0"/>
              </a:rPr>
              <a:t>	</a:t>
            </a:r>
            <a:r>
              <a:rPr lang="en-US" altLang="en-US" sz="2000" dirty="0" err="1">
                <a:latin typeface="Lucida Console" panose="020B0609040504020204" pitchFamily="49" charset="0"/>
              </a:rPr>
              <a:t>jalr</a:t>
            </a:r>
            <a:r>
              <a:rPr lang="en-US" altLang="en-US" sz="2000" dirty="0">
                <a:latin typeface="Lucida Console" panose="020B0609040504020204" pitchFamily="49" charset="0"/>
              </a:rPr>
              <a:t> x0,0(x1)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dirty="0">
              <a:latin typeface="Lucida Console" panose="020B0609040504020204" pitchFamily="49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E30B64D2-048F-26C3-E003-12C72668B2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Leaf Procedure Example</a:t>
            </a:r>
            <a:endParaRPr lang="en-AU" altLang="en-US"/>
          </a:p>
        </p:txBody>
      </p:sp>
      <p:sp>
        <p:nvSpPr>
          <p:cNvPr id="81925" name="Text Box 4">
            <a:extLst>
              <a:ext uri="{FF2B5EF4-FFF2-40B4-BE49-F238E27FC236}">
                <a16:creationId xmlns:a16="http://schemas.microsoft.com/office/drawing/2014/main" id="{FB1A2452-3C21-E2A8-E123-A9F37C611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2223729"/>
            <a:ext cx="2794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Save x5, x6, x20 on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26" name="Text Box 5">
            <a:extLst>
              <a:ext uri="{FF2B5EF4-FFF2-40B4-BE49-F238E27FC236}">
                <a16:creationId xmlns:a16="http://schemas.microsoft.com/office/drawing/2014/main" id="{730C3EA5-D64A-3E45-F094-8F55BBECC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5" y="3582629"/>
            <a:ext cx="1327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x5 = g + h</a:t>
            </a:r>
          </a:p>
        </p:txBody>
      </p:sp>
      <p:sp>
        <p:nvSpPr>
          <p:cNvPr id="81927" name="Text Box 5">
            <a:extLst>
              <a:ext uri="{FF2B5EF4-FFF2-40B4-BE49-F238E27FC236}">
                <a16:creationId xmlns:a16="http://schemas.microsoft.com/office/drawing/2014/main" id="{9129C506-4A18-3CD7-6CF3-B19981BDD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167" y="3936640"/>
            <a:ext cx="116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x6 = i + j</a:t>
            </a:r>
          </a:p>
        </p:txBody>
      </p:sp>
      <p:sp>
        <p:nvSpPr>
          <p:cNvPr id="81928" name="Text Box 5">
            <a:extLst>
              <a:ext uri="{FF2B5EF4-FFF2-40B4-BE49-F238E27FC236}">
                <a16:creationId xmlns:a16="http://schemas.microsoft.com/office/drawing/2014/main" id="{F1FAC86A-F339-C5B5-58C2-930F2CC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806" y="4266840"/>
            <a:ext cx="1322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f = x5 – x6</a:t>
            </a:r>
          </a:p>
        </p:txBody>
      </p:sp>
      <p:sp>
        <p:nvSpPr>
          <p:cNvPr id="81929" name="Text Box 5">
            <a:extLst>
              <a:ext uri="{FF2B5EF4-FFF2-40B4-BE49-F238E27FC236}">
                <a16:creationId xmlns:a16="http://schemas.microsoft.com/office/drawing/2014/main" id="{B8627158-B074-640D-8FF0-F565CB12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6693" y="4525604"/>
            <a:ext cx="26130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copy f to return register</a:t>
            </a:r>
          </a:p>
        </p:txBody>
      </p:sp>
      <p:sp>
        <p:nvSpPr>
          <p:cNvPr id="81930" name="Text Box 4">
            <a:extLst>
              <a:ext uri="{FF2B5EF4-FFF2-40B4-BE49-F238E27FC236}">
                <a16:creationId xmlns:a16="http://schemas.microsoft.com/office/drawing/2014/main" id="{91640138-E736-236C-B147-A9A908DEB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56" y="4876440"/>
            <a:ext cx="3222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Resore x5, x6, x20 from stack</a:t>
            </a:r>
            <a:endParaRPr lang="en-AU" altLang="en-US" sz="1800">
              <a:latin typeface="Tahoma" panose="020B0604030504040204" pitchFamily="34" charset="0"/>
            </a:endParaRPr>
          </a:p>
        </p:txBody>
      </p:sp>
      <p:sp>
        <p:nvSpPr>
          <p:cNvPr id="81931" name="Text Box 4">
            <a:extLst>
              <a:ext uri="{FF2B5EF4-FFF2-40B4-BE49-F238E27FC236}">
                <a16:creationId xmlns:a16="http://schemas.microsoft.com/office/drawing/2014/main" id="{08E8FC01-BE38-A0E9-1D9D-7777CECB9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730" y="6206765"/>
            <a:ext cx="1746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Return to caller</a:t>
            </a:r>
            <a:endParaRPr lang="en-AU" altLang="en-US" sz="1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A421751F-9E64-6925-35B4-1E1428DF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Local Data on the Stack</a:t>
            </a:r>
          </a:p>
        </p:txBody>
      </p:sp>
      <p:pic>
        <p:nvPicPr>
          <p:cNvPr id="83972" name="Picture 1">
            <a:extLst>
              <a:ext uri="{FF2B5EF4-FFF2-40B4-BE49-F238E27FC236}">
                <a16:creationId xmlns:a16="http://schemas.microsoft.com/office/drawing/2014/main" id="{B0F8DFAF-E66A-0CF1-CD77-385379C4C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1651001"/>
            <a:ext cx="8024812" cy="314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>
            <a:extLst>
              <a:ext uri="{FF2B5EF4-FFF2-40B4-BE49-F238E27FC236}">
                <a16:creationId xmlns:a16="http://schemas.microsoft.com/office/drawing/2014/main" id="{E25D30A4-4EF6-0B8A-CE92-CD0C9BF00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Register Usage</a:t>
            </a:r>
          </a:p>
        </p:txBody>
      </p:sp>
      <p:sp>
        <p:nvSpPr>
          <p:cNvPr id="84995" name="Content Placeholder 2">
            <a:extLst>
              <a:ext uri="{FF2B5EF4-FFF2-40B4-BE49-F238E27FC236}">
                <a16:creationId xmlns:a16="http://schemas.microsoft.com/office/drawing/2014/main" id="{D0A206F2-7BEB-289C-53D4-CD6884CEF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x5 – x7, x28 – x31:  temporary registers</a:t>
            </a:r>
          </a:p>
          <a:p>
            <a:pPr lvl="1"/>
            <a:r>
              <a:rPr lang="en-US" altLang="en-US" dirty="0"/>
              <a:t>Not preserved by the callee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x8 – x9, x18 – x27:  saved registers</a:t>
            </a:r>
          </a:p>
          <a:p>
            <a:pPr lvl="1"/>
            <a:r>
              <a:rPr lang="en-US" altLang="en-US" dirty="0"/>
              <a:t>If used, the callee saves and restores them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4DF346-A857-B7A2-0E3B-0D656496D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73"/>
          <a:stretch/>
        </p:blipFill>
        <p:spPr>
          <a:xfrm>
            <a:off x="1765954" y="4069301"/>
            <a:ext cx="6509726" cy="19433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C7037-D097-36C3-EF0F-8DBF130A9856}"/>
              </a:ext>
            </a:extLst>
          </p:cNvPr>
          <p:cNvSpPr txBox="1"/>
          <p:nvPr/>
        </p:nvSpPr>
        <p:spPr>
          <a:xfrm>
            <a:off x="1765954" y="587070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u="none" strike="noStrike" baseline="0" dirty="0"/>
              <a:t>What is and what is not preserved across a procedure call</a:t>
            </a:r>
            <a:endParaRPr lang="en-US" sz="1600"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2">
            <a:extLst>
              <a:ext uri="{FF2B5EF4-FFF2-40B4-BE49-F238E27FC236}">
                <a16:creationId xmlns:a16="http://schemas.microsoft.com/office/drawing/2014/main" id="{DD2B0A8C-2FCA-279E-18F3-1431A40E5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8213" y="200026"/>
            <a:ext cx="8259762" cy="708025"/>
          </a:xfrm>
        </p:spPr>
        <p:txBody>
          <a:bodyPr/>
          <a:lstStyle/>
          <a:p>
            <a:pPr eaLnBrk="1" hangingPunct="1"/>
            <a:r>
              <a:rPr lang="en-US" altLang="en-US" sz="4000"/>
              <a:t>Byte/Halfword/Word Operations</a:t>
            </a:r>
            <a:endParaRPr lang="en-AU" altLang="en-US" sz="4000"/>
          </a:p>
        </p:txBody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DAD2DFC6-4D6C-46C5-834A-C3D27931EA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RISC-V byte/halfword/word load/store</a:t>
            </a:r>
          </a:p>
          <a:p>
            <a:pPr lvl="1" eaLnBrk="1" hangingPunct="1"/>
            <a:r>
              <a:rPr lang="en-US" altLang="en-US" sz="2000"/>
              <a:t>Load byte/halfword/word: Sign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 rd, offset(rs1)</a:t>
            </a:r>
          </a:p>
          <a:p>
            <a:pPr lvl="1" eaLnBrk="1" hangingPunct="1"/>
            <a:r>
              <a:rPr lang="en-US" altLang="en-US" sz="2000"/>
              <a:t>Load byte/halfword/word unsigned: Zero extend to 64 bits in rd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lbu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lhu rd,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lwu rd, offset(rs1)</a:t>
            </a:r>
          </a:p>
          <a:p>
            <a:pPr lvl="1" eaLnBrk="1" hangingPunct="1"/>
            <a:r>
              <a:rPr lang="en-US" altLang="en-US" sz="2000"/>
              <a:t>Store byte/halfword/word: Store rightmost 8/16/32 bits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sb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sh rs2, offset(rs1)</a:t>
            </a:r>
          </a:p>
          <a:p>
            <a:pPr lvl="2" eaLnBrk="1" hangingPunct="1"/>
            <a:r>
              <a:rPr lang="en-US" altLang="en-US" sz="1800">
                <a:latin typeface="Lucida Console" panose="020B0609040504020204" pitchFamily="49" charset="0"/>
              </a:rPr>
              <a:t>sw rs2, offset(rs1)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6F3F0EBB-3363-2C70-D53E-5B621CFB30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103" y="11905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Branch Addressing</a:t>
            </a:r>
            <a:endParaRPr lang="en-AU" altLang="en-US" dirty="0"/>
          </a:p>
        </p:txBody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7DDBA990-1EED-ACD8-3C32-F6395158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en-US"/>
              <a:t>Branch instructions specify</a:t>
            </a:r>
          </a:p>
          <a:p>
            <a:pPr lvl="1" eaLnBrk="1" hangingPunct="1"/>
            <a:r>
              <a:rPr lang="en-US" altLang="en-US"/>
              <a:t>Opcode, two registers, target address</a:t>
            </a:r>
          </a:p>
          <a:p>
            <a:pPr eaLnBrk="1" hangingPunct="1"/>
            <a:r>
              <a:rPr lang="en-US" altLang="en-US"/>
              <a:t>Most branch targets are near branch</a:t>
            </a:r>
          </a:p>
          <a:p>
            <a:pPr lvl="1" eaLnBrk="1" hangingPunct="1"/>
            <a:r>
              <a:rPr lang="en-US" altLang="en-US"/>
              <a:t>Forward or backward</a:t>
            </a:r>
          </a:p>
          <a:p>
            <a:pPr eaLnBrk="1" hangingPunct="1"/>
            <a:r>
              <a:rPr lang="en-US" altLang="en-US"/>
              <a:t>SB format:</a:t>
            </a:r>
            <a:endParaRPr lang="en-AU" altLang="en-US"/>
          </a:p>
        </p:txBody>
      </p:sp>
      <p:sp>
        <p:nvSpPr>
          <p:cNvPr id="106501" name="Rectangle 13">
            <a:extLst>
              <a:ext uri="{FF2B5EF4-FFF2-40B4-BE49-F238E27FC236}">
                <a16:creationId xmlns:a16="http://schemas.microsoft.com/office/drawing/2014/main" id="{39AE925E-7F4B-DE8F-15DD-2C0BF831A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5526" y="4941889"/>
            <a:ext cx="8183563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</a:pPr>
            <a:r>
              <a:rPr lang="en-US" altLang="en-US" dirty="0"/>
              <a:t>PC-relative addressing</a:t>
            </a:r>
          </a:p>
          <a:p>
            <a:pPr lvl="1" eaLnBrk="1" hangingPunct="1">
              <a:buClrTx/>
            </a:pPr>
            <a:r>
              <a:rPr lang="en-US" altLang="en-US" dirty="0"/>
              <a:t>Target address = PC + immediate × 2</a:t>
            </a:r>
          </a:p>
        </p:txBody>
      </p:sp>
      <p:sp>
        <p:nvSpPr>
          <p:cNvPr id="106502" name="Text Box 5">
            <a:extLst>
              <a:ext uri="{FF2B5EF4-FFF2-40B4-BE49-F238E27FC236}">
                <a16:creationId xmlns:a16="http://schemas.microsoft.com/office/drawing/2014/main" id="{DACE06D4-8501-5799-9088-A8FADE605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487" y="3957638"/>
            <a:ext cx="1296987" cy="420624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 </a:t>
            </a:r>
            <a:endParaRPr lang="en-AU" altLang="en-US" sz="2000"/>
          </a:p>
        </p:txBody>
      </p:sp>
      <p:sp>
        <p:nvSpPr>
          <p:cNvPr id="106503" name="Text Box 6">
            <a:extLst>
              <a:ext uri="{FF2B5EF4-FFF2-40B4-BE49-F238E27FC236}">
                <a16:creationId xmlns:a16="http://schemas.microsoft.com/office/drawing/2014/main" id="{CFBDE9C5-B537-1BD9-716A-069CF1BCC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rs2</a:t>
            </a:r>
            <a:endParaRPr lang="en-AU" altLang="en-US" sz="2000"/>
          </a:p>
        </p:txBody>
      </p:sp>
      <p:sp>
        <p:nvSpPr>
          <p:cNvPr id="106504" name="Text Box 7">
            <a:extLst>
              <a:ext uri="{FF2B5EF4-FFF2-40B4-BE49-F238E27FC236}">
                <a16:creationId xmlns:a16="http://schemas.microsoft.com/office/drawing/2014/main" id="{5A72FB56-DC0B-B976-8D50-126397D8A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2400" y="3957639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rs1</a:t>
            </a:r>
            <a:endParaRPr lang="en-AU" altLang="en-US" sz="2000"/>
          </a:p>
        </p:txBody>
      </p:sp>
      <p:sp>
        <p:nvSpPr>
          <p:cNvPr id="106505" name="Text Box 8">
            <a:extLst>
              <a:ext uri="{FF2B5EF4-FFF2-40B4-BE49-F238E27FC236}">
                <a16:creationId xmlns:a16="http://schemas.microsoft.com/office/drawing/2014/main" id="{6DD09F7C-835F-9AF9-6F14-058FCEA0A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3957639"/>
            <a:ext cx="788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06" name="Text Box 9">
            <a:extLst>
              <a:ext uri="{FF2B5EF4-FFF2-40B4-BE49-F238E27FC236}">
                <a16:creationId xmlns:a16="http://schemas.microsoft.com/office/drawing/2014/main" id="{8E48575B-D187-1470-14E3-996FDC135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3489" y="3957639"/>
            <a:ext cx="93662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funct3</a:t>
            </a:r>
            <a:endParaRPr lang="en-AU" altLang="en-US" sz="2000"/>
          </a:p>
        </p:txBody>
      </p:sp>
      <p:sp>
        <p:nvSpPr>
          <p:cNvPr id="106507" name="Text Box 10">
            <a:extLst>
              <a:ext uri="{FF2B5EF4-FFF2-40B4-BE49-F238E27FC236}">
                <a16:creationId xmlns:a16="http://schemas.microsoft.com/office/drawing/2014/main" id="{282F9CD1-BC9B-25A7-3976-C85E631F0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3957639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6508" name="Text Box 11">
            <a:extLst>
              <a:ext uri="{FF2B5EF4-FFF2-40B4-BE49-F238E27FC236}">
                <a16:creationId xmlns:a16="http://schemas.microsoft.com/office/drawing/2014/main" id="{0C7B16D5-5D52-46E5-5094-4DC102549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8" y="3894138"/>
            <a:ext cx="633412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 dirty="0" err="1"/>
              <a:t>imm</a:t>
            </a:r>
            <a:br>
              <a:rPr lang="en-US" altLang="en-US" sz="1400" dirty="0"/>
            </a:br>
            <a:r>
              <a:rPr lang="en-US" altLang="en-US" sz="1400" dirty="0"/>
              <a:t>[10:5]</a:t>
            </a:r>
            <a:endParaRPr lang="en-AU" altLang="en-US" sz="1400" dirty="0"/>
          </a:p>
        </p:txBody>
      </p:sp>
      <p:sp>
        <p:nvSpPr>
          <p:cNvPr id="106509" name="Text Box 15">
            <a:extLst>
              <a:ext uri="{FF2B5EF4-FFF2-40B4-BE49-F238E27FC236}">
                <a16:creationId xmlns:a16="http://schemas.microsoft.com/office/drawing/2014/main" id="{504AB52D-E413-979F-4BDF-89E3887CD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3894138"/>
            <a:ext cx="531813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</a:t>
            </a:r>
            <a:br>
              <a:rPr lang="en-US" altLang="en-US" sz="1400"/>
            </a:br>
            <a:r>
              <a:rPr lang="en-US" altLang="en-US" sz="1400"/>
              <a:t>[4:1]</a:t>
            </a:r>
            <a:endParaRPr lang="en-AU" altLang="en-US" sz="1400"/>
          </a:p>
        </p:txBody>
      </p:sp>
      <p:sp>
        <p:nvSpPr>
          <p:cNvPr id="106510" name="Text Box 8">
            <a:extLst>
              <a:ext uri="{FF2B5EF4-FFF2-40B4-BE49-F238E27FC236}">
                <a16:creationId xmlns:a16="http://schemas.microsoft.com/office/drawing/2014/main" id="{22F43EFD-1A5A-F0DE-3571-E9D5CC90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8" y="3957639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1" name="Text Box 8">
            <a:extLst>
              <a:ext uri="{FF2B5EF4-FFF2-40B4-BE49-F238E27FC236}">
                <a16:creationId xmlns:a16="http://schemas.microsoft.com/office/drawing/2014/main" id="{D7BC976D-F4F1-9747-33C3-566F23A9A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401" y="3957639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6512" name="Text Box 11">
            <a:extLst>
              <a:ext uri="{FF2B5EF4-FFF2-40B4-BE49-F238E27FC236}">
                <a16:creationId xmlns:a16="http://schemas.microsoft.com/office/drawing/2014/main" id="{27072B8E-3959-FC3D-357F-16749C28D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5526" y="4572001"/>
            <a:ext cx="8223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imm[12]</a:t>
            </a:r>
            <a:endParaRPr lang="en-AU" altLang="en-US" sz="1400"/>
          </a:p>
        </p:txBody>
      </p:sp>
      <p:cxnSp>
        <p:nvCxnSpPr>
          <p:cNvPr id="106513" name="Straight Arrow Connector 2">
            <a:extLst>
              <a:ext uri="{FF2B5EF4-FFF2-40B4-BE49-F238E27FC236}">
                <a16:creationId xmlns:a16="http://schemas.microsoft.com/office/drawing/2014/main" id="{2386BC26-C3A3-879E-4904-A8C48CA00F19}"/>
              </a:ext>
            </a:extLst>
          </p:cNvPr>
          <p:cNvCxnSpPr>
            <a:cxnSpLocks noChangeShapeType="1"/>
            <a:stCxn id="106512" idx="0"/>
          </p:cNvCxnSpPr>
          <p:nvPr/>
        </p:nvCxnSpPr>
        <p:spPr bwMode="auto">
          <a:xfrm flipH="1" flipV="1">
            <a:off x="2706688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4" name="Text Box 11">
            <a:extLst>
              <a:ext uri="{FF2B5EF4-FFF2-40B4-BE49-F238E27FC236}">
                <a16:creationId xmlns:a16="http://schemas.microsoft.com/office/drawing/2014/main" id="{492EF7EB-6A3C-E07D-15C2-3B0150541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1925" y="4572001"/>
            <a:ext cx="808038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6515" name="Straight Arrow Connector 33">
            <a:extLst>
              <a:ext uri="{FF2B5EF4-FFF2-40B4-BE49-F238E27FC236}">
                <a16:creationId xmlns:a16="http://schemas.microsoft.com/office/drawing/2014/main" id="{98BBC72D-C198-0DFD-903E-22742FFA84C1}"/>
              </a:ext>
            </a:extLst>
          </p:cNvPr>
          <p:cNvCxnSpPr>
            <a:cxnSpLocks noChangeShapeType="1"/>
            <a:stCxn id="106514" idx="0"/>
          </p:cNvCxnSpPr>
          <p:nvPr/>
        </p:nvCxnSpPr>
        <p:spPr bwMode="auto">
          <a:xfrm flipV="1">
            <a:off x="8185150" y="4230688"/>
            <a:ext cx="0" cy="3413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4883-6559-E9BC-EB8E-D8079CA6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Opinion about RISC V &amp;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BCDF-A40B-5E5C-84F0-0BFDA9E15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2874"/>
            <a:ext cx="11481847" cy="5307291"/>
          </a:xfrm>
        </p:spPr>
        <p:txBody>
          <a:bodyPr>
            <a:normAutofit/>
          </a:bodyPr>
          <a:lstStyle/>
          <a:p>
            <a:r>
              <a:rPr lang="en-US" dirty="0"/>
              <a:t>RISC-V has grown rapidly due to its </a:t>
            </a:r>
            <a:r>
              <a:rPr lang="en-US" dirty="0">
                <a:solidFill>
                  <a:schemeClr val="accent1"/>
                </a:solidFill>
              </a:rPr>
              <a:t>flexibility and cost-saving benefits </a:t>
            </a:r>
            <a:r>
              <a:rPr lang="en-US" dirty="0"/>
              <a:t>because it can be an ideal way to </a:t>
            </a:r>
            <a:r>
              <a:rPr lang="en-US" dirty="0">
                <a:solidFill>
                  <a:schemeClr val="accent1"/>
                </a:solidFill>
              </a:rPr>
              <a:t>customize computing environments </a:t>
            </a:r>
            <a:r>
              <a:rPr lang="en-US" dirty="0"/>
              <a:t>without the high costs of proprietary ISA’s.</a:t>
            </a:r>
          </a:p>
          <a:p>
            <a:r>
              <a:rPr lang="en-US" dirty="0"/>
              <a:t>These advantages are quickly being recognized across industries, and businesses have been taking advantage of RISC-V cores for all kinds of applications including:</a:t>
            </a:r>
          </a:p>
          <a:p>
            <a:pPr lvl="1"/>
            <a:r>
              <a:rPr lang="en-US" dirty="0"/>
              <a:t>Artificial intelligence (</a:t>
            </a:r>
            <a:r>
              <a:rPr lang="en-US" dirty="0">
                <a:solidFill>
                  <a:schemeClr val="accent1"/>
                </a:solidFill>
              </a:rPr>
              <a:t>AI</a:t>
            </a:r>
            <a:r>
              <a:rPr lang="en-US" dirty="0"/>
              <a:t>) image sensors,</a:t>
            </a:r>
          </a:p>
          <a:p>
            <a:pPr lvl="1"/>
            <a:r>
              <a:rPr lang="en-US" dirty="0"/>
              <a:t>Security management,</a:t>
            </a:r>
          </a:p>
          <a:p>
            <a:pPr lvl="1"/>
            <a:r>
              <a:rPr lang="en-US" dirty="0"/>
              <a:t>AI computing,</a:t>
            </a:r>
          </a:p>
          <a:p>
            <a:pPr lvl="1"/>
            <a:r>
              <a:rPr lang="en-US" dirty="0"/>
              <a:t>Machine control systems for </a:t>
            </a:r>
            <a:r>
              <a:rPr lang="en-US" dirty="0">
                <a:solidFill>
                  <a:schemeClr val="accent1"/>
                </a:solidFill>
              </a:rPr>
              <a:t>5G</a:t>
            </a:r>
            <a:r>
              <a:rPr lang="en-US" dirty="0"/>
              <a:t> networks, and</a:t>
            </a:r>
          </a:p>
          <a:p>
            <a:pPr lvl="1"/>
            <a:r>
              <a:rPr lang="en-US" dirty="0"/>
              <a:t>More sophisticated storage, graphics and machine learning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9865138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A1073D86-7E58-EDC0-B45E-B996461D1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Jump Addressing</a:t>
            </a:r>
            <a:endParaRPr lang="en-AU" altLang="en-US"/>
          </a:p>
        </p:txBody>
      </p:sp>
      <p:sp>
        <p:nvSpPr>
          <p:cNvPr id="108548" name="Rectangle 3">
            <a:extLst>
              <a:ext uri="{FF2B5EF4-FFF2-40B4-BE49-F238E27FC236}">
                <a16:creationId xmlns:a16="http://schemas.microsoft.com/office/drawing/2014/main" id="{3C3EE737-DE5B-8692-C00E-831567576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9"/>
            <a:ext cx="8270875" cy="1843087"/>
          </a:xfrm>
        </p:spPr>
        <p:txBody>
          <a:bodyPr/>
          <a:lstStyle/>
          <a:p>
            <a:pPr eaLnBrk="1" hangingPunct="1"/>
            <a:r>
              <a:rPr lang="en-US" altLang="en-US"/>
              <a:t>Jump and link (</a:t>
            </a:r>
            <a:r>
              <a:rPr lang="en-US" altLang="en-US">
                <a:latin typeface="Lucida Console" panose="020B0609040504020204" pitchFamily="49" charset="0"/>
              </a:rPr>
              <a:t>jal</a:t>
            </a:r>
            <a:r>
              <a:rPr lang="en-US" altLang="en-US"/>
              <a:t>) target uses 20-bit immediate for larger range</a:t>
            </a:r>
          </a:p>
          <a:p>
            <a:pPr eaLnBrk="1" hangingPunct="1"/>
            <a:r>
              <a:rPr lang="en-US" altLang="en-US"/>
              <a:t>UJ format:</a:t>
            </a:r>
            <a:endParaRPr lang="en-AU" altLang="en-US"/>
          </a:p>
        </p:txBody>
      </p:sp>
      <p:sp>
        <p:nvSpPr>
          <p:cNvPr id="108549" name="Rectangle 9">
            <a:extLst>
              <a:ext uri="{FF2B5EF4-FFF2-40B4-BE49-F238E27FC236}">
                <a16:creationId xmlns:a16="http://schemas.microsoft.com/office/drawing/2014/main" id="{1DC05938-C12B-5357-99B8-6A07C1CDB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3933825"/>
            <a:ext cx="7772400" cy="168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Tx/>
            </a:pPr>
            <a:r>
              <a:rPr lang="en-US" altLang="en-US" dirty="0"/>
              <a:t>For long jumps, </a:t>
            </a:r>
            <a:r>
              <a:rPr lang="en-US" altLang="en-US" dirty="0" err="1"/>
              <a:t>eg</a:t>
            </a:r>
            <a:r>
              <a:rPr lang="en-US" altLang="en-US" dirty="0"/>
              <a:t>, to 32-bit absolute address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lui</a:t>
            </a:r>
            <a:r>
              <a:rPr lang="en-US" altLang="en-US" dirty="0"/>
              <a:t>: load address[31:12] to temp register</a:t>
            </a:r>
          </a:p>
          <a:p>
            <a:pPr lvl="1">
              <a:buClrTx/>
              <a:buSzPct val="60000"/>
            </a:pPr>
            <a:r>
              <a:rPr lang="en-US" altLang="en-US" dirty="0" err="1"/>
              <a:t>jalr</a:t>
            </a:r>
            <a:r>
              <a:rPr lang="en-US" altLang="en-US" dirty="0"/>
              <a:t>: add address[11:0] and jump to target</a:t>
            </a:r>
          </a:p>
        </p:txBody>
      </p:sp>
      <p:sp>
        <p:nvSpPr>
          <p:cNvPr id="108550" name="Text Box 8">
            <a:extLst>
              <a:ext uri="{FF2B5EF4-FFF2-40B4-BE49-F238E27FC236}">
                <a16:creationId xmlns:a16="http://schemas.microsoft.com/office/drawing/2014/main" id="{6169242E-B2FF-FE5C-0E9B-37EB8A339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700" y="2863851"/>
            <a:ext cx="107950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rd</a:t>
            </a:r>
            <a:endParaRPr lang="en-AU" altLang="en-US" sz="2000"/>
          </a:p>
        </p:txBody>
      </p:sp>
      <p:sp>
        <p:nvSpPr>
          <p:cNvPr id="108551" name="Text Box 10">
            <a:extLst>
              <a:ext uri="{FF2B5EF4-FFF2-40B4-BE49-F238E27FC236}">
                <a16:creationId xmlns:a16="http://schemas.microsoft.com/office/drawing/2014/main" id="{B2C067CD-1F33-1AA1-EDAC-485C07919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863851"/>
            <a:ext cx="1296988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opcode</a:t>
            </a:r>
            <a:endParaRPr lang="en-AU" altLang="en-US" sz="2000"/>
          </a:p>
        </p:txBody>
      </p:sp>
      <p:sp>
        <p:nvSpPr>
          <p:cNvPr id="108552" name="Text Box 12">
            <a:extLst>
              <a:ext uri="{FF2B5EF4-FFF2-40B4-BE49-F238E27FC236}">
                <a16:creationId xmlns:a16="http://schemas.microsoft.com/office/drawing/2014/main" id="{9B013DDE-3928-135B-45B8-BE1F22F5D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8539" y="3306764"/>
            <a:ext cx="6746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7 bits</a:t>
            </a:r>
            <a:endParaRPr lang="en-AU" altLang="en-US" sz="1600"/>
          </a:p>
        </p:txBody>
      </p:sp>
      <p:sp>
        <p:nvSpPr>
          <p:cNvPr id="108553" name="Text Box 15">
            <a:extLst>
              <a:ext uri="{FF2B5EF4-FFF2-40B4-BE49-F238E27FC236}">
                <a16:creationId xmlns:a16="http://schemas.microsoft.com/office/drawing/2014/main" id="{192B105C-AD65-2782-6B26-38D66348D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6" y="3306763"/>
            <a:ext cx="669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5 bits</a:t>
            </a:r>
            <a:endParaRPr lang="en-AU" altLang="en-US" sz="1600"/>
          </a:p>
        </p:txBody>
      </p:sp>
      <p:sp>
        <p:nvSpPr>
          <p:cNvPr id="108554" name="Text Box 8">
            <a:extLst>
              <a:ext uri="{FF2B5EF4-FFF2-40B4-BE49-F238E27FC236}">
                <a16:creationId xmlns:a16="http://schemas.microsoft.com/office/drawing/2014/main" id="{45B6F334-D37F-7DA4-B931-AE77D041A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938" y="2863851"/>
            <a:ext cx="29051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ED29C4FD-A91C-7A7B-F4C7-7F88B2084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3478213"/>
            <a:ext cx="808038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imm[11]</a:t>
            </a:r>
            <a:endParaRPr lang="en-AU" altLang="en-US" sz="1400"/>
          </a:p>
        </p:txBody>
      </p:sp>
      <p:cxnSp>
        <p:nvCxnSpPr>
          <p:cNvPr id="108556" name="Straight Arrow Connector 38">
            <a:extLst>
              <a:ext uri="{FF2B5EF4-FFF2-40B4-BE49-F238E27FC236}">
                <a16:creationId xmlns:a16="http://schemas.microsoft.com/office/drawing/2014/main" id="{D5D3850B-2A1E-0319-E720-4B791FC4448C}"/>
              </a:ext>
            </a:extLst>
          </p:cNvPr>
          <p:cNvCxnSpPr>
            <a:cxnSpLocks noChangeShapeType="1"/>
            <a:stCxn id="108555" idx="0"/>
          </p:cNvCxnSpPr>
          <p:nvPr/>
        </p:nvCxnSpPr>
        <p:spPr bwMode="auto">
          <a:xfrm flipV="1">
            <a:off x="5614988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57" name="Text Box 8">
            <a:extLst>
              <a:ext uri="{FF2B5EF4-FFF2-40B4-BE49-F238E27FC236}">
                <a16:creationId xmlns:a16="http://schemas.microsoft.com/office/drawing/2014/main" id="{D331DE7D-A7BE-7075-EDC8-06E4DD88B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6" y="2863851"/>
            <a:ext cx="290513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8558" name="Text Box 11">
            <a:extLst>
              <a:ext uri="{FF2B5EF4-FFF2-40B4-BE49-F238E27FC236}">
                <a16:creationId xmlns:a16="http://schemas.microsoft.com/office/drawing/2014/main" id="{CBE8FE8E-8441-E1D7-F566-DF402884A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3478213"/>
            <a:ext cx="8223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400"/>
              <a:t>imm[20]</a:t>
            </a:r>
            <a:endParaRPr lang="en-AU" altLang="en-US" sz="1400"/>
          </a:p>
        </p:txBody>
      </p:sp>
      <p:cxnSp>
        <p:nvCxnSpPr>
          <p:cNvPr id="108559" name="Straight Arrow Connector 41">
            <a:extLst>
              <a:ext uri="{FF2B5EF4-FFF2-40B4-BE49-F238E27FC236}">
                <a16:creationId xmlns:a16="http://schemas.microsoft.com/office/drawing/2014/main" id="{09753CB5-4D27-E67C-6128-517A4E5C39EA}"/>
              </a:ext>
            </a:extLst>
          </p:cNvPr>
          <p:cNvCxnSpPr>
            <a:cxnSpLocks noChangeShapeType="1"/>
            <a:stCxn id="108558" idx="0"/>
          </p:cNvCxnSpPr>
          <p:nvPr/>
        </p:nvCxnSpPr>
        <p:spPr bwMode="auto">
          <a:xfrm flipV="1">
            <a:off x="2773363" y="3138489"/>
            <a:ext cx="0" cy="3397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8560" name="Text Box 8">
            <a:extLst>
              <a:ext uri="{FF2B5EF4-FFF2-40B4-BE49-F238E27FC236}">
                <a16:creationId xmlns:a16="http://schemas.microsoft.com/office/drawing/2014/main" id="{415E91C4-58EA-0EAC-9285-4A214AE21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450" y="2863851"/>
            <a:ext cx="1492250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1" name="Text Box 8">
            <a:extLst>
              <a:ext uri="{FF2B5EF4-FFF2-40B4-BE49-F238E27FC236}">
                <a16:creationId xmlns:a16="http://schemas.microsoft.com/office/drawing/2014/main" id="{BC526F5F-882B-1F14-730F-1E1ABF03A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589" y="2863851"/>
            <a:ext cx="2543175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AU" altLang="en-US" sz="2000"/>
          </a:p>
        </p:txBody>
      </p:sp>
      <p:sp>
        <p:nvSpPr>
          <p:cNvPr id="108562" name="Text Box 11">
            <a:extLst>
              <a:ext uri="{FF2B5EF4-FFF2-40B4-BE49-F238E27FC236}">
                <a16:creationId xmlns:a16="http://schemas.microsoft.com/office/drawing/2014/main" id="{F324E56F-1ACB-FB55-AD5D-4D7BE1F5A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2968626"/>
            <a:ext cx="1198562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imm[10:1]</a:t>
            </a:r>
            <a:endParaRPr lang="en-AU" altLang="en-US" sz="1800"/>
          </a:p>
        </p:txBody>
      </p:sp>
      <p:sp>
        <p:nvSpPr>
          <p:cNvPr id="108563" name="Text Box 11">
            <a:extLst>
              <a:ext uri="{FF2B5EF4-FFF2-40B4-BE49-F238E27FC236}">
                <a16:creationId xmlns:a16="http://schemas.microsoft.com/office/drawing/2014/main" id="{F49D3657-E162-C5E7-7DD7-5547A3075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968626"/>
            <a:ext cx="132715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ts val="16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/>
              <a:t>imm[19:12]</a:t>
            </a:r>
            <a:endParaRPr lang="en-AU" altLang="en-US" sz="18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7FB369C0-C69F-DE84-B715-A2DEE96E5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Addressing Summary</a:t>
            </a:r>
          </a:p>
        </p:txBody>
      </p:sp>
      <p:pic>
        <p:nvPicPr>
          <p:cNvPr id="110596" name="Picture 1">
            <a:extLst>
              <a:ext uri="{FF2B5EF4-FFF2-40B4-BE49-F238E27FC236}">
                <a16:creationId xmlns:a16="http://schemas.microsoft.com/office/drawing/2014/main" id="{302A62AF-E4BA-0065-5692-A496D0DD0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4" y="1268414"/>
            <a:ext cx="755967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946BFE8D-ED2D-D8F6-174A-F7F94229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RISC-V Encoding Summary</a:t>
            </a:r>
          </a:p>
        </p:txBody>
      </p:sp>
      <p:pic>
        <p:nvPicPr>
          <p:cNvPr id="111620" name="Picture 1">
            <a:extLst>
              <a:ext uri="{FF2B5EF4-FFF2-40B4-BE49-F238E27FC236}">
                <a16:creationId xmlns:a16="http://schemas.microsoft.com/office/drawing/2014/main" id="{121CB0EA-C739-6FEF-A03B-2B7654ACA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844675"/>
            <a:ext cx="8123237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B7236740-0B21-7103-0C35-F39F07FDC4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RISC-V Multiplication</a:t>
            </a:r>
            <a:endParaRPr lang="en-AU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A9D3DE3-02A2-0D10-5160-D3B8E4072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multiply instructions:</a:t>
            </a:r>
          </a:p>
          <a:p>
            <a:pPr lvl="1" eaLnBrk="1" hangingPunct="1"/>
            <a:r>
              <a:rPr lang="en-US" altLang="en-US"/>
              <a:t>mul:  multiply</a:t>
            </a:r>
          </a:p>
          <a:p>
            <a:pPr lvl="2" eaLnBrk="1" hangingPunct="1"/>
            <a:r>
              <a:rPr lang="en-US" altLang="en-US"/>
              <a:t>Gives the lower 64 bits of the product</a:t>
            </a:r>
          </a:p>
          <a:p>
            <a:pPr lvl="1" eaLnBrk="1" hangingPunct="1"/>
            <a:r>
              <a:rPr lang="en-US" altLang="en-US"/>
              <a:t>mulh:  multiply high</a:t>
            </a:r>
          </a:p>
          <a:p>
            <a:pPr lvl="2" eaLnBrk="1" hangingPunct="1"/>
            <a:r>
              <a:rPr lang="en-US" altLang="en-US"/>
              <a:t>Gives the upper 64 bits of the product, assuming the operands are signed</a:t>
            </a:r>
          </a:p>
          <a:p>
            <a:pPr lvl="1" eaLnBrk="1" hangingPunct="1"/>
            <a:r>
              <a:rPr lang="en-US" altLang="en-US"/>
              <a:t>mulhu:  multiply high unsigned</a:t>
            </a:r>
          </a:p>
          <a:p>
            <a:pPr lvl="2" eaLnBrk="1" hangingPunct="1"/>
            <a:r>
              <a:rPr lang="en-US" altLang="en-US"/>
              <a:t>Gives the upper 64 bits of the product, assuming the operands are unsigned</a:t>
            </a:r>
          </a:p>
          <a:p>
            <a:pPr lvl="1" eaLnBrk="1" hangingPunct="1"/>
            <a:r>
              <a:rPr lang="en-US" altLang="en-US"/>
              <a:t>mulhsu:  multiply high signed/unsigned</a:t>
            </a:r>
          </a:p>
          <a:p>
            <a:pPr lvl="2" eaLnBrk="1" hangingPunct="1"/>
            <a:r>
              <a:rPr lang="en-US" altLang="en-US"/>
              <a:t>Gives the upper 64 bits of the product, assuming one operand is signed and the other unsigned</a:t>
            </a:r>
          </a:p>
          <a:p>
            <a:pPr lvl="1" eaLnBrk="1" hangingPunct="1"/>
            <a:r>
              <a:rPr lang="en-US" altLang="en-US"/>
              <a:t>Use mulh result to check for 64-bit overflow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AA37F7A2-425B-D8B8-EBFD-EDB9ADEA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RISC-V Division</a:t>
            </a:r>
            <a:endParaRPr lang="en-AU" altLang="en-US" dirty="0"/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556EE3E-F6FA-9BA5-E58E-A8955F90D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Four instructions:</a:t>
            </a:r>
          </a:p>
          <a:p>
            <a:pPr lvl="1" eaLnBrk="1" hangingPunct="1"/>
            <a:r>
              <a:rPr lang="en-US" altLang="en-US"/>
              <a:t>div, rem: signed divide, remainder</a:t>
            </a:r>
          </a:p>
          <a:p>
            <a:pPr lvl="1" eaLnBrk="1" hangingPunct="1"/>
            <a:r>
              <a:rPr lang="en-US" altLang="en-US"/>
              <a:t>divu, remu: unsigned divide, remainder</a:t>
            </a:r>
          </a:p>
          <a:p>
            <a:pPr lvl="1" eaLnBrk="1" hangingPunct="1"/>
            <a:endParaRPr lang="en-US" altLang="en-US"/>
          </a:p>
          <a:p>
            <a:pPr eaLnBrk="1" hangingPunct="1"/>
            <a:r>
              <a:rPr lang="en-US" altLang="en-US"/>
              <a:t>Overflow and division-by-zero don’t produce errors</a:t>
            </a:r>
          </a:p>
          <a:p>
            <a:pPr lvl="1" eaLnBrk="1" hangingPunct="1"/>
            <a:r>
              <a:rPr lang="en-US" altLang="en-US"/>
              <a:t>Just return defined results</a:t>
            </a:r>
          </a:p>
          <a:p>
            <a:pPr lvl="1" eaLnBrk="1" hangingPunct="1"/>
            <a:r>
              <a:rPr lang="en-US" altLang="en-US"/>
              <a:t>Faster for the common case of no error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7044" y="147650"/>
            <a:ext cx="9083040" cy="5142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+mj-lt"/>
                <a:ea typeface="+mj-ea"/>
                <a:cs typeface="+mj-cs"/>
              </a:rPr>
              <a:t>CSR and ECALL Instructions</a:t>
            </a:r>
          </a:p>
          <a:p>
            <a:pPr>
              <a:lnSpc>
                <a:spcPct val="100000"/>
              </a:lnSpc>
            </a:pPr>
            <a:endParaRPr sz="2900" dirty="0">
              <a:latin typeface="Verdana"/>
              <a:cs typeface="Verdana"/>
            </a:endParaRPr>
          </a:p>
          <a:p>
            <a:pPr marL="399415" marR="619125" indent="-387350">
              <a:lnSpc>
                <a:spcPct val="100000"/>
              </a:lnSpc>
              <a:spcBef>
                <a:spcPts val="2570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Status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5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(CSRs)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have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their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own</a:t>
            </a:r>
            <a:r>
              <a:rPr sz="25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dedicated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instructions :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Read/Write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Set bit</a:t>
            </a:r>
            <a:endParaRPr sz="2300" dirty="0">
              <a:latin typeface="Calibri"/>
              <a:cs typeface="Calibri"/>
            </a:endParaRPr>
          </a:p>
          <a:p>
            <a:pPr marL="856615" lvl="1" indent="-375285">
              <a:lnSpc>
                <a:spcPts val="2755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Clear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bit</a:t>
            </a:r>
            <a:endParaRPr sz="2300" dirty="0">
              <a:latin typeface="Calibri"/>
              <a:cs typeface="Calibri"/>
            </a:endParaRPr>
          </a:p>
          <a:p>
            <a:pPr marL="399415" marR="862330" indent="-387350">
              <a:lnSpc>
                <a:spcPts val="3000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Call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used to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transfer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5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500" b="1" spc="-5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execution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environment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5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higher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5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2500" dirty="0">
              <a:latin typeface="Calibri"/>
              <a:cs typeface="Calibri"/>
            </a:endParaRPr>
          </a:p>
          <a:p>
            <a:pPr marL="856615" lvl="1" indent="-375285">
              <a:lnSpc>
                <a:spcPts val="267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Triggers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synchronous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(discussed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later)</a:t>
            </a:r>
            <a:endParaRPr sz="2300" dirty="0">
              <a:latin typeface="Calibri"/>
              <a:cs typeface="Calibri"/>
            </a:endParaRPr>
          </a:p>
          <a:p>
            <a:pPr marL="856615" marR="5080" lvl="1" indent="-375285">
              <a:lnSpc>
                <a:spcPct val="100000"/>
              </a:lnSpc>
              <a:buFont typeface="Arial MT"/>
              <a:buChar char="–"/>
              <a:tabLst>
                <a:tab pos="856615" algn="l"/>
                <a:tab pos="857250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Example: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User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program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use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ECALL</a:t>
            </a:r>
            <a:r>
              <a:rPr sz="2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transfer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control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to </a:t>
            </a:r>
            <a:r>
              <a:rPr sz="2300" spc="-50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 Machine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OS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kernel,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aka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System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Call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spcBef>
                  <a:spcPts val="5"/>
                </a:spcBef>
              </a:pPr>
              <a:t>75</a:t>
            </a:fld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1000415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What</a:t>
            </a:r>
            <a:r>
              <a:rPr spc="-150" dirty="0"/>
              <a:t> </a:t>
            </a:r>
            <a:r>
              <a:rPr spc="-125" dirty="0"/>
              <a:t>are</a:t>
            </a:r>
            <a:r>
              <a:rPr spc="-145" dirty="0"/>
              <a:t> </a:t>
            </a:r>
            <a:r>
              <a:rPr spc="-70" dirty="0"/>
              <a:t>Control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45" dirty="0"/>
              <a:t> </a:t>
            </a:r>
            <a:r>
              <a:rPr spc="-105" dirty="0"/>
              <a:t>Status</a:t>
            </a:r>
            <a:r>
              <a:rPr spc="-150" dirty="0"/>
              <a:t> </a:t>
            </a:r>
            <a:r>
              <a:rPr spc="-100" dirty="0"/>
              <a:t>Registers</a:t>
            </a:r>
            <a:r>
              <a:rPr spc="-135" dirty="0"/>
              <a:t> </a:t>
            </a:r>
            <a:r>
              <a:rPr spc="-220" dirty="0"/>
              <a:t>(CSRs)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999235"/>
            <a:ext cx="9781698" cy="5051768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93700" marR="5080" indent="-381000">
              <a:lnSpc>
                <a:spcPts val="2300"/>
              </a:lnSpc>
              <a:spcBef>
                <a:spcPts val="66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Registers which contain the working</a:t>
            </a:r>
            <a:endParaRPr lang="en-US" sz="36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pPr marL="12700" marR="5080">
              <a:lnSpc>
                <a:spcPts val="2300"/>
              </a:lnSpc>
              <a:spcBef>
                <a:spcPts val="660"/>
              </a:spcBef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r>
              <a:rPr sz="3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B3B3B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indent="-381000">
              <a:lnSpc>
                <a:spcPts val="2675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</a:t>
            </a:r>
            <a:r>
              <a:rPr sz="36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36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3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3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3600" dirty="0">
              <a:latin typeface="Calibri"/>
              <a:cs typeface="Calibri"/>
            </a:endParaRPr>
          </a:p>
          <a:p>
            <a:pPr marL="850265" marR="16510" lvl="1" indent="-342900">
              <a:lnSpc>
                <a:spcPct val="80000"/>
              </a:lnSpc>
              <a:spcBef>
                <a:spcPts val="225"/>
              </a:spcBef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sz="28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has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~17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(not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including</a:t>
            </a:r>
            <a:r>
              <a:rPr sz="2800" spc="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performance </a:t>
            </a:r>
            <a:r>
              <a:rPr sz="2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monitor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CSRs)</a:t>
            </a:r>
            <a:endParaRPr sz="2800" dirty="0">
              <a:latin typeface="Calibri"/>
              <a:cs typeface="Calibri"/>
            </a:endParaRPr>
          </a:p>
          <a:p>
            <a:pPr marL="850265" marR="52069" lvl="1" indent="-342900">
              <a:lnSpc>
                <a:spcPct val="8000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Supervisor Mode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has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similar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number,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though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most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are </a:t>
            </a:r>
            <a:r>
              <a:rPr sz="2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subsets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their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equivalent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sz="28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8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</a:t>
            </a:r>
            <a:endParaRPr sz="2800" dirty="0">
              <a:latin typeface="Calibri"/>
              <a:cs typeface="Calibri"/>
            </a:endParaRPr>
          </a:p>
          <a:p>
            <a:pPr marL="1308100" lvl="2" indent="-344170">
              <a:lnSpc>
                <a:spcPts val="1730"/>
              </a:lnSpc>
              <a:buFont typeface="Arial MT"/>
              <a:buChar char="•"/>
              <a:tabLst>
                <a:tab pos="1308100" algn="l"/>
                <a:tab pos="1308735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sz="28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also</a:t>
            </a:r>
            <a:r>
              <a:rPr sz="28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access Supervisor CSRs</a:t>
            </a:r>
            <a:endParaRPr sz="2800" dirty="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buClr>
                <a:srgbClr val="797979"/>
              </a:buClr>
              <a:buFont typeface="Arial MT"/>
              <a:buChar char="•"/>
            </a:pPr>
            <a:endParaRPr sz="3200" dirty="0">
              <a:latin typeface="Calibri"/>
              <a:cs typeface="Calibri"/>
            </a:endParaRPr>
          </a:p>
          <a:p>
            <a:pPr marL="393700" marR="597535" indent="-381000">
              <a:lnSpc>
                <a:spcPct val="80000"/>
              </a:lnSpc>
              <a:spcBef>
                <a:spcPts val="131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CSRs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defined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36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privileged </a:t>
            </a:r>
            <a:r>
              <a:rPr sz="36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3600" b="1" spc="-5" dirty="0">
                <a:solidFill>
                  <a:srgbClr val="3B3B3B"/>
                </a:solidFill>
                <a:latin typeface="Calibri"/>
                <a:cs typeface="Calibri"/>
              </a:rPr>
              <a:t>specification</a:t>
            </a:r>
            <a:endParaRPr sz="3600" dirty="0">
              <a:latin typeface="Calibri"/>
              <a:cs typeface="Calibri"/>
            </a:endParaRPr>
          </a:p>
          <a:p>
            <a:pPr marL="850900" lvl="1" indent="-342900">
              <a:lnSpc>
                <a:spcPts val="1750"/>
              </a:lnSpc>
              <a:buFont typeface="Arial MT"/>
              <a:buChar char="–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We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will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 cover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 a</a:t>
            </a:r>
            <a:r>
              <a:rPr sz="2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few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key</a:t>
            </a:r>
            <a:r>
              <a:rPr sz="2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797979"/>
                </a:solidFill>
                <a:latin typeface="Calibri"/>
                <a:cs typeface="Calibri"/>
              </a:rPr>
              <a:t>CSRs </a:t>
            </a:r>
            <a:r>
              <a:rPr sz="2800" dirty="0">
                <a:solidFill>
                  <a:srgbClr val="797979"/>
                </a:solidFill>
                <a:latin typeface="Calibri"/>
                <a:cs typeface="Calibri"/>
              </a:rPr>
              <a:t>here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76</a:t>
            </a:fld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23267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/>
              <a:t>Ide</a:t>
            </a:r>
            <a:r>
              <a:rPr spc="-195" dirty="0"/>
              <a:t>n</a:t>
            </a:r>
            <a:r>
              <a:rPr spc="-75" dirty="0"/>
              <a:t>ti</a:t>
            </a:r>
            <a:r>
              <a:rPr spc="-90" dirty="0"/>
              <a:t>f</a:t>
            </a:r>
            <a:r>
              <a:rPr spc="-65" dirty="0"/>
              <a:t>ic</a:t>
            </a:r>
            <a:r>
              <a:rPr spc="-105" dirty="0"/>
              <a:t>a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9047" y="1251965"/>
            <a:ext cx="6428128" cy="3989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55600">
              <a:lnSpc>
                <a:spcPts val="216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misa</a:t>
            </a:r>
            <a:r>
              <a:rPr sz="20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824865" marR="5080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Reports the ISA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supported by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 hart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(i.e.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RV32</a:t>
            </a: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bit , 64bit, 128bit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mhartid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lang="en-US" sz="2000" b="1" spc="-5" dirty="0">
                <a:solidFill>
                  <a:srgbClr val="3B3B3B"/>
                </a:solidFill>
                <a:latin typeface="Calibri"/>
                <a:cs typeface="Calibri"/>
              </a:rPr>
              <a:t>/Core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Integer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ID</a:t>
            </a:r>
            <a:r>
              <a:rPr sz="20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Hardware Thread</a:t>
            </a:r>
            <a:r>
              <a:rPr lang="en-US" sz="2000" spc="-5" dirty="0">
                <a:solidFill>
                  <a:srgbClr val="797979"/>
                </a:solidFill>
                <a:latin typeface="Calibri"/>
                <a:cs typeface="Calibri"/>
              </a:rPr>
              <a:t> (Core)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spc="-5" dirty="0">
                <a:solidFill>
                  <a:srgbClr val="3B3B3B"/>
                </a:solidFill>
                <a:latin typeface="Calibri"/>
                <a:cs typeface="Calibri"/>
              </a:rPr>
              <a:t>mvendorid</a:t>
            </a:r>
            <a:r>
              <a:rPr sz="20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Machine Vendor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JEDEC</a:t>
            </a:r>
            <a:r>
              <a:rPr sz="2000" spc="-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Vendor</a:t>
            </a:r>
            <a:r>
              <a:rPr sz="2000" spc="-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marchid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2000" b="1" i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 Architecture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marR="239395" lvl="1" indent="-355600">
              <a:lnSpc>
                <a:spcPct val="80000"/>
              </a:lnSpc>
              <a:spcBef>
                <a:spcPts val="240"/>
              </a:spcBef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Used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along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with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797979"/>
                </a:solidFill>
                <a:latin typeface="Calibri"/>
                <a:cs typeface="Calibri"/>
              </a:rPr>
              <a:t>mvendorid</a:t>
            </a:r>
            <a:r>
              <a:rPr sz="2000" i="1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identify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implementation.</a:t>
            </a:r>
            <a:r>
              <a:rPr sz="20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No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format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specified</a:t>
            </a:r>
            <a:endParaRPr sz="2000" dirty="0">
              <a:latin typeface="Calibri"/>
              <a:cs typeface="Calibri"/>
            </a:endParaRPr>
          </a:p>
          <a:p>
            <a:pPr marL="367665" indent="-355600">
              <a:lnSpc>
                <a:spcPts val="2160"/>
              </a:lnSpc>
              <a:spcBef>
                <a:spcPts val="144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mimpid</a:t>
            </a:r>
            <a:r>
              <a:rPr sz="2000" b="1" i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</a:t>
            </a:r>
            <a:endParaRPr sz="2000" dirty="0">
              <a:latin typeface="Calibri"/>
              <a:cs typeface="Calibri"/>
            </a:endParaRPr>
          </a:p>
          <a:p>
            <a:pPr marL="824865" lvl="1" indent="-355600">
              <a:lnSpc>
                <a:spcPts val="2160"/>
              </a:lnSpc>
              <a:buFont typeface="Arial MT"/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Implementation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defined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format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16011" y="2036064"/>
            <a:ext cx="2998470" cy="3027045"/>
            <a:chOff x="7716011" y="2036064"/>
            <a:chExt cx="2998470" cy="3027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16011" y="2036064"/>
              <a:ext cx="2998020" cy="30266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52726" y="2708135"/>
              <a:ext cx="1603463" cy="129312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77</a:t>
            </a:fld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B6A92-7684-42E1-CC50-071DE0A28244}"/>
              </a:ext>
            </a:extLst>
          </p:cNvPr>
          <p:cNvSpPr txBox="1"/>
          <p:nvPr/>
        </p:nvSpPr>
        <p:spPr>
          <a:xfrm>
            <a:off x="914400" y="5740924"/>
            <a:ext cx="7032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In RISC V Architecture we call Core as hart(hardware Thread)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550" y="243678"/>
            <a:ext cx="1160138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175" dirty="0"/>
              <a:t>S</a:t>
            </a:r>
            <a:r>
              <a:rPr spc="-70" dirty="0"/>
              <a:t>t</a:t>
            </a:r>
            <a:r>
              <a:rPr spc="-114" dirty="0"/>
              <a:t>a</a:t>
            </a:r>
            <a:r>
              <a:rPr spc="-45" dirty="0"/>
              <a:t>t</a:t>
            </a:r>
            <a:r>
              <a:rPr spc="-80" dirty="0"/>
              <a:t>u</a:t>
            </a:r>
            <a:r>
              <a:rPr spc="-150" dirty="0"/>
              <a:t>s</a:t>
            </a:r>
            <a:r>
              <a:rPr spc="-145" dirty="0"/>
              <a:t> </a:t>
            </a:r>
            <a:r>
              <a:rPr spc="-450" dirty="0"/>
              <a:t>(</a:t>
            </a:r>
            <a:r>
              <a:rPr i="1" spc="-45" dirty="0">
                <a:latin typeface="Verdana"/>
                <a:cs typeface="Verdana"/>
              </a:rPr>
              <a:t>msta</a:t>
            </a:r>
            <a:r>
              <a:rPr i="1" spc="-40" dirty="0">
                <a:latin typeface="Verdana"/>
                <a:cs typeface="Verdana"/>
              </a:rPr>
              <a:t>t</a:t>
            </a:r>
            <a:r>
              <a:rPr i="1" spc="-114" dirty="0">
                <a:latin typeface="Verdana"/>
                <a:cs typeface="Verdana"/>
              </a:rPr>
              <a:t>u</a:t>
            </a:r>
            <a:r>
              <a:rPr i="1" spc="-105" dirty="0">
                <a:latin typeface="Verdana"/>
                <a:cs typeface="Verdana"/>
              </a:rPr>
              <a:t>s</a:t>
            </a:r>
            <a:r>
              <a:rPr i="1" spc="-450" dirty="0">
                <a:latin typeface="Verdana"/>
                <a:cs typeface="Verdana"/>
              </a:rPr>
              <a:t>)</a:t>
            </a:r>
            <a:r>
              <a:rPr i="1" spc="-120" dirty="0">
                <a:latin typeface="Verdana"/>
                <a:cs typeface="Verdana"/>
              </a:rPr>
              <a:t> </a:t>
            </a:r>
            <a:r>
              <a:rPr spc="-225" dirty="0"/>
              <a:t>-</a:t>
            </a:r>
            <a:r>
              <a:rPr spc="-150" dirty="0"/>
              <a:t> </a:t>
            </a:r>
            <a:r>
              <a:rPr spc="-95" dirty="0"/>
              <a:t>The</a:t>
            </a:r>
            <a:r>
              <a:rPr spc="-145" dirty="0"/>
              <a:t> </a:t>
            </a:r>
            <a:r>
              <a:rPr spc="-75" dirty="0"/>
              <a:t>Mo</a:t>
            </a:r>
            <a:r>
              <a:rPr spc="-65" dirty="0"/>
              <a:t>s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130" dirty="0"/>
              <a:t>Importa</a:t>
            </a:r>
            <a:r>
              <a:rPr spc="-155" dirty="0"/>
              <a:t>n</a:t>
            </a:r>
            <a:r>
              <a:rPr spc="-50" dirty="0"/>
              <a:t>t</a:t>
            </a:r>
            <a:r>
              <a:rPr spc="-145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78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6939" y="1846833"/>
            <a:ext cx="4348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Control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track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hart’s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current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operating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16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36751" y="2381504"/>
          <a:ext cx="4575810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92088" y="2381504"/>
          <a:ext cx="4574539" cy="3291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4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0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R="18986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85915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2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628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3594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448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R="208279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92241" y="5808979"/>
            <a:ext cx="10560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47650"/>
            <a:ext cx="18389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Timer</a:t>
            </a:r>
            <a:r>
              <a:rPr spc="-155" dirty="0"/>
              <a:t> </a:t>
            </a:r>
            <a:r>
              <a:rPr spc="-105" dirty="0"/>
              <a:t>CSRs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7861" y="863346"/>
            <a:ext cx="4467225" cy="3030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9415" indent="-387350">
              <a:lnSpc>
                <a:spcPts val="2865"/>
              </a:lnSpc>
              <a:spcBef>
                <a:spcPts val="9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2500" b="1" i="1" spc="-5" dirty="0">
                <a:solidFill>
                  <a:srgbClr val="3B3B3B"/>
                </a:solidFill>
                <a:latin typeface="Calibri"/>
                <a:cs typeface="Calibri"/>
              </a:rPr>
              <a:t>mtime</a:t>
            </a:r>
            <a:endParaRPr sz="2500">
              <a:latin typeface="Calibri"/>
              <a:cs typeface="Calibri"/>
            </a:endParaRPr>
          </a:p>
          <a:p>
            <a:pPr marL="857250" marR="112395" lvl="1" indent="-375285">
              <a:lnSpc>
                <a:spcPts val="2480"/>
              </a:lnSpc>
              <a:spcBef>
                <a:spcPts val="180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RISC-V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defines a requirement </a:t>
            </a:r>
            <a:r>
              <a:rPr sz="2300" spc="-509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for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counter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exposed as a 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memory</a:t>
            </a:r>
            <a:r>
              <a:rPr sz="2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mapped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endParaRPr sz="2300">
              <a:latin typeface="Calibri"/>
              <a:cs typeface="Calibri"/>
            </a:endParaRPr>
          </a:p>
          <a:p>
            <a:pPr marL="857250" marR="5080" lvl="1" indent="-375285">
              <a:lnSpc>
                <a:spcPts val="2480"/>
              </a:lnSpc>
              <a:spcBef>
                <a:spcPts val="15"/>
              </a:spcBef>
              <a:buFont typeface="Arial MT"/>
              <a:buChar char="–"/>
              <a:tabLst>
                <a:tab pos="856615" algn="l"/>
                <a:tab pos="857885" algn="l"/>
              </a:tabLst>
            </a:pP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There is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no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frequency 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requirement</a:t>
            </a:r>
            <a:r>
              <a:rPr sz="2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on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the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timer,</a:t>
            </a:r>
            <a:r>
              <a:rPr sz="2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but</a:t>
            </a:r>
            <a:endParaRPr sz="2300">
              <a:latin typeface="Calibri"/>
              <a:cs typeface="Calibri"/>
            </a:endParaRPr>
          </a:p>
          <a:p>
            <a:pPr marL="1314450" lvl="2" indent="-349885">
              <a:lnSpc>
                <a:spcPts val="1935"/>
              </a:lnSpc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It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 must run</a:t>
            </a:r>
            <a:r>
              <a:rPr sz="19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at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constant</a:t>
            </a:r>
            <a:endParaRPr sz="1900">
              <a:latin typeface="Calibri"/>
              <a:cs typeface="Calibri"/>
            </a:endParaRPr>
          </a:p>
          <a:p>
            <a:pPr marL="1314450">
              <a:lnSpc>
                <a:spcPts val="2055"/>
              </a:lnSpc>
            </a:pP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frequency</a:t>
            </a:r>
            <a:endParaRPr sz="1900">
              <a:latin typeface="Calibri"/>
              <a:cs typeface="Calibri"/>
            </a:endParaRPr>
          </a:p>
          <a:p>
            <a:pPr marL="1314450" marR="576580" lvl="2" indent="-349250">
              <a:lnSpc>
                <a:spcPts val="2050"/>
              </a:lnSpc>
              <a:spcBef>
                <a:spcPts val="145"/>
              </a:spcBef>
              <a:buFont typeface="Arial MT"/>
              <a:buChar char="•"/>
              <a:tabLst>
                <a:tab pos="1313815" algn="l"/>
                <a:tab pos="1315085" algn="l"/>
              </a:tabLst>
            </a:pP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platform</a:t>
            </a:r>
            <a:r>
              <a:rPr sz="19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must</a:t>
            </a:r>
            <a:r>
              <a:rPr sz="19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797979"/>
                </a:solidFill>
                <a:latin typeface="Calibri"/>
                <a:cs typeface="Calibri"/>
              </a:rPr>
              <a:t>expose </a:t>
            </a:r>
            <a:r>
              <a:rPr sz="1900" spc="-4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797979"/>
                </a:solidFill>
                <a:latin typeface="Calibri"/>
                <a:cs typeface="Calibri"/>
              </a:rPr>
              <a:t>frequency</a:t>
            </a:r>
            <a:endParaRPr sz="19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5875" y="5229478"/>
          <a:ext cx="4575810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30543" y="5229478"/>
          <a:ext cx="4575175" cy="548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4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mtimecmp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Compare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Register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910585" y="5809589"/>
            <a:ext cx="6388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85758" y="5809589"/>
            <a:ext cx="88074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mtimecmp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1776" y="839724"/>
            <a:ext cx="790955" cy="9860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658482" y="831316"/>
            <a:ext cx="4183379" cy="246062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527685" algn="l"/>
                <a:tab pos="528320" algn="l"/>
              </a:tabLst>
            </a:pPr>
            <a:r>
              <a:rPr sz="2500" b="1" i="1" spc="-10" dirty="0">
                <a:solidFill>
                  <a:srgbClr val="3E3E3E"/>
                </a:solidFill>
                <a:latin typeface="Calibri"/>
                <a:cs typeface="Calibri"/>
              </a:rPr>
              <a:t>mtimecmp</a:t>
            </a:r>
            <a:endParaRPr sz="2500">
              <a:latin typeface="Calibri"/>
              <a:cs typeface="Calibri"/>
            </a:endParaRPr>
          </a:p>
          <a:p>
            <a:pPr marL="991235" marR="194945" lvl="1" indent="-425450">
              <a:lnSpc>
                <a:spcPts val="2490"/>
              </a:lnSpc>
              <a:spcBef>
                <a:spcPts val="54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RISC-V</a:t>
            </a:r>
            <a:r>
              <a:rPr sz="230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defines</a:t>
            </a:r>
            <a:r>
              <a:rPr sz="2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memory </a:t>
            </a:r>
            <a:r>
              <a:rPr sz="2300" spc="-50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mapped timer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compare </a:t>
            </a:r>
            <a:r>
              <a:rPr sz="2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endParaRPr sz="2300">
              <a:latin typeface="Calibri"/>
              <a:cs typeface="Calibri"/>
            </a:endParaRPr>
          </a:p>
          <a:p>
            <a:pPr marL="991235" marR="5080" lvl="1" indent="-425450">
              <a:lnSpc>
                <a:spcPts val="2480"/>
              </a:lnSpc>
              <a:spcBef>
                <a:spcPts val="495"/>
              </a:spcBef>
              <a:buFont typeface="Arial MT"/>
              <a:buChar char="–"/>
              <a:tabLst>
                <a:tab pos="991235" algn="l"/>
                <a:tab pos="991869" algn="l"/>
              </a:tabLst>
            </a:pP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Triggers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an interrupt when </a:t>
            </a:r>
            <a:r>
              <a:rPr sz="2300" spc="-509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i="1" spc="-5" dirty="0">
                <a:solidFill>
                  <a:srgbClr val="797979"/>
                </a:solidFill>
                <a:latin typeface="Calibri"/>
                <a:cs typeface="Calibri"/>
              </a:rPr>
              <a:t>mtime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is greater than 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or </a:t>
            </a:r>
            <a:r>
              <a:rPr sz="2300" dirty="0">
                <a:solidFill>
                  <a:srgbClr val="797979"/>
                </a:solidFill>
                <a:latin typeface="Calibri"/>
                <a:cs typeface="Calibri"/>
              </a:rPr>
              <a:t> equal</a:t>
            </a:r>
            <a:r>
              <a:rPr sz="2300" spc="-5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2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300" i="1" dirty="0">
                <a:solidFill>
                  <a:srgbClr val="797979"/>
                </a:solidFill>
                <a:latin typeface="Calibri"/>
                <a:cs typeface="Calibri"/>
              </a:rPr>
              <a:t>mtimecmp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dirty="0"/>
              <a:t>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3A01D45-A2D3-8949-1C62-968079B12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1199839"/>
            <a:ext cx="7954485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7474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4981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Sup</a:t>
            </a:r>
            <a:r>
              <a:rPr spc="-90" dirty="0"/>
              <a:t>e</a:t>
            </a:r>
            <a:r>
              <a:rPr spc="-114" dirty="0"/>
              <a:t>rvis</a:t>
            </a:r>
            <a:r>
              <a:rPr spc="-160" dirty="0"/>
              <a:t>or</a:t>
            </a:r>
            <a:r>
              <a:rPr spc="-145" dirty="0"/>
              <a:t> </a:t>
            </a:r>
            <a:r>
              <a:rPr spc="-105" dirty="0"/>
              <a:t>CSRs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93139" y="1307084"/>
            <a:ext cx="5926455" cy="1273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73152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Most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of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Machine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CSRs have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equivalents</a:t>
            </a:r>
            <a:endParaRPr sz="2400">
              <a:latin typeface="Calibri"/>
              <a:cs typeface="Calibri"/>
            </a:endParaRPr>
          </a:p>
          <a:p>
            <a:pPr marL="850265" marR="5080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 CSRs can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be used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 control the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state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User</a:t>
            </a:r>
            <a:r>
              <a:rPr sz="20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6247" y="2522931"/>
            <a:ext cx="5332730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67665" marR="5080" indent="-355600">
              <a:lnSpc>
                <a:spcPts val="2160"/>
              </a:lnSpc>
              <a:spcBef>
                <a:spcPts val="37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Most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equivalent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CSRs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have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same </a:t>
            </a:r>
            <a:r>
              <a:rPr sz="2000" spc="-434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mapping as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Machine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 without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Machine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 mode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control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bits</a:t>
            </a:r>
            <a:endParaRPr sz="2000">
              <a:latin typeface="Calibri"/>
              <a:cs typeface="Calibri"/>
            </a:endParaRPr>
          </a:p>
          <a:p>
            <a:pPr marL="367665" marR="321945" indent="-355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367665" algn="l"/>
                <a:tab pos="368300" algn="l"/>
              </a:tabLst>
            </a:pPr>
            <a:r>
              <a:rPr sz="2000" i="1" spc="-5" dirty="0">
                <a:solidFill>
                  <a:srgbClr val="797979"/>
                </a:solidFill>
                <a:latin typeface="Calibri"/>
                <a:cs typeface="Calibri"/>
              </a:rPr>
              <a:t>sstatus, stvec, sip, sie, sepc, scause, </a:t>
            </a:r>
            <a:r>
              <a:rPr sz="2000" i="1" dirty="0">
                <a:solidFill>
                  <a:srgbClr val="797979"/>
                </a:solidFill>
                <a:latin typeface="Calibri"/>
                <a:cs typeface="Calibri"/>
              </a:rPr>
              <a:t>satp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, and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more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3139" y="3886327"/>
            <a:ext cx="5668010" cy="213199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93700" marR="5080" indent="-3810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i="1" spc="-5" dirty="0">
                <a:solidFill>
                  <a:srgbClr val="3B3B3B"/>
                </a:solidFill>
                <a:latin typeface="Calibri"/>
                <a:cs typeface="Calibri"/>
              </a:rPr>
              <a:t>satp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-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Supervisor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Address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Translation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Protection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endParaRPr sz="2400" dirty="0"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Used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 control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mode address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translation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 protection</a:t>
            </a:r>
            <a:endParaRPr lang="en-US" sz="2000" spc="-5" dirty="0">
              <a:solidFill>
                <a:srgbClr val="797979"/>
              </a:solidFill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r>
              <a:rPr lang="en-US" sz="20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000" spc="-5" dirty="0">
                <a:solidFill>
                  <a:srgbClr val="797979"/>
                </a:solidFill>
                <a:latin typeface="Calibri"/>
                <a:cs typeface="Calibri"/>
              </a:rPr>
              <a:t>Virtual Memory is only supported in Supervisor </a:t>
            </a:r>
            <a:r>
              <a:rPr lang="en-US" sz="2000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endParaRPr lang="en-US" sz="2000" spc="-5" dirty="0">
              <a:solidFill>
                <a:srgbClr val="797979"/>
              </a:solidFill>
              <a:latin typeface="Calibri"/>
              <a:cs typeface="Calibri"/>
            </a:endParaRPr>
          </a:p>
          <a:p>
            <a:pPr marL="850265" marR="541655" indent="-355600">
              <a:lnSpc>
                <a:spcPts val="2160"/>
              </a:lnSpc>
              <a:spcBef>
                <a:spcPts val="25"/>
              </a:spcBef>
              <a:tabLst>
                <a:tab pos="850265" algn="l"/>
              </a:tabLst>
            </a:pP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34173" y="2109597"/>
          <a:ext cx="4710430" cy="1097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[30:22]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MODE=1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Translation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9106027" y="3237992"/>
            <a:ext cx="8464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234173" y="3831844"/>
          <a:ext cx="4710430" cy="10972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8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[43:0]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PPN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Physical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 Number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root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[59:44]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ASID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Identifier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[63:60]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Encodings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Sv32,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Sv39,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Sv48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8E9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9106027" y="4960365"/>
            <a:ext cx="846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RV64</a:t>
            </a:r>
            <a:r>
              <a:rPr sz="1100" i="1" spc="-3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satp</a:t>
            </a:r>
            <a:r>
              <a:rPr sz="1100" i="1" spc="-5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50425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V</a:t>
            </a:r>
            <a:r>
              <a:rPr spc="-55" dirty="0"/>
              <a:t>i</a:t>
            </a:r>
            <a:r>
              <a:rPr spc="-80" dirty="0"/>
              <a:t>rt</a:t>
            </a:r>
            <a:r>
              <a:rPr spc="-130" dirty="0"/>
              <a:t>u</a:t>
            </a:r>
            <a:r>
              <a:rPr spc="-110" dirty="0"/>
              <a:t>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61668"/>
            <a:ext cx="4977765" cy="89725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1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RISC-V has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support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22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Virtual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allowing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for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sophisticated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memory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management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OS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support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(Linux)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375154"/>
            <a:ext cx="5441315" cy="3238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Requires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S-Mode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457200" indent="-445134">
              <a:lnSpc>
                <a:spcPts val="217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Sv32</a:t>
            </a:r>
            <a:endParaRPr sz="220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32bit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4KiB,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4MiB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page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tables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(2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Sv39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39bit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066800" lvl="1" indent="-419734">
              <a:lnSpc>
                <a:spcPts val="16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4KiB,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2MiB,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1GiB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page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tables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(3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457200" indent="-445134">
              <a:lnSpc>
                <a:spcPts val="216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Sv48</a:t>
            </a:r>
            <a:r>
              <a:rPr sz="22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(requires</a:t>
            </a:r>
            <a:r>
              <a:rPr sz="22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RV64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implementation)</a:t>
            </a:r>
            <a:endParaRPr sz="2200">
              <a:latin typeface="Calibri"/>
              <a:cs typeface="Calibri"/>
            </a:endParaRPr>
          </a:p>
          <a:p>
            <a:pPr marL="1066800" lvl="1" indent="-419734">
              <a:lnSpc>
                <a:spcPts val="1735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48bit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Virtual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  <a:p>
            <a:pPr marL="1066800" marR="673100" lvl="1" indent="-419100">
              <a:lnSpc>
                <a:spcPct val="80000"/>
              </a:lnSpc>
              <a:spcBef>
                <a:spcPts val="21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4KiB,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2MiB,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1 GiB,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512GB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page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tables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(4 </a:t>
            </a:r>
            <a:r>
              <a:rPr sz="1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Levels)</a:t>
            </a:r>
            <a:endParaRPr sz="1800">
              <a:latin typeface="Calibri"/>
              <a:cs typeface="Calibri"/>
            </a:endParaRPr>
          </a:p>
          <a:p>
            <a:pPr marL="457200" indent="-445134">
              <a:lnSpc>
                <a:spcPts val="1830"/>
              </a:lnSpc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Page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Tables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also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contain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permission</a:t>
            </a:r>
            <a:endParaRPr sz="2200">
              <a:latin typeface="Calibri"/>
              <a:cs typeface="Calibri"/>
            </a:endParaRPr>
          </a:p>
          <a:p>
            <a:pPr marL="457200">
              <a:lnSpc>
                <a:spcPts val="237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attributes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859141" y="1312036"/>
            <a:ext cx="1174115" cy="4081779"/>
            <a:chOff x="7859141" y="1312036"/>
            <a:chExt cx="1174115" cy="4081779"/>
          </a:xfrm>
        </p:grpSpPr>
        <p:sp>
          <p:nvSpPr>
            <p:cNvPr id="6" name="object 6"/>
            <p:cNvSpPr/>
            <p:nvPr/>
          </p:nvSpPr>
          <p:spPr>
            <a:xfrm>
              <a:off x="7873746" y="1326641"/>
              <a:ext cx="1144905" cy="4052570"/>
            </a:xfrm>
            <a:custGeom>
              <a:avLst/>
              <a:gdLst/>
              <a:ahLst/>
              <a:cxnLst/>
              <a:rect l="l" t="t" r="r" b="b"/>
              <a:pathLst>
                <a:path w="1144904" h="4052570">
                  <a:moveTo>
                    <a:pt x="0" y="4052316"/>
                  </a:moveTo>
                  <a:lnTo>
                    <a:pt x="1144524" y="4052316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4052316"/>
                  </a:lnTo>
                  <a:close/>
                </a:path>
              </a:pathLst>
            </a:custGeom>
            <a:ln w="289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872984" y="4753355"/>
              <a:ext cx="1144905" cy="624840"/>
            </a:xfrm>
            <a:custGeom>
              <a:avLst/>
              <a:gdLst/>
              <a:ahLst/>
              <a:cxnLst/>
              <a:rect l="l" t="t" r="r" b="b"/>
              <a:pathLst>
                <a:path w="1144904" h="624839">
                  <a:moveTo>
                    <a:pt x="0" y="624840"/>
                  </a:moveTo>
                  <a:lnTo>
                    <a:pt x="1144524" y="624840"/>
                  </a:lnTo>
                  <a:lnTo>
                    <a:pt x="1144524" y="0"/>
                  </a:lnTo>
                  <a:lnTo>
                    <a:pt x="0" y="0"/>
                  </a:lnTo>
                  <a:lnTo>
                    <a:pt x="0" y="624840"/>
                  </a:lnTo>
                  <a:close/>
                </a:path>
              </a:pathLst>
            </a:custGeom>
            <a:ln w="12191">
              <a:solidFill>
                <a:srgbClr val="0D46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896481" y="1114425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79463" y="5125973"/>
            <a:ext cx="866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88223" y="4759452"/>
            <a:ext cx="1115695" cy="605155"/>
          </a:xfrm>
          <a:prstGeom prst="rect">
            <a:avLst/>
          </a:prstGeom>
          <a:solidFill>
            <a:srgbClr val="797979"/>
          </a:solidFill>
        </p:spPr>
        <p:txBody>
          <a:bodyPr vert="horz" wrap="square" lIns="0" tIns="1905" rIns="0" bIns="0" rtlCol="0">
            <a:spAutoFit/>
          </a:bodyPr>
          <a:lstStyle/>
          <a:p>
            <a:pPr marL="164465" marR="159385" indent="65405">
              <a:lnSpc>
                <a:spcPct val="100000"/>
              </a:lnSpc>
              <a:spcBef>
                <a:spcPts val="15"/>
              </a:spcBef>
            </a:pP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Virtual 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Calibri"/>
                <a:cs typeface="Calibri"/>
              </a:rPr>
              <a:t>Addre</a:t>
            </a:r>
            <a:r>
              <a:rPr sz="1900" spc="-5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76490" y="5449925"/>
            <a:ext cx="17113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Virtual</a:t>
            </a:r>
            <a:r>
              <a:rPr sz="1600" spc="-2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88500" y="107238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71101" y="5083505"/>
            <a:ext cx="86804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x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0000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0550652" y="1269491"/>
          <a:ext cx="1144270" cy="405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4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749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39">
                <a:tc>
                  <a:txBody>
                    <a:bodyPr/>
                    <a:lstStyle/>
                    <a:p>
                      <a:pPr marL="179070" marR="171450" indent="12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sic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  Addr</a:t>
                      </a:r>
                      <a:r>
                        <a:rPr sz="19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9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0111485" y="5449925"/>
            <a:ext cx="181546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Physical</a:t>
            </a:r>
            <a:r>
              <a:rPr sz="16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Address</a:t>
            </a:r>
            <a:r>
              <a:rPr sz="16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017507" y="2650235"/>
            <a:ext cx="1546860" cy="2680335"/>
          </a:xfrm>
          <a:custGeom>
            <a:avLst/>
            <a:gdLst/>
            <a:ahLst/>
            <a:cxnLst/>
            <a:rect l="l" t="t" r="r" b="b"/>
            <a:pathLst>
              <a:path w="1546859" h="2680335">
                <a:moveTo>
                  <a:pt x="0" y="2103247"/>
                </a:moveTo>
                <a:lnTo>
                  <a:pt x="1500886" y="0"/>
                </a:lnTo>
              </a:path>
              <a:path w="1546859" h="2680335">
                <a:moveTo>
                  <a:pt x="45720" y="2679827"/>
                </a:moveTo>
                <a:lnTo>
                  <a:pt x="1546606" y="659891"/>
                </a:lnTo>
              </a:path>
            </a:pathLst>
          </a:custGeom>
          <a:ln w="9144">
            <a:solidFill>
              <a:srgbClr val="4B555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81</a:t>
            </a:fld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-1418"/>
            <a:ext cx="777478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P</a:t>
            </a:r>
            <a:r>
              <a:rPr spc="-35" dirty="0"/>
              <a:t>h</a:t>
            </a:r>
            <a:r>
              <a:rPr spc="-90" dirty="0"/>
              <a:t>ysi</a:t>
            </a:r>
            <a:r>
              <a:rPr spc="-110" dirty="0"/>
              <a:t>cal</a:t>
            </a:r>
            <a:r>
              <a:rPr spc="-140" dirty="0"/>
              <a:t> </a:t>
            </a:r>
            <a:r>
              <a:rPr spc="-45" dirty="0"/>
              <a:t>Memo</a:t>
            </a:r>
            <a:r>
              <a:rPr spc="-145" dirty="0"/>
              <a:t>ry</a:t>
            </a:r>
            <a:r>
              <a:rPr spc="-150" dirty="0"/>
              <a:t> </a:t>
            </a:r>
            <a:r>
              <a:rPr spc="-95" dirty="0"/>
              <a:t>P</a:t>
            </a:r>
            <a:r>
              <a:rPr spc="-75" dirty="0"/>
              <a:t>r</a:t>
            </a:r>
            <a:r>
              <a:rPr spc="-50" dirty="0"/>
              <a:t>ote</a:t>
            </a:r>
            <a:r>
              <a:rPr spc="-60" dirty="0"/>
              <a:t>c</a:t>
            </a:r>
            <a:r>
              <a:rPr spc="-70" dirty="0"/>
              <a:t>tion</a:t>
            </a:r>
            <a:r>
              <a:rPr spc="-114" dirty="0"/>
              <a:t> </a:t>
            </a:r>
            <a:r>
              <a:rPr spc="-195" dirty="0"/>
              <a:t>(</a:t>
            </a:r>
            <a:r>
              <a:rPr spc="-275" dirty="0"/>
              <a:t>P</a:t>
            </a:r>
            <a:r>
              <a:rPr spc="10" dirty="0"/>
              <a:t>M</a:t>
            </a:r>
            <a:r>
              <a:rPr spc="-5" dirty="0"/>
              <a:t>P</a:t>
            </a:r>
            <a:r>
              <a:rPr spc="-445" dirty="0"/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1532" y="1145235"/>
            <a:ext cx="4695190" cy="17179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Can</a:t>
            </a:r>
            <a:r>
              <a:rPr sz="22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be used to</a:t>
            </a:r>
            <a:r>
              <a:rPr sz="22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enforce</a:t>
            </a:r>
            <a:r>
              <a:rPr sz="22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access</a:t>
            </a:r>
            <a:endParaRPr sz="2200" dirty="0">
              <a:latin typeface="Calibri"/>
              <a:cs typeface="Calibri"/>
            </a:endParaRPr>
          </a:p>
          <a:p>
            <a:pPr marL="457200">
              <a:lnSpc>
                <a:spcPts val="2115"/>
              </a:lnSpc>
            </a:pP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restrictions</a:t>
            </a:r>
            <a:r>
              <a:rPr sz="22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less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privileged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endParaRPr sz="2200" dirty="0">
              <a:latin typeface="Calibri"/>
              <a:cs typeface="Calibri"/>
            </a:endParaRPr>
          </a:p>
          <a:p>
            <a:pPr marL="1066800" marR="123189" indent="-445134">
              <a:lnSpc>
                <a:spcPct val="80000"/>
              </a:lnSpc>
              <a:spcBef>
                <a:spcPts val="265"/>
              </a:spcBef>
              <a:tabLst>
                <a:tab pos="1066800" algn="l"/>
              </a:tabLst>
            </a:pPr>
            <a:r>
              <a:rPr sz="2200" spc="-5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2200" spc="-5" dirty="0">
                <a:solidFill>
                  <a:srgbClr val="797979"/>
                </a:solidFill>
                <a:latin typeface="Calibri"/>
                <a:cs typeface="Calibri"/>
              </a:rPr>
              <a:t>Machine Mode can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Prevent Supervisor and User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Mode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from</a:t>
            </a:r>
            <a:r>
              <a:rPr sz="22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accessing </a:t>
            </a:r>
            <a:r>
              <a:rPr sz="2200" spc="-4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unwanted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1532" y="2958211"/>
            <a:ext cx="4338320" cy="62865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457200" marR="5080" indent="-445134">
              <a:lnSpc>
                <a:spcPct val="80000"/>
              </a:lnSpc>
              <a:spcBef>
                <a:spcPts val="620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Up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16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regions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 a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minimum </a:t>
            </a:r>
            <a:r>
              <a:rPr sz="2200" b="1" spc="-48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region</a:t>
            </a:r>
            <a:r>
              <a:rPr sz="22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size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4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bytes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1532" y="4043553"/>
            <a:ext cx="4667250" cy="2243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indent="-445134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457200" algn="l"/>
                <a:tab pos="457834" algn="l"/>
              </a:tabLst>
            </a:pP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Ability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to</a:t>
            </a:r>
            <a:r>
              <a:rPr sz="22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Lock</a:t>
            </a:r>
            <a:r>
              <a:rPr sz="22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3B3B3B"/>
                </a:solidFill>
                <a:latin typeface="Calibri"/>
                <a:cs typeface="Calibri"/>
              </a:rPr>
              <a:t> region</a:t>
            </a:r>
            <a:endParaRPr sz="2200" dirty="0">
              <a:latin typeface="Calibri"/>
              <a:cs typeface="Calibri"/>
            </a:endParaRPr>
          </a:p>
          <a:p>
            <a:pPr marL="1066800" marR="443230" lvl="1" indent="-445134">
              <a:lnSpc>
                <a:spcPts val="2110"/>
              </a:lnSpc>
              <a:spcBef>
                <a:spcPts val="245"/>
              </a:spcBef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locked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region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enforces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permissions on all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accesses, </a:t>
            </a:r>
            <a:r>
              <a:rPr sz="2200" spc="-484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including </a:t>
            </a:r>
            <a:r>
              <a:rPr sz="2200" spc="-15" dirty="0">
                <a:solidFill>
                  <a:srgbClr val="797979"/>
                </a:solidFill>
                <a:latin typeface="Calibri"/>
                <a:cs typeface="Calibri"/>
              </a:rPr>
              <a:t>M-Mode</a:t>
            </a:r>
            <a:r>
              <a:rPr lang="en-US" sz="2200" spc="-15" dirty="0">
                <a:solidFill>
                  <a:srgbClr val="797979"/>
                </a:solidFill>
                <a:latin typeface="Calibri"/>
                <a:cs typeface="Calibri"/>
              </a:rPr>
              <a:t> i.e. none of the mode will be able to gain access here</a:t>
            </a:r>
            <a:endParaRPr sz="2200" dirty="0">
              <a:latin typeface="Calibri"/>
              <a:cs typeface="Calibri"/>
            </a:endParaRPr>
          </a:p>
          <a:p>
            <a:pPr marL="1066800" lvl="1" indent="-445134">
              <a:lnSpc>
                <a:spcPts val="1870"/>
              </a:lnSpc>
              <a:buFont typeface="Arial MT"/>
              <a:buChar char="–"/>
              <a:tabLst>
                <a:tab pos="1066800" algn="l"/>
                <a:tab pos="1067435" algn="l"/>
              </a:tabLst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Only</a:t>
            </a:r>
            <a:r>
              <a:rPr sz="22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way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unlock</a:t>
            </a:r>
            <a:r>
              <a:rPr sz="22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22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797979"/>
                </a:solidFill>
                <a:latin typeface="Calibri"/>
                <a:cs typeface="Calibri"/>
              </a:rPr>
              <a:t>region</a:t>
            </a:r>
            <a:r>
              <a:rPr sz="22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is a</a:t>
            </a:r>
            <a:endParaRPr sz="2200" dirty="0">
              <a:latin typeface="Calibri"/>
              <a:cs typeface="Calibri"/>
            </a:endParaRPr>
          </a:p>
          <a:p>
            <a:pPr marL="1066800">
              <a:lnSpc>
                <a:spcPts val="2375"/>
              </a:lnSpc>
            </a:pPr>
            <a:r>
              <a:rPr sz="2200" spc="-5" dirty="0">
                <a:solidFill>
                  <a:srgbClr val="797979"/>
                </a:solidFill>
                <a:latin typeface="Calibri"/>
                <a:cs typeface="Calibri"/>
              </a:rPr>
              <a:t>Reset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72806" y="1306448"/>
            <a:ext cx="805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0xFFFF_FFFF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40802" y="5583123"/>
            <a:ext cx="8661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0x0000_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82357" y="1658239"/>
            <a:ext cx="796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4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Byte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Regio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Only accessi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reset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94419" y="1956816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5">
                <a:moveTo>
                  <a:pt x="0" y="0"/>
                </a:moveTo>
                <a:lnTo>
                  <a:pt x="227964" y="0"/>
                </a:lnTo>
              </a:path>
            </a:pathLst>
          </a:custGeom>
          <a:ln w="9144">
            <a:solidFill>
              <a:srgbClr val="FFC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182357" y="2653665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RWX</a:t>
            </a:r>
            <a:r>
              <a:rPr sz="1200" spc="-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82</a:t>
            </a:fld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7182357" y="3855466"/>
            <a:ext cx="829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</a:t>
            </a:r>
            <a:r>
              <a:rPr sz="1200" spc="-5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</a:t>
            </a:r>
            <a:endParaRPr sz="12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991093" y="1491996"/>
          <a:ext cx="2748914" cy="43296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1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933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sz="1200" spc="-4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Locked.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T w="9525">
                      <a:solidFill>
                        <a:srgbClr val="FFCC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Locked</a:t>
                      </a:r>
                      <a:r>
                        <a:rPr sz="19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Region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400">
                <a:tc>
                  <a:txBody>
                    <a:bodyPr/>
                    <a:lstStyle/>
                    <a:p>
                      <a:pPr marL="19685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le</a:t>
                      </a:r>
                      <a:r>
                        <a:rPr sz="1200" spc="-5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33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0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2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full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3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9525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80"/>
                        </a:lnSpc>
                        <a:spcBef>
                          <a:spcPts val="509"/>
                        </a:spcBef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3380">
                <a:tc>
                  <a:txBody>
                    <a:bodyPr/>
                    <a:lstStyle/>
                    <a:p>
                      <a:pPr marL="52069">
                        <a:lnSpc>
                          <a:spcPts val="1145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9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Context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7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609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5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Read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485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9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r>
                        <a:rPr sz="19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597">
                <a:tc rowSpan="2">
                  <a:txBody>
                    <a:bodyPr/>
                    <a:lstStyle/>
                    <a:p>
                      <a:pPr marL="17780">
                        <a:lnSpc>
                          <a:spcPts val="1260"/>
                        </a:lnSpc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494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736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12700">
                      <a:solidFill>
                        <a:srgbClr val="0D467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7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200" dirty="0">
                          <a:solidFill>
                            <a:srgbClr val="4B555E"/>
                          </a:solidFill>
                          <a:latin typeface="Calibri"/>
                          <a:cs typeface="Calibri"/>
                        </a:rPr>
                        <a:t>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85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CC00"/>
                      </a:solidFill>
                      <a:prstDash val="solid"/>
                    </a:lnT>
                    <a:lnB w="12700">
                      <a:solidFill>
                        <a:srgbClr val="FFCC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9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Shared</a:t>
                      </a:r>
                      <a:r>
                        <a:rPr sz="19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Library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7144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25"/>
                        </a:lnSpc>
                      </a:pPr>
                      <a:r>
                        <a:rPr sz="19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endParaRPr sz="19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D467E"/>
                      </a:solidFill>
                      <a:prstDash val="solid"/>
                    </a:lnB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11302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D467E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7182357" y="4757673"/>
            <a:ext cx="8293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User</a:t>
            </a:r>
            <a:r>
              <a:rPr sz="1200" spc="-4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Mode</a:t>
            </a:r>
            <a:r>
              <a:rPr sz="1200" spc="-4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h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Execute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only </a:t>
            </a:r>
            <a:r>
              <a:rPr sz="1200" spc="-26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Privileges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278" y="5859881"/>
            <a:ext cx="2046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Example PMP</a:t>
            </a:r>
            <a:r>
              <a:rPr sz="1400" spc="-1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4B555E"/>
                </a:solidFill>
                <a:latin typeface="Calibri"/>
                <a:cs typeface="Calibri"/>
              </a:rPr>
              <a:t>Memory</a:t>
            </a:r>
            <a:r>
              <a:rPr sz="1400" spc="-2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B555E"/>
                </a:solidFill>
                <a:latin typeface="Calibri"/>
                <a:cs typeface="Calibri"/>
              </a:rPr>
              <a:t>Map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49178" y="3134105"/>
            <a:ext cx="965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8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Can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define 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e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n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tire</a:t>
            </a:r>
            <a:r>
              <a:rPr sz="1200" spc="-15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a</a:t>
            </a:r>
            <a:r>
              <a:rPr sz="1200" spc="5" dirty="0">
                <a:solidFill>
                  <a:srgbClr val="4B555E"/>
                </a:solidFill>
                <a:latin typeface="Calibri"/>
                <a:cs typeface="Calibri"/>
              </a:rPr>
              <a:t>d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dre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ss 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map as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not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accessible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to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spc="-5" dirty="0">
                <a:solidFill>
                  <a:srgbClr val="4B555E"/>
                </a:solidFill>
                <a:latin typeface="Calibri"/>
                <a:cs typeface="Calibri"/>
              </a:rPr>
              <a:t>U-Mode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in</a:t>
            </a:r>
            <a:r>
              <a:rPr sz="1200" spc="-30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1 </a:t>
            </a:r>
            <a:r>
              <a:rPr sz="1200" spc="-254" dirty="0">
                <a:solidFill>
                  <a:srgbClr val="4B555E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B555E"/>
                </a:solidFill>
                <a:latin typeface="Calibri"/>
                <a:cs typeface="Calibri"/>
              </a:rPr>
              <a:t>register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445C6-D862-035E-01D7-B1A2F670DF12}"/>
              </a:ext>
            </a:extLst>
          </p:cNvPr>
          <p:cNvSpPr txBox="1"/>
          <p:nvPr/>
        </p:nvSpPr>
        <p:spPr>
          <a:xfrm>
            <a:off x="6096000" y="6202837"/>
            <a:ext cx="609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USER mode tries to enter other regions apart from grey zones then the software will then TRAP to machine mode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127887"/>
            <a:ext cx="5933799" cy="43686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defines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following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 Hart</a:t>
            </a:r>
            <a:r>
              <a:rPr lang="en-US" sz="1850" b="1" spc="-5" dirty="0">
                <a:solidFill>
                  <a:srgbClr val="3B3B3B"/>
                </a:solidFill>
                <a:latin typeface="Calibri"/>
                <a:cs typeface="Calibri"/>
              </a:rPr>
              <a:t>/ Core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architecturally</a:t>
            </a:r>
            <a:r>
              <a:rPr sz="1650" spc="-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defined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software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89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Timer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architecturally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defined</a:t>
            </a:r>
            <a:r>
              <a:rPr sz="165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timer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External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Peripheral</a:t>
            </a:r>
            <a:r>
              <a:rPr sz="165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7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Local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650" spc="5" dirty="0">
                <a:solidFill>
                  <a:srgbClr val="797979"/>
                </a:solidFill>
                <a:latin typeface="Calibri"/>
                <a:cs typeface="Calibri"/>
              </a:rPr>
              <a:t>–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Hart</a:t>
            </a:r>
            <a:r>
              <a:rPr lang="en-US" sz="1650" spc="5" dirty="0">
                <a:solidFill>
                  <a:srgbClr val="797979"/>
                </a:solidFill>
                <a:latin typeface="Calibri"/>
                <a:cs typeface="Calibri"/>
              </a:rPr>
              <a:t>/Core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specific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Peripheral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r>
              <a:rPr lang="en-US" sz="1650" dirty="0">
                <a:solidFill>
                  <a:srgbClr val="797979"/>
                </a:solidFill>
                <a:latin typeface="Calibri"/>
                <a:cs typeface="Calibri"/>
              </a:rPr>
              <a:t> i.e. specific to a particular core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Clr>
                <a:srgbClr val="797979"/>
              </a:buClr>
              <a:buFont typeface="Arial MT"/>
              <a:buChar char="–"/>
            </a:pPr>
            <a:endParaRPr sz="1500" dirty="0">
              <a:latin typeface="Calibri"/>
              <a:cs typeface="Calibri"/>
            </a:endParaRPr>
          </a:p>
          <a:p>
            <a:pPr marL="469265" indent="-457200">
              <a:lnSpc>
                <a:spcPts val="2155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Optionally</a:t>
            </a:r>
            <a:r>
              <a:rPr sz="1850" b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per</a:t>
            </a:r>
            <a:r>
              <a:rPr sz="185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privilege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level</a:t>
            </a:r>
            <a:endParaRPr sz="1850" dirty="0">
              <a:latin typeface="Calibri"/>
              <a:cs typeface="Calibri"/>
            </a:endParaRPr>
          </a:p>
          <a:p>
            <a:pPr marL="1002665" marR="582295" lvl="1" indent="-381000">
              <a:lnSpc>
                <a:spcPct val="80800"/>
              </a:lnSpc>
              <a:spcBef>
                <a:spcPts val="330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65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have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Supervisor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Software/Timer/Machine </a:t>
            </a:r>
            <a:r>
              <a:rPr sz="1650" spc="-36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65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have</a:t>
            </a:r>
            <a:r>
              <a:rPr sz="1650" spc="-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User</a:t>
            </a:r>
            <a:r>
              <a:rPr sz="1650" spc="-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Software/Timer/Machine</a:t>
            </a:r>
            <a:endParaRPr sz="165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797979"/>
              </a:buClr>
              <a:buFont typeface="Arial MT"/>
              <a:buChar char="–"/>
            </a:pPr>
            <a:endParaRPr sz="1850" dirty="0">
              <a:latin typeface="Calibri"/>
              <a:cs typeface="Calibri"/>
            </a:endParaRPr>
          </a:p>
          <a:p>
            <a:pPr marL="469265" marR="276225" indent="-457200">
              <a:lnSpc>
                <a:spcPct val="8000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18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optional and implementation </a:t>
            </a:r>
            <a:r>
              <a:rPr sz="1850" b="1" spc="-40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specific</a:t>
            </a:r>
            <a:endParaRPr sz="1850" dirty="0">
              <a:latin typeface="Calibri"/>
              <a:cs typeface="Calibri"/>
            </a:endParaRPr>
          </a:p>
          <a:p>
            <a:pPr marL="1002665" lvl="1" indent="-381635">
              <a:lnSpc>
                <a:spcPts val="183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used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hart-specific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peripheral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  <a:p>
            <a:pPr marL="1002665" marR="285115" lvl="1" indent="-381000">
              <a:lnSpc>
                <a:spcPct val="80400"/>
              </a:lnSpc>
              <a:spcBef>
                <a:spcPts val="335"/>
              </a:spcBef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Useful for latency-sensitive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embedded systems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or </a:t>
            </a:r>
            <a:r>
              <a:rPr sz="1650" spc="-36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small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embedded systems with a small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number of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endParaRPr sz="165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4696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48984" y="2281427"/>
            <a:ext cx="5804888" cy="22176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83</a:t>
            </a:fld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7425" y="27161"/>
            <a:ext cx="10777149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05" dirty="0"/>
              <a:t>Status</a:t>
            </a:r>
            <a:r>
              <a:rPr spc="-140" dirty="0"/>
              <a:t> </a:t>
            </a:r>
            <a:r>
              <a:rPr spc="-150" dirty="0"/>
              <a:t>(</a:t>
            </a:r>
            <a:r>
              <a:rPr i="1" spc="-150" dirty="0">
                <a:latin typeface="Verdana"/>
                <a:cs typeface="Verdana"/>
              </a:rPr>
              <a:t>mstatus)</a:t>
            </a:r>
            <a:r>
              <a:rPr i="1" spc="-114" dirty="0">
                <a:latin typeface="Verdana"/>
                <a:cs typeface="Verdana"/>
              </a:rPr>
              <a:t> </a:t>
            </a:r>
            <a:r>
              <a:rPr spc="-505" dirty="0"/>
              <a:t>–</a:t>
            </a:r>
            <a:r>
              <a:rPr spc="-140" dirty="0"/>
              <a:t> </a:t>
            </a:r>
            <a:r>
              <a:rPr spc="-90" dirty="0"/>
              <a:t>As</a:t>
            </a:r>
            <a:r>
              <a:rPr spc="-145" dirty="0"/>
              <a:t> </a:t>
            </a:r>
            <a:r>
              <a:rPr spc="-75" dirty="0"/>
              <a:t>it</a:t>
            </a:r>
            <a:r>
              <a:rPr spc="-140" dirty="0"/>
              <a:t> </a:t>
            </a:r>
            <a:r>
              <a:rPr spc="-110" dirty="0"/>
              <a:t>relates</a:t>
            </a:r>
            <a:r>
              <a:rPr spc="-130" dirty="0"/>
              <a:t> </a:t>
            </a:r>
            <a:r>
              <a:rPr spc="-65" dirty="0"/>
              <a:t>to</a:t>
            </a:r>
            <a:r>
              <a:rPr spc="-140" dirty="0"/>
              <a:t> </a:t>
            </a:r>
            <a:r>
              <a:rPr spc="-135" dirty="0"/>
              <a:t>Interrupts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84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36751" y="1352803"/>
          <a:ext cx="4575810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0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UIE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2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Enabler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34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[10:9]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dirty="0">
                          <a:latin typeface="Calibri"/>
                          <a:cs typeface="Calibri"/>
                        </a:rPr>
                        <a:t>[12:11]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890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MPP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5905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Previous</a:t>
                      </a:r>
                      <a:r>
                        <a:rPr sz="1200" b="1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latin typeface="Calibri"/>
                          <a:cs typeface="Calibri"/>
                        </a:rPr>
                        <a:t>Privilege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92088" y="1352803"/>
          <a:ext cx="4575175" cy="3298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3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  <a:tabLst>
                          <a:tab pos="731520" algn="l"/>
                        </a:tabLst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	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40"/>
                        </a:spcBef>
                        <a:tabLst>
                          <a:tab pos="10718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[14:13]	FS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Floating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Point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10674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[16:15]	XS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5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Extension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3345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17	MPRIV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2732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Modify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Privilege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(access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MPP)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0"/>
                        </a:spcBef>
                        <a:tabLst>
                          <a:tab pos="99314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9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Permit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19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MXR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68199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Make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Executable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Readable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9956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20	TVM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769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Virtual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memory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3695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21	TW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01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Timeout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Wait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(traps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wfi)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2933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22	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TSR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SRET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855980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[23:30]	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295"/>
                        </a:spcBef>
                        <a:tabLst>
                          <a:tab pos="1059815" algn="l"/>
                        </a:tabLst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[31]	SD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41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Dirty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(FS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XS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summary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bit)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797979"/>
                      </a:solidFill>
                      <a:prstDash val="solid"/>
                    </a:lnL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62050" y="4751039"/>
            <a:ext cx="9426575" cy="158051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689610" algn="ctr">
              <a:lnSpc>
                <a:spcPct val="100000"/>
              </a:lnSpc>
              <a:spcBef>
                <a:spcPts val="345"/>
              </a:spcBef>
            </a:pPr>
            <a:r>
              <a:rPr sz="1100" dirty="0">
                <a:solidFill>
                  <a:srgbClr val="C53927"/>
                </a:solidFill>
                <a:latin typeface="Calibri"/>
                <a:cs typeface="Calibri"/>
              </a:rPr>
              <a:t>RV32</a:t>
            </a:r>
            <a:r>
              <a:rPr sz="1100" spc="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mstatus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spc="-5" dirty="0">
                <a:solidFill>
                  <a:srgbClr val="C53927"/>
                </a:solidFill>
                <a:latin typeface="Calibri"/>
                <a:cs typeface="Calibri"/>
              </a:rPr>
              <a:t>CSR</a:t>
            </a:r>
            <a:endParaRPr sz="11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4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Global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6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for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Modes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which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supports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sz="16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M/S/U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PIE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state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enables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interrupt.</a:t>
            </a:r>
            <a:endParaRPr sz="160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These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bits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also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written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order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enable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interrupts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when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returning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lower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privilege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modes</a:t>
            </a:r>
            <a:endParaRPr sz="1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M/S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PP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– Encodes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privilege level</a:t>
            </a:r>
            <a:r>
              <a:rPr sz="16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prior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previous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>
              <a:latin typeface="Calibri"/>
              <a:cs typeface="Calibri"/>
            </a:endParaRPr>
          </a:p>
          <a:p>
            <a:pPr marL="1003300" lvl="1" indent="-382270">
              <a:lnSpc>
                <a:spcPct val="10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These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bits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also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written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in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order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enter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lower</a:t>
            </a:r>
            <a:r>
              <a:rPr sz="14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privilege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mode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when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executing</a:t>
            </a:r>
            <a:r>
              <a:rPr sz="1400" spc="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MRET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 or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SRET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instructions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72B8C45-8903-8E43-EBCA-BF44D147BA87}"/>
              </a:ext>
            </a:extLst>
          </p:cNvPr>
          <p:cNvSpPr/>
          <p:nvPr/>
        </p:nvSpPr>
        <p:spPr>
          <a:xfrm>
            <a:off x="962050" y="1583703"/>
            <a:ext cx="274701" cy="2168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57D70C-AD5B-DF55-6B91-260B81697E97}"/>
              </a:ext>
            </a:extLst>
          </p:cNvPr>
          <p:cNvSpPr txBox="1"/>
          <p:nvPr/>
        </p:nvSpPr>
        <p:spPr>
          <a:xfrm>
            <a:off x="238344" y="2249633"/>
            <a:ext cx="8151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Interrupt Specific Bits for different Modes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909917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</a:t>
            </a:r>
            <a:r>
              <a:rPr spc="-525" dirty="0"/>
              <a:t>I</a:t>
            </a:r>
            <a:r>
              <a:rPr spc="-60" dirty="0"/>
              <a:t>nt</a:t>
            </a:r>
            <a:r>
              <a:rPr spc="-75" dirty="0"/>
              <a:t>e</a:t>
            </a:r>
            <a:r>
              <a:rPr spc="-110" dirty="0"/>
              <a:t>rr</a:t>
            </a:r>
            <a:r>
              <a:rPr spc="-175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55" dirty="0"/>
              <a:t>Ca</a:t>
            </a:r>
            <a:r>
              <a:rPr spc="-65" dirty="0"/>
              <a:t>u</a:t>
            </a:r>
            <a:r>
              <a:rPr spc="-114" dirty="0"/>
              <a:t>se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5" dirty="0">
                <a:latin typeface="Verdana"/>
                <a:cs typeface="Verdana"/>
              </a:rPr>
              <a:t>mca</a:t>
            </a:r>
            <a:r>
              <a:rPr i="1" spc="-20" dirty="0">
                <a:latin typeface="Verdana"/>
                <a:cs typeface="Verdana"/>
              </a:rPr>
              <a:t>u</a:t>
            </a:r>
            <a:r>
              <a:rPr i="1" spc="-229" dirty="0">
                <a:latin typeface="Verdana"/>
                <a:cs typeface="Verdana"/>
              </a:rPr>
              <a:t>se)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85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5500" y="1301876"/>
            <a:ext cx="4607560" cy="160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identified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 reading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endParaRPr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mcause</a:t>
            </a:r>
            <a:r>
              <a:rPr sz="2000" b="1" i="1" spc="-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CSR</a:t>
            </a:r>
            <a:endParaRPr sz="2000" dirty="0">
              <a:latin typeface="Calibri"/>
              <a:cs typeface="Calibri"/>
            </a:endParaRPr>
          </a:p>
          <a:p>
            <a:pPr marL="469900" marR="71120" indent="-457834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2000" b="1" i="1" spc="-2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i="1" dirty="0">
                <a:solidFill>
                  <a:srgbClr val="FF0000"/>
                </a:solidFill>
                <a:latin typeface="Calibri"/>
                <a:cs typeface="Calibri"/>
              </a:rPr>
              <a:t>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field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if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trap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caused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by an interrupt or an </a:t>
            </a:r>
            <a:r>
              <a:rPr sz="20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exception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37478" y="2026285"/>
          <a:ext cx="3134995" cy="4608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(interrupt)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377825" marR="154940" indent="-1466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4549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711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81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85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L="6921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X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9058147" y="1097661"/>
          <a:ext cx="3007995" cy="568594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626">
                <a:tc gridSpan="2">
                  <a:txBody>
                    <a:bodyPr/>
                    <a:lstStyle/>
                    <a:p>
                      <a:pPr marL="598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(exception)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453">
                <a:tc>
                  <a:txBody>
                    <a:bodyPr/>
                    <a:lstStyle/>
                    <a:p>
                      <a:pPr marL="274320" marR="102235" indent="-14478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tion 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7340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Illegal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256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Breakpoint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Address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Misaligned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8257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Access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U-mode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8383"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S-mode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8384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 marR="43560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Environment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Call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from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M- </a:t>
                      </a:r>
                      <a:r>
                        <a:rPr sz="1200" spc="-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8307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Instruction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Load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8345"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Store/AMO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Page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Fault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8356"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114536"/>
              </p:ext>
            </p:extLst>
          </p:nvPr>
        </p:nvGraphicFramePr>
        <p:xfrm>
          <a:off x="888034" y="3716782"/>
          <a:ext cx="4710428" cy="10123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7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9334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815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XLEN-1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895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i="1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Interrupt</a:t>
                      </a:r>
                      <a:endParaRPr sz="1200" i="1" dirty="0">
                        <a:solidFill>
                          <a:srgbClr val="FF0000"/>
                        </a:solidFill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927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was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synchronous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asynchronous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47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[XLEN-2:0]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Exception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Code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398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Identifies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</a:t>
                      </a: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898139" y="4754117"/>
            <a:ext cx="7035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mc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aus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449451"/>
            <a:ext cx="5727700" cy="3733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838200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used 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enable/disable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given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2400">
              <a:latin typeface="Calibri"/>
              <a:cs typeface="Calibri"/>
            </a:endParaRPr>
          </a:p>
          <a:p>
            <a:pPr marL="469265" marR="923290" indent="-45720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indicates which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currently pending</a:t>
            </a:r>
            <a:endParaRPr sz="24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Can</a:t>
            </a:r>
            <a:r>
              <a:rPr sz="20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be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used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20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polling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Lesser-privilege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bits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writeable</a:t>
            </a:r>
            <a:endParaRPr sz="2400">
              <a:latin typeface="Calibri"/>
              <a:cs typeface="Calibri"/>
            </a:endParaRPr>
          </a:p>
          <a:p>
            <a:pPr marL="1002665" marR="5080" lvl="1" indent="-381000">
              <a:lnSpc>
                <a:spcPct val="100000"/>
              </a:lnSpc>
              <a:spcBef>
                <a:spcPts val="42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i.e.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Machine-mode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software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can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be used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to </a:t>
            </a:r>
            <a:r>
              <a:rPr sz="20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generate a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supervisor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interrupt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by setting </a:t>
            </a:r>
            <a:r>
              <a:rPr sz="2000" dirty="0">
                <a:solidFill>
                  <a:srgbClr val="797979"/>
                </a:solidFill>
                <a:latin typeface="Calibri"/>
                <a:cs typeface="Calibri"/>
              </a:rPr>
              <a:t>the </a:t>
            </a:r>
            <a:r>
              <a:rPr sz="2000" spc="-4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STIP</a:t>
            </a:r>
            <a:r>
              <a:rPr sz="20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797979"/>
                </a:solidFill>
                <a:latin typeface="Calibri"/>
                <a:cs typeface="Calibri"/>
              </a:rPr>
              <a:t>bit</a:t>
            </a:r>
            <a:endParaRPr sz="20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mip</a:t>
            </a:r>
            <a:r>
              <a:rPr sz="2400" b="1" i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has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same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mapping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B3B3B"/>
                </a:solidFill>
                <a:latin typeface="Calibri"/>
                <a:cs typeface="Calibri"/>
              </a:rPr>
              <a:t>mie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86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2137" y="0"/>
            <a:ext cx="10428357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Machine</a:t>
            </a:r>
            <a:r>
              <a:rPr spc="-150" dirty="0"/>
              <a:t> </a:t>
            </a:r>
            <a:r>
              <a:rPr spc="-114" dirty="0"/>
              <a:t>Interrupt-Enable</a:t>
            </a:r>
            <a:r>
              <a:rPr spc="-120" dirty="0"/>
              <a:t> </a:t>
            </a:r>
            <a:r>
              <a:rPr spc="-70" dirty="0"/>
              <a:t>and</a:t>
            </a:r>
            <a:r>
              <a:rPr spc="-125" dirty="0"/>
              <a:t> </a:t>
            </a:r>
            <a:r>
              <a:rPr spc="-45" dirty="0"/>
              <a:t>Pending</a:t>
            </a:r>
            <a:r>
              <a:rPr spc="-125" dirty="0"/>
              <a:t> </a:t>
            </a:r>
            <a:r>
              <a:rPr spc="-105" dirty="0"/>
              <a:t>CSRs</a:t>
            </a:r>
            <a:r>
              <a:rPr spc="-150" dirty="0"/>
              <a:t> </a:t>
            </a:r>
            <a:r>
              <a:rPr spc="-185" dirty="0"/>
              <a:t>(</a:t>
            </a:r>
            <a:r>
              <a:rPr i="1" spc="-185" dirty="0">
                <a:latin typeface="Verdana"/>
                <a:cs typeface="Verdana"/>
              </a:rPr>
              <a:t>mie,</a:t>
            </a:r>
            <a:r>
              <a:rPr i="1" spc="-135" dirty="0">
                <a:latin typeface="Verdana"/>
                <a:cs typeface="Verdana"/>
              </a:rPr>
              <a:t> </a:t>
            </a:r>
            <a:r>
              <a:rPr i="1" spc="-150" dirty="0">
                <a:latin typeface="Verdana"/>
                <a:cs typeface="Verdana"/>
              </a:rPr>
              <a:t>mip)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283577" y="1819275"/>
          <a:ext cx="4575175" cy="4121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R="660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6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Software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MSIE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 Timer 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54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 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7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MTIE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Timer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8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UEIE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64769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9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731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Supervisor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493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667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External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12-15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R="7429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i="1" dirty="0"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332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≥16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239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LIE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413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Local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Enable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338564" y="5965647"/>
            <a:ext cx="4794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mie</a:t>
            </a:r>
            <a:r>
              <a:rPr sz="1100" i="1" spc="-1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0241" y="1264665"/>
            <a:ext cx="59169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i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sets</a:t>
            </a:r>
            <a:r>
              <a:rPr sz="185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Base</a:t>
            </a:r>
            <a:r>
              <a:rPr sz="185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vector</a:t>
            </a:r>
            <a:r>
              <a:rPr sz="185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85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85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3752469"/>
            <a:ext cx="6604634" cy="155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7200">
              <a:lnSpc>
                <a:spcPts val="2155"/>
              </a:lnSpc>
              <a:spcBef>
                <a:spcPts val="95"/>
              </a:spcBef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mtvec.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Mode</a:t>
            </a:r>
            <a:r>
              <a:rPr sz="185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=</a:t>
            </a:r>
            <a:r>
              <a:rPr sz="185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Direct</a:t>
            </a:r>
            <a:endParaRPr sz="185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All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trap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i="1" spc="5" dirty="0">
                <a:solidFill>
                  <a:srgbClr val="797979"/>
                </a:solidFill>
                <a:latin typeface="Calibri"/>
                <a:cs typeface="Calibri"/>
              </a:rPr>
              <a:t>mtvec.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Base</a:t>
            </a:r>
            <a:endParaRPr sz="1650">
              <a:latin typeface="Calibri"/>
              <a:cs typeface="Calibri"/>
            </a:endParaRPr>
          </a:p>
          <a:p>
            <a:pPr marL="1002665" lvl="1" indent="-381635">
              <a:lnSpc>
                <a:spcPts val="194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Software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must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i="1" spc="5" dirty="0">
                <a:solidFill>
                  <a:srgbClr val="797979"/>
                </a:solidFill>
                <a:latin typeface="Calibri"/>
                <a:cs typeface="Calibri"/>
              </a:rPr>
              <a:t>mcause</a:t>
            </a:r>
            <a:r>
              <a:rPr sz="1650" i="1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CSR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and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react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accordingly</a:t>
            </a:r>
            <a:endParaRPr sz="1650">
              <a:latin typeface="Calibri"/>
              <a:cs typeface="Calibri"/>
            </a:endParaRPr>
          </a:p>
          <a:p>
            <a:pPr marL="469265" indent="-457200">
              <a:lnSpc>
                <a:spcPts val="2130"/>
              </a:lnSpc>
              <a:buSzPct val="10270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850" b="1" i="1" spc="-5" dirty="0">
                <a:solidFill>
                  <a:srgbClr val="3B3B3B"/>
                </a:solidFill>
                <a:latin typeface="Calibri"/>
                <a:cs typeface="Calibri"/>
              </a:rPr>
              <a:t>mtvec</a:t>
            </a:r>
            <a:r>
              <a:rPr sz="1850" b="1" spc="-5" dirty="0">
                <a:solidFill>
                  <a:srgbClr val="3B3B3B"/>
                </a:solidFill>
                <a:latin typeface="Calibri"/>
                <a:cs typeface="Calibri"/>
              </a:rPr>
              <a:t>.Vectored</a:t>
            </a:r>
            <a:endParaRPr sz="1850">
              <a:latin typeface="Calibri"/>
              <a:cs typeface="Calibri"/>
            </a:endParaRPr>
          </a:p>
          <a:p>
            <a:pPr marL="1002665" lvl="1" indent="-381635">
              <a:lnSpc>
                <a:spcPts val="1905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Interrupts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trap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to the</a:t>
            </a:r>
            <a:r>
              <a:rPr sz="165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r>
              <a:rPr sz="165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i="1" spc="5" dirty="0">
                <a:solidFill>
                  <a:srgbClr val="797979"/>
                </a:solidFill>
                <a:latin typeface="Calibri"/>
                <a:cs typeface="Calibri"/>
              </a:rPr>
              <a:t>mtvec.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Base</a:t>
            </a:r>
            <a:r>
              <a:rPr sz="165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+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(4*</a:t>
            </a:r>
            <a:r>
              <a:rPr sz="1650" i="1" dirty="0">
                <a:solidFill>
                  <a:srgbClr val="797979"/>
                </a:solidFill>
                <a:latin typeface="Calibri"/>
                <a:cs typeface="Calibri"/>
              </a:rPr>
              <a:t>mcause.ExCode)</a:t>
            </a:r>
            <a:endParaRPr sz="1650">
              <a:latin typeface="Calibri"/>
              <a:cs typeface="Calibri"/>
            </a:endParaRPr>
          </a:p>
          <a:p>
            <a:pPr marL="1002665" lvl="1" indent="-381635">
              <a:lnSpc>
                <a:spcPts val="1970"/>
              </a:lnSpc>
              <a:buSzPct val="103030"/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Eliminates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65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need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to</a:t>
            </a:r>
            <a:r>
              <a:rPr sz="165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read</a:t>
            </a:r>
            <a:r>
              <a:rPr sz="165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mcause</a:t>
            </a:r>
            <a:r>
              <a:rPr sz="165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for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797979"/>
                </a:solidFill>
                <a:latin typeface="Calibri"/>
                <a:cs typeface="Calibri"/>
              </a:rPr>
              <a:t>asynchronous</a:t>
            </a:r>
            <a:r>
              <a:rPr sz="165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650" spc="5" dirty="0">
                <a:solidFill>
                  <a:srgbClr val="797979"/>
                </a:solidFill>
                <a:latin typeface="Calibri"/>
                <a:cs typeface="Calibri"/>
              </a:rPr>
              <a:t>exceptions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9030" y="407889"/>
            <a:ext cx="806248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M</a:t>
            </a:r>
            <a:r>
              <a:rPr spc="-55" dirty="0"/>
              <a:t>a</a:t>
            </a:r>
            <a:r>
              <a:rPr spc="-20" dirty="0"/>
              <a:t>c</a:t>
            </a:r>
            <a:r>
              <a:rPr spc="-35" dirty="0"/>
              <a:t>h</a:t>
            </a:r>
            <a:r>
              <a:rPr spc="-75" dirty="0"/>
              <a:t>ine</a:t>
            </a:r>
            <a:r>
              <a:rPr spc="-155" dirty="0"/>
              <a:t> T</a:t>
            </a:r>
            <a:r>
              <a:rPr spc="-120" dirty="0"/>
              <a:t>r</a:t>
            </a:r>
            <a:r>
              <a:rPr spc="-170" dirty="0"/>
              <a:t>a</a:t>
            </a:r>
            <a:r>
              <a:rPr spc="-25" dirty="0"/>
              <a:t>p</a:t>
            </a:r>
            <a:r>
              <a:rPr spc="-150" dirty="0"/>
              <a:t> </a:t>
            </a:r>
            <a:r>
              <a:rPr spc="-65" dirty="0"/>
              <a:t>V</a:t>
            </a:r>
            <a:r>
              <a:rPr spc="-70" dirty="0"/>
              <a:t>ector</a:t>
            </a:r>
            <a:r>
              <a:rPr spc="-150" dirty="0"/>
              <a:t> </a:t>
            </a:r>
            <a:r>
              <a:rPr spc="-75" dirty="0"/>
              <a:t>C</a:t>
            </a:r>
            <a:r>
              <a:rPr spc="-70" dirty="0"/>
              <a:t>S</a:t>
            </a:r>
            <a:r>
              <a:rPr spc="-114" dirty="0"/>
              <a:t>R</a:t>
            </a:r>
            <a:r>
              <a:rPr spc="-165" dirty="0"/>
              <a:t> </a:t>
            </a:r>
            <a:r>
              <a:rPr spc="-445" dirty="0"/>
              <a:t>(</a:t>
            </a:r>
            <a:r>
              <a:rPr i="1" spc="-120" dirty="0">
                <a:latin typeface="Verdana"/>
                <a:cs typeface="Verdana"/>
              </a:rPr>
              <a:t>mtvec)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98955" y="2203830"/>
          <a:ext cx="4709160" cy="119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9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3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702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Field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43180" marB="0">
                    <a:solidFill>
                      <a:srgbClr val="7979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[XLEN-1:6]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Machine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Trap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Vector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Base</a:t>
                      </a:r>
                      <a:r>
                        <a:rPr sz="1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Address.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51435" algn="ctr">
                        <a:lnSpc>
                          <a:spcPct val="100000"/>
                        </a:lnSpc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64-byte</a:t>
                      </a:r>
                      <a:r>
                        <a:rPr sz="12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R="5016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[1:0]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Mode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20140" marR="147955" indent="-91186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MODE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Sets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2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interrupt</a:t>
                      </a:r>
                      <a:r>
                        <a:rPr sz="12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processing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mode.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353180" y="3490976"/>
            <a:ext cx="6146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mtvec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</a:t>
            </a:r>
            <a:r>
              <a:rPr sz="1100" i="1" dirty="0">
                <a:solidFill>
                  <a:srgbClr val="C53927"/>
                </a:solidFill>
                <a:latin typeface="Calibri"/>
                <a:cs typeface="Calibri"/>
              </a:rPr>
              <a:t>SR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564503" y="2203830"/>
          <a:ext cx="5394325" cy="1957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3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84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500">
                <a:tc gridSpan="3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mtvec</a:t>
                      </a:r>
                      <a:r>
                        <a:rPr sz="14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solidFill>
                      <a:srgbClr val="7979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970"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Value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797979"/>
                      </a:solidFill>
                      <a:prstDash val="solid"/>
                    </a:lnL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31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Name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574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Description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797979"/>
                      </a:solidFill>
                      <a:prstDash val="solid"/>
                    </a:lnR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62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Direct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Exceptions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set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 mtvec.BASE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247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0x1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1949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Vectored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lstStyle/>
                    <a:p>
                      <a:pPr marL="247650" marR="31623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Asynchronous interrupts set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pc to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mtvec.BASE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(4×mcause.EXCCODE) </a:t>
                      </a:r>
                      <a:r>
                        <a:rPr sz="1200" spc="-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4-Byte</a:t>
                      </a:r>
                      <a:r>
                        <a:rPr sz="12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alignment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393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sz="1200" spc="-3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0x01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797979"/>
                      </a:solidFill>
                      <a:prstDash val="solid"/>
                    </a:lnL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Reserved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R w="12700">
                      <a:solidFill>
                        <a:srgbClr val="797979"/>
                      </a:solidFill>
                      <a:prstDash val="solid"/>
                    </a:lnR>
                    <a:lnT w="12700">
                      <a:solidFill>
                        <a:srgbClr val="797979"/>
                      </a:solidFill>
                      <a:prstDash val="solid"/>
                    </a:lnT>
                    <a:lnB w="12700">
                      <a:solidFill>
                        <a:srgbClr val="79797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171" y="1579085"/>
            <a:ext cx="5952594" cy="202170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On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entry,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will</a:t>
            </a:r>
            <a:endParaRPr lang="en-US" sz="20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z="1800" spc="-5" dirty="0">
                <a:solidFill>
                  <a:srgbClr val="797979"/>
                </a:solidFill>
                <a:latin typeface="Calibri"/>
                <a:cs typeface="Calibri"/>
              </a:rPr>
              <a:t>Save</a:t>
            </a:r>
            <a:r>
              <a:rPr lang="en-US"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797979"/>
                </a:solidFill>
                <a:latin typeface="Calibri"/>
                <a:cs typeface="Calibri"/>
              </a:rPr>
              <a:t>current</a:t>
            </a:r>
            <a:r>
              <a:rPr lang="en-US"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800" spc="-5" dirty="0">
                <a:solidFill>
                  <a:srgbClr val="797979"/>
                </a:solidFill>
                <a:latin typeface="Calibri"/>
                <a:cs typeface="Calibri"/>
              </a:rPr>
              <a:t>state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lang="en-US" spc="-5" dirty="0">
                <a:solidFill>
                  <a:srgbClr val="797979"/>
                </a:solidFill>
                <a:latin typeface="Calibri"/>
                <a:cs typeface="Calibri"/>
              </a:rPr>
              <a:t>PC is Copied to Machine Exception Program Counter</a:t>
            </a: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    </a:t>
            </a:r>
            <a:r>
              <a:rPr lang="en-US" spc="-5" dirty="0">
                <a:solidFill>
                  <a:srgbClr val="797979"/>
                </a:solidFill>
                <a:latin typeface="Calibri"/>
                <a:cs typeface="Calibri"/>
              </a:rPr>
              <a:t>Privilege mode is Copied to M Status Prev. Priv. Mode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spcBef>
                <a:spcPts val="415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    </a:t>
            </a:r>
            <a:r>
              <a:rPr lang="en-US" spc="-5" dirty="0">
                <a:solidFill>
                  <a:srgbClr val="797979"/>
                </a:solidFill>
                <a:latin typeface="Calibri"/>
                <a:cs typeface="Calibri"/>
              </a:rPr>
              <a:t>Int. EN is Copied to Machine Status Previous Int. EN</a:t>
            </a:r>
            <a:endParaRPr lang="en-US" sz="1800" dirty="0">
              <a:latin typeface="Calibri"/>
              <a:cs typeface="Calibri"/>
            </a:endParaRPr>
          </a:p>
          <a:p>
            <a:pPr marL="621665">
              <a:lnSpc>
                <a:spcPct val="100000"/>
              </a:lnSpc>
              <a:spcBef>
                <a:spcPts val="415"/>
              </a:spcBef>
              <a:tabLst>
                <a:tab pos="1002665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8107" y="4377626"/>
            <a:ext cx="717814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sz="1800" dirty="0">
                <a:solidFill>
                  <a:srgbClr val="797979"/>
                </a:solidFill>
                <a:latin typeface="Arial MT"/>
                <a:cs typeface="Arial MT"/>
              </a:rPr>
              <a:t>–	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Then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set</a:t>
            </a:r>
            <a:r>
              <a:rPr sz="18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PC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=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i="1" dirty="0" err="1">
                <a:solidFill>
                  <a:srgbClr val="797979"/>
                </a:solidFill>
                <a:latin typeface="Calibri"/>
                <a:cs typeface="Calibri"/>
              </a:rPr>
              <a:t>mtvec</a:t>
            </a:r>
            <a:r>
              <a:rPr lang="en-US" sz="1800" i="1" dirty="0">
                <a:solidFill>
                  <a:srgbClr val="797979"/>
                </a:solidFill>
                <a:latin typeface="Calibri"/>
                <a:cs typeface="Calibri"/>
              </a:rPr>
              <a:t> (address)</a:t>
            </a:r>
            <a:r>
              <a:rPr sz="1800" i="1" dirty="0">
                <a:solidFill>
                  <a:srgbClr val="797979"/>
                </a:solidFill>
                <a:latin typeface="Calibri"/>
                <a:cs typeface="Calibri"/>
              </a:rPr>
              <a:t>,</a:t>
            </a:r>
            <a:r>
              <a:rPr sz="1800" i="1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797979"/>
                </a:solidFill>
                <a:latin typeface="Calibri"/>
                <a:cs typeface="Calibri"/>
              </a:rPr>
              <a:t>mstatus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.MIE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=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0</a:t>
            </a:r>
            <a:r>
              <a:rPr lang="en-US" dirty="0">
                <a:solidFill>
                  <a:srgbClr val="797979"/>
                </a:solidFill>
                <a:latin typeface="Calibri"/>
                <a:cs typeface="Calibri"/>
              </a:rPr>
              <a:t>(to disable Interrupt)</a:t>
            </a:r>
          </a:p>
          <a:p>
            <a:pPr marL="621665">
              <a:lnSpc>
                <a:spcPct val="100000"/>
              </a:lnSpc>
              <a:spcBef>
                <a:spcPts val="100"/>
              </a:spcBef>
              <a:tabLst>
                <a:tab pos="1002665" algn="l"/>
              </a:tabLst>
            </a:pPr>
            <a:r>
              <a:rPr lang="en-US" sz="1800" dirty="0">
                <a:solidFill>
                  <a:srgbClr val="797979"/>
                </a:solidFill>
                <a:latin typeface="Arial MT"/>
                <a:cs typeface="Arial MT"/>
              </a:rPr>
              <a:t>–	At this Point we are in Trap Handler</a:t>
            </a:r>
            <a:endParaRPr sz="1800" dirty="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MRET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instruction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restores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state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79182"/>
            <a:ext cx="5870041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95" dirty="0"/>
              <a:t>Trap</a:t>
            </a:r>
            <a:r>
              <a:rPr sz="3600" spc="-130" dirty="0"/>
              <a:t> </a:t>
            </a:r>
            <a:r>
              <a:rPr sz="3600" spc="-65" dirty="0"/>
              <a:t>H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75" dirty="0"/>
              <a:t>dler</a:t>
            </a:r>
            <a:r>
              <a:rPr sz="3600" spc="-114" dirty="0"/>
              <a:t> </a:t>
            </a:r>
            <a:r>
              <a:rPr sz="3600" spc="-450" dirty="0"/>
              <a:t>–</a:t>
            </a:r>
            <a:r>
              <a:rPr sz="3600" spc="-125" dirty="0"/>
              <a:t> </a:t>
            </a:r>
            <a:r>
              <a:rPr sz="3600" spc="-40" dirty="0"/>
              <a:t>Ent</a:t>
            </a:r>
            <a:r>
              <a:rPr sz="3600" spc="-125" dirty="0"/>
              <a:t>ry</a:t>
            </a:r>
            <a:r>
              <a:rPr sz="3600" spc="-145" dirty="0"/>
              <a:t> </a:t>
            </a:r>
            <a:r>
              <a:rPr sz="3600" spc="-70" dirty="0"/>
              <a:t>a</a:t>
            </a:r>
            <a:r>
              <a:rPr sz="3600" spc="-85" dirty="0"/>
              <a:t>n</a:t>
            </a:r>
            <a:r>
              <a:rPr sz="3600" spc="-10" dirty="0"/>
              <a:t>d</a:t>
            </a:r>
            <a:r>
              <a:rPr sz="3600" spc="-110" dirty="0"/>
              <a:t> </a:t>
            </a:r>
            <a:r>
              <a:rPr sz="3600" spc="-75" dirty="0"/>
              <a:t>Exit</a:t>
            </a:r>
            <a:endParaRPr sz="3600" dirty="0"/>
          </a:p>
        </p:txBody>
      </p:sp>
      <p:sp>
        <p:nvSpPr>
          <p:cNvPr id="5" name="object 5"/>
          <p:cNvSpPr txBox="1"/>
          <p:nvPr/>
        </p:nvSpPr>
        <p:spPr>
          <a:xfrm>
            <a:off x="6459092" y="1839214"/>
            <a:ext cx="4610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2400" spc="-5" dirty="0">
                <a:latin typeface="Calibri"/>
                <a:cs typeface="Calibri"/>
              </a:rPr>
              <a:t>Typical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handler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software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763141"/>
              </p:ext>
            </p:extLst>
          </p:nvPr>
        </p:nvGraphicFramePr>
        <p:xfrm>
          <a:off x="88726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43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894050"/>
              </p:ext>
            </p:extLst>
          </p:nvPr>
        </p:nvGraphicFramePr>
        <p:xfrm>
          <a:off x="3500925" y="3502420"/>
          <a:ext cx="1121410" cy="8336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5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2232956" y="3740164"/>
            <a:ext cx="1056640" cy="384175"/>
            <a:chOff x="2883407" y="3070860"/>
            <a:chExt cx="1056640" cy="384175"/>
          </a:xfrm>
        </p:grpSpPr>
        <p:sp>
          <p:nvSpPr>
            <p:cNvPr id="9" name="object 9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851153" y="0"/>
                  </a:moveTo>
                  <a:lnTo>
                    <a:pt x="851153" y="89535"/>
                  </a:lnTo>
                  <a:lnTo>
                    <a:pt x="0" y="89535"/>
                  </a:lnTo>
                  <a:lnTo>
                    <a:pt x="0" y="268605"/>
                  </a:lnTo>
                  <a:lnTo>
                    <a:pt x="851153" y="268605"/>
                  </a:lnTo>
                  <a:lnTo>
                    <a:pt x="851153" y="358139"/>
                  </a:lnTo>
                  <a:lnTo>
                    <a:pt x="1030224" y="179070"/>
                  </a:lnTo>
                  <a:lnTo>
                    <a:pt x="851153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6361" y="3083814"/>
              <a:ext cx="1030605" cy="358140"/>
            </a:xfrm>
            <a:custGeom>
              <a:avLst/>
              <a:gdLst/>
              <a:ahLst/>
              <a:cxnLst/>
              <a:rect l="l" t="t" r="r" b="b"/>
              <a:pathLst>
                <a:path w="1030604" h="358139">
                  <a:moveTo>
                    <a:pt x="0" y="89535"/>
                  </a:moveTo>
                  <a:lnTo>
                    <a:pt x="851153" y="89535"/>
                  </a:lnTo>
                  <a:lnTo>
                    <a:pt x="851153" y="0"/>
                  </a:lnTo>
                  <a:lnTo>
                    <a:pt x="1030224" y="179070"/>
                  </a:lnTo>
                  <a:lnTo>
                    <a:pt x="851153" y="358139"/>
                  </a:lnTo>
                  <a:lnTo>
                    <a:pt x="851153" y="268605"/>
                  </a:lnTo>
                  <a:lnTo>
                    <a:pt x="0" y="268605"/>
                  </a:lnTo>
                  <a:lnTo>
                    <a:pt x="0" y="8953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3531" y="2958083"/>
            <a:ext cx="4175760" cy="193865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367665">
              <a:lnSpc>
                <a:spcPts val="1430"/>
              </a:lnSpc>
              <a:spcBef>
                <a:spcPts val="240"/>
              </a:spcBef>
            </a:pPr>
            <a:r>
              <a:rPr sz="1200" spc="-5" dirty="0">
                <a:latin typeface="Courier New"/>
                <a:cs typeface="Courier New"/>
              </a:rPr>
              <a:t>Push</a:t>
            </a:r>
            <a:r>
              <a:rPr sz="1200" spc="-3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1780539">
              <a:lnSpc>
                <a:spcPct val="100000"/>
              </a:lnSpc>
            </a:pPr>
            <a:r>
              <a:rPr sz="1200" spc="-5" dirty="0">
                <a:latin typeface="Courier New"/>
                <a:cs typeface="Courier New"/>
              </a:rPr>
              <a:t>interrupt </a:t>
            </a:r>
            <a:r>
              <a:rPr sz="1200" dirty="0">
                <a:latin typeface="Courier New"/>
                <a:cs typeface="Courier New"/>
              </a:rPr>
              <a:t>= </a:t>
            </a:r>
            <a:r>
              <a:rPr sz="1200" spc="-5" dirty="0">
                <a:latin typeface="Courier New"/>
                <a:cs typeface="Courier New"/>
              </a:rPr>
              <a:t>mcause.msb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if</a:t>
            </a:r>
            <a:r>
              <a:rPr sz="120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interrupt</a:t>
            </a:r>
            <a:endParaRPr sz="1200">
              <a:latin typeface="Courier New"/>
              <a:cs typeface="Courier New"/>
            </a:endParaRPr>
          </a:p>
          <a:p>
            <a:pPr marL="367665" marR="762000" indent="184150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branch </a:t>
            </a:r>
            <a:r>
              <a:rPr sz="1200" dirty="0">
                <a:latin typeface="Courier New"/>
                <a:cs typeface="Courier New"/>
              </a:rPr>
              <a:t>isr_handler[mcause.code] </a:t>
            </a:r>
            <a:r>
              <a:rPr sz="1200" spc="-7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else</a:t>
            </a:r>
            <a:endParaRPr sz="1200">
              <a:latin typeface="Courier New"/>
              <a:cs typeface="Courier New"/>
            </a:endParaRPr>
          </a:p>
          <a:p>
            <a:pPr marL="552450">
              <a:lnSpc>
                <a:spcPts val="1430"/>
              </a:lnSpc>
            </a:pPr>
            <a:r>
              <a:rPr sz="1200" spc="-5" dirty="0">
                <a:latin typeface="Courier New"/>
                <a:cs typeface="Courier New"/>
              </a:rPr>
              <a:t>branch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exception_handler[mcause.code]</a:t>
            </a:r>
            <a:endParaRPr sz="1200">
              <a:latin typeface="Courier New"/>
              <a:cs typeface="Courier New"/>
            </a:endParaRPr>
          </a:p>
          <a:p>
            <a:pPr marL="367665">
              <a:lnSpc>
                <a:spcPts val="1430"/>
              </a:lnSpc>
            </a:pPr>
            <a:r>
              <a:rPr sz="1200" dirty="0">
                <a:latin typeface="Courier New"/>
                <a:cs typeface="Courier New"/>
              </a:rPr>
              <a:t>…</a:t>
            </a:r>
            <a:endParaRPr sz="1200">
              <a:latin typeface="Courier New"/>
              <a:cs typeface="Courier New"/>
            </a:endParaRPr>
          </a:p>
          <a:p>
            <a:pPr marL="367665" marR="260794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latin typeface="Courier New"/>
                <a:cs typeface="Courier New"/>
              </a:rPr>
              <a:t>Pop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Registers </a:t>
            </a:r>
            <a:r>
              <a:rPr sz="1200" spc="-705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MRET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46160" y="4959477"/>
            <a:ext cx="17303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Interrupt</a:t>
            </a:r>
            <a:r>
              <a:rPr sz="1100" i="1" spc="-4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handler</a:t>
            </a:r>
            <a:r>
              <a:rPr sz="1100" i="1" spc="-20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pseudo</a:t>
            </a:r>
            <a:r>
              <a:rPr sz="1100" i="1" spc="-15" dirty="0">
                <a:solidFill>
                  <a:srgbClr val="C53927"/>
                </a:solidFill>
                <a:latin typeface="Calibri"/>
                <a:cs typeface="Calibri"/>
              </a:rPr>
              <a:t> </a:t>
            </a:r>
            <a:r>
              <a:rPr sz="1100" i="1" spc="-5" dirty="0">
                <a:solidFill>
                  <a:srgbClr val="C53927"/>
                </a:solidFill>
                <a:latin typeface="Calibri"/>
                <a:cs typeface="Calibri"/>
              </a:rPr>
              <a:t>code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3490" y="1025251"/>
            <a:ext cx="2297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mtevc.MODE</a:t>
            </a:r>
            <a:r>
              <a:rPr sz="2000" b="1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=</a:t>
            </a:r>
            <a:r>
              <a:rPr sz="2000" b="1" spc="-3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00000"/>
                </a:solidFill>
                <a:latin typeface="Calibri"/>
                <a:cs typeface="Calibri"/>
              </a:rPr>
              <a:t>Direct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443756"/>
              </p:ext>
            </p:extLst>
          </p:nvPr>
        </p:nvGraphicFramePr>
        <p:xfrm>
          <a:off x="887265" y="5882907"/>
          <a:ext cx="762000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Priv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6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MIE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1801665" y="6120651"/>
            <a:ext cx="1487805" cy="384175"/>
            <a:chOff x="2452116" y="5451347"/>
            <a:chExt cx="1487805" cy="384175"/>
          </a:xfrm>
        </p:grpSpPr>
        <p:sp>
          <p:nvSpPr>
            <p:cNvPr id="16" name="object 16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79069" y="0"/>
                  </a:moveTo>
                  <a:lnTo>
                    <a:pt x="0" y="179070"/>
                  </a:lnTo>
                  <a:lnTo>
                    <a:pt x="179069" y="358140"/>
                  </a:lnTo>
                  <a:lnTo>
                    <a:pt x="179069" y="268605"/>
                  </a:lnTo>
                  <a:lnTo>
                    <a:pt x="1461516" y="268605"/>
                  </a:lnTo>
                  <a:lnTo>
                    <a:pt x="1461516" y="89535"/>
                  </a:lnTo>
                  <a:lnTo>
                    <a:pt x="179069" y="89535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465070" y="5464301"/>
              <a:ext cx="1461770" cy="358140"/>
            </a:xfrm>
            <a:custGeom>
              <a:avLst/>
              <a:gdLst/>
              <a:ahLst/>
              <a:cxnLst/>
              <a:rect l="l" t="t" r="r" b="b"/>
              <a:pathLst>
                <a:path w="1461770" h="358139">
                  <a:moveTo>
                    <a:pt x="1461516" y="268605"/>
                  </a:moveTo>
                  <a:lnTo>
                    <a:pt x="179069" y="268605"/>
                  </a:lnTo>
                  <a:lnTo>
                    <a:pt x="179069" y="358140"/>
                  </a:lnTo>
                  <a:lnTo>
                    <a:pt x="0" y="179070"/>
                  </a:lnTo>
                  <a:lnTo>
                    <a:pt x="179069" y="0"/>
                  </a:lnTo>
                  <a:lnTo>
                    <a:pt x="179069" y="89535"/>
                  </a:lnTo>
                  <a:lnTo>
                    <a:pt x="1461516" y="89535"/>
                  </a:lnTo>
                  <a:lnTo>
                    <a:pt x="1461516" y="268605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345308"/>
              </p:ext>
            </p:extLst>
          </p:nvPr>
        </p:nvGraphicFramePr>
        <p:xfrm>
          <a:off x="3500925" y="5882907"/>
          <a:ext cx="1123315" cy="8336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33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MEPC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206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100" b="1" i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100" b="1" spc="-5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MPP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050" b="1" i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mstatus.</a:t>
                      </a:r>
                      <a:r>
                        <a:rPr sz="1050" b="1" dirty="0">
                          <a:solidFill>
                            <a:srgbClr val="313A44"/>
                          </a:solidFill>
                          <a:latin typeface="Arial"/>
                          <a:cs typeface="Arial"/>
                        </a:rPr>
                        <a:t>MPIE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55244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88</a:t>
            </a:fld>
            <a:endParaRPr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379CC3-7E41-EE71-4E8F-07FCAAA79AEF}"/>
              </a:ext>
            </a:extLst>
          </p:cNvPr>
          <p:cNvCxnSpPr/>
          <p:nvPr/>
        </p:nvCxnSpPr>
        <p:spPr>
          <a:xfrm flipH="1">
            <a:off x="8502977" y="2498103"/>
            <a:ext cx="556182" cy="45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E3B0FA9-2850-7411-950C-F9EC960C39E6}"/>
              </a:ext>
            </a:extLst>
          </p:cNvPr>
          <p:cNvSpPr txBox="1"/>
          <p:nvPr/>
        </p:nvSpPr>
        <p:spPr>
          <a:xfrm>
            <a:off x="8578707" y="2200439"/>
            <a:ext cx="96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B0239B-816D-0D6B-DBA1-65C91A391B29}"/>
              </a:ext>
            </a:extLst>
          </p:cNvPr>
          <p:cNvCxnSpPr/>
          <p:nvPr/>
        </p:nvCxnSpPr>
        <p:spPr>
          <a:xfrm flipH="1">
            <a:off x="9134573" y="2799761"/>
            <a:ext cx="885490" cy="49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819F9E-E3C0-2D70-6D0D-70FAFC589C00}"/>
              </a:ext>
            </a:extLst>
          </p:cNvPr>
          <p:cNvSpPr txBox="1"/>
          <p:nvPr/>
        </p:nvSpPr>
        <p:spPr>
          <a:xfrm>
            <a:off x="9615341" y="2498103"/>
            <a:ext cx="22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type of Int.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0B2641-0633-C893-6903-A05873C97F09}"/>
              </a:ext>
            </a:extLst>
          </p:cNvPr>
          <p:cNvCxnSpPr/>
          <p:nvPr/>
        </p:nvCxnSpPr>
        <p:spPr>
          <a:xfrm flipH="1" flipV="1">
            <a:off x="7426247" y="4779390"/>
            <a:ext cx="501695" cy="518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DF1666-20F7-0C50-230E-C8F959B202EF}"/>
              </a:ext>
            </a:extLst>
          </p:cNvPr>
          <p:cNvSpPr txBox="1"/>
          <p:nvPr/>
        </p:nvSpPr>
        <p:spPr>
          <a:xfrm>
            <a:off x="8022210" y="5297864"/>
            <a:ext cx="317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Return and Unstacking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78408" y="1735835"/>
            <a:ext cx="308483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111760" rIns="0" bIns="0" rtlCol="0">
            <a:spAutoFit/>
          </a:bodyPr>
          <a:lstStyle/>
          <a:p>
            <a:pPr marL="153035">
              <a:lnSpc>
                <a:spcPts val="1175"/>
              </a:lnSpc>
              <a:spcBef>
                <a:spcPts val="8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.align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2</a:t>
            </a:r>
            <a:endParaRPr sz="1000" dirty="0">
              <a:latin typeface="Courier New"/>
              <a:cs typeface="Courier New"/>
            </a:endParaRPr>
          </a:p>
          <a:p>
            <a:pPr marL="635" marR="1551940" indent="152400">
              <a:lnSpc>
                <a:spcPts val="1180"/>
              </a:lnSpc>
              <a:spcBef>
                <a:spcPts val="3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.global</a:t>
            </a:r>
            <a:r>
              <a:rPr sz="1000" spc="-5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trap_entry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trap_entry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: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1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sp,</a:t>
            </a:r>
            <a:r>
              <a:rPr sz="1000" spc="-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-16*REGBYTES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000" dirty="0">
              <a:latin typeface="Courier New"/>
              <a:cs typeface="Courier New"/>
            </a:endParaRPr>
          </a:p>
          <a:p>
            <a:pPr marL="153035" marR="789940">
              <a:lnSpc>
                <a:spcPct val="97500"/>
              </a:lnSpc>
              <a:tabLst>
                <a:tab pos="991235" algn="l"/>
              </a:tabLst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//store ABI Caller Registers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 </a:t>
            </a:r>
            <a:r>
              <a:rPr sz="100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1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45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9423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STORE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 marL="153035" marR="1323340">
              <a:lnSpc>
                <a:spcPts val="1140"/>
              </a:lnSpc>
              <a:spcBef>
                <a:spcPts val="98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//call C Code Handler </a:t>
            </a:r>
            <a:r>
              <a:rPr sz="1000" spc="-59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call</a:t>
            </a:r>
            <a:r>
              <a:rPr sz="1000" spc="-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handle_trap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 dirty="0">
              <a:latin typeface="Courier New"/>
              <a:cs typeface="Courier New"/>
            </a:endParaRPr>
          </a:p>
          <a:p>
            <a:pPr marL="153035">
              <a:lnSpc>
                <a:spcPts val="119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//restore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ABI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Caller</a:t>
            </a:r>
            <a:r>
              <a:rPr sz="1000" spc="-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Registers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70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1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x1,	0*REGBYTES(sp)</a:t>
            </a:r>
            <a:endParaRPr sz="1000" dirty="0">
              <a:latin typeface="Courier New"/>
              <a:cs typeface="Courier New"/>
            </a:endParaRPr>
          </a:p>
          <a:p>
            <a:pPr marL="153035">
              <a:lnSpc>
                <a:spcPts val="1165"/>
              </a:lnSpc>
              <a:tabLst>
                <a:tab pos="915035" algn="l"/>
              </a:tabLst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5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x5,	2*REGBYTES(sp)</a:t>
            </a:r>
            <a:endParaRPr sz="1000" dirty="0">
              <a:latin typeface="Courier New"/>
              <a:cs typeface="Courier New"/>
            </a:endParaRPr>
          </a:p>
          <a:p>
            <a:pPr marL="915035">
              <a:lnSpc>
                <a:spcPts val="1160"/>
              </a:lnSpc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…</a:t>
            </a:r>
            <a:endParaRPr sz="1000" dirty="0">
              <a:latin typeface="Courier New"/>
              <a:cs typeface="Courier New"/>
            </a:endParaRPr>
          </a:p>
          <a:p>
            <a:pPr marL="153035" marR="1018540">
              <a:lnSpc>
                <a:spcPts val="1160"/>
              </a:lnSpc>
              <a:spcBef>
                <a:spcPts val="5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 x30, 14*REGBYTES(sp)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LOAD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x31,</a:t>
            </a:r>
            <a:r>
              <a:rPr sz="1000" spc="-2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15*REGBYTES(sp)</a:t>
            </a:r>
            <a:endParaRPr sz="1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 dirty="0">
              <a:latin typeface="Courier New"/>
              <a:cs typeface="Courier New"/>
            </a:endParaRPr>
          </a:p>
          <a:p>
            <a:pPr marL="153035" marR="1094740">
              <a:lnSpc>
                <a:spcPts val="1150"/>
              </a:lnSpc>
              <a:spcBef>
                <a:spcPts val="880"/>
              </a:spcBef>
            </a:pP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addi sp, sp, 16*REGBYTES </a:t>
            </a:r>
            <a:r>
              <a:rPr sz="1000" spc="-59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mret</a:t>
            </a:r>
            <a:endParaRPr sz="1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64820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85" dirty="0"/>
              <a:t>Ha</a:t>
            </a:r>
            <a:r>
              <a:rPr spc="-90" dirty="0"/>
              <a:t>n</a:t>
            </a:r>
            <a:r>
              <a:rPr spc="-80" dirty="0"/>
              <a:t>d</a:t>
            </a:r>
            <a:r>
              <a:rPr spc="-50" dirty="0"/>
              <a:t>l</a:t>
            </a:r>
            <a:r>
              <a:rPr spc="-120" dirty="0"/>
              <a:t>er</a:t>
            </a:r>
            <a:r>
              <a:rPr spc="-135" dirty="0"/>
              <a:t> </a:t>
            </a:r>
            <a:r>
              <a:rPr spc="-40" dirty="0"/>
              <a:t>Code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77384" y="1735835"/>
            <a:ext cx="7002780" cy="4688205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7620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90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035" marR="3413125">
              <a:lnSpc>
                <a:spcPts val="1520"/>
              </a:lnSpc>
              <a:spcBef>
                <a:spcPts val="6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 long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 read_csr(mcause); </a:t>
            </a:r>
            <a:r>
              <a:rPr sz="1000" spc="-58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if (mcause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 MCAUSE_INT)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 handler</a:t>
            </a:r>
            <a:endParaRPr sz="1000">
              <a:latin typeface="Courier New"/>
              <a:cs typeface="Courier New"/>
            </a:endParaRPr>
          </a:p>
          <a:p>
            <a:pPr marL="10674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isr_handler[mcause &amp; 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7435" marR="3794760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//branch to 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exception_handler[mcause]();</a:t>
            </a:r>
            <a:endParaRPr sz="10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19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55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trap_entry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</a:t>
            </a:r>
            <a:endParaRPr sz="1000">
              <a:latin typeface="Courier New"/>
              <a:cs typeface="Courier New"/>
            </a:endParaRPr>
          </a:p>
          <a:p>
            <a:pPr marL="229235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)&amp;trap_entry));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2050" y="982472"/>
            <a:ext cx="294322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RISC-V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 </a:t>
            </a:r>
            <a:r>
              <a:rPr sz="1600" b="1" spc="-3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Push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 Pop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register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file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4938" y="982472"/>
            <a:ext cx="6445885" cy="514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determines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cause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appropriate </a:t>
            </a:r>
            <a:r>
              <a:rPr sz="1600" b="1" spc="-3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 rot="192992">
            <a:off x="2407793" y="1772492"/>
            <a:ext cx="2557145" cy="2115185"/>
          </a:xfrm>
          <a:custGeom>
            <a:avLst/>
            <a:gdLst/>
            <a:ahLst/>
            <a:cxnLst/>
            <a:rect l="l" t="t" r="r" b="b"/>
            <a:pathLst>
              <a:path w="2557145" h="2115185">
                <a:moveTo>
                  <a:pt x="2557018" y="0"/>
                </a:moveTo>
                <a:lnTo>
                  <a:pt x="2474087" y="19177"/>
                </a:lnTo>
                <a:lnTo>
                  <a:pt x="2494292" y="43637"/>
                </a:lnTo>
                <a:lnTo>
                  <a:pt x="1400797" y="947458"/>
                </a:lnTo>
                <a:lnTo>
                  <a:pt x="834593" y="369963"/>
                </a:lnTo>
                <a:lnTo>
                  <a:pt x="843788" y="360934"/>
                </a:lnTo>
                <a:lnTo>
                  <a:pt x="857250" y="347726"/>
                </a:lnTo>
                <a:lnTo>
                  <a:pt x="776732" y="320040"/>
                </a:lnTo>
                <a:lnTo>
                  <a:pt x="802894" y="401066"/>
                </a:lnTo>
                <a:lnTo>
                  <a:pt x="825487" y="378891"/>
                </a:lnTo>
                <a:lnTo>
                  <a:pt x="1390954" y="955598"/>
                </a:lnTo>
                <a:lnTo>
                  <a:pt x="0" y="2105279"/>
                </a:lnTo>
                <a:lnTo>
                  <a:pt x="8128" y="2115058"/>
                </a:lnTo>
                <a:lnTo>
                  <a:pt x="1399882" y="964704"/>
                </a:lnTo>
                <a:lnTo>
                  <a:pt x="2517648" y="2104644"/>
                </a:lnTo>
                <a:lnTo>
                  <a:pt x="2526665" y="2095754"/>
                </a:lnTo>
                <a:lnTo>
                  <a:pt x="1409725" y="956576"/>
                </a:lnTo>
                <a:lnTo>
                  <a:pt x="2502395" y="53428"/>
                </a:lnTo>
                <a:lnTo>
                  <a:pt x="2522601" y="77851"/>
                </a:lnTo>
                <a:lnTo>
                  <a:pt x="2541295" y="35560"/>
                </a:lnTo>
                <a:lnTo>
                  <a:pt x="2557018" y="0"/>
                </a:lnTo>
                <a:close/>
              </a:path>
            </a:pathLst>
          </a:custGeom>
          <a:solidFill>
            <a:srgbClr val="4B555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89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95DB-ABBD-2276-B87B-DE144BF0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RISC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0AE8-5C03-37B9-E2D3-DF08A7DC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3 main advantages of RISC-V</a:t>
            </a:r>
          </a:p>
          <a:p>
            <a:r>
              <a:rPr lang="en-US" b="1" dirty="0">
                <a:solidFill>
                  <a:schemeClr val="accent1"/>
                </a:solidFill>
              </a:rPr>
              <a:t>Flexibility</a:t>
            </a:r>
            <a:r>
              <a:rPr lang="en-US" dirty="0"/>
              <a:t>: RISC-V offers a unique set of features that allow users to </a:t>
            </a:r>
            <a:r>
              <a:rPr lang="en-US" dirty="0">
                <a:solidFill>
                  <a:schemeClr val="accent1"/>
                </a:solidFill>
              </a:rPr>
              <a:t>customize and optimize both software and hardware </a:t>
            </a:r>
            <a:r>
              <a:rPr lang="en-US" dirty="0"/>
              <a:t>for specific use cases, resulting in faster development cycles and better design tradeoffs for performance, power and area.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Control</a:t>
            </a:r>
            <a:r>
              <a:rPr lang="en-US" dirty="0"/>
              <a:t>: This </a:t>
            </a:r>
            <a:r>
              <a:rPr lang="en-US" dirty="0">
                <a:solidFill>
                  <a:schemeClr val="accent1"/>
                </a:solidFill>
              </a:rPr>
              <a:t>open ISA provides designers and developers with greater control over their computing environments</a:t>
            </a:r>
            <a:r>
              <a:rPr lang="en-US" dirty="0"/>
              <a:t>, allowing them to fine-tune their systems without relying on third parties or incurring additional license fees associated with proprietary architectures.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Visibility</a:t>
            </a:r>
            <a:r>
              <a:rPr lang="en-US" dirty="0"/>
              <a:t>: The open-standard nature of RISC-V also means that </a:t>
            </a:r>
            <a:r>
              <a:rPr lang="en-US" dirty="0">
                <a:solidFill>
                  <a:schemeClr val="accent1"/>
                </a:solidFill>
              </a:rPr>
              <a:t>developers have more visibility into the codebase</a:t>
            </a:r>
            <a:r>
              <a:rPr lang="en-US" dirty="0"/>
              <a:t>, making it easier to understand the roadmap and identify potential security risks before they become an issue. </a:t>
            </a:r>
          </a:p>
        </p:txBody>
      </p:sp>
    </p:spTree>
    <p:extLst>
      <p:ext uri="{BB962C8B-B14F-4D97-AF65-F5344CB8AC3E}">
        <p14:creationId xmlns:p14="http://schemas.microsoft.com/office/powerpoint/2010/main" val="28163062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6622" y="1336675"/>
            <a:ext cx="50336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Pushing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Popping</a:t>
            </a:r>
            <a:r>
              <a:rPr sz="20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Registers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endParaRPr sz="20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pain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248107" y="6540402"/>
            <a:ext cx="226059" cy="175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50" b="0" i="0" kern="1200">
                <a:solidFill>
                  <a:srgbClr val="A9A9A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lang="en-US" smtClean="0"/>
              <a:pPr marL="38100">
                <a:lnSpc>
                  <a:spcPct val="100000"/>
                </a:lnSpc>
                <a:spcBef>
                  <a:spcPts val="5"/>
                </a:spcBef>
              </a:pPr>
              <a:t>90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66622" y="2353437"/>
            <a:ext cx="483298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i="1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000" b="1" i="1" spc="-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attribute</a:t>
            </a:r>
            <a:r>
              <a:rPr sz="20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was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added</a:t>
            </a:r>
            <a:r>
              <a:rPr sz="20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20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GCC </a:t>
            </a:r>
            <a:r>
              <a:rPr sz="2000" b="1" spc="-434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facilitate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interrupt handlers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written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3B3B3B"/>
                </a:solidFill>
                <a:latin typeface="Calibri"/>
                <a:cs typeface="Calibri"/>
              </a:rPr>
              <a:t>entirely</a:t>
            </a:r>
            <a:r>
              <a:rPr sz="20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0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3B3B3B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76197" y="3320034"/>
            <a:ext cx="4444365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422909" indent="-381000">
              <a:lnSpc>
                <a:spcPct val="100000"/>
              </a:lnSpc>
              <a:spcBef>
                <a:spcPts val="100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Interrupt functions only saves/restores </a:t>
            </a:r>
            <a:r>
              <a:rPr sz="1800" spc="-39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necessary</a:t>
            </a:r>
            <a:r>
              <a:rPr sz="18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registers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onto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 stack</a:t>
            </a:r>
            <a:endParaRPr sz="18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40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Align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function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on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an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8-byte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boundary</a:t>
            </a:r>
            <a:endParaRPr sz="1800">
              <a:latin typeface="Calibri"/>
              <a:cs typeface="Calibri"/>
            </a:endParaRPr>
          </a:p>
          <a:p>
            <a:pPr marL="393700" indent="-381000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393065" algn="l"/>
                <a:tab pos="393700" algn="l"/>
              </a:tabLst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Calles</a:t>
            </a:r>
            <a:r>
              <a:rPr sz="18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MRET after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popping</a:t>
            </a:r>
            <a:r>
              <a:rPr sz="18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97979"/>
                </a:solidFill>
                <a:latin typeface="Calibri"/>
                <a:cs typeface="Calibri"/>
              </a:rPr>
              <a:t>file</a:t>
            </a:r>
            <a:r>
              <a:rPr sz="18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back</a:t>
            </a:r>
            <a:endParaRPr sz="1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off</a:t>
            </a:r>
            <a:r>
              <a:rPr sz="180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8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797979"/>
                </a:solidFill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4785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Compil</a:t>
            </a:r>
            <a:r>
              <a:rPr spc="-65" dirty="0"/>
              <a:t>e</a:t>
            </a:r>
            <a:r>
              <a:rPr spc="-160" dirty="0"/>
              <a:t>r</a:t>
            </a:r>
            <a:r>
              <a:rPr spc="-145" dirty="0"/>
              <a:t> </a:t>
            </a:r>
            <a:r>
              <a:rPr spc="-180" dirty="0"/>
              <a:t>Inte</a:t>
            </a:r>
            <a:r>
              <a:rPr spc="-160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30" dirty="0"/>
              <a:t> </a:t>
            </a:r>
            <a:r>
              <a:rPr spc="-75" dirty="0"/>
              <a:t>Attr</a:t>
            </a:r>
            <a:r>
              <a:rPr spc="-55" dirty="0"/>
              <a:t>ib</a:t>
            </a:r>
            <a:r>
              <a:rPr spc="-90" dirty="0"/>
              <a:t>u</a:t>
            </a:r>
            <a:r>
              <a:rPr spc="-65" dirty="0"/>
              <a:t>te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55307" y="2129027"/>
            <a:ext cx="5325110" cy="402971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6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5" dirty="0">
                <a:latin typeface="Courier New"/>
                <a:cs typeface="Courier New"/>
              </a:rPr>
              <a:t>)</a:t>
            </a:r>
            <a:r>
              <a:rPr sz="1000" u="sng" spc="121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1000" spc="-5" dirty="0">
                <a:latin typeface="Courier New"/>
                <a:cs typeface="Courier New"/>
              </a:rPr>
              <a:t>((interrupt));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85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000" spc="-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handle_trap()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4"/>
              </a:spcBef>
            </a:pP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80"/>
              </a:spcBef>
            </a:pP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=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read_csr(mcause);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25"/>
              </a:spcBef>
            </a:pPr>
            <a:r>
              <a:rPr sz="1000" spc="-5" dirty="0">
                <a:latin typeface="Courier New"/>
                <a:cs typeface="Courier New"/>
              </a:rPr>
              <a:t>if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(mcause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MCAUSE_INT)</a:t>
            </a:r>
            <a:r>
              <a:rPr sz="1000" spc="-1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1049020">
              <a:lnSpc>
                <a:spcPts val="1400"/>
              </a:lnSpc>
              <a:spcBef>
                <a:spcPts val="7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bit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and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 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spc="-58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isr_handler[mcause &amp;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225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else</a:t>
            </a:r>
            <a:r>
              <a:rPr sz="1000" spc="-3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{</a:t>
            </a:r>
            <a:endParaRPr sz="1000">
              <a:latin typeface="Courier New"/>
              <a:cs typeface="Courier New"/>
            </a:endParaRPr>
          </a:p>
          <a:p>
            <a:pPr marL="1068070" marR="972819">
              <a:lnSpc>
                <a:spcPct val="115999"/>
              </a:lnSpc>
              <a:spcBef>
                <a:spcPts val="10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//synchronous exception,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branch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handler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exception_handler[mcause</a:t>
            </a:r>
            <a:r>
              <a:rPr sz="1000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&amp;</a:t>
            </a:r>
            <a:r>
              <a:rPr sz="1000" spc="5" dirty="0"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MCAUSE_CAUSE]();</a:t>
            </a:r>
            <a:endParaRPr sz="1000">
              <a:latin typeface="Courier New"/>
              <a:cs typeface="Courier New"/>
            </a:endParaRPr>
          </a:p>
          <a:p>
            <a:pPr marL="534670">
              <a:lnSpc>
                <a:spcPct val="100000"/>
              </a:lnSpc>
              <a:spcBef>
                <a:spcPts val="300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 marL="229870">
              <a:lnSpc>
                <a:spcPct val="100000"/>
              </a:lnSpc>
              <a:spcBef>
                <a:spcPts val="209"/>
              </a:spcBef>
            </a:pPr>
            <a:r>
              <a:rPr sz="1000" spc="-5" dirty="0">
                <a:latin typeface="Courier New"/>
                <a:cs typeface="Courier New"/>
              </a:rPr>
              <a:t>}</a:t>
            </a:r>
            <a:endParaRPr sz="1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Courier New"/>
              <a:cs typeface="Courier New"/>
            </a:endParaRPr>
          </a:p>
          <a:p>
            <a:pPr marL="229870" marR="1429385">
              <a:lnSpc>
                <a:spcPct val="117000"/>
              </a:lnSpc>
              <a:spcBef>
                <a:spcPts val="5"/>
              </a:spcBef>
            </a:pP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//write handle_trap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address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00AF50"/>
                </a:solidFill>
                <a:latin typeface="Courier New"/>
                <a:cs typeface="Courier New"/>
              </a:rPr>
              <a:t>mtvec </a:t>
            </a:r>
            <a:r>
              <a:rPr sz="10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latin typeface="Courier New"/>
                <a:cs typeface="Courier New"/>
              </a:rPr>
              <a:t>write_csr(mtvec,</a:t>
            </a:r>
            <a:r>
              <a:rPr sz="1000" spc="10" dirty="0"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0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0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000" spc="-5" dirty="0">
                <a:latin typeface="Courier New"/>
                <a:cs typeface="Courier New"/>
              </a:rPr>
              <a:t>)&amp;handle_trap));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43878" y="1341247"/>
            <a:ext cx="3573779" cy="514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with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i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i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attribute.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No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assembly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Code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necessary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507" y="6527698"/>
            <a:ext cx="1752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solidFill>
                  <a:srgbClr val="A9A9A9"/>
                </a:solidFill>
                <a:latin typeface="Arial MT"/>
                <a:cs typeface="Arial MT"/>
              </a:rPr>
              <a:t>37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4262" y="984961"/>
            <a:ext cx="5126355" cy="4202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61594" indent="-3810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700" algn="l"/>
              </a:tabLst>
            </a:pP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RISC-V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defines 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as a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which can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routed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any </a:t>
            </a:r>
            <a:r>
              <a:rPr sz="2400" b="1" spc="-5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24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24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151130" indent="-3810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Global Interrupts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are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prioritized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and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distributed</a:t>
            </a:r>
            <a:r>
              <a:rPr sz="24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by</a:t>
            </a:r>
            <a:r>
              <a:rPr sz="2400" b="1" spc="-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Platform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Level </a:t>
            </a:r>
            <a:r>
              <a:rPr sz="24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24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Controller</a:t>
            </a:r>
            <a:r>
              <a:rPr sz="2400" b="1" spc="-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(PLIC)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B3B3B"/>
              </a:buClr>
              <a:buFont typeface="Arial MT"/>
              <a:buChar char="•"/>
            </a:pPr>
            <a:endParaRPr sz="2850">
              <a:latin typeface="Calibri"/>
              <a:cs typeface="Calibri"/>
            </a:endParaRPr>
          </a:p>
          <a:p>
            <a:pPr marL="393065" marR="5080" indent="-381000" algn="just">
              <a:lnSpc>
                <a:spcPct val="100000"/>
              </a:lnSpc>
              <a:buFont typeface="Arial MT"/>
              <a:buChar char="•"/>
              <a:tabLst>
                <a:tab pos="393700" algn="l"/>
              </a:tabLst>
            </a:pP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PLIC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is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connected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External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Interrupt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signal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for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1 or 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more harts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in </a:t>
            </a:r>
            <a:r>
              <a:rPr sz="2400" b="1" spc="-5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3B3B3B"/>
                </a:solidFill>
                <a:latin typeface="Calibri"/>
                <a:cs typeface="Calibri"/>
              </a:rPr>
              <a:t>an</a:t>
            </a:r>
            <a:r>
              <a:rPr sz="2400" b="1" spc="-5" dirty="0">
                <a:solidFill>
                  <a:srgbClr val="3B3B3B"/>
                </a:solidFill>
                <a:latin typeface="Calibri"/>
                <a:cs typeface="Calibri"/>
              </a:rPr>
              <a:t> implementation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90" y="16870"/>
            <a:ext cx="6751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85" dirty="0"/>
              <a:t>Glob</a:t>
            </a:r>
            <a:r>
              <a:rPr spc="-100" dirty="0"/>
              <a:t>al</a:t>
            </a:r>
            <a:r>
              <a:rPr spc="-14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70" dirty="0"/>
              <a:t>upts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108" y="2058732"/>
            <a:ext cx="4650914" cy="268007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6622" y="824636"/>
            <a:ext cx="9830435" cy="197802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this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example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presented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endParaRPr sz="16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PLIC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signals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an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hart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using</a:t>
            </a:r>
            <a:r>
              <a:rPr sz="160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(interrupt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11)</a:t>
            </a:r>
            <a:endParaRPr sz="16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sz="160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(handle_trap)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branches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defined</a:t>
            </a:r>
            <a:r>
              <a:rPr sz="1600" b="1" spc="1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function</a:t>
            </a:r>
            <a:r>
              <a:rPr sz="160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to handle</a:t>
            </a:r>
            <a:r>
              <a:rPr sz="160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Machine</a:t>
            </a:r>
            <a:r>
              <a:rPr sz="160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External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endParaRPr sz="16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C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Code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placed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address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machine_external_interrupt</a:t>
            </a:r>
            <a:r>
              <a:rPr sz="1400" spc="6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function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location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11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of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async_handler</a:t>
            </a:r>
            <a:r>
              <a:rPr sz="1400" spc="4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vector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table</a:t>
            </a:r>
            <a:endParaRPr sz="1400">
              <a:latin typeface="Calibri"/>
              <a:cs typeface="Calibri"/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machine_external_interrupt</a:t>
            </a:r>
            <a:r>
              <a:rPr sz="1600" b="1" spc="5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handler</a:t>
            </a:r>
            <a:r>
              <a:rPr sz="1600" b="1" spc="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does</a:t>
            </a:r>
            <a:r>
              <a:rPr sz="1600" b="1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sz="16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rgbClr val="3B3B3B"/>
                </a:solidFill>
                <a:latin typeface="Calibri"/>
                <a:cs typeface="Calibri"/>
              </a:rPr>
              <a:t>following:</a:t>
            </a:r>
            <a:endParaRPr sz="16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4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Reads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PLIC’s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claim/complete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determine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highest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priority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pending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endParaRPr sz="14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0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Uses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another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vector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table</a:t>
            </a:r>
            <a:r>
              <a:rPr sz="1400" spc="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branch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interrupt’s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specific</a:t>
            </a:r>
            <a:r>
              <a:rPr sz="14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handler</a:t>
            </a:r>
            <a:endParaRPr sz="1400">
              <a:latin typeface="Calibri"/>
              <a:cs typeface="Calibri"/>
            </a:endParaRPr>
          </a:p>
          <a:p>
            <a:pPr marL="1002665" lvl="1" indent="-381635">
              <a:lnSpc>
                <a:spcPct val="100000"/>
              </a:lnSpc>
              <a:spcBef>
                <a:spcPts val="135"/>
              </a:spcBef>
              <a:buFont typeface="Arial MT"/>
              <a:buChar char="–"/>
              <a:tabLst>
                <a:tab pos="1002665" algn="l"/>
                <a:tab pos="1003300" algn="l"/>
              </a:tabLst>
            </a:pP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Completes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sz="1400" spc="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by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writing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sz="1400" spc="3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number</a:t>
            </a:r>
            <a:r>
              <a:rPr sz="14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back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sz="14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PLIC’s</a:t>
            </a:r>
            <a:r>
              <a:rPr sz="14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797979"/>
                </a:solidFill>
                <a:latin typeface="Calibri"/>
                <a:cs typeface="Calibri"/>
              </a:rPr>
              <a:t>claim/complete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53489" y="16870"/>
            <a:ext cx="691215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PLIC </a:t>
            </a:r>
            <a:r>
              <a:rPr spc="-229" dirty="0"/>
              <a:t>In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114" dirty="0"/>
              <a:t>r</a:t>
            </a:r>
            <a:r>
              <a:rPr spc="-90" dirty="0"/>
              <a:t>r</a:t>
            </a:r>
            <a:r>
              <a:rPr spc="-140" dirty="0"/>
              <a:t>u</a:t>
            </a:r>
            <a:r>
              <a:rPr spc="-35" dirty="0"/>
              <a:t>pt</a:t>
            </a:r>
            <a:r>
              <a:rPr spc="-120" dirty="0"/>
              <a:t> </a:t>
            </a:r>
            <a:r>
              <a:rPr spc="-40" dirty="0"/>
              <a:t>Code</a:t>
            </a:r>
            <a:r>
              <a:rPr spc="-150" dirty="0"/>
              <a:t> </a:t>
            </a:r>
            <a:r>
              <a:rPr spc="-110" dirty="0"/>
              <a:t>Ex</a:t>
            </a:r>
            <a:r>
              <a:rPr spc="-120" dirty="0"/>
              <a:t>a</a:t>
            </a:r>
            <a:r>
              <a:rPr spc="-55" dirty="0"/>
              <a:t>mple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75360" y="3119627"/>
            <a:ext cx="4549140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03200">
              <a:lnSpc>
                <a:spcPts val="1010"/>
              </a:lnSpc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1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5" dirty="0">
                <a:latin typeface="Courier New"/>
                <a:cs typeface="Courier New"/>
              </a:rPr>
              <a:t>)</a:t>
            </a:r>
            <a:r>
              <a:rPr sz="900" u="sng" spc="1040" dirty="0">
                <a:uFill>
                  <a:solidFill>
                    <a:srgbClr val="6E2E9E"/>
                  </a:solidFill>
                </a:u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attribute</a:t>
            </a:r>
            <a:r>
              <a:rPr sz="900" spc="-10" dirty="0">
                <a:latin typeface="Courier New"/>
                <a:cs typeface="Courier New"/>
              </a:rPr>
              <a:t>((interrupt));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190"/>
              </a:spcBef>
            </a:pP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900" spc="-8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handle_trap()</a:t>
            </a:r>
            <a:endParaRPr sz="9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04"/>
              </a:spcBef>
            </a:pPr>
            <a:r>
              <a:rPr sz="900" dirty="0">
                <a:latin typeface="Courier New"/>
                <a:cs typeface="Courier New"/>
              </a:rPr>
              <a:t>{</a:t>
            </a:r>
            <a:endParaRPr sz="900">
              <a:latin typeface="Courier New"/>
              <a:cs typeface="Courier New"/>
            </a:endParaRPr>
          </a:p>
          <a:p>
            <a:pPr marL="532765" marR="647065">
              <a:lnSpc>
                <a:spcPts val="1550"/>
              </a:lnSpc>
              <a:spcBef>
                <a:spcPts val="20"/>
              </a:spcBef>
            </a:pP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1100" spc="2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1100" spc="1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=</a:t>
            </a:r>
            <a:r>
              <a:rPr sz="1100" spc="1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read_csr(mcause); </a:t>
            </a:r>
            <a:r>
              <a:rPr sz="1100" spc="-645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if</a:t>
            </a:r>
            <a:r>
              <a:rPr sz="1100" dirty="0">
                <a:latin typeface="Courier New"/>
                <a:cs typeface="Courier New"/>
              </a:rPr>
              <a:t> </a:t>
            </a:r>
            <a:r>
              <a:rPr sz="1100" spc="-5" dirty="0">
                <a:latin typeface="Courier New"/>
                <a:cs typeface="Courier New"/>
              </a:rPr>
              <a:t>(mcause</a:t>
            </a:r>
            <a:r>
              <a:rPr sz="1100" spc="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&amp; </a:t>
            </a:r>
            <a:r>
              <a:rPr sz="1100" spc="-5" dirty="0">
                <a:latin typeface="Courier New"/>
                <a:cs typeface="Courier New"/>
              </a:rPr>
              <a:t>MCAUSE_INT)</a:t>
            </a:r>
            <a:r>
              <a:rPr sz="1100" spc="1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805180" marR="887730" indent="-20320">
              <a:lnSpc>
                <a:spcPts val="1370"/>
              </a:lnSpc>
              <a:spcBef>
                <a:spcPts val="80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//mask interrupt bit and branch to handler </a:t>
            </a:r>
            <a:r>
              <a:rPr sz="900" spc="-5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isr_handler[mcause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</a:t>
            </a:r>
            <a:r>
              <a:rPr sz="900" spc="-15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MCAUSE_CAUSE]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r>
              <a:rPr sz="1100" spc="-45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else</a:t>
            </a:r>
            <a:r>
              <a:rPr sz="1100" spc="-30" dirty="0">
                <a:latin typeface="Courier New"/>
                <a:cs typeface="Courier New"/>
              </a:rPr>
              <a:t> </a:t>
            </a:r>
            <a:r>
              <a:rPr sz="1100" dirty="0">
                <a:latin typeface="Courier New"/>
                <a:cs typeface="Courier New"/>
              </a:rPr>
              <a:t>{</a:t>
            </a:r>
            <a:endParaRPr sz="1100">
              <a:latin typeface="Courier New"/>
              <a:cs typeface="Courier New"/>
            </a:endParaRPr>
          </a:p>
          <a:p>
            <a:pPr marL="736600" marR="681990" indent="48260">
              <a:lnSpc>
                <a:spcPct val="126699"/>
              </a:lnSpc>
              <a:spcBef>
                <a:spcPts val="85"/>
              </a:spcBef>
              <a:tabLst>
                <a:tab pos="3378835" algn="l"/>
              </a:tabLst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//synchronou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s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exception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,</a:t>
            </a:r>
            <a:r>
              <a:rPr sz="900" spc="-4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branc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h</a:t>
            </a:r>
            <a:r>
              <a:rPr sz="900" spc="-1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t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o	</a:t>
            </a: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handler  </a:t>
            </a:r>
            <a:r>
              <a:rPr sz="900" spc="-10" dirty="0">
                <a:latin typeface="Courier New"/>
                <a:cs typeface="Courier New"/>
              </a:rPr>
              <a:t>exception_handler[mcause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&amp; </a:t>
            </a:r>
            <a:r>
              <a:rPr sz="900" spc="-5" dirty="0">
                <a:latin typeface="Courier New"/>
                <a:cs typeface="Courier New"/>
              </a:rPr>
              <a:t>MCAUSE_CAUSE]();</a:t>
            </a:r>
            <a:endParaRPr sz="900">
              <a:latin typeface="Courier New"/>
              <a:cs typeface="Courier New"/>
            </a:endParaRPr>
          </a:p>
          <a:p>
            <a:pPr marL="532765">
              <a:lnSpc>
                <a:spcPct val="100000"/>
              </a:lnSpc>
              <a:spcBef>
                <a:spcPts val="185"/>
              </a:spcBef>
            </a:pPr>
            <a:r>
              <a:rPr sz="1100" dirty="0">
                <a:latin typeface="Courier New"/>
                <a:cs typeface="Courier New"/>
              </a:rPr>
              <a:t>}</a:t>
            </a:r>
            <a:endParaRPr sz="1100">
              <a:latin typeface="Courier New"/>
              <a:cs typeface="Courier New"/>
            </a:endParaRPr>
          </a:p>
          <a:p>
            <a:pPr marL="203200">
              <a:lnSpc>
                <a:spcPct val="100000"/>
              </a:lnSpc>
              <a:spcBef>
                <a:spcPts val="210"/>
              </a:spcBef>
            </a:pPr>
            <a:r>
              <a:rPr sz="900" dirty="0">
                <a:latin typeface="Courier New"/>
                <a:cs typeface="Courier New"/>
              </a:rPr>
              <a:t>}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Courier New"/>
              <a:cs typeface="Courier New"/>
            </a:endParaRPr>
          </a:p>
          <a:p>
            <a:pPr marL="203200" marR="1260475" indent="71120">
              <a:lnSpc>
                <a:spcPct val="126699"/>
              </a:lnSpc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//install PLIC handler at MEIP Location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isr_handler[11]</a:t>
            </a:r>
            <a:r>
              <a:rPr sz="900" spc="-40" dirty="0">
                <a:solidFill>
                  <a:srgbClr val="3B3B3B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3B3B3B"/>
                </a:solidFill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3B3B3B"/>
                </a:solidFill>
                <a:latin typeface="Courier New"/>
                <a:cs typeface="Courier New"/>
              </a:rPr>
              <a:t>machine_external_interrupt;</a:t>
            </a:r>
            <a:endParaRPr sz="900">
              <a:latin typeface="Courier New"/>
              <a:cs typeface="Courier New"/>
            </a:endParaRPr>
          </a:p>
          <a:p>
            <a:pPr marL="203200" marR="1054735">
              <a:lnSpc>
                <a:spcPct val="117800"/>
              </a:lnSpc>
              <a:spcBef>
                <a:spcPts val="35"/>
              </a:spcBef>
            </a:pPr>
            <a:r>
              <a:rPr sz="900" spc="-5" dirty="0">
                <a:solidFill>
                  <a:srgbClr val="00AF50"/>
                </a:solidFill>
                <a:latin typeface="Courier New"/>
                <a:cs typeface="Courier New"/>
              </a:rPr>
              <a:t>//write trap_entry address to mtvec </a:t>
            </a:r>
            <a:r>
              <a:rPr sz="9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900" spc="-5" dirty="0">
                <a:latin typeface="Courier New"/>
                <a:cs typeface="Courier New"/>
              </a:rPr>
              <a:t>write_csr(mtvec,</a:t>
            </a:r>
            <a:r>
              <a:rPr sz="900" spc="-35" dirty="0">
                <a:latin typeface="Courier New"/>
                <a:cs typeface="Courier New"/>
              </a:rPr>
              <a:t> </a:t>
            </a:r>
            <a:r>
              <a:rPr sz="900" spc="-5" dirty="0">
                <a:solidFill>
                  <a:srgbClr val="3B3B3B"/>
                </a:solidFill>
                <a:latin typeface="Courier New"/>
                <a:cs typeface="Courier New"/>
              </a:rPr>
              <a:t>((</a:t>
            </a:r>
            <a:r>
              <a:rPr sz="900" spc="-5" dirty="0">
                <a:solidFill>
                  <a:srgbClr val="6F2F9F"/>
                </a:solidFill>
                <a:latin typeface="Courier New"/>
                <a:cs typeface="Courier New"/>
              </a:rPr>
              <a:t>unsigned</a:t>
            </a:r>
            <a:r>
              <a:rPr sz="900" spc="-25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6F2F9F"/>
                </a:solidFill>
                <a:latin typeface="Courier New"/>
                <a:cs typeface="Courier New"/>
              </a:rPr>
              <a:t>long</a:t>
            </a:r>
            <a:r>
              <a:rPr sz="900" spc="-10" dirty="0">
                <a:latin typeface="Courier New"/>
                <a:cs typeface="Courier New"/>
              </a:rPr>
              <a:t>)&amp;handle_trap));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779" y="3119627"/>
            <a:ext cx="5374005" cy="327406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76225">
              <a:lnSpc>
                <a:spcPts val="1330"/>
              </a:lnSpc>
            </a:pP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void</a:t>
            </a:r>
            <a:r>
              <a:rPr sz="120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machine_external_interrupt()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04"/>
              </a:spcBef>
            </a:pPr>
            <a:r>
              <a:rPr sz="1200" dirty="0">
                <a:latin typeface="Courier New"/>
                <a:cs typeface="Courier New"/>
              </a:rPr>
              <a:t>{</a:t>
            </a:r>
            <a:endParaRPr sz="1200">
              <a:latin typeface="Courier New"/>
              <a:cs typeface="Courier New"/>
            </a:endParaRPr>
          </a:p>
          <a:p>
            <a:pPr marL="534035" marR="326390">
              <a:lnSpc>
                <a:spcPct val="113300"/>
              </a:lnSpc>
              <a:spcBef>
                <a:spcPts val="1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//get</a:t>
            </a:r>
            <a:r>
              <a:rPr sz="1200" spc="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the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highest</a:t>
            </a:r>
            <a:r>
              <a:rPr sz="1200" spc="3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priority</a:t>
            </a:r>
            <a:r>
              <a:rPr sz="1200" spc="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pending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r>
              <a:rPr sz="1200" spc="1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 </a:t>
            </a:r>
            <a:r>
              <a:rPr sz="1200" spc="-70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6F2F9F"/>
                </a:solidFill>
                <a:latin typeface="Courier New"/>
                <a:cs typeface="Courier New"/>
              </a:rPr>
              <a:t>uint32_t</a:t>
            </a:r>
            <a:r>
              <a:rPr sz="1200" spc="40" dirty="0">
                <a:solidFill>
                  <a:srgbClr val="6F2F9F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int_num</a:t>
            </a:r>
            <a:r>
              <a:rPr sz="1200" spc="25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10" dirty="0"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plic.claim_comlete;</a:t>
            </a:r>
            <a:endParaRPr sz="1200">
              <a:latin typeface="Courier New"/>
              <a:cs typeface="Courier New"/>
            </a:endParaRPr>
          </a:p>
          <a:p>
            <a:pPr marL="534035" marR="2630170">
              <a:lnSpc>
                <a:spcPct val="114199"/>
              </a:lnSpc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//branch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 handler 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latin typeface="Courier New"/>
                <a:cs typeface="Courier New"/>
              </a:rPr>
              <a:t>plic_handler[int_num]();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70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//complete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4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by</a:t>
            </a:r>
            <a:r>
              <a:rPr sz="120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writing</a:t>
            </a:r>
            <a:r>
              <a:rPr sz="1200" spc="3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interrupt</a:t>
            </a:r>
            <a:r>
              <a:rPr sz="1200" spc="5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number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25"/>
              </a:spcBef>
            </a:pP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back</a:t>
            </a:r>
            <a:r>
              <a:rPr sz="1200" spc="-20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to</a:t>
            </a:r>
            <a:r>
              <a:rPr sz="1200" spc="-25" dirty="0">
                <a:solidFill>
                  <a:srgbClr val="00AF50"/>
                </a:solidFill>
                <a:latin typeface="Courier New"/>
                <a:cs typeface="Courier New"/>
              </a:rPr>
              <a:t> </a:t>
            </a:r>
            <a:r>
              <a:rPr sz="1200" spc="-5" dirty="0">
                <a:solidFill>
                  <a:srgbClr val="00AF50"/>
                </a:solidFill>
                <a:latin typeface="Courier New"/>
                <a:cs typeface="Courier New"/>
              </a:rPr>
              <a:t>PLIC</a:t>
            </a:r>
            <a:endParaRPr sz="1200">
              <a:latin typeface="Courier New"/>
              <a:cs typeface="Courier New"/>
            </a:endParaRPr>
          </a:p>
          <a:p>
            <a:pPr marL="534035">
              <a:lnSpc>
                <a:spcPct val="100000"/>
              </a:lnSpc>
              <a:spcBef>
                <a:spcPts val="180"/>
              </a:spcBef>
            </a:pPr>
            <a:r>
              <a:rPr sz="1200" spc="-5" dirty="0">
                <a:latin typeface="Courier New"/>
                <a:cs typeface="Courier New"/>
              </a:rPr>
              <a:t>plic.claim_complete</a:t>
            </a:r>
            <a:r>
              <a:rPr sz="1200" spc="30" dirty="0">
                <a:latin typeface="Courier New"/>
                <a:cs typeface="Courier New"/>
              </a:rPr>
              <a:t> </a:t>
            </a:r>
            <a:r>
              <a:rPr sz="1200" dirty="0">
                <a:latin typeface="Courier New"/>
                <a:cs typeface="Courier New"/>
              </a:rPr>
              <a:t>=</a:t>
            </a:r>
            <a:r>
              <a:rPr sz="1200" spc="-5" dirty="0">
                <a:latin typeface="Courier New"/>
                <a:cs typeface="Courier New"/>
              </a:rPr>
              <a:t> int_num;</a:t>
            </a:r>
            <a:endParaRPr sz="1200">
              <a:latin typeface="Courier New"/>
              <a:cs typeface="Courier New"/>
            </a:endParaRPr>
          </a:p>
          <a:p>
            <a:pPr marL="276225">
              <a:lnSpc>
                <a:spcPct val="100000"/>
              </a:lnSpc>
              <a:spcBef>
                <a:spcPts val="225"/>
              </a:spcBef>
            </a:pPr>
            <a:r>
              <a:rPr sz="1200" dirty="0">
                <a:latin typeface="Courier New"/>
                <a:cs typeface="Courier New"/>
              </a:rPr>
              <a:t>}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492116" y="3300221"/>
            <a:ext cx="1929130" cy="1001394"/>
          </a:xfrm>
          <a:custGeom>
            <a:avLst/>
            <a:gdLst/>
            <a:ahLst/>
            <a:cxnLst/>
            <a:rect l="l" t="t" r="r" b="b"/>
            <a:pathLst>
              <a:path w="1929129" h="1001395">
                <a:moveTo>
                  <a:pt x="1854005" y="24077"/>
                </a:moveTo>
                <a:lnTo>
                  <a:pt x="0" y="978153"/>
                </a:lnTo>
                <a:lnTo>
                  <a:pt x="11937" y="1001267"/>
                </a:lnTo>
                <a:lnTo>
                  <a:pt x="1865832" y="47057"/>
                </a:lnTo>
                <a:lnTo>
                  <a:pt x="1854005" y="24077"/>
                </a:lnTo>
                <a:close/>
              </a:path>
              <a:path w="1929129" h="1001395">
                <a:moveTo>
                  <a:pt x="1915711" y="18161"/>
                </a:moveTo>
                <a:lnTo>
                  <a:pt x="1865503" y="18161"/>
                </a:lnTo>
                <a:lnTo>
                  <a:pt x="1877314" y="41148"/>
                </a:lnTo>
                <a:lnTo>
                  <a:pt x="1865832" y="47057"/>
                </a:lnTo>
                <a:lnTo>
                  <a:pt x="1877695" y="70103"/>
                </a:lnTo>
                <a:lnTo>
                  <a:pt x="1915711" y="18161"/>
                </a:lnTo>
                <a:close/>
              </a:path>
              <a:path w="1929129" h="1001395">
                <a:moveTo>
                  <a:pt x="1865503" y="18161"/>
                </a:moveTo>
                <a:lnTo>
                  <a:pt x="1854005" y="24077"/>
                </a:lnTo>
                <a:lnTo>
                  <a:pt x="1865832" y="47057"/>
                </a:lnTo>
                <a:lnTo>
                  <a:pt x="1877314" y="41148"/>
                </a:lnTo>
                <a:lnTo>
                  <a:pt x="1865503" y="18161"/>
                </a:lnTo>
                <a:close/>
              </a:path>
              <a:path w="1929129" h="1001395">
                <a:moveTo>
                  <a:pt x="1929003" y="0"/>
                </a:moveTo>
                <a:lnTo>
                  <a:pt x="1842135" y="1015"/>
                </a:lnTo>
                <a:lnTo>
                  <a:pt x="1854005" y="24077"/>
                </a:lnTo>
                <a:lnTo>
                  <a:pt x="1865503" y="18161"/>
                </a:lnTo>
                <a:lnTo>
                  <a:pt x="1915711" y="18161"/>
                </a:lnTo>
                <a:lnTo>
                  <a:pt x="192900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80933" y="1151877"/>
            <a:ext cx="9460238" cy="51453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6817" y="159082"/>
            <a:ext cx="1068909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RIS</a:t>
            </a:r>
            <a:r>
              <a:rPr spc="-200" dirty="0"/>
              <a:t>C</a:t>
            </a:r>
            <a:r>
              <a:rPr spc="-229" dirty="0"/>
              <a:t>-</a:t>
            </a:r>
            <a:r>
              <a:rPr spc="-45" dirty="0"/>
              <a:t>V</a:t>
            </a:r>
            <a:r>
              <a:rPr spc="-165" dirty="0"/>
              <a:t> </a:t>
            </a:r>
            <a:r>
              <a:rPr spc="-175" dirty="0"/>
              <a:t>Inter</a:t>
            </a:r>
            <a:r>
              <a:rPr spc="-160" dirty="0"/>
              <a:t>r</a:t>
            </a:r>
            <a:r>
              <a:rPr spc="-45" dirty="0"/>
              <a:t>upt</a:t>
            </a:r>
            <a:r>
              <a:rPr spc="-135" dirty="0"/>
              <a:t> </a:t>
            </a:r>
            <a:r>
              <a:rPr spc="-100" dirty="0"/>
              <a:t>System</a:t>
            </a:r>
            <a:r>
              <a:rPr spc="-160" dirty="0"/>
              <a:t> </a:t>
            </a:r>
            <a:r>
              <a:rPr spc="-60" dirty="0"/>
              <a:t>Ar</a:t>
            </a:r>
            <a:r>
              <a:rPr spc="-65" dirty="0"/>
              <a:t>chit</a:t>
            </a:r>
            <a:r>
              <a:rPr spc="-95" dirty="0"/>
              <a:t>e</a:t>
            </a:r>
            <a:r>
              <a:rPr spc="-30" dirty="0"/>
              <a:t>ct</a:t>
            </a:r>
            <a:r>
              <a:rPr spc="-55" dirty="0"/>
              <a:t>u</a:t>
            </a:r>
            <a:r>
              <a:rPr spc="-120" dirty="0"/>
              <a:t>re</a:t>
            </a:r>
            <a:r>
              <a:rPr spc="-110" dirty="0"/>
              <a:t> </a:t>
            </a:r>
            <a:r>
              <a:rPr spc="-160" dirty="0"/>
              <a:t>(</a:t>
            </a:r>
            <a:r>
              <a:rPr spc="-295" dirty="0"/>
              <a:t>M</a:t>
            </a:r>
            <a:r>
              <a:rPr spc="-229" dirty="0"/>
              <a:t>-</a:t>
            </a:r>
            <a:r>
              <a:rPr spc="-40" dirty="0"/>
              <a:t>mo</a:t>
            </a:r>
            <a:r>
              <a:rPr spc="-45" dirty="0"/>
              <a:t>d</a:t>
            </a:r>
            <a:r>
              <a:rPr spc="-80" dirty="0"/>
              <a:t>e</a:t>
            </a:r>
            <a:r>
              <a:rPr spc="-145" dirty="0"/>
              <a:t> </a:t>
            </a:r>
            <a:r>
              <a:rPr spc="-90" dirty="0"/>
              <a:t>on</a:t>
            </a:r>
            <a:r>
              <a:rPr spc="-55" dirty="0"/>
              <a:t>l</a:t>
            </a:r>
            <a:r>
              <a:rPr spc="-130" dirty="0"/>
              <a:t>y</a:t>
            </a:r>
            <a:r>
              <a:rPr spc="-140" dirty="0"/>
              <a:t> </a:t>
            </a:r>
            <a:r>
              <a:rPr spc="-125" dirty="0"/>
              <a:t>ex</a:t>
            </a:r>
            <a:r>
              <a:rPr spc="-145" dirty="0"/>
              <a:t>a</a:t>
            </a:r>
            <a:r>
              <a:rPr spc="-55" dirty="0"/>
              <a:t>mpl</a:t>
            </a:r>
            <a:r>
              <a:rPr spc="-65" dirty="0"/>
              <a:t>e</a:t>
            </a:r>
            <a:r>
              <a:rPr spc="-445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AAAF6-2912-20C7-3CD4-92DCDA345FDF}"/>
              </a:ext>
            </a:extLst>
          </p:cNvPr>
          <p:cNvSpPr txBox="1"/>
          <p:nvPr/>
        </p:nvSpPr>
        <p:spPr>
          <a:xfrm>
            <a:off x="0" y="1804822"/>
            <a:ext cx="4534293" cy="527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Local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 err="1">
                <a:solidFill>
                  <a:srgbClr val="3B3B3B"/>
                </a:solidFill>
                <a:latin typeface="Calibri"/>
                <a:cs typeface="Calibri"/>
              </a:rPr>
              <a:t>Interruptor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(CLINT)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is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</a:t>
            </a:r>
            <a:r>
              <a:rPr lang="en-US" sz="1800" b="1" spc="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memory</a:t>
            </a:r>
            <a:r>
              <a:rPr lang="en-US" sz="1800" b="1" spc="-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mapped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peripheral</a:t>
            </a:r>
            <a:r>
              <a:rPr lang="en-US" sz="1800" b="1" spc="-4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used</a:t>
            </a:r>
            <a:r>
              <a:rPr lang="en-US" sz="1800" b="1" spc="-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to </a:t>
            </a:r>
            <a:r>
              <a:rPr lang="en-US" sz="1800" b="1" spc="-39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generate</a:t>
            </a:r>
            <a:r>
              <a:rPr lang="en-US" sz="1800" b="1" spc="-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Software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dirty="0">
                <a:solidFill>
                  <a:srgbClr val="3B3B3B"/>
                </a:solidFill>
                <a:latin typeface="Calibri"/>
                <a:cs typeface="Calibri"/>
              </a:rPr>
              <a:t>and</a:t>
            </a:r>
            <a:r>
              <a:rPr lang="en-US" sz="1800" b="1" spc="-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Timer</a:t>
            </a:r>
            <a:r>
              <a:rPr lang="en-US" sz="1800" b="1" spc="-1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800" b="1" spc="-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b="1" spc="-5" dirty="0">
              <a:solidFill>
                <a:srgbClr val="3B3B3B"/>
              </a:solidFill>
              <a:latin typeface="Calibri"/>
              <a:cs typeface="Calibri"/>
            </a:endParaRPr>
          </a:p>
          <a:p>
            <a:endParaRPr lang="en-US" sz="18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12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Platform Level Interrupt Controller(PLIC)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handles</a:t>
            </a:r>
            <a:r>
              <a:rPr lang="en-US" sz="1450" b="1" spc="3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majority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of</a:t>
            </a:r>
            <a:r>
              <a:rPr lang="en-US" sz="1450" b="1" spc="2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10" dirty="0">
                <a:solidFill>
                  <a:srgbClr val="3B3B3B"/>
                </a:solidFill>
                <a:latin typeface="Calibri"/>
                <a:cs typeface="Calibri"/>
              </a:rPr>
              <a:t>the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Core</a:t>
            </a:r>
            <a:r>
              <a:rPr lang="en-US" sz="1450" b="1" spc="2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Complex’s</a:t>
            </a:r>
            <a:r>
              <a:rPr lang="en-US" sz="1450" b="1" spc="5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Interrupts</a:t>
            </a:r>
            <a:endParaRPr lang="en-US" sz="1450" dirty="0">
              <a:latin typeface="Calibri"/>
              <a:cs typeface="Calibri"/>
            </a:endParaRPr>
          </a:p>
          <a:p>
            <a:pPr marL="1003300" lvl="1" indent="-381635">
              <a:lnSpc>
                <a:spcPts val="1550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PLIC</a:t>
            </a:r>
            <a:r>
              <a:rPr lang="en-US" sz="1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has a</a:t>
            </a:r>
            <a:r>
              <a:rPr lang="en-US" sz="1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programmable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number</a:t>
            </a:r>
            <a:r>
              <a:rPr lang="en-US" sz="1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prioritization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levels</a:t>
            </a:r>
            <a:endParaRPr lang="en-US" sz="1300" dirty="0">
              <a:latin typeface="Calibri"/>
              <a:cs typeface="Calibri"/>
            </a:endParaRPr>
          </a:p>
          <a:p>
            <a:pPr marL="1003300" lvl="1" indent="-381635">
              <a:lnSpc>
                <a:spcPts val="1555"/>
              </a:lnSpc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Only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highest</a:t>
            </a:r>
            <a:r>
              <a:rPr lang="en-US" sz="1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priority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pending</a:t>
            </a:r>
            <a:r>
              <a:rPr lang="en-US" sz="1300" spc="-3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lang="en-US" sz="1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is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presented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on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claim/complete</a:t>
            </a:r>
            <a:r>
              <a:rPr lang="en-US" sz="13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register</a:t>
            </a:r>
            <a:endParaRPr lang="en-US" sz="13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Clr>
                <a:srgbClr val="797979"/>
              </a:buClr>
              <a:buFont typeface="Arial MT"/>
              <a:buChar char="–"/>
            </a:pPr>
            <a:endParaRPr lang="en-US" sz="1200" dirty="0">
              <a:latin typeface="Calibri"/>
              <a:cs typeface="Calibri"/>
            </a:endParaRPr>
          </a:p>
          <a:p>
            <a:pPr marL="469900" indent="-457834">
              <a:lnSpc>
                <a:spcPts val="1735"/>
              </a:lnSpc>
              <a:spcBef>
                <a:spcPts val="5"/>
              </a:spcBef>
              <a:buSzPct val="103448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Multi-Core</a:t>
            </a:r>
            <a:r>
              <a:rPr lang="en-US" sz="1450" b="1" spc="30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interrupt</a:t>
            </a:r>
            <a:r>
              <a:rPr lang="en-US" sz="1450" b="1" spc="45" dirty="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lang="en-US" sz="1450" b="1" spc="5" dirty="0">
                <a:solidFill>
                  <a:srgbClr val="3B3B3B"/>
                </a:solidFill>
                <a:latin typeface="Calibri"/>
                <a:cs typeface="Calibri"/>
              </a:rPr>
              <a:t>distribution</a:t>
            </a:r>
            <a:endParaRPr lang="en-US" sz="1450" dirty="0">
              <a:latin typeface="Calibri"/>
              <a:cs typeface="Calibri"/>
            </a:endParaRPr>
          </a:p>
          <a:p>
            <a:pPr marL="1003300" marR="5080" lvl="1" indent="-381000">
              <a:lnSpc>
                <a:spcPct val="80000"/>
              </a:lnSpc>
              <a:spcBef>
                <a:spcPts val="305"/>
              </a:spcBef>
              <a:buFont typeface="Arial MT"/>
              <a:buChar char="–"/>
              <a:tabLst>
                <a:tab pos="1003300" algn="l"/>
                <a:tab pos="1003935" algn="l"/>
              </a:tabLst>
            </a:pP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2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PLIC</a:t>
            </a:r>
            <a:r>
              <a:rPr lang="en-US" sz="13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is</a:t>
            </a:r>
            <a:r>
              <a:rPr lang="en-US" sz="1300" spc="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globally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addressable and is</a:t>
            </a:r>
            <a:r>
              <a:rPr lang="en-US" sz="130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connected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to</a:t>
            </a:r>
            <a:r>
              <a:rPr lang="en-US" sz="1300" spc="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the</a:t>
            </a:r>
            <a:r>
              <a:rPr lang="en-US" sz="1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Machine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External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Interrupt</a:t>
            </a:r>
            <a:r>
              <a:rPr lang="en-US" sz="1300" spc="-2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signal</a:t>
            </a:r>
            <a:r>
              <a:rPr lang="en-US" sz="1300" spc="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10" dirty="0">
                <a:solidFill>
                  <a:srgbClr val="797979"/>
                </a:solidFill>
                <a:latin typeface="Calibri"/>
                <a:cs typeface="Calibri"/>
              </a:rPr>
              <a:t>of </a:t>
            </a:r>
            <a:r>
              <a:rPr lang="en-US" sz="1300" spc="-280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all cores in the Core</a:t>
            </a:r>
            <a:r>
              <a:rPr lang="en-US" sz="1300" spc="-15" dirty="0">
                <a:solidFill>
                  <a:srgbClr val="797979"/>
                </a:solidFill>
                <a:latin typeface="Calibri"/>
                <a:cs typeface="Calibri"/>
              </a:rPr>
              <a:t> </a:t>
            </a:r>
            <a:r>
              <a:rPr lang="en-US" sz="1300" spc="-5" dirty="0">
                <a:solidFill>
                  <a:srgbClr val="797979"/>
                </a:solidFill>
                <a:latin typeface="Calibri"/>
                <a:cs typeface="Calibri"/>
              </a:rPr>
              <a:t>Complex</a:t>
            </a:r>
            <a:endParaRPr lang="en-US" sz="1300" dirty="0">
              <a:latin typeface="Calibri"/>
              <a:cs typeface="Calibr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8368</Words>
  <Application>Microsoft Office PowerPoint</Application>
  <PresentationFormat>Widescreen</PresentationFormat>
  <Paragraphs>1549</Paragraphs>
  <Slides>93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93</vt:i4>
      </vt:variant>
    </vt:vector>
  </HeadingPairs>
  <TitlesOfParts>
    <vt:vector size="108" baseType="lpstr">
      <vt:lpstr>__PT_Serif_89977a</vt:lpstr>
      <vt:lpstr>Arial</vt:lpstr>
      <vt:lpstr>Arial</vt:lpstr>
      <vt:lpstr>Arial MT</vt:lpstr>
      <vt:lpstr>Calibri</vt:lpstr>
      <vt:lpstr>Calibri Light</vt:lpstr>
      <vt:lpstr>Cambria</vt:lpstr>
      <vt:lpstr>Courier New</vt:lpstr>
      <vt:lpstr>Google Sans</vt:lpstr>
      <vt:lpstr>Lucida Console</vt:lpstr>
      <vt:lpstr>Tahoma</vt:lpstr>
      <vt:lpstr>Times New Roman</vt:lpstr>
      <vt:lpstr>Verdana</vt:lpstr>
      <vt:lpstr>Wingdings</vt:lpstr>
      <vt:lpstr>Office Theme</vt:lpstr>
      <vt:lpstr>RISC-V</vt:lpstr>
      <vt:lpstr>Eight Great Ideas</vt:lpstr>
      <vt:lpstr>Below Your Program</vt:lpstr>
      <vt:lpstr>Levels of Program Code</vt:lpstr>
      <vt:lpstr>Why RISC V?</vt:lpstr>
      <vt:lpstr>History of RISC-V.</vt:lpstr>
      <vt:lpstr>Industry Opinion about RISC V &amp; Applications</vt:lpstr>
      <vt:lpstr>PowerPoint Presentation</vt:lpstr>
      <vt:lpstr>Advantage of RISC V</vt:lpstr>
      <vt:lpstr>ARM vs RISC V : ISA Comparison</vt:lpstr>
      <vt:lpstr>ARM vs RISC V :  Architectural Overview</vt:lpstr>
      <vt:lpstr>ARM vs RISC V :  Performance</vt:lpstr>
      <vt:lpstr>ARM vs RISC V : Power Efficiency</vt:lpstr>
      <vt:lpstr>RISC V Architecture</vt:lpstr>
      <vt:lpstr>RISC V Architecture: Modularity &amp; Extensibility</vt:lpstr>
      <vt:lpstr>Standard extensions</vt:lpstr>
      <vt:lpstr>RISC V Architecture: Compressed Instruction set</vt:lpstr>
      <vt:lpstr>2 Versions of RISC-V (based on  maximum width of registers supported)</vt:lpstr>
      <vt:lpstr>RISC V Architecture: Privilege levels &amp; Virtual Memory</vt:lpstr>
      <vt:lpstr>RISC-V Modes</vt:lpstr>
      <vt:lpstr>We will discuss 4 addressing modes  (relevant for RISC-V)</vt:lpstr>
      <vt:lpstr>1. Immediate addressing mode</vt:lpstr>
      <vt:lpstr>2. Register Direct Mode</vt:lpstr>
      <vt:lpstr>Examples of instructions that use those modes</vt:lpstr>
      <vt:lpstr>3. Register Indirect Mode</vt:lpstr>
      <vt:lpstr>4. Base-offset Addressing Mode</vt:lpstr>
      <vt:lpstr>Examples of instructions that use those modes</vt:lpstr>
      <vt:lpstr>Solved Example</vt:lpstr>
      <vt:lpstr>Arithmetic Operations</vt:lpstr>
      <vt:lpstr>Arithmetic Example</vt:lpstr>
      <vt:lpstr>Register Operands</vt:lpstr>
      <vt:lpstr>RISC-V Registers</vt:lpstr>
      <vt:lpstr>RISC-V Registers</vt:lpstr>
      <vt:lpstr>Register Description</vt:lpstr>
      <vt:lpstr>Register Operand Example</vt:lpstr>
      <vt:lpstr>Memory Operands</vt:lpstr>
      <vt:lpstr>Memory Operand Example</vt:lpstr>
      <vt:lpstr>Registers vs. Memory</vt:lpstr>
      <vt:lpstr>PowerPoint Presentation</vt:lpstr>
      <vt:lpstr>Immediate Operands</vt:lpstr>
      <vt:lpstr>Example on add</vt:lpstr>
      <vt:lpstr>LI and MV (pseudo) instructions</vt:lpstr>
      <vt:lpstr>RISC-V R-format Instructions</vt:lpstr>
      <vt:lpstr>R-format Example</vt:lpstr>
      <vt:lpstr>RISC-V I-format Instructions</vt:lpstr>
      <vt:lpstr>RISC-V S-format Instructions</vt:lpstr>
      <vt:lpstr>Logical Operations</vt:lpstr>
      <vt:lpstr>Shift Operations</vt:lpstr>
      <vt:lpstr>AND Operations</vt:lpstr>
      <vt:lpstr>OR Operations</vt:lpstr>
      <vt:lpstr>XOR Operations</vt:lpstr>
      <vt:lpstr>Conditional Operations</vt:lpstr>
      <vt:lpstr>Compiling If Statements</vt:lpstr>
      <vt:lpstr>Compiling Loop Statements</vt:lpstr>
      <vt:lpstr>More Conditional Operations</vt:lpstr>
      <vt:lpstr>Signed vs. Unsigned</vt:lpstr>
      <vt:lpstr>Signed and unsigned comparison</vt:lpstr>
      <vt:lpstr>SLT (signed comparison) and SLTU  (unsigned comparison)</vt:lpstr>
      <vt:lpstr>Comparison Instructions (SLT and SLTU)</vt:lpstr>
      <vt:lpstr>Variants of SLT</vt:lpstr>
      <vt:lpstr>PowerPoint Presentation</vt:lpstr>
      <vt:lpstr>Procedure Calling</vt:lpstr>
      <vt:lpstr>Procedure Call Instructions</vt:lpstr>
      <vt:lpstr>Leaf Procedure Example</vt:lpstr>
      <vt:lpstr>Leaf Procedure Example</vt:lpstr>
      <vt:lpstr>Local Data on the Stack</vt:lpstr>
      <vt:lpstr>Register Usage</vt:lpstr>
      <vt:lpstr>Byte/Halfword/Word Operations</vt:lpstr>
      <vt:lpstr>Branch Addressing</vt:lpstr>
      <vt:lpstr>Jump Addressing</vt:lpstr>
      <vt:lpstr>RISC-V Addressing Summary</vt:lpstr>
      <vt:lpstr>RISC-V Encoding Summary</vt:lpstr>
      <vt:lpstr>RISC-V Multiplication</vt:lpstr>
      <vt:lpstr>RISC-V Division</vt:lpstr>
      <vt:lpstr>PowerPoint Presentation</vt:lpstr>
      <vt:lpstr>What are Control and Status Registers (CSRs)</vt:lpstr>
      <vt:lpstr>Identification CSRs</vt:lpstr>
      <vt:lpstr>Machine Status (mstatus) - The Most Important CSR</vt:lpstr>
      <vt:lpstr>Timer CSRs</vt:lpstr>
      <vt:lpstr>Supervisor CSRs</vt:lpstr>
      <vt:lpstr>Virtual Memory</vt:lpstr>
      <vt:lpstr>Physical Memory Protection (PMP)</vt:lpstr>
      <vt:lpstr>RISC-V Interrupts</vt:lpstr>
      <vt:lpstr>Machine Status (mstatus) – As it relates to Interrupts</vt:lpstr>
      <vt:lpstr>Machine Interrupt Cause CSR (mcause)</vt:lpstr>
      <vt:lpstr>Machine Interrupt-Enable and Pending CSRs (mie, mip)</vt:lpstr>
      <vt:lpstr>Machine Trap Vector CSR (mtvec)</vt:lpstr>
      <vt:lpstr>Trap Handler – Entry and Exit</vt:lpstr>
      <vt:lpstr>Interrupt Handler Code</vt:lpstr>
      <vt:lpstr>Compiler Interrupt Attribute</vt:lpstr>
      <vt:lpstr>RISC-V Global Interrupts</vt:lpstr>
      <vt:lpstr>PLIC Interrupt Code Example</vt:lpstr>
      <vt:lpstr>RISC-V Interrupt System Architecture (M-mode only example)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 Requisite</dc:title>
  <dc:creator>Bharani Tarun HYD DIWIU42</dc:creator>
  <cp:lastModifiedBy>Bharani Tarun HYD DIWIU42</cp:lastModifiedBy>
  <cp:revision>13</cp:revision>
  <dcterms:created xsi:type="dcterms:W3CDTF">2023-09-28T17:54:28Z</dcterms:created>
  <dcterms:modified xsi:type="dcterms:W3CDTF">2023-10-17T06:10:16Z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294a1c8-9899-41e7-8f6e-8b1b3c79592a_Enabled">
    <vt:lpwstr>true</vt:lpwstr>
  </property>
  <property fmtid="{D5CDD505-2E9C-101B-9397-08002B2CF9AE}" pid="3" name="MSIP_Label_7294a1c8-9899-41e7-8f6e-8b1b3c79592a_SetDate">
    <vt:lpwstr>2023-09-28T18:06:11Z</vt:lpwstr>
  </property>
  <property fmtid="{D5CDD505-2E9C-101B-9397-08002B2CF9AE}" pid="4" name="MSIP_Label_7294a1c8-9899-41e7-8f6e-8b1b3c79592a_Method">
    <vt:lpwstr>Privileged</vt:lpwstr>
  </property>
  <property fmtid="{D5CDD505-2E9C-101B-9397-08002B2CF9AE}" pid="5" name="MSIP_Label_7294a1c8-9899-41e7-8f6e-8b1b3c79592a_Name">
    <vt:lpwstr>Internal sub2 (no marking)</vt:lpwstr>
  </property>
  <property fmtid="{D5CDD505-2E9C-101B-9397-08002B2CF9AE}" pid="6" name="MSIP_Label_7294a1c8-9899-41e7-8f6e-8b1b3c79592a_SiteId">
    <vt:lpwstr>eb70b763-b6d7-4486-8555-8831709a784e</vt:lpwstr>
  </property>
  <property fmtid="{D5CDD505-2E9C-101B-9397-08002B2CF9AE}" pid="7" name="MSIP_Label_7294a1c8-9899-41e7-8f6e-8b1b3c79592a_ActionId">
    <vt:lpwstr>e70d1386-8688-4dae-a116-f74fc153d4ec</vt:lpwstr>
  </property>
  <property fmtid="{D5CDD505-2E9C-101B-9397-08002B2CF9AE}" pid="8" name="MSIP_Label_7294a1c8-9899-41e7-8f6e-8b1b3c79592a_ContentBits">
    <vt:lpwstr>0</vt:lpwstr>
  </property>
</Properties>
</file>