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CA1F67-42E2-4DE0-B060-62554B1F9E67}">
  <a:tblStyle styleId="{67CA1F67-42E2-4DE0-B060-62554B1F9E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87cf8da7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87cf8da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87cf8da7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87cf8da7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87cf8da7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87cf8da7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87cf8da7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87cf8da7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87cf8da7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87cf8da7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87cf8da7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87cf8da7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51600c8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51600c8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51600c8f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51600c8f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51600c8f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51600c8f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51600c8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51600c8f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86914cd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86914cd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51600c8f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51600c8f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51600c8f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551600c8fb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51600c8fb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551600c8fb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551600c8fb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551600c8fb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51600c8fb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551600c8fb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551600c8fb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551600c8fb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51600c8fb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551600c8fb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51600c8fb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551600c8fb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51600c8fb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551600c8fb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51600c8fb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551600c8fb_2_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86914cd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86914cd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51600c8fb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551600c8fb_2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51600c8f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51600c8f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51600c8fb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551600c8fb_7_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551600c8fb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551600c8fb_7_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551600c8fb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1551600c8fb_7_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51600c8fb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1551600c8fb_7_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51600c8fb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551600c8fb_7_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51600c8fb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1551600c8fb_7_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51600c8fb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1551600c8fb_7_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551600c8fb_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1551600c8fb_7_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87cf8da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87cf8da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551600c8f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551600c8f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551600c8f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551600c8f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51600c8f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51600c8f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87cf8da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87cf8da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51600c8f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51600c8f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51600c8f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51600c8f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51600c8f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51600c8f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51600c8f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51600c8f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248400" y="356075"/>
            <a:ext cx="8520600" cy="846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600"/>
              <a:t>Drone based Face Recognition System </a:t>
            </a:r>
            <a:endParaRPr sz="3600"/>
          </a:p>
        </p:txBody>
      </p:sp>
      <p:sp>
        <p:nvSpPr>
          <p:cNvPr id="130" name="Google Shape;130;p25"/>
          <p:cNvSpPr txBox="1"/>
          <p:nvPr>
            <p:ph idx="1" type="subTitle"/>
          </p:nvPr>
        </p:nvSpPr>
        <p:spPr>
          <a:xfrm>
            <a:off x="311700" y="1669650"/>
            <a:ext cx="8520600" cy="3007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GB" sz="1800"/>
              <a:t>Presented by : </a:t>
            </a:r>
            <a:endParaRPr b="1" sz="1800"/>
          </a:p>
          <a:p>
            <a:pPr indent="0" lvl="0" marL="0" rtl="0" algn="ctr">
              <a:spcBef>
                <a:spcPts val="0"/>
              </a:spcBef>
              <a:spcAft>
                <a:spcPts val="0"/>
              </a:spcAft>
              <a:buNone/>
            </a:pPr>
            <a:r>
              <a:rPr lang="en-GB" sz="1800"/>
              <a:t>Deepjyoti Sarmah (Leader)</a:t>
            </a:r>
            <a:endParaRPr sz="1800"/>
          </a:p>
          <a:p>
            <a:pPr indent="0" lvl="0" marL="0" rtl="0" algn="ctr">
              <a:spcBef>
                <a:spcPts val="0"/>
              </a:spcBef>
              <a:spcAft>
                <a:spcPts val="0"/>
              </a:spcAft>
              <a:buNone/>
            </a:pPr>
            <a:r>
              <a:rPr lang="en-GB" sz="1800"/>
              <a:t>1181200068</a:t>
            </a:r>
            <a:endParaRPr sz="1800"/>
          </a:p>
          <a:p>
            <a:pPr indent="0" lvl="0" marL="0" rtl="0" algn="ctr">
              <a:spcBef>
                <a:spcPts val="0"/>
              </a:spcBef>
              <a:spcAft>
                <a:spcPts val="0"/>
              </a:spcAft>
              <a:buNone/>
            </a:pPr>
            <a:r>
              <a:rPr lang="en-GB" sz="1800"/>
              <a:t>Arunabha Dutta </a:t>
            </a:r>
            <a:endParaRPr sz="1800"/>
          </a:p>
          <a:p>
            <a:pPr indent="0" lvl="0" marL="0" rtl="0" algn="ctr">
              <a:spcBef>
                <a:spcPts val="0"/>
              </a:spcBef>
              <a:spcAft>
                <a:spcPts val="0"/>
              </a:spcAft>
              <a:buNone/>
            </a:pPr>
            <a:r>
              <a:rPr lang="en-GB" sz="1800"/>
              <a:t>1181200053</a:t>
            </a:r>
            <a:endParaRPr sz="1800"/>
          </a:p>
          <a:p>
            <a:pPr indent="0" lvl="0" marL="0" rtl="0" algn="ctr">
              <a:spcBef>
                <a:spcPts val="0"/>
              </a:spcBef>
              <a:spcAft>
                <a:spcPts val="0"/>
              </a:spcAft>
              <a:buNone/>
            </a:pPr>
            <a:r>
              <a:rPr lang="en-GB" sz="1800"/>
              <a:t>Tama Roy </a:t>
            </a:r>
            <a:endParaRPr sz="1800"/>
          </a:p>
          <a:p>
            <a:pPr indent="0" lvl="0" marL="0" rtl="0" algn="ctr">
              <a:spcBef>
                <a:spcPts val="0"/>
              </a:spcBef>
              <a:spcAft>
                <a:spcPts val="0"/>
              </a:spcAft>
              <a:buNone/>
            </a:pPr>
            <a:r>
              <a:rPr lang="en-GB" sz="1800"/>
              <a:t>1181200068</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b="1" lang="en-GB" sz="1800"/>
              <a:t>Under the </a:t>
            </a:r>
            <a:r>
              <a:rPr b="1" lang="en-GB" sz="1800"/>
              <a:t>guidance</a:t>
            </a:r>
            <a:r>
              <a:rPr b="1" lang="en-GB" sz="1800"/>
              <a:t> of :</a:t>
            </a:r>
            <a:endParaRPr b="1" sz="1800"/>
          </a:p>
          <a:p>
            <a:pPr indent="0" lvl="0" marL="0" rtl="0" algn="ctr">
              <a:spcBef>
                <a:spcPts val="0"/>
              </a:spcBef>
              <a:spcAft>
                <a:spcPts val="0"/>
              </a:spcAft>
              <a:buNone/>
            </a:pPr>
            <a:r>
              <a:rPr b="1" lang="en-GB" sz="1800"/>
              <a:t>Dr W.N. Singh</a:t>
            </a:r>
            <a:endParaRPr b="1"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in Drone based Face Recognition </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drone videos, the camera is placed at a higher altitude and the scene contains more contextual information. </a:t>
            </a:r>
            <a:endParaRPr/>
          </a:p>
          <a:p>
            <a:pPr indent="0" lvl="0" marL="0" rtl="0" algn="l">
              <a:spcBef>
                <a:spcPts val="1200"/>
              </a:spcBef>
              <a:spcAft>
                <a:spcPts val="0"/>
              </a:spcAft>
              <a:buNone/>
            </a:pPr>
            <a:r>
              <a:rPr lang="en-GB"/>
              <a:t>However, changes in viewpoint, and changes in scale make the face detection task in drones more challenging than traditional face detection. </a:t>
            </a:r>
            <a:endParaRPr/>
          </a:p>
          <a:p>
            <a:pPr indent="0" lvl="0" marL="0" rtl="0" algn="l">
              <a:spcBef>
                <a:spcPts val="1200"/>
              </a:spcBef>
              <a:spcAft>
                <a:spcPts val="0"/>
              </a:spcAft>
              <a:buNone/>
            </a:pPr>
            <a:r>
              <a:rPr lang="en-GB"/>
              <a:t>In a traffic surveillance scenario, drones record traffic from a bird's eye view. The advantage of this to 100 m in height to record vehicle traffic.</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idx="1" type="body"/>
          </p:nvPr>
        </p:nvSpPr>
        <p:spPr>
          <a:xfrm>
            <a:off x="311700" y="846700"/>
            <a:ext cx="8520600" cy="3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Face detection from a bird's eye perspective is more challenging than the front-parallel view for the following aspects,</a:t>
            </a:r>
            <a:endParaRPr>
              <a:solidFill>
                <a:srgbClr val="2E2E2E"/>
              </a:solidFill>
              <a:latin typeface="Georgia"/>
              <a:ea typeface="Georgia"/>
              <a:cs typeface="Georgia"/>
              <a:sym typeface="Georgia"/>
            </a:endParaRPr>
          </a:p>
          <a:p>
            <a:pPr indent="-342900" lvl="0" marL="457200" rtl="0" algn="l">
              <a:spcBef>
                <a:spcPts val="1200"/>
              </a:spcBef>
              <a:spcAft>
                <a:spcPts val="0"/>
              </a:spcAft>
              <a:buSzPts val="1800"/>
              <a:buChar char="●"/>
            </a:pPr>
            <a:r>
              <a:rPr lang="en-GB">
                <a:solidFill>
                  <a:srgbClr val="2E2E2E"/>
                </a:solidFill>
              </a:rPr>
              <a:t>The dynamic transition of moving objects.</a:t>
            </a:r>
            <a:endParaRPr>
              <a:solidFill>
                <a:srgbClr val="2E2E2E"/>
              </a:solidFill>
            </a:endParaRPr>
          </a:p>
          <a:p>
            <a:pPr indent="-342900" lvl="0" marL="457200" rtl="0" algn="l">
              <a:spcBef>
                <a:spcPts val="0"/>
              </a:spcBef>
              <a:spcAft>
                <a:spcPts val="0"/>
              </a:spcAft>
              <a:buClr>
                <a:srgbClr val="2E2E2E"/>
              </a:buClr>
              <a:buSzPts val="1800"/>
              <a:buChar char="●"/>
            </a:pPr>
            <a:r>
              <a:rPr lang="en-GB">
                <a:solidFill>
                  <a:srgbClr val="2E2E2E"/>
                </a:solidFill>
              </a:rPr>
              <a:t>Changes in aspect ratio and image scale.</a:t>
            </a:r>
            <a:endParaRPr>
              <a:solidFill>
                <a:srgbClr val="2E2E2E"/>
              </a:solidFill>
            </a:endParaRPr>
          </a:p>
          <a:p>
            <a:pPr indent="-342900" lvl="0" marL="457200" rtl="0" algn="l">
              <a:spcBef>
                <a:spcPts val="0"/>
              </a:spcBef>
              <a:spcAft>
                <a:spcPts val="0"/>
              </a:spcAft>
              <a:buClr>
                <a:srgbClr val="2E2E2E"/>
              </a:buClr>
              <a:buSzPts val="1800"/>
              <a:buChar char="●"/>
            </a:pPr>
            <a:r>
              <a:rPr lang="en-GB">
                <a:solidFill>
                  <a:srgbClr val="2E2E2E"/>
                </a:solidFill>
              </a:rPr>
              <a:t>Abrupt camera motion.</a:t>
            </a:r>
            <a:endParaRPr>
              <a:solidFill>
                <a:srgbClr val="2E2E2E"/>
              </a:solidFill>
            </a:endParaRPr>
          </a:p>
          <a:p>
            <a:pPr indent="-342900" lvl="0" marL="457200" rtl="0" algn="l">
              <a:spcBef>
                <a:spcPts val="0"/>
              </a:spcBef>
              <a:spcAft>
                <a:spcPts val="0"/>
              </a:spcAft>
              <a:buClr>
                <a:srgbClr val="2E2E2E"/>
              </a:buClr>
              <a:buSzPts val="1800"/>
              <a:buChar char="●"/>
            </a:pPr>
            <a:r>
              <a:rPr lang="en-GB">
                <a:solidFill>
                  <a:srgbClr val="2E2E2E"/>
                </a:solidFill>
              </a:rPr>
              <a:t>Severe perspective distortion.</a:t>
            </a:r>
            <a:endParaRPr>
              <a:solidFill>
                <a:srgbClr val="2E2E2E"/>
              </a:solidFill>
            </a:endParaRPr>
          </a:p>
          <a:p>
            <a:pPr indent="-342900" lvl="0" marL="457200" rtl="0" algn="l">
              <a:spcBef>
                <a:spcPts val="0"/>
              </a:spcBef>
              <a:spcAft>
                <a:spcPts val="0"/>
              </a:spcAft>
              <a:buClr>
                <a:srgbClr val="2E2E2E"/>
              </a:buClr>
              <a:buSzPts val="1800"/>
              <a:buChar char="●"/>
            </a:pPr>
            <a:r>
              <a:rPr lang="en-GB">
                <a:solidFill>
                  <a:srgbClr val="2E2E2E"/>
                </a:solidFill>
              </a:rPr>
              <a:t>Motion blur.</a:t>
            </a:r>
            <a:endParaRPr>
              <a:solidFill>
                <a:srgbClr val="2E2E2E"/>
              </a:solidFill>
            </a:endParaRPr>
          </a:p>
          <a:p>
            <a:pPr indent="-342900" lvl="0" marL="457200" rtl="0" algn="l">
              <a:spcBef>
                <a:spcPts val="0"/>
              </a:spcBef>
              <a:spcAft>
                <a:spcPts val="0"/>
              </a:spcAft>
              <a:buClr>
                <a:srgbClr val="2E2E2E"/>
              </a:buClr>
              <a:buSzPts val="1800"/>
              <a:buChar char="●"/>
            </a:pPr>
            <a:r>
              <a:rPr lang="en-GB">
                <a:solidFill>
                  <a:srgbClr val="2E2E2E"/>
                </a:solidFill>
              </a:rPr>
              <a:t>The high density of objects.</a:t>
            </a:r>
            <a:endParaRPr>
              <a:solidFill>
                <a:srgbClr val="2E2E2E"/>
              </a:solidFill>
            </a:endParaRPr>
          </a:p>
          <a:p>
            <a:pPr indent="-342900" lvl="0" marL="457200" rtl="0" algn="l">
              <a:spcBef>
                <a:spcPts val="0"/>
              </a:spcBef>
              <a:spcAft>
                <a:spcPts val="0"/>
              </a:spcAft>
              <a:buClr>
                <a:srgbClr val="2E2E2E"/>
              </a:buClr>
              <a:buSzPts val="1800"/>
              <a:buChar char="●"/>
            </a:pPr>
            <a:r>
              <a:rPr lang="en-GB">
                <a:solidFill>
                  <a:srgbClr val="2E2E2E"/>
                </a:solidFill>
              </a:rPr>
              <a:t>Complex background.</a:t>
            </a:r>
            <a:endParaRPr>
              <a:solidFill>
                <a:srgbClr val="2E2E2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What is a facial recognition algorithm?</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facial recognition algorithm is a method of building a biometric face model for further analysis and the face recognition process.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The algorithms perform three main tasks:  </a:t>
            </a:r>
            <a:endParaRPr b="1"/>
          </a:p>
          <a:p>
            <a:pPr indent="0" lvl="0" marL="0" rtl="0" algn="l">
              <a:spcBef>
                <a:spcPts val="1200"/>
              </a:spcBef>
              <a:spcAft>
                <a:spcPts val="0"/>
              </a:spcAft>
              <a:buClr>
                <a:schemeClr val="dk1"/>
              </a:buClr>
              <a:buSzPts val="1100"/>
              <a:buFont typeface="Arial"/>
              <a:buNone/>
            </a:pPr>
            <a:r>
              <a:rPr lang="en-GB"/>
              <a:t>detect faces in an image, video, or real-time stream; calculate a mathematical model of a face; compare models to training sets or databases to identify or verify a person.</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Face Recognition Methods:-</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different methods for face recognition, some of which are as follows-</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GB"/>
              <a:t>Principal Component Analysis Method (PCA)</a:t>
            </a:r>
            <a:endParaRPr/>
          </a:p>
          <a:p>
            <a:pPr indent="-342900" lvl="0" marL="457200" rtl="0" algn="l">
              <a:spcBef>
                <a:spcPts val="0"/>
              </a:spcBef>
              <a:spcAft>
                <a:spcPts val="0"/>
              </a:spcAft>
              <a:buSzPts val="1800"/>
              <a:buChar char="●"/>
            </a:pPr>
            <a:r>
              <a:rPr lang="en-GB"/>
              <a:t>Linear Discriminant Analysis Method (LDA)</a:t>
            </a:r>
            <a:endParaRPr/>
          </a:p>
          <a:p>
            <a:pPr indent="-342900" lvl="0" marL="457200" rtl="0" algn="l">
              <a:spcBef>
                <a:spcPts val="0"/>
              </a:spcBef>
              <a:spcAft>
                <a:spcPts val="0"/>
              </a:spcAft>
              <a:buSzPts val="1800"/>
              <a:buChar char="●"/>
            </a:pPr>
            <a:r>
              <a:rPr lang="en-GB"/>
              <a:t>Fisherface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Principal Component Analysis (PCA) </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Principal Component Analysis (PCA) is a mathematical procedure that uses  an square matrix with real values to convert a set of values of possiblily correlated M face images into a set of values of K uncorrelated variables called Eigenface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The number of Eigenfaces is always less than or equal to the number of original face images i.e., K &lt; M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idx="1" type="body"/>
          </p:nvPr>
        </p:nvSpPr>
        <p:spPr>
          <a:xfrm>
            <a:off x="311700" y="229475"/>
            <a:ext cx="8520600" cy="433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This transformation is defined in such a way that the first Eigenfaces shows the most dominant “direction/features” of the dataset and each succeeding component in turn shows the next most possible dominant “direction/features”, under the constraints that it be uncorrelated to the preceding components</a:t>
            </a:r>
            <a:endParaRPr/>
          </a:p>
        </p:txBody>
      </p:sp>
      <p:pic>
        <p:nvPicPr>
          <p:cNvPr id="214" name="Google Shape;214;p39"/>
          <p:cNvPicPr preferRelativeResize="0"/>
          <p:nvPr/>
        </p:nvPicPr>
        <p:blipFill>
          <a:blip r:embed="rId3">
            <a:alphaModFix/>
          </a:blip>
          <a:stretch>
            <a:fillRect/>
          </a:stretch>
        </p:blipFill>
        <p:spPr>
          <a:xfrm>
            <a:off x="4519800" y="1798500"/>
            <a:ext cx="3048000" cy="256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body"/>
          </p:nvPr>
        </p:nvSpPr>
        <p:spPr>
          <a:xfrm>
            <a:off x="311700" y="356100"/>
            <a:ext cx="8520600" cy="421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To reduce the calculations needed for finding these eigenfaces, the dimensionality of </a:t>
            </a:r>
            <a:r>
              <a:rPr lang="en-GB"/>
              <a:t>the</a:t>
            </a:r>
            <a:r>
              <a:rPr lang="en-GB"/>
              <a:t> original dataset is reduced before they  are calculated </a:t>
            </a:r>
            <a:endParaRPr/>
          </a:p>
          <a:p>
            <a:pPr indent="0" lvl="0" marL="457200" rtl="0" algn="l">
              <a:spcBef>
                <a:spcPts val="1200"/>
              </a:spcBef>
              <a:spcAft>
                <a:spcPts val="1200"/>
              </a:spcAft>
              <a:buNone/>
            </a:pPr>
            <a:r>
              <a:t/>
            </a:r>
            <a:endParaRPr/>
          </a:p>
        </p:txBody>
      </p:sp>
      <p:pic>
        <p:nvPicPr>
          <p:cNvPr id="220" name="Google Shape;220;p40"/>
          <p:cNvPicPr preferRelativeResize="0"/>
          <p:nvPr/>
        </p:nvPicPr>
        <p:blipFill>
          <a:blip r:embed="rId3">
            <a:alphaModFix/>
          </a:blip>
          <a:stretch>
            <a:fillRect/>
          </a:stretch>
        </p:blipFill>
        <p:spPr>
          <a:xfrm>
            <a:off x="2144450" y="1505700"/>
            <a:ext cx="3856575" cy="2569500"/>
          </a:xfrm>
          <a:prstGeom prst="rect">
            <a:avLst/>
          </a:prstGeom>
          <a:noFill/>
          <a:ln>
            <a:noFill/>
          </a:ln>
        </p:spPr>
      </p:pic>
      <p:sp>
        <p:nvSpPr>
          <p:cNvPr id="221" name="Google Shape;221;p40"/>
          <p:cNvSpPr/>
          <p:nvPr/>
        </p:nvSpPr>
        <p:spPr>
          <a:xfrm>
            <a:off x="2006188" y="1392675"/>
            <a:ext cx="4133100" cy="1717200"/>
          </a:xfrm>
          <a:prstGeom prst="frame">
            <a:avLst>
              <a:gd fmla="val 3213" name="adj1"/>
            </a:avLst>
          </a:prstGeom>
          <a:solidFill>
            <a:srgbClr val="00FF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0"/>
          <p:cNvSpPr/>
          <p:nvPr/>
        </p:nvSpPr>
        <p:spPr>
          <a:xfrm>
            <a:off x="2006200" y="3173150"/>
            <a:ext cx="4133100" cy="1076400"/>
          </a:xfrm>
          <a:prstGeom prst="frame">
            <a:avLst>
              <a:gd fmla="val 465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idx="1" type="body"/>
          </p:nvPr>
        </p:nvSpPr>
        <p:spPr>
          <a:xfrm>
            <a:off x="311700" y="261125"/>
            <a:ext cx="8520600" cy="433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Since Principal components shows the “directions” of data and each </a:t>
            </a:r>
            <a:r>
              <a:rPr lang="en-GB"/>
              <a:t>preceding</a:t>
            </a:r>
            <a:r>
              <a:rPr lang="en-GB"/>
              <a:t> components shows less “directions” and more “noise”, only few first eigenfaces are selected whereas the rest are </a:t>
            </a:r>
            <a:r>
              <a:rPr lang="en-GB"/>
              <a:t>discarded. </a:t>
            </a:r>
            <a:endParaRPr/>
          </a:p>
          <a:p>
            <a:pPr indent="-342900" lvl="0" marL="457200" rtl="0" algn="l">
              <a:spcBef>
                <a:spcPts val="0"/>
              </a:spcBef>
              <a:spcAft>
                <a:spcPts val="0"/>
              </a:spcAft>
              <a:buSzPts val="1800"/>
              <a:buChar char="●"/>
            </a:pPr>
            <a:r>
              <a:rPr lang="en-GB"/>
              <a:t>These K eigenfaces can safely represent the whole original dataset because they depict the majority of the “features”/”directions” that make up the data set</a:t>
            </a:r>
            <a:endParaRPr/>
          </a:p>
          <a:p>
            <a:pPr indent="0" lvl="0" marL="0" rtl="0" algn="l">
              <a:spcBef>
                <a:spcPts val="1200"/>
              </a:spcBef>
              <a:spcAft>
                <a:spcPts val="1200"/>
              </a:spcAft>
              <a:buNone/>
            </a:pPr>
            <a:r>
              <a:t/>
            </a:r>
            <a:endParaRPr/>
          </a:p>
        </p:txBody>
      </p:sp>
      <p:pic>
        <p:nvPicPr>
          <p:cNvPr id="228" name="Google Shape;228;p41"/>
          <p:cNvPicPr preferRelativeResize="0"/>
          <p:nvPr/>
        </p:nvPicPr>
        <p:blipFill rotWithShape="1">
          <a:blip r:embed="rId3">
            <a:alphaModFix/>
          </a:blip>
          <a:srcRect b="38990" l="0" r="0" t="0"/>
          <a:stretch/>
        </p:blipFill>
        <p:spPr>
          <a:xfrm>
            <a:off x="1384800" y="2571750"/>
            <a:ext cx="6052600" cy="176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idx="1" type="body"/>
          </p:nvPr>
        </p:nvSpPr>
        <p:spPr>
          <a:xfrm>
            <a:off x="311700" y="292775"/>
            <a:ext cx="8520600" cy="427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Therefore , each variable in the original dataset can be represented in terms of these K principal components </a:t>
            </a:r>
            <a:endParaRPr/>
          </a:p>
          <a:p>
            <a:pPr indent="0" lvl="0" marL="0" rtl="0" algn="l">
              <a:spcBef>
                <a:spcPts val="1200"/>
              </a:spcBef>
              <a:spcAft>
                <a:spcPts val="1200"/>
              </a:spcAft>
              <a:buNone/>
            </a:pPr>
            <a:r>
              <a:t/>
            </a:r>
            <a:endParaRPr/>
          </a:p>
        </p:txBody>
      </p:sp>
      <p:pic>
        <p:nvPicPr>
          <p:cNvPr id="234" name="Google Shape;234;p42"/>
          <p:cNvPicPr preferRelativeResize="0"/>
          <p:nvPr/>
        </p:nvPicPr>
        <p:blipFill>
          <a:blip r:embed="rId3">
            <a:alphaModFix/>
          </a:blip>
          <a:stretch>
            <a:fillRect/>
          </a:stretch>
        </p:blipFill>
        <p:spPr>
          <a:xfrm>
            <a:off x="2295525" y="1523513"/>
            <a:ext cx="4552950" cy="242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idx="1" type="body"/>
          </p:nvPr>
        </p:nvSpPr>
        <p:spPr>
          <a:xfrm>
            <a:off x="311700" y="348175"/>
            <a:ext cx="8520600" cy="422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Representing a data point this way (as a combination of K principal components) reduces the number of values (from M to K) needed to recognize it </a:t>
            </a:r>
            <a:endParaRPr/>
          </a:p>
          <a:p>
            <a:pPr indent="-342900" lvl="0" marL="457200" rtl="0" algn="l">
              <a:spcBef>
                <a:spcPts val="0"/>
              </a:spcBef>
              <a:spcAft>
                <a:spcPts val="0"/>
              </a:spcAft>
              <a:buSzPts val="1800"/>
              <a:buChar char="●"/>
            </a:pPr>
            <a:r>
              <a:rPr lang="en-GB"/>
              <a:t>This makes the recognition process faster and more free of “error caused by noise “ </a:t>
            </a:r>
            <a:endParaRPr/>
          </a:p>
          <a:p>
            <a:pPr indent="-342900" lvl="0" marL="457200" rtl="0" algn="l">
              <a:spcBef>
                <a:spcPts val="0"/>
              </a:spcBef>
              <a:spcAft>
                <a:spcPts val="0"/>
              </a:spcAft>
              <a:buSzPts val="1800"/>
              <a:buChar char="●"/>
            </a:pPr>
            <a:r>
              <a:rPr lang="en-GB"/>
              <a:t>The result of PCA are usually discussed in terms of </a:t>
            </a:r>
            <a:endParaRPr/>
          </a:p>
          <a:p>
            <a:pPr indent="-342900" lvl="1" marL="914400" rtl="0" algn="l">
              <a:spcBef>
                <a:spcPts val="0"/>
              </a:spcBef>
              <a:spcAft>
                <a:spcPts val="0"/>
              </a:spcAft>
              <a:buSzPts val="1800"/>
              <a:buChar char="○"/>
            </a:pPr>
            <a:r>
              <a:rPr lang="en-GB" sz="1800"/>
              <a:t>Component score (i.e., data point is made up of “how much” of each of K principal components.</a:t>
            </a:r>
            <a:endParaRPr sz="1800"/>
          </a:p>
          <a:p>
            <a:pPr indent="-342900" lvl="1" marL="914400" rtl="0" algn="l">
              <a:spcBef>
                <a:spcPts val="0"/>
              </a:spcBef>
              <a:spcAft>
                <a:spcPts val="0"/>
              </a:spcAft>
              <a:buSzPts val="1800"/>
              <a:buChar char="○"/>
            </a:pPr>
            <a:r>
              <a:rPr lang="en-GB" sz="1800"/>
              <a:t>And loading (the weight by which each standardized original variable should be multiplied to get the component score)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Emerging </a:t>
            </a:r>
            <a:r>
              <a:rPr lang="en-GB"/>
              <a:t>technologies have increased the demand of products having more features. Nowadays combination of various techniques is the most essential criteria. Increasing demand of drones used for surveillance has given rise to the idea of face recognition drone where the drone recognizes the person next to it. The most challenging part in computer vision is Face detection and addition of this part to small drones. Proper utilization of power to get a better flight time was an essential part of designing.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Merits and Demerits </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Merits </a:t>
            </a:r>
            <a:endParaRPr b="1"/>
          </a:p>
          <a:p>
            <a:pPr indent="-342900" lvl="1" marL="914400" rtl="0" algn="l">
              <a:spcBef>
                <a:spcPts val="0"/>
              </a:spcBef>
              <a:spcAft>
                <a:spcPts val="0"/>
              </a:spcAft>
              <a:buSzPts val="1800"/>
              <a:buChar char="○"/>
            </a:pPr>
            <a:r>
              <a:rPr lang="en-GB" sz="1800"/>
              <a:t>Reduces dimensionality of Image</a:t>
            </a:r>
            <a:endParaRPr sz="1800"/>
          </a:p>
          <a:p>
            <a:pPr indent="-342900" lvl="1" marL="914400" rtl="0" algn="l">
              <a:spcBef>
                <a:spcPts val="0"/>
              </a:spcBef>
              <a:spcAft>
                <a:spcPts val="0"/>
              </a:spcAft>
              <a:buSzPts val="1800"/>
              <a:buChar char="○"/>
            </a:pPr>
            <a:r>
              <a:rPr lang="en-GB" sz="1800"/>
              <a:t>Simple , Fast and Robust </a:t>
            </a:r>
            <a:endParaRPr sz="1800"/>
          </a:p>
          <a:p>
            <a:pPr indent="-342900" lvl="1" marL="914400" rtl="0" algn="l">
              <a:spcBef>
                <a:spcPts val="0"/>
              </a:spcBef>
              <a:spcAft>
                <a:spcPts val="0"/>
              </a:spcAft>
              <a:buSzPts val="1800"/>
              <a:buChar char="○"/>
            </a:pPr>
            <a:r>
              <a:rPr lang="en-GB" sz="1800"/>
              <a:t>Image without disturbance are recognized fast </a:t>
            </a:r>
            <a:endParaRPr sz="1800"/>
          </a:p>
          <a:p>
            <a:pPr indent="-342900" lvl="0" marL="457200" rtl="0" algn="l">
              <a:spcBef>
                <a:spcPts val="0"/>
              </a:spcBef>
              <a:spcAft>
                <a:spcPts val="0"/>
              </a:spcAft>
              <a:buSzPts val="1800"/>
              <a:buChar char="●"/>
            </a:pPr>
            <a:r>
              <a:rPr b="1" lang="en-GB"/>
              <a:t>Demerits </a:t>
            </a:r>
            <a:endParaRPr b="1"/>
          </a:p>
          <a:p>
            <a:pPr indent="-342900" lvl="1" marL="914400" rtl="0" algn="l">
              <a:spcBef>
                <a:spcPts val="0"/>
              </a:spcBef>
              <a:spcAft>
                <a:spcPts val="0"/>
              </a:spcAft>
              <a:buSzPts val="1800"/>
              <a:buChar char="○"/>
            </a:pPr>
            <a:r>
              <a:rPr lang="en-GB" sz="1800"/>
              <a:t>Poor discriminating power </a:t>
            </a:r>
            <a:endParaRPr sz="1800"/>
          </a:p>
          <a:p>
            <a:pPr indent="-342900" lvl="1" marL="914400" rtl="0" algn="l">
              <a:spcBef>
                <a:spcPts val="0"/>
              </a:spcBef>
              <a:spcAft>
                <a:spcPts val="0"/>
              </a:spcAft>
              <a:buSzPts val="1800"/>
              <a:buChar char="○"/>
            </a:pPr>
            <a:r>
              <a:rPr lang="en-GB" sz="1800"/>
              <a:t>Insensitive to variation in face position, facial expression</a:t>
            </a:r>
            <a:endParaRPr sz="1800"/>
          </a:p>
          <a:p>
            <a:pPr indent="0" lvl="0" marL="0" rtl="0" algn="l">
              <a:spcBef>
                <a:spcPts val="1200"/>
              </a:spcBef>
              <a:spcAft>
                <a:spcPts val="12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ctrTitle"/>
          </p:nvPr>
        </p:nvSpPr>
        <p:spPr>
          <a:xfrm>
            <a:off x="550975" y="276950"/>
            <a:ext cx="7976400" cy="8304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Calibri"/>
              <a:buNone/>
            </a:pPr>
            <a:r>
              <a:rPr lang="en-GB" sz="2500"/>
              <a:t>Linear Discriminant Analysis(LDA): </a:t>
            </a:r>
            <a:endParaRPr sz="2500"/>
          </a:p>
        </p:txBody>
      </p:sp>
      <p:sp>
        <p:nvSpPr>
          <p:cNvPr id="251" name="Google Shape;251;p45"/>
          <p:cNvSpPr txBox="1"/>
          <p:nvPr>
            <p:ph idx="1" type="subTitle"/>
          </p:nvPr>
        </p:nvSpPr>
        <p:spPr>
          <a:xfrm>
            <a:off x="498107" y="1400476"/>
            <a:ext cx="8446169" cy="3566160"/>
          </a:xfrm>
          <a:prstGeom prst="rect">
            <a:avLst/>
          </a:prstGeom>
          <a:noFill/>
          <a:ln>
            <a:noFill/>
          </a:ln>
        </p:spPr>
        <p:txBody>
          <a:bodyPr anchorCtr="0" anchor="t" bIns="34275" lIns="68575" spcFirstLastPara="1" rIns="68575" wrap="square" tIns="34275">
            <a:normAutofit/>
          </a:bodyPr>
          <a:lstStyle/>
          <a:p>
            <a:pPr indent="-254000" lvl="0" marL="254000" rtl="0" algn="l">
              <a:lnSpc>
                <a:spcPct val="90000"/>
              </a:lnSpc>
              <a:spcBef>
                <a:spcPts val="0"/>
              </a:spcBef>
              <a:spcAft>
                <a:spcPts val="0"/>
              </a:spcAft>
              <a:buClr>
                <a:schemeClr val="dk2"/>
              </a:buClr>
              <a:buSzPts val="1800"/>
              <a:buChar char="🡪"/>
            </a:pPr>
            <a:r>
              <a:rPr lang="en-GB">
                <a:solidFill>
                  <a:schemeClr val="dk2"/>
                </a:solidFill>
                <a:latin typeface="Arial"/>
                <a:ea typeface="Arial"/>
                <a:cs typeface="Arial"/>
                <a:sym typeface="Arial"/>
              </a:rPr>
              <a:t>A general statement of the problem of machine recognition faces can be formulated as follows: given still or video images of a scene, identify or verify one or more persons in the scene using a stored database.</a:t>
            </a:r>
            <a:endParaRPr>
              <a:solidFill>
                <a:schemeClr val="dk2"/>
              </a:solidFill>
              <a:latin typeface="Arial"/>
              <a:ea typeface="Arial"/>
              <a:cs typeface="Arial"/>
              <a:sym typeface="Arial"/>
            </a:endParaRPr>
          </a:p>
          <a:p>
            <a:pPr indent="-139700" lvl="0" marL="254000" rtl="0" algn="l">
              <a:lnSpc>
                <a:spcPct val="90000"/>
              </a:lnSpc>
              <a:spcBef>
                <a:spcPts val="800"/>
              </a:spcBef>
              <a:spcAft>
                <a:spcPts val="0"/>
              </a:spcAft>
              <a:buClr>
                <a:schemeClr val="dk1"/>
              </a:buClr>
              <a:buSzPts val="1800"/>
              <a:buFont typeface="Noto Sans Symbols"/>
              <a:buNone/>
            </a:pPr>
            <a:r>
              <a:t/>
            </a:r>
            <a:endParaRPr>
              <a:solidFill>
                <a:schemeClr val="dk2"/>
              </a:solidFill>
              <a:latin typeface="Arial"/>
              <a:ea typeface="Arial"/>
              <a:cs typeface="Arial"/>
              <a:sym typeface="Arial"/>
            </a:endParaRPr>
          </a:p>
          <a:p>
            <a:pPr indent="-254000" lvl="0" marL="254000" rtl="0" algn="l">
              <a:lnSpc>
                <a:spcPct val="90000"/>
              </a:lnSpc>
              <a:spcBef>
                <a:spcPts val="800"/>
              </a:spcBef>
              <a:spcAft>
                <a:spcPts val="0"/>
              </a:spcAft>
              <a:buClr>
                <a:schemeClr val="dk2"/>
              </a:buClr>
              <a:buSzPts val="1800"/>
              <a:buChar char="🡪"/>
            </a:pPr>
            <a:r>
              <a:rPr lang="en-GB">
                <a:solidFill>
                  <a:schemeClr val="dk2"/>
                </a:solidFill>
                <a:latin typeface="Arial"/>
                <a:ea typeface="Arial"/>
                <a:cs typeface="Arial"/>
                <a:sym typeface="Arial"/>
              </a:rPr>
              <a:t>Recognition of human faces is a very complex problem: lighting conditions, facial expressions vary from time to time; faces may appear at different scales, positions and orientations, facial hair.</a:t>
            </a:r>
            <a:endParaRPr>
              <a:solidFill>
                <a:schemeClr val="dk2"/>
              </a:solidFill>
              <a:latin typeface="Arial"/>
              <a:ea typeface="Arial"/>
              <a:cs typeface="Arial"/>
              <a:sym typeface="Arial"/>
            </a:endParaRPr>
          </a:p>
          <a:p>
            <a:pPr indent="-139700" lvl="0" marL="254000" rtl="0" algn="l">
              <a:lnSpc>
                <a:spcPct val="90000"/>
              </a:lnSpc>
              <a:spcBef>
                <a:spcPts val="800"/>
              </a:spcBef>
              <a:spcAft>
                <a:spcPts val="0"/>
              </a:spcAft>
              <a:buClr>
                <a:schemeClr val="dk1"/>
              </a:buClr>
              <a:buSzPts val="1800"/>
              <a:buFont typeface="Noto Sans Symbols"/>
              <a:buNone/>
            </a:pPr>
            <a:r>
              <a:t/>
            </a:r>
            <a:endParaRPr>
              <a:solidFill>
                <a:schemeClr val="dk2"/>
              </a:solidFill>
              <a:latin typeface="Arial"/>
              <a:ea typeface="Arial"/>
              <a:cs typeface="Arial"/>
              <a:sym typeface="Arial"/>
            </a:endParaRPr>
          </a:p>
          <a:p>
            <a:pPr indent="-254000" lvl="0" marL="254000" rtl="0" algn="l">
              <a:lnSpc>
                <a:spcPct val="90000"/>
              </a:lnSpc>
              <a:spcBef>
                <a:spcPts val="800"/>
              </a:spcBef>
              <a:spcAft>
                <a:spcPts val="0"/>
              </a:spcAft>
              <a:buClr>
                <a:schemeClr val="dk2"/>
              </a:buClr>
              <a:buSzPts val="1800"/>
              <a:buChar char="🡪"/>
            </a:pPr>
            <a:r>
              <a:rPr lang="en-GB">
                <a:solidFill>
                  <a:schemeClr val="dk2"/>
                </a:solidFill>
                <a:latin typeface="Arial"/>
                <a:ea typeface="Arial"/>
                <a:cs typeface="Arial"/>
                <a:sym typeface="Arial"/>
              </a:rPr>
              <a:t>So it presents difficulties like interclass similarity and intraclass variability due to head pose, illumination conditions, and expressions as shown in figure.</a:t>
            </a:r>
            <a:endParaRPr>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628650" y="0"/>
            <a:ext cx="7886700" cy="34289"/>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 </a:t>
            </a:r>
            <a:endParaRPr/>
          </a:p>
        </p:txBody>
      </p:sp>
      <p:pic>
        <p:nvPicPr>
          <p:cNvPr id="257" name="Google Shape;257;p46"/>
          <p:cNvPicPr preferRelativeResize="0"/>
          <p:nvPr>
            <p:ph idx="1" type="body"/>
          </p:nvPr>
        </p:nvPicPr>
        <p:blipFill rotWithShape="1">
          <a:blip r:embed="rId3">
            <a:alphaModFix/>
          </a:blip>
          <a:srcRect b="0" l="0" r="0" t="0"/>
          <a:stretch/>
        </p:blipFill>
        <p:spPr>
          <a:xfrm>
            <a:off x="1756675" y="205050"/>
            <a:ext cx="5322600" cy="474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628650" y="97456"/>
            <a:ext cx="7886700" cy="81213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t>Methods that were proposed for face recognition:</a:t>
            </a:r>
            <a:endParaRPr sz="2500"/>
          </a:p>
        </p:txBody>
      </p:sp>
      <p:sp>
        <p:nvSpPr>
          <p:cNvPr id="263" name="Google Shape;263;p47"/>
          <p:cNvSpPr txBox="1"/>
          <p:nvPr>
            <p:ph idx="1" type="body"/>
          </p:nvPr>
        </p:nvSpPr>
        <p:spPr>
          <a:xfrm>
            <a:off x="360950" y="870450"/>
            <a:ext cx="8532900" cy="41757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GB"/>
              <a:t> </a:t>
            </a:r>
            <a:r>
              <a:rPr lang="en-GB" sz="1800">
                <a:solidFill>
                  <a:schemeClr val="dk2"/>
                </a:solidFill>
                <a:latin typeface="Arial"/>
                <a:ea typeface="Arial"/>
                <a:cs typeface="Arial"/>
                <a:sym typeface="Arial"/>
              </a:rPr>
              <a:t>Local feature matching method.</a:t>
            </a:r>
            <a:endParaRPr sz="1800">
              <a:solidFill>
                <a:schemeClr val="dk2"/>
              </a:solidFill>
              <a:latin typeface="Arial"/>
              <a:ea typeface="Arial"/>
              <a:cs typeface="Arial"/>
              <a:sym typeface="Arial"/>
            </a:endParaRPr>
          </a:p>
          <a:p>
            <a:pPr indent="0" lvl="0" marL="177800" rtl="0" algn="l">
              <a:lnSpc>
                <a:spcPct val="90000"/>
              </a:lnSpc>
              <a:spcBef>
                <a:spcPts val="0"/>
              </a:spcBef>
              <a:spcAft>
                <a:spcPts val="0"/>
              </a:spcAft>
              <a:buNone/>
            </a:pPr>
            <a:r>
              <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800">
              <a:solidFill>
                <a:schemeClr val="dk2"/>
              </a:solidFill>
              <a:latin typeface="Arial"/>
              <a:ea typeface="Arial"/>
              <a:cs typeface="Arial"/>
              <a:sym typeface="Arial"/>
            </a:endParaRPr>
          </a:p>
          <a:p>
            <a:pPr indent="0" lvl="0" marL="0" rtl="0" algn="l">
              <a:lnSpc>
                <a:spcPct val="90000"/>
              </a:lnSpc>
              <a:spcBef>
                <a:spcPts val="800"/>
              </a:spcBef>
              <a:spcAft>
                <a:spcPts val="0"/>
              </a:spcAft>
              <a:buClr>
                <a:schemeClr val="dk1"/>
              </a:buClr>
              <a:buSzPts val="2100"/>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Holistic Matching method.</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Hybrid methods.</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800"/>
          </a:p>
          <a:p>
            <a:pPr indent="-38100" lvl="0" marL="177800" rtl="0" algn="l">
              <a:lnSpc>
                <a:spcPct val="90000"/>
              </a:lnSpc>
              <a:spcBef>
                <a:spcPts val="800"/>
              </a:spcBef>
              <a:spcAft>
                <a:spcPts val="0"/>
              </a:spcAft>
              <a:buClr>
                <a:schemeClr val="dk1"/>
              </a:buClr>
              <a:buSzPts val="2100"/>
              <a:buNone/>
            </a:pPr>
            <a:r>
              <a:t/>
            </a:r>
            <a:endParaRPr/>
          </a:p>
        </p:txBody>
      </p:sp>
      <p:pic>
        <p:nvPicPr>
          <p:cNvPr id="264" name="Google Shape;264;p47"/>
          <p:cNvPicPr preferRelativeResize="0"/>
          <p:nvPr/>
        </p:nvPicPr>
        <p:blipFill rotWithShape="1">
          <a:blip r:embed="rId3">
            <a:alphaModFix/>
          </a:blip>
          <a:srcRect b="0" l="0" r="0" t="0"/>
          <a:stretch/>
        </p:blipFill>
        <p:spPr>
          <a:xfrm>
            <a:off x="2168143" y="1421496"/>
            <a:ext cx="3307556" cy="20431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628650" y="108284"/>
            <a:ext cx="7886700" cy="46923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t>Objective Focus:</a:t>
            </a:r>
            <a:endParaRPr sz="2500"/>
          </a:p>
        </p:txBody>
      </p:sp>
      <p:sp>
        <p:nvSpPr>
          <p:cNvPr id="270" name="Google Shape;270;p48"/>
          <p:cNvSpPr txBox="1"/>
          <p:nvPr>
            <p:ph idx="1" type="body"/>
          </p:nvPr>
        </p:nvSpPr>
        <p:spPr>
          <a:xfrm>
            <a:off x="628650" y="772427"/>
            <a:ext cx="7886700" cy="4042611"/>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2"/>
              </a:buClr>
              <a:buSzPts val="2100"/>
              <a:buChar char="•"/>
            </a:pPr>
            <a:r>
              <a:rPr lang="en-GB">
                <a:solidFill>
                  <a:schemeClr val="dk2"/>
                </a:solidFill>
                <a:latin typeface="Arial"/>
                <a:ea typeface="Arial"/>
                <a:cs typeface="Arial"/>
                <a:sym typeface="Arial"/>
              </a:rPr>
              <a:t>We focus on the second based-appearance methods LDA: this approach includes two phases: training and classification. In the training phase, a fisher space is established from the training samples and the training faces are projected onto the same subspace. The optimal projection (transformation) can be readily computed by applying the Eigen decomposition on the scatter matrices.[4]</a:t>
            </a:r>
            <a:endParaRPr>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a:solidFill>
                <a:schemeClr val="dk2"/>
              </a:solidFill>
              <a:latin typeface="Arial"/>
              <a:ea typeface="Arial"/>
              <a:cs typeface="Arial"/>
              <a:sym typeface="Arial"/>
            </a:endParaRPr>
          </a:p>
          <a:p>
            <a:pPr indent="-171450" lvl="0" marL="177800" rtl="0" algn="l">
              <a:lnSpc>
                <a:spcPct val="90000"/>
              </a:lnSpc>
              <a:spcBef>
                <a:spcPts val="800"/>
              </a:spcBef>
              <a:spcAft>
                <a:spcPts val="0"/>
              </a:spcAft>
              <a:buClr>
                <a:schemeClr val="dk2"/>
              </a:buClr>
              <a:buSzPts val="2100"/>
              <a:buChar char="•"/>
            </a:pPr>
            <a:r>
              <a:rPr lang="en-GB">
                <a:solidFill>
                  <a:schemeClr val="dk2"/>
                </a:solidFill>
                <a:latin typeface="Arial"/>
                <a:ea typeface="Arial"/>
                <a:cs typeface="Arial"/>
                <a:sym typeface="Arial"/>
              </a:rPr>
              <a:t>In the classification phase, an input face is projected into the fisher space and classified using the Euclidean distance as a similarity measure.[4]</a:t>
            </a:r>
            <a:endParaRPr>
              <a:solidFill>
                <a:schemeClr val="dk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9"/>
          <p:cNvSpPr txBox="1"/>
          <p:nvPr>
            <p:ph type="title"/>
          </p:nvPr>
        </p:nvSpPr>
        <p:spPr>
          <a:xfrm flipH="1" rot="10800000">
            <a:off x="628650" y="-34290"/>
            <a:ext cx="7886700" cy="34289"/>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 </a:t>
            </a:r>
            <a:endParaRPr/>
          </a:p>
        </p:txBody>
      </p:sp>
      <p:pic>
        <p:nvPicPr>
          <p:cNvPr id="276" name="Google Shape;276;p49"/>
          <p:cNvPicPr preferRelativeResize="0"/>
          <p:nvPr>
            <p:ph idx="1" type="body"/>
          </p:nvPr>
        </p:nvPicPr>
        <p:blipFill rotWithShape="1">
          <a:blip r:embed="rId3">
            <a:alphaModFix/>
          </a:blip>
          <a:srcRect b="0" l="0" r="0" t="0"/>
          <a:stretch/>
        </p:blipFill>
        <p:spPr>
          <a:xfrm>
            <a:off x="1465446" y="229201"/>
            <a:ext cx="6338236" cy="46580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0"/>
          <p:cNvSpPr txBox="1"/>
          <p:nvPr>
            <p:ph type="title"/>
          </p:nvPr>
        </p:nvSpPr>
        <p:spPr>
          <a:xfrm>
            <a:off x="628650" y="79125"/>
            <a:ext cx="7886700" cy="606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latin typeface="Arial"/>
                <a:ea typeface="Arial"/>
                <a:cs typeface="Arial"/>
                <a:sym typeface="Arial"/>
              </a:rPr>
              <a:t>Algorithm used in Linear Discriminant Analysis:</a:t>
            </a:r>
            <a:endParaRPr sz="2500">
              <a:latin typeface="Arial"/>
              <a:ea typeface="Arial"/>
              <a:cs typeface="Arial"/>
              <a:sym typeface="Arial"/>
            </a:endParaRPr>
          </a:p>
        </p:txBody>
      </p:sp>
      <p:sp>
        <p:nvSpPr>
          <p:cNvPr id="282" name="Google Shape;282;p50"/>
          <p:cNvSpPr txBox="1"/>
          <p:nvPr>
            <p:ph idx="1" type="body"/>
          </p:nvPr>
        </p:nvSpPr>
        <p:spPr>
          <a:xfrm>
            <a:off x="433739" y="685076"/>
            <a:ext cx="7886700" cy="4425300"/>
          </a:xfrm>
          <a:prstGeom prst="rect">
            <a:avLst/>
          </a:prstGeom>
          <a:noFill/>
          <a:ln>
            <a:noFill/>
          </a:ln>
        </p:spPr>
        <p:txBody>
          <a:bodyPr anchorCtr="0" anchor="t" bIns="34275" lIns="68575" spcFirstLastPara="1" rIns="68575" wrap="square" tIns="34275">
            <a:normAutofit/>
          </a:bodyPr>
          <a:lstStyle/>
          <a:p>
            <a:pPr indent="-152400" lvl="0" marL="177800" rtl="0" algn="l">
              <a:lnSpc>
                <a:spcPct val="90000"/>
              </a:lnSpc>
              <a:spcBef>
                <a:spcPts val="0"/>
              </a:spcBef>
              <a:spcAft>
                <a:spcPts val="0"/>
              </a:spcAft>
              <a:buClr>
                <a:schemeClr val="dk2"/>
              </a:buClr>
              <a:buSzPts val="1800"/>
              <a:buChar char="•"/>
            </a:pPr>
            <a:r>
              <a:rPr lang="en-GB" sz="1800">
                <a:solidFill>
                  <a:schemeClr val="dk2"/>
                </a:solidFill>
                <a:latin typeface="Arial"/>
                <a:ea typeface="Arial"/>
                <a:cs typeface="Arial"/>
                <a:sym typeface="Arial"/>
              </a:rPr>
              <a:t>Step 1:</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We need a training set composed of a relatively large group of subjects with diverse facial characteristics. The appropriate selection of the training set directly determines the validity of the final results. The database should contain several examples of face images for each subject in the training set and at least one example in the test set.[3]</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It is assumed that all images are already normalized to m × n arrays and that they contain only the face regions and not much of the subjects’ bodies.[3]</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For appearance-based face recognition, a 2Dface image is viewed as a vector with length N in the high dimensional image space. The training set contains M samples               </a:t>
            </a:r>
            <a:r>
              <a:rPr lang="en-GB" sz="1800">
                <a:solidFill>
                  <a:schemeClr val="dk2"/>
                </a:solidFill>
                <a:latin typeface="Arial"/>
                <a:ea typeface="Arial"/>
                <a:cs typeface="Arial"/>
                <a:sym typeface="Arial"/>
              </a:rPr>
              <a:t>    </a:t>
            </a:r>
            <a:r>
              <a:rPr lang="en-GB" sz="1800">
                <a:solidFill>
                  <a:schemeClr val="dk2"/>
                </a:solidFill>
                <a:latin typeface="Arial"/>
                <a:ea typeface="Arial"/>
                <a:cs typeface="Arial"/>
                <a:sym typeface="Arial"/>
              </a:rPr>
              <a:t>belonging to C individual classes </a:t>
            </a:r>
            <a:endParaRPr sz="1800">
              <a:solidFill>
                <a:schemeClr val="dk2"/>
              </a:solidFill>
              <a:latin typeface="Arial"/>
              <a:ea typeface="Arial"/>
              <a:cs typeface="Arial"/>
              <a:sym typeface="Arial"/>
            </a:endParaRPr>
          </a:p>
        </p:txBody>
      </p:sp>
      <p:pic>
        <p:nvPicPr>
          <p:cNvPr id="283" name="Google Shape;283;p50"/>
          <p:cNvPicPr preferRelativeResize="0"/>
          <p:nvPr/>
        </p:nvPicPr>
        <p:blipFill rotWithShape="1">
          <a:blip r:embed="rId3">
            <a:alphaModFix/>
          </a:blip>
          <a:srcRect b="0" l="0" r="0" t="0"/>
          <a:stretch/>
        </p:blipFill>
        <p:spPr>
          <a:xfrm>
            <a:off x="2841772" y="3745550"/>
            <a:ext cx="1035625" cy="375750"/>
          </a:xfrm>
          <a:prstGeom prst="rect">
            <a:avLst/>
          </a:prstGeom>
          <a:noFill/>
          <a:ln>
            <a:noFill/>
          </a:ln>
        </p:spPr>
      </p:pic>
      <p:pic>
        <p:nvPicPr>
          <p:cNvPr id="284" name="Google Shape;284;p50"/>
          <p:cNvPicPr preferRelativeResize="0"/>
          <p:nvPr/>
        </p:nvPicPr>
        <p:blipFill rotWithShape="1">
          <a:blip r:embed="rId4">
            <a:alphaModFix/>
          </a:blip>
          <a:srcRect b="0" l="0" r="0" t="0"/>
          <a:stretch/>
        </p:blipFill>
        <p:spPr>
          <a:xfrm>
            <a:off x="7300424" y="3715539"/>
            <a:ext cx="940268" cy="4357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flipH="1" rot="10800000">
            <a:off x="628650" y="-34289"/>
            <a:ext cx="7886700" cy="34289"/>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 </a:t>
            </a:r>
            <a:endParaRPr/>
          </a:p>
        </p:txBody>
      </p:sp>
      <p:sp>
        <p:nvSpPr>
          <p:cNvPr id="290" name="Google Shape;290;p51"/>
          <p:cNvSpPr txBox="1"/>
          <p:nvPr>
            <p:ph idx="1" type="body"/>
          </p:nvPr>
        </p:nvSpPr>
        <p:spPr>
          <a:xfrm>
            <a:off x="404261" y="149792"/>
            <a:ext cx="8381198" cy="4838501"/>
          </a:xfrm>
          <a:prstGeom prst="rect">
            <a:avLst/>
          </a:prstGeom>
          <a:noFill/>
          <a:ln>
            <a:noFill/>
          </a:ln>
        </p:spPr>
        <p:txBody>
          <a:bodyPr anchorCtr="0" anchor="t" bIns="34275" lIns="68575" spcFirstLastPara="1" rIns="68575" wrap="square" tIns="34275">
            <a:normAutofit/>
          </a:bodyPr>
          <a:lstStyle/>
          <a:p>
            <a:pPr indent="-152400" lvl="0" marL="177800" rtl="0" algn="l">
              <a:lnSpc>
                <a:spcPct val="90000"/>
              </a:lnSpc>
              <a:spcBef>
                <a:spcPts val="0"/>
              </a:spcBef>
              <a:spcAft>
                <a:spcPts val="0"/>
              </a:spcAft>
              <a:buClr>
                <a:schemeClr val="dk2"/>
              </a:buClr>
              <a:buSzPts val="1800"/>
              <a:buChar char="•"/>
            </a:pPr>
            <a:r>
              <a:rPr lang="en-GB" sz="1800">
                <a:solidFill>
                  <a:schemeClr val="dk2"/>
                </a:solidFill>
                <a:latin typeface="Arial"/>
                <a:ea typeface="Arial"/>
                <a:cs typeface="Arial"/>
                <a:sym typeface="Arial"/>
              </a:rPr>
              <a:t>Step 2: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For each image and sub image, starting with the two dimensional m × n array of intensity values I(x, y), we construct the vector expansion Φ R m× n. This vector corresponds to the initial representation of the face. Thus the set of all faces in the feature space is treated as a high-dimensional vector space.[3]</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Step 3:</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By defining all instances of the same person’s face as being in one class and the faces of different subjects as being in different classes for all subjects in the training set, we establish a framework for performing a cluster separation analysis in the feature space. Also, having labeled all instances in the training set and having defined all the classes, we compute the within-class and between-class scatter matrices. [3]</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628650" y="-68579"/>
            <a:ext cx="7886700" cy="34289"/>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 </a:t>
            </a:r>
            <a:endParaRPr/>
          </a:p>
        </p:txBody>
      </p:sp>
      <p:pic>
        <p:nvPicPr>
          <p:cNvPr id="296" name="Google Shape;296;p52"/>
          <p:cNvPicPr preferRelativeResize="0"/>
          <p:nvPr>
            <p:ph idx="1" type="body"/>
          </p:nvPr>
        </p:nvPicPr>
        <p:blipFill rotWithShape="1">
          <a:blip r:embed="rId3">
            <a:alphaModFix/>
          </a:blip>
          <a:srcRect b="0" l="0" r="0" t="0"/>
          <a:stretch/>
        </p:blipFill>
        <p:spPr>
          <a:xfrm>
            <a:off x="454794" y="375385"/>
            <a:ext cx="8060556" cy="44468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628650" y="1"/>
            <a:ext cx="7886700" cy="50532"/>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 </a:t>
            </a:r>
            <a:endParaRPr/>
          </a:p>
        </p:txBody>
      </p:sp>
      <p:pic>
        <p:nvPicPr>
          <p:cNvPr id="302" name="Google Shape;302;p53"/>
          <p:cNvPicPr preferRelativeResize="0"/>
          <p:nvPr>
            <p:ph idx="1" type="body"/>
          </p:nvPr>
        </p:nvPicPr>
        <p:blipFill rotWithShape="1">
          <a:blip r:embed="rId3">
            <a:alphaModFix/>
          </a:blip>
          <a:srcRect b="0" l="0" r="0" t="0"/>
          <a:stretch/>
        </p:blipFill>
        <p:spPr>
          <a:xfrm>
            <a:off x="628650" y="642486"/>
            <a:ext cx="8149590" cy="33423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43137"/>
              <a:buFont typeface="Arial"/>
              <a:buNone/>
            </a:pPr>
            <a:r>
              <a:rPr lang="en-GB" sz="2550"/>
              <a:t>Drone surveillance </a:t>
            </a:r>
            <a:r>
              <a:rPr lang="en-GB" sz="2550"/>
              <a:t>has higher mobility and large surveillance scope in contrast to fixed cameras. There is a high demand for intelligent drones in real-world applications. However, face recognition in drone is different from traditional face recognition . The size varies in aerial photos from face instances. Not only because of spatial sensor resolutions but also because of the size differences within the same type of faces. Many times the faces are in motion. Faces in aerial photographs also appear in arbitrary directions. Hence, this work aims to discuss the state-of-the-art approaches in face recognition in drone and explore its real-time applications.</a:t>
            </a:r>
            <a:endParaRPr sz="2550"/>
          </a:p>
          <a:p>
            <a:pPr indent="0" lvl="0" marL="0" rtl="0" algn="l">
              <a:spcBef>
                <a:spcPts val="1800"/>
              </a:spcBef>
              <a:spcAft>
                <a:spcPts val="0"/>
              </a:spcAft>
              <a:buClr>
                <a:schemeClr val="dk1"/>
              </a:buClr>
              <a:buSzPct val="81481"/>
              <a:buFont typeface="Arial"/>
              <a:buNone/>
            </a:pPr>
            <a:r>
              <a:t/>
            </a:r>
            <a:endParaRPr sz="1350">
              <a:solidFill>
                <a:srgbClr val="2E2E2E"/>
              </a:solidFill>
              <a:latin typeface="Georgia"/>
              <a:ea typeface="Georgia"/>
              <a:cs typeface="Georgia"/>
              <a:sym typeface="Georgia"/>
            </a:endParaRPr>
          </a:p>
          <a:p>
            <a:pPr indent="0" lvl="0" marL="0" rtl="0" algn="l">
              <a:spcBef>
                <a:spcPts val="600"/>
              </a:spcBef>
              <a:spcAft>
                <a:spcPts val="1200"/>
              </a:spcAft>
              <a:buNone/>
            </a:pPr>
            <a:r>
              <a:t/>
            </a:r>
            <a:endParaRPr>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628650" y="-72190"/>
            <a:ext cx="7886700" cy="37901"/>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 </a:t>
            </a:r>
            <a:endParaRPr/>
          </a:p>
        </p:txBody>
      </p:sp>
      <p:sp>
        <p:nvSpPr>
          <p:cNvPr id="308" name="Google Shape;308;p54"/>
          <p:cNvSpPr txBox="1"/>
          <p:nvPr>
            <p:ph idx="1" type="body"/>
          </p:nvPr>
        </p:nvSpPr>
        <p:spPr>
          <a:xfrm>
            <a:off x="382604" y="137160"/>
            <a:ext cx="8431730" cy="490888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b="1" lang="en-GB">
                <a:latin typeface="Arial"/>
                <a:ea typeface="Arial"/>
                <a:cs typeface="Arial"/>
                <a:sym typeface="Arial"/>
              </a:rPr>
              <a:t>Conclusion Of Linear Discriminant Analysis:</a:t>
            </a:r>
            <a:endParaRPr b="1">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Linear Discriminant Analysis method has been successfully applied to face recognition which is based on a linear projection from the image space to a low dimensional space. </a:t>
            </a:r>
            <a:r>
              <a:rPr b="1" i="1" lang="en-GB" sz="1800">
                <a:solidFill>
                  <a:schemeClr val="dk2"/>
                </a:solidFill>
                <a:latin typeface="Arial"/>
                <a:ea typeface="Arial"/>
                <a:cs typeface="Arial"/>
                <a:sym typeface="Arial"/>
              </a:rPr>
              <a:t>But the major drawback of applying LDA is that it may encounter the small sample size problem</a:t>
            </a:r>
            <a:r>
              <a:rPr lang="en-GB" sz="1800">
                <a:solidFill>
                  <a:schemeClr val="dk2"/>
                </a:solidFill>
                <a:latin typeface="Arial"/>
                <a:ea typeface="Arial"/>
                <a:cs typeface="Arial"/>
                <a:sym typeface="Arial"/>
              </a:rPr>
              <a:t>. When the small sample size problem occurs, the within-class scatter matrix becomes singular. Since the within-class scatter of all the samples is zero in the null space of Sw, the projection vector that can satisfy the objective of an LDA process is the one that can maximize the between-class scatter.</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LDA is supervised method, while it is performed to solve a linear solution, we need also to propose a nonlinear solution like </a:t>
            </a:r>
            <a:r>
              <a:rPr b="1" i="1" lang="en-GB" sz="1800">
                <a:solidFill>
                  <a:schemeClr val="dk2"/>
                </a:solidFill>
                <a:latin typeface="Arial"/>
                <a:ea typeface="Arial"/>
                <a:cs typeface="Arial"/>
                <a:sym typeface="Arial"/>
              </a:rPr>
              <a:t>kernel method, the local linear embedding</a:t>
            </a:r>
            <a:r>
              <a:rPr lang="en-GB" sz="1800">
                <a:solidFill>
                  <a:schemeClr val="dk2"/>
                </a:solidFill>
                <a:latin typeface="Arial"/>
                <a:ea typeface="Arial"/>
                <a:cs typeface="Arial"/>
                <a:sym typeface="Arial"/>
              </a:rPr>
              <a:t>, </a:t>
            </a:r>
            <a:r>
              <a:rPr b="1" i="1" lang="en-GB" sz="1800">
                <a:solidFill>
                  <a:schemeClr val="dk2"/>
                </a:solidFill>
                <a:latin typeface="Arial"/>
                <a:ea typeface="Arial"/>
                <a:cs typeface="Arial"/>
                <a:sym typeface="Arial"/>
              </a:rPr>
              <a:t>the Isomap </a:t>
            </a:r>
            <a:r>
              <a:rPr lang="en-GB" sz="1800">
                <a:solidFill>
                  <a:schemeClr val="dk2"/>
                </a:solidFill>
                <a:latin typeface="Arial"/>
                <a:ea typeface="Arial"/>
                <a:cs typeface="Arial"/>
                <a:sym typeface="Arial"/>
              </a:rPr>
              <a:t>, </a:t>
            </a:r>
            <a:r>
              <a:rPr b="1" i="1" lang="en-GB" sz="1800">
                <a:solidFill>
                  <a:schemeClr val="dk2"/>
                </a:solidFill>
                <a:latin typeface="Arial"/>
                <a:ea typeface="Arial"/>
                <a:cs typeface="Arial"/>
                <a:sym typeface="Arial"/>
              </a:rPr>
              <a:t>the laplacianfaces </a:t>
            </a:r>
            <a:r>
              <a:rPr lang="en-GB" sz="1800">
                <a:solidFill>
                  <a:schemeClr val="dk2"/>
                </a:solidFill>
                <a:latin typeface="Arial"/>
                <a:ea typeface="Arial"/>
                <a:cs typeface="Arial"/>
                <a:sym typeface="Arial"/>
              </a:rPr>
              <a:t>that aims to preserve the local information while the unwanted variation can be eliminated or reduced. Support vector machine using kernel function aims to project the input data onto a high dimension feature space and then constructs an optimal separating hyperplane in that space.</a:t>
            </a:r>
            <a:endParaRPr sz="1800">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Merits and Demerits </a:t>
            </a:r>
            <a:endParaRPr/>
          </a:p>
        </p:txBody>
      </p:sp>
      <p:sp>
        <p:nvSpPr>
          <p:cNvPr id="314" name="Google Shape;31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Merits </a:t>
            </a:r>
            <a:endParaRPr b="1"/>
          </a:p>
          <a:p>
            <a:pPr indent="-342900" lvl="1" marL="914400" rtl="0" algn="l">
              <a:spcBef>
                <a:spcPts val="0"/>
              </a:spcBef>
              <a:spcAft>
                <a:spcPts val="0"/>
              </a:spcAft>
              <a:buSzPts val="1800"/>
              <a:buChar char="○"/>
            </a:pPr>
            <a:r>
              <a:rPr lang="en-GB" sz="1800"/>
              <a:t>Face recognize of image without disturbance </a:t>
            </a:r>
            <a:endParaRPr sz="1800"/>
          </a:p>
          <a:p>
            <a:pPr indent="-342900" lvl="1" marL="914400" rtl="0" algn="l">
              <a:spcBef>
                <a:spcPts val="0"/>
              </a:spcBef>
              <a:spcAft>
                <a:spcPts val="0"/>
              </a:spcAft>
              <a:buSzPts val="1800"/>
              <a:buChar char="○"/>
            </a:pPr>
            <a:r>
              <a:rPr lang="en-GB" sz="1800"/>
              <a:t>Overcome the limitation of PCA </a:t>
            </a:r>
            <a:endParaRPr sz="1800"/>
          </a:p>
          <a:p>
            <a:pPr indent="-342900" lvl="0" marL="457200" rtl="0" algn="l">
              <a:spcBef>
                <a:spcPts val="0"/>
              </a:spcBef>
              <a:spcAft>
                <a:spcPts val="0"/>
              </a:spcAft>
              <a:buSzPts val="1800"/>
              <a:buChar char="●"/>
            </a:pPr>
            <a:r>
              <a:rPr b="1" lang="en-GB"/>
              <a:t>Demerits </a:t>
            </a:r>
            <a:endParaRPr b="1"/>
          </a:p>
          <a:p>
            <a:pPr indent="-342900" lvl="1" marL="914400" rtl="0" algn="l">
              <a:spcBef>
                <a:spcPts val="0"/>
              </a:spcBef>
              <a:spcAft>
                <a:spcPts val="0"/>
              </a:spcAft>
              <a:buSzPts val="1800"/>
              <a:buChar char="○"/>
            </a:pPr>
            <a:r>
              <a:rPr lang="en-GB" sz="1800"/>
              <a:t>Encounters small sample problem</a:t>
            </a:r>
            <a:endParaRPr sz="1800"/>
          </a:p>
          <a:p>
            <a:pPr indent="-342900" lvl="1" marL="914400" rtl="0" algn="l">
              <a:spcBef>
                <a:spcPts val="0"/>
              </a:spcBef>
              <a:spcAft>
                <a:spcPts val="0"/>
              </a:spcAft>
              <a:buSzPts val="1800"/>
              <a:buChar char="○"/>
            </a:pPr>
            <a:r>
              <a:rPr lang="en-GB" sz="1800"/>
              <a:t>Fails when scatter matrices are singular called as singularity problem</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628650" y="273850"/>
            <a:ext cx="7886700" cy="604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latin typeface="Arial"/>
                <a:ea typeface="Arial"/>
                <a:cs typeface="Arial"/>
                <a:sym typeface="Arial"/>
              </a:rPr>
              <a:t>System Design</a:t>
            </a:r>
            <a:endParaRPr sz="2500">
              <a:latin typeface="Arial"/>
              <a:ea typeface="Arial"/>
              <a:cs typeface="Arial"/>
              <a:sym typeface="Arial"/>
            </a:endParaRPr>
          </a:p>
        </p:txBody>
      </p:sp>
      <p:sp>
        <p:nvSpPr>
          <p:cNvPr id="320" name="Google Shape;320;p56"/>
          <p:cNvSpPr txBox="1"/>
          <p:nvPr>
            <p:ph idx="1" type="body"/>
          </p:nvPr>
        </p:nvSpPr>
        <p:spPr>
          <a:xfrm>
            <a:off x="628650" y="878350"/>
            <a:ext cx="7886700" cy="3754500"/>
          </a:xfrm>
          <a:prstGeom prst="rect">
            <a:avLst/>
          </a:prstGeom>
          <a:noFill/>
          <a:ln>
            <a:noFill/>
          </a:ln>
        </p:spPr>
        <p:txBody>
          <a:bodyPr anchorCtr="0" anchor="t" bIns="34275" lIns="68575" spcFirstLastPara="1" rIns="68575" wrap="square" tIns="34275">
            <a:normAutofit/>
          </a:bodyPr>
          <a:lstStyle/>
          <a:p>
            <a:pPr indent="-152400" lvl="0" marL="177800" rtl="0" algn="l">
              <a:lnSpc>
                <a:spcPct val="90000"/>
              </a:lnSpc>
              <a:spcBef>
                <a:spcPts val="0"/>
              </a:spcBef>
              <a:spcAft>
                <a:spcPts val="0"/>
              </a:spcAft>
              <a:buClr>
                <a:schemeClr val="dk2"/>
              </a:buClr>
              <a:buSzPts val="1800"/>
              <a:buChar char="•"/>
            </a:pPr>
            <a:r>
              <a:rPr b="1" lang="en-GB" sz="1800">
                <a:solidFill>
                  <a:schemeClr val="dk2"/>
                </a:solidFill>
                <a:latin typeface="Arial"/>
                <a:ea typeface="Arial"/>
                <a:cs typeface="Arial"/>
                <a:sym typeface="Arial"/>
              </a:rPr>
              <a:t>Structure of Quad:</a:t>
            </a:r>
            <a:endParaRPr b="1" sz="1800">
              <a:solidFill>
                <a:schemeClr val="dk2"/>
              </a:solidFill>
              <a:latin typeface="Arial"/>
              <a:ea typeface="Arial"/>
              <a:cs typeface="Arial"/>
              <a:sym typeface="Arial"/>
            </a:endParaRPr>
          </a:p>
          <a:p>
            <a:pPr indent="0" lvl="0" marL="457200" rtl="0" algn="l">
              <a:lnSpc>
                <a:spcPct val="90000"/>
              </a:lnSpc>
              <a:spcBef>
                <a:spcPts val="800"/>
              </a:spcBef>
              <a:spcAft>
                <a:spcPts val="0"/>
              </a:spcAft>
              <a:buClr>
                <a:schemeClr val="dk1"/>
              </a:buClr>
              <a:buSzPts val="2100"/>
              <a:buNone/>
            </a:pPr>
            <a:r>
              <a:rPr lang="en-GB" sz="1800">
                <a:solidFill>
                  <a:schemeClr val="dk2"/>
                </a:solidFill>
                <a:latin typeface="Arial"/>
                <a:ea typeface="Arial"/>
                <a:cs typeface="Arial"/>
                <a:sym typeface="Arial"/>
              </a:rPr>
              <a:t>-the basic principle used for drone is to make it produce an optimum amount of thrust which will help the drone to raise.</a:t>
            </a:r>
            <a:endParaRPr sz="1800">
              <a:solidFill>
                <a:schemeClr val="dk2"/>
              </a:solidFill>
              <a:latin typeface="Arial"/>
              <a:ea typeface="Arial"/>
              <a:cs typeface="Arial"/>
              <a:sym typeface="Arial"/>
            </a:endParaRPr>
          </a:p>
          <a:p>
            <a:pPr indent="0" lvl="0" marL="457200" rtl="0" algn="l">
              <a:lnSpc>
                <a:spcPct val="90000"/>
              </a:lnSpc>
              <a:spcBef>
                <a:spcPts val="800"/>
              </a:spcBef>
              <a:spcAft>
                <a:spcPts val="0"/>
              </a:spcAft>
              <a:buClr>
                <a:schemeClr val="dk1"/>
              </a:buClr>
              <a:buSzPts val="2100"/>
              <a:buNone/>
            </a:pPr>
            <a:r>
              <a:rPr lang="en-GB" sz="1800">
                <a:solidFill>
                  <a:schemeClr val="dk2"/>
                </a:solidFill>
                <a:latin typeface="Arial"/>
                <a:ea typeface="Arial"/>
                <a:cs typeface="Arial"/>
                <a:sym typeface="Arial"/>
              </a:rPr>
              <a:t>-comprises of object having 3 axes,at the center we have the main process going on.</a:t>
            </a:r>
            <a:endParaRPr sz="1800">
              <a:solidFill>
                <a:schemeClr val="dk2"/>
              </a:solidFill>
              <a:latin typeface="Arial"/>
              <a:ea typeface="Arial"/>
              <a:cs typeface="Arial"/>
              <a:sym typeface="Arial"/>
            </a:endParaRPr>
          </a:p>
          <a:p>
            <a:pPr indent="457200" lvl="0" marL="0" rtl="0" algn="l">
              <a:lnSpc>
                <a:spcPct val="90000"/>
              </a:lnSpc>
              <a:spcBef>
                <a:spcPts val="800"/>
              </a:spcBef>
              <a:spcAft>
                <a:spcPts val="0"/>
              </a:spcAft>
              <a:buClr>
                <a:schemeClr val="dk1"/>
              </a:buClr>
              <a:buSzPts val="2100"/>
              <a:buNone/>
            </a:pPr>
            <a:r>
              <a:rPr lang="en-GB" sz="1800">
                <a:solidFill>
                  <a:schemeClr val="dk2"/>
                </a:solidFill>
                <a:latin typeface="Arial"/>
                <a:ea typeface="Arial"/>
                <a:cs typeface="Arial"/>
                <a:sym typeface="Arial"/>
              </a:rPr>
              <a:t>-the small sized frames helps the drone to attain stability.</a:t>
            </a:r>
            <a:endParaRPr sz="1800">
              <a:solidFill>
                <a:schemeClr val="dk2"/>
              </a:solidFill>
              <a:latin typeface="Arial"/>
              <a:ea typeface="Arial"/>
              <a:cs typeface="Arial"/>
              <a:sym typeface="Arial"/>
            </a:endParaRPr>
          </a:p>
          <a:p>
            <a:pPr indent="0" lvl="0" marL="457200" rtl="0" algn="l">
              <a:lnSpc>
                <a:spcPct val="90000"/>
              </a:lnSpc>
              <a:spcBef>
                <a:spcPts val="800"/>
              </a:spcBef>
              <a:spcAft>
                <a:spcPts val="0"/>
              </a:spcAft>
              <a:buClr>
                <a:schemeClr val="dk1"/>
              </a:buClr>
              <a:buSzPts val="2100"/>
              <a:buNone/>
            </a:pPr>
            <a:r>
              <a:rPr lang="en-GB" sz="1800">
                <a:solidFill>
                  <a:schemeClr val="dk2"/>
                </a:solidFill>
                <a:latin typeface="Arial"/>
                <a:ea typeface="Arial"/>
                <a:cs typeface="Arial"/>
                <a:sym typeface="Arial"/>
              </a:rPr>
              <a:t>-separate space for battery is available which helps to manage components.</a:t>
            </a:r>
            <a:endParaRPr sz="1800">
              <a:solidFill>
                <a:schemeClr val="dk2"/>
              </a:solidFill>
              <a:latin typeface="Arial"/>
              <a:ea typeface="Arial"/>
              <a:cs typeface="Arial"/>
              <a:sym typeface="Arial"/>
            </a:endParaRPr>
          </a:p>
          <a:p>
            <a:pPr indent="457200" lvl="0" marL="0" rtl="0" algn="l">
              <a:lnSpc>
                <a:spcPct val="90000"/>
              </a:lnSpc>
              <a:spcBef>
                <a:spcPts val="800"/>
              </a:spcBef>
              <a:spcAft>
                <a:spcPts val="0"/>
              </a:spcAft>
              <a:buClr>
                <a:schemeClr val="dk1"/>
              </a:buClr>
              <a:buSzPts val="2100"/>
              <a:buNone/>
            </a:pPr>
            <a:r>
              <a:rPr lang="en-GB" sz="1800">
                <a:solidFill>
                  <a:schemeClr val="dk2"/>
                </a:solidFill>
                <a:latin typeface="Arial"/>
                <a:ea typeface="Arial"/>
                <a:cs typeface="Arial"/>
                <a:sym typeface="Arial"/>
              </a:rPr>
              <a:t>-the head consists of a small opening for camera.</a:t>
            </a:r>
            <a:endParaRPr sz="1800">
              <a:solidFill>
                <a:schemeClr val="dk2"/>
              </a:solidFill>
              <a:latin typeface="Arial"/>
              <a:ea typeface="Arial"/>
              <a:cs typeface="Arial"/>
              <a:sym typeface="Arial"/>
            </a:endParaRPr>
          </a:p>
          <a:p>
            <a:pPr indent="457200" lvl="0" marL="0" rtl="0" algn="l">
              <a:lnSpc>
                <a:spcPct val="90000"/>
              </a:lnSpc>
              <a:spcBef>
                <a:spcPts val="800"/>
              </a:spcBef>
              <a:spcAft>
                <a:spcPts val="0"/>
              </a:spcAft>
              <a:buClr>
                <a:schemeClr val="dk1"/>
              </a:buClr>
              <a:buSzPts val="2100"/>
              <a:buNone/>
            </a:pPr>
            <a:r>
              <a:rPr lang="en-GB" sz="1800">
                <a:solidFill>
                  <a:schemeClr val="dk2"/>
                </a:solidFill>
                <a:latin typeface="Arial"/>
                <a:ea typeface="Arial"/>
                <a:cs typeface="Arial"/>
                <a:sym typeface="Arial"/>
              </a:rPr>
              <a:t>Eg: The Glass fibre mini FPV Quadcopter frame.</a:t>
            </a:r>
            <a:endParaRPr sz="1800">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628650" y="273848"/>
            <a:ext cx="7886700" cy="699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latin typeface="Arial"/>
                <a:ea typeface="Arial"/>
                <a:cs typeface="Arial"/>
                <a:sym typeface="Arial"/>
              </a:rPr>
              <a:t>T</a:t>
            </a:r>
            <a:r>
              <a:rPr lang="en-GB" sz="2500">
                <a:latin typeface="Arial"/>
                <a:ea typeface="Arial"/>
                <a:cs typeface="Arial"/>
                <a:sym typeface="Arial"/>
              </a:rPr>
              <a:t>he Glass fibre mini FPV Quadcopter frame</a:t>
            </a:r>
            <a:r>
              <a:rPr lang="en-GB" sz="2400">
                <a:latin typeface="Arial"/>
                <a:ea typeface="Arial"/>
                <a:cs typeface="Arial"/>
                <a:sym typeface="Arial"/>
              </a:rPr>
              <a:t>.</a:t>
            </a:r>
            <a:endParaRPr sz="2400">
              <a:latin typeface="Arial"/>
              <a:ea typeface="Arial"/>
              <a:cs typeface="Arial"/>
              <a:sym typeface="Arial"/>
            </a:endParaRPr>
          </a:p>
        </p:txBody>
      </p:sp>
      <p:sp>
        <p:nvSpPr>
          <p:cNvPr id="326" name="Google Shape;326;p57"/>
          <p:cNvSpPr txBox="1"/>
          <p:nvPr>
            <p:ph idx="1" type="body"/>
          </p:nvPr>
        </p:nvSpPr>
        <p:spPr>
          <a:xfrm>
            <a:off x="628650" y="973450"/>
            <a:ext cx="7886700" cy="3659400"/>
          </a:xfrm>
          <a:prstGeom prst="rect">
            <a:avLst/>
          </a:prstGeom>
          <a:noFill/>
          <a:ln>
            <a:noFill/>
          </a:ln>
        </p:spPr>
        <p:txBody>
          <a:bodyPr anchorCtr="0" anchor="t" bIns="34275" lIns="68575" spcFirstLastPara="1" rIns="68575" wrap="square" tIns="34275">
            <a:normAutofit/>
          </a:bodyPr>
          <a:lstStyle/>
          <a:p>
            <a:pPr indent="-152400" lvl="0" marL="177800" rtl="0" algn="l">
              <a:lnSpc>
                <a:spcPct val="90000"/>
              </a:lnSpc>
              <a:spcBef>
                <a:spcPts val="0"/>
              </a:spcBef>
              <a:spcAft>
                <a:spcPts val="0"/>
              </a:spcAft>
              <a:buClr>
                <a:schemeClr val="dk2"/>
              </a:buClr>
              <a:buSzPts val="1800"/>
              <a:buChar char="•"/>
            </a:pPr>
            <a:r>
              <a:rPr lang="en-GB" sz="1800">
                <a:solidFill>
                  <a:schemeClr val="dk2"/>
                </a:solidFill>
                <a:latin typeface="Arial"/>
                <a:ea typeface="Arial"/>
                <a:cs typeface="Arial"/>
                <a:sym typeface="Arial"/>
              </a:rPr>
              <a:t>The thickness- 1.5 mm,which can guarantee the flying ability of the quadcopter and effectively reduces the shake.</a:t>
            </a:r>
            <a:endParaRPr sz="1800">
              <a:solidFill>
                <a:schemeClr val="dk2"/>
              </a:solidFill>
              <a:latin typeface="Arial"/>
              <a:ea typeface="Arial"/>
              <a:cs typeface="Arial"/>
              <a:sym typeface="Arial"/>
            </a:endParaRPr>
          </a:p>
          <a:p>
            <a:pPr indent="0" lvl="0" marL="177800" rtl="0" algn="l">
              <a:lnSpc>
                <a:spcPct val="90000"/>
              </a:lnSpc>
              <a:spcBef>
                <a:spcPts val="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Length of wheelbase is 250mm,weight of the complete frame is 170g.</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The fuselage is integrated by the aluminium alloy pillar for its intensity.</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Fiberglass can be used to make the frame.</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628650" y="273848"/>
            <a:ext cx="7886700" cy="66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latin typeface="Arial"/>
                <a:ea typeface="Arial"/>
                <a:cs typeface="Arial"/>
                <a:sym typeface="Arial"/>
              </a:rPr>
              <a:t>Flight controller</a:t>
            </a:r>
            <a:endParaRPr sz="2500">
              <a:latin typeface="Arial"/>
              <a:ea typeface="Arial"/>
              <a:cs typeface="Arial"/>
              <a:sym typeface="Arial"/>
            </a:endParaRPr>
          </a:p>
        </p:txBody>
      </p:sp>
      <p:sp>
        <p:nvSpPr>
          <p:cNvPr id="332" name="Google Shape;332;p58"/>
          <p:cNvSpPr txBox="1"/>
          <p:nvPr>
            <p:ph idx="1" type="body"/>
          </p:nvPr>
        </p:nvSpPr>
        <p:spPr>
          <a:xfrm>
            <a:off x="628650" y="941650"/>
            <a:ext cx="7886700" cy="3366600"/>
          </a:xfrm>
          <a:prstGeom prst="rect">
            <a:avLst/>
          </a:prstGeom>
          <a:noFill/>
          <a:ln>
            <a:noFill/>
          </a:ln>
        </p:spPr>
        <p:txBody>
          <a:bodyPr anchorCtr="0" anchor="t" bIns="34275" lIns="68575" spcFirstLastPara="1" rIns="68575" wrap="square" tIns="34275">
            <a:normAutofit/>
          </a:bodyPr>
          <a:lstStyle/>
          <a:p>
            <a:pPr indent="-152400" lvl="0" marL="177800" rtl="0" algn="l">
              <a:lnSpc>
                <a:spcPct val="90000"/>
              </a:lnSpc>
              <a:spcBef>
                <a:spcPts val="0"/>
              </a:spcBef>
              <a:spcAft>
                <a:spcPts val="0"/>
              </a:spcAft>
              <a:buClr>
                <a:schemeClr val="dk2"/>
              </a:buClr>
              <a:buSzPts val="1800"/>
              <a:buChar char="•"/>
            </a:pPr>
            <a:r>
              <a:rPr lang="en-GB" sz="1800">
                <a:solidFill>
                  <a:schemeClr val="dk2"/>
                </a:solidFill>
                <a:latin typeface="Arial"/>
                <a:ea typeface="Arial"/>
                <a:cs typeface="Arial"/>
                <a:sym typeface="Arial"/>
              </a:rPr>
              <a:t>Can be said as a tiny intelligent pilot sitting inside the drone and navigates the drone through any difficult situation.</a:t>
            </a:r>
            <a:endParaRPr sz="1800">
              <a:solidFill>
                <a:schemeClr val="dk2"/>
              </a:solidFill>
              <a:latin typeface="Arial"/>
              <a:ea typeface="Arial"/>
              <a:cs typeface="Arial"/>
              <a:sym typeface="Arial"/>
            </a:endParaRPr>
          </a:p>
          <a:p>
            <a:pPr indent="0" lvl="0" marL="177800" rtl="0" algn="l">
              <a:lnSpc>
                <a:spcPct val="90000"/>
              </a:lnSpc>
              <a:spcBef>
                <a:spcPts val="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To achieve such results,the flight controller needs a lot of signals from various sensors.</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The Ardupilot APM 2.8 is a professional quality IMU autopilot,with a mixture of varied sensors and modules.</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It can support 8 RC channel with 4 serial ports which are useful to attach different type of receiver and sensors.</a:t>
            </a:r>
            <a:endParaRPr sz="1800">
              <a:solidFill>
                <a:schemeClr val="dk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latin typeface="Arial"/>
                <a:ea typeface="Arial"/>
                <a:cs typeface="Arial"/>
                <a:sym typeface="Arial"/>
              </a:rPr>
              <a:t>The power of a drone-battery</a:t>
            </a:r>
            <a:r>
              <a:rPr lang="en-GB" sz="1100">
                <a:latin typeface="Arial"/>
                <a:ea typeface="Arial"/>
                <a:cs typeface="Arial"/>
                <a:sym typeface="Arial"/>
              </a:rPr>
              <a:t> </a:t>
            </a:r>
            <a:endParaRPr sz="1100">
              <a:latin typeface="Arial"/>
              <a:ea typeface="Arial"/>
              <a:cs typeface="Arial"/>
              <a:sym typeface="Arial"/>
            </a:endParaRPr>
          </a:p>
        </p:txBody>
      </p:sp>
      <p:sp>
        <p:nvSpPr>
          <p:cNvPr id="338" name="Google Shape;338;p59"/>
          <p:cNvSpPr txBox="1"/>
          <p:nvPr>
            <p:ph idx="1" type="body"/>
          </p:nvPr>
        </p:nvSpPr>
        <p:spPr>
          <a:xfrm>
            <a:off x="628650" y="1044525"/>
            <a:ext cx="7886700" cy="3588300"/>
          </a:xfrm>
          <a:prstGeom prst="rect">
            <a:avLst/>
          </a:prstGeom>
          <a:noFill/>
          <a:ln>
            <a:noFill/>
          </a:ln>
        </p:spPr>
        <p:txBody>
          <a:bodyPr anchorCtr="0" anchor="t" bIns="34275" lIns="68575" spcFirstLastPara="1" rIns="68575" wrap="square" tIns="34275">
            <a:normAutofit lnSpcReduction="10000"/>
          </a:bodyPr>
          <a:lstStyle/>
          <a:p>
            <a:pPr indent="-152400" lvl="0" marL="177800" rtl="0" algn="l">
              <a:lnSpc>
                <a:spcPct val="90000"/>
              </a:lnSpc>
              <a:spcBef>
                <a:spcPts val="0"/>
              </a:spcBef>
              <a:spcAft>
                <a:spcPts val="0"/>
              </a:spcAft>
              <a:buClr>
                <a:schemeClr val="dk2"/>
              </a:buClr>
              <a:buSzPts val="1800"/>
              <a:buChar char="•"/>
            </a:pPr>
            <a:r>
              <a:rPr lang="en-GB" sz="1800">
                <a:solidFill>
                  <a:schemeClr val="dk2"/>
                </a:solidFill>
                <a:latin typeface="Arial"/>
                <a:ea typeface="Arial"/>
                <a:cs typeface="Arial"/>
                <a:sym typeface="Arial"/>
              </a:rPr>
              <a:t>A drone is powered by batteries,which is the major drawback.</a:t>
            </a:r>
            <a:endParaRPr sz="1800">
              <a:solidFill>
                <a:schemeClr val="dk2"/>
              </a:solidFill>
              <a:latin typeface="Arial"/>
              <a:ea typeface="Arial"/>
              <a:cs typeface="Arial"/>
              <a:sym typeface="Arial"/>
            </a:endParaRPr>
          </a:p>
          <a:p>
            <a:pPr indent="0" lvl="0" marL="177800" rtl="0" algn="l">
              <a:lnSpc>
                <a:spcPct val="90000"/>
              </a:lnSpc>
              <a:spcBef>
                <a:spcPts val="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Because it gets exhausted after 15 mins of flight,causing a decrease drone on the ground.</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Various kinds of batteries are: zinc-carbon, zinc-mercury,silver-zinc,lithium etc.</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The lithium-polymer batteries are majorly used.</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So we are going to use LIPO 3S battery. These batteries provide higher specific energy as compared to other lithium battery types.</a:t>
            </a:r>
            <a:endParaRPr sz="1800">
              <a:solidFill>
                <a:schemeClr val="dk2"/>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628650" y="273850"/>
            <a:ext cx="7886700" cy="64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latin typeface="Arial"/>
                <a:ea typeface="Arial"/>
                <a:cs typeface="Arial"/>
                <a:sym typeface="Arial"/>
              </a:rPr>
              <a:t>Radio controller</a:t>
            </a:r>
            <a:endParaRPr sz="2500">
              <a:latin typeface="Arial"/>
              <a:ea typeface="Arial"/>
              <a:cs typeface="Arial"/>
              <a:sym typeface="Arial"/>
            </a:endParaRPr>
          </a:p>
        </p:txBody>
      </p:sp>
      <p:sp>
        <p:nvSpPr>
          <p:cNvPr id="344" name="Google Shape;344;p60"/>
          <p:cNvSpPr txBox="1"/>
          <p:nvPr>
            <p:ph idx="1" type="body"/>
          </p:nvPr>
        </p:nvSpPr>
        <p:spPr>
          <a:xfrm>
            <a:off x="628650" y="886275"/>
            <a:ext cx="7886700" cy="3746400"/>
          </a:xfrm>
          <a:prstGeom prst="rect">
            <a:avLst/>
          </a:prstGeom>
          <a:noFill/>
          <a:ln>
            <a:noFill/>
          </a:ln>
        </p:spPr>
        <p:txBody>
          <a:bodyPr anchorCtr="0" anchor="t" bIns="34275" lIns="68575" spcFirstLastPara="1" rIns="68575" wrap="square" tIns="34275">
            <a:normAutofit lnSpcReduction="10000"/>
          </a:bodyPr>
          <a:lstStyle/>
          <a:p>
            <a:pPr indent="-152400" lvl="0" marL="177800" rtl="0" algn="l">
              <a:lnSpc>
                <a:spcPct val="90000"/>
              </a:lnSpc>
              <a:spcBef>
                <a:spcPts val="0"/>
              </a:spcBef>
              <a:spcAft>
                <a:spcPts val="0"/>
              </a:spcAft>
              <a:buClr>
                <a:schemeClr val="dk2"/>
              </a:buClr>
              <a:buSzPts val="1800"/>
              <a:buChar char="•"/>
            </a:pPr>
            <a:r>
              <a:rPr lang="en-GB" sz="1800">
                <a:solidFill>
                  <a:schemeClr val="dk2"/>
                </a:solidFill>
                <a:latin typeface="Arial"/>
                <a:ea typeface="Arial"/>
                <a:cs typeface="Arial"/>
                <a:sym typeface="Arial"/>
              </a:rPr>
              <a:t>Radio control is the use of control signals transmitted by radio to remotely control a device.</a:t>
            </a:r>
            <a:endParaRPr sz="1800">
              <a:solidFill>
                <a:schemeClr val="dk2"/>
              </a:solidFill>
              <a:latin typeface="Arial"/>
              <a:ea typeface="Arial"/>
              <a:cs typeface="Arial"/>
              <a:sym typeface="Arial"/>
            </a:endParaRPr>
          </a:p>
          <a:p>
            <a:pPr indent="0" lvl="0" marL="177800" rtl="0" algn="l">
              <a:lnSpc>
                <a:spcPct val="90000"/>
              </a:lnSpc>
              <a:spcBef>
                <a:spcPts val="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The transmitter enables control through radio waves and the receiver activates the motors</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Fly sky fsi6X is the most impressive and advanced receiver transmitter pair.</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Works in the bandwidth of 2.4 Ghz.</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Its provides very less interference between other devices,also consumes less power with high reliable receiver.</a:t>
            </a:r>
            <a:endParaRPr sz="1800">
              <a:solidFill>
                <a:schemeClr val="dk2"/>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ph type="title"/>
          </p:nvPr>
        </p:nvSpPr>
        <p:spPr>
          <a:xfrm>
            <a:off x="628650" y="273850"/>
            <a:ext cx="7886700" cy="72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latin typeface="Arial"/>
                <a:ea typeface="Arial"/>
                <a:cs typeface="Arial"/>
                <a:sym typeface="Arial"/>
              </a:rPr>
              <a:t>Raspberry PI camera</a:t>
            </a:r>
            <a:endParaRPr sz="2500">
              <a:latin typeface="Arial"/>
              <a:ea typeface="Arial"/>
              <a:cs typeface="Arial"/>
              <a:sym typeface="Arial"/>
            </a:endParaRPr>
          </a:p>
        </p:txBody>
      </p:sp>
      <p:sp>
        <p:nvSpPr>
          <p:cNvPr id="350" name="Google Shape;350;p61"/>
          <p:cNvSpPr txBox="1"/>
          <p:nvPr>
            <p:ph idx="1" type="body"/>
          </p:nvPr>
        </p:nvSpPr>
        <p:spPr>
          <a:xfrm>
            <a:off x="628650" y="997150"/>
            <a:ext cx="7886700" cy="3635700"/>
          </a:xfrm>
          <a:prstGeom prst="rect">
            <a:avLst/>
          </a:prstGeom>
          <a:noFill/>
          <a:ln>
            <a:noFill/>
          </a:ln>
        </p:spPr>
        <p:txBody>
          <a:bodyPr anchorCtr="0" anchor="t" bIns="34275" lIns="68575" spcFirstLastPara="1" rIns="68575" wrap="square" tIns="34275">
            <a:normAutofit/>
          </a:bodyPr>
          <a:lstStyle/>
          <a:p>
            <a:pPr indent="-152400" lvl="0" marL="177800" rtl="0" algn="l">
              <a:lnSpc>
                <a:spcPct val="90000"/>
              </a:lnSpc>
              <a:spcBef>
                <a:spcPts val="0"/>
              </a:spcBef>
              <a:spcAft>
                <a:spcPts val="0"/>
              </a:spcAft>
              <a:buClr>
                <a:schemeClr val="dk2"/>
              </a:buClr>
              <a:buSzPts val="1800"/>
              <a:buChar char="•"/>
            </a:pPr>
            <a:r>
              <a:rPr lang="en-GB" sz="1800">
                <a:solidFill>
                  <a:schemeClr val="dk2"/>
                </a:solidFill>
                <a:latin typeface="Arial"/>
                <a:ea typeface="Arial"/>
                <a:cs typeface="Arial"/>
                <a:sym typeface="Arial"/>
              </a:rPr>
              <a:t>The PI camera can be used in a face recognition drone because of its very small size and </a:t>
            </a:r>
            <a:r>
              <a:rPr lang="en-GB" sz="1800">
                <a:solidFill>
                  <a:schemeClr val="dk2"/>
                </a:solidFill>
                <a:latin typeface="Arial"/>
                <a:ea typeface="Arial"/>
                <a:cs typeface="Arial"/>
                <a:sym typeface="Arial"/>
              </a:rPr>
              <a:t>negligible </a:t>
            </a:r>
            <a:r>
              <a:rPr lang="en-GB" sz="1800">
                <a:solidFill>
                  <a:schemeClr val="dk2"/>
                </a:solidFill>
                <a:latin typeface="Arial"/>
                <a:ea typeface="Arial"/>
                <a:cs typeface="Arial"/>
                <a:sym typeface="Arial"/>
              </a:rPr>
              <a:t>weight,having high definition capturing capability.</a:t>
            </a:r>
            <a:endParaRPr sz="1800">
              <a:solidFill>
                <a:schemeClr val="dk2"/>
              </a:solidFill>
              <a:latin typeface="Arial"/>
              <a:ea typeface="Arial"/>
              <a:cs typeface="Arial"/>
              <a:sym typeface="Arial"/>
            </a:endParaRPr>
          </a:p>
          <a:p>
            <a:pPr indent="0" lvl="0" marL="0" rtl="0" algn="l">
              <a:lnSpc>
                <a:spcPct val="90000"/>
              </a:lnSpc>
              <a:spcBef>
                <a:spcPts val="0"/>
              </a:spcBef>
              <a:spcAft>
                <a:spcPts val="0"/>
              </a:spcAft>
              <a:buNone/>
            </a:pPr>
            <a:r>
              <a:t/>
            </a:r>
            <a:endParaRPr sz="1800">
              <a:solidFill>
                <a:schemeClr val="dk2"/>
              </a:solidFill>
              <a:latin typeface="Arial"/>
              <a:ea typeface="Arial"/>
              <a:cs typeface="Arial"/>
              <a:sym typeface="Arial"/>
            </a:endParaRPr>
          </a:p>
          <a:p>
            <a:pPr indent="0" lvl="0" marL="0" rtl="0" algn="l">
              <a:lnSpc>
                <a:spcPct val="90000"/>
              </a:lnSpc>
              <a:spcBef>
                <a:spcPts val="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The camera can be placed at the front of the drone to get the front view.</a:t>
            </a:r>
            <a:endParaRPr sz="1800">
              <a:solidFill>
                <a:schemeClr val="dk2"/>
              </a:solidFill>
              <a:latin typeface="Arial"/>
              <a:ea typeface="Arial"/>
              <a:cs typeface="Arial"/>
              <a:sym typeface="Arial"/>
            </a:endParaRPr>
          </a:p>
          <a:p>
            <a:pPr indent="0" lvl="0" marL="177800" rtl="0" algn="l">
              <a:lnSpc>
                <a:spcPct val="90000"/>
              </a:lnSpc>
              <a:spcBef>
                <a:spcPts val="800"/>
              </a:spcBef>
              <a:spcAft>
                <a:spcPts val="0"/>
              </a:spcAft>
              <a:buNone/>
            </a:pPr>
            <a:r>
              <a:t/>
            </a:r>
            <a:endParaRPr sz="1800">
              <a:solidFill>
                <a:schemeClr val="dk2"/>
              </a:solidFill>
              <a:latin typeface="Arial"/>
              <a:ea typeface="Arial"/>
              <a:cs typeface="Arial"/>
              <a:sym typeface="Arial"/>
            </a:endParaRPr>
          </a:p>
          <a:p>
            <a:pPr indent="-152400" lvl="0" marL="177800" rtl="0" algn="l">
              <a:lnSpc>
                <a:spcPct val="90000"/>
              </a:lnSpc>
              <a:spcBef>
                <a:spcPts val="800"/>
              </a:spcBef>
              <a:spcAft>
                <a:spcPts val="0"/>
              </a:spcAft>
              <a:buClr>
                <a:schemeClr val="dk2"/>
              </a:buClr>
              <a:buSzPts val="1800"/>
              <a:buChar char="•"/>
            </a:pPr>
            <a:r>
              <a:rPr lang="en-GB" sz="1800">
                <a:solidFill>
                  <a:schemeClr val="dk2"/>
                </a:solidFill>
                <a:latin typeface="Arial"/>
                <a:ea typeface="Arial"/>
                <a:cs typeface="Arial"/>
                <a:sym typeface="Arial"/>
              </a:rPr>
              <a:t>It can be directly attached to the raspberry PI.</a:t>
            </a:r>
            <a:endParaRPr sz="1800">
              <a:solidFill>
                <a:schemeClr val="dk2"/>
              </a:solidFill>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2"/>
          <p:cNvSpPr txBox="1"/>
          <p:nvPr>
            <p:ph type="title"/>
          </p:nvPr>
        </p:nvSpPr>
        <p:spPr>
          <a:xfrm>
            <a:off x="628650" y="170999"/>
            <a:ext cx="7886700" cy="770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500">
                <a:latin typeface="Arial"/>
                <a:ea typeface="Arial"/>
                <a:cs typeface="Arial"/>
                <a:sym typeface="Arial"/>
              </a:rPr>
              <a:t>Raspberry Pi module</a:t>
            </a:r>
            <a:endParaRPr sz="2500">
              <a:latin typeface="Arial"/>
              <a:ea typeface="Arial"/>
              <a:cs typeface="Arial"/>
              <a:sym typeface="Arial"/>
            </a:endParaRPr>
          </a:p>
        </p:txBody>
      </p:sp>
      <p:sp>
        <p:nvSpPr>
          <p:cNvPr id="356" name="Google Shape;356;p62"/>
          <p:cNvSpPr txBox="1"/>
          <p:nvPr>
            <p:ph idx="1" type="body"/>
          </p:nvPr>
        </p:nvSpPr>
        <p:spPr>
          <a:xfrm>
            <a:off x="628650" y="1060350"/>
            <a:ext cx="7886700" cy="3572400"/>
          </a:xfrm>
          <a:prstGeom prst="rect">
            <a:avLst/>
          </a:prstGeom>
          <a:noFill/>
          <a:ln>
            <a:noFill/>
          </a:ln>
        </p:spPr>
        <p:txBody>
          <a:bodyPr anchorCtr="0" anchor="t" bIns="34275" lIns="68575" spcFirstLastPara="1" rIns="68575" wrap="square" tIns="34275">
            <a:normAutofit/>
          </a:bodyPr>
          <a:lstStyle/>
          <a:p>
            <a:pPr indent="-165100" lvl="0" marL="177800" rtl="0" algn="l">
              <a:lnSpc>
                <a:spcPct val="90000"/>
              </a:lnSpc>
              <a:spcBef>
                <a:spcPts val="0"/>
              </a:spcBef>
              <a:spcAft>
                <a:spcPts val="0"/>
              </a:spcAft>
              <a:buClr>
                <a:schemeClr val="dk2"/>
              </a:buClr>
              <a:buSzPts val="1800"/>
              <a:buChar char="•"/>
            </a:pPr>
            <a:r>
              <a:rPr lang="en-GB" sz="1800">
                <a:solidFill>
                  <a:schemeClr val="dk2"/>
                </a:solidFill>
                <a:latin typeface="Arial"/>
                <a:ea typeface="Arial"/>
                <a:cs typeface="Arial"/>
                <a:sym typeface="Arial"/>
              </a:rPr>
              <a:t>It is an electronic device that works like a CPU,having several ports:a ethernet port and input port for micro SD card and output ports.</a:t>
            </a:r>
            <a:endParaRPr sz="1800">
              <a:solidFill>
                <a:schemeClr val="dk2"/>
              </a:solidFill>
              <a:latin typeface="Arial"/>
              <a:ea typeface="Arial"/>
              <a:cs typeface="Arial"/>
              <a:sym typeface="Arial"/>
            </a:endParaRPr>
          </a:p>
          <a:p>
            <a:pPr indent="-171450" lvl="0" marL="177800" rtl="0" algn="l">
              <a:lnSpc>
                <a:spcPct val="90000"/>
              </a:lnSpc>
              <a:spcBef>
                <a:spcPts val="800"/>
              </a:spcBef>
              <a:spcAft>
                <a:spcPts val="0"/>
              </a:spcAft>
              <a:buClr>
                <a:schemeClr val="dk2"/>
              </a:buClr>
              <a:buSzPts val="1900"/>
              <a:buChar char="•"/>
            </a:pPr>
            <a:r>
              <a:rPr lang="en-GB" sz="1900">
                <a:solidFill>
                  <a:schemeClr val="dk2"/>
                </a:solidFill>
                <a:latin typeface="Arial"/>
                <a:ea typeface="Arial"/>
                <a:cs typeface="Arial"/>
                <a:sym typeface="Arial"/>
              </a:rPr>
              <a:t>It has 64-bit ARM Cortex processor with 256 MB of RAM.</a:t>
            </a:r>
            <a:endParaRPr sz="1900">
              <a:solidFill>
                <a:schemeClr val="dk2"/>
              </a:solidFill>
              <a:latin typeface="Arial"/>
              <a:ea typeface="Arial"/>
              <a:cs typeface="Arial"/>
              <a:sym typeface="Arial"/>
            </a:endParaRPr>
          </a:p>
          <a:p>
            <a:pPr indent="-171450" lvl="0" marL="177800" rtl="0" algn="l">
              <a:lnSpc>
                <a:spcPct val="90000"/>
              </a:lnSpc>
              <a:spcBef>
                <a:spcPts val="800"/>
              </a:spcBef>
              <a:spcAft>
                <a:spcPts val="0"/>
              </a:spcAft>
              <a:buClr>
                <a:schemeClr val="dk2"/>
              </a:buClr>
              <a:buSzPts val="1900"/>
              <a:buChar char="•"/>
            </a:pPr>
            <a:r>
              <a:rPr lang="en-GB" sz="1900">
                <a:solidFill>
                  <a:schemeClr val="dk2"/>
                </a:solidFill>
                <a:latin typeface="Arial"/>
                <a:ea typeface="Arial"/>
                <a:cs typeface="Arial"/>
                <a:sym typeface="Arial"/>
              </a:rPr>
              <a:t>High efficiency</a:t>
            </a:r>
            <a:endParaRPr sz="1900">
              <a:solidFill>
                <a:schemeClr val="dk2"/>
              </a:solidFill>
              <a:latin typeface="Arial"/>
              <a:ea typeface="Arial"/>
              <a:cs typeface="Arial"/>
              <a:sym typeface="Arial"/>
            </a:endParaRPr>
          </a:p>
          <a:p>
            <a:pPr indent="-171450" lvl="0" marL="177800" rtl="0" algn="l">
              <a:lnSpc>
                <a:spcPct val="90000"/>
              </a:lnSpc>
              <a:spcBef>
                <a:spcPts val="800"/>
              </a:spcBef>
              <a:spcAft>
                <a:spcPts val="0"/>
              </a:spcAft>
              <a:buClr>
                <a:schemeClr val="dk2"/>
              </a:buClr>
              <a:buSzPts val="1900"/>
              <a:buChar char="•"/>
            </a:pPr>
            <a:r>
              <a:rPr lang="en-GB" sz="1900">
                <a:solidFill>
                  <a:schemeClr val="dk2"/>
                </a:solidFill>
                <a:latin typeface="Arial"/>
                <a:ea typeface="Arial"/>
                <a:cs typeface="Arial"/>
                <a:sym typeface="Arial"/>
              </a:rPr>
              <a:t>Supports linux,ARM, Mac operating system.</a:t>
            </a:r>
            <a:endParaRPr sz="1900">
              <a:solidFill>
                <a:schemeClr val="dk2"/>
              </a:solidFill>
              <a:latin typeface="Arial"/>
              <a:ea typeface="Arial"/>
              <a:cs typeface="Arial"/>
              <a:sym typeface="Arial"/>
            </a:endParaRPr>
          </a:p>
          <a:p>
            <a:pPr indent="-171450" lvl="0" marL="177800" rtl="0" algn="l">
              <a:lnSpc>
                <a:spcPct val="90000"/>
              </a:lnSpc>
              <a:spcBef>
                <a:spcPts val="800"/>
              </a:spcBef>
              <a:spcAft>
                <a:spcPts val="0"/>
              </a:spcAft>
              <a:buClr>
                <a:schemeClr val="dk2"/>
              </a:buClr>
              <a:buSzPts val="1900"/>
              <a:buChar char="•"/>
            </a:pPr>
            <a:r>
              <a:rPr lang="en-GB" sz="1900">
                <a:solidFill>
                  <a:schemeClr val="dk2"/>
                </a:solidFill>
                <a:latin typeface="Arial"/>
                <a:ea typeface="Arial"/>
                <a:cs typeface="Arial"/>
                <a:sym typeface="Arial"/>
              </a:rPr>
              <a:t>The operating system is first loaded in the micro SD card and installed in the PI.</a:t>
            </a:r>
            <a:endParaRPr sz="1900">
              <a:solidFill>
                <a:schemeClr val="dk2"/>
              </a:solidFill>
              <a:latin typeface="Arial"/>
              <a:ea typeface="Arial"/>
              <a:cs typeface="Arial"/>
              <a:sym typeface="Arial"/>
            </a:endParaRPr>
          </a:p>
          <a:p>
            <a:pPr indent="-171450" lvl="0" marL="177800" rtl="0" algn="l">
              <a:lnSpc>
                <a:spcPct val="90000"/>
              </a:lnSpc>
              <a:spcBef>
                <a:spcPts val="800"/>
              </a:spcBef>
              <a:spcAft>
                <a:spcPts val="0"/>
              </a:spcAft>
              <a:buClr>
                <a:schemeClr val="dk2"/>
              </a:buClr>
              <a:buSzPts val="1900"/>
              <a:buChar char="•"/>
            </a:pPr>
            <a:r>
              <a:rPr lang="en-GB" sz="1900">
                <a:solidFill>
                  <a:schemeClr val="dk2"/>
                </a:solidFill>
                <a:latin typeface="Arial"/>
                <a:ea typeface="Arial"/>
                <a:cs typeface="Arial"/>
                <a:sym typeface="Arial"/>
              </a:rPr>
              <a:t>PI is used to load the videos captured by camera and detect the face of person</a:t>
            </a:r>
            <a:endParaRPr sz="1900">
              <a:solidFill>
                <a:schemeClr val="dk2"/>
              </a:solidFill>
              <a:latin typeface="Arial"/>
              <a:ea typeface="Arial"/>
              <a:cs typeface="Arial"/>
              <a:sym typeface="Arial"/>
            </a:endParaRPr>
          </a:p>
          <a:p>
            <a:pPr indent="-171450" lvl="0" marL="177800" rtl="0" algn="l">
              <a:lnSpc>
                <a:spcPct val="90000"/>
              </a:lnSpc>
              <a:spcBef>
                <a:spcPts val="800"/>
              </a:spcBef>
              <a:spcAft>
                <a:spcPts val="0"/>
              </a:spcAft>
              <a:buClr>
                <a:schemeClr val="dk2"/>
              </a:buClr>
              <a:buSzPts val="1900"/>
              <a:buChar char="•"/>
            </a:pPr>
            <a:r>
              <a:rPr lang="en-GB" sz="1900">
                <a:solidFill>
                  <a:schemeClr val="dk2"/>
                </a:solidFill>
                <a:latin typeface="Arial"/>
                <a:ea typeface="Arial"/>
                <a:cs typeface="Arial"/>
                <a:sym typeface="Arial"/>
              </a:rPr>
              <a:t>GPIO pins are connected to other electronic devices to get the output.</a:t>
            </a:r>
            <a:endParaRPr sz="1900">
              <a:solidFill>
                <a:schemeClr val="dk2"/>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3"/>
          <p:cNvSpPr txBox="1"/>
          <p:nvPr>
            <p:ph type="title"/>
          </p:nvPr>
        </p:nvSpPr>
        <p:spPr>
          <a:xfrm>
            <a:off x="628650" y="273850"/>
            <a:ext cx="7886700" cy="454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000000"/>
              </a:buClr>
              <a:buSzPct val="96000"/>
              <a:buFont typeface="Arial"/>
              <a:buNone/>
            </a:pPr>
            <a:r>
              <a:rPr b="0" i="0" lang="en-GB" sz="2500" u="none" strike="noStrike">
                <a:solidFill>
                  <a:srgbClr val="000000"/>
                </a:solidFill>
                <a:latin typeface="Arial"/>
                <a:ea typeface="Arial"/>
                <a:cs typeface="Arial"/>
                <a:sym typeface="Arial"/>
              </a:rPr>
              <a:t>Fisherface method for face recognition</a:t>
            </a:r>
            <a:br>
              <a:rPr b="0" i="0" lang="en-GB" sz="3300" u="none" strike="noStrike">
                <a:solidFill>
                  <a:srgbClr val="000000"/>
                </a:solidFill>
                <a:latin typeface="Arial"/>
                <a:ea typeface="Arial"/>
                <a:cs typeface="Arial"/>
                <a:sym typeface="Arial"/>
              </a:rPr>
            </a:br>
            <a:endParaRPr sz="1100"/>
          </a:p>
        </p:txBody>
      </p:sp>
      <p:sp>
        <p:nvSpPr>
          <p:cNvPr id="362" name="Google Shape;362;p63"/>
          <p:cNvSpPr txBox="1"/>
          <p:nvPr>
            <p:ph idx="1" type="body"/>
          </p:nvPr>
        </p:nvSpPr>
        <p:spPr>
          <a:xfrm>
            <a:off x="628650" y="767575"/>
            <a:ext cx="7886700" cy="3865200"/>
          </a:xfrm>
          <a:prstGeom prst="rect">
            <a:avLst/>
          </a:prstGeom>
          <a:noFill/>
          <a:ln>
            <a:noFill/>
          </a:ln>
        </p:spPr>
        <p:txBody>
          <a:bodyPr anchorCtr="0" anchor="t" bIns="34275" lIns="68575" spcFirstLastPara="1" rIns="68575" wrap="square" tIns="34275">
            <a:normAutofit fontScale="92500" lnSpcReduction="20000"/>
          </a:bodyPr>
          <a:lstStyle/>
          <a:p>
            <a:pPr indent="-181927" lvl="0" marL="177800" rtl="0" algn="l">
              <a:lnSpc>
                <a:spcPct val="90000"/>
              </a:lnSpc>
              <a:spcBef>
                <a:spcPts val="0"/>
              </a:spcBef>
              <a:spcAft>
                <a:spcPts val="0"/>
              </a:spcAft>
              <a:buClr>
                <a:schemeClr val="dk2"/>
              </a:buClr>
              <a:buSzPct val="100000"/>
              <a:buChar char="•"/>
            </a:pPr>
            <a:r>
              <a:rPr i="0" lang="en-GB" sz="1800" u="none" strike="noStrike">
                <a:solidFill>
                  <a:schemeClr val="dk2"/>
                </a:solidFill>
                <a:latin typeface="Arial"/>
                <a:ea typeface="Arial"/>
                <a:cs typeface="Arial"/>
                <a:sym typeface="Arial"/>
              </a:rPr>
              <a:t>In 1997, Belheumeur has introduced the fisherface method for face recognition. </a:t>
            </a:r>
            <a:r>
              <a:rPr lang="en-GB" sz="1800">
                <a:solidFill>
                  <a:schemeClr val="dk2"/>
                </a:solidFill>
                <a:latin typeface="Arial"/>
                <a:ea typeface="Arial"/>
                <a:cs typeface="Arial"/>
                <a:sym typeface="Arial"/>
              </a:rPr>
              <a:t>It is designed to recognize the face image by matching the results of feature extraction.</a:t>
            </a:r>
            <a:endParaRPr sz="1800">
              <a:solidFill>
                <a:schemeClr val="dk2"/>
              </a:solidFill>
              <a:latin typeface="Arial"/>
              <a:ea typeface="Arial"/>
              <a:cs typeface="Arial"/>
              <a:sym typeface="Arial"/>
            </a:endParaRPr>
          </a:p>
          <a:p>
            <a:pPr indent="-76200" lvl="0" marL="177800" rtl="0" algn="l">
              <a:lnSpc>
                <a:spcPct val="90000"/>
              </a:lnSpc>
              <a:spcBef>
                <a:spcPts val="0"/>
              </a:spcBef>
              <a:spcAft>
                <a:spcPts val="0"/>
              </a:spcAft>
              <a:buClr>
                <a:schemeClr val="dk1"/>
              </a:buClr>
              <a:buSzPct val="94444"/>
              <a:buNone/>
            </a:pPr>
            <a:r>
              <a:t/>
            </a:r>
            <a:endParaRPr i="0" sz="1800" u="none" strike="noStrike">
              <a:solidFill>
                <a:schemeClr val="dk2"/>
              </a:solidFill>
              <a:latin typeface="Arial"/>
              <a:ea typeface="Arial"/>
              <a:cs typeface="Arial"/>
              <a:sym typeface="Arial"/>
            </a:endParaRPr>
          </a:p>
          <a:p>
            <a:pPr indent="-181927" lvl="0" marL="177800" rtl="0" algn="l">
              <a:lnSpc>
                <a:spcPct val="90000"/>
              </a:lnSpc>
              <a:spcBef>
                <a:spcPts val="0"/>
              </a:spcBef>
              <a:spcAft>
                <a:spcPts val="0"/>
              </a:spcAft>
              <a:buClr>
                <a:schemeClr val="dk2"/>
              </a:buClr>
              <a:buSzPct val="100000"/>
              <a:buChar char="•"/>
            </a:pPr>
            <a:r>
              <a:rPr i="0" lang="en-GB" sz="1800" u="none" strike="noStrike">
                <a:solidFill>
                  <a:schemeClr val="dk2"/>
                </a:solidFill>
                <a:latin typeface="Arial"/>
                <a:ea typeface="Arial"/>
                <a:cs typeface="Arial"/>
                <a:sym typeface="Arial"/>
              </a:rPr>
              <a:t>The weakness of this method is that when the PCA reduces the dimensions,it causes some loss of discriminant information in the LDA process.</a:t>
            </a:r>
            <a:endParaRPr sz="1800">
              <a:solidFill>
                <a:schemeClr val="dk2"/>
              </a:solidFill>
              <a:latin typeface="Arial"/>
              <a:ea typeface="Arial"/>
              <a:cs typeface="Arial"/>
              <a:sym typeface="Arial"/>
            </a:endParaRPr>
          </a:p>
          <a:p>
            <a:pPr indent="-76200" lvl="0" marL="177800" rtl="0" algn="l">
              <a:lnSpc>
                <a:spcPct val="90000"/>
              </a:lnSpc>
              <a:spcBef>
                <a:spcPts val="0"/>
              </a:spcBef>
              <a:spcAft>
                <a:spcPts val="0"/>
              </a:spcAft>
              <a:buClr>
                <a:schemeClr val="dk1"/>
              </a:buClr>
              <a:buSzPct val="94444"/>
              <a:buNone/>
            </a:pPr>
            <a:r>
              <a:t/>
            </a:r>
            <a:endParaRPr i="0" sz="1800" u="none" strike="noStrike">
              <a:solidFill>
                <a:schemeClr val="dk2"/>
              </a:solidFill>
              <a:latin typeface="Arial"/>
              <a:ea typeface="Arial"/>
              <a:cs typeface="Arial"/>
              <a:sym typeface="Arial"/>
            </a:endParaRPr>
          </a:p>
          <a:p>
            <a:pPr indent="-181927" lvl="0" marL="177800" rtl="0" algn="l">
              <a:lnSpc>
                <a:spcPct val="90000"/>
              </a:lnSpc>
              <a:spcBef>
                <a:spcPts val="0"/>
              </a:spcBef>
              <a:spcAft>
                <a:spcPts val="0"/>
              </a:spcAft>
              <a:buClr>
                <a:schemeClr val="dk2"/>
              </a:buClr>
              <a:buSzPct val="100000"/>
              <a:buChar char="•"/>
            </a:pPr>
            <a:r>
              <a:rPr i="0" lang="en-GB" sz="1800" u="none" strike="noStrike">
                <a:solidFill>
                  <a:schemeClr val="dk2"/>
                </a:solidFill>
                <a:latin typeface="Arial"/>
                <a:ea typeface="Arial"/>
                <a:cs typeface="Arial"/>
                <a:sym typeface="Arial"/>
              </a:rPr>
              <a:t>But in its development, face recognition with fisher method has still got some problems that is the computational problem and the condition of the face image into input that will be used as image testing.</a:t>
            </a:r>
            <a:endParaRPr sz="1800">
              <a:solidFill>
                <a:schemeClr val="dk2"/>
              </a:solidFill>
              <a:latin typeface="Arial"/>
              <a:ea typeface="Arial"/>
              <a:cs typeface="Arial"/>
              <a:sym typeface="Arial"/>
            </a:endParaRPr>
          </a:p>
          <a:p>
            <a:pPr indent="-76200" lvl="0" marL="177800" rtl="0" algn="l">
              <a:lnSpc>
                <a:spcPct val="90000"/>
              </a:lnSpc>
              <a:spcBef>
                <a:spcPts val="0"/>
              </a:spcBef>
              <a:spcAft>
                <a:spcPts val="0"/>
              </a:spcAft>
              <a:buClr>
                <a:schemeClr val="dk1"/>
              </a:buClr>
              <a:buSzPct val="94444"/>
              <a:buNone/>
            </a:pPr>
            <a:r>
              <a:t/>
            </a:r>
            <a:endParaRPr sz="1800">
              <a:solidFill>
                <a:schemeClr val="dk2"/>
              </a:solidFill>
              <a:latin typeface="Arial"/>
              <a:ea typeface="Arial"/>
              <a:cs typeface="Arial"/>
              <a:sym typeface="Arial"/>
            </a:endParaRPr>
          </a:p>
          <a:p>
            <a:pPr indent="-181927" lvl="0" marL="177800" rtl="0" algn="l">
              <a:lnSpc>
                <a:spcPct val="90000"/>
              </a:lnSpc>
              <a:spcBef>
                <a:spcPts val="0"/>
              </a:spcBef>
              <a:spcAft>
                <a:spcPts val="0"/>
              </a:spcAft>
              <a:buClr>
                <a:schemeClr val="dk2"/>
              </a:buClr>
              <a:buSzPct val="100000"/>
              <a:buChar char="•"/>
            </a:pPr>
            <a:r>
              <a:rPr lang="en-GB" sz="1800">
                <a:solidFill>
                  <a:schemeClr val="dk2"/>
                </a:solidFill>
                <a:latin typeface="Arial"/>
                <a:ea typeface="Arial"/>
                <a:cs typeface="Arial"/>
                <a:sym typeface="Arial"/>
              </a:rPr>
              <a:t>T</a:t>
            </a:r>
            <a:r>
              <a:rPr i="0" lang="en-GB" sz="1800" u="none" strike="noStrike">
                <a:solidFill>
                  <a:schemeClr val="dk2"/>
                </a:solidFill>
                <a:latin typeface="Arial"/>
                <a:ea typeface="Arial"/>
                <a:cs typeface="Arial"/>
                <a:sym typeface="Arial"/>
              </a:rPr>
              <a:t>he problem with computational is that it is way too complex process and the problem with with condition of the face is due to the light variations of the face image,the attributes of the face and the variation of the position of the image.</a:t>
            </a:r>
            <a:endParaRPr sz="1800">
              <a:solidFill>
                <a:schemeClr val="dk2"/>
              </a:solidFill>
              <a:latin typeface="Arial"/>
              <a:ea typeface="Arial"/>
              <a:cs typeface="Arial"/>
              <a:sym typeface="Arial"/>
            </a:endParaRPr>
          </a:p>
          <a:p>
            <a:pPr indent="0" lvl="0" marL="0" rtl="0" algn="l">
              <a:lnSpc>
                <a:spcPct val="90000"/>
              </a:lnSpc>
              <a:spcBef>
                <a:spcPts val="0"/>
              </a:spcBef>
              <a:spcAft>
                <a:spcPts val="0"/>
              </a:spcAft>
              <a:buClr>
                <a:schemeClr val="dk1"/>
              </a:buClr>
              <a:buSzPct val="94444"/>
              <a:buNone/>
            </a:pPr>
            <a:r>
              <a:t/>
            </a:r>
            <a:endParaRPr i="0" sz="1800" u="none" strike="noStrike">
              <a:solidFill>
                <a:schemeClr val="dk2"/>
              </a:solidFill>
              <a:latin typeface="Arial"/>
              <a:ea typeface="Arial"/>
              <a:cs typeface="Arial"/>
              <a:sym typeface="Arial"/>
            </a:endParaRPr>
          </a:p>
          <a:p>
            <a:pPr indent="-181927" lvl="0" marL="177800" rtl="0" algn="l">
              <a:lnSpc>
                <a:spcPct val="90000"/>
              </a:lnSpc>
              <a:spcBef>
                <a:spcPts val="0"/>
              </a:spcBef>
              <a:spcAft>
                <a:spcPts val="0"/>
              </a:spcAft>
              <a:buClr>
                <a:schemeClr val="dk2"/>
              </a:buClr>
              <a:buSzPct val="100000"/>
              <a:buChar char="•"/>
            </a:pPr>
            <a:r>
              <a:rPr lang="en-GB" sz="1800">
                <a:solidFill>
                  <a:schemeClr val="dk2"/>
                </a:solidFill>
                <a:latin typeface="Arial"/>
                <a:ea typeface="Arial"/>
                <a:cs typeface="Arial"/>
                <a:sym typeface="Arial"/>
              </a:rPr>
              <a:t>Feature generation process with Fisherface method is done by Euclidean distance formula  </a:t>
            </a:r>
            <a:endParaRPr sz="1800">
              <a:solidFill>
                <a:schemeClr val="dk2"/>
              </a:solidFill>
              <a:latin typeface="Arial"/>
              <a:ea typeface="Arial"/>
              <a:cs typeface="Arial"/>
              <a:sym typeface="Arial"/>
            </a:endParaRPr>
          </a:p>
          <a:p>
            <a:pPr indent="0" lvl="0" marL="0" rtl="0" algn="l">
              <a:lnSpc>
                <a:spcPct val="90000"/>
              </a:lnSpc>
              <a:spcBef>
                <a:spcPts val="0"/>
              </a:spcBef>
              <a:spcAft>
                <a:spcPts val="0"/>
              </a:spcAft>
              <a:buClr>
                <a:schemeClr val="dk1"/>
              </a:buClr>
              <a:buSzPct val="100000"/>
              <a:buNone/>
            </a:pPr>
            <a:r>
              <a:t/>
            </a:r>
            <a:endParaRPr b="0" sz="1700"/>
          </a:p>
          <a:p>
            <a:pPr indent="0" lvl="0" marL="0" rtl="0" algn="l">
              <a:lnSpc>
                <a:spcPct val="90000"/>
              </a:lnSpc>
              <a:spcBef>
                <a:spcPts val="800"/>
              </a:spcBef>
              <a:spcAft>
                <a:spcPts val="0"/>
              </a:spcAft>
              <a:buClr>
                <a:schemeClr val="dk1"/>
              </a:buClr>
              <a:buSzPct val="190909"/>
              <a:buNone/>
            </a:pPr>
            <a:r>
              <a:t/>
            </a:r>
            <a:endParaRPr sz="1100"/>
          </a:p>
        </p:txBody>
      </p:sp>
      <p:pic>
        <p:nvPicPr>
          <p:cNvPr id="363" name="Google Shape;363;p63"/>
          <p:cNvPicPr preferRelativeResize="0"/>
          <p:nvPr/>
        </p:nvPicPr>
        <p:blipFill rotWithShape="1">
          <a:blip r:embed="rId3">
            <a:alphaModFix/>
          </a:blip>
          <a:srcRect b="42642" l="0" r="0" t="46984"/>
          <a:stretch/>
        </p:blipFill>
        <p:spPr>
          <a:xfrm>
            <a:off x="1243013" y="3972422"/>
            <a:ext cx="6822283" cy="4941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Drone and it’s categories</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rgbClr val="2E2E2E"/>
                </a:solidFill>
              </a:rPr>
              <a:t>Different types of </a:t>
            </a:r>
            <a:r>
              <a:rPr b="1" lang="en-GB">
                <a:solidFill>
                  <a:srgbClr val="2E2E2E"/>
                </a:solidFill>
              </a:rPr>
              <a:t>UAVs</a:t>
            </a:r>
            <a:r>
              <a:rPr lang="en-GB">
                <a:solidFill>
                  <a:srgbClr val="2E2E2E"/>
                </a:solidFill>
              </a:rPr>
              <a:t> have different characteristics : </a:t>
            </a:r>
            <a:endParaRPr sz="1350">
              <a:solidFill>
                <a:srgbClr val="2E2E2E"/>
              </a:solidFill>
            </a:endParaRPr>
          </a:p>
          <a:p>
            <a:pPr indent="0" lvl="0" marL="0" rtl="0" algn="l">
              <a:spcBef>
                <a:spcPts val="1200"/>
              </a:spcBef>
              <a:spcAft>
                <a:spcPts val="0"/>
              </a:spcAft>
              <a:buNone/>
            </a:pPr>
            <a:r>
              <a:rPr b="1" lang="en-GB">
                <a:solidFill>
                  <a:srgbClr val="2E2E2E"/>
                </a:solidFill>
              </a:rPr>
              <a:t>Single rotor UAV</a:t>
            </a:r>
            <a:r>
              <a:rPr lang="en-GB">
                <a:solidFill>
                  <a:srgbClr val="2E2E2E"/>
                </a:solidFill>
              </a:rPr>
              <a:t> can carry heavy payloads but it has mechanical complexity which leads to high cost. </a:t>
            </a:r>
            <a:endParaRPr>
              <a:solidFill>
                <a:srgbClr val="2E2E2E"/>
              </a:solidFill>
            </a:endParaRPr>
          </a:p>
          <a:p>
            <a:pPr indent="0" lvl="0" marL="0" rtl="0" algn="l">
              <a:spcBef>
                <a:spcPts val="1200"/>
              </a:spcBef>
              <a:spcAft>
                <a:spcPts val="0"/>
              </a:spcAft>
              <a:buNone/>
            </a:pPr>
            <a:r>
              <a:rPr b="1" lang="en-GB">
                <a:solidFill>
                  <a:srgbClr val="2E2E2E"/>
                </a:solidFill>
              </a:rPr>
              <a:t>Multirotor UAV </a:t>
            </a:r>
            <a:r>
              <a:rPr lang="en-GB">
                <a:solidFill>
                  <a:srgbClr val="2E2E2E"/>
                </a:solidFill>
              </a:rPr>
              <a:t>is a common type as its usage applies to both professionals and common people. It can hover or move along the given target</a:t>
            </a:r>
            <a:r>
              <a:rPr lang="en-GB" sz="1350">
                <a:solidFill>
                  <a:srgbClr val="2E2E2E"/>
                </a:solidFill>
              </a:rPr>
              <a:t>. </a:t>
            </a:r>
            <a:endParaRPr sz="1350">
              <a:solidFill>
                <a:srgbClr val="2E2E2E"/>
              </a:solidFill>
            </a:endParaRPr>
          </a:p>
          <a:p>
            <a:pPr indent="0" lvl="0" marL="0" rtl="0" algn="l">
              <a:spcBef>
                <a:spcPts val="1200"/>
              </a:spcBef>
              <a:spcAft>
                <a:spcPts val="0"/>
              </a:spcAft>
              <a:buNone/>
            </a:pPr>
            <a:r>
              <a:rPr b="1" lang="en-GB">
                <a:solidFill>
                  <a:srgbClr val="2E2E2E"/>
                </a:solidFill>
              </a:rPr>
              <a:t>Fixed-wing UAVs</a:t>
            </a:r>
            <a:r>
              <a:rPr lang="en-GB">
                <a:solidFill>
                  <a:srgbClr val="2E2E2E"/>
                </a:solidFill>
              </a:rPr>
              <a:t> are high in flying speed and can carry heavy payloads but it needs a runway to takeoff and landing. </a:t>
            </a:r>
            <a:endParaRPr>
              <a:solidFill>
                <a:srgbClr val="2E2E2E"/>
              </a:solidFill>
            </a:endParaRPr>
          </a:p>
          <a:p>
            <a:pPr indent="0" lvl="0" marL="0" rtl="0" algn="l">
              <a:spcBef>
                <a:spcPts val="1200"/>
              </a:spcBef>
              <a:spcAft>
                <a:spcPts val="1200"/>
              </a:spcAft>
              <a:buNone/>
            </a:pPr>
            <a:r>
              <a:rPr b="1" lang="en-GB">
                <a:solidFill>
                  <a:srgbClr val="2E2E2E"/>
                </a:solidFill>
              </a:rPr>
              <a:t>Hybrid UAV</a:t>
            </a:r>
            <a:r>
              <a:rPr lang="en-GB">
                <a:solidFill>
                  <a:srgbClr val="2E2E2E"/>
                </a:solidFill>
              </a:rPr>
              <a:t> is an improved version of the fixed-wing but it is still under development.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Merits and Demerits </a:t>
            </a:r>
            <a:endParaRPr/>
          </a:p>
        </p:txBody>
      </p:sp>
      <p:sp>
        <p:nvSpPr>
          <p:cNvPr id="369" name="Google Shape;36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Merits </a:t>
            </a:r>
            <a:endParaRPr b="1"/>
          </a:p>
          <a:p>
            <a:pPr indent="-342900" lvl="1" marL="914400" rtl="0" algn="l">
              <a:spcBef>
                <a:spcPts val="0"/>
              </a:spcBef>
              <a:spcAft>
                <a:spcPts val="0"/>
              </a:spcAft>
              <a:buSzPts val="1800"/>
              <a:buChar char="○"/>
            </a:pPr>
            <a:r>
              <a:rPr lang="en-GB" sz="1800"/>
              <a:t>Efficient in memory usage </a:t>
            </a:r>
            <a:endParaRPr sz="1800"/>
          </a:p>
          <a:p>
            <a:pPr indent="-342900" lvl="1" marL="914400" rtl="0" algn="l">
              <a:spcBef>
                <a:spcPts val="0"/>
              </a:spcBef>
              <a:spcAft>
                <a:spcPts val="0"/>
              </a:spcAft>
              <a:buSzPts val="1800"/>
              <a:buChar char="○"/>
            </a:pPr>
            <a:r>
              <a:rPr lang="en-GB" sz="1800"/>
              <a:t>High recognition success rate </a:t>
            </a:r>
            <a:endParaRPr sz="1800"/>
          </a:p>
          <a:p>
            <a:pPr indent="-342900" lvl="1" marL="914400" rtl="0" algn="l">
              <a:spcBef>
                <a:spcPts val="0"/>
              </a:spcBef>
              <a:spcAft>
                <a:spcPts val="0"/>
              </a:spcAft>
              <a:buSzPts val="1800"/>
              <a:buChar char="○"/>
            </a:pPr>
            <a:r>
              <a:rPr lang="en-GB" sz="1800"/>
              <a:t>Time efficient </a:t>
            </a:r>
            <a:endParaRPr sz="1800"/>
          </a:p>
          <a:p>
            <a:pPr indent="-342900" lvl="0" marL="457200" rtl="0" algn="l">
              <a:spcBef>
                <a:spcPts val="0"/>
              </a:spcBef>
              <a:spcAft>
                <a:spcPts val="0"/>
              </a:spcAft>
              <a:buSzPts val="1800"/>
              <a:buChar char="●"/>
            </a:pPr>
            <a:r>
              <a:rPr b="1" lang="en-GB"/>
              <a:t>Demerits </a:t>
            </a:r>
            <a:endParaRPr b="1"/>
          </a:p>
          <a:p>
            <a:pPr indent="-342900" lvl="1" marL="914400" rtl="0" algn="l">
              <a:spcBef>
                <a:spcPts val="0"/>
              </a:spcBef>
              <a:spcAft>
                <a:spcPts val="0"/>
              </a:spcAft>
              <a:buSzPts val="1800"/>
              <a:buChar char="○"/>
            </a:pPr>
            <a:r>
              <a:rPr lang="en-GB" sz="1800"/>
              <a:t>Difficult to compute covariance matrix </a:t>
            </a:r>
            <a:endParaRPr sz="1800"/>
          </a:p>
          <a:p>
            <a:pPr indent="0" lvl="0" marL="914400" rtl="0" algn="l">
              <a:spcBef>
                <a:spcPts val="1200"/>
              </a:spcBef>
              <a:spcAft>
                <a:spcPts val="120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endParaRPr/>
          </a:p>
        </p:txBody>
      </p:sp>
      <p:sp>
        <p:nvSpPr>
          <p:cNvPr id="375" name="Google Shape;37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COMPARISON </a:t>
            </a:r>
            <a:endParaRPr b="1"/>
          </a:p>
        </p:txBody>
      </p:sp>
      <p:graphicFrame>
        <p:nvGraphicFramePr>
          <p:cNvPr id="376" name="Google Shape;376;p65"/>
          <p:cNvGraphicFramePr/>
          <p:nvPr/>
        </p:nvGraphicFramePr>
        <p:xfrm>
          <a:off x="952500" y="1809750"/>
          <a:ext cx="3000000" cy="3000000"/>
        </p:xfrm>
        <a:graphic>
          <a:graphicData uri="http://schemas.openxmlformats.org/drawingml/2006/table">
            <a:tbl>
              <a:tblPr>
                <a:noFill/>
                <a:tableStyleId>{67CA1F67-42E2-4DE0-B060-62554B1F9E67}</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t>Technique </a:t>
                      </a:r>
                      <a:endParaRPr/>
                    </a:p>
                  </a:txBody>
                  <a:tcPr marT="91425" marB="91425" marR="91425" marL="91425"/>
                </a:tc>
                <a:tc>
                  <a:txBody>
                    <a:bodyPr/>
                    <a:lstStyle/>
                    <a:p>
                      <a:pPr indent="0" lvl="0" marL="0" rtl="0" algn="l">
                        <a:spcBef>
                          <a:spcPts val="0"/>
                        </a:spcBef>
                        <a:spcAft>
                          <a:spcPts val="0"/>
                        </a:spcAft>
                        <a:buNone/>
                      </a:pPr>
                      <a:r>
                        <a:rPr lang="en-GB"/>
                        <a:t>Memory usage </a:t>
                      </a:r>
                      <a:endParaRPr/>
                    </a:p>
                  </a:txBody>
                  <a:tcPr marT="91425" marB="91425" marR="91425" marL="91425"/>
                </a:tc>
                <a:tc>
                  <a:txBody>
                    <a:bodyPr/>
                    <a:lstStyle/>
                    <a:p>
                      <a:pPr indent="0" lvl="0" marL="0" rtl="0" algn="l">
                        <a:spcBef>
                          <a:spcPts val="0"/>
                        </a:spcBef>
                        <a:spcAft>
                          <a:spcPts val="0"/>
                        </a:spcAft>
                        <a:buNone/>
                      </a:pPr>
                      <a:r>
                        <a:rPr lang="en-GB"/>
                        <a:t>Recognition Rate</a:t>
                      </a:r>
                      <a:endParaRPr/>
                    </a:p>
                  </a:txBody>
                  <a:tcPr marT="91425" marB="91425" marR="91425" marL="91425"/>
                </a:tc>
                <a:tc>
                  <a:txBody>
                    <a:bodyPr/>
                    <a:lstStyle/>
                    <a:p>
                      <a:pPr indent="0" lvl="0" marL="0" rtl="0" algn="l">
                        <a:spcBef>
                          <a:spcPts val="0"/>
                        </a:spcBef>
                        <a:spcAft>
                          <a:spcPts val="0"/>
                        </a:spcAft>
                        <a:buNone/>
                      </a:pPr>
                      <a:r>
                        <a:rPr lang="en-GB"/>
                        <a:t>Data Representation</a:t>
                      </a:r>
                      <a:endParaRPr/>
                    </a:p>
                  </a:txBody>
                  <a:tcPr marT="91425" marB="91425" marR="91425" marL="91425"/>
                </a:tc>
              </a:tr>
              <a:tr h="381000">
                <a:tc>
                  <a:txBody>
                    <a:bodyPr/>
                    <a:lstStyle/>
                    <a:p>
                      <a:pPr indent="0" lvl="0" marL="0" rtl="0" algn="l">
                        <a:spcBef>
                          <a:spcPts val="0"/>
                        </a:spcBef>
                        <a:spcAft>
                          <a:spcPts val="0"/>
                        </a:spcAft>
                        <a:buNone/>
                      </a:pPr>
                      <a:r>
                        <a:rPr lang="en-GB"/>
                        <a:t>LDA</a:t>
                      </a:r>
                      <a:endParaRPr/>
                    </a:p>
                  </a:txBody>
                  <a:tcPr marT="91425" marB="91425" marR="91425" marL="91425"/>
                </a:tc>
                <a:tc>
                  <a:txBody>
                    <a:bodyPr/>
                    <a:lstStyle/>
                    <a:p>
                      <a:pPr indent="0" lvl="0" marL="0" rtl="0" algn="l">
                        <a:spcBef>
                          <a:spcPts val="0"/>
                        </a:spcBef>
                        <a:spcAft>
                          <a:spcPts val="0"/>
                        </a:spcAft>
                        <a:buNone/>
                      </a:pPr>
                      <a:r>
                        <a:rPr lang="en-GB"/>
                        <a:t>Moderate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Better Than PCA.</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Powerful than PCA. </a:t>
                      </a:r>
                      <a:endParaRPr/>
                    </a:p>
                  </a:txBody>
                  <a:tcPr marT="91425" marB="91425" marR="91425" marL="91425"/>
                </a:tc>
              </a:tr>
              <a:tr h="381000">
                <a:tc>
                  <a:txBody>
                    <a:bodyPr/>
                    <a:lstStyle/>
                    <a:p>
                      <a:pPr indent="0" lvl="0" marL="0" rtl="0" algn="l">
                        <a:spcBef>
                          <a:spcPts val="0"/>
                        </a:spcBef>
                        <a:spcAft>
                          <a:spcPts val="0"/>
                        </a:spcAft>
                        <a:buNone/>
                      </a:pPr>
                      <a:r>
                        <a:rPr lang="en-GB"/>
                        <a:t>PCA </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High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Better Than Eigen and Fisherface.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Powerful Data Representation.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GB">
                          <a:solidFill>
                            <a:schemeClr val="dk1"/>
                          </a:solidFill>
                        </a:rPr>
                        <a:t>Fisherface </a:t>
                      </a:r>
                      <a:endParaRPr/>
                    </a:p>
                  </a:txBody>
                  <a:tcPr marT="91425" marB="91425" marR="91425" marL="91425"/>
                </a:tc>
                <a:tc>
                  <a:txBody>
                    <a:bodyPr/>
                    <a:lstStyle/>
                    <a:p>
                      <a:pPr indent="0" lvl="0" marL="0" rtl="0" algn="l">
                        <a:spcBef>
                          <a:spcPts val="0"/>
                        </a:spcBef>
                        <a:spcAft>
                          <a:spcPts val="0"/>
                        </a:spcAft>
                        <a:buNone/>
                      </a:pPr>
                      <a:r>
                        <a:rPr lang="en-GB"/>
                        <a:t>Most </a:t>
                      </a:r>
                      <a:r>
                        <a:rPr lang="en-GB"/>
                        <a:t>Efficient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Highest Recognition Rate. </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Efficient Data Representation. </a:t>
                      </a:r>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6"/>
          <p:cNvSpPr txBox="1"/>
          <p:nvPr>
            <p:ph idx="1" type="body"/>
          </p:nvPr>
        </p:nvSpPr>
        <p:spPr>
          <a:xfrm>
            <a:off x="311700" y="371925"/>
            <a:ext cx="8520600" cy="419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project is made keeping the idea of surveillance in remote areas. It is difficult to run an operation in remote areas where an army’s life is always in danger and such technology can be used for better operation in such areas.  It will help to prevent life of soldiers.  </a:t>
            </a:r>
            <a:endParaRPr/>
          </a:p>
          <a:p>
            <a:pPr indent="0" lvl="0" marL="0" rtl="0" algn="l">
              <a:spcBef>
                <a:spcPts val="1200"/>
              </a:spcBef>
              <a:spcAft>
                <a:spcPts val="1200"/>
              </a:spcAft>
              <a:buNone/>
            </a:pPr>
            <a:r>
              <a:rPr lang="en-GB"/>
              <a:t>For future prospective we can use this drone for taking  attendance purpose by just flying the drone throughout the room and it will detect and record the faces and make the attendance sheet without taking time and with zero effort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body"/>
          </p:nvPr>
        </p:nvSpPr>
        <p:spPr>
          <a:xfrm>
            <a:off x="311700" y="340250"/>
            <a:ext cx="8520600" cy="422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9"/>
          <p:cNvPicPr preferRelativeResize="0"/>
          <p:nvPr/>
        </p:nvPicPr>
        <p:blipFill>
          <a:blip r:embed="rId3">
            <a:alphaModFix/>
          </a:blip>
          <a:stretch>
            <a:fillRect/>
          </a:stretch>
        </p:blipFill>
        <p:spPr>
          <a:xfrm>
            <a:off x="815050" y="775475"/>
            <a:ext cx="6908125" cy="345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DRONE and its COMPONENTS: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Definition: </a:t>
            </a:r>
            <a:endParaRPr/>
          </a:p>
          <a:p>
            <a:pPr indent="0" lvl="0" marL="0" rtl="0" algn="l">
              <a:spcBef>
                <a:spcPts val="1200"/>
              </a:spcBef>
              <a:spcAft>
                <a:spcPts val="0"/>
              </a:spcAft>
              <a:buClr>
                <a:schemeClr val="dk1"/>
              </a:buClr>
              <a:buSzPts val="1100"/>
              <a:buFont typeface="Arial"/>
              <a:buNone/>
            </a:pPr>
            <a:r>
              <a:rPr lang="en-GB"/>
              <a:t>Essentially, a drone is a flying robot that can be remotely controlled or fly autonomously using software-controlled flight plans in its embedded systems, that work in conjunction with onboard sensors and a global positioning system (GPS).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Drone Schematics:</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1"/>
          <p:cNvPicPr preferRelativeResize="0"/>
          <p:nvPr/>
        </p:nvPicPr>
        <p:blipFill>
          <a:blip r:embed="rId3">
            <a:alphaModFix/>
          </a:blip>
          <a:stretch>
            <a:fillRect/>
          </a:stretch>
        </p:blipFill>
        <p:spPr>
          <a:xfrm>
            <a:off x="957475" y="1353125"/>
            <a:ext cx="6821075" cy="3078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b="1" lang="en-GB"/>
              <a:t>Drone Flight Controller:</a:t>
            </a:r>
            <a:endParaRPr b="1"/>
          </a:p>
          <a:p>
            <a:pPr indent="-334327" lvl="1" marL="914400" rtl="0" algn="l">
              <a:spcBef>
                <a:spcPts val="0"/>
              </a:spcBef>
              <a:spcAft>
                <a:spcPts val="0"/>
              </a:spcAft>
              <a:buSzPct val="100000"/>
              <a:buChar char="○"/>
            </a:pPr>
            <a:r>
              <a:rPr lang="en-GB" sz="1800"/>
              <a:t>The flight controller is basically the motherboard of the drone. It is responsible for all the commands that are issued to the drone by the pilot. It interprets input from the receiver, the GPS Module, the battery monitor and the onboard sensors. The flight controller is also responsible for the regulation of the motor speeds through the ESC and for the steering of the drone. Any commands such as triggering of the camera, controlling the autopilot mode and other autonomous functions are controlled by the flight controller. Users will most likely not be required to make any alterations to the flight controller as this may often affect the performance of the drone.</a:t>
            </a:r>
            <a:endParaRPr sz="1800"/>
          </a:p>
          <a:p>
            <a:pPr indent="0" lvl="0" marL="0" rtl="0" algn="l">
              <a:spcBef>
                <a:spcPts val="1200"/>
              </a:spcBef>
              <a:spcAft>
                <a:spcPts val="12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Electronic Speed Controller(ESC):</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An electronic speed controller (ESC) is an electric circuit whose main responsibility is to monitor and vary the speed of the drone during flight. It is also responsible for the direction of flight and variations in brakes of the drone. The ESC is also responsible for the conversion of DC battery power to AC power to propel the brushless motors. Modern drones depend entirely on the ESC for all their flight needs and for performance. More and more companies are coming up with better performing ESC that reduce power needs and increase performance, the latest one being the DJI Inspire 1 ESC. The ESC is mainly located inside the mainframe of the drone. It is unlikely that you will need to do anything or make any change on the ESC but in case you need to make any changes, you can locate it inside the mainframe of the drone.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