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9" r:id="rId6"/>
    <p:sldId id="271" r:id="rId7"/>
    <p:sldId id="272" r:id="rId8"/>
    <p:sldId id="273" r:id="rId9"/>
    <p:sldId id="274" r:id="rId10"/>
    <p:sldId id="275" r:id="rId11"/>
    <p:sldId id="276" r:id="rId12"/>
    <p:sldId id="259" r:id="rId13"/>
    <p:sldId id="260" r:id="rId14"/>
    <p:sldId id="261" r:id="rId15"/>
    <p:sldId id="277" r:id="rId16"/>
    <p:sldId id="262" r:id="rId17"/>
    <p:sldId id="263" r:id="rId18"/>
    <p:sldId id="265" r:id="rId19"/>
    <p:sldId id="266"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4708-E138-AD28-BC02-D4D3C437A4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AEC619-0886-494B-884D-829DF37B3B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7E327E-C369-4D72-AB2F-891E86A5E10D}"/>
              </a:ext>
            </a:extLst>
          </p:cNvPr>
          <p:cNvSpPr>
            <a:spLocks noGrp="1"/>
          </p:cNvSpPr>
          <p:nvPr>
            <p:ph type="dt" sz="half" idx="10"/>
          </p:nvPr>
        </p:nvSpPr>
        <p:spPr/>
        <p:txBody>
          <a:bodyPr/>
          <a:lstStyle/>
          <a:p>
            <a:fld id="{87148DDB-C649-4710-9F6D-C7C84B287465}" type="datetimeFigureOut">
              <a:rPr lang="en-IN" smtClean="0"/>
              <a:t>03-01-2024</a:t>
            </a:fld>
            <a:endParaRPr lang="en-IN"/>
          </a:p>
        </p:txBody>
      </p:sp>
      <p:sp>
        <p:nvSpPr>
          <p:cNvPr id="5" name="Footer Placeholder 4">
            <a:extLst>
              <a:ext uri="{FF2B5EF4-FFF2-40B4-BE49-F238E27FC236}">
                <a16:creationId xmlns:a16="http://schemas.microsoft.com/office/drawing/2014/main" id="{156A6B10-9DC4-7EB7-9CB0-A972CE8DDE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8D39CC-F786-8B38-BEA0-9F9ECAD143FF}"/>
              </a:ext>
            </a:extLst>
          </p:cNvPr>
          <p:cNvSpPr>
            <a:spLocks noGrp="1"/>
          </p:cNvSpPr>
          <p:nvPr>
            <p:ph type="sldNum" sz="quarter" idx="12"/>
          </p:nvPr>
        </p:nvSpPr>
        <p:spPr/>
        <p:txBody>
          <a:bodyPr/>
          <a:lstStyle/>
          <a:p>
            <a:fld id="{37D5B9B0-E8F8-4941-AA2E-DF99C03CF4AF}" type="slidenum">
              <a:rPr lang="en-IN" smtClean="0"/>
              <a:t>‹#›</a:t>
            </a:fld>
            <a:endParaRPr lang="en-IN"/>
          </a:p>
        </p:txBody>
      </p:sp>
    </p:spTree>
    <p:extLst>
      <p:ext uri="{BB962C8B-B14F-4D97-AF65-F5344CB8AC3E}">
        <p14:creationId xmlns:p14="http://schemas.microsoft.com/office/powerpoint/2010/main" val="3087606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4F6E-1BD1-9C1A-7CD4-16F4B1E559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9F954A-D56B-9CA7-1C16-D7981BA194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C04388-2858-1D9F-A83E-BBEA73DE8DAB}"/>
              </a:ext>
            </a:extLst>
          </p:cNvPr>
          <p:cNvSpPr>
            <a:spLocks noGrp="1"/>
          </p:cNvSpPr>
          <p:nvPr>
            <p:ph type="dt" sz="half" idx="10"/>
          </p:nvPr>
        </p:nvSpPr>
        <p:spPr/>
        <p:txBody>
          <a:bodyPr/>
          <a:lstStyle/>
          <a:p>
            <a:fld id="{87148DDB-C649-4710-9F6D-C7C84B287465}" type="datetimeFigureOut">
              <a:rPr lang="en-IN" smtClean="0"/>
              <a:t>03-01-2024</a:t>
            </a:fld>
            <a:endParaRPr lang="en-IN"/>
          </a:p>
        </p:txBody>
      </p:sp>
      <p:sp>
        <p:nvSpPr>
          <p:cNvPr id="5" name="Footer Placeholder 4">
            <a:extLst>
              <a:ext uri="{FF2B5EF4-FFF2-40B4-BE49-F238E27FC236}">
                <a16:creationId xmlns:a16="http://schemas.microsoft.com/office/drawing/2014/main" id="{5DCA72FE-42E9-C9E6-ED2D-BB524A198F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60B614-E34E-60C4-2D25-A02BCD416653}"/>
              </a:ext>
            </a:extLst>
          </p:cNvPr>
          <p:cNvSpPr>
            <a:spLocks noGrp="1"/>
          </p:cNvSpPr>
          <p:nvPr>
            <p:ph type="sldNum" sz="quarter" idx="12"/>
          </p:nvPr>
        </p:nvSpPr>
        <p:spPr/>
        <p:txBody>
          <a:bodyPr/>
          <a:lstStyle/>
          <a:p>
            <a:fld id="{37D5B9B0-E8F8-4941-AA2E-DF99C03CF4AF}" type="slidenum">
              <a:rPr lang="en-IN" smtClean="0"/>
              <a:t>‹#›</a:t>
            </a:fld>
            <a:endParaRPr lang="en-IN"/>
          </a:p>
        </p:txBody>
      </p:sp>
    </p:spTree>
    <p:extLst>
      <p:ext uri="{BB962C8B-B14F-4D97-AF65-F5344CB8AC3E}">
        <p14:creationId xmlns:p14="http://schemas.microsoft.com/office/powerpoint/2010/main" val="2140735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E8C143-7BE7-37B1-9530-733D911E35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647B6A-F4F1-C6A0-7F34-4F107BB8E7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263FDF-B4B9-D7CA-485E-13D7B31A8B21}"/>
              </a:ext>
            </a:extLst>
          </p:cNvPr>
          <p:cNvSpPr>
            <a:spLocks noGrp="1"/>
          </p:cNvSpPr>
          <p:nvPr>
            <p:ph type="dt" sz="half" idx="10"/>
          </p:nvPr>
        </p:nvSpPr>
        <p:spPr/>
        <p:txBody>
          <a:bodyPr/>
          <a:lstStyle/>
          <a:p>
            <a:fld id="{87148DDB-C649-4710-9F6D-C7C84B287465}" type="datetimeFigureOut">
              <a:rPr lang="en-IN" smtClean="0"/>
              <a:t>03-01-2024</a:t>
            </a:fld>
            <a:endParaRPr lang="en-IN"/>
          </a:p>
        </p:txBody>
      </p:sp>
      <p:sp>
        <p:nvSpPr>
          <p:cNvPr id="5" name="Footer Placeholder 4">
            <a:extLst>
              <a:ext uri="{FF2B5EF4-FFF2-40B4-BE49-F238E27FC236}">
                <a16:creationId xmlns:a16="http://schemas.microsoft.com/office/drawing/2014/main" id="{58179CB5-9A2E-393A-6548-E9FF88E1A8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3BCD21-7F5A-CCB9-DF16-0F404A3E3D54}"/>
              </a:ext>
            </a:extLst>
          </p:cNvPr>
          <p:cNvSpPr>
            <a:spLocks noGrp="1"/>
          </p:cNvSpPr>
          <p:nvPr>
            <p:ph type="sldNum" sz="quarter" idx="12"/>
          </p:nvPr>
        </p:nvSpPr>
        <p:spPr/>
        <p:txBody>
          <a:bodyPr/>
          <a:lstStyle/>
          <a:p>
            <a:fld id="{37D5B9B0-E8F8-4941-AA2E-DF99C03CF4AF}" type="slidenum">
              <a:rPr lang="en-IN" smtClean="0"/>
              <a:t>‹#›</a:t>
            </a:fld>
            <a:endParaRPr lang="en-IN"/>
          </a:p>
        </p:txBody>
      </p:sp>
    </p:spTree>
    <p:extLst>
      <p:ext uri="{BB962C8B-B14F-4D97-AF65-F5344CB8AC3E}">
        <p14:creationId xmlns:p14="http://schemas.microsoft.com/office/powerpoint/2010/main" val="417434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5CD9-C752-6DC6-692E-58B81D5A2A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C81790-07A9-0105-5E6E-33C143577F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C991BA-09AA-2F42-ECEE-FC3726E77808}"/>
              </a:ext>
            </a:extLst>
          </p:cNvPr>
          <p:cNvSpPr>
            <a:spLocks noGrp="1"/>
          </p:cNvSpPr>
          <p:nvPr>
            <p:ph type="dt" sz="half" idx="10"/>
          </p:nvPr>
        </p:nvSpPr>
        <p:spPr/>
        <p:txBody>
          <a:bodyPr/>
          <a:lstStyle/>
          <a:p>
            <a:fld id="{87148DDB-C649-4710-9F6D-C7C84B287465}" type="datetimeFigureOut">
              <a:rPr lang="en-IN" smtClean="0"/>
              <a:t>03-01-2024</a:t>
            </a:fld>
            <a:endParaRPr lang="en-IN"/>
          </a:p>
        </p:txBody>
      </p:sp>
      <p:sp>
        <p:nvSpPr>
          <p:cNvPr id="5" name="Footer Placeholder 4">
            <a:extLst>
              <a:ext uri="{FF2B5EF4-FFF2-40B4-BE49-F238E27FC236}">
                <a16:creationId xmlns:a16="http://schemas.microsoft.com/office/drawing/2014/main" id="{61FD8904-EFFE-CC3B-2188-1E95AF7D63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FAEC23-0245-E344-B06F-DBAD1F93093C}"/>
              </a:ext>
            </a:extLst>
          </p:cNvPr>
          <p:cNvSpPr>
            <a:spLocks noGrp="1"/>
          </p:cNvSpPr>
          <p:nvPr>
            <p:ph type="sldNum" sz="quarter" idx="12"/>
          </p:nvPr>
        </p:nvSpPr>
        <p:spPr/>
        <p:txBody>
          <a:bodyPr/>
          <a:lstStyle/>
          <a:p>
            <a:fld id="{37D5B9B0-E8F8-4941-AA2E-DF99C03CF4AF}" type="slidenum">
              <a:rPr lang="en-IN" smtClean="0"/>
              <a:t>‹#›</a:t>
            </a:fld>
            <a:endParaRPr lang="en-IN"/>
          </a:p>
        </p:txBody>
      </p:sp>
    </p:spTree>
    <p:extLst>
      <p:ext uri="{BB962C8B-B14F-4D97-AF65-F5344CB8AC3E}">
        <p14:creationId xmlns:p14="http://schemas.microsoft.com/office/powerpoint/2010/main" val="1017372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8A00-E80F-4F52-9471-539A6A4DC5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E8A611-5F51-8B6F-FB17-56E7AC10C4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89E139-599F-99C6-9335-0864137B4EBD}"/>
              </a:ext>
            </a:extLst>
          </p:cNvPr>
          <p:cNvSpPr>
            <a:spLocks noGrp="1"/>
          </p:cNvSpPr>
          <p:nvPr>
            <p:ph type="dt" sz="half" idx="10"/>
          </p:nvPr>
        </p:nvSpPr>
        <p:spPr/>
        <p:txBody>
          <a:bodyPr/>
          <a:lstStyle/>
          <a:p>
            <a:fld id="{87148DDB-C649-4710-9F6D-C7C84B287465}" type="datetimeFigureOut">
              <a:rPr lang="en-IN" smtClean="0"/>
              <a:t>03-01-2024</a:t>
            </a:fld>
            <a:endParaRPr lang="en-IN"/>
          </a:p>
        </p:txBody>
      </p:sp>
      <p:sp>
        <p:nvSpPr>
          <p:cNvPr id="5" name="Footer Placeholder 4">
            <a:extLst>
              <a:ext uri="{FF2B5EF4-FFF2-40B4-BE49-F238E27FC236}">
                <a16:creationId xmlns:a16="http://schemas.microsoft.com/office/drawing/2014/main" id="{8E6B1C3C-3D61-FAEB-0772-1076B759B1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B01C7F-78C0-13AA-7E0B-6D0C19409E2A}"/>
              </a:ext>
            </a:extLst>
          </p:cNvPr>
          <p:cNvSpPr>
            <a:spLocks noGrp="1"/>
          </p:cNvSpPr>
          <p:nvPr>
            <p:ph type="sldNum" sz="quarter" idx="12"/>
          </p:nvPr>
        </p:nvSpPr>
        <p:spPr/>
        <p:txBody>
          <a:bodyPr/>
          <a:lstStyle/>
          <a:p>
            <a:fld id="{37D5B9B0-E8F8-4941-AA2E-DF99C03CF4AF}" type="slidenum">
              <a:rPr lang="en-IN" smtClean="0"/>
              <a:t>‹#›</a:t>
            </a:fld>
            <a:endParaRPr lang="en-IN"/>
          </a:p>
        </p:txBody>
      </p:sp>
    </p:spTree>
    <p:extLst>
      <p:ext uri="{BB962C8B-B14F-4D97-AF65-F5344CB8AC3E}">
        <p14:creationId xmlns:p14="http://schemas.microsoft.com/office/powerpoint/2010/main" val="2966322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3CEA5-0AF4-7D71-85CA-B72D90079F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FA919F-EB30-96E5-9D6B-E3282D4D9C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BB1A28-7712-5394-B54F-B304B5F73F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9AC088-F3A9-4224-0F1C-1C222DA5B91B}"/>
              </a:ext>
            </a:extLst>
          </p:cNvPr>
          <p:cNvSpPr>
            <a:spLocks noGrp="1"/>
          </p:cNvSpPr>
          <p:nvPr>
            <p:ph type="dt" sz="half" idx="10"/>
          </p:nvPr>
        </p:nvSpPr>
        <p:spPr/>
        <p:txBody>
          <a:bodyPr/>
          <a:lstStyle/>
          <a:p>
            <a:fld id="{87148DDB-C649-4710-9F6D-C7C84B287465}" type="datetimeFigureOut">
              <a:rPr lang="en-IN" smtClean="0"/>
              <a:t>03-01-2024</a:t>
            </a:fld>
            <a:endParaRPr lang="en-IN"/>
          </a:p>
        </p:txBody>
      </p:sp>
      <p:sp>
        <p:nvSpPr>
          <p:cNvPr id="6" name="Footer Placeholder 5">
            <a:extLst>
              <a:ext uri="{FF2B5EF4-FFF2-40B4-BE49-F238E27FC236}">
                <a16:creationId xmlns:a16="http://schemas.microsoft.com/office/drawing/2014/main" id="{4D93A11A-CE61-C794-3FF8-71D1F2A71E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BA54B9-4057-B162-6823-63CB023C7470}"/>
              </a:ext>
            </a:extLst>
          </p:cNvPr>
          <p:cNvSpPr>
            <a:spLocks noGrp="1"/>
          </p:cNvSpPr>
          <p:nvPr>
            <p:ph type="sldNum" sz="quarter" idx="12"/>
          </p:nvPr>
        </p:nvSpPr>
        <p:spPr/>
        <p:txBody>
          <a:bodyPr/>
          <a:lstStyle/>
          <a:p>
            <a:fld id="{37D5B9B0-E8F8-4941-AA2E-DF99C03CF4AF}" type="slidenum">
              <a:rPr lang="en-IN" smtClean="0"/>
              <a:t>‹#›</a:t>
            </a:fld>
            <a:endParaRPr lang="en-IN"/>
          </a:p>
        </p:txBody>
      </p:sp>
    </p:spTree>
    <p:extLst>
      <p:ext uri="{BB962C8B-B14F-4D97-AF65-F5344CB8AC3E}">
        <p14:creationId xmlns:p14="http://schemas.microsoft.com/office/powerpoint/2010/main" val="367359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4367-F46D-6463-A5D9-64CAFBC7FD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942DF8-69D7-5BB9-11D1-EDE2000973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F1965F-62FE-04C4-7F6E-A0887D95CC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9AB627-89BE-D9CB-5326-A4F34D3048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0FA234-5850-3B27-FAC4-211FD41005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2FFEA0-051A-1F8F-1AA2-298082A940D5}"/>
              </a:ext>
            </a:extLst>
          </p:cNvPr>
          <p:cNvSpPr>
            <a:spLocks noGrp="1"/>
          </p:cNvSpPr>
          <p:nvPr>
            <p:ph type="dt" sz="half" idx="10"/>
          </p:nvPr>
        </p:nvSpPr>
        <p:spPr/>
        <p:txBody>
          <a:bodyPr/>
          <a:lstStyle/>
          <a:p>
            <a:fld id="{87148DDB-C649-4710-9F6D-C7C84B287465}" type="datetimeFigureOut">
              <a:rPr lang="en-IN" smtClean="0"/>
              <a:t>03-01-2024</a:t>
            </a:fld>
            <a:endParaRPr lang="en-IN"/>
          </a:p>
        </p:txBody>
      </p:sp>
      <p:sp>
        <p:nvSpPr>
          <p:cNvPr id="8" name="Footer Placeholder 7">
            <a:extLst>
              <a:ext uri="{FF2B5EF4-FFF2-40B4-BE49-F238E27FC236}">
                <a16:creationId xmlns:a16="http://schemas.microsoft.com/office/drawing/2014/main" id="{128425BF-E1B9-977F-0AB1-DE90224250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99F96E-E49B-FED5-E10A-4F8F051B355F}"/>
              </a:ext>
            </a:extLst>
          </p:cNvPr>
          <p:cNvSpPr>
            <a:spLocks noGrp="1"/>
          </p:cNvSpPr>
          <p:nvPr>
            <p:ph type="sldNum" sz="quarter" idx="12"/>
          </p:nvPr>
        </p:nvSpPr>
        <p:spPr/>
        <p:txBody>
          <a:bodyPr/>
          <a:lstStyle/>
          <a:p>
            <a:fld id="{37D5B9B0-E8F8-4941-AA2E-DF99C03CF4AF}" type="slidenum">
              <a:rPr lang="en-IN" smtClean="0"/>
              <a:t>‹#›</a:t>
            </a:fld>
            <a:endParaRPr lang="en-IN"/>
          </a:p>
        </p:txBody>
      </p:sp>
    </p:spTree>
    <p:extLst>
      <p:ext uri="{BB962C8B-B14F-4D97-AF65-F5344CB8AC3E}">
        <p14:creationId xmlns:p14="http://schemas.microsoft.com/office/powerpoint/2010/main" val="3205405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BD4D4-9E0A-813D-6D55-D8302F7583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791907-CADC-07D8-4B20-ECA2EED329F7}"/>
              </a:ext>
            </a:extLst>
          </p:cNvPr>
          <p:cNvSpPr>
            <a:spLocks noGrp="1"/>
          </p:cNvSpPr>
          <p:nvPr>
            <p:ph type="dt" sz="half" idx="10"/>
          </p:nvPr>
        </p:nvSpPr>
        <p:spPr/>
        <p:txBody>
          <a:bodyPr/>
          <a:lstStyle/>
          <a:p>
            <a:fld id="{87148DDB-C649-4710-9F6D-C7C84B287465}" type="datetimeFigureOut">
              <a:rPr lang="en-IN" smtClean="0"/>
              <a:t>03-01-2024</a:t>
            </a:fld>
            <a:endParaRPr lang="en-IN"/>
          </a:p>
        </p:txBody>
      </p:sp>
      <p:sp>
        <p:nvSpPr>
          <p:cNvPr id="4" name="Footer Placeholder 3">
            <a:extLst>
              <a:ext uri="{FF2B5EF4-FFF2-40B4-BE49-F238E27FC236}">
                <a16:creationId xmlns:a16="http://schemas.microsoft.com/office/drawing/2014/main" id="{48860E2F-B91E-22F3-B962-76FAB16E71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1C8368-5D3A-51D1-0F40-A3763EAA02CC}"/>
              </a:ext>
            </a:extLst>
          </p:cNvPr>
          <p:cNvSpPr>
            <a:spLocks noGrp="1"/>
          </p:cNvSpPr>
          <p:nvPr>
            <p:ph type="sldNum" sz="quarter" idx="12"/>
          </p:nvPr>
        </p:nvSpPr>
        <p:spPr/>
        <p:txBody>
          <a:bodyPr/>
          <a:lstStyle/>
          <a:p>
            <a:fld id="{37D5B9B0-E8F8-4941-AA2E-DF99C03CF4AF}" type="slidenum">
              <a:rPr lang="en-IN" smtClean="0"/>
              <a:t>‹#›</a:t>
            </a:fld>
            <a:endParaRPr lang="en-IN"/>
          </a:p>
        </p:txBody>
      </p:sp>
    </p:spTree>
    <p:extLst>
      <p:ext uri="{BB962C8B-B14F-4D97-AF65-F5344CB8AC3E}">
        <p14:creationId xmlns:p14="http://schemas.microsoft.com/office/powerpoint/2010/main" val="212846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09FB35-7492-8E19-EA8D-0A27C1215AC9}"/>
              </a:ext>
            </a:extLst>
          </p:cNvPr>
          <p:cNvSpPr>
            <a:spLocks noGrp="1"/>
          </p:cNvSpPr>
          <p:nvPr>
            <p:ph type="dt" sz="half" idx="10"/>
          </p:nvPr>
        </p:nvSpPr>
        <p:spPr/>
        <p:txBody>
          <a:bodyPr/>
          <a:lstStyle/>
          <a:p>
            <a:fld id="{87148DDB-C649-4710-9F6D-C7C84B287465}" type="datetimeFigureOut">
              <a:rPr lang="en-IN" smtClean="0"/>
              <a:t>03-01-2024</a:t>
            </a:fld>
            <a:endParaRPr lang="en-IN"/>
          </a:p>
        </p:txBody>
      </p:sp>
      <p:sp>
        <p:nvSpPr>
          <p:cNvPr id="3" name="Footer Placeholder 2">
            <a:extLst>
              <a:ext uri="{FF2B5EF4-FFF2-40B4-BE49-F238E27FC236}">
                <a16:creationId xmlns:a16="http://schemas.microsoft.com/office/drawing/2014/main" id="{B5F14A5E-C455-B37E-97E6-CB18E0B0A4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380ABF-0AE5-D473-0E26-4906080A2EFB}"/>
              </a:ext>
            </a:extLst>
          </p:cNvPr>
          <p:cNvSpPr>
            <a:spLocks noGrp="1"/>
          </p:cNvSpPr>
          <p:nvPr>
            <p:ph type="sldNum" sz="quarter" idx="12"/>
          </p:nvPr>
        </p:nvSpPr>
        <p:spPr/>
        <p:txBody>
          <a:bodyPr/>
          <a:lstStyle/>
          <a:p>
            <a:fld id="{37D5B9B0-E8F8-4941-AA2E-DF99C03CF4AF}" type="slidenum">
              <a:rPr lang="en-IN" smtClean="0"/>
              <a:t>‹#›</a:t>
            </a:fld>
            <a:endParaRPr lang="en-IN"/>
          </a:p>
        </p:txBody>
      </p:sp>
    </p:spTree>
    <p:extLst>
      <p:ext uri="{BB962C8B-B14F-4D97-AF65-F5344CB8AC3E}">
        <p14:creationId xmlns:p14="http://schemas.microsoft.com/office/powerpoint/2010/main" val="208549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23FB-D1A7-FAE4-83C6-BEC4E9070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1B3F4C-AF25-2AAB-11A9-1FD9C37087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DEBEEB-D0C4-9D92-966C-C07AA4BC81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9717B-9B40-4E78-1345-1F407F0CB67B}"/>
              </a:ext>
            </a:extLst>
          </p:cNvPr>
          <p:cNvSpPr>
            <a:spLocks noGrp="1"/>
          </p:cNvSpPr>
          <p:nvPr>
            <p:ph type="dt" sz="half" idx="10"/>
          </p:nvPr>
        </p:nvSpPr>
        <p:spPr/>
        <p:txBody>
          <a:bodyPr/>
          <a:lstStyle/>
          <a:p>
            <a:fld id="{87148DDB-C649-4710-9F6D-C7C84B287465}" type="datetimeFigureOut">
              <a:rPr lang="en-IN" smtClean="0"/>
              <a:t>03-01-2024</a:t>
            </a:fld>
            <a:endParaRPr lang="en-IN"/>
          </a:p>
        </p:txBody>
      </p:sp>
      <p:sp>
        <p:nvSpPr>
          <p:cNvPr id="6" name="Footer Placeholder 5">
            <a:extLst>
              <a:ext uri="{FF2B5EF4-FFF2-40B4-BE49-F238E27FC236}">
                <a16:creationId xmlns:a16="http://schemas.microsoft.com/office/drawing/2014/main" id="{CC0C80F1-6BE9-743A-0414-A05907915F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DA9C88-612B-0B1F-707B-B8418FEAA69A}"/>
              </a:ext>
            </a:extLst>
          </p:cNvPr>
          <p:cNvSpPr>
            <a:spLocks noGrp="1"/>
          </p:cNvSpPr>
          <p:nvPr>
            <p:ph type="sldNum" sz="quarter" idx="12"/>
          </p:nvPr>
        </p:nvSpPr>
        <p:spPr/>
        <p:txBody>
          <a:bodyPr/>
          <a:lstStyle/>
          <a:p>
            <a:fld id="{37D5B9B0-E8F8-4941-AA2E-DF99C03CF4AF}" type="slidenum">
              <a:rPr lang="en-IN" smtClean="0"/>
              <a:t>‹#›</a:t>
            </a:fld>
            <a:endParaRPr lang="en-IN"/>
          </a:p>
        </p:txBody>
      </p:sp>
    </p:spTree>
    <p:extLst>
      <p:ext uri="{BB962C8B-B14F-4D97-AF65-F5344CB8AC3E}">
        <p14:creationId xmlns:p14="http://schemas.microsoft.com/office/powerpoint/2010/main" val="21841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4C15-F29B-4E73-93E8-1C04019E7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D7B923-1C4E-69DB-D479-89AA21A27A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818B7D-49B9-53CB-7D51-324485E7BB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9B3825-B3F5-E509-D97D-93AAE04174F4}"/>
              </a:ext>
            </a:extLst>
          </p:cNvPr>
          <p:cNvSpPr>
            <a:spLocks noGrp="1"/>
          </p:cNvSpPr>
          <p:nvPr>
            <p:ph type="dt" sz="half" idx="10"/>
          </p:nvPr>
        </p:nvSpPr>
        <p:spPr/>
        <p:txBody>
          <a:bodyPr/>
          <a:lstStyle/>
          <a:p>
            <a:fld id="{87148DDB-C649-4710-9F6D-C7C84B287465}" type="datetimeFigureOut">
              <a:rPr lang="en-IN" smtClean="0"/>
              <a:t>03-01-2024</a:t>
            </a:fld>
            <a:endParaRPr lang="en-IN"/>
          </a:p>
        </p:txBody>
      </p:sp>
      <p:sp>
        <p:nvSpPr>
          <p:cNvPr id="6" name="Footer Placeholder 5">
            <a:extLst>
              <a:ext uri="{FF2B5EF4-FFF2-40B4-BE49-F238E27FC236}">
                <a16:creationId xmlns:a16="http://schemas.microsoft.com/office/drawing/2014/main" id="{EA3B2B69-A49A-1611-15BC-246FC4E0AA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5CFE3F-999E-41AF-E0D9-168975CDD252}"/>
              </a:ext>
            </a:extLst>
          </p:cNvPr>
          <p:cNvSpPr>
            <a:spLocks noGrp="1"/>
          </p:cNvSpPr>
          <p:nvPr>
            <p:ph type="sldNum" sz="quarter" idx="12"/>
          </p:nvPr>
        </p:nvSpPr>
        <p:spPr/>
        <p:txBody>
          <a:bodyPr/>
          <a:lstStyle/>
          <a:p>
            <a:fld id="{37D5B9B0-E8F8-4941-AA2E-DF99C03CF4AF}" type="slidenum">
              <a:rPr lang="en-IN" smtClean="0"/>
              <a:t>‹#›</a:t>
            </a:fld>
            <a:endParaRPr lang="en-IN"/>
          </a:p>
        </p:txBody>
      </p:sp>
    </p:spTree>
    <p:extLst>
      <p:ext uri="{BB962C8B-B14F-4D97-AF65-F5344CB8AC3E}">
        <p14:creationId xmlns:p14="http://schemas.microsoft.com/office/powerpoint/2010/main" val="295933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6C4015-A157-268B-C04F-3CF94CAF5D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13662A-143E-37AC-0135-F825C87A7D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2FBA1E-B5C9-7414-7B2C-A3AEA0AD65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48DDB-C649-4710-9F6D-C7C84B287465}" type="datetimeFigureOut">
              <a:rPr lang="en-IN" smtClean="0"/>
              <a:t>03-01-2024</a:t>
            </a:fld>
            <a:endParaRPr lang="en-IN"/>
          </a:p>
        </p:txBody>
      </p:sp>
      <p:sp>
        <p:nvSpPr>
          <p:cNvPr id="5" name="Footer Placeholder 4">
            <a:extLst>
              <a:ext uri="{FF2B5EF4-FFF2-40B4-BE49-F238E27FC236}">
                <a16:creationId xmlns:a16="http://schemas.microsoft.com/office/drawing/2014/main" id="{82B4E638-4A60-4B21-388C-2212BC3DEE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6D1A56-0D8F-338C-B276-7B2A628716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5B9B0-E8F8-4941-AA2E-DF99C03CF4AF}" type="slidenum">
              <a:rPr lang="en-IN" smtClean="0"/>
              <a:t>‹#›</a:t>
            </a:fld>
            <a:endParaRPr lang="en-IN"/>
          </a:p>
        </p:txBody>
      </p:sp>
    </p:spTree>
    <p:extLst>
      <p:ext uri="{BB962C8B-B14F-4D97-AF65-F5344CB8AC3E}">
        <p14:creationId xmlns:p14="http://schemas.microsoft.com/office/powerpoint/2010/main" val="2975636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A0CFC-CAE6-9E12-0E13-67B39A33C68C}"/>
              </a:ext>
            </a:extLst>
          </p:cNvPr>
          <p:cNvSpPr>
            <a:spLocks noGrp="1"/>
          </p:cNvSpPr>
          <p:nvPr>
            <p:ph type="ctrTitle"/>
          </p:nvPr>
        </p:nvSpPr>
        <p:spPr>
          <a:xfrm>
            <a:off x="1438183" y="585927"/>
            <a:ext cx="9229817" cy="1944210"/>
          </a:xfrm>
        </p:spPr>
        <p:txBody>
          <a:bodyPr/>
          <a:lstStyle/>
          <a:p>
            <a:r>
              <a:rPr lang="en-GB" sz="3200" b="1" dirty="0">
                <a:effectLst/>
                <a:latin typeface="Times New Roman" panose="02020603050405020304" pitchFamily="18" charset="0"/>
                <a:ea typeface="Times New Roman" panose="02020603050405020304" pitchFamily="18" charset="0"/>
              </a:rPr>
              <a:t>Project: Feature Extraction and Price Prediction for Mobile Phones using Python</a:t>
            </a:r>
            <a:br>
              <a:rPr lang="en-IN" sz="1800" dirty="0">
                <a:effectLst/>
                <a:latin typeface="Arial" panose="020B0604020202020204" pitchFamily="34" charset="0"/>
                <a:ea typeface="Arial" panose="020B0604020202020204" pitchFamily="34" charset="0"/>
              </a:rPr>
            </a:br>
            <a:endParaRPr lang="en-IN" dirty="0"/>
          </a:p>
        </p:txBody>
      </p:sp>
      <p:sp>
        <p:nvSpPr>
          <p:cNvPr id="3" name="Subtitle 2">
            <a:extLst>
              <a:ext uri="{FF2B5EF4-FFF2-40B4-BE49-F238E27FC236}">
                <a16:creationId xmlns:a16="http://schemas.microsoft.com/office/drawing/2014/main" id="{1F2DAD66-2EA3-E166-CAEC-95086A7E847C}"/>
              </a:ext>
            </a:extLst>
          </p:cNvPr>
          <p:cNvSpPr>
            <a:spLocks noGrp="1"/>
          </p:cNvSpPr>
          <p:nvPr>
            <p:ph type="subTitle" idx="1"/>
          </p:nvPr>
        </p:nvSpPr>
        <p:spPr>
          <a:xfrm>
            <a:off x="1029810" y="2290439"/>
            <a:ext cx="10049522" cy="4048217"/>
          </a:xfrm>
        </p:spPr>
        <p:txBody>
          <a:bodyPr>
            <a:normAutofit/>
          </a:bodyPr>
          <a:lstStyle/>
          <a:p>
            <a:r>
              <a:rPr lang="en-IN" dirty="0"/>
              <a:t>Project By :- Deepak Sharma</a:t>
            </a:r>
          </a:p>
          <a:p>
            <a:r>
              <a:rPr lang="en-IN" dirty="0"/>
              <a:t>Project Description:- </a:t>
            </a:r>
            <a:r>
              <a:rPr lang="en-US" b="0" i="0" dirty="0">
                <a:solidFill>
                  <a:srgbClr val="1F2328"/>
                </a:solidFill>
                <a:effectLst/>
              </a:rPr>
              <a:t> In this project, I worked with a dataset that contains detailed information about various mobile phones, including their model, color, memory, RAM, battery capacity, rear camera specifications, front camera specifications, presence of AI lens, mobile height, processor, and most importantly, the Price. My primary goal is to develop a predictive model for mobile phone prices.</a:t>
            </a:r>
            <a:endParaRPr lang="en-IN" dirty="0"/>
          </a:p>
          <a:p>
            <a:endParaRPr lang="en-IN" dirty="0"/>
          </a:p>
        </p:txBody>
      </p:sp>
    </p:spTree>
    <p:extLst>
      <p:ext uri="{BB962C8B-B14F-4D97-AF65-F5344CB8AC3E}">
        <p14:creationId xmlns:p14="http://schemas.microsoft.com/office/powerpoint/2010/main" val="2725539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A1E4-E768-3426-D92F-64C2EFB94C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310A51-2E37-FCBC-C1BD-4563424F97D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6CF0406-D9DE-BC16-18FF-71B9DD596BD0}"/>
              </a:ext>
            </a:extLst>
          </p:cNvPr>
          <p:cNvPicPr>
            <a:picLocks noChangeAspect="1"/>
          </p:cNvPicPr>
          <p:nvPr/>
        </p:nvPicPr>
        <p:blipFill rotWithShape="1">
          <a:blip r:embed="rId2"/>
          <a:srcRect l="15219" t="24652" r="15170" b="9931"/>
          <a:stretch/>
        </p:blipFill>
        <p:spPr>
          <a:xfrm>
            <a:off x="318856" y="249714"/>
            <a:ext cx="11554287" cy="6381905"/>
          </a:xfrm>
          <a:prstGeom prst="rect">
            <a:avLst/>
          </a:prstGeom>
        </p:spPr>
      </p:pic>
    </p:spTree>
    <p:extLst>
      <p:ext uri="{BB962C8B-B14F-4D97-AF65-F5344CB8AC3E}">
        <p14:creationId xmlns:p14="http://schemas.microsoft.com/office/powerpoint/2010/main" val="3492492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8D7F-0634-19A1-EDE1-EA37CF98FE3E}"/>
              </a:ext>
            </a:extLst>
          </p:cNvPr>
          <p:cNvSpPr>
            <a:spLocks noGrp="1"/>
          </p:cNvSpPr>
          <p:nvPr>
            <p:ph type="title"/>
          </p:nvPr>
        </p:nvSpPr>
        <p:spPr>
          <a:xfrm>
            <a:off x="838200" y="365125"/>
            <a:ext cx="10515600" cy="2005213"/>
          </a:xfrm>
        </p:spPr>
        <p:txBody>
          <a:bodyPr>
            <a:normAutofit/>
          </a:bodyPr>
          <a:lstStyle/>
          <a:p>
            <a:pPr algn="ctr"/>
            <a:r>
              <a:rPr lang="en-US" sz="2400" b="0" i="0" dirty="0">
                <a:solidFill>
                  <a:srgbClr val="000000"/>
                </a:solidFill>
                <a:effectLst/>
                <a:latin typeface="Helvetica Neue"/>
              </a:rPr>
              <a:t>Observations :- Here are some more data exploration based on visualization.</a:t>
            </a:r>
            <a:br>
              <a:rPr lang="en-US" b="0"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3FAD77A3-55B2-182F-EFFE-8E6D03DCFBE6}"/>
              </a:ext>
            </a:extLst>
          </p:cNvPr>
          <p:cNvSpPr>
            <a:spLocks noGrp="1"/>
          </p:cNvSpPr>
          <p:nvPr>
            <p:ph idx="1"/>
          </p:nvPr>
        </p:nvSpPr>
        <p:spPr>
          <a:xfrm>
            <a:off x="838200" y="2104008"/>
            <a:ext cx="10515600" cy="4030462"/>
          </a:xfrm>
        </p:spPr>
        <p:txBody>
          <a:bodyPr>
            <a:normAutofit/>
          </a:bodyPr>
          <a:lstStyle/>
          <a:p>
            <a:pPr algn="l">
              <a:buFont typeface="+mj-lt"/>
              <a:buAutoNum type="arabicPeriod"/>
            </a:pPr>
            <a:r>
              <a:rPr lang="en-US" sz="1800" b="0" i="0" dirty="0">
                <a:solidFill>
                  <a:srgbClr val="000000"/>
                </a:solidFill>
                <a:effectLst/>
                <a:latin typeface="Helvetica Neue"/>
              </a:rPr>
              <a:t>Distribution of Phone Prices : The price distribution shows a wide range of prices, with a concentration of smartphones in the lower to mid price range, there are fewer smartphones in the higher price range, indicating a skew towards more affordable models.</a:t>
            </a:r>
          </a:p>
          <a:p>
            <a:pPr algn="l">
              <a:buFont typeface="+mj-lt"/>
              <a:buAutoNum type="arabicPeriod"/>
            </a:pPr>
            <a:r>
              <a:rPr lang="en-US" sz="1800" b="0" i="0" dirty="0">
                <a:solidFill>
                  <a:srgbClr val="000000"/>
                </a:solidFill>
                <a:effectLst/>
                <a:latin typeface="Helvetica Neue"/>
              </a:rPr>
              <a:t>Distribution of Phone Memory : The most common memory sizes are 128 GB and 64 GB, with fewer smartphones offering 256 GB, 32 GB and 16 GB. This suggests a preference in the market for smartphones with moderate to high storage capacity.</a:t>
            </a:r>
          </a:p>
          <a:p>
            <a:pPr algn="l">
              <a:buFont typeface="+mj-lt"/>
              <a:buAutoNum type="arabicPeriod"/>
            </a:pPr>
            <a:r>
              <a:rPr lang="en-US" sz="1800" b="0" i="0" dirty="0">
                <a:solidFill>
                  <a:srgbClr val="000000"/>
                </a:solidFill>
                <a:effectLst/>
                <a:latin typeface="Helvetica Neue"/>
              </a:rPr>
              <a:t>Distribution of Phone RAM : The distribution of RAM shows a significant number of smartphones with 4 GB and 8 GB RAM, followed by 6 GB. Fewer models have 2GB and 3GB RAM.</a:t>
            </a:r>
          </a:p>
          <a:p>
            <a:pPr algn="l">
              <a:buFont typeface="+mj-lt"/>
              <a:buAutoNum type="arabicPeriod"/>
            </a:pPr>
            <a:r>
              <a:rPr lang="en-US" sz="1800" b="0" i="0" dirty="0">
                <a:solidFill>
                  <a:srgbClr val="000000"/>
                </a:solidFill>
                <a:effectLst/>
                <a:latin typeface="Helvetica Neue"/>
              </a:rPr>
              <a:t>Battery Capacity Vs Price : The Scatter plot of Battery Capacity Vs Price doesn't show a strong linear relationship. This suggests that battery capacity is not a primary factor driving the price of the smartphones. High capacity batteries are available in both lower and higher priced models.</a:t>
            </a:r>
          </a:p>
          <a:p>
            <a:endParaRPr lang="en-IN" dirty="0"/>
          </a:p>
        </p:txBody>
      </p:sp>
    </p:spTree>
    <p:extLst>
      <p:ext uri="{BB962C8B-B14F-4D97-AF65-F5344CB8AC3E}">
        <p14:creationId xmlns:p14="http://schemas.microsoft.com/office/powerpoint/2010/main" val="3004056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FB7D-6BCF-318A-960D-C71943C545CA}"/>
              </a:ext>
            </a:extLst>
          </p:cNvPr>
          <p:cNvSpPr>
            <a:spLocks noGrp="1"/>
          </p:cNvSpPr>
          <p:nvPr>
            <p:ph type="title"/>
          </p:nvPr>
        </p:nvSpPr>
        <p:spPr/>
        <p:txBody>
          <a:bodyPr>
            <a:normAutofit/>
          </a:bodyPr>
          <a:lstStyle/>
          <a:p>
            <a:pPr algn="ctr"/>
            <a:r>
              <a:rPr lang="en-US" sz="2800" b="1" i="0" dirty="0">
                <a:solidFill>
                  <a:srgbClr val="1F2328"/>
                </a:solidFill>
                <a:effectLst/>
                <a:latin typeface="-apple-system"/>
              </a:rPr>
              <a:t>Data Preprocessing</a:t>
            </a:r>
            <a:br>
              <a:rPr lang="en-GB" sz="4400" dirty="0">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1083831-8E21-AFA2-F814-F1D9633390EE}"/>
              </a:ext>
            </a:extLst>
          </p:cNvPr>
          <p:cNvSpPr>
            <a:spLocks noGrp="1"/>
          </p:cNvSpPr>
          <p:nvPr>
            <p:ph idx="1"/>
          </p:nvPr>
        </p:nvSpPr>
        <p:spPr>
          <a:xfrm>
            <a:off x="838200" y="1145219"/>
            <a:ext cx="10515600" cy="5031744"/>
          </a:xfrm>
        </p:spPr>
        <p:txBody>
          <a:bodyPr/>
          <a:lstStyle/>
          <a:p>
            <a:pPr marL="0" indent="0" algn="ctr">
              <a:buNone/>
            </a:pPr>
            <a:r>
              <a:rPr lang="en-US" sz="2000" b="0" i="0" dirty="0">
                <a:solidFill>
                  <a:srgbClr val="1F2328"/>
                </a:solidFill>
                <a:effectLst/>
                <a:latin typeface="-apple-system"/>
              </a:rPr>
              <a:t>Handled missing values, outliers and inconsistencies in the dataset. Converted categorical variables into a suitable numerical format, using One-hot encoding, Ordinal encoding and Label Encoding.</a:t>
            </a:r>
            <a:br>
              <a:rPr lang="en-US" sz="1200" b="0" i="0" dirty="0">
                <a:solidFill>
                  <a:srgbClr val="1F2328"/>
                </a:solidFill>
                <a:effectLst/>
                <a:latin typeface="-apple-system"/>
              </a:rPr>
            </a:br>
            <a:endParaRPr lang="en-IN" dirty="0"/>
          </a:p>
        </p:txBody>
      </p:sp>
      <p:pic>
        <p:nvPicPr>
          <p:cNvPr id="5" name="Picture 4">
            <a:extLst>
              <a:ext uri="{FF2B5EF4-FFF2-40B4-BE49-F238E27FC236}">
                <a16:creationId xmlns:a16="http://schemas.microsoft.com/office/drawing/2014/main" id="{0A351040-30B8-F34B-DCFF-1B5A8DCA3DBD}"/>
              </a:ext>
            </a:extLst>
          </p:cNvPr>
          <p:cNvPicPr>
            <a:picLocks noChangeAspect="1"/>
          </p:cNvPicPr>
          <p:nvPr/>
        </p:nvPicPr>
        <p:blipFill>
          <a:blip r:embed="rId2"/>
          <a:stretch>
            <a:fillRect/>
          </a:stretch>
        </p:blipFill>
        <p:spPr>
          <a:xfrm>
            <a:off x="862697" y="1873189"/>
            <a:ext cx="10092347" cy="4856086"/>
          </a:xfrm>
          <a:prstGeom prst="rect">
            <a:avLst/>
          </a:prstGeom>
        </p:spPr>
      </p:pic>
    </p:spTree>
    <p:extLst>
      <p:ext uri="{BB962C8B-B14F-4D97-AF65-F5344CB8AC3E}">
        <p14:creationId xmlns:p14="http://schemas.microsoft.com/office/powerpoint/2010/main" val="138548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600F-10E7-4FEA-C8C1-14CCDCF38AEC}"/>
              </a:ext>
            </a:extLst>
          </p:cNvPr>
          <p:cNvSpPr>
            <a:spLocks noGrp="1"/>
          </p:cNvSpPr>
          <p:nvPr>
            <p:ph type="title"/>
          </p:nvPr>
        </p:nvSpPr>
        <p:spPr/>
        <p:txBody>
          <a:bodyPr>
            <a:normAutofit/>
          </a:bodyPr>
          <a:lstStyle/>
          <a:p>
            <a:pPr algn="ctr"/>
            <a:r>
              <a:rPr lang="en-US" sz="2800" b="1" i="0" dirty="0">
                <a:solidFill>
                  <a:srgbClr val="1F2328"/>
                </a:solidFill>
                <a:effectLst/>
                <a:latin typeface="-apple-system"/>
              </a:rPr>
              <a:t>Feature Extraction</a:t>
            </a:r>
            <a:br>
              <a:rPr lang="en-US" b="0"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B11DE18D-3471-B13B-3543-46E5985D79A9}"/>
              </a:ext>
            </a:extLst>
          </p:cNvPr>
          <p:cNvSpPr>
            <a:spLocks noGrp="1"/>
          </p:cNvSpPr>
          <p:nvPr>
            <p:ph idx="1"/>
          </p:nvPr>
        </p:nvSpPr>
        <p:spPr>
          <a:xfrm>
            <a:off x="838200" y="1074198"/>
            <a:ext cx="10515600" cy="5102765"/>
          </a:xfrm>
        </p:spPr>
        <p:txBody>
          <a:bodyPr>
            <a:normAutofit/>
          </a:bodyPr>
          <a:lstStyle/>
          <a:p>
            <a:pPr marL="0" indent="0" algn="ctr">
              <a:buNone/>
            </a:pPr>
            <a:r>
              <a:rPr lang="en-US" sz="2000" b="0" i="0" dirty="0">
                <a:solidFill>
                  <a:srgbClr val="1F2328"/>
                </a:solidFill>
                <a:effectLst/>
                <a:latin typeface="-apple-system"/>
              </a:rPr>
              <a:t>Performed feature extraction to identify the most relevant features that strongly affect the price of mobile phones with Principal Component Analysis (PCA).</a:t>
            </a:r>
          </a:p>
          <a:p>
            <a:pPr marL="0" indent="0" algn="ctr">
              <a:buNone/>
            </a:pPr>
            <a:endParaRPr lang="en-IN" sz="2000" dirty="0"/>
          </a:p>
        </p:txBody>
      </p:sp>
      <p:pic>
        <p:nvPicPr>
          <p:cNvPr id="7" name="Picture 6">
            <a:extLst>
              <a:ext uri="{FF2B5EF4-FFF2-40B4-BE49-F238E27FC236}">
                <a16:creationId xmlns:a16="http://schemas.microsoft.com/office/drawing/2014/main" id="{EDB26492-3EDB-2923-8787-0DBBB60E7D87}"/>
              </a:ext>
            </a:extLst>
          </p:cNvPr>
          <p:cNvPicPr>
            <a:picLocks noChangeAspect="1"/>
          </p:cNvPicPr>
          <p:nvPr/>
        </p:nvPicPr>
        <p:blipFill>
          <a:blip r:embed="rId2"/>
          <a:stretch>
            <a:fillRect/>
          </a:stretch>
        </p:blipFill>
        <p:spPr>
          <a:xfrm>
            <a:off x="1020932" y="1855434"/>
            <a:ext cx="9934113" cy="4811696"/>
          </a:xfrm>
          <a:prstGeom prst="rect">
            <a:avLst/>
          </a:prstGeom>
        </p:spPr>
      </p:pic>
    </p:spTree>
    <p:extLst>
      <p:ext uri="{BB962C8B-B14F-4D97-AF65-F5344CB8AC3E}">
        <p14:creationId xmlns:p14="http://schemas.microsoft.com/office/powerpoint/2010/main" val="3313400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A682-5E32-5C4D-1C1D-9B4736785188}"/>
              </a:ext>
            </a:extLst>
          </p:cNvPr>
          <p:cNvSpPr>
            <a:spLocks noGrp="1"/>
          </p:cNvSpPr>
          <p:nvPr>
            <p:ph type="title"/>
          </p:nvPr>
        </p:nvSpPr>
        <p:spPr>
          <a:xfrm>
            <a:off x="838200" y="119851"/>
            <a:ext cx="10515600" cy="821182"/>
          </a:xfrm>
        </p:spPr>
        <p:txBody>
          <a:bodyPr>
            <a:noAutofit/>
          </a:bodyPr>
          <a:lstStyle/>
          <a:p>
            <a:pPr algn="ctr"/>
            <a:r>
              <a:rPr lang="en-US" sz="2800" b="1" i="0" dirty="0">
                <a:solidFill>
                  <a:srgbClr val="1F2328"/>
                </a:solidFill>
                <a:effectLst/>
                <a:latin typeface="-apple-system"/>
              </a:rPr>
              <a:t>Model Building and Evaluation</a:t>
            </a:r>
            <a:endParaRPr lang="en-IN" sz="2800" b="1" dirty="0"/>
          </a:p>
        </p:txBody>
      </p:sp>
      <p:sp>
        <p:nvSpPr>
          <p:cNvPr id="3" name="Content Placeholder 2">
            <a:extLst>
              <a:ext uri="{FF2B5EF4-FFF2-40B4-BE49-F238E27FC236}">
                <a16:creationId xmlns:a16="http://schemas.microsoft.com/office/drawing/2014/main" id="{52264270-6497-74C3-325A-890D453AD0CB}"/>
              </a:ext>
            </a:extLst>
          </p:cNvPr>
          <p:cNvSpPr>
            <a:spLocks noGrp="1"/>
          </p:cNvSpPr>
          <p:nvPr>
            <p:ph idx="1"/>
          </p:nvPr>
        </p:nvSpPr>
        <p:spPr>
          <a:xfrm>
            <a:off x="838200" y="834502"/>
            <a:ext cx="10515600" cy="5342462"/>
          </a:xfrm>
        </p:spPr>
        <p:txBody>
          <a:bodyPr>
            <a:normAutofit/>
          </a:bodyPr>
          <a:lstStyle/>
          <a:p>
            <a:pPr marL="0" indent="0" algn="ctr">
              <a:buNone/>
            </a:pPr>
            <a:r>
              <a:rPr lang="en-US" sz="2000" dirty="0">
                <a:solidFill>
                  <a:srgbClr val="1F2328"/>
                </a:solidFill>
                <a:latin typeface="-apple-system"/>
              </a:rPr>
              <a:t>T</a:t>
            </a:r>
            <a:r>
              <a:rPr lang="en-US" sz="2000" b="0" i="0" dirty="0">
                <a:solidFill>
                  <a:srgbClr val="1F2328"/>
                </a:solidFill>
                <a:effectLst/>
                <a:latin typeface="-apple-system"/>
              </a:rPr>
              <a:t>he dataset </a:t>
            </a:r>
            <a:r>
              <a:rPr lang="en-US" sz="2000" dirty="0">
                <a:solidFill>
                  <a:srgbClr val="1F2328"/>
                </a:solidFill>
                <a:latin typeface="-apple-system"/>
              </a:rPr>
              <a:t>has been </a:t>
            </a:r>
            <a:r>
              <a:rPr lang="en-US" sz="2000" b="0" i="0" dirty="0" err="1">
                <a:solidFill>
                  <a:srgbClr val="1F2328"/>
                </a:solidFill>
                <a:effectLst/>
                <a:latin typeface="-apple-system"/>
              </a:rPr>
              <a:t>splitted</a:t>
            </a:r>
            <a:r>
              <a:rPr lang="en-US" sz="2000" b="0" i="0" dirty="0">
                <a:solidFill>
                  <a:srgbClr val="1F2328"/>
                </a:solidFill>
                <a:effectLst/>
                <a:latin typeface="-apple-system"/>
              </a:rPr>
              <a:t> into training and testing sets and Developed a machine learning model for price prediction using various algorithms such as Linear Regression, Decision tree, Random forest and Gradient Boosting and evaluated the performance metrics such as mean absolute error, root mean squared error, R2 score.</a:t>
            </a:r>
          </a:p>
          <a:p>
            <a:pPr marL="0" indent="0" algn="ctr">
              <a:buNone/>
            </a:pPr>
            <a:br>
              <a:rPr lang="en-US" sz="2000" b="0" i="0" dirty="0">
                <a:solidFill>
                  <a:srgbClr val="1F2328"/>
                </a:solidFill>
                <a:effectLst/>
                <a:latin typeface="-apple-system"/>
              </a:rPr>
            </a:br>
            <a:endParaRPr lang="en-IN" sz="2000" dirty="0"/>
          </a:p>
        </p:txBody>
      </p:sp>
      <p:pic>
        <p:nvPicPr>
          <p:cNvPr id="5" name="Picture 4">
            <a:extLst>
              <a:ext uri="{FF2B5EF4-FFF2-40B4-BE49-F238E27FC236}">
                <a16:creationId xmlns:a16="http://schemas.microsoft.com/office/drawing/2014/main" id="{BA0BC2B2-EB8F-7A19-D4CC-22F94D9139C2}"/>
              </a:ext>
            </a:extLst>
          </p:cNvPr>
          <p:cNvPicPr>
            <a:picLocks noChangeAspect="1"/>
          </p:cNvPicPr>
          <p:nvPr/>
        </p:nvPicPr>
        <p:blipFill>
          <a:blip r:embed="rId2"/>
          <a:stretch>
            <a:fillRect/>
          </a:stretch>
        </p:blipFill>
        <p:spPr>
          <a:xfrm>
            <a:off x="630314" y="2201663"/>
            <a:ext cx="4848974" cy="4536488"/>
          </a:xfrm>
          <a:prstGeom prst="rect">
            <a:avLst/>
          </a:prstGeom>
        </p:spPr>
      </p:pic>
      <p:pic>
        <p:nvPicPr>
          <p:cNvPr id="7" name="Picture 6">
            <a:extLst>
              <a:ext uri="{FF2B5EF4-FFF2-40B4-BE49-F238E27FC236}">
                <a16:creationId xmlns:a16="http://schemas.microsoft.com/office/drawing/2014/main" id="{C620133C-736B-AC94-6163-E8BFEF3D0B1D}"/>
              </a:ext>
            </a:extLst>
          </p:cNvPr>
          <p:cNvPicPr>
            <a:picLocks noChangeAspect="1"/>
          </p:cNvPicPr>
          <p:nvPr/>
        </p:nvPicPr>
        <p:blipFill>
          <a:blip r:embed="rId3"/>
          <a:stretch>
            <a:fillRect/>
          </a:stretch>
        </p:blipFill>
        <p:spPr>
          <a:xfrm>
            <a:off x="5996121" y="2201663"/>
            <a:ext cx="5057618" cy="4536486"/>
          </a:xfrm>
          <a:prstGeom prst="rect">
            <a:avLst/>
          </a:prstGeom>
        </p:spPr>
      </p:pic>
    </p:spTree>
    <p:extLst>
      <p:ext uri="{BB962C8B-B14F-4D97-AF65-F5344CB8AC3E}">
        <p14:creationId xmlns:p14="http://schemas.microsoft.com/office/powerpoint/2010/main" val="3637565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7CD0-3E6B-B4B7-9AEF-A881D07A995B}"/>
              </a:ext>
            </a:extLst>
          </p:cNvPr>
          <p:cNvSpPr>
            <a:spLocks noGrp="1"/>
          </p:cNvSpPr>
          <p:nvPr>
            <p:ph type="title"/>
          </p:nvPr>
        </p:nvSpPr>
        <p:spPr/>
        <p:txBody>
          <a:bodyPr>
            <a:normAutofit/>
          </a:bodyPr>
          <a:lstStyle/>
          <a:p>
            <a:pPr algn="ctr"/>
            <a:r>
              <a:rPr lang="en-IN" sz="2800" b="1" dirty="0">
                <a:latin typeface="+mn-lt"/>
              </a:rPr>
              <a:t>Comparing metrics of different models</a:t>
            </a:r>
          </a:p>
        </p:txBody>
      </p:sp>
      <p:sp>
        <p:nvSpPr>
          <p:cNvPr id="3" name="Content Placeholder 2">
            <a:extLst>
              <a:ext uri="{FF2B5EF4-FFF2-40B4-BE49-F238E27FC236}">
                <a16:creationId xmlns:a16="http://schemas.microsoft.com/office/drawing/2014/main" id="{7D0B2BC9-7117-48F8-EFD9-A7CD6F8D925A}"/>
              </a:ext>
            </a:extLst>
          </p:cNvPr>
          <p:cNvSpPr>
            <a:spLocks noGrp="1"/>
          </p:cNvSpPr>
          <p:nvPr>
            <p:ph idx="1"/>
          </p:nvPr>
        </p:nvSpPr>
        <p:spPr/>
        <p:txBody>
          <a:bodyPr>
            <a:normAutofit/>
          </a:bodyPr>
          <a:lstStyle/>
          <a:p>
            <a:pPr algn="l"/>
            <a:r>
              <a:rPr lang="en-US" sz="1600" b="0" i="0" dirty="0">
                <a:solidFill>
                  <a:srgbClr val="000000"/>
                </a:solidFill>
                <a:effectLst/>
                <a:latin typeface="Helvetica Neue"/>
              </a:rPr>
              <a:t>The linear regression model is trained and evaluated on the test set, The performance metrices are as :-</a:t>
            </a:r>
          </a:p>
          <a:p>
            <a:pPr algn="l">
              <a:buFont typeface="+mj-lt"/>
              <a:buAutoNum type="arabicPeriod"/>
            </a:pPr>
            <a:r>
              <a:rPr lang="en-US" sz="1600" b="0" i="0" dirty="0">
                <a:solidFill>
                  <a:srgbClr val="000000"/>
                </a:solidFill>
                <a:effectLst/>
                <a:latin typeface="Helvetica Neue"/>
              </a:rPr>
              <a:t>Mean Squared Error (MSE) : Approximately 9332730.62</a:t>
            </a:r>
          </a:p>
          <a:p>
            <a:pPr algn="l">
              <a:buFont typeface="+mj-lt"/>
              <a:buAutoNum type="arabicPeriod"/>
            </a:pPr>
            <a:r>
              <a:rPr lang="en-US" sz="1600" b="0" i="0" dirty="0">
                <a:solidFill>
                  <a:srgbClr val="000000"/>
                </a:solidFill>
                <a:effectLst/>
                <a:latin typeface="Helvetica Neue"/>
              </a:rPr>
              <a:t>R2 score : Approximately 0.81</a:t>
            </a:r>
          </a:p>
          <a:p>
            <a:pPr algn="l"/>
            <a:r>
              <a:rPr lang="en-US" sz="1600" b="0" i="0" dirty="0">
                <a:solidFill>
                  <a:srgbClr val="000000"/>
                </a:solidFill>
                <a:effectLst/>
                <a:latin typeface="Helvetica Neue"/>
              </a:rPr>
              <a:t>MSE :- This value indicates the average squared difference between the actual and the predicted value.</a:t>
            </a:r>
          </a:p>
          <a:p>
            <a:pPr algn="l"/>
            <a:r>
              <a:rPr lang="en-US" sz="1600" b="0" i="0" dirty="0">
                <a:solidFill>
                  <a:srgbClr val="000000"/>
                </a:solidFill>
                <a:effectLst/>
                <a:latin typeface="Helvetica Neue"/>
              </a:rPr>
              <a:t>R2 :- This score represents the proportion of variance in the dependent variable that is </a:t>
            </a:r>
            <a:r>
              <a:rPr lang="en-US" sz="1600" b="0" i="0" dirty="0" err="1">
                <a:solidFill>
                  <a:srgbClr val="000000"/>
                </a:solidFill>
                <a:effectLst/>
                <a:latin typeface="Helvetica Neue"/>
              </a:rPr>
              <a:t>predicatable</a:t>
            </a:r>
            <a:r>
              <a:rPr lang="en-US" sz="1600" b="0" i="0" dirty="0">
                <a:solidFill>
                  <a:srgbClr val="000000"/>
                </a:solidFill>
                <a:effectLst/>
                <a:latin typeface="Helvetica Neue"/>
              </a:rPr>
              <a:t> from the independent variable. Here, an R2 of 0.81 means that about 81% of the variance in the 'Prize' can be predicted from the PCA components. This is a relatively strong score, suggesting that the model has good predicting power.</a:t>
            </a:r>
          </a:p>
          <a:p>
            <a:r>
              <a:rPr lang="en-US" sz="1600" b="0" i="0" dirty="0">
                <a:solidFill>
                  <a:srgbClr val="000000"/>
                </a:solidFill>
                <a:effectLst/>
                <a:latin typeface="Helvetica Neue"/>
              </a:rPr>
              <a:t>The </a:t>
            </a:r>
            <a:r>
              <a:rPr lang="en-US" sz="1600" dirty="0">
                <a:solidFill>
                  <a:srgbClr val="000000"/>
                </a:solidFill>
                <a:latin typeface="Helvetica Neue"/>
              </a:rPr>
              <a:t>Random forest </a:t>
            </a:r>
            <a:r>
              <a:rPr lang="en-US" sz="1600" b="0" i="0" dirty="0">
                <a:solidFill>
                  <a:srgbClr val="000000"/>
                </a:solidFill>
                <a:effectLst/>
                <a:latin typeface="Helvetica Neue"/>
              </a:rPr>
              <a:t>model is trained and evaluated on the test set, The performance metrices are as :-</a:t>
            </a:r>
          </a:p>
          <a:p>
            <a:pPr algn="l">
              <a:buFont typeface="+mj-lt"/>
              <a:buAutoNum type="arabicPeriod"/>
            </a:pPr>
            <a:r>
              <a:rPr lang="en-US" sz="1600" b="0" i="0" dirty="0">
                <a:solidFill>
                  <a:srgbClr val="000000"/>
                </a:solidFill>
                <a:effectLst/>
                <a:latin typeface="Helvetica Neue"/>
              </a:rPr>
              <a:t>Mean Squared Error (MSE) : Approximately 6635072.091</a:t>
            </a:r>
          </a:p>
          <a:p>
            <a:pPr algn="l">
              <a:buFont typeface="+mj-lt"/>
              <a:buAutoNum type="arabicPeriod"/>
            </a:pPr>
            <a:r>
              <a:rPr lang="en-US" sz="1600" b="0" i="0" dirty="0">
                <a:solidFill>
                  <a:srgbClr val="000000"/>
                </a:solidFill>
                <a:effectLst/>
                <a:latin typeface="Helvetica Neue"/>
              </a:rPr>
              <a:t>R2 score : Approximately 0.86</a:t>
            </a:r>
          </a:p>
          <a:p>
            <a:pPr algn="l">
              <a:buFont typeface="+mj-lt"/>
              <a:buAutoNum type="arabicPeriod"/>
            </a:pPr>
            <a:endParaRPr lang="en-US" sz="1300" dirty="0">
              <a:solidFill>
                <a:srgbClr val="000000"/>
              </a:solidFill>
              <a:latin typeface="Helvetica Neue"/>
            </a:endParaRPr>
          </a:p>
          <a:p>
            <a:pPr marL="0" indent="0" algn="ctr">
              <a:buNone/>
            </a:pPr>
            <a:r>
              <a:rPr lang="en-US" sz="1600" b="1" i="0" dirty="0">
                <a:solidFill>
                  <a:srgbClr val="000000"/>
                </a:solidFill>
                <a:effectLst/>
                <a:latin typeface="Helvetica Neue"/>
              </a:rPr>
              <a:t>Observations :- Comparing these metrics to those from the Linear Regression Model, We notice improvements.</a:t>
            </a:r>
          </a:p>
          <a:p>
            <a:endParaRPr lang="en-US" sz="1300" b="0" i="0" dirty="0">
              <a:solidFill>
                <a:srgbClr val="000000"/>
              </a:solidFill>
              <a:effectLst/>
              <a:latin typeface="Helvetica Neue"/>
            </a:endParaRPr>
          </a:p>
          <a:p>
            <a:pPr algn="l"/>
            <a:endParaRPr lang="en-US" sz="1300" b="0"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216026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EB6F-8C1C-6DC7-CA2F-A287BADF8079}"/>
              </a:ext>
            </a:extLst>
          </p:cNvPr>
          <p:cNvSpPr>
            <a:spLocks noGrp="1"/>
          </p:cNvSpPr>
          <p:nvPr>
            <p:ph type="title"/>
          </p:nvPr>
        </p:nvSpPr>
        <p:spPr>
          <a:xfrm>
            <a:off x="838200" y="365126"/>
            <a:ext cx="10515600" cy="478254"/>
          </a:xfrm>
        </p:spPr>
        <p:txBody>
          <a:bodyPr>
            <a:normAutofit/>
          </a:bodyPr>
          <a:lstStyle/>
          <a:p>
            <a:pPr algn="ctr"/>
            <a:r>
              <a:rPr lang="en-US" sz="2800" b="1" i="0" dirty="0">
                <a:solidFill>
                  <a:srgbClr val="1F2328"/>
                </a:solidFill>
                <a:effectLst/>
                <a:latin typeface="-apple-system"/>
              </a:rPr>
              <a:t>Feature Importance Analysis</a:t>
            </a:r>
            <a:endParaRPr lang="en-IN" sz="2800" b="1" dirty="0"/>
          </a:p>
        </p:txBody>
      </p:sp>
      <p:sp>
        <p:nvSpPr>
          <p:cNvPr id="3" name="Content Placeholder 2">
            <a:extLst>
              <a:ext uri="{FF2B5EF4-FFF2-40B4-BE49-F238E27FC236}">
                <a16:creationId xmlns:a16="http://schemas.microsoft.com/office/drawing/2014/main" id="{FA29F567-A655-7D06-09ED-E9BB654D4EA2}"/>
              </a:ext>
            </a:extLst>
          </p:cNvPr>
          <p:cNvSpPr>
            <a:spLocks noGrp="1"/>
          </p:cNvSpPr>
          <p:nvPr>
            <p:ph idx="1"/>
          </p:nvPr>
        </p:nvSpPr>
        <p:spPr>
          <a:xfrm>
            <a:off x="838200" y="843380"/>
            <a:ext cx="10515600" cy="5333583"/>
          </a:xfrm>
        </p:spPr>
        <p:txBody>
          <a:bodyPr/>
          <a:lstStyle/>
          <a:p>
            <a:pPr marL="0" indent="0" algn="ctr">
              <a:buNone/>
            </a:pPr>
            <a:r>
              <a:rPr lang="en-US" sz="2000" b="0" i="0" dirty="0">
                <a:solidFill>
                  <a:srgbClr val="1F2328"/>
                </a:solidFill>
                <a:effectLst/>
                <a:latin typeface="-apple-system"/>
              </a:rPr>
              <a:t>Analyzed the feature importance obtained from the model to confirm the significance of the features identified during the feature extraction phase.</a:t>
            </a:r>
          </a:p>
          <a:p>
            <a:pPr marL="0" indent="0" algn="ctr">
              <a:buNone/>
            </a:pPr>
            <a:br>
              <a:rPr lang="en-US" b="0" i="0" dirty="0">
                <a:solidFill>
                  <a:srgbClr val="1F2328"/>
                </a:solidFill>
                <a:effectLst/>
                <a:latin typeface="-apple-system"/>
              </a:rPr>
            </a:br>
            <a:endParaRPr lang="en-IN" dirty="0"/>
          </a:p>
        </p:txBody>
      </p:sp>
      <p:pic>
        <p:nvPicPr>
          <p:cNvPr id="5" name="Picture 4">
            <a:extLst>
              <a:ext uri="{FF2B5EF4-FFF2-40B4-BE49-F238E27FC236}">
                <a16:creationId xmlns:a16="http://schemas.microsoft.com/office/drawing/2014/main" id="{C3BE0B84-8898-4FD7-EEAD-CB0EFAC94A91}"/>
              </a:ext>
            </a:extLst>
          </p:cNvPr>
          <p:cNvPicPr>
            <a:picLocks noChangeAspect="1"/>
          </p:cNvPicPr>
          <p:nvPr/>
        </p:nvPicPr>
        <p:blipFill>
          <a:blip r:embed="rId2"/>
          <a:stretch>
            <a:fillRect/>
          </a:stretch>
        </p:blipFill>
        <p:spPr>
          <a:xfrm>
            <a:off x="838200" y="1589103"/>
            <a:ext cx="5221666" cy="5180121"/>
          </a:xfrm>
          <a:prstGeom prst="rect">
            <a:avLst/>
          </a:prstGeom>
        </p:spPr>
      </p:pic>
      <p:pic>
        <p:nvPicPr>
          <p:cNvPr id="7" name="Picture 6">
            <a:extLst>
              <a:ext uri="{FF2B5EF4-FFF2-40B4-BE49-F238E27FC236}">
                <a16:creationId xmlns:a16="http://schemas.microsoft.com/office/drawing/2014/main" id="{7AC6EFC4-11EB-7365-CC0D-4CC6ADBC38A8}"/>
              </a:ext>
            </a:extLst>
          </p:cNvPr>
          <p:cNvPicPr>
            <a:picLocks noChangeAspect="1"/>
          </p:cNvPicPr>
          <p:nvPr/>
        </p:nvPicPr>
        <p:blipFill>
          <a:blip r:embed="rId3"/>
          <a:stretch>
            <a:fillRect/>
          </a:stretch>
        </p:blipFill>
        <p:spPr>
          <a:xfrm>
            <a:off x="6248932" y="1589103"/>
            <a:ext cx="5104868" cy="5180121"/>
          </a:xfrm>
          <a:prstGeom prst="rect">
            <a:avLst/>
          </a:prstGeom>
        </p:spPr>
      </p:pic>
    </p:spTree>
    <p:extLst>
      <p:ext uri="{BB962C8B-B14F-4D97-AF65-F5344CB8AC3E}">
        <p14:creationId xmlns:p14="http://schemas.microsoft.com/office/powerpoint/2010/main" val="198607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F5605-381E-AF98-0AA6-2B5D06AB20C1}"/>
              </a:ext>
            </a:extLst>
          </p:cNvPr>
          <p:cNvSpPr>
            <a:spLocks noGrp="1"/>
          </p:cNvSpPr>
          <p:nvPr>
            <p:ph type="title"/>
          </p:nvPr>
        </p:nvSpPr>
        <p:spPr>
          <a:xfrm>
            <a:off x="838200" y="1"/>
            <a:ext cx="10515600" cy="852255"/>
          </a:xfrm>
        </p:spPr>
        <p:txBody>
          <a:bodyPr>
            <a:normAutofit/>
          </a:bodyPr>
          <a:lstStyle/>
          <a:p>
            <a:pPr algn="ctr"/>
            <a:r>
              <a:rPr lang="en-US" sz="2800" b="1" i="0" dirty="0">
                <a:solidFill>
                  <a:srgbClr val="1F2328"/>
                </a:solidFill>
                <a:effectLst/>
                <a:latin typeface="-apple-system"/>
              </a:rPr>
              <a:t>Dashboard Creation Using Tableau</a:t>
            </a:r>
            <a:endParaRPr lang="en-IN" sz="2800" b="1" dirty="0"/>
          </a:p>
        </p:txBody>
      </p:sp>
      <p:sp>
        <p:nvSpPr>
          <p:cNvPr id="3" name="Content Placeholder 2">
            <a:extLst>
              <a:ext uri="{FF2B5EF4-FFF2-40B4-BE49-F238E27FC236}">
                <a16:creationId xmlns:a16="http://schemas.microsoft.com/office/drawing/2014/main" id="{513D9F59-35D6-4AD2-B57E-20DF8E10B382}"/>
              </a:ext>
            </a:extLst>
          </p:cNvPr>
          <p:cNvSpPr>
            <a:spLocks noGrp="1"/>
          </p:cNvSpPr>
          <p:nvPr>
            <p:ph idx="1"/>
          </p:nvPr>
        </p:nvSpPr>
        <p:spPr>
          <a:xfrm>
            <a:off x="838200" y="852256"/>
            <a:ext cx="10515600" cy="5324707"/>
          </a:xfrm>
        </p:spPr>
        <p:txBody>
          <a:bodyPr/>
          <a:lstStyle/>
          <a:p>
            <a:pPr marL="0" indent="0" algn="ctr">
              <a:buNone/>
            </a:pPr>
            <a:r>
              <a:rPr lang="en-US" sz="2000" b="0" i="0" dirty="0">
                <a:solidFill>
                  <a:srgbClr val="1F2328"/>
                </a:solidFill>
                <a:effectLst/>
                <a:latin typeface="-apple-system"/>
              </a:rPr>
              <a:t>Created a Dynamic Dashboard including multiple sheets with a minimum of </a:t>
            </a:r>
            <a:r>
              <a:rPr lang="en-US" sz="2000" dirty="0">
                <a:solidFill>
                  <a:srgbClr val="1F2328"/>
                </a:solidFill>
                <a:latin typeface="-apple-system"/>
              </a:rPr>
              <a:t>6-7</a:t>
            </a:r>
            <a:r>
              <a:rPr lang="en-US" sz="2000" b="0" i="0" dirty="0">
                <a:solidFill>
                  <a:srgbClr val="1F2328"/>
                </a:solidFill>
                <a:effectLst/>
                <a:latin typeface="-apple-system"/>
              </a:rPr>
              <a:t> important data visualization charts to showcase the project requirement.</a:t>
            </a:r>
          </a:p>
          <a:p>
            <a:pPr marL="0" indent="0" algn="ctr">
              <a:buNone/>
            </a:pPr>
            <a:br>
              <a:rPr lang="en-US" sz="2800" b="0" i="0" dirty="0">
                <a:solidFill>
                  <a:srgbClr val="1F2328"/>
                </a:solidFill>
                <a:effectLst/>
                <a:latin typeface="-apple-system"/>
              </a:rPr>
            </a:br>
            <a:endParaRPr lang="en-IN" dirty="0"/>
          </a:p>
        </p:txBody>
      </p:sp>
      <p:pic>
        <p:nvPicPr>
          <p:cNvPr id="5" name="Picture 4">
            <a:extLst>
              <a:ext uri="{FF2B5EF4-FFF2-40B4-BE49-F238E27FC236}">
                <a16:creationId xmlns:a16="http://schemas.microsoft.com/office/drawing/2014/main" id="{B9016037-1993-B8B6-5E96-02CCB511B125}"/>
              </a:ext>
            </a:extLst>
          </p:cNvPr>
          <p:cNvPicPr>
            <a:picLocks noChangeAspect="1"/>
          </p:cNvPicPr>
          <p:nvPr/>
        </p:nvPicPr>
        <p:blipFill>
          <a:blip r:embed="rId2"/>
          <a:stretch>
            <a:fillRect/>
          </a:stretch>
        </p:blipFill>
        <p:spPr>
          <a:xfrm>
            <a:off x="763480" y="1466176"/>
            <a:ext cx="10590320" cy="5340418"/>
          </a:xfrm>
          <a:prstGeom prst="rect">
            <a:avLst/>
          </a:prstGeom>
        </p:spPr>
      </p:pic>
    </p:spTree>
    <p:extLst>
      <p:ext uri="{BB962C8B-B14F-4D97-AF65-F5344CB8AC3E}">
        <p14:creationId xmlns:p14="http://schemas.microsoft.com/office/powerpoint/2010/main" val="3580341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F713-447E-5F26-72BD-6A51DBDDD7B2}"/>
              </a:ext>
            </a:extLst>
          </p:cNvPr>
          <p:cNvSpPr>
            <a:spLocks noGrp="1"/>
          </p:cNvSpPr>
          <p:nvPr>
            <p:ph type="title"/>
          </p:nvPr>
        </p:nvSpPr>
        <p:spPr>
          <a:xfrm>
            <a:off x="838200" y="1"/>
            <a:ext cx="10515600" cy="905521"/>
          </a:xfrm>
        </p:spPr>
        <p:txBody>
          <a:bodyPr>
            <a:normAutofit/>
          </a:bodyPr>
          <a:lstStyle/>
          <a:p>
            <a:pPr algn="ctr"/>
            <a:r>
              <a:rPr lang="en-US" sz="2800" b="1" i="0" dirty="0">
                <a:solidFill>
                  <a:srgbClr val="1F2328"/>
                </a:solidFill>
                <a:effectLst/>
                <a:latin typeface="-apple-system"/>
              </a:rPr>
              <a:t>Python Libraries Used</a:t>
            </a:r>
            <a:endParaRPr lang="en-IN" sz="2800" b="1" dirty="0"/>
          </a:p>
        </p:txBody>
      </p:sp>
      <p:sp>
        <p:nvSpPr>
          <p:cNvPr id="3" name="Content Placeholder 2">
            <a:extLst>
              <a:ext uri="{FF2B5EF4-FFF2-40B4-BE49-F238E27FC236}">
                <a16:creationId xmlns:a16="http://schemas.microsoft.com/office/drawing/2014/main" id="{98BA3102-171E-4C01-478E-BBBFC68D922D}"/>
              </a:ext>
            </a:extLst>
          </p:cNvPr>
          <p:cNvSpPr>
            <a:spLocks noGrp="1"/>
          </p:cNvSpPr>
          <p:nvPr>
            <p:ph idx="1"/>
          </p:nvPr>
        </p:nvSpPr>
        <p:spPr>
          <a:xfrm>
            <a:off x="838200" y="790114"/>
            <a:ext cx="10515600" cy="5850384"/>
          </a:xfrm>
        </p:spPr>
        <p:txBody>
          <a:bodyPr>
            <a:normAutofit/>
          </a:bodyPr>
          <a:lstStyle/>
          <a:p>
            <a:pPr marL="0" indent="0" algn="ctr">
              <a:buNone/>
            </a:pPr>
            <a:r>
              <a:rPr lang="en-US" sz="2000" b="0" i="0" dirty="0">
                <a:solidFill>
                  <a:srgbClr val="1F2328"/>
                </a:solidFill>
                <a:effectLst/>
                <a:latin typeface="-apple-system"/>
              </a:rPr>
              <a:t>Data science libraries such as NumPy, Pandas, Matplotlib, Seaborn and Machine learning libraries such as Scikit-learn (for Python) for building and evaluating the predictive model in the </a:t>
            </a:r>
            <a:r>
              <a:rPr lang="en-US" sz="2000" b="0" i="0" dirty="0" err="1">
                <a:solidFill>
                  <a:srgbClr val="1F2328"/>
                </a:solidFill>
                <a:effectLst/>
                <a:latin typeface="-apple-system"/>
              </a:rPr>
              <a:t>Jupyter</a:t>
            </a:r>
            <a:r>
              <a:rPr lang="en-US" sz="2000" b="0" i="0" dirty="0">
                <a:solidFill>
                  <a:srgbClr val="1F2328"/>
                </a:solidFill>
                <a:effectLst/>
                <a:latin typeface="-apple-system"/>
              </a:rPr>
              <a:t> Notebook Environment.</a:t>
            </a:r>
          </a:p>
          <a:p>
            <a:pPr marL="0" indent="0" algn="ctr">
              <a:buNone/>
            </a:pPr>
            <a:endParaRPr lang="en-US" sz="2000" b="0" i="0" dirty="0">
              <a:solidFill>
                <a:srgbClr val="1F2328"/>
              </a:solidFill>
              <a:effectLst/>
              <a:latin typeface="-apple-system"/>
            </a:endParaRPr>
          </a:p>
          <a:p>
            <a:pPr marL="0" indent="0" algn="ctr">
              <a:buNone/>
            </a:pPr>
            <a:endParaRPr lang="en-US" sz="2000" b="0" i="0" dirty="0">
              <a:solidFill>
                <a:srgbClr val="1F2328"/>
              </a:solidFill>
              <a:effectLst/>
              <a:latin typeface="-apple-system"/>
            </a:endParaRPr>
          </a:p>
          <a:p>
            <a:pPr marL="0" indent="0" algn="ctr">
              <a:buNone/>
            </a:pPr>
            <a:endParaRPr lang="en-US" sz="2000" b="0" i="0" dirty="0">
              <a:solidFill>
                <a:srgbClr val="1F2328"/>
              </a:solidFill>
              <a:effectLst/>
              <a:latin typeface="-apple-system"/>
            </a:endParaRPr>
          </a:p>
          <a:p>
            <a:pPr marL="0" indent="0" algn="ctr">
              <a:buNone/>
            </a:pPr>
            <a:endParaRPr lang="en-US" sz="2000" b="0" i="0" dirty="0">
              <a:solidFill>
                <a:srgbClr val="1F2328"/>
              </a:solidFill>
              <a:effectLst/>
              <a:latin typeface="-apple-system"/>
            </a:endParaRPr>
          </a:p>
          <a:p>
            <a:pPr marL="0" indent="0" algn="ctr">
              <a:buNone/>
            </a:pPr>
            <a:endParaRPr lang="en-US" sz="2000" b="0" i="0" dirty="0">
              <a:solidFill>
                <a:srgbClr val="1F2328"/>
              </a:solidFill>
              <a:effectLst/>
              <a:latin typeface="-apple-system"/>
            </a:endParaRPr>
          </a:p>
          <a:p>
            <a:pPr marL="0" indent="0" algn="ctr">
              <a:buNone/>
            </a:pPr>
            <a:endParaRPr lang="en-IN" sz="2000" dirty="0"/>
          </a:p>
        </p:txBody>
      </p:sp>
      <p:pic>
        <p:nvPicPr>
          <p:cNvPr id="5" name="Picture 4">
            <a:extLst>
              <a:ext uri="{FF2B5EF4-FFF2-40B4-BE49-F238E27FC236}">
                <a16:creationId xmlns:a16="http://schemas.microsoft.com/office/drawing/2014/main" id="{22F80EBF-D2DA-4728-4862-913A51441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320" y="2054549"/>
            <a:ext cx="2181080" cy="2193906"/>
          </a:xfrm>
          <a:prstGeom prst="rect">
            <a:avLst/>
          </a:prstGeom>
        </p:spPr>
      </p:pic>
      <p:pic>
        <p:nvPicPr>
          <p:cNvPr id="7" name="Picture 6">
            <a:extLst>
              <a:ext uri="{FF2B5EF4-FFF2-40B4-BE49-F238E27FC236}">
                <a16:creationId xmlns:a16="http://schemas.microsoft.com/office/drawing/2014/main" id="{4527571B-26E4-BDCC-1839-0CA9F0404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1376" y="2054549"/>
            <a:ext cx="3452936" cy="2193906"/>
          </a:xfrm>
          <a:prstGeom prst="rect">
            <a:avLst/>
          </a:prstGeom>
        </p:spPr>
      </p:pic>
      <p:pic>
        <p:nvPicPr>
          <p:cNvPr id="9" name="Picture 8">
            <a:extLst>
              <a:ext uri="{FF2B5EF4-FFF2-40B4-BE49-F238E27FC236}">
                <a16:creationId xmlns:a16="http://schemas.microsoft.com/office/drawing/2014/main" id="{0EFB593D-FD75-14C4-5495-8C0B463A1A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9288" y="2054549"/>
            <a:ext cx="4557204" cy="2193906"/>
          </a:xfrm>
          <a:prstGeom prst="rect">
            <a:avLst/>
          </a:prstGeom>
        </p:spPr>
      </p:pic>
      <p:pic>
        <p:nvPicPr>
          <p:cNvPr id="11" name="Picture 10">
            <a:extLst>
              <a:ext uri="{FF2B5EF4-FFF2-40B4-BE49-F238E27FC236}">
                <a16:creationId xmlns:a16="http://schemas.microsoft.com/office/drawing/2014/main" id="{6613A465-A814-AAE7-6314-BE69DF79DF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3751" y="4640248"/>
            <a:ext cx="3714750" cy="2000250"/>
          </a:xfrm>
          <a:prstGeom prst="rect">
            <a:avLst/>
          </a:prstGeom>
        </p:spPr>
      </p:pic>
      <p:pic>
        <p:nvPicPr>
          <p:cNvPr id="13" name="Picture 12">
            <a:extLst>
              <a:ext uri="{FF2B5EF4-FFF2-40B4-BE49-F238E27FC236}">
                <a16:creationId xmlns:a16="http://schemas.microsoft.com/office/drawing/2014/main" id="{EF479636-E7E0-363B-53EA-42842D31D7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5444" y="4640248"/>
            <a:ext cx="2330506" cy="2330506"/>
          </a:xfrm>
          <a:prstGeom prst="rect">
            <a:avLst/>
          </a:prstGeom>
        </p:spPr>
      </p:pic>
    </p:spTree>
    <p:extLst>
      <p:ext uri="{BB962C8B-B14F-4D97-AF65-F5344CB8AC3E}">
        <p14:creationId xmlns:p14="http://schemas.microsoft.com/office/powerpoint/2010/main" val="2743696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86861-88A7-854F-E012-CBB93F888AEC}"/>
              </a:ext>
            </a:extLst>
          </p:cNvPr>
          <p:cNvSpPr>
            <a:spLocks noGrp="1"/>
          </p:cNvSpPr>
          <p:nvPr>
            <p:ph type="title"/>
          </p:nvPr>
        </p:nvSpPr>
        <p:spPr/>
        <p:txBody>
          <a:bodyPr>
            <a:normAutofit/>
          </a:bodyPr>
          <a:lstStyle/>
          <a:p>
            <a:pPr algn="ctr"/>
            <a:r>
              <a:rPr lang="en-US" sz="3200" b="1" i="0" dirty="0">
                <a:solidFill>
                  <a:srgbClr val="1F2328"/>
                </a:solidFill>
                <a:effectLst/>
                <a:latin typeface="-apple-system"/>
              </a:rPr>
              <a:t>Project Conclusion</a:t>
            </a:r>
            <a:endParaRPr lang="en-IN" sz="3200" b="1" dirty="0"/>
          </a:p>
        </p:txBody>
      </p:sp>
      <p:sp>
        <p:nvSpPr>
          <p:cNvPr id="3" name="Content Placeholder 2">
            <a:extLst>
              <a:ext uri="{FF2B5EF4-FFF2-40B4-BE49-F238E27FC236}">
                <a16:creationId xmlns:a16="http://schemas.microsoft.com/office/drawing/2014/main" id="{5AD8705F-6EFC-683D-5253-9B84B85895D0}"/>
              </a:ext>
            </a:extLst>
          </p:cNvPr>
          <p:cNvSpPr>
            <a:spLocks noGrp="1"/>
          </p:cNvSpPr>
          <p:nvPr>
            <p:ph idx="1"/>
          </p:nvPr>
        </p:nvSpPr>
        <p:spPr/>
        <p:txBody>
          <a:bodyPr>
            <a:normAutofit/>
          </a:bodyPr>
          <a:lstStyle/>
          <a:p>
            <a:pPr algn="l"/>
            <a:r>
              <a:rPr lang="en-US" sz="2000" b="0" i="0" dirty="0">
                <a:solidFill>
                  <a:srgbClr val="1F2328"/>
                </a:solidFill>
                <a:effectLst/>
              </a:rPr>
              <a:t>The model's reliance on PC1 more than PC2 aligns with the nature of PCA, where the first few components are designed to capture the most variance. Both the components are used (with significant weights) indicates that the feature extraction phase was successful in identifying meaningful patterns in the data. The dominance of PC1 suggests that most information relevant for predicting the mobile phone prices is encapsulated in this single component. However, with an average importance of approximately 0.21 (21 %), PC2 also plays a significant role in predictions.</a:t>
            </a:r>
          </a:p>
          <a:p>
            <a:pPr algn="l"/>
            <a:r>
              <a:rPr lang="en-US" sz="2000" b="0" i="0" dirty="0">
                <a:solidFill>
                  <a:srgbClr val="1F2328"/>
                </a:solidFill>
                <a:effectLst/>
              </a:rPr>
              <a:t>Memory Size (RAM and Storage) : High positive loading in PC1. It means that Phone with more Memory and Storage tends to be priced higher and are important for performance-focused consumers</a:t>
            </a:r>
            <a:r>
              <a:rPr lang="en-US" sz="2000" dirty="0">
                <a:solidFill>
                  <a:srgbClr val="1F2328"/>
                </a:solidFill>
              </a:rPr>
              <a:t>.</a:t>
            </a:r>
            <a:endParaRPr lang="en-US" b="0" i="0" dirty="0">
              <a:solidFill>
                <a:srgbClr val="1F2328"/>
              </a:solidFill>
              <a:effectLst/>
            </a:endParaRPr>
          </a:p>
        </p:txBody>
      </p:sp>
    </p:spTree>
    <p:extLst>
      <p:ext uri="{BB962C8B-B14F-4D97-AF65-F5344CB8AC3E}">
        <p14:creationId xmlns:p14="http://schemas.microsoft.com/office/powerpoint/2010/main" val="1329920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0C6F-6D8C-AF66-3811-C3BA6D8F5268}"/>
              </a:ext>
            </a:extLst>
          </p:cNvPr>
          <p:cNvSpPr>
            <a:spLocks noGrp="1"/>
          </p:cNvSpPr>
          <p:nvPr>
            <p:ph type="title"/>
          </p:nvPr>
        </p:nvSpPr>
        <p:spPr/>
        <p:txBody>
          <a:bodyPr/>
          <a:lstStyle/>
          <a:p>
            <a:pPr algn="ctr"/>
            <a:r>
              <a:rPr lang="en-GB" sz="3600" b="1" dirty="0">
                <a:effectLst/>
                <a:latin typeface="Times New Roman" panose="02020603050405020304" pitchFamily="18" charset="0"/>
                <a:ea typeface="Times New Roman" panose="02020603050405020304" pitchFamily="18" charset="0"/>
              </a:rPr>
              <a:t>Project Tasks</a:t>
            </a:r>
            <a:br>
              <a:rPr lang="en-IN" sz="1800" dirty="0">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F7E75089-1E63-B37E-8B93-909D96676192}"/>
              </a:ext>
            </a:extLst>
          </p:cNvPr>
          <p:cNvSpPr>
            <a:spLocks noGrp="1"/>
          </p:cNvSpPr>
          <p:nvPr>
            <p:ph idx="1"/>
          </p:nvPr>
        </p:nvSpPr>
        <p:spPr/>
        <p:txBody>
          <a:bodyPr/>
          <a:lstStyle/>
          <a:p>
            <a:r>
              <a:rPr lang="en-GB" sz="2400" dirty="0">
                <a:effectLst/>
                <a:latin typeface="Times New Roman" panose="02020603050405020304" pitchFamily="18" charset="0"/>
                <a:ea typeface="Times New Roman" panose="02020603050405020304" pitchFamily="18" charset="0"/>
              </a:rPr>
              <a:t>Data Exploration</a:t>
            </a:r>
          </a:p>
          <a:p>
            <a:r>
              <a:rPr lang="en-GB" sz="2400" dirty="0">
                <a:effectLst/>
                <a:latin typeface="Times New Roman" panose="02020603050405020304" pitchFamily="18" charset="0"/>
                <a:ea typeface="Times New Roman" panose="02020603050405020304" pitchFamily="18" charset="0"/>
              </a:rPr>
              <a:t>Data Preprocessing</a:t>
            </a:r>
            <a:endParaRPr lang="en-GB" sz="2400" dirty="0">
              <a:latin typeface="Times New Roman" panose="02020603050405020304" pitchFamily="18" charset="0"/>
              <a:ea typeface="Times New Roman" panose="02020603050405020304" pitchFamily="18" charset="0"/>
            </a:endParaRPr>
          </a:p>
          <a:p>
            <a:r>
              <a:rPr lang="en-GB" sz="2400" dirty="0">
                <a:effectLst/>
                <a:latin typeface="Times New Roman" panose="02020603050405020304" pitchFamily="18" charset="0"/>
                <a:ea typeface="Times New Roman" panose="02020603050405020304" pitchFamily="18" charset="0"/>
              </a:rPr>
              <a:t>Feature Extraction</a:t>
            </a:r>
          </a:p>
          <a:p>
            <a:r>
              <a:rPr lang="en-GB" sz="2400" dirty="0">
                <a:effectLst/>
                <a:latin typeface="Times New Roman" panose="02020603050405020304" pitchFamily="18" charset="0"/>
                <a:ea typeface="Times New Roman" panose="02020603050405020304" pitchFamily="18" charset="0"/>
              </a:rPr>
              <a:t>Model Building</a:t>
            </a:r>
            <a:endParaRPr lang="en-GB" sz="2400" dirty="0">
              <a:latin typeface="Times New Roman" panose="02020603050405020304" pitchFamily="18" charset="0"/>
              <a:ea typeface="Times New Roman" panose="02020603050405020304" pitchFamily="18" charset="0"/>
            </a:endParaRPr>
          </a:p>
          <a:p>
            <a:r>
              <a:rPr lang="en-GB" sz="2400" dirty="0">
                <a:effectLst/>
                <a:latin typeface="Times New Roman" panose="02020603050405020304" pitchFamily="18" charset="0"/>
                <a:ea typeface="Times New Roman" panose="02020603050405020304" pitchFamily="18" charset="0"/>
              </a:rPr>
              <a:t>Model Evaluation</a:t>
            </a:r>
          </a:p>
          <a:p>
            <a:r>
              <a:rPr lang="en-GB" sz="2400" dirty="0">
                <a:effectLst/>
                <a:latin typeface="Times New Roman" panose="02020603050405020304" pitchFamily="18" charset="0"/>
                <a:ea typeface="Times New Roman" panose="02020603050405020304" pitchFamily="18" charset="0"/>
              </a:rPr>
              <a:t>Feature Importance Analysis</a:t>
            </a:r>
            <a:endParaRPr lang="en-GB" sz="2400" dirty="0">
              <a:latin typeface="Times New Roman" panose="02020603050405020304" pitchFamily="18" charset="0"/>
              <a:ea typeface="Times New Roman" panose="02020603050405020304" pitchFamily="18" charset="0"/>
            </a:endParaRPr>
          </a:p>
          <a:p>
            <a:r>
              <a:rPr lang="en-GB" sz="2400" dirty="0">
                <a:effectLst/>
                <a:latin typeface="Times New Roman" panose="02020603050405020304" pitchFamily="18" charset="0"/>
                <a:ea typeface="Times New Roman" panose="02020603050405020304" pitchFamily="18" charset="0"/>
              </a:rPr>
              <a:t>Dashboard Creation Using Tableau</a:t>
            </a:r>
          </a:p>
          <a:p>
            <a:r>
              <a:rPr lang="en-GB" sz="2400" dirty="0">
                <a:effectLst/>
                <a:latin typeface="Times New Roman" panose="02020603050405020304" pitchFamily="18" charset="0"/>
                <a:ea typeface="Times New Roman" panose="02020603050405020304" pitchFamily="18" charset="0"/>
              </a:rPr>
              <a:t>Recommendations</a:t>
            </a:r>
            <a:endParaRPr lang="en-IN" sz="2400" dirty="0">
              <a:effectLst/>
              <a:latin typeface="Arial" panose="020B0604020202020204" pitchFamily="34" charset="0"/>
              <a:ea typeface="Arial" panose="020B0604020202020204" pitchFamily="34" charset="0"/>
            </a:endParaRP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982615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5BCC-C637-F283-276D-E6F87D9EBADD}"/>
              </a:ext>
            </a:extLst>
          </p:cNvPr>
          <p:cNvSpPr>
            <a:spLocks noGrp="1"/>
          </p:cNvSpPr>
          <p:nvPr>
            <p:ph type="title"/>
          </p:nvPr>
        </p:nvSpPr>
        <p:spPr/>
        <p:txBody>
          <a:bodyPr>
            <a:normAutofit/>
          </a:bodyPr>
          <a:lstStyle/>
          <a:p>
            <a:pPr algn="ctr"/>
            <a:r>
              <a:rPr lang="en-IN" sz="3200" b="1" dirty="0">
                <a:latin typeface="+mn-lt"/>
              </a:rPr>
              <a:t>Recommendations</a:t>
            </a:r>
          </a:p>
        </p:txBody>
      </p:sp>
      <p:sp>
        <p:nvSpPr>
          <p:cNvPr id="3" name="Content Placeholder 2">
            <a:extLst>
              <a:ext uri="{FF2B5EF4-FFF2-40B4-BE49-F238E27FC236}">
                <a16:creationId xmlns:a16="http://schemas.microsoft.com/office/drawing/2014/main" id="{0EB9245F-597F-DF0D-EE0A-2D4BF114A274}"/>
              </a:ext>
            </a:extLst>
          </p:cNvPr>
          <p:cNvSpPr>
            <a:spLocks noGrp="1"/>
          </p:cNvSpPr>
          <p:nvPr>
            <p:ph idx="1"/>
          </p:nvPr>
        </p:nvSpPr>
        <p:spPr/>
        <p:txBody>
          <a:bodyPr/>
          <a:lstStyle/>
          <a:p>
            <a:r>
              <a:rPr lang="en-IN" sz="2000" dirty="0"/>
              <a:t>Prioritize increasing Memory in higher-end models and highlight this in marketing to target performance-sensitive segments.</a:t>
            </a:r>
          </a:p>
          <a:p>
            <a:r>
              <a:rPr lang="en-IN" sz="2000" dirty="0"/>
              <a:t>Recognize that different features will appeal to different segments. For instance, gamers might value processor speed and RAM, while travellers might look for battery life and durability.</a:t>
            </a:r>
          </a:p>
          <a:p>
            <a:r>
              <a:rPr lang="en-IN" sz="2000" dirty="0"/>
              <a:t>Regularly assess how competitors are positioning their products concerning these key features. This can help in understanding market trends and customer expectations.</a:t>
            </a:r>
          </a:p>
          <a:p>
            <a:r>
              <a:rPr lang="en-IN" sz="2000" dirty="0"/>
              <a:t>Engage with your customer base to get direct feedback on which feature they value most and how they perceive your offering.</a:t>
            </a:r>
          </a:p>
          <a:p>
            <a:pPr marL="0" indent="0">
              <a:buNone/>
            </a:pPr>
            <a:r>
              <a:rPr lang="en-IN" dirty="0"/>
              <a:t> </a:t>
            </a:r>
          </a:p>
        </p:txBody>
      </p:sp>
    </p:spTree>
    <p:extLst>
      <p:ext uri="{BB962C8B-B14F-4D97-AF65-F5344CB8AC3E}">
        <p14:creationId xmlns:p14="http://schemas.microsoft.com/office/powerpoint/2010/main" val="573191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A671-56BE-C576-4F6C-804A8A8AFF5E}"/>
              </a:ext>
            </a:extLst>
          </p:cNvPr>
          <p:cNvSpPr>
            <a:spLocks noGrp="1"/>
          </p:cNvSpPr>
          <p:nvPr>
            <p:ph type="title"/>
          </p:nvPr>
        </p:nvSpPr>
        <p:spPr>
          <a:xfrm>
            <a:off x="838200" y="121453"/>
            <a:ext cx="10515600" cy="1144589"/>
          </a:xfrm>
        </p:spPr>
        <p:txBody>
          <a:bodyPr>
            <a:normAutofit/>
          </a:bodyPr>
          <a:lstStyle/>
          <a:p>
            <a:pPr algn="ctr"/>
            <a:r>
              <a:rPr lang="en-US" sz="2800" b="1" i="0" dirty="0">
                <a:solidFill>
                  <a:srgbClr val="1F2328"/>
                </a:solidFill>
                <a:effectLst/>
                <a:latin typeface="-apple-system"/>
              </a:rPr>
              <a:t>Data Exploration</a:t>
            </a:r>
            <a:endParaRPr lang="en-IN" sz="2800" b="1" dirty="0"/>
          </a:p>
        </p:txBody>
      </p:sp>
      <p:sp>
        <p:nvSpPr>
          <p:cNvPr id="3" name="Content Placeholder 2">
            <a:extLst>
              <a:ext uri="{FF2B5EF4-FFF2-40B4-BE49-F238E27FC236}">
                <a16:creationId xmlns:a16="http://schemas.microsoft.com/office/drawing/2014/main" id="{30AAA75F-6D34-B001-EAEB-DE87639ECB73}"/>
              </a:ext>
            </a:extLst>
          </p:cNvPr>
          <p:cNvSpPr>
            <a:spLocks noGrp="1"/>
          </p:cNvSpPr>
          <p:nvPr>
            <p:ph idx="1"/>
          </p:nvPr>
        </p:nvSpPr>
        <p:spPr>
          <a:xfrm>
            <a:off x="838200" y="1266042"/>
            <a:ext cx="10515600" cy="4910921"/>
          </a:xfrm>
        </p:spPr>
        <p:txBody>
          <a:bodyPr/>
          <a:lstStyle/>
          <a:p>
            <a:pPr marL="0" indent="0" algn="ctr">
              <a:buNone/>
            </a:pPr>
            <a:r>
              <a:rPr lang="en-US" sz="2000" b="0" i="0" dirty="0">
                <a:solidFill>
                  <a:srgbClr val="1F2328"/>
                </a:solidFill>
                <a:effectLst/>
                <a:latin typeface="-apple-system"/>
              </a:rPr>
              <a:t>Project started by loading and exploring the dataset to understand its structure, data types, the range of values for each feature etc.</a:t>
            </a:r>
          </a:p>
          <a:p>
            <a:pPr marL="0" indent="0">
              <a:buNone/>
            </a:pPr>
            <a:endParaRPr lang="en-US" dirty="0">
              <a:solidFill>
                <a:srgbClr val="1F2328"/>
              </a:solidFill>
              <a:latin typeface="-apple-system"/>
            </a:endParaRPr>
          </a:p>
          <a:p>
            <a:pPr marL="0" indent="0">
              <a:buNone/>
            </a:pPr>
            <a:endParaRPr lang="en-US" sz="2800" b="0" i="0" dirty="0">
              <a:solidFill>
                <a:srgbClr val="1F2328"/>
              </a:solidFill>
              <a:effectLst/>
              <a:latin typeface="-apple-system"/>
            </a:endParaRPr>
          </a:p>
          <a:p>
            <a:pPr marL="0" indent="0">
              <a:buNone/>
            </a:pPr>
            <a:endParaRPr lang="en-IN" dirty="0"/>
          </a:p>
        </p:txBody>
      </p:sp>
      <p:pic>
        <p:nvPicPr>
          <p:cNvPr id="5" name="Picture 4">
            <a:extLst>
              <a:ext uri="{FF2B5EF4-FFF2-40B4-BE49-F238E27FC236}">
                <a16:creationId xmlns:a16="http://schemas.microsoft.com/office/drawing/2014/main" id="{61271848-207B-D967-EFA0-8F04D7D5866D}"/>
              </a:ext>
            </a:extLst>
          </p:cNvPr>
          <p:cNvPicPr>
            <a:picLocks noChangeAspect="1"/>
          </p:cNvPicPr>
          <p:nvPr/>
        </p:nvPicPr>
        <p:blipFill rotWithShape="1">
          <a:blip r:embed="rId2"/>
          <a:srcRect t="7131"/>
          <a:stretch/>
        </p:blipFill>
        <p:spPr>
          <a:xfrm>
            <a:off x="328474" y="2183907"/>
            <a:ext cx="11336784" cy="4394446"/>
          </a:xfrm>
          <a:prstGeom prst="rect">
            <a:avLst/>
          </a:prstGeom>
        </p:spPr>
      </p:pic>
    </p:spTree>
    <p:extLst>
      <p:ext uri="{BB962C8B-B14F-4D97-AF65-F5344CB8AC3E}">
        <p14:creationId xmlns:p14="http://schemas.microsoft.com/office/powerpoint/2010/main" val="381833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6276-F771-7639-90FA-5FC36D2298EB}"/>
              </a:ext>
            </a:extLst>
          </p:cNvPr>
          <p:cNvSpPr>
            <a:spLocks noGrp="1"/>
          </p:cNvSpPr>
          <p:nvPr>
            <p:ph type="title"/>
          </p:nvPr>
        </p:nvSpPr>
        <p:spPr>
          <a:xfrm>
            <a:off x="838200" y="124287"/>
            <a:ext cx="10515600" cy="852257"/>
          </a:xfrm>
        </p:spPr>
        <p:txBody>
          <a:bodyPr>
            <a:normAutofit/>
          </a:bodyPr>
          <a:lstStyle/>
          <a:p>
            <a:pPr algn="ctr"/>
            <a:r>
              <a:rPr lang="en-IN" sz="2800" b="1" dirty="0"/>
              <a:t>Correlation Matrix</a:t>
            </a:r>
          </a:p>
        </p:txBody>
      </p:sp>
      <p:pic>
        <p:nvPicPr>
          <p:cNvPr id="5" name="Content Placeholder 4">
            <a:extLst>
              <a:ext uri="{FF2B5EF4-FFF2-40B4-BE49-F238E27FC236}">
                <a16:creationId xmlns:a16="http://schemas.microsoft.com/office/drawing/2014/main" id="{D9F466BA-012F-4A80-E66E-66179391E040}"/>
              </a:ext>
            </a:extLst>
          </p:cNvPr>
          <p:cNvPicPr>
            <a:picLocks noGrp="1" noChangeAspect="1"/>
          </p:cNvPicPr>
          <p:nvPr>
            <p:ph idx="1"/>
          </p:nvPr>
        </p:nvPicPr>
        <p:blipFill rotWithShape="1">
          <a:blip r:embed="rId2"/>
          <a:srcRect b="28730"/>
          <a:stretch/>
        </p:blipFill>
        <p:spPr>
          <a:xfrm>
            <a:off x="1819184" y="976544"/>
            <a:ext cx="9099610" cy="5681708"/>
          </a:xfrm>
        </p:spPr>
      </p:pic>
    </p:spTree>
    <p:extLst>
      <p:ext uri="{BB962C8B-B14F-4D97-AF65-F5344CB8AC3E}">
        <p14:creationId xmlns:p14="http://schemas.microsoft.com/office/powerpoint/2010/main" val="264381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2B07-817B-0FED-99CE-AC0591F0A352}"/>
              </a:ext>
            </a:extLst>
          </p:cNvPr>
          <p:cNvSpPr>
            <a:spLocks noGrp="1"/>
          </p:cNvSpPr>
          <p:nvPr>
            <p:ph type="title"/>
          </p:nvPr>
        </p:nvSpPr>
        <p:spPr>
          <a:xfrm>
            <a:off x="838200" y="681038"/>
            <a:ext cx="10515600" cy="961332"/>
          </a:xfrm>
        </p:spPr>
        <p:txBody>
          <a:bodyPr>
            <a:normAutofit fontScale="90000"/>
          </a:bodyPr>
          <a:lstStyle/>
          <a:p>
            <a:pPr algn="ctr"/>
            <a:r>
              <a:rPr lang="en-US" sz="2700" b="0" i="0" dirty="0">
                <a:solidFill>
                  <a:srgbClr val="000000"/>
                </a:solidFill>
                <a:effectLst/>
                <a:latin typeface="Helvetica Neue"/>
              </a:rPr>
              <a:t>Observations :- The heatmap above represents the correlation matrix among the numerical features of the smartphones in the dataset. Here are some key observations.</a:t>
            </a:r>
            <a:br>
              <a:rPr lang="en-US" b="0"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F7F22E77-A559-4028-583B-521DDA794B79}"/>
              </a:ext>
            </a:extLst>
          </p:cNvPr>
          <p:cNvSpPr>
            <a:spLocks noGrp="1"/>
          </p:cNvSpPr>
          <p:nvPr>
            <p:ph idx="1"/>
          </p:nvPr>
        </p:nvSpPr>
        <p:spPr/>
        <p:txBody>
          <a:bodyPr>
            <a:normAutofit fontScale="92500"/>
          </a:bodyPr>
          <a:lstStyle/>
          <a:p>
            <a:pPr algn="l">
              <a:buFont typeface="+mj-lt"/>
              <a:buAutoNum type="arabicPeriod"/>
            </a:pPr>
            <a:r>
              <a:rPr lang="en-US" sz="1900" b="1" i="0" dirty="0">
                <a:solidFill>
                  <a:srgbClr val="000000"/>
                </a:solidFill>
                <a:effectLst/>
                <a:latin typeface="Helvetica Neue"/>
              </a:rPr>
              <a:t>Memory and Prize: </a:t>
            </a:r>
            <a:r>
              <a:rPr lang="en-US" sz="1900" b="0" i="0" dirty="0">
                <a:solidFill>
                  <a:srgbClr val="000000"/>
                </a:solidFill>
                <a:effectLst/>
                <a:latin typeface="Helvetica Neue"/>
              </a:rPr>
              <a:t>There is a moderate positive correlation between the memory of smartphones and it's prize. This suggests that as the internal storage increases, the prize of the smartphone tends to increase as well.</a:t>
            </a:r>
          </a:p>
          <a:p>
            <a:pPr algn="l">
              <a:buFont typeface="+mj-lt"/>
              <a:buAutoNum type="arabicPeriod"/>
            </a:pPr>
            <a:r>
              <a:rPr lang="en-US" sz="1900" b="1" i="0" dirty="0">
                <a:solidFill>
                  <a:srgbClr val="000000"/>
                </a:solidFill>
                <a:effectLst/>
                <a:latin typeface="Helvetica Neue"/>
              </a:rPr>
              <a:t>RAM and Prize: </a:t>
            </a:r>
            <a:r>
              <a:rPr lang="en-US" sz="1900" b="0" i="0" dirty="0">
                <a:solidFill>
                  <a:srgbClr val="000000"/>
                </a:solidFill>
                <a:effectLst/>
                <a:latin typeface="Helvetica Neue"/>
              </a:rPr>
              <a:t>Similar to memory, There is also a moderate positive correlation between the RAM and prize. This indicates that smartphones with higher RAM are generally more expensive.</a:t>
            </a:r>
          </a:p>
          <a:p>
            <a:pPr algn="l">
              <a:buFont typeface="+mj-lt"/>
              <a:buAutoNum type="arabicPeriod"/>
            </a:pPr>
            <a:r>
              <a:rPr lang="en-US" sz="1900" b="1" i="0" dirty="0">
                <a:solidFill>
                  <a:srgbClr val="000000"/>
                </a:solidFill>
                <a:effectLst/>
                <a:latin typeface="Helvetica Neue"/>
              </a:rPr>
              <a:t>Battery capacity and Prize: </a:t>
            </a:r>
            <a:r>
              <a:rPr lang="en-US" sz="1900" b="0" i="0" dirty="0">
                <a:solidFill>
                  <a:srgbClr val="000000"/>
                </a:solidFill>
                <a:effectLst/>
                <a:latin typeface="Helvetica Neue"/>
              </a:rPr>
              <a:t>The correlation between Battery capacity and Prize is relatively low, implying that the prize of smartphones doesn't increase significantly with larger battery capacity.</a:t>
            </a:r>
          </a:p>
          <a:p>
            <a:pPr algn="l">
              <a:buFont typeface="+mj-lt"/>
              <a:buAutoNum type="arabicPeriod"/>
            </a:pPr>
            <a:r>
              <a:rPr lang="en-US" sz="1900" b="1" i="0" dirty="0">
                <a:solidFill>
                  <a:srgbClr val="000000"/>
                </a:solidFill>
                <a:effectLst/>
                <a:latin typeface="Helvetica Neue"/>
              </a:rPr>
              <a:t>Mobile height and other features: </a:t>
            </a:r>
            <a:r>
              <a:rPr lang="en-US" sz="1900" b="0" i="0" dirty="0">
                <a:solidFill>
                  <a:srgbClr val="000000"/>
                </a:solidFill>
                <a:effectLst/>
                <a:latin typeface="Helvetica Neue"/>
              </a:rPr>
              <a:t>The mobile height shows very low correlation with other features like memory, RAM, battery capacity and prize, indicating that the physical size of the phone is not strongly related to these specifications.</a:t>
            </a:r>
          </a:p>
          <a:p>
            <a:pPr algn="l">
              <a:buFont typeface="+mj-lt"/>
              <a:buAutoNum type="arabicPeriod"/>
            </a:pPr>
            <a:r>
              <a:rPr lang="en-US" sz="1900" b="1" i="0" dirty="0">
                <a:solidFill>
                  <a:srgbClr val="000000"/>
                </a:solidFill>
                <a:effectLst/>
                <a:latin typeface="Helvetica Neue"/>
              </a:rPr>
              <a:t>Memory and RAM: </a:t>
            </a:r>
            <a:r>
              <a:rPr lang="en-US" sz="1900" b="0" i="0" dirty="0">
                <a:solidFill>
                  <a:srgbClr val="000000"/>
                </a:solidFill>
                <a:effectLst/>
                <a:latin typeface="Helvetica Neue"/>
              </a:rPr>
              <a:t>There is a significant positive correlation between memory and RAM. This makes sense as higher-end models often come with both higher RAM and memory.</a:t>
            </a:r>
          </a:p>
          <a:p>
            <a:pPr algn="l">
              <a:buFont typeface="+mj-lt"/>
              <a:buAutoNum type="arabicPeriod"/>
            </a:pPr>
            <a:r>
              <a:rPr lang="en-US" sz="1900" b="1" i="0" dirty="0">
                <a:solidFill>
                  <a:srgbClr val="000000"/>
                </a:solidFill>
                <a:effectLst/>
                <a:latin typeface="Helvetica Neue"/>
              </a:rPr>
              <a:t>AI lens Vs Prize : </a:t>
            </a:r>
            <a:r>
              <a:rPr lang="en-US" sz="1900" b="0" i="0" dirty="0">
                <a:solidFill>
                  <a:srgbClr val="000000"/>
                </a:solidFill>
                <a:effectLst/>
                <a:latin typeface="Helvetica Neue"/>
              </a:rPr>
              <a:t>The correlation is very low, indicating that the presence of an AI lens feature does not significantly affect the prize</a:t>
            </a:r>
          </a:p>
          <a:p>
            <a:pPr marL="0" indent="0">
              <a:buNone/>
            </a:pPr>
            <a:endParaRPr lang="en-IN" dirty="0"/>
          </a:p>
        </p:txBody>
      </p:sp>
    </p:spTree>
    <p:extLst>
      <p:ext uri="{BB962C8B-B14F-4D97-AF65-F5344CB8AC3E}">
        <p14:creationId xmlns:p14="http://schemas.microsoft.com/office/powerpoint/2010/main" val="3874026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FEEF-6EE3-2DF9-F843-E5BA75992C6C}"/>
              </a:ext>
            </a:extLst>
          </p:cNvPr>
          <p:cNvSpPr>
            <a:spLocks noGrp="1"/>
          </p:cNvSpPr>
          <p:nvPr>
            <p:ph type="title"/>
          </p:nvPr>
        </p:nvSpPr>
        <p:spPr>
          <a:xfrm>
            <a:off x="838200" y="365126"/>
            <a:ext cx="10515600" cy="691318"/>
          </a:xfrm>
        </p:spPr>
        <p:txBody>
          <a:bodyPr>
            <a:normAutofit/>
          </a:bodyPr>
          <a:lstStyle/>
          <a:p>
            <a:pPr algn="ctr"/>
            <a:r>
              <a:rPr lang="en-US" sz="2800" dirty="0"/>
              <a:t>Plotting a </a:t>
            </a:r>
            <a:r>
              <a:rPr lang="en-US" sz="2800" dirty="0" err="1"/>
              <a:t>boxlplot</a:t>
            </a:r>
            <a:r>
              <a:rPr lang="en-US" sz="2800" dirty="0"/>
              <a:t> for the 'Prize' column to check for outliers</a:t>
            </a:r>
            <a:endParaRPr lang="en-IN" sz="2800" dirty="0"/>
          </a:p>
        </p:txBody>
      </p:sp>
      <p:pic>
        <p:nvPicPr>
          <p:cNvPr id="5" name="Content Placeholder 4">
            <a:extLst>
              <a:ext uri="{FF2B5EF4-FFF2-40B4-BE49-F238E27FC236}">
                <a16:creationId xmlns:a16="http://schemas.microsoft.com/office/drawing/2014/main" id="{B7678554-12D1-1C38-169B-C47C60267629}"/>
              </a:ext>
            </a:extLst>
          </p:cNvPr>
          <p:cNvPicPr>
            <a:picLocks noGrp="1" noChangeAspect="1"/>
          </p:cNvPicPr>
          <p:nvPr>
            <p:ph idx="1"/>
          </p:nvPr>
        </p:nvPicPr>
        <p:blipFill>
          <a:blip r:embed="rId2"/>
          <a:stretch>
            <a:fillRect/>
          </a:stretch>
        </p:blipFill>
        <p:spPr>
          <a:xfrm>
            <a:off x="1651248" y="1322773"/>
            <a:ext cx="8328600" cy="5436457"/>
          </a:xfrm>
        </p:spPr>
      </p:pic>
    </p:spTree>
    <p:extLst>
      <p:ext uri="{BB962C8B-B14F-4D97-AF65-F5344CB8AC3E}">
        <p14:creationId xmlns:p14="http://schemas.microsoft.com/office/powerpoint/2010/main" val="136156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9244-A186-B29B-31A6-CAA077BA2C9B}"/>
              </a:ext>
            </a:extLst>
          </p:cNvPr>
          <p:cNvSpPr>
            <a:spLocks noGrp="1"/>
          </p:cNvSpPr>
          <p:nvPr>
            <p:ph type="title"/>
          </p:nvPr>
        </p:nvSpPr>
        <p:spPr>
          <a:xfrm>
            <a:off x="838200" y="365125"/>
            <a:ext cx="10515600" cy="540397"/>
          </a:xfrm>
        </p:spPr>
        <p:txBody>
          <a:bodyPr>
            <a:normAutofit fontScale="90000"/>
          </a:bodyPr>
          <a:lstStyle/>
          <a:p>
            <a:pPr algn="ctr"/>
            <a:r>
              <a:rPr lang="en-IN" dirty="0"/>
              <a:t>Some More Data Exploration By Visualization</a:t>
            </a:r>
          </a:p>
        </p:txBody>
      </p:sp>
      <p:sp>
        <p:nvSpPr>
          <p:cNvPr id="3" name="Content Placeholder 2">
            <a:extLst>
              <a:ext uri="{FF2B5EF4-FFF2-40B4-BE49-F238E27FC236}">
                <a16:creationId xmlns:a16="http://schemas.microsoft.com/office/drawing/2014/main" id="{F7928C52-4FAF-B4FD-1A58-457CB00F4426}"/>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F0099A16-155A-1F93-499B-1CE96742FD6E}"/>
              </a:ext>
            </a:extLst>
          </p:cNvPr>
          <p:cNvPicPr>
            <a:picLocks noChangeAspect="1"/>
          </p:cNvPicPr>
          <p:nvPr/>
        </p:nvPicPr>
        <p:blipFill>
          <a:blip r:embed="rId2"/>
          <a:stretch>
            <a:fillRect/>
          </a:stretch>
        </p:blipFill>
        <p:spPr>
          <a:xfrm>
            <a:off x="838200" y="1091953"/>
            <a:ext cx="10515600" cy="5528158"/>
          </a:xfrm>
          <a:prstGeom prst="rect">
            <a:avLst/>
          </a:prstGeom>
        </p:spPr>
      </p:pic>
    </p:spTree>
    <p:extLst>
      <p:ext uri="{BB962C8B-B14F-4D97-AF65-F5344CB8AC3E}">
        <p14:creationId xmlns:p14="http://schemas.microsoft.com/office/powerpoint/2010/main" val="665414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649D-4FA4-7743-EF8F-EC262261A2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40805D-1586-CB1D-C226-F62E8CBFA2C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E51CEC1-4955-B36B-E337-F99D7D9D88E7}"/>
              </a:ext>
            </a:extLst>
          </p:cNvPr>
          <p:cNvPicPr>
            <a:picLocks noChangeAspect="1"/>
          </p:cNvPicPr>
          <p:nvPr/>
        </p:nvPicPr>
        <p:blipFill rotWithShape="1">
          <a:blip r:embed="rId2"/>
          <a:srcRect l="16675" t="29515" r="18446" b="5324"/>
          <a:stretch/>
        </p:blipFill>
        <p:spPr>
          <a:xfrm>
            <a:off x="719092" y="360110"/>
            <a:ext cx="10634708" cy="6008092"/>
          </a:xfrm>
          <a:prstGeom prst="rect">
            <a:avLst/>
          </a:prstGeom>
        </p:spPr>
      </p:pic>
    </p:spTree>
    <p:extLst>
      <p:ext uri="{BB962C8B-B14F-4D97-AF65-F5344CB8AC3E}">
        <p14:creationId xmlns:p14="http://schemas.microsoft.com/office/powerpoint/2010/main" val="188220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2DA7C-7919-162C-7CFC-5B931BFE9EA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556A6CE-F105-2357-EE8D-0A7C301D1CA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9889D72-8740-A557-5309-BBE3DF352A45}"/>
              </a:ext>
            </a:extLst>
          </p:cNvPr>
          <p:cNvPicPr>
            <a:picLocks noChangeAspect="1"/>
          </p:cNvPicPr>
          <p:nvPr/>
        </p:nvPicPr>
        <p:blipFill rotWithShape="1">
          <a:blip r:embed="rId2"/>
          <a:srcRect l="15509" t="24652" r="16554" b="8738"/>
          <a:stretch/>
        </p:blipFill>
        <p:spPr>
          <a:xfrm>
            <a:off x="250900" y="365125"/>
            <a:ext cx="11361092" cy="6265736"/>
          </a:xfrm>
          <a:prstGeom prst="rect">
            <a:avLst/>
          </a:prstGeom>
        </p:spPr>
      </p:pic>
    </p:spTree>
    <p:extLst>
      <p:ext uri="{BB962C8B-B14F-4D97-AF65-F5344CB8AC3E}">
        <p14:creationId xmlns:p14="http://schemas.microsoft.com/office/powerpoint/2010/main" val="4005043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1186</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Calibri</vt:lpstr>
      <vt:lpstr>Calibri Light</vt:lpstr>
      <vt:lpstr>Helvetica Neue</vt:lpstr>
      <vt:lpstr>Times New Roman</vt:lpstr>
      <vt:lpstr>Office Theme</vt:lpstr>
      <vt:lpstr>Project: Feature Extraction and Price Prediction for Mobile Phones using Python </vt:lpstr>
      <vt:lpstr>Project Tasks </vt:lpstr>
      <vt:lpstr>Data Exploration</vt:lpstr>
      <vt:lpstr>Correlation Matrix</vt:lpstr>
      <vt:lpstr>Observations :- The heatmap above represents the correlation matrix among the numerical features of the smartphones in the dataset. Here are some key observations. </vt:lpstr>
      <vt:lpstr>Plotting a boxlplot for the 'Prize' column to check for outliers</vt:lpstr>
      <vt:lpstr>Some More Data Exploration By Visualization</vt:lpstr>
      <vt:lpstr>PowerPoint Presentation</vt:lpstr>
      <vt:lpstr>PowerPoint Presentation</vt:lpstr>
      <vt:lpstr>PowerPoint Presentation</vt:lpstr>
      <vt:lpstr>Observations :- Here are some more data exploration based on visualization. </vt:lpstr>
      <vt:lpstr>Data Preprocessing </vt:lpstr>
      <vt:lpstr>Feature Extraction </vt:lpstr>
      <vt:lpstr>Model Building and Evaluation</vt:lpstr>
      <vt:lpstr>Comparing metrics of different models</vt:lpstr>
      <vt:lpstr>Feature Importance Analysis</vt:lpstr>
      <vt:lpstr>Dashboard Creation Using Tableau</vt:lpstr>
      <vt:lpstr>Python Libraries Used</vt:lpstr>
      <vt:lpstr>Project 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Feature Extraction and Price Prediction for Mobile Phones using Python </dc:title>
  <dc:creator>Deepak Sharma</dc:creator>
  <cp:lastModifiedBy>Deepak Sharma</cp:lastModifiedBy>
  <cp:revision>37</cp:revision>
  <dcterms:created xsi:type="dcterms:W3CDTF">2024-01-02T14:43:40Z</dcterms:created>
  <dcterms:modified xsi:type="dcterms:W3CDTF">2024-01-03T07:29:17Z</dcterms:modified>
</cp:coreProperties>
</file>