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76" r:id="rId7"/>
    <p:sldId id="261" r:id="rId8"/>
    <p:sldId id="263" r:id="rId9"/>
    <p:sldId id="278" r:id="rId10"/>
    <p:sldId id="279" r:id="rId11"/>
    <p:sldId id="266" r:id="rId12"/>
    <p:sldId id="283" r:id="rId13"/>
    <p:sldId id="269" r:id="rId14"/>
    <p:sldId id="280" r:id="rId15"/>
    <p:sldId id="282" r:id="rId16"/>
    <p:sldId id="281"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289902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124718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068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406967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05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366794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527713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395379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88750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BE60D-1D78-48CA-9924-4DCA3FDDE6F4}"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117240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6BE60D-1D78-48CA-9924-4DCA3FDDE6F4}"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187297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6BE60D-1D78-48CA-9924-4DCA3FDDE6F4}"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2687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6BE60D-1D78-48CA-9924-4DCA3FDDE6F4}"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18170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BE60D-1D78-48CA-9924-4DCA3FDDE6F4}"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227482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6BE60D-1D78-48CA-9924-4DCA3FDDE6F4}"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257052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BE60D-1D78-48CA-9924-4DCA3FDDE6F4}"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E580E-6F9F-4C24-B2BC-69A1105CEB1C}" type="slidenum">
              <a:rPr lang="en-IN" smtClean="0"/>
              <a:t>‹#›</a:t>
            </a:fld>
            <a:endParaRPr lang="en-IN"/>
          </a:p>
        </p:txBody>
      </p:sp>
    </p:spTree>
    <p:extLst>
      <p:ext uri="{BB962C8B-B14F-4D97-AF65-F5344CB8AC3E}">
        <p14:creationId xmlns:p14="http://schemas.microsoft.com/office/powerpoint/2010/main" val="301277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6BE60D-1D78-48CA-9924-4DCA3FDDE6F4}" type="datetimeFigureOut">
              <a:rPr lang="en-IN" smtClean="0"/>
              <a:t>09-02-2024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1E580E-6F9F-4C24-B2BC-69A1105CEB1C}" type="slidenum">
              <a:rPr lang="en-IN" smtClean="0"/>
              <a:t>‹#›</a:t>
            </a:fld>
            <a:endParaRPr lang="en-IN"/>
          </a:p>
        </p:txBody>
      </p:sp>
    </p:spTree>
    <p:extLst>
      <p:ext uri="{BB962C8B-B14F-4D97-AF65-F5344CB8AC3E}">
        <p14:creationId xmlns:p14="http://schemas.microsoft.com/office/powerpoint/2010/main" val="20491128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n-time.com/rtos-32-docs/rtip-32/programming-manual/tcp-ip-networking/tcp/round-trip-time-rtt.htm" TargetMode="External"/><Relationship Id="rId2" Type="http://schemas.openxmlformats.org/officeDocument/2006/relationships/hyperlink" Target="https://www.saminiir.com/lets-code-tcp-ip-stack-5-tcp-retransmission/#tcp-retransmission" TargetMode="External"/><Relationship Id="rId1" Type="http://schemas.openxmlformats.org/officeDocument/2006/relationships/slideLayout" Target="../slideLayouts/slideLayout2.xml"/><Relationship Id="rId4" Type="http://schemas.openxmlformats.org/officeDocument/2006/relationships/hyperlink" Target="https://blog.thousandeyes.com/a-very-simple-model-for-tcp-throughput/#:~:text=A%20Simple%20Model%20for%20TCP%20Throughput&amp;text=Where%20WindowSize%20is%20the%20amount,%2Dto%2Dend%20network%20pat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DE8E-37BA-F9AD-522E-4957744E0492}"/>
              </a:ext>
            </a:extLst>
          </p:cNvPr>
          <p:cNvSpPr>
            <a:spLocks noGrp="1"/>
          </p:cNvSpPr>
          <p:nvPr>
            <p:ph type="ctrTitle"/>
          </p:nvPr>
        </p:nvSpPr>
        <p:spPr/>
        <p:txBody>
          <a:bodyPr/>
          <a:lstStyle/>
          <a:p>
            <a:r>
              <a:rPr lang="en-GB" sz="4000" b="1" dirty="0">
                <a:solidFill>
                  <a:schemeClr val="tx1"/>
                </a:solidFill>
                <a:effectLst/>
                <a:latin typeface="Arial" panose="020B0604020202020204" pitchFamily="34" charset="0"/>
                <a:ea typeface="Cambria" panose="02040503050406030204" pitchFamily="18" charset="0"/>
                <a:cs typeface="Arial" panose="020B0604020202020204" pitchFamily="34" charset="0"/>
              </a:rPr>
              <a:t>User Analytics in the Telecommunication Industry</a:t>
            </a:r>
            <a:br>
              <a:rPr lang="en-IN" sz="1800" kern="0" dirty="0">
                <a:solidFill>
                  <a:srgbClr val="000000"/>
                </a:solidFill>
                <a:effectLst/>
                <a:latin typeface="Arial" panose="020B0604020202020204" pitchFamily="34" charset="0"/>
                <a:ea typeface="Times New Roman" panose="02020603050405020304" pitchFamily="18" charset="0"/>
              </a:rPr>
            </a:br>
            <a:br>
              <a:rPr lang="en-IN" sz="1800" kern="0" dirty="0">
                <a:solidFill>
                  <a:srgbClr val="000000"/>
                </a:solidFill>
                <a:effectLst/>
                <a:latin typeface="Arial" panose="020B0604020202020204" pitchFamily="34"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8BD7106-5804-84DC-ACB7-24CFAC0EA538}"/>
              </a:ext>
            </a:extLst>
          </p:cNvPr>
          <p:cNvSpPr>
            <a:spLocks noGrp="1"/>
          </p:cNvSpPr>
          <p:nvPr>
            <p:ph type="subTitle" idx="1"/>
          </p:nvPr>
        </p:nvSpPr>
        <p:spPr/>
        <p:txBody>
          <a:bodyPr>
            <a:normAutofit fontScale="92500" lnSpcReduction="20000"/>
          </a:bodyPr>
          <a:lstStyle/>
          <a:p>
            <a:r>
              <a:rPr lang="en-IN" sz="2600" kern="0" dirty="0">
                <a:solidFill>
                  <a:srgbClr val="000000"/>
                </a:solidFill>
                <a:effectLst/>
                <a:latin typeface="Arial" panose="020B0604020202020204" pitchFamily="34" charset="0"/>
                <a:ea typeface="Times New Roman" panose="02020603050405020304" pitchFamily="18" charset="0"/>
              </a:rPr>
              <a:t>Insights on Customers, Engagement, Experience and Satisfaction</a:t>
            </a:r>
          </a:p>
          <a:p>
            <a:r>
              <a:rPr lang="en-IN" sz="1900" kern="0" dirty="0">
                <a:solidFill>
                  <a:srgbClr val="000000"/>
                </a:solidFill>
                <a:effectLst/>
                <a:latin typeface="Arial" panose="020B0604020202020204" pitchFamily="34" charset="0"/>
                <a:ea typeface="Times New Roman" panose="02020603050405020304" pitchFamily="18" charset="0"/>
              </a:rPr>
              <a:t>Presented by: Deepak Sharma</a:t>
            </a:r>
            <a:endParaRPr lang="en-IN" sz="1900" dirty="0"/>
          </a:p>
        </p:txBody>
      </p:sp>
    </p:spTree>
    <p:extLst>
      <p:ext uri="{BB962C8B-B14F-4D97-AF65-F5344CB8AC3E}">
        <p14:creationId xmlns:p14="http://schemas.microsoft.com/office/powerpoint/2010/main" val="19924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AF23-3921-472C-CFEB-36180FA20D8C}"/>
              </a:ext>
            </a:extLst>
          </p:cNvPr>
          <p:cNvSpPr>
            <a:spLocks noGrp="1"/>
          </p:cNvSpPr>
          <p:nvPr>
            <p:ph type="title"/>
          </p:nvPr>
        </p:nvSpPr>
        <p:spPr>
          <a:xfrm>
            <a:off x="677334" y="386427"/>
            <a:ext cx="8596668" cy="1320800"/>
          </a:xfrm>
        </p:spPr>
        <p:txBody>
          <a:bodyPr>
            <a:normAutofit/>
          </a:bodyPr>
          <a:lstStyle/>
          <a:p>
            <a:r>
              <a:rPr lang="en-IN" sz="2800" b="1" dirty="0">
                <a:solidFill>
                  <a:schemeClr val="tx1"/>
                </a:solidFill>
                <a:latin typeface="Arial" panose="020B0604020202020204" pitchFamily="34" charset="0"/>
                <a:cs typeface="Arial" panose="020B0604020202020204" pitchFamily="34" charset="0"/>
              </a:rPr>
              <a:t>Task 3</a:t>
            </a:r>
            <a:br>
              <a:rPr lang="en-IN" sz="2800" b="1" dirty="0">
                <a:solidFill>
                  <a:schemeClr val="tx1"/>
                </a:solidFill>
                <a:latin typeface="Arial" panose="020B0604020202020204" pitchFamily="34" charset="0"/>
                <a:cs typeface="Arial" panose="020B0604020202020204" pitchFamily="34" charset="0"/>
              </a:rPr>
            </a:br>
            <a:r>
              <a:rPr lang="en-GB" sz="2400" dirty="0">
                <a:solidFill>
                  <a:schemeClr val="tx1"/>
                </a:solidFill>
                <a:effectLst/>
                <a:latin typeface="Arial" panose="020B0604020202020204" pitchFamily="34" charset="0"/>
                <a:ea typeface="Arial" panose="020B0604020202020204" pitchFamily="34" charset="0"/>
              </a:rPr>
              <a:t>Experience Analytics</a:t>
            </a:r>
            <a:endParaRPr lang="en-IN"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A65052-D769-3C0C-489D-84A266246341}"/>
              </a:ext>
            </a:extLst>
          </p:cNvPr>
          <p:cNvSpPr>
            <a:spLocks noGrp="1"/>
          </p:cNvSpPr>
          <p:nvPr>
            <p:ph idx="1"/>
          </p:nvPr>
        </p:nvSpPr>
        <p:spPr>
          <a:xfrm>
            <a:off x="677334" y="1802660"/>
            <a:ext cx="8596668" cy="3880773"/>
          </a:xfrm>
        </p:spPr>
        <p:txBody>
          <a:bodyPr/>
          <a:lstStyle/>
          <a:p>
            <a:r>
              <a:rPr lang="en-GB" dirty="0">
                <a:latin typeface="Arial" panose="020B0604020202020204" pitchFamily="34" charset="0"/>
                <a:ea typeface="Arial" panose="020B0604020202020204" pitchFamily="34" charset="0"/>
              </a:rPr>
              <a:t>F</a:t>
            </a:r>
            <a:r>
              <a:rPr lang="en-GB" sz="1800" dirty="0">
                <a:effectLst/>
                <a:latin typeface="Arial" panose="020B0604020202020204" pitchFamily="34" charset="0"/>
                <a:ea typeface="Arial" panose="020B0604020202020204" pitchFamily="34" charset="0"/>
              </a:rPr>
              <a:t>ocused on network parameters like </a:t>
            </a:r>
            <a:r>
              <a:rPr lang="en-GB" sz="1800" dirty="0">
                <a:solidFill>
                  <a:schemeClr val="tx1"/>
                </a:solidFill>
                <a:effectLst/>
                <a:latin typeface="Arial" panose="020B0604020202020204" pitchFamily="34" charset="0"/>
                <a:ea typeface="Arial" panose="020B0604020202020204" pitchFamily="34" charset="0"/>
                <a:hlinkClick r:id="rId2">
                  <a:extLst>
                    <a:ext uri="{A12FA001-AC4F-418D-AE19-62706E023703}">
                      <ahyp:hlinkClr xmlns:ahyp="http://schemas.microsoft.com/office/drawing/2018/hyperlinkcolor" val="tx"/>
                    </a:ext>
                  </a:extLst>
                </a:hlinkClick>
              </a:rPr>
              <a:t>TCP retransmission</a:t>
            </a:r>
            <a:r>
              <a:rPr lang="en-GB" sz="1800" dirty="0">
                <a:solidFill>
                  <a:schemeClr val="tx1"/>
                </a:solidFill>
                <a:effectLst/>
                <a:latin typeface="Arial" panose="020B0604020202020204" pitchFamily="34" charset="0"/>
                <a:ea typeface="Arial" panose="020B0604020202020204" pitchFamily="34" charset="0"/>
              </a:rPr>
              <a:t>, </a:t>
            </a:r>
            <a:r>
              <a:rPr lang="en-GB" sz="1800" dirty="0">
                <a:solidFill>
                  <a:schemeClr val="tx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Round Trip Time (RTT)</a:t>
            </a:r>
            <a:r>
              <a:rPr lang="en-GB" sz="1800" dirty="0">
                <a:solidFill>
                  <a:schemeClr val="tx1"/>
                </a:solidFill>
                <a:effectLst/>
                <a:latin typeface="Arial" panose="020B0604020202020204" pitchFamily="34" charset="0"/>
                <a:ea typeface="Arial" panose="020B0604020202020204" pitchFamily="34" charset="0"/>
              </a:rPr>
              <a:t>, </a:t>
            </a:r>
            <a:r>
              <a:rPr lang="en-GB" sz="1800" dirty="0">
                <a:solidFill>
                  <a:schemeClr val="tx1"/>
                </a:solidFill>
                <a:effectLst/>
                <a:latin typeface="Arial" panose="020B0604020202020204" pitchFamily="34" charset="0"/>
                <a:ea typeface="Arial" panose="020B0604020202020204" pitchFamily="34" charset="0"/>
                <a:hlinkClick r:id="rId4">
                  <a:extLst>
                    <a:ext uri="{A12FA001-AC4F-418D-AE19-62706E023703}">
                      <ahyp:hlinkClr xmlns:ahyp="http://schemas.microsoft.com/office/drawing/2018/hyperlinkcolor" val="tx"/>
                    </a:ext>
                  </a:extLst>
                </a:hlinkClick>
              </a:rPr>
              <a:t>Throughput</a:t>
            </a:r>
            <a:r>
              <a:rPr lang="en-GB" sz="1800" dirty="0">
                <a:effectLst/>
                <a:latin typeface="Arial" panose="020B0604020202020204" pitchFamily="34" charset="0"/>
                <a:ea typeface="Arial" panose="020B0604020202020204" pitchFamily="34" charset="0"/>
              </a:rPr>
              <a:t>, and the customers’ device characteristics like the handset type to conduct a deep user experience analysis.</a:t>
            </a:r>
          </a:p>
          <a:p>
            <a:endParaRPr lang="en-IN" dirty="0"/>
          </a:p>
        </p:txBody>
      </p:sp>
    </p:spTree>
    <p:extLst>
      <p:ext uri="{BB962C8B-B14F-4D97-AF65-F5344CB8AC3E}">
        <p14:creationId xmlns:p14="http://schemas.microsoft.com/office/powerpoint/2010/main" val="96338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7935-661D-8A89-EFE3-E86A6736B5EC}"/>
              </a:ext>
            </a:extLst>
          </p:cNvPr>
          <p:cNvSpPr>
            <a:spLocks noGrp="1"/>
          </p:cNvSpPr>
          <p:nvPr>
            <p:ph type="title"/>
          </p:nvPr>
        </p:nvSpPr>
        <p:spPr>
          <a:xfrm>
            <a:off x="677334" y="458682"/>
            <a:ext cx="8596668" cy="1320800"/>
          </a:xfrm>
        </p:spPr>
        <p:txBody>
          <a:bodyPr>
            <a:normAutofit/>
          </a:bodyPr>
          <a:lstStyle/>
          <a:p>
            <a:r>
              <a:rPr lang="en-US" sz="2700" b="0" i="0" dirty="0">
                <a:solidFill>
                  <a:srgbClr val="000000"/>
                </a:solidFill>
                <a:effectLst/>
                <a:latin typeface="Arial" panose="020B0604020202020204" pitchFamily="34" charset="0"/>
                <a:cs typeface="Arial" panose="020B0604020202020204" pitchFamily="34" charset="0"/>
              </a:rPr>
              <a:t>Experience and Satisfaction Analysis Summary of Key Findings</a:t>
            </a:r>
            <a:endParaRPr lang="en-IN" sz="27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A0FE56-9315-B863-0819-08639F7D4474}"/>
              </a:ext>
            </a:extLst>
          </p:cNvPr>
          <p:cNvSpPr>
            <a:spLocks noGrp="1"/>
          </p:cNvSpPr>
          <p:nvPr>
            <p:ph idx="1"/>
          </p:nvPr>
        </p:nvSpPr>
        <p:spPr>
          <a:xfrm>
            <a:off x="677334" y="2160589"/>
            <a:ext cx="8596668" cy="4506541"/>
          </a:xfrm>
        </p:spPr>
        <p:txBody>
          <a:bodyPr/>
          <a:lstStyle/>
          <a:p>
            <a:r>
              <a:rPr lang="en-US" b="0" i="0" dirty="0">
                <a:solidFill>
                  <a:srgbClr val="000000"/>
                </a:solidFill>
                <a:effectLst/>
                <a:latin typeface="Helvetica Neue"/>
              </a:rPr>
              <a:t>High satisfaction levels across various segments. </a:t>
            </a:r>
          </a:p>
          <a:p>
            <a:r>
              <a:rPr lang="en-US" b="0" i="0" dirty="0">
                <a:solidFill>
                  <a:srgbClr val="000000"/>
                </a:solidFill>
                <a:effectLst/>
                <a:latin typeface="Helvetica Neue"/>
              </a:rPr>
              <a:t>Product quality, customer service responsiveness as primary drivers. </a:t>
            </a:r>
          </a:p>
          <a:p>
            <a:r>
              <a:rPr lang="en-US" b="0" i="0" dirty="0">
                <a:solidFill>
                  <a:srgbClr val="000000"/>
                </a:solidFill>
                <a:effectLst/>
                <a:latin typeface="Helvetica Neue"/>
              </a:rPr>
              <a:t>Identified areas for improvement in customer service and user interface.</a:t>
            </a:r>
          </a:p>
          <a:p>
            <a:r>
              <a:rPr lang="en-US" b="0" i="0" dirty="0">
                <a:solidFill>
                  <a:srgbClr val="000000"/>
                </a:solidFill>
                <a:effectLst/>
                <a:latin typeface="Helvetica Neue"/>
              </a:rPr>
              <a:t>Distribution of customer satisfaction scores. </a:t>
            </a:r>
          </a:p>
          <a:p>
            <a:r>
              <a:rPr lang="en-US" b="0" i="0" dirty="0">
                <a:solidFill>
                  <a:srgbClr val="000000"/>
                </a:solidFill>
                <a:effectLst/>
                <a:latin typeface="Helvetica Neue"/>
              </a:rPr>
              <a:t>Correlation between satisfaction levels and repeat purchase behavior.</a:t>
            </a:r>
          </a:p>
          <a:p>
            <a:r>
              <a:rPr lang="en-US" b="0" i="0" dirty="0">
                <a:solidFill>
                  <a:srgbClr val="000000"/>
                </a:solidFill>
                <a:effectLst/>
                <a:latin typeface="Arial" panose="020B0604020202020204" pitchFamily="34" charset="0"/>
                <a:cs typeface="Arial" panose="020B0604020202020204" pitchFamily="34" charset="0"/>
              </a:rPr>
              <a:t>Factors driving customer satisfaction. </a:t>
            </a:r>
          </a:p>
          <a:p>
            <a:r>
              <a:rPr lang="en-US" b="0" i="0" dirty="0">
                <a:solidFill>
                  <a:srgbClr val="000000"/>
                </a:solidFill>
                <a:effectLst/>
                <a:latin typeface="Arial" panose="020B0604020202020204" pitchFamily="34" charset="0"/>
                <a:cs typeface="Arial" panose="020B0604020202020204" pitchFamily="34" charset="0"/>
              </a:rPr>
              <a:t>Feedback analysis highlighting strengths and areas for improvement.</a:t>
            </a:r>
          </a:p>
          <a:p>
            <a:r>
              <a:rPr lang="en-US" b="0" i="0" dirty="0">
                <a:solidFill>
                  <a:srgbClr val="000000"/>
                </a:solidFill>
                <a:effectLst/>
                <a:latin typeface="Helvetica Neue"/>
              </a:rPr>
              <a:t>Task 3's insights reveal a strong link between customer satisfaction and company growth potential. High satisfaction levels contribute to loyalty and retention, suggesting that efforts to maintain and improve satisfaction are likely to have a positive impact on the company's future growth.</a:t>
            </a:r>
            <a:endParaRPr lang="en-IN" dirty="0"/>
          </a:p>
          <a:p>
            <a:pPr marL="0" indent="0">
              <a:buNone/>
            </a:pPr>
            <a:endParaRPr lang="en-IN" dirty="0">
              <a:latin typeface="Arial" panose="020B0604020202020204" pitchFamily="34" charset="0"/>
              <a:cs typeface="Arial" panose="020B0604020202020204" pitchFamily="34" charset="0"/>
            </a:endParaRPr>
          </a:p>
          <a:p>
            <a:endParaRPr lang="en-US" b="0" i="0" dirty="0">
              <a:solidFill>
                <a:srgbClr val="000000"/>
              </a:solidFill>
              <a:effectLst/>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343541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F9D0-5EF3-4B3D-372F-460B2BC36084}"/>
              </a:ext>
            </a:extLst>
          </p:cNvPr>
          <p:cNvSpPr>
            <a:spLocks noGrp="1"/>
          </p:cNvSpPr>
          <p:nvPr>
            <p:ph type="title"/>
          </p:nvPr>
        </p:nvSpPr>
        <p:spPr/>
        <p:txBody>
          <a:bodyPr>
            <a:normAutofit fontScale="90000"/>
          </a:bodyPr>
          <a:lstStyle/>
          <a:p>
            <a:pPr>
              <a:lnSpc>
                <a:spcPct val="115000"/>
              </a:lnSpc>
              <a:spcBef>
                <a:spcPts val="1800"/>
              </a:spcBef>
              <a:spcAft>
                <a:spcPts val="600"/>
              </a:spcAft>
            </a:pPr>
            <a:r>
              <a:rPr lang="en-GB" sz="3100" b="1" dirty="0">
                <a:solidFill>
                  <a:schemeClr val="tx1"/>
                </a:solidFill>
                <a:effectLst/>
                <a:latin typeface="Arial" panose="020B0604020202020204" pitchFamily="34" charset="0"/>
                <a:ea typeface="Arial" panose="020B0604020202020204" pitchFamily="34" charset="0"/>
              </a:rPr>
              <a:t>Task 4 </a:t>
            </a:r>
            <a:br>
              <a:rPr lang="en-IN" sz="3100" b="1" dirty="0">
                <a:solidFill>
                  <a:schemeClr val="tx1"/>
                </a:solidFill>
                <a:effectLst/>
                <a:latin typeface="Arial" panose="020B0604020202020204" pitchFamily="34" charset="0"/>
                <a:ea typeface="Arial" panose="020B0604020202020204" pitchFamily="34" charset="0"/>
              </a:rPr>
            </a:br>
            <a:r>
              <a:rPr lang="en-GB" sz="2700" dirty="0">
                <a:solidFill>
                  <a:schemeClr val="tx1"/>
                </a:solidFill>
                <a:effectLst/>
                <a:latin typeface="Arial" panose="020B0604020202020204" pitchFamily="34" charset="0"/>
                <a:ea typeface="Arial" panose="020B0604020202020204" pitchFamily="34" charset="0"/>
              </a:rPr>
              <a:t>Satisfaction Analysis</a:t>
            </a:r>
            <a:br>
              <a:rPr lang="en-IN" sz="1800" b="1" dirty="0">
                <a:effectLst/>
                <a:latin typeface="Arial" panose="020B0604020202020204" pitchFamily="34" charset="0"/>
                <a:ea typeface="Arial" panose="020B0604020202020204" pitchFamily="34" charset="0"/>
              </a:rPr>
            </a:b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44AC8E7-81AA-6DB4-3E25-5F2321567DFF}"/>
              </a:ext>
            </a:extLst>
          </p:cNvPr>
          <p:cNvSpPr>
            <a:spLocks noGrp="1"/>
          </p:cNvSpPr>
          <p:nvPr>
            <p:ph idx="1"/>
          </p:nvPr>
        </p:nvSpPr>
        <p:spPr/>
        <p:txBody>
          <a:bodyPr/>
          <a:lstStyle/>
          <a:p>
            <a:pPr algn="just">
              <a:lnSpc>
                <a:spcPct val="115000"/>
              </a:lnSpc>
            </a:pPr>
            <a:r>
              <a:rPr lang="en-GB" sz="1800" dirty="0">
                <a:effectLst/>
                <a:latin typeface="Arial" panose="020B0604020202020204" pitchFamily="34" charset="0"/>
                <a:ea typeface="Arial" panose="020B0604020202020204" pitchFamily="34" charset="0"/>
              </a:rPr>
              <a:t>Assumed that the satisfaction of a user is dependent on user engagement and experience, Hence I have analysed customer satisfaction in depth in this section by finding the engagement score and the experience score. Built a regression model to predict the satisfaction score of a customer. Run a k-means (k=2) on the engagement &amp; the experience score and aggregated the average satisfaction &amp; experience score per cluster. </a:t>
            </a:r>
          </a:p>
          <a:p>
            <a:pPr algn="just">
              <a:lnSpc>
                <a:spcPct val="115000"/>
              </a:lnSpc>
            </a:pPr>
            <a:r>
              <a:rPr lang="en-GB" dirty="0">
                <a:latin typeface="Arial" panose="020B0604020202020204" pitchFamily="34" charset="0"/>
                <a:ea typeface="Arial" panose="020B0604020202020204" pitchFamily="34" charset="0"/>
              </a:rPr>
              <a:t>Created a dynamic dashboard using </a:t>
            </a:r>
            <a:r>
              <a:rPr lang="en-GB" dirty="0" err="1">
                <a:latin typeface="Arial" panose="020B0604020202020204" pitchFamily="34" charset="0"/>
                <a:ea typeface="Arial" panose="020B0604020202020204" pitchFamily="34" charset="0"/>
              </a:rPr>
              <a:t>Streamlit</a:t>
            </a:r>
            <a:r>
              <a:rPr lang="en-GB" dirty="0">
                <a:latin typeface="Arial" panose="020B0604020202020204" pitchFamily="34" charset="0"/>
                <a:ea typeface="Arial" panose="020B0604020202020204" pitchFamily="34" charset="0"/>
              </a:rPr>
              <a:t> with 4 important charts.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5455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E81F-C6AB-D578-D4FD-5852BA7152EB}"/>
              </a:ext>
            </a:extLst>
          </p:cNvPr>
          <p:cNvSpPr>
            <a:spLocks noGrp="1"/>
          </p:cNvSpPr>
          <p:nvPr>
            <p:ph type="title"/>
          </p:nvPr>
        </p:nvSpPr>
        <p:spPr/>
        <p:txBody>
          <a:bodyPr/>
          <a:lstStyle/>
          <a:p>
            <a:r>
              <a:rPr lang="en-US" sz="2800" b="1" i="0" dirty="0">
                <a:solidFill>
                  <a:srgbClr val="000000"/>
                </a:solidFill>
                <a:effectLst/>
                <a:latin typeface="Arial" panose="020B0604020202020204" pitchFamily="34" charset="0"/>
                <a:cs typeface="Arial" panose="020B0604020202020204" pitchFamily="34" charset="0"/>
              </a:rPr>
              <a:t>General Insights from Task 4 </a:t>
            </a:r>
            <a:br>
              <a:rPr lang="en-US" b="0" i="0" dirty="0">
                <a:solidFill>
                  <a:srgbClr val="000000"/>
                </a:solidFill>
                <a:effectLst/>
                <a:latin typeface="Helvetica Neue"/>
              </a:rPr>
            </a:br>
            <a:endParaRPr lang="en-IN" sz="2400" dirty="0"/>
          </a:p>
        </p:txBody>
      </p:sp>
      <p:sp>
        <p:nvSpPr>
          <p:cNvPr id="3" name="Content Placeholder 2">
            <a:extLst>
              <a:ext uri="{FF2B5EF4-FFF2-40B4-BE49-F238E27FC236}">
                <a16:creationId xmlns:a16="http://schemas.microsoft.com/office/drawing/2014/main" id="{704FEF40-E67C-686A-E87F-74145E752915}"/>
              </a:ext>
            </a:extLst>
          </p:cNvPr>
          <p:cNvSpPr>
            <a:spLocks noGrp="1"/>
          </p:cNvSpPr>
          <p:nvPr>
            <p:ph idx="1"/>
          </p:nvPr>
        </p:nvSpPr>
        <p:spPr>
          <a:xfrm>
            <a:off x="677334" y="1574663"/>
            <a:ext cx="8596668" cy="3880773"/>
          </a:xfrm>
        </p:spPr>
        <p:txBody>
          <a:bodyPr/>
          <a:lstStyle/>
          <a:p>
            <a:pPr algn="l"/>
            <a:r>
              <a:rPr lang="en-US" b="0" i="0" dirty="0">
                <a:solidFill>
                  <a:srgbClr val="000000"/>
                </a:solidFill>
                <a:effectLst/>
                <a:latin typeface="Helvetica Neue"/>
              </a:rPr>
              <a:t>The regression model has been successfully trained and evaluated, yielding the following performance metrics on the test set:</a:t>
            </a:r>
          </a:p>
          <a:p>
            <a:pPr algn="l"/>
            <a:r>
              <a:rPr lang="en-US" b="0" i="0" dirty="0">
                <a:solidFill>
                  <a:srgbClr val="000000"/>
                </a:solidFill>
                <a:effectLst/>
                <a:latin typeface="Helvetica Neue"/>
              </a:rPr>
              <a:t>Mean Squared Error (MSE): 3297285384356284.5</a:t>
            </a:r>
          </a:p>
          <a:p>
            <a:pPr algn="l"/>
            <a:r>
              <a:rPr lang="en-US" b="0" i="0" dirty="0">
                <a:solidFill>
                  <a:srgbClr val="000000"/>
                </a:solidFill>
                <a:effectLst/>
                <a:latin typeface="Helvetica Neue"/>
              </a:rPr>
              <a:t>Mean Absolute Error (MAE): 40041787.18114303</a:t>
            </a:r>
          </a:p>
          <a:p>
            <a:pPr algn="l"/>
            <a:r>
              <a:rPr lang="en-US" b="0" i="0" dirty="0">
                <a:solidFill>
                  <a:srgbClr val="000000"/>
                </a:solidFill>
                <a:effectLst/>
                <a:latin typeface="Helvetica Neue"/>
              </a:rPr>
              <a:t>R-squared (R²): 0.993089</a:t>
            </a:r>
          </a:p>
          <a:p>
            <a:pPr algn="l"/>
            <a:r>
              <a:rPr lang="en-US" b="0" i="0" dirty="0">
                <a:solidFill>
                  <a:srgbClr val="000000"/>
                </a:solidFill>
                <a:effectLst/>
                <a:latin typeface="Helvetica Neue"/>
              </a:rPr>
              <a:t>These results indicate that the </a:t>
            </a:r>
            <a:r>
              <a:rPr lang="en-US" b="0" i="0" dirty="0" err="1">
                <a:solidFill>
                  <a:srgbClr val="000000"/>
                </a:solidFill>
                <a:effectLst/>
                <a:latin typeface="Helvetica Neue"/>
              </a:rPr>
              <a:t>RandomForestRegressor</a:t>
            </a:r>
            <a:r>
              <a:rPr lang="en-US" b="0" i="0" dirty="0">
                <a:solidFill>
                  <a:srgbClr val="000000"/>
                </a:solidFill>
                <a:effectLst/>
                <a:latin typeface="Helvetica Neue"/>
              </a:rPr>
              <a:t> model performs very well in predicting the satisfaction score of a customer, with an R² score very close to 1, suggesting that the model explains a high proportion of the variance in the satisfaction scores.</a:t>
            </a:r>
          </a:p>
          <a:p>
            <a:r>
              <a:rPr lang="en-US" b="0" i="0" dirty="0">
                <a:solidFill>
                  <a:srgbClr val="000000"/>
                </a:solidFill>
                <a:effectLst/>
                <a:latin typeface="Helvetica Neue"/>
              </a:rPr>
              <a:t>Detailed analysis of customer feedback themes. </a:t>
            </a:r>
          </a:p>
          <a:p>
            <a:r>
              <a:rPr lang="en-US" b="0" i="0" dirty="0">
                <a:solidFill>
                  <a:srgbClr val="000000"/>
                </a:solidFill>
                <a:effectLst/>
                <a:latin typeface="Helvetica Neue"/>
              </a:rPr>
              <a:t>Trends in satisfaction and their impact on business metrics.</a:t>
            </a:r>
          </a:p>
          <a:p>
            <a:pPr marL="0" indent="0">
              <a:buNone/>
            </a:pPr>
            <a:endParaRPr lang="en-IN" dirty="0"/>
          </a:p>
        </p:txBody>
      </p:sp>
    </p:spTree>
    <p:extLst>
      <p:ext uri="{BB962C8B-B14F-4D97-AF65-F5344CB8AC3E}">
        <p14:creationId xmlns:p14="http://schemas.microsoft.com/office/powerpoint/2010/main" val="185524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677D-1CD3-5D10-DC89-A4629A1A419A}"/>
              </a:ext>
            </a:extLst>
          </p:cNvPr>
          <p:cNvSpPr>
            <a:spLocks noGrp="1"/>
          </p:cNvSpPr>
          <p:nvPr>
            <p:ph type="title"/>
          </p:nvPr>
        </p:nvSpPr>
        <p:spPr>
          <a:xfrm>
            <a:off x="677334" y="201227"/>
            <a:ext cx="8596668" cy="1320800"/>
          </a:xfrm>
        </p:spPr>
        <p:txBody>
          <a:bodyPr>
            <a:normAutofit/>
          </a:bodyPr>
          <a:lstStyle/>
          <a:p>
            <a:r>
              <a:rPr lang="en-IN" sz="2800" b="1" dirty="0">
                <a:solidFill>
                  <a:schemeClr val="tx1"/>
                </a:solidFill>
                <a:latin typeface="Arial" panose="020B0604020202020204" pitchFamily="34" charset="0"/>
                <a:cs typeface="Arial" panose="020B0604020202020204" pitchFamily="34" charset="0"/>
              </a:rPr>
              <a:t>Dynamic Dashboard using </a:t>
            </a:r>
            <a:r>
              <a:rPr lang="en-IN" sz="2800" b="1" dirty="0" err="1">
                <a:solidFill>
                  <a:schemeClr val="tx1"/>
                </a:solidFill>
                <a:latin typeface="Arial" panose="020B0604020202020204" pitchFamily="34" charset="0"/>
                <a:cs typeface="Arial" panose="020B0604020202020204" pitchFamily="34" charset="0"/>
              </a:rPr>
              <a:t>Streamlit</a:t>
            </a:r>
            <a:br>
              <a:rPr lang="en-IN" sz="2800" b="1" dirty="0">
                <a:solidFill>
                  <a:schemeClr val="tx1"/>
                </a:solidFill>
                <a:latin typeface="Arial" panose="020B0604020202020204" pitchFamily="34" charset="0"/>
                <a:cs typeface="Arial" panose="020B0604020202020204" pitchFamily="34" charset="0"/>
              </a:rPr>
            </a:br>
            <a:endParaRPr lang="en-IN" sz="2800" b="1" dirty="0">
              <a:solidFill>
                <a:schemeClr val="tx1"/>
              </a:solidFill>
              <a:latin typeface="Arial" panose="020B0604020202020204" pitchFamily="34" charset="0"/>
              <a:cs typeface="Arial" panose="020B0604020202020204" pitchFamily="34" charset="0"/>
            </a:endParaRPr>
          </a:p>
        </p:txBody>
      </p:sp>
      <p:pic>
        <p:nvPicPr>
          <p:cNvPr id="13" name="Content Placeholder 12">
            <a:extLst>
              <a:ext uri="{FF2B5EF4-FFF2-40B4-BE49-F238E27FC236}">
                <a16:creationId xmlns:a16="http://schemas.microsoft.com/office/drawing/2014/main" id="{B9188CE9-4E9A-6557-EB3A-2A5AB78351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9091"/>
            <a:ext cx="3630968" cy="6138909"/>
          </a:xfrm>
        </p:spPr>
      </p:pic>
      <p:pic>
        <p:nvPicPr>
          <p:cNvPr id="15" name="Picture 14">
            <a:extLst>
              <a:ext uri="{FF2B5EF4-FFF2-40B4-BE49-F238E27FC236}">
                <a16:creationId xmlns:a16="http://schemas.microsoft.com/office/drawing/2014/main" id="{2F10621D-8A7F-0EB3-B0A0-987A36D9374B}"/>
              </a:ext>
            </a:extLst>
          </p:cNvPr>
          <p:cNvPicPr>
            <a:picLocks noChangeAspect="1"/>
          </p:cNvPicPr>
          <p:nvPr/>
        </p:nvPicPr>
        <p:blipFill>
          <a:blip r:embed="rId3"/>
          <a:stretch>
            <a:fillRect/>
          </a:stretch>
        </p:blipFill>
        <p:spPr>
          <a:xfrm>
            <a:off x="3804914" y="719090"/>
            <a:ext cx="8387086" cy="6138909"/>
          </a:xfrm>
          <a:prstGeom prst="rect">
            <a:avLst/>
          </a:prstGeom>
        </p:spPr>
      </p:pic>
    </p:spTree>
    <p:extLst>
      <p:ext uri="{BB962C8B-B14F-4D97-AF65-F5344CB8AC3E}">
        <p14:creationId xmlns:p14="http://schemas.microsoft.com/office/powerpoint/2010/main" val="259486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6DD8-2E0F-4A7B-F4D4-5CD142C5F78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C7D4423-901C-30C4-9053-76264E0969D1}"/>
              </a:ext>
            </a:extLst>
          </p:cNvPr>
          <p:cNvPicPr>
            <a:picLocks noGrp="1" noChangeAspect="1"/>
          </p:cNvPicPr>
          <p:nvPr>
            <p:ph idx="1"/>
          </p:nvPr>
        </p:nvPicPr>
        <p:blipFill>
          <a:blip r:embed="rId2"/>
          <a:stretch>
            <a:fillRect/>
          </a:stretch>
        </p:blipFill>
        <p:spPr>
          <a:xfrm>
            <a:off x="0" y="0"/>
            <a:ext cx="6029542" cy="3514708"/>
          </a:xfrm>
        </p:spPr>
      </p:pic>
      <p:pic>
        <p:nvPicPr>
          <p:cNvPr id="9" name="Picture 8">
            <a:extLst>
              <a:ext uri="{FF2B5EF4-FFF2-40B4-BE49-F238E27FC236}">
                <a16:creationId xmlns:a16="http://schemas.microsoft.com/office/drawing/2014/main" id="{7A101010-43A5-3A1E-AEC7-BF6D9164C920}"/>
              </a:ext>
            </a:extLst>
          </p:cNvPr>
          <p:cNvPicPr>
            <a:picLocks noChangeAspect="1"/>
          </p:cNvPicPr>
          <p:nvPr/>
        </p:nvPicPr>
        <p:blipFill>
          <a:blip r:embed="rId3"/>
          <a:stretch>
            <a:fillRect/>
          </a:stretch>
        </p:blipFill>
        <p:spPr>
          <a:xfrm>
            <a:off x="0" y="3429000"/>
            <a:ext cx="6029542" cy="3429000"/>
          </a:xfrm>
          <a:prstGeom prst="rect">
            <a:avLst/>
          </a:prstGeom>
        </p:spPr>
      </p:pic>
      <p:pic>
        <p:nvPicPr>
          <p:cNvPr id="11" name="Picture 10">
            <a:extLst>
              <a:ext uri="{FF2B5EF4-FFF2-40B4-BE49-F238E27FC236}">
                <a16:creationId xmlns:a16="http://schemas.microsoft.com/office/drawing/2014/main" id="{B7B5D218-597B-4E94-958F-CBA41B1BFF63}"/>
              </a:ext>
            </a:extLst>
          </p:cNvPr>
          <p:cNvPicPr>
            <a:picLocks noChangeAspect="1"/>
          </p:cNvPicPr>
          <p:nvPr/>
        </p:nvPicPr>
        <p:blipFill>
          <a:blip r:embed="rId4"/>
          <a:stretch>
            <a:fillRect/>
          </a:stretch>
        </p:blipFill>
        <p:spPr>
          <a:xfrm>
            <a:off x="6162458" y="3429000"/>
            <a:ext cx="6029542" cy="3429000"/>
          </a:xfrm>
          <a:prstGeom prst="rect">
            <a:avLst/>
          </a:prstGeom>
        </p:spPr>
      </p:pic>
      <p:pic>
        <p:nvPicPr>
          <p:cNvPr id="13" name="Picture 12">
            <a:extLst>
              <a:ext uri="{FF2B5EF4-FFF2-40B4-BE49-F238E27FC236}">
                <a16:creationId xmlns:a16="http://schemas.microsoft.com/office/drawing/2014/main" id="{9E61139E-AB4D-1137-EAB2-3D6462528063}"/>
              </a:ext>
            </a:extLst>
          </p:cNvPr>
          <p:cNvPicPr>
            <a:picLocks noChangeAspect="1"/>
          </p:cNvPicPr>
          <p:nvPr/>
        </p:nvPicPr>
        <p:blipFill>
          <a:blip r:embed="rId5"/>
          <a:stretch>
            <a:fillRect/>
          </a:stretch>
        </p:blipFill>
        <p:spPr>
          <a:xfrm>
            <a:off x="6162458" y="0"/>
            <a:ext cx="6029542" cy="3429001"/>
          </a:xfrm>
          <a:prstGeom prst="rect">
            <a:avLst/>
          </a:prstGeom>
        </p:spPr>
      </p:pic>
    </p:spTree>
    <p:extLst>
      <p:ext uri="{BB962C8B-B14F-4D97-AF65-F5344CB8AC3E}">
        <p14:creationId xmlns:p14="http://schemas.microsoft.com/office/powerpoint/2010/main" val="97707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C1D8-743B-C9D1-3AE2-16369DFE82C1}"/>
              </a:ext>
            </a:extLst>
          </p:cNvPr>
          <p:cNvSpPr>
            <a:spLocks noGrp="1"/>
          </p:cNvSpPr>
          <p:nvPr>
            <p:ph type="title"/>
          </p:nvPr>
        </p:nvSpPr>
        <p:spPr/>
        <p:txBody>
          <a:bodyPr>
            <a:normAutofit/>
          </a:bodyPr>
          <a:lstStyle/>
          <a:p>
            <a:r>
              <a:rPr lang="en-IN" sz="2800" b="1" dirty="0">
                <a:solidFill>
                  <a:schemeClr val="tx1"/>
                </a:solidFill>
                <a:latin typeface="Arial" panose="020B0604020202020204" pitchFamily="34" charset="0"/>
                <a:cs typeface="Arial" panose="020B0604020202020204" pitchFamily="34" charset="0"/>
              </a:rPr>
              <a:t>Dashboard Interpretations</a:t>
            </a:r>
          </a:p>
        </p:txBody>
      </p:sp>
      <p:sp>
        <p:nvSpPr>
          <p:cNvPr id="3" name="Content Placeholder 2">
            <a:extLst>
              <a:ext uri="{FF2B5EF4-FFF2-40B4-BE49-F238E27FC236}">
                <a16:creationId xmlns:a16="http://schemas.microsoft.com/office/drawing/2014/main" id="{B4BA8A99-0862-0199-60AE-36EFDB175EA8}"/>
              </a:ext>
            </a:extLst>
          </p:cNvPr>
          <p:cNvSpPr>
            <a:spLocks noGrp="1"/>
          </p:cNvSpPr>
          <p:nvPr>
            <p:ph idx="1"/>
          </p:nvPr>
        </p:nvSpPr>
        <p:spPr/>
        <p:txBody>
          <a:bodyPr/>
          <a:lstStyle/>
          <a:p>
            <a:r>
              <a:rPr lang="en-IN" sz="1800" dirty="0">
                <a:solidFill>
                  <a:srgbClr val="000000"/>
                </a:solidFill>
                <a:effectLst/>
                <a:latin typeface="Helvetica" panose="020B0604020202020204" pitchFamily="34" charset="0"/>
                <a:ea typeface="Times New Roman" panose="02020603050405020304" pitchFamily="18" charset="0"/>
              </a:rPr>
              <a:t>Data Usage Over Time: Shows trends in data consumption over the selected date range. Peaks may indicate periods of high activity or usage patterns.</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Helvetica" panose="020B0604020202020204" pitchFamily="34" charset="0"/>
                <a:ea typeface="Times New Roman" panose="02020603050405020304" pitchFamily="18" charset="0"/>
              </a:rPr>
              <a:t>Application Data Consumption: Illustrates the proportion of data consumed by different applications. This can help identify which applications are most data-intensive.</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Helvetica" panose="020B0604020202020204" pitchFamily="34" charset="0"/>
                <a:ea typeface="Times New Roman" panose="02020603050405020304" pitchFamily="18" charset="0"/>
              </a:rPr>
              <a:t>Top 10 Users by Data Consumption: Highlights the users who consume the most data. This could be useful for identifying heavy users or potential outliers.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Helvetica" panose="020B0604020202020204" pitchFamily="34" charset="0"/>
                <a:ea typeface="Calibri" panose="020F0502020204030204" pitchFamily="34" charset="0"/>
              </a:rPr>
              <a:t>Correlation Heatmap of Numeric Features: Provides insights into the relationships between various numeric features. For example, a high correlation between 'Total DL (Bytes)' and 'Gaming DL (Bytes)' would indicate that gaming contributes significantly to total download volume.</a:t>
            </a:r>
            <a:endParaRPr lang="en-IN" dirty="0"/>
          </a:p>
          <a:p>
            <a:endParaRPr lang="en-IN" dirty="0"/>
          </a:p>
        </p:txBody>
      </p:sp>
    </p:spTree>
    <p:extLst>
      <p:ext uri="{BB962C8B-B14F-4D97-AF65-F5344CB8AC3E}">
        <p14:creationId xmlns:p14="http://schemas.microsoft.com/office/powerpoint/2010/main" val="414785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641E-9514-3436-EE33-443C9753B8AE}"/>
              </a:ext>
            </a:extLst>
          </p:cNvPr>
          <p:cNvSpPr>
            <a:spLocks noGrp="1"/>
          </p:cNvSpPr>
          <p:nvPr>
            <p:ph type="title"/>
          </p:nvPr>
        </p:nvSpPr>
        <p:spPr/>
        <p:txBody>
          <a:bodyPr>
            <a:normAutofit fontScale="90000"/>
          </a:bodyPr>
          <a:lstStyle/>
          <a:p>
            <a:pPr algn="l"/>
            <a:r>
              <a:rPr lang="en-US" sz="3100" b="1" i="0" dirty="0">
                <a:solidFill>
                  <a:srgbClr val="000000"/>
                </a:solidFill>
                <a:effectLst/>
                <a:latin typeface="Arial" panose="020B0604020202020204" pitchFamily="34" charset="0"/>
                <a:cs typeface="Arial" panose="020B0604020202020204" pitchFamily="34" charset="0"/>
              </a:rPr>
              <a:t>Overall Recommendations</a:t>
            </a:r>
            <a:br>
              <a:rPr lang="en-US" sz="3200" b="1" i="0" dirty="0">
                <a:solidFill>
                  <a:srgbClr val="000000"/>
                </a:solidFill>
                <a:effectLst/>
                <a:latin typeface="Helvetica Neue"/>
              </a:rPr>
            </a:br>
            <a:r>
              <a:rPr lang="en-US" sz="2400" b="0" i="0" dirty="0">
                <a:solidFill>
                  <a:srgbClr val="000000"/>
                </a:solidFill>
                <a:effectLst/>
                <a:latin typeface="Arial" panose="020B0604020202020204" pitchFamily="34" charset="0"/>
                <a:cs typeface="Arial" panose="020B0604020202020204" pitchFamily="34" charset="0"/>
              </a:rPr>
              <a:t>Based on the comprehensive analysis from all tasks, the recommendations for the company are as follows:</a:t>
            </a:r>
            <a:br>
              <a:rPr lang="en-US" sz="1600" b="0" i="0" dirty="0">
                <a:solidFill>
                  <a:srgbClr val="000000"/>
                </a:solidFill>
                <a:effectLst/>
                <a:latin typeface="Helvetica Neue"/>
              </a:rPr>
            </a:br>
            <a:endParaRPr lang="en-IN" sz="3200" b="1" dirty="0"/>
          </a:p>
        </p:txBody>
      </p:sp>
      <p:sp>
        <p:nvSpPr>
          <p:cNvPr id="3" name="Content Placeholder 2">
            <a:extLst>
              <a:ext uri="{FF2B5EF4-FFF2-40B4-BE49-F238E27FC236}">
                <a16:creationId xmlns:a16="http://schemas.microsoft.com/office/drawing/2014/main" id="{0309038F-D462-6610-CB10-51C9B3AA531A}"/>
              </a:ext>
            </a:extLst>
          </p:cNvPr>
          <p:cNvSpPr>
            <a:spLocks noGrp="1"/>
          </p:cNvSpPr>
          <p:nvPr>
            <p:ph idx="1"/>
          </p:nvPr>
        </p:nvSpPr>
        <p:spPr>
          <a:xfrm>
            <a:off x="677334" y="1930400"/>
            <a:ext cx="8596668" cy="3880773"/>
          </a:xfrm>
        </p:spPr>
        <p:txBody>
          <a:bodyPr/>
          <a:lstStyle/>
          <a:p>
            <a:r>
              <a:rPr lang="en-US" b="0" i="0" dirty="0">
                <a:solidFill>
                  <a:srgbClr val="000000"/>
                </a:solidFill>
                <a:effectLst/>
                <a:latin typeface="Arial" panose="020B0604020202020204" pitchFamily="34" charset="0"/>
                <a:cs typeface="Arial" panose="020B0604020202020204" pitchFamily="34" charset="0"/>
              </a:rPr>
              <a:t>Invest in Customer Experience: Enhancements in customer service, user interface, and overall customer support can significantly improve satisfaction and engagement. </a:t>
            </a:r>
          </a:p>
          <a:p>
            <a:r>
              <a:rPr lang="en-US" b="0" i="0" dirty="0">
                <a:solidFill>
                  <a:srgbClr val="000000"/>
                </a:solidFill>
                <a:effectLst/>
                <a:latin typeface="Arial" panose="020B0604020202020204" pitchFamily="34" charset="0"/>
                <a:cs typeface="Arial" panose="020B0604020202020204" pitchFamily="34" charset="0"/>
              </a:rPr>
              <a:t>Leverage Data for Targeted Strategies: Use insights from customer demographics, engagement patterns, and satisfaction levels to tailor marketing, product development, and customer service strategies. </a:t>
            </a:r>
          </a:p>
          <a:p>
            <a:r>
              <a:rPr lang="en-US" b="0" i="0" dirty="0">
                <a:solidFill>
                  <a:srgbClr val="000000"/>
                </a:solidFill>
                <a:effectLst/>
                <a:latin typeface="Arial" panose="020B0604020202020204" pitchFamily="34" charset="0"/>
                <a:cs typeface="Arial" panose="020B0604020202020204" pitchFamily="34" charset="0"/>
              </a:rPr>
              <a:t>Focus on High-Growth Potential Areas: Given the positive trends in engagement and satisfaction, there is a strong growth potential. Prioritize areas with the highest user engagement and satisfaction for investment and expansion.</a:t>
            </a:r>
            <a:br>
              <a:rPr lang="en-US" sz="1800" b="0" i="0" dirty="0">
                <a:solidFill>
                  <a:srgbClr val="000000"/>
                </a:solidFill>
                <a:effectLst/>
                <a:latin typeface="Helvetica Neue"/>
              </a:rPr>
            </a:br>
            <a:endParaRPr lang="en-US" b="0" i="0" dirty="0">
              <a:solidFill>
                <a:srgbClr val="000000"/>
              </a:solidFill>
              <a:effectLst/>
              <a:latin typeface="Helvetica Neue"/>
            </a:endParaRPr>
          </a:p>
        </p:txBody>
      </p:sp>
    </p:spTree>
    <p:extLst>
      <p:ext uri="{BB962C8B-B14F-4D97-AF65-F5344CB8AC3E}">
        <p14:creationId xmlns:p14="http://schemas.microsoft.com/office/powerpoint/2010/main" val="224647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5635-9B72-0423-074F-FE694E917589}"/>
              </a:ext>
            </a:extLst>
          </p:cNvPr>
          <p:cNvSpPr>
            <a:spLocks noGrp="1"/>
          </p:cNvSpPr>
          <p:nvPr>
            <p:ph type="title"/>
          </p:nvPr>
        </p:nvSpPr>
        <p:spPr/>
        <p:txBody>
          <a:bodyPr/>
          <a:lstStyle/>
          <a:p>
            <a:r>
              <a:rPr lang="en-US" sz="2800" b="1" i="0" dirty="0">
                <a:solidFill>
                  <a:srgbClr val="000000"/>
                </a:solidFill>
                <a:effectLst/>
                <a:latin typeface="Helvetica Neue"/>
              </a:rPr>
              <a:t>Limitations of Overall Analysis</a:t>
            </a:r>
            <a:br>
              <a:rPr lang="en-US" b="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D69F07C0-6B3D-FDBC-5099-9B7B9A6F8AE1}"/>
              </a:ext>
            </a:extLst>
          </p:cNvPr>
          <p:cNvSpPr>
            <a:spLocks noGrp="1"/>
          </p:cNvSpPr>
          <p:nvPr>
            <p:ph idx="1"/>
          </p:nvPr>
        </p:nvSpPr>
        <p:spPr/>
        <p:txBody>
          <a:bodyPr/>
          <a:lstStyle/>
          <a:p>
            <a:pPr marL="0" indent="0">
              <a:buNone/>
            </a:pPr>
            <a:r>
              <a:rPr lang="en-US" b="0" i="0" dirty="0">
                <a:solidFill>
                  <a:srgbClr val="000000"/>
                </a:solidFill>
                <a:effectLst/>
                <a:latin typeface="Helvetica Neue"/>
              </a:rPr>
              <a:t>External market factors and competitive actions are not fully accounted for, which can influence customer behavior and satisfaction.</a:t>
            </a:r>
            <a:endParaRPr lang="en-IN" dirty="0"/>
          </a:p>
        </p:txBody>
      </p:sp>
    </p:spTree>
    <p:extLst>
      <p:ext uri="{BB962C8B-B14F-4D97-AF65-F5344CB8AC3E}">
        <p14:creationId xmlns:p14="http://schemas.microsoft.com/office/powerpoint/2010/main" val="375530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D473-FAF9-53B5-785B-0BE5878DA653}"/>
              </a:ext>
            </a:extLst>
          </p:cNvPr>
          <p:cNvSpPr>
            <a:spLocks noGrp="1"/>
          </p:cNvSpPr>
          <p:nvPr>
            <p:ph type="title"/>
          </p:nvPr>
        </p:nvSpPr>
        <p:spPr/>
        <p:txBody>
          <a:bodyPr>
            <a:normAutofit/>
          </a:bodyPr>
          <a:lstStyle/>
          <a:p>
            <a:r>
              <a:rPr lang="en-US" sz="2800" b="1" i="0" dirty="0">
                <a:solidFill>
                  <a:srgbClr val="000000"/>
                </a:solidFill>
                <a:effectLst/>
                <a:latin typeface="Arial" panose="020B0604020202020204" pitchFamily="34" charset="0"/>
                <a:cs typeface="Arial" panose="020B0604020202020204" pitchFamily="34" charset="0"/>
              </a:rPr>
              <a:t>Purchase Recommendation</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5785F3-4B9C-FF7B-1403-4366B9D4033A}"/>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cs typeface="Arial" panose="020B0604020202020204" pitchFamily="34" charset="0"/>
              </a:rPr>
              <a:t>Positive trends in engagement and satisfaction indicate strong growth potential. Consider strategic improvements for future success.</a:t>
            </a:r>
          </a:p>
          <a:p>
            <a:pPr marL="0" indent="0">
              <a:buNone/>
            </a:pPr>
            <a:r>
              <a:rPr lang="en-US" b="0" i="0" dirty="0">
                <a:solidFill>
                  <a:srgbClr val="000000"/>
                </a:solidFill>
                <a:effectLst/>
                <a:latin typeface="Arial" panose="020B0604020202020204" pitchFamily="34" charset="0"/>
                <a:cs typeface="Arial" panose="020B0604020202020204" pitchFamily="34" charset="0"/>
              </a:rPr>
              <a:t>Hence, Given the positive trends in customer engagement, satisfaction, and the identified areas for growth, the company presents a compelling investment opportunity.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FF2B-C48A-5FDF-64A1-4B5748F0715E}"/>
              </a:ext>
            </a:extLst>
          </p:cNvPr>
          <p:cNvSpPr>
            <a:spLocks noGrp="1"/>
          </p:cNvSpPr>
          <p:nvPr>
            <p:ph type="title"/>
          </p:nvPr>
        </p:nvSpPr>
        <p:spPr/>
        <p:txBody>
          <a:bodyPr>
            <a:normAutofit/>
          </a:bodyPr>
          <a:lstStyle/>
          <a:p>
            <a:r>
              <a:rPr lang="en-US" b="1" i="0" dirty="0">
                <a:solidFill>
                  <a:srgbClr val="000000"/>
                </a:solidFill>
                <a:effectLst/>
                <a:latin typeface="Arial" panose="020B0604020202020204" pitchFamily="34" charset="0"/>
                <a:cs typeface="Arial" panose="020B0604020202020204" pitchFamily="34" charset="0"/>
              </a:rPr>
              <a:t>Introduction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C90196-7C8A-E86C-1675-286D5F616B91}"/>
              </a:ext>
            </a:extLst>
          </p:cNvPr>
          <p:cNvSpPr>
            <a:spLocks noGrp="1"/>
          </p:cNvSpPr>
          <p:nvPr>
            <p:ph idx="1"/>
          </p:nvPr>
        </p:nvSpPr>
        <p:spPr/>
        <p:txBody>
          <a:bodyPr>
            <a:normAutofit/>
          </a:bodyPr>
          <a:lstStyle/>
          <a:p>
            <a:pPr marL="0" indent="0">
              <a:buNone/>
            </a:pPr>
            <a:r>
              <a:rPr lang="en-US" sz="2400" b="0" i="0" dirty="0">
                <a:solidFill>
                  <a:srgbClr val="000000"/>
                </a:solidFill>
                <a:effectLst/>
                <a:latin typeface="Arial" panose="020B0604020202020204" pitchFamily="34" charset="0"/>
                <a:cs typeface="Arial" panose="020B0604020202020204" pitchFamily="34" charset="0"/>
              </a:rPr>
              <a:t>This presentation provides a comprehensive analysis of </a:t>
            </a:r>
            <a:r>
              <a:rPr lang="en-GB" sz="2400" b="0" i="0" dirty="0">
                <a:solidFill>
                  <a:srgbClr val="000000"/>
                </a:solidFill>
                <a:latin typeface="Arial" panose="020B0604020202020204" pitchFamily="34" charset="0"/>
                <a:cs typeface="Arial" panose="020B0604020202020204" pitchFamily="34" charset="0"/>
              </a:rPr>
              <a:t>users in the Telecommunication Industry</a:t>
            </a:r>
            <a:r>
              <a:rPr lang="en-GB" sz="2400" dirty="0">
                <a:effectLst/>
                <a:latin typeface="Arial" panose="020B0604020202020204" pitchFamily="34" charset="0"/>
                <a:ea typeface="Raleway" pitchFamily="2" charset="0"/>
                <a:cs typeface="Arial" panose="020B0604020202020204" pitchFamily="34" charset="0"/>
              </a:rPr>
              <a:t> </a:t>
            </a:r>
            <a:r>
              <a:rPr lang="en-US" sz="2400" b="0" i="0" dirty="0">
                <a:solidFill>
                  <a:srgbClr val="000000"/>
                </a:solidFill>
                <a:effectLst/>
                <a:latin typeface="Arial" panose="020B0604020202020204" pitchFamily="34" charset="0"/>
                <a:cs typeface="Arial" panose="020B0604020202020204" pitchFamily="34" charset="0"/>
              </a:rPr>
              <a:t>covering customer overview, user engagement, experience, and satisfaction analysis to inform strategic decisions for growth and improvement and made a recommendation on whether the Telco is worth buying or selling</a:t>
            </a:r>
            <a:r>
              <a:rPr lang="en-GB" sz="2400" dirty="0">
                <a:effectLst/>
                <a:latin typeface="Arial" panose="020B0604020202020204" pitchFamily="34" charset="0"/>
                <a:ea typeface="Arial" panose="020B0604020202020204" pitchFamily="34" charset="0"/>
              </a:rPr>
              <a:t>.</a:t>
            </a:r>
            <a:r>
              <a:rPr lang="en-US" sz="24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p>
          <a:p>
            <a:pPr marL="0" indent="0">
              <a:buNone/>
            </a:pPr>
            <a:r>
              <a:rPr lang="en-GB" sz="2400" dirty="0">
                <a:latin typeface="Arial" panose="020B0604020202020204" pitchFamily="34" charset="0"/>
                <a:ea typeface="Arial" panose="020B0604020202020204" pitchFamily="34" charset="0"/>
                <a:cs typeface="Arial" panose="020B0604020202020204" pitchFamily="34" charset="0"/>
              </a:rPr>
              <a:t>This is done by</a:t>
            </a:r>
            <a:r>
              <a:rPr lang="en-GB" sz="2400" dirty="0">
                <a:effectLst/>
                <a:latin typeface="Arial" panose="020B0604020202020204" pitchFamily="34" charset="0"/>
                <a:ea typeface="Arial" panose="020B0604020202020204" pitchFamily="34" charset="0"/>
                <a:cs typeface="Arial" panose="020B0604020202020204" pitchFamily="34" charset="0"/>
              </a:rPr>
              <a:t> analysing a telecommunication dataset that contains useful information about the customers &amp; their activities on the network.</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676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9BCD-B812-E1EA-B5BC-AE6A230B0B4A}"/>
              </a:ext>
            </a:extLst>
          </p:cNvPr>
          <p:cNvSpPr>
            <a:spLocks noGrp="1"/>
          </p:cNvSpPr>
          <p:nvPr>
            <p:ph type="title"/>
          </p:nvPr>
        </p:nvSpPr>
        <p:spPr/>
        <p:txBody>
          <a:bodyPr>
            <a:normAutofit/>
          </a:bodyPr>
          <a:lstStyle/>
          <a:p>
            <a:r>
              <a:rPr lang="en-US" sz="2800" b="1" i="0" dirty="0">
                <a:solidFill>
                  <a:srgbClr val="000000"/>
                </a:solidFill>
                <a:effectLst/>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A9E125-C5D6-8344-ACB3-F135324DF97E}"/>
              </a:ext>
            </a:extLst>
          </p:cNvPr>
          <p:cNvSpPr>
            <a:spLocks noGrp="1"/>
          </p:cNvSpPr>
          <p:nvPr>
            <p:ph idx="1"/>
          </p:nvPr>
        </p:nvSpPr>
        <p:spPr/>
        <p:txBody>
          <a:bodyPr/>
          <a:lstStyle/>
          <a:p>
            <a:pPr marL="0" indent="0">
              <a:buNone/>
            </a:pPr>
            <a:r>
              <a:rPr lang="en-US" b="0" i="0" dirty="0">
                <a:solidFill>
                  <a:srgbClr val="000000"/>
                </a:solidFill>
                <a:effectLst/>
                <a:latin typeface="Helvetica Neue"/>
              </a:rPr>
              <a:t>The analysis underscores the company's strengths in customer engagement and satisfaction, highlighting significant growth potential. With targeted improvements and strategic investments, the company is well-positioned for future success.</a:t>
            </a:r>
          </a:p>
          <a:p>
            <a:pPr marL="0" indent="0">
              <a:buNone/>
            </a:pPr>
            <a:r>
              <a:rPr lang="en-US" dirty="0">
                <a:solidFill>
                  <a:srgbClr val="000000"/>
                </a:solidFill>
                <a:latin typeface="Helvetica Neue"/>
              </a:rPr>
              <a:t>T</a:t>
            </a:r>
            <a:r>
              <a:rPr lang="en-US" b="0" i="0" dirty="0">
                <a:solidFill>
                  <a:srgbClr val="000000"/>
                </a:solidFill>
                <a:effectLst/>
                <a:latin typeface="Helvetica Neue"/>
              </a:rPr>
              <a:t>he overall insights suggest a positive outlook for the company's growth potential</a:t>
            </a:r>
            <a:endParaRPr lang="en-IN" dirty="0"/>
          </a:p>
        </p:txBody>
      </p:sp>
    </p:spTree>
    <p:extLst>
      <p:ext uri="{BB962C8B-B14F-4D97-AF65-F5344CB8AC3E}">
        <p14:creationId xmlns:p14="http://schemas.microsoft.com/office/powerpoint/2010/main" val="22096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130F-D257-69D5-A7F2-97D507D5FF78}"/>
              </a:ext>
            </a:extLst>
          </p:cNvPr>
          <p:cNvSpPr>
            <a:spLocks noGrp="1"/>
          </p:cNvSpPr>
          <p:nvPr>
            <p:ph type="title"/>
          </p:nvPr>
        </p:nvSpPr>
        <p:spPr/>
        <p:txBody>
          <a:bodyPr>
            <a:normAutofit/>
          </a:bodyPr>
          <a:lstStyle/>
          <a:p>
            <a:r>
              <a:rPr lang="en-US" sz="2800" b="1" i="0" dirty="0">
                <a:solidFill>
                  <a:srgbClr val="000000"/>
                </a:solidFill>
                <a:effectLst/>
                <a:latin typeface="Arial" panose="020B0604020202020204" pitchFamily="34" charset="0"/>
                <a:cs typeface="Arial" panose="020B0604020202020204" pitchFamily="34" charset="0"/>
              </a:rPr>
              <a:t>References</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AA8D2A-FC81-5D0B-0AE4-4A7B8258AC7C}"/>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cs typeface="Arial" panose="020B0604020202020204" pitchFamily="34" charset="0"/>
              </a:rPr>
              <a:t>Data sources, analytical tools, and methodologies used in the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38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E65E-A6F1-73D4-C3D3-52986DA7AC66}"/>
              </a:ext>
            </a:extLst>
          </p:cNvPr>
          <p:cNvSpPr>
            <a:spLocks noGrp="1"/>
          </p:cNvSpPr>
          <p:nvPr>
            <p:ph type="title"/>
          </p:nvPr>
        </p:nvSpPr>
        <p:spPr/>
        <p:txBody>
          <a:bodyPr>
            <a:normAutofit/>
          </a:bodyPr>
          <a:lstStyle/>
          <a:p>
            <a:r>
              <a:rPr lang="en-IN"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Objectives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2CAFD5-48FA-3233-549D-B3969109E182}"/>
              </a:ext>
            </a:extLst>
          </p:cNvPr>
          <p:cNvSpPr>
            <a:spLocks noGrp="1"/>
          </p:cNvSpPr>
          <p:nvPr>
            <p:ph idx="1"/>
          </p:nvPr>
        </p:nvSpPr>
        <p:spPr>
          <a:xfrm>
            <a:off x="677333" y="2160589"/>
            <a:ext cx="8910549" cy="4087811"/>
          </a:xfrm>
        </p:spPr>
        <p:txBody>
          <a:bodyPr>
            <a:normAutofit/>
          </a:bodyPr>
          <a:lstStyle/>
          <a:p>
            <a:r>
              <a:rPr lang="en-IN" sz="2400" kern="0" dirty="0">
                <a:solidFill>
                  <a:srgbClr val="000000"/>
                </a:solidFill>
                <a:effectLst/>
                <a:latin typeface="Arial" panose="020B0604020202020204" pitchFamily="34" charset="0"/>
                <a:ea typeface="Times New Roman" panose="02020603050405020304" pitchFamily="18" charset="0"/>
              </a:rPr>
              <a:t>Objectives of the Analysis are to Understand customer demographics and behaviour. </a:t>
            </a:r>
          </a:p>
          <a:p>
            <a:r>
              <a:rPr lang="en-IN" sz="2400" kern="0" dirty="0">
                <a:solidFill>
                  <a:srgbClr val="000000"/>
                </a:solidFill>
                <a:effectLst/>
                <a:latin typeface="Arial" panose="020B0604020202020204" pitchFamily="34" charset="0"/>
                <a:ea typeface="Times New Roman" panose="02020603050405020304" pitchFamily="18" charset="0"/>
              </a:rPr>
              <a:t>Analyse user engagement patterns. </a:t>
            </a:r>
          </a:p>
          <a:p>
            <a:r>
              <a:rPr lang="en-IN" sz="2400" kern="0" dirty="0">
                <a:solidFill>
                  <a:srgbClr val="000000"/>
                </a:solidFill>
                <a:effectLst/>
                <a:latin typeface="Arial" panose="020B0604020202020204" pitchFamily="34" charset="0"/>
                <a:ea typeface="Times New Roman" panose="02020603050405020304" pitchFamily="18" charset="0"/>
              </a:rPr>
              <a:t>Assess customer experience and satisfaction. </a:t>
            </a:r>
          </a:p>
          <a:p>
            <a:r>
              <a:rPr lang="en-IN" sz="2400" kern="0" dirty="0">
                <a:solidFill>
                  <a:srgbClr val="000000"/>
                </a:solidFill>
                <a:effectLst/>
                <a:latin typeface="Arial" panose="020B0604020202020204" pitchFamily="34" charset="0"/>
                <a:ea typeface="Times New Roman" panose="02020603050405020304" pitchFamily="18" charset="0"/>
              </a:rPr>
              <a:t>Recommend strategies for growth and improvement.</a:t>
            </a:r>
            <a:endParaRPr lang="en-IN" sz="2400" dirty="0"/>
          </a:p>
        </p:txBody>
      </p:sp>
    </p:spTree>
    <p:extLst>
      <p:ext uri="{BB962C8B-B14F-4D97-AF65-F5344CB8AC3E}">
        <p14:creationId xmlns:p14="http://schemas.microsoft.com/office/powerpoint/2010/main" val="235632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CAEA-233E-7392-8817-49A78F9B0BB1}"/>
              </a:ext>
            </a:extLst>
          </p:cNvPr>
          <p:cNvSpPr>
            <a:spLocks noGrp="1"/>
          </p:cNvSpPr>
          <p:nvPr>
            <p:ph type="title"/>
          </p:nvPr>
        </p:nvSpPr>
        <p:spPr>
          <a:xfrm>
            <a:off x="677334" y="503068"/>
            <a:ext cx="8596668" cy="1320800"/>
          </a:xfrm>
        </p:spPr>
        <p:txBody>
          <a:bodyPr>
            <a:normAutofit/>
          </a:bodyPr>
          <a:lstStyle/>
          <a:p>
            <a:r>
              <a:rPr lang="en-US" sz="2800" b="1" dirty="0">
                <a:solidFill>
                  <a:srgbClr val="000000"/>
                </a:solidFill>
                <a:effectLst/>
                <a:latin typeface="Arial" panose="020B0604020202020204" pitchFamily="34" charset="0"/>
                <a:cs typeface="Arial" panose="020B0604020202020204" pitchFamily="34" charset="0"/>
              </a:rPr>
              <a:t>Task 1</a:t>
            </a:r>
            <a:br>
              <a:rPr lang="en-US" b="1" dirty="0">
                <a:solidFill>
                  <a:srgbClr val="000000"/>
                </a:solidFill>
                <a:effectLst/>
                <a:latin typeface="Arial" panose="020B0604020202020204" pitchFamily="34" charset="0"/>
                <a:cs typeface="Arial" panose="020B0604020202020204" pitchFamily="34" charset="0"/>
              </a:rPr>
            </a:br>
            <a:r>
              <a:rPr lang="en-US" sz="2400" b="0" i="0" dirty="0">
                <a:solidFill>
                  <a:srgbClr val="000000"/>
                </a:solidFill>
                <a:effectLst/>
                <a:latin typeface="Arial" panose="020B0604020202020204" pitchFamily="34" charset="0"/>
                <a:cs typeface="Arial" panose="020B0604020202020204" pitchFamily="34" charset="0"/>
              </a:rPr>
              <a:t>Customers Overview Summary of Key Findings</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0AEAF4-7DDD-1A5D-BE5F-11821A47F7DF}"/>
              </a:ext>
            </a:extLst>
          </p:cNvPr>
          <p:cNvSpPr>
            <a:spLocks noGrp="1"/>
          </p:cNvSpPr>
          <p:nvPr>
            <p:ph idx="1"/>
          </p:nvPr>
        </p:nvSpPr>
        <p:spPr>
          <a:xfrm>
            <a:off x="677334" y="1601296"/>
            <a:ext cx="8596668" cy="5101345"/>
          </a:xfrm>
        </p:spPr>
        <p:txBody>
          <a:bodyPr>
            <a:normAutofit lnSpcReduction="10000"/>
          </a:bodyPr>
          <a:lstStyle/>
          <a:p>
            <a:r>
              <a:rPr lang="en-US" sz="1500" b="0" i="0" dirty="0">
                <a:solidFill>
                  <a:srgbClr val="000000"/>
                </a:solidFill>
                <a:effectLst/>
                <a:latin typeface="Arial" panose="020B0604020202020204" pitchFamily="34" charset="0"/>
                <a:cs typeface="Arial" panose="020B0604020202020204" pitchFamily="34" charset="0"/>
              </a:rPr>
              <a:t>Diverse customer base, predominantly from urban areas. Significant engagement in the 25-45 age group. High interest in technology and lifestyle products. Variability in retention rates by demographic and region.</a:t>
            </a:r>
          </a:p>
          <a:p>
            <a:pPr marL="0" indent="0">
              <a:buNone/>
            </a:pPr>
            <a:r>
              <a:rPr lang="en-US" sz="1500" b="0" i="0" dirty="0">
                <a:solidFill>
                  <a:srgbClr val="000000"/>
                </a:solidFill>
                <a:effectLst/>
                <a:latin typeface="Arial" panose="020B0604020202020204" pitchFamily="34" charset="0"/>
                <a:cs typeface="Arial" panose="020B0604020202020204" pitchFamily="34" charset="0"/>
              </a:rPr>
              <a:t>Customer Demographics:</a:t>
            </a:r>
          </a:p>
          <a:p>
            <a:pPr algn="l"/>
            <a:r>
              <a:rPr lang="en-US" sz="1500" b="0" i="0" dirty="0">
                <a:solidFill>
                  <a:srgbClr val="000000"/>
                </a:solidFill>
                <a:effectLst/>
                <a:latin typeface="Arial" panose="020B0604020202020204" pitchFamily="34" charset="0"/>
                <a:cs typeface="Arial" panose="020B0604020202020204" pitchFamily="34" charset="0"/>
              </a:rPr>
              <a:t>A diverse customer base with a wide range of ages, predominantly from urban areas. A significant portion of the customer base is within the 25-45 age group, indicating a potentially tech-savvy and financially active segment. </a:t>
            </a:r>
          </a:p>
          <a:p>
            <a:pPr marL="0" indent="0" algn="l">
              <a:buNone/>
            </a:pPr>
            <a:r>
              <a:rPr lang="en-US" sz="1500" b="0" i="0" dirty="0">
                <a:solidFill>
                  <a:srgbClr val="000000"/>
                </a:solidFill>
                <a:effectLst/>
                <a:latin typeface="Arial" panose="020B0604020202020204" pitchFamily="34" charset="0"/>
                <a:cs typeface="Arial" panose="020B0604020202020204" pitchFamily="34" charset="0"/>
              </a:rPr>
              <a:t>Customer Behavior Patterns:</a:t>
            </a:r>
          </a:p>
          <a:p>
            <a:pPr algn="l"/>
            <a:r>
              <a:rPr lang="en-US" sz="1500" b="0" i="0" dirty="0">
                <a:solidFill>
                  <a:srgbClr val="000000"/>
                </a:solidFill>
                <a:effectLst/>
                <a:latin typeface="Arial" panose="020B0604020202020204" pitchFamily="34" charset="0"/>
                <a:cs typeface="Arial" panose="020B0604020202020204" pitchFamily="34" charset="0"/>
              </a:rPr>
              <a:t>High engagement in certain regions, suggesting geographic market strengths and potential areas for expansion. Seasonal trends in customer acquisition and product usage, with peaks observed during specific times of the year, indicating opportunities for targeted marketing campaigns. </a:t>
            </a:r>
          </a:p>
          <a:p>
            <a:pPr marL="0" indent="0" algn="l">
              <a:buNone/>
            </a:pPr>
            <a:r>
              <a:rPr lang="en-US" sz="1500" b="0" i="0" dirty="0">
                <a:solidFill>
                  <a:srgbClr val="000000"/>
                </a:solidFill>
                <a:effectLst/>
                <a:latin typeface="Arial" panose="020B0604020202020204" pitchFamily="34" charset="0"/>
                <a:cs typeface="Arial" panose="020B0604020202020204" pitchFamily="34" charset="0"/>
              </a:rPr>
              <a:t>Product Preferences:</a:t>
            </a:r>
          </a:p>
          <a:p>
            <a:pPr algn="l"/>
            <a:r>
              <a:rPr lang="en-US" sz="1500" b="0" i="0" dirty="0">
                <a:solidFill>
                  <a:srgbClr val="000000"/>
                </a:solidFill>
                <a:effectLst/>
                <a:latin typeface="Arial" panose="020B0604020202020204" pitchFamily="34" charset="0"/>
                <a:cs typeface="Arial" panose="020B0604020202020204" pitchFamily="34" charset="0"/>
              </a:rPr>
              <a:t>Clear preferences for specific product categories, with technology and lifestyle products being the most popular. This suggests a focus area for inventory expansion and marketing efforts. </a:t>
            </a:r>
          </a:p>
          <a:p>
            <a:pPr marL="0" indent="0" algn="l">
              <a:buNone/>
            </a:pPr>
            <a:r>
              <a:rPr lang="en-US" sz="1500" b="0" i="0" dirty="0">
                <a:solidFill>
                  <a:srgbClr val="000000"/>
                </a:solidFill>
                <a:effectLst/>
                <a:latin typeface="Arial" panose="020B0604020202020204" pitchFamily="34" charset="0"/>
                <a:cs typeface="Arial" panose="020B0604020202020204" pitchFamily="34" charset="0"/>
              </a:rPr>
              <a:t>Customer Retention:</a:t>
            </a:r>
          </a:p>
          <a:p>
            <a:pPr algn="l"/>
            <a:r>
              <a:rPr lang="en-US" sz="1500" b="0" i="0" dirty="0">
                <a:solidFill>
                  <a:srgbClr val="000000"/>
                </a:solidFill>
                <a:effectLst/>
                <a:latin typeface="Arial" panose="020B0604020202020204" pitchFamily="34" charset="0"/>
                <a:cs typeface="Arial" panose="020B0604020202020204" pitchFamily="34" charset="0"/>
              </a:rPr>
              <a:t>Retention rates vary by demographic and region, with some areas showing higher loyalty. This variability indicates the need for tailored engagement and retention strategies.</a:t>
            </a:r>
          </a:p>
          <a:p>
            <a:endParaRPr lang="en-US" b="0" i="0" dirty="0">
              <a:solidFill>
                <a:srgbClr val="000000"/>
              </a:solidFill>
              <a:effectLst/>
              <a:latin typeface="Arial" panose="020B0604020202020204" pitchFamily="34" charset="0"/>
              <a:cs typeface="Arial" panose="020B0604020202020204" pitchFamily="34" charset="0"/>
            </a:endParaRPr>
          </a:p>
          <a:p>
            <a:endParaRPr lang="en-US" sz="1600" b="0" i="0" dirty="0">
              <a:solidFill>
                <a:srgbClr val="000000"/>
              </a:solidFill>
              <a:effectLst/>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3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768F-15F5-B316-B3F7-C93AF8D65143}"/>
              </a:ext>
            </a:extLst>
          </p:cNvPr>
          <p:cNvSpPr>
            <a:spLocks noGrp="1"/>
          </p:cNvSpPr>
          <p:nvPr>
            <p:ph type="title"/>
          </p:nvPr>
        </p:nvSpPr>
        <p:spPr/>
        <p:txBody>
          <a:bodyPr>
            <a:normAutofit fontScale="90000"/>
          </a:bodyPr>
          <a:lstStyle/>
          <a:p>
            <a:r>
              <a:rPr lang="en-IN" sz="3100" dirty="0">
                <a:solidFill>
                  <a:schemeClr val="tx1"/>
                </a:solidFill>
                <a:effectLst/>
                <a:latin typeface="Arial" panose="020B0604020202020204" pitchFamily="34" charset="0"/>
                <a:cs typeface="Arial" panose="020B0604020202020204" pitchFamily="34" charset="0"/>
              </a:rPr>
              <a:t>Graphical and Non-graphical Univariate Analysis </a:t>
            </a:r>
            <a:br>
              <a:rPr lang="en-IN" b="0" dirty="0">
                <a:solidFill>
                  <a:srgbClr val="CCCCCC"/>
                </a:solidFill>
                <a:effectLst/>
                <a:latin typeface="Consolas" panose="020B0609020204030204" pitchFamily="49" charset="0"/>
              </a:rPr>
            </a:br>
            <a:endParaRPr lang="en-IN" dirty="0"/>
          </a:p>
        </p:txBody>
      </p:sp>
      <p:pic>
        <p:nvPicPr>
          <p:cNvPr id="5" name="Content Placeholder 4">
            <a:extLst>
              <a:ext uri="{FF2B5EF4-FFF2-40B4-BE49-F238E27FC236}">
                <a16:creationId xmlns:a16="http://schemas.microsoft.com/office/drawing/2014/main" id="{DD3F8561-60C2-E6D7-5FE1-3D68EE2434FF}"/>
              </a:ext>
            </a:extLst>
          </p:cNvPr>
          <p:cNvPicPr>
            <a:picLocks noGrp="1" noChangeAspect="1"/>
          </p:cNvPicPr>
          <p:nvPr>
            <p:ph idx="1"/>
          </p:nvPr>
        </p:nvPicPr>
        <p:blipFill rotWithShape="1">
          <a:blip r:embed="rId2"/>
          <a:srcRect l="13525" t="11579" b="26894"/>
          <a:stretch/>
        </p:blipFill>
        <p:spPr>
          <a:xfrm>
            <a:off x="79899" y="1793182"/>
            <a:ext cx="5433133" cy="4625372"/>
          </a:xfrm>
        </p:spPr>
      </p:pic>
      <p:pic>
        <p:nvPicPr>
          <p:cNvPr id="8" name="Picture 7">
            <a:extLst>
              <a:ext uri="{FF2B5EF4-FFF2-40B4-BE49-F238E27FC236}">
                <a16:creationId xmlns:a16="http://schemas.microsoft.com/office/drawing/2014/main" id="{E4DF291C-6602-8EEE-1CCD-02D19B065DFF}"/>
              </a:ext>
            </a:extLst>
          </p:cNvPr>
          <p:cNvPicPr>
            <a:picLocks noChangeAspect="1"/>
          </p:cNvPicPr>
          <p:nvPr/>
        </p:nvPicPr>
        <p:blipFill rotWithShape="1">
          <a:blip r:embed="rId3"/>
          <a:srcRect l="12306" t="11908" r="51287" b="8889"/>
          <a:stretch/>
        </p:blipFill>
        <p:spPr>
          <a:xfrm>
            <a:off x="5592931" y="1793182"/>
            <a:ext cx="4438835" cy="4625372"/>
          </a:xfrm>
          <a:prstGeom prst="rect">
            <a:avLst/>
          </a:prstGeom>
        </p:spPr>
      </p:pic>
    </p:spTree>
    <p:extLst>
      <p:ext uri="{BB962C8B-B14F-4D97-AF65-F5344CB8AC3E}">
        <p14:creationId xmlns:p14="http://schemas.microsoft.com/office/powerpoint/2010/main" val="115884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BC1-A983-8F7A-9715-C96B078B74A9}"/>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9D5F181D-8E74-4DE1-25F8-E84A1148DE20}"/>
              </a:ext>
            </a:extLst>
          </p:cNvPr>
          <p:cNvPicPr>
            <a:picLocks noGrp="1" noChangeAspect="1"/>
          </p:cNvPicPr>
          <p:nvPr>
            <p:ph idx="1"/>
          </p:nvPr>
        </p:nvPicPr>
        <p:blipFill rotWithShape="1">
          <a:blip r:embed="rId2"/>
          <a:srcRect l="12384" t="14902" r="52658" b="6418"/>
          <a:stretch/>
        </p:blipFill>
        <p:spPr>
          <a:xfrm>
            <a:off x="-1" y="0"/>
            <a:ext cx="5774594" cy="6858000"/>
          </a:xfrm>
        </p:spPr>
      </p:pic>
      <p:pic>
        <p:nvPicPr>
          <p:cNvPr id="9" name="Picture 8">
            <a:extLst>
              <a:ext uri="{FF2B5EF4-FFF2-40B4-BE49-F238E27FC236}">
                <a16:creationId xmlns:a16="http://schemas.microsoft.com/office/drawing/2014/main" id="{F139CBD4-EEEE-688F-E749-9B9443F93914}"/>
              </a:ext>
            </a:extLst>
          </p:cNvPr>
          <p:cNvPicPr>
            <a:picLocks noChangeAspect="1"/>
          </p:cNvPicPr>
          <p:nvPr/>
        </p:nvPicPr>
        <p:blipFill rotWithShape="1">
          <a:blip r:embed="rId3"/>
          <a:srcRect l="13033" t="11350" r="53326" b="11066"/>
          <a:stretch/>
        </p:blipFill>
        <p:spPr>
          <a:xfrm>
            <a:off x="6393559" y="0"/>
            <a:ext cx="5798441" cy="6858000"/>
          </a:xfrm>
          <a:prstGeom prst="rect">
            <a:avLst/>
          </a:prstGeom>
        </p:spPr>
      </p:pic>
    </p:spTree>
    <p:extLst>
      <p:ext uri="{BB962C8B-B14F-4D97-AF65-F5344CB8AC3E}">
        <p14:creationId xmlns:p14="http://schemas.microsoft.com/office/powerpoint/2010/main" val="300540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3B96-D038-1720-542B-CD12A4D8066C}"/>
              </a:ext>
            </a:extLst>
          </p:cNvPr>
          <p:cNvSpPr>
            <a:spLocks noGrp="1"/>
          </p:cNvSpPr>
          <p:nvPr>
            <p:ph type="title"/>
          </p:nvPr>
        </p:nvSpPr>
        <p:spPr/>
        <p:txBody>
          <a:bodyPr>
            <a:normAutofit/>
          </a:bodyPr>
          <a:lstStyle/>
          <a:p>
            <a:r>
              <a:rPr lang="en-US" sz="2800" b="0" i="0" dirty="0">
                <a:solidFill>
                  <a:srgbClr val="000000"/>
                </a:solidFill>
                <a:effectLst/>
                <a:latin typeface="Arial" panose="020B0604020202020204" pitchFamily="34" charset="0"/>
                <a:cs typeface="Arial" panose="020B0604020202020204" pitchFamily="34" charset="0"/>
              </a:rPr>
              <a:t>Behavior Patterns</a:t>
            </a:r>
            <a:endParaRPr lang="en-IN" sz="2800" dirty="0"/>
          </a:p>
        </p:txBody>
      </p:sp>
      <p:sp>
        <p:nvSpPr>
          <p:cNvPr id="3" name="Content Placeholder 2">
            <a:extLst>
              <a:ext uri="{FF2B5EF4-FFF2-40B4-BE49-F238E27FC236}">
                <a16:creationId xmlns:a16="http://schemas.microsoft.com/office/drawing/2014/main" id="{476CC399-3F91-6004-93CF-9F1B35674ECE}"/>
              </a:ext>
            </a:extLst>
          </p:cNvPr>
          <p:cNvSpPr>
            <a:spLocks noGrp="1"/>
          </p:cNvSpPr>
          <p:nvPr>
            <p:ph idx="1"/>
          </p:nvPr>
        </p:nvSpPr>
        <p:spPr>
          <a:xfrm>
            <a:off x="677334" y="2160589"/>
            <a:ext cx="8596668" cy="4391131"/>
          </a:xfrm>
        </p:spPr>
        <p:txBody>
          <a:bodyPr>
            <a:normAutofit/>
          </a:bodyPr>
          <a:lstStyle/>
          <a:p>
            <a:r>
              <a:rPr lang="en-US" sz="1900" b="0" i="0" dirty="0">
                <a:solidFill>
                  <a:srgbClr val="000000"/>
                </a:solidFill>
                <a:effectLst/>
                <a:latin typeface="Arial" panose="020B0604020202020204" pitchFamily="34" charset="0"/>
                <a:cs typeface="Arial" panose="020B0604020202020204" pitchFamily="34" charset="0"/>
              </a:rPr>
              <a:t>Seasonal trends in customer acquisition and product usage. </a:t>
            </a:r>
          </a:p>
          <a:p>
            <a:r>
              <a:rPr lang="en-US" sz="1900" b="0" i="0" dirty="0">
                <a:solidFill>
                  <a:srgbClr val="000000"/>
                </a:solidFill>
                <a:effectLst/>
                <a:latin typeface="Arial" panose="020B0604020202020204" pitchFamily="34" charset="0"/>
                <a:cs typeface="Arial" panose="020B0604020202020204" pitchFamily="34" charset="0"/>
              </a:rPr>
              <a:t>Geographic market strengths and potential areas for expansion.</a:t>
            </a:r>
          </a:p>
          <a:p>
            <a:r>
              <a:rPr lang="en-US" sz="1900" b="0" i="0" dirty="0">
                <a:solidFill>
                  <a:srgbClr val="000000"/>
                </a:solidFill>
                <a:effectLst/>
                <a:latin typeface="Arial" panose="020B0604020202020204" pitchFamily="34" charset="0"/>
                <a:cs typeface="Arial" panose="020B0604020202020204" pitchFamily="34" charset="0"/>
              </a:rPr>
              <a:t>The analysis of Task 1 provides a solid foundation for understanding the company's customer base, their preferences, and behavior patterns. These insights are crucial for tailoring marketing, product, and retention strategies to foster growth.</a:t>
            </a:r>
          </a:p>
          <a:p>
            <a:pPr marL="0" indent="0">
              <a:buNone/>
            </a:pPr>
            <a:r>
              <a:rPr lang="en-US" sz="1900" b="0" i="0" dirty="0">
                <a:solidFill>
                  <a:srgbClr val="000000"/>
                </a:solidFill>
                <a:effectLst/>
                <a:latin typeface="Arial" panose="020B0604020202020204" pitchFamily="34" charset="0"/>
                <a:cs typeface="Arial" panose="020B0604020202020204" pitchFamily="34" charset="0"/>
              </a:rPr>
              <a:t>Product Preferences:</a:t>
            </a:r>
          </a:p>
          <a:p>
            <a:r>
              <a:rPr lang="en-US" sz="1900" b="0" i="0" dirty="0">
                <a:solidFill>
                  <a:srgbClr val="000000"/>
                </a:solidFill>
                <a:effectLst/>
                <a:latin typeface="Arial" panose="020B0604020202020204" pitchFamily="34" charset="0"/>
                <a:cs typeface="Arial" panose="020B0604020202020204" pitchFamily="34" charset="0"/>
              </a:rPr>
              <a:t>Preferences for technology and lifestyle categories. </a:t>
            </a:r>
          </a:p>
          <a:p>
            <a:r>
              <a:rPr lang="en-US" sz="1900" b="0" i="0" dirty="0">
                <a:solidFill>
                  <a:srgbClr val="000000"/>
                </a:solidFill>
                <a:effectLst/>
                <a:latin typeface="Arial" panose="020B0604020202020204" pitchFamily="34" charset="0"/>
                <a:cs typeface="Arial" panose="020B0604020202020204" pitchFamily="34" charset="0"/>
              </a:rPr>
              <a:t>Opportunities for inventory expansion.</a:t>
            </a:r>
            <a:endParaRPr lang="en-IN" sz="19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305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45A1-9108-3ADF-1DC9-5FF5E541B1E8}"/>
              </a:ext>
            </a:extLst>
          </p:cNvPr>
          <p:cNvSpPr>
            <a:spLocks noGrp="1"/>
          </p:cNvSpPr>
          <p:nvPr>
            <p:ph type="title"/>
          </p:nvPr>
        </p:nvSpPr>
        <p:spPr>
          <a:xfrm>
            <a:off x="677334" y="432046"/>
            <a:ext cx="8596668" cy="1320800"/>
          </a:xfrm>
        </p:spPr>
        <p:txBody>
          <a:bodyPr>
            <a:normAutofit/>
          </a:bodyPr>
          <a:lstStyle/>
          <a:p>
            <a:r>
              <a:rPr lang="en-IN" sz="2800" b="1" i="0" dirty="0">
                <a:solidFill>
                  <a:srgbClr val="000000"/>
                </a:solidFill>
                <a:effectLst/>
                <a:latin typeface="Helvetica Neue"/>
              </a:rPr>
              <a:t>Task 2</a:t>
            </a:r>
            <a:br>
              <a:rPr lang="en-US" b="0" i="0" dirty="0">
                <a:solidFill>
                  <a:srgbClr val="000000"/>
                </a:solidFill>
                <a:effectLst/>
                <a:latin typeface="Helvetica Neue"/>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007D22D-B617-61CD-C416-C64BAF7F136C}"/>
              </a:ext>
            </a:extLst>
          </p:cNvPr>
          <p:cNvSpPr>
            <a:spLocks noGrp="1"/>
          </p:cNvSpPr>
          <p:nvPr>
            <p:ph idx="1"/>
          </p:nvPr>
        </p:nvSpPr>
        <p:spPr>
          <a:xfrm>
            <a:off x="677334" y="1353969"/>
            <a:ext cx="8596668" cy="5071985"/>
          </a:xfrm>
        </p:spPr>
        <p:txBody>
          <a:bodyPr>
            <a:normAutofit/>
          </a:bodyPr>
          <a:lstStyle/>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Aggregated the metrics per customer id (MSISDN) and got the top 10 customers per engagement metric. </a:t>
            </a:r>
          </a:p>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Normalized each engagement metric and run a k-means (k=3) to classify customers into three groups of engagement. </a:t>
            </a:r>
          </a:p>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Computed the minimum, maximum, average &amp; total non-normalized metrics for each cluster.</a:t>
            </a:r>
          </a:p>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Aggregated user total traffic per application and derived the top 10 most engaged users per application.</a:t>
            </a:r>
          </a:p>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Plotted the top 3 most used applications using appropriate charts (the </a:t>
            </a:r>
            <a:r>
              <a:rPr lang="en-US" b="0" i="0" dirty="0" err="1">
                <a:solidFill>
                  <a:srgbClr val="000000"/>
                </a:solidFill>
                <a:effectLst/>
                <a:latin typeface="Arial" panose="020B0604020202020204" pitchFamily="34" charset="0"/>
                <a:cs typeface="Arial" panose="020B0604020202020204" pitchFamily="34" charset="0"/>
              </a:rPr>
              <a:t>barplot</a:t>
            </a:r>
            <a:r>
              <a:rPr lang="en-US" b="0" i="0" dirty="0">
                <a:solidFill>
                  <a:srgbClr val="000000"/>
                </a:solidFill>
                <a:effectLst/>
                <a:latin typeface="Arial" panose="020B0604020202020204" pitchFamily="34" charset="0"/>
                <a:cs typeface="Arial" panose="020B0604020202020204" pitchFamily="34" charset="0"/>
              </a:rPr>
              <a:t>)</a:t>
            </a:r>
          </a:p>
          <a:p>
            <a:pPr marL="342900" lvl="0" indent="-342900" algn="just">
              <a:lnSpc>
                <a:spcPct val="115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Using the k-means clustering algorithm, grouped users in k engagement clusters based on the engagement metrics. </a:t>
            </a:r>
          </a:p>
          <a:p>
            <a:pPr marL="342900" lvl="0" indent="-342900" algn="just">
              <a:lnSpc>
                <a:spcPct val="115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Found</a:t>
            </a:r>
            <a:r>
              <a:rPr lang="en-US" b="0" i="0" dirty="0">
                <a:solidFill>
                  <a:srgbClr val="000000"/>
                </a:solidFill>
                <a:effectLst/>
                <a:latin typeface="Arial" panose="020B0604020202020204" pitchFamily="34" charset="0"/>
                <a:cs typeface="Arial" panose="020B0604020202020204" pitchFamily="34" charset="0"/>
              </a:rPr>
              <a:t> the optimized value of k (using the elbow method)</a:t>
            </a:r>
            <a:endParaRPr lang="en-IN"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72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830F-AE40-1D75-379F-DBAD4B3919F7}"/>
              </a:ext>
            </a:extLst>
          </p:cNvPr>
          <p:cNvSpPr>
            <a:spLocks noGrp="1"/>
          </p:cNvSpPr>
          <p:nvPr>
            <p:ph type="title"/>
          </p:nvPr>
        </p:nvSpPr>
        <p:spPr>
          <a:xfrm>
            <a:off x="677334" y="361025"/>
            <a:ext cx="8596668" cy="1320800"/>
          </a:xfrm>
        </p:spPr>
        <p:txBody>
          <a:bodyPr>
            <a:normAutofit/>
          </a:bodyPr>
          <a:lstStyle/>
          <a:p>
            <a:r>
              <a:rPr lang="en-US" sz="2800" b="0" i="0" dirty="0">
                <a:solidFill>
                  <a:srgbClr val="000000"/>
                </a:solidFill>
                <a:effectLst/>
                <a:latin typeface="Arial" panose="020B0604020202020204" pitchFamily="34" charset="0"/>
                <a:cs typeface="Arial" panose="020B0604020202020204" pitchFamily="34" charset="0"/>
              </a:rPr>
              <a:t>User Engagement Summary of Key Findings</a:t>
            </a:r>
            <a:endParaRPr lang="en-IN" sz="2800" dirty="0"/>
          </a:p>
        </p:txBody>
      </p:sp>
      <p:sp>
        <p:nvSpPr>
          <p:cNvPr id="3" name="Content Placeholder 2">
            <a:extLst>
              <a:ext uri="{FF2B5EF4-FFF2-40B4-BE49-F238E27FC236}">
                <a16:creationId xmlns:a16="http://schemas.microsoft.com/office/drawing/2014/main" id="{DB80CDA0-827A-849E-B263-19E043BF24C0}"/>
              </a:ext>
            </a:extLst>
          </p:cNvPr>
          <p:cNvSpPr>
            <a:spLocks noGrp="1"/>
          </p:cNvSpPr>
          <p:nvPr>
            <p:ph idx="1"/>
          </p:nvPr>
        </p:nvSpPr>
        <p:spPr>
          <a:xfrm>
            <a:off x="677334" y="1200322"/>
            <a:ext cx="8596668" cy="5296653"/>
          </a:xfrm>
        </p:spPr>
        <p:txBody>
          <a:bodyPr>
            <a:normAutofit fontScale="25000" lnSpcReduction="20000"/>
          </a:bodyPr>
          <a:lstStyle/>
          <a:p>
            <a:pPr marL="0" indent="0" algn="l">
              <a:buNone/>
            </a:pPr>
            <a:r>
              <a:rPr lang="en-US" sz="7200" b="0" i="0" dirty="0">
                <a:solidFill>
                  <a:srgbClr val="000000"/>
                </a:solidFill>
                <a:effectLst/>
                <a:latin typeface="Arial" panose="020B0604020202020204" pitchFamily="34" charset="0"/>
                <a:cs typeface="Arial" panose="020B0604020202020204" pitchFamily="34" charset="0"/>
              </a:rPr>
              <a:t>Engagement Metrics:</a:t>
            </a:r>
          </a:p>
          <a:p>
            <a:pPr algn="l"/>
            <a:r>
              <a:rPr lang="en-US" sz="7200" b="0" i="0" dirty="0">
                <a:solidFill>
                  <a:srgbClr val="000000"/>
                </a:solidFill>
                <a:effectLst/>
                <a:latin typeface="Arial" panose="020B0604020202020204" pitchFamily="34" charset="0"/>
                <a:cs typeface="Arial" panose="020B0604020202020204" pitchFamily="34" charset="0"/>
              </a:rPr>
              <a:t>An overall increase in user engagement metrics over the past year, indicating growing interest and activity among the user base. </a:t>
            </a:r>
          </a:p>
          <a:p>
            <a:pPr algn="l"/>
            <a:r>
              <a:rPr lang="en-US" sz="7200" b="0" i="0" dirty="0">
                <a:solidFill>
                  <a:srgbClr val="000000"/>
                </a:solidFill>
                <a:effectLst/>
                <a:latin typeface="Arial" panose="020B0604020202020204" pitchFamily="34" charset="0"/>
                <a:cs typeface="Arial" panose="020B0604020202020204" pitchFamily="34" charset="0"/>
              </a:rPr>
              <a:t>Key metrics such as daily active users (DAU), weekly active users (WAU), and monthly active users (MAU) have shown positive trends. </a:t>
            </a:r>
          </a:p>
          <a:p>
            <a:pPr marL="0" indent="0" algn="l">
              <a:buNone/>
            </a:pPr>
            <a:r>
              <a:rPr lang="en-US" sz="7200" b="0" i="0" dirty="0">
                <a:solidFill>
                  <a:srgbClr val="000000"/>
                </a:solidFill>
                <a:effectLst/>
                <a:latin typeface="Arial" panose="020B0604020202020204" pitchFamily="34" charset="0"/>
                <a:cs typeface="Arial" panose="020B0604020202020204" pitchFamily="34" charset="0"/>
              </a:rPr>
              <a:t>Activity Trends:</a:t>
            </a:r>
          </a:p>
          <a:p>
            <a:pPr algn="l"/>
            <a:r>
              <a:rPr lang="en-US" sz="7200" b="0" i="0" dirty="0">
                <a:solidFill>
                  <a:srgbClr val="000000"/>
                </a:solidFill>
                <a:effectLst/>
                <a:latin typeface="Arial" panose="020B0604020202020204" pitchFamily="34" charset="0"/>
                <a:cs typeface="Arial" panose="020B0604020202020204" pitchFamily="34" charset="0"/>
              </a:rPr>
              <a:t>Peak activity periods align with marketing campaigns and seasonal promotions, suggesting effective marketing strategies. </a:t>
            </a:r>
          </a:p>
          <a:p>
            <a:pPr algn="l"/>
            <a:r>
              <a:rPr lang="en-US" sz="7200" b="0" i="0" dirty="0">
                <a:solidFill>
                  <a:srgbClr val="000000"/>
                </a:solidFill>
                <a:effectLst/>
                <a:latin typeface="Arial" panose="020B0604020202020204" pitchFamily="34" charset="0"/>
                <a:cs typeface="Arial" panose="020B0604020202020204" pitchFamily="34" charset="0"/>
              </a:rPr>
              <a:t>Certain features or products drive higher engagement, highlighting areas for further development and investment. </a:t>
            </a:r>
          </a:p>
          <a:p>
            <a:pPr marL="0" indent="0" algn="l">
              <a:buNone/>
            </a:pPr>
            <a:r>
              <a:rPr lang="en-US" sz="7200" b="0" i="0" dirty="0">
                <a:solidFill>
                  <a:srgbClr val="000000"/>
                </a:solidFill>
                <a:effectLst/>
                <a:latin typeface="Arial" panose="020B0604020202020204" pitchFamily="34" charset="0"/>
                <a:cs typeface="Arial" panose="020B0604020202020204" pitchFamily="34" charset="0"/>
              </a:rPr>
              <a:t>User Interaction Patterns:</a:t>
            </a:r>
          </a:p>
          <a:p>
            <a:pPr algn="l"/>
            <a:r>
              <a:rPr lang="en-US" sz="7200" b="0" i="0" dirty="0">
                <a:solidFill>
                  <a:srgbClr val="000000"/>
                </a:solidFill>
                <a:effectLst/>
                <a:latin typeface="Arial" panose="020B0604020202020204" pitchFamily="34" charset="0"/>
                <a:cs typeface="Arial" panose="020B0604020202020204" pitchFamily="34" charset="0"/>
              </a:rPr>
              <a:t>Analysis of user interaction patterns reveals a core group of highly engaged users contributing to a significant portion of the activity. This segment may represent potential brand ambassadors.</a:t>
            </a:r>
          </a:p>
          <a:p>
            <a:pPr marL="0" indent="0" algn="l">
              <a:buNone/>
            </a:pPr>
            <a:r>
              <a:rPr lang="en-US" sz="7200" b="0" i="0" dirty="0">
                <a:solidFill>
                  <a:srgbClr val="000000"/>
                </a:solidFill>
                <a:effectLst/>
                <a:latin typeface="Arial" panose="020B0604020202020204" pitchFamily="34" charset="0"/>
                <a:cs typeface="Arial" panose="020B0604020202020204" pitchFamily="34" charset="0"/>
              </a:rPr>
              <a:t>Engagement by Demographics:</a:t>
            </a:r>
          </a:p>
          <a:p>
            <a:pPr algn="l"/>
            <a:r>
              <a:rPr lang="en-US" sz="7200" b="0" i="0" dirty="0">
                <a:solidFill>
                  <a:srgbClr val="000000"/>
                </a:solidFill>
                <a:effectLst/>
                <a:latin typeface="Arial" panose="020B0604020202020204" pitchFamily="34" charset="0"/>
                <a:cs typeface="Arial" panose="020B0604020202020204" pitchFamily="34" charset="0"/>
              </a:rPr>
              <a:t>Variations in engagement levels across different demographics, with younger users showing higher activity rates. This insight can inform targeted engagement strategies.</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92857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297</TotalTime>
  <Words>1395</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Helvetica</vt:lpstr>
      <vt:lpstr>Helvetica Neue</vt:lpstr>
      <vt:lpstr>Times New Roman</vt:lpstr>
      <vt:lpstr>Trebuchet MS</vt:lpstr>
      <vt:lpstr>Wingdings 3</vt:lpstr>
      <vt:lpstr>Facet</vt:lpstr>
      <vt:lpstr>User Analytics in the Telecommunication Industry  </vt:lpstr>
      <vt:lpstr>Introduction</vt:lpstr>
      <vt:lpstr>Objectives</vt:lpstr>
      <vt:lpstr>Task 1 Customers Overview Summary of Key Findings</vt:lpstr>
      <vt:lpstr>Graphical and Non-graphical Univariate Analysis  </vt:lpstr>
      <vt:lpstr>PowerPoint Presentation</vt:lpstr>
      <vt:lpstr>Behavior Patterns</vt:lpstr>
      <vt:lpstr>Task 2 </vt:lpstr>
      <vt:lpstr>User Engagement Summary of Key Findings</vt:lpstr>
      <vt:lpstr>Task 3 Experience Analytics</vt:lpstr>
      <vt:lpstr>Experience and Satisfaction Analysis Summary of Key Findings</vt:lpstr>
      <vt:lpstr>Task 4  Satisfaction Analysis  </vt:lpstr>
      <vt:lpstr>General Insights from Task 4  </vt:lpstr>
      <vt:lpstr>Dynamic Dashboard using Streamlit </vt:lpstr>
      <vt:lpstr>PowerPoint Presentation</vt:lpstr>
      <vt:lpstr>Dashboard Interpretations</vt:lpstr>
      <vt:lpstr>Overall Recommendations Based on the comprehensive analysis from all tasks, the recommendations for the company are as follows: </vt:lpstr>
      <vt:lpstr>Limitations of Overall Analysis </vt:lpstr>
      <vt:lpstr>Purchase Recommendation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  </dc:title>
  <dc:creator>Deepak Sharma</dc:creator>
  <cp:lastModifiedBy>Deepak Sharma</cp:lastModifiedBy>
  <cp:revision>101</cp:revision>
  <dcterms:created xsi:type="dcterms:W3CDTF">2024-02-06T09:51:52Z</dcterms:created>
  <dcterms:modified xsi:type="dcterms:W3CDTF">2024-02-09T16:03:57Z</dcterms:modified>
</cp:coreProperties>
</file>