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kar Dig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0402ED-E3B8-4317-B899-8E12DC5DB5B3}">
  <a:tblStyle styleId="{6B0402ED-E3B8-4317-B899-8E12DC5DB5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tcBdr/>
        <a:fill>
          <a:solidFill>
            <a:srgbClr val="CED2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2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01T20:23:37.742" idx="1">
    <p:pos x="457" y="180"/>
    <p:text>micro AUC instead of macro AUC??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Add ecg image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ea577d7c_2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05ea577d7c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ea577d7c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05ea577d7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ea577d7c_2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05ea577d7c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paper about transfer learning for ECG classification was one paper that motivated us to pursue this particular area. The paper used two ECG datasets to test transfer learning for &lt;disease&gt; classification. But this paper focussed on diagnosis of only one disease. A lot of other papers also focussed on diagnosis of just one disease. We have tried to go beyond that in our project.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second paper published a dataset called PTB-XL that was the largest 12-lead available data till date. The authors conducted several benchmark experiments to evaluate the usability of the dataset. This is the paper that we built upon.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third paper also performed transfer learning on ECG datasets &lt;elaborate a bit more&gt;. But they considered subsets of the data and evaluated their performance, which formed the basis for some our experiments.</a:t>
            </a:r>
            <a:endParaRPr/>
          </a:p>
        </p:txBody>
      </p:sp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used only common labels and discarded labels with count&lt;10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transfer learning work and how does the difference in label distribution affect the result</a:t>
            </a:r>
            <a:endParaRPr/>
          </a:p>
        </p:txBody>
      </p:sp>
      <p:sp>
        <p:nvSpPr>
          <p:cNvPr id="208" name="Google Shape;20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4cb56ee54_3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x-resnet 1d?</a:t>
            </a:r>
            <a:endParaRPr/>
          </a:p>
        </p:txBody>
      </p:sp>
      <p:sp>
        <p:nvSpPr>
          <p:cNvPr id="226" name="Google Shape;226;g104cb56ee5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cb56ee54_3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04cb56ee54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cb56ee54_3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04cb56ee54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0176e4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0176e4b7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10176e4b7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0176e4b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0176e4b71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10176e4b71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10e3be4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0510e3be4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4cb56ee54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04cb56ee5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percentage improvement</a:t>
            </a: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</a:rPr>
              <a:t>Fine tuned model performs better on 15 of 18 labels </a:t>
            </a:r>
            <a:endParaRPr sz="1100">
              <a:solidFill>
                <a:srgbClr val="3F3F3F"/>
              </a:solidFill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Calibri"/>
              <a:buChar char="◦"/>
            </a:pPr>
            <a:r>
              <a:rPr lang="en-US" sz="1100">
                <a:solidFill>
                  <a:srgbClr val="3F3F3F"/>
                </a:solidFill>
              </a:rPr>
              <a:t>LNGQT</a:t>
            </a:r>
            <a:endParaRPr sz="1100">
              <a:solidFill>
                <a:srgbClr val="3F3F3F"/>
              </a:solidFill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Calibri"/>
              <a:buChar char="◦"/>
            </a:pPr>
            <a:r>
              <a:rPr lang="en-US" sz="1100">
                <a:solidFill>
                  <a:srgbClr val="3F3F3F"/>
                </a:solidFill>
              </a:rPr>
              <a:t>1AVB</a:t>
            </a:r>
            <a:endParaRPr sz="1100">
              <a:solidFill>
                <a:srgbClr val="3F3F3F"/>
              </a:solidFill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Calibri"/>
              <a:buChar char="◦"/>
            </a:pPr>
            <a:r>
              <a:rPr lang="en-US" sz="1100">
                <a:solidFill>
                  <a:srgbClr val="3F3F3F"/>
                </a:solidFill>
              </a:rPr>
              <a:t>CRBB</a:t>
            </a:r>
            <a:endParaRPr sz="1100">
              <a:solidFill>
                <a:srgbClr val="3F3F3F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Calibri"/>
              <a:buChar char="■"/>
            </a:pPr>
            <a:r>
              <a:rPr lang="en-US" sz="1100">
                <a:solidFill>
                  <a:srgbClr val="3F3F3F"/>
                </a:solidFill>
              </a:rPr>
              <a:t>Label support for these classes is significantly higher in G12EC than PTB-XL</a:t>
            </a:r>
            <a:endParaRPr sz="100"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800"/>
              <a:buFont typeface="Calibri"/>
              <a:buChar char="●"/>
            </a:pPr>
            <a:r>
              <a:rPr lang="en-US" sz="800">
                <a:solidFill>
                  <a:srgbClr val="3F3F3F"/>
                </a:solidFill>
              </a:rPr>
              <a:t>Add plot for g12ec finetune and model comparison (over 7 subsets for train)</a:t>
            </a:r>
            <a:endParaRPr sz="800">
              <a:solidFill>
                <a:srgbClr val="3F3F3F"/>
              </a:solidFill>
            </a:endParaRPr>
          </a:p>
          <a:p>
            <a:pPr marL="91440" lvl="0" indent="-50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A66AC"/>
              </a:buClr>
              <a:buSzPts val="800"/>
              <a:buFont typeface="Calibri"/>
              <a:buChar char="●"/>
            </a:pPr>
            <a:r>
              <a:rPr lang="en-US" sz="800">
                <a:solidFill>
                  <a:srgbClr val="3F3F3F"/>
                </a:solidFill>
              </a:rPr>
              <a:t>Explain gap</a:t>
            </a:r>
            <a:endParaRPr sz="800">
              <a:solidFill>
                <a:srgbClr val="3F3F3F"/>
              </a:solidFill>
            </a:endParaRPr>
          </a:p>
          <a:p>
            <a:pPr marL="91440" lvl="0" indent="-50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A66AC"/>
              </a:buClr>
              <a:buSzPts val="800"/>
              <a:buFont typeface="Calibri"/>
              <a:buChar char="●"/>
            </a:pPr>
            <a:r>
              <a:rPr lang="en-US" sz="800">
                <a:solidFill>
                  <a:srgbClr val="3F3F3F"/>
                </a:solidFill>
              </a:rPr>
              <a:t>Explain evidence for validating the hypothesis</a:t>
            </a:r>
            <a:endParaRPr sz="8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95" name="Google Shape;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i="1">
                <a:solidFill>
                  <a:srgbClr val="FF0000"/>
                </a:solidFill>
              </a:rPr>
              <a:t>Test what fraction of PTB-XL is required to beat performance of G12EC</a:t>
            </a:r>
            <a:endParaRPr sz="300"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cc1d725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05cc1d72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ea577d7c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5ea577d7c_3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05ea577d7c_3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0176e4b7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0176e4b71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10176e4b71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1 - what if the label mapping is not available and its not one-to-one</a:t>
            </a:r>
            <a:endParaRPr/>
          </a:p>
        </p:txBody>
      </p:sp>
      <p:sp>
        <p:nvSpPr>
          <p:cNvPr id="360" name="Google Shape;3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about other solutions for challenges</a:t>
            </a: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ea577d7c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05ea577d7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ea577d7c_2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05ea577d7c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ea577d7c_2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05ea577d7c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ea577d7c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5ea577d7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9a4dee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f9a4dee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2"/>
          <p:cNvSpPr/>
          <p:nvPr/>
        </p:nvSpPr>
        <p:spPr>
          <a:xfrm>
            <a:off x="3175" y="6570350"/>
            <a:ext cx="121887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" y="6562934"/>
            <a:ext cx="12188700" cy="83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4B2F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681250" y="286600"/>
            <a:ext cx="10854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0718400" cy="4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74473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1250" y="286600"/>
            <a:ext cx="10854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81250" y="286600"/>
            <a:ext cx="10854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1250" y="286600"/>
            <a:ext cx="10854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5359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5359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570350"/>
            <a:ext cx="121887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25" y="6562934"/>
            <a:ext cx="12188700" cy="83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4B2F6"/>
              </a:solidFill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1250" y="286600"/>
            <a:ext cx="10854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1250" y="1513900"/>
            <a:ext cx="10764000" cy="43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433858" y="65359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 flipH="1">
            <a:off x="681250" y="1438300"/>
            <a:ext cx="10764000" cy="177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ptb-xl/1.0.1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bjoernjostein/georgia-12lead-ecg-challenge-databas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heartdisease/fact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1097275" y="758951"/>
            <a:ext cx="10058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5200">
                <a:solidFill>
                  <a:schemeClr val="accent1"/>
                </a:solidFill>
              </a:rPr>
              <a:t>Transfer Learning for ECG Classification using PTB-XL</a:t>
            </a:r>
            <a:endParaRPr sz="5200">
              <a:solidFill>
                <a:schemeClr val="accent1"/>
              </a:solidFill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100050" y="4815325"/>
            <a:ext cx="10058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600" dirty="0">
                <a:solidFill>
                  <a:schemeClr val="accent1"/>
                </a:solidFill>
              </a:rPr>
              <a:t>Project Presentation</a:t>
            </a:r>
            <a:endParaRPr sz="26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2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100" b="1" dirty="0"/>
              <a:t>Presented By</a:t>
            </a:r>
            <a:r>
              <a:rPr lang="en-US" sz="2100" dirty="0"/>
              <a:t>									</a:t>
            </a:r>
            <a:r>
              <a:rPr lang="en-US" sz="2100" b="1" dirty="0"/>
              <a:t>Date</a:t>
            </a:r>
            <a:endParaRPr sz="2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100" dirty="0"/>
              <a:t>Deepkamal K. Gill							   02/02/2022</a:t>
            </a:r>
            <a:endParaRPr sz="2100" dirty="0"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 t="26916" b="27852"/>
          <a:stretch/>
        </p:blipFill>
        <p:spPr>
          <a:xfrm>
            <a:off x="1082037" y="2335275"/>
            <a:ext cx="10027924" cy="23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725" y="3076650"/>
            <a:ext cx="9777603" cy="25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/>
              <a:t>Gradual Unfreezing</a:t>
            </a:r>
            <a:endParaRPr sz="3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75" y="2254650"/>
            <a:ext cx="9842724" cy="41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/>
              <a:t>Gradual Unfreezing</a:t>
            </a:r>
            <a:endParaRPr sz="3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0718400" cy="4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 "/>
            </a:pP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Freezing a layer prevents its weights from being modified.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75" y="2254650"/>
            <a:ext cx="9842724" cy="41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/>
              <a:t>Gradual Unfreezing</a:t>
            </a:r>
            <a:endParaRPr sz="3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Related Work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0718400" cy="4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Most current research focuses on transfer learning for classification of specific heart abnormalities</a:t>
            </a:r>
            <a:endParaRPr sz="2400"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Weimann et al. </a:t>
            </a:r>
            <a:r>
              <a:rPr lang="en-US" sz="2000" b="1">
                <a:solidFill>
                  <a:srgbClr val="242424"/>
                </a:solidFill>
                <a:highlight>
                  <a:srgbClr val="FFFFFF"/>
                </a:highlight>
              </a:rPr>
              <a:t>"Transfer learning for ECG classification."</a:t>
            </a: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en-US" sz="2000" i="1">
                <a:solidFill>
                  <a:srgbClr val="242424"/>
                </a:solidFill>
                <a:highlight>
                  <a:srgbClr val="FFFFFF"/>
                </a:highlight>
              </a:rPr>
              <a:t>Scientific reports</a:t>
            </a: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 (2021)</a:t>
            </a:r>
            <a:endParaRPr sz="2000"/>
          </a:p>
          <a:p>
            <a:pPr marL="29260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This paper hypothesized that PTB-XL, largest 12-lead ECG dataset released recently, could serve as a prospective base dataset for transfer learning </a:t>
            </a:r>
            <a:endParaRPr sz="2400"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Strodthoff, Nils, et al. "</a:t>
            </a:r>
            <a:r>
              <a:rPr lang="en-US" sz="2000" b="1">
                <a:solidFill>
                  <a:srgbClr val="242424"/>
                </a:solidFill>
                <a:highlight>
                  <a:srgbClr val="FFFFFF"/>
                </a:highlight>
              </a:rPr>
              <a:t>Deep learning for ECG analysis: Benchmarks and insights from PTB-XL</a:t>
            </a: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." </a:t>
            </a:r>
            <a:r>
              <a:rPr lang="en-US" sz="2000" i="1">
                <a:solidFill>
                  <a:srgbClr val="242424"/>
                </a:solidFill>
                <a:highlight>
                  <a:srgbClr val="FFFFFF"/>
                </a:highlight>
              </a:rPr>
              <a:t>IEEE Journal of Biomedical and Health Informatics</a:t>
            </a: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 (2020)</a:t>
            </a:r>
            <a:endParaRPr sz="2000"/>
          </a:p>
          <a:p>
            <a:pPr marL="29260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Evaluation on data subsets to verify the potential of transfer learning</a:t>
            </a:r>
            <a:endParaRPr sz="2400"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Jang, Jong-Hwan et al. </a:t>
            </a:r>
            <a:r>
              <a:rPr lang="en-US" sz="2000" b="1">
                <a:solidFill>
                  <a:srgbClr val="242424"/>
                </a:solidFill>
                <a:highlight>
                  <a:srgbClr val="FFFFFF"/>
                </a:highlight>
              </a:rPr>
              <a:t>"Effectiveness of Transfer Learning for Deep Learning-Based Electrocardiogram Analysis."</a:t>
            </a: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en-US" sz="2000" i="1">
                <a:solidFill>
                  <a:srgbClr val="242424"/>
                </a:solidFill>
                <a:highlight>
                  <a:srgbClr val="FFFFFF"/>
                </a:highlight>
              </a:rPr>
              <a:t>Healthcare informatics</a:t>
            </a: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</a:rPr>
              <a:t> (2021)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7800900" y="6017850"/>
            <a:ext cx="439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/>
              <a:t>1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https://physionet.org/content/ptb-xl/1.0.1/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https://www.kaggle.com/bjoernjostein/georgia-12lead-ecg-challenge-database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681250" y="286600"/>
            <a:ext cx="10854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/>
              <a:t>Main Idea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6413350" y="2610350"/>
            <a:ext cx="51225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Contributions: </a:t>
            </a: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■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Pre-train ECG classification model using PTB-XL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■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Finetune and evaluate performance on G12EC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■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Compare with the best standalone model trained on G12EC</a:t>
            </a: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757446" y="2610344"/>
          <a:ext cx="5445750" cy="3145050"/>
        </p:xfrm>
        <a:graphic>
          <a:graphicData uri="http://schemas.openxmlformats.org/drawingml/2006/table">
            <a:tbl>
              <a:tblPr firstRow="1" bandRow="1">
                <a:noFill/>
                <a:tableStyleId>{6B0402ED-E3B8-4317-B899-8E12DC5DB5B3}</a:tableStyleId>
              </a:tblPr>
              <a:tblGrid>
                <a:gridCol w="18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PTB-XL</a:t>
                      </a:r>
                      <a:r>
                        <a:rPr lang="en-US" sz="2000" baseline="30000"/>
                        <a:t>1</a:t>
                      </a:r>
                      <a:endParaRPr sz="2000" baseline="300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(Base Dataset)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G12EC</a:t>
                      </a:r>
                      <a:r>
                        <a:rPr lang="en-US" sz="2000" baseline="30000"/>
                        <a:t>2</a:t>
                      </a:r>
                      <a:endParaRPr sz="2000" baseline="300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(Evaluation Dataset)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No. of Records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21,837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10,344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No. of Leads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12</a:t>
                      </a:r>
                      <a:endParaRPr sz="20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Frequency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500 Hz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Time Duration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10 seconds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" name="Google Shape;204;p26"/>
          <p:cNvSpPr txBox="1"/>
          <p:nvPr/>
        </p:nvSpPr>
        <p:spPr>
          <a:xfrm>
            <a:off x="646325" y="1718325"/>
            <a:ext cx="1110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whether PTB-XL is a good dataset for transfer learning for ECG classification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Data Summary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726675" y="5159000"/>
            <a:ext cx="77733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Label distribution for both datasets is quite different</a:t>
            </a:r>
            <a:endParaRPr sz="24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Will transfer learning still work?</a:t>
            </a:r>
            <a:endParaRPr sz="2400" i="1"/>
          </a:p>
        </p:txBody>
      </p:sp>
      <p:grpSp>
        <p:nvGrpSpPr>
          <p:cNvPr id="212" name="Google Shape;212;p27"/>
          <p:cNvGrpSpPr/>
          <p:nvPr/>
        </p:nvGrpSpPr>
        <p:grpSpPr>
          <a:xfrm>
            <a:off x="733925" y="1554375"/>
            <a:ext cx="7393800" cy="3358500"/>
            <a:chOff x="733925" y="1554375"/>
            <a:chExt cx="7393800" cy="3358500"/>
          </a:xfrm>
        </p:grpSpPr>
        <p:sp>
          <p:nvSpPr>
            <p:cNvPr id="213" name="Google Shape;213;p27"/>
            <p:cNvSpPr/>
            <p:nvPr/>
          </p:nvSpPr>
          <p:spPr>
            <a:xfrm>
              <a:off x="2373950" y="2504475"/>
              <a:ext cx="2540400" cy="2408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" name="Google Shape;214;p27"/>
            <p:cNvGrpSpPr/>
            <p:nvPr/>
          </p:nvGrpSpPr>
          <p:grpSpPr>
            <a:xfrm>
              <a:off x="733925" y="1554375"/>
              <a:ext cx="7393800" cy="3358500"/>
              <a:chOff x="733925" y="1554375"/>
              <a:chExt cx="7393800" cy="3358500"/>
            </a:xfrm>
          </p:grpSpPr>
          <p:sp>
            <p:nvSpPr>
              <p:cNvPr id="215" name="Google Shape;215;p27"/>
              <p:cNvSpPr/>
              <p:nvPr/>
            </p:nvSpPr>
            <p:spPr>
              <a:xfrm>
                <a:off x="3976450" y="2852475"/>
                <a:ext cx="1771500" cy="17124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45720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accent1"/>
                    </a:solidFill>
                  </a:rPr>
                  <a:t>   </a:t>
                </a:r>
                <a:endParaRPr sz="22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373950" y="2504475"/>
                <a:ext cx="2540400" cy="24084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217" name="Google Shape;217;p27"/>
              <p:cNvSpPr txBox="1"/>
              <p:nvPr/>
            </p:nvSpPr>
            <p:spPr>
              <a:xfrm>
                <a:off x="4198000" y="3393075"/>
                <a:ext cx="763500" cy="63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b="1"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29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7"/>
              <p:cNvSpPr txBox="1"/>
              <p:nvPr/>
            </p:nvSpPr>
            <p:spPr>
              <a:xfrm>
                <a:off x="6022250" y="2504475"/>
                <a:ext cx="11955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b="1">
                    <a:latin typeface="Calibri"/>
                    <a:ea typeface="Calibri"/>
                    <a:cs typeface="Calibri"/>
                    <a:sym typeface="Calibri"/>
                  </a:rPr>
                  <a:t>G12EC (24)</a:t>
                </a:r>
                <a:endParaRPr sz="19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7"/>
              <p:cNvSpPr txBox="1"/>
              <p:nvPr/>
            </p:nvSpPr>
            <p:spPr>
              <a:xfrm>
                <a:off x="1488675" y="2504475"/>
                <a:ext cx="8853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b="1">
                    <a:latin typeface="Calibri"/>
                    <a:ea typeface="Calibri"/>
                    <a:cs typeface="Calibri"/>
                    <a:sym typeface="Calibri"/>
                  </a:rPr>
                  <a:t>PTB-XL (44)</a:t>
                </a:r>
                <a:endParaRPr sz="19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0" name="Google Shape;220;p27"/>
              <p:cNvCxnSpPr>
                <a:endCxn id="216" idx="1"/>
              </p:cNvCxnSpPr>
              <p:nvPr/>
            </p:nvCxnSpPr>
            <p:spPr>
              <a:xfrm>
                <a:off x="2380283" y="2768677"/>
                <a:ext cx="365700" cy="8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27"/>
              <p:cNvCxnSpPr>
                <a:stCxn id="218" idx="1"/>
                <a:endCxn id="215" idx="7"/>
              </p:cNvCxnSpPr>
              <p:nvPr/>
            </p:nvCxnSpPr>
            <p:spPr>
              <a:xfrm flipH="1">
                <a:off x="5488550" y="2889225"/>
                <a:ext cx="533700" cy="21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27"/>
              <p:cNvSpPr txBox="1"/>
              <p:nvPr/>
            </p:nvSpPr>
            <p:spPr>
              <a:xfrm>
                <a:off x="733925" y="1554375"/>
                <a:ext cx="7393800" cy="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3020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600"/>
                  <a:buFont typeface="Calibri"/>
                  <a:buChar char="■"/>
                </a:pPr>
                <a:r>
                  <a:rPr lang="en-US" sz="2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PTB-XL has 5 diagnostic superclasses and 44 subclasses</a:t>
                </a:r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975" y="1554375"/>
            <a:ext cx="3231701" cy="482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Methodology</a:t>
            </a:r>
            <a:endParaRPr sz="3800">
              <a:solidFill>
                <a:schemeClr val="accent1"/>
              </a:solidFill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50" y="1916150"/>
            <a:ext cx="10011899" cy="5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Methodology</a:t>
            </a:r>
            <a:endParaRPr sz="3800">
              <a:solidFill>
                <a:schemeClr val="accent1"/>
              </a:solidFill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75" y="1653225"/>
            <a:ext cx="9991675" cy="32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5712725" y="4051500"/>
            <a:ext cx="34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5712725" y="1856385"/>
            <a:ext cx="34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Methodology</a:t>
            </a:r>
            <a:endParaRPr sz="3800">
              <a:solidFill>
                <a:schemeClr val="accent1"/>
              </a:solidFill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75" y="1664150"/>
            <a:ext cx="9991675" cy="43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5712725" y="4051500"/>
            <a:ext cx="34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5712725" y="1856385"/>
            <a:ext cx="34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CNN for time-series data?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0718400" cy="4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CNNs’s convolutions are popularly known to work on spatial or 2D data</a:t>
            </a: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Convolutions for 1D data can be used in general data types including texts and time series data</a:t>
            </a: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Use 1D convolutions to extract information along the time dimension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800" y="3473775"/>
            <a:ext cx="7624149" cy="28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701955" y="356973"/>
            <a:ext cx="1005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/>
              <a:t>Agenda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701950" y="1667225"/>
            <a:ext cx="5403600" cy="4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9496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Introduction</a:t>
            </a:r>
            <a:endParaRPr sz="2400"/>
          </a:p>
          <a:p>
            <a:pPr marL="539496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Transfer Learning </a:t>
            </a:r>
            <a:endParaRPr sz="2400"/>
          </a:p>
          <a:p>
            <a:pPr marL="539496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Related Work</a:t>
            </a:r>
            <a:endParaRPr sz="2400"/>
          </a:p>
          <a:p>
            <a:pPr marL="539496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Data Summary and Methodology</a:t>
            </a:r>
            <a:endParaRPr sz="2400"/>
          </a:p>
          <a:p>
            <a:pPr marL="539496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Experiments and Results</a:t>
            </a:r>
            <a:endParaRPr sz="2400"/>
          </a:p>
          <a:p>
            <a:pPr marL="539496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Conclusion</a:t>
            </a:r>
            <a:endParaRPr sz="2400"/>
          </a:p>
          <a:p>
            <a:pPr marL="539496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Limitations and Future scope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prefer CNNs?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0718400" cy="4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CNNs are computationally cheaper than RNNs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CNNs don’t assume that history is complete</a:t>
            </a:r>
            <a:endParaRPr sz="2400">
              <a:solidFill>
                <a:srgbClr val="3F3F3F"/>
              </a:solidFill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400">
                <a:solidFill>
                  <a:srgbClr val="3F3F3F"/>
                </a:solidFill>
              </a:rPr>
              <a:t>Sliding window approach used for this study</a:t>
            </a:r>
            <a:endParaRPr sz="2400">
              <a:solidFill>
                <a:srgbClr val="3F3F3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More active research in CNN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Methodology - Pre-trainin</a:t>
            </a:r>
            <a:r>
              <a:rPr lang="en-US" sz="3800"/>
              <a:t>g on </a:t>
            </a:r>
            <a:r>
              <a:rPr lang="en-US" sz="3800">
                <a:solidFill>
                  <a:schemeClr val="accent1"/>
                </a:solidFill>
              </a:rPr>
              <a:t>PTB</a:t>
            </a:r>
            <a:r>
              <a:rPr lang="en-US" sz="3800"/>
              <a:t>-XL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929225" y="3631563"/>
            <a:ext cx="951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PTB-XL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850" y="1662800"/>
            <a:ext cx="7923651" cy="425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9950750" y="3553413"/>
            <a:ext cx="1407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44 Diagnostic </a:t>
            </a:r>
            <a:endParaRPr/>
          </a:p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classes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Methodology - Fine-tuning on </a:t>
            </a:r>
            <a:r>
              <a:rPr lang="en-US" sz="3800"/>
              <a:t>G12EC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929225" y="3631563"/>
            <a:ext cx="951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G12EC</a:t>
            </a: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9950750" y="3553413"/>
            <a:ext cx="1407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18 Diagnostic </a:t>
            </a:r>
            <a:endParaRPr/>
          </a:p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classes</a:t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75" y="1585100"/>
            <a:ext cx="7927977" cy="44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35"/>
          <p:cNvGraphicFramePr/>
          <p:nvPr/>
        </p:nvGraphicFramePr>
        <p:xfrm>
          <a:off x="3373127" y="4915653"/>
          <a:ext cx="5445750" cy="1188750"/>
        </p:xfrm>
        <a:graphic>
          <a:graphicData uri="http://schemas.openxmlformats.org/drawingml/2006/table">
            <a:tbl>
              <a:tblPr firstRow="1" bandRow="1">
                <a:noFill/>
                <a:tableStyleId>{6B0402ED-E3B8-4317-B899-8E12DC5DB5B3}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Task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Macro AUC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PTB-XL Pre-training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b="0" i="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0.947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3F3F3F"/>
                          </a:solidFill>
                        </a:rPr>
                        <a:t>G12EC Fine-tuning</a:t>
                      </a:r>
                      <a:endParaRPr sz="2000" b="1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3F3F3F"/>
                          </a:solidFill>
                        </a:rPr>
                        <a:t>0.919  </a:t>
                      </a:r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(+0.076)</a:t>
                      </a:r>
                      <a:endParaRPr sz="20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Results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726675" y="4345350"/>
            <a:ext cx="10617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Performance of G12EC fine-tuned using model pre-trained on PTB-XL</a:t>
            </a:r>
            <a:endParaRPr sz="2400"/>
          </a:p>
        </p:txBody>
      </p:sp>
      <p:sp>
        <p:nvSpPr>
          <p:cNvPr id="284" name="Google Shape;284;p35"/>
          <p:cNvSpPr txBox="1"/>
          <p:nvPr/>
        </p:nvSpPr>
        <p:spPr>
          <a:xfrm>
            <a:off x="746185" y="1762364"/>
            <a:ext cx="10515600" cy="65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of different models trained only on G12EC dataset (independent)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35"/>
          <p:cNvGraphicFramePr/>
          <p:nvPr/>
        </p:nvGraphicFramePr>
        <p:xfrm>
          <a:off x="3362996" y="2369319"/>
          <a:ext cx="5445750" cy="1585000"/>
        </p:xfrm>
        <a:graphic>
          <a:graphicData uri="http://schemas.openxmlformats.org/drawingml/2006/table">
            <a:tbl>
              <a:tblPr firstRow="1" bandRow="1">
                <a:noFill/>
                <a:tableStyleId>{6B0402ED-E3B8-4317-B899-8E12DC5DB5B3}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Model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Macro AUC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3F3F3F"/>
                          </a:solidFill>
                        </a:rPr>
                        <a:t>XResNet</a:t>
                      </a:r>
                      <a:endParaRPr sz="2000" b="1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b="1">
                          <a:solidFill>
                            <a:srgbClr val="3F3F3F"/>
                          </a:solidFill>
                        </a:rPr>
                        <a:t>0.843</a:t>
                      </a:r>
                      <a:endParaRPr sz="2000" b="1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ResNet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0.785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InceptionNet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0.685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/>
              <a:t>Results: Class-wise performance </a:t>
            </a:r>
            <a:endParaRPr sz="3800"/>
          </a:p>
        </p:txBody>
      </p:sp>
      <p:pic>
        <p:nvPicPr>
          <p:cNvPr id="291" name="Google Shape;291;p36"/>
          <p:cNvPicPr preferRelativeResize="0"/>
          <p:nvPr/>
        </p:nvPicPr>
        <p:blipFill rotWithShape="1">
          <a:blip r:embed="rId3">
            <a:alphaModFix/>
          </a:blip>
          <a:srcRect l="6632" t="6264" r="4690" b="3466"/>
          <a:stretch/>
        </p:blipFill>
        <p:spPr>
          <a:xfrm>
            <a:off x="528613" y="1508950"/>
            <a:ext cx="8352625" cy="493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6125" y="1563225"/>
            <a:ext cx="2604300" cy="4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Experiment </a:t>
            </a:r>
            <a:r>
              <a:rPr lang="en-US" sz="3800"/>
              <a:t>1</a:t>
            </a:r>
            <a:r>
              <a:rPr lang="en-US" sz="3800">
                <a:solidFill>
                  <a:schemeClr val="accent1"/>
                </a:solidFill>
              </a:rPr>
              <a:t>: Performance </a:t>
            </a:r>
            <a:r>
              <a:rPr lang="en-US" sz="3800"/>
              <a:t>using G</a:t>
            </a:r>
            <a:r>
              <a:rPr lang="en-US" sz="3800">
                <a:solidFill>
                  <a:schemeClr val="accent1"/>
                </a:solidFill>
              </a:rPr>
              <a:t>12EC subsets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6802200" y="1859150"/>
            <a:ext cx="4714200" cy="44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Fine-tuned model performs consistently better than independent model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Gap increases as training data for fine-tuning is reduced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Test AUC of fine-tuned model only drops by ~0.07 when the training data is reduced to 10% </a:t>
            </a:r>
            <a:endParaRPr sz="2400"/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 l="2870" t="4187" r="7136"/>
          <a:stretch/>
        </p:blipFill>
        <p:spPr>
          <a:xfrm>
            <a:off x="665175" y="1542775"/>
            <a:ext cx="5913974" cy="47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6875625" y="1976625"/>
            <a:ext cx="4569600" cy="3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Used 10% of G12EC for a fair comparison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As expected model performance drops with decrease in data used for pre-training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Performance of fine-tuned model is better even after pre-training on 25% PTB-XL data</a:t>
            </a:r>
            <a:endParaRPr sz="2400" i="1">
              <a:solidFill>
                <a:srgbClr val="FF0000"/>
              </a:solidFill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800"/>
              <a:t>Experiment 2: Performance by PTB-XL subsets</a:t>
            </a:r>
            <a:endParaRPr sz="3800"/>
          </a:p>
        </p:txBody>
      </p:sp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l="2126" t="5150" r="4205"/>
          <a:stretch/>
        </p:blipFill>
        <p:spPr>
          <a:xfrm>
            <a:off x="758250" y="1647275"/>
            <a:ext cx="5976875" cy="45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Experiment </a:t>
            </a:r>
            <a:r>
              <a:rPr lang="en-US" sz="3800"/>
              <a:t>3</a:t>
            </a:r>
            <a:r>
              <a:rPr lang="en-US" sz="3800">
                <a:solidFill>
                  <a:schemeClr val="accent1"/>
                </a:solidFill>
              </a:rPr>
              <a:t>: </a:t>
            </a:r>
            <a:r>
              <a:rPr lang="en-US" sz="3800"/>
              <a:t>Frequency downsampling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12" name="Google Shape;312;p39"/>
          <p:cNvSpPr txBox="1">
            <a:spLocks noGrp="1"/>
          </p:cNvSpPr>
          <p:nvPr>
            <p:ph type="body" idx="1"/>
          </p:nvPr>
        </p:nvSpPr>
        <p:spPr>
          <a:xfrm>
            <a:off x="6892375" y="2064750"/>
            <a:ext cx="4552800" cy="3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PTB-XL performance remained almost same on lower frequency</a:t>
            </a:r>
            <a:endParaRPr sz="2400">
              <a:solidFill>
                <a:srgbClr val="3F3F3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G12EC performance dropped significantly</a:t>
            </a:r>
            <a:endParaRPr sz="2400">
              <a:solidFill>
                <a:srgbClr val="3F3F3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G12EC loses significant information at lower frequencies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313" name="Google Shape;313;p39"/>
          <p:cNvPicPr preferRelativeResize="0"/>
          <p:nvPr/>
        </p:nvPicPr>
        <p:blipFill rotWithShape="1">
          <a:blip r:embed="rId3">
            <a:alphaModFix/>
          </a:blip>
          <a:srcRect l="3621" t="5444" r="6288" b="2432"/>
          <a:stretch/>
        </p:blipFill>
        <p:spPr>
          <a:xfrm>
            <a:off x="879075" y="1673160"/>
            <a:ext cx="5787574" cy="443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Experiment </a:t>
            </a:r>
            <a:r>
              <a:rPr lang="en-US" sz="3800"/>
              <a:t>4</a:t>
            </a:r>
            <a:r>
              <a:rPr lang="en-US" sz="3800">
                <a:solidFill>
                  <a:schemeClr val="accent1"/>
                </a:solidFill>
              </a:rPr>
              <a:t>: Calibration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1"/>
          </p:nvPr>
        </p:nvSpPr>
        <p:spPr>
          <a:xfrm>
            <a:off x="726675" y="1549975"/>
            <a:ext cx="10718400" cy="13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 "/>
            </a:pPr>
            <a:r>
              <a:rPr lang="en-US" sz="2400">
                <a:solidFill>
                  <a:schemeClr val="accent3"/>
                </a:solidFill>
              </a:rPr>
              <a:t>What is calibration?</a:t>
            </a:r>
            <a:endParaRPr sz="2400">
              <a:solidFill>
                <a:schemeClr val="accent3"/>
              </a:solidFill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 "/>
            </a:pPr>
            <a:r>
              <a:rPr lang="en-US" sz="2400">
                <a:solidFill>
                  <a:srgbClr val="3F3F3F"/>
                </a:solidFill>
              </a:rPr>
              <a:t>A model is perfectly calibrated if, for any probability value p, a prediction of a class with confidence p is correct 100*p per cent of the time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13" y="3092375"/>
            <a:ext cx="3129389" cy="268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40"/>
          <p:cNvGrpSpPr/>
          <p:nvPr/>
        </p:nvGrpSpPr>
        <p:grpSpPr>
          <a:xfrm>
            <a:off x="4217757" y="2693225"/>
            <a:ext cx="5126789" cy="3664212"/>
            <a:chOff x="4217757" y="2693225"/>
            <a:chExt cx="5126789" cy="3664212"/>
          </a:xfrm>
        </p:grpSpPr>
        <p:pic>
          <p:nvPicPr>
            <p:cNvPr id="322" name="Google Shape;322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1021" y="2693225"/>
              <a:ext cx="2843525" cy="184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7757" y="4635788"/>
              <a:ext cx="2930500" cy="1721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40"/>
          <p:cNvGrpSpPr/>
          <p:nvPr/>
        </p:nvGrpSpPr>
        <p:grpSpPr>
          <a:xfrm>
            <a:off x="7148257" y="4551751"/>
            <a:ext cx="4709343" cy="1889723"/>
            <a:chOff x="7148257" y="4551751"/>
            <a:chExt cx="4709343" cy="1889723"/>
          </a:xfrm>
        </p:grpSpPr>
        <p:pic>
          <p:nvPicPr>
            <p:cNvPr id="325" name="Google Shape;32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27100" y="4551751"/>
              <a:ext cx="2930500" cy="18897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6" name="Google Shape;326;p40"/>
            <p:cNvCxnSpPr/>
            <p:nvPr/>
          </p:nvCxnSpPr>
          <p:spPr>
            <a:xfrm>
              <a:off x="7148257" y="5496612"/>
              <a:ext cx="1778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40"/>
            <p:cNvSpPr txBox="1"/>
            <p:nvPr/>
          </p:nvSpPr>
          <p:spPr>
            <a:xfrm>
              <a:off x="7233635" y="4986731"/>
              <a:ext cx="1617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Platt’s Scaling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Experiment </a:t>
            </a:r>
            <a:r>
              <a:rPr lang="en-US" sz="3800"/>
              <a:t>4</a:t>
            </a:r>
            <a:r>
              <a:rPr lang="en-US" sz="3800">
                <a:solidFill>
                  <a:schemeClr val="accent1"/>
                </a:solidFill>
              </a:rPr>
              <a:t>: Calibration</a:t>
            </a:r>
            <a:endParaRPr sz="3800">
              <a:solidFill>
                <a:schemeClr val="accent1"/>
              </a:solidFill>
            </a:endParaRPr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25" y="1477311"/>
            <a:ext cx="3742200" cy="24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226" y="3942315"/>
            <a:ext cx="3778424" cy="247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450" y="1553494"/>
            <a:ext cx="3742200" cy="246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2950" y="3968458"/>
            <a:ext cx="3778425" cy="247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701955" y="356973"/>
            <a:ext cx="1005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Introduction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701950" y="1667225"/>
            <a:ext cx="10796700" cy="3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9496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Cardiovascular diseases account for the death of every </a:t>
            </a:r>
            <a:r>
              <a:rPr lang="en-US" sz="2400" b="1">
                <a:solidFill>
                  <a:srgbClr val="3F3F3F"/>
                </a:solidFill>
              </a:rPr>
              <a:t>1 in 4 persons</a:t>
            </a:r>
            <a:r>
              <a:rPr lang="en-US" sz="2400">
                <a:solidFill>
                  <a:srgbClr val="3F3F3F"/>
                </a:solidFill>
              </a:rPr>
              <a:t> in the US</a:t>
            </a:r>
            <a:r>
              <a:rPr lang="en-US" sz="2400" baseline="30000">
                <a:solidFill>
                  <a:srgbClr val="3F3F3F"/>
                </a:solidFill>
              </a:rPr>
              <a:t>1</a:t>
            </a:r>
            <a:endParaRPr sz="2400" baseline="300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539496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An ECG (</a:t>
            </a:r>
            <a:r>
              <a:rPr lang="en-US" sz="2400"/>
              <a:t>electrocardiography</a:t>
            </a:r>
            <a:r>
              <a:rPr lang="en-US" sz="2400">
                <a:solidFill>
                  <a:srgbClr val="3F3F3F"/>
                </a:solidFill>
              </a:rPr>
              <a:t>) records the electrical activity of heart at rest</a:t>
            </a:r>
            <a:endParaRPr sz="2400">
              <a:solidFill>
                <a:srgbClr val="3F3F3F"/>
              </a:solidFill>
            </a:endParaRPr>
          </a:p>
          <a:p>
            <a:pPr marL="38404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539496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Provides information about</a:t>
            </a:r>
            <a:endParaRPr sz="2400"/>
          </a:p>
          <a:p>
            <a:pPr marL="749808" lvl="3" indent="-170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>
                <a:solidFill>
                  <a:srgbClr val="3F3F3F"/>
                </a:solidFill>
              </a:rPr>
              <a:t>heart rate and rhythm</a:t>
            </a:r>
            <a:endParaRPr sz="2400">
              <a:solidFill>
                <a:srgbClr val="3F3F3F"/>
              </a:solidFill>
            </a:endParaRPr>
          </a:p>
          <a:p>
            <a:pPr marL="749808" lvl="3" indent="-170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>
                <a:solidFill>
                  <a:srgbClr val="3F3F3F"/>
                </a:solidFill>
              </a:rPr>
              <a:t>enlargement of the heart due to high blood pressure (hypertension)</a:t>
            </a:r>
            <a:endParaRPr sz="2400">
              <a:solidFill>
                <a:srgbClr val="3F3F3F"/>
              </a:solidFill>
            </a:endParaRPr>
          </a:p>
          <a:p>
            <a:pPr marL="749808" lvl="3" indent="-170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>
                <a:solidFill>
                  <a:srgbClr val="3F3F3F"/>
                </a:solidFill>
              </a:rPr>
              <a:t>evidence of a previous heart attack (myocardial infarction)</a:t>
            </a:r>
            <a:endParaRPr sz="24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539496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Automated classification of ECG signals can aid in</a:t>
            </a:r>
            <a:endParaRPr sz="2400">
              <a:solidFill>
                <a:srgbClr val="3F3F3F"/>
              </a:solidFill>
            </a:endParaRPr>
          </a:p>
          <a:p>
            <a:pPr marL="749808" lvl="3" indent="-170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>
                <a:solidFill>
                  <a:srgbClr val="3F3F3F"/>
                </a:solidFill>
              </a:rPr>
              <a:t>Early diagnosis of heart diseases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226650" y="6150025"/>
            <a:ext cx="3818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https://www.cdc.gov/heartdisease/facts.htm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Experiment 4: Calibration</a:t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75" y="1611975"/>
            <a:ext cx="5057775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050175" y="1718650"/>
            <a:ext cx="53949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Calibration curves plotted for 10% of G12EC as test data</a:t>
            </a:r>
            <a:endParaRPr sz="24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Classes with high label support - NDT (194), ISCLA (90) mostly well calibrated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1AVB (77), LNGQT (139), LVH (120) required further calibration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-US" sz="2400"/>
              <a:t>Classes with very low label support ignored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Experiment </a:t>
            </a:r>
            <a:r>
              <a:rPr lang="en-US" sz="3800"/>
              <a:t>5</a:t>
            </a:r>
            <a:r>
              <a:rPr lang="en-US" sz="3800">
                <a:solidFill>
                  <a:schemeClr val="accent1"/>
                </a:solidFill>
              </a:rPr>
              <a:t>: </a:t>
            </a:r>
            <a:r>
              <a:rPr lang="en-US" sz="3800"/>
              <a:t>Frequency Domain Analysis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50" name="Google Shape;350;p43"/>
          <p:cNvSpPr txBox="1">
            <a:spLocks noGrp="1"/>
          </p:cNvSpPr>
          <p:nvPr>
            <p:ph type="body" idx="1"/>
          </p:nvPr>
        </p:nvSpPr>
        <p:spPr>
          <a:xfrm>
            <a:off x="6317575" y="1947250"/>
            <a:ext cx="5127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Macro AUC on PTB-XL model drops significantly</a:t>
            </a:r>
            <a:endParaRPr sz="24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This effect on performance propagates to the fine-tuned model on G12EC</a:t>
            </a:r>
            <a:endParaRPr sz="24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>
                <a:solidFill>
                  <a:srgbClr val="3F3F3F"/>
                </a:solidFill>
              </a:rPr>
              <a:t>Further work is required to understand the reasons behind the drop in model performance</a:t>
            </a:r>
            <a:endParaRPr sz="2400">
              <a:solidFill>
                <a:srgbClr val="3F3F3F"/>
              </a:solidFill>
            </a:endParaRPr>
          </a:p>
        </p:txBody>
      </p:sp>
      <p:graphicFrame>
        <p:nvGraphicFramePr>
          <p:cNvPr id="351" name="Google Shape;351;p43"/>
          <p:cNvGraphicFramePr/>
          <p:nvPr/>
        </p:nvGraphicFramePr>
        <p:xfrm>
          <a:off x="726671" y="2796006"/>
          <a:ext cx="5417675" cy="1690213"/>
        </p:xfrm>
        <a:graphic>
          <a:graphicData uri="http://schemas.openxmlformats.org/drawingml/2006/table">
            <a:tbl>
              <a:tblPr firstRow="1" bandRow="1">
                <a:noFill/>
                <a:tableStyleId>{6B0402ED-E3B8-4317-B899-8E12DC5DB5B3}</a:tableStyleId>
              </a:tblPr>
              <a:tblGrid>
                <a:gridCol w="17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Component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PTB-XL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G12EC Fine-tuned</a:t>
                      </a:r>
                      <a:endParaRPr sz="20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Absolute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0.668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0.555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Real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0.664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0.508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Imaginary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0.614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</a:rPr>
                        <a:t>0.506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Conclusion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57" name="Google Shape;357;p44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0718400" cy="4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PTB-XL is a good dataset for transfer learning: fine-tuning achieves ~8% increase in performance over independently trained model</a:t>
            </a:r>
            <a:endParaRPr sz="24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Even with different label distributions the transfer learning performed well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Existing literature focuses on a single or a certain class of diagnosis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Implication: milestone for classification on thousands of smaller datasets currently available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Limitations / Future Work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363" name="Google Shape;363;p45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1036400" cy="4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309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3"/>
              <a:buChar char="■"/>
            </a:pPr>
            <a:r>
              <a:rPr lang="en-US" sz="2440"/>
              <a:t>Model might not perform well in cases when labels for both datasets are different</a:t>
            </a:r>
            <a:endParaRPr sz="2440"/>
          </a:p>
          <a:p>
            <a:pPr marL="932688" lvl="4" indent="-170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440"/>
              <a:t>Use techniques to match label distribution which could potentially improve finetune performance</a:t>
            </a:r>
            <a:endParaRPr sz="244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0"/>
          </a:p>
          <a:p>
            <a:pPr marL="320040" lvl="0" indent="-3309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3"/>
              <a:buChar char="■"/>
            </a:pPr>
            <a:r>
              <a:rPr lang="en-US" sz="2440"/>
              <a:t>Performance drops significantly on lower frequency data</a:t>
            </a:r>
            <a:endParaRPr sz="2440"/>
          </a:p>
          <a:p>
            <a:pPr marL="932688" lvl="4" indent="-170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440"/>
              <a:t>Find techniques to preserve most useful information in lower frequencies</a:t>
            </a:r>
            <a:endParaRPr sz="244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0"/>
          </a:p>
          <a:p>
            <a:pPr marL="320040" lvl="0" indent="-3309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3"/>
              <a:buChar char="■"/>
            </a:pPr>
            <a:r>
              <a:rPr lang="en-US" sz="2440"/>
              <a:t>Current datasets were quite similar, can test the technique on diverse datasets</a:t>
            </a:r>
            <a:endParaRPr sz="2440"/>
          </a:p>
          <a:p>
            <a:pPr marL="32004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0"/>
          </a:p>
          <a:p>
            <a:pPr marL="320040" lvl="0" indent="-3309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3"/>
              <a:buChar char="■"/>
            </a:pPr>
            <a:r>
              <a:rPr lang="en-US" sz="2440"/>
              <a:t>Test if information from one lead or a particular waveform contributes more to the performance</a:t>
            </a:r>
            <a:endParaRPr sz="2440"/>
          </a:p>
          <a:p>
            <a:pPr marL="32004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0"/>
          </a:p>
          <a:p>
            <a:pPr marL="320040" lvl="0" indent="-3309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3"/>
              <a:buChar char="■"/>
            </a:pPr>
            <a:r>
              <a:rPr lang="en-US" sz="2440"/>
              <a:t>Improve the underlying architecture that can</a:t>
            </a:r>
            <a:endParaRPr sz="2440"/>
          </a:p>
          <a:p>
            <a:pPr marL="932688" lvl="4" indent="-170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440"/>
              <a:t>Learn from periodic patterns in ECG signals</a:t>
            </a:r>
            <a:endParaRPr sz="2440"/>
          </a:p>
          <a:p>
            <a:pPr marL="932688" lvl="4" indent="-170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440"/>
              <a:t>Demonstrate invariance to frequency changes</a:t>
            </a:r>
            <a:endParaRPr sz="244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>
            <a:spLocks noGrp="1"/>
          </p:cNvSpPr>
          <p:nvPr>
            <p:ph type="title"/>
          </p:nvPr>
        </p:nvSpPr>
        <p:spPr>
          <a:xfrm>
            <a:off x="681250" y="286600"/>
            <a:ext cx="10854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5178489" y="3429000"/>
            <a:ext cx="218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Challenges with ECG </a:t>
            </a:r>
            <a:r>
              <a:rPr lang="en-US" sz="3800"/>
              <a:t>D</a:t>
            </a:r>
            <a:r>
              <a:rPr lang="en-US" sz="3800">
                <a:solidFill>
                  <a:schemeClr val="accent1"/>
                </a:solidFill>
              </a:rPr>
              <a:t>ata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726675" y="1667225"/>
            <a:ext cx="6052800" cy="4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496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Limited labeled data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539496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/>
              <a:t>Datasets recorded at different configurations</a:t>
            </a:r>
            <a:endParaRPr sz="2400"/>
          </a:p>
          <a:p>
            <a:pPr marL="749808" lvl="3" indent="-1701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Signal frequency</a:t>
            </a:r>
            <a:endParaRPr sz="2400"/>
          </a:p>
          <a:p>
            <a:pPr marL="749808" lvl="3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Time duration</a:t>
            </a:r>
            <a:endParaRPr sz="2400"/>
          </a:p>
          <a:p>
            <a:pPr marL="749808" lvl="3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Diagnostic code formats</a:t>
            </a:r>
            <a:endParaRPr sz="2400"/>
          </a:p>
          <a:p>
            <a:pPr marL="749808" lvl="3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Only specific leads available</a:t>
            </a:r>
            <a:endParaRPr sz="2400"/>
          </a:p>
          <a:p>
            <a:pPr marL="932688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424"/>
              </a:buClr>
              <a:buSzPts val="1800"/>
              <a:buChar char="◦"/>
            </a:pPr>
            <a:r>
              <a:rPr lang="en-US" sz="18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 b="1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lead ECG</a:t>
            </a:r>
            <a:r>
              <a:rPr lang="en-US" sz="18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paints a complete picture of the heart's electrical activity by recording information through </a:t>
            </a:r>
            <a:r>
              <a:rPr lang="en-US" sz="1800" b="1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different perspectives. </a:t>
            </a:r>
            <a:endParaRPr sz="1800">
              <a:solidFill>
                <a:srgbClr val="242424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946900" y="3477400"/>
            <a:ext cx="1967700" cy="694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Solution?</a:t>
            </a: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7626437" y="4070449"/>
            <a:ext cx="3507163" cy="1489526"/>
            <a:chOff x="7626437" y="4070449"/>
            <a:chExt cx="3507163" cy="1489526"/>
          </a:xfrm>
        </p:grpSpPr>
        <p:cxnSp>
          <p:nvCxnSpPr>
            <p:cNvPr id="128" name="Google Shape;128;p16"/>
            <p:cNvCxnSpPr>
              <a:stCxn id="126" idx="5"/>
              <a:endCxn id="129" idx="1"/>
            </p:cNvCxnSpPr>
            <p:nvPr/>
          </p:nvCxnSpPr>
          <p:spPr>
            <a:xfrm rot="-5400000" flipH="1">
              <a:off x="7620737" y="4076149"/>
              <a:ext cx="1083300" cy="1071900"/>
            </a:xfrm>
            <a:prstGeom prst="bentConnector2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" name="Google Shape;129;p16"/>
            <p:cNvSpPr/>
            <p:nvPr/>
          </p:nvSpPr>
          <p:spPr>
            <a:xfrm>
              <a:off x="8698200" y="4747275"/>
              <a:ext cx="2435400" cy="812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Transfer Learning</a:t>
              </a:r>
              <a:endParaRPr sz="1300" b="1"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7914600" y="3418438"/>
            <a:ext cx="3183600" cy="812700"/>
            <a:chOff x="7914600" y="3418438"/>
            <a:chExt cx="3183600" cy="812700"/>
          </a:xfrm>
        </p:grpSpPr>
        <p:cxnSp>
          <p:nvCxnSpPr>
            <p:cNvPr id="131" name="Google Shape;131;p16"/>
            <p:cNvCxnSpPr>
              <a:stCxn id="126" idx="6"/>
              <a:endCxn id="132" idx="1"/>
            </p:cNvCxnSpPr>
            <p:nvPr/>
          </p:nvCxnSpPr>
          <p:spPr>
            <a:xfrm>
              <a:off x="7914600" y="3824800"/>
              <a:ext cx="74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8662800" y="3418438"/>
              <a:ext cx="2435400" cy="812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Semi-supervised Learning</a:t>
              </a:r>
              <a:endParaRPr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7626437" y="2089613"/>
            <a:ext cx="3471763" cy="1489539"/>
            <a:chOff x="7626437" y="2089613"/>
            <a:chExt cx="3471763" cy="1489539"/>
          </a:xfrm>
        </p:grpSpPr>
        <p:cxnSp>
          <p:nvCxnSpPr>
            <p:cNvPr id="134" name="Google Shape;134;p16"/>
            <p:cNvCxnSpPr>
              <a:stCxn id="126" idx="7"/>
              <a:endCxn id="135" idx="1"/>
            </p:cNvCxnSpPr>
            <p:nvPr/>
          </p:nvCxnSpPr>
          <p:spPr>
            <a:xfrm rot="-5400000">
              <a:off x="7603037" y="2519251"/>
              <a:ext cx="1083300" cy="1036500"/>
            </a:xfrm>
            <a:prstGeom prst="bentConnector2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Google Shape;135;p16"/>
            <p:cNvSpPr/>
            <p:nvPr/>
          </p:nvSpPr>
          <p:spPr>
            <a:xfrm>
              <a:off x="8662800" y="2089613"/>
              <a:ext cx="2435400" cy="812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Data Augmentation</a:t>
              </a:r>
              <a:endPara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50" y="1608100"/>
            <a:ext cx="2129750" cy="166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What is Transfer Learning?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592975" y="1629788"/>
            <a:ext cx="107184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Make use of knowledge gained while solving one problem and apply it to a related problem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What is Transfer Learning?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592975" y="1629788"/>
            <a:ext cx="107184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Make use of knowledge gained while solving one problem and apply it to a related problem</a:t>
            </a:r>
            <a:endParaRPr sz="2400"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75" y="2745275"/>
            <a:ext cx="10584700" cy="2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What is Transfer Learning?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592975" y="1629788"/>
            <a:ext cx="107184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Make use of knowledge gained while solving one problem and apply it to a related problem</a:t>
            </a:r>
            <a:endParaRPr sz="2400"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75" y="2745275"/>
            <a:ext cx="105847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736800" y="5306575"/>
            <a:ext cx="107184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model trained on one task/dataset is re-purposed for a second related task/ dataset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>
                <a:solidFill>
                  <a:schemeClr val="accent1"/>
                </a:solidFill>
              </a:rPr>
              <a:t>What is Transfer Learning?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726675" y="1710725"/>
            <a:ext cx="10718400" cy="4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model trained on one task/dataset is re-purposed for a second related task/ dataset</a:t>
            </a:r>
            <a:endParaRPr sz="2400"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825" y="2573099"/>
            <a:ext cx="10267699" cy="3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50" y="2574525"/>
            <a:ext cx="9388723" cy="37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726675" y="286600"/>
            <a:ext cx="107184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 sz="3800"/>
              <a:t>Gradual Unfreezing</a:t>
            </a:r>
            <a:endParaRPr sz="3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Microsoft Office PowerPoint</Application>
  <PresentationFormat>Widescreen</PresentationFormat>
  <Paragraphs>235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Retrospect</vt:lpstr>
      <vt:lpstr>Transfer Learning for ECG Classification using PTB-XL</vt:lpstr>
      <vt:lpstr>Agenda</vt:lpstr>
      <vt:lpstr>Introduction</vt:lpstr>
      <vt:lpstr>Challenges with ECG Data</vt:lpstr>
      <vt:lpstr>What is Transfer Learning?</vt:lpstr>
      <vt:lpstr>What is Transfer Learning?</vt:lpstr>
      <vt:lpstr>What is Transfer Learning?</vt:lpstr>
      <vt:lpstr>What is Transfer Learning?</vt:lpstr>
      <vt:lpstr>Gradual Unfreezing</vt:lpstr>
      <vt:lpstr>Gradual Unfreezing</vt:lpstr>
      <vt:lpstr>Gradual Unfreezing</vt:lpstr>
      <vt:lpstr>Gradual Unfreezing</vt:lpstr>
      <vt:lpstr>Related Work</vt:lpstr>
      <vt:lpstr>Main Idea</vt:lpstr>
      <vt:lpstr>Data Summary</vt:lpstr>
      <vt:lpstr>Methodology</vt:lpstr>
      <vt:lpstr>Methodology</vt:lpstr>
      <vt:lpstr>Methodology</vt:lpstr>
      <vt:lpstr>Why CNN for time-series data?</vt:lpstr>
      <vt:lpstr>Why prefer CNNs?</vt:lpstr>
      <vt:lpstr>Methodology - Pre-training on PTB-XL</vt:lpstr>
      <vt:lpstr>Methodology - Fine-tuning on G12EC</vt:lpstr>
      <vt:lpstr>Results</vt:lpstr>
      <vt:lpstr>Results: Class-wise performance </vt:lpstr>
      <vt:lpstr>Experiment 1: Performance using G12EC subsets</vt:lpstr>
      <vt:lpstr>Experiment 2: Performance by PTB-XL subsets</vt:lpstr>
      <vt:lpstr>Experiment 3: Frequency downsampling</vt:lpstr>
      <vt:lpstr>Experiment 4: Calibration</vt:lpstr>
      <vt:lpstr>Experiment 4: Calibration</vt:lpstr>
      <vt:lpstr>Experiment 4: Calibration</vt:lpstr>
      <vt:lpstr>Experiment 5: Frequency Domain Analysis</vt:lpstr>
      <vt:lpstr>Conclusion</vt:lpstr>
      <vt:lpstr>Limitations /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for ECG Classification using PTB-XL</dc:title>
  <cp:lastModifiedBy>Deepkamal Kaur Gill</cp:lastModifiedBy>
  <cp:revision>1</cp:revision>
  <dcterms:modified xsi:type="dcterms:W3CDTF">2022-02-02T17:03:04Z</dcterms:modified>
</cp:coreProperties>
</file>