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7" r:id="rId11"/>
    <p:sldId id="266" r:id="rId12"/>
    <p:sldId id="269" r:id="rId13"/>
    <p:sldId id="264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ic Herzo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27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1536"/>
        <p:guide pos="9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A437B58-61CD-4DE2-8D7D-B1E68233C0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37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04A6C97-A6AD-40E0-B108-EAED607500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309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11" descr="scifair_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685800"/>
            <a:ext cx="6477000" cy="1752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133600"/>
            <a:ext cx="6477000" cy="1981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 i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C8EA641C-C2B1-4750-BA5F-D4771304CB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FBD8E-860E-48B1-AE5D-BC88CA9AF4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38200"/>
            <a:ext cx="228600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838200"/>
            <a:ext cx="67056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46005-3D4A-4944-924A-FAE874376D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75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84613-E671-441C-8E49-2AA6DAA5E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7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D475A-28C0-455A-AD6C-2740C7280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92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667000"/>
            <a:ext cx="4419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667000"/>
            <a:ext cx="4419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E5C22-42D7-4174-8F6D-E8BE42BC3B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D0BED-B572-46C3-8DE4-6F20204E10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59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F80EB-E2B7-4695-9559-3AA9AED199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91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B47A1-47CD-4B66-B5A4-C85E12BE3E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47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D173E-DC48-4B64-AC53-D44ABC977E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41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AC468-282C-416B-871B-265A503CEF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18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 descr="scifair_INS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382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67000"/>
            <a:ext cx="8991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EF91A893-B4E6-4859-AC68-12CB26215E6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114425" y="1609725"/>
            <a:ext cx="6934200" cy="190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700">
          <a:solidFill>
            <a:schemeClr val="tx2"/>
          </a:solidFill>
          <a:latin typeface="+mn-lt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600">
          <a:solidFill>
            <a:schemeClr val="tx2"/>
          </a:solidFill>
          <a:latin typeface="+mn-lt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500">
          <a:solidFill>
            <a:schemeClr val="tx2"/>
          </a:solidFill>
          <a:latin typeface="+mn-lt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5pPr>
      <a:lvl6pPr marL="25146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6pPr>
      <a:lvl7pPr marL="29718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7pPr>
      <a:lvl8pPr marL="34290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8pPr>
      <a:lvl9pPr marL="38862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epmalaMehraGH/CapstoneProject1/blob/master/Backorder%20dataset_repor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iredgeek/predict-bo-t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7924800" cy="1752600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Backorder Prediction </a:t>
            </a:r>
            <a:endParaRPr lang="en-US" altLang="en-US" sz="35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209800"/>
            <a:ext cx="6477000" cy="1981200"/>
          </a:xfrm>
        </p:spPr>
        <p:txBody>
          <a:bodyPr/>
          <a:lstStyle/>
          <a:p>
            <a:r>
              <a:rPr lang="en-US" altLang="en-US" sz="1500" dirty="0" err="1"/>
              <a:t>Deepmala</a:t>
            </a:r>
            <a:r>
              <a:rPr lang="en-US" altLang="en-US" sz="1500" dirty="0"/>
              <a:t> </a:t>
            </a:r>
            <a:r>
              <a:rPr lang="en-US" altLang="en-US" sz="1500" dirty="0" err="1"/>
              <a:t>Mehra</a:t>
            </a:r>
            <a:endParaRPr lang="en-US" altLang="en-US" sz="15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382000" cy="6172200"/>
          </a:xfrm>
        </p:spPr>
        <p:txBody>
          <a:bodyPr/>
          <a:lstStyle/>
          <a:p>
            <a:pPr marL="285750" lvl="1" algn="l"/>
            <a:endParaRPr lang="en-US" sz="1800" b="1" dirty="0"/>
          </a:p>
          <a:p>
            <a:pPr marL="285750" lvl="1" algn="l"/>
            <a:r>
              <a:rPr lang="en-US" sz="1800" b="1" dirty="0"/>
              <a:t>GradientBoostingClassifier : </a:t>
            </a:r>
            <a:r>
              <a:rPr lang="en-US" sz="1800" dirty="0"/>
              <a:t>This model also had better precision score. I chose this model to tune further to see if precision can be increased.</a:t>
            </a:r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b="1" dirty="0" smtClean="0"/>
          </a:p>
          <a:p>
            <a:pPr marL="285750" lvl="1" algn="l"/>
            <a:r>
              <a:rPr lang="en-US" sz="1800" b="1" dirty="0" err="1" smtClean="0"/>
              <a:t>AdaBoostClassifier</a:t>
            </a:r>
            <a:r>
              <a:rPr lang="en-US" sz="1800" b="1" dirty="0"/>
              <a:t>: </a:t>
            </a:r>
            <a:r>
              <a:rPr lang="en-US" sz="1800" dirty="0"/>
              <a:t>. </a:t>
            </a:r>
            <a:r>
              <a:rPr lang="en-US" sz="1800" dirty="0" smtClean="0"/>
              <a:t>Similarly, this </a:t>
            </a:r>
            <a:r>
              <a:rPr lang="en-US" sz="1800" dirty="0"/>
              <a:t>model also had better precision score. I </a:t>
            </a:r>
            <a:r>
              <a:rPr lang="en-US" sz="1800" dirty="0" smtClean="0"/>
              <a:t>decided to </a:t>
            </a:r>
            <a:r>
              <a:rPr lang="en-US" sz="1800" dirty="0"/>
              <a:t>tune further to see if precision can be increased.</a:t>
            </a:r>
          </a:p>
          <a:p>
            <a:pPr marL="285750" lvl="1" algn="l"/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52" y="1600200"/>
            <a:ext cx="66389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" y="4191000"/>
            <a:ext cx="56578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1296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14400"/>
          </a:xfrm>
        </p:spPr>
        <p:txBody>
          <a:bodyPr/>
          <a:lstStyle/>
          <a:p>
            <a:r>
              <a:rPr lang="en-US" altLang="en-US" u="sng" dirty="0"/>
              <a:t>ROC Curve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314950"/>
          </a:xfrm>
        </p:spPr>
        <p:txBody>
          <a:bodyPr/>
          <a:lstStyle/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 algn="l">
              <a:buNone/>
            </a:pPr>
            <a:r>
              <a:rPr lang="en-US" altLang="en-US" sz="1900" dirty="0"/>
              <a:t>.</a:t>
            </a:r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496174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14400"/>
          </a:xfrm>
        </p:spPr>
        <p:txBody>
          <a:bodyPr/>
          <a:lstStyle/>
          <a:p>
            <a:r>
              <a:rPr lang="en-US" altLang="en-US" u="sng" dirty="0"/>
              <a:t>Recall Precision Curve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314950"/>
          </a:xfrm>
        </p:spPr>
        <p:txBody>
          <a:bodyPr/>
          <a:lstStyle/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 algn="l">
              <a:buNone/>
            </a:pPr>
            <a:r>
              <a:rPr lang="en-US" altLang="en-US" sz="1800" dirty="0"/>
              <a:t>As we can see here, RandomForestClassifier, GradientBoostingClassifier, AdaBoostClassifier has better precision </a:t>
            </a:r>
            <a:r>
              <a:rPr lang="en-US" altLang="en-US" sz="1800" dirty="0" smtClean="0"/>
              <a:t>value, I </a:t>
            </a:r>
            <a:r>
              <a:rPr lang="en-US" altLang="en-US" sz="1800" dirty="0"/>
              <a:t>decided to tune and validate these models</a:t>
            </a:r>
            <a:r>
              <a:rPr lang="en-US" altLang="en-US" sz="1900" dirty="0"/>
              <a:t>.</a:t>
            </a:r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315200" cy="454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239686"/>
      </p:ext>
    </p:extLst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1143000"/>
          </a:xfrm>
        </p:spPr>
        <p:txBody>
          <a:bodyPr/>
          <a:lstStyle/>
          <a:p>
            <a:r>
              <a:rPr lang="en-US" dirty="0"/>
              <a:t>Model tuning and cross validation</a:t>
            </a:r>
            <a:endParaRPr lang="en-US" alt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r>
              <a:rPr lang="en-US" dirty="0" smtClean="0"/>
              <a:t>I </a:t>
            </a:r>
            <a:r>
              <a:rPr lang="en-US" dirty="0"/>
              <a:t>chose to tune and validate </a:t>
            </a:r>
            <a:r>
              <a:rPr lang="en-US" b="1" dirty="0" err="1"/>
              <a:t>RandomForestClassifier</a:t>
            </a:r>
            <a:r>
              <a:rPr lang="en-US" b="1" dirty="0"/>
              <a:t>, </a:t>
            </a:r>
            <a:r>
              <a:rPr lang="en-US" b="1" dirty="0" err="1"/>
              <a:t>GradientBoostingClassifier</a:t>
            </a:r>
            <a:r>
              <a:rPr lang="en-US" b="1" dirty="0"/>
              <a:t>,  </a:t>
            </a:r>
            <a:r>
              <a:rPr lang="en-US" b="1" dirty="0" err="1"/>
              <a:t>AdaBoostClassifier</a:t>
            </a:r>
            <a:r>
              <a:rPr lang="en-US" dirty="0"/>
              <a:t> as they had </a:t>
            </a:r>
            <a:r>
              <a:rPr lang="en-US" dirty="0" smtClean="0"/>
              <a:t>better </a:t>
            </a:r>
            <a:r>
              <a:rPr lang="en-US" dirty="0"/>
              <a:t>precision value. For tuning the parameters of the  model, I used a mix of </a:t>
            </a:r>
            <a:r>
              <a:rPr lang="en-US" b="1" dirty="0"/>
              <a:t>cross-validation and randomize</a:t>
            </a:r>
            <a:r>
              <a:rPr lang="en-US" b="1" i="1" dirty="0"/>
              <a:t> </a:t>
            </a:r>
            <a:r>
              <a:rPr lang="en-US" b="1" dirty="0"/>
              <a:t>search</a:t>
            </a:r>
            <a:r>
              <a:rPr lang="en-US" dirty="0"/>
              <a:t>.</a:t>
            </a:r>
          </a:p>
          <a:p>
            <a:pPr marL="0" indent="0" algn="l">
              <a:buNone/>
            </a:pPr>
            <a:r>
              <a:rPr lang="en-US" dirty="0"/>
              <a:t>	Models are trained on 70% train data and validated on 30% test data . Cross validation is done on 10 folds . After the training  and testing the data on 10 </a:t>
            </a:r>
            <a:r>
              <a:rPr lang="en-US" dirty="0" smtClean="0"/>
              <a:t>folds, </a:t>
            </a:r>
            <a:r>
              <a:rPr lang="en-US" dirty="0"/>
              <a:t>below are the precision </a:t>
            </a:r>
            <a:r>
              <a:rPr lang="en-US" dirty="0" smtClean="0"/>
              <a:t>scores.</a:t>
            </a: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5124F69B-8B1F-42C6-8C16-C270C1A5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76764"/>
              </p:ext>
            </p:extLst>
          </p:nvPr>
        </p:nvGraphicFramePr>
        <p:xfrm>
          <a:off x="914400" y="4152900"/>
          <a:ext cx="6553200" cy="1866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53660464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37785146"/>
                    </a:ext>
                  </a:extLst>
                </a:gridCol>
              </a:tblGrid>
              <a:tr h="464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Estimator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en-US" sz="1100" b="1" dirty="0">
                          <a:solidFill>
                            <a:srgbClr val="5F5F5F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586196200"/>
                  </a:ext>
                </a:extLst>
              </a:tr>
              <a:tr h="4425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b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0.80864198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936264798"/>
                  </a:ext>
                </a:extLst>
              </a:tr>
              <a:tr h="42621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GradientBoostingClassifier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0.567225189671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3277241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AdaBoostClassifier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0.812655571276</a:t>
                      </a:r>
                      <a:endParaRPr 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50312165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14400"/>
          </a:xfrm>
        </p:spPr>
        <p:txBody>
          <a:bodyPr/>
          <a:lstStyle/>
          <a:p>
            <a:r>
              <a:rPr lang="en-US" altLang="en-US" sz="2800" u="sng" dirty="0"/>
              <a:t>Recall Precision Curve for Tuned Classifiers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314950"/>
          </a:xfrm>
        </p:spPr>
        <p:txBody>
          <a:bodyPr/>
          <a:lstStyle/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7153468-28F9-411E-B501-F638C2DA0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493"/>
            <a:ext cx="70866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78800"/>
      </p:ext>
    </p:extLst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876300"/>
            <a:ext cx="9144000" cy="914400"/>
          </a:xfrm>
        </p:spPr>
        <p:txBody>
          <a:bodyPr/>
          <a:lstStyle/>
          <a:p>
            <a:r>
              <a:rPr lang="en-US" altLang="en-US" dirty="0"/>
              <a:t>Conclusion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05800" cy="46482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Based on the </a:t>
            </a:r>
            <a:r>
              <a:rPr lang="en-US" dirty="0" smtClean="0"/>
              <a:t>performances </a:t>
            </a:r>
            <a:r>
              <a:rPr lang="en-US" dirty="0"/>
              <a:t>of all the predictive </a:t>
            </a:r>
            <a:r>
              <a:rPr lang="en-US" dirty="0" smtClean="0"/>
              <a:t>models,  </a:t>
            </a:r>
            <a:r>
              <a:rPr lang="en-US" dirty="0"/>
              <a:t>I found </a:t>
            </a:r>
            <a:r>
              <a:rPr lang="en-US" dirty="0" smtClean="0"/>
              <a:t>tuned </a:t>
            </a:r>
            <a:r>
              <a:rPr lang="en-US" b="1" dirty="0" err="1"/>
              <a:t>AdaBoostClassifier</a:t>
            </a:r>
            <a:r>
              <a:rPr lang="en-US" b="1" dirty="0"/>
              <a:t> with base classifier as tuned </a:t>
            </a:r>
            <a:r>
              <a:rPr lang="en-US" b="1" dirty="0" err="1"/>
              <a:t>RandomForestClassifier</a:t>
            </a:r>
            <a:r>
              <a:rPr lang="en-US" b="1" dirty="0"/>
              <a:t> </a:t>
            </a:r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the most suitable predictive model to choose here.</a:t>
            </a:r>
          </a:p>
          <a:p>
            <a:pPr marL="0" indent="0" algn="l">
              <a:buNone/>
            </a:pPr>
            <a:r>
              <a:rPr lang="en-US" dirty="0"/>
              <a:t>	I will recommend this model to client as it has </a:t>
            </a:r>
            <a:r>
              <a:rPr lang="en-US" b="1" dirty="0"/>
              <a:t>precision score of .81.</a:t>
            </a:r>
          </a:p>
          <a:p>
            <a:pPr marL="0" indent="0" algn="l">
              <a:buNone/>
            </a:pPr>
            <a:endParaRPr lang="en-US" b="1" dirty="0"/>
          </a:p>
          <a:p>
            <a:pPr marL="0" indent="0" algn="l">
              <a:buNone/>
            </a:pPr>
            <a:endParaRPr lang="en-US" b="1" dirty="0"/>
          </a:p>
          <a:p>
            <a:pPr marL="0" indent="0" algn="l">
              <a:buNone/>
            </a:pPr>
            <a:r>
              <a:rPr lang="en-US" dirty="0"/>
              <a:t>Please check-out below link for detailed report:</a:t>
            </a:r>
            <a:endParaRPr lang="en-US" b="1" dirty="0"/>
          </a:p>
          <a:p>
            <a:pPr marL="0" indent="0" algn="l">
              <a:buNone/>
            </a:pPr>
            <a:r>
              <a:rPr lang="en-US" b="1" dirty="0">
                <a:hlinkClick r:id="rId2"/>
              </a:rPr>
              <a:t>https://github.com/DeepmalaMehraGH/CapstoneProject1/blob/master/Backorder%20dataset_report.pdf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903897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altLang="en-US" dirty="0"/>
              <a:t>Statement of the Problem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962150"/>
            <a:ext cx="8382000" cy="36576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Part backorders is a common supply chain problem, wherein a customer places an order for a product that is temporarily out of stock. The percentage of items backordered and the number of backorder days are important measures of the quality of a company's customer service and the effectiveness of its inventory management.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 company can manage its inventory more efficiently using a prediction on the backorder risk for the products. Goal here is to use the past data and metadata around the backorders, and provide a prediction on the potential products for backorders.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.</a:t>
            </a:r>
          </a:p>
        </p:txBody>
      </p:sp>
    </p:spTree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Overview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840173"/>
            <a:ext cx="8382000" cy="4419600"/>
          </a:xfrm>
        </p:spPr>
        <p:txBody>
          <a:bodyPr/>
          <a:lstStyle/>
          <a:p>
            <a:pPr marL="0" indent="0" algn="l">
              <a:buNone/>
            </a:pPr>
            <a:r>
              <a:rPr lang="en-US" b="1" u="sng" dirty="0" smtClean="0"/>
              <a:t>Client</a:t>
            </a:r>
            <a:endParaRPr lang="en-US" b="1" u="sng" dirty="0"/>
          </a:p>
          <a:p>
            <a:pPr marL="0" indent="0" algn="l">
              <a:buNone/>
            </a:pPr>
            <a:r>
              <a:rPr lang="en-US" dirty="0" smtClean="0"/>
              <a:t>Sigma</a:t>
            </a:r>
            <a:r>
              <a:rPr lang="en-US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Retails Ltd is a leading online store providing products ranging from clothing, home improvements to grocery. Recently, client has been finding it difficult to manage the backorders, resulting into increasing customer issues and a decline in customer satisfaction.</a:t>
            </a:r>
          </a:p>
          <a:p>
            <a:pPr marL="0" indent="0" algn="l">
              <a:buNone/>
            </a:pPr>
            <a:r>
              <a:rPr lang="en-US" dirty="0"/>
              <a:t>	Client is looking for ways to improve backorders handling. With the help of this analysis, a reasonable prediction on the products that can go on backorder is expected. Such a prediction could immensely help client to plan for a more effective stocking and backorder handling</a:t>
            </a:r>
            <a:r>
              <a:rPr lang="en-US" dirty="0" smtClean="0"/>
              <a:t>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b="1" u="sng" dirty="0"/>
              <a:t>Dataset</a:t>
            </a:r>
            <a:r>
              <a:rPr lang="en-US" b="1" dirty="0"/>
              <a:t> </a:t>
            </a:r>
          </a:p>
          <a:p>
            <a:pPr marL="0" indent="0" algn="l">
              <a:buNone/>
            </a:pPr>
            <a:r>
              <a:rPr lang="en-US" dirty="0"/>
              <a:t>Dataset consists of the historical data around the backorders. It has 23 features and ~ 160000 observations. </a:t>
            </a:r>
          </a:p>
          <a:p>
            <a:pPr marL="0" indent="0" algn="l">
              <a:buNone/>
            </a:pPr>
            <a:r>
              <a:rPr lang="en-US" dirty="0"/>
              <a:t>Dataset can be found at: </a:t>
            </a:r>
            <a:r>
              <a:rPr lang="en-US" dirty="0">
                <a:hlinkClick r:id="rId2"/>
              </a:rPr>
              <a:t>https://www.kaggle.com/tiredgeek/predict-bo-trial</a:t>
            </a:r>
            <a:endParaRPr lang="en-US" dirty="0"/>
          </a:p>
        </p:txBody>
      </p:sp>
    </p:spTree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Wrangling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010400" cy="4267200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1" u="sng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Tasks performed:</a:t>
            </a:r>
          </a:p>
          <a:p>
            <a:pPr marL="0" indent="0" algn="l">
              <a:buNone/>
            </a:pPr>
            <a:endParaRPr lang="en-US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Handling inconsistent column names and datatype</a:t>
            </a: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Missing Data handling</a:t>
            </a: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Removal of duplicate rows</a:t>
            </a: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Handling columns with repetitive values</a:t>
            </a: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Handling the outliers</a:t>
            </a: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Write the clean data into a new file for further </a:t>
            </a:r>
            <a:r>
              <a:rPr lang="en-US" dirty="0"/>
              <a:t>steps</a:t>
            </a:r>
          </a:p>
        </p:txBody>
      </p: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067937"/>
            <a:ext cx="8458200" cy="69603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EDA and Data storytelling 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382000" cy="4800600"/>
          </a:xfrm>
        </p:spPr>
        <p:txBody>
          <a:bodyPr/>
          <a:lstStyle/>
          <a:p>
            <a:pPr marL="0" indent="0" algn="l">
              <a:buNone/>
            </a:pPr>
            <a:r>
              <a:rPr lang="en-US" b="1" u="sng" dirty="0"/>
              <a:t>Tasks performed</a:t>
            </a:r>
            <a:r>
              <a:rPr lang="en-US" b="1" dirty="0"/>
              <a:t>:</a:t>
            </a:r>
            <a:endParaRPr lang="en-US" dirty="0"/>
          </a:p>
          <a:p>
            <a:pPr lvl="0" algn="l"/>
            <a:r>
              <a:rPr lang="en-US" dirty="0"/>
              <a:t>Handling of multicollinearity</a:t>
            </a:r>
          </a:p>
          <a:p>
            <a:pPr lvl="0" algn="l"/>
            <a:r>
              <a:rPr lang="en-US" dirty="0"/>
              <a:t>Relationship of categorical variables </a:t>
            </a:r>
          </a:p>
          <a:p>
            <a:pPr algn="l"/>
            <a:r>
              <a:rPr lang="en-US" dirty="0"/>
              <a:t>Inferential statistics</a:t>
            </a:r>
            <a:endParaRPr lang="en-US" altLang="en-US" dirty="0"/>
          </a:p>
          <a:p>
            <a:pPr marL="0" indent="0" algn="l">
              <a:buNone/>
            </a:pPr>
            <a:r>
              <a:rPr lang="en-US" altLang="en-US" sz="3600" dirty="0">
                <a:latin typeface="+mj-lt"/>
                <a:ea typeface="+mj-ea"/>
                <a:cs typeface="+mj-cs"/>
              </a:rPr>
              <a:t>		</a:t>
            </a:r>
            <a:r>
              <a:rPr lang="en-US" altLang="en-US" sz="2800" u="sng" dirty="0">
                <a:latin typeface="+mj-lt"/>
                <a:ea typeface="+mj-ea"/>
                <a:cs typeface="+mj-cs"/>
              </a:rPr>
              <a:t>Some interesting data </a:t>
            </a:r>
            <a:r>
              <a:rPr lang="en-US" altLang="en-US" sz="2800" u="sng" dirty="0" smtClean="0">
                <a:latin typeface="+mj-lt"/>
                <a:ea typeface="+mj-ea"/>
                <a:cs typeface="+mj-cs"/>
              </a:rPr>
              <a:t>facts</a:t>
            </a:r>
            <a:endParaRPr lang="en-US" altLang="en-US" sz="2800" u="sng" dirty="0">
              <a:latin typeface="+mj-lt"/>
              <a:ea typeface="+mj-ea"/>
              <a:cs typeface="+mj-cs"/>
            </a:endParaRPr>
          </a:p>
          <a:p>
            <a:pPr marL="0" indent="0" algn="l">
              <a:buNone/>
            </a:pPr>
            <a:r>
              <a:rPr lang="en-US" dirty="0"/>
              <a:t>C</a:t>
            </a:r>
            <a:r>
              <a:rPr lang="en-US" dirty="0" smtClean="0"/>
              <a:t>urrent </a:t>
            </a:r>
            <a:r>
              <a:rPr lang="en-US" dirty="0"/>
              <a:t>inventory for some products </a:t>
            </a:r>
            <a:r>
              <a:rPr lang="en-US" dirty="0" smtClean="0"/>
              <a:t>found to be</a:t>
            </a:r>
            <a:r>
              <a:rPr lang="en-US" dirty="0" smtClean="0"/>
              <a:t> </a:t>
            </a:r>
            <a:r>
              <a:rPr lang="en-US" dirty="0"/>
              <a:t>as high as 1.4 million even when there is no sale in prior 9 months</a:t>
            </a:r>
          </a:p>
          <a:p>
            <a:pPr marL="0" indent="0" algn="l">
              <a:buNone/>
            </a:pPr>
            <a:endParaRPr lang="en-US" altLang="en-US" u="sng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05175" y="4191000"/>
            <a:ext cx="3638550" cy="2362200"/>
          </a:xfrm>
          <a:prstGeom prst="rect">
            <a:avLst/>
          </a:prstGeom>
        </p:spPr>
      </p:pic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57200"/>
            <a:ext cx="8153400" cy="6096000"/>
          </a:xfrm>
        </p:spPr>
        <p:txBody>
          <a:bodyPr/>
          <a:lstStyle/>
          <a:p>
            <a:pPr algn="l"/>
            <a:r>
              <a:rPr lang="en-US" dirty="0"/>
              <a:t>Something unexpected - current inventory is zero for some products even the prior 1 months shows sale as high as 200,000</a:t>
            </a:r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 smtClean="0"/>
          </a:p>
          <a:p>
            <a:pPr lvl="0" algn="l"/>
            <a:r>
              <a:rPr lang="en-US" dirty="0" smtClean="0"/>
              <a:t>Good </a:t>
            </a:r>
            <a:r>
              <a:rPr lang="en-US" dirty="0"/>
              <a:t>trend for transit duration for the client. Most of the products have a short duration on transit.</a:t>
            </a:r>
          </a:p>
          <a:p>
            <a:pPr algn="l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225455"/>
            <a:ext cx="7086600" cy="25908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0" y="4648200"/>
            <a:ext cx="5562600" cy="1828800"/>
          </a:xfrm>
          <a:prstGeom prst="rect">
            <a:avLst/>
          </a:prstGeom>
        </p:spPr>
      </p:pic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876300"/>
            <a:ext cx="9144000" cy="914400"/>
          </a:xfrm>
        </p:spPr>
        <p:txBody>
          <a:bodyPr/>
          <a:lstStyle/>
          <a:p>
            <a:r>
              <a:rPr lang="en-US" altLang="en-US" dirty="0"/>
              <a:t>Data Modeling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05800" cy="46482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 Dataset is highly imbalanced. We have only 0.6% data as ‘Yes’ to back </a:t>
            </a:r>
            <a:r>
              <a:rPr lang="en-US" dirty="0" smtClean="0"/>
              <a:t>order, so </a:t>
            </a:r>
            <a:r>
              <a:rPr lang="en-US" dirty="0"/>
              <a:t>a</a:t>
            </a:r>
            <a:r>
              <a:rPr lang="en-US" dirty="0" smtClean="0"/>
              <a:t>ccuracy </a:t>
            </a:r>
            <a:r>
              <a:rPr lang="en-US" dirty="0"/>
              <a:t>cannot be a validation criteria </a:t>
            </a:r>
            <a:r>
              <a:rPr lang="en-US" dirty="0" smtClean="0"/>
              <a:t>here. </a:t>
            </a:r>
            <a:r>
              <a:rPr lang="en-US" dirty="0"/>
              <a:t>Client is looking forward for  </a:t>
            </a:r>
            <a:r>
              <a:rPr lang="en-US" b="1" dirty="0"/>
              <a:t>‘Precision’ </a:t>
            </a:r>
            <a:r>
              <a:rPr lang="en-US" dirty="0"/>
              <a:t>as validation criteria</a:t>
            </a:r>
            <a:r>
              <a:rPr lang="en-US" b="1" dirty="0"/>
              <a:t> </a:t>
            </a:r>
            <a:r>
              <a:rPr lang="en-US" dirty="0"/>
              <a:t>because it is  important that as many of the records predicted are correct as possible so that time is not wasted working on false positives.</a:t>
            </a:r>
          </a:p>
          <a:p>
            <a:pPr marL="0" indent="0" algn="l">
              <a:buNone/>
            </a:pPr>
            <a:endParaRPr lang="en-US" dirty="0"/>
          </a:p>
          <a:p>
            <a:pPr marL="0" lvl="1" indent="0" algn="l">
              <a:buNone/>
            </a:pPr>
            <a:r>
              <a:rPr lang="en-US" sz="1800" b="1" u="sng" dirty="0" err="1"/>
              <a:t>KNN</a:t>
            </a:r>
            <a:r>
              <a:rPr lang="en-US" sz="1800" b="1" dirty="0"/>
              <a:t> : </a:t>
            </a:r>
            <a:r>
              <a:rPr lang="en-US" sz="1800" dirty="0">
                <a:ea typeface="+mn-ea"/>
                <a:cs typeface="+mn-cs"/>
              </a:rPr>
              <a:t>Since Dataset is very large, </a:t>
            </a:r>
            <a:r>
              <a:rPr lang="en-US" sz="1800" dirty="0" err="1">
                <a:ea typeface="+mn-ea"/>
                <a:cs typeface="+mn-cs"/>
              </a:rPr>
              <a:t>KNN</a:t>
            </a:r>
            <a:r>
              <a:rPr lang="en-US" sz="1800" dirty="0">
                <a:ea typeface="+mn-ea"/>
                <a:cs typeface="+mn-cs"/>
              </a:rPr>
              <a:t> model cannot be trained with the entire training dataset. I used 20% sample data to train the Model. Scaling is applied on the features. Since Target class is highly imbalance precision for this model was 0.15 only. </a:t>
            </a:r>
          </a:p>
          <a:p>
            <a:pPr marL="0" lvl="1" indent="0" algn="l">
              <a:buNone/>
            </a:pPr>
            <a:endParaRPr lang="en-US" sz="1400" u="sng" dirty="0"/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4800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382000" cy="5867400"/>
          </a:xfrm>
        </p:spPr>
        <p:txBody>
          <a:bodyPr/>
          <a:lstStyle/>
          <a:p>
            <a:pPr marL="285750" lvl="1" algn="l"/>
            <a:r>
              <a:rPr lang="en-US" sz="1800" b="1" dirty="0" err="1"/>
              <a:t>LinearSVM</a:t>
            </a:r>
            <a:r>
              <a:rPr lang="en-US" sz="1800" b="1" dirty="0"/>
              <a:t>: </a:t>
            </a:r>
            <a:r>
              <a:rPr lang="en-US" sz="1800" dirty="0"/>
              <a:t>I trained the </a:t>
            </a:r>
            <a:r>
              <a:rPr lang="en-US" sz="1800" dirty="0" err="1"/>
              <a:t>LinearSVM</a:t>
            </a:r>
            <a:r>
              <a:rPr lang="en-US" sz="1800" dirty="0"/>
              <a:t> with 20% sample of the data. </a:t>
            </a:r>
            <a:r>
              <a:rPr lang="en-US" sz="1800" dirty="0" err="1"/>
              <a:t>class_weight</a:t>
            </a:r>
            <a:r>
              <a:rPr lang="en-US" sz="1800" dirty="0"/>
              <a:t> = 'balanced‘ is used with default features. Precession for the model was 0.01 only.</a:t>
            </a:r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b="1" dirty="0"/>
          </a:p>
          <a:p>
            <a:pPr marL="285750" lvl="1" algn="l"/>
            <a:r>
              <a:rPr lang="en-US" sz="1800" b="1" dirty="0" err="1"/>
              <a:t>SupportVectorMachine</a:t>
            </a:r>
            <a:r>
              <a:rPr lang="en-US" sz="1800" b="1" dirty="0"/>
              <a:t>(</a:t>
            </a:r>
            <a:r>
              <a:rPr lang="en-US" sz="1800" b="1" dirty="0" err="1"/>
              <a:t>svm.SVC</a:t>
            </a:r>
            <a:r>
              <a:rPr lang="en-US" sz="1800" b="1" dirty="0"/>
              <a:t>):</a:t>
            </a:r>
            <a:r>
              <a:rPr lang="en-US" sz="1800" dirty="0"/>
              <a:t> . </a:t>
            </a:r>
            <a:r>
              <a:rPr lang="en-US" sz="1800" dirty="0" err="1"/>
              <a:t>class_weight</a:t>
            </a:r>
            <a:r>
              <a:rPr lang="en-US" sz="1800" dirty="0"/>
              <a:t> = 'balanced‘ is used with default features.  This Precession for the model also had 0.01 only.</a:t>
            </a:r>
          </a:p>
          <a:p>
            <a:pPr marL="285750" lvl="1" algn="l"/>
            <a:endParaRPr lang="en-US" sz="1800" b="1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400" dirty="0"/>
          </a:p>
          <a:p>
            <a:pPr marL="0" indent="0" algn="l">
              <a:buNone/>
            </a:pPr>
            <a:endParaRPr lang="en-US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35" y="1447800"/>
            <a:ext cx="70104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35" y="4038600"/>
            <a:ext cx="47815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382000" cy="6172200"/>
          </a:xfrm>
        </p:spPr>
        <p:txBody>
          <a:bodyPr/>
          <a:lstStyle/>
          <a:p>
            <a:pPr marL="285750" lvl="1" algn="l"/>
            <a:endParaRPr lang="en-US" sz="1800" b="1" dirty="0"/>
          </a:p>
          <a:p>
            <a:pPr marL="285750" lvl="1" algn="l"/>
            <a:r>
              <a:rPr lang="en-US" sz="1800" b="1" dirty="0" err="1"/>
              <a:t>LogisticRegression</a:t>
            </a:r>
            <a:r>
              <a:rPr lang="en-US" sz="1800" dirty="0"/>
              <a:t>: </a:t>
            </a:r>
            <a:r>
              <a:rPr lang="en-US" sz="1800" dirty="0" err="1"/>
              <a:t>class_weight</a:t>
            </a:r>
            <a:r>
              <a:rPr lang="en-US" sz="1800" dirty="0"/>
              <a:t> = 'balanced‘ is used with default features.  This precession for the model also had 0.01 only</a:t>
            </a:r>
            <a:r>
              <a:rPr lang="en-US" sz="1800" dirty="0" smtClean="0"/>
              <a:t>.</a:t>
            </a:r>
          </a:p>
          <a:p>
            <a:pPr marL="0" lvl="1" indent="0" algn="l">
              <a:buNone/>
            </a:pPr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r>
              <a:rPr lang="en-US" sz="1800" b="1" dirty="0" err="1" smtClean="0"/>
              <a:t>RandomForestClassifier</a:t>
            </a:r>
            <a:r>
              <a:rPr lang="en-US" sz="1800" b="1" dirty="0"/>
              <a:t>:</a:t>
            </a:r>
            <a:r>
              <a:rPr lang="en-US" sz="1800" dirty="0"/>
              <a:t> RandomForestClassifier had good </a:t>
            </a:r>
            <a:r>
              <a:rPr lang="en-US" sz="1800" dirty="0" smtClean="0"/>
              <a:t>p</a:t>
            </a:r>
            <a:r>
              <a:rPr lang="en-US" sz="1800" dirty="0" smtClean="0"/>
              <a:t>recision </a:t>
            </a:r>
            <a:r>
              <a:rPr lang="en-US" sz="1800" dirty="0"/>
              <a:t>score </a:t>
            </a:r>
            <a:r>
              <a:rPr lang="en-US" sz="1800" dirty="0" smtClean="0"/>
              <a:t>compared </a:t>
            </a:r>
            <a:r>
              <a:rPr lang="en-US" sz="1800" dirty="0"/>
              <a:t>to all other classifiers . Using </a:t>
            </a:r>
            <a:r>
              <a:rPr lang="en-US" sz="1800" dirty="0" err="1"/>
              <a:t>class_weight</a:t>
            </a:r>
            <a:r>
              <a:rPr lang="en-US" sz="1800" dirty="0"/>
              <a:t> = 'balanced‘  increased  recall score  but decreased precision score . So I decide to drop class weight from default RandomForestClassifier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3914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5327276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Presentation for science fair project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Verdan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science fair project</Template>
  <TotalTime>4055</TotalTime>
  <Words>536</Words>
  <Application>Microsoft Office PowerPoint</Application>
  <PresentationFormat>On-screen Show (4:3)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Verdana</vt:lpstr>
      <vt:lpstr>Wingdings</vt:lpstr>
      <vt:lpstr>Presentation for science fair project</vt:lpstr>
      <vt:lpstr>Backorder Prediction </vt:lpstr>
      <vt:lpstr>Statement of the Problem </vt:lpstr>
      <vt:lpstr>Project Overview</vt:lpstr>
      <vt:lpstr>Data Wrangling</vt:lpstr>
      <vt:lpstr>EDA and Data storytelling  </vt:lpstr>
      <vt:lpstr>PowerPoint Presentation</vt:lpstr>
      <vt:lpstr>Data Modeling</vt:lpstr>
      <vt:lpstr>PowerPoint Presentation</vt:lpstr>
      <vt:lpstr>PowerPoint Presentation</vt:lpstr>
      <vt:lpstr>PowerPoint Presentation</vt:lpstr>
      <vt:lpstr>ROC Curve</vt:lpstr>
      <vt:lpstr>Recall Precision Curve</vt:lpstr>
      <vt:lpstr>Model tuning and cross validation</vt:lpstr>
      <vt:lpstr>Recall Precision Curve for Tuned Classifiers</vt:lpstr>
      <vt:lpstr>Conclusion</vt:lpstr>
    </vt:vector>
  </TitlesOfParts>
  <Company>Manulife Financial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Backorder Prediction </dc:title>
  <dc:creator>JH</dc:creator>
  <cp:lastModifiedBy>deepa</cp:lastModifiedBy>
  <cp:revision>35</cp:revision>
  <cp:lastPrinted>1601-01-01T00:00:00Z</cp:lastPrinted>
  <dcterms:created xsi:type="dcterms:W3CDTF">2017-10-15T22:39:47Z</dcterms:created>
  <dcterms:modified xsi:type="dcterms:W3CDTF">2017-10-21T01:37:44Z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TC010183731033</vt:lpwstr>
  </property>
</Properties>
</file>