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11/14/2017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11/14/2017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11/14/2017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11/14/2017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11/14/2017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archive.ics.uci.edu/ml/datasets/Appliances+energy+predic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DB0D-6E79-4730-BFFC-6706CA810A9C}"/>
              </a:ext>
            </a:extLst>
          </p:cNvPr>
          <p:cNvSpPr>
            <a:spLocks noGrp="1"/>
          </p:cNvSpPr>
          <p:nvPr>
            <p:ph type="ctrTitle"/>
          </p:nvPr>
        </p:nvSpPr>
        <p:spPr/>
        <p:txBody>
          <a:bodyPr/>
          <a:lstStyle/>
          <a:p>
            <a:r>
              <a:rPr lang="en-US" sz="5400" dirty="0"/>
              <a:t>Low Energy consumption Regression Model</a:t>
            </a:r>
          </a:p>
        </p:txBody>
      </p:sp>
      <p:sp>
        <p:nvSpPr>
          <p:cNvPr id="3" name="Subtitle 2">
            <a:extLst>
              <a:ext uri="{FF2B5EF4-FFF2-40B4-BE49-F238E27FC236}">
                <a16:creationId xmlns:a16="http://schemas.microsoft.com/office/drawing/2014/main" id="{8B42BF18-3602-4366-B854-ED2EB26EE239}"/>
              </a:ext>
            </a:extLst>
          </p:cNvPr>
          <p:cNvSpPr>
            <a:spLocks noGrp="1"/>
          </p:cNvSpPr>
          <p:nvPr>
            <p:ph type="subTitle" idx="1"/>
          </p:nvPr>
        </p:nvSpPr>
        <p:spPr/>
        <p:txBody>
          <a:bodyPr/>
          <a:lstStyle/>
          <a:p>
            <a:r>
              <a:rPr lang="en-US" dirty="0"/>
              <a:t>Deepmala Mehra</a:t>
            </a:r>
          </a:p>
        </p:txBody>
      </p:sp>
    </p:spTree>
    <p:extLst>
      <p:ext uri="{BB962C8B-B14F-4D97-AF65-F5344CB8AC3E}">
        <p14:creationId xmlns:p14="http://schemas.microsoft.com/office/powerpoint/2010/main" val="1848645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DE9993-E3DD-4FF2-AD6D-475B6D2793FA}"/>
              </a:ext>
            </a:extLst>
          </p:cNvPr>
          <p:cNvSpPr>
            <a:spLocks noGrp="1"/>
          </p:cNvSpPr>
          <p:nvPr>
            <p:ph idx="1"/>
          </p:nvPr>
        </p:nvSpPr>
        <p:spPr>
          <a:xfrm>
            <a:off x="1371600" y="592428"/>
            <a:ext cx="10348175" cy="5679583"/>
          </a:xfrm>
        </p:spPr>
        <p:txBody>
          <a:bodyPr/>
          <a:lstStyle/>
          <a:p>
            <a:pPr marL="0" indent="0">
              <a:buNone/>
            </a:pPr>
            <a:r>
              <a:rPr lang="en-US" sz="1800" dirty="0"/>
              <a:t>Another approach to predict multicollinearity by directly looking at the eigen vector of a correlation matrix. If at least one of the eigen values of the correlation matrix is close to zero then we can say that multicollinearity exists in the dataset.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1800" dirty="0"/>
          </a:p>
          <a:p>
            <a:pPr marL="0" indent="0">
              <a:buNone/>
            </a:pPr>
            <a:endParaRPr lang="en-US" sz="1800" dirty="0"/>
          </a:p>
          <a:p>
            <a:pPr marL="0" indent="0">
              <a:buNone/>
            </a:pPr>
            <a:r>
              <a:rPr lang="en-US" sz="1800" dirty="0"/>
              <a:t>Other than 4 features rest all are eigen values of the correlation matrix is close to 0. So, we can not decide the multicollinearity based on the eigen values.</a:t>
            </a:r>
          </a:p>
        </p:txBody>
      </p:sp>
      <p:pic>
        <p:nvPicPr>
          <p:cNvPr id="8" name="Picture 7">
            <a:extLst>
              <a:ext uri="{FF2B5EF4-FFF2-40B4-BE49-F238E27FC236}">
                <a16:creationId xmlns:a16="http://schemas.microsoft.com/office/drawing/2014/main" id="{1086F408-D041-4F3E-B04D-50F5C83E369B}"/>
              </a:ext>
            </a:extLst>
          </p:cNvPr>
          <p:cNvPicPr>
            <a:picLocks noChangeAspect="1"/>
          </p:cNvPicPr>
          <p:nvPr/>
        </p:nvPicPr>
        <p:blipFill>
          <a:blip r:embed="rId2"/>
          <a:stretch>
            <a:fillRect/>
          </a:stretch>
        </p:blipFill>
        <p:spPr>
          <a:xfrm>
            <a:off x="2184914" y="1705981"/>
            <a:ext cx="2609850" cy="3123596"/>
          </a:xfrm>
          <a:prstGeom prst="rect">
            <a:avLst/>
          </a:prstGeom>
        </p:spPr>
      </p:pic>
      <p:pic>
        <p:nvPicPr>
          <p:cNvPr id="9" name="Picture 8">
            <a:extLst>
              <a:ext uri="{FF2B5EF4-FFF2-40B4-BE49-F238E27FC236}">
                <a16:creationId xmlns:a16="http://schemas.microsoft.com/office/drawing/2014/main" id="{7DBAF569-34DC-4368-9443-BA34E208FCAA}"/>
              </a:ext>
            </a:extLst>
          </p:cNvPr>
          <p:cNvPicPr>
            <a:picLocks noChangeAspect="1"/>
          </p:cNvPicPr>
          <p:nvPr/>
        </p:nvPicPr>
        <p:blipFill>
          <a:blip r:embed="rId3"/>
          <a:stretch>
            <a:fillRect/>
          </a:stretch>
        </p:blipFill>
        <p:spPr>
          <a:xfrm>
            <a:off x="5608078" y="1577494"/>
            <a:ext cx="2495550" cy="3261507"/>
          </a:xfrm>
          <a:prstGeom prst="rect">
            <a:avLst/>
          </a:prstGeom>
        </p:spPr>
      </p:pic>
    </p:spTree>
    <p:extLst>
      <p:ext uri="{BB962C8B-B14F-4D97-AF65-F5344CB8AC3E}">
        <p14:creationId xmlns:p14="http://schemas.microsoft.com/office/powerpoint/2010/main" val="1515601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DE9993-E3DD-4FF2-AD6D-475B6D2793FA}"/>
              </a:ext>
            </a:extLst>
          </p:cNvPr>
          <p:cNvSpPr>
            <a:spLocks noGrp="1"/>
          </p:cNvSpPr>
          <p:nvPr>
            <p:ph idx="1"/>
          </p:nvPr>
        </p:nvSpPr>
        <p:spPr>
          <a:xfrm>
            <a:off x="1371600" y="592428"/>
            <a:ext cx="10348175" cy="5679583"/>
          </a:xfrm>
        </p:spPr>
        <p:txBody>
          <a:bodyPr/>
          <a:lstStyle/>
          <a:p>
            <a:pPr marL="0" indent="0">
              <a:lnSpc>
                <a:spcPct val="89000"/>
              </a:lnSpc>
              <a:spcBef>
                <a:spcPct val="0"/>
              </a:spcBef>
              <a:buNone/>
            </a:pPr>
            <a:r>
              <a:rPr lang="en-US" sz="3200" u="sng" dirty="0" err="1">
                <a:latin typeface="+mj-lt"/>
                <a:ea typeface="+mj-ea"/>
                <a:cs typeface="+mj-cs"/>
              </a:rPr>
              <a:t>L1,L2</a:t>
            </a:r>
            <a:r>
              <a:rPr lang="en-US" sz="3200" u="sng" dirty="0">
                <a:latin typeface="+mj-lt"/>
                <a:ea typeface="+mj-ea"/>
                <a:cs typeface="+mj-cs"/>
              </a:rPr>
              <a:t> Regularization using Lasso and Ridge</a:t>
            </a:r>
          </a:p>
          <a:p>
            <a:pPr marL="0" indent="0">
              <a:buNone/>
            </a:pPr>
            <a:r>
              <a:rPr lang="en-US" dirty="0"/>
              <a:t>Lasso uses </a:t>
            </a:r>
            <a:r>
              <a:rPr lang="en-US" dirty="0" err="1"/>
              <a:t>L1</a:t>
            </a:r>
            <a:r>
              <a:rPr lang="en-US" dirty="0"/>
              <a:t> </a:t>
            </a:r>
            <a:r>
              <a:rPr lang="en-US" dirty="0" err="1"/>
              <a:t>regilraization</a:t>
            </a:r>
            <a:r>
              <a:rPr lang="en-US" dirty="0"/>
              <a:t> and also helps in feature selection. I applied ridge and </a:t>
            </a:r>
            <a:r>
              <a:rPr lang="en-US" dirty="0" err="1"/>
              <a:t>elasticNet</a:t>
            </a:r>
            <a:r>
              <a:rPr lang="en-US" dirty="0"/>
              <a:t> </a:t>
            </a:r>
            <a:r>
              <a:rPr lang="en-US" dirty="0" err="1"/>
              <a:t>techniqiues</a:t>
            </a:r>
            <a:r>
              <a:rPr lang="en-US" dirty="0"/>
              <a:t> . </a:t>
            </a:r>
            <a:r>
              <a:rPr lang="en-US" b="1" dirty="0" err="1"/>
              <a:t>R2</a:t>
            </a:r>
            <a:r>
              <a:rPr lang="en-US" b="1" dirty="0"/>
              <a:t> score</a:t>
            </a:r>
            <a:r>
              <a:rPr lang="en-US" dirty="0"/>
              <a:t> for the </a:t>
            </a:r>
            <a:r>
              <a:rPr lang="en-US" b="1" dirty="0"/>
              <a:t>Lasso, Ridge and </a:t>
            </a:r>
            <a:r>
              <a:rPr lang="en-US" b="1" dirty="0" err="1"/>
              <a:t>ElasticNe</a:t>
            </a:r>
            <a:r>
              <a:rPr lang="en-US" dirty="0" err="1"/>
              <a:t>t</a:t>
            </a:r>
            <a:r>
              <a:rPr lang="en-US" dirty="0"/>
              <a:t> models are </a:t>
            </a:r>
            <a:r>
              <a:rPr lang="en-US" b="1" dirty="0"/>
              <a:t>very low</a:t>
            </a:r>
            <a:r>
              <a:rPr lang="en-US" dirty="0"/>
              <a:t> and also, they have </a:t>
            </a:r>
            <a:r>
              <a:rPr lang="en-US" b="1" dirty="0"/>
              <a:t>very high mean squared error value.</a:t>
            </a:r>
            <a:r>
              <a:rPr lang="en-US" dirty="0"/>
              <a:t> </a:t>
            </a:r>
          </a:p>
          <a:p>
            <a:pPr marL="0" indent="0">
              <a:buNone/>
            </a:pPr>
            <a:r>
              <a:rPr lang="en-US" dirty="0"/>
              <a:t>Lasso:</a:t>
            </a:r>
          </a:p>
          <a:p>
            <a:pPr marL="0" indent="0">
              <a:buNone/>
            </a:pPr>
            <a:endParaRPr lang="en-US" dirty="0"/>
          </a:p>
          <a:p>
            <a:pPr marL="0" indent="0">
              <a:buNone/>
            </a:pPr>
            <a:r>
              <a:rPr lang="en-US" dirty="0"/>
              <a:t>Ridge:</a:t>
            </a:r>
          </a:p>
          <a:p>
            <a:pPr marL="0" indent="0">
              <a:buNone/>
            </a:pPr>
            <a:endParaRPr lang="en-US" dirty="0"/>
          </a:p>
          <a:p>
            <a:pPr marL="0" indent="0">
              <a:buNone/>
            </a:pPr>
            <a:endParaRPr lang="en-US" dirty="0"/>
          </a:p>
          <a:p>
            <a:pPr marL="0" indent="0">
              <a:buNone/>
            </a:pPr>
            <a:r>
              <a:rPr lang="en-US" dirty="0" err="1"/>
              <a:t>ElasticNet</a:t>
            </a:r>
            <a:r>
              <a:rPr lang="en-US" dirty="0"/>
              <a:t>:</a:t>
            </a:r>
          </a:p>
        </p:txBody>
      </p:sp>
      <p:pic>
        <p:nvPicPr>
          <p:cNvPr id="8" name="Picture 7">
            <a:extLst>
              <a:ext uri="{FF2B5EF4-FFF2-40B4-BE49-F238E27FC236}">
                <a16:creationId xmlns:a16="http://schemas.microsoft.com/office/drawing/2014/main" id="{A7214F2A-9B16-463A-9B47-57EBE0F0BF6E}"/>
              </a:ext>
            </a:extLst>
          </p:cNvPr>
          <p:cNvPicPr>
            <a:picLocks noChangeAspect="1"/>
          </p:cNvPicPr>
          <p:nvPr/>
        </p:nvPicPr>
        <p:blipFill>
          <a:blip r:embed="rId2"/>
          <a:stretch>
            <a:fillRect/>
          </a:stretch>
        </p:blipFill>
        <p:spPr>
          <a:xfrm>
            <a:off x="1781006" y="3556781"/>
            <a:ext cx="5938704" cy="603095"/>
          </a:xfrm>
          <a:prstGeom prst="rect">
            <a:avLst/>
          </a:prstGeom>
        </p:spPr>
      </p:pic>
      <p:pic>
        <p:nvPicPr>
          <p:cNvPr id="9" name="Picture 8">
            <a:extLst>
              <a:ext uri="{FF2B5EF4-FFF2-40B4-BE49-F238E27FC236}">
                <a16:creationId xmlns:a16="http://schemas.microsoft.com/office/drawing/2014/main" id="{F0AC8070-212B-417F-8733-DE1833A8131B}"/>
              </a:ext>
            </a:extLst>
          </p:cNvPr>
          <p:cNvPicPr>
            <a:picLocks noChangeAspect="1"/>
          </p:cNvPicPr>
          <p:nvPr/>
        </p:nvPicPr>
        <p:blipFill>
          <a:blip r:embed="rId3"/>
          <a:stretch>
            <a:fillRect/>
          </a:stretch>
        </p:blipFill>
        <p:spPr>
          <a:xfrm>
            <a:off x="1621194" y="4971846"/>
            <a:ext cx="6098515" cy="428625"/>
          </a:xfrm>
          <a:prstGeom prst="rect">
            <a:avLst/>
          </a:prstGeom>
        </p:spPr>
      </p:pic>
      <p:pic>
        <p:nvPicPr>
          <p:cNvPr id="10" name="Picture 9">
            <a:extLst>
              <a:ext uri="{FF2B5EF4-FFF2-40B4-BE49-F238E27FC236}">
                <a16:creationId xmlns:a16="http://schemas.microsoft.com/office/drawing/2014/main" id="{C95F4BD7-4243-46E7-A417-E1104451E68E}"/>
              </a:ext>
            </a:extLst>
          </p:cNvPr>
          <p:cNvPicPr>
            <a:picLocks noChangeAspect="1"/>
          </p:cNvPicPr>
          <p:nvPr/>
        </p:nvPicPr>
        <p:blipFill>
          <a:blip r:embed="rId4"/>
          <a:stretch>
            <a:fillRect/>
          </a:stretch>
        </p:blipFill>
        <p:spPr>
          <a:xfrm>
            <a:off x="1781006" y="2530498"/>
            <a:ext cx="5938704" cy="428625"/>
          </a:xfrm>
          <a:prstGeom prst="rect">
            <a:avLst/>
          </a:prstGeom>
        </p:spPr>
      </p:pic>
    </p:spTree>
    <p:extLst>
      <p:ext uri="{BB962C8B-B14F-4D97-AF65-F5344CB8AC3E}">
        <p14:creationId xmlns:p14="http://schemas.microsoft.com/office/powerpoint/2010/main" val="2339932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0DA0C6-3014-420F-87BA-9A5DF8C7FA2C}"/>
              </a:ext>
            </a:extLst>
          </p:cNvPr>
          <p:cNvSpPr>
            <a:spLocks noGrp="1"/>
          </p:cNvSpPr>
          <p:nvPr>
            <p:ph idx="1"/>
          </p:nvPr>
        </p:nvSpPr>
        <p:spPr>
          <a:xfrm>
            <a:off x="1371600" y="463639"/>
            <a:ext cx="9601200" cy="6284891"/>
          </a:xfrm>
        </p:spPr>
        <p:txBody>
          <a:bodyPr>
            <a:normAutofit/>
          </a:bodyPr>
          <a:lstStyle/>
          <a:p>
            <a:pPr marL="0" indent="0">
              <a:buNone/>
            </a:pPr>
            <a:r>
              <a:rPr lang="en-US" sz="1800" b="1" dirty="0" err="1"/>
              <a:t>R2</a:t>
            </a:r>
            <a:r>
              <a:rPr lang="en-US" sz="1800" b="1" dirty="0"/>
              <a:t> score</a:t>
            </a:r>
            <a:r>
              <a:rPr lang="en-US" sz="1800" dirty="0"/>
              <a:t> for the </a:t>
            </a:r>
            <a:r>
              <a:rPr lang="en-US" sz="1800" b="1" dirty="0"/>
              <a:t>Lasso, Ridge and </a:t>
            </a:r>
            <a:r>
              <a:rPr lang="en-US" sz="1800" b="1" dirty="0" err="1"/>
              <a:t>ElasticNe</a:t>
            </a:r>
            <a:r>
              <a:rPr lang="en-US" sz="1800" dirty="0" err="1"/>
              <a:t>t</a:t>
            </a:r>
            <a:r>
              <a:rPr lang="en-US" sz="1800" dirty="0"/>
              <a:t> models are </a:t>
            </a:r>
            <a:r>
              <a:rPr lang="en-US" sz="1800" b="1" dirty="0"/>
              <a:t>very low</a:t>
            </a:r>
            <a:r>
              <a:rPr lang="en-US" sz="1800" dirty="0"/>
              <a:t> and also, they have </a:t>
            </a:r>
            <a:r>
              <a:rPr lang="en-US" sz="1800" b="1" dirty="0"/>
              <a:t>very high mean squared error value. </a:t>
            </a:r>
            <a:r>
              <a:rPr lang="en-US" sz="1800" dirty="0"/>
              <a:t>Since </a:t>
            </a:r>
            <a:r>
              <a:rPr lang="en-US" sz="1800" dirty="0" err="1"/>
              <a:t>R2</a:t>
            </a:r>
            <a:r>
              <a:rPr lang="en-US" sz="1800" dirty="0"/>
              <a:t> is so low, that tuning cannot help much here. Another approach I took to </a:t>
            </a:r>
            <a:r>
              <a:rPr lang="en-US" sz="1800" b="1" dirty="0"/>
              <a:t>transform the features</a:t>
            </a:r>
            <a:r>
              <a:rPr lang="en-US" sz="1800" dirty="0"/>
              <a:t> before training the models. Still it didn't improvise the performance of the model. So, decided to go on RandomForestRegressor.	</a:t>
            </a:r>
            <a:r>
              <a:rPr lang="en-US" sz="1800" b="1" dirty="0"/>
              <a:t> 	RandomForestRegressor</a:t>
            </a:r>
            <a:r>
              <a:rPr lang="en-US" sz="1800" dirty="0"/>
              <a:t> score was better now which is </a:t>
            </a:r>
            <a:r>
              <a:rPr lang="en-US" sz="1800" b="1" dirty="0"/>
              <a:t>48%.</a:t>
            </a:r>
            <a:r>
              <a:rPr lang="en-US" sz="1800" dirty="0"/>
              <a:t> So I decided to tune this further for better result.</a:t>
            </a:r>
          </a:p>
          <a:p>
            <a:pPr marL="0" indent="0">
              <a:buNone/>
            </a:pPr>
            <a:r>
              <a:rPr lang="en-US" sz="1800" u="sng" dirty="0"/>
              <a:t>Tuned RandomForestRegressor:</a:t>
            </a:r>
          </a:p>
          <a:p>
            <a:pPr marL="0" indent="0">
              <a:buNone/>
            </a:pPr>
            <a:endParaRPr lang="en-US" sz="1800" u="sng" dirty="0"/>
          </a:p>
          <a:p>
            <a:pPr marL="0" indent="0">
              <a:buNone/>
            </a:pPr>
            <a:endParaRPr lang="en-US" sz="1800" u="sng" dirty="0"/>
          </a:p>
          <a:p>
            <a:pPr marL="0" indent="0">
              <a:buNone/>
            </a:pPr>
            <a:r>
              <a:rPr lang="en-US" sz="1800" u="sng" dirty="0"/>
              <a:t>Distribution plot of the residuals</a:t>
            </a:r>
          </a:p>
          <a:p>
            <a:pPr marL="0" indent="0">
              <a:buNone/>
            </a:pPr>
            <a:endParaRPr lang="en-US" sz="1800" u="sng" dirty="0"/>
          </a:p>
        </p:txBody>
      </p:sp>
      <p:pic>
        <p:nvPicPr>
          <p:cNvPr id="16" name="Picture 15">
            <a:extLst>
              <a:ext uri="{FF2B5EF4-FFF2-40B4-BE49-F238E27FC236}">
                <a16:creationId xmlns:a16="http://schemas.microsoft.com/office/drawing/2014/main" id="{498BE163-01BD-4800-8DE0-54EB389E5AE2}"/>
              </a:ext>
            </a:extLst>
          </p:cNvPr>
          <p:cNvPicPr>
            <a:picLocks noChangeAspect="1"/>
          </p:cNvPicPr>
          <p:nvPr/>
        </p:nvPicPr>
        <p:blipFill>
          <a:blip r:embed="rId2"/>
          <a:stretch>
            <a:fillRect/>
          </a:stretch>
        </p:blipFill>
        <p:spPr>
          <a:xfrm>
            <a:off x="2008970" y="2717844"/>
            <a:ext cx="7143750" cy="447675"/>
          </a:xfrm>
          <a:prstGeom prst="rect">
            <a:avLst/>
          </a:prstGeom>
        </p:spPr>
      </p:pic>
      <p:pic>
        <p:nvPicPr>
          <p:cNvPr id="17" name="Picture 16">
            <a:extLst>
              <a:ext uri="{FF2B5EF4-FFF2-40B4-BE49-F238E27FC236}">
                <a16:creationId xmlns:a16="http://schemas.microsoft.com/office/drawing/2014/main" id="{6ACADFA6-1BF6-4E9E-8E69-8E16F6619F45}"/>
              </a:ext>
            </a:extLst>
          </p:cNvPr>
          <p:cNvPicPr>
            <a:picLocks noChangeAspect="1"/>
          </p:cNvPicPr>
          <p:nvPr/>
        </p:nvPicPr>
        <p:blipFill>
          <a:blip r:embed="rId3"/>
          <a:stretch>
            <a:fillRect/>
          </a:stretch>
        </p:blipFill>
        <p:spPr>
          <a:xfrm>
            <a:off x="3273648" y="3868558"/>
            <a:ext cx="4305300" cy="2752725"/>
          </a:xfrm>
          <a:prstGeom prst="rect">
            <a:avLst/>
          </a:prstGeom>
        </p:spPr>
      </p:pic>
    </p:spTree>
    <p:extLst>
      <p:ext uri="{BB962C8B-B14F-4D97-AF65-F5344CB8AC3E}">
        <p14:creationId xmlns:p14="http://schemas.microsoft.com/office/powerpoint/2010/main" val="184044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90A44-E5BE-495B-970F-BA5ECD86FF6A}"/>
              </a:ext>
            </a:extLst>
          </p:cNvPr>
          <p:cNvSpPr>
            <a:spLocks noGrp="1"/>
          </p:cNvSpPr>
          <p:nvPr>
            <p:ph type="title"/>
          </p:nvPr>
        </p:nvSpPr>
        <p:spPr>
          <a:xfrm>
            <a:off x="1371600" y="685800"/>
            <a:ext cx="9601200" cy="692239"/>
          </a:xfrm>
        </p:spPr>
        <p:txBody>
          <a:bodyPr/>
          <a:lstStyle/>
          <a:p>
            <a:r>
              <a:rPr lang="en-US" altLang="en-US" u="sng" dirty="0"/>
              <a:t>Conclusion</a:t>
            </a:r>
            <a:endParaRPr lang="en-US" u="sng" dirty="0"/>
          </a:p>
        </p:txBody>
      </p:sp>
      <p:sp>
        <p:nvSpPr>
          <p:cNvPr id="3" name="Content Placeholder 2">
            <a:extLst>
              <a:ext uri="{FF2B5EF4-FFF2-40B4-BE49-F238E27FC236}">
                <a16:creationId xmlns:a16="http://schemas.microsoft.com/office/drawing/2014/main" id="{18DE9993-E3DD-4FF2-AD6D-475B6D2793FA}"/>
              </a:ext>
            </a:extLst>
          </p:cNvPr>
          <p:cNvSpPr>
            <a:spLocks noGrp="1"/>
          </p:cNvSpPr>
          <p:nvPr>
            <p:ph idx="1"/>
          </p:nvPr>
        </p:nvSpPr>
        <p:spPr>
          <a:xfrm>
            <a:off x="1371600" y="1468192"/>
            <a:ext cx="10348175" cy="4803819"/>
          </a:xfrm>
        </p:spPr>
        <p:txBody>
          <a:bodyPr>
            <a:normAutofit/>
          </a:bodyPr>
          <a:lstStyle/>
          <a:p>
            <a:pPr marL="0" indent="0">
              <a:buNone/>
            </a:pPr>
            <a:r>
              <a:rPr lang="en-US" sz="1800" dirty="0"/>
              <a:t>Based on the performance of all the regression models I found Tuned </a:t>
            </a:r>
            <a:r>
              <a:rPr lang="en-US" sz="1800" b="1" dirty="0"/>
              <a:t>RandomForestRegressor </a:t>
            </a:r>
            <a:r>
              <a:rPr lang="en-US" sz="1800" dirty="0"/>
              <a:t>is the most suitable predictive model to choose here.</a:t>
            </a:r>
          </a:p>
          <a:p>
            <a:pPr marL="0" indent="0">
              <a:buNone/>
            </a:pPr>
            <a:r>
              <a:rPr lang="en-US" sz="1800" dirty="0"/>
              <a:t>	I will recommend this model to client.</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96127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90A44-E5BE-495B-970F-BA5ECD86FF6A}"/>
              </a:ext>
            </a:extLst>
          </p:cNvPr>
          <p:cNvSpPr>
            <a:spLocks noGrp="1"/>
          </p:cNvSpPr>
          <p:nvPr>
            <p:ph type="title"/>
          </p:nvPr>
        </p:nvSpPr>
        <p:spPr>
          <a:xfrm>
            <a:off x="1371600" y="685800"/>
            <a:ext cx="9601200" cy="833907"/>
          </a:xfrm>
        </p:spPr>
        <p:txBody>
          <a:bodyPr/>
          <a:lstStyle/>
          <a:p>
            <a:r>
              <a:rPr lang="en-US" altLang="en-US" u="sng" dirty="0"/>
              <a:t>Statement of the Problem </a:t>
            </a:r>
            <a:endParaRPr lang="en-US" dirty="0"/>
          </a:p>
        </p:txBody>
      </p:sp>
      <p:sp>
        <p:nvSpPr>
          <p:cNvPr id="3" name="Content Placeholder 2">
            <a:extLst>
              <a:ext uri="{FF2B5EF4-FFF2-40B4-BE49-F238E27FC236}">
                <a16:creationId xmlns:a16="http://schemas.microsoft.com/office/drawing/2014/main" id="{18DE9993-E3DD-4FF2-AD6D-475B6D2793FA}"/>
              </a:ext>
            </a:extLst>
          </p:cNvPr>
          <p:cNvSpPr>
            <a:spLocks noGrp="1"/>
          </p:cNvSpPr>
          <p:nvPr>
            <p:ph idx="1"/>
          </p:nvPr>
        </p:nvSpPr>
        <p:spPr>
          <a:xfrm>
            <a:off x="1371600" y="1378039"/>
            <a:ext cx="10348175" cy="4893972"/>
          </a:xfrm>
        </p:spPr>
        <p:txBody>
          <a:bodyPr/>
          <a:lstStyle/>
          <a:p>
            <a:pPr marL="0" indent="0">
              <a:buNone/>
            </a:pPr>
            <a:r>
              <a:rPr lang="en-US" sz="1800" dirty="0"/>
              <a:t>To create regression models of appliances energy use in a low energy building.</a:t>
            </a:r>
          </a:p>
          <a:p>
            <a:pPr marL="0" indent="0">
              <a:lnSpc>
                <a:spcPct val="110000"/>
              </a:lnSpc>
              <a:buNone/>
            </a:pPr>
            <a:r>
              <a:rPr lang="en-US" sz="1800" dirty="0"/>
              <a:t>The data set is at 10 min for about 4.5 months. The house temperature and humidity conditions were monitored with a ZigBee wireless sensor network. Each wireless node transmitted the temperature and humidity conditions around 3.3 min. Then, the wireless data was averaged for 10 minutes periods. The energy data was logged every 10 minutes with m-bus energy meters. Weather from the nearest airport weather station (</a:t>
            </a:r>
            <a:r>
              <a:rPr lang="en-US" sz="1800" dirty="0" err="1"/>
              <a:t>Chievres</a:t>
            </a:r>
            <a:r>
              <a:rPr lang="en-US" sz="1800" dirty="0"/>
              <a:t> Airport, Belgium) was downloaded from a public data set from Reliable Prognosis (rp5.ru), and merged together with the experimental data sets using the date and time column. Two random variables have been included in the data set for testing the regression models and to filter out non-predictive attributes (parameters). </a:t>
            </a:r>
          </a:p>
          <a:p>
            <a:pPr marL="0" indent="0">
              <a:buNone/>
            </a:pPr>
            <a:r>
              <a:rPr lang="en-US" sz="1800" dirty="0"/>
              <a:t>Dataset contain 29 attributes and 19735 observations. </a:t>
            </a:r>
          </a:p>
          <a:p>
            <a:pPr marL="0" indent="0">
              <a:buNone/>
            </a:pPr>
            <a:r>
              <a:rPr lang="en-US" sz="1800" dirty="0"/>
              <a:t>Link – </a:t>
            </a:r>
            <a:r>
              <a:rPr lang="en-US" sz="1800" u="sng" dirty="0">
                <a:hlinkClick r:id="rId2"/>
              </a:rPr>
              <a:t>http://archive.ics.uci.edu/ml/datasets/Appliances+energy+prediction</a:t>
            </a:r>
            <a:endParaRPr lang="en-US" sz="1800" dirty="0"/>
          </a:p>
          <a:p>
            <a:pPr marL="0" indent="0">
              <a:buNone/>
            </a:pPr>
            <a:endParaRPr lang="en-US" dirty="0"/>
          </a:p>
        </p:txBody>
      </p:sp>
    </p:spTree>
    <p:extLst>
      <p:ext uri="{BB962C8B-B14F-4D97-AF65-F5344CB8AC3E}">
        <p14:creationId xmlns:p14="http://schemas.microsoft.com/office/powerpoint/2010/main" val="1842523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90A44-E5BE-495B-970F-BA5ECD86FF6A}"/>
              </a:ext>
            </a:extLst>
          </p:cNvPr>
          <p:cNvSpPr>
            <a:spLocks noGrp="1"/>
          </p:cNvSpPr>
          <p:nvPr>
            <p:ph type="title"/>
          </p:nvPr>
        </p:nvSpPr>
        <p:spPr>
          <a:xfrm>
            <a:off x="1371600" y="685800"/>
            <a:ext cx="9601200" cy="692239"/>
          </a:xfrm>
        </p:spPr>
        <p:txBody>
          <a:bodyPr/>
          <a:lstStyle/>
          <a:p>
            <a:r>
              <a:rPr lang="en-US" altLang="en-US" u="sng" dirty="0"/>
              <a:t>Data Wrangling</a:t>
            </a:r>
            <a:endParaRPr lang="en-US" u="sng" dirty="0"/>
          </a:p>
        </p:txBody>
      </p:sp>
      <p:sp>
        <p:nvSpPr>
          <p:cNvPr id="3" name="Content Placeholder 2">
            <a:extLst>
              <a:ext uri="{FF2B5EF4-FFF2-40B4-BE49-F238E27FC236}">
                <a16:creationId xmlns:a16="http://schemas.microsoft.com/office/drawing/2014/main" id="{18DE9993-E3DD-4FF2-AD6D-475B6D2793FA}"/>
              </a:ext>
            </a:extLst>
          </p:cNvPr>
          <p:cNvSpPr>
            <a:spLocks noGrp="1"/>
          </p:cNvSpPr>
          <p:nvPr>
            <p:ph idx="1"/>
          </p:nvPr>
        </p:nvSpPr>
        <p:spPr>
          <a:xfrm>
            <a:off x="1371600" y="1815921"/>
            <a:ext cx="10348175" cy="4456090"/>
          </a:xfrm>
        </p:spPr>
        <p:txBody>
          <a:bodyPr/>
          <a:lstStyle/>
          <a:p>
            <a:pPr marL="0" indent="0">
              <a:buNone/>
            </a:pPr>
            <a:r>
              <a:rPr lang="en-US" b="1" u="sng" dirty="0"/>
              <a:t>Tasks performed:</a:t>
            </a:r>
          </a:p>
          <a:p>
            <a:pPr lvl="0"/>
            <a:r>
              <a:rPr lang="en-US" sz="1800" dirty="0"/>
              <a:t>Handling inconsistent column names and datatype</a:t>
            </a:r>
          </a:p>
          <a:p>
            <a:pPr lvl="0"/>
            <a:r>
              <a:rPr lang="en-US" sz="1800" dirty="0"/>
              <a:t>Missing Data handling</a:t>
            </a:r>
          </a:p>
          <a:p>
            <a:pPr lvl="0"/>
            <a:r>
              <a:rPr lang="en-US" sz="1800" dirty="0"/>
              <a:t>Removal of duplicate rows</a:t>
            </a:r>
          </a:p>
          <a:p>
            <a:pPr lvl="0"/>
            <a:r>
              <a:rPr lang="en-US" sz="1800" dirty="0"/>
              <a:t>Handling columns with repetitive values</a:t>
            </a:r>
          </a:p>
          <a:p>
            <a:pPr lvl="0"/>
            <a:r>
              <a:rPr lang="en-US" sz="1800" dirty="0"/>
              <a:t>Handling the outliers</a:t>
            </a:r>
          </a:p>
          <a:p>
            <a:pPr lvl="0"/>
            <a:r>
              <a:rPr lang="en-US" sz="1800" dirty="0"/>
              <a:t> Write the clean data into a new file for further steps</a:t>
            </a:r>
          </a:p>
          <a:p>
            <a:pPr marL="0" indent="0">
              <a:buNone/>
            </a:pPr>
            <a:endParaRPr lang="en-US" dirty="0"/>
          </a:p>
        </p:txBody>
      </p:sp>
    </p:spTree>
    <p:extLst>
      <p:ext uri="{BB962C8B-B14F-4D97-AF65-F5344CB8AC3E}">
        <p14:creationId xmlns:p14="http://schemas.microsoft.com/office/powerpoint/2010/main" val="1597177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19258-AEF5-4D30-9C33-CD335CAA8DE0}"/>
              </a:ext>
            </a:extLst>
          </p:cNvPr>
          <p:cNvSpPr>
            <a:spLocks noGrp="1"/>
          </p:cNvSpPr>
          <p:nvPr>
            <p:ph type="title"/>
          </p:nvPr>
        </p:nvSpPr>
        <p:spPr>
          <a:xfrm>
            <a:off x="1371600" y="685800"/>
            <a:ext cx="9601200" cy="872544"/>
          </a:xfrm>
        </p:spPr>
        <p:txBody>
          <a:bodyPr/>
          <a:lstStyle/>
          <a:p>
            <a:r>
              <a:rPr lang="en-US" u="sng" dirty="0"/>
              <a:t>EDA and Data storytelling</a:t>
            </a:r>
          </a:p>
        </p:txBody>
      </p:sp>
      <p:sp>
        <p:nvSpPr>
          <p:cNvPr id="3" name="Content Placeholder 2">
            <a:extLst>
              <a:ext uri="{FF2B5EF4-FFF2-40B4-BE49-F238E27FC236}">
                <a16:creationId xmlns:a16="http://schemas.microsoft.com/office/drawing/2014/main" id="{8D79C15E-9AB9-4355-B2F3-0820962304F5}"/>
              </a:ext>
            </a:extLst>
          </p:cNvPr>
          <p:cNvSpPr>
            <a:spLocks noGrp="1"/>
          </p:cNvSpPr>
          <p:nvPr>
            <p:ph idx="1"/>
          </p:nvPr>
        </p:nvSpPr>
        <p:spPr>
          <a:xfrm>
            <a:off x="1371600" y="1661375"/>
            <a:ext cx="9601200" cy="3206839"/>
          </a:xfrm>
        </p:spPr>
        <p:txBody>
          <a:bodyPr/>
          <a:lstStyle/>
          <a:p>
            <a:pPr marL="0" indent="0">
              <a:buNone/>
            </a:pPr>
            <a:r>
              <a:rPr lang="en-US" b="1" u="sng" dirty="0"/>
              <a:t>Tasks performed</a:t>
            </a:r>
            <a:r>
              <a:rPr lang="en-US" b="1" dirty="0"/>
              <a:t>:</a:t>
            </a:r>
            <a:endParaRPr lang="en-US" dirty="0"/>
          </a:p>
          <a:p>
            <a:pPr lvl="0"/>
            <a:r>
              <a:rPr lang="en-US" dirty="0"/>
              <a:t>Handling of multicollinearity</a:t>
            </a:r>
          </a:p>
          <a:p>
            <a:pPr lvl="0"/>
            <a:r>
              <a:rPr lang="en-US" dirty="0"/>
              <a:t>Relationship of categorical variables </a:t>
            </a:r>
          </a:p>
          <a:p>
            <a:r>
              <a:rPr lang="en-US" dirty="0"/>
              <a:t>Inferential statistics</a:t>
            </a:r>
            <a:endParaRPr lang="en-US" altLang="en-US" dirty="0"/>
          </a:p>
          <a:p>
            <a:pPr marL="0" indent="0">
              <a:buNone/>
            </a:pPr>
            <a:endParaRPr lang="en-US" dirty="0"/>
          </a:p>
        </p:txBody>
      </p:sp>
    </p:spTree>
    <p:extLst>
      <p:ext uri="{BB962C8B-B14F-4D97-AF65-F5344CB8AC3E}">
        <p14:creationId xmlns:p14="http://schemas.microsoft.com/office/powerpoint/2010/main" val="356273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90A44-E5BE-495B-970F-BA5ECD86FF6A}"/>
              </a:ext>
            </a:extLst>
          </p:cNvPr>
          <p:cNvSpPr>
            <a:spLocks noGrp="1"/>
          </p:cNvSpPr>
          <p:nvPr>
            <p:ph type="title"/>
          </p:nvPr>
        </p:nvSpPr>
        <p:spPr>
          <a:xfrm>
            <a:off x="1371600" y="685800"/>
            <a:ext cx="9601200" cy="833907"/>
          </a:xfrm>
        </p:spPr>
        <p:txBody>
          <a:bodyPr/>
          <a:lstStyle/>
          <a:p>
            <a:r>
              <a:rPr lang="en-US" altLang="en-US" u="sng" dirty="0"/>
              <a:t>Some interesting data Facts</a:t>
            </a:r>
          </a:p>
        </p:txBody>
      </p:sp>
      <p:sp>
        <p:nvSpPr>
          <p:cNvPr id="3" name="Content Placeholder 2">
            <a:extLst>
              <a:ext uri="{FF2B5EF4-FFF2-40B4-BE49-F238E27FC236}">
                <a16:creationId xmlns:a16="http://schemas.microsoft.com/office/drawing/2014/main" id="{18DE9993-E3DD-4FF2-AD6D-475B6D2793FA}"/>
              </a:ext>
            </a:extLst>
          </p:cNvPr>
          <p:cNvSpPr>
            <a:spLocks noGrp="1"/>
          </p:cNvSpPr>
          <p:nvPr>
            <p:ph idx="1"/>
          </p:nvPr>
        </p:nvSpPr>
        <p:spPr>
          <a:xfrm>
            <a:off x="1371600" y="1378039"/>
            <a:ext cx="10348175" cy="4893972"/>
          </a:xfrm>
        </p:spPr>
        <p:txBody>
          <a:bodyPr>
            <a:normAutofit/>
          </a:bodyPr>
          <a:lstStyle/>
          <a:p>
            <a:r>
              <a:rPr lang="en-US" sz="1800" dirty="0"/>
              <a:t>Graph for outside temperature (from </a:t>
            </a:r>
            <a:r>
              <a:rPr lang="en-US" sz="1800" dirty="0" err="1"/>
              <a:t>Chievres</a:t>
            </a:r>
            <a:r>
              <a:rPr lang="en-US" sz="1800" dirty="0"/>
              <a:t> weather station) &amp; Outside-North Temperature is almost similar. </a:t>
            </a:r>
            <a:r>
              <a:rPr lang="en-US" sz="1800" b="1" dirty="0"/>
              <a:t>These two attributes can be treated as co-linear. </a:t>
            </a:r>
            <a:r>
              <a:rPr lang="en-US" sz="1800" dirty="0"/>
              <a:t>It could be a problem for our model as multicollinearity increases the variance of the coefficient estimates and make the estimates very sensitive to minor changes in the model. We will explore this point while modeling.</a:t>
            </a:r>
          </a:p>
        </p:txBody>
      </p:sp>
      <p:pic>
        <p:nvPicPr>
          <p:cNvPr id="4" name="Picture 3">
            <a:extLst>
              <a:ext uri="{FF2B5EF4-FFF2-40B4-BE49-F238E27FC236}">
                <a16:creationId xmlns:a16="http://schemas.microsoft.com/office/drawing/2014/main" id="{87AE7435-2100-4DA5-98F9-0C89131CC381}"/>
              </a:ext>
            </a:extLst>
          </p:cNvPr>
          <p:cNvPicPr>
            <a:picLocks noChangeAspect="1"/>
          </p:cNvPicPr>
          <p:nvPr/>
        </p:nvPicPr>
        <p:blipFill>
          <a:blip r:embed="rId2"/>
          <a:stretch>
            <a:fillRect/>
          </a:stretch>
        </p:blipFill>
        <p:spPr>
          <a:xfrm>
            <a:off x="1846787" y="2588455"/>
            <a:ext cx="8650825" cy="3683556"/>
          </a:xfrm>
          <a:prstGeom prst="rect">
            <a:avLst/>
          </a:prstGeom>
        </p:spPr>
      </p:pic>
    </p:spTree>
    <p:extLst>
      <p:ext uri="{BB962C8B-B14F-4D97-AF65-F5344CB8AC3E}">
        <p14:creationId xmlns:p14="http://schemas.microsoft.com/office/powerpoint/2010/main" val="2247804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DE9993-E3DD-4FF2-AD6D-475B6D2793FA}"/>
              </a:ext>
            </a:extLst>
          </p:cNvPr>
          <p:cNvSpPr>
            <a:spLocks noGrp="1"/>
          </p:cNvSpPr>
          <p:nvPr>
            <p:ph idx="1"/>
          </p:nvPr>
        </p:nvSpPr>
        <p:spPr>
          <a:xfrm>
            <a:off x="1371600" y="463639"/>
            <a:ext cx="10348175" cy="5808372"/>
          </a:xfrm>
        </p:spPr>
        <p:txBody>
          <a:bodyPr>
            <a:normAutofit/>
          </a:bodyPr>
          <a:lstStyle/>
          <a:p>
            <a:r>
              <a:rPr lang="en-US" sz="1800" dirty="0"/>
              <a:t>Outside Humidity (from </a:t>
            </a:r>
            <a:r>
              <a:rPr lang="en-US" sz="1800" dirty="0" err="1"/>
              <a:t>Chievres</a:t>
            </a:r>
            <a:r>
              <a:rPr lang="en-US" sz="1800" dirty="0"/>
              <a:t> weather station) and Building Northside Humidity was almost same but from mid of the march Building northside humidity became significantly lower than the outside humidity. Probably AC could be the reason because days are hotter after mid-March, which will be visible in temperature graph as well.</a:t>
            </a:r>
          </a:p>
          <a:p>
            <a:pPr marL="0" indent="0">
              <a:buNone/>
            </a:pPr>
            <a:endParaRPr lang="en-US" sz="1800" dirty="0"/>
          </a:p>
        </p:txBody>
      </p:sp>
      <p:pic>
        <p:nvPicPr>
          <p:cNvPr id="7" name="Picture 6">
            <a:extLst>
              <a:ext uri="{FF2B5EF4-FFF2-40B4-BE49-F238E27FC236}">
                <a16:creationId xmlns:a16="http://schemas.microsoft.com/office/drawing/2014/main" id="{F336AC10-C552-4EC5-977D-8A956C512CD6}"/>
              </a:ext>
            </a:extLst>
          </p:cNvPr>
          <p:cNvPicPr>
            <a:picLocks noChangeAspect="1"/>
          </p:cNvPicPr>
          <p:nvPr/>
        </p:nvPicPr>
        <p:blipFill>
          <a:blip r:embed="rId2"/>
          <a:stretch>
            <a:fillRect/>
          </a:stretch>
        </p:blipFill>
        <p:spPr>
          <a:xfrm>
            <a:off x="2409825" y="1900237"/>
            <a:ext cx="7372350" cy="3599042"/>
          </a:xfrm>
          <a:prstGeom prst="rect">
            <a:avLst/>
          </a:prstGeom>
        </p:spPr>
      </p:pic>
    </p:spTree>
    <p:extLst>
      <p:ext uri="{BB962C8B-B14F-4D97-AF65-F5344CB8AC3E}">
        <p14:creationId xmlns:p14="http://schemas.microsoft.com/office/powerpoint/2010/main" val="577956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DE9993-E3DD-4FF2-AD6D-475B6D2793FA}"/>
              </a:ext>
            </a:extLst>
          </p:cNvPr>
          <p:cNvSpPr>
            <a:spLocks noGrp="1"/>
          </p:cNvSpPr>
          <p:nvPr>
            <p:ph idx="1"/>
          </p:nvPr>
        </p:nvSpPr>
        <p:spPr>
          <a:xfrm>
            <a:off x="1371600" y="463639"/>
            <a:ext cx="10348175" cy="5808372"/>
          </a:xfrm>
        </p:spPr>
        <p:txBody>
          <a:bodyPr>
            <a:normAutofit/>
          </a:bodyPr>
          <a:lstStyle/>
          <a:p>
            <a:r>
              <a:rPr lang="en-US" sz="1800" dirty="0"/>
              <a:t>This is interesting to note here that energy consumption is </a:t>
            </a:r>
            <a:r>
              <a:rPr lang="en-US" sz="1800" b="1" dirty="0"/>
              <a:t>not dependent on week days</a:t>
            </a:r>
            <a:r>
              <a:rPr lang="en-US" sz="1800" dirty="0"/>
              <a:t>. Each month has different days as peak and lowest usage of energy. Jan has maximum energy usage on Saturday and Sunday and lowest on Friday, Feb has highest on Monday and lowest on Saturday. Likewise, other months has different days as maximum and minimum energy consumption.</a:t>
            </a:r>
          </a:p>
          <a:p>
            <a:pPr marL="0" indent="0">
              <a:buNone/>
            </a:pPr>
            <a:endParaRPr lang="en-US" sz="1800" dirty="0"/>
          </a:p>
        </p:txBody>
      </p:sp>
      <p:pic>
        <p:nvPicPr>
          <p:cNvPr id="2" name="Picture 1">
            <a:extLst>
              <a:ext uri="{FF2B5EF4-FFF2-40B4-BE49-F238E27FC236}">
                <a16:creationId xmlns:a16="http://schemas.microsoft.com/office/drawing/2014/main" id="{51887AB8-346A-4F31-BBB7-F9066E777639}"/>
              </a:ext>
            </a:extLst>
          </p:cNvPr>
          <p:cNvPicPr>
            <a:picLocks noChangeAspect="1"/>
          </p:cNvPicPr>
          <p:nvPr/>
        </p:nvPicPr>
        <p:blipFill>
          <a:blip r:embed="rId2"/>
          <a:stretch>
            <a:fillRect/>
          </a:stretch>
        </p:blipFill>
        <p:spPr>
          <a:xfrm>
            <a:off x="1371600" y="1807603"/>
            <a:ext cx="9923172" cy="4762500"/>
          </a:xfrm>
          <a:prstGeom prst="rect">
            <a:avLst/>
          </a:prstGeom>
        </p:spPr>
      </p:pic>
    </p:spTree>
    <p:extLst>
      <p:ext uri="{BB962C8B-B14F-4D97-AF65-F5344CB8AC3E}">
        <p14:creationId xmlns:p14="http://schemas.microsoft.com/office/powerpoint/2010/main" val="4156035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DE9993-E3DD-4FF2-AD6D-475B6D2793FA}"/>
              </a:ext>
            </a:extLst>
          </p:cNvPr>
          <p:cNvSpPr>
            <a:spLocks noGrp="1"/>
          </p:cNvSpPr>
          <p:nvPr>
            <p:ph idx="1"/>
          </p:nvPr>
        </p:nvSpPr>
        <p:spPr>
          <a:xfrm>
            <a:off x="1371600" y="463639"/>
            <a:ext cx="10348175" cy="5808372"/>
          </a:xfrm>
        </p:spPr>
        <p:txBody>
          <a:bodyPr>
            <a:normAutofit/>
          </a:bodyPr>
          <a:lstStyle/>
          <a:p>
            <a:r>
              <a:rPr lang="en-US" sz="1800" dirty="0"/>
              <a:t>Inside temperature is always maintained between 17-25 Celsius. </a:t>
            </a:r>
          </a:p>
          <a:p>
            <a:r>
              <a:rPr lang="en-US" sz="1800" dirty="0"/>
              <a:t>Each room of the home don not have same temperature.</a:t>
            </a:r>
          </a:p>
          <a:p>
            <a:r>
              <a:rPr lang="en-US" sz="1800" dirty="0"/>
              <a:t>Parent's room is always coolest where as laundry room is the always hottest in house.</a:t>
            </a:r>
          </a:p>
          <a:p>
            <a:pPr marL="0" indent="0">
              <a:buNone/>
            </a:pPr>
            <a:endParaRPr lang="en-US" sz="1800" dirty="0"/>
          </a:p>
        </p:txBody>
      </p:sp>
      <p:pic>
        <p:nvPicPr>
          <p:cNvPr id="4" name="Picture 3">
            <a:extLst>
              <a:ext uri="{FF2B5EF4-FFF2-40B4-BE49-F238E27FC236}">
                <a16:creationId xmlns:a16="http://schemas.microsoft.com/office/drawing/2014/main" id="{992D99D1-C10A-46A0-976A-DD26EFF7993A}"/>
              </a:ext>
            </a:extLst>
          </p:cNvPr>
          <p:cNvPicPr>
            <a:picLocks noChangeAspect="1"/>
          </p:cNvPicPr>
          <p:nvPr/>
        </p:nvPicPr>
        <p:blipFill>
          <a:blip r:embed="rId2"/>
          <a:stretch>
            <a:fillRect/>
          </a:stretch>
        </p:blipFill>
        <p:spPr>
          <a:xfrm>
            <a:off x="1371600" y="1857174"/>
            <a:ext cx="9420225" cy="4714875"/>
          </a:xfrm>
          <a:prstGeom prst="rect">
            <a:avLst/>
          </a:prstGeom>
        </p:spPr>
      </p:pic>
    </p:spTree>
    <p:extLst>
      <p:ext uri="{BB962C8B-B14F-4D97-AF65-F5344CB8AC3E}">
        <p14:creationId xmlns:p14="http://schemas.microsoft.com/office/powerpoint/2010/main" val="1777830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90A44-E5BE-495B-970F-BA5ECD86FF6A}"/>
              </a:ext>
            </a:extLst>
          </p:cNvPr>
          <p:cNvSpPr>
            <a:spLocks noGrp="1"/>
          </p:cNvSpPr>
          <p:nvPr>
            <p:ph type="title"/>
          </p:nvPr>
        </p:nvSpPr>
        <p:spPr>
          <a:xfrm>
            <a:off x="1371600" y="685800"/>
            <a:ext cx="9601200" cy="692239"/>
          </a:xfrm>
        </p:spPr>
        <p:txBody>
          <a:bodyPr/>
          <a:lstStyle/>
          <a:p>
            <a:r>
              <a:rPr lang="en-US" altLang="en-US" u="sng" dirty="0"/>
              <a:t>Modeling</a:t>
            </a:r>
            <a:endParaRPr lang="en-US" u="sng" dirty="0"/>
          </a:p>
        </p:txBody>
      </p:sp>
      <p:sp>
        <p:nvSpPr>
          <p:cNvPr id="3" name="Content Placeholder 2">
            <a:extLst>
              <a:ext uri="{FF2B5EF4-FFF2-40B4-BE49-F238E27FC236}">
                <a16:creationId xmlns:a16="http://schemas.microsoft.com/office/drawing/2014/main" id="{18DE9993-E3DD-4FF2-AD6D-475B6D2793FA}"/>
              </a:ext>
            </a:extLst>
          </p:cNvPr>
          <p:cNvSpPr>
            <a:spLocks noGrp="1"/>
          </p:cNvSpPr>
          <p:nvPr>
            <p:ph idx="1"/>
          </p:nvPr>
        </p:nvSpPr>
        <p:spPr>
          <a:xfrm>
            <a:off x="1371600" y="1468192"/>
            <a:ext cx="10348175" cy="4803819"/>
          </a:xfrm>
        </p:spPr>
        <p:txBody>
          <a:bodyPr/>
          <a:lstStyle/>
          <a:p>
            <a:pPr marL="0" indent="0">
              <a:buNone/>
            </a:pPr>
            <a:r>
              <a:rPr lang="en-US" sz="1800" dirty="0"/>
              <a:t>As we saw during the EDA, there are many features which has multicollinear. These features can impact the regression model. My first approach to handle the multicollinearity was </a:t>
            </a:r>
            <a:r>
              <a:rPr lang="en-US" sz="1800" b="1" dirty="0"/>
              <a:t>variance inflation factor</a:t>
            </a:r>
            <a:r>
              <a:rPr lang="en-US" sz="1800" dirty="0"/>
              <a:t>. Features </a:t>
            </a:r>
            <a:r>
              <a:rPr lang="en-US" sz="1800" b="1" dirty="0"/>
              <a:t>having </a:t>
            </a:r>
            <a:r>
              <a:rPr lang="en-US" sz="1800" b="1" dirty="0" err="1"/>
              <a:t>VIF</a:t>
            </a:r>
            <a:r>
              <a:rPr lang="en-US" sz="1800" b="1" dirty="0"/>
              <a:t> &gt;5</a:t>
            </a:r>
            <a:r>
              <a:rPr lang="en-US" sz="1800" dirty="0"/>
              <a:t> can be considered as multicollinear.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1800" dirty="0"/>
              <a:t>Variance inflation factor is high for all the features. So, I cannot choose </a:t>
            </a:r>
            <a:r>
              <a:rPr lang="en-US" sz="1800" dirty="0" err="1"/>
              <a:t>VIF</a:t>
            </a:r>
            <a:r>
              <a:rPr lang="en-US" sz="1800" dirty="0"/>
              <a:t> for multicollinearity detection criteria.</a:t>
            </a:r>
          </a:p>
        </p:txBody>
      </p:sp>
      <p:pic>
        <p:nvPicPr>
          <p:cNvPr id="4" name="Picture 3">
            <a:extLst>
              <a:ext uri="{FF2B5EF4-FFF2-40B4-BE49-F238E27FC236}">
                <a16:creationId xmlns:a16="http://schemas.microsoft.com/office/drawing/2014/main" id="{81F6FCF0-5760-4B17-A763-0E6761113408}"/>
              </a:ext>
            </a:extLst>
          </p:cNvPr>
          <p:cNvPicPr>
            <a:picLocks noChangeAspect="1"/>
          </p:cNvPicPr>
          <p:nvPr/>
        </p:nvPicPr>
        <p:blipFill>
          <a:blip r:embed="rId2"/>
          <a:stretch>
            <a:fillRect/>
          </a:stretch>
        </p:blipFill>
        <p:spPr>
          <a:xfrm>
            <a:off x="2342446" y="2555651"/>
            <a:ext cx="2447925" cy="2628900"/>
          </a:xfrm>
          <a:prstGeom prst="rect">
            <a:avLst/>
          </a:prstGeom>
        </p:spPr>
      </p:pic>
      <p:pic>
        <p:nvPicPr>
          <p:cNvPr id="5" name="Picture 4">
            <a:extLst>
              <a:ext uri="{FF2B5EF4-FFF2-40B4-BE49-F238E27FC236}">
                <a16:creationId xmlns:a16="http://schemas.microsoft.com/office/drawing/2014/main" id="{64DF4B86-9D6C-4C34-9C27-27C84E42ED8F}"/>
              </a:ext>
            </a:extLst>
          </p:cNvPr>
          <p:cNvPicPr>
            <a:picLocks noChangeAspect="1"/>
          </p:cNvPicPr>
          <p:nvPr/>
        </p:nvPicPr>
        <p:blipFill>
          <a:blip r:embed="rId3"/>
          <a:stretch>
            <a:fillRect/>
          </a:stretch>
        </p:blipFill>
        <p:spPr>
          <a:xfrm>
            <a:off x="5764436" y="2555651"/>
            <a:ext cx="2524125" cy="2628900"/>
          </a:xfrm>
          <a:prstGeom prst="rect">
            <a:avLst/>
          </a:prstGeom>
        </p:spPr>
      </p:pic>
    </p:spTree>
    <p:extLst>
      <p:ext uri="{BB962C8B-B14F-4D97-AF65-F5344CB8AC3E}">
        <p14:creationId xmlns:p14="http://schemas.microsoft.com/office/powerpoint/2010/main" val="362946516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185</TotalTime>
  <Words>731</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Franklin Gothic Book</vt:lpstr>
      <vt:lpstr>Crop</vt:lpstr>
      <vt:lpstr>Low Energy consumption Regression Model</vt:lpstr>
      <vt:lpstr>Statement of the Problem </vt:lpstr>
      <vt:lpstr>Data Wrangling</vt:lpstr>
      <vt:lpstr>EDA and Data storytelling</vt:lpstr>
      <vt:lpstr>Some interesting data Facts</vt:lpstr>
      <vt:lpstr>PowerPoint Presentation</vt:lpstr>
      <vt:lpstr>PowerPoint Presentation</vt:lpstr>
      <vt:lpstr>PowerPoint Presentation</vt:lpstr>
      <vt:lpstr>Modeling</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 Energy consumption Regression Model</dc:title>
  <dc:creator>Deepmala Mehra</dc:creator>
  <cp:lastModifiedBy>Deepmala Mehra</cp:lastModifiedBy>
  <cp:revision>13</cp:revision>
  <dcterms:created xsi:type="dcterms:W3CDTF">2017-11-15T00:37:39Z</dcterms:created>
  <dcterms:modified xsi:type="dcterms:W3CDTF">2017-11-15T03:43:17Z</dcterms:modified>
</cp:coreProperties>
</file>