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38" r:id="rId1"/>
  </p:sldMasterIdLst>
  <p:sldIdLst>
    <p:sldId id="256" r:id="rId2"/>
    <p:sldId id="284" r:id="rId3"/>
    <p:sldId id="257" r:id="rId4"/>
    <p:sldId id="258" r:id="rId5"/>
    <p:sldId id="259" r:id="rId6"/>
    <p:sldId id="261" r:id="rId7"/>
    <p:sldId id="260" r:id="rId8"/>
    <p:sldId id="262" r:id="rId9"/>
    <p:sldId id="263" r:id="rId10"/>
    <p:sldId id="264" r:id="rId11"/>
    <p:sldId id="265" r:id="rId12"/>
    <p:sldId id="266" r:id="rId13"/>
    <p:sldId id="269" r:id="rId14"/>
    <p:sldId id="270" r:id="rId15"/>
    <p:sldId id="271" r:id="rId16"/>
    <p:sldId id="272" r:id="rId17"/>
    <p:sldId id="278" r:id="rId18"/>
    <p:sldId id="279" r:id="rId19"/>
    <p:sldId id="273" r:id="rId20"/>
    <p:sldId id="280" r:id="rId21"/>
    <p:sldId id="281" r:id="rId22"/>
    <p:sldId id="274" r:id="rId23"/>
    <p:sldId id="275" r:id="rId24"/>
    <p:sldId id="276" r:id="rId25"/>
    <p:sldId id="282" r:id="rId26"/>
    <p:sldId id="283"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E9D6B-70C2-461D-9347-9B63727F2E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F7FE7FC-0A97-4A80-AC06-DC36076796E9}">
      <dgm:prSet/>
      <dgm:spPr/>
      <dgm:t>
        <a:bodyPr/>
        <a:lstStyle/>
        <a:p>
          <a:pPr algn="ctr"/>
          <a:r>
            <a:rPr lang="en-US" b="1" dirty="0"/>
            <a:t>Thank You!</a:t>
          </a:r>
          <a:endParaRPr lang="en-IN" dirty="0"/>
        </a:p>
      </dgm:t>
    </dgm:pt>
    <dgm:pt modelId="{ADFD5BFE-97DB-4C51-884E-0AD0196E8F03}" type="parTrans" cxnId="{958E57E3-526F-41B8-9F4B-844CE8AD889D}">
      <dgm:prSet/>
      <dgm:spPr/>
      <dgm:t>
        <a:bodyPr/>
        <a:lstStyle/>
        <a:p>
          <a:endParaRPr lang="en-IN"/>
        </a:p>
      </dgm:t>
    </dgm:pt>
    <dgm:pt modelId="{73F50EA3-80AF-4FCF-8706-85BBD3067C8D}" type="sibTrans" cxnId="{958E57E3-526F-41B8-9F4B-844CE8AD889D}">
      <dgm:prSet/>
      <dgm:spPr/>
      <dgm:t>
        <a:bodyPr/>
        <a:lstStyle/>
        <a:p>
          <a:endParaRPr lang="en-IN"/>
        </a:p>
      </dgm:t>
    </dgm:pt>
    <dgm:pt modelId="{E4D5003F-D188-4834-B7CB-C250171CEBE8}">
      <dgm:prSet/>
      <dgm:spPr/>
      <dgm:t>
        <a:bodyPr/>
        <a:lstStyle/>
        <a:p>
          <a:pPr algn="ctr"/>
          <a:r>
            <a:rPr lang="en-US" b="1" dirty="0"/>
            <a:t>Any Questions?</a:t>
          </a:r>
          <a:endParaRPr lang="en-IN" dirty="0"/>
        </a:p>
      </dgm:t>
    </dgm:pt>
    <dgm:pt modelId="{13946DDE-41E6-457D-9333-E1E071975C15}" type="parTrans" cxnId="{8CA7B862-46E5-4335-BE31-C6E513DBA191}">
      <dgm:prSet/>
      <dgm:spPr/>
      <dgm:t>
        <a:bodyPr/>
        <a:lstStyle/>
        <a:p>
          <a:endParaRPr lang="en-IN"/>
        </a:p>
      </dgm:t>
    </dgm:pt>
    <dgm:pt modelId="{4676AB47-F684-44D5-AF98-46862C426784}" type="sibTrans" cxnId="{8CA7B862-46E5-4335-BE31-C6E513DBA191}">
      <dgm:prSet/>
      <dgm:spPr/>
      <dgm:t>
        <a:bodyPr/>
        <a:lstStyle/>
        <a:p>
          <a:endParaRPr lang="en-IN"/>
        </a:p>
      </dgm:t>
    </dgm:pt>
    <dgm:pt modelId="{C8E5A880-5147-4849-A5EA-27683133D00D}" type="pres">
      <dgm:prSet presAssocID="{62DE9D6B-70C2-461D-9347-9B63727F2EE3}" presName="linear" presStyleCnt="0">
        <dgm:presLayoutVars>
          <dgm:animLvl val="lvl"/>
          <dgm:resizeHandles val="exact"/>
        </dgm:presLayoutVars>
      </dgm:prSet>
      <dgm:spPr/>
    </dgm:pt>
    <dgm:pt modelId="{62BD2F90-CEA5-4269-BA78-2F376C556AF0}" type="pres">
      <dgm:prSet presAssocID="{2F7FE7FC-0A97-4A80-AC06-DC36076796E9}" presName="parentText" presStyleLbl="node1" presStyleIdx="0" presStyleCnt="2" custLinFactY="-48515" custLinFactNeighborY="-100000">
        <dgm:presLayoutVars>
          <dgm:chMax val="0"/>
          <dgm:bulletEnabled val="1"/>
        </dgm:presLayoutVars>
      </dgm:prSet>
      <dgm:spPr/>
    </dgm:pt>
    <dgm:pt modelId="{D06B338B-26C7-42BA-9D5F-8A607273ED6C}" type="pres">
      <dgm:prSet presAssocID="{73F50EA3-80AF-4FCF-8706-85BBD3067C8D}" presName="spacer" presStyleCnt="0"/>
      <dgm:spPr/>
    </dgm:pt>
    <dgm:pt modelId="{DB65CD60-86D6-47B1-9FDE-925EBF8E0A11}" type="pres">
      <dgm:prSet presAssocID="{E4D5003F-D188-4834-B7CB-C250171CEBE8}" presName="parentText" presStyleLbl="node1" presStyleIdx="1" presStyleCnt="2" custLinFactY="-65313" custLinFactNeighborY="-100000">
        <dgm:presLayoutVars>
          <dgm:chMax val="0"/>
          <dgm:bulletEnabled val="1"/>
        </dgm:presLayoutVars>
      </dgm:prSet>
      <dgm:spPr/>
    </dgm:pt>
  </dgm:ptLst>
  <dgm:cxnLst>
    <dgm:cxn modelId="{8CA7B862-46E5-4335-BE31-C6E513DBA191}" srcId="{62DE9D6B-70C2-461D-9347-9B63727F2EE3}" destId="{E4D5003F-D188-4834-B7CB-C250171CEBE8}" srcOrd="1" destOrd="0" parTransId="{13946DDE-41E6-457D-9333-E1E071975C15}" sibTransId="{4676AB47-F684-44D5-AF98-46862C426784}"/>
    <dgm:cxn modelId="{AE7D5D6E-DA0D-4D3B-8368-0D211006D429}" type="presOf" srcId="{2F7FE7FC-0A97-4A80-AC06-DC36076796E9}" destId="{62BD2F90-CEA5-4269-BA78-2F376C556AF0}" srcOrd="0" destOrd="0" presId="urn:microsoft.com/office/officeart/2005/8/layout/vList2"/>
    <dgm:cxn modelId="{8A3E7F96-9662-4B57-B60E-8AD9ED8F2E00}" type="presOf" srcId="{62DE9D6B-70C2-461D-9347-9B63727F2EE3}" destId="{C8E5A880-5147-4849-A5EA-27683133D00D}" srcOrd="0" destOrd="0" presId="urn:microsoft.com/office/officeart/2005/8/layout/vList2"/>
    <dgm:cxn modelId="{6AA617B9-4B90-4708-AAF5-63A90FD292D6}" type="presOf" srcId="{E4D5003F-D188-4834-B7CB-C250171CEBE8}" destId="{DB65CD60-86D6-47B1-9FDE-925EBF8E0A11}" srcOrd="0" destOrd="0" presId="urn:microsoft.com/office/officeart/2005/8/layout/vList2"/>
    <dgm:cxn modelId="{958E57E3-526F-41B8-9F4B-844CE8AD889D}" srcId="{62DE9D6B-70C2-461D-9347-9B63727F2EE3}" destId="{2F7FE7FC-0A97-4A80-AC06-DC36076796E9}" srcOrd="0" destOrd="0" parTransId="{ADFD5BFE-97DB-4C51-884E-0AD0196E8F03}" sibTransId="{73F50EA3-80AF-4FCF-8706-85BBD3067C8D}"/>
    <dgm:cxn modelId="{67C346DD-54B4-4608-A2E7-836ACBA96F8A}" type="presParOf" srcId="{C8E5A880-5147-4849-A5EA-27683133D00D}" destId="{62BD2F90-CEA5-4269-BA78-2F376C556AF0}" srcOrd="0" destOrd="0" presId="urn:microsoft.com/office/officeart/2005/8/layout/vList2"/>
    <dgm:cxn modelId="{DB9295F9-3E84-478B-A464-38AEA2279BC2}" type="presParOf" srcId="{C8E5A880-5147-4849-A5EA-27683133D00D}" destId="{D06B338B-26C7-42BA-9D5F-8A607273ED6C}" srcOrd="1" destOrd="0" presId="urn:microsoft.com/office/officeart/2005/8/layout/vList2"/>
    <dgm:cxn modelId="{50F7CF8F-7D37-45F6-9FCA-48C101497BE7}" type="presParOf" srcId="{C8E5A880-5147-4849-A5EA-27683133D00D}" destId="{DB65CD60-86D6-47B1-9FDE-925EBF8E0A1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D2F90-CEA5-4269-BA78-2F376C556AF0}">
      <dsp:nvSpPr>
        <dsp:cNvPr id="0" name=""/>
        <dsp:cNvSpPr/>
      </dsp:nvSpPr>
      <dsp:spPr>
        <a:xfrm>
          <a:off x="0" y="145301"/>
          <a:ext cx="8596668" cy="152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Thank You!</a:t>
          </a:r>
          <a:endParaRPr lang="en-IN" sz="6500" kern="1200" dirty="0"/>
        </a:p>
      </dsp:txBody>
      <dsp:txXfrm>
        <a:off x="74249" y="219550"/>
        <a:ext cx="8448170" cy="1372502"/>
      </dsp:txXfrm>
    </dsp:sp>
    <dsp:sp modelId="{DB65CD60-86D6-47B1-9FDE-925EBF8E0A11}">
      <dsp:nvSpPr>
        <dsp:cNvPr id="0" name=""/>
        <dsp:cNvSpPr/>
      </dsp:nvSpPr>
      <dsp:spPr>
        <a:xfrm>
          <a:off x="0" y="1598004"/>
          <a:ext cx="8596668" cy="152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Any Questions?</a:t>
          </a:r>
          <a:endParaRPr lang="en-IN" sz="6500" kern="1200" dirty="0"/>
        </a:p>
      </dsp:txBody>
      <dsp:txXfrm>
        <a:off x="74249" y="1672253"/>
        <a:ext cx="8448170"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61923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14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54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28374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275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444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095087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70146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8289293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29285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351234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10609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82648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40764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1463573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Tree>
    <p:extLst>
      <p:ext uri="{BB962C8B-B14F-4D97-AF65-F5344CB8AC3E}">
        <p14:creationId xmlns:p14="http://schemas.microsoft.com/office/powerpoint/2010/main" val="368968583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02499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epmalay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4A50-32DD-47B8-A84E-C07794756A31}"/>
              </a:ext>
            </a:extLst>
          </p:cNvPr>
          <p:cNvSpPr>
            <a:spLocks noGrp="1"/>
          </p:cNvSpPr>
          <p:nvPr>
            <p:ph type="ctrTitle"/>
          </p:nvPr>
        </p:nvSpPr>
        <p:spPr>
          <a:xfrm>
            <a:off x="1507067" y="1464906"/>
            <a:ext cx="7739570" cy="2585930"/>
          </a:xfrm>
        </p:spPr>
        <p:txBody>
          <a:bodyPr/>
          <a:lstStyle/>
          <a:p>
            <a:r>
              <a:rPr lang="en-US" dirty="0"/>
              <a:t>DETERMINISTIC EPIDEMIC</a:t>
            </a:r>
            <a:br>
              <a:rPr lang="en-US" dirty="0"/>
            </a:br>
            <a:r>
              <a:rPr lang="en-US" dirty="0"/>
              <a:t>MODELLING</a:t>
            </a:r>
            <a:endParaRPr lang="en-IN" dirty="0"/>
          </a:p>
        </p:txBody>
      </p:sp>
      <p:sp>
        <p:nvSpPr>
          <p:cNvPr id="3" name="Subtitle 2">
            <a:extLst>
              <a:ext uri="{FF2B5EF4-FFF2-40B4-BE49-F238E27FC236}">
                <a16:creationId xmlns:a16="http://schemas.microsoft.com/office/drawing/2014/main" id="{49B9C969-95B1-4FEB-9884-F359499BFEBF}"/>
              </a:ext>
            </a:extLst>
          </p:cNvPr>
          <p:cNvSpPr>
            <a:spLocks noGrp="1"/>
          </p:cNvSpPr>
          <p:nvPr>
            <p:ph type="subTitle" idx="1"/>
          </p:nvPr>
        </p:nvSpPr>
        <p:spPr>
          <a:xfrm>
            <a:off x="1507067" y="4050833"/>
            <a:ext cx="7646264" cy="1096899"/>
          </a:xfrm>
        </p:spPr>
        <p:txBody>
          <a:bodyPr>
            <a:normAutofit/>
          </a:bodyPr>
          <a:lstStyle/>
          <a:p>
            <a:r>
              <a:rPr lang="en-US" sz="2800" b="1" dirty="0">
                <a:solidFill>
                  <a:schemeClr val="accent1"/>
                </a:solidFill>
              </a:rPr>
              <a:t>HIV/AIDS</a:t>
            </a:r>
            <a:endParaRPr lang="en-IN" sz="2800" b="1" dirty="0">
              <a:solidFill>
                <a:schemeClr val="accent1"/>
              </a:solidFill>
            </a:endParaRPr>
          </a:p>
        </p:txBody>
      </p:sp>
      <p:sp>
        <p:nvSpPr>
          <p:cNvPr id="4" name="TextBox 3">
            <a:extLst>
              <a:ext uri="{FF2B5EF4-FFF2-40B4-BE49-F238E27FC236}">
                <a16:creationId xmlns:a16="http://schemas.microsoft.com/office/drawing/2014/main" id="{F04CC80F-9DB8-4063-86A8-34D2C1BBFE1D}"/>
              </a:ext>
            </a:extLst>
          </p:cNvPr>
          <p:cNvSpPr txBox="1"/>
          <p:nvPr/>
        </p:nvSpPr>
        <p:spPr>
          <a:xfrm>
            <a:off x="1507067" y="4721511"/>
            <a:ext cx="6022737" cy="2031325"/>
          </a:xfrm>
          <a:prstGeom prst="rect">
            <a:avLst/>
          </a:prstGeom>
          <a:noFill/>
        </p:spPr>
        <p:txBody>
          <a:bodyPr wrap="square" rtlCol="0">
            <a:spAutoFit/>
          </a:bodyPr>
          <a:lstStyle/>
          <a:p>
            <a:pPr>
              <a:lnSpc>
                <a:spcPct val="150000"/>
              </a:lnSpc>
            </a:pPr>
            <a:r>
              <a:rPr lang="en-US" dirty="0">
                <a:solidFill>
                  <a:srgbClr val="FF6600"/>
                </a:solidFill>
              </a:rPr>
              <a:t>Name - Deepmalya Dutta</a:t>
            </a:r>
          </a:p>
          <a:p>
            <a:pPr>
              <a:lnSpc>
                <a:spcPct val="150000"/>
              </a:lnSpc>
            </a:pPr>
            <a:r>
              <a:rPr lang="en-US" dirty="0">
                <a:solidFill>
                  <a:srgbClr val="FF6600"/>
                </a:solidFill>
              </a:rPr>
              <a:t>Roll – 0034</a:t>
            </a:r>
          </a:p>
          <a:p>
            <a:pPr>
              <a:lnSpc>
                <a:spcPct val="150000"/>
              </a:lnSpc>
            </a:pPr>
            <a:r>
              <a:rPr lang="en-US" dirty="0">
                <a:solidFill>
                  <a:srgbClr val="FF6600"/>
                </a:solidFill>
              </a:rPr>
              <a:t>Supervisor - Prof. DIPTIMAN SAHA</a:t>
            </a:r>
          </a:p>
          <a:p>
            <a:pPr>
              <a:lnSpc>
                <a:spcPct val="150000"/>
              </a:lnSpc>
            </a:pPr>
            <a:r>
              <a:rPr lang="en-US" dirty="0">
                <a:solidFill>
                  <a:srgbClr val="FF6600"/>
                </a:solidFill>
              </a:rPr>
              <a:t>Email – </a:t>
            </a:r>
            <a:r>
              <a:rPr lang="en-US" dirty="0">
                <a:solidFill>
                  <a:srgbClr val="FF6600"/>
                </a:solidFill>
                <a:hlinkClick r:id="rId2">
                  <a:extLst>
                    <a:ext uri="{A12FA001-AC4F-418D-AE19-62706E023703}">
                      <ahyp:hlinkClr xmlns:ahyp="http://schemas.microsoft.com/office/drawing/2018/hyperlinkcolor" val="tx"/>
                    </a:ext>
                  </a:extLst>
                </a:hlinkClick>
              </a:rPr>
              <a:t>deepmalaya@gmail.com</a:t>
            </a:r>
            <a:endParaRPr lang="en-US" dirty="0">
              <a:solidFill>
                <a:srgbClr val="FF6600"/>
              </a:solidFill>
            </a:endParaRPr>
          </a:p>
          <a:p>
            <a:endParaRPr lang="en-IN" dirty="0"/>
          </a:p>
        </p:txBody>
      </p:sp>
    </p:spTree>
    <p:extLst>
      <p:ext uri="{BB962C8B-B14F-4D97-AF65-F5344CB8AC3E}">
        <p14:creationId xmlns:p14="http://schemas.microsoft.com/office/powerpoint/2010/main" val="241776800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1F5C84-0CC8-497E-B47C-B56534B47F71}"/>
                  </a:ext>
                </a:extLst>
              </p:cNvPr>
              <p:cNvSpPr>
                <a:spLocks noGrp="1"/>
              </p:cNvSpPr>
              <p:nvPr>
                <p:ph idx="1"/>
              </p:nvPr>
            </p:nvSpPr>
            <p:spPr>
              <a:xfrm>
                <a:off x="677334" y="550507"/>
                <a:ext cx="8596668" cy="5490856"/>
              </a:xfrm>
            </p:spPr>
            <p:txBody>
              <a:bodyPr>
                <a:normAutofit/>
              </a:bodyPr>
              <a:lstStyle/>
              <a:p>
                <a:pPr marL="0" indent="0">
                  <a:buNone/>
                </a:pPr>
                <a:r>
                  <a:rPr lang="en-US" sz="2000" b="1" dirty="0"/>
                  <a:t>Final Size Relation:</a:t>
                </a:r>
              </a:p>
              <a:p>
                <a14:m>
                  <m:oMath xmlns:m="http://schemas.openxmlformats.org/officeDocument/2006/math">
                    <m:func>
                      <m:funcPr>
                        <m:ctrlPr>
                          <a:rPr lang="en-IN" sz="1800" i="1" smtClean="0">
                            <a:effectLst/>
                            <a:latin typeface="Cambria Math" panose="02040503050406030204" pitchFamily="18" charset="0"/>
                          </a:rPr>
                        </m:ctrlPr>
                      </m:funcPr>
                      <m:fNa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n-IN" sz="1800" i="1">
                                <a:effectLst/>
                                <a:latin typeface="Cambria Math" panose="02040503050406030204" pitchFamily="18" charset="0"/>
                              </a:rPr>
                            </m:ctrlPr>
                          </m:dPr>
                          <m:e>
                            <m:f>
                              <m:fPr>
                                <m:ctrlPr>
                                  <a:rPr lang="en-IN" sz="1800" i="1">
                                    <a:effectLst/>
                                    <a:latin typeface="Cambria Math" panose="02040503050406030204" pitchFamily="18" charset="0"/>
                                  </a:rPr>
                                </m:ctrlPr>
                              </m:fPr>
                              <m:num>
                                <m:sSub>
                                  <m:sSubPr>
                                    <m:ctrlPr>
                                      <a:rPr lang="en-IN" sz="1800" i="1">
                                        <a:effectLst/>
                                        <a:latin typeface="Cambria Math" panose="020405030504060302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num>
                              <m:den>
                                <m:sSub>
                                  <m:sSubPr>
                                    <m:ctrlPr>
                                      <a:rPr lang="en-IN" sz="1800" i="1">
                                        <a:effectLst/>
                                        <a:latin typeface="Cambria Math" panose="020405030504060302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den>
                            </m:f>
                          </m:e>
                        </m:d>
                      </m:e>
                    </m:func>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800" i="1">
                            <a:effectLst/>
                            <a:latin typeface="Cambria Math" panose="020405030504060302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rPr>
                            </m:ctrlPr>
                          </m:fPr>
                          <m:num>
                            <m:sSub>
                              <m:sSubPr>
                                <m:ctrlPr>
                                  <a:rPr lang="en-IN" sz="1800" i="1">
                                    <a:effectLst/>
                                    <a:latin typeface="Cambria Math" panose="020405030504060302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den>
                        </m:f>
                      </m:e>
                    </m:d>
                  </m:oMath>
                </a14:m>
                <a:endParaRPr lang="en-IN" b="1" dirty="0"/>
              </a:p>
              <a:p>
                <a:pPr marL="0" indent="0">
                  <a:buNone/>
                </a:pPr>
                <a:r>
                  <a:rPr lang="en-IN" sz="2000" b="1" dirty="0"/>
                  <a:t>Herd Immunity:</a:t>
                </a:r>
              </a:p>
              <a:p>
                <a:pPr>
                  <a:lnSpc>
                    <a:spcPct val="150000"/>
                  </a:lnSpc>
                </a:pPr>
                <a:r>
                  <a:rPr lang="en-IN" dirty="0">
                    <a:effectLst/>
                    <a:ea typeface="Times New Roman" panose="02020603050405020304" pitchFamily="18" charset="0"/>
                    <a:cs typeface="Times New Roman" panose="02020603050405020304" pitchFamily="18" charset="0"/>
                  </a:rPr>
                  <a:t>Anderson and May (1978) assumed that the effect of immunisation transfer the member of population from susceptible class to recovered class and thus reducing the initial number of susceptible members S</a:t>
                </a:r>
                <a:r>
                  <a:rPr lang="en-IN" baseline="-25000" dirty="0">
                    <a:effectLst/>
                    <a:ea typeface="Times New Roman" panose="02020603050405020304" pitchFamily="18" charset="0"/>
                    <a:cs typeface="Times New Roman" panose="02020603050405020304" pitchFamily="18" charset="0"/>
                  </a:rPr>
                  <a:t>0</a:t>
                </a:r>
                <a:r>
                  <a:rPr lang="en-IN" dirty="0">
                    <a:effectLst/>
                    <a:ea typeface="Times New Roman" panose="02020603050405020304" pitchFamily="18" charset="0"/>
                    <a:cs typeface="Times New Roman" panose="02020603050405020304" pitchFamily="18" charset="0"/>
                  </a:rPr>
                  <a:t>.</a:t>
                </a:r>
              </a:p>
              <a:p>
                <a:pPr>
                  <a:lnSpc>
                    <a:spcPct val="150000"/>
                  </a:lnSpc>
                </a:pPr>
                <a:r>
                  <a:rPr lang="en-IN" dirty="0">
                    <a:effectLst/>
                    <a:ea typeface="Times New Roman" panose="02020603050405020304" pitchFamily="18" charset="0"/>
                    <a:cs typeface="Times New Roman" panose="02020603050405020304" pitchFamily="18" charset="0"/>
                  </a:rPr>
                  <a:t>Let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dirty="0">
                    <a:effectLst/>
                    <a:ea typeface="Times New Roman" panose="02020603050405020304" pitchFamily="18" charset="0"/>
                    <a:cs typeface="Times New Roman" panose="02020603050405020304" pitchFamily="18" charset="0"/>
                  </a:rPr>
                  <a:t> be the proportion of population to immunize. </a:t>
                </a:r>
                <a14:m>
                  <m:oMath xmlns:m="http://schemas.openxmlformats.org/officeDocument/2006/math">
                    <m:r>
                      <a:rPr lang="en-IN"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i="1" smtClean="0">
                        <a:effectLst/>
                        <a:latin typeface="Cambria Math" panose="02040503050406030204" pitchFamily="18" charset="0"/>
                        <a:ea typeface="Times New Roman" panose="02020603050405020304" pitchFamily="18" charset="0"/>
                        <a:cs typeface="Times New Roman" panose="02020603050405020304" pitchFamily="18" charset="0"/>
                      </a:rPr>
                      <m:t>&gt;1−</m:t>
                    </m:r>
                    <m:f>
                      <m:fPr>
                        <m:ctrlPr>
                          <a:rPr lang="en-IN" i="1">
                            <a:effectLst/>
                            <a:latin typeface="Cambria Math" panose="02040503050406030204" pitchFamily="18" charset="0"/>
                          </a:rPr>
                        </m:ctrlPr>
                      </m:fPr>
                      <m:num>
                        <m:r>
                          <a:rPr lang="en-IN"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i="1">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en-IN" dirty="0">
                    <a:cs typeface="Times New Roman" panose="02020603050405020304" pitchFamily="18" charset="0"/>
                  </a:rPr>
                  <a:t> ; So at least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1−</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0</m:t>
                                </m:r>
                              </m:sub>
                            </m:sSub>
                          </m:den>
                        </m:f>
                      </m:e>
                    </m:d>
                    <m:r>
                      <m:rPr>
                        <m:sty m:val="p"/>
                      </m:rPr>
                      <a:rPr lang="en-IN">
                        <a:latin typeface="Cambria Math" panose="02040503050406030204" pitchFamily="18" charset="0"/>
                      </a:rPr>
                      <m:t>x</m:t>
                    </m:r>
                    <m:r>
                      <a:rPr lang="en-IN" i="1">
                        <a:latin typeface="Cambria Math" panose="02040503050406030204" pitchFamily="18" charset="0"/>
                      </a:rPr>
                      <m:t>100%</m:t>
                    </m:r>
                  </m:oMath>
                </a14:m>
                <a:r>
                  <a:rPr lang="en-IN" dirty="0">
                    <a:cs typeface="Times New Roman" panose="02020603050405020304" pitchFamily="18" charset="0"/>
                  </a:rPr>
                  <a:t>  needs to be immunised to attained herd immunity.</a:t>
                </a:r>
              </a:p>
              <a:p>
                <a:endParaRPr lang="en-IN" dirty="0"/>
              </a:p>
            </p:txBody>
          </p:sp>
        </mc:Choice>
        <mc:Fallback>
          <p:sp>
            <p:nvSpPr>
              <p:cNvPr id="3" name="Content Placeholder 2">
                <a:extLst>
                  <a:ext uri="{FF2B5EF4-FFF2-40B4-BE49-F238E27FC236}">
                    <a16:creationId xmlns:a16="http://schemas.microsoft.com/office/drawing/2014/main" id="{C51F5C84-0CC8-497E-B47C-B56534B47F71}"/>
                  </a:ext>
                </a:extLst>
              </p:cNvPr>
              <p:cNvSpPr>
                <a:spLocks noGrp="1" noRot="1" noChangeAspect="1" noMove="1" noResize="1" noEditPoints="1" noAdjustHandles="1" noChangeArrowheads="1" noChangeShapeType="1" noTextEdit="1"/>
              </p:cNvSpPr>
              <p:nvPr>
                <p:ph idx="1"/>
              </p:nvPr>
            </p:nvSpPr>
            <p:spPr>
              <a:xfrm>
                <a:off x="677334" y="550507"/>
                <a:ext cx="8596668" cy="5490856"/>
              </a:xfrm>
              <a:blipFill>
                <a:blip r:embed="rId2"/>
                <a:stretch>
                  <a:fillRect l="-709" t="-666"/>
                </a:stretch>
              </a:blipFill>
            </p:spPr>
            <p:txBody>
              <a:bodyPr/>
              <a:lstStyle/>
              <a:p>
                <a:r>
                  <a:rPr lang="en-IN">
                    <a:noFill/>
                  </a:rPr>
                  <a:t> </a:t>
                </a:r>
              </a:p>
            </p:txBody>
          </p:sp>
        </mc:Fallback>
      </mc:AlternateContent>
    </p:spTree>
    <p:extLst>
      <p:ext uri="{BB962C8B-B14F-4D97-AF65-F5344CB8AC3E}">
        <p14:creationId xmlns:p14="http://schemas.microsoft.com/office/powerpoint/2010/main" val="364240865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7668-3D34-4024-8284-585DC7990CF6}"/>
              </a:ext>
            </a:extLst>
          </p:cNvPr>
          <p:cNvSpPr>
            <a:spLocks noGrp="1"/>
          </p:cNvSpPr>
          <p:nvPr>
            <p:ph type="title"/>
          </p:nvPr>
        </p:nvSpPr>
        <p:spPr/>
        <p:txBody>
          <a:bodyPr/>
          <a:lstStyle/>
          <a:p>
            <a:r>
              <a:rPr lang="en-US" dirty="0"/>
              <a:t>Susceptible Exposed Infective Recovered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1D58-5836-49D5-B2AF-38A65B7C87E9}"/>
                  </a:ext>
                </a:extLst>
              </p:cNvPr>
              <p:cNvSpPr>
                <a:spLocks noGrp="1"/>
              </p:cNvSpPr>
              <p:nvPr>
                <p:ph idx="1"/>
              </p:nvPr>
            </p:nvSpPr>
            <p:spPr>
              <a:xfrm>
                <a:off x="677334" y="1930400"/>
                <a:ext cx="8596668" cy="4657213"/>
              </a:xfrm>
            </p:spPr>
            <p:txBody>
              <a:bodyPr>
                <a:normAutofit/>
              </a:bodyPr>
              <a:lstStyle/>
              <a:p>
                <a:r>
                  <a:rPr lang="en-IN" dirty="0">
                    <a:effectLst/>
                    <a:ea typeface="Times New Roman" panose="02020603050405020304" pitchFamily="18" charset="0"/>
                  </a:rPr>
                  <a:t>In many infectious diseases there is an exposed period after the infection from susceptible to potentially infected member before developed symptoms and can transmit infection. We incorporate mean exposed period  </a:t>
                </a:r>
                <a14:m>
                  <m:oMath xmlns:m="http://schemas.openxmlformats.org/officeDocument/2006/math">
                    <m:f>
                      <m:fPr>
                        <m:ctrlPr>
                          <a:rPr lang="en-IN" i="1">
                            <a:effectLst/>
                            <a:latin typeface="Cambria Math" panose="02040503050406030204" pitchFamily="18" charset="0"/>
                            <a:cs typeface="Times New Roman" panose="02020603050405020304" pitchFamily="18" charset="0"/>
                          </a:rPr>
                        </m:ctrlPr>
                      </m:fPr>
                      <m:num>
                        <m:r>
                          <a:rPr lang="en-IN"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effectLst/>
                            <a:latin typeface="Cambria Math" panose="02040503050406030204" pitchFamily="18" charset="0"/>
                            <a:ea typeface="Times New Roman" panose="02020603050405020304" pitchFamily="18" charset="0"/>
                            <a:cs typeface="Times New Roman" panose="02020603050405020304" pitchFamily="18" charset="0"/>
                          </a:rPr>
                          <m:t>𝑘</m:t>
                        </m:r>
                      </m:den>
                    </m:f>
                  </m:oMath>
                </a14:m>
                <a:r>
                  <a:rPr lang="en-IN" dirty="0">
                    <a:effectLst/>
                    <a:ea typeface="Times New Roman" panose="02020603050405020304" pitchFamily="18" charset="0"/>
                  </a:rPr>
                  <a:t> into SIR model to get SEIR model.</a:t>
                </a:r>
              </a:p>
              <a:p>
                <a:pPr marL="914400" marR="0">
                  <a:lnSpc>
                    <a:spcPct val="150000"/>
                  </a:lnSpc>
                  <a:spcBef>
                    <a:spcPts val="0"/>
                  </a:spcBef>
                  <a:spcAft>
                    <a:spcPts val="0"/>
                  </a:spcAft>
                </a:pPr>
                <a:r>
                  <a:rPr lang="en-IN" i="1" dirty="0">
                    <a:effectLst/>
                    <a:ea typeface="Times New Roman" panose="02020603050405020304" pitchFamily="18" charset="0"/>
                    <a:cs typeface="Times New Roman" panose="02020603050405020304" pitchFamily="18" charset="0"/>
                    <a:sym typeface="Symbol" panose="05050102010706020507" pitchFamily="18" charset="2"/>
                  </a:rPr>
                  <a:t></a:t>
                </a:r>
                <a:r>
                  <a:rPr lang="en-IN" i="1" dirty="0">
                    <a:effectLst/>
                    <a:ea typeface="Times New Roman" panose="02020603050405020304" pitchFamily="18" charset="0"/>
                    <a:cs typeface="Times New Roman" panose="02020603050405020304" pitchFamily="18" charset="0"/>
                  </a:rPr>
                  <a:t> = </a:t>
                </a:r>
                <a:r>
                  <a:rPr lang="en-IN" dirty="0">
                    <a:effectLst/>
                    <a:ea typeface="Times New Roman" panose="02020603050405020304" pitchFamily="18" charset="0"/>
                    <a:cs typeface="Times New Roman" panose="02020603050405020304" pitchFamily="18" charset="0"/>
                  </a:rPr>
                  <a:t>birth rate</a:t>
                </a:r>
                <a:r>
                  <a:rPr lang="en-IN" i="1" dirty="0">
                    <a:effectLst/>
                    <a:ea typeface="Times New Roman" panose="02020603050405020304" pitchFamily="18" charset="0"/>
                    <a:cs typeface="Times New Roman" panose="02020603050405020304" pitchFamily="18" charset="0"/>
                  </a:rPr>
                  <a:t>,  </a:t>
                </a:r>
                <a:r>
                  <a:rPr lang="en-IN" i="1" dirty="0">
                    <a:effectLst/>
                    <a:ea typeface="Times New Roman" panose="02020603050405020304" pitchFamily="18" charset="0"/>
                    <a:cs typeface="Times New Roman" panose="02020603050405020304" pitchFamily="18" charset="0"/>
                    <a:sym typeface="Symbol" panose="05050102010706020507" pitchFamily="18" charset="2"/>
                  </a:rPr>
                  <a:t></a:t>
                </a:r>
                <a:r>
                  <a:rPr lang="en-IN" i="1" dirty="0">
                    <a:effectLst/>
                    <a:ea typeface="Times New Roman" panose="02020603050405020304" pitchFamily="18" charset="0"/>
                    <a:cs typeface="Times New Roman" panose="02020603050405020304" pitchFamily="18" charset="0"/>
                  </a:rPr>
                  <a:t> = </a:t>
                </a:r>
                <a:r>
                  <a:rPr lang="en-IN" dirty="0">
                    <a:effectLst/>
                    <a:ea typeface="Times New Roman" panose="02020603050405020304" pitchFamily="18" charset="0"/>
                    <a:cs typeface="Times New Roman" panose="02020603050405020304" pitchFamily="18" charset="0"/>
                  </a:rPr>
                  <a:t>transmission rate</a:t>
                </a:r>
                <a:r>
                  <a:rPr lang="en-IN" i="1" dirty="0">
                    <a:effectLst/>
                    <a:ea typeface="Times New Roman" panose="02020603050405020304" pitchFamily="18" charset="0"/>
                    <a:cs typeface="Times New Roman" panose="02020603050405020304" pitchFamily="18" charset="0"/>
                  </a:rPr>
                  <a:t>,  </a:t>
                </a:r>
                <a:r>
                  <a:rPr lang="en-IN" i="1" dirty="0">
                    <a:effectLst/>
                    <a:ea typeface="Times New Roman" panose="02020603050405020304" pitchFamily="18" charset="0"/>
                    <a:cs typeface="Times New Roman" panose="02020603050405020304" pitchFamily="18" charset="0"/>
                    <a:sym typeface="Symbol" panose="05050102010706020507" pitchFamily="18" charset="2"/>
                  </a:rPr>
                  <a:t></a:t>
                </a:r>
                <a:r>
                  <a:rPr lang="en-IN" i="1" dirty="0">
                    <a:effectLst/>
                    <a:ea typeface="Times New Roman" panose="02020603050405020304" pitchFamily="18" charset="0"/>
                    <a:cs typeface="Times New Roman" panose="02020603050405020304" pitchFamily="18" charset="0"/>
                  </a:rPr>
                  <a:t> = </a:t>
                </a:r>
                <a:r>
                  <a:rPr lang="en-IN" dirty="0">
                    <a:effectLst/>
                    <a:ea typeface="Times New Roman" panose="02020603050405020304" pitchFamily="18" charset="0"/>
                    <a:cs typeface="Times New Roman" panose="02020603050405020304" pitchFamily="18" charset="0"/>
                  </a:rPr>
                  <a:t>recovery rate</a:t>
                </a:r>
                <a:r>
                  <a:rPr lang="en-IN" i="1" dirty="0">
                    <a:effectLst/>
                    <a:ea typeface="Times New Roman" panose="02020603050405020304" pitchFamily="18" charset="0"/>
                    <a:cs typeface="Times New Roman" panose="02020603050405020304" pitchFamily="18" charset="0"/>
                  </a:rPr>
                  <a:t>, </a:t>
                </a:r>
                <a:r>
                  <a:rPr lang="en-IN" i="1" dirty="0">
                    <a:effectLst/>
                    <a:ea typeface="Times New Roman" panose="02020603050405020304" pitchFamily="18" charset="0"/>
                    <a:cs typeface="Times New Roman" panose="02020603050405020304" pitchFamily="18" charset="0"/>
                    <a:sym typeface="Symbol" panose="05050102010706020507" pitchFamily="18" charset="2"/>
                  </a:rPr>
                  <a:t></a:t>
                </a:r>
                <a:r>
                  <a:rPr lang="en-IN" i="1" dirty="0">
                    <a:effectLst/>
                    <a:ea typeface="Times New Roman" panose="02020603050405020304" pitchFamily="18" charset="0"/>
                    <a:cs typeface="Times New Roman" panose="02020603050405020304" pitchFamily="18" charset="0"/>
                  </a:rPr>
                  <a:t> = </a:t>
                </a:r>
                <a:r>
                  <a:rPr lang="en-IN" dirty="0">
                    <a:effectLst/>
                    <a:ea typeface="Times New Roman" panose="02020603050405020304" pitchFamily="18" charset="0"/>
                    <a:cs typeface="Times New Roman" panose="02020603050405020304" pitchFamily="18" charset="0"/>
                  </a:rPr>
                  <a:t>exposed rate</a:t>
                </a:r>
                <a:r>
                  <a:rPr lang="en-IN" i="1" dirty="0">
                    <a:effectLst/>
                    <a:ea typeface="Times New Roman" panose="02020603050405020304" pitchFamily="18" charset="0"/>
                    <a:cs typeface="Times New Roman" panose="02020603050405020304" pitchFamily="18" charset="0"/>
                  </a:rPr>
                  <a:t>,</a:t>
                </a:r>
                <a:endParaRPr lang="en-IN" dirty="0">
                  <a:ea typeface="Times New Roman" panose="02020603050405020304" pitchFamily="18" charset="0"/>
                  <a:cs typeface="Times New Roman" panose="02020603050405020304" pitchFamily="18" charset="0"/>
                </a:endParaRPr>
              </a:p>
              <a:p>
                <a:pPr marL="914400" marR="0">
                  <a:lnSpc>
                    <a:spcPct val="150000"/>
                  </a:lnSpc>
                  <a:spcBef>
                    <a:spcPts val="0"/>
                  </a:spcBef>
                  <a:spcAft>
                    <a:spcPts val="0"/>
                  </a:spcAft>
                </a:pPr>
                <a:r>
                  <a:rPr lang="en-IN" i="1" dirty="0">
                    <a:effectLst/>
                    <a:ea typeface="Times New Roman" panose="02020603050405020304" pitchFamily="18" charset="0"/>
                    <a:cs typeface="Times New Roman" panose="02020603050405020304" pitchFamily="18" charset="0"/>
                    <a:sym typeface="Symbol" panose="05050102010706020507" pitchFamily="18" charset="2"/>
                  </a:rPr>
                  <a:t></a:t>
                </a:r>
                <a:r>
                  <a:rPr lang="en-IN" i="1" dirty="0">
                    <a:effectLst/>
                    <a:ea typeface="Times New Roman" panose="02020603050405020304" pitchFamily="18" charset="0"/>
                    <a:cs typeface="Times New Roman" panose="02020603050405020304" pitchFamily="18" charset="0"/>
                  </a:rPr>
                  <a:t> = </a:t>
                </a:r>
                <a:r>
                  <a:rPr lang="en-IN" dirty="0">
                    <a:effectLst/>
                    <a:ea typeface="Times New Roman" panose="02020603050405020304" pitchFamily="18" charset="0"/>
                    <a:cs typeface="Times New Roman" panose="02020603050405020304" pitchFamily="18" charset="0"/>
                  </a:rPr>
                  <a:t>death rate</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𝑁</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𝛽</m:t>
                        </m:r>
                        <m:r>
                          <a:rPr lang="en-IN" i="1">
                            <a:latin typeface="Cambria Math" panose="02040503050406030204" pitchFamily="18" charset="0"/>
                          </a:rPr>
                          <m:t>𝑆𝐼</m:t>
                        </m:r>
                      </m:num>
                      <m:den>
                        <m:r>
                          <a:rPr lang="en-IN" i="1">
                            <a:latin typeface="Cambria Math" panose="02040503050406030204" pitchFamily="18" charset="0"/>
                          </a:rPr>
                          <m:t>𝑁</m:t>
                        </m:r>
                      </m:den>
                    </m:f>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𝑆</m:t>
                    </m:r>
                  </m:oMath>
                </a14:m>
                <a:endParaRPr lang="en-IN" dirty="0"/>
              </a:p>
              <a:p>
                <a14:m>
                  <m:oMath xmlns:m="http://schemas.openxmlformats.org/officeDocument/2006/math">
                    <m:r>
                      <m:rPr>
                        <m:nor/>
                      </m:rPr>
                      <a:rPr lang="en-IN"/>
                      <m:t>				</m:t>
                    </m:r>
                    <m:f>
                      <m:fPr>
                        <m:ctrlPr>
                          <a:rPr lang="en-IN" i="1">
                            <a:latin typeface="Cambria Math" panose="02040503050406030204" pitchFamily="18" charset="0"/>
                          </a:rPr>
                        </m:ctrlPr>
                      </m:fPr>
                      <m:num>
                        <m:r>
                          <a:rPr lang="en-IN" i="1">
                            <a:latin typeface="Cambria Math" panose="02040503050406030204" pitchFamily="18" charset="0"/>
                          </a:rPr>
                          <m:t>𝑑𝐸</m:t>
                        </m:r>
                      </m:num>
                      <m:den>
                        <m:r>
                          <a:rPr lang="en-IN" i="1">
                            <a:latin typeface="Cambria Math" panose="02040503050406030204" pitchFamily="18" charset="0"/>
                          </a:rPr>
                          <m:t>𝑑𝑡</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𝛽</m:t>
                        </m:r>
                        <m:r>
                          <a:rPr lang="en-IN" i="1">
                            <a:latin typeface="Cambria Math" panose="02040503050406030204" pitchFamily="18" charset="0"/>
                          </a:rPr>
                          <m:t>𝑆𝐼</m:t>
                        </m:r>
                      </m:num>
                      <m:den>
                        <m:r>
                          <a:rPr lang="en-IN" i="1">
                            <a:latin typeface="Cambria Math" panose="02040503050406030204" pitchFamily="18" charset="0"/>
                          </a:rPr>
                          <m:t>𝑁</m:t>
                        </m:r>
                      </m:den>
                    </m:f>
                    <m:r>
                      <a:rPr lang="en-IN" i="1">
                        <a:latin typeface="Cambria Math" panose="02040503050406030204" pitchFamily="18" charset="0"/>
                      </a:rPr>
                      <m:t>−</m:t>
                    </m:r>
                    <m:r>
                      <a:rPr lang="en-IN" i="1">
                        <a:latin typeface="Cambria Math" panose="02040503050406030204" pitchFamily="18" charset="0"/>
                      </a:rPr>
                      <m:t>𝜅</m:t>
                    </m:r>
                    <m:r>
                      <a:rPr lang="en-IN" i="1">
                        <a:latin typeface="Cambria Math" panose="02040503050406030204" pitchFamily="18" charset="0"/>
                      </a:rPr>
                      <m:t>𝐸</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𝐸</m:t>
                    </m:r>
                  </m:oMath>
                </a14:m>
                <a:endParaRPr lang="en-IN" dirty="0"/>
              </a:p>
              <a:p>
                <a14:m>
                  <m:oMath xmlns:m="http://schemas.openxmlformats.org/officeDocument/2006/math">
                    <m:r>
                      <m:rPr>
                        <m:nor/>
                      </m:rPr>
                      <a:rPr lang="en-IN"/>
                      <m:t>				</m:t>
                    </m:r>
                    <m:f>
                      <m:fPr>
                        <m:ctrlPr>
                          <a:rPr lang="en-IN" i="1">
                            <a:latin typeface="Cambria Math" panose="02040503050406030204" pitchFamily="18" charset="0"/>
                          </a:rPr>
                        </m:ctrlPr>
                      </m:fPr>
                      <m:num>
                        <m:r>
                          <a:rPr lang="en-IN" i="1">
                            <a:latin typeface="Cambria Math" panose="02040503050406030204" pitchFamily="18" charset="0"/>
                          </a:rPr>
                          <m:t>𝑑𝐼</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𝜅</m:t>
                    </m:r>
                    <m:r>
                      <a:rPr lang="en-IN" i="1">
                        <a:latin typeface="Cambria Math" panose="02040503050406030204" pitchFamily="18" charset="0"/>
                      </a:rPr>
                      <m:t>𝐸</m:t>
                    </m:r>
                    <m:r>
                      <a:rPr lang="en-IN" i="1">
                        <a:latin typeface="Cambria Math" panose="02040503050406030204" pitchFamily="18" charset="0"/>
                      </a:rPr>
                      <m:t>−</m:t>
                    </m:r>
                    <m:r>
                      <a:rPr lang="en-IN" i="1">
                        <a:latin typeface="Cambria Math" panose="02040503050406030204" pitchFamily="18" charset="0"/>
                      </a:rPr>
                      <m:t>𝛾</m:t>
                    </m:r>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𝐼</m:t>
                    </m:r>
                  </m:oMath>
                </a14:m>
                <a:endParaRPr lang="en-IN" dirty="0"/>
              </a:p>
              <a:p>
                <a14:m>
                  <m:oMath xmlns:m="http://schemas.openxmlformats.org/officeDocument/2006/math">
                    <m:r>
                      <m:rPr>
                        <m:nor/>
                      </m:rPr>
                      <a:rPr lang="en-IN"/>
                      <m:t>				</m:t>
                    </m:r>
                    <m:f>
                      <m:fPr>
                        <m:ctrlPr>
                          <a:rPr lang="en-IN" i="1">
                            <a:latin typeface="Cambria Math" panose="02040503050406030204" pitchFamily="18" charset="0"/>
                          </a:rPr>
                        </m:ctrlPr>
                      </m:fPr>
                      <m:num>
                        <m:r>
                          <a:rPr lang="en-IN" i="1">
                            <a:latin typeface="Cambria Math" panose="02040503050406030204" pitchFamily="18" charset="0"/>
                          </a:rPr>
                          <m:t>𝑑𝑅</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𝛾</m:t>
                    </m:r>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𝑅</m:t>
                    </m:r>
                  </m:oMath>
                </a14:m>
                <a:endParaRPr lang="en-IN" dirty="0"/>
              </a:p>
            </p:txBody>
          </p:sp>
        </mc:Choice>
        <mc:Fallback xmlns="">
          <p:sp>
            <p:nvSpPr>
              <p:cNvPr id="3" name="Content Placeholder 2">
                <a:extLst>
                  <a:ext uri="{FF2B5EF4-FFF2-40B4-BE49-F238E27FC236}">
                    <a16:creationId xmlns:a16="http://schemas.microsoft.com/office/drawing/2014/main" id="{2E5D1D58-5836-49D5-B2AF-38A65B7C87E9}"/>
                  </a:ext>
                </a:extLst>
              </p:cNvPr>
              <p:cNvSpPr>
                <a:spLocks noGrp="1" noRot="1" noChangeAspect="1" noMove="1" noResize="1" noEditPoints="1" noAdjustHandles="1" noChangeArrowheads="1" noChangeShapeType="1" noTextEdit="1"/>
              </p:cNvSpPr>
              <p:nvPr>
                <p:ph idx="1"/>
              </p:nvPr>
            </p:nvSpPr>
            <p:spPr>
              <a:xfrm>
                <a:off x="677334" y="1930400"/>
                <a:ext cx="8596668" cy="4657213"/>
              </a:xfrm>
              <a:blipFill>
                <a:blip r:embed="rId2"/>
                <a:stretch>
                  <a:fillRect l="-142" t="-916" r="-142"/>
                </a:stretch>
              </a:blipFill>
            </p:spPr>
            <p:txBody>
              <a:bodyPr/>
              <a:lstStyle/>
              <a:p>
                <a:r>
                  <a:rPr lang="en-IN">
                    <a:noFill/>
                  </a:rPr>
                  <a:t> </a:t>
                </a:r>
              </a:p>
            </p:txBody>
          </p:sp>
        </mc:Fallback>
      </mc:AlternateContent>
    </p:spTree>
    <p:extLst>
      <p:ext uri="{BB962C8B-B14F-4D97-AF65-F5344CB8AC3E}">
        <p14:creationId xmlns:p14="http://schemas.microsoft.com/office/powerpoint/2010/main" val="338562452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60E53-03BE-43BF-888E-B60BF82A6A6A}"/>
                  </a:ext>
                </a:extLst>
              </p:cNvPr>
              <p:cNvSpPr>
                <a:spLocks noGrp="1"/>
              </p:cNvSpPr>
              <p:nvPr>
                <p:ph idx="1"/>
              </p:nvPr>
            </p:nvSpPr>
            <p:spPr>
              <a:xfrm>
                <a:off x="677334" y="606491"/>
                <a:ext cx="8596668" cy="5434872"/>
              </a:xfrm>
            </p:spPr>
            <p:txBody>
              <a:bodyPr>
                <a:normAutofit/>
              </a:bodyPr>
              <a:lstStyle/>
              <a:p>
                <a:pPr marL="0" indent="0">
                  <a:buNone/>
                </a:pPr>
                <a:r>
                  <a:rPr lang="en-US" sz="2000" b="1" dirty="0"/>
                  <a:t>Basic Reproduction Rate(R</a:t>
                </a:r>
                <a:r>
                  <a:rPr lang="en-US" sz="2000" b="1" baseline="-25000" dirty="0"/>
                  <a:t>0</a:t>
                </a:r>
                <a:r>
                  <a:rPr lang="en-US" sz="2000" b="1" dirty="0"/>
                  <a:t>):</a:t>
                </a:r>
              </a:p>
              <a:p>
                <a:pPr marL="0" indent="0">
                  <a:buNone/>
                </a:pPr>
                <a:endParaRPr lang="en-US" sz="2000" b="1" dirty="0"/>
              </a:p>
              <a:p>
                <a14:m>
                  <m:oMath xmlns:m="http://schemas.openxmlformats.org/officeDocument/2006/math">
                    <m:sSub>
                      <m:sSubPr>
                        <m:ctrlPr>
                          <a:rPr lang="en-IN" sz="1800" i="1" smtClean="0">
                            <a:solidFill>
                              <a:srgbClr val="000000"/>
                            </a:solidFill>
                            <a:effectLst/>
                            <a:latin typeface="Cambria Math" panose="02040503050406030204" pitchFamily="18" charset="0"/>
                            <a:cs typeface="Calibri" panose="020F050202020403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0</m:t>
                        </m:r>
                      </m:sub>
                    </m:sSub>
                    <m:r>
                      <a:rPr lang="en-IN" sz="1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en-IN" sz="1800" i="1">
                            <a:solidFill>
                              <a:srgbClr val="000000"/>
                            </a:solidFill>
                            <a:effectLst/>
                            <a:latin typeface="Cambria Math" panose="02040503050406030204" pitchFamily="18" charset="0"/>
                            <a:cs typeface="Calibri" panose="020F0502020204030204" pitchFamily="34"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𝛽𝜅</m:t>
                        </m:r>
                      </m:num>
                      <m:den>
                        <m:d>
                          <m:dPr>
                            <m:ctrlPr>
                              <a:rPr lang="en-IN" sz="1800" i="1">
                                <a:effectLst/>
                                <a:latin typeface="Cambria Math" panose="020405030504060302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𝜅</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d>
                          <m:dPr>
                            <m:ctrlPr>
                              <a:rPr lang="en-IN" sz="1800" i="1">
                                <a:effectLst/>
                                <a:latin typeface="Cambria Math" panose="020405030504060302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den>
                    </m:f>
                  </m:oMath>
                </a14:m>
                <a:endParaRPr lang="en-IN" dirty="0"/>
              </a:p>
            </p:txBody>
          </p:sp>
        </mc:Choice>
        <mc:Fallback xmlns="">
          <p:sp>
            <p:nvSpPr>
              <p:cNvPr id="3" name="Content Placeholder 2">
                <a:extLst>
                  <a:ext uri="{FF2B5EF4-FFF2-40B4-BE49-F238E27FC236}">
                    <a16:creationId xmlns:a16="http://schemas.microsoft.com/office/drawing/2014/main" id="{0C460E53-03BE-43BF-888E-B60BF82A6A6A}"/>
                  </a:ext>
                </a:extLst>
              </p:cNvPr>
              <p:cNvSpPr>
                <a:spLocks noGrp="1" noRot="1" noChangeAspect="1" noMove="1" noResize="1" noEditPoints="1" noAdjustHandles="1" noChangeArrowheads="1" noChangeShapeType="1" noTextEdit="1"/>
              </p:cNvSpPr>
              <p:nvPr>
                <p:ph idx="1"/>
              </p:nvPr>
            </p:nvSpPr>
            <p:spPr>
              <a:xfrm>
                <a:off x="677334" y="606491"/>
                <a:ext cx="8596668" cy="5434872"/>
              </a:xfrm>
              <a:blipFill>
                <a:blip r:embed="rId2"/>
                <a:stretch>
                  <a:fillRect l="-709" t="-673"/>
                </a:stretch>
              </a:blipFill>
            </p:spPr>
            <p:txBody>
              <a:bodyPr/>
              <a:lstStyle/>
              <a:p>
                <a:r>
                  <a:rPr lang="en-IN">
                    <a:noFill/>
                  </a:rPr>
                  <a:t> </a:t>
                </a:r>
              </a:p>
            </p:txBody>
          </p:sp>
        </mc:Fallback>
      </mc:AlternateContent>
    </p:spTree>
    <p:extLst>
      <p:ext uri="{BB962C8B-B14F-4D97-AF65-F5344CB8AC3E}">
        <p14:creationId xmlns:p14="http://schemas.microsoft.com/office/powerpoint/2010/main" val="7541902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F670-2E75-40A7-8713-1437E0AAB738}"/>
              </a:ext>
            </a:extLst>
          </p:cNvPr>
          <p:cNvSpPr>
            <a:spLocks noGrp="1"/>
          </p:cNvSpPr>
          <p:nvPr>
            <p:ph type="title"/>
          </p:nvPr>
        </p:nvSpPr>
        <p:spPr/>
        <p:txBody>
          <a:bodyPr/>
          <a:lstStyle/>
          <a:p>
            <a:r>
              <a:rPr lang="en-US" dirty="0"/>
              <a:t>Deterministic Epidemic Modelling of HIV/AIDS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14FDE-4044-4669-A252-7E53AEA1F0F7}"/>
                  </a:ext>
                </a:extLst>
              </p:cNvPr>
              <p:cNvSpPr>
                <a:spLocks noGrp="1"/>
              </p:cNvSpPr>
              <p:nvPr>
                <p:ph idx="1"/>
              </p:nvPr>
            </p:nvSpPr>
            <p:spPr>
              <a:xfrm>
                <a:off x="677334" y="2153265"/>
                <a:ext cx="8596668" cy="4385187"/>
              </a:xfrm>
            </p:spPr>
            <p:txBody>
              <a:bodyPr>
                <a:normAutofit fontScale="92500"/>
              </a:bodyPr>
              <a:lstStyle/>
              <a:p>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HIV/AIDS is one of the deadliest epidemic in the world with currently over 37mil active cases. Since it can’t be totally cured we’ve to take preventive measures to control this epidemic.</a:t>
                </a:r>
              </a:p>
              <a:p>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N(t)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denotes the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total sexually active population</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at time t. The Population N(t) is divided into five mutually exclusive compartments, namely,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S(t)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the number of </a:t>
                </a:r>
                <a:r>
                  <a:rPr lang="en-IN" sz="1700" b="1" dirty="0">
                    <a:latin typeface="Times New Roman" panose="02020603050405020304" pitchFamily="18" charset="0"/>
                    <a:ea typeface="Arial Unicode MS" panose="020B0604020202020204" pitchFamily="34" charset="-128"/>
                    <a:cs typeface="Times New Roman" panose="02020603050405020304" pitchFamily="18" charset="0"/>
                  </a:rPr>
                  <a:t>S</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usceptible individuals</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I(t)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the number of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HIV-positive individuals</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in the stage of HIV infection,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T(t)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the number of individuals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being treated</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A(t)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the number of individuals with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full blown AIDS</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R(t)</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the number of susceptible individuals who are </a:t>
                </a:r>
                <a:r>
                  <a:rPr lang="en-IN" sz="1700" b="1" dirty="0">
                    <a:effectLst/>
                    <a:latin typeface="Times New Roman" panose="02020603050405020304" pitchFamily="18" charset="0"/>
                    <a:ea typeface="Arial Unicode MS" panose="020B0604020202020204" pitchFamily="34" charset="-128"/>
                    <a:cs typeface="Times New Roman" panose="02020603050405020304" pitchFamily="18" charset="0"/>
                  </a:rPr>
                  <a:t>immune to HIV</a:t>
                </a:r>
                <a:r>
                  <a:rPr lang="en-IN" sz="1700" dirty="0">
                    <a:effectLst/>
                    <a:latin typeface="Times New Roman" panose="02020603050405020304" pitchFamily="18" charset="0"/>
                    <a:ea typeface="Arial Unicode MS" panose="020B0604020202020204" pitchFamily="34" charset="-128"/>
                    <a:cs typeface="Times New Roman" panose="02020603050405020304" pitchFamily="18" charset="0"/>
                  </a:rPr>
                  <a:t> infection by sexual contact. </a:t>
                </a:r>
                <a:r>
                  <a:rPr lang="en-IN" sz="1700" dirty="0">
                    <a:solidFill>
                      <a:srgbClr val="221E1F"/>
                    </a:solidFill>
                    <a:effectLst/>
                    <a:latin typeface="Times New Roman" panose="02020603050405020304" pitchFamily="18" charset="0"/>
                    <a:ea typeface="Times New Roman" panose="02020603050405020304" pitchFamily="18" charset="0"/>
                    <a:cs typeface="Times New Roman" panose="02020603050405020304" pitchFamily="18" charset="0"/>
                  </a:rPr>
                  <a:t>R(t) class are people who take up safe sexual habits and maintain the habits for the rest of their lives.</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14:m>
                  <m:oMath xmlns:m="http://schemas.openxmlformats.org/officeDocument/2006/math">
                    <m:r>
                      <a:rPr lang="en-IN" sz="1800" b="1" i="1" smtClean="0">
                        <a:effectLst/>
                        <a:latin typeface="Cambria Math" panose="02040503050406030204" pitchFamily="18" charset="0"/>
                        <a:ea typeface="Arial Unicode MS" panose="020B0604020202020204" pitchFamily="34" charset="-128"/>
                        <a:cs typeface="Times New Roman" panose="02020603050405020304" pitchFamily="18" charset="0"/>
                      </a:rPr>
                      <m:t>𝑵</m:t>
                    </m:r>
                    <m:d>
                      <m:dPr>
                        <m:ctrlPr>
                          <a:rPr lang="en-IN" sz="1800" i="1">
                            <a:effectLst/>
                            <a:latin typeface="Cambria Math" panose="02040503050406030204" pitchFamily="18" charset="0"/>
                            <a:ea typeface="Arial Unicode MS" panose="020B0604020202020204" pitchFamily="34" charset="-128"/>
                            <a:cs typeface="Times New Roman" panose="02020603050405020304" pitchFamily="18" charset="0"/>
                          </a:rPr>
                        </m:ctrlPr>
                      </m:dPr>
                      <m:e>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e>
                    </m:d>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𝑺</m:t>
                    </m:r>
                    <m:d>
                      <m:dPr>
                        <m:ctrlPr>
                          <a:rPr lang="en-IN" sz="1800" i="1">
                            <a:effectLst/>
                            <a:latin typeface="Cambria Math" panose="02040503050406030204" pitchFamily="18" charset="0"/>
                            <a:ea typeface="Arial Unicode MS" panose="020B0604020202020204" pitchFamily="34" charset="-128"/>
                            <a:cs typeface="Times New Roman" panose="02020603050405020304" pitchFamily="18" charset="0"/>
                          </a:rPr>
                        </m:ctrlPr>
                      </m:dPr>
                      <m:e>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e>
                    </m:d>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𝑰</m:t>
                    </m:r>
                    <m:d>
                      <m:dPr>
                        <m:ctrlPr>
                          <a:rPr lang="en-IN" sz="1800" i="1">
                            <a:effectLst/>
                            <a:latin typeface="Cambria Math" panose="02040503050406030204" pitchFamily="18" charset="0"/>
                            <a:ea typeface="Arial Unicode MS" panose="020B0604020202020204" pitchFamily="34" charset="-128"/>
                            <a:cs typeface="Times New Roman" panose="02020603050405020304" pitchFamily="18" charset="0"/>
                          </a:rPr>
                        </m:ctrlPr>
                      </m:dPr>
                      <m:e>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e>
                    </m:d>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𝑻</m:t>
                    </m:r>
                    <m:d>
                      <m:dPr>
                        <m:ctrlPr>
                          <a:rPr lang="en-IN" sz="1800" i="1">
                            <a:effectLst/>
                            <a:latin typeface="Cambria Math" panose="02040503050406030204" pitchFamily="18" charset="0"/>
                            <a:ea typeface="Arial Unicode MS" panose="020B0604020202020204" pitchFamily="34" charset="-128"/>
                            <a:cs typeface="Times New Roman" panose="02020603050405020304" pitchFamily="18" charset="0"/>
                          </a:rPr>
                        </m:ctrlPr>
                      </m:dPr>
                      <m:e>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e>
                    </m:d>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𝑨</m:t>
                    </m:r>
                    <m:d>
                      <m:dPr>
                        <m:ctrlPr>
                          <a:rPr lang="en-IN" sz="1800" i="1">
                            <a:effectLst/>
                            <a:latin typeface="Cambria Math" panose="02040503050406030204" pitchFamily="18" charset="0"/>
                            <a:ea typeface="Arial Unicode MS" panose="020B0604020202020204" pitchFamily="34" charset="-128"/>
                            <a:cs typeface="Times New Roman" panose="02020603050405020304" pitchFamily="18" charset="0"/>
                          </a:rPr>
                        </m:ctrlPr>
                      </m:dPr>
                      <m:e>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e>
                    </m:d>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𝑹</m:t>
                    </m:r>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r>
                      <a:rPr lang="en-IN" sz="1800" b="1" i="1">
                        <a:effectLst/>
                        <a:latin typeface="Cambria Math" panose="02040503050406030204" pitchFamily="18" charset="0"/>
                        <a:ea typeface="Arial Unicode MS" panose="020B0604020202020204" pitchFamily="34" charset="-128"/>
                        <a:cs typeface="Times New Roman" panose="02020603050405020304" pitchFamily="18" charset="0"/>
                      </a:rPr>
                      <m:t>𝒕</m:t>
                    </m:r>
                    <m:r>
                      <a:rPr lang="en-IN" sz="1800">
                        <a:effectLst/>
                        <a:latin typeface="Cambria Math" panose="02040503050406030204" pitchFamily="18" charset="0"/>
                        <a:ea typeface="Arial Unicode MS" panose="020B0604020202020204" pitchFamily="34" charset="-128"/>
                        <a:cs typeface="Times New Roman" panose="02020603050405020304" pitchFamily="18" charset="0"/>
                      </a:rPr>
                      <m:t>)</m:t>
                    </m:r>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14:m>
                  <m:oMath xmlns:m="http://schemas.openxmlformats.org/officeDocument/2006/math">
                    <m:f>
                      <m:fPr>
                        <m:ctrlPr>
                          <a:rPr lang="en-IN" sz="1800" b="1" i="1" smtClean="0">
                            <a:effectLst/>
                            <a:latin typeface="Cambria Math" panose="02040503050406030204" pitchFamily="18" charset="0"/>
                            <a:ea typeface="Arial Unicode MS" panose="020B0604020202020204" pitchFamily="34" charset="-128"/>
                            <a:cs typeface="Calibri" panose="020F0502020204030204" pitchFamily="34" charset="0"/>
                          </a:rPr>
                        </m:ctrlPr>
                      </m:fPr>
                      <m:num>
                        <m:r>
                          <a:rPr lang="en-IN" sz="1800" b="1" i="1">
                            <a:effectLst/>
                            <a:latin typeface="Cambria Math" panose="02040503050406030204" pitchFamily="18" charset="0"/>
                            <a:ea typeface="Arial Unicode MS" panose="020B0604020202020204" pitchFamily="34" charset="-128"/>
                            <a:cs typeface="Calibri" panose="020F0502020204030204" pitchFamily="34" charset="0"/>
                          </a:rPr>
                          <m:t>𝒅</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𝑺</m:t>
                        </m:r>
                      </m:num>
                      <m:den>
                        <m:r>
                          <a:rPr lang="en-IN" sz="1800" b="1" i="1">
                            <a:effectLst/>
                            <a:latin typeface="Cambria Math" panose="02040503050406030204" pitchFamily="18" charset="0"/>
                            <a:ea typeface="Arial Unicode MS" panose="020B0604020202020204" pitchFamily="34" charset="-128"/>
                            <a:cs typeface="Calibri" panose="020F0502020204030204" pitchFamily="34" charset="0"/>
                          </a:rPr>
                          <m:t>𝒅𝒕</m:t>
                        </m:r>
                      </m:den>
                    </m:f>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sym typeface="Symbol" panose="05050102010706020507" pitchFamily="18" charset="2"/>
                      </a:rPr>
                      <m:t></m:t>
                    </m:r>
                    <m:r>
                      <a:rPr lang="en-US" sz="1800" b="1" i="1">
                        <a:effectLst/>
                        <a:latin typeface="Cambria Math" panose="02040503050406030204" pitchFamily="18" charset="0"/>
                        <a:ea typeface="Arial Unicode MS" panose="020B0604020202020204" pitchFamily="34" charset="-128"/>
                        <a:cs typeface="Arial Unicode MS" panose="020B0604020202020204" pitchFamily="34" charset="-128"/>
                      </a:rPr>
                      <m:t>  </m:t>
                    </m:r>
                    <m:r>
                      <a:rPr lang="en-IN" sz="1800" b="1" i="1">
                        <a:solidFill>
                          <a:srgbClr val="221E1F"/>
                        </a:solidFill>
                        <a:effectLst/>
                        <a:latin typeface="Cambria Math" panose="02040503050406030204" pitchFamily="18" charset="0"/>
                        <a:ea typeface="Arial Unicode MS" panose="020B0604020202020204" pitchFamily="34" charset="-128"/>
                        <a:cs typeface="Arial" panose="020B0604020202020204" pitchFamily="34" charset="0"/>
                      </a:rPr>
                      <m:t>−</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𝜷</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𝑺𝑰</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d>
                      <m:d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𝝁</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m:t>
                        </m:r>
                      </m:e>
                    </m:d>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𝑺</m:t>
                    </m:r>
                    <m: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f>
                      <m:f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𝒅𝑰</m:t>
                        </m:r>
                      </m:num>
                      <m:den>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𝒅𝒕</m:t>
                        </m:r>
                      </m:den>
                    </m:f>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𝜷</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𝑺𝑰</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sSub>
                      <m:sSubPr>
                        <m:ctrlPr>
                          <a:rPr lang="en-US"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t>𝒓</m:t>
                        </m:r>
                      </m:e>
                      <m:sub>
                        <m:r>
                          <a:rPr lang="en-US"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t>𝟏</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𝑻</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d>
                      <m:d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m:t>
                        </m:r>
                        <m:r>
                          <a:rPr lang="en-IN" sz="1800" b="1" i="1">
                            <a:solidFill>
                              <a:srgbClr val="221E1F"/>
                            </a:solidFill>
                            <a:effectLst/>
                            <a:latin typeface="Cambria Math" panose="02040503050406030204" pitchFamily="18" charset="0"/>
                            <a:ea typeface="Arial Unicode MS" panose="020B0604020202020204" pitchFamily="34" charset="-128"/>
                            <a:cs typeface="Arial" panose="020B0604020202020204" pitchFamily="34" charset="0"/>
                          </a:rPr>
                          <m:t>+</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sSub>
                          <m:sSub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𝒌</m:t>
                            </m:r>
                          </m:e>
                          <m: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𝟏</m:t>
                            </m:r>
                          </m:sub>
                        </m:sSub>
                        <m:r>
                          <a:rPr lang="en-IN" sz="1800" b="1" i="1">
                            <a:solidFill>
                              <a:srgbClr val="221E1F"/>
                            </a:solidFill>
                            <a:effectLst/>
                            <a:latin typeface="Cambria Math" panose="02040503050406030204" pitchFamily="18" charset="0"/>
                            <a:ea typeface="Arial Unicode MS" panose="020B0604020202020204" pitchFamily="34" charset="-128"/>
                            <a:cs typeface="Arial" panose="020B0604020202020204" pitchFamily="34" charset="0"/>
                          </a:rPr>
                          <m:t>+</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sSub>
                          <m:sSub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𝒌</m:t>
                            </m:r>
                          </m:e>
                          <m: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𝟐</m:t>
                            </m:r>
                          </m:sub>
                        </m:sSub>
                      </m:e>
                    </m:d>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𝑰</m:t>
                    </m:r>
                  </m:oMath>
                </a14:m>
                <a:endParaRPr lang="en-US" sz="1800" b="1" i="1" dirty="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endParaRPr>
              </a:p>
              <a:p>
                <a:pPr marL="0" marR="0">
                  <a:lnSpc>
                    <a:spcPct val="150000"/>
                  </a:lnSpc>
                  <a:spcBef>
                    <a:spcPts val="0"/>
                  </a:spcBef>
                  <a:spcAft>
                    <a:spcPts val="0"/>
                  </a:spcAft>
                </a:pPr>
                <a:r>
                  <a:rPr lang="en-IN" sz="1800" b="1" i="1" dirty="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a:t> </a:t>
                </a:r>
                <a14:m>
                  <m:oMath xmlns:m="http://schemas.openxmlformats.org/officeDocument/2006/math">
                    <m:f>
                      <m:f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𝒅𝑻</m:t>
                        </m:r>
                      </m:num>
                      <m:den>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𝒅𝒕</m:t>
                        </m:r>
                      </m:den>
                    </m:f>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sSub>
                      <m:sSub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𝒌</m:t>
                        </m:r>
                      </m:e>
                      <m: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𝟐</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𝑰</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d>
                      <m:d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sSub>
                          <m:sSubPr>
                            <m:ctrlP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𝒓</m:t>
                            </m:r>
                          </m:e>
                          <m:sub>
                            <m: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𝟏</m:t>
                            </m:r>
                          </m:sub>
                        </m:sSub>
                        <m:r>
                          <a:rPr lang="en-IN" sz="1800" b="1" i="1">
                            <a:solidFill>
                              <a:srgbClr val="221E1F"/>
                            </a:solidFill>
                            <a:effectLst/>
                            <a:latin typeface="Cambria Math" panose="02040503050406030204" pitchFamily="18" charset="0"/>
                            <a:ea typeface="Arial Unicode MS" panose="020B0604020202020204" pitchFamily="34" charset="-128"/>
                            <a:cs typeface="Arial" panose="020B0604020202020204" pitchFamily="34" charset="0"/>
                          </a:rPr>
                          <m:t>+</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sSub>
                          <m:sSubPr>
                            <m:ctrlP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ctrlPr>
                          </m:sSubPr>
                          <m:e>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𝜹</m:t>
                            </m:r>
                          </m:e>
                          <m:sub>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𝟐</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sSub>
                          <m:sSubPr>
                            <m:ctrlPr>
                              <a:rPr lang="en-IN"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𝒓</m:t>
                            </m:r>
                          </m:e>
                          <m:sub>
                            <m:r>
                              <a:rPr lang="en-US" sz="1800" b="1" i="1" smtClean="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𝟐</m:t>
                            </m:r>
                          </m:sub>
                        </m:sSub>
                      </m:e>
                    </m:d>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𝑻</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f>
                      <m:f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𝒅𝑨</m:t>
                        </m:r>
                      </m:num>
                      <m:den>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𝒅𝒕</m:t>
                        </m:r>
                      </m:den>
                    </m:f>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sSub>
                      <m:sSub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𝒌</m:t>
                        </m:r>
                      </m:e>
                      <m: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𝟏</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𝑰</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m:t>
                    </m:r>
                    <m:sSub>
                      <m:sSubPr>
                        <m:ctrlPr>
                          <a:rPr lang="en-IN"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t>𝒓</m:t>
                        </m:r>
                      </m:e>
                      <m:sub>
                        <m:r>
                          <a:rPr lang="en-US" b="1" i="1">
                            <a:solidFill>
                              <a:srgbClr val="221E1F"/>
                            </a:solidFill>
                            <a:latin typeface="Cambria Math" panose="02040503050406030204" pitchFamily="18" charset="0"/>
                            <a:ea typeface="Arial Unicode MS" panose="020B0604020202020204" pitchFamily="34" charset="-128"/>
                            <a:cs typeface="Arial Unicode MS" panose="020B0604020202020204" pitchFamily="34" charset="-128"/>
                          </a:rPr>
                          <m:t>𝟐</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𝑻</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d>
                      <m:d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sSub>
                          <m:sSubPr>
                            <m:ctrlP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ctrlPr>
                          </m:sSubPr>
                          <m:e>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𝜹</m:t>
                            </m:r>
                          </m:e>
                          <m:sub>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𝟏</m:t>
                            </m:r>
                          </m:sub>
                        </m:sSub>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m:t>
                        </m:r>
                      </m:e>
                    </m:d>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𝑨</m:t>
                    </m:r>
                  </m:oMath>
                </a14:m>
                <a:endParaRPr lang="en-US" sz="1800" b="1" i="1" dirty="0">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endParaRPr>
              </a:p>
              <a:p>
                <a:pPr marL="0" marR="0">
                  <a:lnSpc>
                    <a:spcPct val="150000"/>
                  </a:lnSpc>
                  <a:spcBef>
                    <a:spcPts val="0"/>
                  </a:spcBef>
                  <a:spcAft>
                    <a:spcPts val="0"/>
                  </a:spcAft>
                </a:pPr>
                <a14:m>
                  <m:oMath xmlns:m="http://schemas.openxmlformats.org/officeDocument/2006/math">
                    <m:f>
                      <m:fPr>
                        <m:ctrlP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𝒅𝑹</m:t>
                        </m:r>
                      </m:num>
                      <m:den>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𝒅𝒕</m:t>
                        </m:r>
                      </m:den>
                    </m:f>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𝝁</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𝑺</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b="1"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𝒅𝑹</m:t>
                    </m:r>
                  </m:oMath>
                </a14:m>
                <a:endParaRPr lang="en-IN" dirty="0"/>
              </a:p>
            </p:txBody>
          </p:sp>
        </mc:Choice>
        <mc:Fallback xmlns="">
          <p:sp>
            <p:nvSpPr>
              <p:cNvPr id="3" name="Content Placeholder 2">
                <a:extLst>
                  <a:ext uri="{FF2B5EF4-FFF2-40B4-BE49-F238E27FC236}">
                    <a16:creationId xmlns:a16="http://schemas.microsoft.com/office/drawing/2014/main" id="{BE614FDE-4044-4669-A252-7E53AEA1F0F7}"/>
                  </a:ext>
                </a:extLst>
              </p:cNvPr>
              <p:cNvSpPr>
                <a:spLocks noGrp="1" noRot="1" noChangeAspect="1" noMove="1" noResize="1" noEditPoints="1" noAdjustHandles="1" noChangeArrowheads="1" noChangeShapeType="1" noTextEdit="1"/>
              </p:cNvSpPr>
              <p:nvPr>
                <p:ph idx="1"/>
              </p:nvPr>
            </p:nvSpPr>
            <p:spPr>
              <a:xfrm>
                <a:off x="677334" y="2153265"/>
                <a:ext cx="8596668" cy="4385187"/>
              </a:xfrm>
              <a:blipFill>
                <a:blip r:embed="rId2"/>
                <a:stretch>
                  <a:fillRect l="-71" t="-417" r="-142"/>
                </a:stretch>
              </a:blipFill>
            </p:spPr>
            <p:txBody>
              <a:bodyPr/>
              <a:lstStyle/>
              <a:p>
                <a:r>
                  <a:rPr lang="en-IN">
                    <a:noFill/>
                  </a:rPr>
                  <a:t> </a:t>
                </a:r>
              </a:p>
            </p:txBody>
          </p:sp>
        </mc:Fallback>
      </mc:AlternateContent>
    </p:spTree>
    <p:extLst>
      <p:ext uri="{BB962C8B-B14F-4D97-AF65-F5344CB8AC3E}">
        <p14:creationId xmlns:p14="http://schemas.microsoft.com/office/powerpoint/2010/main" val="365234997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Content Placeholder 43">
            <a:extLst>
              <a:ext uri="{FF2B5EF4-FFF2-40B4-BE49-F238E27FC236}">
                <a16:creationId xmlns:a16="http://schemas.microsoft.com/office/drawing/2014/main" id="{7EA0ED18-6F51-4CF7-AA16-8492B74B9DD6}"/>
              </a:ext>
            </a:extLst>
          </p:cNvPr>
          <p:cNvPicPr>
            <a:picLocks noGrp="1" noChangeAspect="1"/>
          </p:cNvPicPr>
          <p:nvPr>
            <p:ph idx="1"/>
          </p:nvPr>
        </p:nvPicPr>
        <p:blipFill>
          <a:blip r:embed="rId2"/>
          <a:stretch>
            <a:fillRect/>
          </a:stretch>
        </p:blipFill>
        <p:spPr>
          <a:xfrm>
            <a:off x="1352554" y="1518189"/>
            <a:ext cx="7242472" cy="3821621"/>
          </a:xfrm>
        </p:spPr>
      </p:pic>
    </p:spTree>
    <p:extLst>
      <p:ext uri="{BB962C8B-B14F-4D97-AF65-F5344CB8AC3E}">
        <p14:creationId xmlns:p14="http://schemas.microsoft.com/office/powerpoint/2010/main" val="387208611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18D23E7-D97B-4F41-9EFD-377623F14EAB}"/>
              </a:ext>
            </a:extLst>
          </p:cNvPr>
          <p:cNvGraphicFramePr>
            <a:graphicFrameLocks noGrp="1"/>
          </p:cNvGraphicFramePr>
          <p:nvPr>
            <p:ph idx="1"/>
            <p:extLst>
              <p:ext uri="{D42A27DB-BD31-4B8C-83A1-F6EECF244321}">
                <p14:modId xmlns:p14="http://schemas.microsoft.com/office/powerpoint/2010/main" val="4183508214"/>
              </p:ext>
            </p:extLst>
          </p:nvPr>
        </p:nvGraphicFramePr>
        <p:xfrm>
          <a:off x="740780" y="694481"/>
          <a:ext cx="7685590" cy="5335928"/>
        </p:xfrm>
        <a:graphic>
          <a:graphicData uri="http://schemas.openxmlformats.org/drawingml/2006/table">
            <a:tbl>
              <a:tblPr firstRow="1">
                <a:tableStyleId>{5C22544A-7EE6-4342-B048-85BDC9FD1C3A}</a:tableStyleId>
              </a:tblPr>
              <a:tblGrid>
                <a:gridCol w="2064036">
                  <a:extLst>
                    <a:ext uri="{9D8B030D-6E8A-4147-A177-3AD203B41FA5}">
                      <a16:colId xmlns:a16="http://schemas.microsoft.com/office/drawing/2014/main" val="1428069641"/>
                    </a:ext>
                  </a:extLst>
                </a:gridCol>
                <a:gridCol w="5621554">
                  <a:extLst>
                    <a:ext uri="{9D8B030D-6E8A-4147-A177-3AD203B41FA5}">
                      <a16:colId xmlns:a16="http://schemas.microsoft.com/office/drawing/2014/main" val="1210048315"/>
                    </a:ext>
                  </a:extLst>
                </a:gridCol>
              </a:tblGrid>
              <a:tr h="441838">
                <a:tc>
                  <a:txBody>
                    <a:bodyPr/>
                    <a:lstStyle/>
                    <a:p>
                      <a:pPr marL="0" marR="0" algn="l">
                        <a:lnSpc>
                          <a:spcPct val="125000"/>
                        </a:lnSpc>
                        <a:spcBef>
                          <a:spcPts val="0"/>
                        </a:spcBef>
                        <a:spcAft>
                          <a:spcPts val="0"/>
                        </a:spcAft>
                      </a:pPr>
                      <a:r>
                        <a:rPr lang="en-IN" sz="1800">
                          <a:effectLst/>
                        </a:rPr>
                        <a:t>Parameters</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dirty="0">
                          <a:effectLst/>
                        </a:rPr>
                        <a:t>Description</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3965088"/>
                  </a:ext>
                </a:extLst>
              </a:tr>
              <a:tr h="441838">
                <a:tc>
                  <a:txBody>
                    <a:bodyPr/>
                    <a:lstStyle/>
                    <a:p>
                      <a:pPr marL="0" marR="0" algn="l">
                        <a:lnSpc>
                          <a:spcPct val="125000"/>
                        </a:lnSpc>
                        <a:spcBef>
                          <a:spcPts val="0"/>
                        </a:spcBef>
                        <a:spcAft>
                          <a:spcPts val="0"/>
                        </a:spcAft>
                      </a:pPr>
                      <a:r>
                        <a:rPr lang="en-IN" sz="1800">
                          <a:ln>
                            <a:noFill/>
                          </a:ln>
                          <a:effectLst>
                            <a:outerShdw blurRad="38100" dist="19050" dir="2700000" algn="tl">
                              <a:schemeClr val="dk1">
                                <a:alpha val="40000"/>
                              </a:schemeClr>
                            </a:outerShdw>
                          </a:effectLst>
                          <a:sym typeface="Symbol" panose="05050102010706020507" pitchFamily="18" charset="2"/>
                        </a:rPr>
                        <a:t></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Recruitment rate of the population</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897214"/>
                  </a:ext>
                </a:extLst>
              </a:tr>
              <a:tr h="459020">
                <a:tc>
                  <a:txBody>
                    <a:bodyPr/>
                    <a:lstStyle/>
                    <a:p>
                      <a:pPr marL="0" marR="0" algn="l">
                        <a:lnSpc>
                          <a:spcPct val="125000"/>
                        </a:lnSpc>
                        <a:spcBef>
                          <a:spcPts val="0"/>
                        </a:spcBef>
                        <a:spcAft>
                          <a:spcPts val="0"/>
                        </a:spcAft>
                      </a:pPr>
                      <a:r>
                        <a:rPr lang="en-IN" sz="1800">
                          <a:effectLst/>
                          <a:sym typeface="Symbol" panose="05050102010706020507" pitchFamily="18" charset="2"/>
                        </a:rPr>
                        <a:t></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dirty="0">
                          <a:effectLst/>
                        </a:rPr>
                        <a:t>Transmission coefficient of the infection stage</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2975661"/>
                  </a:ext>
                </a:extLst>
              </a:tr>
              <a:tr h="441838">
                <a:tc>
                  <a:txBody>
                    <a:bodyPr/>
                    <a:lstStyle/>
                    <a:p>
                      <a:pPr marL="0" marR="0" algn="l">
                        <a:lnSpc>
                          <a:spcPct val="125000"/>
                        </a:lnSpc>
                        <a:spcBef>
                          <a:spcPts val="0"/>
                        </a:spcBef>
                        <a:spcAft>
                          <a:spcPts val="0"/>
                        </a:spcAft>
                      </a:pPr>
                      <a:r>
                        <a:rPr lang="en-IN" sz="1800">
                          <a:effectLst/>
                        </a:rPr>
                        <a:t>k</a:t>
                      </a:r>
                      <a:r>
                        <a:rPr lang="en-IN" sz="1800" baseline="-25000">
                          <a:effectLst/>
                        </a:rPr>
                        <a:t>1</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Progression rate to A from I</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2677732"/>
                  </a:ext>
                </a:extLst>
              </a:tr>
              <a:tr h="441838">
                <a:tc>
                  <a:txBody>
                    <a:bodyPr/>
                    <a:lstStyle/>
                    <a:p>
                      <a:pPr marL="0" marR="0" algn="l">
                        <a:lnSpc>
                          <a:spcPct val="125000"/>
                        </a:lnSpc>
                        <a:spcBef>
                          <a:spcPts val="0"/>
                        </a:spcBef>
                        <a:spcAft>
                          <a:spcPts val="0"/>
                        </a:spcAft>
                      </a:pPr>
                      <a:r>
                        <a:rPr lang="en-IN" sz="1800">
                          <a:effectLst/>
                        </a:rPr>
                        <a:t>k</a:t>
                      </a:r>
                      <a:r>
                        <a:rPr lang="en-IN" sz="1800" baseline="-25000">
                          <a:effectLst/>
                        </a:rPr>
                        <a:t>2</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Progression rate to T from I</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3471709"/>
                  </a:ext>
                </a:extLst>
              </a:tr>
              <a:tr h="441838">
                <a:tc>
                  <a:txBody>
                    <a:bodyPr/>
                    <a:lstStyle/>
                    <a:p>
                      <a:pPr marL="0" marR="0" algn="l">
                        <a:lnSpc>
                          <a:spcPct val="125000"/>
                        </a:lnSpc>
                        <a:spcBef>
                          <a:spcPts val="0"/>
                        </a:spcBef>
                        <a:spcAft>
                          <a:spcPts val="0"/>
                        </a:spcAft>
                      </a:pPr>
                      <a:r>
                        <a:rPr lang="en-IN" sz="1800">
                          <a:effectLst/>
                        </a:rPr>
                        <a:t>r</a:t>
                      </a:r>
                      <a:r>
                        <a:rPr lang="en-IN" sz="1800" baseline="-25000">
                          <a:effectLst/>
                        </a:rPr>
                        <a:t>1</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Proportion of successful treatment</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8737274"/>
                  </a:ext>
                </a:extLst>
              </a:tr>
              <a:tr h="441838">
                <a:tc>
                  <a:txBody>
                    <a:bodyPr/>
                    <a:lstStyle/>
                    <a:p>
                      <a:pPr marL="0" marR="0" algn="l">
                        <a:lnSpc>
                          <a:spcPct val="125000"/>
                        </a:lnSpc>
                        <a:spcBef>
                          <a:spcPts val="0"/>
                        </a:spcBef>
                        <a:spcAft>
                          <a:spcPts val="0"/>
                        </a:spcAft>
                      </a:pPr>
                      <a:r>
                        <a:rPr lang="en-IN" sz="1800">
                          <a:effectLst/>
                        </a:rPr>
                        <a:t>r</a:t>
                      </a:r>
                      <a:r>
                        <a:rPr lang="en-IN" sz="1800" baseline="-25000">
                          <a:effectLst/>
                        </a:rPr>
                        <a:t>2</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Proportion of treatment failure</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5074404"/>
                  </a:ext>
                </a:extLst>
              </a:tr>
              <a:tr h="459020">
                <a:tc>
                  <a:txBody>
                    <a:bodyPr/>
                    <a:lstStyle/>
                    <a:p>
                      <a:pPr marL="0" marR="0" algn="l">
                        <a:lnSpc>
                          <a:spcPct val="125000"/>
                        </a:lnSpc>
                        <a:spcBef>
                          <a:spcPts val="0"/>
                        </a:spcBef>
                        <a:spcAft>
                          <a:spcPts val="0"/>
                        </a:spcAft>
                      </a:pPr>
                      <a:r>
                        <a:rPr lang="en-IN" sz="1800">
                          <a:effectLst/>
                        </a:rPr>
                        <a:t>d</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Natural death rate</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4061799"/>
                  </a:ext>
                </a:extLst>
              </a:tr>
              <a:tr h="848820">
                <a:tc>
                  <a:txBody>
                    <a:bodyPr/>
                    <a:lstStyle/>
                    <a:p>
                      <a:pPr marL="0" marR="0" algn="l">
                        <a:lnSpc>
                          <a:spcPct val="125000"/>
                        </a:lnSpc>
                        <a:spcBef>
                          <a:spcPts val="0"/>
                        </a:spcBef>
                        <a:spcAft>
                          <a:spcPts val="0"/>
                        </a:spcAft>
                      </a:pPr>
                      <a:r>
                        <a:rPr lang="en-IN" sz="1800">
                          <a:effectLst/>
                          <a:sym typeface="Symbol" panose="05050102010706020507" pitchFamily="18" charset="2"/>
                        </a:rPr>
                        <a:t></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The rate of susceptible individuals who changed their habits</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9518976"/>
                  </a:ext>
                </a:extLst>
              </a:tr>
              <a:tr h="459020">
                <a:tc>
                  <a:txBody>
                    <a:bodyPr/>
                    <a:lstStyle/>
                    <a:p>
                      <a:pPr marL="0" marR="0" algn="l">
                        <a:lnSpc>
                          <a:spcPct val="125000"/>
                        </a:lnSpc>
                        <a:spcBef>
                          <a:spcPts val="0"/>
                        </a:spcBef>
                        <a:spcAft>
                          <a:spcPts val="0"/>
                        </a:spcAft>
                      </a:pPr>
                      <a:r>
                        <a:rPr lang="en-IN" sz="1800">
                          <a:effectLst/>
                          <a:sym typeface="Symbol" panose="05050102010706020507" pitchFamily="18" charset="2"/>
                        </a:rPr>
                        <a:t></a:t>
                      </a:r>
                      <a:r>
                        <a:rPr lang="en-IN" sz="1800" baseline="-25000">
                          <a:effectLst/>
                        </a:rPr>
                        <a:t>1</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a:effectLst/>
                        </a:rPr>
                        <a:t>Disease-related death rate of the AIDS</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0814893"/>
                  </a:ext>
                </a:extLst>
              </a:tr>
              <a:tr h="459020">
                <a:tc>
                  <a:txBody>
                    <a:bodyPr/>
                    <a:lstStyle/>
                    <a:p>
                      <a:pPr marL="0" marR="0" algn="l">
                        <a:lnSpc>
                          <a:spcPct val="125000"/>
                        </a:lnSpc>
                        <a:spcBef>
                          <a:spcPts val="0"/>
                        </a:spcBef>
                        <a:spcAft>
                          <a:spcPts val="0"/>
                        </a:spcAft>
                      </a:pPr>
                      <a:r>
                        <a:rPr lang="en-IN" sz="1800">
                          <a:effectLst/>
                          <a:sym typeface="Symbol" panose="05050102010706020507" pitchFamily="18" charset="2"/>
                        </a:rPr>
                        <a:t></a:t>
                      </a:r>
                      <a:r>
                        <a:rPr lang="en-IN" sz="1800" baseline="-25000">
                          <a:effectLst/>
                        </a:rPr>
                        <a:t>2</a:t>
                      </a:r>
                      <a:endParaRPr lang="en-IN"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25000"/>
                        </a:lnSpc>
                        <a:spcBef>
                          <a:spcPts val="0"/>
                        </a:spcBef>
                        <a:spcAft>
                          <a:spcPts val="0"/>
                        </a:spcAft>
                      </a:pPr>
                      <a:r>
                        <a:rPr lang="en-IN" sz="1800" dirty="0">
                          <a:effectLst/>
                        </a:rPr>
                        <a:t>Disease-related death rate of being treated</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3759810"/>
                  </a:ext>
                </a:extLst>
              </a:tr>
            </a:tbl>
          </a:graphicData>
        </a:graphic>
      </p:graphicFrame>
    </p:spTree>
    <p:extLst>
      <p:ext uri="{BB962C8B-B14F-4D97-AF65-F5344CB8AC3E}">
        <p14:creationId xmlns:p14="http://schemas.microsoft.com/office/powerpoint/2010/main" val="178807223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481483-F063-4C0A-9BEF-C4B74389B900}"/>
                  </a:ext>
                </a:extLst>
              </p:cNvPr>
              <p:cNvSpPr>
                <a:spLocks noGrp="1"/>
              </p:cNvSpPr>
              <p:nvPr>
                <p:ph idx="1"/>
              </p:nvPr>
            </p:nvSpPr>
            <p:spPr>
              <a:xfrm>
                <a:off x="677334" y="428263"/>
                <a:ext cx="8596668" cy="5613099"/>
              </a:xfrm>
            </p:spPr>
            <p:txBody>
              <a:bodyPr>
                <a:normAutofit/>
              </a:bodyPr>
              <a:lstStyle/>
              <a:p>
                <a:pPr>
                  <a:lnSpc>
                    <a:spcPct val="160000"/>
                  </a:lnSpc>
                </a:pPr>
                <a:r>
                  <a:rPr lang="en-IN" sz="1800" b="1" dirty="0">
                    <a:solidFill>
                      <a:srgbClr val="221E1F"/>
                    </a:solidFill>
                    <a:effectLst/>
                    <a:ea typeface="Times New Roman" panose="02020603050405020304" pitchFamily="18" charset="0"/>
                    <a:cs typeface="Times New Roman" panose="02020603050405020304" pitchFamily="18" charset="0"/>
                  </a:rPr>
                  <a:t>Positivity of  the Solution:</a:t>
                </a:r>
              </a:p>
              <a:p>
                <a:pPr marL="0" indent="0">
                  <a:lnSpc>
                    <a:spcPct val="160000"/>
                  </a:lnSpc>
                  <a:buNone/>
                </a:pPr>
                <a:r>
                  <a:rPr lang="en-IN" sz="1800" dirty="0">
                    <a:effectLst/>
                    <a:ea typeface="Times New Roman" panose="02020603050405020304" pitchFamily="18" charset="0"/>
                  </a:rPr>
                  <a:t>	A viable mathematical model for epidemiology must ensure that the solutions of the model under consideration remain non-negative once started from an interior point of the positive cone and remains bounded at all future times.</a:t>
                </a:r>
                <a:endParaRPr lang="en-IN" sz="1800" b="1" dirty="0">
                  <a:solidFill>
                    <a:srgbClr val="221E1F"/>
                  </a:solidFill>
                  <a:effectLst/>
                  <a:ea typeface="Times New Roman" panose="02020603050405020304" pitchFamily="18" charset="0"/>
                  <a:cs typeface="Times New Roman" panose="02020603050405020304" pitchFamily="18" charset="0"/>
                </a:endParaRPr>
              </a:p>
              <a:p>
                <a:r>
                  <a:rPr lang="en-IN" sz="1800" b="1" dirty="0">
                    <a:solidFill>
                      <a:srgbClr val="221E1F"/>
                    </a:solidFill>
                    <a:effectLst/>
                    <a:ea typeface="Times New Roman" panose="02020603050405020304" pitchFamily="18" charset="0"/>
                    <a:cs typeface="Times New Roman" panose="02020603050405020304" pitchFamily="18" charset="0"/>
                  </a:rPr>
                  <a:t> </a:t>
                </a:r>
                <a:r>
                  <a:rPr lang="en-IN" b="1" dirty="0">
                    <a:solidFill>
                      <a:srgbClr val="221E1F"/>
                    </a:solidFill>
                    <a:ea typeface="Times New Roman" panose="02020603050405020304" pitchFamily="18" charset="0"/>
                    <a:cs typeface="Times New Roman" panose="02020603050405020304" pitchFamily="18" charset="0"/>
                  </a:rPr>
                  <a:t>Statement: </a:t>
                </a:r>
                <a:r>
                  <a:rPr lang="en-IN" sz="1800" dirty="0">
                    <a:solidFill>
                      <a:srgbClr val="221E1F"/>
                    </a:solidFill>
                    <a:effectLst/>
                    <a:ea typeface="Times New Roman" panose="02020603050405020304" pitchFamily="18" charset="0"/>
                    <a:cs typeface="Times New Roman" panose="02020603050405020304" pitchFamily="18" charset="0"/>
                  </a:rPr>
                  <a:t>The solutions S(t), I(t), T(t), A(t), R(t) of this system is positive for all t &gt; 0.</a:t>
                </a:r>
              </a:p>
              <a:p>
                <a:endParaRPr lang="en-IN" sz="1800" dirty="0">
                  <a:solidFill>
                    <a:srgbClr val="221E1F"/>
                  </a:solidFill>
                  <a:effectLst/>
                  <a:ea typeface="Times New Roman" panose="02020603050405020304" pitchFamily="18" charset="0"/>
                  <a:cs typeface="Times New Roman" panose="02020603050405020304" pitchFamily="18" charset="0"/>
                </a:endParaRPr>
              </a:p>
              <a:p>
                <a:r>
                  <a:rPr lang="en-IN" b="1" dirty="0">
                    <a:solidFill>
                      <a:srgbClr val="221E1F"/>
                    </a:solidFill>
                    <a:cs typeface="Times New Roman" panose="02020603050405020304" pitchFamily="18" charset="0"/>
                  </a:rPr>
                  <a:t>Invariant Region:</a:t>
                </a:r>
                <a:r>
                  <a:rPr lang="en-IN" dirty="0">
                    <a:solidFill>
                      <a:srgbClr val="221E1F"/>
                    </a:solidFill>
                    <a:cs typeface="Times New Roman" panose="02020603050405020304" pitchFamily="18" charset="0"/>
                  </a:rPr>
                  <a:t> </a:t>
                </a:r>
              </a:p>
              <a:p>
                <a:pPr marL="0" indent="0">
                  <a:buNone/>
                </a:pPr>
                <a:r>
                  <a:rPr lang="en-IN" sz="1800" b="1" dirty="0">
                    <a:solidFill>
                      <a:srgbClr val="221E1F"/>
                    </a:solidFill>
                    <a:effectLst/>
                    <a:ea typeface="Arial Unicode MS" panose="020B0604020202020204" pitchFamily="34" charset="-128"/>
                    <a:cs typeface="Times New Roman" panose="02020603050405020304" pitchFamily="18" charset="0"/>
                  </a:rPr>
                  <a:t>		</a:t>
                </a:r>
                <a14:m>
                  <m:oMath xmlns:m="http://schemas.openxmlformats.org/officeDocument/2006/math">
                    <m:r>
                      <a:rPr lang="en-IN" sz="1800" b="1" i="1" smtClean="0">
                        <a:effectLst/>
                        <a:latin typeface="Cambria Math" panose="02040503050406030204" pitchFamily="18" charset="0"/>
                        <a:ea typeface="Arial Unicode MS" panose="020B0604020202020204" pitchFamily="34" charset="-128"/>
                        <a:cs typeface="Calibri" panose="020F0502020204030204" pitchFamily="34" charset="0"/>
                      </a:rPr>
                      <m:t>𝜴</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800" b="1"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dPr>
                      <m:e>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𝑺</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𝑨</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𝑻</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𝑹</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1800" b="1" i="1">
                                <a:effectLst/>
                                <a:latin typeface="Cambria Math" panose="02040503050406030204" pitchFamily="18" charset="0"/>
                              </a:rPr>
                            </m:ctrlPr>
                          </m:sSub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ℝ</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𝟓</m:t>
                            </m:r>
                          </m:sup>
                        </m:sSub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𝟎</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𝑺</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𝑹</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𝑻</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𝑨</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1800" b="1"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b="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sym typeface="Symbol" panose="05050102010706020507" pitchFamily="18" charset="2"/>
                              </a:rPr>
                              <m:t></m:t>
                            </m:r>
                          </m:num>
                          <m:den>
                            <m:r>
                              <a:rPr lang="en-IN" sz="1800" b="1"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𝒅</m:t>
                            </m:r>
                          </m:den>
                        </m:f>
                        <m:r>
                          <a:rPr lang="en-IN" sz="1800" b="1"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 </m:t>
                        </m:r>
                      </m:e>
                    </m:d>
                  </m:oMath>
                </a14:m>
                <a:r>
                  <a:rPr lang="en-IN" b="1" dirty="0">
                    <a:cs typeface="Times New Roman" panose="02020603050405020304" pitchFamily="18" charset="0"/>
                  </a:rPr>
                  <a:t> </a:t>
                </a:r>
                <a:r>
                  <a:rPr lang="en-IN" dirty="0">
                    <a:cs typeface="Times New Roman" panose="02020603050405020304" pitchFamily="18" charset="0"/>
                  </a:rPr>
                  <a:t>as  </a:t>
                </a:r>
                <a14:m>
                  <m:oMath xmlns:m="http://schemas.openxmlformats.org/officeDocument/2006/math">
                    <m:r>
                      <a:rPr lang="en-IN" i="1">
                        <a:latin typeface="Cambria Math" panose="02040503050406030204" pitchFamily="18" charset="0"/>
                      </a:rPr>
                      <m:t>𝑡</m:t>
                    </m:r>
                    <m:r>
                      <a:rPr lang="en-IN" i="1">
                        <a:latin typeface="Cambria Math" panose="02040503050406030204" pitchFamily="18" charset="0"/>
                      </a:rPr>
                      <m:t> → ∞</m:t>
                    </m:r>
                  </m:oMath>
                </a14:m>
                <a:endParaRPr lang="en-US" dirty="0">
                  <a:cs typeface="Times New Roman" panose="02020603050405020304" pitchFamily="18" charset="0"/>
                </a:endParaRPr>
              </a:p>
              <a:p>
                <a:endParaRPr lang="en-IN" dirty="0">
                  <a:cs typeface="Times New Roman" panose="02020603050405020304" pitchFamily="18" charset="0"/>
                </a:endParaRPr>
              </a:p>
              <a:p>
                <a:endParaRPr lang="en-IN" b="1"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8481483-F063-4C0A-9BEF-C4B74389B900}"/>
                  </a:ext>
                </a:extLst>
              </p:cNvPr>
              <p:cNvSpPr>
                <a:spLocks noGrp="1" noRot="1" noChangeAspect="1" noMove="1" noResize="1" noEditPoints="1" noAdjustHandles="1" noChangeArrowheads="1" noChangeShapeType="1" noTextEdit="1"/>
              </p:cNvSpPr>
              <p:nvPr>
                <p:ph idx="1"/>
              </p:nvPr>
            </p:nvSpPr>
            <p:spPr>
              <a:xfrm>
                <a:off x="677334" y="428263"/>
                <a:ext cx="8596668" cy="5613099"/>
              </a:xfrm>
              <a:blipFill>
                <a:blip r:embed="rId2"/>
                <a:stretch>
                  <a:fillRect l="-567"/>
                </a:stretch>
              </a:blipFill>
            </p:spPr>
            <p:txBody>
              <a:bodyPr/>
              <a:lstStyle/>
              <a:p>
                <a:r>
                  <a:rPr lang="en-IN">
                    <a:noFill/>
                  </a:rPr>
                  <a:t> </a:t>
                </a:r>
              </a:p>
            </p:txBody>
          </p:sp>
        </mc:Fallback>
      </mc:AlternateContent>
    </p:spTree>
    <p:extLst>
      <p:ext uri="{BB962C8B-B14F-4D97-AF65-F5344CB8AC3E}">
        <p14:creationId xmlns:p14="http://schemas.microsoft.com/office/powerpoint/2010/main" val="53345364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609837-5E46-4B7A-B5C0-F95AD2FE25BE}"/>
                  </a:ext>
                </a:extLst>
              </p:cNvPr>
              <p:cNvSpPr>
                <a:spLocks noGrp="1"/>
              </p:cNvSpPr>
              <p:nvPr>
                <p:ph idx="1"/>
              </p:nvPr>
            </p:nvSpPr>
            <p:spPr>
              <a:xfrm>
                <a:off x="677334" y="775505"/>
                <a:ext cx="8596668" cy="5613720"/>
              </a:xfrm>
            </p:spPr>
            <p:txBody>
              <a:bodyPr>
                <a:normAutofit/>
              </a:bodyPr>
              <a:lstStyle/>
              <a:p>
                <a:pPr>
                  <a:lnSpc>
                    <a:spcPct val="150000"/>
                  </a:lnSpc>
                </a:pPr>
                <a:r>
                  <a:rPr lang="en-IN" dirty="0">
                    <a:cs typeface="Times New Roman" panose="02020603050405020304" pitchFamily="18" charset="0"/>
                  </a:rPr>
                  <a:t>The </a:t>
                </a:r>
                <a:r>
                  <a:rPr lang="en-IN" b="1" dirty="0">
                    <a:cs typeface="Times New Roman" panose="02020603050405020304" pitchFamily="18" charset="0"/>
                  </a:rPr>
                  <a:t>Disease Free Equilibrium (DFE) </a:t>
                </a:r>
                <a:r>
                  <a:rPr lang="en-IN" dirty="0">
                    <a:cs typeface="Times New Roman" panose="02020603050405020304" pitchFamily="18" charset="0"/>
                  </a:rPr>
                  <a:t>is acquired by setting I = 0, A = 0 and T = 0. So we get,</a:t>
                </a:r>
              </a:p>
              <a:p>
                <a:pPr marL="0" indent="0">
                  <a:lnSpc>
                    <a:spcPct val="150000"/>
                  </a:lnSpc>
                  <a:buNone/>
                </a:pPr>
                <a:r>
                  <a:rPr lang="en-IN" sz="1800" dirty="0">
                    <a:ln>
                      <a:noFill/>
                    </a:ln>
                    <a:solidFill>
                      <a:srgbClr val="000000"/>
                    </a:solidFill>
                    <a:effectLst>
                      <a:outerShdw blurRad="38100" dist="19050" dir="2700000" algn="tl">
                        <a:schemeClr val="dk1">
                          <a:alpha val="40000"/>
                        </a:schemeClr>
                      </a:outerShdw>
                    </a:effectLst>
                    <a:ea typeface="Arial Unicode MS" panose="020B0604020202020204" pitchFamily="34" charset="-128"/>
                    <a:cs typeface="Times New Roman" panose="02020603050405020304" pitchFamily="18" charset="0"/>
                  </a:rPr>
                  <a:t>		</a:t>
                </a:r>
                <a14:m>
                  <m:oMath xmlns:m="http://schemas.openxmlformats.org/officeDocument/2006/math">
                    <m:sSub>
                      <m:sSubPr>
                        <m:ctrlPr>
                          <a:rPr lang="en-IN" sz="1800" i="1" smtClean="0">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sSubPr>
                      <m:e>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𝐸</m:t>
                        </m:r>
                      </m:e>
                      <m:sub>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0</m:t>
                        </m:r>
                      </m:sub>
                    </m:sSub>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m:t>
                    </m:r>
                    <m:d>
                      <m:dPr>
                        <m:ctrlP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dPr>
                      <m:e>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 </m:t>
                        </m:r>
                        <m:f>
                          <m:fPr>
                            <m:ctrlP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sym typeface="Symbol" panose="05050102010706020507" pitchFamily="18" charset="2"/>
                              </a:rPr>
                              <m:t></m:t>
                            </m:r>
                          </m:num>
                          <m:den>
                            <m:d>
                              <m:dPr>
                                <m:ctrlP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r>
                                  <a:rPr lang="en-IN" sz="1800"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𝜇</m:t>
                                </m:r>
                                <m: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𝑑</m:t>
                                </m:r>
                              </m:e>
                            </m:d>
                          </m:den>
                        </m:f>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  , 0, 0, 0, </m:t>
                        </m:r>
                        <m:f>
                          <m:fPr>
                            <m:ctrlP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ctrlPr>
                          </m:fPr>
                          <m:num>
                            <m:r>
                              <a:rPr lang="en-IN" sz="1800"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𝜇</m:t>
                            </m:r>
                          </m:num>
                          <m:den>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sym typeface="Symbol" panose="05050102010706020507" pitchFamily="18" charset="2"/>
                              </a:rPr>
                              <m:t></m:t>
                            </m:r>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𝑑</m:t>
                            </m:r>
                            <m:d>
                              <m:dPr>
                                <m:ctrlP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ctrlPr>
                              </m:dPr>
                              <m:e>
                                <m:r>
                                  <a:rPr lang="en-IN" sz="1800" i="1">
                                    <a:solidFill>
                                      <a:srgbClr val="221E1F"/>
                                    </a:solidFill>
                                    <a:effectLst/>
                                    <a:latin typeface="Cambria Math" panose="02040503050406030204" pitchFamily="18" charset="0"/>
                                    <a:ea typeface="Arial Unicode MS" panose="020B0604020202020204" pitchFamily="34" charset="-128"/>
                                    <a:cs typeface="Calibri" panose="020F0502020204030204" pitchFamily="34" charset="0"/>
                                  </a:rPr>
                                  <m:t>𝜇</m:t>
                                </m:r>
                                <m: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 + </m:t>
                                </m:r>
                                <m:r>
                                  <a:rPr lang="en-IN" sz="1800" i="1">
                                    <a:solidFill>
                                      <a:srgbClr val="221E1F"/>
                                    </a:solidFill>
                                    <a:effectLst/>
                                    <a:latin typeface="Cambria Math" panose="02040503050406030204" pitchFamily="18" charset="0"/>
                                    <a:ea typeface="Arial Unicode MS" panose="020B0604020202020204" pitchFamily="34" charset="-128"/>
                                    <a:cs typeface="Arial Unicode MS" panose="020B0604020202020204" pitchFamily="34" charset="-128"/>
                                  </a:rPr>
                                  <m:t>𝑑</m:t>
                                </m:r>
                              </m:e>
                            </m:d>
                          </m:den>
                        </m:f>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rPr>
                          <m:t>  </m:t>
                        </m:r>
                      </m:e>
                    </m:d>
                  </m:oMath>
                </a14:m>
                <a:endParaRPr lang="en-IN" dirty="0">
                  <a:cs typeface="Times New Roman" panose="02020603050405020304" pitchFamily="18" charset="0"/>
                </a:endParaRPr>
              </a:p>
              <a:p>
                <a:pPr>
                  <a:lnSpc>
                    <a:spcPct val="150000"/>
                  </a:lnSpc>
                </a:pPr>
                <a:endParaRPr lang="en-IN" dirty="0">
                  <a:cs typeface="Times New Roman" panose="02020603050405020304" pitchFamily="18" charset="0"/>
                </a:endParaRPr>
              </a:p>
              <a:p>
                <a:pPr>
                  <a:lnSpc>
                    <a:spcPct val="150000"/>
                  </a:lnSpc>
                </a:pPr>
                <a:r>
                  <a:rPr lang="en-IN" b="1" dirty="0">
                    <a:cs typeface="Times New Roman" panose="02020603050405020304" pitchFamily="18" charset="0"/>
                  </a:rPr>
                  <a:t>Basic Reproduction Number (BRN) :</a:t>
                </a:r>
              </a:p>
              <a:p>
                <a:pPr marL="0" indent="0">
                  <a:lnSpc>
                    <a:spcPct val="150000"/>
                  </a:lnSpc>
                  <a:buNone/>
                </a:pPr>
                <a:r>
                  <a:rPr lang="en-IN" dirty="0"/>
                  <a:t>	</a:t>
                </a:r>
                <a:r>
                  <a:rPr lang="en-IN" dirty="0">
                    <a:cs typeface="Times New Roman" panose="02020603050405020304" pitchFamily="18" charset="0"/>
                  </a:rPr>
                  <a:t>By BRN we mean a number which is defined as the new infective formed by 	solitary infective individual for the duration of their effectual infectious 	epoch when introduced into an utterly susceptible populace at equilibrium. 	We use Next Generation Matrix(NGM) to find the BRN.</a:t>
                </a:r>
              </a:p>
              <a:p>
                <a:pPr marL="0" indent="0">
                  <a:lnSpc>
                    <a:spcPct val="150000"/>
                  </a:lnSpc>
                  <a:buNone/>
                </a:pPr>
                <a:r>
                  <a:rPr lang="en-IN" dirty="0">
                    <a:cs typeface="Times New Roman" panose="02020603050405020304" pitchFamily="18" charset="0"/>
                  </a:rPr>
                  <a:t>		R</a:t>
                </a:r>
                <a:r>
                  <a:rPr lang="en-IN" baseline="-25000" dirty="0">
                    <a:cs typeface="Times New Roman" panose="02020603050405020304" pitchFamily="18" charset="0"/>
                  </a:rPr>
                  <a:t>0</a:t>
                </a:r>
                <a:r>
                  <a:rPr lang="en-IN" dirty="0">
                    <a:cs typeface="Times New Roman" panose="02020603050405020304" pitchFamily="18" charset="0"/>
                  </a:rPr>
                  <a:t> = </a:t>
                </a:r>
                <a14:m>
                  <m:oMath xmlns:m="http://schemas.openxmlformats.org/officeDocument/2006/math">
                    <m:f>
                      <m:fPr>
                        <m:ctrlPr>
                          <a:rPr lang="en-IN" sz="1800" i="1" smtClean="0">
                            <a:effectLst/>
                            <a:latin typeface="Cambria Math" panose="02040503050406030204" pitchFamily="18" charset="0"/>
                          </a:rPr>
                        </m:ctrlPr>
                      </m:fPr>
                      <m:num>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𝛽</m:t>
                        </m:r>
                      </m:num>
                      <m:den>
                        <m:r>
                          <a:rPr lang="en-IN" sz="1800" i="1">
                            <a:ln>
                              <a:noFill/>
                            </a:ln>
                            <a:solidFill>
                              <a:srgbClr val="000000"/>
                            </a:solidFill>
                            <a:effectLst>
                              <a:outerShdw blurRad="38100" dist="19050" dir="2700000" algn="tl">
                                <a:schemeClr val="dk1">
                                  <a:alpha val="40000"/>
                                </a:schemeClr>
                              </a:outerShdw>
                            </a:effectLst>
                            <a:latin typeface="Cambria Math" panose="02040503050406030204" pitchFamily="18" charset="0"/>
                            <a:ea typeface="Arial Unicode MS" panose="020B0604020202020204" pitchFamily="34" charset="-128"/>
                            <a:cs typeface="Arial Unicode MS" panose="020B0604020202020204" pitchFamily="34" charset="-128"/>
                            <a:sym typeface="Symbol" panose="05050102010706020507" pitchFamily="18" charset="2"/>
                          </a:rPr>
                          <m:t></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solidFill>
                                  <a:srgbClr val="221E1F"/>
                                </a:solidFill>
                                <a:effectLst/>
                                <a:latin typeface="Cambria Math" panose="02040503050406030204" pitchFamily="18" charset="0"/>
                                <a:cs typeface="KEGIO H+ Gulliver"/>
                              </a:rPr>
                            </m:ctrlPr>
                          </m:sSubPr>
                          <m:e>
                            <m:r>
                              <a:rPr lang="en-IN" sz="1800" i="1">
                                <a:solidFill>
                                  <a:srgbClr val="221E1F"/>
                                </a:solidFill>
                                <a:effectLst/>
                                <a:latin typeface="Cambria Math" panose="02040503050406030204" pitchFamily="18" charset="0"/>
                                <a:ea typeface="Times New Roman" panose="02020603050405020304" pitchFamily="18" charset="0"/>
                                <a:cs typeface="KEGIO H+ Gulliver"/>
                              </a:rPr>
                              <m:t>𝑘</m:t>
                            </m:r>
                          </m:e>
                          <m:sub>
                            <m:r>
                              <a:rPr lang="en-IN" sz="1800" i="1">
                                <a:solidFill>
                                  <a:srgbClr val="221E1F"/>
                                </a:solidFill>
                                <a:effectLst/>
                                <a:latin typeface="Cambria Math" panose="02040503050406030204" pitchFamily="18" charset="0"/>
                                <a:ea typeface="Times New Roman" panose="02020603050405020304" pitchFamily="18" charset="0"/>
                                <a:cs typeface="KEGIO H+ Gulliver"/>
                              </a:rPr>
                              <m:t>1</m:t>
                            </m:r>
                          </m:sub>
                        </m:sSub>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sSub>
                          <m:sSubPr>
                            <m:ctrlPr>
                              <a:rPr lang="en-IN" sz="1800" i="1">
                                <a:solidFill>
                                  <a:srgbClr val="221E1F"/>
                                </a:solidFill>
                                <a:effectLst/>
                                <a:latin typeface="Cambria Math" panose="02040503050406030204" pitchFamily="18" charset="0"/>
                                <a:cs typeface="KEGIO H+ Gulliver"/>
                              </a:rPr>
                            </m:ctrlPr>
                          </m:sSubPr>
                          <m:e>
                            <m:r>
                              <a:rPr lang="en-IN" sz="1800" i="1">
                                <a:solidFill>
                                  <a:srgbClr val="221E1F"/>
                                </a:solidFill>
                                <a:effectLst/>
                                <a:latin typeface="Cambria Math" panose="02040503050406030204" pitchFamily="18" charset="0"/>
                                <a:ea typeface="Times New Roman" panose="02020603050405020304" pitchFamily="18" charset="0"/>
                                <a:cs typeface="KEGIO H+ Gulliver"/>
                              </a:rPr>
                              <m:t>𝑘</m:t>
                            </m:r>
                          </m:e>
                          <m:sub>
                            <m:r>
                              <a:rPr lang="en-IN" sz="1800" i="1">
                                <a:solidFill>
                                  <a:srgbClr val="221E1F"/>
                                </a:solidFill>
                                <a:effectLst/>
                                <a:latin typeface="Cambria Math" panose="02040503050406030204" pitchFamily="18" charset="0"/>
                                <a:ea typeface="Times New Roman" panose="02020603050405020304" pitchFamily="18" charset="0"/>
                                <a:cs typeface="KEGIO H+ Gulliver"/>
                              </a:rPr>
                              <m:t>2</m:t>
                            </m:r>
                          </m:sub>
                        </m:sSub>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r>
                          <a:rPr lang="en-IN" sz="1800" i="1">
                            <a:solidFill>
                              <a:srgbClr val="221E1F"/>
                            </a:solidFill>
                            <a:effectLst/>
                            <a:latin typeface="Cambria Math" panose="02040503050406030204" pitchFamily="18" charset="0"/>
                            <a:ea typeface="Times New Roman" panose="02020603050405020304" pitchFamily="18" charset="0"/>
                            <a:cs typeface="KEGIO H+ Gulliver"/>
                          </a:rPr>
                          <m:t>𝑑</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𝜇</m:t>
                        </m:r>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r>
                          <a:rPr lang="en-IN" sz="1800" i="1">
                            <a:solidFill>
                              <a:srgbClr val="221E1F"/>
                            </a:solidFill>
                            <a:effectLst/>
                            <a:latin typeface="Cambria Math" panose="02040503050406030204" pitchFamily="18" charset="0"/>
                            <a:ea typeface="Times New Roman" panose="02020603050405020304" pitchFamily="18" charset="0"/>
                            <a:cs typeface="KEGIO H+ Gulliver"/>
                          </a:rPr>
                          <m:t>𝑑</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m:t>
                        </m:r>
                        <m:f>
                          <m:fPr>
                            <m:ctrlPr>
                              <a:rPr lang="en-IN" sz="1800" i="1">
                                <a:solidFill>
                                  <a:srgbClr val="221E1F"/>
                                </a:solidFill>
                                <a:effectLst/>
                                <a:latin typeface="Cambria Math" panose="02040503050406030204" pitchFamily="18" charset="0"/>
                                <a:cs typeface="KEGIN G+ MTSY"/>
                              </a:rPr>
                            </m:ctrlPr>
                          </m:fPr>
                          <m:num>
                            <m:sSub>
                              <m:sSubPr>
                                <m:ctrlPr>
                                  <a:rPr lang="en-IN" sz="1800" i="1">
                                    <a:solidFill>
                                      <a:srgbClr val="221E1F"/>
                                    </a:solidFill>
                                    <a:effectLst/>
                                    <a:latin typeface="Cambria Math" panose="02040503050406030204" pitchFamily="18" charset="0"/>
                                    <a:cs typeface="KEGIN G+ MTSY"/>
                                  </a:rPr>
                                </m:ctrlPr>
                              </m:sSubPr>
                              <m:e>
                                <m:r>
                                  <a:rPr lang="en-IN" sz="1800" i="1">
                                    <a:solidFill>
                                      <a:srgbClr val="221E1F"/>
                                    </a:solidFill>
                                    <a:effectLst/>
                                    <a:latin typeface="Cambria Math" panose="02040503050406030204" pitchFamily="18" charset="0"/>
                                    <a:ea typeface="Times New Roman" panose="02020603050405020304" pitchFamily="18" charset="0"/>
                                    <a:cs typeface="KEGIN G+ MTSY"/>
                                  </a:rPr>
                                  <m:t>𝑟</m:t>
                                </m:r>
                              </m:e>
                              <m:sub>
                                <m:r>
                                  <a:rPr lang="en-IN" sz="1800" i="1">
                                    <a:solidFill>
                                      <a:srgbClr val="221E1F"/>
                                    </a:solidFill>
                                    <a:effectLst/>
                                    <a:latin typeface="Cambria Math" panose="02040503050406030204" pitchFamily="18" charset="0"/>
                                    <a:ea typeface="Times New Roman" panose="02020603050405020304" pitchFamily="18" charset="0"/>
                                    <a:cs typeface="KEGIN G+ MTSY"/>
                                  </a:rPr>
                                  <m:t>1</m:t>
                                </m:r>
                              </m:sub>
                            </m:sSub>
                            <m:sSub>
                              <m:sSubPr>
                                <m:ctrlPr>
                                  <a:rPr lang="en-IN" sz="1800" i="1">
                                    <a:solidFill>
                                      <a:srgbClr val="221E1F"/>
                                    </a:solidFill>
                                    <a:effectLst/>
                                    <a:latin typeface="Cambria Math" panose="02040503050406030204" pitchFamily="18" charset="0"/>
                                    <a:cs typeface="KEGIO H+ Gulliver"/>
                                  </a:rPr>
                                </m:ctrlPr>
                              </m:sSubPr>
                              <m:e>
                                <m:r>
                                  <a:rPr lang="en-IN" sz="1800" i="1">
                                    <a:solidFill>
                                      <a:srgbClr val="221E1F"/>
                                    </a:solidFill>
                                    <a:effectLst/>
                                    <a:latin typeface="Cambria Math" panose="02040503050406030204" pitchFamily="18" charset="0"/>
                                    <a:ea typeface="Times New Roman" panose="02020603050405020304" pitchFamily="18" charset="0"/>
                                    <a:cs typeface="KEGIO H+ Gulliver"/>
                                  </a:rPr>
                                  <m:t>𝑘</m:t>
                                </m:r>
                              </m:e>
                              <m:sub>
                                <m:r>
                                  <a:rPr lang="en-IN" sz="1800" i="1">
                                    <a:solidFill>
                                      <a:srgbClr val="221E1F"/>
                                    </a:solidFill>
                                    <a:effectLst/>
                                    <a:latin typeface="Cambria Math" panose="02040503050406030204" pitchFamily="18" charset="0"/>
                                    <a:ea typeface="Times New Roman" panose="02020603050405020304" pitchFamily="18" charset="0"/>
                                    <a:cs typeface="KEGIO H+ Gulliver"/>
                                  </a:rPr>
                                  <m:t>2</m:t>
                                </m:r>
                              </m:sub>
                            </m:sSub>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𝜇</m:t>
                            </m:r>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r>
                              <a:rPr lang="en-IN" sz="1800" i="1">
                                <a:solidFill>
                                  <a:srgbClr val="221E1F"/>
                                </a:solidFill>
                                <a:effectLst/>
                                <a:latin typeface="Cambria Math" panose="02040503050406030204" pitchFamily="18" charset="0"/>
                                <a:ea typeface="Times New Roman" panose="02020603050405020304" pitchFamily="18" charset="0"/>
                                <a:cs typeface="KEGIO H+ Gulliver"/>
                              </a:rPr>
                              <m:t>𝑑</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solidFill>
                                      <a:srgbClr val="221E1F"/>
                                    </a:solidFill>
                                    <a:effectLst/>
                                    <a:latin typeface="Cambria Math" panose="02040503050406030204" pitchFamily="18" charset="0"/>
                                  </a:rPr>
                                </m:ctrlPr>
                              </m:sSubPr>
                              <m:e>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sSub>
                              <m:sSubPr>
                                <m:ctrlPr>
                                  <a:rPr lang="en-IN" sz="1800" i="1">
                                    <a:solidFill>
                                      <a:srgbClr val="221E1F"/>
                                    </a:solidFill>
                                    <a:effectLst/>
                                    <a:latin typeface="Cambria Math" panose="02040503050406030204" pitchFamily="18" charset="0"/>
                                    <a:cs typeface="KEGIN G+ MTSY"/>
                                  </a:rPr>
                                </m:ctrlPr>
                              </m:sSubPr>
                              <m:e>
                                <m:r>
                                  <a:rPr lang="en-IN" sz="1800" i="1">
                                    <a:solidFill>
                                      <a:srgbClr val="221E1F"/>
                                    </a:solidFill>
                                    <a:effectLst/>
                                    <a:latin typeface="Cambria Math" panose="02040503050406030204" pitchFamily="18" charset="0"/>
                                    <a:ea typeface="Times New Roman" panose="02020603050405020304" pitchFamily="18" charset="0"/>
                                    <a:cs typeface="KEGIN G+ MTSY"/>
                                  </a:rPr>
                                  <m:t>𝑟</m:t>
                                </m:r>
                              </m:e>
                              <m:sub>
                                <m:r>
                                  <a:rPr lang="en-IN" sz="1800" i="1">
                                    <a:solidFill>
                                      <a:srgbClr val="221E1F"/>
                                    </a:solidFill>
                                    <a:effectLst/>
                                    <a:latin typeface="Cambria Math" panose="02040503050406030204" pitchFamily="18" charset="0"/>
                                    <a:ea typeface="Times New Roman" panose="02020603050405020304" pitchFamily="18" charset="0"/>
                                    <a:cs typeface="KEGIN G+ MTSY"/>
                                  </a:rPr>
                                  <m:t>1</m:t>
                                </m:r>
                              </m:sub>
                            </m:sSub>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KEGIN G+ MTSY"/>
                              </a:rPr>
                              <m:t>+ </m:t>
                            </m:r>
                            <m:r>
                              <a:rPr lang="en-IN" sz="1800" i="1">
                                <a:solidFill>
                                  <a:srgbClr val="221E1F"/>
                                </a:solidFill>
                                <a:effectLst/>
                                <a:latin typeface="Cambria Math" panose="02040503050406030204" pitchFamily="18" charset="0"/>
                                <a:ea typeface="Times New Roman" panose="02020603050405020304" pitchFamily="18" charset="0"/>
                                <a:cs typeface="KEGIO H+ Gulliver"/>
                              </a:rPr>
                              <m:t>𝑑</m:t>
                            </m:r>
                            <m:r>
                              <a:rPr lang="en-IN" sz="1800" i="1">
                                <a:solidFill>
                                  <a:srgbClr val="221E1F"/>
                                </a:solidFill>
                                <a:effectLst/>
                                <a:latin typeface="Cambria Math" panose="02040503050406030204" pitchFamily="18" charset="0"/>
                                <a:ea typeface="Times New Roman" panose="02020603050405020304" pitchFamily="18" charset="0"/>
                                <a:cs typeface="KEGIO H+ Gulliver"/>
                              </a:rPr>
                              <m:t> + </m:t>
                            </m:r>
                            <m:sSub>
                              <m:sSubPr>
                                <m:ctrlPr>
                                  <a:rPr lang="en-IN" sz="1800" i="1">
                                    <a:solidFill>
                                      <a:srgbClr val="221E1F"/>
                                    </a:solidFill>
                                    <a:effectLst/>
                                    <a:latin typeface="Cambria Math" panose="02040503050406030204" pitchFamily="18" charset="0"/>
                                    <a:cs typeface="KEGIN G+ MTSY"/>
                                  </a:rPr>
                                </m:ctrlPr>
                              </m:sSubPr>
                              <m:e>
                                <m:r>
                                  <a:rPr lang="en-IN" sz="1800" i="1">
                                    <a:solidFill>
                                      <a:srgbClr val="221E1F"/>
                                    </a:solidFill>
                                    <a:effectLst/>
                                    <a:latin typeface="Cambria Math" panose="02040503050406030204" pitchFamily="18" charset="0"/>
                                    <a:ea typeface="Times New Roman" panose="02020603050405020304" pitchFamily="18" charset="0"/>
                                    <a:cs typeface="KEGIN G+ MTSY"/>
                                  </a:rPr>
                                  <m:t>𝑟</m:t>
                                </m:r>
                              </m:e>
                              <m:sub>
                                <m:r>
                                  <a:rPr lang="en-IN" sz="1800" i="1">
                                    <a:solidFill>
                                      <a:srgbClr val="221E1F"/>
                                    </a:solidFill>
                                    <a:effectLst/>
                                    <a:latin typeface="Cambria Math" panose="02040503050406030204" pitchFamily="18" charset="0"/>
                                    <a:ea typeface="Times New Roman" panose="02020603050405020304" pitchFamily="18" charset="0"/>
                                    <a:cs typeface="KEGIN G+ MTSY"/>
                                  </a:rPr>
                                  <m:t>2</m:t>
                                </m:r>
                              </m:sub>
                            </m:sSub>
                            <m:r>
                              <a:rPr lang="en-IN" sz="1800" i="1">
                                <a:solidFill>
                                  <a:srgbClr val="221E1F"/>
                                </a:solidFill>
                                <a:effectLst/>
                                <a:latin typeface="Cambria Math" panose="02040503050406030204" pitchFamily="18" charset="0"/>
                                <a:ea typeface="Times New Roman" panose="02020603050405020304" pitchFamily="18" charset="0"/>
                                <a:cs typeface="KEGBE E+ Gulliver"/>
                              </a:rPr>
                              <m:t> </m:t>
                            </m:r>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IN" sz="1800" i="1">
                            <a:solidFill>
                              <a:srgbClr val="221E1F"/>
                            </a:solidFill>
                            <a:effectLst/>
                            <a:latin typeface="Cambria Math" panose="02040503050406030204" pitchFamily="18" charset="0"/>
                            <a:ea typeface="Times New Roman" panose="02020603050405020304" pitchFamily="18" charset="0"/>
                            <a:cs typeface="Times New Roman" panose="02020603050405020304" pitchFamily="18" charset="0"/>
                          </a:rPr>
                          <m:t> </m:t>
                        </m:r>
                      </m:den>
                    </m:f>
                  </m:oMath>
                </a14:m>
                <a:endParaRPr lang="en-IN" dirty="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4609837-5E46-4B7A-B5C0-F95AD2FE25BE}"/>
                  </a:ext>
                </a:extLst>
              </p:cNvPr>
              <p:cNvSpPr>
                <a:spLocks noGrp="1" noRot="1" noChangeAspect="1" noMove="1" noResize="1" noEditPoints="1" noAdjustHandles="1" noChangeArrowheads="1" noChangeShapeType="1" noTextEdit="1"/>
              </p:cNvSpPr>
              <p:nvPr>
                <p:ph idx="1"/>
              </p:nvPr>
            </p:nvSpPr>
            <p:spPr>
              <a:xfrm>
                <a:off x="677334" y="775505"/>
                <a:ext cx="8596668" cy="5613720"/>
              </a:xfrm>
              <a:blipFill>
                <a:blip r:embed="rId2"/>
                <a:stretch>
                  <a:fillRect l="-142" r="-638"/>
                </a:stretch>
              </a:blipFill>
            </p:spPr>
            <p:txBody>
              <a:bodyPr/>
              <a:lstStyle/>
              <a:p>
                <a:r>
                  <a:rPr lang="en-IN">
                    <a:noFill/>
                  </a:rPr>
                  <a:t> </a:t>
                </a:r>
              </a:p>
            </p:txBody>
          </p:sp>
        </mc:Fallback>
      </mc:AlternateContent>
    </p:spTree>
    <p:extLst>
      <p:ext uri="{BB962C8B-B14F-4D97-AF65-F5344CB8AC3E}">
        <p14:creationId xmlns:p14="http://schemas.microsoft.com/office/powerpoint/2010/main" val="290590345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9F2F-A25F-4207-B8A5-DB0767ED8C25}"/>
              </a:ext>
            </a:extLst>
          </p:cNvPr>
          <p:cNvSpPr>
            <a:spLocks noGrp="1"/>
          </p:cNvSpPr>
          <p:nvPr>
            <p:ph type="title"/>
          </p:nvPr>
        </p:nvSpPr>
        <p:spPr/>
        <p:txBody>
          <a:bodyPr/>
          <a:lstStyle/>
          <a:p>
            <a:r>
              <a:rPr lang="en-US" dirty="0"/>
              <a:t>What is Next Generation Matrix?</a:t>
            </a:r>
            <a:endParaRPr lang="en-IN" dirty="0"/>
          </a:p>
        </p:txBody>
      </p:sp>
      <p:sp>
        <p:nvSpPr>
          <p:cNvPr id="3" name="Content Placeholder 2">
            <a:extLst>
              <a:ext uri="{FF2B5EF4-FFF2-40B4-BE49-F238E27FC236}">
                <a16:creationId xmlns:a16="http://schemas.microsoft.com/office/drawing/2014/main" id="{BE1E006F-9126-44BB-969A-9F98C2D42662}"/>
              </a:ext>
            </a:extLst>
          </p:cNvPr>
          <p:cNvSpPr>
            <a:spLocks noGrp="1"/>
          </p:cNvSpPr>
          <p:nvPr>
            <p:ph idx="1"/>
          </p:nvPr>
        </p:nvSpPr>
        <p:spPr/>
        <p:txBody>
          <a:bodyPr/>
          <a:lstStyle/>
          <a:p>
            <a:pPr>
              <a:lnSpc>
                <a:spcPct val="150000"/>
              </a:lnSpc>
            </a:pPr>
            <a:r>
              <a:rPr lang="en-IN" sz="1800" dirty="0">
                <a:solidFill>
                  <a:srgbClr val="000000"/>
                </a:solidFill>
                <a:effectLst/>
                <a:ea typeface="Times New Roman" panose="02020603050405020304" pitchFamily="18" charset="0"/>
              </a:rPr>
              <a:t>In 1990, </a:t>
            </a:r>
            <a:r>
              <a:rPr lang="en-IN" sz="1800" dirty="0">
                <a:effectLst/>
                <a:ea typeface="Times New Roman" panose="02020603050405020304" pitchFamily="18" charset="0"/>
              </a:rPr>
              <a:t>Diekmann and Hesterbeck introduced a method to find R</a:t>
            </a:r>
            <a:r>
              <a:rPr lang="en-IN" sz="1800" baseline="-25000" dirty="0">
                <a:effectLst/>
                <a:ea typeface="Times New Roman" panose="02020603050405020304" pitchFamily="18" charset="0"/>
              </a:rPr>
              <a:t>0</a:t>
            </a:r>
            <a:r>
              <a:rPr lang="en-IN" sz="1800" dirty="0">
                <a:effectLst/>
                <a:ea typeface="Times New Roman" panose="02020603050405020304" pitchFamily="18" charset="0"/>
              </a:rPr>
              <a:t> or Basic Reproductive Number (BRN) by using NGM which is now the most popular method. In population dynamics it is used to compute the Basic </a:t>
            </a:r>
            <a:r>
              <a:rPr lang="en-IN" dirty="0">
                <a:ea typeface="Times New Roman" panose="02020603050405020304" pitchFamily="18" charset="0"/>
              </a:rPr>
              <a:t>R</a:t>
            </a:r>
            <a:r>
              <a:rPr lang="en-IN" sz="1800" dirty="0">
                <a:effectLst/>
                <a:ea typeface="Times New Roman" panose="02020603050405020304" pitchFamily="18" charset="0"/>
              </a:rPr>
              <a:t>eproduction </a:t>
            </a:r>
            <a:r>
              <a:rPr lang="en-IN" dirty="0">
                <a:ea typeface="Times New Roman" panose="02020603050405020304" pitchFamily="18" charset="0"/>
              </a:rPr>
              <a:t>N</a:t>
            </a:r>
            <a:r>
              <a:rPr lang="en-IN" sz="1800" dirty="0">
                <a:effectLst/>
                <a:ea typeface="Times New Roman" panose="02020603050405020304" pitchFamily="18" charset="0"/>
              </a:rPr>
              <a:t>umber for structured population models. It is also used in multi-type branching models for analogous computations.</a:t>
            </a:r>
            <a:endParaRPr lang="en-IN" dirty="0">
              <a:cs typeface="Times New Roman" panose="02020603050405020304" pitchFamily="18" charset="0"/>
            </a:endParaRPr>
          </a:p>
        </p:txBody>
      </p:sp>
    </p:spTree>
    <p:extLst>
      <p:ext uri="{BB962C8B-B14F-4D97-AF65-F5344CB8AC3E}">
        <p14:creationId xmlns:p14="http://schemas.microsoft.com/office/powerpoint/2010/main" val="349404486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D0C6C-84AC-4C07-97FB-A9C20B7EAC09}"/>
              </a:ext>
            </a:extLst>
          </p:cNvPr>
          <p:cNvSpPr>
            <a:spLocks noGrp="1"/>
          </p:cNvSpPr>
          <p:nvPr>
            <p:ph idx="1"/>
          </p:nvPr>
        </p:nvSpPr>
        <p:spPr>
          <a:xfrm>
            <a:off x="677334" y="659757"/>
            <a:ext cx="8596668" cy="5381605"/>
          </a:xfrm>
        </p:spPr>
        <p:txBody>
          <a:bodyPr>
            <a:normAutofit/>
          </a:bodyPr>
          <a:lstStyle/>
          <a:p>
            <a:pPr>
              <a:lnSpc>
                <a:spcPct val="150000"/>
              </a:lnSpc>
            </a:pPr>
            <a:r>
              <a:rPr lang="en-US" b="1" dirty="0">
                <a:cs typeface="Times New Roman" panose="02020603050405020304" pitchFamily="18" charset="0"/>
              </a:rPr>
              <a:t>Stability Analysis:</a:t>
            </a:r>
          </a:p>
          <a:p>
            <a:pPr marL="0" indent="0">
              <a:lnSpc>
                <a:spcPct val="150000"/>
              </a:lnSpc>
              <a:buNone/>
            </a:pPr>
            <a:r>
              <a:rPr lang="en-US" b="1" dirty="0">
                <a:cs typeface="Times New Roman" panose="02020603050405020304" pitchFamily="18" charset="0"/>
              </a:rPr>
              <a:t>	</a:t>
            </a:r>
            <a:r>
              <a:rPr lang="en-IN" dirty="0">
                <a:effectLst/>
                <a:ea typeface="Times New Roman" panose="02020603050405020304" pitchFamily="18" charset="0"/>
              </a:rPr>
              <a:t>The sensitivity analysis for the endemic threshold (the controlled 	reproduction number R</a:t>
            </a:r>
            <a:r>
              <a:rPr lang="en-IN" baseline="-25000" dirty="0">
                <a:effectLst/>
                <a:ea typeface="Times New Roman" panose="02020603050405020304" pitchFamily="18" charset="0"/>
              </a:rPr>
              <a:t>0</a:t>
            </a:r>
            <a:r>
              <a:rPr lang="en-IN" dirty="0">
                <a:effectLst/>
                <a:ea typeface="Times New Roman" panose="02020603050405020304" pitchFamily="18" charset="0"/>
              </a:rPr>
              <a:t>) tells us how important </a:t>
            </a:r>
            <a:r>
              <a:rPr lang="en-IN" b="1" dirty="0">
                <a:effectLst/>
                <a:ea typeface="Times New Roman" panose="02020603050405020304" pitchFamily="18" charset="0"/>
              </a:rPr>
              <a:t>each parameter is to 	disease 	transmission</a:t>
            </a:r>
            <a:r>
              <a:rPr lang="en-IN" dirty="0">
                <a:effectLst/>
                <a:ea typeface="Times New Roman" panose="02020603050405020304" pitchFamily="18" charset="0"/>
              </a:rPr>
              <a:t>. More precisely, sensitivity indices allow us to measure 	the 	</a:t>
            </a:r>
            <a:r>
              <a:rPr lang="en-IN" b="1" dirty="0">
                <a:effectLst/>
                <a:ea typeface="Times New Roman" panose="02020603050405020304" pitchFamily="18" charset="0"/>
              </a:rPr>
              <a:t>relative change in a variable</a:t>
            </a:r>
            <a:r>
              <a:rPr lang="en-IN" dirty="0">
                <a:effectLst/>
                <a:ea typeface="Times New Roman" panose="02020603050405020304" pitchFamily="18" charset="0"/>
              </a:rPr>
              <a:t> when a parameter changes.</a:t>
            </a:r>
          </a:p>
          <a:p>
            <a:pPr marL="0" indent="0">
              <a:lnSpc>
                <a:spcPct val="150000"/>
              </a:lnSpc>
              <a:buNone/>
            </a:pPr>
            <a:endParaRPr lang="en-IN" dirty="0">
              <a:effectLst/>
              <a:ea typeface="Times New Roman" panose="02020603050405020304" pitchFamily="18" charset="0"/>
            </a:endParaRPr>
          </a:p>
          <a:p>
            <a:pPr>
              <a:lnSpc>
                <a:spcPct val="150000"/>
              </a:lnSpc>
            </a:pPr>
            <a:r>
              <a:rPr lang="en-IN" b="1" dirty="0">
                <a:cs typeface="Times New Roman" panose="02020603050405020304" pitchFamily="18" charset="0"/>
              </a:rPr>
              <a:t>	Disease Free Equilibrium Statement:</a:t>
            </a:r>
            <a:endParaRPr lang="en-US" b="1" dirty="0">
              <a:cs typeface="Times New Roman" panose="02020603050405020304" pitchFamily="18" charset="0"/>
            </a:endParaRPr>
          </a:p>
          <a:p>
            <a:pPr>
              <a:lnSpc>
                <a:spcPct val="150000"/>
              </a:lnSpc>
              <a:buFont typeface="+mj-lt"/>
              <a:buAutoNum type="arabicPeriod"/>
            </a:pPr>
            <a:r>
              <a:rPr lang="en-US" b="1" dirty="0">
                <a:cs typeface="Times New Roman" panose="02020603050405020304" pitchFamily="18" charset="0"/>
              </a:rPr>
              <a:t>	</a:t>
            </a:r>
            <a:r>
              <a:rPr lang="en-IN" sz="1800" dirty="0">
                <a:solidFill>
                  <a:srgbClr val="221E1F"/>
                </a:solidFill>
                <a:effectLst/>
                <a:ea typeface="Times New Roman" panose="02020603050405020304" pitchFamily="18" charset="0"/>
                <a:cs typeface="Times New Roman" panose="02020603050405020304" pitchFamily="18" charset="0"/>
              </a:rPr>
              <a:t>The Disease-Free </a:t>
            </a:r>
            <a:r>
              <a:rPr lang="en-IN" dirty="0">
                <a:solidFill>
                  <a:srgbClr val="221E1F"/>
                </a:solidFill>
                <a:ea typeface="Times New Roman" panose="02020603050405020304" pitchFamily="18" charset="0"/>
                <a:cs typeface="Times New Roman" panose="02020603050405020304" pitchFamily="18" charset="0"/>
              </a:rPr>
              <a:t>E</a:t>
            </a:r>
            <a:r>
              <a:rPr lang="en-IN" sz="1800" dirty="0">
                <a:solidFill>
                  <a:srgbClr val="221E1F"/>
                </a:solidFill>
                <a:effectLst/>
                <a:ea typeface="Times New Roman" panose="02020603050405020304" pitchFamily="18" charset="0"/>
                <a:cs typeface="Times New Roman" panose="02020603050405020304" pitchFamily="18" charset="0"/>
              </a:rPr>
              <a:t>quilibrium E</a:t>
            </a:r>
            <a:r>
              <a:rPr lang="en-IN" sz="1800" baseline="-25000" dirty="0">
                <a:solidFill>
                  <a:srgbClr val="221E1F"/>
                </a:solidFill>
                <a:effectLst/>
                <a:ea typeface="Times New Roman" panose="02020603050405020304" pitchFamily="18" charset="0"/>
                <a:cs typeface="Times New Roman" panose="02020603050405020304" pitchFamily="18" charset="0"/>
              </a:rPr>
              <a:t>0</a:t>
            </a:r>
            <a:r>
              <a:rPr lang="en-IN" sz="1800" dirty="0">
                <a:solidFill>
                  <a:srgbClr val="221E1F"/>
                </a:solidFill>
                <a:effectLst/>
                <a:ea typeface="Times New Roman" panose="02020603050405020304" pitchFamily="18" charset="0"/>
                <a:cs typeface="Times New Roman" panose="02020603050405020304" pitchFamily="18" charset="0"/>
              </a:rPr>
              <a:t> is locally asymptotically stable for R</a:t>
            </a:r>
            <a:r>
              <a:rPr lang="en-IN" sz="1800" baseline="-25000" dirty="0">
                <a:solidFill>
                  <a:srgbClr val="221E1F"/>
                </a:solidFill>
                <a:effectLst/>
                <a:ea typeface="Times New Roman" panose="02020603050405020304" pitchFamily="18" charset="0"/>
                <a:cs typeface="Times New Roman" panose="02020603050405020304" pitchFamily="18" charset="0"/>
              </a:rPr>
              <a:t>0</a:t>
            </a:r>
            <a:r>
              <a:rPr lang="en-IN" sz="1800" dirty="0">
                <a:solidFill>
                  <a:srgbClr val="221E1F"/>
                </a:solidFill>
                <a:effectLst/>
                <a:ea typeface="Times New Roman" panose="02020603050405020304" pitchFamily="18" charset="0"/>
                <a:cs typeface="Times New Roman" panose="02020603050405020304" pitchFamily="18" charset="0"/>
              </a:rPr>
              <a:t> &lt; 1 and 	unstable for R</a:t>
            </a:r>
            <a:r>
              <a:rPr lang="en-IN" sz="1800" baseline="-25000" dirty="0">
                <a:solidFill>
                  <a:srgbClr val="221E1F"/>
                </a:solidFill>
                <a:effectLst/>
                <a:ea typeface="Times New Roman" panose="02020603050405020304" pitchFamily="18" charset="0"/>
                <a:cs typeface="Times New Roman" panose="02020603050405020304" pitchFamily="18" charset="0"/>
              </a:rPr>
              <a:t>0</a:t>
            </a:r>
            <a:r>
              <a:rPr lang="en-IN" sz="1800" dirty="0">
                <a:solidFill>
                  <a:srgbClr val="221E1F"/>
                </a:solidFill>
                <a:effectLst/>
                <a:ea typeface="Times New Roman" panose="02020603050405020304" pitchFamily="18" charset="0"/>
                <a:cs typeface="Times New Roman" panose="02020603050405020304" pitchFamily="18" charset="0"/>
              </a:rPr>
              <a:t> &gt; 1.</a:t>
            </a:r>
          </a:p>
          <a:p>
            <a:pPr>
              <a:lnSpc>
                <a:spcPct val="150000"/>
              </a:lnSpc>
              <a:buFont typeface="+mj-lt"/>
              <a:buAutoNum type="arabicPeriod"/>
            </a:pPr>
            <a:r>
              <a:rPr lang="en-IN" b="1" dirty="0">
                <a:solidFill>
                  <a:srgbClr val="221E1F"/>
                </a:solidFill>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The Disease-Free Equilibrium E</a:t>
            </a:r>
            <a:r>
              <a:rPr lang="en-IN" sz="1800" baseline="-25000" dirty="0">
                <a:effectLst/>
                <a:ea typeface="Times New Roman" panose="02020603050405020304" pitchFamily="18" charset="0"/>
                <a:cs typeface="Times New Roman" panose="02020603050405020304" pitchFamily="18" charset="0"/>
              </a:rPr>
              <a:t>0</a:t>
            </a:r>
            <a:r>
              <a:rPr lang="en-IN" sz="1800" dirty="0">
                <a:effectLst/>
                <a:ea typeface="Times New Roman" panose="02020603050405020304" pitchFamily="18" charset="0"/>
                <a:cs typeface="Times New Roman" panose="02020603050405020304" pitchFamily="18" charset="0"/>
              </a:rPr>
              <a:t> is globally asymptotically stable if R</a:t>
            </a:r>
            <a:r>
              <a:rPr lang="en-IN" sz="1800" baseline="-25000" dirty="0">
                <a:effectLst/>
                <a:ea typeface="Times New Roman" panose="02020603050405020304" pitchFamily="18" charset="0"/>
                <a:cs typeface="Times New Roman" panose="02020603050405020304" pitchFamily="18" charset="0"/>
              </a:rPr>
              <a:t>0 </a:t>
            </a:r>
            <a:r>
              <a:rPr lang="en-IN" sz="1800" dirty="0">
                <a:effectLst/>
                <a:ea typeface="Times New Roman" panose="02020603050405020304" pitchFamily="18" charset="0"/>
                <a:cs typeface="Times New Roman" panose="02020603050405020304" pitchFamily="18" charset="0"/>
              </a:rPr>
              <a:t>&lt;1.</a:t>
            </a:r>
            <a:endParaRPr lang="en-IN" sz="1800" b="1" dirty="0">
              <a:effectLst/>
              <a:ea typeface="Times New Roman" panose="02020603050405020304" pitchFamily="18" charset="0"/>
              <a:cs typeface="Times New Roman" panose="02020603050405020304" pitchFamily="18" charset="0"/>
            </a:endParaRPr>
          </a:p>
          <a:p>
            <a:pPr marL="0" indent="0">
              <a:lnSpc>
                <a:spcPct val="150000"/>
              </a:lnSpc>
              <a:buNone/>
            </a:pPr>
            <a:endParaRPr lang="en-IN" b="1" dirty="0">
              <a:ea typeface="Times New Roman" panose="02020603050405020304" pitchFamily="18" charset="0"/>
              <a:cs typeface="Times New Roman" panose="02020603050405020304" pitchFamily="18" charset="0"/>
            </a:endParaRPr>
          </a:p>
          <a:p>
            <a:pPr>
              <a:lnSpc>
                <a:spcPct val="150000"/>
              </a:lnSpc>
            </a:pPr>
            <a:endParaRPr lang="en-IN" b="1"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87098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6BAB-A0EB-783A-C03B-06F07D2499B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D865EB5-E938-6845-3636-941DB133A8C1}"/>
              </a:ext>
            </a:extLst>
          </p:cNvPr>
          <p:cNvSpPr>
            <a:spLocks noGrp="1"/>
          </p:cNvSpPr>
          <p:nvPr>
            <p:ph idx="1"/>
          </p:nvPr>
        </p:nvSpPr>
        <p:spPr>
          <a:xfrm>
            <a:off x="677334" y="1524001"/>
            <a:ext cx="8596668" cy="4517362"/>
          </a:xfrm>
        </p:spPr>
        <p:txBody>
          <a:bodyPr/>
          <a:lstStyle/>
          <a:p>
            <a:r>
              <a:rPr lang="en-US" dirty="0"/>
              <a:t>The spread of infectious diseases has always been of concerns and a </a:t>
            </a:r>
            <a:r>
              <a:rPr lang="en-US" b="1" dirty="0"/>
              <a:t>threat to public health</a:t>
            </a:r>
            <a:r>
              <a:rPr lang="en-US" dirty="0"/>
              <a:t>. It has caused serious problems for the survival of human beings and other species, and for the </a:t>
            </a:r>
            <a:r>
              <a:rPr lang="en-US" b="1" dirty="0"/>
              <a:t>economic</a:t>
            </a:r>
            <a:r>
              <a:rPr lang="en-US" dirty="0"/>
              <a:t> and </a:t>
            </a:r>
            <a:r>
              <a:rPr lang="en-US" b="1" dirty="0"/>
              <a:t>social development</a:t>
            </a:r>
            <a:r>
              <a:rPr lang="en-US" dirty="0"/>
              <a:t> of the human society. To prevent and to control infectious diseases more effectively, it is important to first fully understand the </a:t>
            </a:r>
            <a:r>
              <a:rPr lang="en-US" b="1" dirty="0"/>
              <a:t>mechanism of the spread</a:t>
            </a:r>
            <a:r>
              <a:rPr lang="en-US" dirty="0"/>
              <a:t> and the </a:t>
            </a:r>
            <a:r>
              <a:rPr lang="en-US" b="1" dirty="0"/>
              <a:t>transmission dynamics</a:t>
            </a:r>
            <a:r>
              <a:rPr lang="en-US" dirty="0"/>
              <a:t> of the diseases, and then provide useful predictions and guidance so that better strategies can be established.</a:t>
            </a:r>
          </a:p>
          <a:p>
            <a:r>
              <a:rPr lang="en-US" dirty="0"/>
              <a:t>The major areas of epidemic modelling include disease </a:t>
            </a:r>
            <a:r>
              <a:rPr lang="en-US" b="1" dirty="0"/>
              <a:t>causation</a:t>
            </a:r>
            <a:r>
              <a:rPr lang="en-US" dirty="0"/>
              <a:t>, </a:t>
            </a:r>
            <a:r>
              <a:rPr lang="en-US" b="1" dirty="0"/>
              <a:t>transmission</a:t>
            </a:r>
            <a:r>
              <a:rPr lang="en-US" dirty="0"/>
              <a:t>, </a:t>
            </a:r>
            <a:r>
              <a:rPr lang="en-US" b="1" dirty="0"/>
              <a:t>outbreak</a:t>
            </a:r>
            <a:r>
              <a:rPr lang="en-US" dirty="0"/>
              <a:t>, </a:t>
            </a:r>
            <a:r>
              <a:rPr lang="en-US" b="1" dirty="0"/>
              <a:t>investigation</a:t>
            </a:r>
            <a:r>
              <a:rPr lang="en-US" dirty="0"/>
              <a:t>, </a:t>
            </a:r>
            <a:r>
              <a:rPr lang="en-US" b="1" dirty="0"/>
              <a:t>disease surveillance</a:t>
            </a:r>
            <a:r>
              <a:rPr lang="en-US" dirty="0"/>
              <a:t>, </a:t>
            </a:r>
            <a:r>
              <a:rPr lang="en-US" b="1" dirty="0"/>
              <a:t>screening</a:t>
            </a:r>
            <a:r>
              <a:rPr lang="en-US" dirty="0"/>
              <a:t>, </a:t>
            </a:r>
            <a:r>
              <a:rPr lang="en-US" b="1" dirty="0"/>
              <a:t>biomonitoring</a:t>
            </a:r>
            <a:r>
              <a:rPr lang="en-US" dirty="0"/>
              <a:t>, and comparisons of treatment effects such as in clinical trials. They can also be categorized, based on the described diseases, populations, and environments.</a:t>
            </a:r>
          </a:p>
          <a:p>
            <a:r>
              <a:rPr lang="en-US" dirty="0"/>
              <a:t>In this paper, I’ve done detailed discussion on HIV/AIDS with mathematical simulations.</a:t>
            </a:r>
            <a:endParaRPr lang="en-IN" dirty="0"/>
          </a:p>
        </p:txBody>
      </p:sp>
    </p:spTree>
    <p:extLst>
      <p:ext uri="{BB962C8B-B14F-4D97-AF65-F5344CB8AC3E}">
        <p14:creationId xmlns:p14="http://schemas.microsoft.com/office/powerpoint/2010/main" val="33167033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EC74B-257E-45F8-BF50-C3A203431AE4}"/>
              </a:ext>
            </a:extLst>
          </p:cNvPr>
          <p:cNvSpPr>
            <a:spLocks noGrp="1"/>
          </p:cNvSpPr>
          <p:nvPr>
            <p:ph idx="1"/>
          </p:nvPr>
        </p:nvSpPr>
        <p:spPr>
          <a:xfrm>
            <a:off x="700483" y="540133"/>
            <a:ext cx="8596668" cy="3880773"/>
          </a:xfrm>
        </p:spPr>
        <p:txBody>
          <a:bodyPr/>
          <a:lstStyle/>
          <a:p>
            <a:pPr>
              <a:lnSpc>
                <a:spcPct val="150000"/>
              </a:lnSpc>
            </a:pPr>
            <a:r>
              <a:rPr lang="en-IN" b="1" dirty="0">
                <a:ea typeface="Times New Roman" panose="02020603050405020304" pitchFamily="18" charset="0"/>
                <a:cs typeface="Times New Roman" panose="02020603050405020304" pitchFamily="18" charset="0"/>
              </a:rPr>
              <a:t>Endemic Equilibrium Point, Statement:</a:t>
            </a:r>
          </a:p>
          <a:p>
            <a:pPr>
              <a:lnSpc>
                <a:spcPct val="150000"/>
              </a:lnSpc>
              <a:buFont typeface="+mj-lt"/>
              <a:buAutoNum type="arabicPeriod"/>
            </a:pPr>
            <a:r>
              <a:rPr lang="en-IN" b="1" dirty="0">
                <a:ea typeface="Times New Roman" panose="02020603050405020304" pitchFamily="18" charset="0"/>
                <a:cs typeface="Times New Roman" panose="02020603050405020304" pitchFamily="18" charset="0"/>
              </a:rPr>
              <a:t>	</a:t>
            </a:r>
            <a:r>
              <a:rPr lang="en-IN" sz="1800" dirty="0">
                <a:solidFill>
                  <a:srgbClr val="221E1F"/>
                </a:solidFill>
                <a:effectLst/>
                <a:ea typeface="Times New Roman" panose="02020603050405020304" pitchFamily="18" charset="0"/>
                <a:cs typeface="Times New Roman" panose="02020603050405020304" pitchFamily="18" charset="0"/>
              </a:rPr>
              <a:t>If R</a:t>
            </a:r>
            <a:r>
              <a:rPr lang="en-IN" sz="1800" baseline="-25000" dirty="0">
                <a:solidFill>
                  <a:srgbClr val="221E1F"/>
                </a:solidFill>
                <a:effectLst/>
                <a:ea typeface="Times New Roman" panose="02020603050405020304" pitchFamily="18" charset="0"/>
                <a:cs typeface="Times New Roman" panose="02020603050405020304" pitchFamily="18" charset="0"/>
              </a:rPr>
              <a:t>0</a:t>
            </a:r>
            <a:r>
              <a:rPr lang="en-IN" sz="1800" dirty="0">
                <a:solidFill>
                  <a:srgbClr val="221E1F"/>
                </a:solidFill>
                <a:effectLst/>
                <a:ea typeface="Times New Roman" panose="02020603050405020304" pitchFamily="18" charset="0"/>
                <a:cs typeface="Times New Roman" panose="02020603050405020304" pitchFamily="18" charset="0"/>
              </a:rPr>
              <a:t> &gt; 1, then the model has unique endemic equilibrium E</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(S</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,I</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,A</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,T</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,R</a:t>
            </a:r>
            <a:r>
              <a:rPr lang="en-IN" sz="1800" baseline="30000" dirty="0">
                <a:solidFill>
                  <a:srgbClr val="221E1F"/>
                </a:solidFill>
                <a:effectLst/>
                <a:ea typeface="Times New Roman" panose="02020603050405020304" pitchFamily="18" charset="0"/>
                <a:cs typeface="Times New Roman" panose="02020603050405020304" pitchFamily="18" charset="0"/>
              </a:rPr>
              <a:t>*</a:t>
            </a:r>
            <a:r>
              <a:rPr lang="en-IN" sz="1800" dirty="0">
                <a:solidFill>
                  <a:srgbClr val="221E1F"/>
                </a:solidFill>
                <a:effectLst/>
                <a:ea typeface="Times New Roman" panose="02020603050405020304" pitchFamily="18" charset="0"/>
                <a:cs typeface="Times New Roman" panose="02020603050405020304" pitchFamily="18" charset="0"/>
              </a:rPr>
              <a:t>)</a:t>
            </a:r>
            <a:endParaRPr lang="en-IN" sz="1800" dirty="0">
              <a:effectLst/>
              <a:ea typeface="Times New Roman" panose="02020603050405020304" pitchFamily="18" charset="0"/>
              <a:cs typeface="Times New Roman" panose="02020603050405020304" pitchFamily="18" charset="0"/>
            </a:endParaRPr>
          </a:p>
          <a:p>
            <a:pPr>
              <a:lnSpc>
                <a:spcPct val="150000"/>
              </a:lnSpc>
              <a:buFont typeface="+mj-lt"/>
              <a:buAutoNum type="arabicPeriod"/>
            </a:pPr>
            <a:r>
              <a:rPr lang="en-IN" dirty="0">
                <a:ea typeface="Times New Roman" panose="02020603050405020304" pitchFamily="18" charset="0"/>
                <a:cs typeface="Times New Roman" panose="02020603050405020304" pitchFamily="18" charset="0"/>
              </a:rPr>
              <a:t>	</a:t>
            </a:r>
            <a:r>
              <a:rPr lang="en-IN" sz="1800" dirty="0">
                <a:effectLst/>
                <a:ea typeface="Arial Unicode MS" panose="020B0604020202020204" pitchFamily="34" charset="-128"/>
                <a:cs typeface="Times New Roman" panose="02020603050405020304" pitchFamily="18" charset="0"/>
              </a:rPr>
              <a:t>If R</a:t>
            </a:r>
            <a:r>
              <a:rPr lang="en-IN" sz="1800" baseline="-25000" dirty="0">
                <a:effectLst/>
                <a:ea typeface="Arial Unicode MS" panose="020B0604020202020204" pitchFamily="34" charset="-128"/>
                <a:cs typeface="Times New Roman" panose="02020603050405020304" pitchFamily="18" charset="0"/>
              </a:rPr>
              <a:t>0 </a:t>
            </a:r>
            <a:r>
              <a:rPr lang="en-IN" sz="1800" dirty="0">
                <a:effectLst/>
                <a:ea typeface="Arial Unicode MS" panose="020B0604020202020204" pitchFamily="34" charset="-128"/>
                <a:cs typeface="Times New Roman" panose="02020603050405020304" pitchFamily="18" charset="0"/>
              </a:rPr>
              <a:t>&gt; 1, the endemic equilibrium E</a:t>
            </a:r>
            <a:r>
              <a:rPr lang="en-IN" sz="1800" baseline="30000" dirty="0">
                <a:effectLst/>
                <a:ea typeface="Arial Unicode MS" panose="020B0604020202020204" pitchFamily="34" charset="-128"/>
                <a:cs typeface="Times New Roman" panose="02020603050405020304" pitchFamily="18" charset="0"/>
              </a:rPr>
              <a:t>*</a:t>
            </a:r>
            <a:r>
              <a:rPr lang="en-IN" sz="1800" dirty="0">
                <a:effectLst/>
                <a:ea typeface="Arial Unicode MS" panose="020B0604020202020204" pitchFamily="34" charset="-128"/>
                <a:cs typeface="Times New Roman" panose="02020603050405020304" pitchFamily="18" charset="0"/>
              </a:rPr>
              <a:t> of this model is globally asymptotically stable.</a:t>
            </a:r>
            <a:endParaRPr lang="en-IN" dirty="0"/>
          </a:p>
        </p:txBody>
      </p:sp>
    </p:spTree>
    <p:extLst>
      <p:ext uri="{BB962C8B-B14F-4D97-AF65-F5344CB8AC3E}">
        <p14:creationId xmlns:p14="http://schemas.microsoft.com/office/powerpoint/2010/main" val="224258562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7AB-5AC4-420F-A44E-9AF22C187B22}"/>
              </a:ext>
            </a:extLst>
          </p:cNvPr>
          <p:cNvSpPr>
            <a:spLocks noGrp="1"/>
          </p:cNvSpPr>
          <p:nvPr>
            <p:ph type="title"/>
          </p:nvPr>
        </p:nvSpPr>
        <p:spPr>
          <a:xfrm>
            <a:off x="503714" y="276385"/>
            <a:ext cx="8596668" cy="1267426"/>
          </a:xfrm>
        </p:spPr>
        <p:txBody>
          <a:bodyPr/>
          <a:lstStyle/>
          <a:p>
            <a:r>
              <a:rPr lang="en-US" dirty="0"/>
              <a:t>Numerical Simulations:</a:t>
            </a:r>
            <a:endParaRPr lang="en-IN" dirty="0"/>
          </a:p>
        </p:txBody>
      </p:sp>
      <p:graphicFrame>
        <p:nvGraphicFramePr>
          <p:cNvPr id="4" name="Content Placeholder 3">
            <a:extLst>
              <a:ext uri="{FF2B5EF4-FFF2-40B4-BE49-F238E27FC236}">
                <a16:creationId xmlns:a16="http://schemas.microsoft.com/office/drawing/2014/main" id="{613D4497-2FB9-4D82-8B77-D893D30B681D}"/>
              </a:ext>
            </a:extLst>
          </p:cNvPr>
          <p:cNvGraphicFramePr>
            <a:graphicFrameLocks noGrp="1"/>
          </p:cNvGraphicFramePr>
          <p:nvPr>
            <p:ph idx="1"/>
            <p:extLst>
              <p:ext uri="{D42A27DB-BD31-4B8C-83A1-F6EECF244321}">
                <p14:modId xmlns:p14="http://schemas.microsoft.com/office/powerpoint/2010/main" val="2758024295"/>
              </p:ext>
            </p:extLst>
          </p:nvPr>
        </p:nvGraphicFramePr>
        <p:xfrm>
          <a:off x="1759353" y="1160361"/>
          <a:ext cx="6620718" cy="5421254"/>
        </p:xfrm>
        <a:graphic>
          <a:graphicData uri="http://schemas.openxmlformats.org/drawingml/2006/table">
            <a:tbl>
              <a:tblPr firstRow="1">
                <a:tableStyleId>{5C22544A-7EE6-4342-B048-85BDC9FD1C3A}</a:tableStyleId>
              </a:tblPr>
              <a:tblGrid>
                <a:gridCol w="1245429">
                  <a:extLst>
                    <a:ext uri="{9D8B030D-6E8A-4147-A177-3AD203B41FA5}">
                      <a16:colId xmlns:a16="http://schemas.microsoft.com/office/drawing/2014/main" val="1654956714"/>
                    </a:ext>
                  </a:extLst>
                </a:gridCol>
                <a:gridCol w="4179500">
                  <a:extLst>
                    <a:ext uri="{9D8B030D-6E8A-4147-A177-3AD203B41FA5}">
                      <a16:colId xmlns:a16="http://schemas.microsoft.com/office/drawing/2014/main" val="279015378"/>
                    </a:ext>
                  </a:extLst>
                </a:gridCol>
                <a:gridCol w="1195789">
                  <a:extLst>
                    <a:ext uri="{9D8B030D-6E8A-4147-A177-3AD203B41FA5}">
                      <a16:colId xmlns:a16="http://schemas.microsoft.com/office/drawing/2014/main" val="3141187937"/>
                    </a:ext>
                  </a:extLst>
                </a:gridCol>
              </a:tblGrid>
              <a:tr h="311384">
                <a:tc>
                  <a:txBody>
                    <a:bodyPr/>
                    <a:lstStyle/>
                    <a:p>
                      <a:pPr marL="0" marR="0" algn="l">
                        <a:lnSpc>
                          <a:spcPct val="150000"/>
                        </a:lnSpc>
                        <a:spcBef>
                          <a:spcPts val="0"/>
                        </a:spcBef>
                        <a:spcAft>
                          <a:spcPts val="0"/>
                        </a:spcAft>
                      </a:pPr>
                      <a:r>
                        <a:rPr lang="en-IN" sz="1600">
                          <a:effectLst/>
                        </a:rPr>
                        <a:t>Parameters</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dirty="0">
                          <a:effectLst/>
                        </a:rPr>
                        <a:t>Description</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Values</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1514680308"/>
                  </a:ext>
                </a:extLst>
              </a:tr>
              <a:tr h="311384">
                <a:tc>
                  <a:txBody>
                    <a:bodyPr/>
                    <a:lstStyle/>
                    <a:p>
                      <a:pPr marL="0" marR="0" algn="l">
                        <a:lnSpc>
                          <a:spcPct val="150000"/>
                        </a:lnSpc>
                        <a:spcBef>
                          <a:spcPts val="0"/>
                        </a:spcBef>
                        <a:spcAft>
                          <a:spcPts val="0"/>
                        </a:spcAft>
                      </a:pPr>
                      <a:r>
                        <a:rPr lang="en-IN" sz="1600">
                          <a:ln>
                            <a:noFill/>
                          </a:ln>
                          <a:effectLst>
                            <a:outerShdw blurRad="38100" dist="19050" dir="2700000" algn="tl">
                              <a:schemeClr val="dk1">
                                <a:alpha val="40000"/>
                              </a:schemeClr>
                            </a:outerShdw>
                          </a:effectLst>
                          <a:sym typeface="Symbol" panose="05050102010706020507" pitchFamily="18" charset="2"/>
                        </a:rPr>
                        <a:t></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Recruitment rate of the population</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0.61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623006763"/>
                  </a:ext>
                </a:extLst>
              </a:tr>
              <a:tr h="661651">
                <a:tc>
                  <a:txBody>
                    <a:bodyPr/>
                    <a:lstStyle/>
                    <a:p>
                      <a:pPr marL="0" marR="0" algn="l">
                        <a:lnSpc>
                          <a:spcPct val="150000"/>
                        </a:lnSpc>
                        <a:spcBef>
                          <a:spcPts val="0"/>
                        </a:spcBef>
                        <a:spcAft>
                          <a:spcPts val="0"/>
                        </a:spcAft>
                      </a:pPr>
                      <a:r>
                        <a:rPr lang="en-IN" sz="1600">
                          <a:effectLst/>
                          <a:sym typeface="Symbol" panose="05050102010706020507" pitchFamily="18" charset="2"/>
                        </a:rPr>
                        <a:t></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dirty="0">
                          <a:effectLst/>
                        </a:rPr>
                        <a:t>Transmission coefficient of the infection stage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0.028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3100043148"/>
                  </a:ext>
                </a:extLst>
              </a:tr>
              <a:tr h="311384">
                <a:tc>
                  <a:txBody>
                    <a:bodyPr/>
                    <a:lstStyle/>
                    <a:p>
                      <a:pPr marL="0" marR="0" algn="l">
                        <a:lnSpc>
                          <a:spcPct val="150000"/>
                        </a:lnSpc>
                        <a:spcBef>
                          <a:spcPts val="0"/>
                        </a:spcBef>
                        <a:spcAft>
                          <a:spcPts val="0"/>
                        </a:spcAft>
                      </a:pPr>
                      <a:r>
                        <a:rPr lang="en-IN" sz="1600">
                          <a:effectLst/>
                        </a:rPr>
                        <a:t>k</a:t>
                      </a:r>
                      <a:r>
                        <a:rPr lang="en-IN" sz="1600" baseline="-25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Progression rate to A from I</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0.15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4112102686"/>
                  </a:ext>
                </a:extLst>
              </a:tr>
              <a:tr h="311384">
                <a:tc>
                  <a:txBody>
                    <a:bodyPr/>
                    <a:lstStyle/>
                    <a:p>
                      <a:pPr marL="0" marR="0" algn="l">
                        <a:lnSpc>
                          <a:spcPct val="150000"/>
                        </a:lnSpc>
                        <a:spcBef>
                          <a:spcPts val="0"/>
                        </a:spcBef>
                        <a:spcAft>
                          <a:spcPts val="0"/>
                        </a:spcAft>
                      </a:pPr>
                      <a:r>
                        <a:rPr lang="en-IN" sz="1600">
                          <a:effectLst/>
                        </a:rPr>
                        <a:t>k</a:t>
                      </a:r>
                      <a:r>
                        <a:rPr lang="en-IN" sz="1600" baseline="-25000">
                          <a:effectLst/>
                        </a:rPr>
                        <a:t>2</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dirty="0">
                          <a:effectLst/>
                        </a:rPr>
                        <a:t>Progression rate to T from I</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0.35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3253495267"/>
                  </a:ext>
                </a:extLst>
              </a:tr>
              <a:tr h="311384">
                <a:tc>
                  <a:txBody>
                    <a:bodyPr/>
                    <a:lstStyle/>
                    <a:p>
                      <a:pPr marL="0" marR="0" algn="l">
                        <a:lnSpc>
                          <a:spcPct val="150000"/>
                        </a:lnSpc>
                        <a:spcBef>
                          <a:spcPts val="0"/>
                        </a:spcBef>
                        <a:spcAft>
                          <a:spcPts val="0"/>
                        </a:spcAft>
                      </a:pPr>
                      <a:r>
                        <a:rPr lang="en-IN" sz="1600">
                          <a:effectLst/>
                        </a:rPr>
                        <a:t>r</a:t>
                      </a:r>
                      <a:r>
                        <a:rPr lang="en-IN" sz="1600" baseline="-25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Proportion of successful treatment</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Variable</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1814692541"/>
                  </a:ext>
                </a:extLst>
              </a:tr>
              <a:tr h="311384">
                <a:tc>
                  <a:txBody>
                    <a:bodyPr/>
                    <a:lstStyle/>
                    <a:p>
                      <a:pPr marL="0" marR="0" algn="l">
                        <a:lnSpc>
                          <a:spcPct val="150000"/>
                        </a:lnSpc>
                        <a:spcBef>
                          <a:spcPts val="0"/>
                        </a:spcBef>
                        <a:spcAft>
                          <a:spcPts val="0"/>
                        </a:spcAft>
                      </a:pPr>
                      <a:r>
                        <a:rPr lang="en-IN" sz="1600">
                          <a:effectLst/>
                        </a:rPr>
                        <a:t>r</a:t>
                      </a:r>
                      <a:r>
                        <a:rPr lang="en-IN" sz="1600" baseline="-25000">
                          <a:effectLst/>
                        </a:rPr>
                        <a:t>2</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dirty="0">
                          <a:effectLst/>
                        </a:rPr>
                        <a:t>Proportion of treatment failure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Variable</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2468562855"/>
                  </a:ext>
                </a:extLst>
              </a:tr>
              <a:tr h="660259">
                <a:tc>
                  <a:txBody>
                    <a:bodyPr/>
                    <a:lstStyle/>
                    <a:p>
                      <a:pPr marL="0" marR="0" algn="l">
                        <a:lnSpc>
                          <a:spcPct val="150000"/>
                        </a:lnSpc>
                        <a:spcBef>
                          <a:spcPts val="0"/>
                        </a:spcBef>
                        <a:spcAft>
                          <a:spcPts val="0"/>
                        </a:spcAft>
                      </a:pPr>
                      <a:r>
                        <a:rPr lang="en-IN" sz="1600">
                          <a:effectLst/>
                        </a:rPr>
                        <a:t>d</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Natural death rate</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0.0195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291839938"/>
                  </a:ext>
                </a:extLst>
              </a:tr>
              <a:tr h="660259">
                <a:tc>
                  <a:txBody>
                    <a:bodyPr/>
                    <a:lstStyle/>
                    <a:p>
                      <a:pPr marL="0" marR="0" algn="l">
                        <a:lnSpc>
                          <a:spcPct val="150000"/>
                        </a:lnSpc>
                        <a:spcBef>
                          <a:spcPts val="0"/>
                        </a:spcBef>
                        <a:spcAft>
                          <a:spcPts val="0"/>
                        </a:spcAft>
                      </a:pPr>
                      <a:r>
                        <a:rPr lang="en-IN" sz="1600">
                          <a:effectLst/>
                          <a:sym typeface="Symbol" panose="05050102010706020507" pitchFamily="18" charset="2"/>
                        </a:rPr>
                        <a:t></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The rate of susceptible individuals who changed their habits</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0.055</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3857831601"/>
                  </a:ext>
                </a:extLst>
              </a:tr>
              <a:tr h="660259">
                <a:tc>
                  <a:txBody>
                    <a:bodyPr/>
                    <a:lstStyle/>
                    <a:p>
                      <a:pPr marL="0" marR="0" algn="l">
                        <a:lnSpc>
                          <a:spcPct val="150000"/>
                        </a:lnSpc>
                        <a:spcBef>
                          <a:spcPts val="0"/>
                        </a:spcBef>
                        <a:spcAft>
                          <a:spcPts val="0"/>
                        </a:spcAft>
                      </a:pPr>
                      <a:r>
                        <a:rPr lang="en-IN" sz="1600">
                          <a:effectLst/>
                          <a:sym typeface="Symbol" panose="05050102010706020507" pitchFamily="18" charset="2"/>
                        </a:rPr>
                        <a:t></a:t>
                      </a:r>
                      <a:r>
                        <a:rPr lang="en-IN" sz="1600" baseline="-25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Disease-related death rate of the AIDS</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0.0807 year</a:t>
                      </a:r>
                      <a:r>
                        <a:rPr lang="en-IN" sz="1600" baseline="30000">
                          <a:effectLst/>
                        </a:rPr>
                        <a:t>-1</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3635209162"/>
                  </a:ext>
                </a:extLst>
              </a:tr>
              <a:tr h="660259">
                <a:tc>
                  <a:txBody>
                    <a:bodyPr/>
                    <a:lstStyle/>
                    <a:p>
                      <a:pPr marL="0" marR="0" algn="l">
                        <a:lnSpc>
                          <a:spcPct val="150000"/>
                        </a:lnSpc>
                        <a:spcBef>
                          <a:spcPts val="0"/>
                        </a:spcBef>
                        <a:spcAft>
                          <a:spcPts val="0"/>
                        </a:spcAft>
                      </a:pPr>
                      <a:r>
                        <a:rPr lang="en-IN" sz="1600">
                          <a:effectLst/>
                          <a:sym typeface="Symbol" panose="05050102010706020507" pitchFamily="18" charset="2"/>
                        </a:rPr>
                        <a:t></a:t>
                      </a:r>
                      <a:r>
                        <a:rPr lang="en-IN" sz="1600" baseline="-25000">
                          <a:effectLst/>
                        </a:rPr>
                        <a:t>2</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a:effectLst/>
                        </a:rPr>
                        <a:t>Disease-related death rate of being treated</a:t>
                      </a:r>
                      <a:endPar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tc>
                  <a:txBody>
                    <a:bodyPr/>
                    <a:lstStyle/>
                    <a:p>
                      <a:pPr marL="0" marR="0" algn="l">
                        <a:lnSpc>
                          <a:spcPct val="150000"/>
                        </a:lnSpc>
                        <a:spcBef>
                          <a:spcPts val="0"/>
                        </a:spcBef>
                        <a:spcAft>
                          <a:spcPts val="0"/>
                        </a:spcAft>
                      </a:pPr>
                      <a:r>
                        <a:rPr lang="en-IN" sz="1600" dirty="0">
                          <a:effectLst/>
                        </a:rPr>
                        <a:t>0.0657 year</a:t>
                      </a:r>
                      <a:r>
                        <a:rPr lang="en-IN" sz="1600" baseline="30000" dirty="0">
                          <a:effectLst/>
                        </a:rPr>
                        <a:t>-1</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00" marR="61300" marT="0" marB="0"/>
                </a:tc>
                <a:extLst>
                  <a:ext uri="{0D108BD9-81ED-4DB2-BD59-A6C34878D82A}">
                    <a16:rowId xmlns:a16="http://schemas.microsoft.com/office/drawing/2014/main" val="1187091957"/>
                  </a:ext>
                </a:extLst>
              </a:tr>
            </a:tbl>
          </a:graphicData>
        </a:graphic>
      </p:graphicFrame>
      <p:sp>
        <p:nvSpPr>
          <p:cNvPr id="6" name="TextBox 5">
            <a:extLst>
              <a:ext uri="{FF2B5EF4-FFF2-40B4-BE49-F238E27FC236}">
                <a16:creationId xmlns:a16="http://schemas.microsoft.com/office/drawing/2014/main" id="{79C6E7F8-8462-4A11-8F42-6C984DD695AB}"/>
              </a:ext>
            </a:extLst>
          </p:cNvPr>
          <p:cNvSpPr txBox="1"/>
          <p:nvPr/>
        </p:nvSpPr>
        <p:spPr>
          <a:xfrm>
            <a:off x="1649608" y="6581615"/>
            <a:ext cx="2037144" cy="276999"/>
          </a:xfrm>
          <a:prstGeom prst="rect">
            <a:avLst/>
          </a:prstGeom>
          <a:noFill/>
        </p:spPr>
        <p:txBody>
          <a:bodyPr wrap="square" rtlCol="0">
            <a:spAutoFit/>
          </a:bodyPr>
          <a:lstStyle/>
          <a:p>
            <a:r>
              <a:rPr lang="en-US" sz="1200" dirty="0"/>
              <a:t>Source: WHO ‘20</a:t>
            </a:r>
            <a:endParaRPr lang="en-IN" sz="1200" dirty="0"/>
          </a:p>
        </p:txBody>
      </p:sp>
    </p:spTree>
    <p:extLst>
      <p:ext uri="{BB962C8B-B14F-4D97-AF65-F5344CB8AC3E}">
        <p14:creationId xmlns:p14="http://schemas.microsoft.com/office/powerpoint/2010/main" val="324954583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F0F5B-FC8C-4F45-816D-365F9455A6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9" t="1609" r="3299" b="1609"/>
          <a:stretch/>
        </p:blipFill>
        <p:spPr>
          <a:xfrm>
            <a:off x="1110049" y="635333"/>
            <a:ext cx="7178546" cy="5578654"/>
          </a:xfrm>
          <a:prstGeom prst="rect">
            <a:avLst/>
          </a:prstGeom>
        </p:spPr>
      </p:pic>
      <p:sp>
        <p:nvSpPr>
          <p:cNvPr id="5" name="TextBox 4">
            <a:extLst>
              <a:ext uri="{FF2B5EF4-FFF2-40B4-BE49-F238E27FC236}">
                <a16:creationId xmlns:a16="http://schemas.microsoft.com/office/drawing/2014/main" id="{2F107B5F-9298-414A-B98B-976EE8DD059B}"/>
              </a:ext>
            </a:extLst>
          </p:cNvPr>
          <p:cNvSpPr txBox="1"/>
          <p:nvPr/>
        </p:nvSpPr>
        <p:spPr>
          <a:xfrm>
            <a:off x="8055980" y="2650603"/>
            <a:ext cx="1701478" cy="1477328"/>
          </a:xfrm>
          <a:prstGeom prst="rect">
            <a:avLst/>
          </a:prstGeom>
          <a:noFill/>
        </p:spPr>
        <p:txBody>
          <a:bodyPr wrap="square" rtlCol="0">
            <a:spAutoFit/>
          </a:bodyPr>
          <a:lstStyle/>
          <a:p>
            <a:r>
              <a:rPr lang="en-US" dirty="0">
                <a:cs typeface="Times New Roman" panose="02020603050405020304" pitchFamily="18" charset="0"/>
              </a:rPr>
              <a:t>R</a:t>
            </a:r>
            <a:r>
              <a:rPr lang="en-US" baseline="-25000" dirty="0">
                <a:cs typeface="Times New Roman" panose="02020603050405020304" pitchFamily="18" charset="0"/>
              </a:rPr>
              <a:t>0</a:t>
            </a:r>
            <a:r>
              <a:rPr lang="en-US" dirty="0">
                <a:cs typeface="Times New Roman" panose="02020603050405020304" pitchFamily="18" charset="0"/>
              </a:rPr>
              <a:t> &lt; 1, </a:t>
            </a:r>
          </a:p>
          <a:p>
            <a:r>
              <a:rPr lang="en-US" dirty="0">
                <a:cs typeface="Times New Roman" panose="02020603050405020304" pitchFamily="18" charset="0"/>
              </a:rPr>
              <a:t>DFE E</a:t>
            </a:r>
            <a:r>
              <a:rPr lang="en-US" baseline="-25000" dirty="0">
                <a:cs typeface="Times New Roman" panose="02020603050405020304" pitchFamily="18" charset="0"/>
              </a:rPr>
              <a:t>0</a:t>
            </a:r>
            <a:r>
              <a:rPr lang="en-US" dirty="0">
                <a:cs typeface="Times New Roman" panose="02020603050405020304" pitchFamily="18" charset="0"/>
              </a:rPr>
              <a:t> is</a:t>
            </a:r>
          </a:p>
          <a:p>
            <a:r>
              <a:rPr lang="en-US" dirty="0">
                <a:cs typeface="Times New Roman" panose="02020603050405020304" pitchFamily="18" charset="0"/>
              </a:rPr>
              <a:t>Globally Asymptotically Stable</a:t>
            </a:r>
            <a:endParaRPr lang="en-IN" dirty="0">
              <a:cs typeface="Times New Roman" panose="02020603050405020304" pitchFamily="18" charset="0"/>
            </a:endParaRPr>
          </a:p>
        </p:txBody>
      </p:sp>
    </p:spTree>
    <p:extLst>
      <p:ext uri="{BB962C8B-B14F-4D97-AF65-F5344CB8AC3E}">
        <p14:creationId xmlns:p14="http://schemas.microsoft.com/office/powerpoint/2010/main" val="5219543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8269D0-593D-4816-BC9C-A07C7F902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376" y="348063"/>
            <a:ext cx="7684493" cy="5763370"/>
          </a:xfrm>
          <a:prstGeom prst="rect">
            <a:avLst/>
          </a:prstGeom>
        </p:spPr>
      </p:pic>
      <p:sp>
        <p:nvSpPr>
          <p:cNvPr id="6" name="TextBox 5">
            <a:extLst>
              <a:ext uri="{FF2B5EF4-FFF2-40B4-BE49-F238E27FC236}">
                <a16:creationId xmlns:a16="http://schemas.microsoft.com/office/drawing/2014/main" id="{F0E98D43-C46E-46A5-87B0-8E475C475A5C}"/>
              </a:ext>
            </a:extLst>
          </p:cNvPr>
          <p:cNvSpPr txBox="1"/>
          <p:nvPr/>
        </p:nvSpPr>
        <p:spPr>
          <a:xfrm>
            <a:off x="8044405" y="2303362"/>
            <a:ext cx="1713053" cy="1508105"/>
          </a:xfrm>
          <a:prstGeom prst="rect">
            <a:avLst/>
          </a:prstGeom>
          <a:noFill/>
        </p:spPr>
        <p:txBody>
          <a:bodyPr wrap="square" rtlCol="0">
            <a:spAutoFit/>
          </a:bodyPr>
          <a:lstStyle/>
          <a:p>
            <a:r>
              <a:rPr lang="en-US" dirty="0">
                <a:cs typeface="Times New Roman" panose="02020603050405020304" pitchFamily="18" charset="0"/>
              </a:rPr>
              <a:t>R</a:t>
            </a:r>
            <a:r>
              <a:rPr lang="en-US" baseline="-25000" dirty="0">
                <a:cs typeface="Times New Roman" panose="02020603050405020304" pitchFamily="18" charset="0"/>
              </a:rPr>
              <a:t>0 </a:t>
            </a:r>
            <a:r>
              <a:rPr lang="en-US" dirty="0">
                <a:cs typeface="Times New Roman" panose="02020603050405020304" pitchFamily="18" charset="0"/>
              </a:rPr>
              <a:t>&gt; 1</a:t>
            </a:r>
          </a:p>
          <a:p>
            <a:r>
              <a:rPr lang="en-US" dirty="0">
                <a:cs typeface="Times New Roman" panose="02020603050405020304" pitchFamily="18" charset="0"/>
              </a:rPr>
              <a:t>EEP E* is Globally Asymptotically Stable</a:t>
            </a:r>
            <a:endParaRPr lang="en-IN" dirty="0">
              <a:cs typeface="Times New Roman" panose="02020603050405020304" pitchFamily="18" charset="0"/>
            </a:endParaRPr>
          </a:p>
        </p:txBody>
      </p:sp>
    </p:spTree>
    <p:extLst>
      <p:ext uri="{BB962C8B-B14F-4D97-AF65-F5344CB8AC3E}">
        <p14:creationId xmlns:p14="http://schemas.microsoft.com/office/powerpoint/2010/main" val="427377394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8F5A7F-F383-4590-9010-82D6689DFA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43" b="1801"/>
          <a:stretch/>
        </p:blipFill>
        <p:spPr>
          <a:xfrm>
            <a:off x="832444" y="254644"/>
            <a:ext cx="7672459" cy="5762698"/>
          </a:xfrm>
          <a:prstGeom prst="rect">
            <a:avLst/>
          </a:prstGeom>
        </p:spPr>
      </p:pic>
      <p:sp>
        <p:nvSpPr>
          <p:cNvPr id="5" name="TextBox 4">
            <a:extLst>
              <a:ext uri="{FF2B5EF4-FFF2-40B4-BE49-F238E27FC236}">
                <a16:creationId xmlns:a16="http://schemas.microsoft.com/office/drawing/2014/main" id="{BBA7D51E-03B8-4023-8B7F-F7B1087596FF}"/>
              </a:ext>
            </a:extLst>
          </p:cNvPr>
          <p:cNvSpPr txBox="1"/>
          <p:nvPr/>
        </p:nvSpPr>
        <p:spPr>
          <a:xfrm>
            <a:off x="8310624" y="2650603"/>
            <a:ext cx="1898248" cy="1477328"/>
          </a:xfrm>
          <a:prstGeom prst="rect">
            <a:avLst/>
          </a:prstGeom>
          <a:noFill/>
        </p:spPr>
        <p:txBody>
          <a:bodyPr wrap="square" rtlCol="0">
            <a:spAutoFit/>
          </a:bodyPr>
          <a:lstStyle/>
          <a:p>
            <a:r>
              <a:rPr lang="en-US" dirty="0">
                <a:cs typeface="Times New Roman" panose="02020603050405020304" pitchFamily="18" charset="0"/>
              </a:rPr>
              <a:t>R</a:t>
            </a:r>
            <a:r>
              <a:rPr lang="en-US" baseline="-25000" dirty="0">
                <a:cs typeface="Times New Roman" panose="02020603050405020304" pitchFamily="18" charset="0"/>
              </a:rPr>
              <a:t>0</a:t>
            </a:r>
            <a:r>
              <a:rPr lang="en-US" dirty="0">
                <a:cs typeface="Times New Roman" panose="02020603050405020304" pitchFamily="18" charset="0"/>
              </a:rPr>
              <a:t> = 1</a:t>
            </a:r>
          </a:p>
          <a:p>
            <a:r>
              <a:rPr lang="en-US" dirty="0">
                <a:cs typeface="Times New Roman" panose="02020603050405020304" pitchFamily="18" charset="0"/>
              </a:rPr>
              <a:t>DFE E</a:t>
            </a:r>
            <a:r>
              <a:rPr lang="en-US" baseline="-25000" dirty="0">
                <a:cs typeface="Times New Roman" panose="02020603050405020304" pitchFamily="18" charset="0"/>
              </a:rPr>
              <a:t>0</a:t>
            </a:r>
            <a:r>
              <a:rPr lang="en-US" dirty="0">
                <a:cs typeface="Times New Roman" panose="02020603050405020304" pitchFamily="18" charset="0"/>
              </a:rPr>
              <a:t> is Globally Asymptotically Stable</a:t>
            </a:r>
            <a:endParaRPr lang="en-IN" dirty="0">
              <a:cs typeface="Times New Roman" panose="02020603050405020304" pitchFamily="18" charset="0"/>
            </a:endParaRPr>
          </a:p>
        </p:txBody>
      </p:sp>
    </p:spTree>
    <p:extLst>
      <p:ext uri="{BB962C8B-B14F-4D97-AF65-F5344CB8AC3E}">
        <p14:creationId xmlns:p14="http://schemas.microsoft.com/office/powerpoint/2010/main" val="138700032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C7E6-E0D9-4955-BD1C-0EDDC19D4B34}"/>
              </a:ext>
            </a:extLst>
          </p:cNvPr>
          <p:cNvSpPr>
            <a:spLocks noGrp="1"/>
          </p:cNvSpPr>
          <p:nvPr>
            <p:ph type="title"/>
          </p:nvPr>
        </p:nvSpPr>
        <p:spPr/>
        <p:txBody>
          <a:bodyPr>
            <a:normAutofit/>
          </a:bodyPr>
          <a:lstStyle/>
          <a:p>
            <a:pPr algn="ctr"/>
            <a:r>
              <a:rPr lang="en-US" sz="4000" dirty="0"/>
              <a:t>Concluding Statement</a:t>
            </a:r>
            <a:endParaRPr lang="en-IN" sz="4000" dirty="0"/>
          </a:p>
        </p:txBody>
      </p:sp>
      <p:sp>
        <p:nvSpPr>
          <p:cNvPr id="4" name="Content Placeholder 3">
            <a:extLst>
              <a:ext uri="{FF2B5EF4-FFF2-40B4-BE49-F238E27FC236}">
                <a16:creationId xmlns:a16="http://schemas.microsoft.com/office/drawing/2014/main" id="{F5361C37-C865-47D5-8DC2-A632E18AAE09}"/>
              </a:ext>
            </a:extLst>
          </p:cNvPr>
          <p:cNvSpPr>
            <a:spLocks noGrp="1"/>
          </p:cNvSpPr>
          <p:nvPr>
            <p:ph idx="1"/>
          </p:nvPr>
        </p:nvSpPr>
        <p:spPr>
          <a:xfrm>
            <a:off x="677334" y="1794076"/>
            <a:ext cx="8596668" cy="4606723"/>
          </a:xfrm>
        </p:spPr>
        <p:txBody>
          <a:bodyPr>
            <a:normAutofit fontScale="92500" lnSpcReduction="20000"/>
          </a:bodyPr>
          <a:lstStyle/>
          <a:p>
            <a:pPr>
              <a:lnSpc>
                <a:spcPct val="170000"/>
              </a:lnSpc>
            </a:pPr>
            <a:r>
              <a:rPr lang="en-US" dirty="0">
                <a:latin typeface="+mj-lt"/>
              </a:rPr>
              <a:t>We’ve constructed an Epidemic Model to figure out the most effective way to </a:t>
            </a:r>
            <a:r>
              <a:rPr lang="en-US" b="1" dirty="0">
                <a:latin typeface="+mj-lt"/>
              </a:rPr>
              <a:t>lower the incidence rate</a:t>
            </a:r>
            <a:r>
              <a:rPr lang="en-US" dirty="0">
                <a:latin typeface="+mj-lt"/>
              </a:rPr>
              <a:t> of the susceptible population. We’ve performed detailed numerical simulations of our proposed model. Our results show that we can control the disease by controlling the effective contact rate of the infected population. Also the </a:t>
            </a:r>
            <a:r>
              <a:rPr lang="en-US" b="1" dirty="0">
                <a:latin typeface="+mj-lt"/>
              </a:rPr>
              <a:t>early treatment</a:t>
            </a:r>
            <a:r>
              <a:rPr lang="en-US" dirty="0">
                <a:latin typeface="+mj-lt"/>
              </a:rPr>
              <a:t> of AIDS is necessary to reduce the threat on lives.</a:t>
            </a:r>
          </a:p>
          <a:p>
            <a:pPr>
              <a:lnSpc>
                <a:spcPct val="170000"/>
              </a:lnSpc>
            </a:pPr>
            <a:r>
              <a:rPr lang="en-IN" dirty="0">
                <a:latin typeface="+mj-lt"/>
              </a:rPr>
              <a:t>Though it may seem like the fit was more or less good with the actual data, the model has quite a few restrictions when working in the real life scenario. Since it’s </a:t>
            </a:r>
            <a:r>
              <a:rPr lang="en-IN" b="1" dirty="0">
                <a:latin typeface="+mj-lt"/>
              </a:rPr>
              <a:t>dependent on the parameters</a:t>
            </a:r>
            <a:r>
              <a:rPr lang="en-IN" dirty="0">
                <a:latin typeface="+mj-lt"/>
              </a:rPr>
              <a:t>, the accuracy changes depending on </a:t>
            </a:r>
            <a:r>
              <a:rPr lang="en-IN" b="1" dirty="0">
                <a:latin typeface="+mj-lt"/>
              </a:rPr>
              <a:t>geography</a:t>
            </a:r>
            <a:r>
              <a:rPr lang="en-IN" dirty="0">
                <a:latin typeface="+mj-lt"/>
              </a:rPr>
              <a:t>, </a:t>
            </a:r>
            <a:r>
              <a:rPr lang="en-IN" b="1" dirty="0">
                <a:latin typeface="+mj-lt"/>
              </a:rPr>
              <a:t>climate season</a:t>
            </a:r>
            <a:r>
              <a:rPr lang="en-IN" dirty="0">
                <a:latin typeface="+mj-lt"/>
              </a:rPr>
              <a:t> and many other factors. We’ve </a:t>
            </a:r>
            <a:r>
              <a:rPr lang="en-IN" b="1" dirty="0">
                <a:latin typeface="+mj-lt"/>
              </a:rPr>
              <a:t>oversimplified</a:t>
            </a:r>
            <a:r>
              <a:rPr lang="en-IN" dirty="0">
                <a:latin typeface="+mj-lt"/>
              </a:rPr>
              <a:t> a vague system here.</a:t>
            </a:r>
          </a:p>
        </p:txBody>
      </p:sp>
    </p:spTree>
    <p:extLst>
      <p:ext uri="{BB962C8B-B14F-4D97-AF65-F5344CB8AC3E}">
        <p14:creationId xmlns:p14="http://schemas.microsoft.com/office/powerpoint/2010/main" val="72742374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E6351-7318-471F-BDE0-E0F700BA1922}"/>
              </a:ext>
            </a:extLst>
          </p:cNvPr>
          <p:cNvSpPr>
            <a:spLocks noGrp="1"/>
          </p:cNvSpPr>
          <p:nvPr>
            <p:ph idx="1"/>
          </p:nvPr>
        </p:nvSpPr>
        <p:spPr>
          <a:xfrm>
            <a:off x="677334" y="1018572"/>
            <a:ext cx="8596668" cy="5022790"/>
          </a:xfrm>
        </p:spPr>
        <p:txBody>
          <a:bodyPr/>
          <a:lstStyle/>
          <a:p>
            <a:pPr>
              <a:lnSpc>
                <a:spcPct val="150000"/>
              </a:lnSpc>
            </a:pPr>
            <a:r>
              <a:rPr lang="en-US" dirty="0"/>
              <a:t>Now though there’re some restrictions for this model, it’s still quite useful to effectively lower the incidence rate and contain the epidemic call HIV/AIDS.</a:t>
            </a:r>
            <a:r>
              <a:rPr lang="en-IN" sz="1800" dirty="0">
                <a:solidFill>
                  <a:srgbClr val="211D1E"/>
                </a:solidFill>
                <a:effectLst/>
                <a:ea typeface="Times New Roman" panose="02020603050405020304" pitchFamily="18" charset="0"/>
              </a:rPr>
              <a:t> If everyone takes proper step time to time then the infected number of populations will be differed from our predicted number as time progress, and we can surely decrease the infected persons and the victims. The </a:t>
            </a:r>
            <a:r>
              <a:rPr lang="en-IN" sz="1800" b="1" dirty="0">
                <a:solidFill>
                  <a:srgbClr val="211D1E"/>
                </a:solidFill>
                <a:effectLst/>
                <a:ea typeface="Times New Roman" panose="02020603050405020304" pitchFamily="18" charset="0"/>
              </a:rPr>
              <a:t>public awareness</a:t>
            </a:r>
            <a:r>
              <a:rPr lang="en-IN" sz="1800" dirty="0">
                <a:solidFill>
                  <a:srgbClr val="211D1E"/>
                </a:solidFill>
                <a:effectLst/>
                <a:ea typeface="Times New Roman" panose="02020603050405020304" pitchFamily="18" charset="0"/>
              </a:rPr>
              <a:t> is absolutely necessary to fight against the dangerous HIV/AIDS as per the proposed model.</a:t>
            </a:r>
            <a:endParaRPr lang="en-IN" dirty="0"/>
          </a:p>
        </p:txBody>
      </p:sp>
    </p:spTree>
    <p:extLst>
      <p:ext uri="{BB962C8B-B14F-4D97-AF65-F5344CB8AC3E}">
        <p14:creationId xmlns:p14="http://schemas.microsoft.com/office/powerpoint/2010/main" val="308941521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090B6B-1359-425F-B732-B5FA0CF014E5}"/>
              </a:ext>
            </a:extLst>
          </p:cNvPr>
          <p:cNvGraphicFramePr>
            <a:graphicFrameLocks noGrp="1"/>
          </p:cNvGraphicFramePr>
          <p:nvPr>
            <p:ph idx="1"/>
            <p:extLst>
              <p:ext uri="{D42A27DB-BD31-4B8C-83A1-F6EECF244321}">
                <p14:modId xmlns:p14="http://schemas.microsoft.com/office/powerpoint/2010/main" val="3422090040"/>
              </p:ext>
            </p:extLst>
          </p:nvPr>
        </p:nvGraphicFramePr>
        <p:xfrm>
          <a:off x="677334" y="671333"/>
          <a:ext cx="8596668" cy="5370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EB906C2-A8FB-4372-9CB7-4CA430F0AE88}"/>
              </a:ext>
            </a:extLst>
          </p:cNvPr>
          <p:cNvSpPr txBox="1"/>
          <p:nvPr/>
        </p:nvSpPr>
        <p:spPr>
          <a:xfrm>
            <a:off x="1157468" y="4398380"/>
            <a:ext cx="7824485" cy="872483"/>
          </a:xfrm>
          <a:prstGeom prst="rect">
            <a:avLst/>
          </a:prstGeom>
          <a:noFill/>
        </p:spPr>
        <p:txBody>
          <a:bodyPr wrap="square" rtlCol="0">
            <a:spAutoFit/>
          </a:bodyPr>
          <a:lstStyle/>
          <a:p>
            <a:pPr algn="ctr">
              <a:lnSpc>
                <a:spcPct val="150000"/>
              </a:lnSpc>
            </a:pPr>
            <a:r>
              <a:rPr lang="en-US" i="1" dirty="0">
                <a:latin typeface="Bahnschrift Light" panose="020B0502040204020203" pitchFamily="34" charset="0"/>
              </a:rPr>
              <a:t>       “I don’t know everything, I just know what I know”</a:t>
            </a:r>
          </a:p>
          <a:p>
            <a:pPr algn="ctr">
              <a:lnSpc>
                <a:spcPct val="150000"/>
              </a:lnSpc>
            </a:pPr>
            <a:r>
              <a:rPr lang="en-US" i="1" dirty="0">
                <a:latin typeface="Bahnschrift Light" panose="020B0502040204020203" pitchFamily="34" charset="0"/>
              </a:rPr>
              <a:t>- Tsubasa Hanekawa</a:t>
            </a:r>
            <a:endParaRPr lang="en-IN" i="1" dirty="0">
              <a:latin typeface="Bahnschrift Light" panose="020B0502040204020203" pitchFamily="34" charset="0"/>
            </a:endParaRPr>
          </a:p>
        </p:txBody>
      </p:sp>
    </p:spTree>
    <p:extLst>
      <p:ext uri="{BB962C8B-B14F-4D97-AF65-F5344CB8AC3E}">
        <p14:creationId xmlns:p14="http://schemas.microsoft.com/office/powerpoint/2010/main" val="84854966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E618-7274-47A2-B531-843A7BC300C0}"/>
              </a:ext>
            </a:extLst>
          </p:cNvPr>
          <p:cNvSpPr>
            <a:spLocks noGrp="1"/>
          </p:cNvSpPr>
          <p:nvPr>
            <p:ph type="title"/>
          </p:nvPr>
        </p:nvSpPr>
        <p:spPr/>
        <p:txBody>
          <a:bodyPr/>
          <a:lstStyle/>
          <a:p>
            <a:r>
              <a:rPr lang="en-US" dirty="0"/>
              <a:t>Susceptible Infective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D67E7-9583-4082-B9A9-2FDC4691FB0F}"/>
                  </a:ext>
                </a:extLst>
              </p:cNvPr>
              <p:cNvSpPr>
                <a:spLocks noGrp="1"/>
              </p:cNvSpPr>
              <p:nvPr>
                <p:ph idx="1"/>
              </p:nvPr>
            </p:nvSpPr>
            <p:spPr>
              <a:xfrm>
                <a:off x="677334" y="1493134"/>
                <a:ext cx="8596668" cy="4548229"/>
              </a:xfrm>
            </p:spPr>
            <p:txBody>
              <a:bodyPr>
                <a:normAutofit fontScale="92500" lnSpcReduction="10000"/>
              </a:bodyPr>
              <a:lstStyle/>
              <a:p>
                <a:pPr algn="l">
                  <a:lnSpc>
                    <a:spcPct val="150000"/>
                  </a:lnSpc>
                </a:pPr>
                <a:r>
                  <a:rPr lang="en-IN" dirty="0">
                    <a:solidFill>
                      <a:srgbClr val="000000"/>
                    </a:solidFill>
                    <a:latin typeface="+mj-lt"/>
                    <a:cs typeface="Times New Roman" panose="02020603050405020304" pitchFamily="18" charset="0"/>
                  </a:rPr>
                  <a:t>This is the most basic Epidemic Model.</a:t>
                </a:r>
                <a:endParaRPr lang="en-IN" sz="1800" b="0" i="0" u="none" strike="noStrike" baseline="0" dirty="0">
                  <a:solidFill>
                    <a:srgbClr val="000000"/>
                  </a:solidFill>
                  <a:latin typeface="+mj-lt"/>
                  <a:cs typeface="Times New Roman" panose="02020603050405020304" pitchFamily="18" charset="0"/>
                </a:endParaRPr>
              </a:p>
              <a:p>
                <a:pPr>
                  <a:lnSpc>
                    <a:spcPct val="150000"/>
                  </a:lnSpc>
                </a:pPr>
                <a:r>
                  <a:rPr lang="en-US" sz="1800" b="0" i="0" u="none" strike="noStrike" baseline="0" dirty="0">
                    <a:latin typeface="+mj-lt"/>
                    <a:cs typeface="Times New Roman" panose="02020603050405020304" pitchFamily="18" charset="0"/>
                  </a:rPr>
                  <a:t>Let a population consist of (n+1) persons of which n persons are susceptible and only one is infected.</a:t>
                </a:r>
              </a:p>
              <a:p>
                <a:pPr>
                  <a:lnSpc>
                    <a:spcPct val="150000"/>
                  </a:lnSpc>
                </a:pPr>
                <a:r>
                  <a:rPr lang="pt-BR" sz="1800" b="0" i="0" u="none" strike="noStrike" baseline="0" dirty="0">
                    <a:latin typeface="+mj-lt"/>
                    <a:cs typeface="Times New Roman" panose="02020603050405020304" pitchFamily="18" charset="0"/>
                  </a:rPr>
                  <a:t>S(t) + I(t) = n + 1, S(0) = n, I(0) = 1 </a:t>
                </a:r>
              </a:p>
              <a:p>
                <a:pPr>
                  <a:lnSpc>
                    <a:spcPct val="150000"/>
                  </a:lnSpc>
                </a:pP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𝑆𝐼</m:t>
                    </m:r>
                  </m:oMath>
                </a14:m>
                <a:endParaRPr lang="en-IN" dirty="0">
                  <a:latin typeface="+mj-lt"/>
                  <a:cs typeface="Times New Roman" panose="02020603050405020304" pitchFamily="18" charset="0"/>
                </a:endParaRPr>
              </a:p>
              <a:p>
                <a:pPr>
                  <a:lnSpc>
                    <a:spcPct val="150000"/>
                  </a:lnSpc>
                </a:pP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𝑑𝐼</m:t>
                        </m:r>
                      </m:num>
                      <m:den>
                        <m:r>
                          <a:rPr lang="en-IN" i="1">
                            <a:latin typeface="Cambria Math" panose="02040503050406030204" pitchFamily="18" charset="0"/>
                          </a:rPr>
                          <m:t>𝑑𝑡</m:t>
                        </m:r>
                      </m:den>
                    </m:f>
                    <m:r>
                      <a:rPr lang="en-IN">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𝑆𝐼</m:t>
                    </m:r>
                    <m:r>
                      <a:rPr lang="en-IN">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𝛼</m:t>
                        </m:r>
                        <m:r>
                          <a:rPr lang="en-IN">
                            <a:latin typeface="Cambria Math" panose="02040503050406030204" pitchFamily="18" charset="0"/>
                          </a:rPr>
                          <m:t>&gt;0</m:t>
                        </m:r>
                      </m:e>
                    </m:d>
                  </m:oMath>
                </a14:m>
                <a:endParaRPr lang="en-IN" dirty="0">
                  <a:latin typeface="+mj-lt"/>
                  <a:cs typeface="Times New Roman" panose="02020603050405020304" pitchFamily="18" charset="0"/>
                </a:endParaRPr>
              </a:p>
              <a:p>
                <a:pPr>
                  <a:lnSpc>
                    <a:spcPct val="150000"/>
                  </a:lnSpc>
                </a:pPr>
                <a14:m>
                  <m:oMath xmlns:m="http://schemas.openxmlformats.org/officeDocument/2006/math">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r>
                          <a:rPr lang="en-IN" i="1">
                            <a:latin typeface="Cambria Math" panose="02040503050406030204" pitchFamily="18" charset="0"/>
                          </a:rPr>
                          <m:t>𝑆</m:t>
                        </m:r>
                      </m:e>
                    </m:d>
                    <m:r>
                      <a:rPr lang="en-IN" i="1">
                        <a:latin typeface="Cambria Math" panose="02040503050406030204" pitchFamily="18" charset="0"/>
                      </a:rPr>
                      <m:t>  &amp;   </m:t>
                    </m:r>
                    <m:f>
                      <m:fPr>
                        <m:ctrlPr>
                          <a:rPr lang="en-IN" i="1">
                            <a:latin typeface="Cambria Math" panose="02040503050406030204" pitchFamily="18" charset="0"/>
                          </a:rPr>
                        </m:ctrlPr>
                      </m:fPr>
                      <m:num>
                        <m:r>
                          <a:rPr lang="en-IN" i="1">
                            <a:latin typeface="Cambria Math" panose="02040503050406030204" pitchFamily="18" charset="0"/>
                          </a:rPr>
                          <m:t>𝑑𝐼</m:t>
                        </m:r>
                      </m:num>
                      <m:den>
                        <m:r>
                          <a:rPr lang="en-IN" i="1">
                            <a:latin typeface="Cambria Math" panose="02040503050406030204" pitchFamily="18" charset="0"/>
                          </a:rPr>
                          <m:t>𝑑𝑡</m:t>
                        </m:r>
                      </m:den>
                    </m:f>
                    <m:r>
                      <a:rPr lang="en-IN">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r>
                      <a:rPr lang="en-IN" i="1">
                        <a:latin typeface="Cambria Math" panose="02040503050406030204" pitchFamily="18" charset="0"/>
                      </a:rPr>
                      <m:t>𝐼</m:t>
                    </m:r>
                    <m:r>
                      <a:rPr lang="en-IN" i="1">
                        <a:latin typeface="Cambria Math" panose="02040503050406030204" pitchFamily="18" charset="0"/>
                      </a:rPr>
                      <m:t>)</m:t>
                    </m:r>
                  </m:oMath>
                </a14:m>
                <a:endParaRPr lang="en-IN" dirty="0">
                  <a:latin typeface="+mj-lt"/>
                  <a:cs typeface="Times New Roman" panose="02020603050405020304" pitchFamily="18" charset="0"/>
                </a:endParaRPr>
              </a:p>
              <a:p>
                <a:pPr>
                  <a:lnSpc>
                    <a:spcPct val="150000"/>
                  </a:lnSpc>
                </a:pP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r>
                          <a:rPr lang="en-IN" i="1">
                            <a:latin typeface="Cambria Math" panose="02040503050406030204" pitchFamily="18" charset="0"/>
                          </a:rPr>
                          <m:t>𝑆</m:t>
                        </m:r>
                      </m:e>
                    </m:d>
                    <m:r>
                      <a:rPr lang="en-IN" i="1">
                        <a:latin typeface="Cambria Math" panose="02040503050406030204" pitchFamily="18" charset="0"/>
                      </a:rPr>
                      <m:t>  </m:t>
                    </m:r>
                  </m:oMath>
                </a14:m>
                <a:endParaRPr lang="en-IN" dirty="0">
                  <a:latin typeface="+mj-lt"/>
                  <a:cs typeface="Times New Roman" panose="02020603050405020304" pitchFamily="18" charset="0"/>
                </a:endParaRPr>
              </a:p>
              <a:p>
                <a:endParaRPr lang="en-IN"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27D67E7-9583-4082-B9A9-2FDC4691FB0F}"/>
                  </a:ext>
                </a:extLst>
              </p:cNvPr>
              <p:cNvSpPr>
                <a:spLocks noGrp="1" noRot="1" noChangeAspect="1" noMove="1" noResize="1" noEditPoints="1" noAdjustHandles="1" noChangeArrowheads="1" noChangeShapeType="1" noTextEdit="1"/>
              </p:cNvSpPr>
              <p:nvPr>
                <p:ph idx="1"/>
              </p:nvPr>
            </p:nvSpPr>
            <p:spPr>
              <a:xfrm>
                <a:off x="677334" y="1493134"/>
                <a:ext cx="8596668" cy="4548229"/>
              </a:xfrm>
              <a:blipFill>
                <a:blip r:embed="rId2"/>
                <a:stretch>
                  <a:fillRect l="-71"/>
                </a:stretch>
              </a:blipFill>
            </p:spPr>
            <p:txBody>
              <a:bodyPr/>
              <a:lstStyle/>
              <a:p>
                <a:r>
                  <a:rPr lang="en-IN">
                    <a:noFill/>
                  </a:rPr>
                  <a:t> </a:t>
                </a:r>
              </a:p>
            </p:txBody>
          </p:sp>
        </mc:Fallback>
      </mc:AlternateContent>
    </p:spTree>
    <p:extLst>
      <p:ext uri="{BB962C8B-B14F-4D97-AF65-F5344CB8AC3E}">
        <p14:creationId xmlns:p14="http://schemas.microsoft.com/office/powerpoint/2010/main" val="233015338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D9AD8C-75F5-4096-9282-745464C97DB2}"/>
                  </a:ext>
                </a:extLst>
              </p:cNvPr>
              <p:cNvSpPr>
                <a:spLocks noGrp="1"/>
              </p:cNvSpPr>
              <p:nvPr>
                <p:ph idx="1"/>
              </p:nvPr>
            </p:nvSpPr>
            <p:spPr>
              <a:xfrm>
                <a:off x="677334" y="522515"/>
                <a:ext cx="8596668" cy="5518848"/>
              </a:xfrm>
            </p:spPr>
            <p:txBody>
              <a:bodyPr/>
              <a:lstStyle/>
              <a:p>
                <a:pPr>
                  <a:lnSpc>
                    <a:spcPct val="150000"/>
                  </a:lnSpc>
                </a:pPr>
                <a14:m>
                  <m:oMath xmlns:m="http://schemas.openxmlformats.org/officeDocument/2006/math">
                    <m:r>
                      <a:rPr lang="en-IN" i="1">
                        <a:latin typeface="Cambria Math" panose="02040503050406030204" pitchFamily="18" charset="0"/>
                      </a:rPr>
                      <m:t>𝑆</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num>
                      <m:den>
                        <m:r>
                          <a:rPr lang="en-IN" i="1">
                            <a:latin typeface="Cambria Math" panose="02040503050406030204" pitchFamily="18" charset="0"/>
                          </a:rPr>
                          <m:t>𝑛</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𝑒</m:t>
                            </m:r>
                          </m:e>
                          <m:sup>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r>
                              <a:rPr lang="en-IN" i="1">
                                <a:latin typeface="Cambria Math" panose="02040503050406030204" pitchFamily="18" charset="0"/>
                              </a:rPr>
                              <m:t>𝛼</m:t>
                            </m:r>
                            <m:r>
                              <a:rPr lang="en-IN" i="1">
                                <a:latin typeface="Cambria Math" panose="02040503050406030204" pitchFamily="18" charset="0"/>
                              </a:rPr>
                              <m:t>𝑡</m:t>
                            </m:r>
                          </m:sup>
                        </m:sSup>
                      </m:den>
                    </m:f>
                    <m:r>
                      <a:rPr lang="en-IN" i="1">
                        <a:latin typeface="Cambria Math" panose="02040503050406030204" pitchFamily="18" charset="0"/>
                      </a:rPr>
                      <m:t>    &amp;   </m:t>
                    </m:r>
                    <m:r>
                      <a:rPr lang="en-IN" i="1">
                        <a:latin typeface="Cambria Math" panose="02040503050406030204" pitchFamily="18" charset="0"/>
                      </a:rPr>
                      <m:t>𝐼</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num>
                      <m:den>
                        <m:r>
                          <a:rPr lang="en-IN" i="1">
                            <a:latin typeface="Cambria Math" panose="02040503050406030204" pitchFamily="18" charset="0"/>
                          </a:rPr>
                          <m:t>1+</m:t>
                        </m:r>
                        <m:r>
                          <a:rPr lang="en-IN" i="1">
                            <a:latin typeface="Cambria Math" panose="02040503050406030204" pitchFamily="18" charset="0"/>
                          </a:rPr>
                          <m:t>𝑛</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r>
                              <a:rPr lang="en-IN" i="1">
                                <a:latin typeface="Cambria Math" panose="02040503050406030204" pitchFamily="18" charset="0"/>
                              </a:rPr>
                              <m:t>𝛼</m:t>
                            </m:r>
                            <m:r>
                              <a:rPr lang="en-IN" i="1">
                                <a:latin typeface="Cambria Math" panose="02040503050406030204" pitchFamily="18" charset="0"/>
                              </a:rPr>
                              <m:t>𝑡</m:t>
                            </m:r>
                          </m:sup>
                        </m:sSup>
                      </m:den>
                    </m:f>
                  </m:oMath>
                </a14:m>
                <a:endParaRPr lang="en-IN" dirty="0">
                  <a:latin typeface="+mj-lt"/>
                </a:endParaRPr>
              </a:p>
              <a:p>
                <a:pPr>
                  <a:lnSpc>
                    <a:spcPct val="150000"/>
                  </a:lnSpc>
                </a:pPr>
                <a:r>
                  <a:rPr lang="en-IN" dirty="0">
                    <a:latin typeface="+mj-lt"/>
                  </a:rPr>
                  <a:t>As </a:t>
                </a:r>
                <a14:m>
                  <m:oMath xmlns:m="http://schemas.openxmlformats.org/officeDocument/2006/math">
                    <m:r>
                      <a:rPr lang="en-IN" i="1">
                        <a:latin typeface="Cambria Math" panose="02040503050406030204" pitchFamily="18" charset="0"/>
                      </a:rPr>
                      <m:t>𝑡</m:t>
                    </m:r>
                    <m:r>
                      <a:rPr lang="en-IN" i="1">
                        <a:latin typeface="Cambria Math" panose="02040503050406030204" pitchFamily="18" charset="0"/>
                      </a:rPr>
                      <m:t> → ∞  ,  </m:t>
                    </m:r>
                    <m:r>
                      <a:rPr lang="en-IN" i="1">
                        <a:latin typeface="Cambria Math" panose="02040503050406030204" pitchFamily="18" charset="0"/>
                      </a:rPr>
                      <m:t>𝑆</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 0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𝐼</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oMath>
                </a14:m>
                <a:endParaRPr lang="en-IN" dirty="0">
                  <a:latin typeface="+mj-lt"/>
                </a:endParaRPr>
              </a:p>
              <a:p>
                <a:pPr>
                  <a:lnSpc>
                    <a:spcPct val="150000"/>
                  </a:lnSpc>
                </a:pPr>
                <a:r>
                  <a:rPr lang="en-IN" dirty="0">
                    <a:latin typeface="+mj-lt"/>
                    <a:ea typeface="Times New Roman" panose="02020603050405020304" pitchFamily="18" charset="0"/>
                  </a:rPr>
                  <a:t>W</a:t>
                </a:r>
                <a:r>
                  <a:rPr lang="en-IN" sz="1800" dirty="0">
                    <a:effectLst/>
                    <a:latin typeface="+mj-lt"/>
                    <a:ea typeface="Times New Roman" panose="02020603050405020304" pitchFamily="18" charset="0"/>
                  </a:rPr>
                  <a:t>e conclude that as time increases, all the susceptible persons will become infected.</a:t>
                </a:r>
                <a:endParaRPr lang="en-IN" dirty="0">
                  <a:latin typeface="+mj-lt"/>
                </a:endParaRPr>
              </a:p>
            </p:txBody>
          </p:sp>
        </mc:Choice>
        <mc:Fallback xmlns="">
          <p:sp>
            <p:nvSpPr>
              <p:cNvPr id="3" name="Content Placeholder 2">
                <a:extLst>
                  <a:ext uri="{FF2B5EF4-FFF2-40B4-BE49-F238E27FC236}">
                    <a16:creationId xmlns:a16="http://schemas.microsoft.com/office/drawing/2014/main" id="{09D9AD8C-75F5-4096-9282-745464C97DB2}"/>
                  </a:ext>
                </a:extLst>
              </p:cNvPr>
              <p:cNvSpPr>
                <a:spLocks noGrp="1" noRot="1" noChangeAspect="1" noMove="1" noResize="1" noEditPoints="1" noAdjustHandles="1" noChangeArrowheads="1" noChangeShapeType="1" noTextEdit="1"/>
              </p:cNvSpPr>
              <p:nvPr>
                <p:ph idx="1"/>
              </p:nvPr>
            </p:nvSpPr>
            <p:spPr>
              <a:xfrm>
                <a:off x="677334" y="522515"/>
                <a:ext cx="8596668" cy="5518848"/>
              </a:xfrm>
              <a:blipFill>
                <a:blip r:embed="rId2"/>
                <a:stretch>
                  <a:fillRect l="-142"/>
                </a:stretch>
              </a:blipFill>
            </p:spPr>
            <p:txBody>
              <a:bodyPr/>
              <a:lstStyle/>
              <a:p>
                <a:r>
                  <a:rPr lang="en-IN">
                    <a:noFill/>
                  </a:rPr>
                  <a:t> </a:t>
                </a:r>
              </a:p>
            </p:txBody>
          </p:sp>
        </mc:Fallback>
      </mc:AlternateContent>
    </p:spTree>
    <p:extLst>
      <p:ext uri="{BB962C8B-B14F-4D97-AF65-F5344CB8AC3E}">
        <p14:creationId xmlns:p14="http://schemas.microsoft.com/office/powerpoint/2010/main" val="243252599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714A-3F7C-4EF8-9E45-593378C004C9}"/>
              </a:ext>
            </a:extLst>
          </p:cNvPr>
          <p:cNvSpPr>
            <a:spLocks noGrp="1"/>
          </p:cNvSpPr>
          <p:nvPr>
            <p:ph type="title"/>
          </p:nvPr>
        </p:nvSpPr>
        <p:spPr/>
        <p:txBody>
          <a:bodyPr/>
          <a:lstStyle/>
          <a:p>
            <a:r>
              <a:rPr lang="en-US" dirty="0"/>
              <a:t>Susceptible Infective Susceptible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0E80F-D7FB-4DF1-BEF6-13E4B590CD3D}"/>
                  </a:ext>
                </a:extLst>
              </p:cNvPr>
              <p:cNvSpPr>
                <a:spLocks noGrp="1"/>
              </p:cNvSpPr>
              <p:nvPr>
                <p:ph idx="1"/>
              </p:nvPr>
            </p:nvSpPr>
            <p:spPr>
              <a:xfrm>
                <a:off x="677334" y="1747777"/>
                <a:ext cx="8596668" cy="4293585"/>
              </a:xfrm>
            </p:spPr>
            <p:txBody>
              <a:bodyPr>
                <a:normAutofit fontScale="85000" lnSpcReduction="10000"/>
              </a:bodyPr>
              <a:lstStyle/>
              <a:p>
                <a:pPr>
                  <a:spcAft>
                    <a:spcPts val="1200"/>
                  </a:spcAft>
                </a:pPr>
                <a14:m>
                  <m:oMath xmlns:m="http://schemas.openxmlformats.org/officeDocument/2006/math">
                    <m:r>
                      <m:rPr>
                        <m:nor/>
                      </m:rPr>
                      <a:rPr lang="en-IN" smtClean="0"/>
                      <m:t>	</m:t>
                    </m:r>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𝐼</m:t>
                    </m:r>
                    <m:r>
                      <a:rPr lang="en-IN" i="1">
                        <a:latin typeface="Cambria Math" panose="02040503050406030204" pitchFamily="18" charset="0"/>
                      </a:rPr>
                      <m:t>  &amp;   </m:t>
                    </m:r>
                    <m:f>
                      <m:fPr>
                        <m:ctrlPr>
                          <a:rPr lang="en-IN" i="1">
                            <a:latin typeface="Cambria Math" panose="02040503050406030204" pitchFamily="18" charset="0"/>
                          </a:rPr>
                        </m:ctrlPr>
                      </m:fPr>
                      <m:num>
                        <m:r>
                          <a:rPr lang="en-IN" i="1">
                            <a:latin typeface="Cambria Math" panose="02040503050406030204" pitchFamily="18" charset="0"/>
                          </a:rPr>
                          <m:t>𝑑𝐼</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𝑆𝐼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𝐼</m:t>
                    </m:r>
                  </m:oMath>
                </a14:m>
                <a:r>
                  <a:rPr lang="en-IN" dirty="0"/>
                  <a:t>   ; at </a:t>
                </a:r>
                <a14:m>
                  <m:oMath xmlns:m="http://schemas.openxmlformats.org/officeDocument/2006/math">
                    <m:r>
                      <a:rPr lang="en-IN" i="1">
                        <a:latin typeface="Cambria Math" panose="02040503050406030204" pitchFamily="18" charset="0"/>
                      </a:rPr>
                      <m:t>𝛼</m:t>
                    </m:r>
                  </m:oMath>
                </a14:m>
                <a:r>
                  <a:rPr lang="en-IN" dirty="0"/>
                  <a:t> rate susceptible population move to infected population and at </a:t>
                </a:r>
                <a14:m>
                  <m:oMath xmlns:m="http://schemas.openxmlformats.org/officeDocument/2006/math">
                    <m:r>
                      <a:rPr lang="en-IN" i="1">
                        <a:latin typeface="Cambria Math" panose="02040503050406030204" pitchFamily="18" charset="0"/>
                      </a:rPr>
                      <m:t>𝛽</m:t>
                    </m:r>
                  </m:oMath>
                </a14:m>
                <a:r>
                  <a:rPr lang="en-IN" dirty="0"/>
                  <a:t> rate infected population move to susceptible population</a:t>
                </a:r>
              </a:p>
              <a:p>
                <a:pPr>
                  <a:spcAft>
                    <a:spcPts val="1200"/>
                  </a:spcAft>
                </a:pPr>
                <a:r>
                  <a:rPr lang="en-IN" sz="1800" dirty="0">
                    <a:effectLst/>
                    <a:ea typeface="Times New Roman" panose="02020603050405020304" pitchFamily="18" charset="0"/>
                    <a:cs typeface="Times New Roman" panose="02020603050405020304" pitchFamily="18" charset="0"/>
                  </a:rPr>
                  <a:t>Since S(t) + I(t) = n + 1 we get,</a:t>
                </a:r>
              </a:p>
              <a:p>
                <a:pPr>
                  <a:spcAft>
                    <a:spcPts val="1200"/>
                  </a:spcAft>
                </a:pP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𝑑𝑆</m:t>
                        </m:r>
                      </m:num>
                      <m:den>
                        <m:r>
                          <a:rPr lang="en-IN" i="1">
                            <a:latin typeface="Cambria Math" panose="02040503050406030204" pitchFamily="18" charset="0"/>
                          </a:rPr>
                          <m:t>𝑑𝑡</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𝛼</m:t>
                        </m:r>
                        <m:r>
                          <a:rPr lang="en-IN" i="1">
                            <a:latin typeface="Cambria Math" panose="02040503050406030204" pitchFamily="18" charset="0"/>
                          </a:rPr>
                          <m:t>𝑆</m:t>
                        </m:r>
                      </m:e>
                      <m:sup>
                        <m:r>
                          <a:rPr lang="en-IN" i="1">
                            <a:latin typeface="Cambria Math" panose="02040503050406030204" pitchFamily="18" charset="0"/>
                          </a:rPr>
                          <m:t>2</m:t>
                        </m:r>
                      </m:sup>
                    </m:sSup>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𝛽</m:t>
                        </m:r>
                        <m:r>
                          <a:rPr lang="en-IN" i="1">
                            <a:latin typeface="Cambria Math" panose="02040503050406030204" pitchFamily="18" charset="0"/>
                          </a:rPr>
                          <m:t>+</m:t>
                        </m:r>
                        <m:r>
                          <a:rPr lang="en-IN" i="1">
                            <a:latin typeface="Cambria Math" panose="02040503050406030204" pitchFamily="18" charset="0"/>
                          </a:rPr>
                          <m:t>𝛼</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e>
                    </m:d>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oMath>
                </a14:m>
                <a:endParaRPr lang="en-IN" dirty="0"/>
              </a:p>
              <a:p>
                <a:pPr>
                  <a:spcAft>
                    <a:spcPts val="1200"/>
                  </a:spcAft>
                </a:pP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𝑑𝐼</m:t>
                        </m:r>
                      </m:num>
                      <m:den>
                        <m:r>
                          <a:rPr lang="en-IN" i="1">
                            <a:latin typeface="Cambria Math" panose="02040503050406030204" pitchFamily="18" charset="0"/>
                          </a:rPr>
                          <m:t>𝑑𝑡</m:t>
                        </m:r>
                      </m:den>
                    </m:f>
                    <m:r>
                      <a:rPr lang="en-IN" i="1">
                        <a:latin typeface="Cambria Math" panose="02040503050406030204" pitchFamily="18" charset="0"/>
                      </a:rPr>
                      <m:t>=</m:t>
                    </m:r>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𝛼</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𝐼</m:t>
                    </m:r>
                    <m:r>
                      <a:rPr lang="en-IN" i="1">
                        <a:latin typeface="Cambria Math" panose="02040503050406030204" pitchFamily="18" charset="0"/>
                      </a:rPr>
                      <m:t>}</m:t>
                    </m:r>
                  </m:oMath>
                </a14:m>
                <a:endParaRPr lang="en-IN" dirty="0"/>
              </a:p>
              <a:p>
                <a:pPr>
                  <a:spcAft>
                    <a:spcPts val="1200"/>
                  </a:spcAft>
                </a:pPr>
                <a:r>
                  <a:rPr lang="en-IN" dirty="0"/>
                  <a:t>Solving,</a:t>
                </a:r>
              </a:p>
              <a:p>
                <a:pPr>
                  <a:spcAft>
                    <a:spcPts val="1200"/>
                  </a:spcAft>
                </a:pPr>
                <a14:m>
                  <m:oMath xmlns:m="http://schemas.openxmlformats.org/officeDocument/2006/math">
                    <m:r>
                      <a:rPr lang="en-IN" i="1">
                        <a:latin typeface="Cambria Math" panose="02040503050406030204" pitchFamily="18" charset="0"/>
                      </a:rPr>
                      <m:t>𝐼</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𝛾</m:t>
                        </m:r>
                      </m:num>
                      <m:den>
                        <m:r>
                          <a:rPr lang="en-IN" i="1">
                            <a:latin typeface="Cambria Math" panose="02040503050406030204" pitchFamily="18" charset="0"/>
                          </a:rPr>
                          <m:t>𝛼</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𝛾</m:t>
                            </m:r>
                            <m:r>
                              <a:rPr lang="en-IN" i="1">
                                <a:latin typeface="Cambria Math" panose="02040503050406030204" pitchFamily="18" charset="0"/>
                              </a:rPr>
                              <m:t>−</m:t>
                            </m:r>
                            <m:r>
                              <a:rPr lang="en-IN" i="1">
                                <a:latin typeface="Cambria Math" panose="02040503050406030204" pitchFamily="18" charset="0"/>
                              </a:rPr>
                              <m:t>𝛼</m:t>
                            </m:r>
                          </m:e>
                        </m:d>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𝛾</m:t>
                            </m:r>
                            <m:r>
                              <a:rPr lang="en-IN" i="1">
                                <a:latin typeface="Cambria Math" panose="02040503050406030204" pitchFamily="18" charset="0"/>
                              </a:rPr>
                              <m:t>𝑡</m:t>
                            </m:r>
                          </m:sup>
                        </m:sSup>
                      </m:den>
                    </m:f>
                    <m:r>
                      <a:rPr lang="en-IN" i="1">
                        <a:latin typeface="Cambria Math" panose="02040503050406030204" pitchFamily="18" charset="0"/>
                      </a:rPr>
                      <m:t>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𝑆</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𝛽</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𝛾</m:t>
                            </m:r>
                            <m:r>
                              <a:rPr lang="en-IN" i="1">
                                <a:latin typeface="Cambria Math" panose="02040503050406030204" pitchFamily="18" charset="0"/>
                              </a:rPr>
                              <m:t>−</m:t>
                            </m:r>
                            <m:r>
                              <a:rPr lang="en-IN" i="1">
                                <a:latin typeface="Cambria Math" panose="02040503050406030204" pitchFamily="18" charset="0"/>
                              </a:rPr>
                              <m:t>𝛽</m:t>
                            </m:r>
                          </m:e>
                        </m:d>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𝛾</m:t>
                            </m:r>
                            <m:r>
                              <a:rPr lang="en-IN" i="1">
                                <a:latin typeface="Cambria Math" panose="02040503050406030204" pitchFamily="18" charset="0"/>
                              </a:rPr>
                              <m:t>𝑡</m:t>
                            </m:r>
                          </m:sup>
                        </m:sSup>
                      </m:num>
                      <m:den>
                        <m:r>
                          <a:rPr lang="en-IN" i="1">
                            <a:latin typeface="Cambria Math" panose="02040503050406030204" pitchFamily="18" charset="0"/>
                          </a:rPr>
                          <m:t>𝛼</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𝛾</m:t>
                            </m:r>
                            <m:r>
                              <a:rPr lang="en-IN" i="1">
                                <a:latin typeface="Cambria Math" panose="02040503050406030204" pitchFamily="18" charset="0"/>
                              </a:rPr>
                              <m:t>−</m:t>
                            </m:r>
                            <m:r>
                              <a:rPr lang="en-IN" i="1">
                                <a:latin typeface="Cambria Math" panose="02040503050406030204" pitchFamily="18" charset="0"/>
                              </a:rPr>
                              <m:t>𝛼</m:t>
                            </m:r>
                          </m:e>
                        </m:d>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𝛾</m:t>
                            </m:r>
                            <m:r>
                              <a:rPr lang="en-IN" i="1">
                                <a:latin typeface="Cambria Math" panose="02040503050406030204" pitchFamily="18" charset="0"/>
                              </a:rPr>
                              <m:t>𝑡</m:t>
                            </m:r>
                          </m:sup>
                        </m:sSup>
                      </m:den>
                    </m:f>
                  </m:oMath>
                </a14:m>
                <a:endParaRPr lang="en-IN" dirty="0"/>
              </a:p>
              <a:p>
                <a:pPr>
                  <a:spcAft>
                    <a:spcPts val="1200"/>
                  </a:spcAft>
                </a:pPr>
                <a:r>
                  <a:rPr lang="en-IN" dirty="0">
                    <a:ea typeface="Times New Roman" panose="02020603050405020304" pitchFamily="18" charset="0"/>
                    <a:cs typeface="Times New Roman" panose="02020603050405020304" pitchFamily="18" charset="0"/>
                  </a:rPr>
                  <a:t>As, </a:t>
                </a:r>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 → ∞ ;    </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𝑝𝑟𝑜𝑣𝑖𝑑𝑒𝑑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&gt;0    </m:t>
                    </m:r>
                  </m:oMath>
                </a14:m>
                <a:endParaRPr lang="en-IN" sz="18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A50E80F-D7FB-4DF1-BEF6-13E4B590CD3D}"/>
                  </a:ext>
                </a:extLst>
              </p:cNvPr>
              <p:cNvSpPr>
                <a:spLocks noGrp="1" noRot="1" noChangeAspect="1" noMove="1" noResize="1" noEditPoints="1" noAdjustHandles="1" noChangeArrowheads="1" noChangeShapeType="1" noTextEdit="1"/>
              </p:cNvSpPr>
              <p:nvPr>
                <p:ph idx="1"/>
              </p:nvPr>
            </p:nvSpPr>
            <p:spPr>
              <a:xfrm>
                <a:off x="677334" y="1747777"/>
                <a:ext cx="8596668" cy="429358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0090213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4A76EB-7FC8-477A-BC1C-17CE40C9C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062" y="1488281"/>
            <a:ext cx="6515269" cy="3881437"/>
          </a:xfrm>
          <a:prstGeom prst="rect">
            <a:avLst/>
          </a:prstGeom>
        </p:spPr>
      </p:pic>
    </p:spTree>
    <p:extLst>
      <p:ext uri="{BB962C8B-B14F-4D97-AF65-F5344CB8AC3E}">
        <p14:creationId xmlns:p14="http://schemas.microsoft.com/office/powerpoint/2010/main" val="191691316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4A5F-9828-477D-BC77-B45AAB5F7F85}"/>
              </a:ext>
            </a:extLst>
          </p:cNvPr>
          <p:cNvSpPr>
            <a:spLocks noGrp="1"/>
          </p:cNvSpPr>
          <p:nvPr>
            <p:ph type="title"/>
          </p:nvPr>
        </p:nvSpPr>
        <p:spPr/>
        <p:txBody>
          <a:bodyPr/>
          <a:lstStyle/>
          <a:p>
            <a:r>
              <a:rPr lang="en-US" dirty="0"/>
              <a:t>SIR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0DEDA-8BF8-4968-B76F-32531DF8BA9D}"/>
                  </a:ext>
                </a:extLst>
              </p:cNvPr>
              <p:cNvSpPr>
                <a:spLocks noGrp="1"/>
              </p:cNvSpPr>
              <p:nvPr>
                <p:ph idx="1"/>
              </p:nvPr>
            </p:nvSpPr>
            <p:spPr>
              <a:xfrm>
                <a:off x="677334" y="1527858"/>
                <a:ext cx="8596668" cy="4513505"/>
              </a:xfrm>
            </p:spPr>
            <p:txBody>
              <a:bodyPr>
                <a:normAutofit fontScale="92500" lnSpcReduction="10000"/>
              </a:bodyPr>
              <a:lstStyle/>
              <a:p>
                <a:pPr>
                  <a:lnSpc>
                    <a:spcPct val="150000"/>
                  </a:lnSpc>
                </a:pPr>
                <a:r>
                  <a:rPr lang="en-IN" sz="1800" dirty="0">
                    <a:effectLst/>
                    <a:ea typeface="Times New Roman" panose="02020603050405020304" pitchFamily="18" charset="0"/>
                    <a:cs typeface="Times New Roman" panose="02020603050405020304" pitchFamily="18" charset="0"/>
                  </a:rPr>
                  <a:t>This is one of the most important Epidemic Model. In 1927, Kermack, McKendrick created a model in which they considered a fixed population with only three compartments: Susceptible, </a:t>
                </a:r>
                <a:r>
                  <a:rPr lang="en-IN" sz="1800" i="1" dirty="0">
                    <a:effectLst/>
                    <a:ea typeface="Times New Roman" panose="02020603050405020304" pitchFamily="18" charset="0"/>
                    <a:cs typeface="Times New Roman" panose="02020603050405020304" pitchFamily="18" charset="0"/>
                  </a:rPr>
                  <a:t>S(t)</a:t>
                </a:r>
                <a:r>
                  <a:rPr lang="en-IN" sz="1800" dirty="0">
                    <a:effectLst/>
                    <a:ea typeface="Times New Roman" panose="02020603050405020304" pitchFamily="18" charset="0"/>
                    <a:cs typeface="Times New Roman" panose="02020603050405020304" pitchFamily="18" charset="0"/>
                  </a:rPr>
                  <a:t>, Infected, </a:t>
                </a:r>
                <a:r>
                  <a:rPr lang="en-IN" sz="1800" i="1" dirty="0">
                    <a:effectLst/>
                    <a:ea typeface="Times New Roman" panose="02020603050405020304" pitchFamily="18" charset="0"/>
                    <a:cs typeface="Times New Roman" panose="02020603050405020304" pitchFamily="18" charset="0"/>
                  </a:rPr>
                  <a:t>I(t) </a:t>
                </a:r>
                <a:r>
                  <a:rPr lang="en-IN" sz="1800" dirty="0">
                    <a:effectLst/>
                    <a:ea typeface="Times New Roman" panose="02020603050405020304" pitchFamily="18" charset="0"/>
                    <a:cs typeface="Times New Roman" panose="02020603050405020304" pitchFamily="18" charset="0"/>
                  </a:rPr>
                  <a:t>and Recovered, </a:t>
                </a:r>
                <a:r>
                  <a:rPr lang="en-IN" sz="1800" i="1" dirty="0">
                    <a:effectLst/>
                    <a:ea typeface="Times New Roman" panose="02020603050405020304" pitchFamily="18" charset="0"/>
                    <a:cs typeface="Times New Roman" panose="02020603050405020304" pitchFamily="18" charset="0"/>
                  </a:rPr>
                  <a:t>R(t)</a:t>
                </a:r>
                <a:r>
                  <a:rPr lang="en-IN" sz="1800" dirty="0">
                    <a:effectLst/>
                    <a:ea typeface="Times New Roman" panose="02020603050405020304" pitchFamily="18" charset="0"/>
                    <a:cs typeface="Times New Roman" panose="02020603050405020304" pitchFamily="18" charset="0"/>
                  </a:rPr>
                  <a:t>.</a:t>
                </a:r>
              </a:p>
              <a:p>
                <a:pPr>
                  <a:lnSpc>
                    <a:spcPct val="150000"/>
                  </a:lnSpc>
                </a:pPr>
                <a:r>
                  <a:rPr lang="en-IN" sz="1800" dirty="0">
                    <a:effectLst/>
                    <a:ea typeface="Times New Roman" panose="02020603050405020304" pitchFamily="18" charset="0"/>
                    <a:cs typeface="Times New Roman" panose="02020603050405020304" pitchFamily="18" charset="0"/>
                  </a:rPr>
                  <a:t>Let </a:t>
                </a:r>
                <a:r>
                  <a:rPr lang="en-IN" sz="1800" i="1" dirty="0">
                    <a:effectLst/>
                    <a:ea typeface="Times New Roman" panose="02020603050405020304" pitchFamily="18" charset="0"/>
                    <a:cs typeface="Times New Roman" panose="02020603050405020304" pitchFamily="18" charset="0"/>
                    <a:sym typeface="Symbol" panose="05050102010706020507" pitchFamily="18" charset="2"/>
                  </a:rPr>
                  <a:t></a:t>
                </a:r>
                <a:r>
                  <a:rPr lang="en-IN" sz="1800" dirty="0">
                    <a:effectLst/>
                    <a:ea typeface="Times New Roman" panose="02020603050405020304" pitchFamily="18" charset="0"/>
                    <a:cs typeface="Times New Roman" panose="02020603050405020304" pitchFamily="18" charset="0"/>
                  </a:rPr>
                  <a:t> and </a:t>
                </a:r>
                <a:r>
                  <a:rPr lang="en-IN" sz="1800" i="1" dirty="0">
                    <a:effectLst/>
                    <a:ea typeface="Times New Roman" panose="02020603050405020304" pitchFamily="18" charset="0"/>
                    <a:cs typeface="Times New Roman" panose="02020603050405020304" pitchFamily="18" charset="0"/>
                    <a:sym typeface="Symbol" panose="05050102010706020507" pitchFamily="18" charset="2"/>
                  </a:rPr>
                  <a:t></a:t>
                </a:r>
                <a:r>
                  <a:rPr lang="en-IN" sz="1800" dirty="0">
                    <a:effectLst/>
                    <a:ea typeface="Times New Roman" panose="02020603050405020304" pitchFamily="18" charset="0"/>
                    <a:cs typeface="Times New Roman" panose="02020603050405020304" pitchFamily="18" charset="0"/>
                  </a:rPr>
                  <a:t> are transmission rate and recovery rate respectively i.e., rate of increase of infected person proportional to encounter of a susceptible, an infected person and recovery rate is a portion of infected person.</a:t>
                </a:r>
              </a:p>
              <a:p>
                <a:pPr marL="0" marR="0">
                  <a:lnSpc>
                    <a:spcPct val="150000"/>
                  </a:lnSpc>
                  <a:spcBef>
                    <a:spcPts val="0"/>
                  </a:spcBef>
                  <a:spcAft>
                    <a:spcPts val="800"/>
                  </a:spcAft>
                </a:pPr>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𝑑𝑆</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effectLst/>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𝑑𝐼</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𝑖𝑖</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&amp;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𝑑𝑅</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𝑖𝑖𝑖</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ea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With, S(0) = S</a:t>
                </a:r>
                <a:r>
                  <a:rPr lang="en-IN" sz="1800" baseline="-25000" dirty="0">
                    <a:effectLst/>
                    <a:ea typeface="Times New Roman" panose="02020603050405020304" pitchFamily="18" charset="0"/>
                    <a:cs typeface="Times New Roman" panose="02020603050405020304" pitchFamily="18" charset="0"/>
                  </a:rPr>
                  <a:t>0</a:t>
                </a:r>
                <a:r>
                  <a:rPr lang="en-IN" sz="1800" dirty="0">
                    <a:effectLst/>
                    <a:ea typeface="Times New Roman" panose="02020603050405020304" pitchFamily="18" charset="0"/>
                    <a:cs typeface="Times New Roman" panose="02020603050405020304" pitchFamily="18" charset="0"/>
                  </a:rPr>
                  <a:t>, I(0) = I</a:t>
                </a:r>
                <a:r>
                  <a:rPr lang="en-IN" sz="1800" baseline="-25000" dirty="0">
                    <a:effectLst/>
                    <a:ea typeface="Times New Roman" panose="02020603050405020304" pitchFamily="18" charset="0"/>
                    <a:cs typeface="Times New Roman" panose="02020603050405020304" pitchFamily="18" charset="0"/>
                  </a:rPr>
                  <a:t>0</a:t>
                </a:r>
                <a:r>
                  <a:rPr lang="en-IN" sz="1800" dirty="0">
                    <a:effectLst/>
                    <a:ea typeface="Times New Roman" panose="02020603050405020304" pitchFamily="18" charset="0"/>
                    <a:cs typeface="Times New Roman" panose="02020603050405020304" pitchFamily="18" charset="0"/>
                  </a:rPr>
                  <a:t> , R(0) = R</a:t>
                </a:r>
                <a:r>
                  <a:rPr lang="en-IN" sz="1800" baseline="-25000" dirty="0">
                    <a:effectLst/>
                    <a:ea typeface="Times New Roman" panose="02020603050405020304" pitchFamily="18" charset="0"/>
                    <a:cs typeface="Times New Roman" panose="02020603050405020304" pitchFamily="18" charset="0"/>
                  </a:rPr>
                  <a:t>0</a:t>
                </a:r>
                <a:r>
                  <a:rPr lang="en-IN" sz="1800" dirty="0">
                    <a:effectLst/>
                    <a:ea typeface="Times New Roman" panose="02020603050405020304" pitchFamily="18" charset="0"/>
                    <a:cs typeface="Times New Roman" panose="02020603050405020304" pitchFamily="18" charset="0"/>
                  </a:rPr>
                  <a:t> and </a:t>
                </a:r>
                <a:r>
                  <a:rPr lang="en-IN" sz="1800" i="1" dirty="0">
                    <a:effectLst/>
                    <a:ea typeface="Times New Roman" panose="02020603050405020304" pitchFamily="18" charset="0"/>
                    <a:cs typeface="Times New Roman" panose="02020603050405020304" pitchFamily="18" charset="0"/>
                  </a:rPr>
                  <a:t>S(t) + I(t) + R(t) = N. </a:t>
                </a:r>
                <a:endParaRPr lang="en-IN" dirty="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𝑑𝑆</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𝑑𝐼</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𝑑𝑅</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IN" sz="1800" baseline="-25000" dirty="0">
                    <a:effectLst/>
                    <a:ea typeface="Times New Roman" panose="02020603050405020304" pitchFamily="18" charset="0"/>
                    <a:cs typeface="Times New Roman" panose="02020603050405020304" pitchFamily="18" charset="0"/>
                  </a:rPr>
                  <a:t>  </a:t>
                </a:r>
                <a:endParaRPr lang="en-IN" sz="1800" dirty="0">
                  <a:effectLst/>
                  <a:ea typeface="Times New Roman" panose="02020603050405020304" pitchFamily="18" charset="0"/>
                  <a:cs typeface="Times New Roman" panose="02020603050405020304" pitchFamily="18" charset="0"/>
                </a:endParaRPr>
              </a:p>
              <a:p>
                <a:pPr>
                  <a:lnSpc>
                    <a:spcPct val="150000"/>
                  </a:lnSpc>
                </a:pPr>
                <a:endParaRPr lang="en-IN"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BF0DEDA-8BF8-4968-B76F-32531DF8BA9D}"/>
                  </a:ext>
                </a:extLst>
              </p:cNvPr>
              <p:cNvSpPr>
                <a:spLocks noGrp="1" noRot="1" noChangeAspect="1" noMove="1" noResize="1" noEditPoints="1" noAdjustHandles="1" noChangeArrowheads="1" noChangeShapeType="1" noTextEdit="1"/>
              </p:cNvSpPr>
              <p:nvPr>
                <p:ph idx="1"/>
              </p:nvPr>
            </p:nvSpPr>
            <p:spPr>
              <a:xfrm>
                <a:off x="677334" y="1527858"/>
                <a:ext cx="8596668" cy="4513505"/>
              </a:xfrm>
              <a:blipFill>
                <a:blip r:embed="rId2"/>
                <a:stretch>
                  <a:fillRect l="-71" r="-1064"/>
                </a:stretch>
              </a:blipFill>
            </p:spPr>
            <p:txBody>
              <a:bodyPr/>
              <a:lstStyle/>
              <a:p>
                <a:r>
                  <a:rPr lang="en-IN">
                    <a:noFill/>
                  </a:rPr>
                  <a:t> </a:t>
                </a:r>
              </a:p>
            </p:txBody>
          </p:sp>
        </mc:Fallback>
      </mc:AlternateContent>
    </p:spTree>
    <p:extLst>
      <p:ext uri="{BB962C8B-B14F-4D97-AF65-F5344CB8AC3E}">
        <p14:creationId xmlns:p14="http://schemas.microsoft.com/office/powerpoint/2010/main" val="259671875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AF72D2-4347-424C-90CF-8F89BAB7E1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1520" y="1717422"/>
            <a:ext cx="6086356" cy="3423155"/>
          </a:xfrm>
          <a:prstGeom prst="rect">
            <a:avLst/>
          </a:prstGeom>
        </p:spPr>
      </p:pic>
    </p:spTree>
    <p:extLst>
      <p:ext uri="{BB962C8B-B14F-4D97-AF65-F5344CB8AC3E}">
        <p14:creationId xmlns:p14="http://schemas.microsoft.com/office/powerpoint/2010/main" val="27293348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A626C7-F316-42AC-897D-D94D5BE68E31}"/>
                  </a:ext>
                </a:extLst>
              </p:cNvPr>
              <p:cNvSpPr>
                <a:spLocks noGrp="1"/>
              </p:cNvSpPr>
              <p:nvPr>
                <p:ph idx="1"/>
              </p:nvPr>
            </p:nvSpPr>
            <p:spPr>
              <a:xfrm>
                <a:off x="677334" y="358815"/>
                <a:ext cx="8596668" cy="6261904"/>
              </a:xfrm>
            </p:spPr>
            <p:txBody>
              <a:bodyPr>
                <a:noAutofit/>
              </a:bodyPr>
              <a:lstStyle/>
              <a:p>
                <a:pPr>
                  <a:spcAft>
                    <a:spcPts val="1200"/>
                  </a:spcAft>
                </a:pPr>
                <a:r>
                  <a:rPr lang="en-IN" i="1" dirty="0">
                    <a:effectLst/>
                    <a:ea typeface="Times New Roman" panose="02020603050405020304" pitchFamily="18" charset="0"/>
                    <a:cs typeface="Times New Roman" panose="02020603050405020304" pitchFamily="18" charset="0"/>
                  </a:rPr>
                  <a:t>Solutions:</a:t>
                </a:r>
              </a:p>
              <a:p>
                <a:pPr>
                  <a:spcAft>
                    <a:spcPts val="1200"/>
                  </a:spcAft>
                </a:pPr>
                <a14:m>
                  <m:oMath xmlns:m="http://schemas.openxmlformats.org/officeDocument/2006/math">
                    <m:r>
                      <a:rPr lang="en-IN" i="1">
                        <a:latin typeface="Cambria Math" panose="02040503050406030204" pitchFamily="18" charset="0"/>
                      </a:rPr>
                      <m:t>𝐼</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0</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0</m:t>
                        </m:r>
                      </m:sub>
                    </m:sSub>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𝜌</m:t>
                    </m:r>
                    <m:r>
                      <a:rPr lang="en-IN" i="1">
                        <a:latin typeface="Cambria Math" panose="02040503050406030204" pitchFamily="18" charset="0"/>
                      </a:rPr>
                      <m:t>𝑙𝑜𝑔</m:t>
                    </m:r>
                    <m:f>
                      <m:fPr>
                        <m:ctrlPr>
                          <a:rPr lang="en-IN" i="1">
                            <a:latin typeface="Cambria Math" panose="02040503050406030204" pitchFamily="18" charset="0"/>
                          </a:rPr>
                        </m:ctrlPr>
                      </m:fPr>
                      <m:num>
                        <m:r>
                          <a:rPr lang="en-IN" i="1">
                            <a:latin typeface="Cambria Math" panose="02040503050406030204" pitchFamily="18" charset="0"/>
                          </a:rPr>
                          <m:t>𝑆</m:t>
                        </m:r>
                        <m:r>
                          <a:rPr lang="en-IN" i="1">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num>
                      <m:den>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0</m:t>
                            </m:r>
                          </m:sub>
                        </m:sSub>
                      </m:den>
                    </m:f>
                  </m:oMath>
                </a14:m>
                <a:endParaRPr lang="en-IN" dirty="0">
                  <a:effectLst/>
                  <a:ea typeface="Times New Roman" panose="02020603050405020304" pitchFamily="18" charset="0"/>
                  <a:cs typeface="Times New Roman" panose="02020603050405020304" pitchFamily="18" charset="0"/>
                </a:endParaRPr>
              </a:p>
              <a:p>
                <a:pPr>
                  <a:spcAft>
                    <a:spcPts val="1200"/>
                  </a:spcAft>
                </a:pPr>
                <a14:m>
                  <m:oMath xmlns:m="http://schemas.openxmlformats.org/officeDocument/2006/math">
                    <m:sSub>
                      <m:sSubPr>
                        <m:ctrlPr>
                          <a:rPr lang="en-IN" i="1" smtClean="0">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𝑙𝑜𝑔</m:t>
                    </m:r>
                    <m:f>
                      <m:fPr>
                        <m:ctrlPr>
                          <a:rPr lang="en-IN" i="1">
                            <a:effectLst/>
                            <a:latin typeface="Cambria Math" panose="02040503050406030204" pitchFamily="18" charset="0"/>
                          </a:rPr>
                        </m:ctrlPr>
                      </m:fPr>
                      <m:num>
                        <m:sSub>
                          <m:sSubPr>
                            <m:ctrlPr>
                              <a:rPr lang="en-IN" i="1">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sSub>
                          <m:sSubPr>
                            <m:ctrlPr>
                              <a:rPr lang="en-IN" i="1">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en-IN" dirty="0">
                    <a:effectLst/>
                    <a:ea typeface="Times New Roman" panose="02020603050405020304" pitchFamily="18" charset="0"/>
                    <a:cs typeface="Times New Roman" panose="02020603050405020304" pitchFamily="18" charset="0"/>
                  </a:rPr>
                  <a:t> </a:t>
                </a:r>
              </a:p>
              <a:p>
                <a:pPr>
                  <a:spcAft>
                    <a:spcPts val="1200"/>
                  </a:spcAft>
                </a:pPr>
                <a14:m>
                  <m:oMath xmlns:m="http://schemas.openxmlformats.org/officeDocument/2006/math">
                    <m:r>
                      <a:rPr lang="en-IN" i="1" smtClean="0">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sSup>
                      <m:sSupPr>
                        <m:ctrlPr>
                          <a:rPr lang="en-IN" i="1">
                            <a:effectLst/>
                            <a:latin typeface="Cambria Math" panose="02040503050406030204" pitchFamily="18" charset="0"/>
                          </a:rPr>
                        </m:ctrlPr>
                      </m:sSup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IN" i="1">
                                <a:effectLst/>
                                <a:latin typeface="Cambria Math" panose="02040503050406030204" pitchFamily="18" charset="0"/>
                                <a:ea typeface="Times New Roman" panose="02020603050405020304" pitchFamily="18" charset="0"/>
                                <a:cs typeface="Times New Roman" panose="02020603050405020304" pitchFamily="18" charset="0"/>
                              </a:rPr>
                              <m:t>𝑅</m:t>
                            </m:r>
                          </m:num>
                          <m:den>
                            <m:r>
                              <a:rPr lang="en-IN" i="1">
                                <a:effectLst/>
                                <a:latin typeface="Cambria Math" panose="02040503050406030204" pitchFamily="18" charset="0"/>
                                <a:ea typeface="Times New Roman" panose="02020603050405020304" pitchFamily="18" charset="0"/>
                                <a:cs typeface="Times New Roman" panose="02020603050405020304" pitchFamily="18" charset="0"/>
                              </a:rPr>
                              <m:t>𝜌</m:t>
                            </m:r>
                          </m:den>
                        </m:f>
                      </m:sup>
                    </m:sSup>
                  </m:oMath>
                </a14:m>
                <a:endParaRPr lang="en-IN" dirty="0">
                  <a:effectLst/>
                  <a:ea typeface="Times New Roman" panose="02020603050405020304" pitchFamily="18" charset="0"/>
                  <a:cs typeface="Times New Roman" panose="02020603050405020304" pitchFamily="18" charset="0"/>
                </a:endParaRPr>
              </a:p>
              <a:p>
                <a:pPr marL="0" indent="0">
                  <a:spcAft>
                    <a:spcPts val="1200"/>
                  </a:spcAft>
                  <a:buNone/>
                </a:pPr>
                <a:endParaRPr lang="en-IN" b="1" dirty="0"/>
              </a:p>
              <a:p>
                <a:pPr marL="0" indent="0">
                  <a:spcAft>
                    <a:spcPts val="1200"/>
                  </a:spcAft>
                  <a:buNone/>
                </a:pPr>
                <a:r>
                  <a:rPr lang="en-IN" b="1" dirty="0"/>
                  <a:t>Basic Reproduction Rate(R</a:t>
                </a:r>
                <a:r>
                  <a:rPr lang="en-IN" b="1" baseline="-25000" dirty="0"/>
                  <a:t>0</a:t>
                </a:r>
                <a:r>
                  <a:rPr lang="en-IN" b="1" dirty="0"/>
                  <a:t>):</a:t>
                </a:r>
              </a:p>
              <a:p>
                <a:pPr>
                  <a:spcAft>
                    <a:spcPts val="1200"/>
                  </a:spcAft>
                </a:pPr>
                <a:r>
                  <a:rPr lang="en-IN" dirty="0">
                    <a:effectLst/>
                    <a:ea typeface="Times New Roman" panose="02020603050405020304" pitchFamily="18" charset="0"/>
                    <a:cs typeface="Times New Roman" panose="02020603050405020304" pitchFamily="18" charset="0"/>
                  </a:rPr>
                  <a:t>This is average number of cases caused by a single infected person in a completely susceptible population. Epidemic will not get started unless the initial number of susceptible exceeds certain threshold for which R</a:t>
                </a:r>
                <a:r>
                  <a:rPr lang="en-IN" baseline="-25000" dirty="0">
                    <a:effectLst/>
                    <a:ea typeface="Times New Roman" panose="02020603050405020304" pitchFamily="18" charset="0"/>
                    <a:cs typeface="Times New Roman" panose="02020603050405020304" pitchFamily="18" charset="0"/>
                  </a:rPr>
                  <a:t>0</a:t>
                </a:r>
                <a:r>
                  <a:rPr lang="en-IN" dirty="0">
                    <a:effectLst/>
                    <a:ea typeface="Times New Roman" panose="02020603050405020304" pitchFamily="18" charset="0"/>
                    <a:cs typeface="Times New Roman" panose="02020603050405020304" pitchFamily="18" charset="0"/>
                  </a:rPr>
                  <a:t> &gt; 1. If R</a:t>
                </a:r>
                <a:r>
                  <a:rPr lang="en-IN" baseline="-25000" dirty="0">
                    <a:effectLst/>
                    <a:ea typeface="Times New Roman" panose="02020603050405020304" pitchFamily="18" charset="0"/>
                    <a:cs typeface="Times New Roman" panose="02020603050405020304" pitchFamily="18" charset="0"/>
                  </a:rPr>
                  <a:t>0</a:t>
                </a:r>
                <a:r>
                  <a:rPr lang="en-IN" dirty="0">
                    <a:effectLst/>
                    <a:ea typeface="Times New Roman" panose="02020603050405020304" pitchFamily="18" charset="0"/>
                    <a:cs typeface="Times New Roman" panose="02020603050405020304" pitchFamily="18" charset="0"/>
                  </a:rPr>
                  <a:t> </a:t>
                </a:r>
                <a:r>
                  <a:rPr lang="en-IN" dirty="0">
                    <a:effectLst/>
                    <a:ea typeface="Times New Roman" panose="02020603050405020304" pitchFamily="18" charset="0"/>
                    <a:cs typeface="Times New Roman" panose="02020603050405020304" pitchFamily="18" charset="0"/>
                    <a:sym typeface="Symbol" panose="05050102010706020507" pitchFamily="18" charset="2"/>
                  </a:rPr>
                  <a:t></a:t>
                </a:r>
                <a:r>
                  <a:rPr lang="en-IN" dirty="0">
                    <a:effectLst/>
                    <a:ea typeface="Times New Roman" panose="02020603050405020304" pitchFamily="18" charset="0"/>
                    <a:cs typeface="Times New Roman" panose="02020603050405020304" pitchFamily="18" charset="0"/>
                  </a:rPr>
                  <a:t> 1 then infection will spread in a susceptible population, on the other hand if R</a:t>
                </a:r>
                <a:r>
                  <a:rPr lang="en-IN" baseline="-25000" dirty="0">
                    <a:effectLst/>
                    <a:ea typeface="Times New Roman" panose="02020603050405020304" pitchFamily="18" charset="0"/>
                    <a:cs typeface="Times New Roman" panose="02020603050405020304" pitchFamily="18" charset="0"/>
                  </a:rPr>
                  <a:t>0</a:t>
                </a:r>
                <a:r>
                  <a:rPr lang="en-IN" dirty="0">
                    <a:effectLst/>
                    <a:ea typeface="Times New Roman" panose="02020603050405020304" pitchFamily="18" charset="0"/>
                    <a:cs typeface="Times New Roman" panose="02020603050405020304" pitchFamily="18" charset="0"/>
                  </a:rPr>
                  <a:t> &lt; 1 the infection will die out in a susceptible population.</a:t>
                </a:r>
              </a:p>
              <a:p>
                <a:pPr>
                  <a:spcAft>
                    <a:spcPts val="1200"/>
                  </a:spcAft>
                </a:pPr>
                <a14:m>
                  <m:oMath xmlns:m="http://schemas.openxmlformats.org/officeDocument/2006/math">
                    <m:sSub>
                      <m:sSubPr>
                        <m:ctrlPr>
                          <a:rPr lang="en-IN" i="1" smtClean="0">
                            <a:effectLst/>
                            <a:latin typeface="Cambria Math" panose="020405030504060302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IN" i="1">
                            <a:effectLst/>
                            <a:latin typeface="Cambria Math" panose="02040503050406030204" pitchFamily="18" charset="0"/>
                            <a:ea typeface="Times New Roman" panose="02020603050405020304" pitchFamily="18" charset="0"/>
                            <a:cs typeface="Times New Roman" panose="02020603050405020304" pitchFamily="18" charset="0"/>
                          </a:rPr>
                          <m:t>𝛽</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𝑁</m:t>
                        </m:r>
                      </m:num>
                      <m:den>
                        <m:r>
                          <a:rPr lang="en-IN" i="1">
                            <a:effectLst/>
                            <a:latin typeface="Cambria Math" panose="02040503050406030204" pitchFamily="18" charset="0"/>
                            <a:ea typeface="Times New Roman" panose="02020603050405020304" pitchFamily="18" charset="0"/>
                            <a:cs typeface="Times New Roman" panose="02020603050405020304" pitchFamily="18" charset="0"/>
                          </a:rPr>
                          <m:t>𝛾</m:t>
                        </m:r>
                      </m:den>
                    </m:f>
                  </m:oMath>
                </a14:m>
                <a:endParaRPr lang="en-IN" b="1" dirty="0"/>
              </a:p>
            </p:txBody>
          </p:sp>
        </mc:Choice>
        <mc:Fallback xmlns="">
          <p:sp>
            <p:nvSpPr>
              <p:cNvPr id="3" name="Content Placeholder 2">
                <a:extLst>
                  <a:ext uri="{FF2B5EF4-FFF2-40B4-BE49-F238E27FC236}">
                    <a16:creationId xmlns:a16="http://schemas.microsoft.com/office/drawing/2014/main" id="{BBA626C7-F316-42AC-897D-D94D5BE68E31}"/>
                  </a:ext>
                </a:extLst>
              </p:cNvPr>
              <p:cNvSpPr>
                <a:spLocks noGrp="1" noRot="1" noChangeAspect="1" noMove="1" noResize="1" noEditPoints="1" noAdjustHandles="1" noChangeArrowheads="1" noChangeShapeType="1" noTextEdit="1"/>
              </p:cNvSpPr>
              <p:nvPr>
                <p:ph idx="1"/>
              </p:nvPr>
            </p:nvSpPr>
            <p:spPr>
              <a:xfrm>
                <a:off x="677334" y="358815"/>
                <a:ext cx="8596668" cy="6261904"/>
              </a:xfrm>
              <a:blipFill>
                <a:blip r:embed="rId2"/>
                <a:stretch>
                  <a:fillRect l="-567" t="-682" r="-1277"/>
                </a:stretch>
              </a:blipFill>
            </p:spPr>
            <p:txBody>
              <a:bodyPr/>
              <a:lstStyle/>
              <a:p>
                <a:r>
                  <a:rPr lang="en-IN">
                    <a:noFill/>
                  </a:rPr>
                  <a:t> </a:t>
                </a:r>
              </a:p>
            </p:txBody>
          </p:sp>
        </mc:Fallback>
      </mc:AlternateContent>
    </p:spTree>
    <p:extLst>
      <p:ext uri="{BB962C8B-B14F-4D97-AF65-F5344CB8AC3E}">
        <p14:creationId xmlns:p14="http://schemas.microsoft.com/office/powerpoint/2010/main" val="305728098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850</TotalTime>
  <Words>1941</Words>
  <Application>Microsoft Office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Bahnschrift Light</vt:lpstr>
      <vt:lpstr>Calibri</vt:lpstr>
      <vt:lpstr>Cambria Math</vt:lpstr>
      <vt:lpstr>Symbol</vt:lpstr>
      <vt:lpstr>Times New Roman</vt:lpstr>
      <vt:lpstr>Trebuchet MS</vt:lpstr>
      <vt:lpstr>Wingdings 3</vt:lpstr>
      <vt:lpstr>Facet</vt:lpstr>
      <vt:lpstr>DETERMINISTIC EPIDEMIC MODELLING</vt:lpstr>
      <vt:lpstr>Introduction</vt:lpstr>
      <vt:lpstr>Susceptible Infective Model</vt:lpstr>
      <vt:lpstr>PowerPoint Presentation</vt:lpstr>
      <vt:lpstr>Susceptible Infective Susceptible Model</vt:lpstr>
      <vt:lpstr>PowerPoint Presentation</vt:lpstr>
      <vt:lpstr>SIR Model</vt:lpstr>
      <vt:lpstr>PowerPoint Presentation</vt:lpstr>
      <vt:lpstr>PowerPoint Presentation</vt:lpstr>
      <vt:lpstr>PowerPoint Presentation</vt:lpstr>
      <vt:lpstr>Susceptible Exposed Infective Recovered Model</vt:lpstr>
      <vt:lpstr>PowerPoint Presentation</vt:lpstr>
      <vt:lpstr>Deterministic Epidemic Modelling of HIV/AIDS</vt:lpstr>
      <vt:lpstr>PowerPoint Presentation</vt:lpstr>
      <vt:lpstr>PowerPoint Presentation</vt:lpstr>
      <vt:lpstr>PowerPoint Presentation</vt:lpstr>
      <vt:lpstr>PowerPoint Presentation</vt:lpstr>
      <vt:lpstr>What is Next Generation Matrix?</vt:lpstr>
      <vt:lpstr>PowerPoint Presentation</vt:lpstr>
      <vt:lpstr>PowerPoint Presentation</vt:lpstr>
      <vt:lpstr>Numerical Simulations:</vt:lpstr>
      <vt:lpstr>PowerPoint Presentation</vt:lpstr>
      <vt:lpstr>PowerPoint Presentation</vt:lpstr>
      <vt:lpstr>PowerPoint Presentation</vt:lpstr>
      <vt:lpstr>Concluding Statement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DETERMINISTIC EPIDEMIC MODELLING</dc:title>
  <dc:creator>Deepmalya</dc:creator>
  <cp:lastModifiedBy>Deepmalya</cp:lastModifiedBy>
  <cp:revision>50</cp:revision>
  <dcterms:created xsi:type="dcterms:W3CDTF">2022-04-03T06:01:20Z</dcterms:created>
  <dcterms:modified xsi:type="dcterms:W3CDTF">2022-05-03T16:34:31Z</dcterms:modified>
</cp:coreProperties>
</file>