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++ Memory Model Study with CppMe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C++ Memory Model Study with CppMem</a:t>
            </a:r>
          </a:p>
        </p:txBody>
      </p:sp>
      <p:sp>
        <p:nvSpPr>
          <p:cNvPr id="120" name="David Fang"/>
          <p:cNvSpPr txBox="1"/>
          <p:nvPr>
            <p:ph type="subTitle" sz="quarter" idx="1"/>
          </p:nvPr>
        </p:nvSpPr>
        <p:spPr>
          <a:xfrm>
            <a:off x="1270000" y="56261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David Fang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creen Shot 2019-02-07 at 2.04.47 PM.png" descr="Screen Shot 2019-02-07 at 2.04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957" y="942677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reen Shot 2019-02-07 at 2.04.55 PM.png" descr="Screen Shot 2019-02-07 at 2.04.5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8157" y="942677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19-02-07 at 2.05.02 PM.png" descr="Screen Shot 2019-02-07 at 2.05.0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7957" y="4576812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 Shot 2019-02-07 at 2.05.11 PM.png" descr="Screen Shot 2019-02-07 at 2.05.11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68157" y="4576812"/>
            <a:ext cx="4610101" cy="289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All rlx operations on the same atomic variable in the same thread cannot be reordered,…"/>
          <p:cNvSpPr txBox="1"/>
          <p:nvPr/>
        </p:nvSpPr>
        <p:spPr>
          <a:xfrm>
            <a:off x="-25804" y="8160146"/>
            <a:ext cx="13056408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All rlx operations on the same atomic variable in the same thread cannot be reordered, 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BUT all rlx operations on different atomic variables in the same thread can be reordered,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there is no order constraint for this case,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means there can be all possible permutations 4*3*2*1=24 ways of global order.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ase 2"/>
          <p:cNvSpPr txBox="1"/>
          <p:nvPr>
            <p:ph type="title"/>
          </p:nvPr>
        </p:nvSpPr>
        <p:spPr>
          <a:xfrm>
            <a:off x="787400" y="34798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Case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nt main() {…"/>
          <p:cNvSpPr txBox="1"/>
          <p:nvPr/>
        </p:nvSpPr>
        <p:spPr>
          <a:xfrm>
            <a:off x="1379473" y="1064870"/>
            <a:ext cx="10245853" cy="48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int main() {</a:t>
            </a:r>
          </a:p>
          <a:p>
            <a:pPr algn="l"/>
            <a:r>
              <a:t>  atomic_int x = 0; </a:t>
            </a:r>
          </a:p>
          <a:p>
            <a:pPr algn="l"/>
            <a:r>
              <a:t>  atomic_int y = 0;</a:t>
            </a:r>
          </a:p>
          <a:p>
            <a:pPr algn="l"/>
            <a:r>
              <a:t>  {{{ </a:t>
            </a:r>
          </a:p>
          <a:p>
            <a:pPr algn="l"/>
            <a:r>
              <a:t>{</a:t>
            </a:r>
          </a:p>
          <a:p>
            <a:pPr algn="l"/>
            <a:r>
              <a:t>x.store(1, memory_order_seq_cst); y.store(1, memory_order_seq_cst);</a:t>
            </a:r>
          </a:p>
          <a:p>
            <a:pPr algn="l"/>
            <a:r>
              <a:t>}</a:t>
            </a:r>
          </a:p>
          <a:p>
            <a:pPr algn="l"/>
            <a:r>
              <a:t>  ||| </a:t>
            </a:r>
          </a:p>
          <a:p>
            <a:pPr algn="l"/>
            <a:r>
              <a:t>{</a:t>
            </a:r>
          </a:p>
          <a:p>
            <a:pPr algn="l"/>
            <a:r>
              <a:t>y.load(memory_order_seq_cst); x.load(memory_order_seq_cst); </a:t>
            </a:r>
          </a:p>
          <a:p>
            <a:pPr algn="l"/>
            <a:r>
              <a:t>}</a:t>
            </a:r>
          </a:p>
          <a:p>
            <a:pPr algn="l"/>
            <a:r>
              <a:t>  }}};</a:t>
            </a:r>
          </a:p>
          <a:p>
            <a:pPr algn="l"/>
            <a:r>
              <a:t>  return 0; }</a:t>
            </a:r>
          </a:p>
        </p:txBody>
      </p:sp>
      <p:sp>
        <p:nvSpPr>
          <p:cNvPr id="170" name="The result “y=1,x=0” is impossible"/>
          <p:cNvSpPr txBox="1"/>
          <p:nvPr/>
        </p:nvSpPr>
        <p:spPr>
          <a:xfrm>
            <a:off x="2517952" y="7402170"/>
            <a:ext cx="50224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The result “y=1,x=0” is impossible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creen Shot 2019-02-07 at 2.08.31 PM.png" descr="Screen Shot 2019-02-07 at 2.08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9048" y="3175"/>
            <a:ext cx="4610101" cy="289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creen Shot 2019-02-07 at 2.08.42 PM.png" descr="Screen Shot 2019-02-07 at 2.08.4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9048" y="2837308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 Shot 2019-02-07 at 2.08.49 PM.png" descr="Screen Shot 2019-02-07 at 2.08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7036" y="5747642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creen Shot 2019-02-07 at 2.08.56 PM.png" descr="Screen Shot 2019-02-07 at 2.08.56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09048" y="5747642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Screen Shot 2019-02-07 at 2.09.14 PM.png" descr="Screen Shot 2019-02-07 at 2.09.14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7036" y="3175"/>
            <a:ext cx="4610101" cy="289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 Shot 2019-02-07 at 2.10.12 PM.png" descr="Screen Shot 2019-02-07 at 2.10.12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7036" y="2837308"/>
            <a:ext cx="4610101" cy="289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All seq cst operations on either same or different atomic variables in the same thread must follow their source code order,…"/>
          <p:cNvSpPr txBox="1"/>
          <p:nvPr/>
        </p:nvSpPr>
        <p:spPr>
          <a:xfrm>
            <a:off x="-14841" y="8543676"/>
            <a:ext cx="1303448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All seq cst operations on either same or different atomic variables in the same thread must follow their source code order,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there is a global order of interleaved operations on all threads with source code order.</a:t>
            </a:r>
          </a:p>
        </p:txBody>
      </p:sp>
      <p:sp>
        <p:nvSpPr>
          <p:cNvPr id="179" name="x.store(1,seq_cst)…"/>
          <p:cNvSpPr txBox="1"/>
          <p:nvPr/>
        </p:nvSpPr>
        <p:spPr>
          <a:xfrm>
            <a:off x="3642759" y="419816"/>
            <a:ext cx="1662574" cy="85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y.store(1,seq_cst) y.load(seq_cst)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x.load(seq_cst)</a:t>
            </a:r>
          </a:p>
        </p:txBody>
      </p:sp>
      <p:sp>
        <p:nvSpPr>
          <p:cNvPr id="180" name="y.load(seq_cst)…"/>
          <p:cNvSpPr txBox="1"/>
          <p:nvPr/>
        </p:nvSpPr>
        <p:spPr>
          <a:xfrm>
            <a:off x="10284859" y="419816"/>
            <a:ext cx="1662574" cy="85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y.load(seq_cst)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x.load(seq_cst)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y.store(1,seq_cst)</a:t>
            </a:r>
          </a:p>
        </p:txBody>
      </p:sp>
      <p:sp>
        <p:nvSpPr>
          <p:cNvPr id="181" name="y.load(seq_cst)…"/>
          <p:cNvSpPr txBox="1"/>
          <p:nvPr/>
        </p:nvSpPr>
        <p:spPr>
          <a:xfrm>
            <a:off x="3642759" y="3277316"/>
            <a:ext cx="1662574" cy="85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y.load(seq_cst)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x.load(seq_cst)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y.store(1,seq_cst)</a:t>
            </a:r>
          </a:p>
        </p:txBody>
      </p:sp>
      <p:sp>
        <p:nvSpPr>
          <p:cNvPr id="182" name="x.store(1,seq_cst)…"/>
          <p:cNvSpPr txBox="1"/>
          <p:nvPr/>
        </p:nvSpPr>
        <p:spPr>
          <a:xfrm>
            <a:off x="10284859" y="3277316"/>
            <a:ext cx="1662574" cy="85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y.load(seq_cst)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x.load(seq_cst)</a:t>
            </a:r>
          </a:p>
        </p:txBody>
      </p:sp>
      <p:sp>
        <p:nvSpPr>
          <p:cNvPr id="183" name="y.load(seq_cst)…"/>
          <p:cNvSpPr txBox="1"/>
          <p:nvPr/>
        </p:nvSpPr>
        <p:spPr>
          <a:xfrm>
            <a:off x="3642759" y="6134816"/>
            <a:ext cx="1662574" cy="85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y.load(seq_cst)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x.load(seq_cst)</a:t>
            </a:r>
          </a:p>
        </p:txBody>
      </p:sp>
      <p:sp>
        <p:nvSpPr>
          <p:cNvPr id="184" name="x.store(1,seq_cst)…"/>
          <p:cNvSpPr txBox="1"/>
          <p:nvPr/>
        </p:nvSpPr>
        <p:spPr>
          <a:xfrm>
            <a:off x="10284859" y="6134816"/>
            <a:ext cx="1662574" cy="85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y.load(seq_cst)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x.load(seq_cst)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y.store(1,seq_cst)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int main() {…"/>
          <p:cNvSpPr txBox="1"/>
          <p:nvPr/>
        </p:nvSpPr>
        <p:spPr>
          <a:xfrm>
            <a:off x="1594205" y="1331570"/>
            <a:ext cx="10121190" cy="48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int main() {</a:t>
            </a:r>
          </a:p>
          <a:p>
            <a:pPr algn="l"/>
            <a:r>
              <a:t>  atomic_int x = 0; </a:t>
            </a:r>
          </a:p>
          <a:p>
            <a:pPr algn="l"/>
            <a:r>
              <a:t>  atomic_int y = 0;</a:t>
            </a:r>
          </a:p>
          <a:p>
            <a:pPr algn="l"/>
            <a:r>
              <a:t>  {{{ </a:t>
            </a:r>
          </a:p>
          <a:p>
            <a:pPr algn="l"/>
            <a:r>
              <a:t>{</a:t>
            </a:r>
          </a:p>
          <a:p>
            <a:pPr algn="l"/>
            <a:r>
              <a:t>x.store(1, memory_order_relaxed); y.store(1, memory_order_release);</a:t>
            </a:r>
          </a:p>
          <a:p>
            <a:pPr algn="l"/>
            <a:r>
              <a:t>}</a:t>
            </a:r>
          </a:p>
          <a:p>
            <a:pPr algn="l"/>
            <a:r>
              <a:t>  ||| </a:t>
            </a:r>
          </a:p>
          <a:p>
            <a:pPr algn="l"/>
            <a:r>
              <a:t>{</a:t>
            </a:r>
          </a:p>
          <a:p>
            <a:pPr algn="l"/>
            <a:r>
              <a:t>y.load(memory_order_acquire); x.load(memory_order_relaxed); </a:t>
            </a:r>
          </a:p>
          <a:p>
            <a:pPr algn="l"/>
            <a:r>
              <a:t>}</a:t>
            </a:r>
          </a:p>
          <a:p>
            <a:pPr algn="l"/>
            <a:r>
              <a:t>  }}};</a:t>
            </a:r>
          </a:p>
          <a:p>
            <a:pPr algn="l"/>
            <a:r>
              <a:t>  return 0; }</a:t>
            </a:r>
          </a:p>
        </p:txBody>
      </p:sp>
      <p:sp>
        <p:nvSpPr>
          <p:cNvPr id="187" name="The result “y=1,x=0” is impossible"/>
          <p:cNvSpPr txBox="1"/>
          <p:nvPr/>
        </p:nvSpPr>
        <p:spPr>
          <a:xfrm>
            <a:off x="2517952" y="7402170"/>
            <a:ext cx="50224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The result “y=1,x=0” is impossible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creen Shot 2019-02-07 at 2.17.56 PM.png" descr="Screen Shot 2019-02-07 at 2.17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724" y="477242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Screen Shot 2019-02-07 at 2.18.08 PM.png" descr="Screen Shot 2019-02-07 at 2.18.0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4623" y="477242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Screen Shot 2019-02-07 at 2.18.17 PM.png" descr="Screen Shot 2019-02-07 at 2.18.1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97350" y="4667250"/>
            <a:ext cx="4610100" cy="289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he bottom case: y.load(acq) is synchronized with (reads from) y.store(1,rel), AND…"/>
          <p:cNvSpPr txBox="1"/>
          <p:nvPr/>
        </p:nvSpPr>
        <p:spPr>
          <a:xfrm>
            <a:off x="-4572" y="7891120"/>
            <a:ext cx="13013944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bottom case: y.load(acq) is synchronized with (reads from) y.store(1,rel), AND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x.store(1,rlx) is sequenced before y.store(1,rel) and 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x.load(rlx) is sequenced after y.load(acq),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there is an order constraint between “x.store(1,rlx) and x.load(rlx)”</a:t>
            </a:r>
          </a:p>
        </p:txBody>
      </p:sp>
      <p:sp>
        <p:nvSpPr>
          <p:cNvPr id="193" name="The top 2 case: y.load(acq) is NOT synchronized with (reads from) y.store(1,rel) BECAUSE…"/>
          <p:cNvSpPr txBox="1"/>
          <p:nvPr/>
        </p:nvSpPr>
        <p:spPr>
          <a:xfrm>
            <a:off x="-9384" y="3421216"/>
            <a:ext cx="13023568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top 2 case: y.load(acq) is NOT synchronized with (reads from) y.store(1,rel) BECAUSE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both cases’ y.load(acq) reads from Wna(write-non-atomic),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there is no order constraint between “x.store(1,rlx) and x.load(rlx)”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t main() {…"/>
          <p:cNvSpPr txBox="1"/>
          <p:nvPr/>
        </p:nvSpPr>
        <p:spPr>
          <a:xfrm>
            <a:off x="1413459" y="1814170"/>
            <a:ext cx="10177882" cy="48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int main() {</a:t>
            </a:r>
          </a:p>
          <a:p>
            <a:pPr algn="l"/>
            <a:r>
              <a:t>  atomic_int x = 0; </a:t>
            </a:r>
          </a:p>
          <a:p>
            <a:pPr algn="l"/>
            <a:r>
              <a:t>  atomic_int y = 0;</a:t>
            </a:r>
          </a:p>
          <a:p>
            <a:pPr algn="l"/>
            <a:r>
              <a:t>  {{{ </a:t>
            </a:r>
          </a:p>
          <a:p>
            <a:pPr algn="l"/>
            <a:r>
              <a:t>{</a:t>
            </a:r>
          </a:p>
          <a:p>
            <a:pPr algn="l"/>
            <a:r>
              <a:t>x.store(1, memory_order_seq_cst); y.store(1, memory_order_release);</a:t>
            </a:r>
          </a:p>
          <a:p>
            <a:pPr algn="l"/>
            <a:r>
              <a:t>}</a:t>
            </a:r>
          </a:p>
          <a:p>
            <a:pPr algn="l"/>
            <a:r>
              <a:t>  ||| </a:t>
            </a:r>
          </a:p>
          <a:p>
            <a:pPr algn="l"/>
            <a:r>
              <a:t>{</a:t>
            </a:r>
          </a:p>
          <a:p>
            <a:pPr algn="l"/>
            <a:r>
              <a:t>y.load(memory_order_acquire); x.load(memory_order_seq_cst); </a:t>
            </a:r>
          </a:p>
          <a:p>
            <a:pPr algn="l"/>
            <a:r>
              <a:t>}</a:t>
            </a:r>
          </a:p>
          <a:p>
            <a:pPr algn="l"/>
            <a:r>
              <a:t>  }}};</a:t>
            </a:r>
          </a:p>
          <a:p>
            <a:pPr algn="l"/>
            <a:r>
              <a:t>  return 0;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creen Shot 2019-02-07 at 4.55.15 PM.png" descr="Screen Shot 2019-02-07 at 4.55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737" y="258316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creen Shot 2019-02-07 at 4.55.27 PM.png" descr="Screen Shot 2019-02-07 at 4.55.2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27403" y="258316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Screen Shot 2019-02-07 at 4.55.34 PM.png" descr="Screen Shot 2019-02-07 at 4.55.3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08127" y="4886176"/>
            <a:ext cx="4610101" cy="289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he top 2 case: y.load(acq) is NOT synchronized with (reads from) y.store(1,rel) BECAUSE…"/>
          <p:cNvSpPr txBox="1"/>
          <p:nvPr/>
        </p:nvSpPr>
        <p:spPr>
          <a:xfrm>
            <a:off x="-9384" y="3421216"/>
            <a:ext cx="13023568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top 2 case: y.load(acq) is NOT synchronized with (reads from) y.store(1,rel) BECAUSE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both cases’ y.load(acq) reads from Wna(write-non-atomic),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there is no order constraint between “x.store(1,seq_cst) and x.load(seq_cst)”</a:t>
            </a:r>
          </a:p>
        </p:txBody>
      </p:sp>
      <p:sp>
        <p:nvSpPr>
          <p:cNvPr id="201" name="The bottom case: y.load(acq) is synchronized with (reads from) y.store(1,rel), AND…"/>
          <p:cNvSpPr txBox="1"/>
          <p:nvPr/>
        </p:nvSpPr>
        <p:spPr>
          <a:xfrm>
            <a:off x="-4572" y="7891120"/>
            <a:ext cx="13013944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bottom case: y.load(acq) is synchronized with (reads from) y.store(1,rel), AND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x.store(1,seq_cst) is sequenced before y.store(1,rel) and 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x.load(seq_cst) is sequenced after y.load(acq),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there is an order constraint between “x.store(1,seq_cst) and x.load(seq_cst)”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nt main() {…"/>
          <p:cNvSpPr txBox="1"/>
          <p:nvPr/>
        </p:nvSpPr>
        <p:spPr>
          <a:xfrm>
            <a:off x="1436166" y="2258670"/>
            <a:ext cx="10132468" cy="48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int main() {</a:t>
            </a:r>
          </a:p>
          <a:p>
            <a:pPr algn="l"/>
            <a:r>
              <a:t>  atomic_int x = 0; </a:t>
            </a:r>
          </a:p>
          <a:p>
            <a:pPr algn="l"/>
            <a:r>
              <a:t>  atomic_int y = 0;</a:t>
            </a:r>
          </a:p>
          <a:p>
            <a:pPr algn="l"/>
            <a:r>
              <a:t>  {{{ </a:t>
            </a:r>
          </a:p>
          <a:p>
            <a:pPr algn="l"/>
            <a:r>
              <a:t>{</a:t>
            </a:r>
          </a:p>
          <a:p>
            <a:pPr algn="l"/>
            <a:r>
              <a:t>x.store(1, memory_order_relaxed); y.store(1, memory_order_relaxed);</a:t>
            </a:r>
          </a:p>
          <a:p>
            <a:pPr algn="l"/>
            <a:r>
              <a:t>}</a:t>
            </a:r>
          </a:p>
          <a:p>
            <a:pPr algn="l"/>
            <a:r>
              <a:t>  ||| </a:t>
            </a:r>
          </a:p>
          <a:p>
            <a:pPr algn="l"/>
            <a:r>
              <a:t>{</a:t>
            </a:r>
          </a:p>
          <a:p>
            <a:pPr algn="l"/>
            <a:r>
              <a:t>y.load(memory_order_relaxed); x.load(memory_order_relaxed); </a:t>
            </a:r>
          </a:p>
          <a:p>
            <a:pPr algn="l"/>
            <a:r>
              <a:t>}</a:t>
            </a:r>
          </a:p>
          <a:p>
            <a:pPr algn="l"/>
            <a:r>
              <a:t>  }}};</a:t>
            </a:r>
          </a:p>
          <a:p>
            <a:pPr algn="l"/>
            <a:r>
              <a:t>  return 0;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creen Shot 2019-02-07 at 2.21.32 PM.png" descr="Screen Shot 2019-02-07 at 2.21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915" y="979834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Screen Shot 2019-02-07 at 2.21.40 PM.png" descr="Screen Shot 2019-02-07 at 2.21.4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6915" y="4772124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Screen Shot 2019-02-07 at 2.21.48 PM.png" descr="Screen Shot 2019-02-07 at 2.21.4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9619" y="979834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Screen Shot 2019-02-07 at 2.21.58 PM.png" descr="Screen Shot 2019-02-07 at 2.21.58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39619" y="4772124"/>
            <a:ext cx="4610101" cy="289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All rlx operations on the same atomic variable in the same thread cannot be reordered,…"/>
          <p:cNvSpPr txBox="1"/>
          <p:nvPr/>
        </p:nvSpPr>
        <p:spPr>
          <a:xfrm>
            <a:off x="-25804" y="8160146"/>
            <a:ext cx="13056408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All rlx operations on the same atomic variable in the same thread cannot be reordered, 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BUT all rlx operations on different atomic variables in the same thread can be reordered,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there is no order constraint for this case,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means there can be all possible permutations 4*3*2*1=24 ways of global order.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ase 1"/>
          <p:cNvSpPr txBox="1"/>
          <p:nvPr>
            <p:ph type="title"/>
          </p:nvPr>
        </p:nvSpPr>
        <p:spPr>
          <a:xfrm>
            <a:off x="787400" y="34798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Case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t main() {…"/>
          <p:cNvSpPr txBox="1"/>
          <p:nvPr/>
        </p:nvSpPr>
        <p:spPr>
          <a:xfrm>
            <a:off x="1223263" y="1293470"/>
            <a:ext cx="9872473" cy="48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int main() {</a:t>
            </a:r>
          </a:p>
          <a:p>
            <a:pPr algn="l"/>
            <a:r>
              <a:t>  atomic_int x = 0; </a:t>
            </a:r>
          </a:p>
          <a:p>
            <a:pPr algn="l"/>
            <a:r>
              <a:t>  atomic_int y = 0;</a:t>
            </a:r>
          </a:p>
          <a:p>
            <a:pPr algn="l"/>
            <a:r>
              <a:t>  {{{ </a:t>
            </a:r>
          </a:p>
          <a:p>
            <a:pPr algn="l"/>
            <a:r>
              <a:t>{</a:t>
            </a:r>
          </a:p>
          <a:p>
            <a:pPr algn="l"/>
            <a:r>
              <a:t>x.store(1, memory_order_seq_cst); y.load(memory_order_seq_cst);</a:t>
            </a:r>
          </a:p>
          <a:p>
            <a:pPr algn="l"/>
            <a:r>
              <a:t>}</a:t>
            </a:r>
          </a:p>
          <a:p>
            <a:pPr algn="l"/>
            <a:r>
              <a:t>  ||| </a:t>
            </a:r>
          </a:p>
          <a:p>
            <a:pPr algn="l"/>
            <a:r>
              <a:t>{</a:t>
            </a:r>
          </a:p>
          <a:p>
            <a:pPr algn="l"/>
            <a:r>
              <a:t>y.store(1, memory_order_seq_cst); x.load(memory_order_seq_cst); </a:t>
            </a:r>
          </a:p>
          <a:p>
            <a:pPr algn="l"/>
            <a:r>
              <a:t>}</a:t>
            </a:r>
          </a:p>
          <a:p>
            <a:pPr algn="l"/>
            <a:r>
              <a:t>  }}};</a:t>
            </a:r>
          </a:p>
          <a:p>
            <a:pPr algn="l"/>
            <a:r>
              <a:t>  return 0; }</a:t>
            </a:r>
          </a:p>
        </p:txBody>
      </p:sp>
      <p:sp>
        <p:nvSpPr>
          <p:cNvPr id="125" name="The result “y=0,x=0” is impossible"/>
          <p:cNvSpPr txBox="1"/>
          <p:nvPr/>
        </p:nvSpPr>
        <p:spPr>
          <a:xfrm>
            <a:off x="2517952" y="7402170"/>
            <a:ext cx="50224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The result “y=0,x=0” is impossible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creen Shot 2019-02-07 at 1.53.52 PM.png" descr="Screen Shot 2019-02-07 at 1.53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512" y="-3721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creen Shot 2019-02-07 at 1.54.05 PM.png" descr="Screen Shot 2019-02-07 at 1.54.0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1778" y="-3721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Screen Shot 2019-02-07 at 1.54.14 PM.png" descr="Screen Shot 2019-02-07 at 1.54.1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8512" y="2797633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reen Shot 2019-02-07 at 1.54.23 PM.png" descr="Screen Shot 2019-02-07 at 1.54.23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8512" y="5687888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Screen Shot 2019-02-07 at 1.54.32 PM.png" descr="Screen Shot 2019-02-07 at 1.54.32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241778" y="5687888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Screen Shot 2019-02-07 at 1.54.38 PM.png" descr="Screen Shot 2019-02-07 at 1.54.38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41778" y="2810333"/>
            <a:ext cx="4610101" cy="289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All seq cst operations on either same or different atomic variables in the same thread must follow their source code order,…"/>
          <p:cNvSpPr txBox="1"/>
          <p:nvPr/>
        </p:nvSpPr>
        <p:spPr>
          <a:xfrm>
            <a:off x="-14841" y="8543676"/>
            <a:ext cx="1303448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All seq cst operations on either same or different atomic variables in the same thread must follow their source code order,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there is a global order of interleaved operations on all threads with source code order.</a:t>
            </a:r>
          </a:p>
        </p:txBody>
      </p:sp>
      <p:sp>
        <p:nvSpPr>
          <p:cNvPr id="134" name="x.store(1,seq_cst) y.load(seq_cst) y.store(1,seq_cst) x.load(seq_cst)"/>
          <p:cNvSpPr txBox="1"/>
          <p:nvPr/>
        </p:nvSpPr>
        <p:spPr>
          <a:xfrm>
            <a:off x="3642759" y="419816"/>
            <a:ext cx="1662574" cy="85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x.store(1,seq_cst) y.load(seq_cst) y.store(1,seq_cst) x.load(seq_cst)</a:t>
            </a:r>
          </a:p>
        </p:txBody>
      </p:sp>
      <p:sp>
        <p:nvSpPr>
          <p:cNvPr id="135" name="y.store(1,seq_cst)…"/>
          <p:cNvSpPr txBox="1"/>
          <p:nvPr/>
        </p:nvSpPr>
        <p:spPr>
          <a:xfrm>
            <a:off x="10475359" y="419816"/>
            <a:ext cx="1662574" cy="85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x.load(seq_cst)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y.load(seq_cst)</a:t>
            </a:r>
          </a:p>
        </p:txBody>
      </p:sp>
      <p:sp>
        <p:nvSpPr>
          <p:cNvPr id="136" name="x.store(1,seq_cst)…"/>
          <p:cNvSpPr txBox="1"/>
          <p:nvPr/>
        </p:nvSpPr>
        <p:spPr>
          <a:xfrm>
            <a:off x="3642759" y="3188416"/>
            <a:ext cx="1662574" cy="85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y.load(seq_cst) x.load(seq_cst)</a:t>
            </a:r>
          </a:p>
        </p:txBody>
      </p:sp>
      <p:sp>
        <p:nvSpPr>
          <p:cNvPr id="137" name="y.store(1,seq_cst)…"/>
          <p:cNvSpPr txBox="1"/>
          <p:nvPr/>
        </p:nvSpPr>
        <p:spPr>
          <a:xfrm>
            <a:off x="10475359" y="3188416"/>
            <a:ext cx="1662574" cy="85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x.load(seq_cst)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y.load(seq_cst)</a:t>
            </a:r>
          </a:p>
        </p:txBody>
      </p:sp>
      <p:sp>
        <p:nvSpPr>
          <p:cNvPr id="138" name="y.store(1,seq_cst)…"/>
          <p:cNvSpPr txBox="1"/>
          <p:nvPr/>
        </p:nvSpPr>
        <p:spPr>
          <a:xfrm>
            <a:off x="3642759" y="6071316"/>
            <a:ext cx="1662574" cy="85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y.load(seq_cst)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x.load(seq_cst)</a:t>
            </a:r>
          </a:p>
        </p:txBody>
      </p:sp>
      <p:sp>
        <p:nvSpPr>
          <p:cNvPr id="139" name="x.store(1,seq_cst)…"/>
          <p:cNvSpPr txBox="1"/>
          <p:nvPr/>
        </p:nvSpPr>
        <p:spPr>
          <a:xfrm>
            <a:off x="10475359" y="6071316"/>
            <a:ext cx="1662574" cy="85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y.store(1,seq_cst)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x.load(seq_cst)</a:t>
            </a:r>
          </a:p>
          <a:p>
            <a:pPr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y.load(seq_cst)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nt main() {…"/>
          <p:cNvSpPr txBox="1"/>
          <p:nvPr/>
        </p:nvSpPr>
        <p:spPr>
          <a:xfrm>
            <a:off x="1628495" y="2030070"/>
            <a:ext cx="9747810" cy="48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int main() {</a:t>
            </a:r>
          </a:p>
          <a:p>
            <a:pPr algn="l"/>
            <a:r>
              <a:t>  atomic_int x = 0; </a:t>
            </a:r>
          </a:p>
          <a:p>
            <a:pPr algn="l"/>
            <a:r>
              <a:t>  atomic_int y = 0;</a:t>
            </a:r>
          </a:p>
          <a:p>
            <a:pPr algn="l"/>
            <a:r>
              <a:t>  {{{ </a:t>
            </a:r>
          </a:p>
          <a:p>
            <a:pPr algn="l"/>
            <a:r>
              <a:t>{</a:t>
            </a:r>
          </a:p>
          <a:p>
            <a:pPr algn="l"/>
            <a:r>
              <a:t>x.store(1, memory_order_relaxed); y.load(memory_order_acquire);</a:t>
            </a:r>
          </a:p>
          <a:p>
            <a:pPr algn="l"/>
            <a:r>
              <a:t>}</a:t>
            </a:r>
          </a:p>
          <a:p>
            <a:pPr algn="l"/>
            <a:r>
              <a:t>  ||| </a:t>
            </a:r>
          </a:p>
          <a:p>
            <a:pPr algn="l"/>
            <a:r>
              <a:t>{</a:t>
            </a:r>
          </a:p>
          <a:p>
            <a:pPr algn="l"/>
            <a:r>
              <a:t>y.store(1, memory_order_release); x.load(memory_order_relaxed); </a:t>
            </a:r>
          </a:p>
          <a:p>
            <a:pPr algn="l"/>
            <a:r>
              <a:t>}</a:t>
            </a:r>
          </a:p>
          <a:p>
            <a:pPr algn="l"/>
            <a:r>
              <a:t>  }}};</a:t>
            </a:r>
          </a:p>
          <a:p>
            <a:pPr algn="l"/>
            <a:r>
              <a:t>  return 0;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creen Shot 2019-02-07 at 2.00.53 PM.png" descr="Screen Shot 2019-02-07 at 2.00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062" y="211732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Screen Shot 2019-02-07 at 2.01.03 PM.png" descr="Screen Shot 2019-02-07 at 2.01.0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4267" y="211732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19-02-07 at 2.01.12 PM.png" descr="Screen Shot 2019-02-07 at 2.01.1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3062" y="4797425"/>
            <a:ext cx="4610101" cy="289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 Shot 2019-02-07 at 2.01.20 PM.png" descr="Screen Shot 2019-02-07 at 2.01.20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54267" y="4797425"/>
            <a:ext cx="4610101" cy="289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he bottom 2 cases: y.load(acq) is synchronized with (reads from) y.store(1,rel), BUT…"/>
          <p:cNvSpPr txBox="1"/>
          <p:nvPr/>
        </p:nvSpPr>
        <p:spPr>
          <a:xfrm>
            <a:off x="0" y="7891120"/>
            <a:ext cx="13004801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bottom 2 cases: y.load(acq) is synchronized with (reads from) y.store(1,rel), BUT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x.store(1,rlx) is NOT sequenced after y.load(acq) and 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x.load(rlx) is NOT sequenced before y.store(1,rel),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there is no order constraint between “x.store(1,rlx) and x.load(rlx)”</a:t>
            </a:r>
          </a:p>
        </p:txBody>
      </p:sp>
      <p:sp>
        <p:nvSpPr>
          <p:cNvPr id="148" name="The top 2 case: y.load(acq) is NOT synchronized with (reads from) y.store(1,rel) BECAUSE…"/>
          <p:cNvSpPr txBox="1"/>
          <p:nvPr/>
        </p:nvSpPr>
        <p:spPr>
          <a:xfrm>
            <a:off x="0" y="3401670"/>
            <a:ext cx="13004801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top 2 case: y.load(acq) is NOT synchronized with (reads from) y.store(1,rel) BECAUSE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both cases’ y.load(acq) reads from Wna(write-non-atomic),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there is no order constraint between “x.store(1,rlx) and x.load(rlx)”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nt main() {…"/>
          <p:cNvSpPr txBox="1"/>
          <p:nvPr/>
        </p:nvSpPr>
        <p:spPr>
          <a:xfrm>
            <a:off x="1600149" y="1382370"/>
            <a:ext cx="9804502" cy="48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int main() {</a:t>
            </a:r>
          </a:p>
          <a:p>
            <a:pPr algn="l"/>
            <a:r>
              <a:t>  atomic_int x = 0; </a:t>
            </a:r>
          </a:p>
          <a:p>
            <a:pPr algn="l"/>
            <a:r>
              <a:t>  atomic_int y = 0;</a:t>
            </a:r>
          </a:p>
          <a:p>
            <a:pPr algn="l"/>
            <a:r>
              <a:t>  {{{ </a:t>
            </a:r>
          </a:p>
          <a:p>
            <a:pPr algn="l"/>
            <a:r>
              <a:t>{</a:t>
            </a:r>
          </a:p>
          <a:p>
            <a:pPr algn="l"/>
            <a:r>
              <a:t>x.store(1, memory_order_seq_cst); y.load(memory_order_acquire);</a:t>
            </a:r>
          </a:p>
          <a:p>
            <a:pPr algn="l"/>
            <a:r>
              <a:t>}</a:t>
            </a:r>
          </a:p>
          <a:p>
            <a:pPr algn="l"/>
            <a:r>
              <a:t>  ||| </a:t>
            </a:r>
          </a:p>
          <a:p>
            <a:pPr algn="l"/>
            <a:r>
              <a:t>{</a:t>
            </a:r>
          </a:p>
          <a:p>
            <a:pPr algn="l"/>
            <a:r>
              <a:t>y.store(1, memory_order_release); x.load(memory_order_seq_cst); </a:t>
            </a:r>
          </a:p>
          <a:p>
            <a:pPr algn="l"/>
            <a:r>
              <a:t>}</a:t>
            </a:r>
          </a:p>
          <a:p>
            <a:pPr algn="l"/>
            <a:r>
              <a:t>  }}};</a:t>
            </a:r>
          </a:p>
          <a:p>
            <a:pPr algn="l"/>
            <a:r>
              <a:t>  return 0;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creen Shot 2019-02-07 at 3.17.29 PM.png" descr="Screen Shot 2019-02-07 at 3.17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903" y="198387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9-02-07 at 3.17.38 PM.png" descr="Screen Shot 2019-02-07 at 3.17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2710" y="198387"/>
            <a:ext cx="46101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 Shot 2019-02-07 at 3.17.46 PM.png" descr="Screen Shot 2019-02-07 at 3.17.4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1903" y="4584700"/>
            <a:ext cx="4610101" cy="289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Screen Shot 2019-02-07 at 3.18.09 PM.png" descr="Screen Shot 2019-02-07 at 3.18.09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02710" y="4584700"/>
            <a:ext cx="4610101" cy="289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he top 2 case: y.load(acq) is NOT synchronized with (reads from) y.store(1,rel) BECAUSE…"/>
          <p:cNvSpPr txBox="1"/>
          <p:nvPr/>
        </p:nvSpPr>
        <p:spPr>
          <a:xfrm>
            <a:off x="0" y="3401670"/>
            <a:ext cx="13004801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top 2 case: y.load(acq) is NOT synchronized with (reads from) y.store(1,rel) BECAUSE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both cases’ y.load(acq) reads from Wna(write-non-atomic),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there is no order constraint between “x.store(1,seq_cst) and x.load(seq_cst)”</a:t>
            </a:r>
          </a:p>
        </p:txBody>
      </p:sp>
      <p:sp>
        <p:nvSpPr>
          <p:cNvPr id="157" name="The bottom 2 cases: y.load(acq) is synchronized with (reads from) y.store(1,rel), BUT…"/>
          <p:cNvSpPr txBox="1"/>
          <p:nvPr/>
        </p:nvSpPr>
        <p:spPr>
          <a:xfrm>
            <a:off x="0" y="7891120"/>
            <a:ext cx="13004801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bottom 2 cases: y.load(acq) is synchronized with (reads from) y.store(1,rel), BUT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x.store(1,seq_cst) is NOT sequenced after y.load(acq) and 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x.load(seq_cst) is NOT sequenced before y.store(1,rel),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there is no order constraint between “x.store(1,seq_cst) and x.load(seq_cst)”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t main() {…"/>
          <p:cNvSpPr txBox="1"/>
          <p:nvPr/>
        </p:nvSpPr>
        <p:spPr>
          <a:xfrm>
            <a:off x="1419656" y="2080870"/>
            <a:ext cx="9759088" cy="48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int main() {</a:t>
            </a:r>
          </a:p>
          <a:p>
            <a:pPr algn="l"/>
            <a:r>
              <a:t>  atomic_int x = 0; </a:t>
            </a:r>
          </a:p>
          <a:p>
            <a:pPr algn="l"/>
            <a:r>
              <a:t>  atomic_int y = 0;</a:t>
            </a:r>
          </a:p>
          <a:p>
            <a:pPr algn="l"/>
            <a:r>
              <a:t>  {{{ </a:t>
            </a:r>
          </a:p>
          <a:p>
            <a:pPr algn="l"/>
            <a:r>
              <a:t>{</a:t>
            </a:r>
          </a:p>
          <a:p>
            <a:pPr algn="l"/>
            <a:r>
              <a:t>x.store(1, memory_order_relaxed); y.load(memory_order_relaxed);</a:t>
            </a:r>
          </a:p>
          <a:p>
            <a:pPr algn="l"/>
            <a:r>
              <a:t>}</a:t>
            </a:r>
          </a:p>
          <a:p>
            <a:pPr algn="l"/>
            <a:r>
              <a:t>  ||| </a:t>
            </a:r>
          </a:p>
          <a:p>
            <a:pPr algn="l"/>
            <a:r>
              <a:t>{</a:t>
            </a:r>
          </a:p>
          <a:p>
            <a:pPr algn="l"/>
            <a:r>
              <a:t>y.store(1, memory_order_relaxed); x.load(memory_order_relaxed); </a:t>
            </a:r>
          </a:p>
          <a:p>
            <a:pPr algn="l"/>
            <a:r>
              <a:t>}</a:t>
            </a:r>
          </a:p>
          <a:p>
            <a:pPr algn="l"/>
            <a:r>
              <a:t>  }}};</a:t>
            </a:r>
          </a:p>
          <a:p>
            <a:pPr algn="l"/>
            <a:r>
              <a:t>  return 0;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