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93" r:id="rId5"/>
    <p:sldId id="305" r:id="rId6"/>
    <p:sldId id="294" r:id="rId7"/>
    <p:sldId id="299" r:id="rId8"/>
    <p:sldId id="308" r:id="rId9"/>
    <p:sldId id="302" r:id="rId10"/>
    <p:sldId id="306" r:id="rId11"/>
    <p:sldId id="298" r:id="rId12"/>
    <p:sldId id="303" r:id="rId13"/>
    <p:sldId id="310" r:id="rId14"/>
    <p:sldId id="29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BE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695F1-F7E1-4780-B761-9EB7B50E5192}" v="81" dt="2024-08-19T23:39:56.888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49" autoAdjust="0"/>
  </p:normalViewPr>
  <p:slideViewPr>
    <p:cSldViewPr snapToGrid="0">
      <p:cViewPr varScale="1">
        <p:scale>
          <a:sx n="73" d="100"/>
          <a:sy n="73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039EAEC-F553-94A8-E0E8-0A50112113D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0081" b="10081"/>
          <a:stretch>
            <a:fillRect/>
          </a:stretch>
        </p:blipFill>
        <p:spPr>
          <a:xfrm flipH="1">
            <a:off x="0" y="1103323"/>
            <a:ext cx="5894385" cy="575467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9B40FD-8703-8858-9649-FEBB48F5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28" y="2456733"/>
            <a:ext cx="7521851" cy="1639939"/>
          </a:xfrm>
          <a:solidFill>
            <a:schemeClr val="tx1"/>
          </a:solidFill>
        </p:spPr>
        <p:txBody>
          <a:bodyPr/>
          <a:lstStyle/>
          <a:p>
            <a:r>
              <a:rPr lang="en-IN" sz="4000"/>
              <a:t>auction management system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56742-F4E2-870E-6E2F-14BE52F19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0" y="4242816"/>
            <a:ext cx="3913632" cy="2066544"/>
          </a:xfrm>
        </p:spPr>
        <p:txBody>
          <a:bodyPr/>
          <a:lstStyle/>
          <a:p>
            <a:r>
              <a:rPr lang="en-US"/>
              <a:t>Individual Project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24A722-38A4-2A3E-2E47-E9055AC155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3D5921-3883-7196-2B7F-2BB03B9C0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5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6FD7-D06A-1ED6-AE3E-ED51914F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6" y="420776"/>
            <a:ext cx="7242048" cy="1632045"/>
          </a:xfrm>
          <a:solidFill>
            <a:schemeClr val="tx1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Tools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E20E-036C-9032-6F92-19214C09F4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F96ED-3674-C5AA-8930-8D18FAF4CB72}"/>
              </a:ext>
            </a:extLst>
          </p:cNvPr>
          <p:cNvSpPr txBox="1"/>
          <p:nvPr/>
        </p:nvSpPr>
        <p:spPr>
          <a:xfrm>
            <a:off x="817027" y="1295807"/>
            <a:ext cx="4859674" cy="367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IN" sz="2400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Berlin Sans FB Demi" panose="020E0802020502020306" pitchFamily="34" charset="0"/>
              </a:rPr>
              <a:t>XAMPP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Berlin Sans FB Demi" panose="020E0802020502020306" pitchFamily="34" charset="0"/>
              </a:rPr>
              <a:t>JDBC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Berlin Sans FB Demi" panose="020E0802020502020306" pitchFamily="34" charset="0"/>
              </a:rPr>
              <a:t>VS CODE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Berlin Sans FB Demi" panose="020E0802020502020306" pitchFamily="34" charset="0"/>
              </a:rPr>
              <a:t>LUCID CHART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87E885-B4EC-6086-694D-BFBAC30F2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113F1-E2E6-A2E8-164E-87A172FB4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45F19B-B576-6717-93D1-0B7258489F94}"/>
              </a:ext>
            </a:extLst>
          </p:cNvPr>
          <p:cNvCxnSpPr>
            <a:cxnSpLocks/>
          </p:cNvCxnSpPr>
          <p:nvPr/>
        </p:nvCxnSpPr>
        <p:spPr>
          <a:xfrm flipV="1">
            <a:off x="6822040" y="2404153"/>
            <a:ext cx="5917915" cy="45411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E64C7B-EA98-A540-BBD0-93492EEAD405}"/>
              </a:ext>
            </a:extLst>
          </p:cNvPr>
          <p:cNvCxnSpPr>
            <a:cxnSpLocks/>
          </p:cNvCxnSpPr>
          <p:nvPr/>
        </p:nvCxnSpPr>
        <p:spPr>
          <a:xfrm>
            <a:off x="5732980" y="69444"/>
            <a:ext cx="5774076" cy="72149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5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7242048" cy="849878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3015" y="2145967"/>
            <a:ext cx="5430837" cy="4478005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We can develop a mobile app and improve user interfaces for better accessibility and convenience.</a:t>
            </a:r>
            <a:endParaRPr lang="en-US" sz="2100" b="0" i="0" dirty="0">
              <a:solidFill>
                <a:srgbClr val="111111"/>
              </a:solidFill>
              <a:effectLst/>
              <a:highlight>
                <a:srgbClr val="FFFFFF"/>
              </a:highlight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We can provide sellers with advanced analytics and recommendations to optimize their auction strategies.</a:t>
            </a:r>
            <a:endParaRPr lang="en-US" sz="2100" b="0" i="0" dirty="0">
              <a:solidFill>
                <a:srgbClr val="111111"/>
              </a:solidFill>
              <a:effectLst/>
              <a:highlight>
                <a:srgbClr val="FFFFFF"/>
              </a:highlight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We can add real-time bidding and notifications to enhance user engagement during live auctions.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We can enhance security with fraud detection mechanisms to safeguard against unauthorized activities.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endParaRPr lang="en-US" sz="20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22096-B70B-B279-7489-D4C398BE4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ECB544-B88B-8D75-6CF2-2D0691D0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21CF8-0193-9D7E-3ACE-6820C4D6A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23" b="99492" l="9766" r="89844">
                        <a14:foregroundMark x1="50391" y1="1523" x2="36719" y2="5076"/>
                        <a14:foregroundMark x1="36719" y1="5076" x2="52344" y2="8122"/>
                        <a14:foregroundMark x1="52344" y1="8122" x2="49219" y2="1523"/>
                        <a14:foregroundMark x1="26563" y1="10152" x2="17969" y2="18274"/>
                        <a14:foregroundMark x1="17969" y1="18274" x2="26953" y2="25381"/>
                        <a14:foregroundMark x1="26953" y1="25381" x2="35938" y2="18274"/>
                        <a14:foregroundMark x1="35938" y1="18274" x2="29688" y2="16244"/>
                        <a14:foregroundMark x1="73828" y1="12690" x2="73828" y2="18782"/>
                        <a14:foregroundMark x1="77734" y1="52792" x2="76670" y2="65590"/>
                        <a14:foregroundMark x1="82746" y1="62694" x2="79297" y2="55330"/>
                        <a14:foregroundMark x1="79297" y1="55330" x2="77734" y2="55330"/>
                        <a14:foregroundMark x1="18359" y1="59391" x2="23438" y2="86802"/>
                        <a14:foregroundMark x1="23438" y1="86802" x2="46484" y2="96954"/>
                        <a14:foregroundMark x1="46484" y1="96954" x2="59766" y2="95431"/>
                        <a14:foregroundMark x1="59766" y1="95431" x2="67188" y2="89848"/>
                        <a14:foregroundMark x1="67188" y1="89848" x2="16797" y2="79188"/>
                        <a14:foregroundMark x1="16797" y1="79188" x2="15234" y2="77665"/>
                        <a14:foregroundMark x1="19922" y1="79188" x2="24609" y2="99492"/>
                        <a14:foregroundMark x1="76454" y1="97018" x2="76563" y2="99492"/>
                        <a14:foregroundMark x1="76023" y1="87225" x2="76052" y2="87882"/>
                        <a14:backgroundMark x1="75391" y1="67005" x2="75000" y2="63452"/>
                        <a14:backgroundMark x1="86328" y1="64975" x2="76953" y2="87817"/>
                        <a14:backgroundMark x1="76953" y1="87817" x2="77344" y2="96954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2668" y="2206943"/>
            <a:ext cx="3873206" cy="29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E33BD85-55FC-91C8-864F-5A76CC2EC4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-74961" y="44294"/>
            <a:ext cx="12247726" cy="62865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2A6C43-28DF-5A30-092E-6EE99543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3489" y="4636387"/>
            <a:ext cx="14188966" cy="130170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IN" sz="4800" dirty="0"/>
              <a:t>thank you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918EC-860D-4234-67BB-61BEA47DFD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BE132-EDD9-BADE-0B99-BB042EBE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17C2-DB72-9044-85F5-8145812F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5"/>
            <a:ext cx="11811000" cy="1235470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24E5D-1B1B-589D-5E61-13DB4FE927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390660"/>
            <a:ext cx="10963656" cy="380897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Purpose Of The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System Design Diagram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ER Diagram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Functionalities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Used Data Structure And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Merits &amp; Demerits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Future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3673-B52A-9C62-22E6-2E885DA161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F62DF-D233-8F3C-DFE5-9CBBE621C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54451-F4B8-5DC4-0825-83703464C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95C4F-FE34-9EBE-BA24-94FA0395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7" b="93056" l="5556" r="93611">
                        <a14:foregroundMark x1="51111" y1="17500" x2="30000" y2="33889"/>
                        <a14:foregroundMark x1="30000" y1="33889" x2="38056" y2="82778"/>
                        <a14:foregroundMark x1="38056" y1="82778" x2="77500" y2="66111"/>
                        <a14:foregroundMark x1="77500" y1="66111" x2="62222" y2="23333"/>
                        <a14:foregroundMark x1="29167" y1="41667" x2="45278" y2="44444"/>
                        <a14:foregroundMark x1="45278" y1="44444" x2="59722" y2="51944"/>
                        <a14:foregroundMark x1="59722" y1="51944" x2="60000" y2="53056"/>
                        <a14:foregroundMark x1="64167" y1="20833" x2="40833" y2="41944"/>
                        <a14:foregroundMark x1="40833" y1="41944" x2="64722" y2="36389"/>
                        <a14:foregroundMark x1="64722" y1="36389" x2="45278" y2="25278"/>
                        <a14:foregroundMark x1="45278" y1="25278" x2="36389" y2="26111"/>
                        <a14:foregroundMark x1="40833" y1="20278" x2="33611" y2="35000"/>
                        <a14:foregroundMark x1="33611" y1="35000" x2="36111" y2="54167"/>
                        <a14:foregroundMark x1="36111" y1="54167" x2="58611" y2="41944"/>
                        <a14:foregroundMark x1="58611" y1="41944" x2="61667" y2="22222"/>
                        <a14:foregroundMark x1="61667" y1="22222" x2="38333" y2="24722"/>
                        <a14:foregroundMark x1="38333" y1="24722" x2="31667" y2="28889"/>
                        <a14:foregroundMark x1="24444" y1="43889" x2="53889" y2="51389"/>
                        <a14:foregroundMark x1="53889" y1="51389" x2="48056" y2="28333"/>
                        <a14:foregroundMark x1="48056" y1="28333" x2="27222" y2="27500"/>
                        <a14:foregroundMark x1="27222" y1="27500" x2="25278" y2="32222"/>
                        <a14:foregroundMark x1="61389" y1="43889" x2="60556" y2="65833"/>
                        <a14:foregroundMark x1="60556" y1="65833" x2="71111" y2="55833"/>
                        <a14:foregroundMark x1="71111" y1="55833" x2="57778" y2="48889"/>
                        <a14:foregroundMark x1="25000" y1="47778" x2="22222" y2="62500"/>
                        <a14:foregroundMark x1="22222" y1="62500" x2="33333" y2="72778"/>
                        <a14:foregroundMark x1="33333" y1="72778" x2="54444" y2="71944"/>
                        <a14:foregroundMark x1="54444" y1="71944" x2="43611" y2="58889"/>
                        <a14:foregroundMark x1="43611" y1="58889" x2="37222" y2="58611"/>
                        <a14:foregroundMark x1="33889" y1="58611" x2="33889" y2="58611"/>
                        <a14:foregroundMark x1="65000" y1="11111" x2="50000" y2="7778"/>
                        <a14:foregroundMark x1="50000" y1="7778" x2="35000" y2="9444"/>
                        <a14:foregroundMark x1="35000" y1="9444" x2="28333" y2="13611"/>
                        <a14:foregroundMark x1="12500" y1="35556" x2="6111" y2="50278"/>
                        <a14:foregroundMark x1="6111" y1="50278" x2="9444" y2="56667"/>
                        <a14:foregroundMark x1="68889" y1="88611" x2="45833" y2="93056"/>
                        <a14:foregroundMark x1="45833" y1="93056" x2="36667" y2="90833"/>
                        <a14:foregroundMark x1="87222" y1="35556" x2="93611" y2="53056"/>
                        <a14:foregroundMark x1="93611" y1="53056" x2="90833" y2="6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9403" y="2552996"/>
            <a:ext cx="3310512" cy="33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5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184A0C-9BEC-C286-0D96-CDD0FA89D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24687"/>
            <a:ext cx="6907575" cy="882928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Purpose of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79E1E0-F96E-BCA3-FA86-6E8804EFF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760" y="2016088"/>
            <a:ext cx="6907575" cy="52770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auction management system helps with the entire auction process by enabling the creation, management, and execution of auctions.</a:t>
            </a:r>
            <a:endParaRPr lang="en-US" sz="2000" b="0" i="0" dirty="0">
              <a:solidFill>
                <a:schemeClr val="tx1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provides a platform where sellers can list items for bidding and buyers can place bids in a secure and transparent environment.</a:t>
            </a:r>
            <a:endParaRPr lang="en-IN" sz="2000" b="0" i="0" dirty="0">
              <a:solidFill>
                <a:schemeClr val="tx1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also includes tools for monitoring auctions , View Auction status, and automatically determining winners at the auction's close. </a:t>
            </a:r>
            <a:endParaRPr lang="en-US" sz="2000" b="0" i="0" dirty="0">
              <a:solidFill>
                <a:schemeClr val="tx1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system facilitates user registration, real-time bidding, and fair competition among participants.</a:t>
            </a:r>
            <a:br>
              <a:rPr lang="en-US" dirty="0">
                <a:latin typeface="Montserrat" panose="00000500000000000000" pitchFamily="2" charset="0"/>
              </a:rPr>
            </a:br>
            <a:endParaRPr 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8AC503-3EBA-1205-88CE-F9FA0E03F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731194-5DF6-4C7B-2B5E-C4591865B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9B0EB3-E6BA-DF6E-DD21-3AA4869C9A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1" b="80947" l="3800" r="96600">
                        <a14:foregroundMark x1="24200" y1="37335" x2="21500" y2="45264"/>
                        <a14:foregroundMark x1="21500" y1="45264" x2="24800" y2="52313"/>
                        <a14:foregroundMark x1="24800" y1="52313" x2="59800" y2="57048"/>
                        <a14:foregroundMark x1="59800" y1="57048" x2="66700" y2="50551"/>
                        <a14:foregroundMark x1="66700" y1="50551" x2="12600" y2="37555"/>
                        <a14:foregroundMark x1="67900" y1="18612" x2="55200" y2="30286"/>
                        <a14:foregroundMark x1="55200" y1="30286" x2="47300" y2="45705"/>
                        <a14:foregroundMark x1="47300" y1="45705" x2="64900" y2="38656"/>
                        <a14:foregroundMark x1="64900" y1="38656" x2="69300" y2="24229"/>
                        <a14:foregroundMark x1="69300" y1="24229" x2="68600" y2="21256"/>
                        <a14:foregroundMark x1="28800" y1="38106" x2="26700" y2="56718"/>
                        <a14:foregroundMark x1="26700" y1="56718" x2="41000" y2="52203"/>
                        <a14:foregroundMark x1="41000" y1="52203" x2="34200" y2="45485"/>
                        <a14:foregroundMark x1="34200" y1="45485" x2="23800" y2="42731"/>
                        <a14:foregroundMark x1="67500" y1="28194" x2="57000" y2="31167"/>
                        <a14:foregroundMark x1="57000" y1="31167" x2="48900" y2="44053"/>
                        <a14:foregroundMark x1="48900" y1="44053" x2="69700" y2="46806"/>
                        <a14:foregroundMark x1="69700" y1="46806" x2="75700" y2="38436"/>
                        <a14:foregroundMark x1="75700" y1="38436" x2="63900" y2="31608"/>
                        <a14:foregroundMark x1="75100" y1="30837" x2="61400" y2="30396"/>
                        <a14:foregroundMark x1="61400" y1="30396" x2="47000" y2="35242"/>
                        <a14:foregroundMark x1="47000" y1="35242" x2="66700" y2="37775"/>
                        <a14:foregroundMark x1="66700" y1="37775" x2="58200" y2="30066"/>
                        <a14:foregroundMark x1="58200" y1="30066" x2="57900" y2="30066"/>
                        <a14:foregroundMark x1="59100" y1="41410" x2="57500" y2="50220"/>
                        <a14:foregroundMark x1="57500" y1="50220" x2="65500" y2="56057"/>
                        <a14:foregroundMark x1="65500" y1="56057" x2="70500" y2="40859"/>
                        <a14:foregroundMark x1="70500" y1="40859" x2="57000" y2="36233"/>
                        <a14:foregroundMark x1="57000" y1="36233" x2="53600" y2="37335"/>
                        <a14:foregroundMark x1="69300" y1="38106" x2="54300" y2="40859"/>
                        <a14:foregroundMark x1="54300" y1="40859" x2="47000" y2="45044"/>
                        <a14:foregroundMark x1="47000" y1="45044" x2="52300" y2="44493"/>
                        <a14:foregroundMark x1="52300" y1="44493" x2="60000" y2="42070"/>
                        <a14:foregroundMark x1="60000" y1="42070" x2="58300" y2="39317"/>
                        <a14:foregroundMark x1="44400" y1="41189" x2="55000" y2="40859"/>
                        <a14:foregroundMark x1="55000" y1="40859" x2="67300" y2="53304"/>
                        <a14:foregroundMark x1="67300" y1="53304" x2="34300" y2="63656"/>
                        <a14:foregroundMark x1="34300" y1="63656" x2="14300" y2="53304"/>
                        <a14:foregroundMark x1="14300" y1="53304" x2="23700" y2="41189"/>
                        <a14:foregroundMark x1="23700" y1="41189" x2="45900" y2="39207"/>
                        <a14:foregroundMark x1="45900" y1="39207" x2="50800" y2="40419"/>
                        <a14:foregroundMark x1="77400" y1="32599" x2="67700" y2="33700"/>
                        <a14:foregroundMark x1="67700" y1="33700" x2="53000" y2="40529"/>
                        <a14:foregroundMark x1="53000" y1="40529" x2="70300" y2="41520"/>
                        <a14:foregroundMark x1="70300" y1="41520" x2="63400" y2="37004"/>
                        <a14:foregroundMark x1="71500" y1="41189" x2="61600" y2="43502"/>
                        <a14:foregroundMark x1="61600" y1="43502" x2="67300" y2="41079"/>
                        <a14:foregroundMark x1="38500" y1="54736" x2="34200" y2="47907"/>
                        <a14:foregroundMark x1="34200" y1="47907" x2="43700" y2="43062"/>
                        <a14:foregroundMark x1="43700" y1="43062" x2="43700" y2="53744"/>
                        <a14:foregroundMark x1="43700" y1="53744" x2="39600" y2="50661"/>
                        <a14:foregroundMark x1="21700" y1="52313" x2="33700" y2="49890"/>
                        <a14:foregroundMark x1="33700" y1="49890" x2="26000" y2="52423"/>
                        <a14:foregroundMark x1="26000" y1="52423" x2="25800" y2="41189"/>
                        <a14:foregroundMark x1="25800" y1="41189" x2="28800" y2="43062"/>
                        <a14:foregroundMark x1="40200" y1="46916" x2="47400" y2="44383"/>
                        <a14:foregroundMark x1="47400" y1="44383" x2="37100" y2="49339"/>
                        <a14:foregroundMark x1="37100" y1="49339" x2="45400" y2="51872"/>
                        <a14:foregroundMark x1="45400" y1="51872" x2="41000" y2="52093"/>
                        <a14:foregroundMark x1="88400" y1="27863" x2="95100" y2="41740"/>
                        <a14:foregroundMark x1="95100" y1="41740" x2="96600" y2="50661"/>
                        <a14:foregroundMark x1="96600" y1="50661" x2="92100" y2="54295"/>
                        <a14:foregroundMark x1="11000" y1="36674" x2="3800" y2="52753"/>
                        <a14:foregroundMark x1="3800" y1="52753" x2="13700" y2="73678"/>
                        <a14:foregroundMark x1="13700" y1="73678" x2="14500" y2="78194"/>
                      </a14:backgroundRemoval>
                    </a14:imgEffect>
                  </a14:imgLayer>
                </a14:imgProps>
              </a:ext>
            </a:extLst>
          </a:blip>
          <a:srcRect t="-1520" b="9934"/>
          <a:stretch/>
        </p:blipFill>
        <p:spPr>
          <a:xfrm>
            <a:off x="-1" y="1834114"/>
            <a:ext cx="5362061" cy="41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1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B888-044C-471C-631D-A840EF19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24688"/>
            <a:ext cx="10455007" cy="860894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System Design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A5A5-6AFB-AB74-5763-67CD0C206F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CB1F77-CCDB-EB3E-5AF2-D9D79E5C9B7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2795" y="1685582"/>
            <a:ext cx="10455008" cy="5061539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Start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"Select your role: (1) Auctioneer, (2) Seller, (3) Buyer“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 If 1, then go to step 6; otherwise, go to step 2.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If 2, then go to step 17; otherwise, go to step 2.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If 3, then go to step 24; otherwise, go to step 2.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**Auctioneer Options**:   - a) Create Auction   - b) Start Bidding   - c) View Auction   - d) Close Auction   - e) Exit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If a, then go to step 11; otherwise, go to step 6.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If b, then go to step 12; otherwise, go to step 6.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If c, then go to step 13; otherwise, go to step 6.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If d, then go to step 14; otherwise, go to step 6.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Enter auction details and create auction, then go to step 28.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Select an auction and start bidding, then go to step 28.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Display auction details and go to step 28.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Monserrat"/>
              </a:rPr>
              <a:t> Select an auction and close it, then go to step 28.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FD51E-A6C2-7ACE-6B6D-918C5A912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7C25F-C8FA-1070-4CBA-332C0F2EC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D815-8CC7-A8A5-9055-57F978A9F5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717630"/>
            <a:ext cx="10963656" cy="5482002"/>
          </a:xfrm>
        </p:spPr>
        <p:txBody>
          <a:bodyPr>
            <a:noAutofit/>
          </a:bodyPr>
          <a:lstStyle/>
          <a:p>
            <a:r>
              <a:rPr lang="en-US" dirty="0">
                <a:latin typeface="Monserrat"/>
              </a:rPr>
              <a:t>15. If e, then go to step 2. </a:t>
            </a:r>
          </a:p>
          <a:p>
            <a:r>
              <a:rPr lang="en-US" dirty="0">
                <a:latin typeface="Monserrat"/>
              </a:rPr>
              <a:t>16. **Seller Options**: - a) Register as Seller - b) Add Item in Auction - c) Update Item in Auction - d) Exit </a:t>
            </a:r>
          </a:p>
          <a:p>
            <a:r>
              <a:rPr lang="en-US" dirty="0">
                <a:latin typeface="Monserrat"/>
              </a:rPr>
              <a:t>17. If a, then go to step 21; otherwise, go to step 16. </a:t>
            </a:r>
          </a:p>
          <a:p>
            <a:r>
              <a:rPr lang="en-US" dirty="0">
                <a:latin typeface="Monserrat"/>
              </a:rPr>
              <a:t>18. If b, then go to step 22; otherwise, go to step 16. </a:t>
            </a:r>
          </a:p>
          <a:p>
            <a:r>
              <a:rPr lang="en-US" dirty="0">
                <a:latin typeface="Monserrat"/>
              </a:rPr>
              <a:t>19. If c, then go to step 23; otherwise, go to step 16. </a:t>
            </a:r>
          </a:p>
          <a:p>
            <a:r>
              <a:rPr lang="en-US" dirty="0">
                <a:latin typeface="Monserrat"/>
              </a:rPr>
              <a:t>20. If d, then go to step 2. </a:t>
            </a:r>
          </a:p>
          <a:p>
            <a:r>
              <a:rPr lang="en-US" dirty="0">
                <a:latin typeface="Monserrat"/>
              </a:rPr>
              <a:t>21. Enter seller details and register, then go to step 28.</a:t>
            </a:r>
          </a:p>
          <a:p>
            <a:r>
              <a:rPr lang="en-US" dirty="0">
                <a:latin typeface="Monserrat"/>
              </a:rPr>
              <a:t> 22. Enter item details and add the item to the auction, then go to step 28. </a:t>
            </a:r>
          </a:p>
          <a:p>
            <a:r>
              <a:rPr lang="en-US" dirty="0">
                <a:latin typeface="Monserrat"/>
              </a:rPr>
              <a:t>23. Select an item and update details, then go to step 28. </a:t>
            </a:r>
          </a:p>
          <a:p>
            <a:r>
              <a:rPr lang="en-US" dirty="0">
                <a:latin typeface="Monserrat"/>
              </a:rPr>
              <a:t>24. **Buyer Options**: - a) View Ongoing Auctions - b) Register in Auction - c) Exit </a:t>
            </a:r>
          </a:p>
          <a:p>
            <a:r>
              <a:rPr lang="en-US" dirty="0">
                <a:latin typeface="Monserrat"/>
              </a:rPr>
              <a:t>25. If a, display ongoing auctions and go to step 28. </a:t>
            </a:r>
          </a:p>
          <a:p>
            <a:r>
              <a:rPr lang="en-US" dirty="0">
                <a:latin typeface="Monserrat"/>
              </a:rPr>
              <a:t>26. If b, register in the auction and go to step 28.</a:t>
            </a:r>
          </a:p>
          <a:p>
            <a:r>
              <a:rPr lang="en-US" dirty="0">
                <a:latin typeface="Monserrat"/>
              </a:rPr>
              <a:t> 27. If c, then go to step 2. </a:t>
            </a:r>
          </a:p>
          <a:p>
            <a:r>
              <a:rPr lang="en-US" dirty="0">
                <a:latin typeface="Monserrat"/>
              </a:rPr>
              <a:t>28. **End**</a:t>
            </a:r>
            <a:endParaRPr lang="en-IN" dirty="0">
              <a:latin typeface="Monserra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BBCFD-7DB6-4521-9121-E47FE69A3BD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3B7C6-CB0B-F5A4-CF3D-AECC5552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2114" y="1553631"/>
            <a:ext cx="3363250" cy="3363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90AE8D-1904-31A2-9E41-99569FF45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51A55A-0BFC-7F62-A8FB-C030654FF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3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80AA61-7128-BE64-05B8-FBE7B97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4638101" cy="662593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DA3B-4EB2-F2F4-2F9B-8877E3C9A5F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CD484-5D8E-30B6-0D36-63F55B1B1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A49EF1-7C9F-4154-A218-907E2944E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09CD3B-33C5-1A50-9D0D-753C7F529D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4" t="3720" r="4339" b="6180"/>
          <a:stretch/>
        </p:blipFill>
        <p:spPr>
          <a:xfrm>
            <a:off x="570874" y="1635492"/>
            <a:ext cx="11050252" cy="52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8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C5B4E0-8B21-B392-6B5E-7697F93F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39" y="136525"/>
            <a:ext cx="7065881" cy="6721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880AA61-7128-BE64-05B8-FBE7B97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4130566" cy="1435040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DA3B-4EB2-F2F4-2F9B-8877E3C9A5F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BD906-36EE-4564-A873-52817D193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88ADA3-08BA-3FFD-362F-1CB61EE4D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8B506-191E-1832-13DD-A83B44C7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413" y="603849"/>
            <a:ext cx="8350786" cy="767294"/>
          </a:xfrm>
          <a:solidFill>
            <a:schemeClr val="tx1"/>
          </a:solidFill>
        </p:spPr>
        <p:txBody>
          <a:bodyPr/>
          <a:lstStyle/>
          <a:p>
            <a:r>
              <a:rPr lang="en-IN" dirty="0"/>
              <a:t>Functionalities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D166F-774B-18A7-EF80-332246375F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52125" y="6356350"/>
            <a:ext cx="153987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A8F183-9D85-3C82-05BE-788F33ABE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6FAC4C-0FD3-2437-B66A-B848DFC1A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2D4A0E-CCCD-BDB6-6DA3-52FFB40E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95486"/>
              </p:ext>
            </p:extLst>
          </p:nvPr>
        </p:nvGraphicFramePr>
        <p:xfrm>
          <a:off x="1051309" y="1467768"/>
          <a:ext cx="10089381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63127">
                  <a:extLst>
                    <a:ext uri="{9D8B030D-6E8A-4147-A177-3AD203B41FA5}">
                      <a16:colId xmlns:a16="http://schemas.microsoft.com/office/drawing/2014/main" val="2022325593"/>
                    </a:ext>
                  </a:extLst>
                </a:gridCol>
                <a:gridCol w="3363127">
                  <a:extLst>
                    <a:ext uri="{9D8B030D-6E8A-4147-A177-3AD203B41FA5}">
                      <a16:colId xmlns:a16="http://schemas.microsoft.com/office/drawing/2014/main" val="3944849978"/>
                    </a:ext>
                  </a:extLst>
                </a:gridCol>
                <a:gridCol w="3363127">
                  <a:extLst>
                    <a:ext uri="{9D8B030D-6E8A-4147-A177-3AD203B41FA5}">
                      <a16:colId xmlns:a16="http://schemas.microsoft.com/office/drawing/2014/main" val="2873167830"/>
                    </a:ext>
                  </a:extLst>
                </a:gridCol>
              </a:tblGrid>
              <a:tr h="37702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3"/>
                          </a:solidFill>
                        </a:rPr>
                        <a:t>Data Structure Using Java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3"/>
                          </a:solidFill>
                        </a:rPr>
                        <a:t>Java-II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3"/>
                          </a:solidFill>
                        </a:rPr>
                        <a:t>Database Management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17790"/>
                  </a:ext>
                </a:extLst>
              </a:tr>
              <a:tr h="11576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Used to store and manage multiple auctions, allowing easy iteration and access to auction details.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Admin (Auctioneer)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Manages the auction process, including creating, starting, viewing, and closing auctions.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auctionDetails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table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Stores auction IDs, names, durations, and statuses for tracking auctions.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66340"/>
                  </a:ext>
                </a:extLst>
              </a:tr>
              <a:tr h="89053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HashMap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Used to map auction IDs to their names, enabling quick retrieval of auction information.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Seller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Registers and adds items to auctions, with the ability to update item details.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table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Holds item IDs, names, starting bids, auction IDs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, for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auction items.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709215"/>
                  </a:ext>
                </a:extLst>
              </a:tr>
              <a:tr h="11576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Array of Objects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Used to store user and bid information, ensuring organized and efficient handling of bids.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(Buyer)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Participates in auctions by registering, viewing ongoing auctions, and placing bids on items.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sellerDetails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table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Contains seller IDs, names, and contact details for managing sellers.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86527"/>
                  </a:ext>
                </a:extLst>
              </a:tr>
              <a:tr h="169201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JDBC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for establishing connection.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It also prevents accidental deletion.</a:t>
                      </a:r>
                    </a:p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PreparedStatement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CallableStatement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are also used.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Other Tables users, bids,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auctionItemMapping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userAuctionMapping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tables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1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45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6FD7-D06A-1ED6-AE3E-ED51914F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10"/>
            <a:ext cx="10308779" cy="832188"/>
          </a:xfrm>
          <a:solidFill>
            <a:schemeClr val="tx1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Merits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/>
              <a:t> </a:t>
            </a:r>
            <a:r>
              <a:rPr lang="en-US" sz="3600" dirty="0">
                <a:solidFill>
                  <a:schemeClr val="bg1"/>
                </a:solidFill>
              </a:rPr>
              <a:t>Demerits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E20E-036C-9032-6F92-19214C09F4D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F96ED-3674-C5AA-8930-8D18FAF4CB72}"/>
              </a:ext>
            </a:extLst>
          </p:cNvPr>
          <p:cNvSpPr txBox="1"/>
          <p:nvPr/>
        </p:nvSpPr>
        <p:spPr>
          <a:xfrm>
            <a:off x="1345915" y="1972638"/>
            <a:ext cx="3811712" cy="376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3200" dirty="0">
                <a:latin typeface="Bookman Old Style" panose="02050604050505020204" pitchFamily="18" charset="0"/>
              </a:rPr>
              <a:t>Merits: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Secure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Reliable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Handle invalid input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Data loss is reduced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User Friendly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16B63-9CA4-03CD-1A73-6538DEE90A76}"/>
              </a:ext>
            </a:extLst>
          </p:cNvPr>
          <p:cNvSpPr txBox="1"/>
          <p:nvPr/>
        </p:nvSpPr>
        <p:spPr>
          <a:xfrm>
            <a:off x="6096000" y="1972638"/>
            <a:ext cx="3811712" cy="265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3200" dirty="0">
                <a:latin typeface="Bookman Old Style" panose="02050604050505020204" pitchFamily="18" charset="0"/>
              </a:rPr>
              <a:t>Demerits: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No Gui used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Requires careful handling of sensitive data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87E885-B4EC-6086-694D-BFBAC30F2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113F1-E2E6-A2E8-164E-87A172FB4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" y="69444"/>
            <a:ext cx="741512" cy="776377"/>
          </a:xfrm>
          <a:prstGeom prst="rect">
            <a:avLst/>
          </a:prstGeom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80715C59-556A-96B4-8F45-AC2C21808DC8}"/>
              </a:ext>
            </a:extLst>
          </p:cNvPr>
          <p:cNvSpPr/>
          <p:nvPr/>
        </p:nvSpPr>
        <p:spPr>
          <a:xfrm>
            <a:off x="-191785" y="6356350"/>
            <a:ext cx="12575569" cy="603849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18D1C-AD0F-A9DE-9AB3-45E04F90B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417" y1="17333" x2="43333" y2="14167"/>
                        <a14:foregroundMark x1="43333" y1="14167" x2="53833" y2="25750"/>
                        <a14:foregroundMark x1="53833" y1="25750" x2="57667" y2="1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3942" y="1850943"/>
            <a:ext cx="3139842" cy="31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045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Creative perspective presentation</Template>
  <TotalTime>412</TotalTime>
  <Words>881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Bahnschrift</vt:lpstr>
      <vt:lpstr>Berlin Sans FB Demi</vt:lpstr>
      <vt:lpstr>Bookman Old Style</vt:lpstr>
      <vt:lpstr>Calibri</vt:lpstr>
      <vt:lpstr>Monserrat</vt:lpstr>
      <vt:lpstr>Montserrat</vt:lpstr>
      <vt:lpstr>Tw Cen MT</vt:lpstr>
      <vt:lpstr>Custom</vt:lpstr>
      <vt:lpstr>auction management system</vt:lpstr>
      <vt:lpstr>Table of content</vt:lpstr>
      <vt:lpstr>Purpose of project</vt:lpstr>
      <vt:lpstr>System Design diagram</vt:lpstr>
      <vt:lpstr>PowerPoint Presentation</vt:lpstr>
      <vt:lpstr>Er diagram</vt:lpstr>
      <vt:lpstr>Use case diagram</vt:lpstr>
      <vt:lpstr>Functionalities</vt:lpstr>
      <vt:lpstr>Merits &amp; Demerits</vt:lpstr>
      <vt:lpstr>Tools used</vt:lpstr>
      <vt:lpstr>Future scope</vt:lpstr>
      <vt:lpstr>thank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yadav</dc:creator>
  <cp:lastModifiedBy>jinal panchal</cp:lastModifiedBy>
  <cp:revision>4</cp:revision>
  <dcterms:created xsi:type="dcterms:W3CDTF">2024-08-19T10:53:59Z</dcterms:created>
  <dcterms:modified xsi:type="dcterms:W3CDTF">2024-08-24T08:35:16Z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