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C1824-8D0D-46D2-B6A5-798273261C11}" v="60" dt="2020-11-05T08:52:21.380"/>
    <p1510:client id="{F7718FF9-F4E6-13DB-1A78-4D07D5DA27BC}" v="2007" dt="2020-11-05T12:44:4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1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4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4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DC6FE-7105-4B97-9C4C-22DD7A34F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" b="7"/>
          <a:stretch/>
        </p:blipFill>
        <p:spPr>
          <a:xfrm>
            <a:off x="973943" y="1738975"/>
            <a:ext cx="5563758" cy="372995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116" y="112997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cs typeface="Calibri Light"/>
              </a:rPr>
              <a:t>Food and nutrition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7991" y="3706689"/>
            <a:ext cx="3806919" cy="236266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Meiryo"/>
              </a:rPr>
              <a:t>By </a:t>
            </a:r>
          </a:p>
          <a:p>
            <a:r>
              <a:rPr lang="en-US" sz="2000" dirty="0">
                <a:solidFill>
                  <a:schemeClr val="bg1"/>
                </a:solidFill>
                <a:ea typeface="Meiryo"/>
              </a:rPr>
              <a:t>Deep Patel:-18CP204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Fats vs Proteins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8CE52D6-08F3-45F9-AC39-D2BCADC2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85" y="1468040"/>
            <a:ext cx="6236248" cy="42718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FD151-46AD-4467-B294-6C52FA2BE01D}"/>
              </a:ext>
            </a:extLst>
          </p:cNvPr>
          <p:cNvSpPr txBox="1"/>
          <p:nvPr/>
        </p:nvSpPr>
        <p:spPr>
          <a:xfrm>
            <a:off x="508660" y="454626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X = Proteins</a:t>
            </a:r>
          </a:p>
          <a:p>
            <a:endParaRPr lang="en-US" dirty="0">
              <a:solidFill>
                <a:schemeClr val="bg1"/>
              </a:solidFill>
              <a:ea typeface="Meiryo"/>
            </a:endParaRPr>
          </a:p>
          <a:p>
            <a:r>
              <a:rPr lang="en-US" dirty="0">
                <a:solidFill>
                  <a:schemeClr val="bg1"/>
                </a:solidFill>
                <a:ea typeface="Meiryo"/>
              </a:rPr>
              <a:t>Y = Fats</a:t>
            </a:r>
          </a:p>
        </p:txBody>
      </p:sp>
    </p:spTree>
    <p:extLst>
      <p:ext uri="{BB962C8B-B14F-4D97-AF65-F5344CB8AC3E}">
        <p14:creationId xmlns:p14="http://schemas.microsoft.com/office/powerpoint/2010/main" val="199240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Carbohydrates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26683-F7F2-4DCE-836C-BF0070DD7006}"/>
              </a:ext>
            </a:extLst>
          </p:cNvPr>
          <p:cNvSpPr txBox="1"/>
          <p:nvPr/>
        </p:nvSpPr>
        <p:spPr>
          <a:xfrm>
            <a:off x="1755569" y="3051957"/>
            <a:ext cx="88490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Carbohydrates are found in a wide array of both healthy and unhealthy foods—</a:t>
            </a:r>
            <a:r>
              <a:rPr lang="en-US" b="1" dirty="0">
                <a:ea typeface="+mn-lt"/>
                <a:cs typeface="+mn-lt"/>
              </a:rPr>
              <a:t>bread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beans</a:t>
            </a:r>
            <a:r>
              <a:rPr lang="en-US" dirty="0">
                <a:ea typeface="+mn-lt"/>
                <a:cs typeface="+mn-lt"/>
              </a:rPr>
              <a:t>, milk, popcorn, </a:t>
            </a:r>
            <a:r>
              <a:rPr lang="en-US" b="1" dirty="0">
                <a:ea typeface="+mn-lt"/>
                <a:cs typeface="+mn-lt"/>
              </a:rPr>
              <a:t>potatoes</a:t>
            </a:r>
            <a:r>
              <a:rPr lang="en-US" dirty="0">
                <a:ea typeface="+mn-lt"/>
                <a:cs typeface="+mn-lt"/>
              </a:rPr>
              <a:t>, cookies, spaghetti, soft drinks, </a:t>
            </a:r>
            <a:r>
              <a:rPr lang="en-US" b="1" dirty="0">
                <a:ea typeface="+mn-lt"/>
                <a:cs typeface="+mn-lt"/>
              </a:rPr>
              <a:t>corn</a:t>
            </a:r>
            <a:r>
              <a:rPr lang="en-US" dirty="0">
                <a:ea typeface="+mn-lt"/>
                <a:cs typeface="+mn-lt"/>
              </a:rPr>
              <a:t>, and cherry pie.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They also come in a variety of forms.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 most common and abundant forms are sugars, fibers, and starches.</a:t>
            </a:r>
            <a:endParaRPr lang="en-US" dirty="0">
              <a:ea typeface="Meiryo"/>
            </a:endParaRPr>
          </a:p>
        </p:txBody>
      </p:sp>
      <p:pic>
        <p:nvPicPr>
          <p:cNvPr id="7" name="Graphic 8" descr="Baguette">
            <a:extLst>
              <a:ext uri="{FF2B5EF4-FFF2-40B4-BE49-F238E27FC236}">
                <a16:creationId xmlns:a16="http://schemas.microsoft.com/office/drawing/2014/main" id="{FEE49DDB-0E78-467F-B2D3-8EC40A8B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138" y="1131124"/>
            <a:ext cx="904504" cy="8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Stats about Carbohydrates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26683-F7F2-4DCE-836C-BF0070DD7006}"/>
              </a:ext>
            </a:extLst>
          </p:cNvPr>
          <p:cNvSpPr txBox="1"/>
          <p:nvPr/>
        </p:nvSpPr>
        <p:spPr>
          <a:xfrm>
            <a:off x="1755569" y="3051957"/>
            <a:ext cx="884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ea typeface="Meiryo"/>
            </a:endParaRPr>
          </a:p>
        </p:txBody>
      </p:sp>
      <p:pic>
        <p:nvPicPr>
          <p:cNvPr id="7" name="Graphic 8" descr="Baguette">
            <a:extLst>
              <a:ext uri="{FF2B5EF4-FFF2-40B4-BE49-F238E27FC236}">
                <a16:creationId xmlns:a16="http://schemas.microsoft.com/office/drawing/2014/main" id="{FEE49DDB-0E78-467F-B2D3-8EC40A8B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086" y="1121228"/>
            <a:ext cx="904504" cy="864920"/>
          </a:xfrm>
          <a:prstGeom prst="rect">
            <a:avLst/>
          </a:prstGeom>
        </p:spPr>
      </p:pic>
      <p:pic>
        <p:nvPicPr>
          <p:cNvPr id="3" name="Graphic 14" descr="Arrow Right">
            <a:extLst>
              <a:ext uri="{FF2B5EF4-FFF2-40B4-BE49-F238E27FC236}">
                <a16:creationId xmlns:a16="http://schemas.microsoft.com/office/drawing/2014/main" id="{7E3BD8D6-2A1E-4246-8F7D-34652431F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359" y="282335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49DD6-A9C8-40F1-B088-45690CFBD670}"/>
              </a:ext>
            </a:extLst>
          </p:cNvPr>
          <p:cNvSpPr txBox="1"/>
          <p:nvPr/>
        </p:nvSpPr>
        <p:spPr>
          <a:xfrm>
            <a:off x="3210296" y="3091542"/>
            <a:ext cx="46729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Items containing high carbohydrates</a:t>
            </a:r>
          </a:p>
        </p:txBody>
      </p:sp>
      <p:pic>
        <p:nvPicPr>
          <p:cNvPr id="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16DC05C-CF6B-428B-9D2E-9BDBCE83E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286" y="3587832"/>
            <a:ext cx="3146961" cy="731322"/>
          </a:xfrm>
          <a:prstGeom prst="rect">
            <a:avLst/>
          </a:prstGeom>
        </p:spPr>
      </p:pic>
      <p:pic>
        <p:nvPicPr>
          <p:cNvPr id="15" name="Graphic 14" descr="Arrow Right">
            <a:extLst>
              <a:ext uri="{FF2B5EF4-FFF2-40B4-BE49-F238E27FC236}">
                <a16:creationId xmlns:a16="http://schemas.microsoft.com/office/drawing/2014/main" id="{A15042BD-93FD-4F87-93A8-D6EAA1D87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9527" y="477289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BBF51-A14F-4ADC-8044-A4722BC1F9D4}"/>
              </a:ext>
            </a:extLst>
          </p:cNvPr>
          <p:cNvSpPr txBox="1"/>
          <p:nvPr/>
        </p:nvSpPr>
        <p:spPr>
          <a:xfrm>
            <a:off x="3214626" y="5045403"/>
            <a:ext cx="461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Summary  of carbohydrates</a:t>
            </a:r>
          </a:p>
        </p:txBody>
      </p:sp>
      <p:pic>
        <p:nvPicPr>
          <p:cNvPr id="13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E768057B-44F5-4497-839B-1454CF3BF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296" y="5785795"/>
            <a:ext cx="4742212" cy="8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Sugar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7" descr="Chocolate">
            <a:extLst>
              <a:ext uri="{FF2B5EF4-FFF2-40B4-BE49-F238E27FC236}">
                <a16:creationId xmlns:a16="http://schemas.microsoft.com/office/drawing/2014/main" id="{2A7F6AF2-E5B6-4773-BD71-240DE72B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605" y="1150917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5F2C7D-750B-4652-8275-43F80C7C8F35}"/>
              </a:ext>
            </a:extLst>
          </p:cNvPr>
          <p:cNvSpPr txBox="1"/>
          <p:nvPr/>
        </p:nvSpPr>
        <p:spPr>
          <a:xfrm>
            <a:off x="1957820" y="3462027"/>
            <a:ext cx="922514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Sugar is a simple carbohydrate that belongs to a class of chemically related sweet-tasting substances.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It is available in many different forms.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three main types of sugar are sucrose, lactose, and fructose.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Even though cells need glucose to survive, consuming too much can cause health problems.</a:t>
            </a:r>
            <a:endParaRPr lang="en-US">
              <a:ea typeface="Meiry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85907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Stats about Sugar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7" descr="Chocolate">
            <a:extLst>
              <a:ext uri="{FF2B5EF4-FFF2-40B4-BE49-F238E27FC236}">
                <a16:creationId xmlns:a16="http://schemas.microsoft.com/office/drawing/2014/main" id="{2A7F6AF2-E5B6-4773-BD71-240DE72B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8099" y="1150917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5F2C7D-750B-4652-8275-43F80C7C8F35}"/>
              </a:ext>
            </a:extLst>
          </p:cNvPr>
          <p:cNvSpPr txBox="1"/>
          <p:nvPr/>
        </p:nvSpPr>
        <p:spPr>
          <a:xfrm>
            <a:off x="1957820" y="3462027"/>
            <a:ext cx="922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Meiryo"/>
            </a:endParaRPr>
          </a:p>
        </p:txBody>
      </p:sp>
      <p:pic>
        <p:nvPicPr>
          <p:cNvPr id="3" name="Graphic 14" descr="Arrow Right">
            <a:extLst>
              <a:ext uri="{FF2B5EF4-FFF2-40B4-BE49-F238E27FC236}">
                <a16:creationId xmlns:a16="http://schemas.microsoft.com/office/drawing/2014/main" id="{9D45D0C0-175C-4788-A6C5-CE6DA4895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359" y="282335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203E-CBE8-43A5-AFBB-08A51913FCA8}"/>
              </a:ext>
            </a:extLst>
          </p:cNvPr>
          <p:cNvSpPr txBox="1"/>
          <p:nvPr/>
        </p:nvSpPr>
        <p:spPr>
          <a:xfrm>
            <a:off x="3388426" y="309154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Items containing sugar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C2C5B82-330A-4406-9891-B028DF08A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766" y="3745799"/>
            <a:ext cx="3094882" cy="672687"/>
          </a:xfrm>
          <a:prstGeom prst="rect">
            <a:avLst/>
          </a:prstGeom>
        </p:spPr>
      </p:pic>
      <p:pic>
        <p:nvPicPr>
          <p:cNvPr id="15" name="Graphic 14" descr="Arrow Right">
            <a:extLst>
              <a:ext uri="{FF2B5EF4-FFF2-40B4-BE49-F238E27FC236}">
                <a16:creationId xmlns:a16="http://schemas.microsoft.com/office/drawing/2014/main" id="{05A2E8B7-E558-47BD-B8F3-274A26771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359" y="466403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E1037-2AB9-45F0-8764-B8969CD9E0BD}"/>
              </a:ext>
            </a:extLst>
          </p:cNvPr>
          <p:cNvSpPr txBox="1"/>
          <p:nvPr/>
        </p:nvSpPr>
        <p:spPr>
          <a:xfrm>
            <a:off x="3402652" y="50256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Summary of sugar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24FBA49E-6FBC-4F97-BA17-2E412548E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322" y="5784962"/>
            <a:ext cx="5692238" cy="8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DD787-575C-43AA-961C-B8FEFBA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BOXPLOT graph of sugar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83B475-840A-41FA-B099-609A4A8F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1468040"/>
            <a:ext cx="6236248" cy="427182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Cholesterol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F2C7D-750B-4652-8275-43F80C7C8F35}"/>
              </a:ext>
            </a:extLst>
          </p:cNvPr>
          <p:cNvSpPr txBox="1"/>
          <p:nvPr/>
        </p:nvSpPr>
        <p:spPr>
          <a:xfrm>
            <a:off x="1957820" y="3462027"/>
            <a:ext cx="922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Meiry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BF9CB-F004-4FC4-9CD5-FFC399DEA8FF}"/>
              </a:ext>
            </a:extLst>
          </p:cNvPr>
          <p:cNvSpPr txBox="1"/>
          <p:nvPr/>
        </p:nvSpPr>
        <p:spPr>
          <a:xfrm>
            <a:off x="2131621" y="3150918"/>
            <a:ext cx="888868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Cholesterol</a:t>
            </a:r>
            <a:r>
              <a:rPr lang="en-US" dirty="0">
                <a:ea typeface="+mn-lt"/>
                <a:cs typeface="+mn-lt"/>
              </a:rPr>
              <a:t> is a waxy, fat-like substance that's found in all the cells in your body.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Your body needs some </a:t>
            </a:r>
            <a:r>
              <a:rPr lang="en-US" b="1" dirty="0">
                <a:ea typeface="+mn-lt"/>
                <a:cs typeface="+mn-lt"/>
              </a:rPr>
              <a:t>cholesterol</a:t>
            </a:r>
            <a:r>
              <a:rPr lang="en-US" dirty="0">
                <a:ea typeface="+mn-lt"/>
                <a:cs typeface="+mn-lt"/>
              </a:rPr>
              <a:t> to make hormones, vitamin D, and substances that help you digest foods.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Your body makes all the </a:t>
            </a:r>
            <a:r>
              <a:rPr lang="en-US" b="1" dirty="0">
                <a:ea typeface="+mn-lt"/>
                <a:cs typeface="+mn-lt"/>
              </a:rPr>
              <a:t>cholesterol</a:t>
            </a:r>
            <a:r>
              <a:rPr lang="en-US" dirty="0">
                <a:ea typeface="+mn-lt"/>
                <a:cs typeface="+mn-lt"/>
              </a:rPr>
              <a:t> it needs.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69148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Stats about Cholesterol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F2C7D-750B-4652-8275-43F80C7C8F35}"/>
              </a:ext>
            </a:extLst>
          </p:cNvPr>
          <p:cNvSpPr txBox="1"/>
          <p:nvPr/>
        </p:nvSpPr>
        <p:spPr>
          <a:xfrm>
            <a:off x="1957820" y="3462027"/>
            <a:ext cx="922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Meiryo"/>
            </a:endParaRPr>
          </a:p>
        </p:txBody>
      </p:sp>
      <p:pic>
        <p:nvPicPr>
          <p:cNvPr id="3" name="Graphic 14" descr="Arrow Right">
            <a:extLst>
              <a:ext uri="{FF2B5EF4-FFF2-40B4-BE49-F238E27FC236}">
                <a16:creationId xmlns:a16="http://schemas.microsoft.com/office/drawing/2014/main" id="{9D45D0C0-175C-4788-A6C5-CE6DA489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359" y="282335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203E-CBE8-43A5-AFBB-08A51913FCA8}"/>
              </a:ext>
            </a:extLst>
          </p:cNvPr>
          <p:cNvSpPr txBox="1"/>
          <p:nvPr/>
        </p:nvSpPr>
        <p:spPr>
          <a:xfrm>
            <a:off x="3388426" y="3091542"/>
            <a:ext cx="3970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Items containing Cholesterol</a:t>
            </a:r>
          </a:p>
        </p:txBody>
      </p:sp>
      <p:pic>
        <p:nvPicPr>
          <p:cNvPr id="15" name="Graphic 14" descr="Arrow Right">
            <a:extLst>
              <a:ext uri="{FF2B5EF4-FFF2-40B4-BE49-F238E27FC236}">
                <a16:creationId xmlns:a16="http://schemas.microsoft.com/office/drawing/2014/main" id="{05A2E8B7-E558-47BD-B8F3-274A2677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359" y="466403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E1037-2AB9-45F0-8764-B8969CD9E0BD}"/>
              </a:ext>
            </a:extLst>
          </p:cNvPr>
          <p:cNvSpPr txBox="1"/>
          <p:nvPr/>
        </p:nvSpPr>
        <p:spPr>
          <a:xfrm>
            <a:off x="3402652" y="502561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Summary of Cholesterol</a:t>
            </a:r>
          </a:p>
        </p:txBody>
      </p:sp>
      <p:pic>
        <p:nvPicPr>
          <p:cNvPr id="9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0FE7541-AAEF-420D-AAC0-CF82ADD7E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605" y="3863810"/>
            <a:ext cx="3845749" cy="703860"/>
          </a:xfrm>
          <a:prstGeom prst="rect">
            <a:avLst/>
          </a:prstGeom>
        </p:spPr>
      </p:pic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33B704CF-ABC2-41A7-8BBE-5535CA213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699" y="5738763"/>
            <a:ext cx="5078680" cy="7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FC76-C7D4-40A4-AD3D-9945630E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4041658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>
                <a:solidFill>
                  <a:schemeClr val="bg1"/>
                </a:solidFill>
              </a:rPr>
              <a:t>ITEMS TO BE RECOMMENDED FOR NUTRIENTS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B9C1C6DE-F2E7-4E65-AD0E-46E210917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584" y="818161"/>
            <a:ext cx="7245649" cy="54528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1079D-77B5-455D-9359-188FCFBB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5400" b="0" cap="all" dirty="0">
                <a:solidFill>
                  <a:schemeClr val="bg1"/>
                </a:solidFill>
              </a:rPr>
              <a:t>Thank you</a:t>
            </a:r>
            <a:br>
              <a:rPr lang="en-US" sz="5400" b="0" cap="all">
                <a:solidFill>
                  <a:schemeClr val="bg1"/>
                </a:solidFill>
              </a:rPr>
            </a:br>
            <a:endParaRPr lang="en-US" sz="5400" b="0" cap="all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B988CD1-C36D-4C9B-95B6-1822C06F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2885F-71C0-4D8D-8A4F-2B56A13B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34BD-D4AF-4728-A7A4-C827A8BF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b="0" dirty="0">
                <a:ea typeface="+mn-lt"/>
                <a:cs typeface="+mn-lt"/>
              </a:rPr>
              <a:t>Food and nutrition are the way that we get fuel, providing energy for our bodies. We need to replace nutrients in our bodies with a new supply every day. </a:t>
            </a:r>
            <a:endParaRPr lang="en-US" sz="1500" dirty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b="0" dirty="0">
                <a:ea typeface="+mn-lt"/>
                <a:cs typeface="+mn-lt"/>
              </a:rPr>
              <a:t>Water is an important component of nutrition. Fats, proteins, and carbohydrates are all required.</a:t>
            </a:r>
            <a:endParaRPr lang="en-US" sz="1500" dirty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b="0" dirty="0">
                <a:ea typeface="+mn-lt"/>
                <a:cs typeface="+mn-lt"/>
              </a:rPr>
              <a:t> Maintaining key vitamins and minerals are also important to maintaining good health. </a:t>
            </a:r>
            <a:endParaRPr lang="en-US" sz="1500" dirty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500" b="0" dirty="0">
                <a:ea typeface="+mn-lt"/>
                <a:cs typeface="+mn-lt"/>
              </a:rPr>
              <a:t>For pregnant women and adults over 50, vitamins such as vitamin D and minerals such as calcium and iron are important to consider when choosing foods to eat, as well as possible dietary supplements</a:t>
            </a:r>
            <a:endParaRPr lang="en-US" sz="1500" dirty="0">
              <a:ea typeface="Meiryo"/>
            </a:endParaRPr>
          </a:p>
        </p:txBody>
      </p:sp>
      <p:pic>
        <p:nvPicPr>
          <p:cNvPr id="4" name="Graphic 4" descr="Fruit bowl">
            <a:extLst>
              <a:ext uri="{FF2B5EF4-FFF2-40B4-BE49-F238E27FC236}">
                <a16:creationId xmlns:a16="http://schemas.microsoft.com/office/drawing/2014/main" id="{35A461C3-CF24-462B-ABF2-71ECB2F3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9320" y="1150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FB6CB-9622-472C-9779-D56656C5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DATASET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52440A-3CA1-4913-A854-4CF8CDEB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 fontScale="62500" lnSpcReduction="20000"/>
          </a:bodyPr>
          <a:lstStyle/>
          <a:p>
            <a:r>
              <a:rPr lang="en-US" dirty="0">
                <a:ea typeface="Meiryo"/>
              </a:rPr>
              <a:t>This Dataset consist of foods with nutrients available in that food </a:t>
            </a:r>
          </a:p>
          <a:p>
            <a:r>
              <a:rPr lang="en-US" dirty="0">
                <a:ea typeface="Meiryo"/>
              </a:rPr>
              <a:t>Such as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Fats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Carbohydrates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Vitamins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Proteins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Calories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Et al </a:t>
            </a:r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9D25818-D62B-435E-ABEF-F792C13E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83" y="1411042"/>
            <a:ext cx="7355638" cy="39567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CA610-DFFE-4C55-9CE5-31DBAA0E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Calories</a:t>
            </a:r>
            <a:br>
              <a:rPr lang="en-US" b="0" cap="all" dirty="0">
                <a:solidFill>
                  <a:schemeClr val="bg1"/>
                </a:solidFill>
              </a:rPr>
            </a:br>
            <a:r>
              <a:rPr lang="en-US" b="0" cap="all" dirty="0">
                <a:solidFill>
                  <a:schemeClr val="bg1"/>
                </a:solidFill>
              </a:rPr>
              <a:t> </a:t>
            </a:r>
            <a:br>
              <a:rPr lang="en-US" b="0" cap="all" dirty="0"/>
            </a:br>
            <a:endParaRPr lang="en-US" b="0" cap="all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nut">
            <a:extLst>
              <a:ext uri="{FF2B5EF4-FFF2-40B4-BE49-F238E27FC236}">
                <a16:creationId xmlns:a16="http://schemas.microsoft.com/office/drawing/2014/main" id="{968F9CAD-B592-4239-B35A-4CEA156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566259" y="2095014"/>
            <a:ext cx="643677" cy="6428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B9D0C-0192-4706-936E-CF81156563C3}"/>
              </a:ext>
            </a:extLst>
          </p:cNvPr>
          <p:cNvSpPr txBox="1"/>
          <p:nvPr/>
        </p:nvSpPr>
        <p:spPr>
          <a:xfrm>
            <a:off x="459180" y="2933204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We know that some nutrients contain a large amount of calories </a:t>
            </a:r>
          </a:p>
          <a:p>
            <a:r>
              <a:rPr lang="en-US" dirty="0">
                <a:solidFill>
                  <a:schemeClr val="bg1"/>
                </a:solidFill>
                <a:ea typeface="Meiryo"/>
              </a:rPr>
              <a:t>Such as fats and carbohydrates are responsible for higher calories.</a:t>
            </a:r>
          </a:p>
          <a:p>
            <a:r>
              <a:rPr lang="en-US" dirty="0">
                <a:solidFill>
                  <a:schemeClr val="bg1"/>
                </a:solidFill>
                <a:ea typeface="Meiryo"/>
              </a:rPr>
              <a:t>Proteins and vitamins contains less amount</a:t>
            </a:r>
          </a:p>
          <a:p>
            <a:r>
              <a:rPr lang="en-US" dirty="0">
                <a:solidFill>
                  <a:schemeClr val="bg1"/>
                </a:solidFill>
                <a:ea typeface="Meiryo"/>
              </a:rPr>
              <a:t>Of calories</a:t>
            </a:r>
          </a:p>
          <a:p>
            <a:endParaRPr lang="en-US" dirty="0">
              <a:solidFill>
                <a:schemeClr val="bg1"/>
              </a:solidFill>
              <a:ea typeface="Meiryo"/>
            </a:endParaRPr>
          </a:p>
        </p:txBody>
      </p:sp>
      <p:pic>
        <p:nvPicPr>
          <p:cNvPr id="6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A0CEF9-E26B-4C7F-9B55-FC5D422E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17" y="2271455"/>
            <a:ext cx="7265722" cy="573377"/>
          </a:xfrm>
          <a:prstGeom prst="rect">
            <a:avLst/>
          </a:prstGeom>
        </p:spPr>
      </p:pic>
      <p:pic>
        <p:nvPicPr>
          <p:cNvPr id="9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82A9570-2F26-4925-A5BF-DC71C578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919" y="3729436"/>
            <a:ext cx="6187044" cy="1002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60C7C6-C685-48F7-B835-10F6557BF735}"/>
              </a:ext>
            </a:extLst>
          </p:cNvPr>
          <p:cNvSpPr txBox="1"/>
          <p:nvPr/>
        </p:nvSpPr>
        <p:spPr>
          <a:xfrm>
            <a:off x="5777717" y="1522391"/>
            <a:ext cx="7384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Items containing high number of calories</a:t>
            </a:r>
          </a:p>
        </p:txBody>
      </p:sp>
      <p:pic>
        <p:nvPicPr>
          <p:cNvPr id="13" name="Graphic 14" descr="Arrow Right">
            <a:extLst>
              <a:ext uri="{FF2B5EF4-FFF2-40B4-BE49-F238E27FC236}">
                <a16:creationId xmlns:a16="http://schemas.microsoft.com/office/drawing/2014/main" id="{6312334B-25CD-434E-A8DF-C2D281454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7424" y="1249878"/>
            <a:ext cx="914400" cy="914400"/>
          </a:xfrm>
          <a:prstGeom prst="rect">
            <a:avLst/>
          </a:prstGeom>
        </p:spPr>
      </p:pic>
      <p:pic>
        <p:nvPicPr>
          <p:cNvPr id="19" name="Graphic 14" descr="Arrow Right">
            <a:extLst>
              <a:ext uri="{FF2B5EF4-FFF2-40B4-BE49-F238E27FC236}">
                <a16:creationId xmlns:a16="http://schemas.microsoft.com/office/drawing/2014/main" id="{4BB12DC9-A798-4CF0-BA07-2BE2CDAC0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6904" y="283325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AC4FCE-AF92-4F27-A52A-48E000AACE3A}"/>
              </a:ext>
            </a:extLst>
          </p:cNvPr>
          <p:cNvSpPr txBox="1"/>
          <p:nvPr/>
        </p:nvSpPr>
        <p:spPr>
          <a:xfrm>
            <a:off x="5782046" y="3080409"/>
            <a:ext cx="6226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Meiryo"/>
              </a:rPr>
              <a:t>Summary of calories found in items</a:t>
            </a:r>
          </a:p>
        </p:txBody>
      </p:sp>
    </p:spTree>
    <p:extLst>
      <p:ext uri="{BB962C8B-B14F-4D97-AF65-F5344CB8AC3E}">
        <p14:creationId xmlns:p14="http://schemas.microsoft.com/office/powerpoint/2010/main" val="384064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0B58-D0AE-427A-AFAC-05B2AC18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 b="0" cap="all"/>
              <a:t>Representation</a:t>
            </a:r>
            <a:br>
              <a:rPr lang="en-US" sz="2500" b="0" cap="all"/>
            </a:br>
            <a:endParaRPr lang="en-US" sz="2500" b="0" cap="al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C61F4B-FBAE-4A57-8719-8470481D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b="0"/>
              <a:t>This is the representation of frequency distribution of items containing calories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3E17B2-3E44-45BF-A125-22378620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2" b="2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993F2-39D3-4963-ABE8-F624050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>
                <a:solidFill>
                  <a:schemeClr val="bg1"/>
                </a:solidFill>
                <a:ea typeface="Meiryo"/>
              </a:rPr>
              <a:t>Proteins</a:t>
            </a:r>
            <a:br>
              <a:rPr lang="en-US" sz="2000">
                <a:solidFill>
                  <a:schemeClr val="bg1"/>
                </a:solidFill>
                <a:ea typeface="Meiryo"/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5DD3-14E4-41E6-821B-EFF9EE9F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Protein is an important part of a healthy diet.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Proteins are made up of chemical 'building blocks' called amino acids.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Your body uses amino acids to build and repair muscles and bones and to make hormones and enzymes. They can also be used as an energy source.</a:t>
            </a:r>
            <a:endParaRPr lang="en-US"/>
          </a:p>
          <a:p>
            <a:endParaRPr lang="en-US">
              <a:ea typeface="Meiryo"/>
            </a:endParaRPr>
          </a:p>
        </p:txBody>
      </p:sp>
      <p:pic>
        <p:nvPicPr>
          <p:cNvPr id="5" name="Graphic 5" descr="Egg">
            <a:extLst>
              <a:ext uri="{FF2B5EF4-FFF2-40B4-BE49-F238E27FC236}">
                <a16:creationId xmlns:a16="http://schemas.microsoft.com/office/drawing/2014/main" id="{073F40E4-DBEE-4B79-BF8C-993CA5AE8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813" y="962891"/>
            <a:ext cx="914400" cy="914400"/>
          </a:xfrm>
          <a:prstGeom prst="rect">
            <a:avLst/>
          </a:prstGeom>
        </p:spPr>
      </p:pic>
      <p:pic>
        <p:nvPicPr>
          <p:cNvPr id="6" name="Graphic 5" descr="DNA">
            <a:extLst>
              <a:ext uri="{FF2B5EF4-FFF2-40B4-BE49-F238E27FC236}">
                <a16:creationId xmlns:a16="http://schemas.microsoft.com/office/drawing/2014/main" id="{6F8E1918-1DAC-4E06-B3E4-4ACF96A2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4375" y="1161374"/>
            <a:ext cx="555091" cy="5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Stats about protein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093EE99-2928-40C2-9F91-28369BFCC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846" y="3485968"/>
            <a:ext cx="3773632" cy="651411"/>
          </a:xfrm>
        </p:spPr>
      </p:pic>
      <p:pic>
        <p:nvPicPr>
          <p:cNvPr id="5" name="Graphic 14" descr="Arrow Right">
            <a:extLst>
              <a:ext uri="{FF2B5EF4-FFF2-40B4-BE49-F238E27FC236}">
                <a16:creationId xmlns:a16="http://schemas.microsoft.com/office/drawing/2014/main" id="{4B13ACBD-5FEA-4B24-8F80-78464417E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0463" y="250668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43E30-583D-4E6A-8B6F-CE5D6EB851AC}"/>
              </a:ext>
            </a:extLst>
          </p:cNvPr>
          <p:cNvSpPr txBox="1"/>
          <p:nvPr/>
        </p:nvSpPr>
        <p:spPr>
          <a:xfrm>
            <a:off x="2844141" y="2774867"/>
            <a:ext cx="5642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Items containing high amount of proteins</a:t>
            </a:r>
          </a:p>
        </p:txBody>
      </p:sp>
      <p:pic>
        <p:nvPicPr>
          <p:cNvPr id="13" name="Graphic 14" descr="Arrow Right">
            <a:extLst>
              <a:ext uri="{FF2B5EF4-FFF2-40B4-BE49-F238E27FC236}">
                <a16:creationId xmlns:a16="http://schemas.microsoft.com/office/drawing/2014/main" id="{A0B015B3-0FE7-4CB2-BB60-83882BD5C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0463" y="449579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66594-B595-4E45-A50B-9E9194BA4579}"/>
              </a:ext>
            </a:extLst>
          </p:cNvPr>
          <p:cNvSpPr txBox="1"/>
          <p:nvPr/>
        </p:nvSpPr>
        <p:spPr>
          <a:xfrm>
            <a:off x="2927639" y="48078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Summary of proteins </a:t>
            </a:r>
            <a:endParaRPr lang="en-US" dirty="0"/>
          </a:p>
        </p:txBody>
      </p:sp>
      <p:pic>
        <p:nvPicPr>
          <p:cNvPr id="9" name="Picture 1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CD9EEA1-4D39-44EC-AB21-829D1570B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049" y="5633396"/>
            <a:ext cx="4168238" cy="5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Fats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Whole pizza">
            <a:extLst>
              <a:ext uri="{FF2B5EF4-FFF2-40B4-BE49-F238E27FC236}">
                <a16:creationId xmlns:a16="http://schemas.microsoft.com/office/drawing/2014/main" id="{90C5A350-F4B6-4D38-9DF6-A27EDB0D6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223" y="1116901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26683-F7F2-4DCE-836C-BF0070DD7006}"/>
              </a:ext>
            </a:extLst>
          </p:cNvPr>
          <p:cNvSpPr txBox="1"/>
          <p:nvPr/>
        </p:nvSpPr>
        <p:spPr>
          <a:xfrm>
            <a:off x="1755569" y="3051957"/>
            <a:ext cx="88490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Fats in food come in several forms, including saturated, monounsaturated, and polyunsaturated. 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Too much fat or too much of the wrong type of fat can be unhealthy.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Some examples of foods that contain fats are </a:t>
            </a:r>
            <a:r>
              <a:rPr lang="en-US" b="1" dirty="0">
                <a:ea typeface="+mn-lt"/>
                <a:cs typeface="+mn-lt"/>
              </a:rPr>
              <a:t>butter</a:t>
            </a:r>
            <a:r>
              <a:rPr lang="en-US" dirty="0">
                <a:ea typeface="+mn-lt"/>
                <a:cs typeface="+mn-lt"/>
              </a:rPr>
              <a:t>, oil, </a:t>
            </a:r>
            <a:r>
              <a:rPr lang="en-US" b="1" dirty="0">
                <a:ea typeface="+mn-lt"/>
                <a:cs typeface="+mn-lt"/>
              </a:rPr>
              <a:t>nuts</a:t>
            </a:r>
            <a:r>
              <a:rPr lang="en-US" dirty="0">
                <a:ea typeface="+mn-lt"/>
                <a:cs typeface="+mn-lt"/>
              </a:rPr>
              <a:t>, meat, fish, and       some dairy products.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6270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FEF5-9FA2-4266-8A37-72D437A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Stats about Fats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Whole pizza">
            <a:extLst>
              <a:ext uri="{FF2B5EF4-FFF2-40B4-BE49-F238E27FC236}">
                <a16:creationId xmlns:a16="http://schemas.microsoft.com/office/drawing/2014/main" id="{90C5A350-F4B6-4D38-9DF6-A27EDB0D6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8015" y="1107005"/>
            <a:ext cx="914400" cy="914400"/>
          </a:xfrm>
        </p:spPr>
      </p:pic>
      <p:pic>
        <p:nvPicPr>
          <p:cNvPr id="3" name="Graphic 14" descr="Arrow Right">
            <a:extLst>
              <a:ext uri="{FF2B5EF4-FFF2-40B4-BE49-F238E27FC236}">
                <a16:creationId xmlns:a16="http://schemas.microsoft.com/office/drawing/2014/main" id="{E30FA468-7943-41A2-BC20-987424C62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359" y="282335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06F6-2CB7-4C7D-9989-EDA5C361AC2E}"/>
              </a:ext>
            </a:extLst>
          </p:cNvPr>
          <p:cNvSpPr txBox="1"/>
          <p:nvPr/>
        </p:nvSpPr>
        <p:spPr>
          <a:xfrm>
            <a:off x="3012374" y="3091542"/>
            <a:ext cx="6058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Items containing minimum and maximum fats</a:t>
            </a:r>
          </a:p>
        </p:txBody>
      </p:sp>
      <p:pic>
        <p:nvPicPr>
          <p:cNvPr id="9" name="Picture 14" descr="Text&#10;&#10;Description automatically generated">
            <a:extLst>
              <a:ext uri="{FF2B5EF4-FFF2-40B4-BE49-F238E27FC236}">
                <a16:creationId xmlns:a16="http://schemas.microsoft.com/office/drawing/2014/main" id="{E4BE34B0-1E49-4E74-9254-D4D53ED53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054" y="3470255"/>
            <a:ext cx="2929865" cy="956582"/>
          </a:xfrm>
          <a:prstGeom prst="rect">
            <a:avLst/>
          </a:prstGeom>
        </p:spPr>
      </p:pic>
      <p:pic>
        <p:nvPicPr>
          <p:cNvPr id="17" name="Graphic 14" descr="Arrow Right">
            <a:extLst>
              <a:ext uri="{FF2B5EF4-FFF2-40B4-BE49-F238E27FC236}">
                <a16:creationId xmlns:a16="http://schemas.microsoft.com/office/drawing/2014/main" id="{09AA8719-657D-4130-81AB-F4849114B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359" y="459476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E2A8E0-DFF7-439A-8266-8E69BB26BA5A}"/>
              </a:ext>
            </a:extLst>
          </p:cNvPr>
          <p:cNvSpPr txBox="1"/>
          <p:nvPr/>
        </p:nvSpPr>
        <p:spPr>
          <a:xfrm>
            <a:off x="3012374" y="48629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eiryo"/>
              </a:rPr>
              <a:t>Summary of fats</a:t>
            </a:r>
          </a:p>
        </p:txBody>
      </p:sp>
      <p:pic>
        <p:nvPicPr>
          <p:cNvPr id="19" name="Picture 19" descr="Text&#10;&#10;Description automatically generated">
            <a:extLst>
              <a:ext uri="{FF2B5EF4-FFF2-40B4-BE49-F238E27FC236}">
                <a16:creationId xmlns:a16="http://schemas.microsoft.com/office/drawing/2014/main" id="{FE132262-0925-453E-A3EC-E0B766D56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374" y="5328148"/>
            <a:ext cx="4831277" cy="7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4223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5"/>
      </a:lt2>
      <a:accent1>
        <a:srgbClr val="47B47D"/>
      </a:accent1>
      <a:accent2>
        <a:srgbClr val="3BB145"/>
      </a:accent2>
      <a:accent3>
        <a:srgbClr val="6AB246"/>
      </a:accent3>
      <a:accent4>
        <a:srgbClr val="8FAC39"/>
      </a:accent4>
      <a:accent5>
        <a:srgbClr val="B2A046"/>
      </a:accent5>
      <a:accent6>
        <a:srgbClr val="B16C3B"/>
      </a:accent6>
      <a:hlink>
        <a:srgbClr val="8585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289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Meiryo</vt:lpstr>
      <vt:lpstr>Arial</vt:lpstr>
      <vt:lpstr>Corbel</vt:lpstr>
      <vt:lpstr>ShojiVTI</vt:lpstr>
      <vt:lpstr>Food and nutrition analysis</vt:lpstr>
      <vt:lpstr>Introduction</vt:lpstr>
      <vt:lpstr>DATASET</vt:lpstr>
      <vt:lpstr>Calories   </vt:lpstr>
      <vt:lpstr>Representation </vt:lpstr>
      <vt:lpstr>Proteins </vt:lpstr>
      <vt:lpstr>Stats about protein</vt:lpstr>
      <vt:lpstr>Fats</vt:lpstr>
      <vt:lpstr>Stats about Fats</vt:lpstr>
      <vt:lpstr>Fats vs Proteins </vt:lpstr>
      <vt:lpstr>Carbohydrates</vt:lpstr>
      <vt:lpstr>Stats about Carbohydrates</vt:lpstr>
      <vt:lpstr>Sugar </vt:lpstr>
      <vt:lpstr>Stats about Sugar </vt:lpstr>
      <vt:lpstr>BOXPLOT graph of sugar</vt:lpstr>
      <vt:lpstr>Cholesterol </vt:lpstr>
      <vt:lpstr>Stats about Cholesterol </vt:lpstr>
      <vt:lpstr>ITEMS TO BE RECOMMENDED FOR NUTRIENTS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 Patel</cp:lastModifiedBy>
  <cp:revision>475</cp:revision>
  <dcterms:created xsi:type="dcterms:W3CDTF">2020-11-05T08:50:35Z</dcterms:created>
  <dcterms:modified xsi:type="dcterms:W3CDTF">2020-11-06T11:02:08Z</dcterms:modified>
</cp:coreProperties>
</file>