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3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691BB-AB6B-4C17-9590-7B3A2F1D6382}" v="248" dt="2021-09-27T14:22:52.954"/>
    <p1510:client id="{A6EC56BD-35DE-45E0-ADF8-1E44A789D175}" v="822" dt="2021-09-27T20:28:43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F19A6E-588F-43D4-B280-93FBE57A9C2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04F80DE-9838-4C7D-A038-B31AEF741A35}">
      <dgm:prSet/>
      <dgm:spPr/>
      <dgm:t>
        <a:bodyPr/>
        <a:lstStyle/>
        <a:p>
          <a:r>
            <a:rPr lang="en-US">
              <a:latin typeface="Calibri Light" panose="020F0302020204030204"/>
            </a:rPr>
            <a:t>Data</a:t>
          </a:r>
          <a:r>
            <a:rPr lang="en-US"/>
            <a:t> on the results in national assessments for secondary and university education in engineering students</a:t>
          </a:r>
        </a:p>
      </dgm:t>
    </dgm:pt>
    <dgm:pt modelId="{7F8169D7-700B-4159-AACD-569460B6390E}" type="parTrans" cxnId="{4F456FB7-8C95-46FD-8957-6703AF9DB1A3}">
      <dgm:prSet/>
      <dgm:spPr/>
      <dgm:t>
        <a:bodyPr/>
        <a:lstStyle/>
        <a:p>
          <a:endParaRPr lang="en-US"/>
        </a:p>
      </dgm:t>
    </dgm:pt>
    <dgm:pt modelId="{2E258AD6-2327-4779-A091-1D9EAD12DF9F}" type="sibTrans" cxnId="{4F456FB7-8C95-46FD-8957-6703AF9DB1A3}">
      <dgm:prSet/>
      <dgm:spPr/>
      <dgm:t>
        <a:bodyPr/>
        <a:lstStyle/>
        <a:p>
          <a:endParaRPr lang="en-US"/>
        </a:p>
      </dgm:t>
    </dgm:pt>
    <dgm:pt modelId="{11E81321-C69E-4804-B7AF-7BB87D7F3B04}">
      <dgm:prSet/>
      <dgm:spPr/>
      <dgm:t>
        <a:bodyPr/>
        <a:lstStyle/>
        <a:p>
          <a:r>
            <a:rPr lang="en-US">
              <a:latin typeface="Calibri Light" panose="020F0302020204030204"/>
            </a:rPr>
            <a:t>Data</a:t>
          </a:r>
          <a:r>
            <a:rPr lang="en-US"/>
            <a:t> contains academic, social, economic information for 12,411 students</a:t>
          </a:r>
        </a:p>
      </dgm:t>
    </dgm:pt>
    <dgm:pt modelId="{EAC80068-9D59-427B-9CE5-7D3402F370CA}" type="parTrans" cxnId="{F3DBB263-6857-4666-83EA-84FB83DE9418}">
      <dgm:prSet/>
      <dgm:spPr/>
      <dgm:t>
        <a:bodyPr/>
        <a:lstStyle/>
        <a:p>
          <a:endParaRPr lang="en-US"/>
        </a:p>
      </dgm:t>
    </dgm:pt>
    <dgm:pt modelId="{2DE28128-3442-4B2E-BB3C-F29A1D1686FC}" type="sibTrans" cxnId="{F3DBB263-6857-4666-83EA-84FB83DE9418}">
      <dgm:prSet/>
      <dgm:spPr/>
      <dgm:t>
        <a:bodyPr/>
        <a:lstStyle/>
        <a:p>
          <a:endParaRPr lang="en-US"/>
        </a:p>
      </dgm:t>
    </dgm:pt>
    <dgm:pt modelId="{2A10DFD3-FF40-4A1B-9BAC-5CD72D108342}">
      <dgm:prSet phldr="0"/>
      <dgm:spPr/>
      <dgm:t>
        <a:bodyPr/>
        <a:lstStyle/>
        <a:p>
          <a:pPr algn="l" rtl="0"/>
          <a:r>
            <a:rPr lang="en-US" dirty="0">
              <a:latin typeface="Calibri Light" panose="020F0302020204030204"/>
            </a:rPr>
            <a:t>Observe</a:t>
          </a:r>
          <a:r>
            <a:rPr lang="en-US" dirty="0"/>
            <a:t> </a:t>
          </a:r>
          <a:r>
            <a:rPr lang="en-US" dirty="0">
              <a:latin typeface="Calibri Light" panose="020F0302020204030204"/>
            </a:rPr>
            <a:t>the influence</a:t>
          </a:r>
          <a:r>
            <a:rPr lang="en-US" dirty="0"/>
            <a:t> of social variables and the evolution of students' learning skills</a:t>
          </a:r>
          <a:endParaRPr lang="en-US" dirty="0">
            <a:latin typeface="Calibri Light" panose="020F0302020204030204"/>
          </a:endParaRPr>
        </a:p>
      </dgm:t>
    </dgm:pt>
    <dgm:pt modelId="{3E976730-EBFD-4C78-A48D-991061E31F9D}" type="parTrans" cxnId="{8DC699D8-A40D-460A-A298-08C4843DAD7E}">
      <dgm:prSet/>
      <dgm:spPr/>
    </dgm:pt>
    <dgm:pt modelId="{F8BC984C-2A5F-425D-A6A0-34003E9593B3}" type="sibTrans" cxnId="{8DC699D8-A40D-460A-A298-08C4843DAD7E}">
      <dgm:prSet/>
      <dgm:spPr/>
    </dgm:pt>
    <dgm:pt modelId="{218F829D-614C-4C27-A16B-559433D901B3}" type="pres">
      <dgm:prSet presAssocID="{09F19A6E-588F-43D4-B280-93FBE57A9C23}" presName="linear" presStyleCnt="0">
        <dgm:presLayoutVars>
          <dgm:animLvl val="lvl"/>
          <dgm:resizeHandles val="exact"/>
        </dgm:presLayoutVars>
      </dgm:prSet>
      <dgm:spPr/>
    </dgm:pt>
    <dgm:pt modelId="{1553131C-588B-4FEF-8D39-22466F865FD3}" type="pres">
      <dgm:prSet presAssocID="{F04F80DE-9838-4C7D-A038-B31AEF741A3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0187C97-30B4-41B5-AD8E-A9A45776D772}" type="pres">
      <dgm:prSet presAssocID="{2E258AD6-2327-4779-A091-1D9EAD12DF9F}" presName="spacer" presStyleCnt="0"/>
      <dgm:spPr/>
    </dgm:pt>
    <dgm:pt modelId="{4F48C27B-DE68-4143-AB61-21C87AE10150}" type="pres">
      <dgm:prSet presAssocID="{11E81321-C69E-4804-B7AF-7BB87D7F3B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5589FC-411A-4AFF-BEA4-5DFD088201FD}" type="pres">
      <dgm:prSet presAssocID="{2DE28128-3442-4B2E-BB3C-F29A1D1686FC}" presName="spacer" presStyleCnt="0"/>
      <dgm:spPr/>
    </dgm:pt>
    <dgm:pt modelId="{AFB063AD-FC11-48DB-BA2C-07D62E667570}" type="pres">
      <dgm:prSet presAssocID="{2A10DFD3-FF40-4A1B-9BAC-5CD72D10834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2F7051B-006E-4C4B-9F15-7FB2C49BF3F4}" type="presOf" srcId="{F04F80DE-9838-4C7D-A038-B31AEF741A35}" destId="{1553131C-588B-4FEF-8D39-22466F865FD3}" srcOrd="0" destOrd="0" presId="urn:microsoft.com/office/officeart/2005/8/layout/vList2"/>
    <dgm:cxn modelId="{25A16C3E-8B1F-4790-85E7-FBFC96C7E6DF}" type="presOf" srcId="{09F19A6E-588F-43D4-B280-93FBE57A9C23}" destId="{218F829D-614C-4C27-A16B-559433D901B3}" srcOrd="0" destOrd="0" presId="urn:microsoft.com/office/officeart/2005/8/layout/vList2"/>
    <dgm:cxn modelId="{F3DBB263-6857-4666-83EA-84FB83DE9418}" srcId="{09F19A6E-588F-43D4-B280-93FBE57A9C23}" destId="{11E81321-C69E-4804-B7AF-7BB87D7F3B04}" srcOrd="1" destOrd="0" parTransId="{EAC80068-9D59-427B-9CE5-7D3402F370CA}" sibTransId="{2DE28128-3442-4B2E-BB3C-F29A1D1686FC}"/>
    <dgm:cxn modelId="{C8CF3B9B-20C7-4EE9-951C-32D32024784F}" type="presOf" srcId="{2A10DFD3-FF40-4A1B-9BAC-5CD72D108342}" destId="{AFB063AD-FC11-48DB-BA2C-07D62E667570}" srcOrd="0" destOrd="0" presId="urn:microsoft.com/office/officeart/2005/8/layout/vList2"/>
    <dgm:cxn modelId="{4F456FB7-8C95-46FD-8957-6703AF9DB1A3}" srcId="{09F19A6E-588F-43D4-B280-93FBE57A9C23}" destId="{F04F80DE-9838-4C7D-A038-B31AEF741A35}" srcOrd="0" destOrd="0" parTransId="{7F8169D7-700B-4159-AACD-569460B6390E}" sibTransId="{2E258AD6-2327-4779-A091-1D9EAD12DF9F}"/>
    <dgm:cxn modelId="{8DC699D8-A40D-460A-A298-08C4843DAD7E}" srcId="{09F19A6E-588F-43D4-B280-93FBE57A9C23}" destId="{2A10DFD3-FF40-4A1B-9BAC-5CD72D108342}" srcOrd="2" destOrd="0" parTransId="{3E976730-EBFD-4C78-A48D-991061E31F9D}" sibTransId="{F8BC984C-2A5F-425D-A6A0-34003E9593B3}"/>
    <dgm:cxn modelId="{186A33EC-56EE-436A-9878-79537D72E055}" type="presOf" srcId="{11E81321-C69E-4804-B7AF-7BB87D7F3B04}" destId="{4F48C27B-DE68-4143-AB61-21C87AE10150}" srcOrd="0" destOrd="0" presId="urn:microsoft.com/office/officeart/2005/8/layout/vList2"/>
    <dgm:cxn modelId="{FE990A28-3E85-47F2-B490-4ADE24AEE062}" type="presParOf" srcId="{218F829D-614C-4C27-A16B-559433D901B3}" destId="{1553131C-588B-4FEF-8D39-22466F865FD3}" srcOrd="0" destOrd="0" presId="urn:microsoft.com/office/officeart/2005/8/layout/vList2"/>
    <dgm:cxn modelId="{2C3714A8-AE6B-4743-A2E0-55978E09ADC4}" type="presParOf" srcId="{218F829D-614C-4C27-A16B-559433D901B3}" destId="{60187C97-30B4-41B5-AD8E-A9A45776D772}" srcOrd="1" destOrd="0" presId="urn:microsoft.com/office/officeart/2005/8/layout/vList2"/>
    <dgm:cxn modelId="{A02FE379-CE32-4857-AAC2-D6CA9BDCD9A4}" type="presParOf" srcId="{218F829D-614C-4C27-A16B-559433D901B3}" destId="{4F48C27B-DE68-4143-AB61-21C87AE10150}" srcOrd="2" destOrd="0" presId="urn:microsoft.com/office/officeart/2005/8/layout/vList2"/>
    <dgm:cxn modelId="{5B2B11FC-437A-462C-A736-D557456B793C}" type="presParOf" srcId="{218F829D-614C-4C27-A16B-559433D901B3}" destId="{A75589FC-411A-4AFF-BEA4-5DFD088201FD}" srcOrd="3" destOrd="0" presId="urn:microsoft.com/office/officeart/2005/8/layout/vList2"/>
    <dgm:cxn modelId="{A1FE8FB7-9940-49D6-8FB6-FC70FAA67CA9}" type="presParOf" srcId="{218F829D-614C-4C27-A16B-559433D901B3}" destId="{AFB063AD-FC11-48DB-BA2C-07D62E6675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35B6C9-D76C-44C3-A520-18DE542675A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356D783-6D1B-4B9B-980A-06A133F186A7}">
      <dgm:prSet/>
      <dgm:spPr/>
      <dgm:t>
        <a:bodyPr/>
        <a:lstStyle/>
        <a:p>
          <a:r>
            <a:rPr lang="en-US"/>
            <a:t>Pandas</a:t>
          </a:r>
        </a:p>
      </dgm:t>
    </dgm:pt>
    <dgm:pt modelId="{3C06B051-D9C3-4924-A0EF-AF70234FE4E2}" type="parTrans" cxnId="{E7F4F40D-9F3D-43E9-AD0B-C1FD141146D3}">
      <dgm:prSet/>
      <dgm:spPr/>
      <dgm:t>
        <a:bodyPr/>
        <a:lstStyle/>
        <a:p>
          <a:endParaRPr lang="en-US"/>
        </a:p>
      </dgm:t>
    </dgm:pt>
    <dgm:pt modelId="{FAF89729-8D00-4B2E-8ED4-E18A20B818F3}" type="sibTrans" cxnId="{E7F4F40D-9F3D-43E9-AD0B-C1FD141146D3}">
      <dgm:prSet/>
      <dgm:spPr/>
      <dgm:t>
        <a:bodyPr/>
        <a:lstStyle/>
        <a:p>
          <a:endParaRPr lang="en-US"/>
        </a:p>
      </dgm:t>
    </dgm:pt>
    <dgm:pt modelId="{047A427D-DF56-4008-B00D-02ED714EB568}">
      <dgm:prSet/>
      <dgm:spPr/>
      <dgm:t>
        <a:bodyPr/>
        <a:lstStyle/>
        <a:p>
          <a:r>
            <a:rPr lang="en-US"/>
            <a:t>Matplotlib</a:t>
          </a:r>
        </a:p>
      </dgm:t>
    </dgm:pt>
    <dgm:pt modelId="{BBC44330-B83C-4017-BE67-1BBA73FD3BDE}" type="parTrans" cxnId="{664815F1-446D-4A9C-B53E-E36B16CF621E}">
      <dgm:prSet/>
      <dgm:spPr/>
      <dgm:t>
        <a:bodyPr/>
        <a:lstStyle/>
        <a:p>
          <a:endParaRPr lang="en-US"/>
        </a:p>
      </dgm:t>
    </dgm:pt>
    <dgm:pt modelId="{BD83F417-5605-4F24-9283-3230A15DAE3A}" type="sibTrans" cxnId="{664815F1-446D-4A9C-B53E-E36B16CF621E}">
      <dgm:prSet/>
      <dgm:spPr/>
      <dgm:t>
        <a:bodyPr/>
        <a:lstStyle/>
        <a:p>
          <a:endParaRPr lang="en-US"/>
        </a:p>
      </dgm:t>
    </dgm:pt>
    <dgm:pt modelId="{8C6E2E37-1D4A-457D-8DD6-B8E067BDCA7D}">
      <dgm:prSet/>
      <dgm:spPr/>
      <dgm:t>
        <a:bodyPr/>
        <a:lstStyle/>
        <a:p>
          <a:r>
            <a:rPr lang="en-US"/>
            <a:t>Seaborn</a:t>
          </a:r>
        </a:p>
      </dgm:t>
    </dgm:pt>
    <dgm:pt modelId="{9A1C2226-3A4A-454C-BC1B-F31627EA2B81}" type="parTrans" cxnId="{DEB7C971-D580-42A4-9AD1-709EA72D3AC4}">
      <dgm:prSet/>
      <dgm:spPr/>
      <dgm:t>
        <a:bodyPr/>
        <a:lstStyle/>
        <a:p>
          <a:endParaRPr lang="en-US"/>
        </a:p>
      </dgm:t>
    </dgm:pt>
    <dgm:pt modelId="{CE3DE972-231D-49F5-A771-E638F5541F82}" type="sibTrans" cxnId="{DEB7C971-D580-42A4-9AD1-709EA72D3AC4}">
      <dgm:prSet/>
      <dgm:spPr/>
      <dgm:t>
        <a:bodyPr/>
        <a:lstStyle/>
        <a:p>
          <a:endParaRPr lang="en-US"/>
        </a:p>
      </dgm:t>
    </dgm:pt>
    <dgm:pt modelId="{1AA982E8-0693-419D-9D33-1092E2B77691}" type="pres">
      <dgm:prSet presAssocID="{0335B6C9-D76C-44C3-A520-18DE542675A6}" presName="linear" presStyleCnt="0">
        <dgm:presLayoutVars>
          <dgm:animLvl val="lvl"/>
          <dgm:resizeHandles val="exact"/>
        </dgm:presLayoutVars>
      </dgm:prSet>
      <dgm:spPr/>
    </dgm:pt>
    <dgm:pt modelId="{121C2FC3-2638-435C-83D8-AF12CE2888A1}" type="pres">
      <dgm:prSet presAssocID="{C356D783-6D1B-4B9B-980A-06A133F186A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658A7A5-70EA-49F8-9EBC-E62EA3F626FD}" type="pres">
      <dgm:prSet presAssocID="{FAF89729-8D00-4B2E-8ED4-E18A20B818F3}" presName="spacer" presStyleCnt="0"/>
      <dgm:spPr/>
    </dgm:pt>
    <dgm:pt modelId="{833B1942-D56D-4554-AC70-3A245725BF65}" type="pres">
      <dgm:prSet presAssocID="{047A427D-DF56-4008-B00D-02ED714EB56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5C0B066-B793-4C9F-8429-DC8574D16236}" type="pres">
      <dgm:prSet presAssocID="{BD83F417-5605-4F24-9283-3230A15DAE3A}" presName="spacer" presStyleCnt="0"/>
      <dgm:spPr/>
    </dgm:pt>
    <dgm:pt modelId="{088E1C18-FB65-4E14-8219-14D7D9D23277}" type="pres">
      <dgm:prSet presAssocID="{8C6E2E37-1D4A-457D-8DD6-B8E067BDCA7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7F4F40D-9F3D-43E9-AD0B-C1FD141146D3}" srcId="{0335B6C9-D76C-44C3-A520-18DE542675A6}" destId="{C356D783-6D1B-4B9B-980A-06A133F186A7}" srcOrd="0" destOrd="0" parTransId="{3C06B051-D9C3-4924-A0EF-AF70234FE4E2}" sibTransId="{FAF89729-8D00-4B2E-8ED4-E18A20B818F3}"/>
    <dgm:cxn modelId="{F6475260-C765-4562-9360-E42E5BA44BB8}" type="presOf" srcId="{C356D783-6D1B-4B9B-980A-06A133F186A7}" destId="{121C2FC3-2638-435C-83D8-AF12CE2888A1}" srcOrd="0" destOrd="0" presId="urn:microsoft.com/office/officeart/2005/8/layout/vList2"/>
    <dgm:cxn modelId="{DEB7C971-D580-42A4-9AD1-709EA72D3AC4}" srcId="{0335B6C9-D76C-44C3-A520-18DE542675A6}" destId="{8C6E2E37-1D4A-457D-8DD6-B8E067BDCA7D}" srcOrd="2" destOrd="0" parTransId="{9A1C2226-3A4A-454C-BC1B-F31627EA2B81}" sibTransId="{CE3DE972-231D-49F5-A771-E638F5541F82}"/>
    <dgm:cxn modelId="{8213D754-AA47-4968-94C7-AD8B9CECA448}" type="presOf" srcId="{8C6E2E37-1D4A-457D-8DD6-B8E067BDCA7D}" destId="{088E1C18-FB65-4E14-8219-14D7D9D23277}" srcOrd="0" destOrd="0" presId="urn:microsoft.com/office/officeart/2005/8/layout/vList2"/>
    <dgm:cxn modelId="{527D8A7F-9DB8-4CBC-AFD2-966119D6E149}" type="presOf" srcId="{0335B6C9-D76C-44C3-A520-18DE542675A6}" destId="{1AA982E8-0693-419D-9D33-1092E2B77691}" srcOrd="0" destOrd="0" presId="urn:microsoft.com/office/officeart/2005/8/layout/vList2"/>
    <dgm:cxn modelId="{7AA791A3-D5CB-4BEC-B091-1CDBA2E1E225}" type="presOf" srcId="{047A427D-DF56-4008-B00D-02ED714EB568}" destId="{833B1942-D56D-4554-AC70-3A245725BF65}" srcOrd="0" destOrd="0" presId="urn:microsoft.com/office/officeart/2005/8/layout/vList2"/>
    <dgm:cxn modelId="{664815F1-446D-4A9C-B53E-E36B16CF621E}" srcId="{0335B6C9-D76C-44C3-A520-18DE542675A6}" destId="{047A427D-DF56-4008-B00D-02ED714EB568}" srcOrd="1" destOrd="0" parTransId="{BBC44330-B83C-4017-BE67-1BBA73FD3BDE}" sibTransId="{BD83F417-5605-4F24-9283-3230A15DAE3A}"/>
    <dgm:cxn modelId="{7CDD8B51-BBB6-4D6A-8E14-FB3CB14401CD}" type="presParOf" srcId="{1AA982E8-0693-419D-9D33-1092E2B77691}" destId="{121C2FC3-2638-435C-83D8-AF12CE2888A1}" srcOrd="0" destOrd="0" presId="urn:microsoft.com/office/officeart/2005/8/layout/vList2"/>
    <dgm:cxn modelId="{6EE74725-BABC-463E-8DE0-7924E58C694F}" type="presParOf" srcId="{1AA982E8-0693-419D-9D33-1092E2B77691}" destId="{8658A7A5-70EA-49F8-9EBC-E62EA3F626FD}" srcOrd="1" destOrd="0" presId="urn:microsoft.com/office/officeart/2005/8/layout/vList2"/>
    <dgm:cxn modelId="{EE1F1775-8216-43B3-B7B4-69F9CBC57F04}" type="presParOf" srcId="{1AA982E8-0693-419D-9D33-1092E2B77691}" destId="{833B1942-D56D-4554-AC70-3A245725BF65}" srcOrd="2" destOrd="0" presId="urn:microsoft.com/office/officeart/2005/8/layout/vList2"/>
    <dgm:cxn modelId="{BA019110-7A77-4320-9B24-346A56800A6F}" type="presParOf" srcId="{1AA982E8-0693-419D-9D33-1092E2B77691}" destId="{05C0B066-B793-4C9F-8429-DC8574D16236}" srcOrd="3" destOrd="0" presId="urn:microsoft.com/office/officeart/2005/8/layout/vList2"/>
    <dgm:cxn modelId="{47A2EBB6-3A54-4A07-B7ED-BFB6AA1463FE}" type="presParOf" srcId="{1AA982E8-0693-419D-9D33-1092E2B77691}" destId="{088E1C18-FB65-4E14-8219-14D7D9D2327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3131C-588B-4FEF-8D39-22466F865FD3}">
      <dsp:nvSpPr>
        <dsp:cNvPr id="0" name=""/>
        <dsp:cNvSpPr/>
      </dsp:nvSpPr>
      <dsp:spPr>
        <a:xfrm>
          <a:off x="0" y="251374"/>
          <a:ext cx="6666833" cy="159471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Calibri Light" panose="020F0302020204030204"/>
            </a:rPr>
            <a:t>Data</a:t>
          </a:r>
          <a:r>
            <a:rPr lang="en-US" sz="2900" kern="1200"/>
            <a:t> on the results in national assessments for secondary and university education in engineering students</a:t>
          </a:r>
        </a:p>
      </dsp:txBody>
      <dsp:txXfrm>
        <a:off x="77847" y="329221"/>
        <a:ext cx="6511139" cy="1439016"/>
      </dsp:txXfrm>
    </dsp:sp>
    <dsp:sp modelId="{4F48C27B-DE68-4143-AB61-21C87AE10150}">
      <dsp:nvSpPr>
        <dsp:cNvPr id="0" name=""/>
        <dsp:cNvSpPr/>
      </dsp:nvSpPr>
      <dsp:spPr>
        <a:xfrm>
          <a:off x="0" y="1929604"/>
          <a:ext cx="6666833" cy="159471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Calibri Light" panose="020F0302020204030204"/>
            </a:rPr>
            <a:t>Data</a:t>
          </a:r>
          <a:r>
            <a:rPr lang="en-US" sz="2900" kern="1200"/>
            <a:t> contains academic, social, economic information for 12,411 students</a:t>
          </a:r>
        </a:p>
      </dsp:txBody>
      <dsp:txXfrm>
        <a:off x="77847" y="2007451"/>
        <a:ext cx="6511139" cy="1439016"/>
      </dsp:txXfrm>
    </dsp:sp>
    <dsp:sp modelId="{AFB063AD-FC11-48DB-BA2C-07D62E667570}">
      <dsp:nvSpPr>
        <dsp:cNvPr id="0" name=""/>
        <dsp:cNvSpPr/>
      </dsp:nvSpPr>
      <dsp:spPr>
        <a:xfrm>
          <a:off x="0" y="3607835"/>
          <a:ext cx="6666833" cy="159471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libri Light" panose="020F0302020204030204"/>
            </a:rPr>
            <a:t>Observe</a:t>
          </a:r>
          <a:r>
            <a:rPr lang="en-US" sz="2900" kern="1200" dirty="0"/>
            <a:t> </a:t>
          </a:r>
          <a:r>
            <a:rPr lang="en-US" sz="2900" kern="1200" dirty="0">
              <a:latin typeface="Calibri Light" panose="020F0302020204030204"/>
            </a:rPr>
            <a:t>the influence</a:t>
          </a:r>
          <a:r>
            <a:rPr lang="en-US" sz="2900" kern="1200" dirty="0"/>
            <a:t> of social variables and the evolution of students' learning skills</a:t>
          </a:r>
          <a:endParaRPr lang="en-US" sz="2900" kern="1200" dirty="0">
            <a:latin typeface="Calibri Light" panose="020F0302020204030204"/>
          </a:endParaRPr>
        </a:p>
      </dsp:txBody>
      <dsp:txXfrm>
        <a:off x="77847" y="3685682"/>
        <a:ext cx="6511139" cy="1439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C2FC3-2638-435C-83D8-AF12CE2888A1}">
      <dsp:nvSpPr>
        <dsp:cNvPr id="0" name=""/>
        <dsp:cNvSpPr/>
      </dsp:nvSpPr>
      <dsp:spPr>
        <a:xfrm>
          <a:off x="0" y="2347"/>
          <a:ext cx="6253721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Pandas</a:t>
          </a:r>
        </a:p>
      </dsp:txBody>
      <dsp:txXfrm>
        <a:off x="76105" y="78452"/>
        <a:ext cx="6101511" cy="1406815"/>
      </dsp:txXfrm>
    </dsp:sp>
    <dsp:sp modelId="{833B1942-D56D-4554-AC70-3A245725BF65}">
      <dsp:nvSpPr>
        <dsp:cNvPr id="0" name=""/>
        <dsp:cNvSpPr/>
      </dsp:nvSpPr>
      <dsp:spPr>
        <a:xfrm>
          <a:off x="0" y="1748572"/>
          <a:ext cx="6253721" cy="15590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Matplotlib</a:t>
          </a:r>
        </a:p>
      </dsp:txBody>
      <dsp:txXfrm>
        <a:off x="76105" y="1824677"/>
        <a:ext cx="6101511" cy="1406815"/>
      </dsp:txXfrm>
    </dsp:sp>
    <dsp:sp modelId="{088E1C18-FB65-4E14-8219-14D7D9D23277}">
      <dsp:nvSpPr>
        <dsp:cNvPr id="0" name=""/>
        <dsp:cNvSpPr/>
      </dsp:nvSpPr>
      <dsp:spPr>
        <a:xfrm>
          <a:off x="0" y="3494797"/>
          <a:ext cx="6253721" cy="15590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Seaborn</a:t>
          </a:r>
        </a:p>
      </dsp:txBody>
      <dsp:txXfrm>
        <a:off x="76105" y="3570902"/>
        <a:ext cx="6101511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2B7E-EA71-4E84-928B-4940D021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/>
              <a:t>Student Data Analysis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3EB14-F427-4CA6-8D2F-72FA2BC18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243880" cy="1805478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Course: - 4CP02 – Data Analytics and Visualization</a:t>
            </a:r>
            <a:endParaRPr lang="en-US" sz="1100">
              <a:cs typeface="Calibri"/>
            </a:endParaRP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Group Members:                                                                                     </a:t>
            </a:r>
            <a:endParaRPr lang="en-US" sz="1100" dirty="0">
              <a:cs typeface="Calibri"/>
            </a:endParaRP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Yash </a:t>
            </a:r>
            <a:r>
              <a:rPr lang="en-US" sz="1100" dirty="0" err="1"/>
              <a:t>Dholariya</a:t>
            </a:r>
            <a:r>
              <a:rPr lang="en-US" sz="1100" dirty="0"/>
              <a:t> (18CP019)                                                                      </a:t>
            </a:r>
            <a:endParaRPr lang="en-US" sz="1100">
              <a:cs typeface="Calibri"/>
            </a:endParaRP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err="1"/>
              <a:t>Jemish</a:t>
            </a:r>
            <a:r>
              <a:rPr lang="en-US" sz="1100" dirty="0"/>
              <a:t> </a:t>
            </a:r>
            <a:r>
              <a:rPr lang="en-US" sz="1100" dirty="0" err="1"/>
              <a:t>Mangukiya</a:t>
            </a:r>
            <a:r>
              <a:rPr lang="en-US" sz="1100" dirty="0"/>
              <a:t> (18CP044)                                                                </a:t>
            </a:r>
            <a:endParaRPr lang="en-US" sz="1100" dirty="0">
              <a:cs typeface="Calibri"/>
            </a:endParaRP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Deep Patel (18CP204)</a:t>
            </a:r>
            <a:endParaRPr lang="en-US" sz="1100">
              <a:cs typeface="Calibri" panose="020F0502020204030204"/>
            </a:endParaRPr>
          </a:p>
        </p:txBody>
      </p:sp>
      <p:sp>
        <p:nvSpPr>
          <p:cNvPr id="38" name="Freeform: Shape 4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4" descr="Graph">
            <a:extLst>
              <a:ext uri="{FF2B5EF4-FFF2-40B4-BE49-F238E27FC236}">
                <a16:creationId xmlns:a16="http://schemas.microsoft.com/office/drawing/2014/main" id="{05BF239C-5B69-44EC-B0D0-1C3367150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8" r="2553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4470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C7762-9B3F-418B-9D0C-F86C502E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C9B9DD-7D67-4597-B073-7CE99875E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22506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42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0A8C47-0F2B-4E62-89DF-4444F4C6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Python Libraries</a:t>
            </a:r>
            <a:endParaRPr lang="en-US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3CE9B7-9923-44E2-BF14-41EB4A6ED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908172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129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DAE8123-FAE9-4598-A141-74CDA15E2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50581"/>
            <a:ext cx="11548872" cy="42442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32A90-AE2C-4181-AEA1-D39A7AF8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527DF5-6DB3-43B1-A93A-ADD0ABFDAEE9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https://data.mendeley.com/datasets/83tcx8psxv/1</a:t>
            </a:r>
          </a:p>
        </p:txBody>
      </p:sp>
    </p:spTree>
    <p:extLst>
      <p:ext uri="{BB962C8B-B14F-4D97-AF65-F5344CB8AC3E}">
        <p14:creationId xmlns:p14="http://schemas.microsoft.com/office/powerpoint/2010/main" val="3352852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50CE74-B0B2-4550-B412-6EDBAD21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Dataset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9567BD-0A07-47E9-B9A0-77D574B93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238498"/>
              </p:ext>
            </p:extLst>
          </p:nvPr>
        </p:nvGraphicFramePr>
        <p:xfrm>
          <a:off x="5490314" y="93316"/>
          <a:ext cx="6492875" cy="632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100">
                  <a:extLst>
                    <a:ext uri="{9D8B030D-6E8A-4147-A177-3AD203B41FA5}">
                      <a16:colId xmlns:a16="http://schemas.microsoft.com/office/drawing/2014/main" val="3894142152"/>
                    </a:ext>
                  </a:extLst>
                </a:gridCol>
                <a:gridCol w="4180775">
                  <a:extLst>
                    <a:ext uri="{9D8B030D-6E8A-4147-A177-3AD203B41FA5}">
                      <a16:colId xmlns:a16="http://schemas.microsoft.com/office/drawing/2014/main" val="4101472333"/>
                    </a:ext>
                  </a:extLst>
                </a:gridCol>
              </a:tblGrid>
              <a:tr h="349402">
                <a:tc>
                  <a:txBody>
                    <a:bodyPr/>
                    <a:lstStyle/>
                    <a:p>
                      <a:r>
                        <a:rPr lang="en-US" sz="1600"/>
                        <a:t>Column</a:t>
                      </a:r>
                    </a:p>
                  </a:txBody>
                  <a:tcPr marL="79410" marR="79410" marT="39705" marB="3970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 marL="79410" marR="79410" marT="39705" marB="39705"/>
                </a:tc>
                <a:extLst>
                  <a:ext uri="{0D108BD9-81ED-4DB2-BD59-A6C34878D82A}">
                    <a16:rowId xmlns:a16="http://schemas.microsoft.com/office/drawing/2014/main" val="2986038021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EDU_FATHER</a:t>
                      </a:r>
                      <a:endParaRPr lang="en-US" sz="1600"/>
                    </a:p>
                  </a:txBody>
                  <a:tcPr marL="79410" marR="79410" marT="39705" marB="3970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Father's education</a:t>
                      </a:r>
                      <a:endParaRPr lang="en-US" sz="1600"/>
                    </a:p>
                  </a:txBody>
                  <a:tcPr marL="79410" marR="79410" marT="39705" marB="39705"/>
                </a:tc>
                <a:extLst>
                  <a:ext uri="{0D108BD9-81ED-4DB2-BD59-A6C34878D82A}">
                    <a16:rowId xmlns:a16="http://schemas.microsoft.com/office/drawing/2014/main" val="645214333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EDU_MOTHER</a:t>
                      </a:r>
                      <a:endParaRPr lang="en-US" sz="1600"/>
                    </a:p>
                  </a:txBody>
                  <a:tcPr marL="79410" marR="79410" marT="39705" marB="3970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Mother's education</a:t>
                      </a:r>
                      <a:endParaRPr lang="en-US" sz="1600"/>
                    </a:p>
                  </a:txBody>
                  <a:tcPr marL="79410" marR="79410" marT="39705" marB="39705"/>
                </a:tc>
                <a:extLst>
                  <a:ext uri="{0D108BD9-81ED-4DB2-BD59-A6C34878D82A}">
                    <a16:rowId xmlns:a16="http://schemas.microsoft.com/office/drawing/2014/main" val="461242932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OCC_FATHER</a:t>
                      </a:r>
                      <a:endParaRPr lang="en-US" sz="1600"/>
                    </a:p>
                  </a:txBody>
                  <a:tcPr marL="79410" marR="79410" marT="39705" marB="3970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Father's occupation</a:t>
                      </a:r>
                      <a:endParaRPr lang="en-US" sz="1600"/>
                    </a:p>
                  </a:txBody>
                  <a:tcPr marL="79410" marR="79410" marT="39705" marB="39705"/>
                </a:tc>
                <a:extLst>
                  <a:ext uri="{0D108BD9-81ED-4DB2-BD59-A6C34878D82A}">
                    <a16:rowId xmlns:a16="http://schemas.microsoft.com/office/drawing/2014/main" val="2570210478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OCC_MOTHER</a:t>
                      </a:r>
                      <a:endParaRPr lang="en-US" sz="1600"/>
                    </a:p>
                  </a:txBody>
                  <a:tcPr marL="79410" marR="79410" marT="39705" marB="3970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Mother's occupation</a:t>
                      </a:r>
                      <a:endParaRPr lang="en-US" sz="1600"/>
                    </a:p>
                  </a:txBody>
                  <a:tcPr marL="79410" marR="79410" marT="39705" marB="39705"/>
                </a:tc>
                <a:extLst>
                  <a:ext uri="{0D108BD9-81ED-4DB2-BD59-A6C34878D82A}">
                    <a16:rowId xmlns:a16="http://schemas.microsoft.com/office/drawing/2014/main" val="2524855147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/>
                        <a:t>STRATUM</a:t>
                      </a:r>
                      <a:endParaRPr lang="en-US"/>
                    </a:p>
                  </a:txBody>
                  <a:tcPr marL="79410" marR="79410" marT="39705" marB="3970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/>
                        <a:t>Stratum</a:t>
                      </a:r>
                      <a:endParaRPr lang="en-US"/>
                    </a:p>
                  </a:txBody>
                  <a:tcPr marL="79410" marR="79410" marT="39705" marB="39705"/>
                </a:tc>
                <a:extLst>
                  <a:ext uri="{0D108BD9-81ED-4DB2-BD59-A6C34878D82A}">
                    <a16:rowId xmlns:a16="http://schemas.microsoft.com/office/drawing/2014/main" val="1134050252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/>
                        <a:t>MAT_S11</a:t>
                      </a:r>
                      <a:endParaRPr lang="en-US"/>
                    </a:p>
                  </a:txBody>
                  <a:tcPr marL="79410" marR="79410" marT="39705" marB="3970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/>
                        <a:t>Mathematics</a:t>
                      </a:r>
                      <a:endParaRPr lang="en-US"/>
                    </a:p>
                  </a:txBody>
                  <a:tcPr marL="79410" marR="79410" marT="39705" marB="39705"/>
                </a:tc>
                <a:extLst>
                  <a:ext uri="{0D108BD9-81ED-4DB2-BD59-A6C34878D82A}">
                    <a16:rowId xmlns:a16="http://schemas.microsoft.com/office/drawing/2014/main" val="2615036146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r>
                        <a:rPr lang="en-US" sz="1600"/>
                        <a:t>QR_PRO</a:t>
                      </a:r>
                    </a:p>
                  </a:txBody>
                  <a:tcPr marL="79410" marR="79410" marT="39705" marB="3970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Quantitative Reasoning - 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ability to understand and manipulate quantitative data</a:t>
                      </a:r>
                      <a:endParaRPr lang="en-US" sz="1600"/>
                    </a:p>
                  </a:txBody>
                  <a:tcPr marL="79410" marR="79410" marT="39705" marB="39705"/>
                </a:tc>
                <a:extLst>
                  <a:ext uri="{0D108BD9-81ED-4DB2-BD59-A6C34878D82A}">
                    <a16:rowId xmlns:a16="http://schemas.microsoft.com/office/drawing/2014/main" val="2956878788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r>
                        <a:rPr lang="en-US" sz="1600"/>
                        <a:t>CR_PRO</a:t>
                      </a:r>
                    </a:p>
                  </a:txBody>
                  <a:tcPr marL="79410" marR="79410" marT="39705" marB="3970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Critical Reading - 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assesses the ability to 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understand a text and 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the critical approach to it</a:t>
                      </a:r>
                      <a:endParaRPr lang="en-US" sz="1600" dirty="0"/>
                    </a:p>
                  </a:txBody>
                  <a:tcPr marL="79410" marR="79410" marT="39705" marB="39705"/>
                </a:tc>
                <a:extLst>
                  <a:ext uri="{0D108BD9-81ED-4DB2-BD59-A6C34878D82A}">
                    <a16:rowId xmlns:a16="http://schemas.microsoft.com/office/drawing/2014/main" val="1360771763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r>
                        <a:rPr lang="en-US" sz="1600"/>
                        <a:t>CC_PRO</a:t>
                      </a:r>
                    </a:p>
                  </a:txBody>
                  <a:tcPr marL="79410" marR="79410" marT="39705" marB="3970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Citizen Competencies - 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assesses the concept of citizenship</a:t>
                      </a:r>
                      <a:endParaRPr lang="en-US" sz="1600"/>
                    </a:p>
                  </a:txBody>
                  <a:tcPr marL="79410" marR="79410" marT="39705" marB="39705"/>
                </a:tc>
                <a:extLst>
                  <a:ext uri="{0D108BD9-81ED-4DB2-BD59-A6C34878D82A}">
                    <a16:rowId xmlns:a16="http://schemas.microsoft.com/office/drawing/2014/main" val="2367193798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r>
                        <a:rPr lang="en-US" sz="1600"/>
                        <a:t>ENG_PRO</a:t>
                      </a:r>
                    </a:p>
                  </a:txBody>
                  <a:tcPr marL="79410" marR="79410" marT="39705" marB="3970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Competence to communicate effectively in English</a:t>
                      </a:r>
                    </a:p>
                  </a:txBody>
                  <a:tcPr marL="79410" marR="79410" marT="39705" marB="39705"/>
                </a:tc>
                <a:extLst>
                  <a:ext uri="{0D108BD9-81ED-4DB2-BD59-A6C34878D82A}">
                    <a16:rowId xmlns:a16="http://schemas.microsoft.com/office/drawing/2014/main" val="4110000925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r>
                        <a:rPr lang="en-US" sz="1600"/>
                        <a:t>WC_PRO</a:t>
                      </a:r>
                    </a:p>
                  </a:txBody>
                  <a:tcPr marL="79410" marR="79410" marT="39705" marB="39705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Written Communication - 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assesses the ability to 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transmit in writing own ideas related to a topic</a:t>
                      </a:r>
                      <a:endParaRPr lang="en-US" sz="1600"/>
                    </a:p>
                  </a:txBody>
                  <a:tcPr marL="79410" marR="79410" marT="39705" marB="39705"/>
                </a:tc>
                <a:extLst>
                  <a:ext uri="{0D108BD9-81ED-4DB2-BD59-A6C34878D82A}">
                    <a16:rowId xmlns:a16="http://schemas.microsoft.com/office/drawing/2014/main" val="1862374490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r>
                        <a:rPr lang="en-US" sz="1600"/>
                        <a:t>FEP_PRO</a:t>
                      </a:r>
                    </a:p>
                  </a:txBody>
                  <a:tcPr marL="79410" marR="79410" marT="39705" marB="3970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Formulation of Engineering Projects</a:t>
                      </a:r>
                      <a:endParaRPr lang="en-US" sz="1600"/>
                    </a:p>
                  </a:txBody>
                  <a:tcPr marL="79410" marR="79410" marT="39705" marB="39705"/>
                </a:tc>
                <a:extLst>
                  <a:ext uri="{0D108BD9-81ED-4DB2-BD59-A6C34878D82A}">
                    <a16:rowId xmlns:a16="http://schemas.microsoft.com/office/drawing/2014/main" val="632244189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r>
                        <a:rPr lang="en-US" sz="1600"/>
                        <a:t>G_SC</a:t>
                      </a:r>
                    </a:p>
                  </a:txBody>
                  <a:tcPr marL="79410" marR="79410" marT="39705" marB="3970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Global Score</a:t>
                      </a:r>
                      <a:endParaRPr lang="en-US" sz="1600"/>
                    </a:p>
                  </a:txBody>
                  <a:tcPr marL="79410" marR="79410" marT="39705" marB="39705"/>
                </a:tc>
                <a:extLst>
                  <a:ext uri="{0D108BD9-81ED-4DB2-BD59-A6C34878D82A}">
                    <a16:rowId xmlns:a16="http://schemas.microsoft.com/office/drawing/2014/main" val="15779822"/>
                  </a:ext>
                </a:extLst>
              </a:tr>
              <a:tr h="3494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/>
                        <a:t>SEL</a:t>
                      </a:r>
                      <a:endParaRPr lang="en-US" sz="1600"/>
                    </a:p>
                  </a:txBody>
                  <a:tcPr marL="79410" marR="79410" marT="39705" marB="3970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Socioeconomic Level</a:t>
                      </a:r>
                      <a:endParaRPr lang="en-US" sz="1600"/>
                    </a:p>
                  </a:txBody>
                  <a:tcPr marL="79410" marR="79410" marT="39705" marB="39705"/>
                </a:tc>
                <a:extLst>
                  <a:ext uri="{0D108BD9-81ED-4DB2-BD59-A6C34878D82A}">
                    <a16:rowId xmlns:a16="http://schemas.microsoft.com/office/drawing/2014/main" val="876563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59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4FEA-5F99-4B7F-9715-6ACF4DBD5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1289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>
                <a:cs typeface="Calibri"/>
              </a:rPr>
              <a:t>Thank you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B9CDA59-D201-4699-8849-0DC228AA6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8204" y="1339628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Student Data Analysis and Visualization</vt:lpstr>
      <vt:lpstr>Introduction</vt:lpstr>
      <vt:lpstr>Python Libraries</vt:lpstr>
      <vt:lpstr>Dataset</vt:lpstr>
      <vt:lpstr>Dataset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220</cp:revision>
  <dcterms:created xsi:type="dcterms:W3CDTF">2021-09-27T14:09:19Z</dcterms:created>
  <dcterms:modified xsi:type="dcterms:W3CDTF">2021-09-27T20:36:58Z</dcterms:modified>
</cp:coreProperties>
</file>