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60" r:id="rId6"/>
    <p:sldId id="258"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custT="1"/>
      <dgm:spPr/>
      <dgm:t>
        <a:bodyPr/>
        <a:lstStyle/>
        <a:p>
          <a:r>
            <a:rPr lang="en-US" sz="6000" dirty="0" err="1" smtClean="0"/>
            <a:t>Deepraj</a:t>
          </a:r>
          <a:r>
            <a:rPr lang="en-US" sz="6000" dirty="0" smtClean="0"/>
            <a:t> </a:t>
          </a:r>
          <a:r>
            <a:rPr lang="en-US" sz="6000" dirty="0" err="1" smtClean="0"/>
            <a:t>Vadhwane</a:t>
          </a:r>
          <a:endParaRPr lang="en-US" sz="6000"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260489F2-C7F4-4BE1-AC32-B3DEE4E3C296}" type="presOf" srcId="{4F7AC5AB-FCBC-43D5-B6CD-60032A7602F4}" destId="{12745AD8-9A9C-4C2E-8439-F72597DEFFCE}" srcOrd="0" destOrd="0" presId="urn:microsoft.com/office/officeart/2008/layout/LinedList"/>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0"/>
        <a:ext cx="6492875" cy="2552700"/>
      </dsp:txXfrm>
    </dsp:sp>
    <dsp:sp modelId="{4D133A35-1B56-4295-B1D2-9F7028C224D3}">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lvl="0" algn="l" defTabSz="2667000">
            <a:lnSpc>
              <a:spcPct val="90000"/>
            </a:lnSpc>
            <a:spcBef>
              <a:spcPct val="0"/>
            </a:spcBef>
            <a:spcAft>
              <a:spcPct val="35000"/>
            </a:spcAft>
          </a:pPr>
          <a:r>
            <a:rPr lang="en-US" sz="6000" kern="1200" dirty="0" err="1" smtClean="0"/>
            <a:t>Deepraj</a:t>
          </a:r>
          <a:r>
            <a:rPr lang="en-US" sz="6000" kern="1200" dirty="0" smtClean="0"/>
            <a:t> </a:t>
          </a:r>
          <a:r>
            <a:rPr lang="en-US" sz="6000" kern="1200" dirty="0" err="1" smtClean="0"/>
            <a:t>Vadhwane</a:t>
          </a:r>
          <a:endParaRPr lang="en-US" sz="6000" kern="1200" dirty="0"/>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20AE331-8913-4B98-92F1-132E43849C18}"/>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5" name="Footer Placeholder 4">
            <a:extLst>
              <a:ext uri="{FF2B5EF4-FFF2-40B4-BE49-F238E27FC236}">
                <a16:creationId xmlns:a16="http://schemas.microsoft.com/office/drawing/2014/main" xmlns=""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6FDDDB-8B09-4C4E-8E9E-7EA38DC9C736}"/>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5" name="Footer Placeholder 4">
            <a:extLst>
              <a:ext uri="{FF2B5EF4-FFF2-40B4-BE49-F238E27FC236}">
                <a16:creationId xmlns:a16="http://schemas.microsoft.com/office/drawing/2014/main" xmlns=""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9543A7-B369-4275-BCF4-519E675E5E08}"/>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5" name="Footer Placeholder 4">
            <a:extLst>
              <a:ext uri="{FF2B5EF4-FFF2-40B4-BE49-F238E27FC236}">
                <a16:creationId xmlns:a16="http://schemas.microsoft.com/office/drawing/2014/main" xmlns=""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811EB8-6E04-4933-936E-D2692577F2DD}"/>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5" name="Footer Placeholder 4">
            <a:extLst>
              <a:ext uri="{FF2B5EF4-FFF2-40B4-BE49-F238E27FC236}">
                <a16:creationId xmlns:a16="http://schemas.microsoft.com/office/drawing/2014/main" xmlns=""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6F9DDB2-6AA0-4DE6-984E-F729F2CEA470}"/>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5" name="Footer Placeholder 4">
            <a:extLst>
              <a:ext uri="{FF2B5EF4-FFF2-40B4-BE49-F238E27FC236}">
                <a16:creationId xmlns:a16="http://schemas.microsoft.com/office/drawing/2014/main" xmlns=""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E8A2C1E-B102-47A6-9B7D-ADD04C28D13B}"/>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6" name="Footer Placeholder 5">
            <a:extLst>
              <a:ext uri="{FF2B5EF4-FFF2-40B4-BE49-F238E27FC236}">
                <a16:creationId xmlns:a16="http://schemas.microsoft.com/office/drawing/2014/main" xmlns=""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0A6A967-5630-4627-8F16-D674DAA442F3}"/>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8" name="Footer Placeholder 7">
            <a:extLst>
              <a:ext uri="{FF2B5EF4-FFF2-40B4-BE49-F238E27FC236}">
                <a16:creationId xmlns:a16="http://schemas.microsoft.com/office/drawing/2014/main" xmlns=""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FB9DB47-F319-49F5-BD3A-88CD918B3CC3}"/>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4" name="Footer Placeholder 3">
            <a:extLst>
              <a:ext uri="{FF2B5EF4-FFF2-40B4-BE49-F238E27FC236}">
                <a16:creationId xmlns:a16="http://schemas.microsoft.com/office/drawing/2014/main" xmlns=""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D854C3-08AD-4917-AAE2-F49045011333}"/>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3" name="Footer Placeholder 2">
            <a:extLst>
              <a:ext uri="{FF2B5EF4-FFF2-40B4-BE49-F238E27FC236}">
                <a16:creationId xmlns:a16="http://schemas.microsoft.com/office/drawing/2014/main" xmlns=""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FBBF53-64F7-475C-B99E-4A18ED6EB0CD}"/>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6" name="Footer Placeholder 5">
            <a:extLst>
              <a:ext uri="{FF2B5EF4-FFF2-40B4-BE49-F238E27FC236}">
                <a16:creationId xmlns:a16="http://schemas.microsoft.com/office/drawing/2014/main" xmlns=""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C7C001-5DC2-4062-89CC-8A0B1688203C}"/>
              </a:ext>
            </a:extLst>
          </p:cNvPr>
          <p:cNvSpPr>
            <a:spLocks noGrp="1"/>
          </p:cNvSpPr>
          <p:nvPr>
            <p:ph type="dt" sz="half" idx="10"/>
          </p:nvPr>
        </p:nvSpPr>
        <p:spPr/>
        <p:txBody>
          <a:bodyPr/>
          <a:lstStyle/>
          <a:p>
            <a:fld id="{6EEB61F6-5CA1-4CA0-A649-4B4CAC4B93DA}" type="datetimeFigureOut">
              <a:rPr lang="en-IN" smtClean="0"/>
              <a:t>30-11-2022</a:t>
            </a:fld>
            <a:endParaRPr lang="en-IN"/>
          </a:p>
        </p:txBody>
      </p:sp>
      <p:sp>
        <p:nvSpPr>
          <p:cNvPr id="6" name="Footer Placeholder 5">
            <a:extLst>
              <a:ext uri="{FF2B5EF4-FFF2-40B4-BE49-F238E27FC236}">
                <a16:creationId xmlns:a16="http://schemas.microsoft.com/office/drawing/2014/main" xmlns=""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30-11-2022</a:t>
            </a:fld>
            <a:endParaRPr lang="en-IN"/>
          </a:p>
        </p:txBody>
      </p:sp>
      <p:sp>
        <p:nvSpPr>
          <p:cNvPr id="5" name="Footer Placeholder 4">
            <a:extLst>
              <a:ext uri="{FF2B5EF4-FFF2-40B4-BE49-F238E27FC236}">
                <a16:creationId xmlns:a16="http://schemas.microsoft.com/office/drawing/2014/main" xmlns=""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xmlns=""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xmlns="" id="{4C5EB2FC-2AE1-4BC5-98BC-DA836EE6AE1A}"/>
              </a:ext>
            </a:extLst>
          </p:cNvPr>
          <p:cNvGraphicFramePr>
            <a:graphicFrameLocks noGrp="1"/>
          </p:cNvGraphicFramePr>
          <p:nvPr>
            <p:ph idx="1"/>
            <p:extLst>
              <p:ext uri="{D42A27DB-BD31-4B8C-83A1-F6EECF244321}">
                <p14:modId xmlns:p14="http://schemas.microsoft.com/office/powerpoint/2010/main" val="174588592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xmlns=""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xmlns=""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dirty="0"/>
              <a:t>Banking/Financial Institutes plays a significant role in providing financial service.</a:t>
            </a:r>
          </a:p>
          <a:p>
            <a:pPr marL="285750" indent="-228600" algn="l">
              <a:buFont typeface="Arial" panose="020B0604020202020204" pitchFamily="34" charset="0"/>
              <a:buChar char="•"/>
            </a:pPr>
            <a:r>
              <a:rPr lang="en-US" dirty="0"/>
              <a:t>To maintain the </a:t>
            </a:r>
            <a:r>
              <a:rPr lang="en-US" dirty="0" err="1"/>
              <a:t>integrity,bank</a:t>
            </a:r>
            <a:r>
              <a:rPr lang="en-US" dirty="0"/>
              <a:t>/institute must be careful when investing in customers to avoid financial loss.</a:t>
            </a:r>
          </a:p>
          <a:p>
            <a:pPr marL="285750" indent="-228600" algn="l">
              <a:buFont typeface="Arial" panose="020B0604020202020204" pitchFamily="34" charset="0"/>
              <a:buChar char="•"/>
            </a:pPr>
            <a:r>
              <a:rPr lang="en-US" b="0" i="0" u="none" strike="noStrike" baseline="0" dirty="0"/>
              <a:t>Before </a:t>
            </a:r>
            <a:r>
              <a:rPr lang="en-US" dirty="0"/>
              <a:t>giving credit to </a:t>
            </a:r>
            <a:r>
              <a:rPr lang="en-US" dirty="0" err="1"/>
              <a:t>borroers,the</a:t>
            </a:r>
            <a:r>
              <a:rPr lang="en-US" dirty="0"/>
              <a:t> bank must come to about the potential of customers.</a:t>
            </a:r>
          </a:p>
          <a:p>
            <a:pPr marL="285750" indent="-228600" algn="l">
              <a:buFont typeface="Arial" panose="020B0604020202020204" pitchFamily="34" charset="0"/>
              <a:buChar char="•"/>
            </a:pPr>
            <a:r>
              <a:rPr lang="en-US" b="0" i="0" u="none" strike="noStrike" baseline="0" dirty="0"/>
              <a:t>The term credit </a:t>
            </a:r>
            <a:r>
              <a:rPr lang="en-US" b="0" i="0" u="none" strike="noStrike" baseline="0" dirty="0" err="1"/>
              <a:t>scoring,determines</a:t>
            </a:r>
            <a:r>
              <a:rPr lang="en-US" b="0" i="0" u="none" strike="noStrike" baseline="0" dirty="0"/>
              <a:t>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FC9FA52C-E402-4132-99B4-A1D726922C25}"/>
              </a:ext>
            </a:extLst>
          </p:cNvPr>
          <p:cNvSpPr>
            <a:spLocks noGrp="1"/>
          </p:cNvSpPr>
          <p:nvPr>
            <p:ph idx="1"/>
          </p:nvPr>
        </p:nvSpPr>
        <p:spPr>
          <a:xfrm>
            <a:off x="5370153" y="1526033"/>
            <a:ext cx="5536397" cy="3935281"/>
          </a:xfrm>
        </p:spPr>
        <p:txBody>
          <a:bodyPr>
            <a:normAutofit/>
          </a:bodyPr>
          <a:lstStyle/>
          <a:p>
            <a:r>
              <a:rPr lang="en-US" sz="1800" dirty="0"/>
              <a:t>Data set  is divided in 80:20 ratio for train and test respectively.</a:t>
            </a:r>
          </a:p>
          <a:p>
            <a:r>
              <a:rPr lang="en-US" sz="1800" dirty="0"/>
              <a:t>ID column was dropped as its unnecessary for our modeling.</a:t>
            </a:r>
          </a:p>
          <a:p>
            <a:r>
              <a:rPr lang="en-US" sz="1800" dirty="0"/>
              <a:t>The attribute name ‘PAY_0’was converted to ‘PAY_1’ and  '</a:t>
            </a:r>
            <a:r>
              <a:rPr lang="en-US" sz="1800" dirty="0" err="1"/>
              <a:t>default.payment.next.month</a:t>
            </a:r>
            <a:r>
              <a:rPr lang="en-US" sz="1800" dirty="0"/>
              <a:t>’ was </a:t>
            </a:r>
            <a:r>
              <a:rPr lang="en-US" sz="1800" dirty="0" err="1"/>
              <a:t>covertes</a:t>
            </a:r>
            <a:r>
              <a:rPr lang="en-US" sz="1800" dirty="0"/>
              <a:t> to </a:t>
            </a:r>
            <a:r>
              <a:rPr lang="en-US" sz="1800" dirty="0" smtClean="0"/>
              <a:t>‘</a:t>
            </a:r>
            <a:r>
              <a:rPr lang="en-US" sz="1800" dirty="0" err="1" smtClean="0"/>
              <a:t>def_pay</a:t>
            </a:r>
            <a:r>
              <a:rPr lang="en-US" sz="1800" dirty="0" smtClean="0"/>
              <a:t>’ </a:t>
            </a:r>
            <a:r>
              <a:rPr lang="en-US" sz="1800" dirty="0"/>
              <a:t>for naming convenience.</a:t>
            </a:r>
          </a:p>
          <a:p>
            <a:r>
              <a:rPr lang="en-IN" sz="1800" dirty="0"/>
              <a:t>Pay_0:No consumption of credit card=-2,Pay duly(paid on time)=-1,payment delay for one mouth=1, payment delay for two months=2,payment delay for nine months and above=-9.</a:t>
            </a:r>
          </a:p>
          <a:p>
            <a:r>
              <a:rPr lang="en-IN" sz="1800" dirty="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492F7B65-7995-4A92-9D5E-0689797B5C8C}"/>
              </a:ext>
            </a:extLst>
          </p:cNvPr>
          <p:cNvSpPr>
            <a:spLocks noGrp="1"/>
          </p:cNvSpPr>
          <p:nvPr>
            <p:ph idx="1"/>
          </p:nvPr>
        </p:nvSpPr>
        <p:spPr>
          <a:xfrm>
            <a:off x="5370153" y="1526033"/>
            <a:ext cx="5536397" cy="3935281"/>
          </a:xfrm>
        </p:spPr>
        <p:txBody>
          <a:bodyPr>
            <a:normAutofit/>
          </a:bodyPr>
          <a:lstStyle/>
          <a:p>
            <a:r>
              <a:rPr lang="en-IN" sz="2000" b="0" i="0" dirty="0">
                <a:effectLst/>
                <a:latin typeface="Helvetica Neue"/>
              </a:rPr>
              <a:t>There are more women than men in our dataset and, apparently, men have a slightly higher chance of default.</a:t>
            </a:r>
          </a:p>
          <a:p>
            <a:r>
              <a:rPr lang="en-IN" sz="2000" dirty="0">
                <a:latin typeface="Helvetica Neue"/>
              </a:rPr>
              <a:t>The probability of default was higher for men.</a:t>
            </a:r>
          </a:p>
          <a:p>
            <a:r>
              <a:rPr lang="en-IN" sz="2000" b="0" i="0" dirty="0">
                <a:effectLst/>
                <a:latin typeface="Helvetica Neue"/>
              </a:rPr>
              <a:t>Most people in our dataset have between 25 and 40 years old. There is also an impression that around that age the chance of default is a little lower.</a:t>
            </a:r>
          </a:p>
          <a:p>
            <a:r>
              <a:rPr lang="en-IN" sz="2000" b="0" i="0" dirty="0">
                <a:effectLst/>
                <a:latin typeface="Helvetica Neue"/>
              </a:rPr>
              <a:t>Most customers have 200k or less of credit limit. And it seems that we will find a higher concentration of customers in default on that range.</a:t>
            </a:r>
            <a:endParaRPr lang="en-IN" sz="2000" dirty="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xmlns=""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512</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CREDIT CARD DEFAULT PREDICTION</vt:lpstr>
      <vt:lpstr>OVERVIEW</vt:lpstr>
      <vt:lpstr>          DATA PREPROCESSING</vt:lpstr>
      <vt:lpstr>INSIGHT FROM DATA ANALYSIS</vt:lpstr>
      <vt:lpstr>RANDOM FOREST MODEL</vt:lpstr>
      <vt:lpstr>INSIGHT FROM DATA ANALYSIS</vt:lpstr>
      <vt:lpstr>INCREASING THE PREDICTIVE POWER</vt:lpstr>
      <vt:lpstr>INCREASING THE MODEL’S SPEED</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hp</cp:lastModifiedBy>
  <cp:revision>7</cp:revision>
  <dcterms:created xsi:type="dcterms:W3CDTF">2021-09-09T07:45:17Z</dcterms:created>
  <dcterms:modified xsi:type="dcterms:W3CDTF">2022-11-30T04:13:04Z</dcterms:modified>
</cp:coreProperties>
</file>