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EB Garamond"/>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BGaramond-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EBGaramond-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EBGaramond-bold.fntdata"/><Relationship Id="rId6" Type="http://schemas.openxmlformats.org/officeDocument/2006/relationships/slide" Target="slides/slide1.xml"/><Relationship Id="rId18" Type="http://schemas.openxmlformats.org/officeDocument/2006/relationships/font" Target="fonts/EBGaramon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d6738052a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d6738052a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d6738052a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d6738052a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d6738052a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d6738052a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d6738052a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d6738052a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d6738052a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d6738052a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d6738052a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d6738052a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d6738052a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d6738052a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arxiv.org/pdf/2011.11961.pdf" TargetMode="External"/><Relationship Id="rId4" Type="http://schemas.openxmlformats.org/officeDocument/2006/relationships/hyperlink" Target="https://docs.opencv.org/master/d8/d83/tutorial_py_grabcut.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marR="0" rtl="0" algn="l">
              <a:lnSpc>
                <a:spcPct val="122083"/>
              </a:lnSpc>
              <a:spcBef>
                <a:spcPts val="0"/>
              </a:spcBef>
              <a:spcAft>
                <a:spcPts val="0"/>
              </a:spcAft>
              <a:buNone/>
            </a:pPr>
            <a:r>
              <a:rPr b="1" lang="en-GB" sz="4200">
                <a:latin typeface="Calibri"/>
                <a:ea typeface="Calibri"/>
                <a:cs typeface="Calibri"/>
                <a:sym typeface="Calibri"/>
              </a:rPr>
              <a:t>Image Background removal Service</a:t>
            </a:r>
            <a:endParaRPr sz="7900"/>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By: Deepranjan Kumar Gupta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ctrTitle"/>
          </p:nvPr>
        </p:nvSpPr>
        <p:spPr>
          <a:xfrm>
            <a:off x="221250" y="227075"/>
            <a:ext cx="60612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2380"/>
              <a:t>Why Image Background removal service ? </a:t>
            </a:r>
            <a:endParaRPr sz="2380"/>
          </a:p>
        </p:txBody>
      </p:sp>
      <p:sp>
        <p:nvSpPr>
          <p:cNvPr id="92" name="Google Shape;92;p14"/>
          <p:cNvSpPr txBox="1"/>
          <p:nvPr>
            <p:ph idx="1" type="subTitle"/>
          </p:nvPr>
        </p:nvSpPr>
        <p:spPr>
          <a:xfrm>
            <a:off x="170325" y="1412308"/>
            <a:ext cx="8222100" cy="3387000"/>
          </a:xfrm>
          <a:prstGeom prst="rect">
            <a:avLst/>
          </a:prstGeom>
        </p:spPr>
        <p:txBody>
          <a:bodyPr anchorCtr="0" anchor="t" bIns="91425" lIns="91425" spcFirstLastPara="1" rIns="91425" wrap="square" tIns="91425">
            <a:normAutofit lnSpcReduction="10000"/>
          </a:bodyPr>
          <a:lstStyle/>
          <a:p>
            <a:pPr indent="0" lvl="0" marL="0" rtl="0" algn="just">
              <a:lnSpc>
                <a:spcPct val="115000"/>
              </a:lnSpc>
              <a:spcBef>
                <a:spcPts val="0"/>
              </a:spcBef>
              <a:spcAft>
                <a:spcPts val="0"/>
              </a:spcAft>
              <a:buNone/>
            </a:pPr>
            <a:r>
              <a:rPr lang="en-GB" sz="1550">
                <a:latin typeface="Times New Roman"/>
                <a:ea typeface="Times New Roman"/>
                <a:cs typeface="Times New Roman"/>
                <a:sym typeface="Times New Roman"/>
              </a:rPr>
              <a:t>Background removal can be defined as a type of photo editing service that allows the editor to get rid of the unwanted background and replace it with another photograph or image that is appropriate as per the requirements of the customers or clients. </a:t>
            </a:r>
            <a:endParaRPr sz="155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55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GB" sz="1550">
                <a:latin typeface="Times New Roman"/>
                <a:ea typeface="Times New Roman"/>
                <a:cs typeface="Times New Roman"/>
                <a:sym typeface="Times New Roman"/>
              </a:rPr>
              <a:t>Image background removal services have now emerged as the most sought after photo editing service due to technological innovations in the field of photography and the way clients or customers would like to publicize their products and services as a brand. </a:t>
            </a:r>
            <a:endParaRPr sz="155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55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GB" sz="1550">
                <a:latin typeface="Times New Roman"/>
                <a:ea typeface="Times New Roman"/>
                <a:cs typeface="Times New Roman"/>
                <a:sym typeface="Times New Roman"/>
              </a:rPr>
              <a:t>The process of background removal seems to be easy but in reality it is complex in nature as it involves spending considerable time, technology and resources by the editors in getting the required picture or image as per the business requirements of the clients or users of the image or photographs.</a:t>
            </a:r>
            <a:endParaRPr sz="155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EB Garamond"/>
              <a:ea typeface="EB Garamond"/>
              <a:cs typeface="EB Garamond"/>
              <a:sym typeface="EB Garamo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ctrTitle"/>
          </p:nvPr>
        </p:nvSpPr>
        <p:spPr>
          <a:xfrm>
            <a:off x="190675" y="205525"/>
            <a:ext cx="6519600" cy="554700"/>
          </a:xfrm>
          <a:prstGeom prst="rect">
            <a:avLst/>
          </a:prstGeom>
        </p:spPr>
        <p:txBody>
          <a:bodyPr anchorCtr="0" anchor="b" bIns="91425" lIns="91425" spcFirstLastPara="1" rIns="91425" wrap="square" tIns="91425">
            <a:noAutofit/>
          </a:bodyPr>
          <a:lstStyle/>
          <a:p>
            <a:pPr indent="0" lvl="0" marL="0" rtl="0" algn="l">
              <a:lnSpc>
                <a:spcPct val="91283"/>
              </a:lnSpc>
              <a:spcBef>
                <a:spcPts val="600"/>
              </a:spcBef>
              <a:spcAft>
                <a:spcPts val="900"/>
              </a:spcAft>
              <a:buNone/>
            </a:pPr>
            <a:r>
              <a:rPr b="1" lang="en-GB" sz="1377">
                <a:latin typeface="Arial"/>
                <a:ea typeface="Arial"/>
                <a:cs typeface="Arial"/>
                <a:sym typeface="Arial"/>
              </a:rPr>
              <a:t>MODNet: Moving Object Detection Network with Motion and Appearance for Autonomous Driving</a:t>
            </a:r>
            <a:endParaRPr sz="2700"/>
          </a:p>
        </p:txBody>
      </p:sp>
      <p:sp>
        <p:nvSpPr>
          <p:cNvPr id="98" name="Google Shape;98;p15"/>
          <p:cNvSpPr txBox="1"/>
          <p:nvPr>
            <p:ph idx="1" type="subTitle"/>
          </p:nvPr>
        </p:nvSpPr>
        <p:spPr>
          <a:xfrm>
            <a:off x="190675" y="1045667"/>
            <a:ext cx="8566800" cy="3723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GB" sz="1500">
                <a:uFill>
                  <a:noFill/>
                </a:uFill>
                <a:latin typeface="Times New Roman"/>
                <a:ea typeface="Times New Roman"/>
                <a:cs typeface="Times New Roman"/>
                <a:sym typeface="Times New Roman"/>
                <a:hlinkClick r:id="rId3"/>
              </a:rPr>
              <a:t>MODNet</a:t>
            </a:r>
            <a:r>
              <a:rPr lang="en-GB" sz="1500">
                <a:latin typeface="Times New Roman"/>
                <a:ea typeface="Times New Roman"/>
                <a:cs typeface="Times New Roman"/>
                <a:sym typeface="Times New Roman"/>
              </a:rPr>
              <a:t> is a light-weight matting objective decomposition network (MODNet), which can process portrait matting from a single input image in realtime.</a:t>
            </a:r>
            <a:endParaRPr sz="1500">
              <a:latin typeface="Times New Roman"/>
              <a:ea typeface="Times New Roman"/>
              <a:cs typeface="Times New Roman"/>
              <a:sym typeface="Times New Roman"/>
            </a:endParaRPr>
          </a:p>
          <a:p>
            <a:pPr indent="-323850" lvl="0" marL="457200" rtl="0" algn="l">
              <a:lnSpc>
                <a:spcPct val="100000"/>
              </a:lnSpc>
              <a:spcBef>
                <a:spcPts val="3800"/>
              </a:spcBef>
              <a:spcAft>
                <a:spcPts val="0"/>
              </a:spcAft>
              <a:buClr>
                <a:schemeClr val="lt1"/>
              </a:buClr>
              <a:buSzPts val="1500"/>
              <a:buFont typeface="Times New Roman"/>
              <a:buChar char="●"/>
            </a:pPr>
            <a:r>
              <a:rPr lang="en-GB" sz="1500">
                <a:latin typeface="Times New Roman"/>
                <a:ea typeface="Times New Roman"/>
                <a:cs typeface="Times New Roman"/>
                <a:sym typeface="Times New Roman"/>
              </a:rPr>
              <a:t>MODNet is much faster than contemporaneous matting methods and runs at 63 frames per second.</a:t>
            </a:r>
            <a:endParaRPr sz="1500">
              <a:latin typeface="Times New Roman"/>
              <a:ea typeface="Times New Roman"/>
              <a:cs typeface="Times New Roman"/>
              <a:sym typeface="Times New Roman"/>
            </a:endParaRPr>
          </a:p>
          <a:p>
            <a:pPr indent="-323850" lvl="0" marL="457200" rtl="0" algn="l">
              <a:lnSpc>
                <a:spcPct val="100000"/>
              </a:lnSpc>
              <a:spcBef>
                <a:spcPts val="0"/>
              </a:spcBef>
              <a:spcAft>
                <a:spcPts val="0"/>
              </a:spcAft>
              <a:buClr>
                <a:schemeClr val="lt1"/>
              </a:buClr>
              <a:buSzPts val="1500"/>
              <a:buFont typeface="Times New Roman"/>
              <a:buChar char="●"/>
            </a:pPr>
            <a:r>
              <a:rPr lang="en-GB" sz="1500">
                <a:latin typeface="Times New Roman"/>
                <a:ea typeface="Times New Roman"/>
                <a:cs typeface="Times New Roman"/>
                <a:sym typeface="Times New Roman"/>
              </a:rPr>
              <a:t>MODNet achieves remarkable results in daily photos and videos.</a:t>
            </a:r>
            <a:endParaRPr sz="1500">
              <a:latin typeface="Times New Roman"/>
              <a:ea typeface="Times New Roman"/>
              <a:cs typeface="Times New Roman"/>
              <a:sym typeface="Times New Roman"/>
            </a:endParaRPr>
          </a:p>
          <a:p>
            <a:pPr indent="-323850" lvl="0" marL="457200" rtl="0" algn="l">
              <a:lnSpc>
                <a:spcPct val="100000"/>
              </a:lnSpc>
              <a:spcBef>
                <a:spcPts val="0"/>
              </a:spcBef>
              <a:spcAft>
                <a:spcPts val="0"/>
              </a:spcAft>
              <a:buClr>
                <a:schemeClr val="lt1"/>
              </a:buClr>
              <a:buSzPts val="1500"/>
              <a:buFont typeface="Times New Roman"/>
              <a:buChar char="●"/>
            </a:pPr>
            <a:r>
              <a:rPr lang="en-GB" sz="1500">
                <a:latin typeface="Times New Roman"/>
                <a:ea typeface="Times New Roman"/>
                <a:cs typeface="Times New Roman"/>
                <a:sym typeface="Times New Roman"/>
              </a:rPr>
              <a:t>MODNet is easy to be trained in an end-to-end style.</a:t>
            </a:r>
            <a:endParaRPr sz="1500">
              <a:latin typeface="Times New Roman"/>
              <a:ea typeface="Times New Roman"/>
              <a:cs typeface="Times New Roman"/>
              <a:sym typeface="Times New Roman"/>
            </a:endParaRPr>
          </a:p>
          <a:p>
            <a:pPr indent="0" lvl="0" marL="0" rtl="0" algn="l">
              <a:lnSpc>
                <a:spcPct val="100000"/>
              </a:lnSpc>
              <a:spcBef>
                <a:spcPts val="3800"/>
              </a:spcBef>
              <a:spcAft>
                <a:spcPts val="0"/>
              </a:spcAft>
              <a:buNone/>
            </a:pPr>
            <a:r>
              <a:rPr lang="en-GB" sz="1500">
                <a:latin typeface="Times New Roman"/>
                <a:ea typeface="Times New Roman"/>
                <a:cs typeface="Times New Roman"/>
                <a:sym typeface="Times New Roman"/>
              </a:rPr>
              <a:t>It is not an easy task to find the person and remove the background. Many techniques are using basic computer vision </a:t>
            </a:r>
            <a:r>
              <a:rPr lang="en-GB" sz="1500">
                <a:uFill>
                  <a:noFill/>
                </a:uFill>
                <a:latin typeface="Times New Roman"/>
                <a:ea typeface="Times New Roman"/>
                <a:cs typeface="Times New Roman"/>
                <a:sym typeface="Times New Roman"/>
                <a:hlinkClick r:id="rId4"/>
              </a:rPr>
              <a:t>algorithms </a:t>
            </a:r>
            <a:r>
              <a:rPr lang="en-GB" sz="1500">
                <a:latin typeface="Times New Roman"/>
                <a:ea typeface="Times New Roman"/>
                <a:cs typeface="Times New Roman"/>
                <a:sym typeface="Times New Roman"/>
              </a:rPr>
              <a:t>for this task quickly but not precisely.</a:t>
            </a:r>
            <a:endParaRPr sz="1500">
              <a:latin typeface="Times New Roman"/>
              <a:ea typeface="Times New Roman"/>
              <a:cs typeface="Times New Roman"/>
              <a:sym typeface="Times New Roman"/>
            </a:endParaRPr>
          </a:p>
          <a:p>
            <a:pPr indent="0" lvl="0" marL="0" rtl="0" algn="l">
              <a:spcBef>
                <a:spcPts val="3800"/>
              </a:spcBef>
              <a:spcAft>
                <a:spcPts val="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ctrTitle"/>
          </p:nvPr>
        </p:nvSpPr>
        <p:spPr>
          <a:xfrm>
            <a:off x="216750" y="134353"/>
            <a:ext cx="5409600" cy="40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sz="2200"/>
              <a:t>Screenshots</a:t>
            </a:r>
            <a:endParaRPr sz="2200"/>
          </a:p>
        </p:txBody>
      </p:sp>
      <p:pic>
        <p:nvPicPr>
          <p:cNvPr id="104" name="Google Shape;104;p16"/>
          <p:cNvPicPr preferRelativeResize="0"/>
          <p:nvPr/>
        </p:nvPicPr>
        <p:blipFill>
          <a:blip r:embed="rId3">
            <a:alphaModFix/>
          </a:blip>
          <a:stretch>
            <a:fillRect/>
          </a:stretch>
        </p:blipFill>
        <p:spPr>
          <a:xfrm>
            <a:off x="344550" y="707900"/>
            <a:ext cx="8566350" cy="42644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17"/>
          <p:cNvPicPr preferRelativeResize="0"/>
          <p:nvPr/>
        </p:nvPicPr>
        <p:blipFill>
          <a:blip r:embed="rId3">
            <a:alphaModFix/>
          </a:blip>
          <a:stretch>
            <a:fillRect/>
          </a:stretch>
        </p:blipFill>
        <p:spPr>
          <a:xfrm>
            <a:off x="152400" y="348249"/>
            <a:ext cx="8839201" cy="45031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18"/>
          <p:cNvPicPr preferRelativeResize="0"/>
          <p:nvPr/>
        </p:nvPicPr>
        <p:blipFill>
          <a:blip r:embed="rId3">
            <a:alphaModFix/>
          </a:blip>
          <a:stretch>
            <a:fillRect/>
          </a:stretch>
        </p:blipFill>
        <p:spPr>
          <a:xfrm>
            <a:off x="152400" y="447775"/>
            <a:ext cx="8839201" cy="4331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19"/>
          <p:cNvPicPr preferRelativeResize="0"/>
          <p:nvPr/>
        </p:nvPicPr>
        <p:blipFill>
          <a:blip r:embed="rId3">
            <a:alphaModFix/>
          </a:blip>
          <a:stretch>
            <a:fillRect/>
          </a:stretch>
        </p:blipFill>
        <p:spPr>
          <a:xfrm>
            <a:off x="152400" y="386650"/>
            <a:ext cx="8839201" cy="4514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ctrTitle"/>
          </p:nvPr>
        </p:nvSpPr>
        <p:spPr>
          <a:xfrm>
            <a:off x="180525" y="10826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sz="2100"/>
              <a:t>Github Link: </a:t>
            </a:r>
            <a:r>
              <a:rPr lang="en-GB" sz="2100"/>
              <a:t>https://github.com/DeepranjanG/Image_Background_Removal</a:t>
            </a:r>
            <a:endParaRPr sz="2100"/>
          </a:p>
        </p:txBody>
      </p:sp>
      <p:sp>
        <p:nvSpPr>
          <p:cNvPr id="125" name="Google Shape;125;p20"/>
          <p:cNvSpPr txBox="1"/>
          <p:nvPr>
            <p:ph idx="1" type="subTitle"/>
          </p:nvPr>
        </p:nvSpPr>
        <p:spPr>
          <a:xfrm>
            <a:off x="231413" y="4202938"/>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GB"/>
              <a:t>Thank You</a:t>
            </a:r>
            <a:endParaRPr b="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