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embeddedFontLst>
    <p:embeddedFont>
      <p:font typeface="Libre Franklin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A0A5E6-56DE-45CA-8415-68AD1DAFE999}">
  <a:tblStyle styleId="{96A0A5E6-56DE-45CA-8415-68AD1DAFE9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bold.fntdata"/><Relationship Id="rId11" Type="http://schemas.openxmlformats.org/officeDocument/2006/relationships/slide" Target="slides/slide5.xml"/><Relationship Id="rId22" Type="http://schemas.openxmlformats.org/officeDocument/2006/relationships/font" Target="fonts/LibreFranklinMedium-bold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ibreFranklinMedium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5" name="Google Shape;85;p11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4000"/>
              <a:buFont typeface="Trebuchet MS"/>
              <a:buNone/>
              <a:defRPr b="1" i="0" sz="4000">
                <a:solidFill>
                  <a:srgbClr val="00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r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algn="r">
              <a:lnSpc>
                <a:spcPct val="124000"/>
              </a:lnSpc>
              <a:spcBef>
                <a:spcPts val="0"/>
              </a:spcBef>
              <a:buNone/>
              <a:defRPr/>
            </a:lvl1pPr>
            <a:lvl2pPr indent="0" lvl="1" marL="38100" algn="r">
              <a:lnSpc>
                <a:spcPct val="124000"/>
              </a:lnSpc>
              <a:spcBef>
                <a:spcPts val="0"/>
              </a:spcBef>
              <a:buNone/>
              <a:defRPr/>
            </a:lvl2pPr>
            <a:lvl3pPr indent="0" lvl="2" marL="38100" algn="r">
              <a:lnSpc>
                <a:spcPct val="124000"/>
              </a:lnSpc>
              <a:spcBef>
                <a:spcPts val="0"/>
              </a:spcBef>
              <a:buNone/>
              <a:defRPr/>
            </a:lvl3pPr>
            <a:lvl4pPr indent="0" lvl="3" marL="38100" algn="r">
              <a:lnSpc>
                <a:spcPct val="124000"/>
              </a:lnSpc>
              <a:spcBef>
                <a:spcPts val="0"/>
              </a:spcBef>
              <a:buNone/>
              <a:defRPr/>
            </a:lvl4pPr>
            <a:lvl5pPr indent="0" lvl="4" marL="38100" algn="r">
              <a:lnSpc>
                <a:spcPct val="124000"/>
              </a:lnSpc>
              <a:spcBef>
                <a:spcPts val="0"/>
              </a:spcBef>
              <a:buNone/>
              <a:defRPr/>
            </a:lvl5pPr>
            <a:lvl6pPr indent="0" lvl="5" marL="38100" algn="r">
              <a:lnSpc>
                <a:spcPct val="124000"/>
              </a:lnSpc>
              <a:spcBef>
                <a:spcPts val="0"/>
              </a:spcBef>
              <a:buNone/>
              <a:defRPr/>
            </a:lvl6pPr>
            <a:lvl7pPr indent="0" lvl="6" marL="38100" algn="r">
              <a:lnSpc>
                <a:spcPct val="124000"/>
              </a:lnSpc>
              <a:spcBef>
                <a:spcPts val="0"/>
              </a:spcBef>
              <a:buNone/>
              <a:defRPr/>
            </a:lvl7pPr>
            <a:lvl8pPr indent="0" lvl="7" marL="38100" algn="r">
              <a:lnSpc>
                <a:spcPct val="124000"/>
              </a:lnSpc>
              <a:spcBef>
                <a:spcPts val="0"/>
              </a:spcBef>
              <a:buNone/>
              <a:defRPr/>
            </a:lvl8pPr>
            <a:lvl9pPr indent="0" lvl="8" marL="38100" algn="r">
              <a:lnSpc>
                <a:spcPct val="124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r">
              <a:lnSpc>
                <a:spcPct val="118095"/>
              </a:lnSpc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r">
              <a:lnSpc>
                <a:spcPct val="118095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Relationship Id="rId4" Type="http://schemas.openxmlformats.org/officeDocument/2006/relationships/image" Target="../media/image74.png"/><Relationship Id="rId5" Type="http://schemas.openxmlformats.org/officeDocument/2006/relationships/image" Target="../media/image59.png"/><Relationship Id="rId6" Type="http://schemas.openxmlformats.org/officeDocument/2006/relationships/image" Target="../media/image71.png"/><Relationship Id="rId7" Type="http://schemas.openxmlformats.org/officeDocument/2006/relationships/image" Target="../media/image58.png"/><Relationship Id="rId8" Type="http://schemas.openxmlformats.org/officeDocument/2006/relationships/image" Target="../media/image6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0.png"/><Relationship Id="rId4" Type="http://schemas.openxmlformats.org/officeDocument/2006/relationships/image" Target="../media/image77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58.png"/><Relationship Id="rId8" Type="http://schemas.openxmlformats.org/officeDocument/2006/relationships/image" Target="../media/image6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9.png"/><Relationship Id="rId9" Type="http://schemas.openxmlformats.org/officeDocument/2006/relationships/image" Target="../media/image73.png"/><Relationship Id="rId5" Type="http://schemas.openxmlformats.org/officeDocument/2006/relationships/image" Target="../media/image6.png"/><Relationship Id="rId6" Type="http://schemas.openxmlformats.org/officeDocument/2006/relationships/image" Target="../media/image76.png"/><Relationship Id="rId7" Type="http://schemas.openxmlformats.org/officeDocument/2006/relationships/image" Target="../media/image80.png"/><Relationship Id="rId8" Type="http://schemas.openxmlformats.org/officeDocument/2006/relationships/image" Target="../media/image8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5" Type="http://schemas.openxmlformats.org/officeDocument/2006/relationships/image" Target="../media/image6.png"/><Relationship Id="rId6" Type="http://schemas.openxmlformats.org/officeDocument/2006/relationships/image" Target="../media/image4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6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75.png"/><Relationship Id="rId9" Type="http://schemas.openxmlformats.org/officeDocument/2006/relationships/image" Target="../media/image29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27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54.png"/><Relationship Id="rId5" Type="http://schemas.openxmlformats.org/officeDocument/2006/relationships/image" Target="../media/image30.png"/><Relationship Id="rId6" Type="http://schemas.openxmlformats.org/officeDocument/2006/relationships/image" Target="../media/image72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54.png"/><Relationship Id="rId5" Type="http://schemas.openxmlformats.org/officeDocument/2006/relationships/image" Target="../media/image45.png"/><Relationship Id="rId6" Type="http://schemas.openxmlformats.org/officeDocument/2006/relationships/image" Target="../media/image51.jpg"/><Relationship Id="rId7" Type="http://schemas.openxmlformats.org/officeDocument/2006/relationships/image" Target="../media/image30.png"/><Relationship Id="rId8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1.png"/><Relationship Id="rId13" Type="http://schemas.openxmlformats.org/officeDocument/2006/relationships/image" Target="../media/image78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Relationship Id="rId4" Type="http://schemas.openxmlformats.org/officeDocument/2006/relationships/image" Target="../media/image70.png"/><Relationship Id="rId9" Type="http://schemas.openxmlformats.org/officeDocument/2006/relationships/image" Target="../media/image66.png"/><Relationship Id="rId5" Type="http://schemas.openxmlformats.org/officeDocument/2006/relationships/image" Target="../media/image44.png"/><Relationship Id="rId6" Type="http://schemas.openxmlformats.org/officeDocument/2006/relationships/image" Target="../media/image69.png"/><Relationship Id="rId7" Type="http://schemas.openxmlformats.org/officeDocument/2006/relationships/image" Target="../media/image68.png"/><Relationship Id="rId8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097280" y="-50950"/>
            <a:ext cx="100584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28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LEAD SCORE CASE STUDY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AUTHORS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800"/>
              <a:t>   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Deepjyoti Dhar ,Deepriya and Deepak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457200" y="3922810"/>
            <a:ext cx="617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 C54 Batch March 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IIIT Bangalore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Partner UPGRAD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491744" y="423163"/>
            <a:ext cx="26758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MODEL EVALUATION</a:t>
            </a:r>
            <a:endParaRPr sz="2800"/>
          </a:p>
        </p:txBody>
      </p:sp>
      <p:sp>
        <p:nvSpPr>
          <p:cNvPr id="367" name="Google Shape;367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649223" y="1444752"/>
            <a:ext cx="5273040" cy="2337816"/>
            <a:chOff x="649223" y="1444752"/>
            <a:chExt cx="5273040" cy="2337816"/>
          </a:xfrm>
        </p:grpSpPr>
        <p:pic>
          <p:nvPicPr>
            <p:cNvPr id="369" name="Google Shape;36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9223" y="1444752"/>
              <a:ext cx="5273040" cy="2337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903" y="1973580"/>
              <a:ext cx="5077968" cy="133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3"/>
            <p:cNvSpPr/>
            <p:nvPr/>
          </p:nvSpPr>
          <p:spPr>
            <a:xfrm>
              <a:off x="708659" y="1466088"/>
              <a:ext cx="5154295" cy="2219325"/>
            </a:xfrm>
            <a:custGeom>
              <a:rect b="b" l="l" r="r" t="t"/>
              <a:pathLst>
                <a:path extrusionOk="0" h="2219325" w="5154295">
                  <a:moveTo>
                    <a:pt x="4784344" y="0"/>
                  </a:moveTo>
                  <a:lnTo>
                    <a:pt x="369836" y="0"/>
                  </a:lnTo>
                  <a:lnTo>
                    <a:pt x="323445" y="2881"/>
                  </a:lnTo>
                  <a:lnTo>
                    <a:pt x="278773" y="11296"/>
                  </a:lnTo>
                  <a:lnTo>
                    <a:pt x="236167" y="24897"/>
                  </a:lnTo>
                  <a:lnTo>
                    <a:pt x="195975" y="43337"/>
                  </a:lnTo>
                  <a:lnTo>
                    <a:pt x="158541" y="66268"/>
                  </a:lnTo>
                  <a:lnTo>
                    <a:pt x="124213" y="93346"/>
                  </a:lnTo>
                  <a:lnTo>
                    <a:pt x="93338" y="124222"/>
                  </a:lnTo>
                  <a:lnTo>
                    <a:pt x="66262" y="158549"/>
                  </a:lnTo>
                  <a:lnTo>
                    <a:pt x="43332" y="195982"/>
                  </a:lnTo>
                  <a:lnTo>
                    <a:pt x="24894" y="236172"/>
                  </a:lnTo>
                  <a:lnTo>
                    <a:pt x="11295" y="278774"/>
                  </a:lnTo>
                  <a:lnTo>
                    <a:pt x="2881" y="323440"/>
                  </a:lnTo>
                  <a:lnTo>
                    <a:pt x="0" y="369824"/>
                  </a:lnTo>
                  <a:lnTo>
                    <a:pt x="0" y="1849120"/>
                  </a:lnTo>
                  <a:lnTo>
                    <a:pt x="2881" y="1895503"/>
                  </a:lnTo>
                  <a:lnTo>
                    <a:pt x="11295" y="1940169"/>
                  </a:lnTo>
                  <a:lnTo>
                    <a:pt x="24894" y="1982771"/>
                  </a:lnTo>
                  <a:lnTo>
                    <a:pt x="43332" y="2022961"/>
                  </a:lnTo>
                  <a:lnTo>
                    <a:pt x="66262" y="2060394"/>
                  </a:lnTo>
                  <a:lnTo>
                    <a:pt x="93338" y="2094721"/>
                  </a:lnTo>
                  <a:lnTo>
                    <a:pt x="124213" y="2125597"/>
                  </a:lnTo>
                  <a:lnTo>
                    <a:pt x="158541" y="2152675"/>
                  </a:lnTo>
                  <a:lnTo>
                    <a:pt x="195975" y="2175606"/>
                  </a:lnTo>
                  <a:lnTo>
                    <a:pt x="236167" y="2194046"/>
                  </a:lnTo>
                  <a:lnTo>
                    <a:pt x="278773" y="2207647"/>
                  </a:lnTo>
                  <a:lnTo>
                    <a:pt x="323445" y="2216062"/>
                  </a:lnTo>
                  <a:lnTo>
                    <a:pt x="369836" y="2218944"/>
                  </a:lnTo>
                  <a:lnTo>
                    <a:pt x="4784344" y="2218944"/>
                  </a:lnTo>
                  <a:lnTo>
                    <a:pt x="4830727" y="2216062"/>
                  </a:lnTo>
                  <a:lnTo>
                    <a:pt x="4875393" y="2207647"/>
                  </a:lnTo>
                  <a:lnTo>
                    <a:pt x="4917995" y="2194046"/>
                  </a:lnTo>
                  <a:lnTo>
                    <a:pt x="4958185" y="2175606"/>
                  </a:lnTo>
                  <a:lnTo>
                    <a:pt x="4995618" y="2152675"/>
                  </a:lnTo>
                  <a:lnTo>
                    <a:pt x="5029945" y="2125597"/>
                  </a:lnTo>
                  <a:lnTo>
                    <a:pt x="5060821" y="2094721"/>
                  </a:lnTo>
                  <a:lnTo>
                    <a:pt x="5087899" y="2060394"/>
                  </a:lnTo>
                  <a:lnTo>
                    <a:pt x="5110830" y="2022961"/>
                  </a:lnTo>
                  <a:lnTo>
                    <a:pt x="5129270" y="1982771"/>
                  </a:lnTo>
                  <a:lnTo>
                    <a:pt x="5142871" y="1940169"/>
                  </a:lnTo>
                  <a:lnTo>
                    <a:pt x="5151286" y="1895503"/>
                  </a:lnTo>
                  <a:lnTo>
                    <a:pt x="5154168" y="1849120"/>
                  </a:lnTo>
                  <a:lnTo>
                    <a:pt x="5154168" y="369824"/>
                  </a:lnTo>
                  <a:lnTo>
                    <a:pt x="5151286" y="323440"/>
                  </a:lnTo>
                  <a:lnTo>
                    <a:pt x="5142871" y="278774"/>
                  </a:lnTo>
                  <a:lnTo>
                    <a:pt x="5129270" y="236172"/>
                  </a:lnTo>
                  <a:lnTo>
                    <a:pt x="5110830" y="195982"/>
                  </a:lnTo>
                  <a:lnTo>
                    <a:pt x="5087899" y="158549"/>
                  </a:lnTo>
                  <a:lnTo>
                    <a:pt x="5060821" y="124222"/>
                  </a:lnTo>
                  <a:lnTo>
                    <a:pt x="5029945" y="93346"/>
                  </a:lnTo>
                  <a:lnTo>
                    <a:pt x="4995618" y="66268"/>
                  </a:lnTo>
                  <a:lnTo>
                    <a:pt x="4958185" y="43337"/>
                  </a:lnTo>
                  <a:lnTo>
                    <a:pt x="4917995" y="24897"/>
                  </a:lnTo>
                  <a:lnTo>
                    <a:pt x="4875393" y="11296"/>
                  </a:lnTo>
                  <a:lnTo>
                    <a:pt x="4830727" y="2881"/>
                  </a:lnTo>
                  <a:lnTo>
                    <a:pt x="4784344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708659" y="1466088"/>
              <a:ext cx="5154295" cy="2219325"/>
            </a:xfrm>
            <a:custGeom>
              <a:rect b="b" l="l" r="r" t="t"/>
              <a:pathLst>
                <a:path extrusionOk="0" h="2219325" w="5154295">
                  <a:moveTo>
                    <a:pt x="0" y="369824"/>
                  </a:moveTo>
                  <a:lnTo>
                    <a:pt x="2881" y="323440"/>
                  </a:lnTo>
                  <a:lnTo>
                    <a:pt x="11295" y="278774"/>
                  </a:lnTo>
                  <a:lnTo>
                    <a:pt x="24894" y="236172"/>
                  </a:lnTo>
                  <a:lnTo>
                    <a:pt x="43332" y="195982"/>
                  </a:lnTo>
                  <a:lnTo>
                    <a:pt x="66262" y="158549"/>
                  </a:lnTo>
                  <a:lnTo>
                    <a:pt x="93338" y="124222"/>
                  </a:lnTo>
                  <a:lnTo>
                    <a:pt x="124213" y="93346"/>
                  </a:lnTo>
                  <a:lnTo>
                    <a:pt x="158541" y="66268"/>
                  </a:lnTo>
                  <a:lnTo>
                    <a:pt x="195975" y="43337"/>
                  </a:lnTo>
                  <a:lnTo>
                    <a:pt x="236167" y="24897"/>
                  </a:lnTo>
                  <a:lnTo>
                    <a:pt x="278773" y="11296"/>
                  </a:lnTo>
                  <a:lnTo>
                    <a:pt x="323445" y="2881"/>
                  </a:lnTo>
                  <a:lnTo>
                    <a:pt x="369836" y="0"/>
                  </a:lnTo>
                  <a:lnTo>
                    <a:pt x="4784344" y="0"/>
                  </a:lnTo>
                  <a:lnTo>
                    <a:pt x="4830727" y="2881"/>
                  </a:lnTo>
                  <a:lnTo>
                    <a:pt x="4875393" y="11296"/>
                  </a:lnTo>
                  <a:lnTo>
                    <a:pt x="4917995" y="24897"/>
                  </a:lnTo>
                  <a:lnTo>
                    <a:pt x="4958185" y="43337"/>
                  </a:lnTo>
                  <a:lnTo>
                    <a:pt x="4995618" y="66268"/>
                  </a:lnTo>
                  <a:lnTo>
                    <a:pt x="5029945" y="93346"/>
                  </a:lnTo>
                  <a:lnTo>
                    <a:pt x="5060821" y="124222"/>
                  </a:lnTo>
                  <a:lnTo>
                    <a:pt x="5087899" y="158549"/>
                  </a:lnTo>
                  <a:lnTo>
                    <a:pt x="5110830" y="195982"/>
                  </a:lnTo>
                  <a:lnTo>
                    <a:pt x="5129270" y="236172"/>
                  </a:lnTo>
                  <a:lnTo>
                    <a:pt x="5142871" y="278774"/>
                  </a:lnTo>
                  <a:lnTo>
                    <a:pt x="5151286" y="323440"/>
                  </a:lnTo>
                  <a:lnTo>
                    <a:pt x="5154168" y="369824"/>
                  </a:lnTo>
                  <a:lnTo>
                    <a:pt x="5154168" y="1849120"/>
                  </a:lnTo>
                  <a:lnTo>
                    <a:pt x="5151286" y="1895503"/>
                  </a:lnTo>
                  <a:lnTo>
                    <a:pt x="5142871" y="1940169"/>
                  </a:lnTo>
                  <a:lnTo>
                    <a:pt x="5129270" y="1982771"/>
                  </a:lnTo>
                  <a:lnTo>
                    <a:pt x="5110830" y="2022961"/>
                  </a:lnTo>
                  <a:lnTo>
                    <a:pt x="5087899" y="2060394"/>
                  </a:lnTo>
                  <a:lnTo>
                    <a:pt x="5060821" y="2094721"/>
                  </a:lnTo>
                  <a:lnTo>
                    <a:pt x="5029945" y="2125597"/>
                  </a:lnTo>
                  <a:lnTo>
                    <a:pt x="4995618" y="2152675"/>
                  </a:lnTo>
                  <a:lnTo>
                    <a:pt x="4958185" y="2175606"/>
                  </a:lnTo>
                  <a:lnTo>
                    <a:pt x="4917995" y="2194046"/>
                  </a:lnTo>
                  <a:lnTo>
                    <a:pt x="4875393" y="2207647"/>
                  </a:lnTo>
                  <a:lnTo>
                    <a:pt x="4830727" y="2216062"/>
                  </a:lnTo>
                  <a:lnTo>
                    <a:pt x="4784344" y="2218944"/>
                  </a:lnTo>
                  <a:lnTo>
                    <a:pt x="369836" y="2218944"/>
                  </a:lnTo>
                  <a:lnTo>
                    <a:pt x="323445" y="2216062"/>
                  </a:lnTo>
                  <a:lnTo>
                    <a:pt x="278773" y="2207647"/>
                  </a:lnTo>
                  <a:lnTo>
                    <a:pt x="236167" y="2194046"/>
                  </a:lnTo>
                  <a:lnTo>
                    <a:pt x="195975" y="2175606"/>
                  </a:lnTo>
                  <a:lnTo>
                    <a:pt x="158541" y="2152675"/>
                  </a:lnTo>
                  <a:lnTo>
                    <a:pt x="124213" y="2125597"/>
                  </a:lnTo>
                  <a:lnTo>
                    <a:pt x="93338" y="2094721"/>
                  </a:lnTo>
                  <a:lnTo>
                    <a:pt x="66262" y="2060394"/>
                  </a:lnTo>
                  <a:lnTo>
                    <a:pt x="43332" y="2022961"/>
                  </a:lnTo>
                  <a:lnTo>
                    <a:pt x="24894" y="1982771"/>
                  </a:lnTo>
                  <a:lnTo>
                    <a:pt x="11295" y="1940169"/>
                  </a:lnTo>
                  <a:lnTo>
                    <a:pt x="2881" y="1895503"/>
                  </a:lnTo>
                  <a:lnTo>
                    <a:pt x="0" y="1849120"/>
                  </a:lnTo>
                  <a:lnTo>
                    <a:pt x="0" y="369824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3"/>
          <p:cNvSpPr txBox="1"/>
          <p:nvPr/>
        </p:nvSpPr>
        <p:spPr>
          <a:xfrm>
            <a:off x="895299" y="2023313"/>
            <a:ext cx="4753610" cy="1094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CALCULATED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ACCURACY, SENSITIVITY AND SPECIFICITY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VARIOUS PROBABILITY CUTOFFS FROM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0.1 TO 0.9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AS PER THE GRAPH AND LOOKING AT THE OTHER SCORES, IT CAN BE  SEEN THAT THE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OPTIMAL POINT IS 0.27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6554723" y="1187196"/>
            <a:ext cx="4988052" cy="2886455"/>
            <a:chOff x="6554723" y="1187196"/>
            <a:chExt cx="4988052" cy="2886455"/>
          </a:xfrm>
        </p:grpSpPr>
        <p:pic>
          <p:nvPicPr>
            <p:cNvPr id="375" name="Google Shape;375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54723" y="1187196"/>
              <a:ext cx="4988052" cy="2886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3"/>
            <p:cNvSpPr/>
            <p:nvPr/>
          </p:nvSpPr>
          <p:spPr>
            <a:xfrm>
              <a:off x="6614159" y="1208532"/>
              <a:ext cx="4869180" cy="2767965"/>
            </a:xfrm>
            <a:custGeom>
              <a:rect b="b" l="l" r="r" t="t"/>
              <a:pathLst>
                <a:path extrusionOk="0" h="2767965" w="4869180">
                  <a:moveTo>
                    <a:pt x="4869180" y="0"/>
                  </a:moveTo>
                  <a:lnTo>
                    <a:pt x="0" y="0"/>
                  </a:lnTo>
                  <a:lnTo>
                    <a:pt x="0" y="2767584"/>
                  </a:lnTo>
                  <a:lnTo>
                    <a:pt x="4869180" y="2767584"/>
                  </a:lnTo>
                  <a:lnTo>
                    <a:pt x="486918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614159" y="1208532"/>
              <a:ext cx="4869180" cy="2767965"/>
            </a:xfrm>
            <a:custGeom>
              <a:rect b="b" l="l" r="r" t="t"/>
              <a:pathLst>
                <a:path extrusionOk="0" h="2767965" w="4869180">
                  <a:moveTo>
                    <a:pt x="0" y="2767584"/>
                  </a:moveTo>
                  <a:lnTo>
                    <a:pt x="4869180" y="2767584"/>
                  </a:lnTo>
                  <a:lnTo>
                    <a:pt x="4869180" y="0"/>
                  </a:lnTo>
                  <a:lnTo>
                    <a:pt x="0" y="0"/>
                  </a:lnTo>
                  <a:lnTo>
                    <a:pt x="0" y="2767584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8" name="Google Shape;37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46747" y="1289304"/>
              <a:ext cx="4591811" cy="257251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79" name="Google Shape;379;p23"/>
          <p:cNvGraphicFramePr/>
          <p:nvPr/>
        </p:nvGraphicFramePr>
        <p:xfrm>
          <a:off x="810176" y="45720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{96A0A5E6-56DE-45CA-8415-68AD1DAFE999}</a:tableStyleId>
              </a:tblPr>
              <a:tblGrid>
                <a:gridCol w="1935050"/>
                <a:gridCol w="1689200"/>
                <a:gridCol w="1326875"/>
              </a:tblGrid>
              <a:tr h="457200">
                <a:tc>
                  <a:txBody>
                    <a:bodyPr/>
                    <a:lstStyle/>
                    <a:p>
                      <a:pPr indent="-106680" lvl="0" marL="608330" marR="4946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PREDICTED</a:t>
                      </a:r>
                      <a:endParaRPr b="1" sz="1200">
                        <a:solidFill>
                          <a:srgbClr val="FFFF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06680" lvl="0" marL="608330" marR="4946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ACTUAL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2987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918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124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2322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</a:tbl>
          </a:graphicData>
        </a:graphic>
      </p:graphicFrame>
      <p:grpSp>
        <p:nvGrpSpPr>
          <p:cNvPr id="380" name="Google Shape;380;p23"/>
          <p:cNvGrpSpPr/>
          <p:nvPr/>
        </p:nvGrpSpPr>
        <p:grpSpPr>
          <a:xfrm>
            <a:off x="1421891" y="4110228"/>
            <a:ext cx="3523488" cy="480060"/>
            <a:chOff x="1421891" y="4110228"/>
            <a:chExt cx="3523488" cy="480060"/>
          </a:xfrm>
        </p:grpSpPr>
        <p:pic>
          <p:nvPicPr>
            <p:cNvPr id="381" name="Google Shape;38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21891" y="4110228"/>
              <a:ext cx="3523488" cy="426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21763" y="4110228"/>
              <a:ext cx="2522219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23"/>
            <p:cNvSpPr/>
            <p:nvPr/>
          </p:nvSpPr>
          <p:spPr>
            <a:xfrm>
              <a:off x="1481327" y="4131564"/>
              <a:ext cx="3404870" cy="307975"/>
            </a:xfrm>
            <a:custGeom>
              <a:rect b="b" l="l" r="r" t="t"/>
              <a:pathLst>
                <a:path extrusionOk="0" h="307975" w="3404870">
                  <a:moveTo>
                    <a:pt x="3353308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256540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8"/>
                  </a:lnTo>
                  <a:lnTo>
                    <a:pt x="3353308" y="307848"/>
                  </a:lnTo>
                  <a:lnTo>
                    <a:pt x="3373272" y="303813"/>
                  </a:lnTo>
                  <a:lnTo>
                    <a:pt x="3389582" y="292814"/>
                  </a:lnTo>
                  <a:lnTo>
                    <a:pt x="3400581" y="276504"/>
                  </a:lnTo>
                  <a:lnTo>
                    <a:pt x="3404616" y="256540"/>
                  </a:lnTo>
                  <a:lnTo>
                    <a:pt x="3404616" y="51308"/>
                  </a:lnTo>
                  <a:lnTo>
                    <a:pt x="3400581" y="31343"/>
                  </a:lnTo>
                  <a:lnTo>
                    <a:pt x="3389582" y="15033"/>
                  </a:lnTo>
                  <a:lnTo>
                    <a:pt x="3373272" y="4034"/>
                  </a:lnTo>
                  <a:lnTo>
                    <a:pt x="335330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481327" y="4131564"/>
              <a:ext cx="3404870" cy="307975"/>
            </a:xfrm>
            <a:custGeom>
              <a:rect b="b" l="l" r="r" t="t"/>
              <a:pathLst>
                <a:path extrusionOk="0" h="307975" w="3404870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3353308" y="0"/>
                  </a:lnTo>
                  <a:lnTo>
                    <a:pt x="3373272" y="4034"/>
                  </a:lnTo>
                  <a:lnTo>
                    <a:pt x="3389582" y="15033"/>
                  </a:lnTo>
                  <a:lnTo>
                    <a:pt x="3400581" y="31343"/>
                  </a:lnTo>
                  <a:lnTo>
                    <a:pt x="3404616" y="51308"/>
                  </a:lnTo>
                  <a:lnTo>
                    <a:pt x="3404616" y="256540"/>
                  </a:lnTo>
                  <a:lnTo>
                    <a:pt x="3400581" y="276504"/>
                  </a:lnTo>
                  <a:lnTo>
                    <a:pt x="3389582" y="292814"/>
                  </a:lnTo>
                  <a:lnTo>
                    <a:pt x="3373272" y="303813"/>
                  </a:lnTo>
                  <a:lnTo>
                    <a:pt x="3353308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3"/>
          <p:cNvSpPr txBox="1"/>
          <p:nvPr/>
        </p:nvSpPr>
        <p:spPr>
          <a:xfrm>
            <a:off x="1494940" y="4160901"/>
            <a:ext cx="33775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87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TRAIN DATA - CONFUSION MATRIX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86" name="Google Shape;386;p23"/>
          <p:cNvGraphicFramePr/>
          <p:nvPr/>
        </p:nvGraphicFramePr>
        <p:xfrm>
          <a:off x="6922769" y="4408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{96A0A5E6-56DE-45CA-8415-68AD1DAFE999}</a:tableStyleId>
              </a:tblPr>
              <a:tblGrid>
                <a:gridCol w="2651750"/>
                <a:gridCol w="1574800"/>
              </a:tblGrid>
              <a:tr h="37085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83.59%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EF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71.6%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SENSITIVITY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94.9%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SPECIFICITY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76.5%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4"/>
          <p:cNvGrpSpPr/>
          <p:nvPr/>
        </p:nvGrpSpPr>
        <p:grpSpPr>
          <a:xfrm>
            <a:off x="3994404" y="1088136"/>
            <a:ext cx="4203192" cy="2848356"/>
            <a:chOff x="3994404" y="1088136"/>
            <a:chExt cx="4203192" cy="2848356"/>
          </a:xfrm>
        </p:grpSpPr>
        <p:pic>
          <p:nvPicPr>
            <p:cNvPr id="392" name="Google Shape;39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94404" y="1447800"/>
              <a:ext cx="4203192" cy="24886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4"/>
            <p:cNvSpPr/>
            <p:nvPr/>
          </p:nvSpPr>
          <p:spPr>
            <a:xfrm>
              <a:off x="4053839" y="1469136"/>
              <a:ext cx="4084320" cy="2369820"/>
            </a:xfrm>
            <a:custGeom>
              <a:rect b="b" l="l" r="r" t="t"/>
              <a:pathLst>
                <a:path extrusionOk="0" h="2369820" w="4084320">
                  <a:moveTo>
                    <a:pt x="4084319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084319" y="2369820"/>
                  </a:lnTo>
                  <a:lnTo>
                    <a:pt x="4084319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4053839" y="1469136"/>
              <a:ext cx="4084320" cy="2369820"/>
            </a:xfrm>
            <a:custGeom>
              <a:rect b="b" l="l" r="r" t="t"/>
              <a:pathLst>
                <a:path extrusionOk="0" h="2369820" w="4084320">
                  <a:moveTo>
                    <a:pt x="0" y="2369820"/>
                  </a:moveTo>
                  <a:lnTo>
                    <a:pt x="4084319" y="2369820"/>
                  </a:lnTo>
                  <a:lnTo>
                    <a:pt x="4084319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5" name="Google Shape;39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75760" y="1624584"/>
              <a:ext cx="3840480" cy="2060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87468" y="1112520"/>
              <a:ext cx="2417064" cy="37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4395" y="1088136"/>
              <a:ext cx="1284731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24"/>
            <p:cNvSpPr/>
            <p:nvPr/>
          </p:nvSpPr>
          <p:spPr>
            <a:xfrm>
              <a:off x="4946904" y="1133856"/>
              <a:ext cx="2298700" cy="259079"/>
            </a:xfrm>
            <a:custGeom>
              <a:rect b="b" l="l" r="r" t="t"/>
              <a:pathLst>
                <a:path extrusionOk="0" h="259080" w="2298700">
                  <a:moveTo>
                    <a:pt x="2255012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80" y="259080"/>
                  </a:lnTo>
                  <a:lnTo>
                    <a:pt x="2255012" y="259080"/>
                  </a:lnTo>
                  <a:lnTo>
                    <a:pt x="2271831" y="255690"/>
                  </a:lnTo>
                  <a:lnTo>
                    <a:pt x="2285555" y="246443"/>
                  </a:lnTo>
                  <a:lnTo>
                    <a:pt x="2294802" y="232719"/>
                  </a:lnTo>
                  <a:lnTo>
                    <a:pt x="2298192" y="215900"/>
                  </a:lnTo>
                  <a:lnTo>
                    <a:pt x="2298192" y="43180"/>
                  </a:lnTo>
                  <a:lnTo>
                    <a:pt x="2294802" y="26360"/>
                  </a:lnTo>
                  <a:lnTo>
                    <a:pt x="2285555" y="12636"/>
                  </a:lnTo>
                  <a:lnTo>
                    <a:pt x="2271831" y="3389"/>
                  </a:lnTo>
                  <a:lnTo>
                    <a:pt x="225501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4946904" y="1133856"/>
              <a:ext cx="2298700" cy="259079"/>
            </a:xfrm>
            <a:custGeom>
              <a:rect b="b" l="l" r="r" t="t"/>
              <a:pathLst>
                <a:path extrusionOk="0" h="259080" w="2298700">
                  <a:moveTo>
                    <a:pt x="0" y="43180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2255012" y="0"/>
                  </a:lnTo>
                  <a:lnTo>
                    <a:pt x="2271831" y="3389"/>
                  </a:lnTo>
                  <a:lnTo>
                    <a:pt x="2285555" y="12636"/>
                  </a:lnTo>
                  <a:lnTo>
                    <a:pt x="2294802" y="26360"/>
                  </a:lnTo>
                  <a:lnTo>
                    <a:pt x="2298192" y="43180"/>
                  </a:lnTo>
                  <a:lnTo>
                    <a:pt x="2298192" y="215900"/>
                  </a:lnTo>
                  <a:lnTo>
                    <a:pt x="2294802" y="232719"/>
                  </a:lnTo>
                  <a:lnTo>
                    <a:pt x="2285555" y="246443"/>
                  </a:lnTo>
                  <a:lnTo>
                    <a:pt x="2271831" y="255690"/>
                  </a:lnTo>
                  <a:lnTo>
                    <a:pt x="2255012" y="259080"/>
                  </a:lnTo>
                  <a:lnTo>
                    <a:pt x="43180" y="259080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4"/>
          <p:cNvSpPr txBox="1"/>
          <p:nvPr>
            <p:ph type="title"/>
          </p:nvPr>
        </p:nvSpPr>
        <p:spPr>
          <a:xfrm>
            <a:off x="491744" y="423163"/>
            <a:ext cx="26739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MODEL PREDICTION</a:t>
            </a:r>
            <a:endParaRPr sz="2800"/>
          </a:p>
        </p:txBody>
      </p:sp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2" name="Google Shape;402;p24"/>
          <p:cNvGraphicFramePr/>
          <p:nvPr/>
        </p:nvGraphicFramePr>
        <p:xfrm>
          <a:off x="701789" y="4550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{96A0A5E6-56DE-45CA-8415-68AD1DAFE999}</a:tableStyleId>
              </a:tblPr>
              <a:tblGrid>
                <a:gridCol w="1650375"/>
                <a:gridCol w="1650375"/>
                <a:gridCol w="1650375"/>
              </a:tblGrid>
              <a:tr h="457200">
                <a:tc>
                  <a:txBody>
                    <a:bodyPr/>
                    <a:lstStyle/>
                    <a:p>
                      <a:pPr indent="-106680" lvl="0" marL="608330" marR="4946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PREDICTED  </a:t>
                      </a: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ACTUAL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333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 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1303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431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CONVERTED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71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918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</a:tbl>
          </a:graphicData>
        </a:graphic>
      </p:graphicFrame>
      <p:grpSp>
        <p:nvGrpSpPr>
          <p:cNvPr id="403" name="Google Shape;403;p24"/>
          <p:cNvGrpSpPr/>
          <p:nvPr/>
        </p:nvGrpSpPr>
        <p:grpSpPr>
          <a:xfrm>
            <a:off x="1421891" y="4110228"/>
            <a:ext cx="3523488" cy="480060"/>
            <a:chOff x="1421891" y="4110228"/>
            <a:chExt cx="3523488" cy="480060"/>
          </a:xfrm>
        </p:grpSpPr>
        <p:pic>
          <p:nvPicPr>
            <p:cNvPr id="404" name="Google Shape;404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21891" y="4110228"/>
              <a:ext cx="3523488" cy="426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62911" y="4110228"/>
              <a:ext cx="2439924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4"/>
            <p:cNvSpPr/>
            <p:nvPr/>
          </p:nvSpPr>
          <p:spPr>
            <a:xfrm>
              <a:off x="1481327" y="4131564"/>
              <a:ext cx="3404870" cy="307975"/>
            </a:xfrm>
            <a:custGeom>
              <a:rect b="b" l="l" r="r" t="t"/>
              <a:pathLst>
                <a:path extrusionOk="0" h="307975" w="3404870">
                  <a:moveTo>
                    <a:pt x="3353308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256540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8"/>
                  </a:lnTo>
                  <a:lnTo>
                    <a:pt x="3353308" y="307848"/>
                  </a:lnTo>
                  <a:lnTo>
                    <a:pt x="3373272" y="303813"/>
                  </a:lnTo>
                  <a:lnTo>
                    <a:pt x="3389582" y="292814"/>
                  </a:lnTo>
                  <a:lnTo>
                    <a:pt x="3400581" y="276504"/>
                  </a:lnTo>
                  <a:lnTo>
                    <a:pt x="3404616" y="256540"/>
                  </a:lnTo>
                  <a:lnTo>
                    <a:pt x="3404616" y="51308"/>
                  </a:lnTo>
                  <a:lnTo>
                    <a:pt x="3400581" y="31343"/>
                  </a:lnTo>
                  <a:lnTo>
                    <a:pt x="3389582" y="15033"/>
                  </a:lnTo>
                  <a:lnTo>
                    <a:pt x="3373272" y="4034"/>
                  </a:lnTo>
                  <a:lnTo>
                    <a:pt x="335330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481327" y="4131564"/>
              <a:ext cx="3404870" cy="307975"/>
            </a:xfrm>
            <a:custGeom>
              <a:rect b="b" l="l" r="r" t="t"/>
              <a:pathLst>
                <a:path extrusionOk="0" h="307975" w="3404870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3353308" y="0"/>
                  </a:lnTo>
                  <a:lnTo>
                    <a:pt x="3373272" y="4034"/>
                  </a:lnTo>
                  <a:lnTo>
                    <a:pt x="3389582" y="15033"/>
                  </a:lnTo>
                  <a:lnTo>
                    <a:pt x="3400581" y="31343"/>
                  </a:lnTo>
                  <a:lnTo>
                    <a:pt x="3404616" y="51308"/>
                  </a:lnTo>
                  <a:lnTo>
                    <a:pt x="3404616" y="256540"/>
                  </a:lnTo>
                  <a:lnTo>
                    <a:pt x="3400581" y="276504"/>
                  </a:lnTo>
                  <a:lnTo>
                    <a:pt x="3389582" y="292814"/>
                  </a:lnTo>
                  <a:lnTo>
                    <a:pt x="3373272" y="303813"/>
                  </a:lnTo>
                  <a:lnTo>
                    <a:pt x="3353308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4"/>
          <p:cNvSpPr txBox="1"/>
          <p:nvPr/>
        </p:nvSpPr>
        <p:spPr>
          <a:xfrm>
            <a:off x="1494940" y="4160901"/>
            <a:ext cx="337756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8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TEST DATA - CONFUSION MATRIX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5601715" y="1138174"/>
            <a:ext cx="988694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TOP FEATURES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0" name="Google Shape;410;p24"/>
          <p:cNvGraphicFramePr/>
          <p:nvPr/>
        </p:nvGraphicFramePr>
        <p:xfrm>
          <a:off x="6922769" y="4408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{96A0A5E6-56DE-45CA-8415-68AD1DAFE999}</a:tableStyleId>
              </a:tblPr>
              <a:tblGrid>
                <a:gridCol w="2651750"/>
                <a:gridCol w="1574800"/>
              </a:tblGrid>
              <a:tr h="370850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7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81.5%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EF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1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68.0%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SENSITIVITY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1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92.8%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SPECIFICITY</a:t>
                      </a:r>
                      <a:endParaRPr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05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75.1%</a:t>
                      </a:r>
                      <a:endParaRPr sz="1200" u="none" cap="none" strike="noStrike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01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F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type="title"/>
          </p:nvPr>
        </p:nvSpPr>
        <p:spPr>
          <a:xfrm>
            <a:off x="491744" y="423163"/>
            <a:ext cx="18103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normAutofit fontScale="9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416" name="Google Shape;41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320040" y="1187196"/>
            <a:ext cx="11585448" cy="4972811"/>
            <a:chOff x="320040" y="1187196"/>
            <a:chExt cx="11585448" cy="4972811"/>
          </a:xfrm>
        </p:grpSpPr>
        <p:pic>
          <p:nvPicPr>
            <p:cNvPr id="418" name="Google Shape;41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1187196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380" y="1338072"/>
              <a:ext cx="6245352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5"/>
            <p:cNvSpPr/>
            <p:nvPr/>
          </p:nvSpPr>
          <p:spPr>
            <a:xfrm>
              <a:off x="413004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13004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2" name="Google Shape;422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1927860"/>
              <a:ext cx="11551920" cy="7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380" y="1972056"/>
              <a:ext cx="11248644" cy="693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25"/>
            <p:cNvSpPr/>
            <p:nvPr/>
          </p:nvSpPr>
          <p:spPr>
            <a:xfrm>
              <a:off x="413004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5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29"/>
                  </a:lnTo>
                  <a:lnTo>
                    <a:pt x="11433048" y="101345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13004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0" y="101345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5"/>
                  </a:lnTo>
                  <a:lnTo>
                    <a:pt x="11433048" y="506729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266700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3380" y="2817875"/>
              <a:ext cx="9043416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25"/>
            <p:cNvSpPr/>
            <p:nvPr/>
          </p:nvSpPr>
          <p:spPr>
            <a:xfrm>
              <a:off x="413004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13004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0" name="Google Shape;43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340614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3380" y="3557016"/>
              <a:ext cx="7094220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25"/>
            <p:cNvSpPr/>
            <p:nvPr/>
          </p:nvSpPr>
          <p:spPr>
            <a:xfrm>
              <a:off x="413004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13004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4" name="Google Shape;434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3568" y="4145280"/>
              <a:ext cx="11551920" cy="1275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0812" y="4200144"/>
              <a:ext cx="5108448" cy="112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25"/>
            <p:cNvSpPr/>
            <p:nvPr/>
          </p:nvSpPr>
          <p:spPr>
            <a:xfrm>
              <a:off x="413004" y="4166616"/>
              <a:ext cx="11433175" cy="1156970"/>
            </a:xfrm>
            <a:custGeom>
              <a:rect b="b" l="l" r="r" t="t"/>
              <a:pathLst>
                <a:path extrusionOk="0" h="1156970" w="11433175">
                  <a:moveTo>
                    <a:pt x="11240262" y="0"/>
                  </a:moveTo>
                  <a:lnTo>
                    <a:pt x="192786" y="0"/>
                  </a:lnTo>
                  <a:lnTo>
                    <a:pt x="148580" y="5094"/>
                  </a:lnTo>
                  <a:lnTo>
                    <a:pt x="108001" y="19603"/>
                  </a:lnTo>
                  <a:lnTo>
                    <a:pt x="72206" y="42367"/>
                  </a:lnTo>
                  <a:lnTo>
                    <a:pt x="42351" y="72227"/>
                  </a:lnTo>
                  <a:lnTo>
                    <a:pt x="19594" y="108024"/>
                  </a:lnTo>
                  <a:lnTo>
                    <a:pt x="5091" y="148596"/>
                  </a:lnTo>
                  <a:lnTo>
                    <a:pt x="0" y="192785"/>
                  </a:lnTo>
                  <a:lnTo>
                    <a:pt x="0" y="963929"/>
                  </a:lnTo>
                  <a:lnTo>
                    <a:pt x="5091" y="1008119"/>
                  </a:lnTo>
                  <a:lnTo>
                    <a:pt x="19594" y="1048691"/>
                  </a:lnTo>
                  <a:lnTo>
                    <a:pt x="42351" y="1084488"/>
                  </a:lnTo>
                  <a:lnTo>
                    <a:pt x="72206" y="1114348"/>
                  </a:lnTo>
                  <a:lnTo>
                    <a:pt x="108001" y="1137112"/>
                  </a:lnTo>
                  <a:lnTo>
                    <a:pt x="148580" y="1151621"/>
                  </a:lnTo>
                  <a:lnTo>
                    <a:pt x="192786" y="1156715"/>
                  </a:lnTo>
                  <a:lnTo>
                    <a:pt x="11240262" y="1156715"/>
                  </a:lnTo>
                  <a:lnTo>
                    <a:pt x="11284451" y="1151621"/>
                  </a:lnTo>
                  <a:lnTo>
                    <a:pt x="11325023" y="1137112"/>
                  </a:lnTo>
                  <a:lnTo>
                    <a:pt x="11360820" y="1114348"/>
                  </a:lnTo>
                  <a:lnTo>
                    <a:pt x="11390680" y="1084488"/>
                  </a:lnTo>
                  <a:lnTo>
                    <a:pt x="11413444" y="1048691"/>
                  </a:lnTo>
                  <a:lnTo>
                    <a:pt x="11427953" y="1008119"/>
                  </a:lnTo>
                  <a:lnTo>
                    <a:pt x="11433048" y="963929"/>
                  </a:lnTo>
                  <a:lnTo>
                    <a:pt x="11433048" y="192785"/>
                  </a:lnTo>
                  <a:lnTo>
                    <a:pt x="11427953" y="148596"/>
                  </a:lnTo>
                  <a:lnTo>
                    <a:pt x="11413444" y="108024"/>
                  </a:lnTo>
                  <a:lnTo>
                    <a:pt x="11390680" y="72227"/>
                  </a:lnTo>
                  <a:lnTo>
                    <a:pt x="11360820" y="42367"/>
                  </a:lnTo>
                  <a:lnTo>
                    <a:pt x="11325023" y="19603"/>
                  </a:lnTo>
                  <a:lnTo>
                    <a:pt x="11284451" y="5094"/>
                  </a:lnTo>
                  <a:lnTo>
                    <a:pt x="1124026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13004" y="4166616"/>
              <a:ext cx="11433175" cy="1156970"/>
            </a:xfrm>
            <a:custGeom>
              <a:rect b="b" l="l" r="r" t="t"/>
              <a:pathLst>
                <a:path extrusionOk="0" h="1156970" w="11433175">
                  <a:moveTo>
                    <a:pt x="0" y="192785"/>
                  </a:moveTo>
                  <a:lnTo>
                    <a:pt x="5091" y="148596"/>
                  </a:lnTo>
                  <a:lnTo>
                    <a:pt x="19594" y="108024"/>
                  </a:lnTo>
                  <a:lnTo>
                    <a:pt x="42351" y="72227"/>
                  </a:lnTo>
                  <a:lnTo>
                    <a:pt x="72206" y="42367"/>
                  </a:lnTo>
                  <a:lnTo>
                    <a:pt x="108001" y="19603"/>
                  </a:lnTo>
                  <a:lnTo>
                    <a:pt x="148580" y="5094"/>
                  </a:lnTo>
                  <a:lnTo>
                    <a:pt x="192786" y="0"/>
                  </a:lnTo>
                  <a:lnTo>
                    <a:pt x="11240262" y="0"/>
                  </a:lnTo>
                  <a:lnTo>
                    <a:pt x="11284451" y="5094"/>
                  </a:lnTo>
                  <a:lnTo>
                    <a:pt x="11325023" y="19603"/>
                  </a:lnTo>
                  <a:lnTo>
                    <a:pt x="11360820" y="42367"/>
                  </a:lnTo>
                  <a:lnTo>
                    <a:pt x="11390680" y="72227"/>
                  </a:lnTo>
                  <a:lnTo>
                    <a:pt x="11413444" y="108024"/>
                  </a:lnTo>
                  <a:lnTo>
                    <a:pt x="11427953" y="148596"/>
                  </a:lnTo>
                  <a:lnTo>
                    <a:pt x="11433048" y="192785"/>
                  </a:lnTo>
                  <a:lnTo>
                    <a:pt x="11433048" y="963929"/>
                  </a:lnTo>
                  <a:lnTo>
                    <a:pt x="11427953" y="1008119"/>
                  </a:lnTo>
                  <a:lnTo>
                    <a:pt x="11413444" y="1048691"/>
                  </a:lnTo>
                  <a:lnTo>
                    <a:pt x="11390680" y="1084488"/>
                  </a:lnTo>
                  <a:lnTo>
                    <a:pt x="11360820" y="1114348"/>
                  </a:lnTo>
                  <a:lnTo>
                    <a:pt x="11325023" y="1137112"/>
                  </a:lnTo>
                  <a:lnTo>
                    <a:pt x="11284451" y="1151621"/>
                  </a:lnTo>
                  <a:lnTo>
                    <a:pt x="11240262" y="1156715"/>
                  </a:lnTo>
                  <a:lnTo>
                    <a:pt x="192786" y="1156715"/>
                  </a:lnTo>
                  <a:lnTo>
                    <a:pt x="148580" y="1151621"/>
                  </a:lnTo>
                  <a:lnTo>
                    <a:pt x="108001" y="1137112"/>
                  </a:lnTo>
                  <a:lnTo>
                    <a:pt x="72206" y="1114348"/>
                  </a:lnTo>
                  <a:lnTo>
                    <a:pt x="42351" y="1084488"/>
                  </a:lnTo>
                  <a:lnTo>
                    <a:pt x="19594" y="1048691"/>
                  </a:lnTo>
                  <a:lnTo>
                    <a:pt x="5091" y="1008119"/>
                  </a:lnTo>
                  <a:lnTo>
                    <a:pt x="0" y="963929"/>
                  </a:lnTo>
                  <a:lnTo>
                    <a:pt x="0" y="19278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8" name="Google Shape;43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040" y="5431536"/>
              <a:ext cx="11551920" cy="728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9852" y="5582411"/>
              <a:ext cx="3119628" cy="48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25"/>
            <p:cNvSpPr/>
            <p:nvPr/>
          </p:nvSpPr>
          <p:spPr>
            <a:xfrm>
              <a:off x="379476" y="545287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599"/>
                  </a:lnTo>
                  <a:lnTo>
                    <a:pt x="0" y="507999"/>
                  </a:lnTo>
                  <a:lnTo>
                    <a:pt x="7984" y="547545"/>
                  </a:lnTo>
                  <a:lnTo>
                    <a:pt x="29759" y="579840"/>
                  </a:lnTo>
                  <a:lnTo>
                    <a:pt x="62054" y="601615"/>
                  </a:lnTo>
                  <a:lnTo>
                    <a:pt x="101600" y="609599"/>
                  </a:lnTo>
                  <a:lnTo>
                    <a:pt x="11331448" y="609599"/>
                  </a:lnTo>
                  <a:lnTo>
                    <a:pt x="11371004" y="601615"/>
                  </a:lnTo>
                  <a:lnTo>
                    <a:pt x="11403298" y="579840"/>
                  </a:lnTo>
                  <a:lnTo>
                    <a:pt x="11425066" y="547545"/>
                  </a:lnTo>
                  <a:lnTo>
                    <a:pt x="11433048" y="507999"/>
                  </a:lnTo>
                  <a:lnTo>
                    <a:pt x="11433048" y="101599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9476" y="545287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599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599"/>
                  </a:lnTo>
                  <a:lnTo>
                    <a:pt x="11433048" y="507999"/>
                  </a:lnTo>
                  <a:lnTo>
                    <a:pt x="11425066" y="547545"/>
                  </a:lnTo>
                  <a:lnTo>
                    <a:pt x="11403298" y="579840"/>
                  </a:lnTo>
                  <a:lnTo>
                    <a:pt x="11371004" y="601615"/>
                  </a:lnTo>
                  <a:lnTo>
                    <a:pt x="11331448" y="609599"/>
                  </a:lnTo>
                  <a:lnTo>
                    <a:pt x="101600" y="609599"/>
                  </a:lnTo>
                  <a:lnTo>
                    <a:pt x="62054" y="601615"/>
                  </a:lnTo>
                  <a:lnTo>
                    <a:pt x="29759" y="579840"/>
                  </a:lnTo>
                  <a:lnTo>
                    <a:pt x="7984" y="547545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5"/>
          <p:cNvSpPr txBox="1"/>
          <p:nvPr/>
        </p:nvSpPr>
        <p:spPr>
          <a:xfrm>
            <a:off x="487781" y="1388745"/>
            <a:ext cx="10953900" cy="5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logistic regression model is used to predict the probabilIty of conversion of a customer.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While we have calculated both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sensitivity-specificity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as well as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Precision-Recall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metrics, we have considered optimal cut off on the basis of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sensitivity-specificity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final  prediction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2176780" rtl="0" algn="l">
              <a:lnSpc>
                <a:spcPct val="415714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Lead Score calculated shows the conversion rate of final predicted model is around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92% in test data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as compared to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95% in train data 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 Business terms, this model has capability to adjust with the company’s requirements in coming future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73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TOP variables that contributes for lead getting converted in the model are: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3594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Tags_Lost to EINS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3594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Tags_Closed by </a:t>
            </a:r>
            <a:r>
              <a:rPr lang="en-US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Horizon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3594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Lead Quality_Worst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Hence Overall this model seems to be good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5"/>
          <p:cNvGrpSpPr/>
          <p:nvPr/>
        </p:nvGrpSpPr>
        <p:grpSpPr>
          <a:xfrm>
            <a:off x="353568" y="1187196"/>
            <a:ext cx="11551920" cy="4751831"/>
            <a:chOff x="353568" y="1187196"/>
            <a:chExt cx="11551920" cy="4751831"/>
          </a:xfrm>
        </p:grpSpPr>
        <p:pic>
          <p:nvPicPr>
            <p:cNvPr id="116" name="Google Shape;1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1187196"/>
              <a:ext cx="11551920" cy="2584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580" y="1389888"/>
              <a:ext cx="11062716" cy="2225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5"/>
            <p:cNvSpPr/>
            <p:nvPr/>
          </p:nvSpPr>
          <p:spPr>
            <a:xfrm>
              <a:off x="413003" y="1208532"/>
              <a:ext cx="11433175" cy="2466340"/>
            </a:xfrm>
            <a:custGeom>
              <a:rect b="b" l="l" r="r" t="t"/>
              <a:pathLst>
                <a:path extrusionOk="0" h="2466340" w="11433175">
                  <a:moveTo>
                    <a:pt x="11022076" y="0"/>
                  </a:moveTo>
                  <a:lnTo>
                    <a:pt x="410971" y="0"/>
                  </a:lnTo>
                  <a:lnTo>
                    <a:pt x="363043" y="2765"/>
                  </a:lnTo>
                  <a:lnTo>
                    <a:pt x="316739" y="10855"/>
                  </a:lnTo>
                  <a:lnTo>
                    <a:pt x="272367" y="23961"/>
                  </a:lnTo>
                  <a:lnTo>
                    <a:pt x="230236" y="41775"/>
                  </a:lnTo>
                  <a:lnTo>
                    <a:pt x="190654" y="63989"/>
                  </a:lnTo>
                  <a:lnTo>
                    <a:pt x="153929" y="90293"/>
                  </a:lnTo>
                  <a:lnTo>
                    <a:pt x="120370" y="120380"/>
                  </a:lnTo>
                  <a:lnTo>
                    <a:pt x="90285" y="153940"/>
                  </a:lnTo>
                  <a:lnTo>
                    <a:pt x="63983" y="190665"/>
                  </a:lnTo>
                  <a:lnTo>
                    <a:pt x="41771" y="230247"/>
                  </a:lnTo>
                  <a:lnTo>
                    <a:pt x="23959" y="272377"/>
                  </a:lnTo>
                  <a:lnTo>
                    <a:pt x="10854" y="316747"/>
                  </a:lnTo>
                  <a:lnTo>
                    <a:pt x="2764" y="363048"/>
                  </a:lnTo>
                  <a:lnTo>
                    <a:pt x="0" y="410971"/>
                  </a:lnTo>
                  <a:lnTo>
                    <a:pt x="0" y="2054859"/>
                  </a:lnTo>
                  <a:lnTo>
                    <a:pt x="2764" y="2102783"/>
                  </a:lnTo>
                  <a:lnTo>
                    <a:pt x="10854" y="2149084"/>
                  </a:lnTo>
                  <a:lnTo>
                    <a:pt x="23959" y="2193454"/>
                  </a:lnTo>
                  <a:lnTo>
                    <a:pt x="41771" y="2235584"/>
                  </a:lnTo>
                  <a:lnTo>
                    <a:pt x="63983" y="2275166"/>
                  </a:lnTo>
                  <a:lnTo>
                    <a:pt x="90285" y="2311891"/>
                  </a:lnTo>
                  <a:lnTo>
                    <a:pt x="120370" y="2345451"/>
                  </a:lnTo>
                  <a:lnTo>
                    <a:pt x="153929" y="2375538"/>
                  </a:lnTo>
                  <a:lnTo>
                    <a:pt x="190654" y="2401842"/>
                  </a:lnTo>
                  <a:lnTo>
                    <a:pt x="230236" y="2424056"/>
                  </a:lnTo>
                  <a:lnTo>
                    <a:pt x="272367" y="2441870"/>
                  </a:lnTo>
                  <a:lnTo>
                    <a:pt x="316739" y="2454976"/>
                  </a:lnTo>
                  <a:lnTo>
                    <a:pt x="363043" y="2463066"/>
                  </a:lnTo>
                  <a:lnTo>
                    <a:pt x="410971" y="2465831"/>
                  </a:lnTo>
                  <a:lnTo>
                    <a:pt x="11022076" y="2465831"/>
                  </a:lnTo>
                  <a:lnTo>
                    <a:pt x="11069999" y="2463066"/>
                  </a:lnTo>
                  <a:lnTo>
                    <a:pt x="11116300" y="2454976"/>
                  </a:lnTo>
                  <a:lnTo>
                    <a:pt x="11160670" y="2441870"/>
                  </a:lnTo>
                  <a:lnTo>
                    <a:pt x="11202800" y="2424056"/>
                  </a:lnTo>
                  <a:lnTo>
                    <a:pt x="11242382" y="2401842"/>
                  </a:lnTo>
                  <a:lnTo>
                    <a:pt x="11279107" y="2375538"/>
                  </a:lnTo>
                  <a:lnTo>
                    <a:pt x="11312667" y="2345451"/>
                  </a:lnTo>
                  <a:lnTo>
                    <a:pt x="11342754" y="2311891"/>
                  </a:lnTo>
                  <a:lnTo>
                    <a:pt x="11369058" y="2275166"/>
                  </a:lnTo>
                  <a:lnTo>
                    <a:pt x="11391272" y="2235584"/>
                  </a:lnTo>
                  <a:lnTo>
                    <a:pt x="11409086" y="2193454"/>
                  </a:lnTo>
                  <a:lnTo>
                    <a:pt x="11422192" y="2149084"/>
                  </a:lnTo>
                  <a:lnTo>
                    <a:pt x="11430282" y="2102783"/>
                  </a:lnTo>
                  <a:lnTo>
                    <a:pt x="11433048" y="2054859"/>
                  </a:lnTo>
                  <a:lnTo>
                    <a:pt x="11433048" y="410971"/>
                  </a:lnTo>
                  <a:lnTo>
                    <a:pt x="11430282" y="363048"/>
                  </a:lnTo>
                  <a:lnTo>
                    <a:pt x="11422192" y="316747"/>
                  </a:lnTo>
                  <a:lnTo>
                    <a:pt x="11409086" y="272377"/>
                  </a:lnTo>
                  <a:lnTo>
                    <a:pt x="11391272" y="230247"/>
                  </a:lnTo>
                  <a:lnTo>
                    <a:pt x="11369058" y="190665"/>
                  </a:lnTo>
                  <a:lnTo>
                    <a:pt x="11342754" y="153940"/>
                  </a:lnTo>
                  <a:lnTo>
                    <a:pt x="11312667" y="120380"/>
                  </a:lnTo>
                  <a:lnTo>
                    <a:pt x="11279107" y="90293"/>
                  </a:lnTo>
                  <a:lnTo>
                    <a:pt x="11242382" y="63989"/>
                  </a:lnTo>
                  <a:lnTo>
                    <a:pt x="11202800" y="41775"/>
                  </a:lnTo>
                  <a:lnTo>
                    <a:pt x="11160670" y="23961"/>
                  </a:lnTo>
                  <a:lnTo>
                    <a:pt x="11116300" y="10855"/>
                  </a:lnTo>
                  <a:lnTo>
                    <a:pt x="11069999" y="2765"/>
                  </a:lnTo>
                  <a:lnTo>
                    <a:pt x="1102207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13003" y="1208532"/>
              <a:ext cx="11433175" cy="2466340"/>
            </a:xfrm>
            <a:custGeom>
              <a:rect b="b" l="l" r="r" t="t"/>
              <a:pathLst>
                <a:path extrusionOk="0" h="2466340" w="11433175">
                  <a:moveTo>
                    <a:pt x="0" y="410971"/>
                  </a:moveTo>
                  <a:lnTo>
                    <a:pt x="2764" y="363048"/>
                  </a:lnTo>
                  <a:lnTo>
                    <a:pt x="10854" y="316747"/>
                  </a:lnTo>
                  <a:lnTo>
                    <a:pt x="23959" y="272377"/>
                  </a:lnTo>
                  <a:lnTo>
                    <a:pt x="41771" y="230247"/>
                  </a:lnTo>
                  <a:lnTo>
                    <a:pt x="63983" y="190665"/>
                  </a:lnTo>
                  <a:lnTo>
                    <a:pt x="90285" y="153940"/>
                  </a:lnTo>
                  <a:lnTo>
                    <a:pt x="120370" y="120380"/>
                  </a:lnTo>
                  <a:lnTo>
                    <a:pt x="153929" y="90293"/>
                  </a:lnTo>
                  <a:lnTo>
                    <a:pt x="190654" y="63989"/>
                  </a:lnTo>
                  <a:lnTo>
                    <a:pt x="230236" y="41775"/>
                  </a:lnTo>
                  <a:lnTo>
                    <a:pt x="272367" y="23961"/>
                  </a:lnTo>
                  <a:lnTo>
                    <a:pt x="316739" y="10855"/>
                  </a:lnTo>
                  <a:lnTo>
                    <a:pt x="363043" y="2765"/>
                  </a:lnTo>
                  <a:lnTo>
                    <a:pt x="410971" y="0"/>
                  </a:lnTo>
                  <a:lnTo>
                    <a:pt x="11022076" y="0"/>
                  </a:lnTo>
                  <a:lnTo>
                    <a:pt x="11069999" y="2765"/>
                  </a:lnTo>
                  <a:lnTo>
                    <a:pt x="11116300" y="10855"/>
                  </a:lnTo>
                  <a:lnTo>
                    <a:pt x="11160670" y="23961"/>
                  </a:lnTo>
                  <a:lnTo>
                    <a:pt x="11202800" y="41775"/>
                  </a:lnTo>
                  <a:lnTo>
                    <a:pt x="11242382" y="63989"/>
                  </a:lnTo>
                  <a:lnTo>
                    <a:pt x="11279107" y="90293"/>
                  </a:lnTo>
                  <a:lnTo>
                    <a:pt x="11312667" y="120380"/>
                  </a:lnTo>
                  <a:lnTo>
                    <a:pt x="11342754" y="153940"/>
                  </a:lnTo>
                  <a:lnTo>
                    <a:pt x="11369058" y="190665"/>
                  </a:lnTo>
                  <a:lnTo>
                    <a:pt x="11391272" y="230247"/>
                  </a:lnTo>
                  <a:lnTo>
                    <a:pt x="11409086" y="272377"/>
                  </a:lnTo>
                  <a:lnTo>
                    <a:pt x="11422192" y="316747"/>
                  </a:lnTo>
                  <a:lnTo>
                    <a:pt x="11430282" y="363048"/>
                  </a:lnTo>
                  <a:lnTo>
                    <a:pt x="11433048" y="410971"/>
                  </a:lnTo>
                  <a:lnTo>
                    <a:pt x="11433048" y="2054859"/>
                  </a:lnTo>
                  <a:lnTo>
                    <a:pt x="11430282" y="2102783"/>
                  </a:lnTo>
                  <a:lnTo>
                    <a:pt x="11422192" y="2149084"/>
                  </a:lnTo>
                  <a:lnTo>
                    <a:pt x="11409086" y="2193454"/>
                  </a:lnTo>
                  <a:lnTo>
                    <a:pt x="11391272" y="2235584"/>
                  </a:lnTo>
                  <a:lnTo>
                    <a:pt x="11369058" y="2275166"/>
                  </a:lnTo>
                  <a:lnTo>
                    <a:pt x="11342754" y="2311891"/>
                  </a:lnTo>
                  <a:lnTo>
                    <a:pt x="11312667" y="2345451"/>
                  </a:lnTo>
                  <a:lnTo>
                    <a:pt x="11279107" y="2375538"/>
                  </a:lnTo>
                  <a:lnTo>
                    <a:pt x="11242382" y="2401842"/>
                  </a:lnTo>
                  <a:lnTo>
                    <a:pt x="11202800" y="2424056"/>
                  </a:lnTo>
                  <a:lnTo>
                    <a:pt x="11160670" y="2441870"/>
                  </a:lnTo>
                  <a:lnTo>
                    <a:pt x="11116300" y="2454976"/>
                  </a:lnTo>
                  <a:lnTo>
                    <a:pt x="11069999" y="2463066"/>
                  </a:lnTo>
                  <a:lnTo>
                    <a:pt x="11022076" y="2465831"/>
                  </a:lnTo>
                  <a:lnTo>
                    <a:pt x="410971" y="2465831"/>
                  </a:lnTo>
                  <a:lnTo>
                    <a:pt x="363043" y="2463066"/>
                  </a:lnTo>
                  <a:lnTo>
                    <a:pt x="316739" y="2454976"/>
                  </a:lnTo>
                  <a:lnTo>
                    <a:pt x="272367" y="2441870"/>
                  </a:lnTo>
                  <a:lnTo>
                    <a:pt x="230236" y="2424056"/>
                  </a:lnTo>
                  <a:lnTo>
                    <a:pt x="190654" y="2401842"/>
                  </a:lnTo>
                  <a:lnTo>
                    <a:pt x="153929" y="2375538"/>
                  </a:lnTo>
                  <a:lnTo>
                    <a:pt x="120370" y="2345451"/>
                  </a:lnTo>
                  <a:lnTo>
                    <a:pt x="90285" y="2311891"/>
                  </a:lnTo>
                  <a:lnTo>
                    <a:pt x="63983" y="2275166"/>
                  </a:lnTo>
                  <a:lnTo>
                    <a:pt x="41771" y="2235584"/>
                  </a:lnTo>
                  <a:lnTo>
                    <a:pt x="23959" y="2193454"/>
                  </a:lnTo>
                  <a:lnTo>
                    <a:pt x="10854" y="2149084"/>
                  </a:lnTo>
                  <a:lnTo>
                    <a:pt x="2764" y="2102783"/>
                  </a:lnTo>
                  <a:lnTo>
                    <a:pt x="0" y="2054859"/>
                  </a:lnTo>
                  <a:lnTo>
                    <a:pt x="0" y="410971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3765803"/>
              <a:ext cx="11551920" cy="2173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9768" y="3869436"/>
              <a:ext cx="11077956" cy="2011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5"/>
            <p:cNvSpPr/>
            <p:nvPr/>
          </p:nvSpPr>
          <p:spPr>
            <a:xfrm>
              <a:off x="413003" y="3787140"/>
              <a:ext cx="11433175" cy="2054860"/>
            </a:xfrm>
            <a:custGeom>
              <a:rect b="b" l="l" r="r" t="t"/>
              <a:pathLst>
                <a:path extrusionOk="0" h="2054860" w="11433175">
                  <a:moveTo>
                    <a:pt x="11090656" y="0"/>
                  </a:moveTo>
                  <a:lnTo>
                    <a:pt x="342404" y="0"/>
                  </a:lnTo>
                  <a:lnTo>
                    <a:pt x="295942" y="3125"/>
                  </a:lnTo>
                  <a:lnTo>
                    <a:pt x="251380" y="12230"/>
                  </a:lnTo>
                  <a:lnTo>
                    <a:pt x="209126" y="26906"/>
                  </a:lnTo>
                  <a:lnTo>
                    <a:pt x="169587" y="46745"/>
                  </a:lnTo>
                  <a:lnTo>
                    <a:pt x="133172" y="71340"/>
                  </a:lnTo>
                  <a:lnTo>
                    <a:pt x="100288" y="100282"/>
                  </a:lnTo>
                  <a:lnTo>
                    <a:pt x="71344" y="133164"/>
                  </a:lnTo>
                  <a:lnTo>
                    <a:pt x="46748" y="169577"/>
                  </a:lnTo>
                  <a:lnTo>
                    <a:pt x="26908" y="209115"/>
                  </a:lnTo>
                  <a:lnTo>
                    <a:pt x="12231" y="251368"/>
                  </a:lnTo>
                  <a:lnTo>
                    <a:pt x="3125" y="295930"/>
                  </a:lnTo>
                  <a:lnTo>
                    <a:pt x="0" y="342392"/>
                  </a:lnTo>
                  <a:lnTo>
                    <a:pt x="0" y="1711960"/>
                  </a:lnTo>
                  <a:lnTo>
                    <a:pt x="3125" y="1758418"/>
                  </a:lnTo>
                  <a:lnTo>
                    <a:pt x="12231" y="1802978"/>
                  </a:lnTo>
                  <a:lnTo>
                    <a:pt x="26908" y="1845231"/>
                  </a:lnTo>
                  <a:lnTo>
                    <a:pt x="46748" y="1884768"/>
                  </a:lnTo>
                  <a:lnTo>
                    <a:pt x="71344" y="1921182"/>
                  </a:lnTo>
                  <a:lnTo>
                    <a:pt x="100288" y="1954064"/>
                  </a:lnTo>
                  <a:lnTo>
                    <a:pt x="133172" y="1983008"/>
                  </a:lnTo>
                  <a:lnTo>
                    <a:pt x="169587" y="2007603"/>
                  </a:lnTo>
                  <a:lnTo>
                    <a:pt x="209126" y="2027444"/>
                  </a:lnTo>
                  <a:lnTo>
                    <a:pt x="251380" y="2042120"/>
                  </a:lnTo>
                  <a:lnTo>
                    <a:pt x="295942" y="2051226"/>
                  </a:lnTo>
                  <a:lnTo>
                    <a:pt x="342404" y="2054352"/>
                  </a:lnTo>
                  <a:lnTo>
                    <a:pt x="11090656" y="2054352"/>
                  </a:lnTo>
                  <a:lnTo>
                    <a:pt x="11137117" y="2051226"/>
                  </a:lnTo>
                  <a:lnTo>
                    <a:pt x="11181679" y="2042120"/>
                  </a:lnTo>
                  <a:lnTo>
                    <a:pt x="11223932" y="2027444"/>
                  </a:lnTo>
                  <a:lnTo>
                    <a:pt x="11263470" y="2007603"/>
                  </a:lnTo>
                  <a:lnTo>
                    <a:pt x="11299883" y="1983008"/>
                  </a:lnTo>
                  <a:lnTo>
                    <a:pt x="11332765" y="1954064"/>
                  </a:lnTo>
                  <a:lnTo>
                    <a:pt x="11361707" y="1921182"/>
                  </a:lnTo>
                  <a:lnTo>
                    <a:pt x="11386302" y="1884768"/>
                  </a:lnTo>
                  <a:lnTo>
                    <a:pt x="11406141" y="1845231"/>
                  </a:lnTo>
                  <a:lnTo>
                    <a:pt x="11420817" y="1802978"/>
                  </a:lnTo>
                  <a:lnTo>
                    <a:pt x="11429922" y="1758418"/>
                  </a:lnTo>
                  <a:lnTo>
                    <a:pt x="11433048" y="1711960"/>
                  </a:lnTo>
                  <a:lnTo>
                    <a:pt x="11433048" y="342392"/>
                  </a:lnTo>
                  <a:lnTo>
                    <a:pt x="11429922" y="295930"/>
                  </a:lnTo>
                  <a:lnTo>
                    <a:pt x="11420817" y="251368"/>
                  </a:lnTo>
                  <a:lnTo>
                    <a:pt x="11406141" y="209115"/>
                  </a:lnTo>
                  <a:lnTo>
                    <a:pt x="11386302" y="169577"/>
                  </a:lnTo>
                  <a:lnTo>
                    <a:pt x="11361707" y="133164"/>
                  </a:lnTo>
                  <a:lnTo>
                    <a:pt x="11332765" y="100282"/>
                  </a:lnTo>
                  <a:lnTo>
                    <a:pt x="11299883" y="71340"/>
                  </a:lnTo>
                  <a:lnTo>
                    <a:pt x="11263470" y="46745"/>
                  </a:lnTo>
                  <a:lnTo>
                    <a:pt x="11223932" y="26906"/>
                  </a:lnTo>
                  <a:lnTo>
                    <a:pt x="11181679" y="12230"/>
                  </a:lnTo>
                  <a:lnTo>
                    <a:pt x="11137117" y="3125"/>
                  </a:lnTo>
                  <a:lnTo>
                    <a:pt x="1109065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13003" y="3787140"/>
              <a:ext cx="11433175" cy="2054860"/>
            </a:xfrm>
            <a:custGeom>
              <a:rect b="b" l="l" r="r" t="t"/>
              <a:pathLst>
                <a:path extrusionOk="0" h="2054860" w="11433175">
                  <a:moveTo>
                    <a:pt x="0" y="342392"/>
                  </a:moveTo>
                  <a:lnTo>
                    <a:pt x="3125" y="295930"/>
                  </a:lnTo>
                  <a:lnTo>
                    <a:pt x="12231" y="251368"/>
                  </a:lnTo>
                  <a:lnTo>
                    <a:pt x="26908" y="209115"/>
                  </a:lnTo>
                  <a:lnTo>
                    <a:pt x="46748" y="169577"/>
                  </a:lnTo>
                  <a:lnTo>
                    <a:pt x="71344" y="133164"/>
                  </a:lnTo>
                  <a:lnTo>
                    <a:pt x="100288" y="100282"/>
                  </a:lnTo>
                  <a:lnTo>
                    <a:pt x="133172" y="71340"/>
                  </a:lnTo>
                  <a:lnTo>
                    <a:pt x="169587" y="46745"/>
                  </a:lnTo>
                  <a:lnTo>
                    <a:pt x="209126" y="26906"/>
                  </a:lnTo>
                  <a:lnTo>
                    <a:pt x="251380" y="12230"/>
                  </a:lnTo>
                  <a:lnTo>
                    <a:pt x="295942" y="3125"/>
                  </a:lnTo>
                  <a:lnTo>
                    <a:pt x="342404" y="0"/>
                  </a:lnTo>
                  <a:lnTo>
                    <a:pt x="11090656" y="0"/>
                  </a:lnTo>
                  <a:lnTo>
                    <a:pt x="11137117" y="3125"/>
                  </a:lnTo>
                  <a:lnTo>
                    <a:pt x="11181679" y="12230"/>
                  </a:lnTo>
                  <a:lnTo>
                    <a:pt x="11223932" y="26906"/>
                  </a:lnTo>
                  <a:lnTo>
                    <a:pt x="11263470" y="46745"/>
                  </a:lnTo>
                  <a:lnTo>
                    <a:pt x="11299883" y="71340"/>
                  </a:lnTo>
                  <a:lnTo>
                    <a:pt x="11332765" y="100282"/>
                  </a:lnTo>
                  <a:lnTo>
                    <a:pt x="11361707" y="133164"/>
                  </a:lnTo>
                  <a:lnTo>
                    <a:pt x="11386302" y="169577"/>
                  </a:lnTo>
                  <a:lnTo>
                    <a:pt x="11406141" y="209115"/>
                  </a:lnTo>
                  <a:lnTo>
                    <a:pt x="11420817" y="251368"/>
                  </a:lnTo>
                  <a:lnTo>
                    <a:pt x="11429922" y="295930"/>
                  </a:lnTo>
                  <a:lnTo>
                    <a:pt x="11433048" y="342392"/>
                  </a:lnTo>
                  <a:lnTo>
                    <a:pt x="11433048" y="1711960"/>
                  </a:lnTo>
                  <a:lnTo>
                    <a:pt x="11429922" y="1758418"/>
                  </a:lnTo>
                  <a:lnTo>
                    <a:pt x="11420817" y="1802978"/>
                  </a:lnTo>
                  <a:lnTo>
                    <a:pt x="11406141" y="1845231"/>
                  </a:lnTo>
                  <a:lnTo>
                    <a:pt x="11386302" y="1884768"/>
                  </a:lnTo>
                  <a:lnTo>
                    <a:pt x="11361707" y="1921182"/>
                  </a:lnTo>
                  <a:lnTo>
                    <a:pt x="11332765" y="1954064"/>
                  </a:lnTo>
                  <a:lnTo>
                    <a:pt x="11299883" y="1983008"/>
                  </a:lnTo>
                  <a:lnTo>
                    <a:pt x="11263470" y="2007603"/>
                  </a:lnTo>
                  <a:lnTo>
                    <a:pt x="11223932" y="2027444"/>
                  </a:lnTo>
                  <a:lnTo>
                    <a:pt x="11181679" y="2042120"/>
                  </a:lnTo>
                  <a:lnTo>
                    <a:pt x="11137117" y="2051226"/>
                  </a:lnTo>
                  <a:lnTo>
                    <a:pt x="11090656" y="2054352"/>
                  </a:lnTo>
                  <a:lnTo>
                    <a:pt x="342404" y="2054352"/>
                  </a:lnTo>
                  <a:lnTo>
                    <a:pt x="295942" y="2051226"/>
                  </a:lnTo>
                  <a:lnTo>
                    <a:pt x="251380" y="2042120"/>
                  </a:lnTo>
                  <a:lnTo>
                    <a:pt x="209126" y="2027444"/>
                  </a:lnTo>
                  <a:lnTo>
                    <a:pt x="169587" y="2007603"/>
                  </a:lnTo>
                  <a:lnTo>
                    <a:pt x="133172" y="1983008"/>
                  </a:lnTo>
                  <a:lnTo>
                    <a:pt x="100288" y="1954064"/>
                  </a:lnTo>
                  <a:lnTo>
                    <a:pt x="71344" y="1921182"/>
                  </a:lnTo>
                  <a:lnTo>
                    <a:pt x="46748" y="1884768"/>
                  </a:lnTo>
                  <a:lnTo>
                    <a:pt x="26908" y="1845231"/>
                  </a:lnTo>
                  <a:lnTo>
                    <a:pt x="12231" y="1802978"/>
                  </a:lnTo>
                  <a:lnTo>
                    <a:pt x="3125" y="1758418"/>
                  </a:lnTo>
                  <a:lnTo>
                    <a:pt x="0" y="1711960"/>
                  </a:lnTo>
                  <a:lnTo>
                    <a:pt x="0" y="342392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5"/>
          <p:cNvSpPr txBox="1"/>
          <p:nvPr>
            <p:ph type="title"/>
          </p:nvPr>
        </p:nvSpPr>
        <p:spPr>
          <a:xfrm>
            <a:off x="491744" y="432213"/>
            <a:ext cx="7814056" cy="4430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PROBLEM      STATEMENT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592023" y="1447927"/>
            <a:ext cx="10737215" cy="4244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23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2384" marR="425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An education company, X Education sells online courses to industry professionals. The company markets its courses on various websites and search engines such as  Google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3238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Once people land on the website, they might browse the courses or fill up a form for the course or watch some videos. When these people fill up a form providing their  email address or phone number, they are classified to be a lead. Moreover, the company also gets leads through past referrals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3238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Once these leads are acquired, employees from the sales team start making calls, writing emails, etc. The typical lead conversion rate at X education is around 30%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GOALS</a:t>
            </a:r>
            <a:r>
              <a:rPr b="1" lang="en-US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Company wishes to identify the most potential leads, also known as “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Hot Leads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”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12700" marR="69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company needs a model wherein a lead score is assigned to each of the leads such that the customer with higher lead score have a higher conversion chance and  customer with lower lead score have a lower conversion chance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CEO, in particular, has given a ballpark number for the lead conversion rate i.e.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80%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491744" y="423163"/>
            <a:ext cx="27381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OVERALL APPROACH</a:t>
            </a:r>
            <a:endParaRPr sz="2800"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353568" y="1187196"/>
            <a:ext cx="11551920" cy="4424171"/>
            <a:chOff x="353568" y="1187196"/>
            <a:chExt cx="11551920" cy="4424171"/>
          </a:xfrm>
        </p:grpSpPr>
        <p:pic>
          <p:nvPicPr>
            <p:cNvPr id="134" name="Google Shape;13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1187196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380" y="1338072"/>
              <a:ext cx="3718560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6"/>
            <p:cNvSpPr/>
            <p:nvPr/>
          </p:nvSpPr>
          <p:spPr>
            <a:xfrm>
              <a:off x="413003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13003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1927860"/>
              <a:ext cx="11551920" cy="7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380" y="2078736"/>
              <a:ext cx="6056376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/>
            <p:nvPr/>
          </p:nvSpPr>
          <p:spPr>
            <a:xfrm>
              <a:off x="413003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5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29"/>
                  </a:lnTo>
                  <a:lnTo>
                    <a:pt x="11433048" y="101345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13003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0" y="101345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5"/>
                  </a:lnTo>
                  <a:lnTo>
                    <a:pt x="11433048" y="506729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266700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3380" y="2817875"/>
              <a:ext cx="3971544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/>
            <p:nvPr/>
          </p:nvSpPr>
          <p:spPr>
            <a:xfrm>
              <a:off x="413003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413003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340614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3380" y="3557016"/>
              <a:ext cx="3214116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6"/>
            <p:cNvSpPr/>
            <p:nvPr/>
          </p:nvSpPr>
          <p:spPr>
            <a:xfrm>
              <a:off x="413003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13003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414528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3380" y="4296156"/>
              <a:ext cx="5253228" cy="48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6"/>
            <p:cNvSpPr/>
            <p:nvPr/>
          </p:nvSpPr>
          <p:spPr>
            <a:xfrm>
              <a:off x="413003" y="416661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599"/>
                  </a:lnTo>
                  <a:lnTo>
                    <a:pt x="0" y="507999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599"/>
                  </a:lnTo>
                  <a:lnTo>
                    <a:pt x="11331448" y="609599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7999"/>
                  </a:lnTo>
                  <a:lnTo>
                    <a:pt x="11433048" y="101599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13003" y="416661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599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599"/>
                  </a:lnTo>
                  <a:lnTo>
                    <a:pt x="11433048" y="507999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599"/>
                  </a:lnTo>
                  <a:lnTo>
                    <a:pt x="101600" y="609599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4884419"/>
              <a:ext cx="11551920" cy="7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73380" y="5033772"/>
              <a:ext cx="3032760" cy="48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6"/>
            <p:cNvSpPr/>
            <p:nvPr/>
          </p:nvSpPr>
          <p:spPr>
            <a:xfrm>
              <a:off x="413003" y="4905755"/>
              <a:ext cx="11433175" cy="608330"/>
            </a:xfrm>
            <a:custGeom>
              <a:rect b="b" l="l" r="r" t="t"/>
              <a:pathLst>
                <a:path extrusionOk="0" h="608329" w="11433175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6"/>
                  </a:lnTo>
                  <a:lnTo>
                    <a:pt x="0" y="506730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30"/>
                  </a:lnTo>
                  <a:lnTo>
                    <a:pt x="11433048" y="101346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13003" y="4905755"/>
              <a:ext cx="11433175" cy="608330"/>
            </a:xfrm>
            <a:custGeom>
              <a:rect b="b" l="l" r="r" t="t"/>
              <a:pathLst>
                <a:path extrusionOk="0" h="608329" w="11433175">
                  <a:moveTo>
                    <a:pt x="0" y="101346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6"/>
                  </a:lnTo>
                  <a:lnTo>
                    <a:pt x="11433048" y="506730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30"/>
                  </a:lnTo>
                  <a:lnTo>
                    <a:pt x="0" y="101346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521309" y="1388745"/>
            <a:ext cx="5758180" cy="393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63195" lvl="0" marL="175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 AND IMPUTING MISSING VALUES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Trebuchet MS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735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: UNIVARIATE , BIVARIATE and MULTIVARIATE ANALYSIS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Trebuchet MS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735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SCALING AND DUMMY VARIABLE CREATION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Trebuchet MS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735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 MODEL BUILDING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Trebuchet MS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735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EVALUATION : SPECIFICITY , SENSITIVITY, PRECISION and RECALL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Trebuchet MS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735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rebuchet MS"/>
              <a:buAutoNum type="arabicPeriod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AND RECOMMENDATION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91744" y="423163"/>
            <a:ext cx="46774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66"/>
              </a:buClr>
              <a:buSzPts val="2800"/>
              <a:buFont typeface="Trebuchet MS"/>
              <a:buNone/>
            </a:pPr>
            <a:r>
              <a:rPr lang="en-US" sz="2800"/>
              <a:t>PROBLEM SOLVING METHODOLOGY</a:t>
            </a:r>
            <a:endParaRPr sz="2800"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353568" y="1187196"/>
            <a:ext cx="3075432" cy="2465831"/>
            <a:chOff x="353568" y="1187196"/>
            <a:chExt cx="3075432" cy="2465831"/>
          </a:xfrm>
        </p:grpSpPr>
        <p:pic>
          <p:nvPicPr>
            <p:cNvPr id="166" name="Google Shape;16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1187196"/>
              <a:ext cx="3075432" cy="2465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1459992"/>
              <a:ext cx="2744724" cy="1973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7"/>
            <p:cNvSpPr/>
            <p:nvPr/>
          </p:nvSpPr>
          <p:spPr>
            <a:xfrm>
              <a:off x="413003" y="1208532"/>
              <a:ext cx="2956560" cy="2346960"/>
            </a:xfrm>
            <a:custGeom>
              <a:rect b="b" l="l" r="r" t="t"/>
              <a:pathLst>
                <a:path extrusionOk="0" h="2346960" w="2956560">
                  <a:moveTo>
                    <a:pt x="2565400" y="0"/>
                  </a:moveTo>
                  <a:lnTo>
                    <a:pt x="391172" y="0"/>
                  </a:lnTo>
                  <a:lnTo>
                    <a:pt x="342104" y="3047"/>
                  </a:lnTo>
                  <a:lnTo>
                    <a:pt x="294855" y="11946"/>
                  </a:lnTo>
                  <a:lnTo>
                    <a:pt x="249791" y="26330"/>
                  </a:lnTo>
                  <a:lnTo>
                    <a:pt x="207280" y="45831"/>
                  </a:lnTo>
                  <a:lnTo>
                    <a:pt x="167686" y="70084"/>
                  </a:lnTo>
                  <a:lnTo>
                    <a:pt x="131378" y="98721"/>
                  </a:lnTo>
                  <a:lnTo>
                    <a:pt x="98722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2" y="2215583"/>
                  </a:lnTo>
                  <a:lnTo>
                    <a:pt x="131378" y="2248238"/>
                  </a:lnTo>
                  <a:lnTo>
                    <a:pt x="167686" y="2276875"/>
                  </a:lnTo>
                  <a:lnTo>
                    <a:pt x="207280" y="2301128"/>
                  </a:lnTo>
                  <a:lnTo>
                    <a:pt x="249791" y="2320629"/>
                  </a:lnTo>
                  <a:lnTo>
                    <a:pt x="294855" y="2335013"/>
                  </a:lnTo>
                  <a:lnTo>
                    <a:pt x="342104" y="2343912"/>
                  </a:lnTo>
                  <a:lnTo>
                    <a:pt x="391172" y="2346959"/>
                  </a:lnTo>
                  <a:lnTo>
                    <a:pt x="2565400" y="2346959"/>
                  </a:lnTo>
                  <a:lnTo>
                    <a:pt x="2614465" y="2343912"/>
                  </a:lnTo>
                  <a:lnTo>
                    <a:pt x="2661712" y="2335013"/>
                  </a:lnTo>
                  <a:lnTo>
                    <a:pt x="2706774" y="2320629"/>
                  </a:lnTo>
                  <a:lnTo>
                    <a:pt x="2749284" y="2301128"/>
                  </a:lnTo>
                  <a:lnTo>
                    <a:pt x="2788876" y="2276875"/>
                  </a:lnTo>
                  <a:lnTo>
                    <a:pt x="2825183" y="2248238"/>
                  </a:lnTo>
                  <a:lnTo>
                    <a:pt x="2857838" y="2215583"/>
                  </a:lnTo>
                  <a:lnTo>
                    <a:pt x="2886475" y="2179276"/>
                  </a:lnTo>
                  <a:lnTo>
                    <a:pt x="2910728" y="2139684"/>
                  </a:lnTo>
                  <a:lnTo>
                    <a:pt x="2930229" y="2097174"/>
                  </a:lnTo>
                  <a:lnTo>
                    <a:pt x="2944613" y="2052112"/>
                  </a:lnTo>
                  <a:lnTo>
                    <a:pt x="2953512" y="2004865"/>
                  </a:lnTo>
                  <a:lnTo>
                    <a:pt x="2956560" y="1955800"/>
                  </a:lnTo>
                  <a:lnTo>
                    <a:pt x="2956560" y="391159"/>
                  </a:lnTo>
                  <a:lnTo>
                    <a:pt x="2953512" y="342094"/>
                  </a:lnTo>
                  <a:lnTo>
                    <a:pt x="2944613" y="294847"/>
                  </a:lnTo>
                  <a:lnTo>
                    <a:pt x="2930229" y="249785"/>
                  </a:lnTo>
                  <a:lnTo>
                    <a:pt x="2910728" y="207275"/>
                  </a:lnTo>
                  <a:lnTo>
                    <a:pt x="2886475" y="167683"/>
                  </a:lnTo>
                  <a:lnTo>
                    <a:pt x="2857838" y="131376"/>
                  </a:lnTo>
                  <a:lnTo>
                    <a:pt x="2825183" y="98721"/>
                  </a:lnTo>
                  <a:lnTo>
                    <a:pt x="2788876" y="70084"/>
                  </a:lnTo>
                  <a:lnTo>
                    <a:pt x="2749284" y="45831"/>
                  </a:lnTo>
                  <a:lnTo>
                    <a:pt x="2706774" y="26330"/>
                  </a:lnTo>
                  <a:lnTo>
                    <a:pt x="2661712" y="11946"/>
                  </a:lnTo>
                  <a:lnTo>
                    <a:pt x="2614465" y="304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13003" y="1208532"/>
              <a:ext cx="2956560" cy="2346960"/>
            </a:xfrm>
            <a:custGeom>
              <a:rect b="b" l="l" r="r" t="t"/>
              <a:pathLst>
                <a:path extrusionOk="0" h="2346960" w="2956560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2" y="131376"/>
                  </a:lnTo>
                  <a:lnTo>
                    <a:pt x="131378" y="98721"/>
                  </a:lnTo>
                  <a:lnTo>
                    <a:pt x="167686" y="70084"/>
                  </a:lnTo>
                  <a:lnTo>
                    <a:pt x="207280" y="45831"/>
                  </a:lnTo>
                  <a:lnTo>
                    <a:pt x="249791" y="26330"/>
                  </a:lnTo>
                  <a:lnTo>
                    <a:pt x="294855" y="11946"/>
                  </a:lnTo>
                  <a:lnTo>
                    <a:pt x="342104" y="3047"/>
                  </a:lnTo>
                  <a:lnTo>
                    <a:pt x="391172" y="0"/>
                  </a:lnTo>
                  <a:lnTo>
                    <a:pt x="2565400" y="0"/>
                  </a:lnTo>
                  <a:lnTo>
                    <a:pt x="2614465" y="3047"/>
                  </a:lnTo>
                  <a:lnTo>
                    <a:pt x="2661712" y="11946"/>
                  </a:lnTo>
                  <a:lnTo>
                    <a:pt x="2706774" y="26330"/>
                  </a:lnTo>
                  <a:lnTo>
                    <a:pt x="2749284" y="45831"/>
                  </a:lnTo>
                  <a:lnTo>
                    <a:pt x="2788876" y="70084"/>
                  </a:lnTo>
                  <a:lnTo>
                    <a:pt x="2825183" y="98721"/>
                  </a:lnTo>
                  <a:lnTo>
                    <a:pt x="2857838" y="131376"/>
                  </a:lnTo>
                  <a:lnTo>
                    <a:pt x="2886475" y="167683"/>
                  </a:lnTo>
                  <a:lnTo>
                    <a:pt x="2910728" y="207275"/>
                  </a:lnTo>
                  <a:lnTo>
                    <a:pt x="2930229" y="249785"/>
                  </a:lnTo>
                  <a:lnTo>
                    <a:pt x="2944613" y="294847"/>
                  </a:lnTo>
                  <a:lnTo>
                    <a:pt x="2953512" y="342094"/>
                  </a:lnTo>
                  <a:lnTo>
                    <a:pt x="2956560" y="391159"/>
                  </a:lnTo>
                  <a:lnTo>
                    <a:pt x="2956560" y="1955800"/>
                  </a:lnTo>
                  <a:lnTo>
                    <a:pt x="2953512" y="2004865"/>
                  </a:lnTo>
                  <a:lnTo>
                    <a:pt x="2944613" y="2052112"/>
                  </a:lnTo>
                  <a:lnTo>
                    <a:pt x="2930229" y="2097174"/>
                  </a:lnTo>
                  <a:lnTo>
                    <a:pt x="2910728" y="2139684"/>
                  </a:lnTo>
                  <a:lnTo>
                    <a:pt x="2886475" y="2179276"/>
                  </a:lnTo>
                  <a:lnTo>
                    <a:pt x="2857838" y="2215583"/>
                  </a:lnTo>
                  <a:lnTo>
                    <a:pt x="2825183" y="2248238"/>
                  </a:lnTo>
                  <a:lnTo>
                    <a:pt x="2788876" y="2276875"/>
                  </a:lnTo>
                  <a:lnTo>
                    <a:pt x="2749284" y="2301128"/>
                  </a:lnTo>
                  <a:lnTo>
                    <a:pt x="2706774" y="2320629"/>
                  </a:lnTo>
                  <a:lnTo>
                    <a:pt x="2661712" y="2335013"/>
                  </a:lnTo>
                  <a:lnTo>
                    <a:pt x="2614465" y="2343912"/>
                  </a:lnTo>
                  <a:lnTo>
                    <a:pt x="2565400" y="2346959"/>
                  </a:lnTo>
                  <a:lnTo>
                    <a:pt x="391172" y="2346959"/>
                  </a:lnTo>
                  <a:lnTo>
                    <a:pt x="342104" y="2343912"/>
                  </a:lnTo>
                  <a:lnTo>
                    <a:pt x="294855" y="2335013"/>
                  </a:lnTo>
                  <a:lnTo>
                    <a:pt x="249791" y="2320629"/>
                  </a:lnTo>
                  <a:lnTo>
                    <a:pt x="207280" y="2301128"/>
                  </a:lnTo>
                  <a:lnTo>
                    <a:pt x="167686" y="2276875"/>
                  </a:lnTo>
                  <a:lnTo>
                    <a:pt x="131378" y="2248238"/>
                  </a:lnTo>
                  <a:lnTo>
                    <a:pt x="98722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7"/>
          <p:cNvSpPr txBox="1"/>
          <p:nvPr/>
        </p:nvSpPr>
        <p:spPr>
          <a:xfrm>
            <a:off x="717295" y="1510030"/>
            <a:ext cx="234569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 AND PREPARATION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06044" y="1936750"/>
            <a:ext cx="229870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Read data from source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Convert data into clean format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suitable for analysis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Remove duplicate data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Outlier treatment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Exploratory data analysis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3493008" y="2109216"/>
            <a:ext cx="758951" cy="621791"/>
            <a:chOff x="3493008" y="2109216"/>
            <a:chExt cx="758951" cy="621791"/>
          </a:xfrm>
        </p:grpSpPr>
        <p:pic>
          <p:nvPicPr>
            <p:cNvPr id="173" name="Google Shape;17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93008" y="2109216"/>
              <a:ext cx="758951" cy="621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7"/>
            <p:cNvSpPr/>
            <p:nvPr/>
          </p:nvSpPr>
          <p:spPr>
            <a:xfrm>
              <a:off x="3561588" y="2130552"/>
              <a:ext cx="628015" cy="502920"/>
            </a:xfrm>
            <a:custGeom>
              <a:rect b="b" l="l" r="r" t="t"/>
              <a:pathLst>
                <a:path extrusionOk="0" h="502919" w="628014">
                  <a:moveTo>
                    <a:pt x="376427" y="0"/>
                  </a:moveTo>
                  <a:lnTo>
                    <a:pt x="0" y="0"/>
                  </a:lnTo>
                  <a:lnTo>
                    <a:pt x="251460" y="251460"/>
                  </a:lnTo>
                  <a:lnTo>
                    <a:pt x="0" y="502920"/>
                  </a:lnTo>
                  <a:lnTo>
                    <a:pt x="376427" y="502920"/>
                  </a:lnTo>
                  <a:lnTo>
                    <a:pt x="627888" y="251460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009999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561588" y="2130552"/>
              <a:ext cx="628015" cy="502920"/>
            </a:xfrm>
            <a:custGeom>
              <a:rect b="b" l="l" r="r" t="t"/>
              <a:pathLst>
                <a:path extrusionOk="0" h="502919" w="628014">
                  <a:moveTo>
                    <a:pt x="0" y="0"/>
                  </a:moveTo>
                  <a:lnTo>
                    <a:pt x="376427" y="0"/>
                  </a:lnTo>
                  <a:lnTo>
                    <a:pt x="627888" y="251460"/>
                  </a:lnTo>
                  <a:lnTo>
                    <a:pt x="376427" y="502920"/>
                  </a:lnTo>
                  <a:lnTo>
                    <a:pt x="0" y="502920"/>
                  </a:lnTo>
                  <a:lnTo>
                    <a:pt x="251460" y="2514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4322064" y="1187196"/>
            <a:ext cx="2485643" cy="2465831"/>
            <a:chOff x="4322064" y="1187196"/>
            <a:chExt cx="2485643" cy="2465831"/>
          </a:xfrm>
        </p:grpSpPr>
        <p:pic>
          <p:nvPicPr>
            <p:cNvPr id="177" name="Google Shape;177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22064" y="1187196"/>
              <a:ext cx="2485643" cy="2465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34840" y="1459992"/>
              <a:ext cx="2153412" cy="1760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7"/>
            <p:cNvSpPr/>
            <p:nvPr/>
          </p:nvSpPr>
          <p:spPr>
            <a:xfrm>
              <a:off x="4381500" y="1208532"/>
              <a:ext cx="2367280" cy="2346960"/>
            </a:xfrm>
            <a:custGeom>
              <a:rect b="b" l="l" r="r" t="t"/>
              <a:pathLst>
                <a:path extrusionOk="0" h="2346960" w="2367279">
                  <a:moveTo>
                    <a:pt x="1975612" y="0"/>
                  </a:moveTo>
                  <a:lnTo>
                    <a:pt x="391160" y="0"/>
                  </a:lnTo>
                  <a:lnTo>
                    <a:pt x="342094" y="3047"/>
                  </a:lnTo>
                  <a:lnTo>
                    <a:pt x="294847" y="11946"/>
                  </a:lnTo>
                  <a:lnTo>
                    <a:pt x="249785" y="26330"/>
                  </a:lnTo>
                  <a:lnTo>
                    <a:pt x="207275" y="45831"/>
                  </a:lnTo>
                  <a:lnTo>
                    <a:pt x="167683" y="70084"/>
                  </a:lnTo>
                  <a:lnTo>
                    <a:pt x="131376" y="98721"/>
                  </a:lnTo>
                  <a:lnTo>
                    <a:pt x="98721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1" y="2215583"/>
                  </a:lnTo>
                  <a:lnTo>
                    <a:pt x="131376" y="2248238"/>
                  </a:lnTo>
                  <a:lnTo>
                    <a:pt x="167683" y="2276875"/>
                  </a:lnTo>
                  <a:lnTo>
                    <a:pt x="207275" y="2301128"/>
                  </a:lnTo>
                  <a:lnTo>
                    <a:pt x="249785" y="2320629"/>
                  </a:lnTo>
                  <a:lnTo>
                    <a:pt x="294847" y="2335013"/>
                  </a:lnTo>
                  <a:lnTo>
                    <a:pt x="342094" y="2343912"/>
                  </a:lnTo>
                  <a:lnTo>
                    <a:pt x="391160" y="2346959"/>
                  </a:lnTo>
                  <a:lnTo>
                    <a:pt x="1975612" y="2346959"/>
                  </a:lnTo>
                  <a:lnTo>
                    <a:pt x="2024677" y="2343912"/>
                  </a:lnTo>
                  <a:lnTo>
                    <a:pt x="2071924" y="2335013"/>
                  </a:lnTo>
                  <a:lnTo>
                    <a:pt x="2116986" y="2320629"/>
                  </a:lnTo>
                  <a:lnTo>
                    <a:pt x="2159496" y="2301128"/>
                  </a:lnTo>
                  <a:lnTo>
                    <a:pt x="2199088" y="2276875"/>
                  </a:lnTo>
                  <a:lnTo>
                    <a:pt x="2235395" y="2248238"/>
                  </a:lnTo>
                  <a:lnTo>
                    <a:pt x="2268050" y="2215583"/>
                  </a:lnTo>
                  <a:lnTo>
                    <a:pt x="2296687" y="2179276"/>
                  </a:lnTo>
                  <a:lnTo>
                    <a:pt x="2320940" y="2139684"/>
                  </a:lnTo>
                  <a:lnTo>
                    <a:pt x="2340441" y="2097174"/>
                  </a:lnTo>
                  <a:lnTo>
                    <a:pt x="2354825" y="2052112"/>
                  </a:lnTo>
                  <a:lnTo>
                    <a:pt x="2363724" y="2004865"/>
                  </a:lnTo>
                  <a:lnTo>
                    <a:pt x="2366772" y="1955800"/>
                  </a:lnTo>
                  <a:lnTo>
                    <a:pt x="2366772" y="391159"/>
                  </a:lnTo>
                  <a:lnTo>
                    <a:pt x="2363724" y="342094"/>
                  </a:lnTo>
                  <a:lnTo>
                    <a:pt x="2354825" y="294847"/>
                  </a:lnTo>
                  <a:lnTo>
                    <a:pt x="2340441" y="249785"/>
                  </a:lnTo>
                  <a:lnTo>
                    <a:pt x="2320940" y="207275"/>
                  </a:lnTo>
                  <a:lnTo>
                    <a:pt x="2296687" y="167683"/>
                  </a:lnTo>
                  <a:lnTo>
                    <a:pt x="2268050" y="131376"/>
                  </a:lnTo>
                  <a:lnTo>
                    <a:pt x="2235395" y="98721"/>
                  </a:lnTo>
                  <a:lnTo>
                    <a:pt x="2199088" y="70084"/>
                  </a:lnTo>
                  <a:lnTo>
                    <a:pt x="2159496" y="45831"/>
                  </a:lnTo>
                  <a:lnTo>
                    <a:pt x="2116986" y="26330"/>
                  </a:lnTo>
                  <a:lnTo>
                    <a:pt x="2071924" y="11946"/>
                  </a:lnTo>
                  <a:lnTo>
                    <a:pt x="2024677" y="3047"/>
                  </a:lnTo>
                  <a:lnTo>
                    <a:pt x="197561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381500" y="1208532"/>
              <a:ext cx="2367280" cy="2346960"/>
            </a:xfrm>
            <a:custGeom>
              <a:rect b="b" l="l" r="r" t="t"/>
              <a:pathLst>
                <a:path extrusionOk="0" h="2346960" w="2367279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1" y="131376"/>
                  </a:lnTo>
                  <a:lnTo>
                    <a:pt x="131376" y="98721"/>
                  </a:lnTo>
                  <a:lnTo>
                    <a:pt x="167683" y="70084"/>
                  </a:lnTo>
                  <a:lnTo>
                    <a:pt x="207275" y="45831"/>
                  </a:lnTo>
                  <a:lnTo>
                    <a:pt x="249785" y="26330"/>
                  </a:lnTo>
                  <a:lnTo>
                    <a:pt x="294847" y="11946"/>
                  </a:lnTo>
                  <a:lnTo>
                    <a:pt x="342094" y="3047"/>
                  </a:lnTo>
                  <a:lnTo>
                    <a:pt x="391160" y="0"/>
                  </a:lnTo>
                  <a:lnTo>
                    <a:pt x="1975612" y="0"/>
                  </a:lnTo>
                  <a:lnTo>
                    <a:pt x="2024677" y="3047"/>
                  </a:lnTo>
                  <a:lnTo>
                    <a:pt x="2071924" y="11946"/>
                  </a:lnTo>
                  <a:lnTo>
                    <a:pt x="2116986" y="26330"/>
                  </a:lnTo>
                  <a:lnTo>
                    <a:pt x="2159496" y="45831"/>
                  </a:lnTo>
                  <a:lnTo>
                    <a:pt x="2199088" y="70084"/>
                  </a:lnTo>
                  <a:lnTo>
                    <a:pt x="2235395" y="98721"/>
                  </a:lnTo>
                  <a:lnTo>
                    <a:pt x="2268050" y="131376"/>
                  </a:lnTo>
                  <a:lnTo>
                    <a:pt x="2296687" y="167683"/>
                  </a:lnTo>
                  <a:lnTo>
                    <a:pt x="2320940" y="207275"/>
                  </a:lnTo>
                  <a:lnTo>
                    <a:pt x="2340441" y="249785"/>
                  </a:lnTo>
                  <a:lnTo>
                    <a:pt x="2354825" y="294847"/>
                  </a:lnTo>
                  <a:lnTo>
                    <a:pt x="2363724" y="342094"/>
                  </a:lnTo>
                  <a:lnTo>
                    <a:pt x="2366772" y="391159"/>
                  </a:lnTo>
                  <a:lnTo>
                    <a:pt x="2366772" y="1955800"/>
                  </a:lnTo>
                  <a:lnTo>
                    <a:pt x="2363724" y="2004865"/>
                  </a:lnTo>
                  <a:lnTo>
                    <a:pt x="2354825" y="2052112"/>
                  </a:lnTo>
                  <a:lnTo>
                    <a:pt x="2340441" y="2097174"/>
                  </a:lnTo>
                  <a:lnTo>
                    <a:pt x="2320940" y="2139684"/>
                  </a:lnTo>
                  <a:lnTo>
                    <a:pt x="2296687" y="2179276"/>
                  </a:lnTo>
                  <a:lnTo>
                    <a:pt x="2268050" y="2215583"/>
                  </a:lnTo>
                  <a:lnTo>
                    <a:pt x="2235395" y="2248238"/>
                  </a:lnTo>
                  <a:lnTo>
                    <a:pt x="2199088" y="2276875"/>
                  </a:lnTo>
                  <a:lnTo>
                    <a:pt x="2159496" y="2301128"/>
                  </a:lnTo>
                  <a:lnTo>
                    <a:pt x="2116986" y="2320629"/>
                  </a:lnTo>
                  <a:lnTo>
                    <a:pt x="2071924" y="2335013"/>
                  </a:lnTo>
                  <a:lnTo>
                    <a:pt x="2024677" y="2343912"/>
                  </a:lnTo>
                  <a:lnTo>
                    <a:pt x="1975612" y="2346959"/>
                  </a:lnTo>
                  <a:lnTo>
                    <a:pt x="391160" y="2346959"/>
                  </a:lnTo>
                  <a:lnTo>
                    <a:pt x="342094" y="2343912"/>
                  </a:lnTo>
                  <a:lnTo>
                    <a:pt x="294847" y="2335013"/>
                  </a:lnTo>
                  <a:lnTo>
                    <a:pt x="249785" y="2320629"/>
                  </a:lnTo>
                  <a:lnTo>
                    <a:pt x="207275" y="2301128"/>
                  </a:lnTo>
                  <a:lnTo>
                    <a:pt x="167683" y="2276875"/>
                  </a:lnTo>
                  <a:lnTo>
                    <a:pt x="131376" y="2248238"/>
                  </a:lnTo>
                  <a:lnTo>
                    <a:pt x="98721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7"/>
          <p:cNvSpPr txBox="1"/>
          <p:nvPr/>
        </p:nvSpPr>
        <p:spPr>
          <a:xfrm>
            <a:off x="4716017" y="1510030"/>
            <a:ext cx="169672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33679" lvl="0" marL="2457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SPLITTING THE DATA AND  FEATURE SCALING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4716024" y="2150100"/>
            <a:ext cx="1592100" cy="142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3325">
            <a:normAutofit fontScale="85000"/>
          </a:bodyPr>
          <a:lstStyle/>
          <a:p>
            <a:pPr indent="0" lvl="0" marL="0" marR="1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04165" lvl="0" marL="457200" marR="508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⮚"/>
            </a:pPr>
            <a:r>
              <a:rPr lang="en-US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Splitting the data into to</a:t>
            </a:r>
            <a:endParaRPr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1968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train and test dataset</a:t>
            </a:r>
            <a:endParaRPr>
              <a:solidFill>
                <a:srgbClr val="33333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73685" lvl="0" marL="299085" marR="1498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Feature scaling of  numerical variables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6870192" y="2109216"/>
            <a:ext cx="758951" cy="621791"/>
            <a:chOff x="6870192" y="2109216"/>
            <a:chExt cx="758951" cy="621791"/>
          </a:xfrm>
        </p:grpSpPr>
        <p:pic>
          <p:nvPicPr>
            <p:cNvPr id="184" name="Google Shape;18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70192" y="2109216"/>
              <a:ext cx="758951" cy="621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7"/>
            <p:cNvSpPr/>
            <p:nvPr/>
          </p:nvSpPr>
          <p:spPr>
            <a:xfrm>
              <a:off x="6938772" y="2130552"/>
              <a:ext cx="628015" cy="502920"/>
            </a:xfrm>
            <a:custGeom>
              <a:rect b="b" l="l" r="r" t="t"/>
              <a:pathLst>
                <a:path extrusionOk="0" h="502919" w="628015">
                  <a:moveTo>
                    <a:pt x="376427" y="0"/>
                  </a:moveTo>
                  <a:lnTo>
                    <a:pt x="0" y="0"/>
                  </a:lnTo>
                  <a:lnTo>
                    <a:pt x="251459" y="251460"/>
                  </a:lnTo>
                  <a:lnTo>
                    <a:pt x="0" y="502920"/>
                  </a:lnTo>
                  <a:lnTo>
                    <a:pt x="376427" y="502920"/>
                  </a:lnTo>
                  <a:lnTo>
                    <a:pt x="627887" y="251460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009999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938772" y="2130552"/>
              <a:ext cx="628015" cy="502920"/>
            </a:xfrm>
            <a:custGeom>
              <a:rect b="b" l="l" r="r" t="t"/>
              <a:pathLst>
                <a:path extrusionOk="0" h="502919" w="628015">
                  <a:moveTo>
                    <a:pt x="0" y="0"/>
                  </a:moveTo>
                  <a:lnTo>
                    <a:pt x="376427" y="0"/>
                  </a:lnTo>
                  <a:lnTo>
                    <a:pt x="627887" y="251460"/>
                  </a:lnTo>
                  <a:lnTo>
                    <a:pt x="376427" y="502920"/>
                  </a:lnTo>
                  <a:lnTo>
                    <a:pt x="0" y="502920"/>
                  </a:lnTo>
                  <a:lnTo>
                    <a:pt x="251459" y="2514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7968376" y="1187200"/>
            <a:ext cx="2965773" cy="2465825"/>
            <a:chOff x="7757159" y="1187200"/>
            <a:chExt cx="3176707" cy="2465825"/>
          </a:xfrm>
        </p:grpSpPr>
        <p:pic>
          <p:nvPicPr>
            <p:cNvPr id="188" name="Google Shape;18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57238" y="1187200"/>
              <a:ext cx="3176628" cy="24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10499" y="1459992"/>
              <a:ext cx="2295144" cy="1973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7"/>
            <p:cNvSpPr/>
            <p:nvPr/>
          </p:nvSpPr>
          <p:spPr>
            <a:xfrm>
              <a:off x="7757159" y="1208532"/>
              <a:ext cx="2367280" cy="2346960"/>
            </a:xfrm>
            <a:custGeom>
              <a:rect b="b" l="l" r="r" t="t"/>
              <a:pathLst>
                <a:path extrusionOk="0" h="2346960" w="2367279">
                  <a:moveTo>
                    <a:pt x="1975612" y="0"/>
                  </a:moveTo>
                  <a:lnTo>
                    <a:pt x="391160" y="0"/>
                  </a:lnTo>
                  <a:lnTo>
                    <a:pt x="342094" y="3047"/>
                  </a:lnTo>
                  <a:lnTo>
                    <a:pt x="294847" y="11946"/>
                  </a:lnTo>
                  <a:lnTo>
                    <a:pt x="249785" y="26330"/>
                  </a:lnTo>
                  <a:lnTo>
                    <a:pt x="207275" y="45831"/>
                  </a:lnTo>
                  <a:lnTo>
                    <a:pt x="167683" y="70084"/>
                  </a:lnTo>
                  <a:lnTo>
                    <a:pt x="131376" y="98721"/>
                  </a:lnTo>
                  <a:lnTo>
                    <a:pt x="98721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1" y="2215583"/>
                  </a:lnTo>
                  <a:lnTo>
                    <a:pt x="131376" y="2248238"/>
                  </a:lnTo>
                  <a:lnTo>
                    <a:pt x="167683" y="2276875"/>
                  </a:lnTo>
                  <a:lnTo>
                    <a:pt x="207275" y="2301128"/>
                  </a:lnTo>
                  <a:lnTo>
                    <a:pt x="249785" y="2320629"/>
                  </a:lnTo>
                  <a:lnTo>
                    <a:pt x="294847" y="2335013"/>
                  </a:lnTo>
                  <a:lnTo>
                    <a:pt x="342094" y="2343912"/>
                  </a:lnTo>
                  <a:lnTo>
                    <a:pt x="391160" y="2346959"/>
                  </a:lnTo>
                  <a:lnTo>
                    <a:pt x="1975612" y="2346959"/>
                  </a:lnTo>
                  <a:lnTo>
                    <a:pt x="2024677" y="2343912"/>
                  </a:lnTo>
                  <a:lnTo>
                    <a:pt x="2071924" y="2335013"/>
                  </a:lnTo>
                  <a:lnTo>
                    <a:pt x="2116986" y="2320629"/>
                  </a:lnTo>
                  <a:lnTo>
                    <a:pt x="2159496" y="2301128"/>
                  </a:lnTo>
                  <a:lnTo>
                    <a:pt x="2199088" y="2276875"/>
                  </a:lnTo>
                  <a:lnTo>
                    <a:pt x="2235395" y="2248238"/>
                  </a:lnTo>
                  <a:lnTo>
                    <a:pt x="2268050" y="2215583"/>
                  </a:lnTo>
                  <a:lnTo>
                    <a:pt x="2296687" y="2179276"/>
                  </a:lnTo>
                  <a:lnTo>
                    <a:pt x="2320940" y="2139684"/>
                  </a:lnTo>
                  <a:lnTo>
                    <a:pt x="2340441" y="2097174"/>
                  </a:lnTo>
                  <a:lnTo>
                    <a:pt x="2354825" y="2052112"/>
                  </a:lnTo>
                  <a:lnTo>
                    <a:pt x="2363724" y="2004865"/>
                  </a:lnTo>
                  <a:lnTo>
                    <a:pt x="2366772" y="1955800"/>
                  </a:lnTo>
                  <a:lnTo>
                    <a:pt x="2366772" y="391159"/>
                  </a:lnTo>
                  <a:lnTo>
                    <a:pt x="2363724" y="342094"/>
                  </a:lnTo>
                  <a:lnTo>
                    <a:pt x="2354825" y="294847"/>
                  </a:lnTo>
                  <a:lnTo>
                    <a:pt x="2340441" y="249785"/>
                  </a:lnTo>
                  <a:lnTo>
                    <a:pt x="2320940" y="207275"/>
                  </a:lnTo>
                  <a:lnTo>
                    <a:pt x="2296687" y="167683"/>
                  </a:lnTo>
                  <a:lnTo>
                    <a:pt x="2268050" y="131376"/>
                  </a:lnTo>
                  <a:lnTo>
                    <a:pt x="2235395" y="98721"/>
                  </a:lnTo>
                  <a:lnTo>
                    <a:pt x="2199088" y="70084"/>
                  </a:lnTo>
                  <a:lnTo>
                    <a:pt x="2159496" y="45831"/>
                  </a:lnTo>
                  <a:lnTo>
                    <a:pt x="2116986" y="26330"/>
                  </a:lnTo>
                  <a:lnTo>
                    <a:pt x="2071924" y="11946"/>
                  </a:lnTo>
                  <a:lnTo>
                    <a:pt x="2024677" y="3047"/>
                  </a:lnTo>
                  <a:lnTo>
                    <a:pt x="197561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7757159" y="1208532"/>
              <a:ext cx="2367280" cy="2346960"/>
            </a:xfrm>
            <a:custGeom>
              <a:rect b="b" l="l" r="r" t="t"/>
              <a:pathLst>
                <a:path extrusionOk="0" h="2346960" w="2367279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1" y="131376"/>
                  </a:lnTo>
                  <a:lnTo>
                    <a:pt x="131376" y="98721"/>
                  </a:lnTo>
                  <a:lnTo>
                    <a:pt x="167683" y="70084"/>
                  </a:lnTo>
                  <a:lnTo>
                    <a:pt x="207275" y="45831"/>
                  </a:lnTo>
                  <a:lnTo>
                    <a:pt x="249785" y="26330"/>
                  </a:lnTo>
                  <a:lnTo>
                    <a:pt x="294847" y="11946"/>
                  </a:lnTo>
                  <a:lnTo>
                    <a:pt x="342094" y="3047"/>
                  </a:lnTo>
                  <a:lnTo>
                    <a:pt x="391160" y="0"/>
                  </a:lnTo>
                  <a:lnTo>
                    <a:pt x="1975612" y="0"/>
                  </a:lnTo>
                  <a:lnTo>
                    <a:pt x="2024677" y="3047"/>
                  </a:lnTo>
                  <a:lnTo>
                    <a:pt x="2071924" y="11946"/>
                  </a:lnTo>
                  <a:lnTo>
                    <a:pt x="2116986" y="26330"/>
                  </a:lnTo>
                  <a:lnTo>
                    <a:pt x="2159496" y="45831"/>
                  </a:lnTo>
                  <a:lnTo>
                    <a:pt x="2199088" y="70084"/>
                  </a:lnTo>
                  <a:lnTo>
                    <a:pt x="2235395" y="98721"/>
                  </a:lnTo>
                  <a:lnTo>
                    <a:pt x="2268050" y="131376"/>
                  </a:lnTo>
                  <a:lnTo>
                    <a:pt x="2296687" y="167683"/>
                  </a:lnTo>
                  <a:lnTo>
                    <a:pt x="2320940" y="207275"/>
                  </a:lnTo>
                  <a:lnTo>
                    <a:pt x="2340441" y="249785"/>
                  </a:lnTo>
                  <a:lnTo>
                    <a:pt x="2354825" y="294847"/>
                  </a:lnTo>
                  <a:lnTo>
                    <a:pt x="2363724" y="342094"/>
                  </a:lnTo>
                  <a:lnTo>
                    <a:pt x="2366772" y="391159"/>
                  </a:lnTo>
                  <a:lnTo>
                    <a:pt x="2366772" y="1955800"/>
                  </a:lnTo>
                  <a:lnTo>
                    <a:pt x="2363724" y="2004865"/>
                  </a:lnTo>
                  <a:lnTo>
                    <a:pt x="2354825" y="2052112"/>
                  </a:lnTo>
                  <a:lnTo>
                    <a:pt x="2340441" y="2097174"/>
                  </a:lnTo>
                  <a:lnTo>
                    <a:pt x="2320940" y="2139684"/>
                  </a:lnTo>
                  <a:lnTo>
                    <a:pt x="2296687" y="2179276"/>
                  </a:lnTo>
                  <a:lnTo>
                    <a:pt x="2268050" y="2215583"/>
                  </a:lnTo>
                  <a:lnTo>
                    <a:pt x="2235395" y="2248238"/>
                  </a:lnTo>
                  <a:lnTo>
                    <a:pt x="2199088" y="2276875"/>
                  </a:lnTo>
                  <a:lnTo>
                    <a:pt x="2159496" y="2301128"/>
                  </a:lnTo>
                  <a:lnTo>
                    <a:pt x="2116986" y="2320629"/>
                  </a:lnTo>
                  <a:lnTo>
                    <a:pt x="2071924" y="2335013"/>
                  </a:lnTo>
                  <a:lnTo>
                    <a:pt x="2024677" y="2343912"/>
                  </a:lnTo>
                  <a:lnTo>
                    <a:pt x="1975612" y="2346959"/>
                  </a:lnTo>
                  <a:lnTo>
                    <a:pt x="391160" y="2346959"/>
                  </a:lnTo>
                  <a:lnTo>
                    <a:pt x="342094" y="2343912"/>
                  </a:lnTo>
                  <a:lnTo>
                    <a:pt x="294847" y="2335013"/>
                  </a:lnTo>
                  <a:lnTo>
                    <a:pt x="249785" y="2320629"/>
                  </a:lnTo>
                  <a:lnTo>
                    <a:pt x="207275" y="2301128"/>
                  </a:lnTo>
                  <a:lnTo>
                    <a:pt x="167683" y="2276875"/>
                  </a:lnTo>
                  <a:lnTo>
                    <a:pt x="131376" y="2248238"/>
                  </a:lnTo>
                  <a:lnTo>
                    <a:pt x="98721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/>
          <p:nvPr/>
        </p:nvSpPr>
        <p:spPr>
          <a:xfrm>
            <a:off x="8341614" y="1510030"/>
            <a:ext cx="11976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BUILDING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8410749" y="1936750"/>
            <a:ext cx="15162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rmAutofit fontScale="77500" lnSpcReduction="10000"/>
          </a:bodyPr>
          <a:lstStyle/>
          <a:p>
            <a:pPr indent="-267017" lvl="0" marL="299085" marR="154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selection using  RFE, VIF and p-value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66382" lvl="0" marL="286385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Determine optimal </a:t>
            </a:r>
            <a:r>
              <a:rPr lang="en-US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Feature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model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1905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using Logistic Regression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67017" lvl="0" marL="299085" marR="465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Calculate various  evaluation metrics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4" name="Google Shape;194;p17"/>
          <p:cNvGrpSpPr/>
          <p:nvPr/>
        </p:nvGrpSpPr>
        <p:grpSpPr>
          <a:xfrm>
            <a:off x="7537704" y="3730752"/>
            <a:ext cx="2965704" cy="2855975"/>
            <a:chOff x="7537704" y="3730752"/>
            <a:chExt cx="2965704" cy="2855975"/>
          </a:xfrm>
        </p:grpSpPr>
        <p:pic>
          <p:nvPicPr>
            <p:cNvPr id="195" name="Google Shape;195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628888" y="3730752"/>
              <a:ext cx="621792" cy="758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7"/>
            <p:cNvSpPr/>
            <p:nvPr/>
          </p:nvSpPr>
          <p:spPr>
            <a:xfrm>
              <a:off x="8688324" y="3761232"/>
              <a:ext cx="502920" cy="628015"/>
            </a:xfrm>
            <a:custGeom>
              <a:rect b="b" l="l" r="r" t="t"/>
              <a:pathLst>
                <a:path extrusionOk="0" h="628014" w="502920">
                  <a:moveTo>
                    <a:pt x="502920" y="0"/>
                  </a:moveTo>
                  <a:lnTo>
                    <a:pt x="251459" y="251460"/>
                  </a:lnTo>
                  <a:lnTo>
                    <a:pt x="0" y="0"/>
                  </a:lnTo>
                  <a:lnTo>
                    <a:pt x="0" y="376428"/>
                  </a:lnTo>
                  <a:lnTo>
                    <a:pt x="251459" y="627888"/>
                  </a:lnTo>
                  <a:lnTo>
                    <a:pt x="502920" y="376428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009999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8688324" y="3761232"/>
              <a:ext cx="502920" cy="628015"/>
            </a:xfrm>
            <a:custGeom>
              <a:rect b="b" l="l" r="r" t="t"/>
              <a:pathLst>
                <a:path extrusionOk="0" h="628014" w="502920">
                  <a:moveTo>
                    <a:pt x="502920" y="0"/>
                  </a:moveTo>
                  <a:lnTo>
                    <a:pt x="502920" y="376428"/>
                  </a:lnTo>
                  <a:lnTo>
                    <a:pt x="251459" y="627888"/>
                  </a:lnTo>
                  <a:lnTo>
                    <a:pt x="0" y="376428"/>
                  </a:lnTo>
                  <a:lnTo>
                    <a:pt x="0" y="0"/>
                  </a:lnTo>
                  <a:lnTo>
                    <a:pt x="251459" y="251460"/>
                  </a:lnTo>
                  <a:lnTo>
                    <a:pt x="50292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537704" y="4482084"/>
              <a:ext cx="2965704" cy="2104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33716" y="4681728"/>
              <a:ext cx="2773679" cy="1760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7"/>
            <p:cNvSpPr/>
            <p:nvPr/>
          </p:nvSpPr>
          <p:spPr>
            <a:xfrm>
              <a:off x="7597140" y="4503420"/>
              <a:ext cx="2847340" cy="1986280"/>
            </a:xfrm>
            <a:custGeom>
              <a:rect b="b" l="l" r="r" t="t"/>
              <a:pathLst>
                <a:path extrusionOk="0" h="1986279" w="2847340">
                  <a:moveTo>
                    <a:pt x="2515869" y="0"/>
                  </a:moveTo>
                  <a:lnTo>
                    <a:pt x="330961" y="0"/>
                  </a:lnTo>
                  <a:lnTo>
                    <a:pt x="282062" y="3589"/>
                  </a:lnTo>
                  <a:lnTo>
                    <a:pt x="235387" y="14015"/>
                  </a:lnTo>
                  <a:lnTo>
                    <a:pt x="191450" y="30765"/>
                  </a:lnTo>
                  <a:lnTo>
                    <a:pt x="150763" y="53328"/>
                  </a:lnTo>
                  <a:lnTo>
                    <a:pt x="113839" y="81190"/>
                  </a:lnTo>
                  <a:lnTo>
                    <a:pt x="81190" y="113839"/>
                  </a:lnTo>
                  <a:lnTo>
                    <a:pt x="53328" y="150763"/>
                  </a:lnTo>
                  <a:lnTo>
                    <a:pt x="30765" y="191450"/>
                  </a:lnTo>
                  <a:lnTo>
                    <a:pt x="14015" y="235387"/>
                  </a:lnTo>
                  <a:lnTo>
                    <a:pt x="3589" y="282062"/>
                  </a:lnTo>
                  <a:lnTo>
                    <a:pt x="0" y="330961"/>
                  </a:lnTo>
                  <a:lnTo>
                    <a:pt x="0" y="1654797"/>
                  </a:lnTo>
                  <a:lnTo>
                    <a:pt x="3589" y="1703706"/>
                  </a:lnTo>
                  <a:lnTo>
                    <a:pt x="14015" y="1750386"/>
                  </a:lnTo>
                  <a:lnTo>
                    <a:pt x="30765" y="1794327"/>
                  </a:lnTo>
                  <a:lnTo>
                    <a:pt x="53328" y="1835015"/>
                  </a:lnTo>
                  <a:lnTo>
                    <a:pt x="81190" y="1871940"/>
                  </a:lnTo>
                  <a:lnTo>
                    <a:pt x="113839" y="1904589"/>
                  </a:lnTo>
                  <a:lnTo>
                    <a:pt x="150763" y="1932449"/>
                  </a:lnTo>
                  <a:lnTo>
                    <a:pt x="191450" y="1955010"/>
                  </a:lnTo>
                  <a:lnTo>
                    <a:pt x="235387" y="1971758"/>
                  </a:lnTo>
                  <a:lnTo>
                    <a:pt x="282062" y="1982183"/>
                  </a:lnTo>
                  <a:lnTo>
                    <a:pt x="330961" y="1985771"/>
                  </a:lnTo>
                  <a:lnTo>
                    <a:pt x="2515869" y="1985771"/>
                  </a:lnTo>
                  <a:lnTo>
                    <a:pt x="2564769" y="1982183"/>
                  </a:lnTo>
                  <a:lnTo>
                    <a:pt x="2611444" y="1971758"/>
                  </a:lnTo>
                  <a:lnTo>
                    <a:pt x="2655381" y="1955010"/>
                  </a:lnTo>
                  <a:lnTo>
                    <a:pt x="2696068" y="1932449"/>
                  </a:lnTo>
                  <a:lnTo>
                    <a:pt x="2732992" y="1904589"/>
                  </a:lnTo>
                  <a:lnTo>
                    <a:pt x="2765641" y="1871940"/>
                  </a:lnTo>
                  <a:lnTo>
                    <a:pt x="2793503" y="1835015"/>
                  </a:lnTo>
                  <a:lnTo>
                    <a:pt x="2816066" y="1794327"/>
                  </a:lnTo>
                  <a:lnTo>
                    <a:pt x="2832816" y="1750386"/>
                  </a:lnTo>
                  <a:lnTo>
                    <a:pt x="2843242" y="1703706"/>
                  </a:lnTo>
                  <a:lnTo>
                    <a:pt x="2846831" y="1654797"/>
                  </a:lnTo>
                  <a:lnTo>
                    <a:pt x="2846831" y="330961"/>
                  </a:lnTo>
                  <a:lnTo>
                    <a:pt x="2843242" y="282062"/>
                  </a:lnTo>
                  <a:lnTo>
                    <a:pt x="2832816" y="235387"/>
                  </a:lnTo>
                  <a:lnTo>
                    <a:pt x="2816066" y="191450"/>
                  </a:lnTo>
                  <a:lnTo>
                    <a:pt x="2793503" y="150763"/>
                  </a:lnTo>
                  <a:lnTo>
                    <a:pt x="2765641" y="113839"/>
                  </a:lnTo>
                  <a:lnTo>
                    <a:pt x="2732992" y="81190"/>
                  </a:lnTo>
                  <a:lnTo>
                    <a:pt x="2696068" y="53328"/>
                  </a:lnTo>
                  <a:lnTo>
                    <a:pt x="2655381" y="30765"/>
                  </a:lnTo>
                  <a:lnTo>
                    <a:pt x="2611444" y="14015"/>
                  </a:lnTo>
                  <a:lnTo>
                    <a:pt x="2564769" y="3589"/>
                  </a:lnTo>
                  <a:lnTo>
                    <a:pt x="2515869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7597140" y="4503420"/>
              <a:ext cx="2847340" cy="1986280"/>
            </a:xfrm>
            <a:custGeom>
              <a:rect b="b" l="l" r="r" t="t"/>
              <a:pathLst>
                <a:path extrusionOk="0" h="1986279" w="2847340">
                  <a:moveTo>
                    <a:pt x="0" y="330961"/>
                  </a:moveTo>
                  <a:lnTo>
                    <a:pt x="3589" y="282062"/>
                  </a:lnTo>
                  <a:lnTo>
                    <a:pt x="14015" y="235387"/>
                  </a:lnTo>
                  <a:lnTo>
                    <a:pt x="30765" y="191450"/>
                  </a:lnTo>
                  <a:lnTo>
                    <a:pt x="53328" y="150763"/>
                  </a:lnTo>
                  <a:lnTo>
                    <a:pt x="81190" y="113839"/>
                  </a:lnTo>
                  <a:lnTo>
                    <a:pt x="113839" y="81190"/>
                  </a:lnTo>
                  <a:lnTo>
                    <a:pt x="150763" y="53328"/>
                  </a:lnTo>
                  <a:lnTo>
                    <a:pt x="191450" y="30765"/>
                  </a:lnTo>
                  <a:lnTo>
                    <a:pt x="235387" y="14015"/>
                  </a:lnTo>
                  <a:lnTo>
                    <a:pt x="282062" y="3589"/>
                  </a:lnTo>
                  <a:lnTo>
                    <a:pt x="330961" y="0"/>
                  </a:lnTo>
                  <a:lnTo>
                    <a:pt x="2515869" y="0"/>
                  </a:lnTo>
                  <a:lnTo>
                    <a:pt x="2564769" y="3589"/>
                  </a:lnTo>
                  <a:lnTo>
                    <a:pt x="2611444" y="14015"/>
                  </a:lnTo>
                  <a:lnTo>
                    <a:pt x="2655381" y="30765"/>
                  </a:lnTo>
                  <a:lnTo>
                    <a:pt x="2696068" y="53328"/>
                  </a:lnTo>
                  <a:lnTo>
                    <a:pt x="2732992" y="81190"/>
                  </a:lnTo>
                  <a:lnTo>
                    <a:pt x="2765641" y="113839"/>
                  </a:lnTo>
                  <a:lnTo>
                    <a:pt x="2793503" y="150763"/>
                  </a:lnTo>
                  <a:lnTo>
                    <a:pt x="2816066" y="191450"/>
                  </a:lnTo>
                  <a:lnTo>
                    <a:pt x="2832816" y="235387"/>
                  </a:lnTo>
                  <a:lnTo>
                    <a:pt x="2843242" y="282062"/>
                  </a:lnTo>
                  <a:lnTo>
                    <a:pt x="2846831" y="330961"/>
                  </a:lnTo>
                  <a:lnTo>
                    <a:pt x="2846831" y="1654797"/>
                  </a:lnTo>
                  <a:lnTo>
                    <a:pt x="2843242" y="1703706"/>
                  </a:lnTo>
                  <a:lnTo>
                    <a:pt x="2832816" y="1750386"/>
                  </a:lnTo>
                  <a:lnTo>
                    <a:pt x="2816066" y="1794327"/>
                  </a:lnTo>
                  <a:lnTo>
                    <a:pt x="2793503" y="1835015"/>
                  </a:lnTo>
                  <a:lnTo>
                    <a:pt x="2765641" y="1871940"/>
                  </a:lnTo>
                  <a:lnTo>
                    <a:pt x="2732992" y="1904589"/>
                  </a:lnTo>
                  <a:lnTo>
                    <a:pt x="2696068" y="1932449"/>
                  </a:lnTo>
                  <a:lnTo>
                    <a:pt x="2655381" y="1955010"/>
                  </a:lnTo>
                  <a:lnTo>
                    <a:pt x="2611444" y="1971758"/>
                  </a:lnTo>
                  <a:lnTo>
                    <a:pt x="2564769" y="1982183"/>
                  </a:lnTo>
                  <a:lnTo>
                    <a:pt x="2515869" y="1985771"/>
                  </a:lnTo>
                  <a:lnTo>
                    <a:pt x="330961" y="1985771"/>
                  </a:lnTo>
                  <a:lnTo>
                    <a:pt x="282062" y="1982183"/>
                  </a:lnTo>
                  <a:lnTo>
                    <a:pt x="235387" y="1971758"/>
                  </a:lnTo>
                  <a:lnTo>
                    <a:pt x="191450" y="1955010"/>
                  </a:lnTo>
                  <a:lnTo>
                    <a:pt x="150763" y="1932449"/>
                  </a:lnTo>
                  <a:lnTo>
                    <a:pt x="113839" y="1904589"/>
                  </a:lnTo>
                  <a:lnTo>
                    <a:pt x="81190" y="1871940"/>
                  </a:lnTo>
                  <a:lnTo>
                    <a:pt x="53328" y="1835015"/>
                  </a:lnTo>
                  <a:lnTo>
                    <a:pt x="30765" y="1794327"/>
                  </a:lnTo>
                  <a:lnTo>
                    <a:pt x="14015" y="1750386"/>
                  </a:lnTo>
                  <a:lnTo>
                    <a:pt x="3589" y="1703706"/>
                  </a:lnTo>
                  <a:lnTo>
                    <a:pt x="0" y="1654797"/>
                  </a:lnTo>
                  <a:lnTo>
                    <a:pt x="0" y="330961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7"/>
          <p:cNvSpPr txBox="1"/>
          <p:nvPr/>
        </p:nvSpPr>
        <p:spPr>
          <a:xfrm>
            <a:off x="8526772" y="4731775"/>
            <a:ext cx="759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7774305" y="5158485"/>
            <a:ext cx="248539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Determine Lead score and check  if target final prediction is  greater than 80% conversion rate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287019" lvl="0" marL="299085" marR="11176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Evaluate final prediction on test  set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91744" y="423163"/>
            <a:ext cx="25266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DATA CONVERSION</a:t>
            </a:r>
            <a:endParaRPr sz="2800"/>
          </a:p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353568" y="1187196"/>
            <a:ext cx="11551920" cy="3686556"/>
            <a:chOff x="353568" y="1187196"/>
            <a:chExt cx="11551920" cy="3686556"/>
          </a:xfrm>
        </p:grpSpPr>
        <p:pic>
          <p:nvPicPr>
            <p:cNvPr id="211" name="Google Shape;21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1187196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380" y="1338072"/>
              <a:ext cx="4311396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8"/>
            <p:cNvSpPr/>
            <p:nvPr/>
          </p:nvSpPr>
          <p:spPr>
            <a:xfrm>
              <a:off x="413003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13003" y="1208532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5" name="Google Shape;21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1927860"/>
              <a:ext cx="11551920" cy="7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380" y="2078736"/>
              <a:ext cx="3528060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8"/>
            <p:cNvSpPr/>
            <p:nvPr/>
          </p:nvSpPr>
          <p:spPr>
            <a:xfrm>
              <a:off x="413003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5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29"/>
                  </a:lnTo>
                  <a:lnTo>
                    <a:pt x="11433048" y="101345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13003" y="1949196"/>
              <a:ext cx="11433175" cy="608330"/>
            </a:xfrm>
            <a:custGeom>
              <a:rect b="b" l="l" r="r" t="t"/>
              <a:pathLst>
                <a:path extrusionOk="0" h="608330" w="11433175">
                  <a:moveTo>
                    <a:pt x="0" y="101345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5"/>
                  </a:lnTo>
                  <a:lnTo>
                    <a:pt x="11433048" y="506729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266700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3380" y="2817875"/>
              <a:ext cx="4241292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8"/>
            <p:cNvSpPr/>
            <p:nvPr/>
          </p:nvSpPr>
          <p:spPr>
            <a:xfrm>
              <a:off x="413003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13003" y="268833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3" name="Google Shape;22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340614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3380" y="3557016"/>
              <a:ext cx="2939796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8"/>
            <p:cNvSpPr/>
            <p:nvPr/>
          </p:nvSpPr>
          <p:spPr>
            <a:xfrm>
              <a:off x="413003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13003" y="3427475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7" name="Google Shape;22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3568" y="4145280"/>
              <a:ext cx="11551920" cy="728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3380" y="4296156"/>
              <a:ext cx="4079748" cy="480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8"/>
            <p:cNvSpPr/>
            <p:nvPr/>
          </p:nvSpPr>
          <p:spPr>
            <a:xfrm>
              <a:off x="413003" y="416661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599"/>
                  </a:lnTo>
                  <a:lnTo>
                    <a:pt x="0" y="507999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599"/>
                  </a:lnTo>
                  <a:lnTo>
                    <a:pt x="11331448" y="609599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7999"/>
                  </a:lnTo>
                  <a:lnTo>
                    <a:pt x="11433048" y="101599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13003" y="4166616"/>
              <a:ext cx="11433175" cy="609600"/>
            </a:xfrm>
            <a:custGeom>
              <a:rect b="b" l="l" r="r" t="t"/>
              <a:pathLst>
                <a:path extrusionOk="0" h="609600" w="11433175">
                  <a:moveTo>
                    <a:pt x="0" y="101599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599"/>
                  </a:lnTo>
                  <a:lnTo>
                    <a:pt x="11433048" y="507999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599"/>
                  </a:lnTo>
                  <a:lnTo>
                    <a:pt x="101600" y="609599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18"/>
          <p:cNvSpPr txBox="1"/>
          <p:nvPr/>
        </p:nvSpPr>
        <p:spPr>
          <a:xfrm>
            <a:off x="521309" y="1388745"/>
            <a:ext cx="4017000" cy="4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63195" lvl="0" marL="1758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ibre Franklin Medium"/>
              <a:buAutoNum type="arabicPeriod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CONVERTING THE VARIABLE WITH VALUES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YES/NO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1/0s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ibre Franklin Medium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Libre Franklin Medium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6370" lvl="0" marL="178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ibre Franklin Medium"/>
              <a:buAutoNum type="arabicPeriod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CONVERTING THE ‘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’ VALUES WITH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NaNs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ibre Franklin Medium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33"/>
              </a:buClr>
              <a:buSzPts val="1950"/>
              <a:buFont typeface="Libre Franklin Medium"/>
              <a:buNone/>
            </a:pPr>
            <a:r>
              <a:t/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6370" lvl="0" marL="178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ibre Franklin Medium"/>
              <a:buAutoNum type="arabicPeriod"/>
            </a:pPr>
            <a:r>
              <a:rPr lang="en-US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DROPPING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THE COLUMNS HAVING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&gt;70% </a:t>
            </a: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OF NULL VALUES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ibre Franklin Medium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33"/>
              </a:buClr>
              <a:buSzPts val="2050"/>
              <a:buFont typeface="Libre Franklin Medium"/>
              <a:buNone/>
            </a:pPr>
            <a:r>
              <a:t/>
            </a:r>
            <a:endParaRPr sz="20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66370" lvl="0" marL="178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ibre Franklin Medium"/>
              <a:buAutoNum type="arabicPeriod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DROPPING UNNECESSARY COLUMNS</a:t>
            </a:r>
            <a:endParaRPr sz="1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Libre Franklin Medium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50"/>
              <a:buFont typeface="Libre Franklin Medium"/>
              <a:buNone/>
            </a:pPr>
            <a:r>
              <a:t/>
            </a:r>
            <a:endParaRPr sz="205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66370" lvl="0" marL="178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ibre Franklin Medium"/>
              <a:buAutoNum type="arabicPeriod"/>
            </a:pPr>
            <a:r>
              <a:rPr lang="en-US" sz="14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DROPPING THE ROWS AS THE NULL VALUES WERE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&lt;2%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491744" y="423163"/>
            <a:ext cx="39731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EXPLORATORY DATA ANALYSIS</a:t>
            </a:r>
            <a:endParaRPr sz="2800"/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>
            <a:off x="396240" y="1286255"/>
            <a:ext cx="4750308" cy="4780789"/>
            <a:chOff x="396240" y="1286255"/>
            <a:chExt cx="4750308" cy="4780789"/>
          </a:xfrm>
        </p:grpSpPr>
        <p:pic>
          <p:nvPicPr>
            <p:cNvPr id="239" name="Google Shape;2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240" y="1286255"/>
              <a:ext cx="4750308" cy="2968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9"/>
            <p:cNvSpPr/>
            <p:nvPr/>
          </p:nvSpPr>
          <p:spPr>
            <a:xfrm>
              <a:off x="455676" y="1307591"/>
              <a:ext cx="4631690" cy="2849880"/>
            </a:xfrm>
            <a:custGeom>
              <a:rect b="b" l="l" r="r" t="t"/>
              <a:pathLst>
                <a:path extrusionOk="0" h="2849879" w="4631690">
                  <a:moveTo>
                    <a:pt x="4631436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4631436" y="2849879"/>
                  </a:lnTo>
                  <a:lnTo>
                    <a:pt x="463143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55676" y="1307591"/>
              <a:ext cx="4631690" cy="2849880"/>
            </a:xfrm>
            <a:custGeom>
              <a:rect b="b" l="l" r="r" t="t"/>
              <a:pathLst>
                <a:path extrusionOk="0" h="2849879" w="4631690">
                  <a:moveTo>
                    <a:pt x="0" y="2849879"/>
                  </a:moveTo>
                  <a:lnTo>
                    <a:pt x="4631436" y="2849879"/>
                  </a:lnTo>
                  <a:lnTo>
                    <a:pt x="4631436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2" name="Google Shape;24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3504" y="1446275"/>
              <a:ext cx="4335780" cy="2574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9"/>
            <p:cNvSpPr/>
            <p:nvPr/>
          </p:nvSpPr>
          <p:spPr>
            <a:xfrm>
              <a:off x="2771394" y="4158233"/>
              <a:ext cx="0" cy="373380"/>
            </a:xfrm>
            <a:custGeom>
              <a:rect b="b" l="l" r="r" t="t"/>
              <a:pathLst>
                <a:path extrusionOk="0" h="373379" w="120000">
                  <a:moveTo>
                    <a:pt x="0" y="0"/>
                  </a:moveTo>
                  <a:lnTo>
                    <a:pt x="0" y="373253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4" name="Google Shape;24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6240" y="4509516"/>
              <a:ext cx="4750308" cy="1557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92708" y="5052059"/>
              <a:ext cx="3355848" cy="53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9"/>
            <p:cNvSpPr/>
            <p:nvPr/>
          </p:nvSpPr>
          <p:spPr>
            <a:xfrm>
              <a:off x="455676" y="4530851"/>
              <a:ext cx="4631690" cy="1438910"/>
            </a:xfrm>
            <a:custGeom>
              <a:rect b="b" l="l" r="r" t="t"/>
              <a:pathLst>
                <a:path extrusionOk="0" h="1438910" w="4631690">
                  <a:moveTo>
                    <a:pt x="4391660" y="0"/>
                  </a:moveTo>
                  <a:lnTo>
                    <a:pt x="239775" y="0"/>
                  </a:lnTo>
                  <a:lnTo>
                    <a:pt x="191453" y="4869"/>
                  </a:lnTo>
                  <a:lnTo>
                    <a:pt x="146445" y="18837"/>
                  </a:lnTo>
                  <a:lnTo>
                    <a:pt x="105715" y="40940"/>
                  </a:lnTo>
                  <a:lnTo>
                    <a:pt x="70229" y="70215"/>
                  </a:lnTo>
                  <a:lnTo>
                    <a:pt x="40950" y="105698"/>
                  </a:lnTo>
                  <a:lnTo>
                    <a:pt x="18843" y="146429"/>
                  </a:lnTo>
                  <a:lnTo>
                    <a:pt x="4871" y="191442"/>
                  </a:lnTo>
                  <a:lnTo>
                    <a:pt x="0" y="239775"/>
                  </a:lnTo>
                  <a:lnTo>
                    <a:pt x="0" y="1198867"/>
                  </a:lnTo>
                  <a:lnTo>
                    <a:pt x="4871" y="1247194"/>
                  </a:lnTo>
                  <a:lnTo>
                    <a:pt x="18843" y="1292205"/>
                  </a:lnTo>
                  <a:lnTo>
                    <a:pt x="40950" y="1332937"/>
                  </a:lnTo>
                  <a:lnTo>
                    <a:pt x="70229" y="1368425"/>
                  </a:lnTo>
                  <a:lnTo>
                    <a:pt x="105715" y="1397704"/>
                  </a:lnTo>
                  <a:lnTo>
                    <a:pt x="146445" y="1419812"/>
                  </a:lnTo>
                  <a:lnTo>
                    <a:pt x="191453" y="1433784"/>
                  </a:lnTo>
                  <a:lnTo>
                    <a:pt x="239775" y="1438656"/>
                  </a:lnTo>
                  <a:lnTo>
                    <a:pt x="4391660" y="1438656"/>
                  </a:lnTo>
                  <a:lnTo>
                    <a:pt x="4439993" y="1433784"/>
                  </a:lnTo>
                  <a:lnTo>
                    <a:pt x="4485006" y="1419812"/>
                  </a:lnTo>
                  <a:lnTo>
                    <a:pt x="4525737" y="1397704"/>
                  </a:lnTo>
                  <a:lnTo>
                    <a:pt x="4561220" y="1368425"/>
                  </a:lnTo>
                  <a:lnTo>
                    <a:pt x="4590495" y="1332937"/>
                  </a:lnTo>
                  <a:lnTo>
                    <a:pt x="4612598" y="1292205"/>
                  </a:lnTo>
                  <a:lnTo>
                    <a:pt x="4626566" y="1247194"/>
                  </a:lnTo>
                  <a:lnTo>
                    <a:pt x="4631436" y="1198867"/>
                  </a:lnTo>
                  <a:lnTo>
                    <a:pt x="4631436" y="239775"/>
                  </a:lnTo>
                  <a:lnTo>
                    <a:pt x="4626566" y="191442"/>
                  </a:lnTo>
                  <a:lnTo>
                    <a:pt x="4612598" y="146429"/>
                  </a:lnTo>
                  <a:lnTo>
                    <a:pt x="4590495" y="105698"/>
                  </a:lnTo>
                  <a:lnTo>
                    <a:pt x="4561220" y="70215"/>
                  </a:lnTo>
                  <a:lnTo>
                    <a:pt x="4525737" y="40940"/>
                  </a:lnTo>
                  <a:lnTo>
                    <a:pt x="4485006" y="18837"/>
                  </a:lnTo>
                  <a:lnTo>
                    <a:pt x="4439993" y="4869"/>
                  </a:lnTo>
                  <a:lnTo>
                    <a:pt x="439166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55676" y="4530851"/>
              <a:ext cx="4631690" cy="1438910"/>
            </a:xfrm>
            <a:custGeom>
              <a:rect b="b" l="l" r="r" t="t"/>
              <a:pathLst>
                <a:path extrusionOk="0" h="1438910" w="4631690">
                  <a:moveTo>
                    <a:pt x="0" y="239775"/>
                  </a:moveTo>
                  <a:lnTo>
                    <a:pt x="4871" y="191442"/>
                  </a:lnTo>
                  <a:lnTo>
                    <a:pt x="18843" y="146429"/>
                  </a:lnTo>
                  <a:lnTo>
                    <a:pt x="40950" y="105698"/>
                  </a:lnTo>
                  <a:lnTo>
                    <a:pt x="70229" y="70215"/>
                  </a:lnTo>
                  <a:lnTo>
                    <a:pt x="105715" y="40940"/>
                  </a:lnTo>
                  <a:lnTo>
                    <a:pt x="146445" y="18837"/>
                  </a:lnTo>
                  <a:lnTo>
                    <a:pt x="191453" y="4869"/>
                  </a:lnTo>
                  <a:lnTo>
                    <a:pt x="239775" y="0"/>
                  </a:lnTo>
                  <a:lnTo>
                    <a:pt x="4391660" y="0"/>
                  </a:lnTo>
                  <a:lnTo>
                    <a:pt x="4439993" y="4869"/>
                  </a:lnTo>
                  <a:lnTo>
                    <a:pt x="4485006" y="18837"/>
                  </a:lnTo>
                  <a:lnTo>
                    <a:pt x="4525737" y="40940"/>
                  </a:lnTo>
                  <a:lnTo>
                    <a:pt x="4561220" y="70215"/>
                  </a:lnTo>
                  <a:lnTo>
                    <a:pt x="4590495" y="105698"/>
                  </a:lnTo>
                  <a:lnTo>
                    <a:pt x="4612598" y="146429"/>
                  </a:lnTo>
                  <a:lnTo>
                    <a:pt x="4626566" y="191442"/>
                  </a:lnTo>
                  <a:lnTo>
                    <a:pt x="4631436" y="239775"/>
                  </a:lnTo>
                  <a:lnTo>
                    <a:pt x="4631436" y="1198867"/>
                  </a:lnTo>
                  <a:lnTo>
                    <a:pt x="4626566" y="1247194"/>
                  </a:lnTo>
                  <a:lnTo>
                    <a:pt x="4612598" y="1292205"/>
                  </a:lnTo>
                  <a:lnTo>
                    <a:pt x="4590495" y="1332937"/>
                  </a:lnTo>
                  <a:lnTo>
                    <a:pt x="4561220" y="1368425"/>
                  </a:lnTo>
                  <a:lnTo>
                    <a:pt x="4525737" y="1397704"/>
                  </a:lnTo>
                  <a:lnTo>
                    <a:pt x="4485006" y="1419812"/>
                  </a:lnTo>
                  <a:lnTo>
                    <a:pt x="4439993" y="1433784"/>
                  </a:lnTo>
                  <a:lnTo>
                    <a:pt x="4391660" y="1438656"/>
                  </a:lnTo>
                  <a:lnTo>
                    <a:pt x="239775" y="1438656"/>
                  </a:lnTo>
                  <a:lnTo>
                    <a:pt x="191453" y="1433784"/>
                  </a:lnTo>
                  <a:lnTo>
                    <a:pt x="146445" y="1419812"/>
                  </a:lnTo>
                  <a:lnTo>
                    <a:pt x="105715" y="1397704"/>
                  </a:lnTo>
                  <a:lnTo>
                    <a:pt x="70229" y="1368425"/>
                  </a:lnTo>
                  <a:lnTo>
                    <a:pt x="40950" y="1332937"/>
                  </a:lnTo>
                  <a:lnTo>
                    <a:pt x="18843" y="1292205"/>
                  </a:lnTo>
                  <a:lnTo>
                    <a:pt x="4871" y="1247194"/>
                  </a:lnTo>
                  <a:lnTo>
                    <a:pt x="0" y="1198867"/>
                  </a:lnTo>
                  <a:lnTo>
                    <a:pt x="0" y="23977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9"/>
          <p:cNvGrpSpPr/>
          <p:nvPr/>
        </p:nvGrpSpPr>
        <p:grpSpPr>
          <a:xfrm>
            <a:off x="5410200" y="1286255"/>
            <a:ext cx="6464808" cy="4780789"/>
            <a:chOff x="5410200" y="1286255"/>
            <a:chExt cx="6464808" cy="4780789"/>
          </a:xfrm>
        </p:grpSpPr>
        <p:pic>
          <p:nvPicPr>
            <p:cNvPr id="249" name="Google Shape;24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10200" y="1286255"/>
              <a:ext cx="6464808" cy="2968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19"/>
            <p:cNvSpPr/>
            <p:nvPr/>
          </p:nvSpPr>
          <p:spPr>
            <a:xfrm>
              <a:off x="5469635" y="1307591"/>
              <a:ext cx="6346190" cy="2849880"/>
            </a:xfrm>
            <a:custGeom>
              <a:rect b="b" l="l" r="r" t="t"/>
              <a:pathLst>
                <a:path extrusionOk="0" h="2849879" w="6346190">
                  <a:moveTo>
                    <a:pt x="6345936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6345936" y="2849879"/>
                  </a:lnTo>
                  <a:lnTo>
                    <a:pt x="634593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469635" y="1307591"/>
              <a:ext cx="6346190" cy="2849880"/>
            </a:xfrm>
            <a:custGeom>
              <a:rect b="b" l="l" r="r" t="t"/>
              <a:pathLst>
                <a:path extrusionOk="0" h="2849879" w="6346190">
                  <a:moveTo>
                    <a:pt x="0" y="2849879"/>
                  </a:moveTo>
                  <a:lnTo>
                    <a:pt x="6345936" y="2849879"/>
                  </a:lnTo>
                  <a:lnTo>
                    <a:pt x="6345936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2" name="Google Shape;25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0700" y="1435607"/>
              <a:ext cx="6083808" cy="2593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8643366" y="4158233"/>
              <a:ext cx="0" cy="373380"/>
            </a:xfrm>
            <a:custGeom>
              <a:rect b="b" l="l" r="r" t="t"/>
              <a:pathLst>
                <a:path extrusionOk="0" h="373379" w="120000">
                  <a:moveTo>
                    <a:pt x="0" y="0"/>
                  </a:moveTo>
                  <a:lnTo>
                    <a:pt x="0" y="373253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4" name="Google Shape;25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10200" y="4509516"/>
              <a:ext cx="6464808" cy="1557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492496" y="4732020"/>
              <a:ext cx="6283452" cy="1158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9"/>
            <p:cNvSpPr/>
            <p:nvPr/>
          </p:nvSpPr>
          <p:spPr>
            <a:xfrm>
              <a:off x="5469635" y="4530851"/>
              <a:ext cx="6346190" cy="1438910"/>
            </a:xfrm>
            <a:custGeom>
              <a:rect b="b" l="l" r="r" t="t"/>
              <a:pathLst>
                <a:path extrusionOk="0" h="1438910" w="6346190">
                  <a:moveTo>
                    <a:pt x="6106160" y="0"/>
                  </a:moveTo>
                  <a:lnTo>
                    <a:pt x="239775" y="0"/>
                  </a:lnTo>
                  <a:lnTo>
                    <a:pt x="191442" y="4869"/>
                  </a:lnTo>
                  <a:lnTo>
                    <a:pt x="146429" y="18837"/>
                  </a:lnTo>
                  <a:lnTo>
                    <a:pt x="105698" y="40940"/>
                  </a:lnTo>
                  <a:lnTo>
                    <a:pt x="70215" y="70215"/>
                  </a:lnTo>
                  <a:lnTo>
                    <a:pt x="40940" y="105698"/>
                  </a:lnTo>
                  <a:lnTo>
                    <a:pt x="18837" y="146429"/>
                  </a:lnTo>
                  <a:lnTo>
                    <a:pt x="4869" y="191442"/>
                  </a:lnTo>
                  <a:lnTo>
                    <a:pt x="0" y="239775"/>
                  </a:lnTo>
                  <a:lnTo>
                    <a:pt x="0" y="1198867"/>
                  </a:lnTo>
                  <a:lnTo>
                    <a:pt x="4869" y="1247194"/>
                  </a:lnTo>
                  <a:lnTo>
                    <a:pt x="18837" y="1292205"/>
                  </a:lnTo>
                  <a:lnTo>
                    <a:pt x="40940" y="1332937"/>
                  </a:lnTo>
                  <a:lnTo>
                    <a:pt x="70215" y="1368425"/>
                  </a:lnTo>
                  <a:lnTo>
                    <a:pt x="105698" y="1397704"/>
                  </a:lnTo>
                  <a:lnTo>
                    <a:pt x="146429" y="1419812"/>
                  </a:lnTo>
                  <a:lnTo>
                    <a:pt x="191442" y="1433784"/>
                  </a:lnTo>
                  <a:lnTo>
                    <a:pt x="239775" y="1438656"/>
                  </a:lnTo>
                  <a:lnTo>
                    <a:pt x="6106160" y="1438656"/>
                  </a:lnTo>
                  <a:lnTo>
                    <a:pt x="6154493" y="1433784"/>
                  </a:lnTo>
                  <a:lnTo>
                    <a:pt x="6199506" y="1419812"/>
                  </a:lnTo>
                  <a:lnTo>
                    <a:pt x="6240237" y="1397704"/>
                  </a:lnTo>
                  <a:lnTo>
                    <a:pt x="6275720" y="1368425"/>
                  </a:lnTo>
                  <a:lnTo>
                    <a:pt x="6304995" y="1332937"/>
                  </a:lnTo>
                  <a:lnTo>
                    <a:pt x="6327098" y="1292205"/>
                  </a:lnTo>
                  <a:lnTo>
                    <a:pt x="6341066" y="1247194"/>
                  </a:lnTo>
                  <a:lnTo>
                    <a:pt x="6345936" y="1198867"/>
                  </a:lnTo>
                  <a:lnTo>
                    <a:pt x="6345936" y="239775"/>
                  </a:lnTo>
                  <a:lnTo>
                    <a:pt x="6341066" y="191442"/>
                  </a:lnTo>
                  <a:lnTo>
                    <a:pt x="6327098" y="146429"/>
                  </a:lnTo>
                  <a:lnTo>
                    <a:pt x="6304995" y="105698"/>
                  </a:lnTo>
                  <a:lnTo>
                    <a:pt x="6275720" y="70215"/>
                  </a:lnTo>
                  <a:lnTo>
                    <a:pt x="6240237" y="40940"/>
                  </a:lnTo>
                  <a:lnTo>
                    <a:pt x="6199506" y="18837"/>
                  </a:lnTo>
                  <a:lnTo>
                    <a:pt x="6154493" y="4869"/>
                  </a:lnTo>
                  <a:lnTo>
                    <a:pt x="610616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469635" y="4530851"/>
              <a:ext cx="6346190" cy="1438910"/>
            </a:xfrm>
            <a:custGeom>
              <a:rect b="b" l="l" r="r" t="t"/>
              <a:pathLst>
                <a:path extrusionOk="0" h="1438910" w="6346190">
                  <a:moveTo>
                    <a:pt x="0" y="239775"/>
                  </a:moveTo>
                  <a:lnTo>
                    <a:pt x="4869" y="191442"/>
                  </a:lnTo>
                  <a:lnTo>
                    <a:pt x="18837" y="146429"/>
                  </a:lnTo>
                  <a:lnTo>
                    <a:pt x="40940" y="105698"/>
                  </a:lnTo>
                  <a:lnTo>
                    <a:pt x="70215" y="70215"/>
                  </a:lnTo>
                  <a:lnTo>
                    <a:pt x="105698" y="40940"/>
                  </a:lnTo>
                  <a:lnTo>
                    <a:pt x="146429" y="18837"/>
                  </a:lnTo>
                  <a:lnTo>
                    <a:pt x="191442" y="4869"/>
                  </a:lnTo>
                  <a:lnTo>
                    <a:pt x="239775" y="0"/>
                  </a:lnTo>
                  <a:lnTo>
                    <a:pt x="6106160" y="0"/>
                  </a:lnTo>
                  <a:lnTo>
                    <a:pt x="6154493" y="4869"/>
                  </a:lnTo>
                  <a:lnTo>
                    <a:pt x="6199506" y="18837"/>
                  </a:lnTo>
                  <a:lnTo>
                    <a:pt x="6240237" y="40940"/>
                  </a:lnTo>
                  <a:lnTo>
                    <a:pt x="6275720" y="70215"/>
                  </a:lnTo>
                  <a:lnTo>
                    <a:pt x="6304995" y="105698"/>
                  </a:lnTo>
                  <a:lnTo>
                    <a:pt x="6327098" y="146429"/>
                  </a:lnTo>
                  <a:lnTo>
                    <a:pt x="6341066" y="191442"/>
                  </a:lnTo>
                  <a:lnTo>
                    <a:pt x="6345936" y="239775"/>
                  </a:lnTo>
                  <a:lnTo>
                    <a:pt x="6345936" y="1198867"/>
                  </a:lnTo>
                  <a:lnTo>
                    <a:pt x="6341066" y="1247194"/>
                  </a:lnTo>
                  <a:lnTo>
                    <a:pt x="6327098" y="1292205"/>
                  </a:lnTo>
                  <a:lnTo>
                    <a:pt x="6304995" y="1332937"/>
                  </a:lnTo>
                  <a:lnTo>
                    <a:pt x="6275720" y="1368425"/>
                  </a:lnTo>
                  <a:lnTo>
                    <a:pt x="6240237" y="1397704"/>
                  </a:lnTo>
                  <a:lnTo>
                    <a:pt x="6199506" y="1419812"/>
                  </a:lnTo>
                  <a:lnTo>
                    <a:pt x="6154493" y="1433784"/>
                  </a:lnTo>
                  <a:lnTo>
                    <a:pt x="6106160" y="1438656"/>
                  </a:lnTo>
                  <a:lnTo>
                    <a:pt x="239775" y="1438656"/>
                  </a:lnTo>
                  <a:lnTo>
                    <a:pt x="191442" y="1433784"/>
                  </a:lnTo>
                  <a:lnTo>
                    <a:pt x="146429" y="1419812"/>
                  </a:lnTo>
                  <a:lnTo>
                    <a:pt x="105698" y="1397704"/>
                  </a:lnTo>
                  <a:lnTo>
                    <a:pt x="70215" y="1368425"/>
                  </a:lnTo>
                  <a:lnTo>
                    <a:pt x="40940" y="1332937"/>
                  </a:lnTo>
                  <a:lnTo>
                    <a:pt x="18837" y="1292205"/>
                  </a:lnTo>
                  <a:lnTo>
                    <a:pt x="4869" y="1247194"/>
                  </a:lnTo>
                  <a:lnTo>
                    <a:pt x="0" y="1198867"/>
                  </a:lnTo>
                  <a:lnTo>
                    <a:pt x="0" y="239775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19"/>
          <p:cNvSpPr txBox="1"/>
          <p:nvPr/>
        </p:nvSpPr>
        <p:spPr>
          <a:xfrm>
            <a:off x="1256182" y="5110352"/>
            <a:ext cx="30302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 have around </a:t>
            </a:r>
            <a:r>
              <a:rPr b="1" lang="en-US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30% </a:t>
            </a:r>
            <a:r>
              <a:rPr lang="en-US" sz="16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of Conversion Rate</a:t>
            </a:r>
            <a:endParaRPr sz="16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619115" y="4776596"/>
            <a:ext cx="5995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count of leads from the Google and Direct Traffic is maximum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conversion rate of the leads from Reference and </a:t>
            </a: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Welingkar</a:t>
            </a: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Website is maximum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72720" lvl="0" marL="1847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API and Landing Page Submission has less conversion rate(~30%) but counts of the leads from them are  considerable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count of leads from the Lead Add Form is pretty low but the conversion rate is very high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491744" y="423163"/>
            <a:ext cx="39731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EXPLORATORY DATA ANALYSIS</a:t>
            </a:r>
            <a:endParaRPr sz="2800"/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>
            <a:off x="396240" y="3894582"/>
            <a:ext cx="4750308" cy="2059686"/>
            <a:chOff x="396240" y="3894582"/>
            <a:chExt cx="4750308" cy="2059686"/>
          </a:xfrm>
        </p:grpSpPr>
        <p:sp>
          <p:nvSpPr>
            <p:cNvPr id="267" name="Google Shape;267;p20"/>
            <p:cNvSpPr/>
            <p:nvPr/>
          </p:nvSpPr>
          <p:spPr>
            <a:xfrm>
              <a:off x="2771394" y="3894582"/>
              <a:ext cx="0" cy="637540"/>
            </a:xfrm>
            <a:custGeom>
              <a:rect b="b" l="l" r="r" t="t"/>
              <a:pathLst>
                <a:path extrusionOk="0" h="637539" w="120000">
                  <a:moveTo>
                    <a:pt x="0" y="0"/>
                  </a:moveTo>
                  <a:lnTo>
                    <a:pt x="0" y="637032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8" name="Google Shape;26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240" y="4509516"/>
              <a:ext cx="4750308" cy="1444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3964" y="4767072"/>
              <a:ext cx="4509516" cy="975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0"/>
            <p:cNvSpPr/>
            <p:nvPr/>
          </p:nvSpPr>
          <p:spPr>
            <a:xfrm>
              <a:off x="455676" y="4530852"/>
              <a:ext cx="4631690" cy="1325880"/>
            </a:xfrm>
            <a:custGeom>
              <a:rect b="b" l="l" r="r" t="t"/>
              <a:pathLst>
                <a:path extrusionOk="0" h="1325879" w="4631690">
                  <a:moveTo>
                    <a:pt x="4410456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80"/>
                  </a:lnTo>
                  <a:lnTo>
                    <a:pt x="0" y="1104887"/>
                  </a:lnTo>
                  <a:lnTo>
                    <a:pt x="4489" y="1149423"/>
                  </a:lnTo>
                  <a:lnTo>
                    <a:pt x="17365" y="1190905"/>
                  </a:lnTo>
                  <a:lnTo>
                    <a:pt x="37739" y="1228444"/>
                  </a:lnTo>
                  <a:lnTo>
                    <a:pt x="64722" y="1261151"/>
                  </a:lnTo>
                  <a:lnTo>
                    <a:pt x="97426" y="1288136"/>
                  </a:lnTo>
                  <a:lnTo>
                    <a:pt x="134963" y="1308512"/>
                  </a:lnTo>
                  <a:lnTo>
                    <a:pt x="176443" y="1321390"/>
                  </a:lnTo>
                  <a:lnTo>
                    <a:pt x="220979" y="1325880"/>
                  </a:lnTo>
                  <a:lnTo>
                    <a:pt x="4410456" y="1325880"/>
                  </a:lnTo>
                  <a:lnTo>
                    <a:pt x="4454992" y="1321390"/>
                  </a:lnTo>
                  <a:lnTo>
                    <a:pt x="4496472" y="1308512"/>
                  </a:lnTo>
                  <a:lnTo>
                    <a:pt x="4534009" y="1288136"/>
                  </a:lnTo>
                  <a:lnTo>
                    <a:pt x="4566713" y="1261151"/>
                  </a:lnTo>
                  <a:lnTo>
                    <a:pt x="4593696" y="1228444"/>
                  </a:lnTo>
                  <a:lnTo>
                    <a:pt x="4614070" y="1190905"/>
                  </a:lnTo>
                  <a:lnTo>
                    <a:pt x="4626946" y="1149423"/>
                  </a:lnTo>
                  <a:lnTo>
                    <a:pt x="4631436" y="1104887"/>
                  </a:lnTo>
                  <a:lnTo>
                    <a:pt x="4631436" y="220980"/>
                  </a:lnTo>
                  <a:lnTo>
                    <a:pt x="4626946" y="176443"/>
                  </a:lnTo>
                  <a:lnTo>
                    <a:pt x="4614070" y="134963"/>
                  </a:lnTo>
                  <a:lnTo>
                    <a:pt x="4593696" y="97426"/>
                  </a:lnTo>
                  <a:lnTo>
                    <a:pt x="4566713" y="64722"/>
                  </a:lnTo>
                  <a:lnTo>
                    <a:pt x="4534009" y="37739"/>
                  </a:lnTo>
                  <a:lnTo>
                    <a:pt x="4496472" y="17365"/>
                  </a:lnTo>
                  <a:lnTo>
                    <a:pt x="4454992" y="4489"/>
                  </a:lnTo>
                  <a:lnTo>
                    <a:pt x="441045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55676" y="4530852"/>
              <a:ext cx="4631690" cy="1325880"/>
            </a:xfrm>
            <a:custGeom>
              <a:rect b="b" l="l" r="r" t="t"/>
              <a:pathLst>
                <a:path extrusionOk="0" h="1325879" w="4631690">
                  <a:moveTo>
                    <a:pt x="0" y="220980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4410456" y="0"/>
                  </a:lnTo>
                  <a:lnTo>
                    <a:pt x="4454992" y="4489"/>
                  </a:lnTo>
                  <a:lnTo>
                    <a:pt x="4496472" y="17365"/>
                  </a:lnTo>
                  <a:lnTo>
                    <a:pt x="4534009" y="37739"/>
                  </a:lnTo>
                  <a:lnTo>
                    <a:pt x="4566713" y="64722"/>
                  </a:lnTo>
                  <a:lnTo>
                    <a:pt x="4593696" y="97426"/>
                  </a:lnTo>
                  <a:lnTo>
                    <a:pt x="4614070" y="134963"/>
                  </a:lnTo>
                  <a:lnTo>
                    <a:pt x="4626946" y="176443"/>
                  </a:lnTo>
                  <a:lnTo>
                    <a:pt x="4631436" y="220980"/>
                  </a:lnTo>
                  <a:lnTo>
                    <a:pt x="4631436" y="1104887"/>
                  </a:lnTo>
                  <a:lnTo>
                    <a:pt x="4626946" y="1149423"/>
                  </a:lnTo>
                  <a:lnTo>
                    <a:pt x="4614070" y="1190905"/>
                  </a:lnTo>
                  <a:lnTo>
                    <a:pt x="4593696" y="1228444"/>
                  </a:lnTo>
                  <a:lnTo>
                    <a:pt x="4566713" y="1261151"/>
                  </a:lnTo>
                  <a:lnTo>
                    <a:pt x="4534009" y="1288136"/>
                  </a:lnTo>
                  <a:lnTo>
                    <a:pt x="4496472" y="1308512"/>
                  </a:lnTo>
                  <a:lnTo>
                    <a:pt x="4454992" y="1321390"/>
                  </a:lnTo>
                  <a:lnTo>
                    <a:pt x="4410456" y="1325880"/>
                  </a:lnTo>
                  <a:lnTo>
                    <a:pt x="220979" y="1325880"/>
                  </a:lnTo>
                  <a:lnTo>
                    <a:pt x="176443" y="1321390"/>
                  </a:lnTo>
                  <a:lnTo>
                    <a:pt x="134963" y="1308512"/>
                  </a:lnTo>
                  <a:lnTo>
                    <a:pt x="97426" y="1288136"/>
                  </a:lnTo>
                  <a:lnTo>
                    <a:pt x="64722" y="1261151"/>
                  </a:lnTo>
                  <a:lnTo>
                    <a:pt x="37739" y="1228444"/>
                  </a:lnTo>
                  <a:lnTo>
                    <a:pt x="17365" y="1190905"/>
                  </a:lnTo>
                  <a:lnTo>
                    <a:pt x="4489" y="1149423"/>
                  </a:lnTo>
                  <a:lnTo>
                    <a:pt x="0" y="1104887"/>
                  </a:lnTo>
                  <a:lnTo>
                    <a:pt x="0" y="22098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20"/>
          <p:cNvSpPr txBox="1"/>
          <p:nvPr/>
        </p:nvSpPr>
        <p:spPr>
          <a:xfrm>
            <a:off x="599033" y="4811648"/>
            <a:ext cx="40100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median of both the conversion and non-conversion are same and  hence nothing conclusive can be said using this information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599033" y="5360289"/>
            <a:ext cx="425005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Users spending more time on the website are more likely to get converted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961888" y="4158233"/>
            <a:ext cx="5358384" cy="1796034"/>
            <a:chOff x="5961888" y="4158233"/>
            <a:chExt cx="5358384" cy="1796034"/>
          </a:xfrm>
        </p:grpSpPr>
        <p:sp>
          <p:nvSpPr>
            <p:cNvPr id="275" name="Google Shape;275;p20"/>
            <p:cNvSpPr/>
            <p:nvPr/>
          </p:nvSpPr>
          <p:spPr>
            <a:xfrm>
              <a:off x="8631173" y="4158233"/>
              <a:ext cx="10795" cy="373380"/>
            </a:xfrm>
            <a:custGeom>
              <a:rect b="b" l="l" r="r" t="t"/>
              <a:pathLst>
                <a:path extrusionOk="0" h="373379" w="10795">
                  <a:moveTo>
                    <a:pt x="0" y="0"/>
                  </a:moveTo>
                  <a:lnTo>
                    <a:pt x="10286" y="373253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6" name="Google Shape;2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61888" y="4509515"/>
              <a:ext cx="5358384" cy="1444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39612" y="4858511"/>
              <a:ext cx="3970020" cy="792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0"/>
            <p:cNvSpPr/>
            <p:nvPr/>
          </p:nvSpPr>
          <p:spPr>
            <a:xfrm>
              <a:off x="6021324" y="4530851"/>
              <a:ext cx="5240020" cy="1325880"/>
            </a:xfrm>
            <a:custGeom>
              <a:rect b="b" l="l" r="r" t="t"/>
              <a:pathLst>
                <a:path extrusionOk="0" h="1325879" w="5240020">
                  <a:moveTo>
                    <a:pt x="5018532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80"/>
                  </a:lnTo>
                  <a:lnTo>
                    <a:pt x="0" y="1104900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80"/>
                  </a:lnTo>
                  <a:lnTo>
                    <a:pt x="5018532" y="1325880"/>
                  </a:lnTo>
                  <a:lnTo>
                    <a:pt x="5063068" y="1321390"/>
                  </a:lnTo>
                  <a:lnTo>
                    <a:pt x="5104548" y="1308514"/>
                  </a:lnTo>
                  <a:lnTo>
                    <a:pt x="5142085" y="1288140"/>
                  </a:lnTo>
                  <a:lnTo>
                    <a:pt x="5174789" y="1261157"/>
                  </a:lnTo>
                  <a:lnTo>
                    <a:pt x="5201772" y="1228453"/>
                  </a:lnTo>
                  <a:lnTo>
                    <a:pt x="5222146" y="1190916"/>
                  </a:lnTo>
                  <a:lnTo>
                    <a:pt x="5235022" y="1149436"/>
                  </a:lnTo>
                  <a:lnTo>
                    <a:pt x="5239511" y="1104900"/>
                  </a:lnTo>
                  <a:lnTo>
                    <a:pt x="5239511" y="220980"/>
                  </a:lnTo>
                  <a:lnTo>
                    <a:pt x="5235022" y="176443"/>
                  </a:lnTo>
                  <a:lnTo>
                    <a:pt x="5222146" y="134963"/>
                  </a:lnTo>
                  <a:lnTo>
                    <a:pt x="5201772" y="97426"/>
                  </a:lnTo>
                  <a:lnTo>
                    <a:pt x="5174789" y="64722"/>
                  </a:lnTo>
                  <a:lnTo>
                    <a:pt x="5142085" y="37739"/>
                  </a:lnTo>
                  <a:lnTo>
                    <a:pt x="5104548" y="17365"/>
                  </a:lnTo>
                  <a:lnTo>
                    <a:pt x="5063068" y="4489"/>
                  </a:lnTo>
                  <a:lnTo>
                    <a:pt x="501853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021324" y="4530851"/>
              <a:ext cx="5240020" cy="1325880"/>
            </a:xfrm>
            <a:custGeom>
              <a:rect b="b" l="l" r="r" t="t"/>
              <a:pathLst>
                <a:path extrusionOk="0" h="1325879" w="5240020">
                  <a:moveTo>
                    <a:pt x="0" y="220980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018532" y="0"/>
                  </a:lnTo>
                  <a:lnTo>
                    <a:pt x="5063068" y="4489"/>
                  </a:lnTo>
                  <a:lnTo>
                    <a:pt x="5104548" y="17365"/>
                  </a:lnTo>
                  <a:lnTo>
                    <a:pt x="5142085" y="37739"/>
                  </a:lnTo>
                  <a:lnTo>
                    <a:pt x="5174789" y="64722"/>
                  </a:lnTo>
                  <a:lnTo>
                    <a:pt x="5201772" y="97426"/>
                  </a:lnTo>
                  <a:lnTo>
                    <a:pt x="5222146" y="134963"/>
                  </a:lnTo>
                  <a:lnTo>
                    <a:pt x="5235022" y="176443"/>
                  </a:lnTo>
                  <a:lnTo>
                    <a:pt x="5239511" y="220980"/>
                  </a:lnTo>
                  <a:lnTo>
                    <a:pt x="5239511" y="1104900"/>
                  </a:lnTo>
                  <a:lnTo>
                    <a:pt x="5235022" y="1149436"/>
                  </a:lnTo>
                  <a:lnTo>
                    <a:pt x="5222146" y="1190916"/>
                  </a:lnTo>
                  <a:lnTo>
                    <a:pt x="5201772" y="1228453"/>
                  </a:lnTo>
                  <a:lnTo>
                    <a:pt x="5174789" y="1261157"/>
                  </a:lnTo>
                  <a:lnTo>
                    <a:pt x="5142085" y="1288140"/>
                  </a:lnTo>
                  <a:lnTo>
                    <a:pt x="5104548" y="1308514"/>
                  </a:lnTo>
                  <a:lnTo>
                    <a:pt x="5063068" y="1321390"/>
                  </a:lnTo>
                  <a:lnTo>
                    <a:pt x="5018532" y="1325880"/>
                  </a:lnTo>
                  <a:lnTo>
                    <a:pt x="220979" y="1325880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900"/>
                  </a:lnTo>
                  <a:lnTo>
                    <a:pt x="0" y="22098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6164960" y="4903089"/>
            <a:ext cx="371221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count of lead’s last activity as "Email Opened" is maximum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164960" y="5268848"/>
            <a:ext cx="348487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conversion rate of SMS sent as last activity is maximum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82" name="Google Shape;282;p20"/>
          <p:cNvGrpSpPr/>
          <p:nvPr/>
        </p:nvGrpSpPr>
        <p:grpSpPr>
          <a:xfrm>
            <a:off x="396240" y="1286255"/>
            <a:ext cx="4750308" cy="2705100"/>
            <a:chOff x="396240" y="1286255"/>
            <a:chExt cx="4750308" cy="2705100"/>
          </a:xfrm>
        </p:grpSpPr>
        <p:pic>
          <p:nvPicPr>
            <p:cNvPr id="283" name="Google Shape;283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6240" y="1286255"/>
              <a:ext cx="4750308" cy="270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0"/>
            <p:cNvSpPr/>
            <p:nvPr/>
          </p:nvSpPr>
          <p:spPr>
            <a:xfrm>
              <a:off x="455676" y="1307591"/>
              <a:ext cx="4631690" cy="2586355"/>
            </a:xfrm>
            <a:custGeom>
              <a:rect b="b" l="l" r="r" t="t"/>
              <a:pathLst>
                <a:path extrusionOk="0" h="2586354" w="4631690">
                  <a:moveTo>
                    <a:pt x="4631436" y="0"/>
                  </a:moveTo>
                  <a:lnTo>
                    <a:pt x="0" y="0"/>
                  </a:lnTo>
                  <a:lnTo>
                    <a:pt x="0" y="2586227"/>
                  </a:lnTo>
                  <a:lnTo>
                    <a:pt x="4631436" y="2586227"/>
                  </a:lnTo>
                  <a:lnTo>
                    <a:pt x="4631436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455676" y="1307591"/>
              <a:ext cx="4631690" cy="2586355"/>
            </a:xfrm>
            <a:custGeom>
              <a:rect b="b" l="l" r="r" t="t"/>
              <a:pathLst>
                <a:path extrusionOk="0" h="2586354" w="4631690">
                  <a:moveTo>
                    <a:pt x="0" y="2586227"/>
                  </a:moveTo>
                  <a:lnTo>
                    <a:pt x="4631436" y="2586227"/>
                  </a:lnTo>
                  <a:lnTo>
                    <a:pt x="4631436" y="0"/>
                  </a:lnTo>
                  <a:lnTo>
                    <a:pt x="0" y="0"/>
                  </a:lnTo>
                  <a:lnTo>
                    <a:pt x="0" y="2586227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6" name="Google Shape;286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1228" y="1495043"/>
              <a:ext cx="4201668" cy="21915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20"/>
          <p:cNvGrpSpPr/>
          <p:nvPr/>
        </p:nvGrpSpPr>
        <p:grpSpPr>
          <a:xfrm>
            <a:off x="6978395" y="1286255"/>
            <a:ext cx="3304032" cy="2968752"/>
            <a:chOff x="6978395" y="1286255"/>
            <a:chExt cx="3304032" cy="2968752"/>
          </a:xfrm>
        </p:grpSpPr>
        <p:pic>
          <p:nvPicPr>
            <p:cNvPr id="288" name="Google Shape;288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78395" y="1286255"/>
              <a:ext cx="3304032" cy="2968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0"/>
            <p:cNvSpPr/>
            <p:nvPr/>
          </p:nvSpPr>
          <p:spPr>
            <a:xfrm>
              <a:off x="7037831" y="1307591"/>
              <a:ext cx="3185160" cy="2849880"/>
            </a:xfrm>
            <a:custGeom>
              <a:rect b="b" l="l" r="r" t="t"/>
              <a:pathLst>
                <a:path extrusionOk="0" h="2849879" w="3185159">
                  <a:moveTo>
                    <a:pt x="3185160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3185160" y="2849879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7037831" y="1307591"/>
              <a:ext cx="3185160" cy="2849880"/>
            </a:xfrm>
            <a:custGeom>
              <a:rect b="b" l="l" r="r" t="t"/>
              <a:pathLst>
                <a:path extrusionOk="0" h="2849879" w="3185159">
                  <a:moveTo>
                    <a:pt x="0" y="2849879"/>
                  </a:moveTo>
                  <a:lnTo>
                    <a:pt x="3185160" y="2849879"/>
                  </a:lnTo>
                  <a:lnTo>
                    <a:pt x="3185160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49667" y="1412747"/>
              <a:ext cx="2753868" cy="26563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491744" y="423163"/>
            <a:ext cx="39731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EXPLORATORY DATA ANALYSIS</a:t>
            </a:r>
            <a:endParaRPr sz="2800"/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8" name="Google Shape;298;p21"/>
          <p:cNvGrpSpPr/>
          <p:nvPr/>
        </p:nvGrpSpPr>
        <p:grpSpPr>
          <a:xfrm>
            <a:off x="333756" y="4490465"/>
            <a:ext cx="6321552" cy="1700022"/>
            <a:chOff x="333756" y="4490465"/>
            <a:chExt cx="6321552" cy="1700022"/>
          </a:xfrm>
        </p:grpSpPr>
        <p:sp>
          <p:nvSpPr>
            <p:cNvPr id="299" name="Google Shape;299;p21"/>
            <p:cNvSpPr/>
            <p:nvPr/>
          </p:nvSpPr>
          <p:spPr>
            <a:xfrm>
              <a:off x="3495294" y="4490465"/>
              <a:ext cx="0" cy="277495"/>
            </a:xfrm>
            <a:custGeom>
              <a:rect b="b" l="l" r="r" t="t"/>
              <a:pathLst>
                <a:path extrusionOk="0" h="277495" w="120000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0" name="Google Shape;30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756" y="4745735"/>
              <a:ext cx="6321552" cy="1444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1480" y="4911851"/>
              <a:ext cx="5239512" cy="1158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1"/>
            <p:cNvSpPr/>
            <p:nvPr/>
          </p:nvSpPr>
          <p:spPr>
            <a:xfrm>
              <a:off x="393192" y="4767071"/>
              <a:ext cx="6202680" cy="1325880"/>
            </a:xfrm>
            <a:custGeom>
              <a:rect b="b" l="l" r="r" t="t"/>
              <a:pathLst>
                <a:path extrusionOk="0" h="1325879" w="6202680">
                  <a:moveTo>
                    <a:pt x="5981700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79"/>
                  </a:lnTo>
                  <a:lnTo>
                    <a:pt x="0" y="1104899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79"/>
                  </a:lnTo>
                  <a:lnTo>
                    <a:pt x="5981700" y="1325879"/>
                  </a:lnTo>
                  <a:lnTo>
                    <a:pt x="6026236" y="1321390"/>
                  </a:lnTo>
                  <a:lnTo>
                    <a:pt x="6067716" y="1308514"/>
                  </a:lnTo>
                  <a:lnTo>
                    <a:pt x="6105253" y="1288140"/>
                  </a:lnTo>
                  <a:lnTo>
                    <a:pt x="6137957" y="1261157"/>
                  </a:lnTo>
                  <a:lnTo>
                    <a:pt x="6164940" y="1228453"/>
                  </a:lnTo>
                  <a:lnTo>
                    <a:pt x="6185314" y="1190916"/>
                  </a:lnTo>
                  <a:lnTo>
                    <a:pt x="6198190" y="1149436"/>
                  </a:lnTo>
                  <a:lnTo>
                    <a:pt x="6202680" y="1104899"/>
                  </a:lnTo>
                  <a:lnTo>
                    <a:pt x="6202680" y="220979"/>
                  </a:lnTo>
                  <a:lnTo>
                    <a:pt x="6198190" y="176443"/>
                  </a:lnTo>
                  <a:lnTo>
                    <a:pt x="6185314" y="134963"/>
                  </a:lnTo>
                  <a:lnTo>
                    <a:pt x="6164940" y="97426"/>
                  </a:lnTo>
                  <a:lnTo>
                    <a:pt x="6137957" y="64722"/>
                  </a:lnTo>
                  <a:lnTo>
                    <a:pt x="6105253" y="37739"/>
                  </a:lnTo>
                  <a:lnTo>
                    <a:pt x="6067716" y="17365"/>
                  </a:lnTo>
                  <a:lnTo>
                    <a:pt x="6026236" y="4489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93192" y="4767071"/>
              <a:ext cx="6202680" cy="1325880"/>
            </a:xfrm>
            <a:custGeom>
              <a:rect b="b" l="l" r="r" t="t"/>
              <a:pathLst>
                <a:path extrusionOk="0" h="1325879" w="6202680">
                  <a:moveTo>
                    <a:pt x="0" y="220979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981700" y="0"/>
                  </a:lnTo>
                  <a:lnTo>
                    <a:pt x="6026236" y="4489"/>
                  </a:lnTo>
                  <a:lnTo>
                    <a:pt x="6067716" y="17365"/>
                  </a:lnTo>
                  <a:lnTo>
                    <a:pt x="6105253" y="37739"/>
                  </a:lnTo>
                  <a:lnTo>
                    <a:pt x="6137957" y="64722"/>
                  </a:lnTo>
                  <a:lnTo>
                    <a:pt x="6164940" y="97426"/>
                  </a:lnTo>
                  <a:lnTo>
                    <a:pt x="6185314" y="134963"/>
                  </a:lnTo>
                  <a:lnTo>
                    <a:pt x="6198190" y="176443"/>
                  </a:lnTo>
                  <a:lnTo>
                    <a:pt x="6202680" y="220979"/>
                  </a:lnTo>
                  <a:lnTo>
                    <a:pt x="6202680" y="1104899"/>
                  </a:lnTo>
                  <a:lnTo>
                    <a:pt x="6198190" y="1149436"/>
                  </a:lnTo>
                  <a:lnTo>
                    <a:pt x="6185314" y="1190916"/>
                  </a:lnTo>
                  <a:lnTo>
                    <a:pt x="6164940" y="1228453"/>
                  </a:lnTo>
                  <a:lnTo>
                    <a:pt x="6137957" y="1261157"/>
                  </a:lnTo>
                  <a:lnTo>
                    <a:pt x="6105253" y="1288140"/>
                  </a:lnTo>
                  <a:lnTo>
                    <a:pt x="6067716" y="1308514"/>
                  </a:lnTo>
                  <a:lnTo>
                    <a:pt x="6026236" y="1321390"/>
                  </a:lnTo>
                  <a:lnTo>
                    <a:pt x="5981700" y="1325879"/>
                  </a:lnTo>
                  <a:lnTo>
                    <a:pt x="220979" y="1325879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899"/>
                  </a:lnTo>
                  <a:lnTo>
                    <a:pt x="0" y="22097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21"/>
          <p:cNvSpPr txBox="1"/>
          <p:nvPr/>
        </p:nvSpPr>
        <p:spPr>
          <a:xfrm>
            <a:off x="537463" y="4956429"/>
            <a:ext cx="44513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Looking at above plot, no particular inference can be made for Specialization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537463" y="5322189"/>
            <a:ext cx="498094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Looking at above plot, we can say that working professionals have high conversion rate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37463" y="5687974"/>
            <a:ext cx="3688079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Number of Unemployed leads are more than any other category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307" name="Google Shape;307;p21"/>
          <p:cNvGrpSpPr/>
          <p:nvPr/>
        </p:nvGrpSpPr>
        <p:grpSpPr>
          <a:xfrm>
            <a:off x="333756" y="1214627"/>
            <a:ext cx="6321552" cy="3372612"/>
            <a:chOff x="333756" y="1214627"/>
            <a:chExt cx="6321552" cy="3372612"/>
          </a:xfrm>
        </p:grpSpPr>
        <p:pic>
          <p:nvPicPr>
            <p:cNvPr id="308" name="Google Shape;30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3756" y="1214627"/>
              <a:ext cx="6321552" cy="3372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1"/>
            <p:cNvSpPr/>
            <p:nvPr/>
          </p:nvSpPr>
          <p:spPr>
            <a:xfrm>
              <a:off x="393192" y="1235963"/>
              <a:ext cx="6202680" cy="3253740"/>
            </a:xfrm>
            <a:custGeom>
              <a:rect b="b" l="l" r="r" t="t"/>
              <a:pathLst>
                <a:path extrusionOk="0" h="3253740" w="6202680">
                  <a:moveTo>
                    <a:pt x="6202680" y="0"/>
                  </a:moveTo>
                  <a:lnTo>
                    <a:pt x="0" y="0"/>
                  </a:lnTo>
                  <a:lnTo>
                    <a:pt x="0" y="3253739"/>
                  </a:lnTo>
                  <a:lnTo>
                    <a:pt x="6202680" y="3253739"/>
                  </a:lnTo>
                  <a:lnTo>
                    <a:pt x="620268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93192" y="1235963"/>
              <a:ext cx="6202680" cy="3253740"/>
            </a:xfrm>
            <a:custGeom>
              <a:rect b="b" l="l" r="r" t="t"/>
              <a:pathLst>
                <a:path extrusionOk="0" h="3253740" w="6202680">
                  <a:moveTo>
                    <a:pt x="0" y="3253739"/>
                  </a:moveTo>
                  <a:lnTo>
                    <a:pt x="6202680" y="3253739"/>
                  </a:lnTo>
                  <a:lnTo>
                    <a:pt x="6202680" y="0"/>
                  </a:lnTo>
                  <a:lnTo>
                    <a:pt x="0" y="0"/>
                  </a:lnTo>
                  <a:lnTo>
                    <a:pt x="0" y="325373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1" name="Google Shape;31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600" y="1354835"/>
              <a:ext cx="5824728" cy="29839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1"/>
          <p:cNvGrpSpPr/>
          <p:nvPr/>
        </p:nvGrpSpPr>
        <p:grpSpPr>
          <a:xfrm>
            <a:off x="6728459" y="4292345"/>
            <a:ext cx="5358384" cy="1898142"/>
            <a:chOff x="6728459" y="4292345"/>
            <a:chExt cx="5358384" cy="1898142"/>
          </a:xfrm>
        </p:grpSpPr>
        <p:sp>
          <p:nvSpPr>
            <p:cNvPr id="313" name="Google Shape;313;p21"/>
            <p:cNvSpPr/>
            <p:nvPr/>
          </p:nvSpPr>
          <p:spPr>
            <a:xfrm>
              <a:off x="9408413" y="4292345"/>
              <a:ext cx="3810" cy="476250"/>
            </a:xfrm>
            <a:custGeom>
              <a:rect b="b" l="l" r="r" t="t"/>
              <a:pathLst>
                <a:path extrusionOk="0" h="476250" w="3809">
                  <a:moveTo>
                    <a:pt x="3428" y="0"/>
                  </a:moveTo>
                  <a:lnTo>
                    <a:pt x="0" y="475995"/>
                  </a:lnTo>
                </a:path>
              </a:pathLst>
            </a:custGeom>
            <a:noFill/>
            <a:ln cap="flat" cmpd="sng" w="25900">
              <a:solidFill>
                <a:srgbClr val="00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4" name="Google Shape;314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28459" y="4745735"/>
              <a:ext cx="5358384" cy="1444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06183" y="5277611"/>
              <a:ext cx="5204460" cy="4267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1"/>
            <p:cNvSpPr/>
            <p:nvPr/>
          </p:nvSpPr>
          <p:spPr>
            <a:xfrm>
              <a:off x="6787895" y="4767071"/>
              <a:ext cx="5240020" cy="1325880"/>
            </a:xfrm>
            <a:custGeom>
              <a:rect b="b" l="l" r="r" t="t"/>
              <a:pathLst>
                <a:path extrusionOk="0" h="1325879" w="5240020">
                  <a:moveTo>
                    <a:pt x="5018532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79"/>
                  </a:lnTo>
                  <a:lnTo>
                    <a:pt x="0" y="1104899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79"/>
                  </a:lnTo>
                  <a:lnTo>
                    <a:pt x="5018532" y="1325879"/>
                  </a:lnTo>
                  <a:lnTo>
                    <a:pt x="5063068" y="1321390"/>
                  </a:lnTo>
                  <a:lnTo>
                    <a:pt x="5104548" y="1308514"/>
                  </a:lnTo>
                  <a:lnTo>
                    <a:pt x="5142085" y="1288140"/>
                  </a:lnTo>
                  <a:lnTo>
                    <a:pt x="5174789" y="1261157"/>
                  </a:lnTo>
                  <a:lnTo>
                    <a:pt x="5201772" y="1228453"/>
                  </a:lnTo>
                  <a:lnTo>
                    <a:pt x="5222146" y="1190916"/>
                  </a:lnTo>
                  <a:lnTo>
                    <a:pt x="5235022" y="1149436"/>
                  </a:lnTo>
                  <a:lnTo>
                    <a:pt x="5239511" y="1104899"/>
                  </a:lnTo>
                  <a:lnTo>
                    <a:pt x="5239511" y="220979"/>
                  </a:lnTo>
                  <a:lnTo>
                    <a:pt x="5235022" y="176443"/>
                  </a:lnTo>
                  <a:lnTo>
                    <a:pt x="5222146" y="134963"/>
                  </a:lnTo>
                  <a:lnTo>
                    <a:pt x="5201772" y="97426"/>
                  </a:lnTo>
                  <a:lnTo>
                    <a:pt x="5174789" y="64722"/>
                  </a:lnTo>
                  <a:lnTo>
                    <a:pt x="5142085" y="37739"/>
                  </a:lnTo>
                  <a:lnTo>
                    <a:pt x="5104548" y="17365"/>
                  </a:lnTo>
                  <a:lnTo>
                    <a:pt x="5063068" y="4489"/>
                  </a:lnTo>
                  <a:lnTo>
                    <a:pt x="501853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787895" y="4767071"/>
              <a:ext cx="5240020" cy="1325880"/>
            </a:xfrm>
            <a:custGeom>
              <a:rect b="b" l="l" r="r" t="t"/>
              <a:pathLst>
                <a:path extrusionOk="0" h="1325879" w="5240020">
                  <a:moveTo>
                    <a:pt x="0" y="220979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018532" y="0"/>
                  </a:lnTo>
                  <a:lnTo>
                    <a:pt x="5063068" y="4489"/>
                  </a:lnTo>
                  <a:lnTo>
                    <a:pt x="5104548" y="17365"/>
                  </a:lnTo>
                  <a:lnTo>
                    <a:pt x="5142085" y="37739"/>
                  </a:lnTo>
                  <a:lnTo>
                    <a:pt x="5174789" y="64722"/>
                  </a:lnTo>
                  <a:lnTo>
                    <a:pt x="5201772" y="97426"/>
                  </a:lnTo>
                  <a:lnTo>
                    <a:pt x="5222146" y="134963"/>
                  </a:lnTo>
                  <a:lnTo>
                    <a:pt x="5235022" y="176443"/>
                  </a:lnTo>
                  <a:lnTo>
                    <a:pt x="5239511" y="220979"/>
                  </a:lnTo>
                  <a:lnTo>
                    <a:pt x="5239511" y="1104899"/>
                  </a:lnTo>
                  <a:lnTo>
                    <a:pt x="5235022" y="1149436"/>
                  </a:lnTo>
                  <a:lnTo>
                    <a:pt x="5222146" y="1190916"/>
                  </a:lnTo>
                  <a:lnTo>
                    <a:pt x="5201772" y="1228453"/>
                  </a:lnTo>
                  <a:lnTo>
                    <a:pt x="5174789" y="1261157"/>
                  </a:lnTo>
                  <a:lnTo>
                    <a:pt x="5142085" y="1288140"/>
                  </a:lnTo>
                  <a:lnTo>
                    <a:pt x="5104548" y="1308514"/>
                  </a:lnTo>
                  <a:lnTo>
                    <a:pt x="5063068" y="1321390"/>
                  </a:lnTo>
                  <a:lnTo>
                    <a:pt x="5018532" y="1325879"/>
                  </a:lnTo>
                  <a:lnTo>
                    <a:pt x="220979" y="1325879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899"/>
                  </a:lnTo>
                  <a:lnTo>
                    <a:pt x="0" y="22097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1"/>
          <p:cNvSpPr txBox="1"/>
          <p:nvPr/>
        </p:nvSpPr>
        <p:spPr>
          <a:xfrm>
            <a:off x="6932168" y="5322189"/>
            <a:ext cx="4946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'Will revert after reading the email' and 'Closed by </a:t>
            </a: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Horizon</a:t>
            </a:r>
            <a:r>
              <a:rPr lang="en-US" sz="1200">
                <a:solidFill>
                  <a:srgbClr val="33333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' has high conversion rate</a:t>
            </a:r>
            <a:endParaRPr sz="12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319" name="Google Shape;319;p21"/>
          <p:cNvGrpSpPr/>
          <p:nvPr/>
        </p:nvGrpSpPr>
        <p:grpSpPr>
          <a:xfrm>
            <a:off x="7758683" y="1420367"/>
            <a:ext cx="3304031" cy="2968751"/>
            <a:chOff x="7758683" y="1420367"/>
            <a:chExt cx="3304031" cy="2968751"/>
          </a:xfrm>
        </p:grpSpPr>
        <p:pic>
          <p:nvPicPr>
            <p:cNvPr id="320" name="Google Shape;320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58683" y="1420367"/>
              <a:ext cx="3304031" cy="2968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1"/>
            <p:cNvSpPr/>
            <p:nvPr/>
          </p:nvSpPr>
          <p:spPr>
            <a:xfrm>
              <a:off x="7818119" y="1441703"/>
              <a:ext cx="3185160" cy="2849880"/>
            </a:xfrm>
            <a:custGeom>
              <a:rect b="b" l="l" r="r" t="t"/>
              <a:pathLst>
                <a:path extrusionOk="0" h="2849879" w="3185159">
                  <a:moveTo>
                    <a:pt x="3185160" y="0"/>
                  </a:moveTo>
                  <a:lnTo>
                    <a:pt x="0" y="0"/>
                  </a:lnTo>
                  <a:lnTo>
                    <a:pt x="0" y="2849880"/>
                  </a:lnTo>
                  <a:lnTo>
                    <a:pt x="3185160" y="2849880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7818119" y="1441703"/>
              <a:ext cx="3185160" cy="2849880"/>
            </a:xfrm>
            <a:custGeom>
              <a:rect b="b" l="l" r="r" t="t"/>
              <a:pathLst>
                <a:path extrusionOk="0" h="2849879" w="3185159">
                  <a:moveTo>
                    <a:pt x="0" y="2849880"/>
                  </a:moveTo>
                  <a:lnTo>
                    <a:pt x="3185160" y="2849880"/>
                  </a:lnTo>
                  <a:lnTo>
                    <a:pt x="3185160" y="0"/>
                  </a:lnTo>
                  <a:lnTo>
                    <a:pt x="0" y="0"/>
                  </a:lnTo>
                  <a:lnTo>
                    <a:pt x="0" y="2849880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3" name="Google Shape;323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31479" y="1546859"/>
              <a:ext cx="2752344" cy="26548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2"/>
          <p:cNvGrpSpPr/>
          <p:nvPr/>
        </p:nvGrpSpPr>
        <p:grpSpPr>
          <a:xfrm>
            <a:off x="7417308" y="1109471"/>
            <a:ext cx="3133344" cy="5632703"/>
            <a:chOff x="7417308" y="1109471"/>
            <a:chExt cx="3133344" cy="5632703"/>
          </a:xfrm>
        </p:grpSpPr>
        <p:pic>
          <p:nvPicPr>
            <p:cNvPr id="329" name="Google Shape;32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84948" y="1552955"/>
              <a:ext cx="2770631" cy="2520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2"/>
            <p:cNvSpPr/>
            <p:nvPr/>
          </p:nvSpPr>
          <p:spPr>
            <a:xfrm>
              <a:off x="7644384" y="1574291"/>
              <a:ext cx="2651760" cy="2402205"/>
            </a:xfrm>
            <a:custGeom>
              <a:rect b="b" l="l" r="r" t="t"/>
              <a:pathLst>
                <a:path extrusionOk="0" h="2402204" w="2651759">
                  <a:moveTo>
                    <a:pt x="2651760" y="0"/>
                  </a:moveTo>
                  <a:lnTo>
                    <a:pt x="0" y="0"/>
                  </a:lnTo>
                  <a:lnTo>
                    <a:pt x="0" y="2401823"/>
                  </a:lnTo>
                  <a:lnTo>
                    <a:pt x="2651760" y="2401823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644384" y="1574291"/>
              <a:ext cx="2651760" cy="2402205"/>
            </a:xfrm>
            <a:custGeom>
              <a:rect b="b" l="l" r="r" t="t"/>
              <a:pathLst>
                <a:path extrusionOk="0" h="2402204" w="2651759">
                  <a:moveTo>
                    <a:pt x="0" y="2401823"/>
                  </a:moveTo>
                  <a:lnTo>
                    <a:pt x="2651760" y="2401823"/>
                  </a:lnTo>
                  <a:lnTo>
                    <a:pt x="2651760" y="0"/>
                  </a:lnTo>
                  <a:lnTo>
                    <a:pt x="0" y="0"/>
                  </a:lnTo>
                  <a:lnTo>
                    <a:pt x="0" y="2401823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2" name="Google Shape;33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39456" y="1679447"/>
              <a:ext cx="2316479" cy="2193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84948" y="1109471"/>
              <a:ext cx="2770631" cy="481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423148" y="1136903"/>
              <a:ext cx="1092707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2"/>
            <p:cNvSpPr/>
            <p:nvPr/>
          </p:nvSpPr>
          <p:spPr>
            <a:xfrm>
              <a:off x="7644384" y="1130807"/>
              <a:ext cx="2651760" cy="363220"/>
            </a:xfrm>
            <a:custGeom>
              <a:rect b="b" l="l" r="r" t="t"/>
              <a:pathLst>
                <a:path extrusionOk="0" h="363219" w="2651759">
                  <a:moveTo>
                    <a:pt x="2591308" y="0"/>
                  </a:moveTo>
                  <a:lnTo>
                    <a:pt x="60451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59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1" y="362712"/>
                  </a:lnTo>
                  <a:lnTo>
                    <a:pt x="2591308" y="362712"/>
                  </a:lnTo>
                  <a:lnTo>
                    <a:pt x="2614844" y="357963"/>
                  </a:lnTo>
                  <a:lnTo>
                    <a:pt x="2634059" y="345011"/>
                  </a:lnTo>
                  <a:lnTo>
                    <a:pt x="2647011" y="325796"/>
                  </a:lnTo>
                  <a:lnTo>
                    <a:pt x="2651760" y="302259"/>
                  </a:lnTo>
                  <a:lnTo>
                    <a:pt x="2651760" y="60451"/>
                  </a:lnTo>
                  <a:lnTo>
                    <a:pt x="2647011" y="36915"/>
                  </a:lnTo>
                  <a:lnTo>
                    <a:pt x="2634059" y="17700"/>
                  </a:lnTo>
                  <a:lnTo>
                    <a:pt x="2614844" y="4748"/>
                  </a:lnTo>
                  <a:lnTo>
                    <a:pt x="259130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644384" y="1130807"/>
              <a:ext cx="2651760" cy="363220"/>
            </a:xfrm>
            <a:custGeom>
              <a:rect b="b" l="l" r="r" t="t"/>
              <a:pathLst>
                <a:path extrusionOk="0" h="363219" w="2651759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1" y="0"/>
                  </a:lnTo>
                  <a:lnTo>
                    <a:pt x="2591308" y="0"/>
                  </a:lnTo>
                  <a:lnTo>
                    <a:pt x="2614844" y="4748"/>
                  </a:lnTo>
                  <a:lnTo>
                    <a:pt x="2634059" y="17700"/>
                  </a:lnTo>
                  <a:lnTo>
                    <a:pt x="2647011" y="36915"/>
                  </a:lnTo>
                  <a:lnTo>
                    <a:pt x="2651760" y="60451"/>
                  </a:lnTo>
                  <a:lnTo>
                    <a:pt x="2651760" y="302259"/>
                  </a:lnTo>
                  <a:lnTo>
                    <a:pt x="2647011" y="325796"/>
                  </a:lnTo>
                  <a:lnTo>
                    <a:pt x="2634059" y="345011"/>
                  </a:lnTo>
                  <a:lnTo>
                    <a:pt x="2614844" y="357963"/>
                  </a:lnTo>
                  <a:lnTo>
                    <a:pt x="2591308" y="362712"/>
                  </a:lnTo>
                  <a:lnTo>
                    <a:pt x="60451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59"/>
                  </a:lnTo>
                  <a:lnTo>
                    <a:pt x="0" y="60451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7" name="Google Shape;337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7308" y="4568950"/>
              <a:ext cx="3133344" cy="2173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2"/>
            <p:cNvSpPr/>
            <p:nvPr/>
          </p:nvSpPr>
          <p:spPr>
            <a:xfrm>
              <a:off x="7476744" y="4590287"/>
              <a:ext cx="3014980" cy="2054860"/>
            </a:xfrm>
            <a:custGeom>
              <a:rect b="b" l="l" r="r" t="t"/>
              <a:pathLst>
                <a:path extrusionOk="0" h="2054859" w="3014979">
                  <a:moveTo>
                    <a:pt x="3014472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3014472" y="2054352"/>
                  </a:lnTo>
                  <a:lnTo>
                    <a:pt x="3014472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476744" y="4590287"/>
              <a:ext cx="3014980" cy="2054860"/>
            </a:xfrm>
            <a:custGeom>
              <a:rect b="b" l="l" r="r" t="t"/>
              <a:pathLst>
                <a:path extrusionOk="0" h="2054859" w="3014979">
                  <a:moveTo>
                    <a:pt x="0" y="2054352"/>
                  </a:moveTo>
                  <a:lnTo>
                    <a:pt x="3014472" y="2054352"/>
                  </a:lnTo>
                  <a:lnTo>
                    <a:pt x="3014472" y="0"/>
                  </a:lnTo>
                  <a:lnTo>
                    <a:pt x="0" y="0"/>
                  </a:lnTo>
                  <a:lnTo>
                    <a:pt x="0" y="2054352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98663" y="4693919"/>
              <a:ext cx="2743200" cy="1859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22"/>
          <p:cNvSpPr txBox="1"/>
          <p:nvPr>
            <p:ph type="title"/>
          </p:nvPr>
        </p:nvSpPr>
        <p:spPr>
          <a:xfrm>
            <a:off x="491744" y="423163"/>
            <a:ext cx="23583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 sz="2800"/>
              <a:t>MODEL BUILDING</a:t>
            </a:r>
            <a:endParaRPr sz="2800"/>
          </a:p>
        </p:txBody>
      </p:sp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3" name="Google Shape;343;p22"/>
          <p:cNvGrpSpPr/>
          <p:nvPr/>
        </p:nvGrpSpPr>
        <p:grpSpPr>
          <a:xfrm>
            <a:off x="649223" y="1187196"/>
            <a:ext cx="5109972" cy="4812792"/>
            <a:chOff x="649223" y="1187196"/>
            <a:chExt cx="5109972" cy="4812792"/>
          </a:xfrm>
        </p:grpSpPr>
        <p:pic>
          <p:nvPicPr>
            <p:cNvPr id="344" name="Google Shape;344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9223" y="1187196"/>
              <a:ext cx="5109972" cy="4812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6299" y="2206752"/>
              <a:ext cx="4680204" cy="282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2"/>
            <p:cNvSpPr/>
            <p:nvPr/>
          </p:nvSpPr>
          <p:spPr>
            <a:xfrm>
              <a:off x="708659" y="1208532"/>
              <a:ext cx="4991100" cy="4693920"/>
            </a:xfrm>
            <a:custGeom>
              <a:rect b="b" l="l" r="r" t="t"/>
              <a:pathLst>
                <a:path extrusionOk="0" h="4693920" w="4991100">
                  <a:moveTo>
                    <a:pt x="4208780" y="0"/>
                  </a:moveTo>
                  <a:lnTo>
                    <a:pt x="782320" y="0"/>
                  </a:lnTo>
                  <a:lnTo>
                    <a:pt x="734664" y="1427"/>
                  </a:lnTo>
                  <a:lnTo>
                    <a:pt x="687763" y="5656"/>
                  </a:lnTo>
                  <a:lnTo>
                    <a:pt x="641699" y="12604"/>
                  </a:lnTo>
                  <a:lnTo>
                    <a:pt x="596554" y="22189"/>
                  </a:lnTo>
                  <a:lnTo>
                    <a:pt x="552409" y="34330"/>
                  </a:lnTo>
                  <a:lnTo>
                    <a:pt x="509347" y="48944"/>
                  </a:lnTo>
                  <a:lnTo>
                    <a:pt x="467448" y="65951"/>
                  </a:lnTo>
                  <a:lnTo>
                    <a:pt x="426796" y="85267"/>
                  </a:lnTo>
                  <a:lnTo>
                    <a:pt x="387472" y="106811"/>
                  </a:lnTo>
                  <a:lnTo>
                    <a:pt x="349557" y="130502"/>
                  </a:lnTo>
                  <a:lnTo>
                    <a:pt x="313134" y="156257"/>
                  </a:lnTo>
                  <a:lnTo>
                    <a:pt x="278285" y="183994"/>
                  </a:lnTo>
                  <a:lnTo>
                    <a:pt x="245090" y="213633"/>
                  </a:lnTo>
                  <a:lnTo>
                    <a:pt x="213633" y="245090"/>
                  </a:lnTo>
                  <a:lnTo>
                    <a:pt x="183994" y="278285"/>
                  </a:lnTo>
                  <a:lnTo>
                    <a:pt x="156257" y="313134"/>
                  </a:lnTo>
                  <a:lnTo>
                    <a:pt x="130502" y="349557"/>
                  </a:lnTo>
                  <a:lnTo>
                    <a:pt x="106811" y="387472"/>
                  </a:lnTo>
                  <a:lnTo>
                    <a:pt x="85267" y="426796"/>
                  </a:lnTo>
                  <a:lnTo>
                    <a:pt x="65951" y="467448"/>
                  </a:lnTo>
                  <a:lnTo>
                    <a:pt x="48944" y="509347"/>
                  </a:lnTo>
                  <a:lnTo>
                    <a:pt x="34330" y="552409"/>
                  </a:lnTo>
                  <a:lnTo>
                    <a:pt x="22189" y="596554"/>
                  </a:lnTo>
                  <a:lnTo>
                    <a:pt x="12604" y="641699"/>
                  </a:lnTo>
                  <a:lnTo>
                    <a:pt x="5656" y="687763"/>
                  </a:lnTo>
                  <a:lnTo>
                    <a:pt x="1427" y="734664"/>
                  </a:lnTo>
                  <a:lnTo>
                    <a:pt x="0" y="782319"/>
                  </a:lnTo>
                  <a:lnTo>
                    <a:pt x="0" y="3911600"/>
                  </a:lnTo>
                  <a:lnTo>
                    <a:pt x="1427" y="3959255"/>
                  </a:lnTo>
                  <a:lnTo>
                    <a:pt x="5656" y="4006156"/>
                  </a:lnTo>
                  <a:lnTo>
                    <a:pt x="12604" y="4052220"/>
                  </a:lnTo>
                  <a:lnTo>
                    <a:pt x="22189" y="4097365"/>
                  </a:lnTo>
                  <a:lnTo>
                    <a:pt x="34330" y="4141510"/>
                  </a:lnTo>
                  <a:lnTo>
                    <a:pt x="48944" y="4184572"/>
                  </a:lnTo>
                  <a:lnTo>
                    <a:pt x="65951" y="4226471"/>
                  </a:lnTo>
                  <a:lnTo>
                    <a:pt x="85267" y="4267123"/>
                  </a:lnTo>
                  <a:lnTo>
                    <a:pt x="106811" y="4306447"/>
                  </a:lnTo>
                  <a:lnTo>
                    <a:pt x="130502" y="4344362"/>
                  </a:lnTo>
                  <a:lnTo>
                    <a:pt x="156257" y="4380785"/>
                  </a:lnTo>
                  <a:lnTo>
                    <a:pt x="183994" y="4415634"/>
                  </a:lnTo>
                  <a:lnTo>
                    <a:pt x="213633" y="4448829"/>
                  </a:lnTo>
                  <a:lnTo>
                    <a:pt x="245090" y="4480286"/>
                  </a:lnTo>
                  <a:lnTo>
                    <a:pt x="278285" y="4509925"/>
                  </a:lnTo>
                  <a:lnTo>
                    <a:pt x="313134" y="4537662"/>
                  </a:lnTo>
                  <a:lnTo>
                    <a:pt x="349557" y="4563417"/>
                  </a:lnTo>
                  <a:lnTo>
                    <a:pt x="387472" y="4587108"/>
                  </a:lnTo>
                  <a:lnTo>
                    <a:pt x="426796" y="4608652"/>
                  </a:lnTo>
                  <a:lnTo>
                    <a:pt x="467448" y="4627968"/>
                  </a:lnTo>
                  <a:lnTo>
                    <a:pt x="509347" y="4644975"/>
                  </a:lnTo>
                  <a:lnTo>
                    <a:pt x="552409" y="4659589"/>
                  </a:lnTo>
                  <a:lnTo>
                    <a:pt x="596554" y="4671730"/>
                  </a:lnTo>
                  <a:lnTo>
                    <a:pt x="641699" y="4681315"/>
                  </a:lnTo>
                  <a:lnTo>
                    <a:pt x="687763" y="4688263"/>
                  </a:lnTo>
                  <a:lnTo>
                    <a:pt x="734664" y="4692492"/>
                  </a:lnTo>
                  <a:lnTo>
                    <a:pt x="782320" y="4693920"/>
                  </a:lnTo>
                  <a:lnTo>
                    <a:pt x="4208780" y="4693920"/>
                  </a:lnTo>
                  <a:lnTo>
                    <a:pt x="4256435" y="4692492"/>
                  </a:lnTo>
                  <a:lnTo>
                    <a:pt x="4303336" y="4688263"/>
                  </a:lnTo>
                  <a:lnTo>
                    <a:pt x="4349400" y="4681315"/>
                  </a:lnTo>
                  <a:lnTo>
                    <a:pt x="4394545" y="4671730"/>
                  </a:lnTo>
                  <a:lnTo>
                    <a:pt x="4438690" y="4659589"/>
                  </a:lnTo>
                  <a:lnTo>
                    <a:pt x="4481752" y="4644975"/>
                  </a:lnTo>
                  <a:lnTo>
                    <a:pt x="4523651" y="4627968"/>
                  </a:lnTo>
                  <a:lnTo>
                    <a:pt x="4564303" y="4608652"/>
                  </a:lnTo>
                  <a:lnTo>
                    <a:pt x="4603627" y="4587108"/>
                  </a:lnTo>
                  <a:lnTo>
                    <a:pt x="4641542" y="4563417"/>
                  </a:lnTo>
                  <a:lnTo>
                    <a:pt x="4677965" y="4537662"/>
                  </a:lnTo>
                  <a:lnTo>
                    <a:pt x="4712814" y="4509925"/>
                  </a:lnTo>
                  <a:lnTo>
                    <a:pt x="4746009" y="4480286"/>
                  </a:lnTo>
                  <a:lnTo>
                    <a:pt x="4777466" y="4448829"/>
                  </a:lnTo>
                  <a:lnTo>
                    <a:pt x="4807105" y="4415634"/>
                  </a:lnTo>
                  <a:lnTo>
                    <a:pt x="4834842" y="4380785"/>
                  </a:lnTo>
                  <a:lnTo>
                    <a:pt x="4860597" y="4344362"/>
                  </a:lnTo>
                  <a:lnTo>
                    <a:pt x="4884288" y="4306447"/>
                  </a:lnTo>
                  <a:lnTo>
                    <a:pt x="4905832" y="4267123"/>
                  </a:lnTo>
                  <a:lnTo>
                    <a:pt x="4925148" y="4226471"/>
                  </a:lnTo>
                  <a:lnTo>
                    <a:pt x="4942155" y="4184572"/>
                  </a:lnTo>
                  <a:lnTo>
                    <a:pt x="4956769" y="4141510"/>
                  </a:lnTo>
                  <a:lnTo>
                    <a:pt x="4968910" y="4097365"/>
                  </a:lnTo>
                  <a:lnTo>
                    <a:pt x="4978495" y="4052220"/>
                  </a:lnTo>
                  <a:lnTo>
                    <a:pt x="4985443" y="4006156"/>
                  </a:lnTo>
                  <a:lnTo>
                    <a:pt x="4989672" y="3959255"/>
                  </a:lnTo>
                  <a:lnTo>
                    <a:pt x="4991100" y="3911600"/>
                  </a:lnTo>
                  <a:lnTo>
                    <a:pt x="4991100" y="782319"/>
                  </a:lnTo>
                  <a:lnTo>
                    <a:pt x="4989672" y="734664"/>
                  </a:lnTo>
                  <a:lnTo>
                    <a:pt x="4985443" y="687763"/>
                  </a:lnTo>
                  <a:lnTo>
                    <a:pt x="4978495" y="641699"/>
                  </a:lnTo>
                  <a:lnTo>
                    <a:pt x="4968910" y="596554"/>
                  </a:lnTo>
                  <a:lnTo>
                    <a:pt x="4956769" y="552409"/>
                  </a:lnTo>
                  <a:lnTo>
                    <a:pt x="4942155" y="509347"/>
                  </a:lnTo>
                  <a:lnTo>
                    <a:pt x="4925148" y="467448"/>
                  </a:lnTo>
                  <a:lnTo>
                    <a:pt x="4905832" y="426796"/>
                  </a:lnTo>
                  <a:lnTo>
                    <a:pt x="4884288" y="387472"/>
                  </a:lnTo>
                  <a:lnTo>
                    <a:pt x="4860597" y="349557"/>
                  </a:lnTo>
                  <a:lnTo>
                    <a:pt x="4834842" y="313134"/>
                  </a:lnTo>
                  <a:lnTo>
                    <a:pt x="4807105" y="278285"/>
                  </a:lnTo>
                  <a:lnTo>
                    <a:pt x="4777466" y="245090"/>
                  </a:lnTo>
                  <a:lnTo>
                    <a:pt x="4746009" y="213633"/>
                  </a:lnTo>
                  <a:lnTo>
                    <a:pt x="4712814" y="183994"/>
                  </a:lnTo>
                  <a:lnTo>
                    <a:pt x="4677965" y="156257"/>
                  </a:lnTo>
                  <a:lnTo>
                    <a:pt x="4641542" y="130502"/>
                  </a:lnTo>
                  <a:lnTo>
                    <a:pt x="4603627" y="106811"/>
                  </a:lnTo>
                  <a:lnTo>
                    <a:pt x="4564303" y="85267"/>
                  </a:lnTo>
                  <a:lnTo>
                    <a:pt x="4523651" y="65951"/>
                  </a:lnTo>
                  <a:lnTo>
                    <a:pt x="4481752" y="48944"/>
                  </a:lnTo>
                  <a:lnTo>
                    <a:pt x="4438690" y="34330"/>
                  </a:lnTo>
                  <a:lnTo>
                    <a:pt x="4394545" y="22189"/>
                  </a:lnTo>
                  <a:lnTo>
                    <a:pt x="4349400" y="12604"/>
                  </a:lnTo>
                  <a:lnTo>
                    <a:pt x="4303336" y="5656"/>
                  </a:lnTo>
                  <a:lnTo>
                    <a:pt x="4256435" y="1427"/>
                  </a:lnTo>
                  <a:lnTo>
                    <a:pt x="4208780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708659" y="1208532"/>
              <a:ext cx="4991100" cy="4693920"/>
            </a:xfrm>
            <a:custGeom>
              <a:rect b="b" l="l" r="r" t="t"/>
              <a:pathLst>
                <a:path extrusionOk="0" h="4693920" w="4991100">
                  <a:moveTo>
                    <a:pt x="0" y="782319"/>
                  </a:moveTo>
                  <a:lnTo>
                    <a:pt x="1427" y="734664"/>
                  </a:lnTo>
                  <a:lnTo>
                    <a:pt x="5656" y="687763"/>
                  </a:lnTo>
                  <a:lnTo>
                    <a:pt x="12604" y="641699"/>
                  </a:lnTo>
                  <a:lnTo>
                    <a:pt x="22189" y="596554"/>
                  </a:lnTo>
                  <a:lnTo>
                    <a:pt x="34330" y="552409"/>
                  </a:lnTo>
                  <a:lnTo>
                    <a:pt x="48944" y="509347"/>
                  </a:lnTo>
                  <a:lnTo>
                    <a:pt x="65951" y="467448"/>
                  </a:lnTo>
                  <a:lnTo>
                    <a:pt x="85267" y="426796"/>
                  </a:lnTo>
                  <a:lnTo>
                    <a:pt x="106811" y="387472"/>
                  </a:lnTo>
                  <a:lnTo>
                    <a:pt x="130502" y="349557"/>
                  </a:lnTo>
                  <a:lnTo>
                    <a:pt x="156257" y="313134"/>
                  </a:lnTo>
                  <a:lnTo>
                    <a:pt x="183994" y="278285"/>
                  </a:lnTo>
                  <a:lnTo>
                    <a:pt x="213633" y="245090"/>
                  </a:lnTo>
                  <a:lnTo>
                    <a:pt x="245090" y="213633"/>
                  </a:lnTo>
                  <a:lnTo>
                    <a:pt x="278285" y="183994"/>
                  </a:lnTo>
                  <a:lnTo>
                    <a:pt x="313134" y="156257"/>
                  </a:lnTo>
                  <a:lnTo>
                    <a:pt x="349557" y="130502"/>
                  </a:lnTo>
                  <a:lnTo>
                    <a:pt x="387472" y="106811"/>
                  </a:lnTo>
                  <a:lnTo>
                    <a:pt x="426796" y="85267"/>
                  </a:lnTo>
                  <a:lnTo>
                    <a:pt x="467448" y="65951"/>
                  </a:lnTo>
                  <a:lnTo>
                    <a:pt x="509347" y="48944"/>
                  </a:lnTo>
                  <a:lnTo>
                    <a:pt x="552409" y="34330"/>
                  </a:lnTo>
                  <a:lnTo>
                    <a:pt x="596554" y="22189"/>
                  </a:lnTo>
                  <a:lnTo>
                    <a:pt x="641699" y="12604"/>
                  </a:lnTo>
                  <a:lnTo>
                    <a:pt x="687763" y="5656"/>
                  </a:lnTo>
                  <a:lnTo>
                    <a:pt x="734664" y="1427"/>
                  </a:lnTo>
                  <a:lnTo>
                    <a:pt x="782320" y="0"/>
                  </a:lnTo>
                  <a:lnTo>
                    <a:pt x="4208780" y="0"/>
                  </a:lnTo>
                  <a:lnTo>
                    <a:pt x="4256435" y="1427"/>
                  </a:lnTo>
                  <a:lnTo>
                    <a:pt x="4303336" y="5656"/>
                  </a:lnTo>
                  <a:lnTo>
                    <a:pt x="4349400" y="12604"/>
                  </a:lnTo>
                  <a:lnTo>
                    <a:pt x="4394545" y="22189"/>
                  </a:lnTo>
                  <a:lnTo>
                    <a:pt x="4438690" y="34330"/>
                  </a:lnTo>
                  <a:lnTo>
                    <a:pt x="4481752" y="48944"/>
                  </a:lnTo>
                  <a:lnTo>
                    <a:pt x="4523651" y="65951"/>
                  </a:lnTo>
                  <a:lnTo>
                    <a:pt x="4564303" y="85267"/>
                  </a:lnTo>
                  <a:lnTo>
                    <a:pt x="4603627" y="106811"/>
                  </a:lnTo>
                  <a:lnTo>
                    <a:pt x="4641542" y="130502"/>
                  </a:lnTo>
                  <a:lnTo>
                    <a:pt x="4677965" y="156257"/>
                  </a:lnTo>
                  <a:lnTo>
                    <a:pt x="4712814" y="183994"/>
                  </a:lnTo>
                  <a:lnTo>
                    <a:pt x="4746009" y="213633"/>
                  </a:lnTo>
                  <a:lnTo>
                    <a:pt x="4777466" y="245090"/>
                  </a:lnTo>
                  <a:lnTo>
                    <a:pt x="4807105" y="278285"/>
                  </a:lnTo>
                  <a:lnTo>
                    <a:pt x="4834842" y="313134"/>
                  </a:lnTo>
                  <a:lnTo>
                    <a:pt x="4860597" y="349557"/>
                  </a:lnTo>
                  <a:lnTo>
                    <a:pt x="4884288" y="387472"/>
                  </a:lnTo>
                  <a:lnTo>
                    <a:pt x="4905832" y="426796"/>
                  </a:lnTo>
                  <a:lnTo>
                    <a:pt x="4925148" y="467448"/>
                  </a:lnTo>
                  <a:lnTo>
                    <a:pt x="4942155" y="509347"/>
                  </a:lnTo>
                  <a:lnTo>
                    <a:pt x="4956769" y="552409"/>
                  </a:lnTo>
                  <a:lnTo>
                    <a:pt x="4968910" y="596554"/>
                  </a:lnTo>
                  <a:lnTo>
                    <a:pt x="4978495" y="641699"/>
                  </a:lnTo>
                  <a:lnTo>
                    <a:pt x="4985443" y="687763"/>
                  </a:lnTo>
                  <a:lnTo>
                    <a:pt x="4989672" y="734664"/>
                  </a:lnTo>
                  <a:lnTo>
                    <a:pt x="4991100" y="782319"/>
                  </a:lnTo>
                  <a:lnTo>
                    <a:pt x="4991100" y="3911600"/>
                  </a:lnTo>
                  <a:lnTo>
                    <a:pt x="4989672" y="3959255"/>
                  </a:lnTo>
                  <a:lnTo>
                    <a:pt x="4985443" y="4006156"/>
                  </a:lnTo>
                  <a:lnTo>
                    <a:pt x="4978495" y="4052220"/>
                  </a:lnTo>
                  <a:lnTo>
                    <a:pt x="4968910" y="4097365"/>
                  </a:lnTo>
                  <a:lnTo>
                    <a:pt x="4956769" y="4141510"/>
                  </a:lnTo>
                  <a:lnTo>
                    <a:pt x="4942155" y="4184572"/>
                  </a:lnTo>
                  <a:lnTo>
                    <a:pt x="4925148" y="4226471"/>
                  </a:lnTo>
                  <a:lnTo>
                    <a:pt x="4905832" y="4267123"/>
                  </a:lnTo>
                  <a:lnTo>
                    <a:pt x="4884288" y="4306447"/>
                  </a:lnTo>
                  <a:lnTo>
                    <a:pt x="4860597" y="4344362"/>
                  </a:lnTo>
                  <a:lnTo>
                    <a:pt x="4834842" y="4380785"/>
                  </a:lnTo>
                  <a:lnTo>
                    <a:pt x="4807105" y="4415634"/>
                  </a:lnTo>
                  <a:lnTo>
                    <a:pt x="4777466" y="4448829"/>
                  </a:lnTo>
                  <a:lnTo>
                    <a:pt x="4746009" y="4480286"/>
                  </a:lnTo>
                  <a:lnTo>
                    <a:pt x="4712814" y="4509925"/>
                  </a:lnTo>
                  <a:lnTo>
                    <a:pt x="4677965" y="4537662"/>
                  </a:lnTo>
                  <a:lnTo>
                    <a:pt x="4641542" y="4563417"/>
                  </a:lnTo>
                  <a:lnTo>
                    <a:pt x="4603627" y="4587108"/>
                  </a:lnTo>
                  <a:lnTo>
                    <a:pt x="4564303" y="4608652"/>
                  </a:lnTo>
                  <a:lnTo>
                    <a:pt x="4523651" y="4627968"/>
                  </a:lnTo>
                  <a:lnTo>
                    <a:pt x="4481752" y="4644975"/>
                  </a:lnTo>
                  <a:lnTo>
                    <a:pt x="4438690" y="4659589"/>
                  </a:lnTo>
                  <a:lnTo>
                    <a:pt x="4394545" y="4671730"/>
                  </a:lnTo>
                  <a:lnTo>
                    <a:pt x="4349400" y="4681315"/>
                  </a:lnTo>
                  <a:lnTo>
                    <a:pt x="4303336" y="4688263"/>
                  </a:lnTo>
                  <a:lnTo>
                    <a:pt x="4256435" y="4692492"/>
                  </a:lnTo>
                  <a:lnTo>
                    <a:pt x="4208780" y="4693920"/>
                  </a:lnTo>
                  <a:lnTo>
                    <a:pt x="782320" y="4693920"/>
                  </a:lnTo>
                  <a:lnTo>
                    <a:pt x="734664" y="4692492"/>
                  </a:lnTo>
                  <a:lnTo>
                    <a:pt x="687763" y="4688263"/>
                  </a:lnTo>
                  <a:lnTo>
                    <a:pt x="641699" y="4681315"/>
                  </a:lnTo>
                  <a:lnTo>
                    <a:pt x="596554" y="4671730"/>
                  </a:lnTo>
                  <a:lnTo>
                    <a:pt x="552409" y="4659589"/>
                  </a:lnTo>
                  <a:lnTo>
                    <a:pt x="509347" y="4644975"/>
                  </a:lnTo>
                  <a:lnTo>
                    <a:pt x="467448" y="4627968"/>
                  </a:lnTo>
                  <a:lnTo>
                    <a:pt x="426796" y="4608652"/>
                  </a:lnTo>
                  <a:lnTo>
                    <a:pt x="387472" y="4587108"/>
                  </a:lnTo>
                  <a:lnTo>
                    <a:pt x="349557" y="4563417"/>
                  </a:lnTo>
                  <a:lnTo>
                    <a:pt x="313134" y="4537662"/>
                  </a:lnTo>
                  <a:lnTo>
                    <a:pt x="278285" y="4509925"/>
                  </a:lnTo>
                  <a:lnTo>
                    <a:pt x="245090" y="4480286"/>
                  </a:lnTo>
                  <a:lnTo>
                    <a:pt x="213633" y="4448829"/>
                  </a:lnTo>
                  <a:lnTo>
                    <a:pt x="183994" y="4415634"/>
                  </a:lnTo>
                  <a:lnTo>
                    <a:pt x="156257" y="4380785"/>
                  </a:lnTo>
                  <a:lnTo>
                    <a:pt x="130502" y="4344362"/>
                  </a:lnTo>
                  <a:lnTo>
                    <a:pt x="106811" y="4306447"/>
                  </a:lnTo>
                  <a:lnTo>
                    <a:pt x="85267" y="4267123"/>
                  </a:lnTo>
                  <a:lnTo>
                    <a:pt x="65951" y="4226471"/>
                  </a:lnTo>
                  <a:lnTo>
                    <a:pt x="48944" y="4184572"/>
                  </a:lnTo>
                  <a:lnTo>
                    <a:pt x="34330" y="4141510"/>
                  </a:lnTo>
                  <a:lnTo>
                    <a:pt x="22189" y="4097365"/>
                  </a:lnTo>
                  <a:lnTo>
                    <a:pt x="12604" y="4052220"/>
                  </a:lnTo>
                  <a:lnTo>
                    <a:pt x="5656" y="4006156"/>
                  </a:lnTo>
                  <a:lnTo>
                    <a:pt x="1427" y="3959255"/>
                  </a:lnTo>
                  <a:lnTo>
                    <a:pt x="0" y="3911600"/>
                  </a:lnTo>
                  <a:lnTo>
                    <a:pt x="0" y="782319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2"/>
          <p:cNvSpPr txBox="1"/>
          <p:nvPr/>
        </p:nvSpPr>
        <p:spPr>
          <a:xfrm>
            <a:off x="1016304" y="2257425"/>
            <a:ext cx="43644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SPLITTING THE DATA INTO TEST AND TRAINING SETS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CHOSEN THE TRAIN_TEST SPLIT RATIO AS 70:30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USING RFE TO CHOOSE TOP 15 VARIABLES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BUILD MODEL BY REMOVING THE VARIABLES</a:t>
            </a:r>
            <a:r>
              <a:rPr b="1" lang="en-US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WHOSE p-VALUE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&gt; 0.05 AND VIF &gt; 5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1088375" y="3954500"/>
            <a:ext cx="4050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ON  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1016304" y="4605020"/>
            <a:ext cx="231838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oto Sans Symbols"/>
              <a:buChar char="⮚"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ACCURACY IS 92.0 %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1" name="Google Shape;351;p22"/>
          <p:cNvGrpSpPr/>
          <p:nvPr/>
        </p:nvGrpSpPr>
        <p:grpSpPr>
          <a:xfrm>
            <a:off x="6240779" y="3156204"/>
            <a:ext cx="758951" cy="621792"/>
            <a:chOff x="6240779" y="3156204"/>
            <a:chExt cx="758951" cy="621792"/>
          </a:xfrm>
        </p:grpSpPr>
        <p:pic>
          <p:nvPicPr>
            <p:cNvPr id="352" name="Google Shape;352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40779" y="3156204"/>
              <a:ext cx="758951" cy="621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2"/>
            <p:cNvSpPr/>
            <p:nvPr/>
          </p:nvSpPr>
          <p:spPr>
            <a:xfrm>
              <a:off x="6309359" y="3177540"/>
              <a:ext cx="628015" cy="502920"/>
            </a:xfrm>
            <a:custGeom>
              <a:rect b="b" l="l" r="r" t="t"/>
              <a:pathLst>
                <a:path extrusionOk="0" h="502920" w="628015">
                  <a:moveTo>
                    <a:pt x="376428" y="0"/>
                  </a:moveTo>
                  <a:lnTo>
                    <a:pt x="0" y="0"/>
                  </a:lnTo>
                  <a:lnTo>
                    <a:pt x="251460" y="251460"/>
                  </a:lnTo>
                  <a:lnTo>
                    <a:pt x="0" y="502920"/>
                  </a:lnTo>
                  <a:lnTo>
                    <a:pt x="376428" y="502920"/>
                  </a:lnTo>
                  <a:lnTo>
                    <a:pt x="627888" y="251460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009999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309359" y="3177540"/>
              <a:ext cx="628015" cy="502920"/>
            </a:xfrm>
            <a:custGeom>
              <a:rect b="b" l="l" r="r" t="t"/>
              <a:pathLst>
                <a:path extrusionOk="0" h="502920" w="628015">
                  <a:moveTo>
                    <a:pt x="0" y="0"/>
                  </a:moveTo>
                  <a:lnTo>
                    <a:pt x="376428" y="0"/>
                  </a:lnTo>
                  <a:lnTo>
                    <a:pt x="627888" y="251460"/>
                  </a:lnTo>
                  <a:lnTo>
                    <a:pt x="376428" y="502920"/>
                  </a:lnTo>
                  <a:lnTo>
                    <a:pt x="0" y="502920"/>
                  </a:lnTo>
                  <a:lnTo>
                    <a:pt x="251460" y="25146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175">
              <a:solidFill>
                <a:srgbClr val="0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2"/>
          <p:cNvSpPr txBox="1"/>
          <p:nvPr/>
        </p:nvSpPr>
        <p:spPr>
          <a:xfrm>
            <a:off x="8571738" y="1186941"/>
            <a:ext cx="79692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ROC CURVE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7408164" y="4110228"/>
            <a:ext cx="3142487" cy="502920"/>
            <a:chOff x="7408164" y="4110228"/>
            <a:chExt cx="3142487" cy="502920"/>
          </a:xfrm>
        </p:grpSpPr>
        <p:pic>
          <p:nvPicPr>
            <p:cNvPr id="357" name="Google Shape;357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408164" y="4110228"/>
              <a:ext cx="3142487" cy="472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231124" y="4133088"/>
              <a:ext cx="1498092" cy="4800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2"/>
            <p:cNvSpPr/>
            <p:nvPr/>
          </p:nvSpPr>
          <p:spPr>
            <a:xfrm>
              <a:off x="7467600" y="4131564"/>
              <a:ext cx="3023870" cy="353695"/>
            </a:xfrm>
            <a:custGeom>
              <a:rect b="b" l="l" r="r" t="t"/>
              <a:pathLst>
                <a:path extrusionOk="0" h="353695" w="3023870">
                  <a:moveTo>
                    <a:pt x="2964688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2964688" y="353568"/>
                  </a:lnTo>
                  <a:lnTo>
                    <a:pt x="2987611" y="348932"/>
                  </a:lnTo>
                  <a:lnTo>
                    <a:pt x="3006344" y="336296"/>
                  </a:lnTo>
                  <a:lnTo>
                    <a:pt x="3018980" y="317563"/>
                  </a:lnTo>
                  <a:lnTo>
                    <a:pt x="3023616" y="294640"/>
                  </a:lnTo>
                  <a:lnTo>
                    <a:pt x="3023616" y="58928"/>
                  </a:lnTo>
                  <a:lnTo>
                    <a:pt x="3018980" y="36004"/>
                  </a:lnTo>
                  <a:lnTo>
                    <a:pt x="3006344" y="17272"/>
                  </a:lnTo>
                  <a:lnTo>
                    <a:pt x="2987611" y="4635"/>
                  </a:lnTo>
                  <a:lnTo>
                    <a:pt x="2964688" y="0"/>
                  </a:lnTo>
                  <a:close/>
                </a:path>
              </a:pathLst>
            </a:custGeom>
            <a:solidFill>
              <a:srgbClr val="C9DFE2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467600" y="4131564"/>
              <a:ext cx="3023870" cy="353695"/>
            </a:xfrm>
            <a:custGeom>
              <a:rect b="b" l="l" r="r" t="t"/>
              <a:pathLst>
                <a:path extrusionOk="0" h="353695" w="302387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2964688" y="0"/>
                  </a:lnTo>
                  <a:lnTo>
                    <a:pt x="2987611" y="4635"/>
                  </a:lnTo>
                  <a:lnTo>
                    <a:pt x="3006344" y="17272"/>
                  </a:lnTo>
                  <a:lnTo>
                    <a:pt x="3018980" y="36004"/>
                  </a:lnTo>
                  <a:lnTo>
                    <a:pt x="3023616" y="58928"/>
                  </a:lnTo>
                  <a:lnTo>
                    <a:pt x="3023616" y="294640"/>
                  </a:lnTo>
                  <a:lnTo>
                    <a:pt x="3018980" y="317563"/>
                  </a:lnTo>
                  <a:lnTo>
                    <a:pt x="3006344" y="336296"/>
                  </a:lnTo>
                  <a:lnTo>
                    <a:pt x="2987611" y="348932"/>
                  </a:lnTo>
                  <a:lnTo>
                    <a:pt x="2964688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cap="flat" cmpd="sng" w="1217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2"/>
          <p:cNvSpPr txBox="1"/>
          <p:nvPr/>
        </p:nvSpPr>
        <p:spPr>
          <a:xfrm>
            <a:off x="7482331" y="4183760"/>
            <a:ext cx="299466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9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OPTIMAL CUT-OFF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