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IIT%20Madras%20Mtech\Placement%20Materials\Project%20Materials\My%20Project\Job%20&amp;%20Intern%20Updates%20-%20Applied%20Compan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IIT%20Madras%20Mtech\Placement%20Materials\Project%20Materials\My%20Project\Job%20&amp;%20Intern%20Updates%20-%20Applied%20Compan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IIT%20Madras%20Mtech\Placement%20Materials\Project%20Materials\My%20Project\Job%20&amp;%20Intern%20Updates%20-%20Applied%20Compan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IIT%20Madras%20Mtech\Placement%20Materials\Project%20Materials\My%20Project\Job%20&amp;%20Intern%20Updates%20-%20Applied%20Compan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IIT%20Madras%20Mtech\Placement%20Materials\Project%20Materials\My%20Project\Job%20&amp;%20Intern%20Updates%20-%20Applied%20Compan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IIT%20Madras%20Mtech\Placement%20Materials\Project%20Materials\My%20Project\Job%20&amp;%20Intern%20Updates%20-%20Applied%20Compan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IIT%20Madras%20Mtech\Placement%20Materials\Project%20Materials\My%20Project\Job%20&amp;%20Intern%20Updates%20-%20Applied%20Compani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IIT%20Madras%20Mtech\Placement%20Materials\Project%20Materials\My%20Project\Job%20&amp;%20Intern%20Updates%20-%20Applied%20Compani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IIT%20Madras%20Mtech\Placement%20Materials\Project%20Materials\My%20Project\Job%20&amp;%20Intern%20Updates%20-%20Applied%20Compani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 &amp; Intern Updates - Applied Companies.xlsx]JobRole!PivotTable7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JobRole!$B$3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JobRole!$A$4:$A$9</c:f>
              <c:strCache>
                <c:ptCount val="6"/>
                <c:pt idx="0">
                  <c:v>Artificial Intelligence (AI)</c:v>
                </c:pt>
                <c:pt idx="1">
                  <c:v>Data Analyst</c:v>
                </c:pt>
                <c:pt idx="2">
                  <c:v>Data Engineer</c:v>
                </c:pt>
                <c:pt idx="3">
                  <c:v>Data Science</c:v>
                </c:pt>
                <c:pt idx="4">
                  <c:v>Machine Learning</c:v>
                </c:pt>
                <c:pt idx="5">
                  <c:v>Software Developer</c:v>
                </c:pt>
              </c:strCache>
            </c:strRef>
          </c:cat>
          <c:val>
            <c:numRef>
              <c:f>JobRole!$B$4:$B$9</c:f>
              <c:numCache>
                <c:formatCode>General</c:formatCode>
                <c:ptCount val="6"/>
                <c:pt idx="0">
                  <c:v>3</c:v>
                </c:pt>
                <c:pt idx="1">
                  <c:v>172</c:v>
                </c:pt>
                <c:pt idx="2">
                  <c:v>5</c:v>
                </c:pt>
                <c:pt idx="3">
                  <c:v>16</c:v>
                </c:pt>
                <c:pt idx="4">
                  <c:v>2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4-40FA-A08E-C73BC11F3A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54804863"/>
        <c:axId val="2054801023"/>
      </c:barChart>
      <c:catAx>
        <c:axId val="20548048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801023"/>
        <c:crosses val="autoZero"/>
        <c:auto val="1"/>
        <c:lblAlgn val="ctr"/>
        <c:lblOffset val="100"/>
        <c:noMultiLvlLbl val="0"/>
      </c:catAx>
      <c:valAx>
        <c:axId val="205480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804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 &amp; Intern Updates - Applied Companies.xlsx]RoleType!PivotTable26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RoleType!$B$3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RoleType!$A$4:$A$6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Internship</c:v>
                </c:pt>
              </c:strCache>
            </c:strRef>
          </c:cat>
          <c:val>
            <c:numRef>
              <c:f>RoleType!$B$4:$B$6</c:f>
              <c:numCache>
                <c:formatCode>General</c:formatCode>
                <c:ptCount val="3"/>
                <c:pt idx="0">
                  <c:v>11</c:v>
                </c:pt>
                <c:pt idx="1">
                  <c:v>155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C-4290-8AE2-2413C89851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17832687"/>
        <c:axId val="2017823087"/>
      </c:barChart>
      <c:catAx>
        <c:axId val="20178326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823087"/>
        <c:crosses val="autoZero"/>
        <c:auto val="1"/>
        <c:lblAlgn val="ctr"/>
        <c:lblOffset val="100"/>
        <c:noMultiLvlLbl val="0"/>
      </c:catAx>
      <c:valAx>
        <c:axId val="20178230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83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 &amp; Intern Updates - Applied Companies.xlsx]AppliedThrough!PivotTable29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24429862847314"/>
          <c:y val="9.5845813671520189E-2"/>
          <c:w val="0.72699304630595485"/>
          <c:h val="0.80297510201612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AppliedThrough!$B$3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AppliedThrough!$A$4:$A$10</c:f>
              <c:strCache>
                <c:ptCount val="7"/>
                <c:pt idx="0">
                  <c:v>Apna.com</c:v>
                </c:pt>
                <c:pt idx="1">
                  <c:v>hirist.tech</c:v>
                </c:pt>
                <c:pt idx="2">
                  <c:v>Indeed</c:v>
                </c:pt>
                <c:pt idx="3">
                  <c:v>Internshala</c:v>
                </c:pt>
                <c:pt idx="4">
                  <c:v>LinkedIn</c:v>
                </c:pt>
                <c:pt idx="5">
                  <c:v>Naukri.Com</c:v>
                </c:pt>
                <c:pt idx="6">
                  <c:v>Official Website</c:v>
                </c:pt>
              </c:strCache>
            </c:strRef>
          </c:cat>
          <c:val>
            <c:numRef>
              <c:f>AppliedThrough!$B$4:$B$10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  <c:pt idx="4">
                  <c:v>118</c:v>
                </c:pt>
                <c:pt idx="5">
                  <c:v>28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F7-49CC-AAB3-533F7F44BD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26216495"/>
        <c:axId val="2026206415"/>
      </c:barChart>
      <c:catAx>
        <c:axId val="20262164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206415"/>
        <c:crosses val="autoZero"/>
        <c:auto val="1"/>
        <c:lblAlgn val="ctr"/>
        <c:lblOffset val="100"/>
        <c:noMultiLvlLbl val="0"/>
      </c:catAx>
      <c:valAx>
        <c:axId val="2026206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21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Bengaluru</c:v>
              </c:pt>
              <c:pt idx="1">
                <c:v>Chennai</c:v>
              </c:pt>
              <c:pt idx="2">
                <c:v>Delhi/NCR</c:v>
              </c:pt>
              <c:pt idx="3">
                <c:v>Gurugram</c:v>
              </c:pt>
              <c:pt idx="4">
                <c:v>Hyderabad</c:v>
              </c:pt>
              <c:pt idx="5">
                <c:v>Kochi</c:v>
              </c:pt>
              <c:pt idx="6">
                <c:v>Mumbai</c:v>
              </c:pt>
              <c:pt idx="7">
                <c:v>Noida</c:v>
              </c:pt>
              <c:pt idx="8">
                <c:v>Pune</c:v>
              </c:pt>
              <c:pt idx="9">
                <c:v>Remote</c:v>
              </c:pt>
            </c:strLit>
          </c:cat>
          <c:val>
            <c:numLit>
              <c:formatCode>General</c:formatCode>
              <c:ptCount val="10"/>
              <c:pt idx="0">
                <c:v>49</c:v>
              </c:pt>
              <c:pt idx="1">
                <c:v>17</c:v>
              </c:pt>
              <c:pt idx="2">
                <c:v>6</c:v>
              </c:pt>
              <c:pt idx="3">
                <c:v>14</c:v>
              </c:pt>
              <c:pt idx="4">
                <c:v>6</c:v>
              </c:pt>
              <c:pt idx="5">
                <c:v>1</c:v>
              </c:pt>
              <c:pt idx="6">
                <c:v>9</c:v>
              </c:pt>
              <c:pt idx="7">
                <c:v>6</c:v>
              </c:pt>
              <c:pt idx="8">
                <c:v>11</c:v>
              </c:pt>
              <c:pt idx="9">
                <c:v>87</c:v>
              </c:pt>
            </c:numLit>
          </c:val>
          <c:extLst>
            <c:ext xmlns:c16="http://schemas.microsoft.com/office/drawing/2014/chart" uri="{C3380CC4-5D6E-409C-BE32-E72D297353CC}">
              <c16:uniqueId val="{00000000-0353-47BB-B0EA-66C38C4019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761681647"/>
        <c:axId val="1761685007"/>
      </c:barChart>
      <c:catAx>
        <c:axId val="17616816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685007"/>
        <c:crosses val="autoZero"/>
        <c:auto val="1"/>
        <c:lblAlgn val="ctr"/>
        <c:lblOffset val="100"/>
        <c:noMultiLvlLbl val="0"/>
      </c:catAx>
      <c:valAx>
        <c:axId val="17616850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681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 &amp; Intern Updates - Applied Companies.xlsx]MonthAppliedOn!PivotTable35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MonthAppliedOn!$B$3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MonthAppliedOn!$A$4:$A$6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MonthAppliedOn!$B$4:$B$6</c:f>
              <c:numCache>
                <c:formatCode>General</c:formatCode>
                <c:ptCount val="3"/>
                <c:pt idx="0">
                  <c:v>43</c:v>
                </c:pt>
                <c:pt idx="1">
                  <c:v>115</c:v>
                </c:pt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4-470E-8357-64DEEFA8EE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698847535"/>
        <c:axId val="1709746703"/>
      </c:barChart>
      <c:catAx>
        <c:axId val="1698847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746703"/>
        <c:crosses val="autoZero"/>
        <c:auto val="1"/>
        <c:lblAlgn val="ctr"/>
        <c:lblOffset val="100"/>
        <c:noMultiLvlLbl val="0"/>
      </c:catAx>
      <c:valAx>
        <c:axId val="170974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84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 &amp; Intern Updates - Applied Companies.xlsx]JobRole-RoleType!PivotTable7</c:name>
    <c:fmtId val="2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'JobRole-RoleType'!$B$3:$B$4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'JobRole-RoleType'!$A$5:$A$10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'JobRole-RoleType'!$B$5:$B$10</c:f>
              <c:numCache>
                <c:formatCode>General</c:formatCode>
                <c:ptCount val="6"/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A-49CF-A4A3-3BDBB8E2ED6C}"/>
            </c:ext>
          </c:extLst>
        </c:ser>
        <c:ser>
          <c:idx val="1"/>
          <c:order val="1"/>
          <c:tx>
            <c:strRef>
              <c:f>'JobRole-RoleType'!$C$3:$C$4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'JobRole-RoleType'!$A$5:$A$10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'JobRole-RoleType'!$C$5:$C$10</c:f>
              <c:numCache>
                <c:formatCode>General</c:formatCode>
                <c:ptCount val="6"/>
                <c:pt idx="2">
                  <c:v>4</c:v>
                </c:pt>
                <c:pt idx="3">
                  <c:v>6</c:v>
                </c:pt>
                <c:pt idx="4">
                  <c:v>11</c:v>
                </c:pt>
                <c:pt idx="5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A-49CF-A4A3-3BDBB8E2ED6C}"/>
            </c:ext>
          </c:extLst>
        </c:ser>
        <c:ser>
          <c:idx val="2"/>
          <c:order val="2"/>
          <c:tx>
            <c:strRef>
              <c:f>'JobRole-RoleType'!$D$3:$D$4</c:f>
              <c:strCache>
                <c:ptCount val="1"/>
                <c:pt idx="0">
                  <c:v>Internship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'JobRole-RoleType'!$A$5:$A$10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'JobRole-RoleType'!$D$5:$D$10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EA-49CF-A4A3-3BDBB8E2ED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54804863"/>
        <c:axId val="2054801023"/>
      </c:barChart>
      <c:catAx>
        <c:axId val="20548048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801023"/>
        <c:crosses val="autoZero"/>
        <c:auto val="1"/>
        <c:lblAlgn val="ctr"/>
        <c:lblOffset val="100"/>
        <c:noMultiLvlLbl val="0"/>
      </c:catAx>
      <c:valAx>
        <c:axId val="205480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80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669407985218753"/>
          <c:y val="0.64785926023414664"/>
          <c:w val="0.18643418410345569"/>
          <c:h val="0.239692751976646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 &amp; Intern Updates - Applied Companies.xlsx]JobRole-AppliedThrough!PivotTable7</c:name>
    <c:fmtId val="2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495071946700943"/>
          <c:y val="9.4300023158869845E-2"/>
          <c:w val="0.70767420820265925"/>
          <c:h val="0.845404894241161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'JobRole-AppliedThrough'!$B$3:$B$4</c:f>
              <c:strCache>
                <c:ptCount val="1"/>
                <c:pt idx="0">
                  <c:v>Apna.com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'JobRole-AppliedThrough'!$A$5:$A$10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'JobRole-AppliedThrough'!$B$5:$B$10</c:f>
              <c:numCache>
                <c:formatCode>General</c:formatCode>
                <c:ptCount val="6"/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E-4B5C-9D27-EB588AB4923B}"/>
            </c:ext>
          </c:extLst>
        </c:ser>
        <c:ser>
          <c:idx val="1"/>
          <c:order val="1"/>
          <c:tx>
            <c:strRef>
              <c:f>'JobRole-AppliedThrough'!$C$3:$C$4</c:f>
              <c:strCache>
                <c:ptCount val="1"/>
                <c:pt idx="0">
                  <c:v>hirist.tech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'JobRole-AppliedThrough'!$A$5:$A$10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'JobRole-AppliedThrough'!$C$5:$C$10</c:f>
              <c:numCache>
                <c:formatCode>General</c:formatCode>
                <c:ptCount val="6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E-4B5C-9D27-EB588AB4923B}"/>
            </c:ext>
          </c:extLst>
        </c:ser>
        <c:ser>
          <c:idx val="2"/>
          <c:order val="2"/>
          <c:tx>
            <c:strRef>
              <c:f>'JobRole-AppliedThrough'!$D$3:$D$4</c:f>
              <c:strCache>
                <c:ptCount val="1"/>
                <c:pt idx="0">
                  <c:v>Indeed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'JobRole-AppliedThrough'!$A$5:$A$10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'JobRole-AppliedThrough'!$D$5:$D$10</c:f>
              <c:numCache>
                <c:formatCode>General</c:formatCode>
                <c:ptCount val="6"/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2E-4B5C-9D27-EB588AB4923B}"/>
            </c:ext>
          </c:extLst>
        </c:ser>
        <c:ser>
          <c:idx val="3"/>
          <c:order val="3"/>
          <c:tx>
            <c:strRef>
              <c:f>'JobRole-AppliedThrough'!$E$3:$E$4</c:f>
              <c:strCache>
                <c:ptCount val="1"/>
                <c:pt idx="0">
                  <c:v>Internshala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'JobRole-AppliedThrough'!$A$5:$A$10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'JobRole-AppliedThrough'!$E$5:$E$10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3">
                  <c:v>1</c:v>
                </c:pt>
                <c:pt idx="4">
                  <c:v>5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2E-4B5C-9D27-EB588AB4923B}"/>
            </c:ext>
          </c:extLst>
        </c:ser>
        <c:ser>
          <c:idx val="4"/>
          <c:order val="4"/>
          <c:tx>
            <c:strRef>
              <c:f>'JobRole-AppliedThrough'!$F$3:$F$4</c:f>
              <c:strCache>
                <c:ptCount val="1"/>
                <c:pt idx="0">
                  <c:v>LinkedIn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'JobRole-AppliedThrough'!$A$5:$A$10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'JobRole-AppliedThrough'!$F$5:$F$10</c:f>
              <c:numCache>
                <c:formatCode>General</c:formatCode>
                <c:ptCount val="6"/>
                <c:pt idx="2">
                  <c:v>4</c:v>
                </c:pt>
                <c:pt idx="3">
                  <c:v>2</c:v>
                </c:pt>
                <c:pt idx="4">
                  <c:v>6</c:v>
                </c:pt>
                <c:pt idx="5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2E-4B5C-9D27-EB588AB4923B}"/>
            </c:ext>
          </c:extLst>
        </c:ser>
        <c:ser>
          <c:idx val="5"/>
          <c:order val="5"/>
          <c:tx>
            <c:strRef>
              <c:f>'JobRole-AppliedThrough'!$G$3:$G$4</c:f>
              <c:strCache>
                <c:ptCount val="1"/>
                <c:pt idx="0">
                  <c:v>Naukri.Com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'JobRole-AppliedThrough'!$A$5:$A$10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'JobRole-AppliedThrough'!$G$5:$G$10</c:f>
              <c:numCache>
                <c:formatCode>General</c:formatCode>
                <c:ptCount val="6"/>
                <c:pt idx="3">
                  <c:v>3</c:v>
                </c:pt>
                <c:pt idx="4">
                  <c:v>5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2E-4B5C-9D27-EB588AB4923B}"/>
            </c:ext>
          </c:extLst>
        </c:ser>
        <c:ser>
          <c:idx val="6"/>
          <c:order val="6"/>
          <c:tx>
            <c:strRef>
              <c:f>'JobRole-AppliedThrough'!$H$3:$H$4</c:f>
              <c:strCache>
                <c:ptCount val="1"/>
                <c:pt idx="0">
                  <c:v>Official Website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'JobRole-AppliedThrough'!$A$5:$A$10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'JobRole-AppliedThrough'!$H$5:$H$10</c:f>
              <c:numCache>
                <c:formatCode>General</c:formatCode>
                <c:ptCount val="6"/>
                <c:pt idx="0">
                  <c:v>1</c:v>
                </c:pt>
                <c:pt idx="2">
                  <c:v>1</c:v>
                </c:pt>
                <c:pt idx="3">
                  <c:v>2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2E-4B5C-9D27-EB588AB492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54804863"/>
        <c:axId val="2054801023"/>
      </c:barChart>
      <c:catAx>
        <c:axId val="20548048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801023"/>
        <c:crosses val="autoZero"/>
        <c:auto val="1"/>
        <c:lblAlgn val="ctr"/>
        <c:lblOffset val="100"/>
        <c:noMultiLvlLbl val="0"/>
      </c:catAx>
      <c:valAx>
        <c:axId val="205480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80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979271166012901"/>
          <c:y val="0.25139580438474601"/>
          <c:w val="0.29802702037397583"/>
          <c:h val="0.426742463717770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 &amp; Intern Updates - Applied Companies.xlsx]JobRole-Location!PivotTable7</c:name>
    <c:fmtId val="2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851698712299941"/>
          <c:y val="3.2806149239094598E-2"/>
          <c:w val="0.75673593053022548"/>
          <c:h val="0.853281836054732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'JobRole-Location'!$B$3:$B$4</c:f>
              <c:strCache>
                <c:ptCount val="1"/>
                <c:pt idx="0">
                  <c:v>Bengaluru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'JobRole-Location'!$B$5:$B$10</c:f>
              <c:numCache>
                <c:formatCode>General</c:formatCode>
                <c:ptCount val="6"/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A-497A-AEE8-514C90DFCFCE}"/>
            </c:ext>
          </c:extLst>
        </c:ser>
        <c:ser>
          <c:idx val="1"/>
          <c:order val="1"/>
          <c:tx>
            <c:strRef>
              <c:f>'JobRole-Location'!$C$3:$C$4</c:f>
              <c:strCache>
                <c:ptCount val="1"/>
                <c:pt idx="0">
                  <c:v>Chennai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'JobRole-Location'!$C$5:$C$10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4">
                  <c:v>1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7A-497A-AEE8-514C90DFCFCE}"/>
            </c:ext>
          </c:extLst>
        </c:ser>
        <c:ser>
          <c:idx val="2"/>
          <c:order val="2"/>
          <c:tx>
            <c:strRef>
              <c:f>'JobRole-Location'!$D$3:$D$4</c:f>
              <c:strCache>
                <c:ptCount val="1"/>
                <c:pt idx="0">
                  <c:v>Delhi/NCR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'JobRole-Location'!$D$5:$D$10</c:f>
              <c:numCache>
                <c:formatCode>General</c:formatCode>
                <c:ptCount val="6"/>
                <c:pt idx="4">
                  <c:v>1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7A-497A-AEE8-514C90DFCFCE}"/>
            </c:ext>
          </c:extLst>
        </c:ser>
        <c:ser>
          <c:idx val="3"/>
          <c:order val="3"/>
          <c:tx>
            <c:strRef>
              <c:f>'JobRole-Location'!$E$3:$E$4</c:f>
              <c:strCache>
                <c:ptCount val="1"/>
                <c:pt idx="0">
                  <c:v>Gurugram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'JobRole-Location'!$E$5:$E$10</c:f>
              <c:numCache>
                <c:formatCode>General</c:formatCode>
                <c:ptCount val="6"/>
                <c:pt idx="4">
                  <c:v>2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7A-497A-AEE8-514C90DFCFCE}"/>
            </c:ext>
          </c:extLst>
        </c:ser>
        <c:ser>
          <c:idx val="4"/>
          <c:order val="4"/>
          <c:tx>
            <c:strRef>
              <c:f>'JobRole-Location'!$F$3:$F$4</c:f>
              <c:strCache>
                <c:ptCount val="1"/>
                <c:pt idx="0">
                  <c:v>Hyderabad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'JobRole-Location'!$F$5:$F$10</c:f>
              <c:numCache>
                <c:formatCode>General</c:formatCode>
                <c:ptCount val="6"/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7A-497A-AEE8-514C90DFCFCE}"/>
            </c:ext>
          </c:extLst>
        </c:ser>
        <c:ser>
          <c:idx val="5"/>
          <c:order val="5"/>
          <c:tx>
            <c:strRef>
              <c:f>'JobRole-Location'!$G$3:$G$4</c:f>
              <c:strCache>
                <c:ptCount val="1"/>
                <c:pt idx="0">
                  <c:v>Kochi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'JobRole-Location'!$G$5:$G$10</c:f>
              <c:numCache>
                <c:formatCode>General</c:formatCode>
                <c:ptCount val="6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7A-497A-AEE8-514C90DFCFCE}"/>
            </c:ext>
          </c:extLst>
        </c:ser>
        <c:ser>
          <c:idx val="6"/>
          <c:order val="6"/>
          <c:tx>
            <c:strRef>
              <c:f>'JobRole-Location'!$H$3:$H$4</c:f>
              <c:strCache>
                <c:ptCount val="1"/>
                <c:pt idx="0">
                  <c:v>Mumbai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'JobRole-Location'!$H$5:$H$10</c:f>
              <c:numCache>
                <c:formatCode>General</c:formatCode>
                <c:ptCount val="6"/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7A-497A-AEE8-514C90DFCFCE}"/>
            </c:ext>
          </c:extLst>
        </c:ser>
        <c:ser>
          <c:idx val="7"/>
          <c:order val="7"/>
          <c:tx>
            <c:strRef>
              <c:f>'JobRole-Location'!$I$3:$I$4</c:f>
              <c:strCache>
                <c:ptCount val="1"/>
                <c:pt idx="0">
                  <c:v>Noida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'JobRole-Location'!$I$5:$I$10</c:f>
              <c:numCache>
                <c:formatCode>General</c:formatCode>
                <c:ptCount val="6"/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7A-497A-AEE8-514C90DFCFCE}"/>
            </c:ext>
          </c:extLst>
        </c:ser>
        <c:ser>
          <c:idx val="8"/>
          <c:order val="8"/>
          <c:tx>
            <c:strRef>
              <c:f>'JobRole-Location'!$J$3:$J$4</c:f>
              <c:strCache>
                <c:ptCount val="1"/>
                <c:pt idx="0">
                  <c:v>Pune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'JobRole-Location'!$J$5:$J$10</c:f>
              <c:numCache>
                <c:formatCode>General</c:formatCode>
                <c:ptCount val="6"/>
                <c:pt idx="2">
                  <c:v>1</c:v>
                </c:pt>
                <c:pt idx="4">
                  <c:v>1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7A-497A-AEE8-514C90DFCFCE}"/>
            </c:ext>
          </c:extLst>
        </c:ser>
        <c:ser>
          <c:idx val="9"/>
          <c:order val="9"/>
          <c:tx>
            <c:strRef>
              <c:f>'JobRole-Location'!$K$3:$K$4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'JobRole-Location'!$A$5:$A$10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'JobRole-Location'!$K$5:$K$10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9</c:v>
                </c:pt>
                <c:pt idx="5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07A-497A-AEE8-514C90DFCF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54804863"/>
        <c:axId val="2054801023"/>
      </c:barChart>
      <c:catAx>
        <c:axId val="20548048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801023"/>
        <c:crosses val="autoZero"/>
        <c:auto val="1"/>
        <c:lblAlgn val="ctr"/>
        <c:lblOffset val="100"/>
        <c:noMultiLvlLbl val="0"/>
      </c:catAx>
      <c:valAx>
        <c:axId val="205480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80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 &amp; Intern Updates - Applied Companies.xlsx]Job_role - MonthAppliedOn !PivotTable35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389199483934388"/>
          <c:y val="3.5619036934672083E-2"/>
          <c:w val="0.70110054147038869"/>
          <c:h val="0.89299194810890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'Job_role - MonthAppliedOn '!$B$3:$B$4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'Job_role - MonthAppliedOn 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'Job_role - MonthAppliedOn '!$B$5:$B$10</c:f>
              <c:numCache>
                <c:formatCode>General</c:formatCode>
                <c:ptCount val="6"/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49-444D-B68D-4FC39E016C58}"/>
            </c:ext>
          </c:extLst>
        </c:ser>
        <c:ser>
          <c:idx val="1"/>
          <c:order val="1"/>
          <c:tx>
            <c:strRef>
              <c:f>'Job_role - MonthAppliedOn '!$C$3:$C$4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'Job_role - MonthAppliedOn 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'Job_role - MonthAppliedOn '!$C$5:$C$10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12</c:v>
                </c:pt>
                <c:pt idx="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49-444D-B68D-4FC39E016C58}"/>
            </c:ext>
          </c:extLst>
        </c:ser>
        <c:ser>
          <c:idx val="2"/>
          <c:order val="2"/>
          <c:tx>
            <c:strRef>
              <c:f>'Job_role - MonthAppliedOn '!$D$3:$D$4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'Job_role - MonthAppliedOn '!$A$5:$A$10</c:f>
              <c:strCache>
                <c:ptCount val="6"/>
                <c:pt idx="0">
                  <c:v>Machine Learning</c:v>
                </c:pt>
                <c:pt idx="1">
                  <c:v>Artificial Intelligence (AI)</c:v>
                </c:pt>
                <c:pt idx="2">
                  <c:v>Data Engineer</c:v>
                </c:pt>
                <c:pt idx="3">
                  <c:v>Software Developer</c:v>
                </c:pt>
                <c:pt idx="4">
                  <c:v>Data Science</c:v>
                </c:pt>
                <c:pt idx="5">
                  <c:v>Data Analyst</c:v>
                </c:pt>
              </c:strCache>
            </c:strRef>
          </c:cat>
          <c:val>
            <c:numRef>
              <c:f>'Job_role - MonthAppliedOn '!$D$5:$D$10</c:f>
              <c:numCache>
                <c:formatCode>General</c:formatCode>
                <c:ptCount val="6"/>
                <c:pt idx="3">
                  <c:v>2</c:v>
                </c:pt>
                <c:pt idx="4">
                  <c:v>1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49-444D-B68D-4FC39E016C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698847535"/>
        <c:axId val="1709746703"/>
      </c:barChart>
      <c:catAx>
        <c:axId val="1698847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746703"/>
        <c:crosses val="autoZero"/>
        <c:auto val="1"/>
        <c:lblAlgn val="ctr"/>
        <c:lblOffset val="100"/>
        <c:noMultiLvlLbl val="0"/>
      </c:catAx>
      <c:valAx>
        <c:axId val="170974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84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48946366037968"/>
          <c:y val="0.66216682049739173"/>
          <c:w val="0.13044405221096259"/>
          <c:h val="0.20671356379045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0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5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8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5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1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1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6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0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3ABC1EA-4F62-47E9-93A6-6B083790F7E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0FBDB11-432C-4DB1-9DE0-8F6DD978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70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eepsdk4/" TargetMode="External"/><Relationship Id="rId2" Type="http://schemas.openxmlformats.org/officeDocument/2006/relationships/hyperlink" Target="mailto:kumar.deependra07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72BA-F295-471B-8061-E69E688A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6551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A Comparative Analysis of Job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A93E1-FB46-4029-C29B-3EDB39142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0697"/>
            <a:ext cx="9144000" cy="165128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Analysed By-</a:t>
            </a:r>
          </a:p>
          <a:p>
            <a:r>
              <a:rPr lang="en-IN" b="1" dirty="0"/>
              <a:t>Deependra Kumar</a:t>
            </a:r>
          </a:p>
          <a:p>
            <a:pPr algn="l"/>
            <a:endParaRPr lang="en-IN" sz="1800" dirty="0"/>
          </a:p>
          <a:p>
            <a:pPr algn="l"/>
            <a:endParaRPr lang="en-IN" sz="1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85F769-76FA-6F1C-37A7-039A85F6EED0}"/>
              </a:ext>
            </a:extLst>
          </p:cNvPr>
          <p:cNvGrpSpPr/>
          <p:nvPr/>
        </p:nvGrpSpPr>
        <p:grpSpPr>
          <a:xfrm>
            <a:off x="1524000" y="6027003"/>
            <a:ext cx="10237693" cy="830997"/>
            <a:chOff x="1192306" y="5369859"/>
            <a:chExt cx="10237693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679E44-1815-B59B-77C3-538ED7410A41}"/>
                </a:ext>
              </a:extLst>
            </p:cNvPr>
            <p:cNvSpPr txBox="1"/>
            <p:nvPr/>
          </p:nvSpPr>
          <p:spPr>
            <a:xfrm>
              <a:off x="1192306" y="5369859"/>
              <a:ext cx="3962400" cy="58477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IN" sz="1600" dirty="0"/>
                <a:t>Email: </a:t>
              </a:r>
              <a:r>
                <a:rPr lang="en-IN" sz="1600" dirty="0">
                  <a:hlinkClick r:id="rId2"/>
                </a:rPr>
                <a:t>kumar.deependra073@gmail.com</a:t>
              </a:r>
              <a:r>
                <a:rPr lang="en-IN" sz="1600" dirty="0"/>
                <a:t>			</a:t>
              </a:r>
              <a:endParaRPr lang="en-IN" sz="1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E9913D-6F9E-135A-2D99-EBA79C720502}"/>
                </a:ext>
              </a:extLst>
            </p:cNvPr>
            <p:cNvSpPr txBox="1"/>
            <p:nvPr/>
          </p:nvSpPr>
          <p:spPr>
            <a:xfrm>
              <a:off x="7270376" y="5369859"/>
              <a:ext cx="4159623" cy="830997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IN" sz="1600" dirty="0"/>
                <a:t>LinkedIn: </a:t>
              </a:r>
            </a:p>
            <a:p>
              <a:r>
                <a:rPr lang="en-IN" sz="1600" dirty="0">
                  <a:hlinkClick r:id="rId3"/>
                </a:rPr>
                <a:t>https://www.linkedin.com/in/deepsdk4/</a:t>
              </a:r>
              <a:endParaRPr lang="en-IN" sz="1600" dirty="0"/>
            </a:p>
            <a:p>
              <a:r>
                <a:rPr lang="en-IN" sz="1600" dirty="0"/>
                <a:t>			</a:t>
              </a:r>
              <a:endParaRPr lang="en-IN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87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9EF-F816-D728-6FC2-EB5CEE31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Job role vs Job type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6A4055-6688-58FE-0EC6-DBC8B38D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8" y="2867025"/>
            <a:ext cx="5564845" cy="37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729121-1883-1D03-0CC9-8CF834F89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04559"/>
              </p:ext>
            </p:extLst>
          </p:nvPr>
        </p:nvGraphicFramePr>
        <p:xfrm>
          <a:off x="8041341" y="3592417"/>
          <a:ext cx="3945591" cy="151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573">
                  <a:extLst>
                    <a:ext uri="{9D8B030D-6E8A-4147-A177-3AD203B41FA5}">
                      <a16:colId xmlns:a16="http://schemas.microsoft.com/office/drawing/2014/main" val="2582406196"/>
                    </a:ext>
                  </a:extLst>
                </a:gridCol>
                <a:gridCol w="925861">
                  <a:extLst>
                    <a:ext uri="{9D8B030D-6E8A-4147-A177-3AD203B41FA5}">
                      <a16:colId xmlns:a16="http://schemas.microsoft.com/office/drawing/2014/main" val="1541883059"/>
                    </a:ext>
                  </a:extLst>
                </a:gridCol>
                <a:gridCol w="669468">
                  <a:extLst>
                    <a:ext uri="{9D8B030D-6E8A-4147-A177-3AD203B41FA5}">
                      <a16:colId xmlns:a16="http://schemas.microsoft.com/office/drawing/2014/main" val="3876476533"/>
                    </a:ext>
                  </a:extLst>
                </a:gridCol>
                <a:gridCol w="740689">
                  <a:extLst>
                    <a:ext uri="{9D8B030D-6E8A-4147-A177-3AD203B41FA5}">
                      <a16:colId xmlns:a16="http://schemas.microsoft.com/office/drawing/2014/main" val="35976818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+mn-lt"/>
                        </a:rPr>
                        <a:t>Job_Role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+mn-lt"/>
                        </a:rPr>
                        <a:t>Contract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+mn-lt"/>
                        </a:rPr>
                        <a:t>Full-Time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+mn-lt"/>
                        </a:rPr>
                        <a:t>Internship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9911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Software Developer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5707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Machine Learning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2700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Data Science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06930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Data Engineer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37538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Data Analyst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134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n-lt"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4309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Artificial Intelligence (AI)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787092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907E533-B0BC-4742-8326-EA0F439F9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278065"/>
              </p:ext>
            </p:extLst>
          </p:nvPr>
        </p:nvGraphicFramePr>
        <p:xfrm>
          <a:off x="5769913" y="2909251"/>
          <a:ext cx="6144002" cy="3700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36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600-4E0C-E9FD-8189-25E7E899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Job role vs Applied through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775709-1901-7534-DA4A-095ADDC4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5" y="2633309"/>
            <a:ext cx="5755739" cy="39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BE07549-9901-4CC4-86BC-DE9DF8392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26009"/>
              </p:ext>
            </p:extLst>
          </p:nvPr>
        </p:nvGraphicFramePr>
        <p:xfrm>
          <a:off x="5660595" y="2551991"/>
          <a:ext cx="6256020" cy="414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876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0FCB154-0BEF-FE89-54AD-935F300B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3" y="2463613"/>
            <a:ext cx="60864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0921E5-B2F2-60E0-DE0F-87B1D4D5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Applied Job role vs Location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6243B10-F449-4A5B-AE25-F4959EAFD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436879"/>
              </p:ext>
            </p:extLst>
          </p:nvPr>
        </p:nvGraphicFramePr>
        <p:xfrm>
          <a:off x="6413968" y="2463613"/>
          <a:ext cx="5639978" cy="4258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253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87A9E7E-257B-5EC9-F95E-754383F7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6" y="2750484"/>
            <a:ext cx="5495707" cy="380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2E2F8F-5409-4299-99B8-72F09F958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830"/>
              </p:ext>
            </p:extLst>
          </p:nvPr>
        </p:nvGraphicFramePr>
        <p:xfrm>
          <a:off x="5801957" y="2631141"/>
          <a:ext cx="6022490" cy="392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EEFB6D7-C049-03EE-93F7-EC35324F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Applied Job role vs Applied 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83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B2F1-024C-7E15-1863-4DC64BF9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chemeClr val="tx1"/>
                </a:solidFill>
                <a:effectLst/>
              </a:rPr>
              <a:t>Important Parameters Analysis: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85D0-1D6D-9925-D876-6639C3E7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2" y="2395613"/>
            <a:ext cx="4837765" cy="4259283"/>
          </a:xfrm>
        </p:spPr>
        <p:txBody>
          <a:bodyPr/>
          <a:lstStyle/>
          <a:p>
            <a:r>
              <a:rPr lang="en-IN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Top 5 applied companies</a:t>
            </a:r>
          </a:p>
          <a:p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Most applied Job Role</a:t>
            </a:r>
          </a:p>
          <a:p>
            <a:pPr marL="0" indent="0">
              <a:buNone/>
            </a:pPr>
            <a:endParaRPr lang="en-IN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Top 3 Job Location</a:t>
            </a:r>
          </a:p>
          <a:p>
            <a:pPr marL="0" indent="0">
              <a:buNone/>
            </a:pPr>
            <a:endParaRPr lang="en-IN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9C148-9D3A-3E16-76B8-C0D2786D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2541852"/>
            <a:ext cx="3459139" cy="1471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12066-D8BB-790C-B38C-81ED2A8A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9" y="4585664"/>
            <a:ext cx="3459139" cy="52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02365C-7630-6C16-040F-1BD21FE2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99" y="5725968"/>
            <a:ext cx="3459139" cy="10227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B8E810-2FE2-BE95-1179-DDF4E0813A39}"/>
              </a:ext>
            </a:extLst>
          </p:cNvPr>
          <p:cNvSpPr txBox="1">
            <a:spLocks/>
          </p:cNvSpPr>
          <p:nvPr/>
        </p:nvSpPr>
        <p:spPr>
          <a:xfrm>
            <a:off x="4987553" y="2395612"/>
            <a:ext cx="4837765" cy="42592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Most Applied Job Type</a:t>
            </a:r>
          </a:p>
          <a:p>
            <a:pPr marL="0" indent="0">
              <a:buFont typeface="Wingdings 2" charset="2"/>
              <a:buNone/>
            </a:pPr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0" indent="0">
              <a:buFont typeface="Wingdings 2" charset="2"/>
              <a:buNone/>
            </a:pPr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Most jobs applied in the month of?</a:t>
            </a:r>
          </a:p>
          <a:p>
            <a:pPr marL="0" indent="0">
              <a:buFont typeface="Wingdings 2" charset="2"/>
              <a:buNone/>
            </a:pPr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Top 3 platform jobs applied through?</a:t>
            </a:r>
          </a:p>
          <a:p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0" indent="0">
              <a:buFont typeface="Wingdings 2" charset="2"/>
              <a:buNone/>
            </a:pPr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0" indent="0">
              <a:buFont typeface="Wingdings 2" charset="2"/>
              <a:buNone/>
            </a:pPr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0" indent="0">
              <a:buFont typeface="Wingdings 2" charset="2"/>
              <a:buNone/>
            </a:pPr>
            <a:endParaRPr lang="en-IN" dirty="0">
              <a:solidFill>
                <a:srgbClr val="D5D5D5"/>
              </a:solidFill>
              <a:latin typeface="Roboto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3236D2-D64D-D61C-923E-E6F898CEF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042" y="2541851"/>
            <a:ext cx="3861874" cy="694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4C7ADF-DB15-8665-F49F-79175B84D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042" y="3773861"/>
            <a:ext cx="3861874" cy="6154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F3CD45-4F7F-6C90-EA7B-4FD44971F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7042" y="5061002"/>
            <a:ext cx="3861874" cy="9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25A4-5E7F-E1AE-0E02-859A7523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60C5-7086-E9E0-30A0-710DD8EC6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0957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0" i="0" dirty="0">
                <a:solidFill>
                  <a:srgbClr val="ECECEC"/>
                </a:solidFill>
                <a:effectLst/>
                <a:latin typeface="Söhne"/>
              </a:rPr>
              <a:t>The project aims to analyze the personal job application data gathered over 3 months, capturing </a:t>
            </a:r>
            <a:r>
              <a:rPr lang="en-US" sz="2600" dirty="0">
                <a:solidFill>
                  <a:srgbClr val="ECECEC"/>
                </a:solidFill>
                <a:latin typeface="Söhne"/>
              </a:rPr>
              <a:t>the important </a:t>
            </a:r>
            <a:r>
              <a:rPr lang="en-US" sz="2600" b="0" i="0" dirty="0">
                <a:solidFill>
                  <a:srgbClr val="ECECEC"/>
                </a:solidFill>
                <a:effectLst/>
                <a:latin typeface="Söhne"/>
              </a:rPr>
              <a:t>parameters including company name, job post, job type, location, required skills, compensation (CTC), Applied Through, Applied date, and additional comments. With a dataset comprising 278 entries, this analysis provides valuable insights into individual job search trends and strategies.</a:t>
            </a:r>
          </a:p>
          <a:p>
            <a:pPr algn="l"/>
            <a:endParaRPr lang="en-US" dirty="0">
              <a:solidFill>
                <a:srgbClr val="ECECEC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1" dirty="0">
                <a:solidFill>
                  <a:srgbClr val="ECECEC"/>
                </a:solidFill>
                <a:effectLst/>
                <a:latin typeface="Söhne"/>
              </a:rPr>
              <a:t>Note: </a:t>
            </a:r>
            <a:r>
              <a:rPr lang="en-US" b="0" i="1" dirty="0">
                <a:solidFill>
                  <a:srgbClr val="ECECEC"/>
                </a:solidFill>
                <a:effectLst/>
                <a:latin typeface="Söhne"/>
              </a:rPr>
              <a:t>This data is exclusively collected from my personal job applications. Any external usage should include a proper citation.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Last Updated: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March 16, 2024</a:t>
            </a:r>
          </a:p>
        </p:txBody>
      </p:sp>
    </p:spTree>
    <p:extLst>
      <p:ext uri="{BB962C8B-B14F-4D97-AF65-F5344CB8AC3E}">
        <p14:creationId xmlns:p14="http://schemas.microsoft.com/office/powerpoint/2010/main" val="82868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FA57-257D-D60C-0469-AC1109D3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516A-CC54-3AE7-5ECD-3E601F39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9901"/>
          </a:xfrm>
        </p:spPr>
        <p:txBody>
          <a:bodyPr>
            <a:normAutofit/>
          </a:bodyPr>
          <a:lstStyle/>
          <a:p>
            <a:r>
              <a:rPr lang="en-US" sz="2000" dirty="0"/>
              <a:t>Data cleaning &amp; Processing</a:t>
            </a:r>
          </a:p>
          <a:p>
            <a:pPr lvl="1"/>
            <a:r>
              <a:rPr lang="en-US" sz="1800" dirty="0"/>
              <a:t>Remove missing values or fill with the most frequent values depending on the situation</a:t>
            </a:r>
          </a:p>
          <a:p>
            <a:pPr lvl="1"/>
            <a:r>
              <a:rPr lang="en-US" sz="1800" dirty="0"/>
              <a:t>Drop the un-important columns</a:t>
            </a:r>
          </a:p>
          <a:p>
            <a:pPr lvl="1"/>
            <a:r>
              <a:rPr lang="en-US" sz="1800" dirty="0"/>
              <a:t>Process the columns parameter and clean &amp; process the variable for ease of implication.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IN" sz="2000" dirty="0">
                <a:solidFill>
                  <a:srgbClr val="ECECEC"/>
                </a:solidFill>
              </a:rPr>
              <a:t>E</a:t>
            </a:r>
            <a:r>
              <a:rPr lang="en-IN" sz="2000" b="0" i="0" dirty="0">
                <a:solidFill>
                  <a:srgbClr val="ECECEC"/>
                </a:solidFill>
                <a:effectLst/>
              </a:rPr>
              <a:t>xploratory data analysis (EDA)</a:t>
            </a:r>
          </a:p>
          <a:p>
            <a:pPr lvl="1"/>
            <a:r>
              <a:rPr lang="en-US" sz="1800" b="0" i="0" dirty="0">
                <a:solidFill>
                  <a:srgbClr val="ECECEC"/>
                </a:solidFill>
                <a:effectLst/>
              </a:rPr>
              <a:t>Perform exploratory data analysis to uncover insights and patterns in the data.</a:t>
            </a:r>
          </a:p>
          <a:p>
            <a:pPr lvl="1"/>
            <a:r>
              <a:rPr lang="en-US" sz="1800" b="0" i="0" dirty="0">
                <a:solidFill>
                  <a:srgbClr val="ECECEC"/>
                </a:solidFill>
                <a:effectLst/>
              </a:rPr>
              <a:t>Visualize key findings using charts and graphs to effectively communicate insights.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82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ADBB-97EB-B1D8-C13E-E721B2D4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38" y="140141"/>
            <a:ext cx="10571998" cy="970450"/>
          </a:xfrm>
        </p:spPr>
        <p:txBody>
          <a:bodyPr/>
          <a:lstStyle/>
          <a:p>
            <a:r>
              <a:rPr lang="en-US" dirty="0"/>
              <a:t>Applied Job Role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9D17C6-AA88-D385-6F6E-8609F435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3" y="2644588"/>
            <a:ext cx="5587004" cy="347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ED1CF4-4848-1574-92C8-3A6FF57B5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410292"/>
              </p:ext>
            </p:extLst>
          </p:nvPr>
        </p:nvGraphicFramePr>
        <p:xfrm>
          <a:off x="5731136" y="2644588"/>
          <a:ext cx="6075381" cy="3541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4AD524-EBBF-C8C4-797A-A1E287B4D511}"/>
              </a:ext>
            </a:extLst>
          </p:cNvPr>
          <p:cNvSpPr txBox="1"/>
          <p:nvPr/>
        </p:nvSpPr>
        <p:spPr>
          <a:xfrm>
            <a:off x="506136" y="1362634"/>
            <a:ext cx="1130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ECECEC"/>
                </a:solidFill>
                <a:effectLst/>
              </a:rPr>
              <a:t>The data was visualized using both Python and Excel, and the results were compared</a:t>
            </a: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IN" sz="20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62C7D8-1822-299F-432E-1FAA73FB1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31961"/>
              </p:ext>
            </p:extLst>
          </p:nvPr>
        </p:nvGraphicFramePr>
        <p:xfrm>
          <a:off x="7987553" y="1944324"/>
          <a:ext cx="4114801" cy="2077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2565">
                  <a:extLst>
                    <a:ext uri="{9D8B030D-6E8A-4147-A177-3AD203B41FA5}">
                      <a16:colId xmlns:a16="http://schemas.microsoft.com/office/drawing/2014/main" val="927093412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3529521350"/>
                    </a:ext>
                  </a:extLst>
                </a:gridCol>
              </a:tblGrid>
              <a:tr h="4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</a:rPr>
                        <a:t>Job_Role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Count of </a:t>
                      </a:r>
                      <a:r>
                        <a:rPr lang="en-IN" sz="1600" b="1" u="none" strike="noStrike" dirty="0" err="1">
                          <a:effectLst/>
                        </a:rPr>
                        <a:t>Job_Role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335746"/>
                  </a:ext>
                </a:extLst>
              </a:tr>
              <a:tr h="4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Artificial Intelligence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885712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Data Analyst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172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64113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Data Engineer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4237296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Data Science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1730752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Machine Learning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0171334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Software Developer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876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77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059-4BC9-DAA4-14BE-F58F8474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Job Type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5608A9-2F34-8C57-0E22-5A87F246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6" y="2509275"/>
            <a:ext cx="5404872" cy="372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31E277-71B4-1DF4-0C1E-25B3EBB0A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82865"/>
              </p:ext>
            </p:extLst>
          </p:nvPr>
        </p:nvGraphicFramePr>
        <p:xfrm>
          <a:off x="5862918" y="2294965"/>
          <a:ext cx="5871882" cy="3836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3CC95C-8415-DAE1-75C8-A7F8CA78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35511"/>
              </p:ext>
            </p:extLst>
          </p:nvPr>
        </p:nvGraphicFramePr>
        <p:xfrm>
          <a:off x="8514229" y="1936584"/>
          <a:ext cx="3451785" cy="1166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577">
                  <a:extLst>
                    <a:ext uri="{9D8B030D-6E8A-4147-A177-3AD203B41FA5}">
                      <a16:colId xmlns:a16="http://schemas.microsoft.com/office/drawing/2014/main" val="850498872"/>
                    </a:ext>
                  </a:extLst>
                </a:gridCol>
                <a:gridCol w="2058208">
                  <a:extLst>
                    <a:ext uri="{9D8B030D-6E8A-4147-A177-3AD203B41FA5}">
                      <a16:colId xmlns:a16="http://schemas.microsoft.com/office/drawing/2014/main" val="2098510940"/>
                    </a:ext>
                  </a:extLst>
                </a:gridCol>
              </a:tblGrid>
              <a:tr h="4116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+mn-lt"/>
                        </a:rPr>
                        <a:t>Role_Type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Count of </a:t>
                      </a:r>
                      <a:r>
                        <a:rPr lang="en-IN" sz="1600" b="1" u="none" strike="noStrike" dirty="0" err="1">
                          <a:effectLst/>
                          <a:latin typeface="+mn-lt"/>
                        </a:rPr>
                        <a:t>Role_Type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377068"/>
                  </a:ext>
                </a:extLst>
              </a:tr>
              <a:tr h="219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Contract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7658853"/>
                  </a:ext>
                </a:extLst>
              </a:tr>
              <a:tr h="219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Full-Time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155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0010711"/>
                  </a:ext>
                </a:extLst>
              </a:tr>
              <a:tr h="219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Internship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40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417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4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1676-EEFD-E7FE-5E85-F05589F7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Through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0171D2-3DD5-BECD-2BE2-4BEEC2A3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9" y="2970046"/>
            <a:ext cx="5541817" cy="361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C01773-6AE6-1674-3EC1-0CCE2787F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541138"/>
              </p:ext>
            </p:extLst>
          </p:nvPr>
        </p:nvGraphicFramePr>
        <p:xfrm>
          <a:off x="5458611" y="2604246"/>
          <a:ext cx="6204472" cy="408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EB5E6F-1D0E-0A43-FAB9-B1713A82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69138"/>
              </p:ext>
            </p:extLst>
          </p:nvPr>
        </p:nvGraphicFramePr>
        <p:xfrm>
          <a:off x="8193741" y="1930736"/>
          <a:ext cx="3772460" cy="2055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155762084"/>
                    </a:ext>
                  </a:extLst>
                </a:gridCol>
                <a:gridCol w="1638860">
                  <a:extLst>
                    <a:ext uri="{9D8B030D-6E8A-4147-A177-3AD203B41FA5}">
                      <a16:colId xmlns:a16="http://schemas.microsoft.com/office/drawing/2014/main" val="4170414211"/>
                    </a:ext>
                  </a:extLst>
                </a:gridCol>
              </a:tblGrid>
              <a:tr h="348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AppliedThrough2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9021538"/>
                  </a:ext>
                </a:extLst>
              </a:tr>
              <a:tr h="228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Apna.com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567807"/>
                  </a:ext>
                </a:extLst>
              </a:tr>
              <a:tr h="228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hirist.tech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7016988"/>
                  </a:ext>
                </a:extLst>
              </a:tr>
              <a:tr h="228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Indeed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5076045"/>
                  </a:ext>
                </a:extLst>
              </a:tr>
              <a:tr h="228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Internshala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9444470"/>
                  </a:ext>
                </a:extLst>
              </a:tr>
              <a:tr h="228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LinkedIn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8866747"/>
                  </a:ext>
                </a:extLst>
              </a:tr>
              <a:tr h="228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Naukri.Com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2526952"/>
                  </a:ext>
                </a:extLst>
              </a:tr>
              <a:tr h="228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Official Website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526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6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BF93-B002-6D86-7771-BEF0E508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Location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7F494B-E99B-CC36-0E5F-D2AC4D2C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3" y="2673235"/>
            <a:ext cx="5355110" cy="361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E6DB00-A693-6057-9E08-112A725B9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552624"/>
              </p:ext>
            </p:extLst>
          </p:nvPr>
        </p:nvGraphicFramePr>
        <p:xfrm>
          <a:off x="5635622" y="2601517"/>
          <a:ext cx="5229602" cy="361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13CEFF-FAEA-C862-28AB-32BBBD10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77463"/>
              </p:ext>
            </p:extLst>
          </p:nvPr>
        </p:nvGraphicFramePr>
        <p:xfrm>
          <a:off x="9042965" y="3112357"/>
          <a:ext cx="2828365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256">
                  <a:extLst>
                    <a:ext uri="{9D8B030D-6E8A-4147-A177-3AD203B41FA5}">
                      <a16:colId xmlns:a16="http://schemas.microsoft.com/office/drawing/2014/main" val="1240752445"/>
                    </a:ext>
                  </a:extLst>
                </a:gridCol>
                <a:gridCol w="1683109">
                  <a:extLst>
                    <a:ext uri="{9D8B030D-6E8A-4147-A177-3AD203B41FA5}">
                      <a16:colId xmlns:a16="http://schemas.microsoft.com/office/drawing/2014/main" val="2860187406"/>
                    </a:ext>
                  </a:extLst>
                </a:gridCol>
              </a:tblGrid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Location2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Count of Location2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9662811"/>
                  </a:ext>
                </a:extLst>
              </a:tr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Bengaluru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906878"/>
                  </a:ext>
                </a:extLst>
              </a:tr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Chennai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337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Delhi/NCR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658234"/>
                  </a:ext>
                </a:extLst>
              </a:tr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Gurugram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2835254"/>
                  </a:ext>
                </a:extLst>
              </a:tr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Hyderabad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1035679"/>
                  </a:ext>
                </a:extLst>
              </a:tr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Kochi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329601"/>
                  </a:ext>
                </a:extLst>
              </a:tr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Mumbai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47348"/>
                  </a:ext>
                </a:extLst>
              </a:tr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Noida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8480923"/>
                  </a:ext>
                </a:extLst>
              </a:tr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Pune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4981871"/>
                  </a:ext>
                </a:extLst>
              </a:tr>
              <a:tr h="196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Remote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524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3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4017-3FD9-3A96-AC4B-D4316A14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wise job applied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4BD99B-BB5F-7271-C503-C0AF36A82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3" y="2835575"/>
            <a:ext cx="5490531" cy="379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CED057-0C7A-9A13-2C77-BC8D43C49A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508833"/>
              </p:ext>
            </p:extLst>
          </p:nvPr>
        </p:nvGraphicFramePr>
        <p:xfrm>
          <a:off x="5704283" y="2835574"/>
          <a:ext cx="5677715" cy="3798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2094FB-CFB5-E322-A1BD-AB210365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38904"/>
              </p:ext>
            </p:extLst>
          </p:nvPr>
        </p:nvGraphicFramePr>
        <p:xfrm>
          <a:off x="7862047" y="2014724"/>
          <a:ext cx="4116201" cy="1220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702">
                  <a:extLst>
                    <a:ext uri="{9D8B030D-6E8A-4147-A177-3AD203B41FA5}">
                      <a16:colId xmlns:a16="http://schemas.microsoft.com/office/drawing/2014/main" val="1232479460"/>
                    </a:ext>
                  </a:extLst>
                </a:gridCol>
                <a:gridCol w="2710499">
                  <a:extLst>
                    <a:ext uri="{9D8B030D-6E8A-4147-A177-3AD203B41FA5}">
                      <a16:colId xmlns:a16="http://schemas.microsoft.com/office/drawing/2014/main" val="400375869"/>
                    </a:ext>
                  </a:extLst>
                </a:gridCol>
              </a:tblGrid>
              <a:tr h="4663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</a:rPr>
                        <a:t>Month_Name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Count of </a:t>
                      </a:r>
                      <a:r>
                        <a:rPr lang="en-IN" sz="1600" b="1" u="none" strike="noStrike" dirty="0" err="1">
                          <a:effectLst/>
                        </a:rPr>
                        <a:t>Month_Name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1141494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January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471883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February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256298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March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089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5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A326-6540-294F-0CC1-01649E60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Bi-variate categorical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C672-1DCA-B492-625C-1BA02CD8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ECECEC"/>
                </a:solidFill>
                <a:effectLst/>
              </a:rPr>
              <a:t>Bivariate categorical analysis involves analyzing the relationship between two categorical variables.</a:t>
            </a:r>
          </a:p>
          <a:p>
            <a:pPr algn="just"/>
            <a:r>
              <a:rPr lang="en-US" sz="2400" b="0" i="0" dirty="0">
                <a:solidFill>
                  <a:srgbClr val="ECECEC"/>
                </a:solidFill>
                <a:effectLst/>
              </a:rPr>
              <a:t>Bivariate analysis allows us to explore how the categories of one variable relate to the categories of another variable.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5001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204</TotalTime>
  <Words>465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Roboto</vt:lpstr>
      <vt:lpstr>Söhne</vt:lpstr>
      <vt:lpstr>Wingdings 2</vt:lpstr>
      <vt:lpstr>Quotable</vt:lpstr>
      <vt:lpstr>A Comparative Analysis of Job Application</vt:lpstr>
      <vt:lpstr>Introduction:</vt:lpstr>
      <vt:lpstr>Steps</vt:lpstr>
      <vt:lpstr>Applied Job Role</vt:lpstr>
      <vt:lpstr>Applied Job Type</vt:lpstr>
      <vt:lpstr>Applied Through</vt:lpstr>
      <vt:lpstr>Applied Location</vt:lpstr>
      <vt:lpstr>Month wise job applied</vt:lpstr>
      <vt:lpstr>Bi-variate categorical analysis</vt:lpstr>
      <vt:lpstr>Applied Job role vs Job type</vt:lpstr>
      <vt:lpstr>Applied Job role vs Applied through</vt:lpstr>
      <vt:lpstr>Applied Job role vs Location</vt:lpstr>
      <vt:lpstr>Applied Job role vs Applied month</vt:lpstr>
      <vt:lpstr>Important Parameters Analysis: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of Job Application</dc:title>
  <dc:creator>Deependra Kumar</dc:creator>
  <cp:lastModifiedBy>Deependra Kumar</cp:lastModifiedBy>
  <cp:revision>12</cp:revision>
  <dcterms:created xsi:type="dcterms:W3CDTF">2024-03-24T15:29:39Z</dcterms:created>
  <dcterms:modified xsi:type="dcterms:W3CDTF">2024-03-27T13:51:11Z</dcterms:modified>
</cp:coreProperties>
</file>