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278" r:id="rId5"/>
    <p:sldId id="279" r:id="rId6"/>
    <p:sldId id="280" r:id="rId7"/>
    <p:sldId id="294" r:id="rId8"/>
    <p:sldId id="295" r:id="rId9"/>
    <p:sldId id="296" r:id="rId10"/>
    <p:sldId id="292"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5" d="100"/>
          <a:sy n="85" d="100"/>
        </p:scale>
        <p:origin x="590"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10/16/2023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Pizza Sales Analysis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dirty="0"/>
              <a:t>Deependra Kumar</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dirty="0"/>
              <a:t>AGENDA</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lstStyle/>
          <a:p>
            <a:pPr marL="342900" indent="-342900">
              <a:buFont typeface="Arial" panose="020B0604020202020204" pitchFamily="34" charset="0"/>
              <a:buChar char="•"/>
            </a:pPr>
            <a:r>
              <a:rPr lang="en-US" dirty="0"/>
              <a:t>Problem Statement​</a:t>
            </a:r>
          </a:p>
          <a:p>
            <a:pPr marL="690372" lvl="1" indent="-342900"/>
            <a:r>
              <a:rPr lang="en-US" dirty="0"/>
              <a:t>KPI’s Requirement</a:t>
            </a:r>
          </a:p>
          <a:p>
            <a:pPr marL="690372" lvl="1" indent="-342900"/>
            <a:r>
              <a:rPr lang="en-US" dirty="0"/>
              <a:t>Chart Requirement</a:t>
            </a:r>
          </a:p>
          <a:p>
            <a:pPr marL="342900" indent="-342900">
              <a:buFont typeface="Arial" panose="020B0604020202020204" pitchFamily="34" charset="0"/>
              <a:buChar char="•"/>
            </a:pPr>
            <a:r>
              <a:rPr lang="en-US" dirty="0"/>
              <a:t>Software Used</a:t>
            </a:r>
          </a:p>
          <a:p>
            <a:pPr marL="342900" indent="-342900">
              <a:buFont typeface="Arial" panose="020B0604020202020204" pitchFamily="34" charset="0"/>
              <a:buChar char="•"/>
            </a:pPr>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7" y="814388"/>
            <a:ext cx="7196697" cy="772365"/>
          </a:xfrm>
        </p:spPr>
        <p:txBody>
          <a:bodyPr anchor="t"/>
          <a:lstStyle/>
          <a:p>
            <a:r>
              <a:rPr lang="en-US" dirty="0"/>
              <a:t>Problem Statement</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57200"/>
            <a:ext cx="3200400" cy="274320"/>
          </a:xfrm>
        </p:spPr>
        <p:txBody>
          <a:bodyPr/>
          <a:lstStyle/>
          <a:p>
            <a:r>
              <a:rPr lang="en-US" dirty="0"/>
              <a:t>Pizza Sales Analysis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3</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810871"/>
            <a:ext cx="7196506" cy="4360115"/>
          </a:xfrm>
        </p:spPr>
        <p:txBody>
          <a:bodyPr>
            <a:normAutofit/>
          </a:bodyPr>
          <a:lstStyle/>
          <a:p>
            <a:pPr algn="just"/>
            <a:r>
              <a:rPr lang="en-US" sz="1800" dirty="0"/>
              <a:t>The objective of this project is to analyze pizza sales data to gain insights into the pizza sales performance. I’m going the create interactive Power BI visualization to explore trends, identify top/worst performing product, understand the customer view, and many more.</a:t>
            </a:r>
          </a:p>
          <a:p>
            <a:pPr algn="just"/>
            <a:endParaRPr lang="en-US" sz="1800" dirty="0"/>
          </a:p>
          <a:p>
            <a:pPr algn="just"/>
            <a:r>
              <a:rPr lang="en-US" sz="1800" dirty="0"/>
              <a:t>Additionally, I will be verifying the results with SQL queries to ensure the data accuracy and consistency. </a:t>
            </a:r>
          </a:p>
          <a:p>
            <a:pPr algn="just"/>
            <a:endParaRPr lang="en-US" sz="1800" dirty="0"/>
          </a:p>
          <a:p>
            <a:pPr algn="just"/>
            <a:r>
              <a:rPr lang="en-US" sz="1800" dirty="0"/>
              <a:t>This problem will work as a reference that will help to make decision, optimize product catalog, marketing strategies, and overall business performance.</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CB8D9-E673-086D-F20C-C9E244649FBC}"/>
              </a:ext>
            </a:extLst>
          </p:cNvPr>
          <p:cNvSpPr>
            <a:spLocks noGrp="1"/>
          </p:cNvSpPr>
          <p:nvPr>
            <p:ph type="title"/>
          </p:nvPr>
        </p:nvSpPr>
        <p:spPr>
          <a:xfrm>
            <a:off x="4224528" y="815009"/>
            <a:ext cx="6766560" cy="843462"/>
          </a:xfrm>
        </p:spPr>
        <p:txBody>
          <a:bodyPr anchor="t"/>
          <a:lstStyle/>
          <a:p>
            <a:pPr algn="ctr"/>
            <a:r>
              <a:rPr lang="en-US" dirty="0"/>
              <a:t>KPI’s Requirement</a:t>
            </a:r>
            <a:br>
              <a:rPr lang="en-US" dirty="0"/>
            </a:br>
            <a:endParaRPr lang="en-IN" dirty="0"/>
          </a:p>
        </p:txBody>
      </p:sp>
      <p:sp>
        <p:nvSpPr>
          <p:cNvPr id="3" name="Footer Placeholder 2">
            <a:extLst>
              <a:ext uri="{FF2B5EF4-FFF2-40B4-BE49-F238E27FC236}">
                <a16:creationId xmlns:a16="http://schemas.microsoft.com/office/drawing/2014/main" id="{5A220C55-82CA-943F-2F24-BC6A589F333B}"/>
              </a:ext>
            </a:extLst>
          </p:cNvPr>
          <p:cNvSpPr>
            <a:spLocks noGrp="1"/>
          </p:cNvSpPr>
          <p:nvPr>
            <p:ph type="ftr" sz="quarter" idx="11"/>
          </p:nvPr>
        </p:nvSpPr>
        <p:spPr/>
        <p:txBody>
          <a:bodyPr/>
          <a:lstStyle/>
          <a:p>
            <a:r>
              <a:rPr lang="en-US" dirty="0"/>
              <a:t>Pizza Sale Analysis</a:t>
            </a:r>
          </a:p>
        </p:txBody>
      </p:sp>
      <p:sp>
        <p:nvSpPr>
          <p:cNvPr id="4" name="Slide Number Placeholder 3">
            <a:extLst>
              <a:ext uri="{FF2B5EF4-FFF2-40B4-BE49-F238E27FC236}">
                <a16:creationId xmlns:a16="http://schemas.microsoft.com/office/drawing/2014/main" id="{976F189A-166A-9708-169A-75D788B9D07F}"/>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5" name="Content Placeholder 4">
            <a:extLst>
              <a:ext uri="{FF2B5EF4-FFF2-40B4-BE49-F238E27FC236}">
                <a16:creationId xmlns:a16="http://schemas.microsoft.com/office/drawing/2014/main" id="{83607954-3BF4-9D07-F006-6A3EB8D6B585}"/>
              </a:ext>
            </a:extLst>
          </p:cNvPr>
          <p:cNvSpPr>
            <a:spLocks noGrp="1"/>
          </p:cNvSpPr>
          <p:nvPr>
            <p:ph idx="1"/>
          </p:nvPr>
        </p:nvSpPr>
        <p:spPr>
          <a:xfrm>
            <a:off x="4224528" y="1756869"/>
            <a:ext cx="6766560" cy="4414117"/>
          </a:xfrm>
        </p:spPr>
        <p:txBody>
          <a:bodyPr>
            <a:normAutofit/>
          </a:bodyPr>
          <a:lstStyle/>
          <a:p>
            <a:pPr algn="just"/>
            <a:r>
              <a:rPr lang="en-US" sz="1800" dirty="0"/>
              <a:t>We need to evaluate the key indicator for pizza sales data to gain visual insight into the business performance. So, the following key indicators, I’m going to calculate are-</a:t>
            </a:r>
          </a:p>
          <a:p>
            <a:pPr marL="342900" indent="-342900" algn="just">
              <a:buFont typeface="+mj-lt"/>
              <a:buAutoNum type="arabicPeriod"/>
            </a:pPr>
            <a:r>
              <a:rPr lang="en-US" sz="1800" b="1" dirty="0"/>
              <a:t>Total Revenue: </a:t>
            </a:r>
            <a:r>
              <a:rPr lang="en-US" sz="1800" dirty="0"/>
              <a:t>The sum of the total price of all pizza orders.</a:t>
            </a:r>
          </a:p>
          <a:p>
            <a:pPr marL="342900" indent="-342900" algn="just">
              <a:buFont typeface="+mj-lt"/>
              <a:buAutoNum type="arabicPeriod"/>
            </a:pPr>
            <a:r>
              <a:rPr lang="en-US" sz="1800" b="1" dirty="0"/>
              <a:t>Number of Pizza sold: </a:t>
            </a:r>
            <a:r>
              <a:rPr lang="en-US" sz="1800" dirty="0"/>
              <a:t>The sum of total quantities of all pizzas sold.</a:t>
            </a:r>
          </a:p>
          <a:p>
            <a:pPr marL="342900" indent="-342900" algn="just">
              <a:buFont typeface="+mj-lt"/>
              <a:buAutoNum type="arabicPeriod"/>
            </a:pPr>
            <a:r>
              <a:rPr lang="en-US" sz="1800" b="1" dirty="0"/>
              <a:t>Total Orders: </a:t>
            </a:r>
            <a:r>
              <a:rPr lang="en-US" sz="1800" dirty="0"/>
              <a:t>Total number of orders placed [Distinct count of </a:t>
            </a:r>
            <a:r>
              <a:rPr lang="en-US" sz="1800" dirty="0" err="1"/>
              <a:t>order_id</a:t>
            </a:r>
            <a:r>
              <a:rPr lang="en-US" sz="1800" dirty="0"/>
              <a:t>].</a:t>
            </a:r>
          </a:p>
          <a:p>
            <a:pPr marL="342900" indent="-342900" algn="just">
              <a:buFont typeface="+mj-lt"/>
              <a:buAutoNum type="arabicPeriod"/>
            </a:pPr>
            <a:r>
              <a:rPr lang="en-US" sz="1800" b="1" dirty="0"/>
              <a:t>Average order value: </a:t>
            </a:r>
            <a:r>
              <a:rPr lang="en-US" sz="1800" dirty="0"/>
              <a:t>The average amount spent by the customer, whose total revenue is divided by the Total Orders calculated.</a:t>
            </a:r>
            <a:endParaRPr lang="en-US" sz="1800" b="1" dirty="0"/>
          </a:p>
          <a:p>
            <a:pPr marL="342900" indent="-342900" algn="just">
              <a:buFont typeface="+mj-lt"/>
              <a:buAutoNum type="arabicPeriod"/>
            </a:pPr>
            <a:r>
              <a:rPr lang="en-US" sz="1800" b="1" dirty="0"/>
              <a:t>Number of Categories:</a:t>
            </a:r>
            <a:r>
              <a:rPr lang="en-US" sz="1800" dirty="0"/>
              <a:t> Count distinct pizza categories.</a:t>
            </a:r>
          </a:p>
          <a:p>
            <a:pPr marL="342900" indent="-342900" algn="just">
              <a:buFont typeface="+mj-lt"/>
              <a:buAutoNum type="arabicPeriod"/>
            </a:pPr>
            <a:r>
              <a:rPr lang="en-US" sz="1800" b="1" dirty="0"/>
              <a:t>Average Pizzas per order: </a:t>
            </a:r>
            <a:r>
              <a:rPr lang="en-US" sz="1800" dirty="0"/>
              <a:t>The average pizza sold per order is calculated by the Total pizza sold divided by the Total order.</a:t>
            </a:r>
            <a:endParaRPr lang="en-IN" sz="1800" b="1" dirty="0"/>
          </a:p>
        </p:txBody>
      </p:sp>
      <p:sp>
        <p:nvSpPr>
          <p:cNvPr id="6" name="Footer Placeholder 2">
            <a:extLst>
              <a:ext uri="{FF2B5EF4-FFF2-40B4-BE49-F238E27FC236}">
                <a16:creationId xmlns:a16="http://schemas.microsoft.com/office/drawing/2014/main" id="{D4B2E2A7-D2CE-827C-794B-FC8FC491DD77}"/>
              </a:ext>
            </a:extLst>
          </p:cNvPr>
          <p:cNvSpPr txBox="1">
            <a:spLocks/>
          </p:cNvSpPr>
          <p:nvPr/>
        </p:nvSpPr>
        <p:spPr>
          <a:xfrm>
            <a:off x="3489422" y="6446520"/>
            <a:ext cx="3200400" cy="274320"/>
          </a:xfrm>
          <a:prstGeom prst="rect">
            <a:avLst/>
          </a:prstGeom>
        </p:spPr>
        <p:txBody>
          <a:bodyPr vert="horz" lIns="0" tIns="45720" rIns="0" bIns="45720" rtlCol="0" anchor="ctr">
            <a:noAutofit/>
          </a:bodyPr>
          <a:lstStyle>
            <a:defPPr>
              <a:defRPr lang="en-US"/>
            </a:defPPr>
            <a:lvl1pPr marL="0" algn="l" defTabSz="457200" rtl="0" eaLnBrk="1" latinLnBrk="0" hangingPunct="1">
              <a:defRPr sz="1200" kern="1200">
                <a:solidFill>
                  <a:schemeClr val="accent6"/>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KPI: Key Performance Index</a:t>
            </a:r>
          </a:p>
        </p:txBody>
      </p:sp>
    </p:spTree>
    <p:extLst>
      <p:ext uri="{BB962C8B-B14F-4D97-AF65-F5344CB8AC3E}">
        <p14:creationId xmlns:p14="http://schemas.microsoft.com/office/powerpoint/2010/main" val="265545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CB8D9-E673-086D-F20C-C9E244649FBC}"/>
              </a:ext>
            </a:extLst>
          </p:cNvPr>
          <p:cNvSpPr>
            <a:spLocks noGrp="1"/>
          </p:cNvSpPr>
          <p:nvPr>
            <p:ph type="title"/>
          </p:nvPr>
        </p:nvSpPr>
        <p:spPr>
          <a:xfrm>
            <a:off x="4224528" y="544099"/>
            <a:ext cx="6766560" cy="843462"/>
          </a:xfrm>
        </p:spPr>
        <p:txBody>
          <a:bodyPr anchor="t"/>
          <a:lstStyle/>
          <a:p>
            <a:pPr algn="ctr"/>
            <a:r>
              <a:rPr lang="en-US" sz="4000" dirty="0"/>
              <a:t>Chart Requirement</a:t>
            </a:r>
            <a:br>
              <a:rPr lang="en-US" dirty="0"/>
            </a:br>
            <a:endParaRPr lang="en-IN" dirty="0"/>
          </a:p>
        </p:txBody>
      </p:sp>
      <p:sp>
        <p:nvSpPr>
          <p:cNvPr id="3" name="Footer Placeholder 2">
            <a:extLst>
              <a:ext uri="{FF2B5EF4-FFF2-40B4-BE49-F238E27FC236}">
                <a16:creationId xmlns:a16="http://schemas.microsoft.com/office/drawing/2014/main" id="{5A220C55-82CA-943F-2F24-BC6A589F333B}"/>
              </a:ext>
            </a:extLst>
          </p:cNvPr>
          <p:cNvSpPr>
            <a:spLocks noGrp="1"/>
          </p:cNvSpPr>
          <p:nvPr>
            <p:ph type="ftr" sz="quarter" idx="11"/>
          </p:nvPr>
        </p:nvSpPr>
        <p:spPr>
          <a:xfrm>
            <a:off x="4224527" y="269779"/>
            <a:ext cx="3200400" cy="274320"/>
          </a:xfrm>
        </p:spPr>
        <p:txBody>
          <a:bodyPr/>
          <a:lstStyle/>
          <a:p>
            <a:r>
              <a:rPr lang="en-US" dirty="0"/>
              <a:t>Pizza Sale Analysis</a:t>
            </a:r>
          </a:p>
        </p:txBody>
      </p:sp>
      <p:sp>
        <p:nvSpPr>
          <p:cNvPr id="4" name="Slide Number Placeholder 3">
            <a:extLst>
              <a:ext uri="{FF2B5EF4-FFF2-40B4-BE49-F238E27FC236}">
                <a16:creationId xmlns:a16="http://schemas.microsoft.com/office/drawing/2014/main" id="{976F189A-166A-9708-169A-75D788B9D07F}"/>
              </a:ext>
            </a:extLst>
          </p:cNvPr>
          <p:cNvSpPr>
            <a:spLocks noGrp="1"/>
          </p:cNvSpPr>
          <p:nvPr>
            <p:ph type="sldNum" sz="quarter" idx="12"/>
          </p:nvPr>
        </p:nvSpPr>
        <p:spPr>
          <a:xfrm>
            <a:off x="10003536" y="267264"/>
            <a:ext cx="987552" cy="244503"/>
          </a:xfrm>
        </p:spPr>
        <p:txBody>
          <a:bodyPr/>
          <a:lstStyle/>
          <a:p>
            <a:fld id="{48F63A3B-78C7-47BE-AE5E-E10140E04643}" type="slidenum">
              <a:rPr lang="en-US" smtClean="0"/>
              <a:pPr/>
              <a:t>5</a:t>
            </a:fld>
            <a:endParaRPr lang="en-US" dirty="0"/>
          </a:p>
        </p:txBody>
      </p:sp>
      <p:sp>
        <p:nvSpPr>
          <p:cNvPr id="5" name="Content Placeholder 4">
            <a:extLst>
              <a:ext uri="{FF2B5EF4-FFF2-40B4-BE49-F238E27FC236}">
                <a16:creationId xmlns:a16="http://schemas.microsoft.com/office/drawing/2014/main" id="{83607954-3BF4-9D07-F006-6A3EB8D6B585}"/>
              </a:ext>
            </a:extLst>
          </p:cNvPr>
          <p:cNvSpPr>
            <a:spLocks noGrp="1"/>
          </p:cNvSpPr>
          <p:nvPr>
            <p:ph idx="1"/>
          </p:nvPr>
        </p:nvSpPr>
        <p:spPr>
          <a:xfrm>
            <a:off x="4224527" y="1387347"/>
            <a:ext cx="7573025" cy="5325249"/>
          </a:xfrm>
        </p:spPr>
        <p:txBody>
          <a:bodyPr>
            <a:normAutofit lnSpcReduction="10000"/>
          </a:bodyPr>
          <a:lstStyle/>
          <a:p>
            <a:pPr algn="just"/>
            <a:r>
              <a:rPr lang="en-US" sz="1800" dirty="0"/>
              <a:t>I would be visualizing various aspects of pizza sales data to gain insight and understand key trends. So, I will be visualizing the following aspects-</a:t>
            </a:r>
          </a:p>
          <a:p>
            <a:pPr marL="342900" indent="-342900" algn="just">
              <a:buFont typeface="Wingdings" panose="05000000000000000000" pitchFamily="2" charset="2"/>
              <a:buChar char="v"/>
            </a:pPr>
            <a:r>
              <a:rPr lang="en-US" sz="1800" b="1" dirty="0"/>
              <a:t>Daily Trend for Total Orders: </a:t>
            </a:r>
            <a:r>
              <a:rPr lang="en-US" sz="1800" dirty="0"/>
              <a:t>Create a bar graph that illustrates the day-to-day trends over a specific time period. </a:t>
            </a:r>
          </a:p>
          <a:p>
            <a:pPr marL="342900" indent="-342900" algn="just">
              <a:buFont typeface="Wingdings" panose="05000000000000000000" pitchFamily="2" charset="2"/>
              <a:buChar char="v"/>
            </a:pPr>
            <a:r>
              <a:rPr lang="en-US" sz="1800" b="1" dirty="0"/>
              <a:t>Monthly Trend for Total Orders: </a:t>
            </a:r>
            <a:r>
              <a:rPr lang="en-US" sz="1800" dirty="0"/>
              <a:t>Create a line chart that illustrates the monthly trend of total orders over a specific time period.</a:t>
            </a:r>
          </a:p>
          <a:p>
            <a:pPr marL="342900" indent="-342900" algn="just">
              <a:buFont typeface="Wingdings" panose="05000000000000000000" pitchFamily="2" charset="2"/>
              <a:buChar char="v"/>
            </a:pPr>
            <a:r>
              <a:rPr lang="en-US" sz="1800" b="1" dirty="0"/>
              <a:t>Percentage of Sales by Pizza Category:  </a:t>
            </a:r>
            <a:r>
              <a:rPr lang="en-US" sz="1800" dirty="0"/>
              <a:t>Create a pie chart that displays the sales of different pizza categories.</a:t>
            </a:r>
          </a:p>
          <a:p>
            <a:pPr marL="342900" indent="-342900" algn="just">
              <a:buFont typeface="Wingdings" panose="05000000000000000000" pitchFamily="2" charset="2"/>
              <a:buChar char="v"/>
            </a:pPr>
            <a:r>
              <a:rPr lang="en-US" sz="1800" b="1" dirty="0"/>
              <a:t>Percentage of Sales by Pizza Size: </a:t>
            </a:r>
            <a:r>
              <a:rPr lang="en-US" sz="1800" dirty="0"/>
              <a:t>Create a pie chart that displays percentage of sale over the pizza sizes.</a:t>
            </a:r>
          </a:p>
          <a:p>
            <a:pPr marL="342900" indent="-342900" algn="just">
              <a:buFont typeface="Wingdings" panose="05000000000000000000" pitchFamily="2" charset="2"/>
              <a:buChar char="v"/>
            </a:pPr>
            <a:r>
              <a:rPr lang="en-US" sz="1800" b="1" dirty="0"/>
              <a:t>Total Pizzas Sold by Pizza Category: </a:t>
            </a:r>
            <a:r>
              <a:rPr lang="en-US" sz="1800" dirty="0"/>
              <a:t>Create a funnel chart that illustrates the total number of pizzas sold for each pizza category</a:t>
            </a:r>
          </a:p>
          <a:p>
            <a:pPr marL="342900" indent="-342900" algn="just">
              <a:buFont typeface="Wingdings" panose="05000000000000000000" pitchFamily="2" charset="2"/>
              <a:buChar char="v"/>
            </a:pPr>
            <a:r>
              <a:rPr lang="en-US" sz="1800" b="1" dirty="0"/>
              <a:t>Top 5 Best Sellers by Revenue, Total Quantity and Total Orders: </a:t>
            </a:r>
            <a:r>
              <a:rPr lang="en-US" sz="1800" dirty="0"/>
              <a:t>Create a </a:t>
            </a:r>
            <a:r>
              <a:rPr lang="en-US" sz="2000" dirty="0"/>
              <a:t>bar chart that emphasizes the top 5 highest-performing pizzas</a:t>
            </a:r>
            <a:r>
              <a:rPr lang="en-US" sz="1800" dirty="0"/>
              <a:t> based on the Revenue, Total Quantity, and Total Orders.</a:t>
            </a:r>
            <a:endParaRPr lang="en-US" sz="1800" b="1" dirty="0"/>
          </a:p>
          <a:p>
            <a:pPr marL="342900" indent="-342900" algn="just">
              <a:buFont typeface="Wingdings" panose="05000000000000000000" pitchFamily="2" charset="2"/>
              <a:buChar char="v"/>
            </a:pPr>
            <a:r>
              <a:rPr lang="en-US" sz="1800" b="1" dirty="0"/>
              <a:t>Bottom 5 Best Sellers by Revenue, Total Quantity and Total Orders: </a:t>
            </a:r>
            <a:r>
              <a:rPr lang="en-US" sz="1800" dirty="0"/>
              <a:t>Create a </a:t>
            </a:r>
            <a:r>
              <a:rPr lang="en-US" sz="2000" dirty="0"/>
              <a:t>bar chart that emphasizes the bottom 5 worst-performing pizzas</a:t>
            </a:r>
            <a:r>
              <a:rPr lang="en-US" sz="1800" dirty="0"/>
              <a:t> based on the Revenue, Total Quantity, and Total Orders.</a:t>
            </a:r>
            <a:endParaRPr lang="en-US" sz="1800" b="1" dirty="0"/>
          </a:p>
          <a:p>
            <a:pPr marL="342900" indent="-342900" algn="just">
              <a:buFont typeface="Wingdings" panose="05000000000000000000" pitchFamily="2" charset="2"/>
              <a:buChar char="v"/>
            </a:pPr>
            <a:endParaRPr lang="en-US" sz="1800" b="1" dirty="0"/>
          </a:p>
          <a:p>
            <a:pPr marL="342900" indent="-342900" algn="just">
              <a:buFont typeface="Wingdings" panose="05000000000000000000" pitchFamily="2" charset="2"/>
              <a:buChar char="v"/>
            </a:pPr>
            <a:endParaRPr lang="en-US" sz="1800" b="1" dirty="0"/>
          </a:p>
          <a:p>
            <a:pPr marL="342900" indent="-342900" algn="just">
              <a:buFont typeface="Wingdings" panose="05000000000000000000" pitchFamily="2" charset="2"/>
              <a:buChar char="v"/>
            </a:pPr>
            <a:endParaRPr lang="en-US" sz="1800" b="1" dirty="0"/>
          </a:p>
          <a:p>
            <a:pPr algn="just"/>
            <a:endParaRPr lang="en-IN" sz="1800" b="1" dirty="0"/>
          </a:p>
        </p:txBody>
      </p:sp>
    </p:spTree>
    <p:extLst>
      <p:ext uri="{BB962C8B-B14F-4D97-AF65-F5344CB8AC3E}">
        <p14:creationId xmlns:p14="http://schemas.microsoft.com/office/powerpoint/2010/main" val="1698033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48759-D199-2B9E-9C55-FB0C504646F5}"/>
              </a:ext>
            </a:extLst>
          </p:cNvPr>
          <p:cNvSpPr>
            <a:spLocks noGrp="1"/>
          </p:cNvSpPr>
          <p:nvPr>
            <p:ph type="title"/>
          </p:nvPr>
        </p:nvSpPr>
        <p:spPr>
          <a:xfrm>
            <a:off x="1508760" y="831102"/>
            <a:ext cx="6527800" cy="683934"/>
          </a:xfrm>
        </p:spPr>
        <p:txBody>
          <a:bodyPr anchor="t"/>
          <a:lstStyle/>
          <a:p>
            <a:r>
              <a:rPr lang="en-US" dirty="0"/>
              <a:t>Software Used</a:t>
            </a:r>
            <a:endParaRPr lang="en-IN" dirty="0"/>
          </a:p>
        </p:txBody>
      </p:sp>
      <p:sp>
        <p:nvSpPr>
          <p:cNvPr id="3" name="Footer Placeholder 2">
            <a:extLst>
              <a:ext uri="{FF2B5EF4-FFF2-40B4-BE49-F238E27FC236}">
                <a16:creationId xmlns:a16="http://schemas.microsoft.com/office/drawing/2014/main" id="{F51409A3-16CA-1F69-D87B-12DA35451A7D}"/>
              </a:ext>
            </a:extLst>
          </p:cNvPr>
          <p:cNvSpPr>
            <a:spLocks noGrp="1"/>
          </p:cNvSpPr>
          <p:nvPr>
            <p:ph type="ftr" sz="quarter" idx="13"/>
          </p:nvPr>
        </p:nvSpPr>
        <p:spPr/>
        <p:txBody>
          <a:bodyPr/>
          <a:lstStyle/>
          <a:p>
            <a:r>
              <a:rPr lang="en-US" dirty="0"/>
              <a:t>Pizza Sale Analysis</a:t>
            </a:r>
          </a:p>
        </p:txBody>
      </p:sp>
      <p:sp>
        <p:nvSpPr>
          <p:cNvPr id="4" name="Slide Number Placeholder 3">
            <a:extLst>
              <a:ext uri="{FF2B5EF4-FFF2-40B4-BE49-F238E27FC236}">
                <a16:creationId xmlns:a16="http://schemas.microsoft.com/office/drawing/2014/main" id="{781B7C63-22CD-6F1D-3C0B-C5DFA1C0EAB9}"/>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5" name="Content Placeholder 4">
            <a:extLst>
              <a:ext uri="{FF2B5EF4-FFF2-40B4-BE49-F238E27FC236}">
                <a16:creationId xmlns:a16="http://schemas.microsoft.com/office/drawing/2014/main" id="{5790B2D3-BF31-A50D-2D7B-5170D6CAF3C7}"/>
              </a:ext>
            </a:extLst>
          </p:cNvPr>
          <p:cNvSpPr>
            <a:spLocks noGrp="1"/>
          </p:cNvSpPr>
          <p:nvPr>
            <p:ph idx="1"/>
          </p:nvPr>
        </p:nvSpPr>
        <p:spPr>
          <a:xfrm>
            <a:off x="1508760" y="1783977"/>
            <a:ext cx="6527800" cy="3665672"/>
          </a:xfrm>
        </p:spPr>
        <p:txBody>
          <a:bodyPr>
            <a:normAutofit/>
          </a:bodyPr>
          <a:lstStyle/>
          <a:p>
            <a:r>
              <a:rPr lang="en-US" sz="2400" dirty="0"/>
              <a:t>MS Office/Excel: Home &amp; Student 2016 Version</a:t>
            </a:r>
          </a:p>
          <a:p>
            <a:endParaRPr lang="en-US" sz="2400" dirty="0"/>
          </a:p>
          <a:p>
            <a:r>
              <a:rPr lang="en-US" sz="2400" dirty="0"/>
              <a:t>MySQL: </a:t>
            </a:r>
            <a:r>
              <a:rPr lang="en-IN" sz="2800" dirty="0"/>
              <a:t>8.0.34</a:t>
            </a:r>
            <a:r>
              <a:rPr lang="en-US" sz="2400" dirty="0"/>
              <a:t> Version</a:t>
            </a:r>
          </a:p>
          <a:p>
            <a:endParaRPr lang="en-US" sz="2400" dirty="0"/>
          </a:p>
          <a:p>
            <a:r>
              <a:rPr lang="en-US" sz="2400" dirty="0"/>
              <a:t>Power BI: June 2023 version</a:t>
            </a:r>
          </a:p>
          <a:p>
            <a:endParaRPr lang="en-IN" sz="2400" dirty="0"/>
          </a:p>
        </p:txBody>
      </p:sp>
    </p:spTree>
    <p:extLst>
      <p:ext uri="{BB962C8B-B14F-4D97-AF65-F5344CB8AC3E}">
        <p14:creationId xmlns:p14="http://schemas.microsoft.com/office/powerpoint/2010/main" val="595596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292972" y="1230376"/>
            <a:ext cx="6527800" cy="671139"/>
          </a:xfrm>
        </p:spPr>
        <p:txBody>
          <a:bodyPr/>
          <a:lstStyle/>
          <a:p>
            <a:r>
              <a:rPr lang="en-US" dirty="0"/>
              <a:t>summary</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760938" y="457200"/>
            <a:ext cx="3200400" cy="244502"/>
          </a:xfrm>
        </p:spPr>
        <p:txBody>
          <a:bodyPr/>
          <a:lstStyle/>
          <a:p>
            <a:r>
              <a:rPr lang="en-US" dirty="0"/>
              <a:t>Pizza Sale Analysis</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383253" y="2166902"/>
            <a:ext cx="7438018" cy="3460722"/>
          </a:xfrm>
        </p:spPr>
        <p:txBody>
          <a:bodyPr>
            <a:normAutofit fontScale="92500" lnSpcReduction="10000"/>
          </a:bodyPr>
          <a:lstStyle/>
          <a:p>
            <a:pPr algn="just"/>
            <a:r>
              <a:rPr lang="en-US" sz="2400" dirty="0"/>
              <a:t>In this Power BI dashboard, we have thoroughly analyzed the performance of pizza sales data. Power BI dashboard provides valuable insights into pizza sales data, helping businesses to track their performance over time, identify areas for improvement, and make informed decisions. </a:t>
            </a:r>
          </a:p>
          <a:p>
            <a:pPr algn="just"/>
            <a:r>
              <a:rPr lang="en-US" sz="2400" dirty="0"/>
              <a:t>The dashboard includes a variety of visualizations that make it easy to see and understand the data, such as daily and monthly trends in total orders, percentage of sales by pizza category and size, total pizzas sold by pizza category, and top and bottom 5 best-selling pizzas.</a:t>
            </a:r>
          </a:p>
        </p:txBody>
      </p:sp>
    </p:spTree>
    <p:extLst>
      <p:ext uri="{BB962C8B-B14F-4D97-AF65-F5344CB8AC3E}">
        <p14:creationId xmlns:p14="http://schemas.microsoft.com/office/powerpoint/2010/main" val="9481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980559" y="1451057"/>
            <a:ext cx="4550664" cy="855113"/>
          </a:xfrm>
        </p:spPr>
        <p:txBody>
          <a:bodyPr anchor="t"/>
          <a:lstStyle/>
          <a:p>
            <a:r>
              <a:rPr lang="en-US" dirty="0"/>
              <a:t>THANK YOU </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{BBD7DE7A-2F4E-4B43-9203-C3F803D9BAC9}tf78438558_win32</Template>
  <TotalTime>1105</TotalTime>
  <Words>608</Words>
  <Application>Microsoft Office PowerPoint</Application>
  <PresentationFormat>Widescreen</PresentationFormat>
  <Paragraphs>54</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Sabon Next LT</vt:lpstr>
      <vt:lpstr>Wingdings</vt:lpstr>
      <vt:lpstr>Custom</vt:lpstr>
      <vt:lpstr>Pizza Sales Analysis</vt:lpstr>
      <vt:lpstr>AGENDA</vt:lpstr>
      <vt:lpstr>Problem Statement</vt:lpstr>
      <vt:lpstr>KPI’s Requirement </vt:lpstr>
      <vt:lpstr>Chart Requirement </vt:lpstr>
      <vt:lpstr>Software Used</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Sales Analysis</dc:title>
  <dc:subject/>
  <dc:creator>Deependra Kumar</dc:creator>
  <cp:lastModifiedBy>Deependra Kumar</cp:lastModifiedBy>
  <cp:revision>7</cp:revision>
  <dcterms:created xsi:type="dcterms:W3CDTF">2023-10-06T05:44:16Z</dcterms:created>
  <dcterms:modified xsi:type="dcterms:W3CDTF">2023-10-16T17:34:56Z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