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79" r:id="rId6"/>
    <p:sldId id="280" r:id="rId7"/>
    <p:sldId id="294" r:id="rId8"/>
    <p:sldId id="295" r:id="rId9"/>
    <p:sldId id="296"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50" d="100"/>
          <a:sy n="50" d="100"/>
        </p:scale>
        <p:origin x="922"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Pizza Sales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Deependra Kumar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pPr marL="342900" indent="-342900">
              <a:buFont typeface="Arial" panose="020B0604020202020204" pitchFamily="34" charset="0"/>
              <a:buChar char="•"/>
            </a:pPr>
            <a:r>
              <a:rPr lang="en-US" dirty="0"/>
              <a:t>Problem Statement​</a:t>
            </a:r>
          </a:p>
          <a:p>
            <a:pPr marL="690372" lvl="1" indent="-342900"/>
            <a:r>
              <a:rPr lang="en-US" dirty="0"/>
              <a:t>KPI’s Requirement</a:t>
            </a:r>
          </a:p>
          <a:p>
            <a:pPr marL="690372" lvl="1" indent="-342900"/>
            <a:r>
              <a:rPr lang="en-US" dirty="0"/>
              <a:t>Chart Requirement</a:t>
            </a:r>
          </a:p>
          <a:p>
            <a:pPr marL="342900" indent="-342900">
              <a:buFont typeface="Arial" panose="020B0604020202020204" pitchFamily="34" charset="0"/>
              <a:buChar char="•"/>
            </a:pPr>
            <a:r>
              <a:rPr lang="en-US" dirty="0"/>
              <a:t>Software Used</a:t>
            </a:r>
          </a:p>
          <a:p>
            <a:pPr marL="342900" indent="-342900">
              <a:buFont typeface="Arial" panose="020B0604020202020204" pitchFamily="34" charset="0"/>
              <a:buChar char="•"/>
            </a:pP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814388"/>
            <a:ext cx="7196697" cy="772365"/>
          </a:xfrm>
        </p:spPr>
        <p:txBody>
          <a:bodyPr anchor="t"/>
          <a:lstStyle/>
          <a:p>
            <a:r>
              <a:rPr lang="en-US" dirty="0"/>
              <a:t>Problem Statement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Pizza Sales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10871"/>
            <a:ext cx="7196506" cy="4360115"/>
          </a:xfrm>
        </p:spPr>
        <p:txBody>
          <a:bodyPr>
            <a:normAutofit/>
          </a:bodyPr>
          <a:lstStyle/>
          <a:p>
            <a:pPr algn="just"/>
            <a:r>
              <a:rPr lang="en-US" sz="1800" dirty="0"/>
              <a:t>The objective of this project is to analyze pizza sales data to gain insights into the pizza sales performance. I’m going the create interactive Power BI visualization to explore trends, identify top/worst performing product, understand the customer view, and many more.</a:t>
            </a:r>
          </a:p>
          <a:p>
            <a:pPr algn="just"/>
            <a:endParaRPr lang="en-US" sz="1800" dirty="0"/>
          </a:p>
          <a:p>
            <a:pPr algn="just"/>
            <a:r>
              <a:rPr lang="en-US" sz="1800" dirty="0"/>
              <a:t>Additionally, I will be verifying the results with SQL queries to ensure the data accuracy and consistency. </a:t>
            </a:r>
          </a:p>
          <a:p>
            <a:pPr algn="just"/>
            <a:endParaRPr lang="en-US" sz="1800" dirty="0"/>
          </a:p>
          <a:p>
            <a:pPr algn="just"/>
            <a:r>
              <a:rPr lang="en-US" sz="1800" dirty="0"/>
              <a:t>This problem will work as a reference that will help to make decision, optimize product catalog, marketing strategies, and overall business performance.</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B8D9-E673-086D-F20C-C9E244649FBC}"/>
              </a:ext>
            </a:extLst>
          </p:cNvPr>
          <p:cNvSpPr>
            <a:spLocks noGrp="1"/>
          </p:cNvSpPr>
          <p:nvPr>
            <p:ph type="title"/>
          </p:nvPr>
        </p:nvSpPr>
        <p:spPr>
          <a:xfrm>
            <a:off x="4224528" y="815009"/>
            <a:ext cx="6766560" cy="843462"/>
          </a:xfrm>
        </p:spPr>
        <p:txBody>
          <a:bodyPr anchor="t"/>
          <a:lstStyle/>
          <a:p>
            <a:pPr algn="ctr"/>
            <a:r>
              <a:rPr lang="en-US" dirty="0"/>
              <a:t>KPI’s Requirement</a:t>
            </a:r>
            <a:br>
              <a:rPr lang="en-US" dirty="0"/>
            </a:br>
            <a:endParaRPr lang="en-IN" dirty="0"/>
          </a:p>
        </p:txBody>
      </p:sp>
      <p:sp>
        <p:nvSpPr>
          <p:cNvPr id="3" name="Footer Placeholder 2">
            <a:extLst>
              <a:ext uri="{FF2B5EF4-FFF2-40B4-BE49-F238E27FC236}">
                <a16:creationId xmlns:a16="http://schemas.microsoft.com/office/drawing/2014/main" id="{5A220C55-82CA-943F-2F24-BC6A589F333B}"/>
              </a:ext>
            </a:extLst>
          </p:cNvPr>
          <p:cNvSpPr>
            <a:spLocks noGrp="1"/>
          </p:cNvSpPr>
          <p:nvPr>
            <p:ph type="ftr" sz="quarter" idx="11"/>
          </p:nvPr>
        </p:nvSpPr>
        <p:spPr/>
        <p:txBody>
          <a:bodyPr/>
          <a:lstStyle/>
          <a:p>
            <a:r>
              <a:rPr lang="en-US" dirty="0"/>
              <a:t>Pizza Sale Analysis</a:t>
            </a:r>
          </a:p>
        </p:txBody>
      </p:sp>
      <p:sp>
        <p:nvSpPr>
          <p:cNvPr id="4" name="Slide Number Placeholder 3">
            <a:extLst>
              <a:ext uri="{FF2B5EF4-FFF2-40B4-BE49-F238E27FC236}">
                <a16:creationId xmlns:a16="http://schemas.microsoft.com/office/drawing/2014/main" id="{976F189A-166A-9708-169A-75D788B9D07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 name="Content Placeholder 4">
            <a:extLst>
              <a:ext uri="{FF2B5EF4-FFF2-40B4-BE49-F238E27FC236}">
                <a16:creationId xmlns:a16="http://schemas.microsoft.com/office/drawing/2014/main" id="{83607954-3BF4-9D07-F006-6A3EB8D6B585}"/>
              </a:ext>
            </a:extLst>
          </p:cNvPr>
          <p:cNvSpPr>
            <a:spLocks noGrp="1"/>
          </p:cNvSpPr>
          <p:nvPr>
            <p:ph idx="1"/>
          </p:nvPr>
        </p:nvSpPr>
        <p:spPr>
          <a:xfrm>
            <a:off x="4224528" y="1756869"/>
            <a:ext cx="6766560" cy="4414117"/>
          </a:xfrm>
        </p:spPr>
        <p:txBody>
          <a:bodyPr>
            <a:normAutofit/>
          </a:bodyPr>
          <a:lstStyle/>
          <a:p>
            <a:pPr algn="just"/>
            <a:r>
              <a:rPr lang="en-US" sz="1800" dirty="0"/>
              <a:t>We need to evaluate the key indicator for pizza sales data to gain visual insight into the business performance. So, following key indicator, I’m going to calculate are-</a:t>
            </a:r>
          </a:p>
          <a:p>
            <a:pPr marL="342900" indent="-342900" algn="just">
              <a:buFont typeface="+mj-lt"/>
              <a:buAutoNum type="arabicPeriod"/>
            </a:pPr>
            <a:r>
              <a:rPr lang="en-US" sz="1800" b="1" dirty="0"/>
              <a:t>Total Revenue: </a:t>
            </a:r>
            <a:r>
              <a:rPr lang="en-US" sz="1800" dirty="0"/>
              <a:t>The sum of the total price of all pizza orders.</a:t>
            </a:r>
          </a:p>
          <a:p>
            <a:pPr marL="342900" indent="-342900" algn="just">
              <a:buFont typeface="+mj-lt"/>
              <a:buAutoNum type="arabicPeriod"/>
            </a:pPr>
            <a:r>
              <a:rPr lang="en-US" sz="1800" b="1" dirty="0"/>
              <a:t>Number of Pizza sold: </a:t>
            </a:r>
            <a:r>
              <a:rPr lang="en-US" sz="1800" dirty="0"/>
              <a:t>The sum of total quantities of all pizza sold.</a:t>
            </a:r>
          </a:p>
          <a:p>
            <a:pPr marL="342900" indent="-342900" algn="just">
              <a:buFont typeface="+mj-lt"/>
              <a:buAutoNum type="arabicPeriod"/>
            </a:pPr>
            <a:r>
              <a:rPr lang="en-US" sz="1800" b="1" dirty="0"/>
              <a:t>Total Orders: </a:t>
            </a:r>
            <a:r>
              <a:rPr lang="en-US" sz="1800" dirty="0"/>
              <a:t>Total number of order placed.</a:t>
            </a:r>
          </a:p>
          <a:p>
            <a:pPr marL="342900" indent="-342900" algn="just">
              <a:buFont typeface="+mj-lt"/>
              <a:buAutoNum type="arabicPeriod"/>
            </a:pPr>
            <a:r>
              <a:rPr lang="en-US" sz="1800" b="1" dirty="0"/>
              <a:t>Average order value: </a:t>
            </a:r>
            <a:r>
              <a:rPr lang="en-US" sz="1800" dirty="0"/>
              <a:t>The average amount spent by the customer, that is calculated by total revenue divide by Total Orders.</a:t>
            </a:r>
            <a:endParaRPr lang="en-US" sz="1800" b="1" dirty="0"/>
          </a:p>
          <a:p>
            <a:pPr marL="342900" indent="-342900" algn="just">
              <a:buFont typeface="+mj-lt"/>
              <a:buAutoNum type="arabicPeriod"/>
            </a:pPr>
            <a:r>
              <a:rPr lang="en-US" sz="1800" b="1" dirty="0"/>
              <a:t>Number of Category:</a:t>
            </a:r>
            <a:r>
              <a:rPr lang="en-US" sz="1800" dirty="0"/>
              <a:t> Count distinct pizza category using remove duplicate.</a:t>
            </a:r>
          </a:p>
          <a:p>
            <a:pPr marL="342900" indent="-342900" algn="just">
              <a:buFont typeface="+mj-lt"/>
              <a:buAutoNum type="arabicPeriod"/>
            </a:pPr>
            <a:r>
              <a:rPr lang="en-US" sz="1800" b="1" dirty="0"/>
              <a:t>Average Pizzas per order: </a:t>
            </a:r>
            <a:r>
              <a:rPr lang="en-US" sz="1800" dirty="0"/>
              <a:t>The average pizza sold per order, that is calculated by Total pizza sold divide by Total order.</a:t>
            </a:r>
            <a:endParaRPr lang="en-IN" sz="1800" b="1" dirty="0"/>
          </a:p>
        </p:txBody>
      </p:sp>
      <p:sp>
        <p:nvSpPr>
          <p:cNvPr id="6" name="Footer Placeholder 2">
            <a:extLst>
              <a:ext uri="{FF2B5EF4-FFF2-40B4-BE49-F238E27FC236}">
                <a16:creationId xmlns:a16="http://schemas.microsoft.com/office/drawing/2014/main" id="{D4B2E2A7-D2CE-827C-794B-FC8FC491DD77}"/>
              </a:ext>
            </a:extLst>
          </p:cNvPr>
          <p:cNvSpPr txBox="1">
            <a:spLocks/>
          </p:cNvSpPr>
          <p:nvPr/>
        </p:nvSpPr>
        <p:spPr>
          <a:xfrm>
            <a:off x="3489422" y="6446520"/>
            <a:ext cx="3200400" cy="274320"/>
          </a:xfrm>
          <a:prstGeom prst="rect">
            <a:avLst/>
          </a:prstGeom>
        </p:spPr>
        <p:txBody>
          <a:bodyPr vert="horz" lIns="0" tIns="45720" rIns="0" bIns="45720" rtlCol="0" anchor="ctr">
            <a:noAutofit/>
          </a:bodyPr>
          <a:lstStyle>
            <a:defPPr>
              <a:defRPr lang="en-US"/>
            </a:defPPr>
            <a:lvl1pPr marL="0" algn="l" defTabSz="457200" rtl="0" eaLnBrk="1" latinLnBrk="0" hangingPunct="1">
              <a:defRPr sz="1200" kern="1200">
                <a:solidFill>
                  <a:schemeClr val="accent6"/>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KPI: Key Performance Index</a:t>
            </a:r>
          </a:p>
        </p:txBody>
      </p:sp>
    </p:spTree>
    <p:extLst>
      <p:ext uri="{BB962C8B-B14F-4D97-AF65-F5344CB8AC3E}">
        <p14:creationId xmlns:p14="http://schemas.microsoft.com/office/powerpoint/2010/main" val="265545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B8D9-E673-086D-F20C-C9E244649FBC}"/>
              </a:ext>
            </a:extLst>
          </p:cNvPr>
          <p:cNvSpPr>
            <a:spLocks noGrp="1"/>
          </p:cNvSpPr>
          <p:nvPr>
            <p:ph type="title"/>
          </p:nvPr>
        </p:nvSpPr>
        <p:spPr>
          <a:xfrm>
            <a:off x="4224528" y="544099"/>
            <a:ext cx="6766560" cy="843462"/>
          </a:xfrm>
        </p:spPr>
        <p:txBody>
          <a:bodyPr anchor="t"/>
          <a:lstStyle/>
          <a:p>
            <a:pPr algn="ctr"/>
            <a:r>
              <a:rPr lang="en-US" sz="4000" dirty="0"/>
              <a:t>Chart Requirement</a:t>
            </a:r>
            <a:br>
              <a:rPr lang="en-US" dirty="0"/>
            </a:br>
            <a:endParaRPr lang="en-IN" dirty="0"/>
          </a:p>
        </p:txBody>
      </p:sp>
      <p:sp>
        <p:nvSpPr>
          <p:cNvPr id="3" name="Footer Placeholder 2">
            <a:extLst>
              <a:ext uri="{FF2B5EF4-FFF2-40B4-BE49-F238E27FC236}">
                <a16:creationId xmlns:a16="http://schemas.microsoft.com/office/drawing/2014/main" id="{5A220C55-82CA-943F-2F24-BC6A589F333B}"/>
              </a:ext>
            </a:extLst>
          </p:cNvPr>
          <p:cNvSpPr>
            <a:spLocks noGrp="1"/>
          </p:cNvSpPr>
          <p:nvPr>
            <p:ph type="ftr" sz="quarter" idx="11"/>
          </p:nvPr>
        </p:nvSpPr>
        <p:spPr>
          <a:xfrm>
            <a:off x="4224527" y="269779"/>
            <a:ext cx="3200400" cy="274320"/>
          </a:xfrm>
        </p:spPr>
        <p:txBody>
          <a:bodyPr/>
          <a:lstStyle/>
          <a:p>
            <a:r>
              <a:rPr lang="en-US" dirty="0"/>
              <a:t>Pizza Sale Analysis</a:t>
            </a:r>
          </a:p>
        </p:txBody>
      </p:sp>
      <p:sp>
        <p:nvSpPr>
          <p:cNvPr id="4" name="Slide Number Placeholder 3">
            <a:extLst>
              <a:ext uri="{FF2B5EF4-FFF2-40B4-BE49-F238E27FC236}">
                <a16:creationId xmlns:a16="http://schemas.microsoft.com/office/drawing/2014/main" id="{976F189A-166A-9708-169A-75D788B9D07F}"/>
              </a:ext>
            </a:extLst>
          </p:cNvPr>
          <p:cNvSpPr>
            <a:spLocks noGrp="1"/>
          </p:cNvSpPr>
          <p:nvPr>
            <p:ph type="sldNum" sz="quarter" idx="12"/>
          </p:nvPr>
        </p:nvSpPr>
        <p:spPr>
          <a:xfrm>
            <a:off x="10003536" y="267264"/>
            <a:ext cx="987552" cy="244503"/>
          </a:xfrm>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83607954-3BF4-9D07-F006-6A3EB8D6B585}"/>
              </a:ext>
            </a:extLst>
          </p:cNvPr>
          <p:cNvSpPr>
            <a:spLocks noGrp="1"/>
          </p:cNvSpPr>
          <p:nvPr>
            <p:ph idx="1"/>
          </p:nvPr>
        </p:nvSpPr>
        <p:spPr>
          <a:xfrm>
            <a:off x="4224527" y="1387347"/>
            <a:ext cx="7573025" cy="5325249"/>
          </a:xfrm>
        </p:spPr>
        <p:txBody>
          <a:bodyPr>
            <a:normAutofit lnSpcReduction="10000"/>
          </a:bodyPr>
          <a:lstStyle/>
          <a:p>
            <a:pPr algn="just"/>
            <a:r>
              <a:rPr lang="en-US" sz="1800" dirty="0"/>
              <a:t>I would be visualizing various aspects of pizza sales data to gain insight and understand key trends. So, I will be visualizing following aspects-</a:t>
            </a:r>
          </a:p>
          <a:p>
            <a:pPr marL="342900" indent="-342900" algn="just">
              <a:buFont typeface="Wingdings" panose="05000000000000000000" pitchFamily="2" charset="2"/>
              <a:buChar char="v"/>
            </a:pPr>
            <a:r>
              <a:rPr lang="en-US" sz="1800" b="1" dirty="0"/>
              <a:t>Daily Trend for Total Orders: </a:t>
            </a:r>
            <a:r>
              <a:rPr lang="en-US" sz="1800" dirty="0"/>
              <a:t>Create a bar graph that illustrates the day-to-day trends over a specific time period. </a:t>
            </a:r>
          </a:p>
          <a:p>
            <a:pPr marL="342900" indent="-342900" algn="just">
              <a:buFont typeface="Wingdings" panose="05000000000000000000" pitchFamily="2" charset="2"/>
              <a:buChar char="v"/>
            </a:pPr>
            <a:r>
              <a:rPr lang="en-US" sz="1800" b="1" dirty="0"/>
              <a:t>Monthly Trend for Total Orders: </a:t>
            </a:r>
            <a:r>
              <a:rPr lang="en-US" sz="1800" dirty="0"/>
              <a:t>Create a line chart that illustrates the monthly trend of total orders over a specific time period.</a:t>
            </a:r>
          </a:p>
          <a:p>
            <a:pPr marL="342900" indent="-342900" algn="just">
              <a:buFont typeface="Wingdings" panose="05000000000000000000" pitchFamily="2" charset="2"/>
              <a:buChar char="v"/>
            </a:pPr>
            <a:r>
              <a:rPr lang="en-US" sz="1800" b="1" dirty="0"/>
              <a:t>Percentage of Sales by Pizza Category:  </a:t>
            </a:r>
            <a:r>
              <a:rPr lang="en-US" sz="1800" dirty="0"/>
              <a:t>Create a pie chart that display the sales of different pizza categories.</a:t>
            </a:r>
          </a:p>
          <a:p>
            <a:pPr marL="342900" indent="-342900" algn="just">
              <a:buFont typeface="Wingdings" panose="05000000000000000000" pitchFamily="2" charset="2"/>
              <a:buChar char="v"/>
            </a:pPr>
            <a:r>
              <a:rPr lang="en-US" sz="1800" b="1" dirty="0"/>
              <a:t>Percentage of Sales by Pizza Size: </a:t>
            </a:r>
            <a:r>
              <a:rPr lang="en-US" sz="1800" dirty="0"/>
              <a:t>Create a pie chart that display percentage sale over the pizza sizes.</a:t>
            </a:r>
          </a:p>
          <a:p>
            <a:pPr marL="342900" indent="-342900" algn="just">
              <a:buFont typeface="Wingdings" panose="05000000000000000000" pitchFamily="2" charset="2"/>
              <a:buChar char="v"/>
            </a:pPr>
            <a:r>
              <a:rPr lang="en-US" sz="1800" b="1" dirty="0"/>
              <a:t>Total Pizzas Sold by Pizza Category: </a:t>
            </a:r>
            <a:r>
              <a:rPr lang="en-US" sz="1800" dirty="0"/>
              <a:t>Create a funnel chart that illustrates the total number of pizza sold for each pizza category</a:t>
            </a:r>
          </a:p>
          <a:p>
            <a:pPr marL="342900" indent="-342900" algn="just">
              <a:buFont typeface="Wingdings" panose="05000000000000000000" pitchFamily="2" charset="2"/>
              <a:buChar char="v"/>
            </a:pPr>
            <a:r>
              <a:rPr lang="en-US" sz="1800" b="1" dirty="0"/>
              <a:t>Top 5 Best Sellers by Revenue, Total Quantity and Total Orders: </a:t>
            </a:r>
            <a:r>
              <a:rPr lang="en-US" sz="1800" dirty="0"/>
              <a:t>Create a </a:t>
            </a:r>
            <a:r>
              <a:rPr lang="en-US" sz="2000" dirty="0"/>
              <a:t>bar chart that emphasizes the top 5 highest-performing pizzas</a:t>
            </a:r>
            <a:r>
              <a:rPr lang="en-US" sz="1800" dirty="0"/>
              <a:t> based on the Revenue, Total Quantity, Total Orders.</a:t>
            </a:r>
            <a:endParaRPr lang="en-US" sz="1800" b="1" dirty="0"/>
          </a:p>
          <a:p>
            <a:pPr marL="342900" indent="-342900" algn="just">
              <a:buFont typeface="Wingdings" panose="05000000000000000000" pitchFamily="2" charset="2"/>
              <a:buChar char="v"/>
            </a:pPr>
            <a:r>
              <a:rPr lang="en-US" sz="1800" b="1" dirty="0"/>
              <a:t>Bottom 5 Best Sellers by Revenue, Total Quantity and Total Orders: </a:t>
            </a:r>
            <a:r>
              <a:rPr lang="en-US" sz="1800" dirty="0"/>
              <a:t>Create a </a:t>
            </a:r>
            <a:r>
              <a:rPr lang="en-US" sz="2000" dirty="0"/>
              <a:t>bar chart that emphasizes the bottom 5 worst-performing pizzas</a:t>
            </a:r>
            <a:r>
              <a:rPr lang="en-US" sz="1800" dirty="0"/>
              <a:t> based on the Revenue, Total Quantity, Total Orders.</a:t>
            </a:r>
            <a:endParaRPr lang="en-US" sz="1800" b="1" dirty="0"/>
          </a:p>
          <a:p>
            <a:pPr marL="342900" indent="-342900" algn="just">
              <a:buFont typeface="Wingdings" panose="05000000000000000000" pitchFamily="2" charset="2"/>
              <a:buChar char="v"/>
            </a:pPr>
            <a:endParaRPr lang="en-US" sz="1800" b="1" dirty="0"/>
          </a:p>
          <a:p>
            <a:pPr marL="342900" indent="-342900" algn="just">
              <a:buFont typeface="Wingdings" panose="05000000000000000000" pitchFamily="2" charset="2"/>
              <a:buChar char="v"/>
            </a:pPr>
            <a:endParaRPr lang="en-US" sz="1800" b="1" dirty="0"/>
          </a:p>
          <a:p>
            <a:pPr marL="342900" indent="-342900" algn="just">
              <a:buFont typeface="Wingdings" panose="05000000000000000000" pitchFamily="2" charset="2"/>
              <a:buChar char="v"/>
            </a:pPr>
            <a:endParaRPr lang="en-US" sz="1800" b="1" dirty="0"/>
          </a:p>
          <a:p>
            <a:pPr algn="just"/>
            <a:endParaRPr lang="en-IN" sz="1800" b="1" dirty="0"/>
          </a:p>
        </p:txBody>
      </p:sp>
    </p:spTree>
    <p:extLst>
      <p:ext uri="{BB962C8B-B14F-4D97-AF65-F5344CB8AC3E}">
        <p14:creationId xmlns:p14="http://schemas.microsoft.com/office/powerpoint/2010/main" val="16980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8759-D199-2B9E-9C55-FB0C504646F5}"/>
              </a:ext>
            </a:extLst>
          </p:cNvPr>
          <p:cNvSpPr>
            <a:spLocks noGrp="1"/>
          </p:cNvSpPr>
          <p:nvPr>
            <p:ph type="title"/>
          </p:nvPr>
        </p:nvSpPr>
        <p:spPr>
          <a:xfrm>
            <a:off x="1508760" y="831102"/>
            <a:ext cx="6527800" cy="683934"/>
          </a:xfrm>
        </p:spPr>
        <p:txBody>
          <a:bodyPr anchor="t"/>
          <a:lstStyle/>
          <a:p>
            <a:r>
              <a:rPr lang="en-US" dirty="0"/>
              <a:t>Software Used</a:t>
            </a:r>
            <a:endParaRPr lang="en-IN" dirty="0"/>
          </a:p>
        </p:txBody>
      </p:sp>
      <p:sp>
        <p:nvSpPr>
          <p:cNvPr id="3" name="Footer Placeholder 2">
            <a:extLst>
              <a:ext uri="{FF2B5EF4-FFF2-40B4-BE49-F238E27FC236}">
                <a16:creationId xmlns:a16="http://schemas.microsoft.com/office/drawing/2014/main" id="{F51409A3-16CA-1F69-D87B-12DA35451A7D}"/>
              </a:ext>
            </a:extLst>
          </p:cNvPr>
          <p:cNvSpPr>
            <a:spLocks noGrp="1"/>
          </p:cNvSpPr>
          <p:nvPr>
            <p:ph type="ftr" sz="quarter" idx="13"/>
          </p:nvPr>
        </p:nvSpPr>
        <p:spPr/>
        <p:txBody>
          <a:bodyPr/>
          <a:lstStyle/>
          <a:p>
            <a:r>
              <a:rPr lang="en-US" dirty="0"/>
              <a:t>Pizza Sale Analysis</a:t>
            </a:r>
          </a:p>
        </p:txBody>
      </p:sp>
      <p:sp>
        <p:nvSpPr>
          <p:cNvPr id="4" name="Slide Number Placeholder 3">
            <a:extLst>
              <a:ext uri="{FF2B5EF4-FFF2-40B4-BE49-F238E27FC236}">
                <a16:creationId xmlns:a16="http://schemas.microsoft.com/office/drawing/2014/main" id="{781B7C63-22CD-6F1D-3C0B-C5DFA1C0EAB9}"/>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5790B2D3-BF31-A50D-2D7B-5170D6CAF3C7}"/>
              </a:ext>
            </a:extLst>
          </p:cNvPr>
          <p:cNvSpPr>
            <a:spLocks noGrp="1"/>
          </p:cNvSpPr>
          <p:nvPr>
            <p:ph idx="1"/>
          </p:nvPr>
        </p:nvSpPr>
        <p:spPr>
          <a:xfrm>
            <a:off x="1508760" y="1783977"/>
            <a:ext cx="6527800" cy="3665672"/>
          </a:xfrm>
        </p:spPr>
        <p:txBody>
          <a:bodyPr/>
          <a:lstStyle/>
          <a:p>
            <a:endParaRPr lang="en-IN"/>
          </a:p>
        </p:txBody>
      </p:sp>
    </p:spTree>
    <p:extLst>
      <p:ext uri="{BB962C8B-B14F-4D97-AF65-F5344CB8AC3E}">
        <p14:creationId xmlns:p14="http://schemas.microsoft.com/office/powerpoint/2010/main" val="59559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92972" y="1230376"/>
            <a:ext cx="6527800" cy="671139"/>
          </a:xfrm>
        </p:spPr>
        <p:txBody>
          <a:bodyPr/>
          <a:lstStyle/>
          <a:p>
            <a:r>
              <a:rPr lang="en-US" dirty="0"/>
              <a:t>summary</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Pizza Sale Analysis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83253" y="2166902"/>
            <a:ext cx="6935993" cy="3460722"/>
          </a:xfrm>
        </p:spPr>
        <p:txBody>
          <a:bodyPr/>
          <a:lstStyle/>
          <a:p>
            <a:endParaRPr lang="en-US" dirty="0"/>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80559" y="1451057"/>
            <a:ext cx="4550664" cy="855113"/>
          </a:xfrm>
        </p:spPr>
        <p:txBody>
          <a:bodyPr anchor="t"/>
          <a:lstStyle/>
          <a:p>
            <a:r>
              <a:rPr lang="en-US" dirty="0"/>
              <a:t>THANK YOU </a:t>
            </a:r>
          </a:p>
        </p:txBody>
      </p:sp>
      <p:pic>
        <p:nvPicPr>
          <p:cNvPr id="7" name="Picture 6">
            <a:extLst>
              <a:ext uri="{FF2B5EF4-FFF2-40B4-BE49-F238E27FC236}">
                <a16:creationId xmlns:a16="http://schemas.microsoft.com/office/drawing/2014/main" id="{9300D2A7-6DAE-178E-CBE9-3446780ED9A7}"/>
              </a:ext>
            </a:extLst>
          </p:cNvPr>
          <p:cNvPicPr>
            <a:picLocks noChangeAspect="1"/>
          </p:cNvPicPr>
          <p:nvPr/>
        </p:nvPicPr>
        <p:blipFill rotWithShape="1">
          <a:blip r:embed="rId2"/>
          <a:srcRect b="21769"/>
          <a:stretch/>
        </p:blipFill>
        <p:spPr>
          <a:xfrm>
            <a:off x="1080549" y="2207558"/>
            <a:ext cx="2175342" cy="2245659"/>
          </a:xfrm>
          <a:prstGeom prst="rect">
            <a:avLst/>
          </a:prstGeom>
        </p:spPr>
      </p:pic>
      <p:sp>
        <p:nvSpPr>
          <p:cNvPr id="8" name="Rectangle 7">
            <a:extLst>
              <a:ext uri="{FF2B5EF4-FFF2-40B4-BE49-F238E27FC236}">
                <a16:creationId xmlns:a16="http://schemas.microsoft.com/office/drawing/2014/main" id="{616A1744-5D2D-DB79-428B-86F09B8CF74B}"/>
              </a:ext>
            </a:extLst>
          </p:cNvPr>
          <p:cNvSpPr/>
          <p:nvPr/>
        </p:nvSpPr>
        <p:spPr>
          <a:xfrm>
            <a:off x="3355881" y="2207558"/>
            <a:ext cx="3711388" cy="22456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2400" dirty="0">
                <a:latin typeface="Segoe UI Light" panose="020B0502040204020203" pitchFamily="34" charset="0"/>
                <a:cs typeface="Segoe UI Light" panose="020B0502040204020203" pitchFamily="34" charset="0"/>
              </a:rPr>
              <a:t>Deependra Kumar​</a:t>
            </a:r>
          </a:p>
          <a:p>
            <a:r>
              <a:rPr lang="en-US" sz="2400" dirty="0">
                <a:latin typeface="Segoe UI Light" panose="020B0502040204020203" pitchFamily="34" charset="0"/>
                <a:cs typeface="Segoe UI Light" panose="020B0502040204020203" pitchFamily="34" charset="0"/>
              </a:rPr>
              <a:t>am22m021@smail.iitm.ac.in</a:t>
            </a:r>
          </a:p>
          <a:p>
            <a:r>
              <a:rPr lang="en-US" sz="2400" dirty="0">
                <a:latin typeface="Segoe UI Light" panose="020B0502040204020203" pitchFamily="34" charset="0"/>
                <a:cs typeface="Segoe UI Light" panose="020B0502040204020203" pitchFamily="34" charset="0"/>
              </a:rPr>
              <a:t>(+91) 76519770763</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{BBD7DE7A-2F4E-4B43-9203-C3F803D9BAC9}tf78438558_win32</Template>
  <TotalTime>315</TotalTime>
  <Words>496</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Sabon Next LT</vt:lpstr>
      <vt:lpstr>Segoe UI Light</vt:lpstr>
      <vt:lpstr>Wingdings</vt:lpstr>
      <vt:lpstr>Custom</vt:lpstr>
      <vt:lpstr>Pizza Sales Analysis</vt:lpstr>
      <vt:lpstr>AGENDA</vt:lpstr>
      <vt:lpstr>Problem Statement</vt:lpstr>
      <vt:lpstr>KPI’s Requirement </vt:lpstr>
      <vt:lpstr>Chart Requirement </vt:lpstr>
      <vt:lpstr>Software Used</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dc:title>
  <dc:subject/>
  <dc:creator>Deependra Kumar</dc:creator>
  <cp:lastModifiedBy>Deependra Kumar</cp:lastModifiedBy>
  <cp:revision>3</cp:revision>
  <dcterms:created xsi:type="dcterms:W3CDTF">2023-10-06T05:44:16Z</dcterms:created>
  <dcterms:modified xsi:type="dcterms:W3CDTF">2023-10-09T08:07:32Z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