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F158-15E7-819B-7612-820408178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0A9454-B1E6-19F8-9355-B25A792B4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839A48-470A-F717-E7AD-FDE650F46D45}"/>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5" name="Footer Placeholder 4">
            <a:extLst>
              <a:ext uri="{FF2B5EF4-FFF2-40B4-BE49-F238E27FC236}">
                <a16:creationId xmlns:a16="http://schemas.microsoft.com/office/drawing/2014/main" id="{568C36EC-E231-AFB1-C5AA-6782FB117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A1E9E-C977-77D7-7203-B3DCCB8A35AE}"/>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384998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D3E0-D423-DDB0-AFCF-F95F9B94FD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8DACBF-FE68-ECFB-1DAE-99B7A385C9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CFE65-B105-9BFA-B89E-7F83736ACE24}"/>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5" name="Footer Placeholder 4">
            <a:extLst>
              <a:ext uri="{FF2B5EF4-FFF2-40B4-BE49-F238E27FC236}">
                <a16:creationId xmlns:a16="http://schemas.microsoft.com/office/drawing/2014/main" id="{A32E2D88-7678-4B8A-3BF8-83011F44A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E7DCC-E0F5-973E-75DB-3A5010836F19}"/>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22604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8F9EF8-9D84-2489-32F1-776761F3A4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44506-B135-9CFD-DFCD-F63EB61F8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279B0-B79C-0C63-4A0D-1F58A8CA4FF0}"/>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5" name="Footer Placeholder 4">
            <a:extLst>
              <a:ext uri="{FF2B5EF4-FFF2-40B4-BE49-F238E27FC236}">
                <a16:creationId xmlns:a16="http://schemas.microsoft.com/office/drawing/2014/main" id="{FF5ED041-056F-7921-C2B0-3094F99891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C352D-C6C7-07E6-799C-8E7F0471EAE0}"/>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35872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4DA7-3BD8-B4CC-F4DA-255E366C95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8B1912-7FAD-8A91-5C81-51EB7A3571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45072-6FFE-D80B-E6DD-48A5EFC6BF72}"/>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5" name="Footer Placeholder 4">
            <a:extLst>
              <a:ext uri="{FF2B5EF4-FFF2-40B4-BE49-F238E27FC236}">
                <a16:creationId xmlns:a16="http://schemas.microsoft.com/office/drawing/2014/main" id="{2305D938-046C-43A5-5336-9A7486B924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B0E6C-7933-CD96-1F33-3E76103C229C}"/>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199505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2995-1C2E-7308-90A5-7751715D53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E9EEDB-61AE-388D-2F42-106EA35F9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B90C0-E064-74DA-9FC8-56344AA9490F}"/>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5" name="Footer Placeholder 4">
            <a:extLst>
              <a:ext uri="{FF2B5EF4-FFF2-40B4-BE49-F238E27FC236}">
                <a16:creationId xmlns:a16="http://schemas.microsoft.com/office/drawing/2014/main" id="{F682229F-7117-B55D-D01B-E238ACCAF7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C4EE0-16DA-A5AB-34D4-4419745C0B1D}"/>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353364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47E5-8F69-C8B1-92E4-A94B5FD16D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DA8A39-5F5F-3671-8A7F-156BDEA28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44A1C5-DF88-876D-D83A-EC2993852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92EDFC-C5DA-DB22-895A-34E94AEFBAEA}"/>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6" name="Footer Placeholder 5">
            <a:extLst>
              <a:ext uri="{FF2B5EF4-FFF2-40B4-BE49-F238E27FC236}">
                <a16:creationId xmlns:a16="http://schemas.microsoft.com/office/drawing/2014/main" id="{6D290471-FFEA-32ED-6218-24A7E77D93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C07BA0-CD2E-6704-FC91-251DFBB390C0}"/>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412750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0365-0F23-5102-14CE-7799260A76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C57BB5-1C15-4F84-19DA-7FA6CF25D8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C72DD-CCBA-5EC8-6C2B-61EADB3E3B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AF635-083B-2566-0AC3-FD181EFFE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4133A-4204-475B-8A9A-9A309D467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FB42E5-912F-9EC5-F68F-6DC9B0E62DDE}"/>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8" name="Footer Placeholder 7">
            <a:extLst>
              <a:ext uri="{FF2B5EF4-FFF2-40B4-BE49-F238E27FC236}">
                <a16:creationId xmlns:a16="http://schemas.microsoft.com/office/drawing/2014/main" id="{04E3BB29-F69C-8C80-564B-E7607D467B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BB9BC1-8F96-3A29-7A07-3375E425D6A3}"/>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195255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4FD9-11AC-F14F-32EE-A606E5E9D4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0EF5E5-F10E-7CFC-1982-AD815B6EE0C7}"/>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4" name="Footer Placeholder 3">
            <a:extLst>
              <a:ext uri="{FF2B5EF4-FFF2-40B4-BE49-F238E27FC236}">
                <a16:creationId xmlns:a16="http://schemas.microsoft.com/office/drawing/2014/main" id="{B1A67941-D77C-8724-AE5E-8A399F363B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0F02BC-0F41-9F71-4AE5-A3F6B6D38E42}"/>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166663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51656-F6C3-2A8D-6EDE-447D7B7E840D}"/>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3" name="Footer Placeholder 2">
            <a:extLst>
              <a:ext uri="{FF2B5EF4-FFF2-40B4-BE49-F238E27FC236}">
                <a16:creationId xmlns:a16="http://schemas.microsoft.com/office/drawing/2014/main" id="{BC4E6B30-DE25-0C72-121B-6880001742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D481E1-810B-C8A0-4257-4D9686124356}"/>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28128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ECD3-38CC-3EAB-550A-DE64FC9ED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573BFC-5444-B628-6273-BA852357A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08B74C-A0A8-1DD0-2203-A30A383CE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D7E00-6A83-935B-2EA5-4C17F22DE3D4}"/>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6" name="Footer Placeholder 5">
            <a:extLst>
              <a:ext uri="{FF2B5EF4-FFF2-40B4-BE49-F238E27FC236}">
                <a16:creationId xmlns:a16="http://schemas.microsoft.com/office/drawing/2014/main" id="{C430E907-79B6-A95B-2A70-57CE84CEB4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E71FD-64D3-5812-D755-33CC08BA7405}"/>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249091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4401-3E92-6F65-2017-66923715F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EB7E63-3B61-D9BB-2FC1-ADC896AE4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C3D85D-5DFF-1423-8AE4-E97CD577C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48B3F-C93F-F74E-E1B2-EE4279DBCB2E}"/>
              </a:ext>
            </a:extLst>
          </p:cNvPr>
          <p:cNvSpPr>
            <a:spLocks noGrp="1"/>
          </p:cNvSpPr>
          <p:nvPr>
            <p:ph type="dt" sz="half" idx="10"/>
          </p:nvPr>
        </p:nvSpPr>
        <p:spPr/>
        <p:txBody>
          <a:bodyPr/>
          <a:lstStyle/>
          <a:p>
            <a:fld id="{ABFFDD77-365D-4AEE-BD42-1864DF7E3807}" type="datetimeFigureOut">
              <a:rPr lang="en-IN" smtClean="0"/>
              <a:t>01-10-2023</a:t>
            </a:fld>
            <a:endParaRPr lang="en-IN"/>
          </a:p>
        </p:txBody>
      </p:sp>
      <p:sp>
        <p:nvSpPr>
          <p:cNvPr id="6" name="Footer Placeholder 5">
            <a:extLst>
              <a:ext uri="{FF2B5EF4-FFF2-40B4-BE49-F238E27FC236}">
                <a16:creationId xmlns:a16="http://schemas.microsoft.com/office/drawing/2014/main" id="{5FBDFD06-0ABC-06AE-F477-2758C2014A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E9A372-7355-11E1-107D-D5E7475F829E}"/>
              </a:ext>
            </a:extLst>
          </p:cNvPr>
          <p:cNvSpPr>
            <a:spLocks noGrp="1"/>
          </p:cNvSpPr>
          <p:nvPr>
            <p:ph type="sldNum" sz="quarter" idx="12"/>
          </p:nvPr>
        </p:nvSpPr>
        <p:spPr/>
        <p:txBody>
          <a:bodyPr/>
          <a:lstStyle/>
          <a:p>
            <a:fld id="{825FCC77-7B7B-45AB-A496-CAC11E52971B}" type="slidenum">
              <a:rPr lang="en-IN" smtClean="0"/>
              <a:t>‹#›</a:t>
            </a:fld>
            <a:endParaRPr lang="en-IN"/>
          </a:p>
        </p:txBody>
      </p:sp>
    </p:spTree>
    <p:extLst>
      <p:ext uri="{BB962C8B-B14F-4D97-AF65-F5344CB8AC3E}">
        <p14:creationId xmlns:p14="http://schemas.microsoft.com/office/powerpoint/2010/main" val="197086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6E7A6-EB90-6D22-4BCA-DCD8424FD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383152-D015-2BFB-4820-BC9A8B762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0B56A-52B6-6F89-D1D3-970163AFE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FDD77-365D-4AEE-BD42-1864DF7E3807}" type="datetimeFigureOut">
              <a:rPr lang="en-IN" smtClean="0"/>
              <a:t>01-10-2023</a:t>
            </a:fld>
            <a:endParaRPr lang="en-IN"/>
          </a:p>
        </p:txBody>
      </p:sp>
      <p:sp>
        <p:nvSpPr>
          <p:cNvPr id="5" name="Footer Placeholder 4">
            <a:extLst>
              <a:ext uri="{FF2B5EF4-FFF2-40B4-BE49-F238E27FC236}">
                <a16:creationId xmlns:a16="http://schemas.microsoft.com/office/drawing/2014/main" id="{70129D44-749F-15D5-95C1-44041ECB8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975496-BE7D-9823-E4E9-A3B72DC62E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FCC77-7B7B-45AB-A496-CAC11E52971B}" type="slidenum">
              <a:rPr lang="en-IN" smtClean="0"/>
              <a:t>‹#›</a:t>
            </a:fld>
            <a:endParaRPr lang="en-IN"/>
          </a:p>
        </p:txBody>
      </p:sp>
    </p:spTree>
    <p:extLst>
      <p:ext uri="{BB962C8B-B14F-4D97-AF65-F5344CB8AC3E}">
        <p14:creationId xmlns:p14="http://schemas.microsoft.com/office/powerpoint/2010/main" val="2522057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127AB44-0E49-F245-E9D1-EC32B947E9EF}"/>
              </a:ext>
            </a:extLst>
          </p:cNvPr>
          <p:cNvGraphicFramePr>
            <a:graphicFrameLocks noGrp="1"/>
          </p:cNvGraphicFramePr>
          <p:nvPr>
            <p:extLst>
              <p:ext uri="{D42A27DB-BD31-4B8C-83A1-F6EECF244321}">
                <p14:modId xmlns:p14="http://schemas.microsoft.com/office/powerpoint/2010/main" val="3713746446"/>
              </p:ext>
            </p:extLst>
          </p:nvPr>
        </p:nvGraphicFramePr>
        <p:xfrm>
          <a:off x="979713" y="4993084"/>
          <a:ext cx="4646646" cy="1381760"/>
        </p:xfrm>
        <a:graphic>
          <a:graphicData uri="http://schemas.openxmlformats.org/drawingml/2006/table">
            <a:tbl>
              <a:tblPr firstRow="1" bandRow="1">
                <a:tableStyleId>{BC89EF96-8CEA-46FF-86C4-4CE0E7609802}</a:tableStyleId>
              </a:tblPr>
              <a:tblGrid>
                <a:gridCol w="1576874">
                  <a:extLst>
                    <a:ext uri="{9D8B030D-6E8A-4147-A177-3AD203B41FA5}">
                      <a16:colId xmlns:a16="http://schemas.microsoft.com/office/drawing/2014/main" val="195126821"/>
                    </a:ext>
                  </a:extLst>
                </a:gridCol>
                <a:gridCol w="1483568">
                  <a:extLst>
                    <a:ext uri="{9D8B030D-6E8A-4147-A177-3AD203B41FA5}">
                      <a16:colId xmlns:a16="http://schemas.microsoft.com/office/drawing/2014/main" val="3407224358"/>
                    </a:ext>
                  </a:extLst>
                </a:gridCol>
                <a:gridCol w="1586204">
                  <a:extLst>
                    <a:ext uri="{9D8B030D-6E8A-4147-A177-3AD203B41FA5}">
                      <a16:colId xmlns:a16="http://schemas.microsoft.com/office/drawing/2014/main" val="25090772"/>
                    </a:ext>
                  </a:extLst>
                </a:gridCol>
              </a:tblGrid>
              <a:tr h="354706">
                <a:tc>
                  <a:txBody>
                    <a:bodyPr/>
                    <a:lstStyle/>
                    <a:p>
                      <a:r>
                        <a:rPr lang="en-IN" dirty="0"/>
                        <a:t>KPI</a:t>
                      </a:r>
                    </a:p>
                  </a:txBody>
                  <a:tcPr/>
                </a:tc>
                <a:tc>
                  <a:txBody>
                    <a:bodyPr/>
                    <a:lstStyle/>
                    <a:p>
                      <a:r>
                        <a:rPr lang="en-IN" dirty="0"/>
                        <a:t>Percentage Value</a:t>
                      </a:r>
                    </a:p>
                  </a:txBody>
                  <a:tcPr/>
                </a:tc>
                <a:tc>
                  <a:txBody>
                    <a:bodyPr/>
                    <a:lstStyle/>
                    <a:p>
                      <a:r>
                        <a:rPr lang="en-IN" dirty="0"/>
                        <a:t>Benchmark KPI</a:t>
                      </a:r>
                    </a:p>
                  </a:txBody>
                  <a:tcPr/>
                </a:tc>
                <a:extLst>
                  <a:ext uri="{0D108BD9-81ED-4DB2-BD59-A6C34878D82A}">
                    <a16:rowId xmlns:a16="http://schemas.microsoft.com/office/drawing/2014/main" val="20763154"/>
                  </a:ext>
                </a:extLst>
              </a:tr>
              <a:tr h="370840">
                <a:tc>
                  <a:txBody>
                    <a:bodyPr/>
                    <a:lstStyle/>
                    <a:p>
                      <a:r>
                        <a:rPr lang="en-IN" dirty="0"/>
                        <a:t>Click Rate</a:t>
                      </a:r>
                    </a:p>
                  </a:txBody>
                  <a:tcPr/>
                </a:tc>
                <a:tc>
                  <a:txBody>
                    <a:bodyPr/>
                    <a:lstStyle/>
                    <a:p>
                      <a:r>
                        <a:rPr lang="en-IN" dirty="0"/>
                        <a:t>2.43%</a:t>
                      </a:r>
                    </a:p>
                  </a:txBody>
                  <a:tcPr/>
                </a:tc>
                <a:tc>
                  <a:txBody>
                    <a:bodyPr/>
                    <a:lstStyle/>
                    <a:p>
                      <a:r>
                        <a:rPr lang="en-IN" dirty="0"/>
                        <a:t>8%</a:t>
                      </a:r>
                    </a:p>
                  </a:txBody>
                  <a:tcPr/>
                </a:tc>
                <a:extLst>
                  <a:ext uri="{0D108BD9-81ED-4DB2-BD59-A6C34878D82A}">
                    <a16:rowId xmlns:a16="http://schemas.microsoft.com/office/drawing/2014/main" val="636698073"/>
                  </a:ext>
                </a:extLst>
              </a:tr>
              <a:tr h="370840">
                <a:tc>
                  <a:txBody>
                    <a:bodyPr/>
                    <a:lstStyle/>
                    <a:p>
                      <a:r>
                        <a:rPr lang="en-IN" dirty="0"/>
                        <a:t>Open Rate</a:t>
                      </a:r>
                    </a:p>
                  </a:txBody>
                  <a:tcPr/>
                </a:tc>
                <a:tc>
                  <a:txBody>
                    <a:bodyPr/>
                    <a:lstStyle/>
                    <a:p>
                      <a:r>
                        <a:rPr lang="en-IN" dirty="0"/>
                        <a:t>20.02%</a:t>
                      </a:r>
                    </a:p>
                  </a:txBody>
                  <a:tcPr/>
                </a:tc>
                <a:tc>
                  <a:txBody>
                    <a:bodyPr/>
                    <a:lstStyle/>
                    <a:p>
                      <a:r>
                        <a:rPr lang="en-IN" dirty="0"/>
                        <a:t>18%</a:t>
                      </a:r>
                    </a:p>
                  </a:txBody>
                  <a:tcPr/>
                </a:tc>
                <a:extLst>
                  <a:ext uri="{0D108BD9-81ED-4DB2-BD59-A6C34878D82A}">
                    <a16:rowId xmlns:a16="http://schemas.microsoft.com/office/drawing/2014/main" val="2846250496"/>
                  </a:ext>
                </a:extLst>
              </a:tr>
            </a:tbl>
          </a:graphicData>
        </a:graphic>
      </p:graphicFrame>
      <p:graphicFrame>
        <p:nvGraphicFramePr>
          <p:cNvPr id="7" name="Table 7">
            <a:extLst>
              <a:ext uri="{FF2B5EF4-FFF2-40B4-BE49-F238E27FC236}">
                <a16:creationId xmlns:a16="http://schemas.microsoft.com/office/drawing/2014/main" id="{47A73ACD-8674-889F-6CBB-F562CF1688DC}"/>
              </a:ext>
            </a:extLst>
          </p:cNvPr>
          <p:cNvGraphicFramePr>
            <a:graphicFrameLocks noGrp="1"/>
          </p:cNvGraphicFramePr>
          <p:nvPr>
            <p:extLst>
              <p:ext uri="{D42A27DB-BD31-4B8C-83A1-F6EECF244321}">
                <p14:modId xmlns:p14="http://schemas.microsoft.com/office/powerpoint/2010/main" val="3631043075"/>
              </p:ext>
            </p:extLst>
          </p:nvPr>
        </p:nvGraphicFramePr>
        <p:xfrm>
          <a:off x="942389" y="631875"/>
          <a:ext cx="4730621" cy="1854200"/>
        </p:xfrm>
        <a:graphic>
          <a:graphicData uri="http://schemas.openxmlformats.org/drawingml/2006/table">
            <a:tbl>
              <a:tblPr firstRow="1" bandRow="1">
                <a:tableStyleId>{616DA210-FB5B-4158-B5E0-FEB733F419BA}</a:tableStyleId>
              </a:tblPr>
              <a:tblGrid>
                <a:gridCol w="1219807">
                  <a:extLst>
                    <a:ext uri="{9D8B030D-6E8A-4147-A177-3AD203B41FA5}">
                      <a16:colId xmlns:a16="http://schemas.microsoft.com/office/drawing/2014/main" val="3042617343"/>
                    </a:ext>
                  </a:extLst>
                </a:gridCol>
                <a:gridCol w="3510814">
                  <a:extLst>
                    <a:ext uri="{9D8B030D-6E8A-4147-A177-3AD203B41FA5}">
                      <a16:colId xmlns:a16="http://schemas.microsoft.com/office/drawing/2014/main" val="1574188475"/>
                    </a:ext>
                  </a:extLst>
                </a:gridCol>
              </a:tblGrid>
              <a:tr h="370840">
                <a:tc>
                  <a:txBody>
                    <a:bodyPr/>
                    <a:lstStyle/>
                    <a:p>
                      <a:r>
                        <a:rPr lang="en-IN" dirty="0"/>
                        <a:t>Particulars</a:t>
                      </a:r>
                    </a:p>
                  </a:txBody>
                  <a:tcPr/>
                </a:tc>
                <a:tc>
                  <a:txBody>
                    <a:bodyPr/>
                    <a:lstStyle/>
                    <a:p>
                      <a:r>
                        <a:rPr lang="en-IN" dirty="0"/>
                        <a:t>Value</a:t>
                      </a:r>
                    </a:p>
                  </a:txBody>
                  <a:tcPr/>
                </a:tc>
                <a:extLst>
                  <a:ext uri="{0D108BD9-81ED-4DB2-BD59-A6C34878D82A}">
                    <a16:rowId xmlns:a16="http://schemas.microsoft.com/office/drawing/2014/main" val="573117570"/>
                  </a:ext>
                </a:extLst>
              </a:tr>
              <a:tr h="370840">
                <a:tc>
                  <a:txBody>
                    <a:bodyPr/>
                    <a:lstStyle/>
                    <a:p>
                      <a:r>
                        <a:rPr lang="en-IN" dirty="0"/>
                        <a:t>Email Sent</a:t>
                      </a:r>
                    </a:p>
                  </a:txBody>
                  <a:tcPr/>
                </a:tc>
                <a:tc>
                  <a:txBody>
                    <a:bodyPr/>
                    <a:lstStyle/>
                    <a:p>
                      <a:r>
                        <a:rPr lang="en-IN" dirty="0"/>
                        <a:t>35,067</a:t>
                      </a:r>
                    </a:p>
                  </a:txBody>
                  <a:tcPr/>
                </a:tc>
                <a:extLst>
                  <a:ext uri="{0D108BD9-81ED-4DB2-BD59-A6C34878D82A}">
                    <a16:rowId xmlns:a16="http://schemas.microsoft.com/office/drawing/2014/main" val="4004825460"/>
                  </a:ext>
                </a:extLst>
              </a:tr>
              <a:tr h="370840">
                <a:tc>
                  <a:txBody>
                    <a:bodyPr/>
                    <a:lstStyle/>
                    <a:p>
                      <a:r>
                        <a:rPr lang="en-IN" dirty="0"/>
                        <a:t>Clicked</a:t>
                      </a:r>
                    </a:p>
                  </a:txBody>
                  <a:tcPr/>
                </a:tc>
                <a:tc>
                  <a:txBody>
                    <a:bodyPr/>
                    <a:lstStyle/>
                    <a:p>
                      <a:r>
                        <a:rPr lang="en-IN" dirty="0"/>
                        <a:t>842</a:t>
                      </a:r>
                    </a:p>
                  </a:txBody>
                  <a:tcPr/>
                </a:tc>
                <a:extLst>
                  <a:ext uri="{0D108BD9-81ED-4DB2-BD59-A6C34878D82A}">
                    <a16:rowId xmlns:a16="http://schemas.microsoft.com/office/drawing/2014/main" val="2852243177"/>
                  </a:ext>
                </a:extLst>
              </a:tr>
              <a:tr h="370840">
                <a:tc>
                  <a:txBody>
                    <a:bodyPr/>
                    <a:lstStyle/>
                    <a:p>
                      <a:r>
                        <a:rPr lang="en-IN" dirty="0"/>
                        <a:t>Opened</a:t>
                      </a:r>
                    </a:p>
                  </a:txBody>
                  <a:tcPr/>
                </a:tc>
                <a:tc>
                  <a:txBody>
                    <a:bodyPr/>
                    <a:lstStyle/>
                    <a:p>
                      <a:r>
                        <a:rPr lang="en-IN" dirty="0"/>
                        <a:t>6995</a:t>
                      </a:r>
                    </a:p>
                  </a:txBody>
                  <a:tcPr/>
                </a:tc>
                <a:extLst>
                  <a:ext uri="{0D108BD9-81ED-4DB2-BD59-A6C34878D82A}">
                    <a16:rowId xmlns:a16="http://schemas.microsoft.com/office/drawing/2014/main" val="1854438964"/>
                  </a:ext>
                </a:extLst>
              </a:tr>
              <a:tr h="370840">
                <a:tc>
                  <a:txBody>
                    <a:bodyPr/>
                    <a:lstStyle/>
                    <a:p>
                      <a:r>
                        <a:rPr lang="en-IN" dirty="0"/>
                        <a:t>Bounced</a:t>
                      </a:r>
                    </a:p>
                  </a:txBody>
                  <a:tcPr/>
                </a:tc>
                <a:tc>
                  <a:txBody>
                    <a:bodyPr/>
                    <a:lstStyle/>
                    <a:p>
                      <a:r>
                        <a:rPr lang="en-IN" dirty="0"/>
                        <a:t>125</a:t>
                      </a:r>
                    </a:p>
                  </a:txBody>
                  <a:tcPr/>
                </a:tc>
                <a:extLst>
                  <a:ext uri="{0D108BD9-81ED-4DB2-BD59-A6C34878D82A}">
                    <a16:rowId xmlns:a16="http://schemas.microsoft.com/office/drawing/2014/main" val="3329136259"/>
                  </a:ext>
                </a:extLst>
              </a:tr>
            </a:tbl>
          </a:graphicData>
        </a:graphic>
      </p:graphicFrame>
      <p:cxnSp>
        <p:nvCxnSpPr>
          <p:cNvPr id="3" name="Straight Connector 2">
            <a:extLst>
              <a:ext uri="{FF2B5EF4-FFF2-40B4-BE49-F238E27FC236}">
                <a16:creationId xmlns:a16="http://schemas.microsoft.com/office/drawing/2014/main" id="{686DEB5C-5CFB-6265-D76E-C3B5E9548B90}"/>
              </a:ext>
            </a:extLst>
          </p:cNvPr>
          <p:cNvCxnSpPr>
            <a:cxnSpLocks/>
          </p:cNvCxnSpPr>
          <p:nvPr/>
        </p:nvCxnSpPr>
        <p:spPr>
          <a:xfrm flipV="1">
            <a:off x="942392" y="466525"/>
            <a:ext cx="3629608" cy="6"/>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F572A596-3292-4909-C93D-C4A34FE61F5F}"/>
              </a:ext>
            </a:extLst>
          </p:cNvPr>
          <p:cNvSpPr txBox="1"/>
          <p:nvPr/>
        </p:nvSpPr>
        <p:spPr>
          <a:xfrm>
            <a:off x="858413" y="139961"/>
            <a:ext cx="5561045" cy="373219"/>
          </a:xfrm>
          <a:prstGeom prst="rect">
            <a:avLst/>
          </a:prstGeom>
          <a:noFill/>
        </p:spPr>
        <p:txBody>
          <a:bodyPr wrap="square" rtlCol="0">
            <a:spAutoFit/>
          </a:bodyPr>
          <a:lstStyle/>
          <a:p>
            <a:r>
              <a:rPr lang="en-IN" dirty="0"/>
              <a:t>EFFECTIVENESS OF EMAIL CAMPAIGN</a:t>
            </a:r>
          </a:p>
        </p:txBody>
      </p:sp>
      <p:cxnSp>
        <p:nvCxnSpPr>
          <p:cNvPr id="5" name="Straight Connector 4">
            <a:extLst>
              <a:ext uri="{FF2B5EF4-FFF2-40B4-BE49-F238E27FC236}">
                <a16:creationId xmlns:a16="http://schemas.microsoft.com/office/drawing/2014/main" id="{7B2CBA3F-1CDD-884E-3266-D8273EB75479}"/>
              </a:ext>
            </a:extLst>
          </p:cNvPr>
          <p:cNvCxnSpPr>
            <a:cxnSpLocks/>
          </p:cNvCxnSpPr>
          <p:nvPr/>
        </p:nvCxnSpPr>
        <p:spPr>
          <a:xfrm>
            <a:off x="942392" y="4789711"/>
            <a:ext cx="3107094"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B0C1979A-C979-81AE-0ED0-596FD55E5B97}"/>
              </a:ext>
            </a:extLst>
          </p:cNvPr>
          <p:cNvSpPr txBox="1"/>
          <p:nvPr/>
        </p:nvSpPr>
        <p:spPr>
          <a:xfrm>
            <a:off x="867744" y="4460032"/>
            <a:ext cx="4795935" cy="369332"/>
          </a:xfrm>
          <a:prstGeom prst="rect">
            <a:avLst/>
          </a:prstGeom>
          <a:noFill/>
        </p:spPr>
        <p:txBody>
          <a:bodyPr wrap="square" rtlCol="0">
            <a:spAutoFit/>
          </a:bodyPr>
          <a:lstStyle/>
          <a:p>
            <a:r>
              <a:rPr lang="en-IN" dirty="0"/>
              <a:t>CAMPAIGN PERFORMANCE KPI</a:t>
            </a:r>
          </a:p>
        </p:txBody>
      </p:sp>
      <p:cxnSp>
        <p:nvCxnSpPr>
          <p:cNvPr id="12" name="Straight Connector 11">
            <a:extLst>
              <a:ext uri="{FF2B5EF4-FFF2-40B4-BE49-F238E27FC236}">
                <a16:creationId xmlns:a16="http://schemas.microsoft.com/office/drawing/2014/main" id="{E5F9A96A-82ED-9B53-E2A2-6448A799210D}"/>
              </a:ext>
            </a:extLst>
          </p:cNvPr>
          <p:cNvCxnSpPr>
            <a:cxnSpLocks/>
          </p:cNvCxnSpPr>
          <p:nvPr/>
        </p:nvCxnSpPr>
        <p:spPr>
          <a:xfrm>
            <a:off x="6096000" y="139961"/>
            <a:ext cx="0" cy="65407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6FC3A80C-4437-68D4-C3EE-ABBE5A37A8E5}"/>
              </a:ext>
            </a:extLst>
          </p:cNvPr>
          <p:cNvSpPr txBox="1"/>
          <p:nvPr/>
        </p:nvSpPr>
        <p:spPr>
          <a:xfrm>
            <a:off x="6382133" y="835700"/>
            <a:ext cx="5477073" cy="1446550"/>
          </a:xfrm>
          <a:prstGeom prst="rect">
            <a:avLst/>
          </a:prstGeom>
          <a:noFill/>
        </p:spPr>
        <p:txBody>
          <a:bodyPr wrap="square" rtlCol="0">
            <a:spAutoFit/>
          </a:bodyPr>
          <a:lstStyle/>
          <a:p>
            <a:pPr algn="l"/>
            <a:r>
              <a:rPr lang="en-US" sz="1000" b="1" i="0" dirty="0">
                <a:solidFill>
                  <a:srgbClr val="374151"/>
                </a:solidFill>
                <a:effectLst/>
                <a:latin typeface="Söhne"/>
              </a:rPr>
              <a:t>The email opening rate for the Sprint scooter campaign performed well, surpassing the industry benchmark. This suggests that the campaign successfully captured recipients' attention and encouraged them to open the emails.</a:t>
            </a:r>
          </a:p>
          <a:p>
            <a:pPr algn="l"/>
            <a:endParaRPr lang="en-US" sz="1000" b="1" i="0" dirty="0">
              <a:solidFill>
                <a:srgbClr val="374151"/>
              </a:solidFill>
              <a:effectLst/>
              <a:latin typeface="Söhne"/>
            </a:endParaRPr>
          </a:p>
          <a:p>
            <a:pPr algn="l"/>
            <a:r>
              <a:rPr lang="en-US" sz="1000" b="1" i="0" dirty="0">
                <a:solidFill>
                  <a:srgbClr val="374151"/>
                </a:solidFill>
                <a:effectLst/>
                <a:latin typeface="Söhne"/>
              </a:rPr>
              <a:t>However, the click rate is below the industry benchmark, indicating that although recipients opened the emails, the content or calls-to-action (CTAs) may not have been compelling enough to drive clicks.</a:t>
            </a:r>
          </a:p>
          <a:p>
            <a:endParaRPr lang="en-IN" dirty="0"/>
          </a:p>
        </p:txBody>
      </p:sp>
      <p:sp>
        <p:nvSpPr>
          <p:cNvPr id="17" name="TextBox 16">
            <a:extLst>
              <a:ext uri="{FF2B5EF4-FFF2-40B4-BE49-F238E27FC236}">
                <a16:creationId xmlns:a16="http://schemas.microsoft.com/office/drawing/2014/main" id="{7CE90049-84F6-DED8-D436-1ACCDEC8AB5B}"/>
              </a:ext>
            </a:extLst>
          </p:cNvPr>
          <p:cNvSpPr txBox="1"/>
          <p:nvPr/>
        </p:nvSpPr>
        <p:spPr>
          <a:xfrm>
            <a:off x="6382134" y="2649902"/>
            <a:ext cx="5439747" cy="3939540"/>
          </a:xfrm>
          <a:prstGeom prst="rect">
            <a:avLst/>
          </a:prstGeom>
          <a:noFill/>
        </p:spPr>
        <p:txBody>
          <a:bodyPr wrap="square" rtlCol="0">
            <a:spAutoFit/>
          </a:bodyPr>
          <a:lstStyle/>
          <a:p>
            <a:pPr algn="l"/>
            <a:r>
              <a:rPr lang="en-US" sz="1000" b="1" i="0" dirty="0">
                <a:solidFill>
                  <a:srgbClr val="374151"/>
                </a:solidFill>
                <a:effectLst/>
                <a:latin typeface="Söhne"/>
              </a:rPr>
              <a:t>Recommendations for Improvement:</a:t>
            </a:r>
            <a:endParaRPr lang="en-US" sz="1000" b="0" i="0" dirty="0">
              <a:solidFill>
                <a:srgbClr val="374151"/>
              </a:solidFill>
              <a:effectLst/>
              <a:latin typeface="Söhne"/>
            </a:endParaRPr>
          </a:p>
          <a:p>
            <a:pPr algn="l"/>
            <a:endParaRPr lang="en-US" sz="1000" b="1" i="0" dirty="0">
              <a:solidFill>
                <a:srgbClr val="374151"/>
              </a:solidFill>
              <a:effectLst/>
              <a:latin typeface="Söhne"/>
            </a:endParaRPr>
          </a:p>
          <a:p>
            <a:pPr algn="l"/>
            <a:r>
              <a:rPr lang="en-US" sz="1000" b="1" i="0" dirty="0">
                <a:solidFill>
                  <a:srgbClr val="374151"/>
                </a:solidFill>
                <a:effectLst/>
                <a:latin typeface="Söhne"/>
              </a:rPr>
              <a:t>CTA Optimization:</a:t>
            </a:r>
            <a:r>
              <a:rPr lang="en-US" sz="1000" b="0" i="0" dirty="0">
                <a:solidFill>
                  <a:srgbClr val="374151"/>
                </a:solidFill>
                <a:effectLst/>
                <a:latin typeface="Söhne"/>
              </a:rPr>
              <a:t> Refine and optimize the CTAs within the emails to make them more compelling, clear, and enticing for recipients to click.</a:t>
            </a:r>
          </a:p>
          <a:p>
            <a:pPr algn="l"/>
            <a:endParaRPr lang="en-US" sz="1000" b="1" i="0" dirty="0">
              <a:solidFill>
                <a:srgbClr val="374151"/>
              </a:solidFill>
              <a:effectLst/>
              <a:latin typeface="Söhne"/>
            </a:endParaRPr>
          </a:p>
          <a:p>
            <a:pPr algn="l"/>
            <a:r>
              <a:rPr lang="en-US" sz="1000" b="1" i="0" dirty="0">
                <a:solidFill>
                  <a:srgbClr val="374151"/>
                </a:solidFill>
                <a:effectLst/>
                <a:latin typeface="Söhne"/>
              </a:rPr>
              <a:t>Content Relevance:</a:t>
            </a:r>
            <a:r>
              <a:rPr lang="en-US" sz="1000" b="0" i="0" dirty="0">
                <a:solidFill>
                  <a:srgbClr val="374151"/>
                </a:solidFill>
                <a:effectLst/>
                <a:latin typeface="Söhne"/>
              </a:rPr>
              <a:t> Ensure that the content within the emails aligns with the recipients' expectations and interests, motivating them to take the desired action.</a:t>
            </a:r>
          </a:p>
          <a:p>
            <a:pPr algn="l"/>
            <a:endParaRPr lang="en-US" sz="1000" b="1" i="0" dirty="0">
              <a:solidFill>
                <a:srgbClr val="374151"/>
              </a:solidFill>
              <a:effectLst/>
              <a:latin typeface="Söhne"/>
            </a:endParaRPr>
          </a:p>
          <a:p>
            <a:pPr algn="l"/>
            <a:r>
              <a:rPr lang="en-US" sz="1000" b="1" i="0" dirty="0">
                <a:solidFill>
                  <a:srgbClr val="374151"/>
                </a:solidFill>
                <a:effectLst/>
                <a:latin typeface="Söhne"/>
              </a:rPr>
              <a:t>Segmentation and Scheduling:</a:t>
            </a:r>
            <a:endParaRPr lang="en-US" sz="1000" b="0" i="0" dirty="0">
              <a:solidFill>
                <a:srgbClr val="374151"/>
              </a:solidFill>
              <a:effectLst/>
              <a:latin typeface="Söhne"/>
            </a:endParaRPr>
          </a:p>
          <a:p>
            <a:pPr algn="l"/>
            <a:r>
              <a:rPr lang="en-US" sz="1000" b="0" i="0" dirty="0">
                <a:solidFill>
                  <a:srgbClr val="374151"/>
                </a:solidFill>
                <a:effectLst/>
                <a:latin typeface="Söhne"/>
              </a:rPr>
              <a:t>Consider segmenting your audience and scheduling email sends over different days and times based on recipient behavior, preferences, and demographics.</a:t>
            </a:r>
          </a:p>
          <a:p>
            <a:pPr algn="l"/>
            <a:endParaRPr lang="en-US" sz="1000" b="1" i="0" dirty="0">
              <a:solidFill>
                <a:srgbClr val="374151"/>
              </a:solidFill>
              <a:effectLst/>
              <a:latin typeface="Söhne"/>
            </a:endParaRPr>
          </a:p>
          <a:p>
            <a:pPr algn="l"/>
            <a:r>
              <a:rPr lang="en-US" sz="1000" b="1" i="0" dirty="0">
                <a:solidFill>
                  <a:srgbClr val="374151"/>
                </a:solidFill>
                <a:effectLst/>
                <a:latin typeface="Söhne"/>
              </a:rPr>
              <a:t>A/B Testing:</a:t>
            </a:r>
            <a:r>
              <a:rPr lang="en-US" sz="1000" b="0" i="0" dirty="0">
                <a:solidFill>
                  <a:srgbClr val="374151"/>
                </a:solidFill>
                <a:effectLst/>
                <a:latin typeface="Söhne"/>
              </a:rPr>
              <a:t> Conduct A/B tests to experiment with different email elements, including subject lines, content, visuals, and CTAs, to identify what resonates best with the audience and improves click rates.</a:t>
            </a:r>
          </a:p>
          <a:p>
            <a:pPr algn="l"/>
            <a:endParaRPr lang="en-US" sz="1000" dirty="0">
              <a:solidFill>
                <a:srgbClr val="374151"/>
              </a:solidFill>
              <a:latin typeface="Söhne"/>
            </a:endParaRPr>
          </a:p>
          <a:p>
            <a:pPr algn="l"/>
            <a:r>
              <a:rPr lang="en-US" sz="1000" b="1" i="0" dirty="0">
                <a:solidFill>
                  <a:srgbClr val="374151"/>
                </a:solidFill>
                <a:effectLst/>
                <a:latin typeface="Söhne"/>
              </a:rPr>
              <a:t>Follow-Up Strategy:</a:t>
            </a:r>
            <a:endParaRPr lang="en-US" sz="1000" dirty="0">
              <a:solidFill>
                <a:srgbClr val="374151"/>
              </a:solidFill>
              <a:latin typeface="Söhne"/>
            </a:endParaRPr>
          </a:p>
          <a:p>
            <a:pPr algn="l"/>
            <a:r>
              <a:rPr lang="en-US" sz="1000" b="0" i="0" dirty="0">
                <a:solidFill>
                  <a:srgbClr val="374151"/>
                </a:solidFill>
                <a:effectLst/>
                <a:latin typeface="Söhne"/>
              </a:rPr>
              <a:t>Plan a follow-up strategy with additional emails or reminders after the initial send to maximize engagement and response rates.</a:t>
            </a:r>
          </a:p>
          <a:p>
            <a:pPr algn="l"/>
            <a:endParaRPr lang="en-US" sz="1000" b="1" i="0" dirty="0">
              <a:solidFill>
                <a:srgbClr val="374151"/>
              </a:solidFill>
              <a:effectLst/>
              <a:latin typeface="Söhne"/>
            </a:endParaRPr>
          </a:p>
          <a:p>
            <a:pPr algn="l"/>
            <a:r>
              <a:rPr lang="en-US" sz="1000" b="1" i="0" dirty="0">
                <a:solidFill>
                  <a:srgbClr val="374151"/>
                </a:solidFill>
                <a:effectLst/>
                <a:latin typeface="Söhne"/>
              </a:rPr>
              <a:t>Regular Analysis:</a:t>
            </a:r>
            <a:endParaRPr lang="en-US" sz="1000" dirty="0">
              <a:solidFill>
                <a:srgbClr val="374151"/>
              </a:solidFill>
              <a:latin typeface="Söhne"/>
            </a:endParaRPr>
          </a:p>
          <a:p>
            <a:pPr algn="l"/>
            <a:r>
              <a:rPr lang="en-US" sz="1000" b="0" i="0" dirty="0">
                <a:solidFill>
                  <a:srgbClr val="374151"/>
                </a:solidFill>
                <a:effectLst/>
                <a:latin typeface="Söhne"/>
              </a:rPr>
              <a:t>Continuously monitor campaign performance, engagement rates, and recipient behavior to adjust your email strategy and improve future campaigns.</a:t>
            </a:r>
          </a:p>
          <a:p>
            <a:pPr algn="l"/>
            <a:endParaRPr lang="en-US" sz="1000" b="0" i="0" dirty="0">
              <a:solidFill>
                <a:srgbClr val="374151"/>
              </a:solidFill>
              <a:effectLst/>
              <a:latin typeface="Söhne"/>
            </a:endParaRPr>
          </a:p>
          <a:p>
            <a:endParaRPr lang="en-IN" sz="1000" dirty="0"/>
          </a:p>
        </p:txBody>
      </p:sp>
    </p:spTree>
    <p:extLst>
      <p:ext uri="{BB962C8B-B14F-4D97-AF65-F5344CB8AC3E}">
        <p14:creationId xmlns:p14="http://schemas.microsoft.com/office/powerpoint/2010/main" val="53475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278</Words>
  <Application>Microsoft Office PowerPoint</Application>
  <PresentationFormat>Widescreen</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Deepsankar mukherjee</dc:creator>
  <cp:lastModifiedBy>Deepsankar mukherjee</cp:lastModifiedBy>
  <cp:revision>2</cp:revision>
  <dcterms:created xsi:type="dcterms:W3CDTF">2023-09-30T14:07:39Z</dcterms:created>
  <dcterms:modified xsi:type="dcterms:W3CDTF">2023-09-30T19:26:08Z</dcterms:modified>
</cp:coreProperties>
</file>